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EC09C-97F9-4AF5-9A15-87A42BB4E677}" type="datetimeFigureOut">
              <a:rPr lang="zh-CN" altLang="en-US"/>
              <a:pPr>
                <a:defRPr/>
              </a:pPr>
              <a:t>2011-8-2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214B2-7B3E-443B-BDF6-2543668094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75B38-35B2-45E7-A4D7-10CE01018FE3}" type="datetimeFigureOut">
              <a:rPr lang="zh-CN" altLang="en-US"/>
              <a:pPr>
                <a:defRPr/>
              </a:pPr>
              <a:t>2011-8-2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F624C-482F-4BA0-954E-3C2FE539A4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C53BD-BA51-45B3-AF63-5E0C6E3A1CDE}" type="datetimeFigureOut">
              <a:rPr lang="zh-CN" altLang="en-US"/>
              <a:pPr>
                <a:defRPr/>
              </a:pPr>
              <a:t>2011-8-2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BC457-4F2E-45E1-A8FE-616F5F4991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30B87-CCFA-4428-B261-AACD754360FF}" type="datetimeFigureOut">
              <a:rPr lang="zh-CN" altLang="en-US"/>
              <a:pPr>
                <a:defRPr/>
              </a:pPr>
              <a:t>2011-8-2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B576D-8069-4E71-ADC4-F908C4AFD8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0C500-0C0A-433D-A1CB-568B3DEF5D95}" type="datetimeFigureOut">
              <a:rPr lang="zh-CN" altLang="en-US"/>
              <a:pPr>
                <a:defRPr/>
              </a:pPr>
              <a:t>2011-8-2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DE275-B761-4940-B900-E15A5C16ED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C7791-7AF4-4C55-852E-B1167368CE62}" type="datetimeFigureOut">
              <a:rPr lang="zh-CN" altLang="en-US"/>
              <a:pPr>
                <a:defRPr/>
              </a:pPr>
              <a:t>2011-8-2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CA5E8-3278-4C47-8E60-3F2F62D0A6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02D47-4FEB-4A01-A028-19A1B971A7F3}" type="datetimeFigureOut">
              <a:rPr lang="zh-CN" altLang="en-US"/>
              <a:pPr>
                <a:defRPr/>
              </a:pPr>
              <a:t>2011-8-2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857AC-AA3A-4821-8A91-332BFB88F3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28FA3-6BA2-4E20-ABB7-7FBF283602D8}" type="datetimeFigureOut">
              <a:rPr lang="zh-CN" altLang="en-US"/>
              <a:pPr>
                <a:defRPr/>
              </a:pPr>
              <a:t>2011-8-2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6B5C-9FCC-41FA-8822-C82A62F388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43C91-7D7B-4031-AF21-B9524532CDC6}" type="datetimeFigureOut">
              <a:rPr lang="zh-CN" altLang="en-US"/>
              <a:pPr>
                <a:defRPr/>
              </a:pPr>
              <a:t>2011-8-2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82C90-2E57-4A5C-97C8-A353E9C786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EABA9-312F-4CFC-879A-42CCD0E7F8E4}" type="datetimeFigureOut">
              <a:rPr lang="zh-CN" altLang="en-US"/>
              <a:pPr>
                <a:defRPr/>
              </a:pPr>
              <a:t>2011-8-2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E0339-47CC-459F-9639-6F6365EEFE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6BEDC-47BF-4269-A076-889200734224}" type="datetimeFigureOut">
              <a:rPr lang="zh-CN" altLang="en-US"/>
              <a:pPr>
                <a:defRPr/>
              </a:pPr>
              <a:t>2011-8-2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DA75A-EEFE-45DD-BE53-E89E924AB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237205F-2CE4-4485-AEDC-E0D6650F1FB2}" type="datetimeFigureOut">
              <a:rPr lang="zh-CN" altLang="en-US"/>
              <a:pPr>
                <a:defRPr/>
              </a:pPr>
              <a:t>2011-8-2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1AB134-9848-4828-AA1F-B5B01441D0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28688" y="714375"/>
            <a:ext cx="1785937" cy="642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目标调查表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85813" y="2000250"/>
            <a:ext cx="1785937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合同用印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00125" y="3214688"/>
            <a:ext cx="1714500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新店信息移交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00500" y="1928813"/>
            <a:ext cx="1785938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SHOP_MASTER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14750" y="4643438"/>
            <a:ext cx="1857375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标准新开店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786563" y="1071563"/>
            <a:ext cx="1785937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暂闭店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58000" y="2143125"/>
            <a:ext cx="1785938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门店翻新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43688" y="4143375"/>
            <a:ext cx="1857375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拆店</a:t>
            </a: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>
            <a:off x="2714625" y="1035050"/>
            <a:ext cx="1285875" cy="96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</p:cNvCxnSpPr>
          <p:nvPr/>
        </p:nvCxnSpPr>
        <p:spPr>
          <a:xfrm rot="5400000">
            <a:off x="3804444" y="3553619"/>
            <a:ext cx="2143125" cy="365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" idx="0"/>
          </p:cNvCxnSpPr>
          <p:nvPr/>
        </p:nvCxnSpPr>
        <p:spPr>
          <a:xfrm>
            <a:off x="5572125" y="2500313"/>
            <a:ext cx="2000250" cy="16430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1" idx="1"/>
          </p:cNvCxnSpPr>
          <p:nvPr/>
        </p:nvCxnSpPr>
        <p:spPr>
          <a:xfrm>
            <a:off x="5786438" y="2214563"/>
            <a:ext cx="1071562" cy="285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0" idx="1"/>
          </p:cNvCxnSpPr>
          <p:nvPr/>
        </p:nvCxnSpPr>
        <p:spPr>
          <a:xfrm flipV="1">
            <a:off x="5786438" y="1357313"/>
            <a:ext cx="1000125" cy="8572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</p:cNvCxnSpPr>
          <p:nvPr/>
        </p:nvCxnSpPr>
        <p:spPr>
          <a:xfrm flipV="1">
            <a:off x="2571750" y="2000250"/>
            <a:ext cx="1571625" cy="3571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1"/>
          </p:cNvCxnSpPr>
          <p:nvPr/>
        </p:nvCxnSpPr>
        <p:spPr>
          <a:xfrm flipV="1">
            <a:off x="2714625" y="2214563"/>
            <a:ext cx="1285875" cy="13573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TextBox 30"/>
          <p:cNvSpPr txBox="1">
            <a:spLocks noChangeArrowheads="1"/>
          </p:cNvSpPr>
          <p:nvPr/>
        </p:nvSpPr>
        <p:spPr bwMode="auto">
          <a:xfrm>
            <a:off x="857250" y="5143500"/>
            <a:ext cx="4857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Relation with shop_Master table</a:t>
            </a:r>
          </a:p>
          <a:p>
            <a:r>
              <a:rPr lang="en-US" altLang="zh-CN">
                <a:latin typeface="Calibri" pitchFamily="34" charset="0"/>
              </a:rPr>
              <a:t>The Arrow means update operation.</a:t>
            </a:r>
          </a:p>
          <a:p>
            <a:r>
              <a:rPr lang="en-US" altLang="zh-CN">
                <a:latin typeface="Calibri" pitchFamily="34" charset="0"/>
              </a:rPr>
              <a:t>In the following process will update the value of the some special field.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2066" name="TextBox 31"/>
          <p:cNvSpPr txBox="1">
            <a:spLocks noChangeArrowheads="1"/>
          </p:cNvSpPr>
          <p:nvPr/>
        </p:nvSpPr>
        <p:spPr bwMode="auto">
          <a:xfrm>
            <a:off x="2786063" y="1285875"/>
            <a:ext cx="17446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000">
                <a:latin typeface="Calibri" pitchFamily="34" charset="0"/>
              </a:rPr>
              <a:t>Create</a:t>
            </a:r>
            <a:r>
              <a:rPr lang="zh-CN" altLang="en-US" sz="1000">
                <a:latin typeface="Calibri" pitchFamily="34" charset="0"/>
              </a:rPr>
              <a:t>，</a:t>
            </a:r>
            <a:r>
              <a:rPr lang="en-US" altLang="zh-CN" sz="1000">
                <a:latin typeface="Calibri" pitchFamily="34" charset="0"/>
              </a:rPr>
              <a:t>update record status</a:t>
            </a:r>
            <a:endParaRPr lang="zh-CN" altLang="en-US" sz="1000">
              <a:latin typeface="Calibri" pitchFamily="34" charset="0"/>
            </a:endParaRPr>
          </a:p>
        </p:txBody>
      </p:sp>
      <p:sp>
        <p:nvSpPr>
          <p:cNvPr id="2067" name="TextBox 32"/>
          <p:cNvSpPr txBox="1">
            <a:spLocks noChangeArrowheads="1"/>
          </p:cNvSpPr>
          <p:nvPr/>
        </p:nvSpPr>
        <p:spPr bwMode="auto">
          <a:xfrm>
            <a:off x="2500313" y="1928813"/>
            <a:ext cx="12842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000">
                <a:latin typeface="Calibri" pitchFamily="34" charset="0"/>
              </a:rPr>
              <a:t>Update record status</a:t>
            </a:r>
            <a:endParaRPr lang="zh-CN" altLang="en-US" sz="1000">
              <a:latin typeface="Calibri" pitchFamily="34" charset="0"/>
            </a:endParaRPr>
          </a:p>
        </p:txBody>
      </p:sp>
      <p:sp>
        <p:nvSpPr>
          <p:cNvPr id="2068" name="TextBox 33"/>
          <p:cNvSpPr txBox="1">
            <a:spLocks noChangeArrowheads="1"/>
          </p:cNvSpPr>
          <p:nvPr/>
        </p:nvSpPr>
        <p:spPr bwMode="auto">
          <a:xfrm>
            <a:off x="2428875" y="2857500"/>
            <a:ext cx="16446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000">
                <a:latin typeface="Calibri" pitchFamily="34" charset="0"/>
              </a:rPr>
              <a:t>Update  value of the record </a:t>
            </a:r>
            <a:endParaRPr lang="zh-CN" altLang="en-US" sz="1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28750" y="2357438"/>
            <a:ext cx="1571625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标准新开店</a:t>
            </a:r>
          </a:p>
        </p:txBody>
      </p:sp>
      <p:sp>
        <p:nvSpPr>
          <p:cNvPr id="5" name="Oval 4"/>
          <p:cNvSpPr/>
          <p:nvPr/>
        </p:nvSpPr>
        <p:spPr>
          <a:xfrm>
            <a:off x="4572000" y="2214563"/>
            <a:ext cx="1571625" cy="857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门店主数据</a:t>
            </a:r>
          </a:p>
        </p:txBody>
      </p:sp>
      <p:cxnSp>
        <p:nvCxnSpPr>
          <p:cNvPr id="19" name="Straight Arrow Connector 18"/>
          <p:cNvCxnSpPr>
            <a:stCxn id="4" idx="3"/>
            <a:endCxn id="5" idx="2"/>
          </p:cNvCxnSpPr>
          <p:nvPr/>
        </p:nvCxnSpPr>
        <p:spPr>
          <a:xfrm>
            <a:off x="3000375" y="2643188"/>
            <a:ext cx="15716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" name="TextBox 19"/>
          <p:cNvSpPr txBox="1">
            <a:spLocks noChangeArrowheads="1"/>
          </p:cNvSpPr>
          <p:nvPr/>
        </p:nvSpPr>
        <p:spPr bwMode="auto">
          <a:xfrm>
            <a:off x="3071813" y="2286000"/>
            <a:ext cx="9540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>
                <a:latin typeface="Calibri" pitchFamily="34" charset="0"/>
              </a:rPr>
              <a:t>新建主数据数</a:t>
            </a:r>
          </a:p>
        </p:txBody>
      </p:sp>
      <p:sp>
        <p:nvSpPr>
          <p:cNvPr id="3078" name="TextBox 21"/>
          <p:cNvSpPr txBox="1">
            <a:spLocks noChangeArrowheads="1"/>
          </p:cNvSpPr>
          <p:nvPr/>
        </p:nvSpPr>
        <p:spPr bwMode="auto">
          <a:xfrm>
            <a:off x="3143250" y="2786063"/>
            <a:ext cx="14287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000">
                <a:latin typeface="Calibri" pitchFamily="34" charset="0"/>
              </a:rPr>
              <a:t>修改主数据</a:t>
            </a:r>
            <a:r>
              <a:rPr lang="en-US" altLang="zh-CN" sz="1000">
                <a:latin typeface="Calibri" pitchFamily="34" charset="0"/>
              </a:rPr>
              <a:t>(</a:t>
            </a:r>
            <a:r>
              <a:rPr lang="zh-CN" altLang="en-US" sz="1000">
                <a:latin typeface="Calibri" pitchFamily="34" charset="0"/>
              </a:rPr>
              <a:t>门店翻新</a:t>
            </a:r>
            <a:r>
              <a:rPr lang="en-US" altLang="zh-CN" sz="1000">
                <a:latin typeface="Calibri" pitchFamily="34" charset="0"/>
              </a:rPr>
              <a:t>)</a:t>
            </a:r>
            <a:endParaRPr lang="zh-CN" altLang="en-US" sz="1000">
              <a:latin typeface="Calibri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357313" y="3286125"/>
            <a:ext cx="1643062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门店暂闭</a:t>
            </a:r>
          </a:p>
        </p:txBody>
      </p:sp>
      <p:cxnSp>
        <p:nvCxnSpPr>
          <p:cNvPr id="26" name="Straight Arrow Connector 25"/>
          <p:cNvCxnSpPr>
            <a:stCxn id="24" idx="3"/>
            <a:endCxn id="5" idx="3"/>
          </p:cNvCxnSpPr>
          <p:nvPr/>
        </p:nvCxnSpPr>
        <p:spPr>
          <a:xfrm flipV="1">
            <a:off x="3000375" y="2946400"/>
            <a:ext cx="1801813" cy="625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1" name="TextBox 27"/>
          <p:cNvSpPr txBox="1">
            <a:spLocks noChangeArrowheads="1"/>
          </p:cNvSpPr>
          <p:nvPr/>
        </p:nvSpPr>
        <p:spPr bwMode="auto">
          <a:xfrm>
            <a:off x="3000375" y="3643313"/>
            <a:ext cx="9540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>
                <a:latin typeface="Calibri" pitchFamily="34" charset="0"/>
              </a:rPr>
              <a:t>修改门店状态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357313" y="4000500"/>
            <a:ext cx="1643062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门店拆店</a:t>
            </a:r>
          </a:p>
        </p:txBody>
      </p:sp>
      <p:cxnSp>
        <p:nvCxnSpPr>
          <p:cNvPr id="35" name="Straight Arrow Connector 34"/>
          <p:cNvCxnSpPr>
            <a:stCxn id="33" idx="3"/>
            <a:endCxn id="5" idx="3"/>
          </p:cNvCxnSpPr>
          <p:nvPr/>
        </p:nvCxnSpPr>
        <p:spPr>
          <a:xfrm flipV="1">
            <a:off x="3000375" y="2946400"/>
            <a:ext cx="1801813" cy="130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57625" y="928688"/>
            <a:ext cx="1571625" cy="928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未开业</a:t>
            </a:r>
          </a:p>
        </p:txBody>
      </p:sp>
      <p:sp>
        <p:nvSpPr>
          <p:cNvPr id="6" name="Oval 5"/>
          <p:cNvSpPr/>
          <p:nvPr/>
        </p:nvSpPr>
        <p:spPr>
          <a:xfrm>
            <a:off x="6000750" y="3286125"/>
            <a:ext cx="15001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正常</a:t>
            </a:r>
          </a:p>
        </p:txBody>
      </p:sp>
      <p:sp>
        <p:nvSpPr>
          <p:cNvPr id="7" name="Oval 6"/>
          <p:cNvSpPr/>
          <p:nvPr/>
        </p:nvSpPr>
        <p:spPr>
          <a:xfrm>
            <a:off x="3571875" y="4857750"/>
            <a:ext cx="1571625" cy="1071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暂闭</a:t>
            </a:r>
          </a:p>
        </p:txBody>
      </p:sp>
      <p:sp>
        <p:nvSpPr>
          <p:cNvPr id="8" name="Oval 7"/>
          <p:cNvSpPr/>
          <p:nvPr/>
        </p:nvSpPr>
        <p:spPr>
          <a:xfrm>
            <a:off x="1143000" y="3286125"/>
            <a:ext cx="1928813" cy="1071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拆店</a:t>
            </a:r>
          </a:p>
        </p:txBody>
      </p:sp>
      <p:sp>
        <p:nvSpPr>
          <p:cNvPr id="23" name="Bent-Up Arrow 22"/>
          <p:cNvSpPr/>
          <p:nvPr/>
        </p:nvSpPr>
        <p:spPr>
          <a:xfrm flipV="1">
            <a:off x="5286375" y="1214438"/>
            <a:ext cx="1928813" cy="2071687"/>
          </a:xfrm>
          <a:prstGeom prst="bentUpArrow">
            <a:avLst>
              <a:gd name="adj1" fmla="val 0"/>
              <a:gd name="adj2" fmla="val 25000"/>
              <a:gd name="adj3" fmla="val 23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03" name="TextBox 23"/>
          <p:cNvSpPr txBox="1">
            <a:spLocks noChangeArrowheads="1"/>
          </p:cNvSpPr>
          <p:nvPr/>
        </p:nvSpPr>
        <p:spPr bwMode="auto">
          <a:xfrm>
            <a:off x="6572250" y="1000125"/>
            <a:ext cx="2857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/>
              <a:t>标准新开店</a:t>
            </a:r>
          </a:p>
        </p:txBody>
      </p:sp>
      <p:sp>
        <p:nvSpPr>
          <p:cNvPr id="25" name="Left-Up Arrow 24"/>
          <p:cNvSpPr/>
          <p:nvPr/>
        </p:nvSpPr>
        <p:spPr>
          <a:xfrm>
            <a:off x="5143500" y="4214813"/>
            <a:ext cx="1857375" cy="1500187"/>
          </a:xfrm>
          <a:prstGeom prst="leftUpArrow">
            <a:avLst>
              <a:gd name="adj1" fmla="val 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05" name="TextBox 25"/>
          <p:cNvSpPr txBox="1">
            <a:spLocks noChangeArrowheads="1"/>
          </p:cNvSpPr>
          <p:nvPr/>
        </p:nvSpPr>
        <p:spPr bwMode="auto">
          <a:xfrm>
            <a:off x="5715000" y="5429250"/>
            <a:ext cx="8572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/>
              <a:t>门店暂闭</a:t>
            </a:r>
          </a:p>
        </p:txBody>
      </p:sp>
      <p:sp>
        <p:nvSpPr>
          <p:cNvPr id="4106" name="TextBox 30"/>
          <p:cNvSpPr txBox="1">
            <a:spLocks noChangeArrowheads="1"/>
          </p:cNvSpPr>
          <p:nvPr/>
        </p:nvSpPr>
        <p:spPr bwMode="auto">
          <a:xfrm>
            <a:off x="5715000" y="5643563"/>
            <a:ext cx="1285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/>
              <a:t>门店整体翻新</a:t>
            </a:r>
          </a:p>
        </p:txBody>
      </p:sp>
      <p:sp>
        <p:nvSpPr>
          <p:cNvPr id="4107" name="TextBox 32"/>
          <p:cNvSpPr txBox="1">
            <a:spLocks noChangeArrowheads="1"/>
          </p:cNvSpPr>
          <p:nvPr/>
        </p:nvSpPr>
        <p:spPr bwMode="auto">
          <a:xfrm>
            <a:off x="5572125" y="4572000"/>
            <a:ext cx="1428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/>
              <a:t>门店整体翻新</a:t>
            </a:r>
            <a:endParaRPr lang="en-US" altLang="zh-CN" sz="1200"/>
          </a:p>
          <a:p>
            <a:r>
              <a:rPr lang="zh-CN" altLang="en-US" sz="1200"/>
              <a:t>暂闭</a:t>
            </a:r>
            <a:endParaRPr lang="en-US" altLang="zh-CN" sz="1200"/>
          </a:p>
          <a:p>
            <a:r>
              <a:rPr lang="zh-CN" altLang="en-US" sz="1200"/>
              <a:t>标准新开店</a:t>
            </a:r>
          </a:p>
        </p:txBody>
      </p:sp>
      <p:sp>
        <p:nvSpPr>
          <p:cNvPr id="34" name="Left Arrow 33"/>
          <p:cNvSpPr/>
          <p:nvPr/>
        </p:nvSpPr>
        <p:spPr>
          <a:xfrm>
            <a:off x="3071813" y="3714750"/>
            <a:ext cx="2857500" cy="1428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09" name="TextBox 34"/>
          <p:cNvSpPr txBox="1">
            <a:spLocks noChangeArrowheads="1"/>
          </p:cNvSpPr>
          <p:nvPr/>
        </p:nvSpPr>
        <p:spPr bwMode="auto">
          <a:xfrm>
            <a:off x="4071938" y="3571875"/>
            <a:ext cx="492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/>
              <a:t>拆店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43240" y="857232"/>
            <a:ext cx="107157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</a:t>
            </a:r>
          </a:p>
        </p:txBody>
      </p:sp>
      <p:sp>
        <p:nvSpPr>
          <p:cNvPr id="6" name="Oval 5"/>
          <p:cNvSpPr/>
          <p:nvPr/>
        </p:nvSpPr>
        <p:spPr>
          <a:xfrm>
            <a:off x="5214942" y="1714488"/>
            <a:ext cx="107157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审批中</a:t>
            </a:r>
            <a:endParaRPr lang="zh-CN" altLang="en-US" dirty="0"/>
          </a:p>
        </p:txBody>
      </p:sp>
      <p:sp>
        <p:nvSpPr>
          <p:cNvPr id="7" name="Oval 6"/>
          <p:cNvSpPr/>
          <p:nvPr/>
        </p:nvSpPr>
        <p:spPr>
          <a:xfrm>
            <a:off x="6143636" y="3214686"/>
            <a:ext cx="107157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未开业</a:t>
            </a:r>
            <a:endParaRPr lang="zh-CN" altLang="en-US" dirty="0"/>
          </a:p>
        </p:txBody>
      </p:sp>
      <p:sp>
        <p:nvSpPr>
          <p:cNvPr id="8" name="Oval 7"/>
          <p:cNvSpPr/>
          <p:nvPr/>
        </p:nvSpPr>
        <p:spPr>
          <a:xfrm>
            <a:off x="5786446" y="5072074"/>
            <a:ext cx="1071570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正常营业</a:t>
            </a:r>
            <a:endParaRPr lang="zh-CN" altLang="en-US" dirty="0"/>
          </a:p>
        </p:txBody>
      </p:sp>
      <p:sp>
        <p:nvSpPr>
          <p:cNvPr id="9" name="Oval 8"/>
          <p:cNvSpPr/>
          <p:nvPr/>
        </p:nvSpPr>
        <p:spPr>
          <a:xfrm>
            <a:off x="4071934" y="5500702"/>
            <a:ext cx="1214446" cy="928694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开业成功</a:t>
            </a:r>
            <a:endParaRPr lang="zh-CN" altLang="en-US" dirty="0"/>
          </a:p>
        </p:txBody>
      </p:sp>
      <p:sp>
        <p:nvSpPr>
          <p:cNvPr id="10" name="Oval 9"/>
          <p:cNvSpPr/>
          <p:nvPr/>
        </p:nvSpPr>
        <p:spPr>
          <a:xfrm>
            <a:off x="1857356" y="4500570"/>
            <a:ext cx="107157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暂闭</a:t>
            </a:r>
            <a:endParaRPr lang="zh-CN" altLang="en-US" dirty="0"/>
          </a:p>
        </p:txBody>
      </p:sp>
      <p:sp>
        <p:nvSpPr>
          <p:cNvPr id="11" name="Oval 10"/>
          <p:cNvSpPr/>
          <p:nvPr/>
        </p:nvSpPr>
        <p:spPr>
          <a:xfrm>
            <a:off x="1643042" y="3214686"/>
            <a:ext cx="1000132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已拆</a:t>
            </a:r>
            <a:endParaRPr lang="zh-CN" altLang="en-US" dirty="0"/>
          </a:p>
        </p:txBody>
      </p:sp>
      <p:sp>
        <p:nvSpPr>
          <p:cNvPr id="12" name="Oval 11"/>
          <p:cNvSpPr/>
          <p:nvPr/>
        </p:nvSpPr>
        <p:spPr>
          <a:xfrm>
            <a:off x="2071670" y="1785926"/>
            <a:ext cx="107157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未通过审批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14678" y="642918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目标调查表</a:t>
            </a:r>
            <a:endParaRPr lang="zh-CN" altLang="en-US" sz="1200" dirty="0"/>
          </a:p>
        </p:txBody>
      </p:sp>
      <p:sp>
        <p:nvSpPr>
          <p:cNvPr id="15" name="Arc 14"/>
          <p:cNvSpPr/>
          <p:nvPr/>
        </p:nvSpPr>
        <p:spPr>
          <a:xfrm>
            <a:off x="3643306" y="1142984"/>
            <a:ext cx="2000264" cy="1071570"/>
          </a:xfrm>
          <a:prstGeom prst="arc">
            <a:avLst>
              <a:gd name="adj1" fmla="val 13895189"/>
              <a:gd name="adj2" fmla="val 1247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Arc 16"/>
          <p:cNvSpPr/>
          <p:nvPr/>
        </p:nvSpPr>
        <p:spPr>
          <a:xfrm>
            <a:off x="5429256" y="2285992"/>
            <a:ext cx="1214446" cy="1285884"/>
          </a:xfrm>
          <a:prstGeom prst="arc">
            <a:avLst>
              <a:gd name="adj1" fmla="val 16259048"/>
              <a:gd name="adj2" fmla="val 1853086"/>
            </a:avLst>
          </a:prstGeom>
          <a:ln>
            <a:headEnd type="arrow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786314" y="92867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目标调查表流程启动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286512" y="2500306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新</a:t>
            </a:r>
            <a:r>
              <a:rPr lang="zh-CN" altLang="en-US" sz="1200" dirty="0" smtClean="0"/>
              <a:t>店信息移交（会签完成）</a:t>
            </a:r>
            <a:endParaRPr lang="zh-CN" altLang="en-US" sz="1200" dirty="0"/>
          </a:p>
        </p:txBody>
      </p:sp>
      <p:sp>
        <p:nvSpPr>
          <p:cNvPr id="20" name="Arc 19"/>
          <p:cNvSpPr/>
          <p:nvPr/>
        </p:nvSpPr>
        <p:spPr>
          <a:xfrm flipV="1">
            <a:off x="6215074" y="4000504"/>
            <a:ext cx="714380" cy="1071570"/>
          </a:xfrm>
          <a:prstGeom prst="arc">
            <a:avLst>
              <a:gd name="adj1" fmla="val 17178011"/>
              <a:gd name="adj2" fmla="val 4239385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16" y="45005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标准新开店流程</a:t>
            </a:r>
            <a:endParaRPr lang="zh-CN" altLang="en-US" sz="1200" dirty="0"/>
          </a:p>
        </p:txBody>
      </p:sp>
      <p:sp>
        <p:nvSpPr>
          <p:cNvPr id="23" name="Arc 22"/>
          <p:cNvSpPr/>
          <p:nvPr/>
        </p:nvSpPr>
        <p:spPr>
          <a:xfrm flipV="1">
            <a:off x="4643438" y="4857760"/>
            <a:ext cx="1128714" cy="1357322"/>
          </a:xfrm>
          <a:prstGeom prst="arc">
            <a:avLst>
              <a:gd name="adj1" fmla="val 16200000"/>
              <a:gd name="adj2" fmla="val 21481906"/>
            </a:avLst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29190" y="5929330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第一笔销售流水</a:t>
            </a:r>
            <a:r>
              <a:rPr lang="en-US" altLang="zh-CN" sz="1200" dirty="0" smtClean="0"/>
              <a:t>(SAP)</a:t>
            </a:r>
            <a:endParaRPr lang="zh-CN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143108" y="5786454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门</a:t>
            </a:r>
            <a:r>
              <a:rPr lang="zh-CN" altLang="en-US" sz="1200" dirty="0" smtClean="0"/>
              <a:t>店暂闭</a:t>
            </a:r>
            <a:endParaRPr lang="en-US" altLang="zh-CN" sz="1200" dirty="0" smtClean="0"/>
          </a:p>
          <a:p>
            <a:r>
              <a:rPr lang="zh-CN" altLang="en-US" sz="1200" dirty="0"/>
              <a:t>门</a:t>
            </a:r>
            <a:r>
              <a:rPr lang="zh-CN" altLang="en-US" sz="1200" dirty="0" smtClean="0"/>
              <a:t>店整体翻新</a:t>
            </a:r>
            <a:endParaRPr lang="zh-CN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428992" y="38576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拆店</a:t>
            </a:r>
            <a:endParaRPr lang="zh-CN" altLang="en-US" sz="1200" dirty="0"/>
          </a:p>
        </p:txBody>
      </p:sp>
      <p:cxnSp>
        <p:nvCxnSpPr>
          <p:cNvPr id="31" name="Straight Arrow Connector 30"/>
          <p:cNvCxnSpPr>
            <a:endCxn id="12" idx="6"/>
          </p:cNvCxnSpPr>
          <p:nvPr/>
        </p:nvCxnSpPr>
        <p:spPr>
          <a:xfrm rot="10800000">
            <a:off x="3143240" y="2214554"/>
            <a:ext cx="228601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86116" y="2071678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目标调查表审批</a:t>
            </a:r>
            <a:endParaRPr lang="en-US" altLang="zh-CN" sz="1200" dirty="0" smtClean="0"/>
          </a:p>
          <a:p>
            <a:r>
              <a:rPr lang="zh-CN" altLang="en-US" sz="1200" dirty="0" smtClean="0"/>
              <a:t>合同用印审批</a:t>
            </a:r>
            <a:endParaRPr lang="zh-CN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571868" y="4786322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标准新开店</a:t>
            </a:r>
            <a:endParaRPr lang="en-US" altLang="zh-CN" sz="1200" dirty="0" smtClean="0"/>
          </a:p>
          <a:p>
            <a:r>
              <a:rPr lang="zh-CN" altLang="en-US" sz="1200" dirty="0"/>
              <a:t>暂</a:t>
            </a:r>
            <a:r>
              <a:rPr lang="zh-CN" altLang="en-US" sz="1200" dirty="0" smtClean="0"/>
              <a:t>闭店</a:t>
            </a:r>
            <a:endParaRPr lang="zh-CN" alt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3929058" y="4786322"/>
            <a:ext cx="3143272" cy="207167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Straight Arrow Connector 43"/>
          <p:cNvCxnSpPr>
            <a:stCxn id="10" idx="6"/>
            <a:endCxn id="40" idx="1"/>
          </p:cNvCxnSpPr>
          <p:nvPr/>
        </p:nvCxnSpPr>
        <p:spPr>
          <a:xfrm>
            <a:off x="2928926" y="4929198"/>
            <a:ext cx="1460454" cy="160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1" idx="6"/>
          </p:cNvCxnSpPr>
          <p:nvPr/>
        </p:nvCxnSpPr>
        <p:spPr>
          <a:xfrm rot="10800000">
            <a:off x="2643174" y="3643314"/>
            <a:ext cx="235745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 flipH="1">
            <a:off x="2714612" y="1428736"/>
            <a:ext cx="928694" cy="714380"/>
          </a:xfrm>
          <a:prstGeom prst="arc">
            <a:avLst>
              <a:gd name="adj1" fmla="val 16200000"/>
              <a:gd name="adj2" fmla="val 581566"/>
            </a:avLst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072198" y="1428736"/>
            <a:ext cx="2000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可以根据流程将状态细化</a:t>
            </a:r>
            <a:endParaRPr lang="en-US" altLang="zh-CN" sz="1200" dirty="0" smtClean="0"/>
          </a:p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目标调查表</a:t>
            </a:r>
            <a:endParaRPr lang="en-US" altLang="zh-CN" sz="1200" dirty="0" smtClean="0"/>
          </a:p>
          <a:p>
            <a:r>
              <a:rPr lang="en-US" altLang="zh-CN" sz="1200" dirty="0" smtClean="0"/>
              <a:t>2.</a:t>
            </a:r>
            <a:r>
              <a:rPr lang="zh-CN" altLang="en-US" sz="1200" dirty="0" smtClean="0"/>
              <a:t>合同用印</a:t>
            </a:r>
            <a:endParaRPr lang="en-US" altLang="zh-CN" sz="1200" dirty="0" smtClean="0"/>
          </a:p>
          <a:p>
            <a:r>
              <a:rPr lang="en-US" altLang="zh-CN" sz="1200" dirty="0" smtClean="0"/>
              <a:t>3.</a:t>
            </a:r>
            <a:r>
              <a:rPr lang="zh-CN" altLang="en-US" sz="1200" dirty="0" smtClean="0"/>
              <a:t>新店信息移交</a:t>
            </a:r>
            <a:endParaRPr lang="zh-CN" altLang="en-US" sz="1200" dirty="0"/>
          </a:p>
        </p:txBody>
      </p:sp>
      <p:sp>
        <p:nvSpPr>
          <p:cNvPr id="34" name="Arc 33"/>
          <p:cNvSpPr/>
          <p:nvPr/>
        </p:nvSpPr>
        <p:spPr>
          <a:xfrm flipH="1" flipV="1">
            <a:off x="2714612" y="4429132"/>
            <a:ext cx="2714644" cy="1785950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205</Words>
  <Application>Microsoft Office PowerPoint</Application>
  <PresentationFormat>On-screen Show (4:3)</PresentationFormat>
  <Paragraphs>56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Cordys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ccn029</dc:creator>
  <cp:lastModifiedBy>ccn029</cp:lastModifiedBy>
  <cp:revision>8</cp:revision>
  <dcterms:created xsi:type="dcterms:W3CDTF">2011-08-02T09:24:04Z</dcterms:created>
  <dcterms:modified xsi:type="dcterms:W3CDTF">2011-08-02T12:58:13Z</dcterms:modified>
</cp:coreProperties>
</file>