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5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8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2FDE-61FF-4701-BE05-A93D19F8384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095D-217F-4943-873A-B21CDF8E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3349"/>
            <a:ext cx="9144000" cy="1356614"/>
          </a:xfrm>
        </p:spPr>
        <p:txBody>
          <a:bodyPr>
            <a:normAutofit/>
          </a:bodyPr>
          <a:lstStyle/>
          <a:p>
            <a:r>
              <a:rPr lang="en-US" smtClean="0">
                <a:latin typeface="+mn-lt"/>
              </a:rPr>
              <a:t>Camel-tools</a:t>
            </a:r>
            <a:r>
              <a:rPr lang="ar-LB" smtClean="0"/>
              <a:t>أدوات كامل 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301"/>
            <a:ext cx="9144000" cy="1655762"/>
          </a:xfrm>
        </p:spPr>
        <p:txBody>
          <a:bodyPr/>
          <a:lstStyle/>
          <a:p>
            <a:r>
              <a:rPr lang="ar-LB" smtClean="0">
                <a:cs typeface="+mj-cs"/>
              </a:rPr>
              <a:t>مجموعة مفتوحة المصدر بلغة بايثون لمعالجة اللغة العربية</a:t>
            </a:r>
            <a:endParaRPr lang="en-US" smtClean="0">
              <a:cs typeface="+mj-cs"/>
            </a:endParaRPr>
          </a:p>
          <a:p>
            <a:r>
              <a:rPr lang="ar-LB" b="1" smtClean="0">
                <a:cs typeface="+mj-cs"/>
              </a:rPr>
              <a:t>نزار حبش وأسامة عبيد </a:t>
            </a:r>
          </a:p>
          <a:p>
            <a:r>
              <a:rPr lang="ar-LB" smtClean="0">
                <a:cs typeface="+mj-cs"/>
              </a:rPr>
              <a:t>مختبر کامل: مختبر الأساليب الحاسوبية لنمذجة اللغة جامعة نيويورك أبوظبي</a:t>
            </a:r>
            <a:endParaRPr lang="fr-FR"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63" y="340113"/>
            <a:ext cx="5114430" cy="1813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" y="249405"/>
            <a:ext cx="5206093" cy="19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1" y="228647"/>
            <a:ext cx="5157787" cy="1325563"/>
          </a:xfrm>
        </p:spPr>
        <p:txBody>
          <a:bodyPr>
            <a:normAutofit/>
          </a:bodyPr>
          <a:lstStyle/>
          <a:p>
            <a:pPr algn="ctr"/>
            <a:r>
              <a:rPr lang="ar-LB" sz="3600" b="1" smtClean="0">
                <a:solidFill>
                  <a:srgbClr val="C00000"/>
                </a:solidFill>
              </a:rPr>
              <a:t>لماذا بايثون</a:t>
            </a:r>
            <a:endParaRPr lang="fr-FR" sz="36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684" y="1315777"/>
            <a:ext cx="5157787" cy="504571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smtClean="0"/>
              <a:t>Easy </a:t>
            </a:r>
            <a:r>
              <a:rPr lang="en-US" sz="2400"/>
              <a:t>to read and write even by </a:t>
            </a:r>
            <a:r>
              <a:rPr lang="en-US" sz="2400" smtClean="0"/>
              <a:t>non-programmers</a:t>
            </a:r>
          </a:p>
          <a:p>
            <a:pPr>
              <a:lnSpc>
                <a:spcPct val="160000"/>
              </a:lnSpc>
            </a:pPr>
            <a:r>
              <a:rPr lang="en-US" sz="2400" smtClean="0"/>
              <a:t> </a:t>
            </a:r>
            <a:r>
              <a:rPr lang="en-US" sz="2400"/>
              <a:t>Most used language for </a:t>
            </a:r>
            <a:r>
              <a:rPr lang="en-US" sz="2400" smtClean="0"/>
              <a:t>NLP/ML </a:t>
            </a:r>
            <a:r>
              <a:rPr lang="en-US" sz="2400"/>
              <a:t>Lots of available libraries for </a:t>
            </a:r>
            <a:r>
              <a:rPr lang="en-US" sz="2400" smtClean="0"/>
              <a:t>developers</a:t>
            </a:r>
          </a:p>
          <a:p>
            <a:pPr>
              <a:lnSpc>
                <a:spcPct val="160000"/>
              </a:lnSpc>
            </a:pPr>
            <a:r>
              <a:rPr lang="en-US" sz="2400" smtClean="0"/>
              <a:t> </a:t>
            </a:r>
            <a:r>
              <a:rPr lang="en-US" sz="2400"/>
              <a:t>Very good handling of Unicode strings</a:t>
            </a:r>
            <a:endParaRPr lang="ar-LB" sz="240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900" y="1580066"/>
            <a:ext cx="5183188" cy="4807281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LB" sz="2400" smtClean="0"/>
              <a:t>سهولة </a:t>
            </a:r>
            <a:r>
              <a:rPr lang="ar-LB" sz="2400"/>
              <a:t>القراءة والكتابة حتى </a:t>
            </a:r>
            <a:r>
              <a:rPr lang="ar-LB" sz="2400" smtClean="0"/>
              <a:t>لغيرالمبرمجين</a:t>
            </a:r>
          </a:p>
          <a:p>
            <a:pPr algn="r" rtl="1">
              <a:lnSpc>
                <a:spcPct val="150000"/>
              </a:lnSpc>
            </a:pPr>
            <a:r>
              <a:rPr lang="ar-LB" sz="2400" smtClean="0"/>
              <a:t> </a:t>
            </a:r>
            <a:r>
              <a:rPr lang="ar-LB" sz="2400"/>
              <a:t>اللغة الأكثر استخدامًا للتعلم </a:t>
            </a:r>
            <a:r>
              <a:rPr lang="ar-LB" sz="2400" smtClean="0"/>
              <a:t>الآلي ومعالجة </a:t>
            </a:r>
            <a:r>
              <a:rPr lang="ar-LB" sz="2400"/>
              <a:t>اللغة </a:t>
            </a:r>
            <a:r>
              <a:rPr lang="ar-LB" sz="2400" smtClean="0"/>
              <a:t>الطبيعية</a:t>
            </a:r>
          </a:p>
          <a:p>
            <a:pPr algn="r" rtl="1">
              <a:lnSpc>
                <a:spcPct val="150000"/>
              </a:lnSpc>
            </a:pPr>
            <a:r>
              <a:rPr lang="ar-LB" sz="2400" smtClean="0"/>
              <a:t> </a:t>
            </a:r>
            <a:r>
              <a:rPr lang="ar-LB" sz="2400"/>
              <a:t>الكثير من المكتبات </a:t>
            </a:r>
            <a:r>
              <a:rPr lang="ar-LB" sz="2400" smtClean="0"/>
              <a:t>المتاحة للمطورين</a:t>
            </a:r>
          </a:p>
          <a:p>
            <a:pPr algn="r" rtl="1">
              <a:lnSpc>
                <a:spcPct val="150000"/>
              </a:lnSpc>
            </a:pPr>
            <a:r>
              <a:rPr lang="ar-LB" sz="2400" smtClean="0"/>
              <a:t> </a:t>
            </a:r>
            <a:r>
              <a:rPr lang="ar-LB" sz="2400"/>
              <a:t>التعامل الجيد جدا مع </a:t>
            </a:r>
            <a:r>
              <a:rPr lang="ar-LB" sz="2400" smtClean="0"/>
              <a:t>نصوص یونیکود</a:t>
            </a:r>
          </a:p>
          <a:p>
            <a:pPr marL="0" indent="0" algn="r" rtl="1">
              <a:buNone/>
            </a:pPr>
            <a:endParaRPr lang="ar-LB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6249" y="228647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C00000"/>
                </a:solidFill>
                <a:latin typeface="+mn-lt"/>
              </a:rPr>
              <a:t>Why Python</a:t>
            </a:r>
            <a:endParaRPr lang="fr-FR" sz="3600" b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81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115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697">
                  <a:extLst>
                    <a:ext uri="{9D8B030D-6E8A-4147-A177-3AD203B41FA5}">
                      <a16:colId xmlns:a16="http://schemas.microsoft.com/office/drawing/2014/main" val="4180785460"/>
                    </a:ext>
                  </a:extLst>
                </a:gridCol>
                <a:gridCol w="8456303">
                  <a:extLst>
                    <a:ext uri="{9D8B030D-6E8A-4147-A177-3AD203B41FA5}">
                      <a16:colId xmlns:a16="http://schemas.microsoft.com/office/drawing/2014/main" val="2848190992"/>
                    </a:ext>
                  </a:extLst>
                </a:gridCol>
              </a:tblGrid>
              <a:tr h="951969">
                <a:tc>
                  <a:txBody>
                    <a:bodyPr/>
                    <a:lstStyle/>
                    <a:p>
                      <a:r>
                        <a:rPr lang="fr-FR" smtClean="0"/>
                        <a:t>camel_tools.utils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Contains submodules for preprocessing tasks including transliteration, normalization, and dediacritization.</a:t>
                      </a:r>
                    </a:p>
                    <a:p>
                      <a:r>
                        <a:rPr lang="ar-LB" smtClean="0"/>
                        <a:t>تحتوي على وحدات فرعية لأغراض المعالجة المسبقة كنقل الحروف، تتميط النص، وإزالة التشكيل</a:t>
                      </a:r>
                      <a:r>
                        <a:rPr lang="ar-LB" baseline="0" smtClean="0"/>
                        <a:t> 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1479"/>
                  </a:ext>
                </a:extLst>
              </a:tr>
              <a:tr h="667653">
                <a:tc>
                  <a:txBody>
                    <a:bodyPr/>
                    <a:lstStyle/>
                    <a:p>
                      <a:r>
                        <a:rPr lang="fr-FR" smtClean="0"/>
                        <a:t>camel_tools.morphology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Contains submodules for our morphological analyzer, generator and reinflector.</a:t>
                      </a:r>
                    </a:p>
                    <a:p>
                      <a:pPr algn="r"/>
                      <a:r>
                        <a:rPr lang="ar-LB" smtClean="0"/>
                        <a:t>تحتوي على وحدات فرعية لأدوات الصرف المختلفة من تحليل وتوليد واعادة توليد.</a:t>
                      </a:r>
                      <a:r>
                        <a:rPr lang="en-US" smtClean="0"/>
                        <a:t> 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26342"/>
                  </a:ext>
                </a:extLst>
              </a:tr>
              <a:tr h="951969">
                <a:tc>
                  <a:txBody>
                    <a:bodyPr/>
                    <a:lstStyle/>
                    <a:p>
                      <a:r>
                        <a:rPr lang="fr-FR" smtClean="0"/>
                        <a:t>camel_tools.disambig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Contains the disambiguator base class as well as our MLE disambiguator implementation.</a:t>
                      </a:r>
                    </a:p>
                    <a:p>
                      <a:pPr algn="r" rtl="1"/>
                      <a:r>
                        <a:rPr lang="ar-LB" smtClean="0"/>
                        <a:t>تحتوي على الفئة </a:t>
                      </a:r>
                      <a:r>
                        <a:rPr lang="en-US" smtClean="0"/>
                        <a:t> </a:t>
                      </a:r>
                      <a:r>
                        <a:rPr lang="fr-FR" smtClean="0"/>
                        <a:t>Class</a:t>
                      </a:r>
                      <a:r>
                        <a:rPr lang="ar-LB" smtClean="0"/>
                        <a:t>الأساسية لحل الالتباس وحل الالتباس بطريقة ال</a:t>
                      </a:r>
                      <a:r>
                        <a:rPr lang="en-US" smtClean="0"/>
                        <a:t> </a:t>
                      </a:r>
                      <a:r>
                        <a:rPr lang="fr-FR" smtClean="0"/>
                        <a:t>MLE</a:t>
                      </a:r>
                      <a:r>
                        <a:rPr lang="ar-LB" baseline="0" smtClean="0"/>
                        <a:t> (</a:t>
                      </a:r>
                      <a:r>
                        <a:rPr lang="ar-LB" smtClean="0"/>
                        <a:t>التقدير الأكثر احتمالا).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24724"/>
                  </a:ext>
                </a:extLst>
              </a:tr>
              <a:tr h="1237560">
                <a:tc>
                  <a:txBody>
                    <a:bodyPr/>
                    <a:lstStyle/>
                    <a:p>
                      <a:r>
                        <a:rPr lang="fr-FR" smtClean="0"/>
                        <a:t>camel_tools.tagger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Contains the tagger base class as well as our default tagger that uses a disambiguator to tag words with different features.</a:t>
                      </a:r>
                    </a:p>
                    <a:p>
                      <a:pPr algn="r"/>
                      <a:r>
                        <a:rPr lang="ar-LB" smtClean="0"/>
                        <a:t>تحتوي على الفئة الأساسية للتوسيم والموسم الافتراضي الذي يستخدم حل الالتباس.</a:t>
                      </a:r>
                    </a:p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64421"/>
                  </a:ext>
                </a:extLst>
              </a:tr>
              <a:tr h="951969">
                <a:tc>
                  <a:txBody>
                    <a:bodyPr/>
                    <a:lstStyle/>
                    <a:p>
                      <a:r>
                        <a:rPr lang="fr-FR" smtClean="0"/>
                        <a:t>camel_tools.tokenizers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For separating words based on whitespace and punctuation; and morphological tokenization.</a:t>
                      </a:r>
                    </a:p>
                    <a:p>
                      <a:pPr algn="r"/>
                      <a:r>
                        <a:rPr lang="ar-LB" sz="1800" smtClean="0"/>
                        <a:t>تُستخدم لتقسيم وتقطيع الكلمات بطرق مختلفة .</a:t>
                      </a:r>
                      <a:endParaRPr lang="fr-F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35970"/>
                  </a:ext>
                </a:extLst>
              </a:tr>
              <a:tr h="667653">
                <a:tc>
                  <a:txBody>
                    <a:bodyPr/>
                    <a:lstStyle/>
                    <a:p>
                      <a:r>
                        <a:rPr lang="fr-FR" smtClean="0"/>
                        <a:t>camel_tools.dialectid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Contains our implementation of dialect identification.</a:t>
                      </a:r>
                      <a:endParaRPr lang="ar-LB" smtClean="0"/>
                    </a:p>
                    <a:p>
                      <a:pPr algn="r"/>
                      <a:r>
                        <a:rPr lang="ar-LB" smtClean="0"/>
                        <a:t>تحتوي على محدد اللهجات.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22926"/>
                  </a:ext>
                </a:extLst>
              </a:tr>
              <a:tr h="667653">
                <a:tc>
                  <a:txBody>
                    <a:bodyPr/>
                    <a:lstStyle/>
                    <a:p>
                      <a:r>
                        <a:rPr lang="fr-FR" smtClean="0"/>
                        <a:t>camel_tools.sentiment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Contains our implementation of sentiment analysis</a:t>
                      </a:r>
                      <a:r>
                        <a:rPr lang="ar-LB" smtClean="0"/>
                        <a:t>.</a:t>
                      </a:r>
                    </a:p>
                    <a:p>
                      <a:pPr algn="r"/>
                      <a:r>
                        <a:rPr lang="ar-LB" smtClean="0"/>
                        <a:t>تحتوي على مصنف المشاعر.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0424"/>
                  </a:ext>
                </a:extLst>
              </a:tr>
              <a:tr h="761575">
                <a:tc>
                  <a:txBody>
                    <a:bodyPr/>
                    <a:lstStyle/>
                    <a:p>
                      <a:r>
                        <a:rPr lang="fr-FR" smtClean="0"/>
                        <a:t>camel_tools.ner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Contains our implementation of named entity recognition</a:t>
                      </a:r>
                      <a:r>
                        <a:rPr lang="ar-LB" smtClean="0"/>
                        <a:t>.</a:t>
                      </a:r>
                    </a:p>
                    <a:p>
                      <a:pPr algn="r"/>
                      <a:r>
                        <a:rPr lang="ar-LB" sz="2400" smtClean="0"/>
                        <a:t>تحتوي على معرف الكيانات المسماة.</a:t>
                      </a:r>
                      <a:endParaRPr lang="fr-F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7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QKgc1qAvi1JdzbDT_HNPTBp3Ww7YK-RPXoaJY0R0x-VbALSnkKB3_fvhbZ6aztjaniOyywlhTo-Nxsd40FLxt2JLTJmXLEVkVY0UimsT5JIKV0tWmgBTMnfiA17YMAigEH-CW1bTms7QNblGwtoEG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3188" cy="1450612"/>
          </a:xfrm>
        </p:spPr>
        <p:txBody>
          <a:bodyPr>
            <a:normAutofit/>
          </a:bodyPr>
          <a:lstStyle/>
          <a:p>
            <a:pPr algn="r"/>
            <a:r>
              <a:rPr lang="ar-LB" sz="3200" b="1" smtClean="0"/>
              <a:t>التحديات الرئيسية للمعالجة الآلية للغة العربية</a:t>
            </a:r>
            <a:endParaRPr lang="fr-FR" sz="32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mtClean="0"/>
              <a:t>Orthographic ambiguity</a:t>
            </a:r>
            <a:endParaRPr lang="ar-LB" smtClean="0"/>
          </a:p>
          <a:p>
            <a:r>
              <a:rPr lang="fr-FR" smtClean="0"/>
              <a:t>Morphological richness</a:t>
            </a:r>
            <a:endParaRPr lang="ar-LB"/>
          </a:p>
          <a:p>
            <a:r>
              <a:rPr lang="fr-FR" smtClean="0"/>
              <a:t>Dialectal </a:t>
            </a:r>
            <a:r>
              <a:rPr lang="fr-FR" smtClean="0"/>
              <a:t>variation</a:t>
            </a:r>
            <a:endParaRPr lang="ar-LB" smtClean="0"/>
          </a:p>
          <a:p>
            <a:r>
              <a:rPr lang="fr-FR" smtClean="0"/>
              <a:t>Orthographic </a:t>
            </a:r>
            <a:r>
              <a:rPr lang="fr-FR" smtClean="0"/>
              <a:t>inconsistency</a:t>
            </a:r>
            <a:endParaRPr lang="ar-LB"/>
          </a:p>
          <a:p>
            <a:r>
              <a:rPr lang="fr-FR" smtClean="0"/>
              <a:t>Resource </a:t>
            </a:r>
            <a:r>
              <a:rPr lang="fr-FR" smtClean="0"/>
              <a:t>poverty (data &amp; tools</a:t>
            </a:r>
            <a:r>
              <a:rPr lang="ar-LB" smtClean="0"/>
              <a:t>(</a:t>
            </a:r>
          </a:p>
          <a:p>
            <a:r>
              <a:rPr lang="fr-FR" smtClean="0"/>
              <a:t>Limited research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r>
              <a:rPr lang="ar-LB" smtClean="0"/>
              <a:t>الإبهام الإملائي</a:t>
            </a:r>
          </a:p>
          <a:p>
            <a:pPr algn="r" rtl="1"/>
            <a:r>
              <a:rPr lang="ar-LB" smtClean="0"/>
              <a:t>الغنى </a:t>
            </a:r>
            <a:r>
              <a:rPr lang="ar-LB" smtClean="0"/>
              <a:t>الصرفي</a:t>
            </a:r>
          </a:p>
          <a:p>
            <a:pPr algn="r" rtl="1"/>
            <a:r>
              <a:rPr lang="ar-LB" smtClean="0"/>
              <a:t>تعدد </a:t>
            </a:r>
            <a:r>
              <a:rPr lang="ar-LB" smtClean="0"/>
              <a:t>اللهجات</a:t>
            </a:r>
          </a:p>
          <a:p>
            <a:pPr algn="r" rtl="1"/>
            <a:r>
              <a:rPr lang="ar-LB" smtClean="0"/>
              <a:t>الأخطاء </a:t>
            </a:r>
            <a:r>
              <a:rPr lang="ar-LB" smtClean="0"/>
              <a:t>الإملائية</a:t>
            </a:r>
          </a:p>
          <a:p>
            <a:pPr algn="r" rtl="1"/>
            <a:r>
              <a:rPr lang="ar-LB" smtClean="0"/>
              <a:t>فقر موارد البيانات والأدوات</a:t>
            </a:r>
          </a:p>
          <a:p>
            <a:pPr algn="r" rtl="1"/>
            <a:r>
              <a:rPr lang="ar-LB" smtClean="0"/>
              <a:t>البحث العلمي المحدود</a:t>
            </a:r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9788" y="365125"/>
            <a:ext cx="5183188" cy="145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+mn-lt"/>
              </a:rPr>
              <a:t>The Main Challenges for Arabic Language Processing</a:t>
            </a:r>
            <a:endParaRPr lang="fr-FR" sz="3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65189" y="5249138"/>
            <a:ext cx="10277428" cy="1504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97" y="286113"/>
            <a:ext cx="5183188" cy="1033236"/>
          </a:xfrm>
        </p:spPr>
        <p:txBody>
          <a:bodyPr>
            <a:normAutofit/>
          </a:bodyPr>
          <a:lstStyle/>
          <a:p>
            <a:pPr algn="ctr"/>
            <a:r>
              <a:rPr lang="ar-LB" sz="3200" b="1" smtClean="0">
                <a:solidFill>
                  <a:srgbClr val="C00000"/>
                </a:solidFill>
              </a:rPr>
              <a:t>الإبهام الإملائي</a:t>
            </a:r>
            <a:endParaRPr lang="fr-FR" sz="32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189" y="1564550"/>
            <a:ext cx="5157787" cy="36845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b="1" smtClean="0"/>
              <a:t>Arabic </a:t>
            </a:r>
            <a:r>
              <a:rPr lang="en-US" sz="3600" b="1" smtClean="0"/>
              <a:t>script uses</a:t>
            </a:r>
            <a:r>
              <a:rPr lang="ar-LB" sz="3600" b="1" smtClean="0"/>
              <a:t> </a:t>
            </a:r>
            <a:r>
              <a:rPr lang="en-US" sz="3600" b="1" smtClean="0"/>
              <a:t>optional</a:t>
            </a:r>
            <a:r>
              <a:rPr lang="ar-LB" sz="3600" b="1" smtClean="0"/>
              <a:t> </a:t>
            </a:r>
            <a:r>
              <a:rPr lang="en-US" sz="3600" b="1" smtClean="0"/>
              <a:t>diacritical marks</a:t>
            </a:r>
            <a:endParaRPr lang="ar-LB" sz="3600" b="1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1.5% of newspaper words have</a:t>
            </a:r>
            <a:r>
              <a:rPr lang="ar-LB" smtClean="0"/>
              <a:t> </a:t>
            </a:r>
            <a:r>
              <a:rPr lang="en-US" smtClean="0"/>
              <a:t>some diacritical marks</a:t>
            </a:r>
            <a:r>
              <a:rPr lang="ar-LB" smtClean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Standard Arabic has 6.8</a:t>
            </a:r>
            <a:r>
              <a:rPr lang="ar-LB" smtClean="0"/>
              <a:t> </a:t>
            </a:r>
            <a:r>
              <a:rPr lang="fr-FR" smtClean="0"/>
              <a:t>diacritizations</a:t>
            </a:r>
            <a:r>
              <a:rPr lang="ar-LB" smtClean="0"/>
              <a:t>  </a:t>
            </a:r>
            <a:r>
              <a:rPr lang="fr-FR" smtClean="0"/>
              <a:t>and 2.7 lemmas</a:t>
            </a:r>
            <a:r>
              <a:rPr lang="ar-LB" smtClean="0"/>
              <a:t> </a:t>
            </a:r>
            <a:r>
              <a:rPr lang="fr-FR" smtClean="0"/>
              <a:t> per </a:t>
            </a:r>
            <a:r>
              <a:rPr lang="en-US" smtClean="0"/>
              <a:t>word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897" y="1564550"/>
            <a:ext cx="5183188" cy="368458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LB" b="1" smtClean="0"/>
              <a:t>الإملاء </a:t>
            </a:r>
            <a:r>
              <a:rPr lang="ar-LB" b="1" smtClean="0"/>
              <a:t>بالخط العربي يستخدم التشكيل الإختياري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1.5 % </a:t>
            </a:r>
            <a:r>
              <a:rPr lang="ar-LB"/>
              <a:t> </a:t>
            </a:r>
            <a:r>
              <a:rPr lang="ar-LB" smtClean="0"/>
              <a:t>من </a:t>
            </a:r>
            <a:r>
              <a:rPr lang="ar-LB" smtClean="0"/>
              <a:t>كلما</a:t>
            </a:r>
            <a:r>
              <a:rPr lang="ar-LB"/>
              <a:t>ت</a:t>
            </a:r>
            <a:r>
              <a:rPr lang="ar-LB" smtClean="0"/>
              <a:t> </a:t>
            </a:r>
            <a:r>
              <a:rPr lang="ar-LB" smtClean="0"/>
              <a:t>نصوص الصحف تحتوي على علامات تشكيل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B" smtClean="0"/>
              <a:t>لكلمات العربية الفصحى</a:t>
            </a:r>
            <a:r>
              <a:rPr lang="en-US" smtClean="0"/>
              <a:t> 6.8 </a:t>
            </a:r>
            <a:r>
              <a:rPr lang="ar-LB" smtClean="0"/>
              <a:t> تشكيلات و </a:t>
            </a:r>
            <a:r>
              <a:rPr lang="en-US" smtClean="0"/>
              <a:t>2.7 </a:t>
            </a:r>
            <a:r>
              <a:rPr lang="ar-LB" smtClean="0"/>
              <a:t>مداخل معجمية بالمتوسط</a:t>
            </a:r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9788" y="365125"/>
            <a:ext cx="5183188" cy="95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C00000"/>
                </a:solidFill>
                <a:latin typeface="+mn-lt"/>
              </a:rPr>
              <a:t>Orthographic Ambiguity</a:t>
            </a:r>
            <a:endParaRPr lang="fr-FR" sz="32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5190" y="5249138"/>
            <a:ext cx="10617062" cy="150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LB" sz="4000" b="1" smtClean="0">
                <a:solidFill>
                  <a:srgbClr val="C00000"/>
                </a:solidFill>
              </a:rPr>
              <a:t>وبعقدنا</a:t>
            </a:r>
          </a:p>
          <a:p>
            <a:pPr algn="ctr"/>
            <a:r>
              <a:rPr lang="ar-LB" sz="3200" b="1" smtClean="0"/>
              <a:t>وَبِعُقَدِنَا    وَبِعِقْدِنَا    وَبِعَقْدِنَا    وَبِعَقِّدْنَا</a:t>
            </a:r>
          </a:p>
          <a:p>
            <a:pPr algn="ctr"/>
            <a:r>
              <a:rPr lang="en-US" sz="2600" b="1" smtClean="0">
                <a:latin typeface="+mn-lt"/>
              </a:rPr>
              <a:t>and with our (contract, necklace, psychoses) / and he stresses us ou</a:t>
            </a:r>
            <a:r>
              <a:rPr lang="en-US" sz="2600" b="1">
                <a:latin typeface="+mn-lt"/>
              </a:rPr>
              <a:t>t</a:t>
            </a:r>
            <a:endParaRPr lang="fr-FR" sz="26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393576" y="4232366"/>
            <a:ext cx="4043887" cy="239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50000"/>
              </a:lnSpc>
            </a:pPr>
            <a:endParaRPr lang="fr-FR" sz="4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388" y="66835"/>
            <a:ext cx="5183188" cy="1033236"/>
          </a:xfrm>
        </p:spPr>
        <p:txBody>
          <a:bodyPr>
            <a:normAutofit/>
          </a:bodyPr>
          <a:lstStyle/>
          <a:p>
            <a:pPr algn="ctr"/>
            <a:r>
              <a:rPr lang="ar-LB" sz="3200" b="1" smtClean="0">
                <a:solidFill>
                  <a:srgbClr val="C00000"/>
                </a:solidFill>
              </a:rPr>
              <a:t>الغنى الصرفي</a:t>
            </a:r>
            <a:endParaRPr lang="fr-FR" sz="32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02" y="1100071"/>
            <a:ext cx="4731312" cy="31322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Arabic has a very rich inflectional system</a:t>
            </a:r>
            <a:r>
              <a:rPr lang="ar-LB" b="1" smtClean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For example, Arabic verbs have 5,400 inflected forms</a:t>
            </a:r>
            <a:endParaRPr lang="ar-LB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Whereas English verbs have 6 and Chinese verbs have 1!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5486" y="1061847"/>
            <a:ext cx="5184708" cy="2817822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LB" b="1" smtClean="0"/>
              <a:t>للغة العربية نظام صرفي غني جداً ينتج عنه تراكيب كثيرة 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B" smtClean="0"/>
              <a:t>فمثلاً، للفعل العربي حوالي ٥،٤٠٠ تصريف 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B" smtClean="0"/>
              <a:t>بينما للفعل الإنجليزي ٦ تصاريف وللفعل الصيني تصريف واحدا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65189" y="66835"/>
            <a:ext cx="5183188" cy="95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C00000"/>
                </a:solidFill>
                <a:latin typeface="+mn-lt"/>
              </a:rPr>
              <a:t>Morphological Richness</a:t>
            </a:r>
            <a:endParaRPr lang="fr-FR" sz="32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95646" y="4232365"/>
            <a:ext cx="4741817" cy="2394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LB" sz="2000" b="1" smtClean="0"/>
              <a:t>قال، قالت، </a:t>
            </a:r>
            <a:r>
              <a:rPr lang="ar-LB" sz="2000" b="1"/>
              <a:t>قالا، </a:t>
            </a:r>
            <a:r>
              <a:rPr lang="ar-LB" sz="2000" b="1" smtClean="0"/>
              <a:t>قالوا، قلتَ، قلتِ، قلتما، قلتم، قلتن، </a:t>
            </a:r>
            <a:r>
              <a:rPr lang="ar-LB" sz="2000" b="1"/>
              <a:t>يقولُ، </a:t>
            </a:r>
            <a:r>
              <a:rPr lang="ar-LB" sz="2000" b="1" smtClean="0"/>
              <a:t>يقولَ، </a:t>
            </a:r>
            <a:r>
              <a:rPr lang="ar-LB" sz="2000" b="1"/>
              <a:t>يقل، </a:t>
            </a:r>
            <a:r>
              <a:rPr lang="ar-LB" sz="2000" b="1" smtClean="0"/>
              <a:t>تقولُ، تقولَ، </a:t>
            </a:r>
            <a:r>
              <a:rPr lang="ar-LB" sz="2000" b="1"/>
              <a:t>تقل، </a:t>
            </a:r>
            <a:r>
              <a:rPr lang="ar-LB" sz="2000" b="1" smtClean="0"/>
              <a:t>تقولين، تقولي، ...فقال</a:t>
            </a:r>
            <a:r>
              <a:rPr lang="ar-LB" sz="2000" b="1"/>
              <a:t>، </a:t>
            </a:r>
            <a:r>
              <a:rPr lang="ar-LB" sz="2000" b="1" smtClean="0"/>
              <a:t>فقالت، </a:t>
            </a:r>
            <a:r>
              <a:rPr lang="ar-LB" sz="2000" b="1"/>
              <a:t>فقالا... </a:t>
            </a:r>
            <a:endParaRPr lang="ar-LB" sz="2000" b="1" smtClean="0"/>
          </a:p>
          <a:p>
            <a:pPr algn="r" rtl="1">
              <a:lnSpc>
                <a:spcPct val="150000"/>
              </a:lnSpc>
            </a:pPr>
            <a:r>
              <a:rPr lang="ar-LB" sz="2000" b="1" smtClean="0"/>
              <a:t>.... </a:t>
            </a:r>
            <a:r>
              <a:rPr lang="ar-LB" sz="2000" b="1"/>
              <a:t>وسأقولها، </a:t>
            </a:r>
            <a:r>
              <a:rPr lang="ar-LB" sz="2000" b="1" smtClean="0">
                <a:solidFill>
                  <a:srgbClr val="FF0000"/>
                </a:solidFill>
              </a:rPr>
              <a:t>وسنقولها</a:t>
            </a:r>
            <a:r>
              <a:rPr lang="ar-LB" sz="2000" b="1" smtClean="0"/>
              <a:t>...،</a:t>
            </a:r>
            <a:endParaRPr lang="fr-FR" sz="2000" b="1"/>
          </a:p>
        </p:txBody>
      </p:sp>
      <p:sp>
        <p:nvSpPr>
          <p:cNvPr id="9" name="Rounded Rectangle 8"/>
          <p:cNvSpPr/>
          <p:nvPr/>
        </p:nvSpPr>
        <p:spPr>
          <a:xfrm>
            <a:off x="791521" y="4232366"/>
            <a:ext cx="4760193" cy="2427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ar-LB" sz="2400" b="1" smtClean="0">
                <a:solidFill>
                  <a:srgbClr val="C00000"/>
                </a:solidFill>
              </a:rPr>
              <a:t>وسنقولها</a:t>
            </a:r>
          </a:p>
          <a:p>
            <a:pPr algn="ctr" rtl="1">
              <a:lnSpc>
                <a:spcPct val="150000"/>
              </a:lnSpc>
            </a:pPr>
            <a:r>
              <a:rPr lang="fr-FR" b="1"/>
              <a:t>/wasanaqūluhā</a:t>
            </a:r>
            <a:r>
              <a:rPr lang="fr-FR" b="1" smtClean="0"/>
              <a:t>/</a:t>
            </a:r>
            <a:endParaRPr lang="ar-LB" b="1" smtClean="0"/>
          </a:p>
          <a:p>
            <a:pPr algn="ctr" rtl="1">
              <a:lnSpc>
                <a:spcPct val="150000"/>
              </a:lnSpc>
            </a:pPr>
            <a:r>
              <a:rPr lang="ar-LB" b="1">
                <a:solidFill>
                  <a:srgbClr val="FF0000"/>
                </a:solidFill>
              </a:rPr>
              <a:t>و</a:t>
            </a:r>
            <a:r>
              <a:rPr lang="ar-LB" b="1"/>
              <a:t> + </a:t>
            </a:r>
            <a:r>
              <a:rPr lang="ar-LB" b="1">
                <a:solidFill>
                  <a:srgbClr val="FFC000"/>
                </a:solidFill>
              </a:rPr>
              <a:t>س</a:t>
            </a:r>
            <a:r>
              <a:rPr lang="ar-LB" b="1"/>
              <a:t> </a:t>
            </a:r>
            <a:r>
              <a:rPr lang="ar-LB" b="1" smtClean="0"/>
              <a:t>+</a:t>
            </a:r>
            <a:r>
              <a:rPr lang="ar-LB" b="1">
                <a:solidFill>
                  <a:srgbClr val="92D050"/>
                </a:solidFill>
              </a:rPr>
              <a:t>ن</a:t>
            </a:r>
            <a:r>
              <a:rPr lang="ar-LB" b="1"/>
              <a:t>+ </a:t>
            </a:r>
            <a:r>
              <a:rPr lang="ar-LB" b="1">
                <a:solidFill>
                  <a:srgbClr val="00B0F0"/>
                </a:solidFill>
              </a:rPr>
              <a:t>قول</a:t>
            </a:r>
            <a:r>
              <a:rPr lang="ar-LB" b="1"/>
              <a:t> + </a:t>
            </a:r>
            <a:r>
              <a:rPr lang="ar-LB" b="1" smtClean="0"/>
              <a:t>ها</a:t>
            </a:r>
          </a:p>
          <a:p>
            <a:pPr algn="ctr" rtl="1">
              <a:lnSpc>
                <a:spcPct val="150000"/>
              </a:lnSpc>
            </a:pPr>
            <a:r>
              <a:rPr lang="fr-FR" b="1" smtClean="0">
                <a:solidFill>
                  <a:srgbClr val="00B0F0"/>
                </a:solidFill>
              </a:rPr>
              <a:t>wa</a:t>
            </a:r>
            <a:r>
              <a:rPr lang="fr-FR" b="1" smtClean="0"/>
              <a:t>+</a:t>
            </a:r>
            <a:r>
              <a:rPr lang="fr-FR" b="1" smtClean="0">
                <a:solidFill>
                  <a:srgbClr val="C00000"/>
                </a:solidFill>
              </a:rPr>
              <a:t>sa</a:t>
            </a:r>
            <a:r>
              <a:rPr lang="fr-FR" b="1" smtClean="0"/>
              <a:t>+</a:t>
            </a:r>
            <a:r>
              <a:rPr lang="fr-FR" b="1" smtClean="0">
                <a:solidFill>
                  <a:srgbClr val="FFC000"/>
                </a:solidFill>
              </a:rPr>
              <a:t>na</a:t>
            </a:r>
            <a:r>
              <a:rPr lang="fr-FR" b="1" smtClean="0"/>
              <a:t>+</a:t>
            </a:r>
            <a:r>
              <a:rPr lang="fr-FR" b="1" smtClean="0">
                <a:solidFill>
                  <a:srgbClr val="7030A0"/>
                </a:solidFill>
              </a:rPr>
              <a:t>qūl</a:t>
            </a:r>
            <a:r>
              <a:rPr lang="fr-FR" b="1" smtClean="0"/>
              <a:t>+</a:t>
            </a:r>
            <a:r>
              <a:rPr lang="fr-FR" b="1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b="1" smtClean="0"/>
              <a:t>+hā</a:t>
            </a:r>
            <a:endParaRPr lang="ar-LB" b="1" smtClean="0"/>
          </a:p>
          <a:p>
            <a:pPr algn="ctr" rtl="1">
              <a:lnSpc>
                <a:spcPct val="150000"/>
              </a:lnSpc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b="1"/>
              <a:t>+</a:t>
            </a:r>
            <a:r>
              <a:rPr lang="en-US" b="1">
                <a:solidFill>
                  <a:srgbClr val="92D050"/>
                </a:solidFill>
              </a:rPr>
              <a:t>will</a:t>
            </a:r>
            <a:r>
              <a:rPr lang="en-US" b="1"/>
              <a:t>+</a:t>
            </a:r>
            <a:r>
              <a:rPr lang="en-US" b="1">
                <a:solidFill>
                  <a:srgbClr val="00B050"/>
                </a:solidFill>
              </a:rPr>
              <a:t>we</a:t>
            </a:r>
            <a:r>
              <a:rPr lang="en-US" b="1"/>
              <a:t>+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say</a:t>
            </a:r>
            <a:r>
              <a:rPr lang="en-US" b="1"/>
              <a:t>+</a:t>
            </a:r>
            <a:r>
              <a:rPr lang="en-US" b="1">
                <a:solidFill>
                  <a:schemeClr val="accent5"/>
                </a:solidFill>
              </a:rPr>
              <a:t>it</a:t>
            </a:r>
            <a:r>
              <a:rPr lang="en-US" b="1"/>
              <a:t> </a:t>
            </a:r>
            <a:endParaRPr lang="ar-LB" b="1" smtClean="0"/>
          </a:p>
          <a:p>
            <a:pPr algn="ctr" rtl="1">
              <a:lnSpc>
                <a:spcPct val="150000"/>
              </a:lnSpc>
            </a:pPr>
            <a:r>
              <a:rPr lang="en-US" b="1" smtClean="0"/>
              <a:t>And </a:t>
            </a:r>
            <a:r>
              <a:rPr lang="en-US" b="1"/>
              <a:t>we will say it</a:t>
            </a:r>
            <a:r>
              <a:rPr lang="ar-LB" b="1" smtClean="0"/>
              <a:t> 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6359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1" y="228647"/>
            <a:ext cx="5157787" cy="1325563"/>
          </a:xfrm>
        </p:spPr>
        <p:txBody>
          <a:bodyPr>
            <a:normAutofit/>
          </a:bodyPr>
          <a:lstStyle/>
          <a:p>
            <a:pPr algn="r"/>
            <a:r>
              <a:rPr lang="ar-LB" sz="4000" b="1" smtClean="0">
                <a:solidFill>
                  <a:srgbClr val="C00000"/>
                </a:solidFill>
              </a:rPr>
              <a:t>تعدد اللهجات</a:t>
            </a:r>
            <a:endParaRPr lang="fr-FR" sz="40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492" y="1382382"/>
            <a:ext cx="5157787" cy="5045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/>
              <a:t>• </a:t>
            </a:r>
            <a:r>
              <a:rPr lang="fr-FR" b="1" err="1"/>
              <a:t>Classical</a:t>
            </a:r>
            <a:r>
              <a:rPr lang="fr-FR" b="1"/>
              <a:t> </a:t>
            </a:r>
            <a:r>
              <a:rPr lang="fr-FR" b="1" err="1" smtClean="0"/>
              <a:t>Arabic</a:t>
            </a:r>
            <a:endParaRPr lang="fr-FR" b="1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err="1" smtClean="0"/>
              <a:t>Quranic</a:t>
            </a:r>
            <a:r>
              <a:rPr lang="fr-FR" smtClean="0"/>
              <a:t> </a:t>
            </a:r>
            <a:r>
              <a:rPr lang="fr-FR" err="1" smtClean="0"/>
              <a:t>Arabic</a:t>
            </a:r>
            <a:endParaRPr lang="fr-FR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 </a:t>
            </a:r>
            <a:r>
              <a:rPr lang="fr-FR" err="1"/>
              <a:t>Historical</a:t>
            </a:r>
            <a:r>
              <a:rPr lang="fr-FR"/>
              <a:t> </a:t>
            </a:r>
            <a:r>
              <a:rPr lang="fr-FR" err="1" smtClean="0"/>
              <a:t>texts</a:t>
            </a:r>
            <a:endParaRPr lang="fr-FR" smtClean="0"/>
          </a:p>
          <a:p>
            <a:r>
              <a:rPr lang="fr-FR" smtClean="0"/>
              <a:t> </a:t>
            </a:r>
            <a:r>
              <a:rPr lang="fr-FR" b="1"/>
              <a:t>Modern Standard </a:t>
            </a:r>
            <a:r>
              <a:rPr lang="fr-FR" b="1" err="1" smtClean="0"/>
              <a:t>Arabic</a:t>
            </a:r>
            <a:endParaRPr lang="fr-FR" b="1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Official </a:t>
            </a:r>
            <a:r>
              <a:rPr lang="fr-FR" err="1" smtClean="0"/>
              <a:t>language</a:t>
            </a:r>
            <a:endParaRPr lang="fr-FR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Language </a:t>
            </a:r>
            <a:r>
              <a:rPr lang="fr-FR"/>
              <a:t>of news &amp; </a:t>
            </a:r>
            <a:r>
              <a:rPr lang="fr-FR" smtClean="0"/>
              <a:t>media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Standard </a:t>
            </a:r>
            <a:r>
              <a:rPr lang="fr-FR" err="1"/>
              <a:t>writing</a:t>
            </a:r>
            <a:r>
              <a:rPr lang="fr-FR"/>
              <a:t> &amp; </a:t>
            </a:r>
            <a:r>
              <a:rPr lang="fr-FR" err="1" smtClean="0"/>
              <a:t>grammar</a:t>
            </a:r>
            <a:endParaRPr lang="fr-FR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The </a:t>
            </a:r>
            <a:r>
              <a:rPr lang="fr-FR"/>
              <a:t>National </a:t>
            </a:r>
            <a:r>
              <a:rPr lang="fr-FR" err="1" smtClean="0"/>
              <a:t>Language</a:t>
            </a:r>
            <a:endParaRPr lang="fr-FR" smtClean="0"/>
          </a:p>
          <a:p>
            <a:r>
              <a:rPr lang="fr-FR" smtClean="0"/>
              <a:t> </a:t>
            </a:r>
            <a:r>
              <a:rPr lang="fr-FR" b="1"/>
              <a:t>Dialectal </a:t>
            </a:r>
            <a:r>
              <a:rPr lang="fr-FR" b="1" err="1" smtClean="0"/>
              <a:t>Arabic</a:t>
            </a:r>
            <a:endParaRPr lang="fr-FR" b="1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err="1"/>
              <a:t>Predominantly</a:t>
            </a:r>
            <a:r>
              <a:rPr lang="fr-FR"/>
              <a:t> </a:t>
            </a:r>
            <a:r>
              <a:rPr lang="fr-FR" err="1" smtClean="0"/>
              <a:t>spoken</a:t>
            </a:r>
            <a:r>
              <a:rPr lang="fr-FR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No </a:t>
            </a:r>
            <a:r>
              <a:rPr lang="fr-FR"/>
              <a:t>official </a:t>
            </a:r>
            <a:r>
              <a:rPr lang="fr-FR" err="1" smtClean="0"/>
              <a:t>standardization</a:t>
            </a:r>
            <a:endParaRPr lang="fr-FR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mtClean="0"/>
              <a:t> The </a:t>
            </a:r>
            <a:r>
              <a:rPr lang="fr-FR"/>
              <a:t>Mother </a:t>
            </a:r>
            <a:r>
              <a:rPr lang="fr-FR" err="1" smtClean="0"/>
              <a:t>Tonge</a:t>
            </a:r>
            <a:endParaRPr lang="fr-FR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/>
              <a:t>Increasing use on social media</a:t>
            </a:r>
            <a:endParaRPr lang="fr-FR" smtClean="0"/>
          </a:p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82382"/>
            <a:ext cx="5183188" cy="480728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r-FR" b="1"/>
              <a:t>فصحى </a:t>
            </a:r>
            <a:r>
              <a:rPr lang="fr-FR" b="1" smtClean="0"/>
              <a:t>التراث</a:t>
            </a:r>
            <a:endParaRPr lang="ar-LB" b="1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r-FR"/>
              <a:t>لغة القرآن </a:t>
            </a:r>
            <a:r>
              <a:rPr lang="fr-FR" smtClean="0"/>
              <a:t>الكريم</a:t>
            </a:r>
            <a:endParaRPr lang="ar-LB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نصوص تاريخية</a:t>
            </a:r>
          </a:p>
          <a:p>
            <a:pPr algn="r" rtl="1"/>
            <a:r>
              <a:rPr lang="fr-FR" b="1"/>
              <a:t>فصحى </a:t>
            </a:r>
            <a:r>
              <a:rPr lang="fr-FR" b="1" smtClean="0"/>
              <a:t>العصر</a:t>
            </a:r>
            <a:endParaRPr lang="ar-LB" b="1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اللغة الرسمية في البلدان العربية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r-FR"/>
              <a:t>لغة الصحف </a:t>
            </a:r>
            <a:r>
              <a:rPr lang="fr-FR" smtClean="0"/>
              <a:t>والإعلام</a:t>
            </a:r>
            <a:endParaRPr lang="ar-LB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لها إملاء قياسي وقواعد قياسية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لغة الأمة</a:t>
            </a:r>
          </a:p>
          <a:p>
            <a:pPr algn="r" rtl="1"/>
            <a:r>
              <a:rPr lang="fr-FR" b="1"/>
              <a:t>اللهجات </a:t>
            </a:r>
            <a:r>
              <a:rPr lang="fr-FR" b="1" smtClean="0"/>
              <a:t>العربية</a:t>
            </a:r>
            <a:endParaRPr lang="ar-LB" b="1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لغة </a:t>
            </a:r>
            <a:r>
              <a:rPr lang="fr-FR"/>
              <a:t>التحدث </a:t>
            </a:r>
            <a:r>
              <a:rPr lang="fr-FR" smtClean="0"/>
              <a:t>الرئيسية</a:t>
            </a:r>
            <a:endParaRPr lang="ar-LB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r-FR"/>
              <a:t>بدون إملاء أو قواعد قياسية </a:t>
            </a:r>
            <a:r>
              <a:rPr lang="fr-FR" smtClean="0"/>
              <a:t>رسمية</a:t>
            </a:r>
            <a:endParaRPr lang="ar-LB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لغة الأم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mtClean="0"/>
              <a:t>وجود متزايد على وسئل التواصل الاجتماعية</a:t>
            </a:r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4413" y="228647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C00000"/>
                </a:solidFill>
                <a:latin typeface="+mn-lt"/>
              </a:rPr>
              <a:t>Dialectal Variation</a:t>
            </a:r>
            <a:endParaRPr lang="fr-FR" sz="4000" b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1" y="228647"/>
            <a:ext cx="5157787" cy="1325563"/>
          </a:xfrm>
        </p:spPr>
        <p:txBody>
          <a:bodyPr>
            <a:normAutofit/>
          </a:bodyPr>
          <a:lstStyle/>
          <a:p>
            <a:pPr algn="r"/>
            <a:r>
              <a:rPr lang="ar-LB" sz="4000" b="1" smtClean="0">
                <a:solidFill>
                  <a:srgbClr val="C00000"/>
                </a:solidFill>
              </a:rPr>
              <a:t>تعدد اللهجات</a:t>
            </a:r>
            <a:endParaRPr lang="fr-FR" sz="40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492" y="1382382"/>
            <a:ext cx="5157787" cy="5045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smtClean="0"/>
              <a:t>• </a:t>
            </a:r>
            <a:r>
              <a:rPr lang="fr-FR" sz="2400" b="1" smtClean="0"/>
              <a:t>Co</a:t>
            </a:r>
            <a:r>
              <a:rPr lang="en-US" sz="2400" b="1"/>
              <a:t>u</a:t>
            </a:r>
            <a:r>
              <a:rPr lang="fr-FR" sz="2400" b="1" smtClean="0"/>
              <a:t>rse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Gulf Arabic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 </a:t>
            </a:r>
            <a:r>
              <a:rPr lang="fr-FR" sz="2000"/>
              <a:t>Levantine </a:t>
            </a:r>
            <a:r>
              <a:rPr lang="fr-FR" sz="2000" smtClean="0"/>
              <a:t>Arabic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 </a:t>
            </a:r>
            <a:r>
              <a:rPr lang="fr-FR" sz="2000"/>
              <a:t>Egyptian </a:t>
            </a:r>
            <a:r>
              <a:rPr lang="fr-FR" sz="2000" smtClean="0"/>
              <a:t>Arabic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Maghrebi Arabic</a:t>
            </a:r>
          </a:p>
          <a:p>
            <a:r>
              <a:rPr lang="fr-FR" sz="2400" b="1" smtClean="0"/>
              <a:t> </a:t>
            </a:r>
            <a:r>
              <a:rPr lang="fr-FR" sz="2400" b="1"/>
              <a:t>Classification </a:t>
            </a:r>
            <a:r>
              <a:rPr lang="fr-FR" sz="2400" b="1" smtClean="0"/>
              <a:t>Problems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Countries </a:t>
            </a:r>
            <a:r>
              <a:rPr lang="fr-FR" sz="2000"/>
              <a:t>with multiple </a:t>
            </a:r>
            <a:r>
              <a:rPr lang="fr-FR" sz="2000" smtClean="0"/>
              <a:t>varieties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Sub-dialectal </a:t>
            </a:r>
            <a:r>
              <a:rPr lang="fr-FR" sz="2000"/>
              <a:t>varieties</a:t>
            </a:r>
            <a:r>
              <a:rPr lang="fr-FR" sz="2000" smtClean="0"/>
              <a:t>:</a:t>
            </a:r>
          </a:p>
          <a:p>
            <a:pPr marL="457200" lvl="1" indent="0">
              <a:buNone/>
            </a:pPr>
            <a:r>
              <a:rPr lang="fr-FR" sz="2000" smtClean="0"/>
              <a:t>e.g</a:t>
            </a:r>
            <a:r>
              <a:rPr lang="fr-FR" sz="2000"/>
              <a:t>., Urban, Rural, and </a:t>
            </a:r>
            <a:r>
              <a:rPr lang="fr-FR" sz="2000" smtClean="0"/>
              <a:t>Bedouin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smtClean="0"/>
              <a:t>Diglossia </a:t>
            </a:r>
            <a:r>
              <a:rPr lang="fr-FR" sz="2000"/>
              <a:t>and Multilinguality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82382"/>
            <a:ext cx="5183188" cy="4807281"/>
          </a:xfrm>
        </p:spPr>
        <p:txBody>
          <a:bodyPr>
            <a:normAutofit/>
          </a:bodyPr>
          <a:lstStyle/>
          <a:p>
            <a:pPr algn="r" rtl="1"/>
            <a:r>
              <a:rPr lang="ar-LB" sz="2400" b="1" smtClean="0"/>
              <a:t>التصنيف العام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اللهجة </a:t>
            </a:r>
            <a:r>
              <a:rPr lang="ar-LB" sz="2000" smtClean="0"/>
              <a:t>الخليجية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اللهجة </a:t>
            </a:r>
            <a:r>
              <a:rPr lang="ar-LB" sz="2000" smtClean="0"/>
              <a:t>المصرية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 </a:t>
            </a:r>
            <a:r>
              <a:rPr lang="ar-LB" sz="2000" smtClean="0"/>
              <a:t>اللهجة المغاربية</a:t>
            </a:r>
            <a:endParaRPr lang="ar-LB" sz="2000" smtClean="0"/>
          </a:p>
          <a:p>
            <a:pPr algn="r" rtl="1"/>
            <a:r>
              <a:rPr lang="ar-LB" sz="2400" smtClean="0"/>
              <a:t> </a:t>
            </a:r>
            <a:r>
              <a:rPr lang="ar-LB" sz="2400" b="1"/>
              <a:t>مشاكل </a:t>
            </a:r>
            <a:r>
              <a:rPr lang="ar-LB" sz="2400" b="1" smtClean="0"/>
              <a:t>تصنيفية</a:t>
            </a:r>
            <a:endParaRPr lang="ar-LB" sz="2400" b="1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تعدد </a:t>
            </a:r>
            <a:r>
              <a:rPr lang="ar-LB" sz="2000"/>
              <a:t>اللهجات في نفس </a:t>
            </a:r>
            <a:r>
              <a:rPr lang="ar-LB" sz="2000" smtClean="0"/>
              <a:t>البلد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تعدد </a:t>
            </a:r>
            <a:r>
              <a:rPr lang="ar-LB" sz="2000"/>
              <a:t>اللهجات </a:t>
            </a:r>
            <a:r>
              <a:rPr lang="ar-LB" sz="2000" smtClean="0"/>
              <a:t>الفرعية:</a:t>
            </a:r>
          </a:p>
          <a:p>
            <a:pPr marL="914400" lvl="2" indent="0" algn="r" rtl="1">
              <a:buNone/>
            </a:pPr>
            <a:r>
              <a:rPr lang="ar-LB" sz="1800" smtClean="0"/>
              <a:t>المدنية </a:t>
            </a:r>
            <a:r>
              <a:rPr lang="ar-LB" sz="1800"/>
              <a:t>والفلاحية والبدوية، </a:t>
            </a:r>
            <a:r>
              <a:rPr lang="ar-LB" sz="1800" smtClean="0"/>
              <a:t>مثلا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LB" sz="2000" smtClean="0"/>
              <a:t>الازدواجية </a:t>
            </a:r>
            <a:r>
              <a:rPr lang="ar-LB" sz="2000"/>
              <a:t>والتعددية </a:t>
            </a:r>
            <a:r>
              <a:rPr lang="ar-LB" sz="2000" smtClean="0"/>
              <a:t>اللغوية</a:t>
            </a:r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4413" y="228647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C00000"/>
                </a:solidFill>
                <a:latin typeface="+mn-lt"/>
              </a:rPr>
              <a:t>Dialectal Variation</a:t>
            </a:r>
            <a:endParaRPr lang="fr-FR" sz="4000" b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7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1" y="228647"/>
            <a:ext cx="5157787" cy="1325563"/>
          </a:xfrm>
        </p:spPr>
        <p:txBody>
          <a:bodyPr>
            <a:normAutofit/>
          </a:bodyPr>
          <a:lstStyle/>
          <a:p>
            <a:pPr algn="r"/>
            <a:r>
              <a:rPr lang="ar-LB" sz="4000" b="1" smtClean="0">
                <a:solidFill>
                  <a:srgbClr val="C00000"/>
                </a:solidFill>
              </a:rPr>
              <a:t>الدوافع</a:t>
            </a:r>
            <a:endParaRPr lang="fr-FR" sz="40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06" y="1554210"/>
            <a:ext cx="5157787" cy="5045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Fragmented </a:t>
            </a:r>
            <a:r>
              <a:rPr lang="en-US" smtClean="0"/>
              <a:t>Packages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Fragmented </a:t>
            </a:r>
            <a:r>
              <a:rPr lang="en-US" smtClean="0"/>
              <a:t>Standards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Lack </a:t>
            </a:r>
            <a:r>
              <a:rPr lang="en-US"/>
              <a:t>of </a:t>
            </a:r>
            <a:r>
              <a:rPr lang="en-US" smtClean="0"/>
              <a:t>Flexibility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Closed </a:t>
            </a:r>
            <a:r>
              <a:rPr lang="en-US"/>
              <a:t>Source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7697" y="2048316"/>
            <a:ext cx="5183188" cy="4807281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LB" smtClean="0"/>
              <a:t>رزم </a:t>
            </a:r>
            <a:r>
              <a:rPr lang="ar-LB"/>
              <a:t>أدوات ومكتبات غير </a:t>
            </a:r>
            <a:r>
              <a:rPr lang="ar-LB" smtClean="0"/>
              <a:t>كاملة</a:t>
            </a:r>
          </a:p>
          <a:p>
            <a:pPr algn="r" rtl="1">
              <a:lnSpc>
                <a:spcPct val="150000"/>
              </a:lnSpc>
            </a:pPr>
            <a:r>
              <a:rPr lang="ar-LB" smtClean="0"/>
              <a:t>معايير </a:t>
            </a:r>
            <a:r>
              <a:rPr lang="ar-LB"/>
              <a:t>غير </a:t>
            </a:r>
            <a:r>
              <a:rPr lang="ar-LB" smtClean="0"/>
              <a:t>مشتركة</a:t>
            </a:r>
          </a:p>
          <a:p>
            <a:pPr algn="r" rtl="1">
              <a:lnSpc>
                <a:spcPct val="150000"/>
              </a:lnSpc>
            </a:pPr>
            <a:r>
              <a:rPr lang="ar-LB" smtClean="0"/>
              <a:t> </a:t>
            </a:r>
            <a:r>
              <a:rPr lang="ar-LB"/>
              <a:t>قلة </a:t>
            </a:r>
            <a:r>
              <a:rPr lang="ar-LB" smtClean="0"/>
              <a:t>المرونة</a:t>
            </a:r>
          </a:p>
          <a:p>
            <a:pPr algn="r" rtl="1">
              <a:lnSpc>
                <a:spcPct val="150000"/>
              </a:lnSpc>
            </a:pPr>
            <a:r>
              <a:rPr lang="ar-LB" smtClean="0"/>
              <a:t> </a:t>
            </a:r>
            <a:r>
              <a:rPr lang="ar-LB"/>
              <a:t>المصادر المغلقة</a:t>
            </a: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4413" y="228647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C00000"/>
                </a:solidFill>
                <a:latin typeface="+mn-lt"/>
              </a:rPr>
              <a:t>Motivation</a:t>
            </a:r>
            <a:endParaRPr lang="fr-FR" sz="4000" b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1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1" y="228647"/>
            <a:ext cx="5157787" cy="1325563"/>
          </a:xfrm>
        </p:spPr>
        <p:txBody>
          <a:bodyPr>
            <a:normAutofit/>
          </a:bodyPr>
          <a:lstStyle/>
          <a:p>
            <a:pPr algn="r"/>
            <a:r>
              <a:rPr lang="ar-LB" sz="3600" b="1" smtClean="0">
                <a:solidFill>
                  <a:srgbClr val="C00000"/>
                </a:solidFill>
              </a:rPr>
              <a:t>فلسفة التصميم</a:t>
            </a:r>
            <a:endParaRPr lang="fr-FR" sz="3600" b="1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7" y="1554210"/>
            <a:ext cx="5157787" cy="5045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Arabic </a:t>
            </a:r>
            <a:r>
              <a:rPr lang="en-US" smtClean="0"/>
              <a:t>Specific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Flexibility </a:t>
            </a:r>
            <a:r>
              <a:rPr lang="en-US"/>
              <a:t>in use and </a:t>
            </a:r>
            <a:r>
              <a:rPr lang="en-US" smtClean="0"/>
              <a:t>reuse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Modularity</a:t>
            </a:r>
            <a:endParaRPr lang="ar-LB" smtClean="0"/>
          </a:p>
          <a:p>
            <a:pPr>
              <a:lnSpc>
                <a:spcPct val="150000"/>
              </a:lnSpc>
            </a:pPr>
            <a:r>
              <a:rPr lang="en-US" smtClean="0"/>
              <a:t>High </a:t>
            </a:r>
            <a:r>
              <a:rPr lang="en-US" smtClean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Ease </a:t>
            </a:r>
            <a:r>
              <a:rPr lang="en-US"/>
              <a:t>of use for </a:t>
            </a:r>
            <a:r>
              <a:rPr lang="en-US" smtClean="0"/>
              <a:t>beginne</a:t>
            </a:r>
            <a:r>
              <a:rPr lang="en-US"/>
              <a:t>r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54210"/>
            <a:ext cx="5183188" cy="4807281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LB"/>
              <a:t>التركيز على اللغة </a:t>
            </a:r>
            <a:r>
              <a:rPr lang="ar-LB" smtClean="0"/>
              <a:t>العربية</a:t>
            </a:r>
            <a:endParaRPr lang="en-US" smtClean="0"/>
          </a:p>
          <a:p>
            <a:pPr algn="r" rtl="1">
              <a:lnSpc>
                <a:spcPct val="150000"/>
              </a:lnSpc>
            </a:pPr>
            <a:r>
              <a:rPr lang="ar-LB" smtClean="0"/>
              <a:t>مرونة </a:t>
            </a:r>
            <a:r>
              <a:rPr lang="ar-LB"/>
              <a:t>الاستخدام وإعادة </a:t>
            </a:r>
            <a:r>
              <a:rPr lang="ar-LB" smtClean="0"/>
              <a:t>الاستخدام</a:t>
            </a:r>
            <a:endParaRPr lang="en-US" smtClean="0"/>
          </a:p>
          <a:p>
            <a:pPr algn="r" rtl="1">
              <a:lnSpc>
                <a:spcPct val="150000"/>
              </a:lnSpc>
            </a:pPr>
            <a:r>
              <a:rPr lang="ar-LB" smtClean="0"/>
              <a:t>وحدات </a:t>
            </a:r>
            <a:r>
              <a:rPr lang="ar-LB"/>
              <a:t>مستقلة سهلة </a:t>
            </a:r>
            <a:r>
              <a:rPr lang="ar-LB" smtClean="0"/>
              <a:t>التجميع</a:t>
            </a:r>
            <a:endParaRPr lang="en-US" smtClean="0"/>
          </a:p>
          <a:p>
            <a:pPr algn="r" rtl="1">
              <a:lnSpc>
                <a:spcPct val="150000"/>
              </a:lnSpc>
            </a:pPr>
            <a:r>
              <a:rPr lang="ar-LB" smtClean="0"/>
              <a:t>الأداء </a:t>
            </a:r>
            <a:r>
              <a:rPr lang="ar-LB"/>
              <a:t>عالي </a:t>
            </a:r>
            <a:r>
              <a:rPr lang="ar-LB" smtClean="0"/>
              <a:t>الجودة</a:t>
            </a:r>
            <a:endParaRPr lang="en-US" smtClean="0"/>
          </a:p>
          <a:p>
            <a:pPr algn="r" rtl="1">
              <a:lnSpc>
                <a:spcPct val="150000"/>
              </a:lnSpc>
            </a:pPr>
            <a:r>
              <a:rPr lang="ar-LB" smtClean="0"/>
              <a:t>سهولة </a:t>
            </a:r>
            <a:r>
              <a:rPr lang="ar-LB"/>
              <a:t>الاستخدام للمبتدئين</a:t>
            </a:r>
            <a:endParaRPr lang="ar-LB" smtClean="0"/>
          </a:p>
          <a:p>
            <a:pPr marL="0" indent="0" algn="r" rtl="1">
              <a:buNone/>
            </a:pPr>
            <a:endParaRPr lang="ar-LB" smtClean="0"/>
          </a:p>
          <a:p>
            <a:pPr marL="0" indent="0" algn="r" rtl="1">
              <a:buNone/>
            </a:pPr>
            <a:endParaRPr lang="ar-LB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4413" y="17603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00000"/>
                </a:solidFill>
                <a:latin typeface="+mn-lt"/>
              </a:rPr>
              <a:t>Design Philosophy</a:t>
            </a:r>
            <a:endParaRPr lang="fr-FR" sz="3600" b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8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732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Camel-toolsأدوات كامل </vt:lpstr>
      <vt:lpstr>PowerPoint Presentation</vt:lpstr>
      <vt:lpstr>التحديات الرئيسية للمعالجة الآلية للغة العربية</vt:lpstr>
      <vt:lpstr>الإبهام الإملائي</vt:lpstr>
      <vt:lpstr>الغنى الصرفي</vt:lpstr>
      <vt:lpstr>تعدد اللهجات</vt:lpstr>
      <vt:lpstr>تعدد اللهجات</vt:lpstr>
      <vt:lpstr>الدوافع</vt:lpstr>
      <vt:lpstr>فلسفة التصميم</vt:lpstr>
      <vt:lpstr>لماذا بايثون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Camel-toolsأدوات كامل</dc:title>
  <dc:creator>Lenovo</dc:creator>
  <cp:lastModifiedBy>Lenovo</cp:lastModifiedBy>
  <cp:revision>37</cp:revision>
  <dcterms:created xsi:type="dcterms:W3CDTF">2023-12-15T18:37:25Z</dcterms:created>
  <dcterms:modified xsi:type="dcterms:W3CDTF">2023-12-20T19:49:01Z</dcterms:modified>
</cp:coreProperties>
</file>