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2795825" cy="30260925"/>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1493"/>
    <a:srgbClr val="4472C4"/>
    <a:srgbClr val="9ADCFF"/>
    <a:srgbClr val="E012A2"/>
    <a:srgbClr val="00C8FF"/>
    <a:srgbClr val="9E2F9E"/>
    <a:srgbClr val="B537B5"/>
    <a:srgbClr val="7C298F"/>
    <a:srgbClr val="9935B0"/>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2" autoAdjust="0"/>
    <p:restoredTop sz="95529" autoAdjust="0"/>
  </p:normalViewPr>
  <p:slideViewPr>
    <p:cSldViewPr snapToGrid="0">
      <p:cViewPr varScale="1">
        <p:scale>
          <a:sx n="20" d="100"/>
          <a:sy n="20" d="100"/>
        </p:scale>
        <p:origin x="107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4-14T10:58:18.975"/>
    </inkml:context>
    <inkml:brush xml:id="br0">
      <inkml:brushProperty name="width" value="0.1" units="cm"/>
      <inkml:brushProperty name="height" value="0.1" units="cm"/>
    </inkml:brush>
  </inkml:definitions>
  <inkml:trace contextRef="#ctx0" brushRef="#br0">6935 1478 16383 0 0,'0'0'0'0'0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4-14T10:58:18.976"/>
    </inkml:context>
    <inkml:brush xml:id="br0">
      <inkml:brushProperty name="width" value="0.1" units="cm"/>
      <inkml:brushProperty name="height" value="0.1" units="cm"/>
    </inkml:brush>
  </inkml:definitions>
  <inkml:trace contextRef="#ctx0" brushRef="#br0">7758 4157 16383 0 0,'0'0'0'0'0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5349479" y="4952428"/>
            <a:ext cx="32096869" cy="10535285"/>
          </a:xfrm>
        </p:spPr>
        <p:txBody>
          <a:bodyPr anchor="b"/>
          <a:lstStyle>
            <a:lvl1pPr algn="ctr">
              <a:defRPr sz="5998"/>
            </a:lvl1pPr>
          </a:lstStyle>
          <a:p>
            <a:r>
              <a:rPr lang="ru-RU"/>
              <a:t>Образец заголовка</a:t>
            </a:r>
          </a:p>
        </p:txBody>
      </p:sp>
      <p:sp>
        <p:nvSpPr>
          <p:cNvPr id="3" name="Подзаголовок 2"/>
          <p:cNvSpPr>
            <a:spLocks noGrp="1"/>
          </p:cNvSpPr>
          <p:nvPr>
            <p:ph type="subTitle" idx="1"/>
          </p:nvPr>
        </p:nvSpPr>
        <p:spPr>
          <a:xfrm>
            <a:off x="5349479" y="15893994"/>
            <a:ext cx="32096869" cy="7306049"/>
          </a:xfrm>
        </p:spPr>
        <p:txBody>
          <a:bodyPr/>
          <a:lstStyle>
            <a:lvl1pPr marL="0" indent="0" algn="ctr">
              <a:buNone/>
              <a:defRPr sz="2399"/>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ru-RU"/>
              <a:t>Образец подзаголовка</a:t>
            </a:r>
          </a:p>
        </p:txBody>
      </p:sp>
      <p:sp>
        <p:nvSpPr>
          <p:cNvPr id="4" name="Дата 3"/>
          <p:cNvSpPr>
            <a:spLocks noGrp="1"/>
          </p:cNvSpPr>
          <p:nvPr>
            <p:ph type="dt" sz="half" idx="10"/>
          </p:nvPr>
        </p:nvSpPr>
        <p:spPr/>
        <p:txBody>
          <a:bodyPr/>
          <a:lstStyle/>
          <a:p>
            <a:fld id="{F2FFB779-270B-4192-84BA-A697F48306DC}" type="datetimeFigureOut">
              <a:rPr lang="ru-RU" smtClean="0"/>
              <a:t>01.06.2024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161079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F2FFB779-270B-4192-84BA-A697F48306DC}" type="datetimeFigureOut">
              <a:rPr lang="ru-RU" smtClean="0"/>
              <a:t>01.06.2024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2065727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30625762" y="1611114"/>
            <a:ext cx="9227850" cy="2564473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2942214" y="1611114"/>
            <a:ext cx="27148601" cy="2564473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F2FFB779-270B-4192-84BA-A697F48306DC}" type="datetimeFigureOut">
              <a:rPr lang="ru-RU" smtClean="0"/>
              <a:t>01.06.2024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812261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10"/>
          </p:nvPr>
        </p:nvSpPr>
        <p:spPr/>
        <p:txBody>
          <a:bodyPr/>
          <a:lstStyle/>
          <a:p>
            <a:fld id="{F2FFB779-270B-4192-84BA-A697F48306DC}" type="datetimeFigureOut">
              <a:rPr lang="ru-RU" smtClean="0"/>
              <a:t>01.06.2024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27037117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919925" y="7544221"/>
            <a:ext cx="36911399" cy="12587702"/>
          </a:xfrm>
        </p:spPr>
        <p:txBody>
          <a:bodyPr anchor="b"/>
          <a:lstStyle>
            <a:lvl1pPr>
              <a:defRPr sz="5998"/>
            </a:lvl1pPr>
          </a:lstStyle>
          <a:p>
            <a:r>
              <a:rPr lang="ru-RU"/>
              <a:t>Образец заголовка</a:t>
            </a:r>
          </a:p>
        </p:txBody>
      </p:sp>
      <p:sp>
        <p:nvSpPr>
          <p:cNvPr id="3" name="Текст 2"/>
          <p:cNvSpPr>
            <a:spLocks noGrp="1"/>
          </p:cNvSpPr>
          <p:nvPr>
            <p:ph type="body" idx="1"/>
          </p:nvPr>
        </p:nvSpPr>
        <p:spPr>
          <a:xfrm>
            <a:off x="2919925" y="20251008"/>
            <a:ext cx="36911399" cy="6619575"/>
          </a:xfrm>
        </p:spPr>
        <p:txBody>
          <a:bodyPr/>
          <a:lstStyle>
            <a:lvl1pPr marL="0" indent="0">
              <a:buNone/>
              <a:defRPr sz="2399">
                <a:solidFill>
                  <a:schemeClr val="tx1">
                    <a:tint val="75000"/>
                  </a:schemeClr>
                </a:solidFill>
              </a:defRPr>
            </a:lvl1pPr>
            <a:lvl2pPr marL="457063" indent="0">
              <a:buNone/>
              <a:defRPr sz="1999">
                <a:solidFill>
                  <a:schemeClr val="tx1">
                    <a:tint val="75000"/>
                  </a:schemeClr>
                </a:solidFill>
              </a:defRPr>
            </a:lvl2pPr>
            <a:lvl3pPr marL="914126" indent="0">
              <a:buNone/>
              <a:defRPr sz="1799">
                <a:solidFill>
                  <a:schemeClr val="tx1">
                    <a:tint val="75000"/>
                  </a:schemeClr>
                </a:solidFill>
              </a:defRPr>
            </a:lvl3pPr>
            <a:lvl4pPr marL="1371189" indent="0">
              <a:buNone/>
              <a:defRPr sz="1600">
                <a:solidFill>
                  <a:schemeClr val="tx1">
                    <a:tint val="75000"/>
                  </a:schemeClr>
                </a:solidFill>
              </a:defRPr>
            </a:lvl4pPr>
            <a:lvl5pPr marL="1828251" indent="0">
              <a:buNone/>
              <a:defRPr sz="1600">
                <a:solidFill>
                  <a:schemeClr val="tx1">
                    <a:tint val="75000"/>
                  </a:schemeClr>
                </a:solidFill>
              </a:defRPr>
            </a:lvl5pPr>
            <a:lvl6pPr marL="2285314" indent="0">
              <a:buNone/>
              <a:defRPr sz="1600">
                <a:solidFill>
                  <a:schemeClr val="tx1">
                    <a:tint val="75000"/>
                  </a:schemeClr>
                </a:solidFill>
              </a:defRPr>
            </a:lvl6pPr>
            <a:lvl7pPr marL="2742377" indent="0">
              <a:buNone/>
              <a:defRPr sz="1600">
                <a:solidFill>
                  <a:schemeClr val="tx1">
                    <a:tint val="75000"/>
                  </a:schemeClr>
                </a:solidFill>
              </a:defRPr>
            </a:lvl7pPr>
            <a:lvl8pPr marL="3199440" indent="0">
              <a:buNone/>
              <a:defRPr sz="1600">
                <a:solidFill>
                  <a:schemeClr val="tx1">
                    <a:tint val="75000"/>
                  </a:schemeClr>
                </a:solidFill>
              </a:defRPr>
            </a:lvl8pPr>
            <a:lvl9pPr marL="3656503" indent="0">
              <a:buNone/>
              <a:defRPr sz="1600">
                <a:solidFill>
                  <a:schemeClr val="tx1">
                    <a:tint val="75000"/>
                  </a:schemeClr>
                </a:solidFill>
              </a:defRPr>
            </a:lvl9pPr>
          </a:lstStyle>
          <a:p>
            <a:pPr lvl="0"/>
            <a:r>
              <a:rPr lang="ru-RU"/>
              <a:t>Образец текста</a:t>
            </a:r>
          </a:p>
        </p:txBody>
      </p:sp>
      <p:sp>
        <p:nvSpPr>
          <p:cNvPr id="4" name="Дата 3"/>
          <p:cNvSpPr>
            <a:spLocks noGrp="1"/>
          </p:cNvSpPr>
          <p:nvPr>
            <p:ph type="dt" sz="half" idx="10"/>
          </p:nvPr>
        </p:nvSpPr>
        <p:spPr/>
        <p:txBody>
          <a:bodyPr/>
          <a:lstStyle/>
          <a:p>
            <a:fld id="{F2FFB779-270B-4192-84BA-A697F48306DC}" type="datetimeFigureOut">
              <a:rPr lang="ru-RU" smtClean="0"/>
              <a:t>01.06.2024</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40763698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2942213" y="8055571"/>
            <a:ext cx="18188226" cy="1920027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21665386" y="8055571"/>
            <a:ext cx="18188226" cy="1920027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p:cNvSpPr>
            <a:spLocks noGrp="1"/>
          </p:cNvSpPr>
          <p:nvPr>
            <p:ph type="dt" sz="half" idx="10"/>
          </p:nvPr>
        </p:nvSpPr>
        <p:spPr/>
        <p:txBody>
          <a:bodyPr/>
          <a:lstStyle/>
          <a:p>
            <a:fld id="{F2FFB779-270B-4192-84BA-A697F48306DC}" type="datetimeFigureOut">
              <a:rPr lang="ru-RU" smtClean="0"/>
              <a:t>01.06.2024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2625762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947788" y="1611116"/>
            <a:ext cx="36911399" cy="5849047"/>
          </a:xfrm>
        </p:spPr>
        <p:txBody>
          <a:bodyPr/>
          <a:lstStyle/>
          <a:p>
            <a:r>
              <a:rPr lang="ru-RU"/>
              <a:t>Образец заголовка</a:t>
            </a:r>
          </a:p>
        </p:txBody>
      </p:sp>
      <p:sp>
        <p:nvSpPr>
          <p:cNvPr id="3" name="Текст 2"/>
          <p:cNvSpPr>
            <a:spLocks noGrp="1"/>
          </p:cNvSpPr>
          <p:nvPr>
            <p:ph type="body" idx="1"/>
          </p:nvPr>
        </p:nvSpPr>
        <p:spPr>
          <a:xfrm>
            <a:off x="2947789" y="7418132"/>
            <a:ext cx="18104638" cy="36355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ru-RU"/>
              <a:t>Образец текста</a:t>
            </a:r>
          </a:p>
        </p:txBody>
      </p:sp>
      <p:sp>
        <p:nvSpPr>
          <p:cNvPr id="4" name="Объект 3"/>
          <p:cNvSpPr>
            <a:spLocks noGrp="1"/>
          </p:cNvSpPr>
          <p:nvPr>
            <p:ph sz="half" idx="2"/>
          </p:nvPr>
        </p:nvSpPr>
        <p:spPr>
          <a:xfrm>
            <a:off x="2947789" y="11053643"/>
            <a:ext cx="18104638" cy="16258245"/>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21665386" y="7418132"/>
            <a:ext cx="18193800" cy="3635512"/>
          </a:xfrm>
        </p:spPr>
        <p:txBody>
          <a:bodyPr anchor="b"/>
          <a:lstStyle>
            <a:lvl1pPr marL="0" indent="0">
              <a:buNone/>
              <a:defRPr sz="2399" b="1"/>
            </a:lvl1pPr>
            <a:lvl2pPr marL="457063" indent="0">
              <a:buNone/>
              <a:defRPr sz="1999" b="1"/>
            </a:lvl2pPr>
            <a:lvl3pPr marL="914126" indent="0">
              <a:buNone/>
              <a:defRPr sz="1799" b="1"/>
            </a:lvl3pPr>
            <a:lvl4pPr marL="1371189" indent="0">
              <a:buNone/>
              <a:defRPr sz="1600" b="1"/>
            </a:lvl4pPr>
            <a:lvl5pPr marL="1828251" indent="0">
              <a:buNone/>
              <a:defRPr sz="1600" b="1"/>
            </a:lvl5pPr>
            <a:lvl6pPr marL="2285314" indent="0">
              <a:buNone/>
              <a:defRPr sz="1600" b="1"/>
            </a:lvl6pPr>
            <a:lvl7pPr marL="2742377" indent="0">
              <a:buNone/>
              <a:defRPr sz="1600" b="1"/>
            </a:lvl7pPr>
            <a:lvl8pPr marL="3199440" indent="0">
              <a:buNone/>
              <a:defRPr sz="1600" b="1"/>
            </a:lvl8pPr>
            <a:lvl9pPr marL="3656503" indent="0">
              <a:buNone/>
              <a:defRPr sz="1600" b="1"/>
            </a:lvl9pPr>
          </a:lstStyle>
          <a:p>
            <a:pPr lvl="0"/>
            <a:r>
              <a:rPr lang="ru-RU"/>
              <a:t>Образец текста</a:t>
            </a:r>
          </a:p>
        </p:txBody>
      </p:sp>
      <p:sp>
        <p:nvSpPr>
          <p:cNvPr id="6" name="Объект 5"/>
          <p:cNvSpPr>
            <a:spLocks noGrp="1"/>
          </p:cNvSpPr>
          <p:nvPr>
            <p:ph sz="quarter" idx="4"/>
          </p:nvPr>
        </p:nvSpPr>
        <p:spPr>
          <a:xfrm>
            <a:off x="21665386" y="11053643"/>
            <a:ext cx="18193800" cy="16258245"/>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p:cNvSpPr>
            <a:spLocks noGrp="1"/>
          </p:cNvSpPr>
          <p:nvPr>
            <p:ph type="dt" sz="half" idx="10"/>
          </p:nvPr>
        </p:nvSpPr>
        <p:spPr/>
        <p:txBody>
          <a:bodyPr/>
          <a:lstStyle/>
          <a:p>
            <a:fld id="{F2FFB779-270B-4192-84BA-A697F48306DC}" type="datetimeFigureOut">
              <a:rPr lang="ru-RU" smtClean="0"/>
              <a:t>01.06.2024</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188002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Дата 2"/>
          <p:cNvSpPr>
            <a:spLocks noGrp="1"/>
          </p:cNvSpPr>
          <p:nvPr>
            <p:ph type="dt" sz="half" idx="10"/>
          </p:nvPr>
        </p:nvSpPr>
        <p:spPr/>
        <p:txBody>
          <a:bodyPr/>
          <a:lstStyle/>
          <a:p>
            <a:fld id="{F2FFB779-270B-4192-84BA-A697F48306DC}" type="datetimeFigureOut">
              <a:rPr lang="ru-RU" smtClean="0"/>
              <a:t>01.06.2024</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2295335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F2FFB779-270B-4192-84BA-A697F48306DC}" type="datetimeFigureOut">
              <a:rPr lang="ru-RU" smtClean="0"/>
              <a:t>01.06.2024</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1988754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947789" y="2017395"/>
            <a:ext cx="13802766" cy="7060883"/>
          </a:xfrm>
        </p:spPr>
        <p:txBody>
          <a:bodyPr anchor="b"/>
          <a:lstStyle>
            <a:lvl1pPr>
              <a:defRPr sz="3199"/>
            </a:lvl1pPr>
          </a:lstStyle>
          <a:p>
            <a:r>
              <a:rPr lang="ru-RU"/>
              <a:t>Образец заголовка</a:t>
            </a:r>
          </a:p>
        </p:txBody>
      </p:sp>
      <p:sp>
        <p:nvSpPr>
          <p:cNvPr id="3" name="Объект 2"/>
          <p:cNvSpPr>
            <a:spLocks noGrp="1"/>
          </p:cNvSpPr>
          <p:nvPr>
            <p:ph idx="1"/>
          </p:nvPr>
        </p:nvSpPr>
        <p:spPr>
          <a:xfrm>
            <a:off x="18193800" y="4357016"/>
            <a:ext cx="21665386" cy="21504870"/>
          </a:xfrm>
        </p:spPr>
        <p:txBody>
          <a:bodyPr/>
          <a:lstStyle>
            <a:lvl1pPr>
              <a:defRPr sz="3199"/>
            </a:lvl1pPr>
            <a:lvl2pPr>
              <a:defRPr sz="2799"/>
            </a:lvl2pPr>
            <a:lvl3pPr>
              <a:defRPr sz="2399"/>
            </a:lvl3pPr>
            <a:lvl4pPr>
              <a:defRPr sz="1999"/>
            </a:lvl4pPr>
            <a:lvl5pPr>
              <a:defRPr sz="1999"/>
            </a:lvl5pPr>
            <a:lvl6pPr>
              <a:defRPr sz="1999"/>
            </a:lvl6pPr>
            <a:lvl7pPr>
              <a:defRPr sz="1999"/>
            </a:lvl7pPr>
            <a:lvl8pPr>
              <a:defRPr sz="1999"/>
            </a:lvl8pPr>
            <a:lvl9pPr>
              <a:defRPr sz="1999"/>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2947789" y="9078278"/>
            <a:ext cx="13802766" cy="16818632"/>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F2FFB779-270B-4192-84BA-A697F48306DC}" type="datetimeFigureOut">
              <a:rPr lang="ru-RU" smtClean="0"/>
              <a:t>01.06.2024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3665695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947789" y="2017395"/>
            <a:ext cx="13802766" cy="7060883"/>
          </a:xfrm>
        </p:spPr>
        <p:txBody>
          <a:bodyPr anchor="b"/>
          <a:lstStyle>
            <a:lvl1pPr>
              <a:defRPr sz="3199"/>
            </a:lvl1pPr>
          </a:lstStyle>
          <a:p>
            <a:r>
              <a:rPr lang="ru-RU"/>
              <a:t>Образец заголовка</a:t>
            </a:r>
          </a:p>
        </p:txBody>
      </p:sp>
      <p:sp>
        <p:nvSpPr>
          <p:cNvPr id="3" name="Рисунок 2"/>
          <p:cNvSpPr>
            <a:spLocks noGrp="1"/>
          </p:cNvSpPr>
          <p:nvPr>
            <p:ph type="pic" idx="1"/>
          </p:nvPr>
        </p:nvSpPr>
        <p:spPr>
          <a:xfrm>
            <a:off x="18193800" y="4357016"/>
            <a:ext cx="21665386" cy="21504870"/>
          </a:xfrm>
        </p:spPr>
        <p:txBody>
          <a:bodyPr/>
          <a:lstStyle>
            <a:lvl1pPr marL="0" indent="0">
              <a:buNone/>
              <a:defRPr sz="3199"/>
            </a:lvl1pPr>
            <a:lvl2pPr marL="457063" indent="0">
              <a:buNone/>
              <a:defRPr sz="2799"/>
            </a:lvl2pPr>
            <a:lvl3pPr marL="914126" indent="0">
              <a:buNone/>
              <a:defRPr sz="2399"/>
            </a:lvl3pPr>
            <a:lvl4pPr marL="1371189" indent="0">
              <a:buNone/>
              <a:defRPr sz="1999"/>
            </a:lvl4pPr>
            <a:lvl5pPr marL="1828251" indent="0">
              <a:buNone/>
              <a:defRPr sz="1999"/>
            </a:lvl5pPr>
            <a:lvl6pPr marL="2285314" indent="0">
              <a:buNone/>
              <a:defRPr sz="1999"/>
            </a:lvl6pPr>
            <a:lvl7pPr marL="2742377" indent="0">
              <a:buNone/>
              <a:defRPr sz="1999"/>
            </a:lvl7pPr>
            <a:lvl8pPr marL="3199440" indent="0">
              <a:buNone/>
              <a:defRPr sz="1999"/>
            </a:lvl8pPr>
            <a:lvl9pPr marL="3656503" indent="0">
              <a:buNone/>
              <a:defRPr sz="1999"/>
            </a:lvl9pPr>
          </a:lstStyle>
          <a:p>
            <a:endParaRPr lang="ru-RU"/>
          </a:p>
        </p:txBody>
      </p:sp>
      <p:sp>
        <p:nvSpPr>
          <p:cNvPr id="4" name="Текст 3"/>
          <p:cNvSpPr>
            <a:spLocks noGrp="1"/>
          </p:cNvSpPr>
          <p:nvPr>
            <p:ph type="body" sz="half" idx="2"/>
          </p:nvPr>
        </p:nvSpPr>
        <p:spPr>
          <a:xfrm>
            <a:off x="2947789" y="9078278"/>
            <a:ext cx="13802766" cy="16818632"/>
          </a:xfrm>
        </p:spPr>
        <p:txBody>
          <a:bodyPr/>
          <a:lstStyle>
            <a:lvl1pPr marL="0" indent="0">
              <a:buNone/>
              <a:defRPr sz="16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ru-RU"/>
              <a:t>Образец текста</a:t>
            </a:r>
          </a:p>
        </p:txBody>
      </p:sp>
      <p:sp>
        <p:nvSpPr>
          <p:cNvPr id="5" name="Дата 4"/>
          <p:cNvSpPr>
            <a:spLocks noGrp="1"/>
          </p:cNvSpPr>
          <p:nvPr>
            <p:ph type="dt" sz="half" idx="10"/>
          </p:nvPr>
        </p:nvSpPr>
        <p:spPr/>
        <p:txBody>
          <a:bodyPr/>
          <a:lstStyle/>
          <a:p>
            <a:fld id="{F2FFB779-270B-4192-84BA-A697F48306DC}" type="datetimeFigureOut">
              <a:rPr lang="ru-RU" smtClean="0"/>
              <a:t>01.06.2024</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285DC19C-03DA-4066-9FF7-D0BF1BC6D6F6}" type="slidenum">
              <a:rPr lang="ru-RU" smtClean="0"/>
              <a:t>‹#›</a:t>
            </a:fld>
            <a:endParaRPr lang="ru-RU"/>
          </a:p>
        </p:txBody>
      </p:sp>
    </p:spTree>
    <p:extLst>
      <p:ext uri="{BB962C8B-B14F-4D97-AF65-F5344CB8AC3E}">
        <p14:creationId xmlns:p14="http://schemas.microsoft.com/office/powerpoint/2010/main" val="2134169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2942214" y="1611116"/>
            <a:ext cx="36911399" cy="5849047"/>
          </a:xfrm>
          <a:prstGeom prst="rect">
            <a:avLst/>
          </a:prstGeom>
        </p:spPr>
        <p:txBody>
          <a:bodyPr vert="horz" lIns="91440" tIns="45720" rIns="91440" bIns="45720" rtlCol="0" anchor="ctr">
            <a:normAutofit/>
          </a:bodyPr>
          <a:lstStyle/>
          <a:p>
            <a:r>
              <a:rPr lang="ru-RU"/>
              <a:t>Образец заголовка</a:t>
            </a:r>
          </a:p>
        </p:txBody>
      </p:sp>
      <p:sp>
        <p:nvSpPr>
          <p:cNvPr id="3" name="Текст 2"/>
          <p:cNvSpPr>
            <a:spLocks noGrp="1"/>
          </p:cNvSpPr>
          <p:nvPr>
            <p:ph type="body" idx="1"/>
          </p:nvPr>
        </p:nvSpPr>
        <p:spPr>
          <a:xfrm>
            <a:off x="2942214" y="8055571"/>
            <a:ext cx="36911399" cy="1920027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p:cNvSpPr>
            <a:spLocks noGrp="1"/>
          </p:cNvSpPr>
          <p:nvPr>
            <p:ph type="dt" sz="half" idx="2"/>
          </p:nvPr>
        </p:nvSpPr>
        <p:spPr>
          <a:xfrm>
            <a:off x="2942214" y="28047397"/>
            <a:ext cx="9629061" cy="1611114"/>
          </a:xfrm>
          <a:prstGeom prst="rect">
            <a:avLst/>
          </a:prstGeom>
        </p:spPr>
        <p:txBody>
          <a:bodyPr vert="horz" lIns="91440" tIns="45720" rIns="91440" bIns="45720" rtlCol="0" anchor="ctr"/>
          <a:lstStyle>
            <a:lvl1pPr algn="l">
              <a:defRPr sz="1200">
                <a:solidFill>
                  <a:schemeClr val="tx1">
                    <a:tint val="75000"/>
                  </a:schemeClr>
                </a:solidFill>
              </a:defRPr>
            </a:lvl1pPr>
          </a:lstStyle>
          <a:p>
            <a:fld id="{F2FFB779-270B-4192-84BA-A697F48306DC}" type="datetimeFigureOut">
              <a:rPr lang="ru-RU" smtClean="0"/>
              <a:t>01.06.2024</a:t>
            </a:fld>
            <a:endParaRPr lang="ru-RU"/>
          </a:p>
        </p:txBody>
      </p:sp>
      <p:sp>
        <p:nvSpPr>
          <p:cNvPr id="5" name="Нижний колонтитул 4"/>
          <p:cNvSpPr>
            <a:spLocks noGrp="1"/>
          </p:cNvSpPr>
          <p:nvPr>
            <p:ph type="ftr" sz="quarter" idx="3"/>
          </p:nvPr>
        </p:nvSpPr>
        <p:spPr>
          <a:xfrm>
            <a:off x="14176118" y="28047397"/>
            <a:ext cx="14443591" cy="161111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p:cNvSpPr>
            <a:spLocks noGrp="1"/>
          </p:cNvSpPr>
          <p:nvPr>
            <p:ph type="sldNum" sz="quarter" idx="4"/>
          </p:nvPr>
        </p:nvSpPr>
        <p:spPr>
          <a:xfrm>
            <a:off x="30224552" y="28047397"/>
            <a:ext cx="9629061" cy="1611114"/>
          </a:xfrm>
          <a:prstGeom prst="rect">
            <a:avLst/>
          </a:prstGeom>
        </p:spPr>
        <p:txBody>
          <a:bodyPr vert="horz" lIns="91440" tIns="45720" rIns="91440" bIns="45720" rtlCol="0" anchor="ctr"/>
          <a:lstStyle>
            <a:lvl1pPr algn="r">
              <a:defRPr sz="1200">
                <a:solidFill>
                  <a:schemeClr val="tx1">
                    <a:tint val="75000"/>
                  </a:schemeClr>
                </a:solidFill>
              </a:defRPr>
            </a:lvl1pPr>
          </a:lstStyle>
          <a:p>
            <a:fld id="{285DC19C-03DA-4066-9FF7-D0BF1BC6D6F6}" type="slidenum">
              <a:rPr lang="ru-RU" smtClean="0"/>
              <a:t>‹#›</a:t>
            </a:fld>
            <a:endParaRPr lang="ru-RU"/>
          </a:p>
        </p:txBody>
      </p:sp>
    </p:spTree>
    <p:extLst>
      <p:ext uri="{BB962C8B-B14F-4D97-AF65-F5344CB8AC3E}">
        <p14:creationId xmlns:p14="http://schemas.microsoft.com/office/powerpoint/2010/main" val="31549794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png"/><Relationship Id="rId3" Type="http://schemas.openxmlformats.org/officeDocument/2006/relationships/customXml" Target="../ink/ink1.xml"/><Relationship Id="rId7" Type="http://schemas.openxmlformats.org/officeDocument/2006/relationships/image" Target="../media/image3.png"/><Relationship Id="rId12" Type="http://schemas.openxmlformats.org/officeDocument/2006/relationships/image" Target="../media/image8.png"/><Relationship Id="rId2" Type="http://schemas.openxmlformats.org/officeDocument/2006/relationships/hyperlink" Target="mailto:*r.vinnikov@intbio.org" TargetMode="External"/><Relationship Id="rId16" Type="http://schemas.openxmlformats.org/officeDocument/2006/relationships/image" Target="../media/image12.png"/><Relationship Id="rId1" Type="http://schemas.openxmlformats.org/officeDocument/2006/relationships/slideLayout" Target="../slideLayouts/slideLayout4.xml"/><Relationship Id="rId6" Type="http://schemas.openxmlformats.org/officeDocument/2006/relationships/image" Target="../media/image2.png"/><Relationship Id="rId11" Type="http://schemas.openxmlformats.org/officeDocument/2006/relationships/image" Target="../media/image7.png"/><Relationship Id="rId5" Type="http://schemas.openxmlformats.org/officeDocument/2006/relationships/customXml" Target="../ink/ink2.xml"/><Relationship Id="rId15" Type="http://schemas.openxmlformats.org/officeDocument/2006/relationships/image" Target="../media/image11.png"/><Relationship Id="rId10" Type="http://schemas.openxmlformats.org/officeDocument/2006/relationships/image" Target="../media/image6.png"/><Relationship Id="rId4" Type="http://schemas.openxmlformats.org/officeDocument/2006/relationships/image" Target="../media/image1.png"/><Relationship Id="rId9" Type="http://schemas.openxmlformats.org/officeDocument/2006/relationships/image" Target="../media/image5.png"/><Relationship Id="rId1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2C34D2A5-B2B1-1893-60D3-7984E5EC5EBD}"/>
              </a:ext>
            </a:extLst>
          </p:cNvPr>
          <p:cNvSpPr>
            <a:spLocks noGrp="1"/>
          </p:cNvSpPr>
          <p:nvPr>
            <p:ph type="title"/>
          </p:nvPr>
        </p:nvSpPr>
        <p:spPr>
          <a:xfrm>
            <a:off x="310224" y="285571"/>
            <a:ext cx="42100412" cy="4096325"/>
          </a:xfrm>
          <a:solidFill>
            <a:schemeClr val="accent2">
              <a:alpha val="30000"/>
            </a:schemeClr>
          </a:solidFill>
          <a:ln>
            <a:noFill/>
          </a:ln>
        </p:spPr>
        <p:txBody>
          <a:bodyPr/>
          <a:lstStyle/>
          <a:p>
            <a:pPr algn="ctr"/>
            <a:r>
              <a:rPr lang="en-US" sz="6600" b="1" dirty="0">
                <a:latin typeface="+mn-lt"/>
                <a:cs typeface="Arial" panose="020B0604020202020204" pitchFamily="34" charset="0"/>
              </a:rPr>
              <a:t>MATHEMATICAL MODELLING OF GENETIC CIRCUITS BASED ON THE REPRESSION OF TRANSCRIPTION</a:t>
            </a:r>
            <a:br>
              <a:rPr lang="en-US" sz="7200" dirty="0"/>
            </a:br>
            <a:r>
              <a:rPr lang="en-US" sz="4800" dirty="0" err="1">
                <a:cs typeface="Arial" panose="020B0604020202020204" pitchFamily="34" charset="0"/>
              </a:rPr>
              <a:t>Renat</a:t>
            </a:r>
            <a:r>
              <a:rPr lang="en-US" sz="4800" dirty="0">
                <a:cs typeface="Arial" panose="020B0604020202020204" pitchFamily="34" charset="0"/>
              </a:rPr>
              <a:t> S. </a:t>
            </a:r>
            <a:r>
              <a:rPr lang="en-US" sz="4800" dirty="0" err="1">
                <a:cs typeface="Arial" panose="020B0604020202020204" pitchFamily="34" charset="0"/>
              </a:rPr>
              <a:t>Vinnikov</a:t>
            </a:r>
            <a:r>
              <a:rPr lang="ru-RU" sz="4800" dirty="0">
                <a:cs typeface="Arial" panose="020B0604020202020204" pitchFamily="34" charset="0"/>
              </a:rPr>
              <a:t>*</a:t>
            </a:r>
            <a:r>
              <a:rPr lang="en-US" sz="4800" dirty="0">
                <a:cs typeface="Arial" panose="020B0604020202020204" pitchFamily="34" charset="0"/>
              </a:rPr>
              <a:t>, Alexey K. Shaytan</a:t>
            </a:r>
            <a:br>
              <a:rPr lang="ru-RU" sz="2400" dirty="0">
                <a:cs typeface="Arial" panose="020B0604020202020204" pitchFamily="34" charset="0"/>
              </a:rPr>
            </a:br>
            <a:r>
              <a:rPr lang="ru-RU" sz="5400" dirty="0">
                <a:cs typeface="Arial" panose="020B0604020202020204" pitchFamily="34" charset="0"/>
              </a:rPr>
              <a:t>*</a:t>
            </a:r>
            <a:r>
              <a:rPr lang="ru-RU" sz="5400" dirty="0" err="1">
                <a:cs typeface="Arial" panose="020B0604020202020204" pitchFamily="34" charset="0"/>
              </a:rPr>
              <a:t>Faculty</a:t>
            </a:r>
            <a:r>
              <a:rPr lang="ru-RU" sz="5400" dirty="0">
                <a:cs typeface="Arial" panose="020B0604020202020204" pitchFamily="34" charset="0"/>
              </a:rPr>
              <a:t> </a:t>
            </a:r>
            <a:r>
              <a:rPr lang="ru-RU" sz="5400" dirty="0" err="1">
                <a:cs typeface="Arial" panose="020B0604020202020204" pitchFamily="34" charset="0"/>
              </a:rPr>
              <a:t>of</a:t>
            </a:r>
            <a:r>
              <a:rPr lang="en-US" sz="5400" dirty="0">
                <a:cs typeface="Arial" panose="020B0604020202020204" pitchFamily="34" charset="0"/>
              </a:rPr>
              <a:t> Bioengineering and Bioinformatics</a:t>
            </a:r>
            <a:r>
              <a:rPr lang="ru-RU" sz="5400" dirty="0">
                <a:cs typeface="Arial" panose="020B0604020202020204" pitchFamily="34" charset="0"/>
              </a:rPr>
              <a:t>, </a:t>
            </a:r>
            <a:r>
              <a:rPr lang="ru-RU" sz="5400" dirty="0" err="1">
                <a:cs typeface="Arial" panose="020B0604020202020204" pitchFamily="34" charset="0"/>
              </a:rPr>
              <a:t>Lomonosov</a:t>
            </a:r>
            <a:r>
              <a:rPr lang="ru-RU" sz="5400" dirty="0">
                <a:cs typeface="Arial" panose="020B0604020202020204" pitchFamily="34" charset="0"/>
              </a:rPr>
              <a:t> Moscow State University</a:t>
            </a:r>
            <a:br>
              <a:rPr lang="ru-RU" sz="5400" dirty="0">
                <a:latin typeface="Arial" panose="020B0604020202020204" pitchFamily="34" charset="0"/>
                <a:cs typeface="Arial" panose="020B0604020202020204" pitchFamily="34" charset="0"/>
              </a:rPr>
            </a:br>
            <a:r>
              <a:rPr lang="ru-RU" sz="3600" dirty="0">
                <a:cs typeface="Arial" panose="020B0604020202020204" pitchFamily="34" charset="0"/>
                <a:hlinkClick r:id="rId2"/>
              </a:rPr>
              <a:t>*</a:t>
            </a:r>
            <a:r>
              <a:rPr lang="en-US" sz="3600" dirty="0">
                <a:cs typeface="Arial" panose="020B0604020202020204" pitchFamily="34" charset="0"/>
                <a:hlinkClick r:id="rId2"/>
              </a:rPr>
              <a:t>r.vinnikov@intbio</a:t>
            </a:r>
            <a:r>
              <a:rPr lang="en-US" sz="3600">
                <a:cs typeface="Arial" panose="020B0604020202020204" pitchFamily="34" charset="0"/>
                <a:hlinkClick r:id="rId2"/>
              </a:rPr>
              <a:t>.org</a:t>
            </a:r>
            <a:endParaRPr lang="ru-RU" sz="3600" dirty="0">
              <a:cs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3">
            <p14:nvContentPartPr>
              <p14:cNvPr id="6" name="Рукописный ввод 5">
                <a:extLst>
                  <a:ext uri="{FF2B5EF4-FFF2-40B4-BE49-F238E27FC236}">
                    <a16:creationId xmlns:a16="http://schemas.microsoft.com/office/drawing/2014/main" id="{586AF11D-B765-AF8F-2D69-65D8B88A03C1}"/>
                  </a:ext>
                </a:extLst>
              </p14:cNvPr>
              <p14:cNvContentPartPr/>
              <p14:nvPr/>
            </p14:nvContentPartPr>
            <p14:xfrm>
              <a:off x="18339747" y="3188626"/>
              <a:ext cx="76200" cy="76200"/>
            </p14:xfrm>
          </p:contentPart>
        </mc:Choice>
        <mc:Fallback xmlns="">
          <p:pic>
            <p:nvPicPr>
              <p:cNvPr id="6" name="Рукописный ввод 5">
                <a:extLst>
                  <a:ext uri="{FF2B5EF4-FFF2-40B4-BE49-F238E27FC236}">
                    <a16:creationId xmlns:a16="http://schemas.microsoft.com/office/drawing/2014/main" id="{586AF11D-B765-AF8F-2D69-65D8B88A03C1}"/>
                  </a:ext>
                </a:extLst>
              </p:cNvPr>
              <p:cNvPicPr/>
              <p:nvPr/>
            </p:nvPicPr>
            <p:blipFill>
              <a:blip r:embed="rId4"/>
              <a:stretch>
                <a:fillRect/>
              </a:stretch>
            </p:blipFill>
            <p:spPr>
              <a:xfrm>
                <a:off x="14529747" y="-621374"/>
                <a:ext cx="7620000" cy="7620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Рукописный ввод 6">
                <a:extLst>
                  <a:ext uri="{FF2B5EF4-FFF2-40B4-BE49-F238E27FC236}">
                    <a16:creationId xmlns:a16="http://schemas.microsoft.com/office/drawing/2014/main" id="{D2F97102-828C-B53F-BAD2-A46AE3A8DEEB}"/>
                  </a:ext>
                </a:extLst>
              </p14:cNvPr>
              <p14:cNvContentPartPr/>
              <p14:nvPr/>
            </p14:nvContentPartPr>
            <p14:xfrm>
              <a:off x="20420189" y="10517445"/>
              <a:ext cx="76200" cy="76200"/>
            </p14:xfrm>
          </p:contentPart>
        </mc:Choice>
        <mc:Fallback xmlns="">
          <p:pic>
            <p:nvPicPr>
              <p:cNvPr id="7" name="Рукописный ввод 6">
                <a:extLst>
                  <a:ext uri="{FF2B5EF4-FFF2-40B4-BE49-F238E27FC236}">
                    <a16:creationId xmlns:a16="http://schemas.microsoft.com/office/drawing/2014/main" id="{D2F97102-828C-B53F-BAD2-A46AE3A8DEEB}"/>
                  </a:ext>
                </a:extLst>
              </p:cNvPr>
              <p:cNvPicPr/>
              <p:nvPr/>
            </p:nvPicPr>
            <p:blipFill>
              <a:blip r:embed="rId4"/>
              <a:stretch>
                <a:fillRect/>
              </a:stretch>
            </p:blipFill>
            <p:spPr>
              <a:xfrm>
                <a:off x="16610189" y="6707445"/>
                <a:ext cx="7620000" cy="7620000"/>
              </a:xfrm>
              <a:prstGeom prst="rect">
                <a:avLst/>
              </a:prstGeom>
            </p:spPr>
          </p:pic>
        </mc:Fallback>
      </mc:AlternateContent>
      <p:sp>
        <p:nvSpPr>
          <p:cNvPr id="28" name="TextBox 27">
            <a:extLst>
              <a:ext uri="{FF2B5EF4-FFF2-40B4-BE49-F238E27FC236}">
                <a16:creationId xmlns:a16="http://schemas.microsoft.com/office/drawing/2014/main" id="{90EC190F-2002-FE8F-3AB1-C611FD57C3AF}"/>
              </a:ext>
            </a:extLst>
          </p:cNvPr>
          <p:cNvSpPr txBox="1"/>
          <p:nvPr/>
        </p:nvSpPr>
        <p:spPr>
          <a:xfrm>
            <a:off x="310224" y="4584679"/>
            <a:ext cx="42100412"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latin typeface="+mj-lt"/>
                <a:cs typeface="Arial" panose="020B0604020202020204" pitchFamily="34" charset="0"/>
              </a:rPr>
              <a:t>Nowadays engineering biology stands at the frontier of life sciences. This science is about applying engineering methods to biological objects to create systems with desired properties. Such systems include genetic circuits which are based on transcription repressors or activators. An important step in the design of these circuits is mathematical modeling. Unfortunately, there is a lack of convenient tools for modeling such systems, the mathematical apparatus is not described in sufficient detail. In this project we have applied our approach to modeling such circuits using Python and its libraries including </a:t>
            </a:r>
            <a:r>
              <a:rPr lang="en-US" sz="3600" dirty="0" err="1">
                <a:latin typeface="+mj-lt"/>
                <a:cs typeface="Arial" panose="020B0604020202020204" pitchFamily="34" charset="0"/>
              </a:rPr>
              <a:t>scipy</a:t>
            </a:r>
            <a:r>
              <a:rPr lang="en-US" sz="3600" dirty="0">
                <a:latin typeface="+mj-lt"/>
                <a:cs typeface="Arial" panose="020B0604020202020204" pitchFamily="34" charset="0"/>
              </a:rPr>
              <a:t> and bokeh to the classical model of engineering biology - the </a:t>
            </a:r>
            <a:r>
              <a:rPr lang="en-US" sz="3600" dirty="0" err="1">
                <a:latin typeface="+mj-lt"/>
                <a:cs typeface="Arial" panose="020B0604020202020204" pitchFamily="34" charset="0"/>
              </a:rPr>
              <a:t>repressilator</a:t>
            </a:r>
            <a:r>
              <a:rPr lang="en-US" sz="3600" dirty="0">
                <a:latin typeface="+mj-lt"/>
                <a:cs typeface="Arial" panose="020B0604020202020204" pitchFamily="34" charset="0"/>
              </a:rPr>
              <a:t>. We numerically solve the systems of ODE from the original paper by using the Euler method and explicit Runge-</a:t>
            </a:r>
            <a:r>
              <a:rPr lang="en-US" sz="3600" dirty="0" err="1">
                <a:latin typeface="+mj-lt"/>
                <a:cs typeface="Arial" panose="020B0604020202020204" pitchFamily="34" charset="0"/>
              </a:rPr>
              <a:t>Kutta</a:t>
            </a:r>
            <a:r>
              <a:rPr lang="en-US" sz="3600" dirty="0">
                <a:latin typeface="+mj-lt"/>
                <a:cs typeface="Arial" panose="020B0604020202020204" pitchFamily="34" charset="0"/>
              </a:rPr>
              <a:t> method of order 4(5). We compare these methods. We present an interactive graph of the dependence of the concentrations of three repressor proteins on time.</a:t>
            </a:r>
            <a:endParaRPr lang="ru-RU" sz="3600" dirty="0">
              <a:latin typeface="+mj-lt"/>
              <a:ea typeface="+mn-lt"/>
              <a:cs typeface="Arial" panose="020B0604020202020204" pitchFamily="34" charset="0"/>
            </a:endParaRPr>
          </a:p>
        </p:txBody>
      </p:sp>
      <p:sp>
        <p:nvSpPr>
          <p:cNvPr id="41" name="TextBox 40">
            <a:extLst>
              <a:ext uri="{FF2B5EF4-FFF2-40B4-BE49-F238E27FC236}">
                <a16:creationId xmlns:a16="http://schemas.microsoft.com/office/drawing/2014/main" id="{FFB826CC-3E10-4E79-95D1-289A001B77FD}"/>
              </a:ext>
            </a:extLst>
          </p:cNvPr>
          <p:cNvSpPr txBox="1"/>
          <p:nvPr/>
        </p:nvSpPr>
        <p:spPr>
          <a:xfrm rot="10800000" flipV="1">
            <a:off x="310224" y="7504177"/>
            <a:ext cx="12049416" cy="1107996"/>
          </a:xfrm>
          <a:prstGeom prst="rect">
            <a:avLst/>
          </a:prstGeom>
          <a:solidFill>
            <a:schemeClr val="accent2">
              <a:alpha val="3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6600" dirty="0">
                <a:cs typeface="Arial" panose="020B0604020202020204" pitchFamily="34" charset="0"/>
              </a:rPr>
              <a:t>Aims and tasks</a:t>
            </a:r>
            <a:endParaRPr lang="ru-RU" sz="6600" dirty="0">
              <a:cs typeface="Arial" panose="020B0604020202020204" pitchFamily="34" charset="0"/>
            </a:endParaRPr>
          </a:p>
        </p:txBody>
      </p:sp>
      <p:sp>
        <p:nvSpPr>
          <p:cNvPr id="42" name="TextBox 41">
            <a:extLst>
              <a:ext uri="{FF2B5EF4-FFF2-40B4-BE49-F238E27FC236}">
                <a16:creationId xmlns:a16="http://schemas.microsoft.com/office/drawing/2014/main" id="{6FAC4FC3-90BC-4078-A9DA-C9E1CFCA1F31}"/>
              </a:ext>
            </a:extLst>
          </p:cNvPr>
          <p:cNvSpPr txBox="1"/>
          <p:nvPr/>
        </p:nvSpPr>
        <p:spPr>
          <a:xfrm>
            <a:off x="310223" y="8750573"/>
            <a:ext cx="12049417"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Font typeface="+mj-lt"/>
              <a:buAutoNum type="arabicPeriod"/>
            </a:pPr>
            <a:r>
              <a:rPr lang="en-US" sz="3600" dirty="0">
                <a:latin typeface="+mj-lt"/>
                <a:cs typeface="Arial" panose="020B0604020202020204" pitchFamily="34" charset="0"/>
              </a:rPr>
              <a:t>To understand the derivation of equations in the mathematical model of </a:t>
            </a:r>
            <a:r>
              <a:rPr lang="en-US" sz="3600" dirty="0" err="1">
                <a:latin typeface="+mj-lt"/>
                <a:cs typeface="Arial" panose="020B0604020202020204" pitchFamily="34" charset="0"/>
              </a:rPr>
              <a:t>repressilator</a:t>
            </a:r>
            <a:r>
              <a:rPr lang="en-US" sz="3600" dirty="0">
                <a:latin typeface="+mj-lt"/>
                <a:cs typeface="Arial" panose="020B0604020202020204" pitchFamily="34" charset="0"/>
              </a:rPr>
              <a:t> from the basic kinetics equations</a:t>
            </a:r>
          </a:p>
          <a:p>
            <a:pPr marL="514350" indent="-514350">
              <a:buFont typeface="+mj-lt"/>
              <a:buAutoNum type="arabicPeriod"/>
            </a:pPr>
            <a:r>
              <a:rPr lang="en-US" sz="3600" dirty="0">
                <a:latin typeface="+mj-lt"/>
                <a:cs typeface="Arial" panose="020B0604020202020204" pitchFamily="34" charset="0"/>
              </a:rPr>
              <a:t>To build an interactive graph which represents this model using different methods of numerical solving of ODEs and to compare these methods</a:t>
            </a:r>
            <a:endParaRPr lang="ru-RU" sz="3600" dirty="0">
              <a:latin typeface="+mj-lt"/>
              <a:ea typeface="+mn-lt"/>
              <a:cs typeface="Arial" panose="020B0604020202020204" pitchFamily="34" charset="0"/>
            </a:endParaRPr>
          </a:p>
        </p:txBody>
      </p:sp>
      <p:sp>
        <p:nvSpPr>
          <p:cNvPr id="43" name="TextBox 42">
            <a:extLst>
              <a:ext uri="{FF2B5EF4-FFF2-40B4-BE49-F238E27FC236}">
                <a16:creationId xmlns:a16="http://schemas.microsoft.com/office/drawing/2014/main" id="{FB6ECBE8-2A70-4116-A7EA-5CBE30ACF6E4}"/>
              </a:ext>
            </a:extLst>
          </p:cNvPr>
          <p:cNvSpPr txBox="1"/>
          <p:nvPr/>
        </p:nvSpPr>
        <p:spPr>
          <a:xfrm rot="10800000" flipV="1">
            <a:off x="310222" y="12307151"/>
            <a:ext cx="12049416" cy="1107996"/>
          </a:xfrm>
          <a:prstGeom prst="rect">
            <a:avLst/>
          </a:prstGeom>
          <a:solidFill>
            <a:schemeClr val="accent2">
              <a:alpha val="3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6600" dirty="0">
                <a:cs typeface="Arial" panose="020B0604020202020204" pitchFamily="34" charset="0"/>
              </a:rPr>
              <a:t>Methods</a:t>
            </a:r>
            <a:endParaRPr lang="ru-RU" sz="6600" dirty="0">
              <a:cs typeface="Arial" panose="020B0604020202020204" pitchFamily="34" charset="0"/>
            </a:endParaRPr>
          </a:p>
        </p:txBody>
      </p:sp>
      <p:pic>
        <p:nvPicPr>
          <p:cNvPr id="46" name="Рисунок 45">
            <a:extLst>
              <a:ext uri="{FF2B5EF4-FFF2-40B4-BE49-F238E27FC236}">
                <a16:creationId xmlns:a16="http://schemas.microsoft.com/office/drawing/2014/main" id="{D45E3805-4B7A-4C06-BAB0-275E75D8B142}"/>
              </a:ext>
            </a:extLst>
          </p:cNvPr>
          <p:cNvPicPr>
            <a:picLocks noChangeAspect="1"/>
          </p:cNvPicPr>
          <p:nvPr/>
        </p:nvPicPr>
        <p:blipFill>
          <a:blip r:embed="rId6"/>
          <a:stretch>
            <a:fillRect/>
          </a:stretch>
        </p:blipFill>
        <p:spPr>
          <a:xfrm>
            <a:off x="310222" y="13555406"/>
            <a:ext cx="11280063" cy="2427773"/>
          </a:xfrm>
          <a:prstGeom prst="rect">
            <a:avLst/>
          </a:prstGeom>
        </p:spPr>
      </p:pic>
      <p:sp>
        <p:nvSpPr>
          <p:cNvPr id="47" name="TextBox 46">
            <a:extLst>
              <a:ext uri="{FF2B5EF4-FFF2-40B4-BE49-F238E27FC236}">
                <a16:creationId xmlns:a16="http://schemas.microsoft.com/office/drawing/2014/main" id="{64B27F2B-FDF2-4A13-A769-05799EAB11EE}"/>
              </a:ext>
            </a:extLst>
          </p:cNvPr>
          <p:cNvSpPr txBox="1"/>
          <p:nvPr/>
        </p:nvSpPr>
        <p:spPr>
          <a:xfrm>
            <a:off x="310222" y="16079073"/>
            <a:ext cx="12049416"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latin typeface="+mj-lt"/>
                <a:cs typeface="Arial" panose="020B0604020202020204" pitchFamily="34" charset="0"/>
              </a:rPr>
              <a:t>In order to solve numerically the given systems of ODEs (1) we have used Euler method because it is the most simple one and Runge-</a:t>
            </a:r>
            <a:r>
              <a:rPr lang="en-US" sz="3600" dirty="0" err="1">
                <a:latin typeface="+mj-lt"/>
                <a:cs typeface="Arial" panose="020B0604020202020204" pitchFamily="34" charset="0"/>
              </a:rPr>
              <a:t>Kutta</a:t>
            </a:r>
            <a:r>
              <a:rPr lang="en-US" sz="3600" dirty="0">
                <a:latin typeface="+mj-lt"/>
                <a:cs typeface="Arial" panose="020B0604020202020204" pitchFamily="34" charset="0"/>
              </a:rPr>
              <a:t> method of order 5(4) because it is widely used in different libraries for solving ODEs. You can see the packages we have used below.</a:t>
            </a:r>
            <a:endParaRPr lang="ru-RU" sz="3600" dirty="0">
              <a:latin typeface="+mj-lt"/>
              <a:ea typeface="+mn-lt"/>
              <a:cs typeface="Arial" panose="020B0604020202020204" pitchFamily="34" charset="0"/>
            </a:endParaRPr>
          </a:p>
        </p:txBody>
      </p:sp>
      <p:pic>
        <p:nvPicPr>
          <p:cNvPr id="49" name="Рисунок 48">
            <a:extLst>
              <a:ext uri="{FF2B5EF4-FFF2-40B4-BE49-F238E27FC236}">
                <a16:creationId xmlns:a16="http://schemas.microsoft.com/office/drawing/2014/main" id="{2AE9694B-DFD9-49A4-A50F-6A107628A21F}"/>
              </a:ext>
            </a:extLst>
          </p:cNvPr>
          <p:cNvPicPr>
            <a:picLocks noChangeAspect="1"/>
          </p:cNvPicPr>
          <p:nvPr/>
        </p:nvPicPr>
        <p:blipFill rotWithShape="1">
          <a:blip r:embed="rId7">
            <a:extLst>
              <a:ext uri="{28A0092B-C50C-407E-A947-70E740481C1C}">
                <a14:useLocalDpi xmlns:a14="http://schemas.microsoft.com/office/drawing/2010/main" val="0"/>
              </a:ext>
            </a:extLst>
          </a:blip>
          <a:srcRect t="1" r="74138" b="50947"/>
          <a:stretch/>
        </p:blipFill>
        <p:spPr>
          <a:xfrm>
            <a:off x="528127" y="19567335"/>
            <a:ext cx="2846118" cy="2574284"/>
          </a:xfrm>
          <a:prstGeom prst="rect">
            <a:avLst/>
          </a:prstGeom>
        </p:spPr>
      </p:pic>
      <p:sp>
        <p:nvSpPr>
          <p:cNvPr id="50" name="TextBox 49">
            <a:extLst>
              <a:ext uri="{FF2B5EF4-FFF2-40B4-BE49-F238E27FC236}">
                <a16:creationId xmlns:a16="http://schemas.microsoft.com/office/drawing/2014/main" id="{E193182A-3C3E-427D-8857-4D37A6E7F2F4}"/>
              </a:ext>
            </a:extLst>
          </p:cNvPr>
          <p:cNvSpPr txBox="1"/>
          <p:nvPr/>
        </p:nvSpPr>
        <p:spPr>
          <a:xfrm>
            <a:off x="12642148" y="7504178"/>
            <a:ext cx="29768488" cy="1107996"/>
          </a:xfrm>
          <a:prstGeom prst="rect">
            <a:avLst/>
          </a:prstGeom>
          <a:solidFill>
            <a:schemeClr val="accent2">
              <a:alpha val="3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ru-RU" sz="6600" dirty="0" err="1">
                <a:latin typeface="Calibri"/>
                <a:cs typeface="Calibri Light"/>
              </a:rPr>
              <a:t>Results</a:t>
            </a:r>
            <a:endParaRPr lang="ru-RU" sz="6600" dirty="0">
              <a:latin typeface="Calibri"/>
              <a:cs typeface="Calibri Light"/>
            </a:endParaRPr>
          </a:p>
        </p:txBody>
      </p:sp>
      <p:sp>
        <p:nvSpPr>
          <p:cNvPr id="53" name="TextBox 52">
            <a:extLst>
              <a:ext uri="{FF2B5EF4-FFF2-40B4-BE49-F238E27FC236}">
                <a16:creationId xmlns:a16="http://schemas.microsoft.com/office/drawing/2014/main" id="{895A02E1-1964-477A-88D3-5DD77EA25617}"/>
              </a:ext>
            </a:extLst>
          </p:cNvPr>
          <p:cNvSpPr txBox="1"/>
          <p:nvPr/>
        </p:nvSpPr>
        <p:spPr>
          <a:xfrm>
            <a:off x="28999264" y="8801219"/>
            <a:ext cx="13411372"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latin typeface="+mj-lt"/>
                <a:cs typeface="Arial" panose="020B0604020202020204" pitchFamily="34" charset="0"/>
              </a:rPr>
              <a:t>Building of such plots actually means solving the Cauchy problem - finding the solution of differential equations based on certain initial conditions, consider:</a:t>
            </a:r>
            <a:endParaRPr lang="ru-RU" sz="3600" dirty="0">
              <a:latin typeface="+mj-lt"/>
              <a:ea typeface="+mn-lt"/>
              <a:cs typeface="Arial" panose="020B0604020202020204" pitchFamily="34" charset="0"/>
            </a:endParaRPr>
          </a:p>
        </p:txBody>
      </p:sp>
      <p:pic>
        <p:nvPicPr>
          <p:cNvPr id="55" name="Рисунок 54">
            <a:extLst>
              <a:ext uri="{FF2B5EF4-FFF2-40B4-BE49-F238E27FC236}">
                <a16:creationId xmlns:a16="http://schemas.microsoft.com/office/drawing/2014/main" id="{E31A812A-2607-40C7-ACED-29AA0DBD8C52}"/>
              </a:ext>
            </a:extLst>
          </p:cNvPr>
          <p:cNvPicPr>
            <a:picLocks noChangeAspect="1"/>
          </p:cNvPicPr>
          <p:nvPr/>
        </p:nvPicPr>
        <p:blipFill>
          <a:blip r:embed="rId8"/>
          <a:stretch>
            <a:fillRect/>
          </a:stretch>
        </p:blipFill>
        <p:spPr>
          <a:xfrm>
            <a:off x="33447365" y="10017487"/>
            <a:ext cx="3734681" cy="2416558"/>
          </a:xfrm>
          <a:prstGeom prst="rect">
            <a:avLst/>
          </a:prstGeom>
        </p:spPr>
      </p:pic>
      <p:sp>
        <p:nvSpPr>
          <p:cNvPr id="56" name="TextBox 55">
            <a:extLst>
              <a:ext uri="{FF2B5EF4-FFF2-40B4-BE49-F238E27FC236}">
                <a16:creationId xmlns:a16="http://schemas.microsoft.com/office/drawing/2014/main" id="{100DC9E5-40D4-417D-855A-3CE7EEE1BA0F}"/>
              </a:ext>
            </a:extLst>
          </p:cNvPr>
          <p:cNvSpPr txBox="1"/>
          <p:nvPr/>
        </p:nvSpPr>
        <p:spPr>
          <a:xfrm>
            <a:off x="28999264" y="12251986"/>
            <a:ext cx="13411371"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latin typeface="+mj-lt"/>
                <a:cs typeface="Arial" panose="020B0604020202020204" pitchFamily="34" charset="0"/>
              </a:rPr>
              <a:t>In order to numerically solve this equation, we need to discretize the ODE with a mesh function:</a:t>
            </a:r>
            <a:endParaRPr lang="ru-RU" sz="3600" dirty="0">
              <a:latin typeface="+mj-lt"/>
              <a:ea typeface="+mn-lt"/>
              <a:cs typeface="Arial" panose="020B0604020202020204" pitchFamily="34" charset="0"/>
            </a:endParaRPr>
          </a:p>
        </p:txBody>
      </p:sp>
      <p:pic>
        <p:nvPicPr>
          <p:cNvPr id="58" name="Рисунок 57">
            <a:extLst>
              <a:ext uri="{FF2B5EF4-FFF2-40B4-BE49-F238E27FC236}">
                <a16:creationId xmlns:a16="http://schemas.microsoft.com/office/drawing/2014/main" id="{8979BCC7-AC0A-4DAD-945F-D547C859DBF7}"/>
              </a:ext>
            </a:extLst>
          </p:cNvPr>
          <p:cNvPicPr>
            <a:picLocks noChangeAspect="1"/>
          </p:cNvPicPr>
          <p:nvPr/>
        </p:nvPicPr>
        <p:blipFill>
          <a:blip r:embed="rId9"/>
          <a:stretch>
            <a:fillRect/>
          </a:stretch>
        </p:blipFill>
        <p:spPr>
          <a:xfrm>
            <a:off x="34167997" y="13010691"/>
            <a:ext cx="3073904" cy="1232764"/>
          </a:xfrm>
          <a:prstGeom prst="rect">
            <a:avLst/>
          </a:prstGeom>
        </p:spPr>
      </p:pic>
      <p:pic>
        <p:nvPicPr>
          <p:cNvPr id="60" name="Рисунок 59">
            <a:extLst>
              <a:ext uri="{FF2B5EF4-FFF2-40B4-BE49-F238E27FC236}">
                <a16:creationId xmlns:a16="http://schemas.microsoft.com/office/drawing/2014/main" id="{62256B6C-3474-4342-91C2-1B92675AC4B6}"/>
              </a:ext>
            </a:extLst>
          </p:cNvPr>
          <p:cNvPicPr>
            <a:picLocks noChangeAspect="1"/>
          </p:cNvPicPr>
          <p:nvPr/>
        </p:nvPicPr>
        <p:blipFill>
          <a:blip r:embed="rId10"/>
          <a:stretch>
            <a:fillRect/>
          </a:stretch>
        </p:blipFill>
        <p:spPr>
          <a:xfrm>
            <a:off x="31552180" y="14243455"/>
            <a:ext cx="9466385" cy="1821710"/>
          </a:xfrm>
          <a:prstGeom prst="rect">
            <a:avLst/>
          </a:prstGeom>
        </p:spPr>
      </p:pic>
      <p:sp>
        <p:nvSpPr>
          <p:cNvPr id="61" name="TextBox 60">
            <a:extLst>
              <a:ext uri="{FF2B5EF4-FFF2-40B4-BE49-F238E27FC236}">
                <a16:creationId xmlns:a16="http://schemas.microsoft.com/office/drawing/2014/main" id="{96D5C58A-6B60-4D29-8F9D-019288F12783}"/>
              </a:ext>
            </a:extLst>
          </p:cNvPr>
          <p:cNvSpPr txBox="1"/>
          <p:nvPr/>
        </p:nvSpPr>
        <p:spPr>
          <a:xfrm>
            <a:off x="28999264" y="15843099"/>
            <a:ext cx="13411371"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dirty="0">
                <a:latin typeface="+mj-lt"/>
                <a:cs typeface="Arial" panose="020B0604020202020204" pitchFamily="34" charset="0"/>
              </a:rPr>
              <a:t>After that we apply explicit Euler method:</a:t>
            </a:r>
            <a:endParaRPr lang="ru-RU" sz="3600" dirty="0">
              <a:latin typeface="+mj-lt"/>
              <a:ea typeface="+mn-lt"/>
              <a:cs typeface="Arial" panose="020B0604020202020204" pitchFamily="34" charset="0"/>
            </a:endParaRPr>
          </a:p>
        </p:txBody>
      </p:sp>
      <p:pic>
        <p:nvPicPr>
          <p:cNvPr id="63" name="Рисунок 62">
            <a:extLst>
              <a:ext uri="{FF2B5EF4-FFF2-40B4-BE49-F238E27FC236}">
                <a16:creationId xmlns:a16="http://schemas.microsoft.com/office/drawing/2014/main" id="{D086B172-499A-4A63-BAB2-4509DC2F7362}"/>
              </a:ext>
            </a:extLst>
          </p:cNvPr>
          <p:cNvPicPr>
            <a:picLocks noChangeAspect="1"/>
          </p:cNvPicPr>
          <p:nvPr/>
        </p:nvPicPr>
        <p:blipFill>
          <a:blip r:embed="rId11"/>
          <a:stretch>
            <a:fillRect/>
          </a:stretch>
        </p:blipFill>
        <p:spPr>
          <a:xfrm>
            <a:off x="32866940" y="16636083"/>
            <a:ext cx="5676017" cy="2410306"/>
          </a:xfrm>
          <a:prstGeom prst="rect">
            <a:avLst/>
          </a:prstGeom>
        </p:spPr>
      </p:pic>
      <p:pic>
        <p:nvPicPr>
          <p:cNvPr id="66" name="Рисунок 65">
            <a:extLst>
              <a:ext uri="{FF2B5EF4-FFF2-40B4-BE49-F238E27FC236}">
                <a16:creationId xmlns:a16="http://schemas.microsoft.com/office/drawing/2014/main" id="{C83E9D53-9EED-47A5-BD4A-2D7610D2510A}"/>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2717396" y="9933967"/>
            <a:ext cx="15924108" cy="9790077"/>
          </a:xfrm>
          <a:prstGeom prst="rect">
            <a:avLst/>
          </a:prstGeom>
        </p:spPr>
      </p:pic>
      <p:sp>
        <p:nvSpPr>
          <p:cNvPr id="67" name="TextBox 66">
            <a:extLst>
              <a:ext uri="{FF2B5EF4-FFF2-40B4-BE49-F238E27FC236}">
                <a16:creationId xmlns:a16="http://schemas.microsoft.com/office/drawing/2014/main" id="{657D013A-647B-4DB8-9BF6-D52846279A0A}"/>
              </a:ext>
            </a:extLst>
          </p:cNvPr>
          <p:cNvSpPr txBox="1"/>
          <p:nvPr/>
        </p:nvSpPr>
        <p:spPr>
          <a:xfrm>
            <a:off x="12968457" y="21029396"/>
            <a:ext cx="12427295"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latin typeface="+mj-lt"/>
                <a:cs typeface="Arial" panose="020B0604020202020204" pitchFamily="34" charset="0"/>
              </a:rPr>
              <a:t>Let’s define truncation error:</a:t>
            </a:r>
            <a:endParaRPr lang="ru-RU" sz="3200" dirty="0">
              <a:latin typeface="+mj-lt"/>
              <a:ea typeface="+mn-lt"/>
              <a:cs typeface="Arial" panose="020B0604020202020204" pitchFamily="34" charset="0"/>
            </a:endParaRPr>
          </a:p>
        </p:txBody>
      </p:sp>
      <p:pic>
        <p:nvPicPr>
          <p:cNvPr id="69" name="Рисунок 68">
            <a:extLst>
              <a:ext uri="{FF2B5EF4-FFF2-40B4-BE49-F238E27FC236}">
                <a16:creationId xmlns:a16="http://schemas.microsoft.com/office/drawing/2014/main" id="{E247398D-DACE-4858-8A82-F7488B87B0AF}"/>
              </a:ext>
            </a:extLst>
          </p:cNvPr>
          <p:cNvPicPr>
            <a:picLocks noChangeAspect="1"/>
          </p:cNvPicPr>
          <p:nvPr/>
        </p:nvPicPr>
        <p:blipFill>
          <a:blip r:embed="rId13"/>
          <a:stretch>
            <a:fillRect/>
          </a:stretch>
        </p:blipFill>
        <p:spPr>
          <a:xfrm>
            <a:off x="18136299" y="20804862"/>
            <a:ext cx="4675076" cy="919007"/>
          </a:xfrm>
          <a:prstGeom prst="rect">
            <a:avLst/>
          </a:prstGeom>
        </p:spPr>
      </p:pic>
      <p:sp>
        <p:nvSpPr>
          <p:cNvPr id="70" name="TextBox 69">
            <a:extLst>
              <a:ext uri="{FF2B5EF4-FFF2-40B4-BE49-F238E27FC236}">
                <a16:creationId xmlns:a16="http://schemas.microsoft.com/office/drawing/2014/main" id="{F7C52D56-ECBE-4B4C-BBE7-97E696C15F86}"/>
              </a:ext>
            </a:extLst>
          </p:cNvPr>
          <p:cNvSpPr txBox="1"/>
          <p:nvPr/>
        </p:nvSpPr>
        <p:spPr>
          <a:xfrm>
            <a:off x="12968458" y="22071105"/>
            <a:ext cx="1688017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latin typeface="+mj-lt"/>
                <a:cs typeface="Arial" panose="020B0604020202020204" pitchFamily="34" charset="0"/>
              </a:rPr>
              <a:t>The truncation error of this method is O(τ), so the convergence rate is 1 - linear convergence.</a:t>
            </a:r>
            <a:endParaRPr lang="ru-RU" sz="3200" dirty="0">
              <a:latin typeface="+mj-lt"/>
              <a:ea typeface="+mn-lt"/>
              <a:cs typeface="Arial" panose="020B0604020202020204" pitchFamily="34" charset="0"/>
            </a:endParaRPr>
          </a:p>
        </p:txBody>
      </p:sp>
      <p:pic>
        <p:nvPicPr>
          <p:cNvPr id="72" name="Рисунок 71">
            <a:extLst>
              <a:ext uri="{FF2B5EF4-FFF2-40B4-BE49-F238E27FC236}">
                <a16:creationId xmlns:a16="http://schemas.microsoft.com/office/drawing/2014/main" id="{6EC55D60-8ADC-4D45-AB3C-ED18813B1201}"/>
              </a:ext>
            </a:extLst>
          </p:cNvPr>
          <p:cNvPicPr>
            <a:picLocks noChangeAspect="1"/>
          </p:cNvPicPr>
          <p:nvPr/>
        </p:nvPicPr>
        <p:blipFill>
          <a:blip r:embed="rId14"/>
          <a:stretch>
            <a:fillRect/>
          </a:stretch>
        </p:blipFill>
        <p:spPr>
          <a:xfrm>
            <a:off x="19247718" y="22104598"/>
            <a:ext cx="879298" cy="591946"/>
          </a:xfrm>
          <a:prstGeom prst="rect">
            <a:avLst/>
          </a:prstGeom>
        </p:spPr>
      </p:pic>
      <p:sp>
        <p:nvSpPr>
          <p:cNvPr id="73" name="TextBox 72">
            <a:extLst>
              <a:ext uri="{FF2B5EF4-FFF2-40B4-BE49-F238E27FC236}">
                <a16:creationId xmlns:a16="http://schemas.microsoft.com/office/drawing/2014/main" id="{E2A39D0F-E17B-4066-92F9-18CC6E9E7D46}"/>
              </a:ext>
            </a:extLst>
          </p:cNvPr>
          <p:cNvSpPr txBox="1"/>
          <p:nvPr/>
        </p:nvSpPr>
        <p:spPr>
          <a:xfrm>
            <a:off x="13059508" y="23346847"/>
            <a:ext cx="1688017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latin typeface="+mj-lt"/>
                <a:cs typeface="Arial" panose="020B0604020202020204" pitchFamily="34" charset="0"/>
              </a:rPr>
              <a:t>On the other hand, we can use the Runge-</a:t>
            </a:r>
            <a:r>
              <a:rPr lang="en-US" sz="3200" dirty="0" err="1">
                <a:latin typeface="+mj-lt"/>
                <a:cs typeface="Arial" panose="020B0604020202020204" pitchFamily="34" charset="0"/>
              </a:rPr>
              <a:t>Kutta</a:t>
            </a:r>
            <a:r>
              <a:rPr lang="en-US" sz="3200" dirty="0">
                <a:latin typeface="+mj-lt"/>
                <a:cs typeface="Arial" panose="020B0604020202020204" pitchFamily="34" charset="0"/>
              </a:rPr>
              <a:t> method of the 4th order:</a:t>
            </a:r>
            <a:endParaRPr lang="ru-RU" sz="3200" dirty="0">
              <a:latin typeface="+mj-lt"/>
              <a:ea typeface="+mn-lt"/>
              <a:cs typeface="Arial" panose="020B0604020202020204" pitchFamily="34" charset="0"/>
            </a:endParaRPr>
          </a:p>
        </p:txBody>
      </p:sp>
      <p:pic>
        <p:nvPicPr>
          <p:cNvPr id="75" name="Рисунок 74">
            <a:extLst>
              <a:ext uri="{FF2B5EF4-FFF2-40B4-BE49-F238E27FC236}">
                <a16:creationId xmlns:a16="http://schemas.microsoft.com/office/drawing/2014/main" id="{0928B975-25D9-47A2-AA0F-DF4C3666ECB3}"/>
              </a:ext>
            </a:extLst>
          </p:cNvPr>
          <p:cNvPicPr>
            <a:picLocks noChangeAspect="1"/>
          </p:cNvPicPr>
          <p:nvPr/>
        </p:nvPicPr>
        <p:blipFill rotWithShape="1">
          <a:blip r:embed="rId15"/>
          <a:srcRect t="40626" b="23971"/>
          <a:stretch/>
        </p:blipFill>
        <p:spPr>
          <a:xfrm>
            <a:off x="18699000" y="24042620"/>
            <a:ext cx="8282437" cy="2128758"/>
          </a:xfrm>
          <a:prstGeom prst="rect">
            <a:avLst/>
          </a:prstGeom>
        </p:spPr>
      </p:pic>
      <p:sp>
        <p:nvSpPr>
          <p:cNvPr id="76" name="TextBox 75">
            <a:extLst>
              <a:ext uri="{FF2B5EF4-FFF2-40B4-BE49-F238E27FC236}">
                <a16:creationId xmlns:a16="http://schemas.microsoft.com/office/drawing/2014/main" id="{7D701772-02EB-4793-A698-AB2825F8263D}"/>
              </a:ext>
            </a:extLst>
          </p:cNvPr>
          <p:cNvSpPr txBox="1"/>
          <p:nvPr/>
        </p:nvSpPr>
        <p:spPr>
          <a:xfrm>
            <a:off x="12968458" y="28032006"/>
            <a:ext cx="14862126"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latin typeface="+mj-lt"/>
                <a:cs typeface="Arial" panose="020B0604020202020204" pitchFamily="34" charset="0"/>
              </a:rPr>
              <a:t>The truncation error of this method is O(τ 4  , so its convergence rate is 4. That means that this method is more precise than Euler method.</a:t>
            </a:r>
            <a:endParaRPr lang="ru-RU" sz="3200" dirty="0">
              <a:latin typeface="+mj-lt"/>
              <a:ea typeface="+mn-lt"/>
              <a:cs typeface="Arial" panose="020B0604020202020204" pitchFamily="34" charset="0"/>
            </a:endParaRPr>
          </a:p>
        </p:txBody>
      </p:sp>
      <p:pic>
        <p:nvPicPr>
          <p:cNvPr id="78" name="Рисунок 77">
            <a:extLst>
              <a:ext uri="{FF2B5EF4-FFF2-40B4-BE49-F238E27FC236}">
                <a16:creationId xmlns:a16="http://schemas.microsoft.com/office/drawing/2014/main" id="{A366614B-CAD9-4885-8641-87D77FD08471}"/>
              </a:ext>
            </a:extLst>
          </p:cNvPr>
          <p:cNvPicPr>
            <a:picLocks noChangeAspect="1"/>
          </p:cNvPicPr>
          <p:nvPr/>
        </p:nvPicPr>
        <p:blipFill>
          <a:blip r:embed="rId16"/>
          <a:stretch>
            <a:fillRect/>
          </a:stretch>
        </p:blipFill>
        <p:spPr>
          <a:xfrm>
            <a:off x="19304297" y="28032006"/>
            <a:ext cx="1153992" cy="674556"/>
          </a:xfrm>
          <a:prstGeom prst="rect">
            <a:avLst/>
          </a:prstGeom>
        </p:spPr>
      </p:pic>
      <p:sp>
        <p:nvSpPr>
          <p:cNvPr id="79" name="TextBox 78">
            <a:extLst>
              <a:ext uri="{FF2B5EF4-FFF2-40B4-BE49-F238E27FC236}">
                <a16:creationId xmlns:a16="http://schemas.microsoft.com/office/drawing/2014/main" id="{B15D1C41-A95B-454A-AC29-D04B071A541E}"/>
              </a:ext>
            </a:extLst>
          </p:cNvPr>
          <p:cNvSpPr txBox="1"/>
          <p:nvPr/>
        </p:nvSpPr>
        <p:spPr>
          <a:xfrm rot="10800000" flipV="1">
            <a:off x="28680127" y="19696865"/>
            <a:ext cx="13805538" cy="1107996"/>
          </a:xfrm>
          <a:prstGeom prst="rect">
            <a:avLst/>
          </a:prstGeom>
          <a:solidFill>
            <a:schemeClr val="accent2">
              <a:alpha val="3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6600" dirty="0">
                <a:cs typeface="Arial" panose="020B0604020202020204" pitchFamily="34" charset="0"/>
              </a:rPr>
              <a:t>Plans</a:t>
            </a:r>
            <a:endParaRPr lang="ru-RU" sz="6600" dirty="0">
              <a:cs typeface="Arial" panose="020B0604020202020204" pitchFamily="34" charset="0"/>
            </a:endParaRPr>
          </a:p>
        </p:txBody>
      </p:sp>
      <p:sp>
        <p:nvSpPr>
          <p:cNvPr id="81" name="TextBox 80">
            <a:extLst>
              <a:ext uri="{FF2B5EF4-FFF2-40B4-BE49-F238E27FC236}">
                <a16:creationId xmlns:a16="http://schemas.microsoft.com/office/drawing/2014/main" id="{397B188D-EAD1-4500-A5B6-0C9434DC0EEA}"/>
              </a:ext>
            </a:extLst>
          </p:cNvPr>
          <p:cNvSpPr txBox="1"/>
          <p:nvPr/>
        </p:nvSpPr>
        <p:spPr>
          <a:xfrm>
            <a:off x="28680127" y="21045660"/>
            <a:ext cx="13755495"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Font typeface="+mj-lt"/>
              <a:buAutoNum type="arabicPeriod"/>
            </a:pPr>
            <a:r>
              <a:rPr lang="en-US" sz="3600" dirty="0">
                <a:latin typeface="+mj-lt"/>
                <a:cs typeface="Arial" panose="020B0604020202020204" pitchFamily="34" charset="0"/>
              </a:rPr>
              <a:t>The behavior of these oscillations should be described with stability diagram, phase portrait etc. </a:t>
            </a:r>
          </a:p>
          <a:p>
            <a:pPr marL="514350" indent="-514350">
              <a:buFont typeface="+mj-lt"/>
              <a:buAutoNum type="arabicPeriod"/>
            </a:pPr>
            <a:r>
              <a:rPr lang="en-US" sz="3600" dirty="0">
                <a:latin typeface="+mj-lt"/>
                <a:cs typeface="Arial" panose="020B0604020202020204" pitchFamily="34" charset="0"/>
              </a:rPr>
              <a:t>Converting </a:t>
            </a:r>
            <a:r>
              <a:rPr lang="en-US" sz="3600" dirty="0" err="1">
                <a:latin typeface="+mj-lt"/>
                <a:cs typeface="Arial" panose="020B0604020202020204" pitchFamily="34" charset="0"/>
              </a:rPr>
              <a:t>Jupyter</a:t>
            </a:r>
            <a:r>
              <a:rPr lang="en-US" sz="3600" dirty="0">
                <a:latin typeface="+mj-lt"/>
                <a:cs typeface="Arial" panose="020B0604020202020204" pitchFamily="34" charset="0"/>
              </a:rPr>
              <a:t> notebooks into web-application would be useful, Voila dashboards could be used for that, however, where are some troubles in using bokeh and Voila in the same project.</a:t>
            </a:r>
          </a:p>
          <a:p>
            <a:pPr marL="514350" indent="-514350">
              <a:buFont typeface="+mj-lt"/>
              <a:buAutoNum type="arabicPeriod"/>
            </a:pPr>
            <a:r>
              <a:rPr lang="en-US" sz="3600" dirty="0">
                <a:latin typeface="+mj-lt"/>
                <a:cs typeface="Arial" panose="020B0604020202020204" pitchFamily="34" charset="0"/>
              </a:rPr>
              <a:t>This approach is planned to be used in modeling of logical circuits based on the complex of dCas9 and sgRNA as a regulatory element.</a:t>
            </a:r>
            <a:endParaRPr lang="ru-RU" sz="3600" dirty="0">
              <a:latin typeface="+mj-lt"/>
              <a:ea typeface="+mn-lt"/>
              <a:cs typeface="Arial" panose="020B0604020202020204" pitchFamily="34" charset="0"/>
            </a:endParaRPr>
          </a:p>
        </p:txBody>
      </p:sp>
      <p:sp>
        <p:nvSpPr>
          <p:cNvPr id="82" name="TextBox 81">
            <a:extLst>
              <a:ext uri="{FF2B5EF4-FFF2-40B4-BE49-F238E27FC236}">
                <a16:creationId xmlns:a16="http://schemas.microsoft.com/office/drawing/2014/main" id="{4D3B4117-5C87-409C-92DF-4DB2EC9EE9F9}"/>
              </a:ext>
            </a:extLst>
          </p:cNvPr>
          <p:cNvSpPr txBox="1"/>
          <p:nvPr/>
        </p:nvSpPr>
        <p:spPr>
          <a:xfrm rot="10800000" flipV="1">
            <a:off x="28625386" y="25351788"/>
            <a:ext cx="13860279" cy="1107996"/>
          </a:xfrm>
          <a:prstGeom prst="rect">
            <a:avLst/>
          </a:prstGeom>
          <a:solidFill>
            <a:schemeClr val="accent2">
              <a:alpha val="3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6600" dirty="0">
                <a:cs typeface="Arial" panose="020B0604020202020204" pitchFamily="34" charset="0"/>
              </a:rPr>
              <a:t>Conclusions</a:t>
            </a:r>
            <a:endParaRPr lang="ru-RU" sz="6600" dirty="0">
              <a:cs typeface="Arial" panose="020B0604020202020204" pitchFamily="34" charset="0"/>
            </a:endParaRPr>
          </a:p>
        </p:txBody>
      </p:sp>
      <p:sp>
        <p:nvSpPr>
          <p:cNvPr id="83" name="TextBox 82">
            <a:extLst>
              <a:ext uri="{FF2B5EF4-FFF2-40B4-BE49-F238E27FC236}">
                <a16:creationId xmlns:a16="http://schemas.microsoft.com/office/drawing/2014/main" id="{CC7A215F-2B3C-4ECA-AEF4-2C030EBA6F15}"/>
              </a:ext>
            </a:extLst>
          </p:cNvPr>
          <p:cNvSpPr txBox="1"/>
          <p:nvPr/>
        </p:nvSpPr>
        <p:spPr>
          <a:xfrm>
            <a:off x="28753697" y="26600845"/>
            <a:ext cx="13805540"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Font typeface="+mj-lt"/>
              <a:buAutoNum type="arabicPeriod"/>
            </a:pPr>
            <a:r>
              <a:rPr lang="en-US" sz="3600" dirty="0">
                <a:latin typeface="+mj-lt"/>
                <a:cs typeface="Arial" panose="020B0604020202020204" pitchFamily="34" charset="0"/>
              </a:rPr>
              <a:t>By using numerical methods we were able to build an interactive graph which represents the </a:t>
            </a:r>
            <a:r>
              <a:rPr lang="en-US" sz="3600" dirty="0" err="1">
                <a:latin typeface="+mj-lt"/>
                <a:cs typeface="Arial" panose="020B0604020202020204" pitchFamily="34" charset="0"/>
              </a:rPr>
              <a:t>repressilator</a:t>
            </a:r>
            <a:r>
              <a:rPr lang="en-US" sz="3600" dirty="0">
                <a:latin typeface="+mj-lt"/>
                <a:cs typeface="Arial" panose="020B0604020202020204" pitchFamily="34" charset="0"/>
              </a:rPr>
              <a:t> model.</a:t>
            </a:r>
          </a:p>
          <a:p>
            <a:pPr marL="514350" indent="-514350">
              <a:buFont typeface="+mj-lt"/>
              <a:buAutoNum type="arabicPeriod"/>
            </a:pPr>
            <a:r>
              <a:rPr lang="en-US" sz="3600" dirty="0">
                <a:latin typeface="+mj-lt"/>
                <a:cs typeface="Arial" panose="020B0604020202020204" pitchFamily="34" charset="0"/>
              </a:rPr>
              <a:t>Future plans include analyzing the current system more thoroughly, making a web-application from </a:t>
            </a:r>
            <a:r>
              <a:rPr lang="en-US" sz="3600" dirty="0" err="1">
                <a:latin typeface="+mj-lt"/>
                <a:cs typeface="Arial" panose="020B0604020202020204" pitchFamily="34" charset="0"/>
              </a:rPr>
              <a:t>Jupyter</a:t>
            </a:r>
            <a:r>
              <a:rPr lang="en-US" sz="3600" dirty="0">
                <a:latin typeface="+mj-lt"/>
                <a:cs typeface="Arial" panose="020B0604020202020204" pitchFamily="34" charset="0"/>
              </a:rPr>
              <a:t> Notebooks and applying this set of methods to designing different logical circuits.</a:t>
            </a:r>
          </a:p>
        </p:txBody>
      </p:sp>
      <p:sp>
        <p:nvSpPr>
          <p:cNvPr id="84" name="TextBox 83">
            <a:extLst>
              <a:ext uri="{FF2B5EF4-FFF2-40B4-BE49-F238E27FC236}">
                <a16:creationId xmlns:a16="http://schemas.microsoft.com/office/drawing/2014/main" id="{47BF8BA4-6298-4B0F-8EB8-1278CF727741}"/>
              </a:ext>
            </a:extLst>
          </p:cNvPr>
          <p:cNvSpPr txBox="1"/>
          <p:nvPr/>
        </p:nvSpPr>
        <p:spPr>
          <a:xfrm rot="10800000" flipV="1">
            <a:off x="310222" y="23254292"/>
            <a:ext cx="12049416" cy="1107996"/>
          </a:xfrm>
          <a:prstGeom prst="rect">
            <a:avLst/>
          </a:prstGeom>
          <a:solidFill>
            <a:schemeClr val="accent2">
              <a:alpha val="3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6600" dirty="0">
                <a:cs typeface="Arial" panose="020B0604020202020204" pitchFamily="34" charset="0"/>
              </a:rPr>
              <a:t>References</a:t>
            </a:r>
            <a:endParaRPr lang="ru-RU" sz="6600" dirty="0">
              <a:cs typeface="Arial" panose="020B0604020202020204" pitchFamily="34" charset="0"/>
            </a:endParaRPr>
          </a:p>
        </p:txBody>
      </p:sp>
      <p:sp>
        <p:nvSpPr>
          <p:cNvPr id="87" name="TextBox 86">
            <a:extLst>
              <a:ext uri="{FF2B5EF4-FFF2-40B4-BE49-F238E27FC236}">
                <a16:creationId xmlns:a16="http://schemas.microsoft.com/office/drawing/2014/main" id="{91ACD598-144D-4CC3-B7B8-50D371799195}"/>
              </a:ext>
            </a:extLst>
          </p:cNvPr>
          <p:cNvSpPr txBox="1"/>
          <p:nvPr/>
        </p:nvSpPr>
        <p:spPr>
          <a:xfrm>
            <a:off x="236588" y="24665093"/>
            <a:ext cx="12011619"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514350" indent="-514350">
              <a:buFont typeface="+mj-lt"/>
              <a:buAutoNum type="arabicPeriod"/>
            </a:pPr>
            <a:r>
              <a:rPr lang="en-US" sz="3600" dirty="0" err="1">
                <a:latin typeface="+mj-lt"/>
                <a:cs typeface="Arial" panose="020B0604020202020204" pitchFamily="34" charset="0"/>
              </a:rPr>
              <a:t>Elowitz</a:t>
            </a:r>
            <a:r>
              <a:rPr lang="en-US" sz="3600" dirty="0">
                <a:latin typeface="+mj-lt"/>
                <a:cs typeface="Arial" panose="020B0604020202020204" pitchFamily="34" charset="0"/>
              </a:rPr>
              <a:t> M., </a:t>
            </a:r>
            <a:r>
              <a:rPr lang="en-US" sz="3600" dirty="0" err="1">
                <a:latin typeface="+mj-lt"/>
                <a:cs typeface="Arial" panose="020B0604020202020204" pitchFamily="34" charset="0"/>
              </a:rPr>
              <a:t>Leibler</a:t>
            </a:r>
            <a:r>
              <a:rPr lang="en-US" sz="3600" dirty="0">
                <a:latin typeface="+mj-lt"/>
                <a:cs typeface="Arial" panose="020B0604020202020204" pitchFamily="34" charset="0"/>
              </a:rPr>
              <a:t> S. A synthetic oscillatory network of transcriptional regulators. Nature 2000 403, 335–338. </a:t>
            </a:r>
          </a:p>
          <a:p>
            <a:pPr marL="514350" indent="-514350">
              <a:buFont typeface="+mj-lt"/>
              <a:buAutoNum type="arabicPeriod"/>
            </a:pPr>
            <a:r>
              <a:rPr lang="en-US" sz="3600" dirty="0">
                <a:latin typeface="+mj-lt"/>
                <a:cs typeface="Arial" panose="020B0604020202020204" pitchFamily="34" charset="0"/>
              </a:rPr>
              <a:t>Anderson DA, Voigt CA. Competitive dCas9 binding as a mechanism for transcriptional control. Mol Syst Biol. 2021 Nov;17(11):e10512. </a:t>
            </a:r>
          </a:p>
          <a:p>
            <a:pPr marL="514350" indent="-514350">
              <a:buFont typeface="+mj-lt"/>
              <a:buAutoNum type="arabicPeriod"/>
            </a:pPr>
            <a:r>
              <a:rPr lang="en-US" sz="3600" dirty="0">
                <a:latin typeface="+mj-lt"/>
                <a:cs typeface="Arial" panose="020B0604020202020204" pitchFamily="34" charset="0"/>
              </a:rPr>
              <a:t>Gander M., </a:t>
            </a:r>
            <a:r>
              <a:rPr lang="en-US" sz="3600" dirty="0" err="1">
                <a:latin typeface="+mj-lt"/>
                <a:cs typeface="Arial" panose="020B0604020202020204" pitchFamily="34" charset="0"/>
              </a:rPr>
              <a:t>Vrana</a:t>
            </a:r>
            <a:r>
              <a:rPr lang="en-US" sz="3600" dirty="0">
                <a:latin typeface="+mj-lt"/>
                <a:cs typeface="Arial" panose="020B0604020202020204" pitchFamily="34" charset="0"/>
              </a:rPr>
              <a:t> J., </a:t>
            </a:r>
            <a:r>
              <a:rPr lang="en-US" sz="3600" dirty="0" err="1">
                <a:latin typeface="+mj-lt"/>
                <a:cs typeface="Arial" panose="020B0604020202020204" pitchFamily="34" charset="0"/>
              </a:rPr>
              <a:t>Voje</a:t>
            </a:r>
            <a:r>
              <a:rPr lang="en-US" sz="3600" dirty="0">
                <a:latin typeface="+mj-lt"/>
                <a:cs typeface="Arial" panose="020B0604020202020204" pitchFamily="34" charset="0"/>
              </a:rPr>
              <a:t> W. et al. Digital logic circuits in yeast with CRISPR-dCas9 NOR gates. Nat </a:t>
            </a:r>
            <a:r>
              <a:rPr lang="en-US" sz="3600" dirty="0" err="1">
                <a:latin typeface="+mj-lt"/>
                <a:cs typeface="Arial" panose="020B0604020202020204" pitchFamily="34" charset="0"/>
              </a:rPr>
              <a:t>Commun</a:t>
            </a:r>
            <a:r>
              <a:rPr lang="en-US" sz="3600" dirty="0">
                <a:latin typeface="+mj-lt"/>
                <a:cs typeface="Arial" panose="020B0604020202020204" pitchFamily="34" charset="0"/>
              </a:rPr>
              <a:t> 2017 8, 15459.</a:t>
            </a:r>
          </a:p>
        </p:txBody>
      </p:sp>
      <p:pic>
        <p:nvPicPr>
          <p:cNvPr id="36" name="Рисунок 35">
            <a:extLst>
              <a:ext uri="{FF2B5EF4-FFF2-40B4-BE49-F238E27FC236}">
                <a16:creationId xmlns:a16="http://schemas.microsoft.com/office/drawing/2014/main" id="{8AB02B04-F180-4841-ABB9-7852EF1C1D0A}"/>
              </a:ext>
            </a:extLst>
          </p:cNvPr>
          <p:cNvPicPr>
            <a:picLocks noChangeAspect="1"/>
          </p:cNvPicPr>
          <p:nvPr/>
        </p:nvPicPr>
        <p:blipFill rotWithShape="1">
          <a:blip r:embed="rId15"/>
          <a:srcRect l="7312" t="-975" r="13727" b="61525"/>
          <a:stretch/>
        </p:blipFill>
        <p:spPr>
          <a:xfrm>
            <a:off x="12642148" y="24105872"/>
            <a:ext cx="6539957" cy="2372102"/>
          </a:xfrm>
          <a:prstGeom prst="rect">
            <a:avLst/>
          </a:prstGeom>
        </p:spPr>
      </p:pic>
      <p:pic>
        <p:nvPicPr>
          <p:cNvPr id="37" name="Рисунок 36">
            <a:extLst>
              <a:ext uri="{FF2B5EF4-FFF2-40B4-BE49-F238E27FC236}">
                <a16:creationId xmlns:a16="http://schemas.microsoft.com/office/drawing/2014/main" id="{198A9B82-0702-495A-A26A-6EC5F1BC4C43}"/>
              </a:ext>
            </a:extLst>
          </p:cNvPr>
          <p:cNvPicPr>
            <a:picLocks noChangeAspect="1"/>
          </p:cNvPicPr>
          <p:nvPr/>
        </p:nvPicPr>
        <p:blipFill rotWithShape="1">
          <a:blip r:embed="rId15"/>
          <a:srcRect t="75295"/>
          <a:stretch/>
        </p:blipFill>
        <p:spPr>
          <a:xfrm>
            <a:off x="15767830" y="26414459"/>
            <a:ext cx="8282437" cy="1485493"/>
          </a:xfrm>
          <a:prstGeom prst="rect">
            <a:avLst/>
          </a:prstGeom>
        </p:spPr>
      </p:pic>
      <p:pic>
        <p:nvPicPr>
          <p:cNvPr id="38" name="Рисунок 37">
            <a:extLst>
              <a:ext uri="{FF2B5EF4-FFF2-40B4-BE49-F238E27FC236}">
                <a16:creationId xmlns:a16="http://schemas.microsoft.com/office/drawing/2014/main" id="{B3FC8AB6-EDBE-4BB9-A71F-58A6EEF9002E}"/>
              </a:ext>
            </a:extLst>
          </p:cNvPr>
          <p:cNvPicPr>
            <a:picLocks noChangeAspect="1"/>
          </p:cNvPicPr>
          <p:nvPr/>
        </p:nvPicPr>
        <p:blipFill rotWithShape="1">
          <a:blip r:embed="rId7">
            <a:extLst>
              <a:ext uri="{28A0092B-C50C-407E-A947-70E740481C1C}">
                <a14:useLocalDpi xmlns:a14="http://schemas.microsoft.com/office/drawing/2010/main" val="0"/>
              </a:ext>
            </a:extLst>
          </a:blip>
          <a:srcRect l="12433" t="49917" r="32531" b="4609"/>
          <a:stretch/>
        </p:blipFill>
        <p:spPr>
          <a:xfrm>
            <a:off x="3748327" y="20175290"/>
            <a:ext cx="4119613" cy="1623250"/>
          </a:xfrm>
          <a:prstGeom prst="rect">
            <a:avLst/>
          </a:prstGeom>
        </p:spPr>
      </p:pic>
      <p:pic>
        <p:nvPicPr>
          <p:cNvPr id="39" name="Рисунок 38">
            <a:extLst>
              <a:ext uri="{FF2B5EF4-FFF2-40B4-BE49-F238E27FC236}">
                <a16:creationId xmlns:a16="http://schemas.microsoft.com/office/drawing/2014/main" id="{AE8266F5-0B1A-4968-BDFE-FD46DFAB9C89}"/>
              </a:ext>
            </a:extLst>
          </p:cNvPr>
          <p:cNvPicPr>
            <a:picLocks noChangeAspect="1"/>
          </p:cNvPicPr>
          <p:nvPr/>
        </p:nvPicPr>
        <p:blipFill rotWithShape="1">
          <a:blip r:embed="rId7">
            <a:extLst>
              <a:ext uri="{28A0092B-C50C-407E-A947-70E740481C1C}">
                <a14:useLocalDpi xmlns:a14="http://schemas.microsoft.com/office/drawing/2010/main" val="0"/>
              </a:ext>
            </a:extLst>
          </a:blip>
          <a:srcRect l="27095" t="1" b="50947"/>
          <a:stretch/>
        </p:blipFill>
        <p:spPr>
          <a:xfrm>
            <a:off x="8061876" y="19976901"/>
            <a:ext cx="4441875" cy="1425199"/>
          </a:xfrm>
          <a:prstGeom prst="rect">
            <a:avLst/>
          </a:prstGeom>
        </p:spPr>
      </p:pic>
    </p:spTree>
    <p:extLst>
      <p:ext uri="{BB962C8B-B14F-4D97-AF65-F5344CB8AC3E}">
        <p14:creationId xmlns:p14="http://schemas.microsoft.com/office/powerpoint/2010/main" val="1351651579"/>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99</TotalTime>
  <Words>623</Words>
  <Application>Microsoft Office PowerPoint</Application>
  <PresentationFormat>Произвольный</PresentationFormat>
  <Paragraphs>26</Paragraphs>
  <Slides>1</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vt:i4>
      </vt:variant>
    </vt:vector>
  </HeadingPairs>
  <TitlesOfParts>
    <vt:vector size="5" baseType="lpstr">
      <vt:lpstr>Arial</vt:lpstr>
      <vt:lpstr>Calibri</vt:lpstr>
      <vt:lpstr>Calibri Light</vt:lpstr>
      <vt:lpstr>Тема Office</vt:lpstr>
      <vt:lpstr>MATHEMATICAL MODELLING OF GENETIC CIRCUITS BASED ON THE REPRESSION OF TRANSCRIPTION Renat S. Vinnikov*, Alexey K. Shaytan *Faculty of Bioengineering and Bioinformatics, Lomonosov Moscow State University *r.vinnikov@intbio.org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Винников Ренат</dc:creator>
  <cp:lastModifiedBy>Мария Винникова</cp:lastModifiedBy>
  <cp:revision>1622</cp:revision>
  <dcterms:created xsi:type="dcterms:W3CDTF">2022-04-13T18:26:25Z</dcterms:created>
  <dcterms:modified xsi:type="dcterms:W3CDTF">2024-06-01T18:59:03Z</dcterms:modified>
</cp:coreProperties>
</file>