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72" r:id="rId6"/>
    <p:sldId id="273" r:id="rId7"/>
    <p:sldId id="274" r:id="rId8"/>
    <p:sldId id="275" r:id="rId9"/>
    <p:sldId id="277" r:id="rId10"/>
    <p:sldId id="278" r:id="rId11"/>
    <p:sldId id="276" r:id="rId12"/>
    <p:sldId id="279" r:id="rId13"/>
    <p:sldId id="280" r:id="rId14"/>
    <p:sldId id="283" r:id="rId15"/>
    <p:sldId id="281" r:id="rId16"/>
    <p:sldId id="282" r:id="rId17"/>
    <p:sldId id="27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47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605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871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623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396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958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0535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4a6b060a823e486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4a6b060a823e486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a6b060a823e48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a6b060a823e48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a6b060a823e48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a6b060a823e48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973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4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21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750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4a6b060a823e486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4a6b060a823e486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11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203987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spcBef>
                <a:spcPts val="10"/>
              </a:spcBef>
            </a:pP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Математическое моделирование и анализ экспериментальных данных по функционированию генетических схем в бактериях </a:t>
            </a:r>
            <a:r>
              <a:rPr lang="en-US" sz="4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4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.с</a:t>
            </a:r>
            <a:r>
              <a:rPr lang="en-US" sz="44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oli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3 курса ФФФХИ МГУ Винников Р. С. 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Модель л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огического элемента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ИЛИ-Н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45F408-56A7-0FE3-BA84-AFD47E20A6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01" y="1491656"/>
            <a:ext cx="6038850" cy="27565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1D5DD-2A0A-CF71-A0E2-FD445CB9990B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12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Протокол построения калибровочной кривой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79DD0F-68BD-9975-E1D1-87B39C7F6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5" y="1176240"/>
            <a:ext cx="4738924" cy="337690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126E7D1-80C6-640B-0235-677AC226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243" y="1583581"/>
            <a:ext cx="173355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3174EF-4C60-E378-C716-AF0AA7FAA43D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7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249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Калибровочная прямая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F53051-D87F-E853-4E24-3B539BDE2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40" y="997694"/>
            <a:ext cx="4949920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FEFB4D-2498-6023-59AE-5F8373CD7739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42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249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Обработка кривой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OD60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получение кривой роста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592DBF1-A6B2-FDDB-5C06-8995D868E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8106"/>
            <a:ext cx="4418866" cy="2471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269D94-C4CB-5E4D-2A0A-10B5C79CD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99" y="1349493"/>
            <a:ext cx="4588427" cy="256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0416E-7CA3-4590-AAC4-771D2685743E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153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249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Кривая роста бактерий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4A664C-81C8-AC8D-D7DE-E1227A74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274" y="876773"/>
            <a:ext cx="5614169" cy="3841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12EDA-AE28-68D1-CE2C-3987F1BC09DC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96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249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Логарифмические координаты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8C50C8-9FD1-D6EB-6A08-3C356C25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1296821"/>
            <a:ext cx="6102350" cy="3212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F3C2A-C48D-014D-6CFF-22523C6ADC54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84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249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Логистическая модель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085C0D7-AAF6-178D-6722-B25C373DC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99" y="1271607"/>
            <a:ext cx="4023495" cy="150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EB9AF2-8E73-A175-43EC-FF0AE8C568C7}"/>
              </a:ext>
            </a:extLst>
          </p:cNvPr>
          <p:cNvSpPr txBox="1"/>
          <p:nvPr/>
        </p:nvSpPr>
        <p:spPr>
          <a:xfrm>
            <a:off x="449138" y="2778034"/>
            <a:ext cx="3788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μ </a:t>
            </a:r>
            <a:r>
              <a:rPr lang="ru-RU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– удельная скорость роста, </a:t>
            </a:r>
            <a:r>
              <a:rPr lang="el-GR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μ</a:t>
            </a:r>
            <a:r>
              <a:rPr lang="en-US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max </a:t>
            </a:r>
            <a:r>
              <a:rPr lang="ru-RU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– максимальная удельная скорость роста,, </a:t>
            </a:r>
            <a:r>
              <a:rPr lang="en-US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ru-RU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− концентрация живой биомассы (в прочих уравнениях −  </a:t>
            </a:r>
            <a:r>
              <a:rPr lang="en-US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1100" i="1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Xm</a:t>
            </a:r>
            <a:r>
              <a:rPr lang="en-US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100" i="1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– предельная концентрация живой биомассы. </a:t>
            </a:r>
            <a:endParaRPr lang="ru-RU" sz="11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7A7C1C9-F3A6-9EF4-3AC3-50CA12429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97" y="1198720"/>
            <a:ext cx="4572355" cy="244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48ABE-6145-56E5-987E-B365AE612968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39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Заключение, планы на будущее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F5D1-2D8E-58BE-E00C-537E30B91279}"/>
              </a:ext>
            </a:extLst>
          </p:cNvPr>
          <p:cNvSpPr txBox="1"/>
          <p:nvPr/>
        </p:nvSpPr>
        <p:spPr>
          <a:xfrm>
            <a:off x="616226" y="1225826"/>
            <a:ext cx="764650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Нам удалось создать интерактивную модель двухуровневого логического элемента «ИЛИ-НЕ», включающего в себя как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CRISPRi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CRISPRa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Нашу модель следует дополнить экспериментальными данными для лучшего прогнозирования поведения реальной системы. В будущем мы планируем моделировать еще более сложные системы. Кроме того, мы откалибровали планшетный ридер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POLARstar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Omega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построили кривую роста бактерий, соответствующую экспериментальным данным, измерили удельные скорости роста бактерий в разные промежутки времени. В дальнейшем нам следует провести дополнительные измерения, связанные с изменением концентрации субстрата и определить концентрацию субстрата, при которой скорость роста клеток изменяется. Это позволит описать кривую существующими моделями роста бактериальных клеток.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6B3300-E9BF-E9F5-95C6-AAEFD8191E44}"/>
              </a:ext>
            </a:extLst>
          </p:cNvPr>
          <p:cNvSpPr txBox="1"/>
          <p:nvPr/>
        </p:nvSpPr>
        <p:spPr>
          <a:xfrm>
            <a:off x="8435008" y="4671391"/>
            <a:ext cx="397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Цели работы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59300" y="113922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Изучение работы двуслойной генетической схемы «ИЛИ-НЕ» на основе 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CRISPRa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различной </a:t>
            </a:r>
            <a:r>
              <a:rPr lang="ru-RU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кооперативностью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помощью детерминистического кинетического моделирования.</a:t>
            </a:r>
          </a:p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Получение кривой зависимости числа бактерий от времени на основе экспериментальных данных и её анализ.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6920A-1276-027B-561A-E3C970D7B712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Задачи работы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6383" y="960783"/>
            <a:ext cx="8785917" cy="4047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Задать математическую модель генетической сети, составить систему уравнений, описывающую её динамику.</a:t>
            </a:r>
          </a:p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Используя различные методы численного моделирования, создать программу, позволяющие в интерактивном режиме осуществлять численное решение систем дифференциальных уравнений, описывающих функционирование выбранной генетической схемы.</a:t>
            </a:r>
          </a:p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Изучить режимы работы и особенности функционирования данной генетической схемы на основе разработанной модели.</a:t>
            </a:r>
          </a:p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 калибровочную кривую для спектрофотометра (планшетного ридера), связывающую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</a:t>
            </a: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600 с количеством клеток.</a:t>
            </a:r>
          </a:p>
          <a:p>
            <a:pPr marL="342900" lvl="0" indent="-342900">
              <a:lnSpc>
                <a:spcPct val="150000"/>
              </a:lnSpc>
              <a:buSzPts val="1400"/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основании калибровочной кривой построить кривую роста бактерий и проанализировать их рост.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75658-B5EF-079E-3256-D4C954EF0EF3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3839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Логически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е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 элементы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”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 descr="Таблица истинности для элемента 2ИЛИ">
            <a:extLst>
              <a:ext uri="{FF2B5EF4-FFF2-40B4-BE49-F238E27FC236}">
                <a16:creationId xmlns:a16="http://schemas.microsoft.com/office/drawing/2014/main" id="{3AB7DB1E-36FC-A73A-4C2F-73C9A6072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9" y="1396033"/>
            <a:ext cx="46767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24D466-1011-E854-6F35-5C99E4C6CF5A}"/>
              </a:ext>
            </a:extLst>
          </p:cNvPr>
          <p:cNvSpPr txBox="1"/>
          <p:nvPr/>
        </p:nvSpPr>
        <p:spPr>
          <a:xfrm>
            <a:off x="1308653" y="4301700"/>
            <a:ext cx="244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Таблица истинности для элемента НЕ">
            <a:extLst>
              <a:ext uri="{FF2B5EF4-FFF2-40B4-BE49-F238E27FC236}">
                <a16:creationId xmlns:a16="http://schemas.microsoft.com/office/drawing/2014/main" id="{6E0E1469-ECA7-2025-A077-A83BE40CC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813" y="1738933"/>
            <a:ext cx="31242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1027E0-B6FE-326F-1053-56871C9B9423}"/>
              </a:ext>
            </a:extLst>
          </p:cNvPr>
          <p:cNvSpPr txBox="1"/>
          <p:nvPr/>
        </p:nvSpPr>
        <p:spPr>
          <a:xfrm>
            <a:off x="5867400" y="4049908"/>
            <a:ext cx="2445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6E712-3896-48EE-C6A0-1BB4DBB36BFD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Логический элемент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ИЛИ-Н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0C72E-4644-977E-9D4B-388DE35E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89" y="954362"/>
            <a:ext cx="6002622" cy="4128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59557-737C-476E-917B-4EB275943C22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91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Логический элемент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ИЛИ-Н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969ABE-E06A-C999-847E-CE70B99C1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892"/>
            <a:ext cx="9144000" cy="4047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56091-9C4B-D567-62BC-A1382B43FE9F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8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Модель л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огического элемента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ИЛИ-Н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5590D5-A2A0-BE2D-954B-3308A7B57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2104"/>
            <a:ext cx="5081955" cy="36970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A44DAC-42DD-0DF3-0E1D-C4BE27736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498" y="3021542"/>
            <a:ext cx="4515802" cy="2033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BC135-C414-3BA0-FAF6-E231963AA570}"/>
              </a:ext>
            </a:extLst>
          </p:cNvPr>
          <p:cNvSpPr txBox="1"/>
          <p:nvPr/>
        </p:nvSpPr>
        <p:spPr>
          <a:xfrm>
            <a:off x="5081955" y="1046550"/>
            <a:ext cx="3750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Здесь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обозначает равновесные константы диссоциации комплекса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dCas:гРНК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 ДНК,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скорости транскрипции,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константы трансляции,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dg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константы деградации,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константы формирования комплексов,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константы распада комплексов, n - коэффициент Хилла.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96668B-F5A3-1CB8-2051-0449796E606E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52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Модель л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огического элемента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ИЛИ-Н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A49B06-3F71-55B6-C543-F9A88FEF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022735"/>
            <a:ext cx="5728833" cy="3852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BC135-C414-3BA0-FAF6-E231963AA570}"/>
              </a:ext>
            </a:extLst>
          </p:cNvPr>
          <p:cNvSpPr txBox="1"/>
          <p:nvPr/>
        </p:nvSpPr>
        <p:spPr>
          <a:xfrm>
            <a:off x="5081955" y="1046550"/>
            <a:ext cx="3750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Здесь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обозначает равновесные константы диссоциации комплекса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dCas:гРНК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 ДНК,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скорости транскрипции,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tl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константы трансляции,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dg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константы деградации,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константы формирования комплексов,  </a:t>
            </a:r>
            <a:r>
              <a:rPr lang="ru-RU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i="1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i="1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константы распада комплексов, n - коэффициент Хилла.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5F35B-212A-0897-6932-1B605D596AD0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520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Модель л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огического элемента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ИЛИ-Н</a:t>
            </a:r>
            <a:r>
              <a:rPr lang="ru" dirty="0">
                <a:latin typeface="Times New Roman"/>
                <a:ea typeface="Times New Roman"/>
                <a:cs typeface="Times New Roman"/>
                <a:sym typeface="Times New Roman"/>
              </a:rPr>
              <a:t>Е”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E4C3D3-A624-8585-5CD3-2971CE31D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76" y="1156376"/>
            <a:ext cx="5986145" cy="31375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226D1-B82F-E448-9F7B-09B73D07FEFD}"/>
              </a:ext>
            </a:extLst>
          </p:cNvPr>
          <p:cNvSpPr txBox="1"/>
          <p:nvPr/>
        </p:nvSpPr>
        <p:spPr>
          <a:xfrm>
            <a:off x="8435009" y="4671391"/>
            <a:ext cx="324678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489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486</Words>
  <Application>Microsoft Office PowerPoint</Application>
  <PresentationFormat>Экран (16:9)</PresentationFormat>
  <Paragraphs>47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Times New Roman</vt:lpstr>
      <vt:lpstr>Simple Light</vt:lpstr>
      <vt:lpstr>Математическое моделирование и анализ экспериментальных данных по функционированию генетических схем в бактериях E.сoli.</vt:lpstr>
      <vt:lpstr>Цели работы </vt:lpstr>
      <vt:lpstr>Задачи работы</vt:lpstr>
      <vt:lpstr>Логические элементы “ИЛИ” и “НЕ”</vt:lpstr>
      <vt:lpstr>Логический элемент “ИЛИ-НЕ”</vt:lpstr>
      <vt:lpstr>Логический элемент “ИЛИ-НЕ”</vt:lpstr>
      <vt:lpstr>Модель логического элемента “ИЛИ-НЕ”</vt:lpstr>
      <vt:lpstr>Модель логического элемента “ИЛИ-НЕ”</vt:lpstr>
      <vt:lpstr>Модель логического элемента “ИЛИ-НЕ”</vt:lpstr>
      <vt:lpstr>Модель логического элемента “ИЛИ-НЕ”</vt:lpstr>
      <vt:lpstr>Протокол построения калибровочной кривой</vt:lpstr>
      <vt:lpstr>Калибровочная прямая</vt:lpstr>
      <vt:lpstr>Обработка кривой OD600, получение кривой роста</vt:lpstr>
      <vt:lpstr>Кривая роста бактерий</vt:lpstr>
      <vt:lpstr>Логарифмические координаты</vt:lpstr>
      <vt:lpstr>Логистическая модель</vt:lpstr>
      <vt:lpstr>Заключение, планы на будущее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кинетики реакций в генетических сетях, основанных на репрессии транскрипции с помощью белков</dc:title>
  <dc:creator>Acer</dc:creator>
  <cp:lastModifiedBy>Мария Винникова</cp:lastModifiedBy>
  <cp:revision>11</cp:revision>
  <dcterms:modified xsi:type="dcterms:W3CDTF">2024-05-25T05:41:08Z</dcterms:modified>
</cp:coreProperties>
</file>