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71" r:id="rId4"/>
    <p:sldId id="265" r:id="rId5"/>
    <p:sldId id="266" r:id="rId6"/>
    <p:sldId id="269" r:id="rId7"/>
    <p:sldId id="270" r:id="rId8"/>
    <p:sldId id="276" r:id="rId9"/>
    <p:sldId id="268" r:id="rId10"/>
    <p:sldId id="272" r:id="rId11"/>
    <p:sldId id="261" r:id="rId12"/>
    <p:sldId id="283" r:id="rId13"/>
    <p:sldId id="260" r:id="rId14"/>
    <p:sldId id="262" r:id="rId15"/>
    <p:sldId id="278" r:id="rId16"/>
    <p:sldId id="279" r:id="rId17"/>
    <p:sldId id="284" r:id="rId18"/>
    <p:sldId id="280" r:id="rId1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875" autoAdjust="0"/>
  </p:normalViewPr>
  <p:slideViewPr>
    <p:cSldViewPr>
      <p:cViewPr>
        <p:scale>
          <a:sx n="100" d="100"/>
          <a:sy n="100" d="100"/>
        </p:scale>
        <p:origin x="-2696" y="-8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E0BECA-D9CB-4E01-BEFD-F7B1B02FAD18}" type="datetimeFigureOut">
              <a:rPr lang="fr-FR" smtClean="0"/>
              <a:pPr/>
              <a:t>22/02/2014</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6733E8-531F-47B0-AA95-BF2D26AB1ACC}" type="slidenum">
              <a:rPr lang="fr-FR" smtClean="0"/>
              <a:pPr/>
              <a:t>‹#›</a:t>
            </a:fld>
            <a:endParaRPr lang="fr-FR"/>
          </a:p>
        </p:txBody>
      </p:sp>
    </p:spTree>
    <p:extLst>
      <p:ext uri="{BB962C8B-B14F-4D97-AF65-F5344CB8AC3E}">
        <p14:creationId xmlns:p14="http://schemas.microsoft.com/office/powerpoint/2010/main" val="2895885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6733E8-531F-47B0-AA95-BF2D26AB1ACC}" type="slidenum">
              <a:rPr lang="fr-FR" smtClean="0"/>
              <a:pPr/>
              <a:t>2</a:t>
            </a:fld>
            <a:endParaRPr lang="fr-FR"/>
          </a:p>
        </p:txBody>
      </p:sp>
    </p:spTree>
    <p:extLst>
      <p:ext uri="{BB962C8B-B14F-4D97-AF65-F5344CB8AC3E}">
        <p14:creationId xmlns:p14="http://schemas.microsoft.com/office/powerpoint/2010/main" val="3944767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47500" lnSpcReduction="20000"/>
          </a:bodyPr>
          <a:lstStyle/>
          <a:p>
            <a:r>
              <a:rPr lang="fr-FR" dirty="0" smtClean="0"/>
              <a:t>Point essentiel : pas le budget de lancer un communication plus massive. On a la chance de pouvoir communiquer par le biais d’internet avec des frais moindres. Ces moyens de communication son en développement constant et acquiert petit à petit une véritable crédibilité professionnelle. La communication de proximité n’est pas toujours bien vue car les outils sont assez aléatoires qui peuvent s’avérer positifs mais aussi négatifs. Suite à ça nous utiliserons un blog</a:t>
            </a:r>
            <a:endParaRPr lang="fr-FR" sz="1200" kern="1200" dirty="0" smtClean="0">
              <a:solidFill>
                <a:schemeClr val="tx1"/>
              </a:solidFill>
              <a:latin typeface="+mn-lt"/>
              <a:ea typeface="+mn-ea"/>
              <a:cs typeface="+mn-cs"/>
            </a:endParaRPr>
          </a:p>
          <a:p>
            <a:endParaRPr lang="fr-FR" sz="12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Comment faire connaître notre produit ? </a:t>
            </a:r>
          </a:p>
          <a:p>
            <a:r>
              <a:rPr lang="fr-FR" sz="1200" kern="1200" dirty="0" smtClean="0">
                <a:solidFill>
                  <a:schemeClr val="tx1"/>
                </a:solidFill>
                <a:latin typeface="+mn-lt"/>
                <a:ea typeface="+mn-ea"/>
                <a:cs typeface="+mn-cs"/>
              </a:rPr>
              <a:t>Contrairement à nos concurrents directs, la promotion de </a:t>
            </a:r>
            <a:r>
              <a:rPr lang="fr-FR" sz="1200" kern="1200" dirty="0" err="1" smtClean="0">
                <a:solidFill>
                  <a:schemeClr val="tx1"/>
                </a:solidFill>
                <a:latin typeface="+mn-lt"/>
                <a:ea typeface="+mn-ea"/>
                <a:cs typeface="+mn-cs"/>
              </a:rPr>
              <a:t>Nalah</a:t>
            </a:r>
            <a:r>
              <a:rPr lang="fr-FR" sz="1200" kern="1200" dirty="0" smtClean="0">
                <a:solidFill>
                  <a:schemeClr val="tx1"/>
                </a:solidFill>
                <a:latin typeface="+mn-lt"/>
                <a:ea typeface="+mn-ea"/>
                <a:cs typeface="+mn-cs"/>
              </a:rPr>
              <a:t> </a:t>
            </a:r>
            <a:r>
              <a:rPr lang="fr-FR" sz="1200" kern="1200" dirty="0" err="1" smtClean="0">
                <a:solidFill>
                  <a:schemeClr val="tx1"/>
                </a:solidFill>
                <a:latin typeface="+mn-lt"/>
                <a:ea typeface="+mn-ea"/>
                <a:cs typeface="+mn-cs"/>
              </a:rPr>
              <a:t>project</a:t>
            </a:r>
            <a:r>
              <a:rPr lang="fr-FR" sz="1200" kern="1200" dirty="0" smtClean="0">
                <a:solidFill>
                  <a:schemeClr val="tx1"/>
                </a:solidFill>
                <a:latin typeface="+mn-lt"/>
                <a:ea typeface="+mn-ea"/>
                <a:cs typeface="+mn-cs"/>
              </a:rPr>
              <a:t> ne sera pas faite par une communication de masse pour le lancement de la V1. A l’heure d’aujourd’hui, dans le milieu du développeur indépendant, apparaissent de nombreuses communautés ; communautés d’entraide, de partage… </a:t>
            </a:r>
            <a:r>
              <a:rPr lang="fr-FR" sz="1200" kern="1200" dirty="0" err="1" smtClean="0">
                <a:solidFill>
                  <a:schemeClr val="tx1"/>
                </a:solidFill>
                <a:latin typeface="+mn-lt"/>
                <a:ea typeface="+mn-ea"/>
                <a:cs typeface="+mn-cs"/>
              </a:rPr>
              <a:t>Nalah</a:t>
            </a:r>
            <a:r>
              <a:rPr lang="fr-FR" sz="1200" kern="1200" dirty="0" smtClean="0">
                <a:solidFill>
                  <a:schemeClr val="tx1"/>
                </a:solidFill>
                <a:latin typeface="+mn-lt"/>
                <a:ea typeface="+mn-ea"/>
                <a:cs typeface="+mn-cs"/>
              </a:rPr>
              <a:t> </a:t>
            </a:r>
            <a:r>
              <a:rPr lang="fr-FR" sz="1200" kern="1200" dirty="0" err="1" smtClean="0">
                <a:solidFill>
                  <a:schemeClr val="tx1"/>
                </a:solidFill>
                <a:latin typeface="+mn-lt"/>
                <a:ea typeface="+mn-ea"/>
                <a:cs typeface="+mn-cs"/>
              </a:rPr>
              <a:t>project</a:t>
            </a:r>
            <a:r>
              <a:rPr lang="fr-FR" sz="1200" kern="1200" dirty="0" smtClean="0">
                <a:solidFill>
                  <a:schemeClr val="tx1"/>
                </a:solidFill>
                <a:latin typeface="+mn-lt"/>
                <a:ea typeface="+mn-ea"/>
                <a:cs typeface="+mn-cs"/>
              </a:rPr>
              <a:t> est un logiciel développé sur plusieurs années par un développeur indépendant, et non pas par un grand groupe. Cela peut être une force comme une faiblesse dans notre communication. Une faiblesse suite au manque de moyen pour le financement d’une campagne, une force dans le contexte actuel, ou les communautés sont de plus en plus appréciées. Il existe plusieurs techniques et outils pour appartenir ou créer sa propre communauté. </a:t>
            </a:r>
          </a:p>
          <a:p>
            <a:r>
              <a:rPr lang="fr-FR" sz="1200" kern="1200" dirty="0" smtClean="0">
                <a:solidFill>
                  <a:schemeClr val="tx1"/>
                </a:solidFill>
                <a:latin typeface="+mn-lt"/>
                <a:ea typeface="+mn-ea"/>
                <a:cs typeface="+mn-cs"/>
              </a:rPr>
              <a:t>Nous avons donc choisi comme premier outil de communication : le blog</a:t>
            </a:r>
          </a:p>
          <a:p>
            <a:r>
              <a:rPr lang="fr-FR" sz="1200" kern="1200" dirty="0" smtClean="0">
                <a:solidFill>
                  <a:schemeClr val="tx1"/>
                </a:solidFill>
                <a:latin typeface="+mn-lt"/>
                <a:ea typeface="+mn-ea"/>
                <a:cs typeface="+mn-cs"/>
              </a:rPr>
              <a:t>Pourquoi le blog ? C’est un outil très populaire chez les développeurs. Il est très simple d’utilisation et permet d’avoir une véritable proximité avec ses « </a:t>
            </a:r>
            <a:r>
              <a:rPr lang="fr-FR" sz="1200" kern="1200" dirty="0" err="1" smtClean="0">
                <a:solidFill>
                  <a:schemeClr val="tx1"/>
                </a:solidFill>
                <a:latin typeface="+mn-lt"/>
                <a:ea typeface="+mn-ea"/>
                <a:cs typeface="+mn-cs"/>
              </a:rPr>
              <a:t>followers</a:t>
            </a:r>
            <a:r>
              <a:rPr lang="fr-FR" sz="1200" kern="1200" dirty="0" smtClean="0">
                <a:solidFill>
                  <a:schemeClr val="tx1"/>
                </a:solidFill>
                <a:latin typeface="+mn-lt"/>
                <a:ea typeface="+mn-ea"/>
                <a:cs typeface="+mn-cs"/>
              </a:rPr>
              <a:t> ». La sortie de la V1 étant prévue pour Juin 2014, le blog sera mis en ligne dès janvier 2014. </a:t>
            </a:r>
          </a:p>
          <a:p>
            <a:r>
              <a:rPr lang="fr-FR" sz="1200" kern="1200" dirty="0" smtClean="0">
                <a:solidFill>
                  <a:schemeClr val="tx1"/>
                </a:solidFill>
                <a:latin typeface="+mn-lt"/>
                <a:ea typeface="+mn-ea"/>
                <a:cs typeface="+mn-cs"/>
              </a:rPr>
              <a:t>Le premier article sera constitué d’une présentation simplifiée puis technique du logiciel, le tout illustré par des </a:t>
            </a:r>
            <a:r>
              <a:rPr lang="fr-FR" sz="1200" kern="1200" dirty="0" err="1" smtClean="0">
                <a:solidFill>
                  <a:schemeClr val="tx1"/>
                </a:solidFill>
                <a:latin typeface="+mn-lt"/>
                <a:ea typeface="+mn-ea"/>
                <a:cs typeface="+mn-cs"/>
              </a:rPr>
              <a:t>screenshop</a:t>
            </a:r>
            <a:r>
              <a:rPr lang="fr-FR" sz="1200" kern="1200" dirty="0" smtClean="0">
                <a:solidFill>
                  <a:schemeClr val="tx1"/>
                </a:solidFill>
                <a:latin typeface="+mn-lt"/>
                <a:ea typeface="+mn-ea"/>
                <a:cs typeface="+mn-cs"/>
              </a:rPr>
              <a:t> pour attiser l’intérêt des internautes. Afin de le rentre interactif, des articles seront postés toutes les semaines. Ces articles auront pour intérêt, de montrer aux internautes les avancés du développement du logiciel. Ils seront essentiellement constitués d’un texte bref, détaillant les avancés, de </a:t>
            </a:r>
            <a:r>
              <a:rPr lang="fr-FR" sz="1200" kern="1200" dirty="0" err="1" smtClean="0">
                <a:solidFill>
                  <a:schemeClr val="tx1"/>
                </a:solidFill>
                <a:latin typeface="+mn-lt"/>
                <a:ea typeface="+mn-ea"/>
                <a:cs typeface="+mn-cs"/>
              </a:rPr>
              <a:t>screenshop</a:t>
            </a:r>
            <a:r>
              <a:rPr lang="fr-FR" sz="1200" kern="1200" dirty="0" smtClean="0">
                <a:solidFill>
                  <a:schemeClr val="tx1"/>
                </a:solidFill>
                <a:latin typeface="+mn-lt"/>
                <a:ea typeface="+mn-ea"/>
                <a:cs typeface="+mn-cs"/>
              </a:rPr>
              <a:t> toujours pour illustrer mais aussi de vidéos d’explication et de démo. Sur chacun de ces articles, les internautes pourront émette leurs avis (qu’ils soient positifs ou négatifs). Cette proximité sera un véritable plus pour plusieurs raisons. La première raison sera dans le domaine technique. Leurs avis permettront au développeur du logiciel de modifier et d’améliorer son logiciel face aux avis des internautes. La deuxième raison est un véritable tremplin pour notre communication. En effet, un blog interactif est un véritable plus, car cela permettra avant la sortie de la V1 d’être connu et attendu par les </a:t>
            </a:r>
            <a:r>
              <a:rPr lang="fr-FR" sz="1200" kern="1200" dirty="0" err="1" smtClean="0">
                <a:solidFill>
                  <a:schemeClr val="tx1"/>
                </a:solidFill>
                <a:latin typeface="+mn-lt"/>
                <a:ea typeface="+mn-ea"/>
                <a:cs typeface="+mn-cs"/>
              </a:rPr>
              <a:t>followers</a:t>
            </a:r>
            <a:r>
              <a:rPr lang="fr-FR" sz="1200" kern="1200" dirty="0" smtClean="0">
                <a:solidFill>
                  <a:schemeClr val="tx1"/>
                </a:solidFill>
                <a:latin typeface="+mn-lt"/>
                <a:ea typeface="+mn-ea"/>
                <a:cs typeface="+mn-cs"/>
              </a:rPr>
              <a:t>, mais aussi de mettre en application une des techniques de communication indispensable : le bouche à oreille. Tout au long des 5 mois de finition de la V1. Les </a:t>
            </a:r>
            <a:r>
              <a:rPr lang="fr-FR" sz="1200" kern="1200" dirty="0" err="1" smtClean="0">
                <a:solidFill>
                  <a:schemeClr val="tx1"/>
                </a:solidFill>
                <a:latin typeface="+mn-lt"/>
                <a:ea typeface="+mn-ea"/>
                <a:cs typeface="+mn-cs"/>
              </a:rPr>
              <a:t>followers</a:t>
            </a:r>
            <a:r>
              <a:rPr lang="fr-FR" sz="1200" kern="1200" dirty="0" smtClean="0">
                <a:solidFill>
                  <a:schemeClr val="tx1"/>
                </a:solidFill>
                <a:latin typeface="+mn-lt"/>
                <a:ea typeface="+mn-ea"/>
                <a:cs typeface="+mn-cs"/>
              </a:rPr>
              <a:t> échangeront entre eux et avec d’autres développeurs par différents moyens (réseaux sociaux, forums, sites internet…). Ces échanges augmenteront notre visibilité. </a:t>
            </a:r>
          </a:p>
          <a:p>
            <a:r>
              <a:rPr lang="fr-FR" sz="1200" kern="1200" dirty="0" smtClean="0">
                <a:solidFill>
                  <a:schemeClr val="tx1"/>
                </a:solidFill>
                <a:latin typeface="+mn-lt"/>
                <a:ea typeface="+mn-ea"/>
                <a:cs typeface="+mn-cs"/>
              </a:rPr>
              <a:t>Créer et entretenir un blog est une chose, mais la tâche la plus délicate reste de le faire connaître. Toujours dans cette optique de communication de proximité, plusieurs outils seront utilisés. </a:t>
            </a:r>
          </a:p>
          <a:p>
            <a:r>
              <a:rPr lang="fr-FR" sz="1200" b="1" kern="1200" dirty="0" smtClean="0">
                <a:solidFill>
                  <a:schemeClr val="tx1"/>
                </a:solidFill>
                <a:latin typeface="+mn-lt"/>
                <a:ea typeface="+mn-ea"/>
                <a:cs typeface="+mn-cs"/>
              </a:rPr>
              <a:t>Les réseaux sociaux</a:t>
            </a:r>
          </a:p>
          <a:p>
            <a:r>
              <a:rPr lang="fr-FR" sz="1200" kern="1200" dirty="0" smtClean="0">
                <a:solidFill>
                  <a:schemeClr val="tx1"/>
                </a:solidFill>
                <a:latin typeface="+mn-lt"/>
                <a:ea typeface="+mn-ea"/>
                <a:cs typeface="+mn-cs"/>
              </a:rPr>
              <a:t> </a:t>
            </a:r>
          </a:p>
          <a:p>
            <a:r>
              <a:rPr lang="fr-FR" sz="1200" kern="1200" dirty="0" smtClean="0">
                <a:solidFill>
                  <a:schemeClr val="tx1"/>
                </a:solidFill>
                <a:latin typeface="+mn-lt"/>
                <a:ea typeface="+mn-ea"/>
                <a:cs typeface="+mn-cs"/>
              </a:rPr>
              <a:t>Outil à l’heure actuel indispensable dans le milieu du développeur. Comme la concurrence directe, </a:t>
            </a:r>
            <a:r>
              <a:rPr lang="fr-FR" sz="1200" kern="1200" dirty="0" err="1" smtClean="0">
                <a:solidFill>
                  <a:schemeClr val="tx1"/>
                </a:solidFill>
                <a:latin typeface="+mn-lt"/>
                <a:ea typeface="+mn-ea"/>
                <a:cs typeface="+mn-cs"/>
              </a:rPr>
              <a:t>Nalah</a:t>
            </a:r>
            <a:r>
              <a:rPr lang="fr-FR" sz="1200" kern="1200" dirty="0" smtClean="0">
                <a:solidFill>
                  <a:schemeClr val="tx1"/>
                </a:solidFill>
                <a:latin typeface="+mn-lt"/>
                <a:ea typeface="+mn-ea"/>
                <a:cs typeface="+mn-cs"/>
              </a:rPr>
              <a:t> </a:t>
            </a:r>
            <a:r>
              <a:rPr lang="fr-FR" sz="1200" kern="1200" dirty="0" err="1" smtClean="0">
                <a:solidFill>
                  <a:schemeClr val="tx1"/>
                </a:solidFill>
                <a:latin typeface="+mn-lt"/>
                <a:ea typeface="+mn-ea"/>
                <a:cs typeface="+mn-cs"/>
              </a:rPr>
              <a:t>project</a:t>
            </a:r>
            <a:r>
              <a:rPr lang="fr-FR" sz="1200" kern="1200" dirty="0" smtClean="0">
                <a:solidFill>
                  <a:schemeClr val="tx1"/>
                </a:solidFill>
                <a:latin typeface="+mn-lt"/>
                <a:ea typeface="+mn-ea"/>
                <a:cs typeface="+mn-cs"/>
              </a:rPr>
              <a:t> utilisera comme réseau principal : </a:t>
            </a:r>
            <a:r>
              <a:rPr lang="fr-FR" sz="1200" kern="1200" dirty="0" err="1" smtClean="0">
                <a:solidFill>
                  <a:schemeClr val="tx1"/>
                </a:solidFill>
                <a:latin typeface="+mn-lt"/>
                <a:ea typeface="+mn-ea"/>
                <a:cs typeface="+mn-cs"/>
              </a:rPr>
              <a:t>Facebook</a:t>
            </a:r>
            <a:r>
              <a:rPr lang="fr-FR" sz="1200" kern="1200" dirty="0" smtClean="0">
                <a:solidFill>
                  <a:schemeClr val="tx1"/>
                </a:solidFill>
                <a:latin typeface="+mn-lt"/>
                <a:ea typeface="+mn-ea"/>
                <a:cs typeface="+mn-cs"/>
              </a:rPr>
              <a:t>. Une page sera créée en accord avec le blog. Elle n’aura pas pour but de montrer pas à pas les avancer du logiciel (comme le blog), mais plutôt de mettre en avant, tous les points positifs du logiciel. Elle sera la vitrine du projet. Les textes postés ne seront plus des explications, mais des présentations (toujours illustrées par des </a:t>
            </a:r>
            <a:r>
              <a:rPr lang="fr-FR" sz="1200" kern="1200" dirty="0" err="1" smtClean="0">
                <a:solidFill>
                  <a:schemeClr val="tx1"/>
                </a:solidFill>
                <a:latin typeface="+mn-lt"/>
                <a:ea typeface="+mn-ea"/>
                <a:cs typeface="+mn-cs"/>
              </a:rPr>
              <a:t>screenshot</a:t>
            </a:r>
            <a:r>
              <a:rPr lang="fr-FR" sz="1200" kern="1200" dirty="0" smtClean="0">
                <a:solidFill>
                  <a:schemeClr val="tx1"/>
                </a:solidFill>
                <a:latin typeface="+mn-lt"/>
                <a:ea typeface="+mn-ea"/>
                <a:cs typeface="+mn-cs"/>
              </a:rPr>
              <a:t>). Elle publiera tous les événements ou le logiciel sera promu, mais aussi tous les articles parlant de </a:t>
            </a:r>
            <a:r>
              <a:rPr lang="fr-FR" sz="1200" kern="1200" dirty="0" err="1" smtClean="0">
                <a:solidFill>
                  <a:schemeClr val="tx1"/>
                </a:solidFill>
                <a:latin typeface="+mn-lt"/>
                <a:ea typeface="+mn-ea"/>
                <a:cs typeface="+mn-cs"/>
              </a:rPr>
              <a:t>Nalah</a:t>
            </a:r>
            <a:r>
              <a:rPr lang="fr-FR" sz="1200" kern="1200" dirty="0" smtClean="0">
                <a:solidFill>
                  <a:schemeClr val="tx1"/>
                </a:solidFill>
                <a:latin typeface="+mn-lt"/>
                <a:ea typeface="+mn-ea"/>
                <a:cs typeface="+mn-cs"/>
              </a:rPr>
              <a:t> </a:t>
            </a:r>
            <a:r>
              <a:rPr lang="fr-FR" sz="1200" kern="1200" dirty="0" err="1" smtClean="0">
                <a:solidFill>
                  <a:schemeClr val="tx1"/>
                </a:solidFill>
                <a:latin typeface="+mn-lt"/>
                <a:ea typeface="+mn-ea"/>
                <a:cs typeface="+mn-cs"/>
              </a:rPr>
              <a:t>project</a:t>
            </a:r>
            <a:r>
              <a:rPr lang="fr-FR" sz="1200" kern="1200" dirty="0" smtClean="0">
                <a:solidFill>
                  <a:schemeClr val="tx1"/>
                </a:solidFill>
                <a:latin typeface="+mn-lt"/>
                <a:ea typeface="+mn-ea"/>
                <a:cs typeface="+mn-cs"/>
              </a:rPr>
              <a:t>. </a:t>
            </a:r>
          </a:p>
          <a:p>
            <a:r>
              <a:rPr lang="fr-FR" sz="1200" kern="1200" dirty="0" smtClean="0">
                <a:solidFill>
                  <a:schemeClr val="tx1"/>
                </a:solidFill>
                <a:latin typeface="+mn-lt"/>
                <a:ea typeface="+mn-ea"/>
                <a:cs typeface="+mn-cs"/>
              </a:rPr>
              <a:t>Afin d’avoir un maximum de personne sur notre page, plusieurs techniques seront utilisées. La première consistera à attiser la curiosité des internautes sur des pages rassemblant notre cible. Sur ces pages nous partagerons un article contenant une présentation simple et brève du logiciel avec deux </a:t>
            </a:r>
            <a:r>
              <a:rPr lang="fr-FR" sz="1200" kern="1200" dirty="0" err="1" smtClean="0">
                <a:solidFill>
                  <a:schemeClr val="tx1"/>
                </a:solidFill>
                <a:latin typeface="+mn-lt"/>
                <a:ea typeface="+mn-ea"/>
                <a:cs typeface="+mn-cs"/>
              </a:rPr>
              <a:t>screenshot</a:t>
            </a:r>
            <a:r>
              <a:rPr lang="fr-FR" sz="1200" kern="1200" dirty="0" smtClean="0">
                <a:solidFill>
                  <a:schemeClr val="tx1"/>
                </a:solidFill>
                <a:latin typeface="+mn-lt"/>
                <a:ea typeface="+mn-ea"/>
                <a:cs typeface="+mn-cs"/>
              </a:rPr>
              <a:t> pour illustrer, cet article renverra automatiquement sur notre page </a:t>
            </a:r>
            <a:r>
              <a:rPr lang="fr-FR" sz="1200" kern="1200" dirty="0" err="1" smtClean="0">
                <a:solidFill>
                  <a:schemeClr val="tx1"/>
                </a:solidFill>
                <a:latin typeface="+mn-lt"/>
                <a:ea typeface="+mn-ea"/>
                <a:cs typeface="+mn-cs"/>
              </a:rPr>
              <a:t>facebook</a:t>
            </a:r>
            <a:r>
              <a:rPr lang="fr-FR" sz="1200" kern="1200" dirty="0" smtClean="0">
                <a:solidFill>
                  <a:schemeClr val="tx1"/>
                </a:solidFill>
                <a:latin typeface="+mn-lt"/>
                <a:ea typeface="+mn-ea"/>
                <a:cs typeface="+mn-cs"/>
              </a:rPr>
              <a:t>. </a:t>
            </a:r>
          </a:p>
          <a:p>
            <a:r>
              <a:rPr lang="fr-FR" sz="1200" kern="1200" dirty="0" smtClean="0">
                <a:solidFill>
                  <a:schemeClr val="tx1"/>
                </a:solidFill>
                <a:latin typeface="+mn-lt"/>
                <a:ea typeface="+mn-ea"/>
                <a:cs typeface="+mn-cs"/>
              </a:rPr>
              <a:t>Une autre méthode un peu moins conventionnelle sera aussi utilisée. Il s’agira d’aller sur les pages des concurrents directs, et de noter toutes les personnes interagissant sur la page. Une fois que toutes ces personnes seront répertoriées, elles seront invitées à « </a:t>
            </a:r>
            <a:r>
              <a:rPr lang="fr-FR" sz="1200" kern="1200" dirty="0" err="1" smtClean="0">
                <a:solidFill>
                  <a:schemeClr val="tx1"/>
                </a:solidFill>
                <a:latin typeface="+mn-lt"/>
                <a:ea typeface="+mn-ea"/>
                <a:cs typeface="+mn-cs"/>
              </a:rPr>
              <a:t>liker</a:t>
            </a:r>
            <a:r>
              <a:rPr lang="fr-FR" sz="1200" kern="1200" dirty="0" smtClean="0">
                <a:solidFill>
                  <a:schemeClr val="tx1"/>
                </a:solidFill>
                <a:latin typeface="+mn-lt"/>
                <a:ea typeface="+mn-ea"/>
                <a:cs typeface="+mn-cs"/>
              </a:rPr>
              <a:t> » la page </a:t>
            </a:r>
            <a:r>
              <a:rPr lang="fr-FR" sz="1200" kern="1200" dirty="0" err="1" smtClean="0">
                <a:solidFill>
                  <a:schemeClr val="tx1"/>
                </a:solidFill>
                <a:latin typeface="+mn-lt"/>
                <a:ea typeface="+mn-ea"/>
                <a:cs typeface="+mn-cs"/>
              </a:rPr>
              <a:t>Nalah</a:t>
            </a:r>
            <a:r>
              <a:rPr lang="fr-FR" sz="1200" kern="1200" dirty="0" smtClean="0">
                <a:solidFill>
                  <a:schemeClr val="tx1"/>
                </a:solidFill>
                <a:latin typeface="+mn-lt"/>
                <a:ea typeface="+mn-ea"/>
                <a:cs typeface="+mn-cs"/>
              </a:rPr>
              <a:t> </a:t>
            </a:r>
            <a:r>
              <a:rPr lang="fr-FR" sz="1200" kern="1200" dirty="0" err="1" smtClean="0">
                <a:solidFill>
                  <a:schemeClr val="tx1"/>
                </a:solidFill>
                <a:latin typeface="+mn-lt"/>
                <a:ea typeface="+mn-ea"/>
                <a:cs typeface="+mn-cs"/>
              </a:rPr>
              <a:t>project</a:t>
            </a:r>
            <a:r>
              <a:rPr lang="fr-FR" sz="1200" kern="1200" dirty="0" smtClean="0">
                <a:solidFill>
                  <a:schemeClr val="tx1"/>
                </a:solidFill>
                <a:latin typeface="+mn-lt"/>
                <a:ea typeface="+mn-ea"/>
                <a:cs typeface="+mn-cs"/>
              </a:rPr>
              <a:t>. </a:t>
            </a:r>
          </a:p>
          <a:p>
            <a:r>
              <a:rPr lang="fr-FR" sz="1200" b="1" kern="1200" dirty="0" smtClean="0">
                <a:solidFill>
                  <a:schemeClr val="tx1"/>
                </a:solidFill>
                <a:latin typeface="+mn-lt"/>
                <a:ea typeface="+mn-ea"/>
                <a:cs typeface="+mn-cs"/>
              </a:rPr>
              <a:t>Les forums</a:t>
            </a:r>
          </a:p>
          <a:p>
            <a:r>
              <a:rPr lang="fr-FR" sz="1200" kern="1200" dirty="0" smtClean="0">
                <a:solidFill>
                  <a:schemeClr val="tx1"/>
                </a:solidFill>
                <a:latin typeface="+mn-lt"/>
                <a:ea typeface="+mn-ea"/>
                <a:cs typeface="+mn-cs"/>
              </a:rPr>
              <a:t> </a:t>
            </a:r>
          </a:p>
          <a:p>
            <a:r>
              <a:rPr lang="fr-FR" sz="1200" kern="1200" dirty="0" smtClean="0">
                <a:solidFill>
                  <a:schemeClr val="tx1"/>
                </a:solidFill>
                <a:latin typeface="+mn-lt"/>
                <a:ea typeface="+mn-ea"/>
                <a:cs typeface="+mn-cs"/>
              </a:rPr>
              <a:t>Autre outils indispensable dans la communication de proximité, les forums. Communauté et forums vont de pair. Les forums attirant la cible de </a:t>
            </a:r>
            <a:r>
              <a:rPr lang="fr-FR" sz="1200" kern="1200" dirty="0" err="1" smtClean="0">
                <a:solidFill>
                  <a:schemeClr val="tx1"/>
                </a:solidFill>
                <a:latin typeface="+mn-lt"/>
                <a:ea typeface="+mn-ea"/>
                <a:cs typeface="+mn-cs"/>
              </a:rPr>
              <a:t>nalah</a:t>
            </a:r>
            <a:r>
              <a:rPr lang="fr-FR" sz="1200" kern="1200" dirty="0" smtClean="0">
                <a:solidFill>
                  <a:schemeClr val="tx1"/>
                </a:solidFill>
                <a:latin typeface="+mn-lt"/>
                <a:ea typeface="+mn-ea"/>
                <a:cs typeface="+mn-cs"/>
              </a:rPr>
              <a:t> </a:t>
            </a:r>
            <a:r>
              <a:rPr lang="fr-FR" sz="1200" kern="1200" dirty="0" err="1" smtClean="0">
                <a:solidFill>
                  <a:schemeClr val="tx1"/>
                </a:solidFill>
                <a:latin typeface="+mn-lt"/>
                <a:ea typeface="+mn-ea"/>
                <a:cs typeface="+mn-cs"/>
              </a:rPr>
              <a:t>project</a:t>
            </a:r>
            <a:r>
              <a:rPr lang="fr-FR" sz="1200" kern="1200" dirty="0" smtClean="0">
                <a:solidFill>
                  <a:schemeClr val="tx1"/>
                </a:solidFill>
                <a:latin typeface="+mn-lt"/>
                <a:ea typeface="+mn-ea"/>
                <a:cs typeface="+mn-cs"/>
              </a:rPr>
              <a:t>, sont des forums assez techniques, il sera plus pertinent de mettre en avant le blog plutôt que la page </a:t>
            </a:r>
            <a:r>
              <a:rPr lang="fr-FR" sz="1200" kern="1200" dirty="0" err="1" smtClean="0">
                <a:solidFill>
                  <a:schemeClr val="tx1"/>
                </a:solidFill>
                <a:latin typeface="+mn-lt"/>
                <a:ea typeface="+mn-ea"/>
                <a:cs typeface="+mn-cs"/>
              </a:rPr>
              <a:t>Facebook</a:t>
            </a:r>
            <a:r>
              <a:rPr lang="fr-FR" sz="1200" kern="1200" dirty="0" smtClean="0">
                <a:solidFill>
                  <a:schemeClr val="tx1"/>
                </a:solidFill>
                <a:latin typeface="+mn-lt"/>
                <a:ea typeface="+mn-ea"/>
                <a:cs typeface="+mn-cs"/>
              </a:rPr>
              <a:t>. Faire sa promotion sur les forums peut paraître simple, mais cela nécessite énormément de temps. Il ne s’agit pas seulement d’ouvrir une conversation sur </a:t>
            </a:r>
            <a:r>
              <a:rPr lang="fr-FR" sz="1200" kern="1200" dirty="0" err="1" smtClean="0">
                <a:solidFill>
                  <a:schemeClr val="tx1"/>
                </a:solidFill>
                <a:latin typeface="+mn-lt"/>
                <a:ea typeface="+mn-ea"/>
                <a:cs typeface="+mn-cs"/>
              </a:rPr>
              <a:t>Nalah</a:t>
            </a:r>
            <a:r>
              <a:rPr lang="fr-FR" sz="1200" kern="1200" dirty="0" smtClean="0">
                <a:solidFill>
                  <a:schemeClr val="tx1"/>
                </a:solidFill>
                <a:latin typeface="+mn-lt"/>
                <a:ea typeface="+mn-ea"/>
                <a:cs typeface="+mn-cs"/>
              </a:rPr>
              <a:t> </a:t>
            </a:r>
            <a:r>
              <a:rPr lang="fr-FR" sz="1200" kern="1200" dirty="0" err="1" smtClean="0">
                <a:solidFill>
                  <a:schemeClr val="tx1"/>
                </a:solidFill>
                <a:latin typeface="+mn-lt"/>
                <a:ea typeface="+mn-ea"/>
                <a:cs typeface="+mn-cs"/>
              </a:rPr>
              <a:t>project</a:t>
            </a:r>
            <a:r>
              <a:rPr lang="fr-FR" sz="1200" kern="1200" dirty="0" smtClean="0">
                <a:solidFill>
                  <a:schemeClr val="tx1"/>
                </a:solidFill>
                <a:latin typeface="+mn-lt"/>
                <a:ea typeface="+mn-ea"/>
                <a:cs typeface="+mn-cs"/>
              </a:rPr>
              <a:t>. Il faut véritablement l’animer. C’est un travail hebdomadaire. De plus les forums peuvent être un véritable plus comme ils peuvent être une catastrophe dans la communication. Etant des discussions libres et instantanées, le débat peut vite devenir animé. Pour garder le contrôle, il faut une fois de plus être très présent sur le forum. </a:t>
            </a:r>
          </a:p>
          <a:p>
            <a:r>
              <a:rPr lang="fr-FR" sz="1200" kern="1200" dirty="0" smtClean="0">
                <a:solidFill>
                  <a:schemeClr val="tx1"/>
                </a:solidFill>
                <a:latin typeface="+mn-lt"/>
                <a:ea typeface="+mn-ea"/>
                <a:cs typeface="+mn-cs"/>
              </a:rPr>
              <a:t>Etre présent sur beaucoup de forums n’est pas forcément une très bonne stratégie, car cela demandera beaucoup de temps et présentera plus de risques. Il sera donc plus adéquat de sélectionner les plus pertinents. </a:t>
            </a:r>
          </a:p>
          <a:p>
            <a:r>
              <a:rPr lang="fr-FR" sz="1200" kern="1200" dirty="0" smtClean="0">
                <a:solidFill>
                  <a:schemeClr val="tx1"/>
                </a:solidFill>
                <a:latin typeface="+mn-lt"/>
                <a:ea typeface="+mn-ea"/>
                <a:cs typeface="+mn-cs"/>
              </a:rPr>
              <a:t>Une fois les forums sélectionnés, il y aura deux manières de faire :</a:t>
            </a:r>
          </a:p>
          <a:p>
            <a:pPr lvl="0"/>
            <a:r>
              <a:rPr lang="fr-FR" sz="1200" kern="1200" dirty="0" smtClean="0">
                <a:solidFill>
                  <a:schemeClr val="tx1"/>
                </a:solidFill>
                <a:latin typeface="+mn-lt"/>
                <a:ea typeface="+mn-ea"/>
                <a:cs typeface="+mn-cs"/>
              </a:rPr>
              <a:t>Ouvrir des discussions exclusivement sur </a:t>
            </a:r>
            <a:r>
              <a:rPr lang="fr-FR" sz="1200" kern="1200" dirty="0" err="1" smtClean="0">
                <a:solidFill>
                  <a:schemeClr val="tx1"/>
                </a:solidFill>
                <a:latin typeface="+mn-lt"/>
                <a:ea typeface="+mn-ea"/>
                <a:cs typeface="+mn-cs"/>
              </a:rPr>
              <a:t>Nalah</a:t>
            </a:r>
            <a:r>
              <a:rPr lang="fr-FR" sz="1200" kern="1200" dirty="0" smtClean="0">
                <a:solidFill>
                  <a:schemeClr val="tx1"/>
                </a:solidFill>
                <a:latin typeface="+mn-lt"/>
                <a:ea typeface="+mn-ea"/>
                <a:cs typeface="+mn-cs"/>
              </a:rPr>
              <a:t> </a:t>
            </a:r>
            <a:r>
              <a:rPr lang="fr-FR" sz="1200" kern="1200" dirty="0" err="1" smtClean="0">
                <a:solidFill>
                  <a:schemeClr val="tx1"/>
                </a:solidFill>
                <a:latin typeface="+mn-lt"/>
                <a:ea typeface="+mn-ea"/>
                <a:cs typeface="+mn-cs"/>
              </a:rPr>
              <a:t>project</a:t>
            </a:r>
            <a:endParaRPr lang="fr-FR" sz="1200" kern="1200" dirty="0" smtClean="0">
              <a:solidFill>
                <a:schemeClr val="tx1"/>
              </a:solidFill>
              <a:latin typeface="+mn-lt"/>
              <a:ea typeface="+mn-ea"/>
              <a:cs typeface="+mn-cs"/>
            </a:endParaRPr>
          </a:p>
          <a:p>
            <a:pPr lvl="0"/>
            <a:r>
              <a:rPr lang="fr-FR" sz="1200" kern="1200" dirty="0" smtClean="0">
                <a:solidFill>
                  <a:schemeClr val="tx1"/>
                </a:solidFill>
                <a:latin typeface="+mn-lt"/>
                <a:ea typeface="+mn-ea"/>
                <a:cs typeface="+mn-cs"/>
              </a:rPr>
              <a:t>Introduire le logiciel comme étant une solution dans des conversations déjà existantes, sur des sujets proches. </a:t>
            </a:r>
          </a:p>
          <a:p>
            <a:r>
              <a:rPr lang="fr-FR" sz="1200" kern="1200" dirty="0" smtClean="0">
                <a:solidFill>
                  <a:schemeClr val="tx1"/>
                </a:solidFill>
                <a:latin typeface="+mn-lt"/>
                <a:ea typeface="+mn-ea"/>
                <a:cs typeface="+mn-cs"/>
              </a:rPr>
              <a:t>Dans les cas, l’objectif sera de renvoyer les intervenants sur notre blog.</a:t>
            </a:r>
          </a:p>
          <a:p>
            <a:r>
              <a:rPr lang="fr-FR" sz="1200" b="1" kern="1200" dirty="0" err="1" smtClean="0">
                <a:solidFill>
                  <a:schemeClr val="tx1"/>
                </a:solidFill>
                <a:latin typeface="+mn-lt"/>
                <a:ea typeface="+mn-ea"/>
                <a:cs typeface="+mn-cs"/>
              </a:rPr>
              <a:t>Youtube</a:t>
            </a:r>
            <a:r>
              <a:rPr lang="fr-FR" sz="1200" b="1" kern="1200" dirty="0" smtClean="0">
                <a:solidFill>
                  <a:schemeClr val="tx1"/>
                </a:solidFill>
                <a:latin typeface="+mn-lt"/>
                <a:ea typeface="+mn-ea"/>
                <a:cs typeface="+mn-cs"/>
              </a:rPr>
              <a:t>/</a:t>
            </a:r>
            <a:r>
              <a:rPr lang="fr-FR" sz="1200" b="1" kern="1200" dirty="0" err="1" smtClean="0">
                <a:solidFill>
                  <a:schemeClr val="tx1"/>
                </a:solidFill>
                <a:latin typeface="+mn-lt"/>
                <a:ea typeface="+mn-ea"/>
                <a:cs typeface="+mn-cs"/>
              </a:rPr>
              <a:t>Dailymotion</a:t>
            </a:r>
            <a:endParaRPr lang="fr-FR" sz="1200" b="1"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 </a:t>
            </a:r>
          </a:p>
          <a:p>
            <a:r>
              <a:rPr lang="fr-FR" sz="1200" kern="1200" dirty="0" smtClean="0">
                <a:solidFill>
                  <a:schemeClr val="tx1"/>
                </a:solidFill>
                <a:latin typeface="+mn-lt"/>
                <a:ea typeface="+mn-ea"/>
                <a:cs typeface="+mn-cs"/>
              </a:rPr>
              <a:t>Les vidéos sont aussi un très bon moyen pour se faire connaître. Au démarrage, deux types de vidéos seront réalisées :</a:t>
            </a:r>
          </a:p>
          <a:p>
            <a:pPr lvl="0"/>
            <a:r>
              <a:rPr lang="fr-FR" sz="1200" kern="1200" dirty="0" smtClean="0">
                <a:solidFill>
                  <a:schemeClr val="tx1"/>
                </a:solidFill>
                <a:latin typeface="+mn-lt"/>
                <a:ea typeface="+mn-ea"/>
                <a:cs typeface="+mn-cs"/>
              </a:rPr>
              <a:t>Des vidéos de présentation du logiciel (utilisation du logiciel)</a:t>
            </a:r>
          </a:p>
          <a:p>
            <a:pPr lvl="0"/>
            <a:r>
              <a:rPr lang="fr-FR" sz="1200" kern="1200" dirty="0" smtClean="0">
                <a:solidFill>
                  <a:schemeClr val="tx1"/>
                </a:solidFill>
                <a:latin typeface="+mn-lt"/>
                <a:ea typeface="+mn-ea"/>
                <a:cs typeface="+mn-cs"/>
              </a:rPr>
              <a:t>Des vidéos pour apprendre à utiliser correctement le logiciel</a:t>
            </a:r>
          </a:p>
          <a:p>
            <a:r>
              <a:rPr lang="fr-FR" sz="1200" kern="1200" dirty="0" smtClean="0">
                <a:solidFill>
                  <a:schemeClr val="tx1"/>
                </a:solidFill>
                <a:latin typeface="+mn-lt"/>
                <a:ea typeface="+mn-ea"/>
                <a:cs typeface="+mn-cs"/>
              </a:rPr>
              <a:t>Ces vidéos seront mises en ligne sur le blog et la page </a:t>
            </a:r>
            <a:r>
              <a:rPr lang="fr-FR" sz="1200" kern="1200" dirty="0" err="1" smtClean="0">
                <a:solidFill>
                  <a:schemeClr val="tx1"/>
                </a:solidFill>
                <a:latin typeface="+mn-lt"/>
                <a:ea typeface="+mn-ea"/>
                <a:cs typeface="+mn-cs"/>
              </a:rPr>
              <a:t>Facebook</a:t>
            </a:r>
            <a:r>
              <a:rPr lang="fr-FR" sz="1200" kern="1200" dirty="0" smtClean="0">
                <a:solidFill>
                  <a:schemeClr val="tx1"/>
                </a:solidFill>
                <a:latin typeface="+mn-lt"/>
                <a:ea typeface="+mn-ea"/>
                <a:cs typeface="+mn-cs"/>
              </a:rPr>
              <a:t>. </a:t>
            </a:r>
          </a:p>
          <a:p>
            <a:r>
              <a:rPr lang="fr-FR" sz="1200" b="1" kern="1200" dirty="0" smtClean="0">
                <a:solidFill>
                  <a:schemeClr val="tx1"/>
                </a:solidFill>
                <a:latin typeface="+mn-lt"/>
                <a:ea typeface="+mn-ea"/>
                <a:cs typeface="+mn-cs"/>
              </a:rPr>
              <a:t>Ecoles </a:t>
            </a:r>
          </a:p>
          <a:p>
            <a:r>
              <a:rPr lang="fr-FR" sz="1200" kern="1200" dirty="0" smtClean="0">
                <a:solidFill>
                  <a:schemeClr val="tx1"/>
                </a:solidFill>
                <a:latin typeface="+mn-lt"/>
                <a:ea typeface="+mn-ea"/>
                <a:cs typeface="+mn-cs"/>
              </a:rPr>
              <a:t> </a:t>
            </a:r>
          </a:p>
          <a:p>
            <a:r>
              <a:rPr lang="fr-FR" sz="1200" b="1" kern="1200" dirty="0" smtClean="0">
                <a:solidFill>
                  <a:schemeClr val="tx1"/>
                </a:solidFill>
                <a:latin typeface="+mn-lt"/>
                <a:ea typeface="+mn-ea"/>
                <a:cs typeface="+mn-cs"/>
              </a:rPr>
              <a:t>Partenariats </a:t>
            </a:r>
            <a:r>
              <a:rPr lang="fr-FR" sz="1200" b="1" kern="1200" dirty="0" smtClean="0">
                <a:solidFill>
                  <a:schemeClr val="tx1"/>
                </a:solidFill>
                <a:latin typeface="+mn-lt"/>
                <a:ea typeface="+mn-ea"/>
                <a:cs typeface="+mn-cs"/>
              </a:rPr>
              <a:t>possibles</a:t>
            </a:r>
            <a:r>
              <a:rPr lang="fr-FR" sz="1200" b="1" kern="1200" baseline="0" dirty="0" smtClean="0">
                <a:solidFill>
                  <a:schemeClr val="tx1"/>
                </a:solidFill>
                <a:latin typeface="+mn-lt"/>
                <a:ea typeface="+mn-ea"/>
                <a:cs typeface="+mn-cs"/>
              </a:rPr>
              <a:t> :</a:t>
            </a:r>
          </a:p>
          <a:p>
            <a:pPr marL="171450" indent="-171450">
              <a:buFontTx/>
              <a:buChar char="-"/>
            </a:pPr>
            <a:r>
              <a:rPr lang="fr-FR" sz="1200" b="1" kern="1200" dirty="0" smtClean="0">
                <a:solidFill>
                  <a:schemeClr val="tx1"/>
                </a:solidFill>
                <a:latin typeface="+mn-lt"/>
                <a:ea typeface="+mn-ea"/>
                <a:cs typeface="+mn-cs"/>
              </a:rPr>
              <a:t>David </a:t>
            </a:r>
            <a:r>
              <a:rPr lang="fr-FR" sz="1200" b="1" kern="1200" dirty="0" err="1" smtClean="0">
                <a:solidFill>
                  <a:schemeClr val="tx1"/>
                </a:solidFill>
                <a:latin typeface="+mn-lt"/>
                <a:ea typeface="+mn-ea"/>
                <a:cs typeface="+mn-cs"/>
              </a:rPr>
              <a:t>catuhe</a:t>
            </a:r>
            <a:endParaRPr lang="fr-FR" sz="1200" b="1" kern="1200" dirty="0" smtClean="0">
              <a:solidFill>
                <a:schemeClr val="tx1"/>
              </a:solidFill>
              <a:latin typeface="+mn-lt"/>
              <a:ea typeface="+mn-ea"/>
              <a:cs typeface="+mn-cs"/>
            </a:endParaRPr>
          </a:p>
          <a:p>
            <a:pPr marL="171450" indent="-171450">
              <a:buFontTx/>
              <a:buChar char="-"/>
            </a:pPr>
            <a:r>
              <a:rPr lang="fr-FR" sz="1200" b="1" kern="1200" dirty="0" smtClean="0">
                <a:solidFill>
                  <a:schemeClr val="tx1"/>
                </a:solidFill>
                <a:latin typeface="+mn-lt"/>
                <a:ea typeface="+mn-ea"/>
                <a:cs typeface="+mn-cs"/>
              </a:rPr>
              <a:t>Site </a:t>
            </a:r>
            <a:r>
              <a:rPr lang="fr-FR" sz="1200" b="1" kern="1200" dirty="0" smtClean="0">
                <a:solidFill>
                  <a:schemeClr val="tx1"/>
                </a:solidFill>
                <a:latin typeface="+mn-lt"/>
                <a:ea typeface="+mn-ea"/>
                <a:cs typeface="+mn-cs"/>
              </a:rPr>
              <a:t>du zéro</a:t>
            </a:r>
          </a:p>
          <a:p>
            <a:endParaRPr lang="fr-FR" sz="1200" b="1" kern="1200" dirty="0" smtClean="0">
              <a:solidFill>
                <a:schemeClr val="tx1"/>
              </a:solidFill>
              <a:latin typeface="+mn-lt"/>
              <a:ea typeface="+mn-ea"/>
              <a:cs typeface="+mn-cs"/>
            </a:endParaRPr>
          </a:p>
          <a:p>
            <a:r>
              <a:rPr lang="fr-FR" dirty="0" smtClean="0"/>
              <a:t>À FAIRE</a:t>
            </a:r>
            <a:endParaRPr lang="fr-FR" dirty="0"/>
          </a:p>
        </p:txBody>
      </p:sp>
      <p:sp>
        <p:nvSpPr>
          <p:cNvPr id="4" name="Espace réservé du numéro de diapositive 3"/>
          <p:cNvSpPr>
            <a:spLocks noGrp="1"/>
          </p:cNvSpPr>
          <p:nvPr>
            <p:ph type="sldNum" sz="quarter" idx="10"/>
          </p:nvPr>
        </p:nvSpPr>
        <p:spPr/>
        <p:txBody>
          <a:bodyPr/>
          <a:lstStyle/>
          <a:p>
            <a:fld id="{746733E8-531F-47B0-AA95-BF2D26AB1ACC}" type="slidenum">
              <a:rPr lang="fr-FR" smtClean="0"/>
              <a:pPr/>
              <a:t>14</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Détailler la structure de </a:t>
            </a:r>
            <a:r>
              <a:rPr lang="fr-FR" dirty="0" smtClean="0"/>
              <a:t>site</a:t>
            </a:r>
          </a:p>
          <a:p>
            <a:endParaRPr lang="fr-FR" dirty="0" smtClean="0"/>
          </a:p>
          <a:p>
            <a:r>
              <a:rPr lang="fr-FR" dirty="0" smtClean="0"/>
              <a:t>Services</a:t>
            </a:r>
            <a:r>
              <a:rPr lang="fr-FR" baseline="0" dirty="0" smtClean="0"/>
              <a:t> de payement externes :</a:t>
            </a:r>
          </a:p>
          <a:p>
            <a:r>
              <a:rPr lang="fr-FR" dirty="0" err="1" smtClean="0"/>
              <a:t>PayZe</a:t>
            </a:r>
            <a:r>
              <a:rPr lang="fr-FR" baseline="0" dirty="0" err="1" smtClean="0"/>
              <a:t>n</a:t>
            </a:r>
            <a:r>
              <a:rPr lang="fr-FR" baseline="0" dirty="0" smtClean="0"/>
              <a:t> :</a:t>
            </a:r>
          </a:p>
          <a:p>
            <a:r>
              <a:rPr lang="fr-FR" baseline="0" dirty="0" smtClean="0"/>
              <a:t>- 100 opérations = 14,90HT/Mois avec mise en service de 149€HT (compatible </a:t>
            </a:r>
            <a:r>
              <a:rPr lang="en-US" baseline="0" dirty="0" smtClean="0"/>
              <a:t>F</a:t>
            </a:r>
            <a:r>
              <a:rPr lang="fr-FR" baseline="0" dirty="0" smtClean="0"/>
              <a:t>rance et international)</a:t>
            </a:r>
          </a:p>
          <a:p>
            <a:endParaRPr lang="fr-FR" baseline="0" dirty="0" smtClean="0"/>
          </a:p>
          <a:p>
            <a:r>
              <a:rPr lang="fr-FR" baseline="0" dirty="0" smtClean="0"/>
              <a:t>Sinon :</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 </a:t>
            </a:r>
            <a:r>
              <a:rPr lang="fr-FR" dirty="0" smtClean="0"/>
              <a:t>Le paiement en ligne entre l'entreprise et le consommateur s'effectue avec ou sans contrat de vente à distance (VAD).</a:t>
            </a:r>
            <a:r>
              <a:rPr lang="fr-FR" baseline="0" dirty="0" smtClean="0"/>
              <a:t> Souscrire à un contrat VAD avec notre banque assurerait une sécurité à nous et nos clients mais aussi une assurance.</a:t>
            </a:r>
          </a:p>
        </p:txBody>
      </p:sp>
      <p:sp>
        <p:nvSpPr>
          <p:cNvPr id="4" name="Espace réservé du numéro de diapositive 3"/>
          <p:cNvSpPr>
            <a:spLocks noGrp="1"/>
          </p:cNvSpPr>
          <p:nvPr>
            <p:ph type="sldNum" sz="quarter" idx="10"/>
          </p:nvPr>
        </p:nvSpPr>
        <p:spPr/>
        <p:txBody>
          <a:bodyPr/>
          <a:lstStyle/>
          <a:p>
            <a:fld id="{746733E8-531F-47B0-AA95-BF2D26AB1ACC}" type="slidenum">
              <a:rPr lang="fr-FR" smtClean="0"/>
              <a:pPr/>
              <a:t>15</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6733E8-531F-47B0-AA95-BF2D26AB1ACC}" type="slidenum">
              <a:rPr lang="fr-FR" smtClean="0"/>
              <a:pPr/>
              <a:t>16</a:t>
            </a:fld>
            <a:endParaRPr lang="fr-FR"/>
          </a:p>
        </p:txBody>
      </p:sp>
    </p:spTree>
    <p:extLst>
      <p:ext uri="{BB962C8B-B14F-4D97-AF65-F5344CB8AC3E}">
        <p14:creationId xmlns:p14="http://schemas.microsoft.com/office/powerpoint/2010/main" val="12657640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6733E8-531F-47B0-AA95-BF2D26AB1ACC}" type="slidenum">
              <a:rPr lang="fr-FR" smtClean="0"/>
              <a:pPr/>
              <a:t>17</a:t>
            </a:fld>
            <a:endParaRPr lang="fr-FR"/>
          </a:p>
        </p:txBody>
      </p:sp>
    </p:spTree>
    <p:extLst>
      <p:ext uri="{BB962C8B-B14F-4D97-AF65-F5344CB8AC3E}">
        <p14:creationId xmlns:p14="http://schemas.microsoft.com/office/powerpoint/2010/main" val="1265764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Un tel projet</a:t>
            </a:r>
            <a:r>
              <a:rPr lang="fr-FR" baseline="0" dirty="0" smtClean="0"/>
              <a:t> ne peut avoir que des effets positifs pour IN’TECH INFO.</a:t>
            </a:r>
          </a:p>
          <a:p>
            <a:r>
              <a:rPr lang="fr-FR" baseline="0" dirty="0" smtClean="0"/>
              <a:t>En effet, une telle diversité technique en rapport avec les domaines de compétences de l’école peut faire de ce logiciel une excellente vitrine pour IN’TECH INFO.</a:t>
            </a:r>
          </a:p>
          <a:p>
            <a:endParaRPr lang="fr-FR" baseline="0" dirty="0" smtClean="0"/>
          </a:p>
          <a:p>
            <a:r>
              <a:rPr lang="fr-FR" baseline="0" dirty="0" smtClean="0"/>
              <a:t>J’ai </a:t>
            </a:r>
            <a:r>
              <a:rPr lang="fr-FR" baseline="0" dirty="0" smtClean="0"/>
              <a:t>pu m’apercevoir lors </a:t>
            </a:r>
            <a:r>
              <a:rPr lang="fr-FR" baseline="0" dirty="0" smtClean="0"/>
              <a:t>des </a:t>
            </a:r>
            <a:r>
              <a:rPr lang="fr-FR" baseline="0" dirty="0" smtClean="0"/>
              <a:t>salons avec IN’TECH INFO que beaucoup d’étudiants ou futurs étudiants étaient à la recherche d’écoles permettant la création de jeux vidéos aussi biens 2D que 3D.</a:t>
            </a:r>
          </a:p>
          <a:p>
            <a:r>
              <a:rPr lang="fr-FR" baseline="0" dirty="0" smtClean="0"/>
              <a:t>Développer même une application 3D en général fait de plus en plus d’envieux et montrer qu’à IN’TECH INFO c’est possible, alors c’est un vrai plus.</a:t>
            </a:r>
          </a:p>
          <a:p>
            <a:endParaRPr lang="fr-FR" baseline="0" dirty="0" smtClean="0"/>
          </a:p>
          <a:p>
            <a:r>
              <a:rPr lang="fr-FR" dirty="0" smtClean="0"/>
              <a:t>De plus, </a:t>
            </a:r>
            <a:r>
              <a:rPr lang="fr-FR" dirty="0" smtClean="0"/>
              <a:t>communiquer</a:t>
            </a:r>
            <a:r>
              <a:rPr lang="fr-FR" baseline="0" dirty="0" smtClean="0"/>
              <a:t> </a:t>
            </a:r>
            <a:r>
              <a:rPr lang="fr-FR" dirty="0" smtClean="0"/>
              <a:t>pour </a:t>
            </a:r>
            <a:r>
              <a:rPr lang="fr-FR" dirty="0" smtClean="0"/>
              <a:t>l’école se fait </a:t>
            </a:r>
            <a:r>
              <a:rPr lang="fr-FR" dirty="0" smtClean="0"/>
              <a:t>évident,</a:t>
            </a:r>
            <a:r>
              <a:rPr lang="fr-FR" baseline="0" dirty="0" smtClean="0"/>
              <a:t> </a:t>
            </a:r>
            <a:r>
              <a:rPr lang="fr-FR" dirty="0" smtClean="0"/>
              <a:t>son </a:t>
            </a:r>
            <a:r>
              <a:rPr lang="fr-FR" dirty="0" smtClean="0"/>
              <a:t>emprunte sera présente sur le site Web</a:t>
            </a:r>
            <a:r>
              <a:rPr lang="fr-FR" baseline="0" dirty="0" smtClean="0"/>
              <a:t> de </a:t>
            </a:r>
            <a:r>
              <a:rPr lang="fr-FR" baseline="0" dirty="0" err="1" smtClean="0"/>
              <a:t>Community</a:t>
            </a:r>
            <a:r>
              <a:rPr lang="fr-FR" baseline="0" dirty="0" smtClean="0"/>
              <a:t> Play 3D en précisant </a:t>
            </a:r>
            <a:r>
              <a:rPr lang="fr-FR" baseline="0" dirty="0" smtClean="0"/>
              <a:t>qu’elle contribue </a:t>
            </a:r>
            <a:r>
              <a:rPr lang="fr-FR" baseline="0" dirty="0" smtClean="0"/>
              <a:t>à ce projet.</a:t>
            </a:r>
          </a:p>
          <a:p>
            <a:endParaRPr lang="fr-FR" baseline="0" dirty="0" smtClean="0"/>
          </a:p>
          <a:p>
            <a:r>
              <a:rPr lang="fr-FR" baseline="0" dirty="0" smtClean="0"/>
              <a:t>En tant que porteur de ce projet et quelque soit sa forme cela restera toujours un point positif pour l’école IN’TECH INFO</a:t>
            </a:r>
            <a:r>
              <a:rPr lang="fr-FR" baseline="0" dirty="0" smtClean="0"/>
              <a:t>.</a:t>
            </a:r>
          </a:p>
          <a:p>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Mon projet montre une mise en application et une maîtrise de beaucoup de techniques apprises au sein de l’école. Cette  mise en application est une véritable vitrine pour l’école, qui montre qu’après trois ans d’études nous sommes capables de rendre des logiciels performants et professionnels.</a:t>
            </a:r>
            <a:endParaRPr lang="fr-FR" baseline="0" dirty="0" smtClean="0"/>
          </a:p>
          <a:p>
            <a:endParaRPr lang="fr-FR" baseline="0" dirty="0" smtClean="0"/>
          </a:p>
        </p:txBody>
      </p:sp>
      <p:sp>
        <p:nvSpPr>
          <p:cNvPr id="4" name="Espace réservé du numéro de diapositive 3"/>
          <p:cNvSpPr>
            <a:spLocks noGrp="1"/>
          </p:cNvSpPr>
          <p:nvPr>
            <p:ph type="sldNum" sz="quarter" idx="10"/>
          </p:nvPr>
        </p:nvSpPr>
        <p:spPr/>
        <p:txBody>
          <a:bodyPr/>
          <a:lstStyle/>
          <a:p>
            <a:fld id="{746733E8-531F-47B0-AA95-BF2D26AB1ACC}" type="slidenum">
              <a:rPr lang="fr-FR" smtClean="0"/>
              <a:pPr/>
              <a:t>18</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dirty="0" smtClean="0"/>
              <a:t>Gartner, Inc. (NYSE: IT) is the world's leading information technology research and advisory company.</a:t>
            </a:r>
          </a:p>
          <a:p>
            <a:r>
              <a:rPr lang="en-US" dirty="0" smtClean="0"/>
              <a:t>2013 is an important year for the game industry as Sony, Microsoft and recently Nintendo are releasing their next-generation video game consoles to a market that may be moving in another direction due to the popularity of mobile devices.</a:t>
            </a:r>
          </a:p>
          <a:p>
            <a:r>
              <a:rPr lang="fr-FR" dirty="0" smtClean="0"/>
              <a:t>http://www.gartner.com/newsroom/id/</a:t>
            </a:r>
            <a:r>
              <a:rPr lang="fr-FR" dirty="0" smtClean="0"/>
              <a:t>2614915</a:t>
            </a:r>
          </a:p>
          <a:p>
            <a:endParaRPr lang="fr-FR" dirty="0"/>
          </a:p>
        </p:txBody>
      </p:sp>
      <p:sp>
        <p:nvSpPr>
          <p:cNvPr id="4" name="Espace réservé du numéro de diapositive 3"/>
          <p:cNvSpPr>
            <a:spLocks noGrp="1"/>
          </p:cNvSpPr>
          <p:nvPr>
            <p:ph type="sldNum" sz="quarter" idx="10"/>
          </p:nvPr>
        </p:nvSpPr>
        <p:spPr/>
        <p:txBody>
          <a:bodyPr/>
          <a:lstStyle/>
          <a:p>
            <a:fld id="{746733E8-531F-47B0-AA95-BF2D26AB1ACC}" type="slidenum">
              <a:rPr lang="fr-FR" smtClean="0"/>
              <a:pPr/>
              <a:t>4</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6733E8-531F-47B0-AA95-BF2D26AB1ACC}" type="slidenum">
              <a:rPr lang="fr-FR" smtClean="0"/>
              <a:pPr/>
              <a:t>5</a:t>
            </a:fld>
            <a:endParaRPr lang="fr-FR"/>
          </a:p>
        </p:txBody>
      </p:sp>
    </p:spTree>
    <p:extLst>
      <p:ext uri="{BB962C8B-B14F-4D97-AF65-F5344CB8AC3E}">
        <p14:creationId xmlns:p14="http://schemas.microsoft.com/office/powerpoint/2010/main" val="2483346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La vidéo est </a:t>
            </a:r>
            <a:r>
              <a:rPr lang="fr-FR" smtClean="0"/>
              <a:t>en</a:t>
            </a:r>
            <a:r>
              <a:rPr lang="fr-FR" baseline="0" smtClean="0"/>
              <a:t> cours</a:t>
            </a:r>
          </a:p>
        </p:txBody>
      </p:sp>
      <p:sp>
        <p:nvSpPr>
          <p:cNvPr id="4" name="Espace réservé du numéro de diapositive 3"/>
          <p:cNvSpPr>
            <a:spLocks noGrp="1"/>
          </p:cNvSpPr>
          <p:nvPr>
            <p:ph type="sldNum" sz="quarter" idx="10"/>
          </p:nvPr>
        </p:nvSpPr>
        <p:spPr/>
        <p:txBody>
          <a:bodyPr/>
          <a:lstStyle/>
          <a:p>
            <a:fld id="{746733E8-531F-47B0-AA95-BF2D26AB1ACC}" type="slidenum">
              <a:rPr lang="fr-FR" smtClean="0"/>
              <a:pPr/>
              <a:t>7</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Comment les prix ont-ils été fixés?</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Un développeur </a:t>
            </a:r>
            <a:r>
              <a:rPr lang="fr-FR" sz="1200" kern="1200" dirty="0" smtClean="0">
                <a:solidFill>
                  <a:schemeClr val="tx1"/>
                </a:solidFill>
                <a:latin typeface="+mn-lt"/>
                <a:ea typeface="+mn-ea"/>
                <a:cs typeface="+mn-cs"/>
              </a:rPr>
              <a:t>voulant </a:t>
            </a:r>
            <a:r>
              <a:rPr lang="fr-FR" sz="1200" kern="1200" dirty="0" smtClean="0">
                <a:solidFill>
                  <a:schemeClr val="tx1"/>
                </a:solidFill>
                <a:latin typeface="+mn-lt"/>
                <a:ea typeface="+mn-ea"/>
                <a:cs typeface="+mn-cs"/>
              </a:rPr>
              <a:t>créer un petit jeu vidéo n'aura pas besoin d'un éditeur complet. Il utilisera pour compléter ses lacunes ou éviter </a:t>
            </a:r>
            <a:r>
              <a:rPr lang="fr-FR" sz="1200" kern="1200" dirty="0" smtClean="0">
                <a:solidFill>
                  <a:schemeClr val="tx1"/>
                </a:solidFill>
                <a:latin typeface="+mn-lt"/>
                <a:ea typeface="+mn-ea"/>
                <a:cs typeface="+mn-cs"/>
              </a:rPr>
              <a:t>de perdre du </a:t>
            </a:r>
            <a:r>
              <a:rPr lang="fr-FR" sz="1200" kern="1200" dirty="0" smtClean="0">
                <a:solidFill>
                  <a:schemeClr val="tx1"/>
                </a:solidFill>
                <a:latin typeface="+mn-lt"/>
                <a:ea typeface="+mn-ea"/>
                <a:cs typeface="+mn-cs"/>
              </a:rPr>
              <a:t>temps des logiciels spécifiques pour un traitement spécifique (ex : Créer, éditer et exporter un terrain, ou animer un personnage), ce qui lui revient à moins de </a:t>
            </a:r>
            <a:r>
              <a:rPr lang="fr-FR" sz="1200" kern="1200" dirty="0" smtClean="0">
                <a:solidFill>
                  <a:schemeClr val="tx1"/>
                </a:solidFill>
                <a:latin typeface="+mn-lt"/>
                <a:ea typeface="+mn-ea"/>
                <a:cs typeface="+mn-cs"/>
              </a:rPr>
              <a:t>300</a:t>
            </a:r>
            <a:r>
              <a:rPr lang="fr-FR" sz="1200" kern="1200" dirty="0" smtClean="0">
                <a:solidFill>
                  <a:schemeClr val="tx1"/>
                </a:solidFill>
                <a:latin typeface="+mn-lt"/>
                <a:ea typeface="+mn-ea"/>
                <a:cs typeface="+mn-cs"/>
              </a:rPr>
              <a:t>$ finalement</a:t>
            </a:r>
            <a:r>
              <a:rPr lang="fr-FR"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Cependant fixer notre prix par rapport à</a:t>
            </a:r>
            <a:r>
              <a:rPr lang="en-US" sz="1200" kern="1200" dirty="0" smtClean="0">
                <a:solidFill>
                  <a:schemeClr val="tx1"/>
                </a:solidFill>
                <a:latin typeface="+mn-lt"/>
                <a:ea typeface="+mn-ea"/>
                <a:cs typeface="+mn-cs"/>
              </a:rPr>
              <a:t> </a:t>
            </a:r>
            <a:r>
              <a:rPr lang="fr-FR" sz="1200" kern="1200" dirty="0" smtClean="0">
                <a:solidFill>
                  <a:schemeClr val="tx1"/>
                </a:solidFill>
                <a:latin typeface="+mn-lt"/>
                <a:ea typeface="+mn-ea"/>
                <a:cs typeface="+mn-cs"/>
              </a:rPr>
              <a:t>ce</a:t>
            </a:r>
            <a:r>
              <a:rPr lang="fr-FR" sz="1200" kern="1200" baseline="0" dirty="0" smtClean="0">
                <a:solidFill>
                  <a:schemeClr val="tx1"/>
                </a:solidFill>
                <a:latin typeface="+mn-lt"/>
                <a:ea typeface="+mn-ea"/>
                <a:cs typeface="+mn-cs"/>
              </a:rPr>
              <a:t> facteur nous semblait trop approximatif, nous avons donc décidés de fixer notre prix en fonction de nos capacités face à notre concurrent direct Unity3D. Pour se faire avec l’aide de nos alpha-testeurs nous avons réalisé une évaluation de nos capacités par rapport à celles de Unity3D actuellement sur le marché. Nous en sommes arrivés à la conclusion que </a:t>
            </a:r>
            <a:r>
              <a:rPr lang="fr-FR" sz="1200" kern="1200" baseline="0" dirty="0" err="1" smtClean="0">
                <a:solidFill>
                  <a:schemeClr val="tx1"/>
                </a:solidFill>
                <a:latin typeface="+mn-lt"/>
                <a:ea typeface="+mn-ea"/>
                <a:cs typeface="+mn-cs"/>
              </a:rPr>
              <a:t>Community</a:t>
            </a:r>
            <a:r>
              <a:rPr lang="fr-FR" sz="1200" kern="1200" baseline="0" dirty="0" smtClean="0">
                <a:solidFill>
                  <a:schemeClr val="tx1"/>
                </a:solidFill>
                <a:latin typeface="+mn-lt"/>
                <a:ea typeface="+mn-ea"/>
                <a:cs typeface="+mn-cs"/>
              </a:rPr>
              <a:t> Play 3D représentait approximativement 30% des capacités/fonctionnalités de Unity3D présentes sur le marché.</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Unity3D propose des licences de 1500$, où 30% de 1500 = 300$. Cependant 300 étant un chiffre rond, nous avons décidé de diminuer le prix et avons choisis un prix de 280$.</a:t>
            </a:r>
          </a:p>
          <a:p>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*La licence gratuite aura moins de fonctionnalités que la licence payante.</a:t>
            </a:r>
          </a:p>
        </p:txBody>
      </p:sp>
      <p:sp>
        <p:nvSpPr>
          <p:cNvPr id="4" name="Espace réservé du numéro de diapositive 3"/>
          <p:cNvSpPr>
            <a:spLocks noGrp="1"/>
          </p:cNvSpPr>
          <p:nvPr>
            <p:ph type="sldNum" sz="quarter" idx="10"/>
          </p:nvPr>
        </p:nvSpPr>
        <p:spPr/>
        <p:txBody>
          <a:bodyPr/>
          <a:lstStyle/>
          <a:p>
            <a:fld id="{746733E8-531F-47B0-AA95-BF2D26AB1ACC}" type="slidenum">
              <a:rPr lang="fr-FR" smtClean="0"/>
              <a:pPr/>
              <a:t>9</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*La licence gratuite aura moins de fonctionnalités que la licence payante.</a:t>
            </a:r>
          </a:p>
          <a:p>
            <a:pPr>
              <a:buFont typeface="Arial" charset="0"/>
              <a:buNone/>
            </a:pPr>
            <a:r>
              <a:rPr lang="fr-FR" baseline="0" dirty="0" smtClean="0"/>
              <a:t>*À chaque nouvelle version, la licence gratuite simple s’applique seulement à la dernière version.</a:t>
            </a:r>
          </a:p>
          <a:p>
            <a:pPr>
              <a:buFont typeface="Arial" charset="0"/>
              <a:buNone/>
            </a:pPr>
            <a:endParaRPr lang="fr-FR" baseline="0" dirty="0" smtClean="0"/>
          </a:p>
        </p:txBody>
      </p:sp>
      <p:sp>
        <p:nvSpPr>
          <p:cNvPr id="4" name="Espace réservé du numéro de diapositive 3"/>
          <p:cNvSpPr>
            <a:spLocks noGrp="1"/>
          </p:cNvSpPr>
          <p:nvPr>
            <p:ph type="sldNum" sz="quarter" idx="10"/>
          </p:nvPr>
        </p:nvSpPr>
        <p:spPr/>
        <p:txBody>
          <a:bodyPr/>
          <a:lstStyle/>
          <a:p>
            <a:fld id="{746733E8-531F-47B0-AA95-BF2D26AB1ACC}" type="slidenum">
              <a:rPr lang="fr-FR" smtClean="0"/>
              <a:pPr/>
              <a:t>10</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a:bodyPr>
          <a:lstStyle/>
          <a:p>
            <a:r>
              <a:rPr lang="fr-FR" b="1" dirty="0" smtClean="0"/>
              <a:t>Forces:</a:t>
            </a:r>
          </a:p>
          <a:p>
            <a:endParaRPr lang="fr-FR" b="1" dirty="0" smtClean="0"/>
          </a:p>
          <a:p>
            <a:r>
              <a:rPr lang="fr-FR" b="0" dirty="0" smtClean="0"/>
              <a:t>Portage sur toutes les plateformes (linux,</a:t>
            </a:r>
            <a:r>
              <a:rPr lang="fr-FR" b="0" baseline="0" dirty="0" smtClean="0"/>
              <a:t> mac OS X, Windows, Mobiles) : L’étude du marché et les avis des internautes nous ont démontré que le support de toutes les plateformes serait un idéal. En effet, les utilisateurs Linux sont très souvent oubliés alors qu’aujourd’hui on voit arriver le fameux </a:t>
            </a:r>
            <a:r>
              <a:rPr lang="fr-FR" b="0" baseline="0" dirty="0" err="1" smtClean="0"/>
              <a:t>Steam</a:t>
            </a:r>
            <a:r>
              <a:rPr lang="fr-FR" b="0" baseline="0" dirty="0" smtClean="0"/>
              <a:t> OS basé sur Linux et qui nous laisse pressentir un grand succès. En plus d’être développé sur les plateformes Windows et Mac OS X, </a:t>
            </a:r>
            <a:r>
              <a:rPr lang="fr-FR" b="0" baseline="0" dirty="0" err="1" smtClean="0"/>
              <a:t>Community</a:t>
            </a:r>
            <a:r>
              <a:rPr lang="fr-FR" b="0" baseline="0" dirty="0" smtClean="0"/>
              <a:t> Play 3D est aujourd’hui compatible avec les distributions Linux sans aucune différence de fonctionnement et toutes les fonctionnalités y sont </a:t>
            </a:r>
            <a:r>
              <a:rPr lang="fr-FR" b="0" baseline="0" dirty="0" smtClean="0"/>
              <a:t>présentes.</a:t>
            </a:r>
          </a:p>
          <a:p>
            <a:r>
              <a:rPr lang="fr-FR" b="0" baseline="0" dirty="0" smtClean="0"/>
              <a:t>Nous avons adapté </a:t>
            </a:r>
            <a:r>
              <a:rPr lang="fr-FR" b="0" baseline="0" dirty="0" err="1" smtClean="0"/>
              <a:t>Community</a:t>
            </a:r>
            <a:r>
              <a:rPr lang="fr-FR" b="0" baseline="0" dirty="0" smtClean="0"/>
              <a:t> Play 3D sur mobile car aujourd’hui </a:t>
            </a:r>
            <a:r>
              <a:rPr lang="fr-FR" b="0" baseline="0" dirty="0" smtClean="0"/>
              <a:t>être présent sur le marché du jeu vidéo mobile est une nécessité. Le support de toutes ces plateformes est un énorme plus pour ce projet.</a:t>
            </a:r>
            <a:endParaRPr lang="fr-FR" b="0" baseline="0" dirty="0" smtClean="0"/>
          </a:p>
          <a:p>
            <a:endParaRPr lang="fr-FR" sz="1200" kern="1200" dirty="0" smtClean="0">
              <a:solidFill>
                <a:schemeClr val="tx1"/>
              </a:solidFill>
              <a:latin typeface="+mn-lt"/>
              <a:ea typeface="+mn-ea"/>
              <a:cs typeface="+mn-cs"/>
            </a:endParaRPr>
          </a:p>
          <a:p>
            <a:pPr lvl="0"/>
            <a:r>
              <a:rPr lang="fr-FR" sz="1200" kern="1200" dirty="0" smtClean="0">
                <a:solidFill>
                  <a:schemeClr val="tx1"/>
                </a:solidFill>
                <a:latin typeface="+mn-lt"/>
                <a:ea typeface="+mn-ea"/>
                <a:cs typeface="+mn-cs"/>
              </a:rPr>
              <a:t>Pas de formats propriétaires :</a:t>
            </a:r>
            <a:r>
              <a:rPr lang="fr-FR" sz="1200" kern="1200" baseline="0" dirty="0" smtClean="0">
                <a:solidFill>
                  <a:schemeClr val="tx1"/>
                </a:solidFill>
                <a:latin typeface="+mn-lt"/>
                <a:ea typeface="+mn-ea"/>
                <a:cs typeface="+mn-cs"/>
              </a:rPr>
              <a:t> </a:t>
            </a:r>
            <a:r>
              <a:rPr lang="fr-FR" sz="1200" kern="1200" dirty="0" smtClean="0">
                <a:solidFill>
                  <a:schemeClr val="tx1"/>
                </a:solidFill>
                <a:latin typeface="+mn-lt"/>
                <a:ea typeface="+mn-ea"/>
                <a:cs typeface="+mn-cs"/>
              </a:rPr>
              <a:t>Contrairement aux autres éditeurs, leurs formats propriétaires sont propres à leur moteur en général et proposent donc des plugins pour les logiciels de conception 3D pour l’export.</a:t>
            </a:r>
          </a:p>
          <a:p>
            <a:r>
              <a:rPr lang="fr-FR" sz="1200" kern="1200" dirty="0" smtClean="0">
                <a:solidFill>
                  <a:schemeClr val="tx1"/>
                </a:solidFill>
                <a:latin typeface="+mn-lt"/>
                <a:ea typeface="+mn-ea"/>
                <a:cs typeface="+mn-cs"/>
              </a:rPr>
              <a:t>Pour modéliser un objet (ex : une chaise) on doit utiliser un modeleur 3D</a:t>
            </a:r>
            <a:r>
              <a:rPr lang="fr-FR" sz="1200" kern="1200" dirty="0" smtClean="0">
                <a:solidFill>
                  <a:schemeClr val="tx1"/>
                </a:solidFill>
                <a:latin typeface="+mn-lt"/>
                <a:ea typeface="+mn-ea"/>
                <a:cs typeface="+mn-cs"/>
              </a:rPr>
              <a:t>, </a:t>
            </a:r>
            <a:r>
              <a:rPr lang="fr-FR" sz="1200" kern="1200" dirty="0" smtClean="0">
                <a:solidFill>
                  <a:schemeClr val="tx1"/>
                </a:solidFill>
                <a:latin typeface="+mn-lt"/>
                <a:ea typeface="+mn-ea"/>
                <a:cs typeface="+mn-cs"/>
              </a:rPr>
              <a:t>logiciel qui permet de créer des objets</a:t>
            </a:r>
            <a:r>
              <a:rPr lang="fr-FR" sz="1200" kern="1200" baseline="0" dirty="0" smtClean="0">
                <a:solidFill>
                  <a:schemeClr val="tx1"/>
                </a:solidFill>
                <a:latin typeface="+mn-lt"/>
                <a:ea typeface="+mn-ea"/>
                <a:cs typeface="+mn-cs"/>
              </a:rPr>
              <a:t> </a:t>
            </a:r>
            <a:r>
              <a:rPr lang="fr-FR" sz="1200" kern="1200" baseline="0" dirty="0" smtClean="0">
                <a:solidFill>
                  <a:schemeClr val="tx1"/>
                </a:solidFill>
                <a:latin typeface="+mn-lt"/>
                <a:ea typeface="+mn-ea"/>
                <a:cs typeface="+mn-cs"/>
              </a:rPr>
              <a:t>3D, avec des outils graphiques très performants.</a:t>
            </a:r>
          </a:p>
          <a:p>
            <a:r>
              <a:rPr lang="fr-FR" sz="1200" kern="1200" dirty="0" smtClean="0">
                <a:solidFill>
                  <a:schemeClr val="tx1"/>
                </a:solidFill>
                <a:latin typeface="+mn-lt"/>
                <a:ea typeface="+mn-ea"/>
                <a:cs typeface="+mn-cs"/>
              </a:rPr>
              <a:t>Si </a:t>
            </a:r>
            <a:r>
              <a:rPr lang="fr-FR" sz="1200" kern="1200" dirty="0" smtClean="0">
                <a:solidFill>
                  <a:schemeClr val="tx1"/>
                </a:solidFill>
                <a:latin typeface="+mn-lt"/>
                <a:ea typeface="+mn-ea"/>
                <a:cs typeface="+mn-cs"/>
              </a:rPr>
              <a:t>un éditeur de jeux vidéos tient à avoir un format de fichiers 3D propriétaire, alors il faut un programme dit « plugin d’export » pour tous les modeleurs du marché </a:t>
            </a:r>
            <a:r>
              <a:rPr lang="fr-FR" sz="1200" kern="1200" dirty="0" smtClean="0">
                <a:solidFill>
                  <a:schemeClr val="tx1"/>
                </a:solidFill>
                <a:latin typeface="+mn-lt"/>
                <a:ea typeface="+mn-ea"/>
                <a:cs typeface="+mn-cs"/>
              </a:rPr>
              <a:t>afin</a:t>
            </a:r>
            <a:r>
              <a:rPr lang="fr-FR" sz="1200" kern="1200" baseline="0" dirty="0" smtClean="0">
                <a:solidFill>
                  <a:schemeClr val="tx1"/>
                </a:solidFill>
                <a:latin typeface="+mn-lt"/>
                <a:ea typeface="+mn-ea"/>
                <a:cs typeface="+mn-cs"/>
              </a:rPr>
              <a:t> d’</a:t>
            </a:r>
            <a:r>
              <a:rPr lang="fr-FR" sz="1200" kern="1200" dirty="0" smtClean="0">
                <a:solidFill>
                  <a:schemeClr val="tx1"/>
                </a:solidFill>
                <a:latin typeface="+mn-lt"/>
                <a:ea typeface="+mn-ea"/>
                <a:cs typeface="+mn-cs"/>
              </a:rPr>
              <a:t>exporter </a:t>
            </a:r>
            <a:r>
              <a:rPr lang="fr-FR" sz="1200" kern="1200" dirty="0" smtClean="0">
                <a:solidFill>
                  <a:schemeClr val="tx1"/>
                </a:solidFill>
                <a:latin typeface="+mn-lt"/>
                <a:ea typeface="+mn-ea"/>
                <a:cs typeface="+mn-cs"/>
              </a:rPr>
              <a:t>l'objet depuis le modeleur vers le format propriétaire.  En vue du nombre important de modeleurs sur le marché, cela nécessiterait énormément de travail</a:t>
            </a:r>
            <a:r>
              <a:rPr lang="fr-FR" sz="1200" kern="1200" baseline="0" dirty="0" smtClean="0">
                <a:solidFill>
                  <a:schemeClr val="tx1"/>
                </a:solidFill>
                <a:latin typeface="+mn-lt"/>
                <a:ea typeface="+mn-ea"/>
                <a:cs typeface="+mn-cs"/>
              </a:rPr>
              <a:t> e</a:t>
            </a:r>
            <a:r>
              <a:rPr lang="fr-FR" sz="1200" kern="1200" dirty="0" smtClean="0">
                <a:solidFill>
                  <a:schemeClr val="tx1"/>
                </a:solidFill>
                <a:latin typeface="+mn-lt"/>
                <a:ea typeface="+mn-ea"/>
                <a:cs typeface="+mn-cs"/>
              </a:rPr>
              <a:t>t les utilisateurs ne peuvent pas créer leurs objets de la façon dont ils veulent les utiliser. Ce concept de non format propriétaire permet aux utilisateurs de garder leur liberté de formats 3D et ainsi </a:t>
            </a:r>
            <a:r>
              <a:rPr lang="fr-FR" sz="1200" kern="1200" dirty="0" smtClean="0">
                <a:solidFill>
                  <a:schemeClr val="tx1"/>
                </a:solidFill>
                <a:latin typeface="+mn-lt"/>
                <a:ea typeface="+mn-ea"/>
                <a:cs typeface="+mn-cs"/>
              </a:rPr>
              <a:t>de pouvoir </a:t>
            </a:r>
            <a:r>
              <a:rPr lang="fr-FR" sz="1200" kern="1200" dirty="0" smtClean="0">
                <a:solidFill>
                  <a:schemeClr val="tx1"/>
                </a:solidFill>
                <a:latin typeface="+mn-lt"/>
                <a:ea typeface="+mn-ea"/>
                <a:cs typeface="+mn-cs"/>
              </a:rPr>
              <a:t>les utiliser comme ils le veulent.</a:t>
            </a:r>
            <a:r>
              <a:rPr lang="fr-FR" sz="1200" kern="1200" baseline="0" dirty="0" smtClean="0">
                <a:solidFill>
                  <a:schemeClr val="tx1"/>
                </a:solidFill>
                <a:latin typeface="+mn-lt"/>
                <a:ea typeface="+mn-ea"/>
                <a:cs typeface="+mn-cs"/>
              </a:rPr>
              <a:t> Bien entendu, le système de plugins de </a:t>
            </a:r>
            <a:r>
              <a:rPr lang="fr-FR" sz="1200" kern="1200" baseline="0" dirty="0" err="1" smtClean="0">
                <a:solidFill>
                  <a:schemeClr val="tx1"/>
                </a:solidFill>
                <a:latin typeface="+mn-lt"/>
                <a:ea typeface="+mn-ea"/>
                <a:cs typeface="+mn-cs"/>
              </a:rPr>
              <a:t>Community</a:t>
            </a:r>
            <a:r>
              <a:rPr lang="fr-FR" sz="1200" kern="1200" baseline="0" dirty="0" smtClean="0">
                <a:solidFill>
                  <a:schemeClr val="tx1"/>
                </a:solidFill>
                <a:latin typeface="+mn-lt"/>
                <a:ea typeface="+mn-ea"/>
                <a:cs typeface="+mn-cs"/>
              </a:rPr>
              <a:t> Play 3D permet de créer des formats personnalisés pour l’utilisateur. </a:t>
            </a:r>
            <a:r>
              <a:rPr lang="fr-FR" sz="1200" kern="1200" baseline="0" dirty="0" err="1" smtClean="0">
                <a:solidFill>
                  <a:schemeClr val="tx1"/>
                </a:solidFill>
                <a:latin typeface="+mn-lt"/>
                <a:ea typeface="+mn-ea"/>
                <a:cs typeface="+mn-cs"/>
              </a:rPr>
              <a:t>Community</a:t>
            </a:r>
            <a:r>
              <a:rPr lang="fr-FR" sz="1200" kern="1200" baseline="0" dirty="0" smtClean="0">
                <a:solidFill>
                  <a:schemeClr val="tx1"/>
                </a:solidFill>
                <a:latin typeface="+mn-lt"/>
                <a:ea typeface="+mn-ea"/>
                <a:cs typeface="+mn-cs"/>
              </a:rPr>
              <a:t> Play 3D prend déjà en charge une longue liste de modèles 3D statiques et animés.</a:t>
            </a:r>
            <a:endParaRPr lang="fr-FR" sz="1200" kern="1200" dirty="0" smtClean="0">
              <a:solidFill>
                <a:schemeClr val="tx1"/>
              </a:solidFill>
              <a:latin typeface="+mn-lt"/>
              <a:ea typeface="+mn-ea"/>
              <a:cs typeface="+mn-cs"/>
            </a:endParaRPr>
          </a:p>
          <a:p>
            <a:endParaRPr lang="fr-FR" sz="1200" kern="1200" dirty="0" smtClean="0">
              <a:solidFill>
                <a:schemeClr val="tx1"/>
              </a:solidFill>
              <a:latin typeface="+mn-lt"/>
              <a:ea typeface="+mn-ea"/>
              <a:cs typeface="+mn-cs"/>
            </a:endParaRPr>
          </a:p>
          <a:p>
            <a:r>
              <a:rPr lang="fr-FR" sz="1200" b="1" kern="1200" dirty="0" smtClean="0">
                <a:solidFill>
                  <a:schemeClr val="tx1"/>
                </a:solidFill>
                <a:latin typeface="+mn-lt"/>
                <a:ea typeface="+mn-ea"/>
                <a:cs typeface="+mn-cs"/>
              </a:rPr>
              <a:t>Opportunités</a:t>
            </a:r>
            <a:r>
              <a:rPr lang="fr-FR" sz="1200" kern="1200" dirty="0" smtClean="0">
                <a:solidFill>
                  <a:schemeClr val="tx1"/>
                </a:solidFill>
                <a:latin typeface="+mn-lt"/>
                <a:ea typeface="+mn-ea"/>
                <a:cs typeface="+mn-cs"/>
              </a:rPr>
              <a:t> </a:t>
            </a:r>
            <a:r>
              <a:rPr lang="fr-FR" sz="1200" kern="1200" dirty="0" smtClean="0">
                <a:solidFill>
                  <a:schemeClr val="tx1"/>
                </a:solidFill>
                <a:latin typeface="+mn-lt"/>
                <a:ea typeface="+mn-ea"/>
                <a:cs typeface="+mn-cs"/>
              </a:rPr>
              <a:t>:</a:t>
            </a:r>
          </a:p>
          <a:p>
            <a:endParaRPr lang="fr-FR" sz="12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Les licences liées à ces librairies open-source me permettent de vendre librement sans charges mon logiciel. Vu qu'elles sont open-source alors la résolution d'un problème peut se faire manuellement et non besoin de contacter l'équipe (permet une meilleure productivité). Le support et la correction de bugs </a:t>
            </a:r>
            <a:r>
              <a:rPr lang="fr-FR" sz="1200" kern="1200" dirty="0" smtClean="0">
                <a:solidFill>
                  <a:schemeClr val="tx1"/>
                </a:solidFill>
                <a:latin typeface="+mn-lt"/>
                <a:ea typeface="+mn-ea"/>
                <a:cs typeface="+mn-cs"/>
              </a:rPr>
              <a:t>peuvent également </a:t>
            </a:r>
            <a:r>
              <a:rPr lang="fr-FR" sz="1200" kern="1200" dirty="0" smtClean="0">
                <a:solidFill>
                  <a:schemeClr val="tx1"/>
                </a:solidFill>
                <a:latin typeface="+mn-lt"/>
                <a:ea typeface="+mn-ea"/>
                <a:cs typeface="+mn-cs"/>
              </a:rPr>
              <a:t>se faire en parallèle avec les communautés qui travaillent dessus</a:t>
            </a:r>
            <a:r>
              <a:rPr lang="fr-FR" sz="1200" kern="1200" baseline="0" dirty="0" smtClean="0">
                <a:solidFill>
                  <a:schemeClr val="tx1"/>
                </a:solidFill>
                <a:latin typeface="+mn-lt"/>
                <a:ea typeface="+mn-ea"/>
                <a:cs typeface="+mn-cs"/>
              </a:rPr>
              <a:t> gratuitement</a:t>
            </a:r>
            <a:r>
              <a:rPr lang="fr-FR" sz="1200" kern="1200" dirty="0" smtClean="0">
                <a:solidFill>
                  <a:schemeClr val="tx1"/>
                </a:solidFill>
                <a:latin typeface="+mn-lt"/>
                <a:ea typeface="+mn-ea"/>
                <a:cs typeface="+mn-cs"/>
              </a:rPr>
              <a:t>. La communauté se charge également pour moi gratuitement de porter les librairies sur toutes les plateformes (consoles de jeux vidéos, mac, mobiles, etc.) ce qui me permet </a:t>
            </a:r>
            <a:r>
              <a:rPr lang="fr-FR" sz="1200" kern="1200" dirty="0" smtClean="0">
                <a:solidFill>
                  <a:schemeClr val="tx1"/>
                </a:solidFill>
                <a:latin typeface="+mn-lt"/>
                <a:ea typeface="+mn-ea"/>
                <a:cs typeface="+mn-cs"/>
              </a:rPr>
              <a:t>d’économiser du</a:t>
            </a:r>
            <a:r>
              <a:rPr lang="fr-FR" sz="1200" kern="1200" baseline="0" dirty="0" smtClean="0">
                <a:solidFill>
                  <a:schemeClr val="tx1"/>
                </a:solidFill>
                <a:latin typeface="+mn-lt"/>
                <a:ea typeface="+mn-ea"/>
                <a:cs typeface="+mn-cs"/>
              </a:rPr>
              <a:t> temps</a:t>
            </a:r>
            <a:r>
              <a:rPr lang="fr-FR" sz="1200" kern="1200" dirty="0" smtClean="0">
                <a:solidFill>
                  <a:schemeClr val="tx1"/>
                </a:solidFill>
                <a:latin typeface="+mn-lt"/>
                <a:ea typeface="+mn-ea"/>
                <a:cs typeface="+mn-cs"/>
              </a:rPr>
              <a:t>. </a:t>
            </a:r>
            <a:r>
              <a:rPr lang="fr-FR" sz="1200" kern="1200" dirty="0" smtClean="0">
                <a:solidFill>
                  <a:schemeClr val="tx1"/>
                </a:solidFill>
                <a:latin typeface="+mn-lt"/>
                <a:ea typeface="+mn-ea"/>
                <a:cs typeface="+mn-cs"/>
              </a:rPr>
              <a:t>Communauté open-source = Beaucoup de "code </a:t>
            </a:r>
            <a:r>
              <a:rPr lang="fr-FR" sz="1200" kern="1200" dirty="0" err="1" smtClean="0">
                <a:solidFill>
                  <a:schemeClr val="tx1"/>
                </a:solidFill>
                <a:latin typeface="+mn-lt"/>
                <a:ea typeface="+mn-ea"/>
                <a:cs typeface="+mn-cs"/>
              </a:rPr>
              <a:t>snippets</a:t>
            </a:r>
            <a:r>
              <a:rPr lang="fr-FR" sz="1200" kern="1200" dirty="0" smtClean="0">
                <a:solidFill>
                  <a:schemeClr val="tx1"/>
                </a:solidFill>
                <a:latin typeface="+mn-lt"/>
                <a:ea typeface="+mn-ea"/>
                <a:cs typeface="+mn-cs"/>
              </a:rPr>
              <a:t>" (c'est-à-dire beaucoup de projets et algorithmes rendus également open-source ce qui me donne beaucoup de pistes sur beaucoup de problèmes).</a:t>
            </a:r>
          </a:p>
          <a:p>
            <a:endParaRPr lang="fr-FR" dirty="0" smtClean="0"/>
          </a:p>
          <a:p>
            <a:r>
              <a:rPr lang="fr-FR" b="1" dirty="0" smtClean="0"/>
              <a:t>Faiblesses</a:t>
            </a:r>
            <a:r>
              <a:rPr lang="fr-FR" dirty="0" smtClean="0"/>
              <a:t>: le logiciel a été fraichement créé, comme dit précédemment</a:t>
            </a:r>
            <a:r>
              <a:rPr lang="fr-FR" baseline="0" dirty="0" smtClean="0"/>
              <a:t> ses capacités/fonctionnalités </a:t>
            </a:r>
            <a:r>
              <a:rPr lang="fr-FR" baseline="0" dirty="0" smtClean="0"/>
              <a:t>représentent </a:t>
            </a:r>
            <a:r>
              <a:rPr lang="fr-FR" baseline="0" dirty="0" smtClean="0"/>
              <a:t>approximativement 30% des capacités/fonctionnalités d’</a:t>
            </a:r>
            <a:r>
              <a:rPr lang="fr-FR" baseline="0" dirty="0" err="1" smtClean="0"/>
              <a:t>Unity</a:t>
            </a:r>
            <a:r>
              <a:rPr lang="fr-FR" baseline="0" dirty="0" smtClean="0"/>
              <a:t> 3D, il ne peut donc pas être aussi performant.</a:t>
            </a:r>
          </a:p>
          <a:p>
            <a:endParaRPr lang="fr-FR" baseline="0" dirty="0" smtClean="0"/>
          </a:p>
          <a:p>
            <a:r>
              <a:rPr lang="fr-FR" b="1" baseline="0" dirty="0" smtClean="0"/>
              <a:t>Menaces</a:t>
            </a:r>
            <a:r>
              <a:rPr lang="fr-FR" baseline="0" dirty="0" smtClean="0"/>
              <a:t>: avec un développement constant des nouvelles technologies, notre logiciel ne peut pas être à la pointe sur tout. En effet, un tel logiciel met en place différents domaines comme la gestion de l’audio, de la physique, de l’animation, des techniques de rendu 3D, communication avec l’open hardware, etc. où ces technologies sont en développement constant.</a:t>
            </a:r>
            <a:endParaRPr lang="fr-FR" dirty="0"/>
          </a:p>
        </p:txBody>
      </p:sp>
      <p:sp>
        <p:nvSpPr>
          <p:cNvPr id="4" name="Espace réservé du numéro de diapositive 3"/>
          <p:cNvSpPr>
            <a:spLocks noGrp="1"/>
          </p:cNvSpPr>
          <p:nvPr>
            <p:ph type="sldNum" sz="quarter" idx="10"/>
          </p:nvPr>
        </p:nvSpPr>
        <p:spPr/>
        <p:txBody>
          <a:bodyPr/>
          <a:lstStyle/>
          <a:p>
            <a:fld id="{746733E8-531F-47B0-AA95-BF2D26AB1ACC}" type="slidenum">
              <a:rPr lang="fr-FR" smtClean="0"/>
              <a:pPr/>
              <a:t>11</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6733E8-531F-47B0-AA95-BF2D26AB1ACC}" type="slidenum">
              <a:rPr lang="fr-FR" smtClean="0"/>
              <a:pPr/>
              <a:t>12</a:t>
            </a:fld>
            <a:endParaRPr lang="fr-FR"/>
          </a:p>
        </p:txBody>
      </p:sp>
    </p:spTree>
    <p:extLst>
      <p:ext uri="{BB962C8B-B14F-4D97-AF65-F5344CB8AC3E}">
        <p14:creationId xmlns:p14="http://schemas.microsoft.com/office/powerpoint/2010/main" val="1016595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46733E8-531F-47B0-AA95-BF2D26AB1ACC}" type="slidenum">
              <a:rPr lang="fr-FR" smtClean="0"/>
              <a:pPr/>
              <a:t>13</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2545433D-8CBE-4153-83C3-8D63E90074A0}" type="datetimeFigureOut">
              <a:rPr lang="fr-FR" smtClean="0"/>
              <a:pPr/>
              <a:t>22/02/2014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43AA0B9-C824-488B-B5C8-48648C808F94}" type="slidenum">
              <a:rPr lang="fr-FR" smtClean="0"/>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545433D-8CBE-4153-83C3-8D63E90074A0}" type="datetimeFigureOut">
              <a:rPr lang="fr-FR" smtClean="0"/>
              <a:pPr/>
              <a:t>22/02/2014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43AA0B9-C824-488B-B5C8-48648C808F94}"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545433D-8CBE-4153-83C3-8D63E90074A0}" type="datetimeFigureOut">
              <a:rPr lang="fr-FR" smtClean="0"/>
              <a:pPr/>
              <a:t>22/02/2014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43AA0B9-C824-488B-B5C8-48648C808F94}" type="slidenum">
              <a:rPr lang="fr-FR" smtClean="0"/>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545433D-8CBE-4153-83C3-8D63E90074A0}" type="datetimeFigureOut">
              <a:rPr lang="fr-FR" smtClean="0"/>
              <a:pPr/>
              <a:t>22/02/2014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43AA0B9-C824-488B-B5C8-48648C808F94}" type="slidenum">
              <a:rPr lang="fr-FR" smtClean="0"/>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2545433D-8CBE-4153-83C3-8D63E90074A0}" type="datetimeFigureOut">
              <a:rPr lang="fr-FR" smtClean="0"/>
              <a:pPr/>
              <a:t>22/02/2014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43AA0B9-C824-488B-B5C8-48648C808F94}" type="slidenum">
              <a:rPr lang="fr-FR" smtClean="0"/>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2545433D-8CBE-4153-83C3-8D63E90074A0}" type="datetimeFigureOut">
              <a:rPr lang="fr-FR" smtClean="0"/>
              <a:pPr/>
              <a:t>22/02/2014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43AA0B9-C824-488B-B5C8-48648C808F94}" type="slidenum">
              <a:rPr lang="fr-FR" smtClean="0"/>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2545433D-8CBE-4153-83C3-8D63E90074A0}" type="datetimeFigureOut">
              <a:rPr lang="fr-FR" smtClean="0"/>
              <a:pPr/>
              <a:t>22/02/2014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A43AA0B9-C824-488B-B5C8-48648C808F94}" type="slidenum">
              <a:rPr lang="fr-FR" smtClean="0"/>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2545433D-8CBE-4153-83C3-8D63E90074A0}" type="datetimeFigureOut">
              <a:rPr lang="fr-FR" smtClean="0"/>
              <a:pPr/>
              <a:t>22/02/2014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A43AA0B9-C824-488B-B5C8-48648C808F94}"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545433D-8CBE-4153-83C3-8D63E90074A0}" type="datetimeFigureOut">
              <a:rPr lang="fr-FR" smtClean="0"/>
              <a:pPr/>
              <a:t>22/02/2014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A43AA0B9-C824-488B-B5C8-48648C808F94}"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2545433D-8CBE-4153-83C3-8D63E90074A0}" type="datetimeFigureOut">
              <a:rPr lang="fr-FR" smtClean="0"/>
              <a:pPr/>
              <a:t>22/02/2014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43AA0B9-C824-488B-B5C8-48648C808F94}" type="slidenum">
              <a:rPr lang="fr-FR" smtClean="0"/>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2545433D-8CBE-4153-83C3-8D63E90074A0}" type="datetimeFigureOut">
              <a:rPr lang="fr-FR" smtClean="0"/>
              <a:pPr/>
              <a:t>22/02/2014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43AA0B9-C824-488B-B5C8-48648C808F94}" type="slidenum">
              <a:rPr lang="fr-FR" smtClean="0"/>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45433D-8CBE-4153-83C3-8D63E90074A0}" type="datetimeFigureOut">
              <a:rPr lang="fr-FR" smtClean="0"/>
              <a:pPr/>
              <a:t>22/02/2014</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3AA0B9-C824-488B-B5C8-48648C808F94}"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blogs.unity3d.com/2013/07/09/another-million-unity-developers-in-the-hous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endParaRPr lang="fr-FR"/>
          </a:p>
        </p:txBody>
      </p:sp>
      <p:sp>
        <p:nvSpPr>
          <p:cNvPr id="3" name="Sous-titre 2"/>
          <p:cNvSpPr>
            <a:spLocks noGrp="1"/>
          </p:cNvSpPr>
          <p:nvPr>
            <p:ph type="subTitle" idx="1"/>
          </p:nvPr>
        </p:nvSpPr>
        <p:spPr/>
        <p:txBody>
          <a:bodyPr/>
          <a:lstStyle/>
          <a:p>
            <a:endParaRPr lang="fr-F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Formule V2</a:t>
            </a:r>
            <a:endParaRPr lang="fr-FR" dirty="0"/>
          </a:p>
        </p:txBody>
      </p:sp>
      <p:sp>
        <p:nvSpPr>
          <p:cNvPr id="3" name="Espace réservé du contenu 2"/>
          <p:cNvSpPr>
            <a:spLocks noGrp="1"/>
          </p:cNvSpPr>
          <p:nvPr>
            <p:ph idx="1"/>
          </p:nvPr>
        </p:nvSpPr>
        <p:spPr/>
        <p:txBody>
          <a:bodyPr>
            <a:normAutofit fontScale="77500" lnSpcReduction="20000"/>
          </a:bodyPr>
          <a:lstStyle/>
          <a:p>
            <a:pPr>
              <a:buNone/>
            </a:pPr>
            <a:r>
              <a:rPr lang="fr-FR" dirty="0" smtClean="0"/>
              <a:t>3 types de formules:</a:t>
            </a:r>
          </a:p>
          <a:p>
            <a:r>
              <a:rPr lang="fr-FR" dirty="0" smtClean="0"/>
              <a:t> licence gratuite simple*</a:t>
            </a:r>
          </a:p>
          <a:p>
            <a:r>
              <a:rPr lang="fr-FR" dirty="0" smtClean="0"/>
              <a:t>280$ </a:t>
            </a:r>
            <a:r>
              <a:rPr lang="fr-FR" dirty="0" smtClean="0"/>
              <a:t>licence commerciale V1</a:t>
            </a:r>
          </a:p>
          <a:p>
            <a:r>
              <a:rPr lang="fr-FR" dirty="0"/>
              <a:t>3</a:t>
            </a:r>
            <a:r>
              <a:rPr lang="fr-FR" dirty="0" smtClean="0"/>
              <a:t>50$ </a:t>
            </a:r>
            <a:r>
              <a:rPr lang="fr-FR" dirty="0" smtClean="0"/>
              <a:t>licence commerciale V2</a:t>
            </a:r>
          </a:p>
          <a:p>
            <a:pPr>
              <a:buNone/>
            </a:pPr>
            <a:r>
              <a:rPr lang="fr-FR" dirty="0" smtClean="0"/>
              <a:t>Les personnes ayant </a:t>
            </a:r>
            <a:r>
              <a:rPr lang="fr-FR" dirty="0" smtClean="0"/>
              <a:t>payées 280</a:t>
            </a:r>
            <a:r>
              <a:rPr lang="fr-FR" dirty="0"/>
              <a:t>$</a:t>
            </a:r>
            <a:r>
              <a:rPr lang="fr-FR" dirty="0" smtClean="0"/>
              <a:t> </a:t>
            </a:r>
            <a:r>
              <a:rPr lang="fr-FR" dirty="0" smtClean="0"/>
              <a:t>et souhaitant passer au forfait </a:t>
            </a:r>
            <a:r>
              <a:rPr lang="fr-FR" dirty="0"/>
              <a:t>3</a:t>
            </a:r>
            <a:r>
              <a:rPr lang="fr-FR" dirty="0" smtClean="0"/>
              <a:t>50$, </a:t>
            </a:r>
            <a:r>
              <a:rPr lang="fr-FR" dirty="0" smtClean="0"/>
              <a:t>ne payeront que la différence, à un prix avantageux, soit </a:t>
            </a:r>
            <a:r>
              <a:rPr lang="fr-FR" dirty="0" smtClean="0"/>
              <a:t>30$ </a:t>
            </a:r>
            <a:r>
              <a:rPr lang="fr-FR" dirty="0" smtClean="0"/>
              <a:t>de </a:t>
            </a:r>
            <a:r>
              <a:rPr lang="fr-FR" dirty="0" smtClean="0"/>
              <a:t>plus au lieu de 70$.</a:t>
            </a:r>
            <a:endParaRPr lang="fr-FR" dirty="0" smtClean="0"/>
          </a:p>
          <a:p>
            <a:pPr>
              <a:buNone/>
            </a:pPr>
            <a:r>
              <a:rPr lang="fr-FR" dirty="0" smtClean="0"/>
              <a:t>Dans le cas </a:t>
            </a:r>
            <a:r>
              <a:rPr lang="fr-FR" dirty="0" smtClean="0"/>
              <a:t>o</a:t>
            </a:r>
            <a:r>
              <a:rPr lang="fr-FR" dirty="0"/>
              <a:t>ù</a:t>
            </a:r>
            <a:r>
              <a:rPr lang="fr-FR" dirty="0" smtClean="0"/>
              <a:t> </a:t>
            </a:r>
            <a:r>
              <a:rPr lang="fr-FR" dirty="0" smtClean="0"/>
              <a:t>la licence gratuite simple est utilisée à des fins commerciales, l’utilisateur se verra dans l’obligation de payer le prix de la licence de la version utilisée</a:t>
            </a:r>
            <a:r>
              <a:rPr lang="fr-FR" dirty="0" smtClean="0"/>
              <a:t>.</a:t>
            </a:r>
            <a:endParaRPr lang="fr-FR" dirty="0" smtClean="0"/>
          </a:p>
          <a:p>
            <a:pPr>
              <a:buNone/>
            </a:pPr>
            <a:r>
              <a:rPr lang="fr-FR" dirty="0" smtClean="0"/>
              <a:t>Des royalties seront touchées sur tous les jeux générant plus de 10 000$ de recette. </a:t>
            </a:r>
          </a:p>
          <a:p>
            <a:pPr>
              <a:buNone/>
            </a:pPr>
            <a:endParaRPr lang="fr-FR" dirty="0" smtClean="0"/>
          </a:p>
          <a:p>
            <a:endParaRPr lang="fr-F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SWOT Technique </a:t>
            </a:r>
            <a:r>
              <a:rPr lang="fr-FR" dirty="0"/>
              <a:t>P</a:t>
            </a:r>
            <a:r>
              <a:rPr lang="fr-FR" dirty="0" smtClean="0"/>
              <a:t>rojet</a:t>
            </a:r>
            <a:endParaRPr lang="fr-FR"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2416933493"/>
              </p:ext>
            </p:extLst>
          </p:nvPr>
        </p:nvGraphicFramePr>
        <p:xfrm>
          <a:off x="457200" y="1600200"/>
          <a:ext cx="8229600" cy="3698240"/>
        </p:xfrm>
        <a:graphic>
          <a:graphicData uri="http://schemas.openxmlformats.org/drawingml/2006/table">
            <a:tbl>
              <a:tblPr firstRow="1" bandRow="1">
                <a:tableStyleId>{69CF1AB2-1976-4502-BF36-3FF5EA218861}</a:tableStyleId>
              </a:tblPr>
              <a:tblGrid>
                <a:gridCol w="4114800"/>
                <a:gridCol w="4114800"/>
              </a:tblGrid>
              <a:tr h="370840">
                <a:tc>
                  <a:txBody>
                    <a:bodyPr/>
                    <a:lstStyle/>
                    <a:p>
                      <a:r>
                        <a:rPr lang="fr-FR" dirty="0" smtClean="0"/>
                        <a:t>Forces</a:t>
                      </a:r>
                      <a:r>
                        <a:rPr lang="fr-FR" baseline="0" dirty="0" smtClean="0"/>
                        <a:t> </a:t>
                      </a:r>
                      <a:endParaRPr lang="fr-FR" dirty="0"/>
                    </a:p>
                  </a:txBody>
                  <a:tcPr/>
                </a:tc>
                <a:tc>
                  <a:txBody>
                    <a:bodyPr/>
                    <a:lstStyle/>
                    <a:p>
                      <a:r>
                        <a:rPr lang="fr-FR" dirty="0" smtClean="0"/>
                        <a:t>Faiblesses </a:t>
                      </a:r>
                      <a:endParaRPr lang="fr-FR" dirty="0"/>
                    </a:p>
                  </a:txBody>
                  <a:tcPr/>
                </a:tc>
              </a:tr>
              <a:tr h="593864">
                <a:tc>
                  <a:txBody>
                    <a:bodyPr/>
                    <a:lstStyle/>
                    <a:p>
                      <a:pPr lvl="0">
                        <a:buFont typeface="Arial" pitchFamily="34" charset="0"/>
                        <a:buChar char="•"/>
                      </a:pPr>
                      <a:r>
                        <a:rPr lang="fr-FR" sz="1400" kern="1200" dirty="0" smtClean="0">
                          <a:solidFill>
                            <a:schemeClr val="dk1"/>
                          </a:solidFill>
                          <a:latin typeface="+mn-lt"/>
                          <a:ea typeface="+mn-ea"/>
                          <a:cs typeface="+mn-cs"/>
                        </a:rPr>
                        <a:t>Facilité d’utilisation (expérience utilisateur)</a:t>
                      </a:r>
                    </a:p>
                    <a:p>
                      <a:pPr lvl="0">
                        <a:buFont typeface="Arial" pitchFamily="34" charset="0"/>
                        <a:buChar char="•"/>
                      </a:pPr>
                      <a:r>
                        <a:rPr lang="fr-FR" sz="1400" kern="1200" dirty="0" smtClean="0">
                          <a:solidFill>
                            <a:schemeClr val="dk1"/>
                          </a:solidFill>
                          <a:latin typeface="+mn-lt"/>
                          <a:ea typeface="+mn-ea"/>
                          <a:cs typeface="+mn-cs"/>
                        </a:rPr>
                        <a:t>Rapidité d’utilisation (construction plus rapide)</a:t>
                      </a:r>
                    </a:p>
                    <a:p>
                      <a:pPr lvl="0">
                        <a:buFont typeface="Arial" pitchFamily="34" charset="0"/>
                        <a:buChar char="•"/>
                      </a:pPr>
                      <a:r>
                        <a:rPr lang="fr-FR" sz="1400" kern="1200" dirty="0" smtClean="0">
                          <a:solidFill>
                            <a:schemeClr val="dk1"/>
                          </a:solidFill>
                          <a:latin typeface="+mn-lt"/>
                          <a:ea typeface="+mn-ea"/>
                          <a:cs typeface="+mn-cs"/>
                        </a:rPr>
                        <a:t>Rapidité du lancement du logiciel</a:t>
                      </a:r>
                    </a:p>
                    <a:p>
                      <a:pPr lvl="0">
                        <a:buFont typeface="Arial" pitchFamily="34" charset="0"/>
                        <a:buChar char="•"/>
                      </a:pPr>
                      <a:r>
                        <a:rPr lang="fr-FR" sz="1400" kern="1200" dirty="0" smtClean="0">
                          <a:solidFill>
                            <a:schemeClr val="dk1"/>
                          </a:solidFill>
                          <a:latin typeface="+mn-lt"/>
                          <a:ea typeface="+mn-ea"/>
                          <a:cs typeface="+mn-cs"/>
                        </a:rPr>
                        <a:t>Portage sur toutes les plateformes (Linux, Mac OS X, Windows, Mobiles)</a:t>
                      </a:r>
                    </a:p>
                    <a:p>
                      <a:pPr lvl="0">
                        <a:buFont typeface="Arial" pitchFamily="34" charset="0"/>
                        <a:buChar char="•"/>
                      </a:pPr>
                      <a:r>
                        <a:rPr lang="fr-FR" sz="1400" kern="1200" dirty="0" smtClean="0">
                          <a:solidFill>
                            <a:schemeClr val="dk1"/>
                          </a:solidFill>
                          <a:latin typeface="+mn-lt"/>
                          <a:ea typeface="+mn-ea"/>
                          <a:cs typeface="+mn-cs"/>
                        </a:rPr>
                        <a:t>Non limitation au niveau des fonctionnalités (système complet de plugins) </a:t>
                      </a:r>
                    </a:p>
                    <a:p>
                      <a:pPr>
                        <a:buFont typeface="Arial" pitchFamily="34" charset="0"/>
                        <a:buChar char="•"/>
                      </a:pPr>
                      <a:r>
                        <a:rPr lang="fr-FR" sz="1400" kern="1200" dirty="0" smtClean="0">
                          <a:solidFill>
                            <a:schemeClr val="dk1"/>
                          </a:solidFill>
                          <a:latin typeface="+mn-lt"/>
                          <a:ea typeface="+mn-ea"/>
                          <a:cs typeface="+mn-cs"/>
                        </a:rPr>
                        <a:t>Pas de formats propriétaires (couvre tous les logiciels de conception 3D)</a:t>
                      </a:r>
                      <a:endParaRPr lang="fr-FR" sz="1400" dirty="0"/>
                    </a:p>
                  </a:txBody>
                  <a:tcPr/>
                </a:tc>
                <a:tc>
                  <a:txBody>
                    <a:bodyPr/>
                    <a:lstStyle/>
                    <a:p>
                      <a:pPr lvl="0">
                        <a:buFont typeface="Arial" pitchFamily="34" charset="0"/>
                        <a:buChar char="•"/>
                      </a:pPr>
                      <a:r>
                        <a:rPr lang="fr-FR" sz="1400" kern="1200" dirty="0" smtClean="0">
                          <a:solidFill>
                            <a:schemeClr val="dk1"/>
                          </a:solidFill>
                          <a:latin typeface="+mn-lt"/>
                          <a:ea typeface="+mn-ea"/>
                          <a:cs typeface="+mn-cs"/>
                        </a:rPr>
                        <a:t>Gestion de l’audio basique </a:t>
                      </a:r>
                    </a:p>
                    <a:p>
                      <a:pPr lvl="0">
                        <a:buFont typeface="Arial" pitchFamily="34" charset="0"/>
                        <a:buChar char="•"/>
                      </a:pPr>
                      <a:r>
                        <a:rPr lang="fr-FR" sz="1400" kern="1200" dirty="0" smtClean="0">
                          <a:solidFill>
                            <a:schemeClr val="dk1"/>
                          </a:solidFill>
                          <a:latin typeface="+mn-lt"/>
                          <a:ea typeface="+mn-ea"/>
                          <a:cs typeface="+mn-cs"/>
                        </a:rPr>
                        <a:t>Gestion de la physique basique</a:t>
                      </a:r>
                    </a:p>
                    <a:p>
                      <a:pPr lvl="0">
                        <a:buFont typeface="Arial" pitchFamily="34" charset="0"/>
                        <a:buChar char="•"/>
                      </a:pPr>
                      <a:r>
                        <a:rPr lang="fr-FR" sz="1400" kern="1200" dirty="0" smtClean="0">
                          <a:solidFill>
                            <a:schemeClr val="dk1"/>
                          </a:solidFill>
                          <a:latin typeface="+mn-lt"/>
                          <a:ea typeface="+mn-ea"/>
                          <a:cs typeface="+mn-cs"/>
                        </a:rPr>
                        <a:t>Gestion de terrain basique</a:t>
                      </a:r>
                    </a:p>
                    <a:p>
                      <a:pPr lvl="0">
                        <a:buFont typeface="Arial" pitchFamily="34" charset="0"/>
                        <a:buChar char="•"/>
                      </a:pPr>
                      <a:r>
                        <a:rPr lang="fr-FR" sz="1400" kern="1200" dirty="0" smtClean="0">
                          <a:solidFill>
                            <a:schemeClr val="dk1"/>
                          </a:solidFill>
                          <a:latin typeface="+mn-lt"/>
                          <a:ea typeface="+mn-ea"/>
                          <a:cs typeface="+mn-cs"/>
                        </a:rPr>
                        <a:t>Gestion de la végétation inexistante</a:t>
                      </a:r>
                    </a:p>
                    <a:p>
                      <a:pPr lvl="0">
                        <a:buFont typeface="Arial" pitchFamily="34" charset="0"/>
                        <a:buChar char="•"/>
                      </a:pPr>
                      <a:r>
                        <a:rPr lang="fr-FR" sz="1400" kern="1200" dirty="0" smtClean="0">
                          <a:solidFill>
                            <a:schemeClr val="dk1"/>
                          </a:solidFill>
                          <a:latin typeface="+mn-lt"/>
                          <a:ea typeface="+mn-ea"/>
                          <a:cs typeface="+mn-cs"/>
                        </a:rPr>
                        <a:t>Gestion des modèles animés basique</a:t>
                      </a:r>
                    </a:p>
                    <a:p>
                      <a:pPr lvl="0">
                        <a:buFont typeface="Arial" pitchFamily="34" charset="0"/>
                        <a:buChar char="•"/>
                      </a:pPr>
                      <a:r>
                        <a:rPr lang="fr-FR" sz="1400" kern="1200" dirty="0" smtClean="0">
                          <a:solidFill>
                            <a:schemeClr val="dk1"/>
                          </a:solidFill>
                          <a:latin typeface="+mn-lt"/>
                          <a:ea typeface="+mn-ea"/>
                          <a:cs typeface="+mn-cs"/>
                        </a:rPr>
                        <a:t>Absence d’intelligence artificielle</a:t>
                      </a:r>
                    </a:p>
                    <a:p>
                      <a:pPr lvl="0">
                        <a:buFont typeface="Arial" pitchFamily="34" charset="0"/>
                        <a:buChar char="•"/>
                      </a:pPr>
                      <a:r>
                        <a:rPr lang="fr-FR" sz="1400" kern="1200" dirty="0" smtClean="0">
                          <a:solidFill>
                            <a:schemeClr val="dk1"/>
                          </a:solidFill>
                          <a:latin typeface="+mn-lt"/>
                          <a:ea typeface="+mn-ea"/>
                          <a:cs typeface="+mn-cs"/>
                        </a:rPr>
                        <a:t>Pas de prise en charge des fichiers vidéos</a:t>
                      </a:r>
                      <a:endParaRPr lang="fr-FR" sz="1800" kern="1200" dirty="0">
                        <a:solidFill>
                          <a:schemeClr val="dk1"/>
                        </a:solidFill>
                        <a:latin typeface="+mn-lt"/>
                        <a:ea typeface="+mn-ea"/>
                        <a:cs typeface="+mn-cs"/>
                      </a:endParaRPr>
                    </a:p>
                  </a:txBody>
                  <a:tcPr/>
                </a:tc>
              </a:tr>
              <a:tr h="370840">
                <a:tc>
                  <a:txBody>
                    <a:bodyPr/>
                    <a:lstStyle/>
                    <a:p>
                      <a:r>
                        <a:rPr lang="fr-FR" b="1" dirty="0" smtClean="0"/>
                        <a:t>Opportunités </a:t>
                      </a:r>
                      <a:endParaRPr lang="fr-FR" b="1" dirty="0"/>
                    </a:p>
                  </a:txBody>
                  <a:tcPr/>
                </a:tc>
                <a:tc>
                  <a:txBody>
                    <a:bodyPr/>
                    <a:lstStyle/>
                    <a:p>
                      <a:r>
                        <a:rPr lang="fr-FR" b="1" dirty="0" smtClean="0"/>
                        <a:t>Menaces </a:t>
                      </a:r>
                      <a:endParaRPr lang="fr-FR" b="1" dirty="0"/>
                    </a:p>
                  </a:txBody>
                  <a:tcPr/>
                </a:tc>
              </a:tr>
              <a:tr h="370840">
                <a:tc>
                  <a:txBody>
                    <a:bodyPr/>
                    <a:lstStyle/>
                    <a:p>
                      <a:pPr lvl="0">
                        <a:buFont typeface="Arial" pitchFamily="34" charset="0"/>
                        <a:buChar char="•"/>
                      </a:pPr>
                      <a:r>
                        <a:rPr lang="fr-FR" sz="1400" kern="1200" dirty="0" smtClean="0">
                          <a:solidFill>
                            <a:schemeClr val="dk1"/>
                          </a:solidFill>
                          <a:latin typeface="+mn-lt"/>
                          <a:ea typeface="+mn-ea"/>
                          <a:cs typeface="+mn-cs"/>
                        </a:rPr>
                        <a:t>Basé essentiellement sur de l’open source (aucune charge sur l’utilisation de ces technologies)</a:t>
                      </a:r>
                    </a:p>
                    <a:p>
                      <a:pPr>
                        <a:buFont typeface="Arial" pitchFamily="34" charset="0"/>
                        <a:buChar char="•"/>
                      </a:pPr>
                      <a:r>
                        <a:rPr lang="fr-FR" sz="1400" kern="1200" dirty="0" smtClean="0">
                          <a:solidFill>
                            <a:schemeClr val="dk1"/>
                          </a:solidFill>
                          <a:latin typeface="+mn-lt"/>
                          <a:ea typeface="+mn-ea"/>
                          <a:cs typeface="+mn-cs"/>
                        </a:rPr>
                        <a:t>Les communautés de ces technologies sont très actives et les mises à jour ne</a:t>
                      </a:r>
                      <a:r>
                        <a:rPr lang="fr-FR" sz="1400" kern="1200" baseline="0" dirty="0" smtClean="0">
                          <a:solidFill>
                            <a:schemeClr val="dk1"/>
                          </a:solidFill>
                          <a:latin typeface="+mn-lt"/>
                          <a:ea typeface="+mn-ea"/>
                          <a:cs typeface="+mn-cs"/>
                        </a:rPr>
                        <a:t> sont pas rares</a:t>
                      </a:r>
                      <a:r>
                        <a:rPr lang="fr-FR" sz="1400" kern="1200" dirty="0" smtClean="0">
                          <a:solidFill>
                            <a:schemeClr val="dk1"/>
                          </a:solidFill>
                          <a:latin typeface="+mn-lt"/>
                          <a:ea typeface="+mn-ea"/>
                          <a:cs typeface="+mn-cs"/>
                        </a:rPr>
                        <a:t>.</a:t>
                      </a:r>
                      <a:endParaRPr lang="fr-FR" sz="1400" dirty="0"/>
                    </a:p>
                  </a:txBody>
                  <a:tcPr/>
                </a:tc>
                <a:tc>
                  <a:txBody>
                    <a:bodyPr/>
                    <a:lstStyle/>
                    <a:p>
                      <a:pPr>
                        <a:buFont typeface="Arial" pitchFamily="34" charset="0"/>
                        <a:buChar char="•"/>
                      </a:pPr>
                      <a:r>
                        <a:rPr lang="fr-FR" sz="1400" kern="1200" dirty="0" smtClean="0">
                          <a:solidFill>
                            <a:schemeClr val="dk1"/>
                          </a:solidFill>
                          <a:latin typeface="+mn-lt"/>
                          <a:ea typeface="+mn-ea"/>
                          <a:cs typeface="+mn-cs"/>
                        </a:rPr>
                        <a:t>Une des librairies open source peut être arrêtée d’être supportée</a:t>
                      </a:r>
                    </a:p>
                    <a:p>
                      <a:pPr>
                        <a:buFont typeface="Arial" pitchFamily="34" charset="0"/>
                        <a:buChar char="•"/>
                      </a:pPr>
                      <a:r>
                        <a:rPr lang="fr-FR" sz="1400" kern="1200" dirty="0" smtClean="0">
                          <a:solidFill>
                            <a:schemeClr val="dk1"/>
                          </a:solidFill>
                          <a:latin typeface="+mn-lt"/>
                          <a:ea typeface="+mn-ea"/>
                          <a:cs typeface="+mn-cs"/>
                        </a:rPr>
                        <a:t>Développement </a:t>
                      </a:r>
                      <a:r>
                        <a:rPr lang="fr-FR" sz="1400" kern="1200" baseline="0" dirty="0" smtClean="0">
                          <a:solidFill>
                            <a:schemeClr val="dk1"/>
                          </a:solidFill>
                          <a:latin typeface="+mn-lt"/>
                          <a:ea typeface="+mn-ea"/>
                          <a:cs typeface="+mn-cs"/>
                        </a:rPr>
                        <a:t>spectaculaire des nouvelles technologies</a:t>
                      </a:r>
                      <a:endParaRPr lang="fr-FR" sz="1400" dirty="0"/>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Promotion du produit</a:t>
            </a:r>
            <a:endParaRPr lang="fr-FR" dirty="0"/>
          </a:p>
        </p:txBody>
      </p:sp>
      <p:sp>
        <p:nvSpPr>
          <p:cNvPr id="4" name="Subtitle 3"/>
          <p:cNvSpPr>
            <a:spLocks noGrp="1"/>
          </p:cNvSpPr>
          <p:nvPr>
            <p:ph type="subTitle" idx="1"/>
          </p:nvPr>
        </p:nvSpPr>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Plan de communicatio</a:t>
            </a:r>
            <a:r>
              <a:rPr lang="fr-FR" dirty="0"/>
              <a:t>n</a:t>
            </a:r>
          </a:p>
        </p:txBody>
      </p:sp>
      <p:sp>
        <p:nvSpPr>
          <p:cNvPr id="3" name="Espace réservé du contenu 2"/>
          <p:cNvSpPr>
            <a:spLocks noGrp="1"/>
          </p:cNvSpPr>
          <p:nvPr>
            <p:ph idx="1"/>
          </p:nvPr>
        </p:nvSpPr>
        <p:spPr/>
        <p:txBody>
          <a:bodyPr/>
          <a:lstStyle/>
          <a:p>
            <a:r>
              <a:rPr lang="fr-FR" dirty="0" smtClean="0"/>
              <a:t>Communication de proximité (communauté)</a:t>
            </a:r>
          </a:p>
          <a:p>
            <a:r>
              <a:rPr lang="fr-FR" dirty="0" smtClean="0"/>
              <a:t>Outils utilisés: </a:t>
            </a:r>
          </a:p>
          <a:p>
            <a:pPr lvl="1"/>
            <a:r>
              <a:rPr lang="fr-FR" dirty="0" smtClean="0"/>
              <a:t>Blog</a:t>
            </a:r>
          </a:p>
          <a:p>
            <a:pPr lvl="1"/>
            <a:r>
              <a:rPr lang="fr-FR" dirty="0" smtClean="0"/>
              <a:t>Réseaux sociaux</a:t>
            </a:r>
          </a:p>
          <a:p>
            <a:pPr lvl="1"/>
            <a:r>
              <a:rPr lang="fr-FR" dirty="0" smtClean="0"/>
              <a:t>Forums </a:t>
            </a:r>
          </a:p>
          <a:p>
            <a:pPr lvl="1"/>
            <a:r>
              <a:rPr lang="fr-FR" dirty="0" smtClean="0"/>
              <a:t>Sites internet</a:t>
            </a:r>
          </a:p>
          <a:p>
            <a:pPr lvl="1"/>
            <a:r>
              <a:rPr lang="fr-FR" dirty="0" smtClean="0"/>
              <a:t>Salons / écoles spécialisées</a:t>
            </a:r>
            <a:endParaRPr lang="fr-F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Plan de communication </a:t>
            </a:r>
            <a:endParaRPr lang="fr-FR" dirty="0"/>
          </a:p>
        </p:txBody>
      </p:sp>
      <p:graphicFrame>
        <p:nvGraphicFramePr>
          <p:cNvPr id="4" name="Espace réservé du contenu 3"/>
          <p:cNvGraphicFramePr>
            <a:graphicFrameLocks noGrp="1"/>
          </p:cNvGraphicFramePr>
          <p:nvPr>
            <p:ph idx="1"/>
          </p:nvPr>
        </p:nvGraphicFramePr>
        <p:xfrm>
          <a:off x="467544" y="1916832"/>
          <a:ext cx="8229600" cy="2738119"/>
        </p:xfrm>
        <a:graphic>
          <a:graphicData uri="http://schemas.openxmlformats.org/drawingml/2006/table">
            <a:tbl>
              <a:tblPr firstRow="1" bandRow="1">
                <a:tableStyleId>{5C22544A-7EE6-4342-B048-85BDC9FD1C3A}</a:tableStyleId>
              </a:tblPr>
              <a:tblGrid>
                <a:gridCol w="1371600"/>
                <a:gridCol w="1371600"/>
                <a:gridCol w="1371600"/>
                <a:gridCol w="1371600"/>
                <a:gridCol w="1371600"/>
                <a:gridCol w="1371600"/>
              </a:tblGrid>
              <a:tr h="370840">
                <a:tc>
                  <a:txBody>
                    <a:bodyPr/>
                    <a:lstStyle/>
                    <a:p>
                      <a:r>
                        <a:rPr lang="fr-FR" dirty="0" smtClean="0"/>
                        <a:t>Outils </a:t>
                      </a:r>
                      <a:endParaRPr lang="fr-FR" dirty="0"/>
                    </a:p>
                  </a:txBody>
                  <a:tcPr/>
                </a:tc>
                <a:tc>
                  <a:txBody>
                    <a:bodyPr/>
                    <a:lstStyle/>
                    <a:p>
                      <a:r>
                        <a:rPr lang="fr-FR" dirty="0" smtClean="0"/>
                        <a:t>Janvier</a:t>
                      </a:r>
                      <a:r>
                        <a:rPr lang="fr-FR" baseline="0" dirty="0" smtClean="0"/>
                        <a:t> </a:t>
                      </a:r>
                      <a:endParaRPr lang="fr-FR" dirty="0"/>
                    </a:p>
                  </a:txBody>
                  <a:tcPr/>
                </a:tc>
                <a:tc>
                  <a:txBody>
                    <a:bodyPr/>
                    <a:lstStyle/>
                    <a:p>
                      <a:r>
                        <a:rPr lang="fr-FR" dirty="0" smtClean="0"/>
                        <a:t>Février</a:t>
                      </a:r>
                      <a:r>
                        <a:rPr lang="fr-FR" baseline="0" dirty="0" smtClean="0"/>
                        <a:t> </a:t>
                      </a:r>
                      <a:endParaRPr lang="fr-FR" dirty="0"/>
                    </a:p>
                  </a:txBody>
                  <a:tcPr/>
                </a:tc>
                <a:tc>
                  <a:txBody>
                    <a:bodyPr/>
                    <a:lstStyle/>
                    <a:p>
                      <a:r>
                        <a:rPr lang="fr-FR" dirty="0" smtClean="0"/>
                        <a:t>Mars</a:t>
                      </a:r>
                      <a:endParaRPr lang="fr-FR" dirty="0"/>
                    </a:p>
                  </a:txBody>
                  <a:tcPr/>
                </a:tc>
                <a:tc>
                  <a:txBody>
                    <a:bodyPr/>
                    <a:lstStyle/>
                    <a:p>
                      <a:r>
                        <a:rPr lang="fr-FR" dirty="0" smtClean="0"/>
                        <a:t>Avril</a:t>
                      </a:r>
                      <a:endParaRPr lang="fr-FR" dirty="0"/>
                    </a:p>
                  </a:txBody>
                  <a:tcPr/>
                </a:tc>
                <a:tc>
                  <a:txBody>
                    <a:bodyPr/>
                    <a:lstStyle/>
                    <a:p>
                      <a:r>
                        <a:rPr lang="fr-FR" dirty="0" smtClean="0"/>
                        <a:t>Mai</a:t>
                      </a:r>
                      <a:endParaRPr lang="fr-FR" dirty="0"/>
                    </a:p>
                  </a:txBody>
                  <a:tcPr/>
                </a:tc>
              </a:tr>
              <a:tr h="370840">
                <a:tc>
                  <a:txBody>
                    <a:bodyPr/>
                    <a:lstStyle/>
                    <a:p>
                      <a:r>
                        <a:rPr lang="fr-FR" sz="1400" dirty="0" smtClean="0"/>
                        <a:t>Blog</a:t>
                      </a:r>
                      <a:endParaRPr lang="fr-FR" sz="1400" dirty="0"/>
                    </a:p>
                  </a:txBody>
                  <a:tcPr/>
                </a:tc>
                <a:tc>
                  <a:txBody>
                    <a:bodyPr/>
                    <a:lstStyle/>
                    <a:p>
                      <a:endParaRPr lang="fr-FR" dirty="0"/>
                    </a:p>
                  </a:txBody>
                  <a:tcPr>
                    <a:solidFill>
                      <a:srgbClr val="00B0F0"/>
                    </a:solidFill>
                  </a:tcPr>
                </a:tc>
                <a:tc>
                  <a:txBody>
                    <a:bodyPr/>
                    <a:lstStyle/>
                    <a:p>
                      <a:endParaRPr lang="fr-FR" dirty="0"/>
                    </a:p>
                  </a:txBody>
                  <a:tcPr>
                    <a:solidFill>
                      <a:srgbClr val="00B0F0"/>
                    </a:solidFill>
                  </a:tcPr>
                </a:tc>
                <a:tc>
                  <a:txBody>
                    <a:bodyPr/>
                    <a:lstStyle/>
                    <a:p>
                      <a:endParaRPr lang="fr-FR" dirty="0"/>
                    </a:p>
                  </a:txBody>
                  <a:tcPr>
                    <a:solidFill>
                      <a:srgbClr val="00B0F0"/>
                    </a:solidFill>
                  </a:tcPr>
                </a:tc>
                <a:tc>
                  <a:txBody>
                    <a:bodyPr/>
                    <a:lstStyle/>
                    <a:p>
                      <a:endParaRPr lang="fr-FR" dirty="0"/>
                    </a:p>
                  </a:txBody>
                  <a:tcPr>
                    <a:solidFill>
                      <a:srgbClr val="00B0F0"/>
                    </a:solidFill>
                  </a:tcPr>
                </a:tc>
                <a:tc>
                  <a:txBody>
                    <a:bodyPr/>
                    <a:lstStyle/>
                    <a:p>
                      <a:endParaRPr lang="fr-FR" dirty="0"/>
                    </a:p>
                  </a:txBody>
                  <a:tcPr>
                    <a:solidFill>
                      <a:srgbClr val="00B0F0"/>
                    </a:solidFill>
                  </a:tcPr>
                </a:tc>
              </a:tr>
              <a:tr h="370840">
                <a:tc>
                  <a:txBody>
                    <a:bodyPr/>
                    <a:lstStyle/>
                    <a:p>
                      <a:r>
                        <a:rPr lang="fr-FR" sz="1400" dirty="0" smtClean="0"/>
                        <a:t>Réseaux sociaux</a:t>
                      </a:r>
                      <a:endParaRPr lang="fr-FR" sz="1400" dirty="0"/>
                    </a:p>
                  </a:txBody>
                  <a:tcPr/>
                </a:tc>
                <a:tc>
                  <a:txBody>
                    <a:bodyPr/>
                    <a:lstStyle/>
                    <a:p>
                      <a:endParaRPr lang="fr-FR"/>
                    </a:p>
                  </a:txBody>
                  <a:tcPr/>
                </a:tc>
                <a:tc>
                  <a:txBody>
                    <a:bodyPr/>
                    <a:lstStyle/>
                    <a:p>
                      <a:endParaRPr lang="fr-FR" dirty="0"/>
                    </a:p>
                  </a:txBody>
                  <a:tcPr>
                    <a:solidFill>
                      <a:srgbClr val="00B0F0"/>
                    </a:solidFill>
                  </a:tcPr>
                </a:tc>
                <a:tc>
                  <a:txBody>
                    <a:bodyPr/>
                    <a:lstStyle/>
                    <a:p>
                      <a:endParaRPr lang="fr-FR" dirty="0"/>
                    </a:p>
                  </a:txBody>
                  <a:tcPr>
                    <a:solidFill>
                      <a:srgbClr val="00B0F0"/>
                    </a:solidFill>
                  </a:tcPr>
                </a:tc>
                <a:tc>
                  <a:txBody>
                    <a:bodyPr/>
                    <a:lstStyle/>
                    <a:p>
                      <a:endParaRPr lang="fr-FR" dirty="0"/>
                    </a:p>
                  </a:txBody>
                  <a:tcPr>
                    <a:solidFill>
                      <a:srgbClr val="00B0F0"/>
                    </a:solidFill>
                  </a:tcPr>
                </a:tc>
                <a:tc>
                  <a:txBody>
                    <a:bodyPr/>
                    <a:lstStyle/>
                    <a:p>
                      <a:endParaRPr lang="fr-FR" dirty="0"/>
                    </a:p>
                  </a:txBody>
                  <a:tcPr>
                    <a:solidFill>
                      <a:srgbClr val="00B0F0"/>
                    </a:solidFill>
                  </a:tcPr>
                </a:tc>
              </a:tr>
              <a:tr h="370840">
                <a:tc>
                  <a:txBody>
                    <a:bodyPr/>
                    <a:lstStyle/>
                    <a:p>
                      <a:r>
                        <a:rPr lang="fr-FR" sz="1400" dirty="0" smtClean="0"/>
                        <a:t>Sites internet</a:t>
                      </a:r>
                      <a:endParaRPr lang="fr-FR" sz="1400" dirty="0"/>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dirty="0"/>
                    </a:p>
                  </a:txBody>
                  <a:tcPr/>
                </a:tc>
                <a:tc>
                  <a:txBody>
                    <a:bodyPr/>
                    <a:lstStyle/>
                    <a:p>
                      <a:endParaRPr lang="fr-FR" dirty="0"/>
                    </a:p>
                  </a:txBody>
                  <a:tcPr>
                    <a:solidFill>
                      <a:srgbClr val="00B0F0"/>
                    </a:solidFill>
                  </a:tcPr>
                </a:tc>
              </a:tr>
              <a:tr h="370840">
                <a:tc>
                  <a:txBody>
                    <a:bodyPr/>
                    <a:lstStyle/>
                    <a:p>
                      <a:r>
                        <a:rPr lang="fr-FR" sz="1400" dirty="0" smtClean="0"/>
                        <a:t>Création site internet </a:t>
                      </a:r>
                      <a:endParaRPr lang="fr-FR" sz="1400" dirty="0"/>
                    </a:p>
                  </a:txBody>
                  <a:tcPr/>
                </a:tc>
                <a:tc>
                  <a:txBody>
                    <a:bodyPr/>
                    <a:lstStyle/>
                    <a:p>
                      <a:endParaRPr lang="fr-FR"/>
                    </a:p>
                  </a:txBody>
                  <a:tcPr/>
                </a:tc>
                <a:tc>
                  <a:txBody>
                    <a:bodyPr/>
                    <a:lstStyle/>
                    <a:p>
                      <a:endParaRPr lang="fr-FR"/>
                    </a:p>
                  </a:txBody>
                  <a:tcPr/>
                </a:tc>
                <a:tc>
                  <a:txBody>
                    <a:bodyPr/>
                    <a:lstStyle/>
                    <a:p>
                      <a:endParaRPr lang="fr-FR" dirty="0"/>
                    </a:p>
                  </a:txBody>
                  <a:tcPr/>
                </a:tc>
                <a:tc>
                  <a:txBody>
                    <a:bodyPr/>
                    <a:lstStyle/>
                    <a:p>
                      <a:endParaRPr lang="fr-FR" dirty="0"/>
                    </a:p>
                  </a:txBody>
                  <a:tcPr>
                    <a:solidFill>
                      <a:srgbClr val="00B0F0"/>
                    </a:solidFill>
                  </a:tcPr>
                </a:tc>
                <a:tc>
                  <a:txBody>
                    <a:bodyPr/>
                    <a:lstStyle/>
                    <a:p>
                      <a:endParaRPr lang="fr-FR" dirty="0"/>
                    </a:p>
                  </a:txBody>
                  <a:tcPr>
                    <a:solidFill>
                      <a:srgbClr val="00B0F0"/>
                    </a:solidFill>
                  </a:tcPr>
                </a:tc>
              </a:tr>
              <a:tr h="370840">
                <a:tc>
                  <a:txBody>
                    <a:bodyPr/>
                    <a:lstStyle/>
                    <a:p>
                      <a:r>
                        <a:rPr lang="fr-FR" sz="1400" dirty="0" smtClean="0"/>
                        <a:t>Forums </a:t>
                      </a:r>
                      <a:endParaRPr lang="fr-FR" sz="1400" dirty="0"/>
                    </a:p>
                  </a:txBody>
                  <a:tcPr/>
                </a:tc>
                <a:tc>
                  <a:txBody>
                    <a:bodyPr/>
                    <a:lstStyle/>
                    <a:p>
                      <a:endParaRPr lang="fr-FR" dirty="0"/>
                    </a:p>
                  </a:txBody>
                  <a:tcPr>
                    <a:solidFill>
                      <a:srgbClr val="00B0F0"/>
                    </a:solidFill>
                  </a:tcPr>
                </a:tc>
                <a:tc>
                  <a:txBody>
                    <a:bodyPr/>
                    <a:lstStyle/>
                    <a:p>
                      <a:endParaRPr lang="fr-FR" dirty="0"/>
                    </a:p>
                  </a:txBody>
                  <a:tcPr>
                    <a:solidFill>
                      <a:srgbClr val="00B0F0"/>
                    </a:solidFill>
                  </a:tcPr>
                </a:tc>
                <a:tc>
                  <a:txBody>
                    <a:bodyPr/>
                    <a:lstStyle/>
                    <a:p>
                      <a:endParaRPr lang="fr-FR" dirty="0"/>
                    </a:p>
                  </a:txBody>
                  <a:tcPr>
                    <a:solidFill>
                      <a:srgbClr val="00B0F0"/>
                    </a:solidFill>
                  </a:tcPr>
                </a:tc>
                <a:tc>
                  <a:txBody>
                    <a:bodyPr/>
                    <a:lstStyle/>
                    <a:p>
                      <a:endParaRPr lang="fr-FR" dirty="0"/>
                    </a:p>
                  </a:txBody>
                  <a:tcPr>
                    <a:solidFill>
                      <a:srgbClr val="00B0F0"/>
                    </a:solidFill>
                  </a:tcPr>
                </a:tc>
                <a:tc>
                  <a:txBody>
                    <a:bodyPr/>
                    <a:lstStyle/>
                    <a:p>
                      <a:endParaRPr lang="fr-FR" dirty="0"/>
                    </a:p>
                  </a:txBody>
                  <a:tcPr>
                    <a:solidFill>
                      <a:srgbClr val="00B0F0"/>
                    </a:solidFill>
                  </a:tcPr>
                </a:tc>
              </a:tr>
              <a:tr h="145400">
                <a:tc>
                  <a:txBody>
                    <a:bodyPr/>
                    <a:lstStyle/>
                    <a:p>
                      <a:r>
                        <a:rPr lang="fr-FR" sz="1400" dirty="0" smtClean="0"/>
                        <a:t>Salons/écoles</a:t>
                      </a:r>
                      <a:endParaRPr lang="fr-FR" sz="1400" dirty="0"/>
                    </a:p>
                  </a:txBody>
                  <a:tcPr/>
                </a:tc>
                <a:tc>
                  <a:txBody>
                    <a:bodyPr/>
                    <a:lstStyle/>
                    <a:p>
                      <a:endParaRPr lang="fr-FR" dirty="0"/>
                    </a:p>
                  </a:txBody>
                  <a:tcPr/>
                </a:tc>
                <a:tc>
                  <a:txBody>
                    <a:bodyPr/>
                    <a:lstStyle/>
                    <a:p>
                      <a:endParaRPr lang="fr-FR"/>
                    </a:p>
                  </a:txBody>
                  <a:tcPr/>
                </a:tc>
                <a:tc>
                  <a:txBody>
                    <a:bodyPr/>
                    <a:lstStyle/>
                    <a:p>
                      <a:endParaRPr lang="fr-FR"/>
                    </a:p>
                  </a:txBody>
                  <a:tcPr/>
                </a:tc>
                <a:tc>
                  <a:txBody>
                    <a:bodyPr/>
                    <a:lstStyle/>
                    <a:p>
                      <a:endParaRPr lang="fr-FR" dirty="0"/>
                    </a:p>
                  </a:txBody>
                  <a:tcPr/>
                </a:tc>
                <a:tc>
                  <a:txBody>
                    <a:bodyPr/>
                    <a:lstStyle/>
                    <a:p>
                      <a:endParaRPr lang="fr-FR" dirty="0"/>
                    </a:p>
                  </a:txBody>
                  <a:tcPr>
                    <a:solidFill>
                      <a:srgbClr val="00B0F0"/>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Commercialisation du produit</a:t>
            </a:r>
            <a:endParaRPr lang="fr-FR" dirty="0"/>
          </a:p>
        </p:txBody>
      </p:sp>
      <p:sp>
        <p:nvSpPr>
          <p:cNvPr id="3" name="Espace réservé du contenu 2"/>
          <p:cNvSpPr>
            <a:spLocks noGrp="1"/>
          </p:cNvSpPr>
          <p:nvPr>
            <p:ph idx="1"/>
          </p:nvPr>
        </p:nvSpPr>
        <p:spPr/>
        <p:txBody>
          <a:bodyPr/>
          <a:lstStyle/>
          <a:p>
            <a:r>
              <a:rPr lang="fr-FR" dirty="0" smtClean="0"/>
              <a:t>Site </a:t>
            </a:r>
            <a:r>
              <a:rPr lang="fr-FR" dirty="0" smtClean="0"/>
              <a:t>internet</a:t>
            </a:r>
          </a:p>
          <a:p>
            <a:r>
              <a:rPr lang="fr-FR" dirty="0" smtClean="0"/>
              <a:t>Système de payement en ligne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Business plan </a:t>
            </a:r>
            <a:endParaRPr lang="fr-FR" dirty="0"/>
          </a:p>
        </p:txBody>
      </p:sp>
      <p:graphicFrame>
        <p:nvGraphicFramePr>
          <p:cNvPr id="4" name="Table 3"/>
          <p:cNvGraphicFramePr>
            <a:graphicFrameLocks noGrp="1"/>
          </p:cNvGraphicFramePr>
          <p:nvPr>
            <p:extLst>
              <p:ext uri="{D42A27DB-BD31-4B8C-83A1-F6EECF244321}">
                <p14:modId xmlns:p14="http://schemas.microsoft.com/office/powerpoint/2010/main" val="161690299"/>
              </p:ext>
            </p:extLst>
          </p:nvPr>
        </p:nvGraphicFramePr>
        <p:xfrm>
          <a:off x="457199" y="1844823"/>
          <a:ext cx="8229602" cy="4176464"/>
        </p:xfrm>
        <a:graphic>
          <a:graphicData uri="http://schemas.openxmlformats.org/drawingml/2006/table">
            <a:tbl>
              <a:tblPr/>
              <a:tblGrid>
                <a:gridCol w="1291367"/>
                <a:gridCol w="496680"/>
                <a:gridCol w="496680"/>
                <a:gridCol w="496680"/>
                <a:gridCol w="496680"/>
                <a:gridCol w="496680"/>
                <a:gridCol w="496680"/>
                <a:gridCol w="496680"/>
                <a:gridCol w="496680"/>
                <a:gridCol w="649504"/>
                <a:gridCol w="687710"/>
                <a:gridCol w="542527"/>
                <a:gridCol w="542527"/>
                <a:gridCol w="542527"/>
              </a:tblGrid>
              <a:tr h="261029">
                <a:tc>
                  <a:txBody>
                    <a:bodyPr/>
                    <a:lstStyle/>
                    <a:p>
                      <a:pPr algn="l" fontAlgn="b"/>
                      <a:r>
                        <a:rPr lang="en-US" sz="700" b="1" i="0" u="none" strike="noStrike">
                          <a:solidFill>
                            <a:srgbClr val="FFFFFF"/>
                          </a:solidFill>
                          <a:effectLst/>
                          <a:latin typeface="Calibri"/>
                        </a:rPr>
                        <a:t> </a:t>
                      </a:r>
                    </a:p>
                  </a:txBody>
                  <a:tcPr marL="7641" marR="7641" marT="7641" marB="0" anchor="b">
                    <a:lnL>
                      <a:noFill/>
                    </a:lnL>
                    <a:lnR>
                      <a:noFill/>
                    </a:lnR>
                    <a:lnT>
                      <a:noFill/>
                    </a:lnT>
                    <a:lnB>
                      <a:noFill/>
                    </a:lnB>
                    <a:solidFill>
                      <a:srgbClr val="16365C"/>
                    </a:solidFill>
                  </a:tcPr>
                </a:tc>
                <a:tc>
                  <a:txBody>
                    <a:bodyPr/>
                    <a:lstStyle/>
                    <a:p>
                      <a:pPr algn="r" fontAlgn="b"/>
                      <a:r>
                        <a:rPr lang="sv-SE" sz="700" b="1" i="0" u="none" strike="noStrike">
                          <a:solidFill>
                            <a:srgbClr val="FFFFFF"/>
                          </a:solidFill>
                          <a:effectLst/>
                          <a:latin typeface="Calibri"/>
                        </a:rPr>
                        <a:t>janv-14</a:t>
                      </a:r>
                    </a:p>
                  </a:txBody>
                  <a:tcPr marL="7641" marR="7641" marT="7641" marB="0" anchor="b">
                    <a:lnL>
                      <a:noFill/>
                    </a:lnL>
                    <a:lnR>
                      <a:noFill/>
                    </a:lnR>
                    <a:lnT>
                      <a:noFill/>
                    </a:lnT>
                    <a:lnB>
                      <a:noFill/>
                    </a:lnB>
                    <a:solidFill>
                      <a:srgbClr val="16365C"/>
                    </a:solidFill>
                  </a:tcPr>
                </a:tc>
                <a:tc>
                  <a:txBody>
                    <a:bodyPr/>
                    <a:lstStyle/>
                    <a:p>
                      <a:pPr algn="r" fontAlgn="b"/>
                      <a:r>
                        <a:rPr lang="hu-HU" sz="700" b="1" i="0" u="none" strike="noStrike">
                          <a:solidFill>
                            <a:srgbClr val="FFFFFF"/>
                          </a:solidFill>
                          <a:effectLst/>
                          <a:latin typeface="Calibri"/>
                        </a:rPr>
                        <a:t>févr-14</a:t>
                      </a:r>
                    </a:p>
                  </a:txBody>
                  <a:tcPr marL="7641" marR="7641" marT="7641" marB="0" anchor="b">
                    <a:lnL>
                      <a:noFill/>
                    </a:lnL>
                    <a:lnR>
                      <a:noFill/>
                    </a:lnR>
                    <a:lnT>
                      <a:noFill/>
                    </a:lnT>
                    <a:lnB>
                      <a:noFill/>
                    </a:lnB>
                    <a:solidFill>
                      <a:srgbClr val="16365C"/>
                    </a:solidFill>
                  </a:tcPr>
                </a:tc>
                <a:tc>
                  <a:txBody>
                    <a:bodyPr/>
                    <a:lstStyle/>
                    <a:p>
                      <a:pPr algn="r" fontAlgn="b"/>
                      <a:r>
                        <a:rPr lang="en-US" sz="700" b="1" i="0" u="none" strike="noStrike">
                          <a:solidFill>
                            <a:srgbClr val="FFFFFF"/>
                          </a:solidFill>
                          <a:effectLst/>
                          <a:latin typeface="Calibri"/>
                        </a:rPr>
                        <a:t>mars-14</a:t>
                      </a:r>
                    </a:p>
                  </a:txBody>
                  <a:tcPr marL="7641" marR="7641" marT="7641" marB="0" anchor="b">
                    <a:lnL>
                      <a:noFill/>
                    </a:lnL>
                    <a:lnR>
                      <a:noFill/>
                    </a:lnR>
                    <a:lnT>
                      <a:noFill/>
                    </a:lnT>
                    <a:lnB>
                      <a:noFill/>
                    </a:lnB>
                    <a:solidFill>
                      <a:srgbClr val="16365C"/>
                    </a:solidFill>
                  </a:tcPr>
                </a:tc>
                <a:tc>
                  <a:txBody>
                    <a:bodyPr/>
                    <a:lstStyle/>
                    <a:p>
                      <a:pPr algn="r" fontAlgn="b"/>
                      <a:r>
                        <a:rPr lang="en-US" sz="700" b="1" i="0" u="none" strike="noStrike">
                          <a:solidFill>
                            <a:srgbClr val="FFFFFF"/>
                          </a:solidFill>
                          <a:effectLst/>
                          <a:latin typeface="Calibri"/>
                        </a:rPr>
                        <a:t>avr-14</a:t>
                      </a:r>
                    </a:p>
                  </a:txBody>
                  <a:tcPr marL="7641" marR="7641" marT="7641" marB="0" anchor="b">
                    <a:lnL>
                      <a:noFill/>
                    </a:lnL>
                    <a:lnR>
                      <a:noFill/>
                    </a:lnR>
                    <a:lnT>
                      <a:noFill/>
                    </a:lnT>
                    <a:lnB>
                      <a:noFill/>
                    </a:lnB>
                    <a:solidFill>
                      <a:srgbClr val="16365C"/>
                    </a:solidFill>
                  </a:tcPr>
                </a:tc>
                <a:tc>
                  <a:txBody>
                    <a:bodyPr/>
                    <a:lstStyle/>
                    <a:p>
                      <a:pPr algn="r" fontAlgn="b"/>
                      <a:r>
                        <a:rPr lang="en-US" sz="700" b="1" i="0" u="none" strike="noStrike">
                          <a:solidFill>
                            <a:srgbClr val="FFFFFF"/>
                          </a:solidFill>
                          <a:effectLst/>
                          <a:latin typeface="Calibri"/>
                        </a:rPr>
                        <a:t>mai-14</a:t>
                      </a:r>
                    </a:p>
                  </a:txBody>
                  <a:tcPr marL="7641" marR="7641" marT="7641" marB="0" anchor="b">
                    <a:lnL>
                      <a:noFill/>
                    </a:lnL>
                    <a:lnR>
                      <a:noFill/>
                    </a:lnR>
                    <a:lnT>
                      <a:noFill/>
                    </a:lnT>
                    <a:lnB>
                      <a:noFill/>
                    </a:lnB>
                    <a:solidFill>
                      <a:srgbClr val="16365C"/>
                    </a:solidFill>
                  </a:tcPr>
                </a:tc>
                <a:tc>
                  <a:txBody>
                    <a:bodyPr/>
                    <a:lstStyle/>
                    <a:p>
                      <a:pPr algn="r" fontAlgn="b"/>
                      <a:r>
                        <a:rPr lang="fr-FR" sz="700" b="1" i="0" u="none" strike="noStrike">
                          <a:solidFill>
                            <a:srgbClr val="FFFFFF"/>
                          </a:solidFill>
                          <a:effectLst/>
                          <a:latin typeface="Calibri"/>
                        </a:rPr>
                        <a:t>juin-14</a:t>
                      </a:r>
                    </a:p>
                  </a:txBody>
                  <a:tcPr marL="7641" marR="7641" marT="7641" marB="0" anchor="b">
                    <a:lnL>
                      <a:noFill/>
                    </a:lnL>
                    <a:lnR>
                      <a:noFill/>
                    </a:lnR>
                    <a:lnT>
                      <a:noFill/>
                    </a:lnT>
                    <a:lnB>
                      <a:noFill/>
                    </a:lnB>
                    <a:solidFill>
                      <a:srgbClr val="16365C"/>
                    </a:solidFill>
                  </a:tcPr>
                </a:tc>
                <a:tc>
                  <a:txBody>
                    <a:bodyPr/>
                    <a:lstStyle/>
                    <a:p>
                      <a:pPr algn="r" fontAlgn="b"/>
                      <a:r>
                        <a:rPr lang="fr-FR" sz="700" b="1" i="0" u="none" strike="noStrike">
                          <a:solidFill>
                            <a:srgbClr val="FFFFFF"/>
                          </a:solidFill>
                          <a:effectLst/>
                          <a:latin typeface="Calibri"/>
                        </a:rPr>
                        <a:t>juil-14</a:t>
                      </a:r>
                    </a:p>
                  </a:txBody>
                  <a:tcPr marL="7641" marR="7641" marT="7641" marB="0" anchor="b">
                    <a:lnL>
                      <a:noFill/>
                    </a:lnL>
                    <a:lnR>
                      <a:noFill/>
                    </a:lnR>
                    <a:lnT>
                      <a:noFill/>
                    </a:lnT>
                    <a:lnB>
                      <a:noFill/>
                    </a:lnB>
                    <a:solidFill>
                      <a:srgbClr val="16365C"/>
                    </a:solidFill>
                  </a:tcPr>
                </a:tc>
                <a:tc>
                  <a:txBody>
                    <a:bodyPr/>
                    <a:lstStyle/>
                    <a:p>
                      <a:pPr algn="r" fontAlgn="b"/>
                      <a:r>
                        <a:rPr lang="fr-FR" sz="700" b="1" i="0" u="none" strike="noStrike">
                          <a:solidFill>
                            <a:srgbClr val="FFFFFF"/>
                          </a:solidFill>
                          <a:effectLst/>
                          <a:latin typeface="Calibri"/>
                        </a:rPr>
                        <a:t>août-14</a:t>
                      </a:r>
                    </a:p>
                  </a:txBody>
                  <a:tcPr marL="7641" marR="7641" marT="7641" marB="0" anchor="b">
                    <a:lnL>
                      <a:noFill/>
                    </a:lnL>
                    <a:lnR>
                      <a:noFill/>
                    </a:lnR>
                    <a:lnT>
                      <a:noFill/>
                    </a:lnT>
                    <a:lnB>
                      <a:noFill/>
                    </a:lnB>
                    <a:solidFill>
                      <a:srgbClr val="16365C"/>
                    </a:solidFill>
                  </a:tcPr>
                </a:tc>
                <a:tc>
                  <a:txBody>
                    <a:bodyPr/>
                    <a:lstStyle/>
                    <a:p>
                      <a:pPr algn="r" fontAlgn="b"/>
                      <a:r>
                        <a:rPr lang="en-US" sz="700" b="1" i="0" u="none" strike="noStrike">
                          <a:solidFill>
                            <a:srgbClr val="FFFFFF"/>
                          </a:solidFill>
                          <a:effectLst/>
                          <a:latin typeface="Calibri"/>
                        </a:rPr>
                        <a:t>sept-14</a:t>
                      </a:r>
                    </a:p>
                  </a:txBody>
                  <a:tcPr marL="7641" marR="7641" marT="7641" marB="0" anchor="b">
                    <a:lnL>
                      <a:noFill/>
                    </a:lnL>
                    <a:lnR>
                      <a:noFill/>
                    </a:lnR>
                    <a:lnT>
                      <a:noFill/>
                    </a:lnT>
                    <a:lnB>
                      <a:noFill/>
                    </a:lnB>
                    <a:solidFill>
                      <a:srgbClr val="16365C"/>
                    </a:solidFill>
                  </a:tcPr>
                </a:tc>
                <a:tc>
                  <a:txBody>
                    <a:bodyPr/>
                    <a:lstStyle/>
                    <a:p>
                      <a:pPr algn="r" fontAlgn="b"/>
                      <a:r>
                        <a:rPr lang="en-US" sz="700" b="1" i="0" u="none" strike="noStrike">
                          <a:solidFill>
                            <a:srgbClr val="FFFFFF"/>
                          </a:solidFill>
                          <a:effectLst/>
                          <a:latin typeface="Calibri"/>
                        </a:rPr>
                        <a:t>oct-14</a:t>
                      </a:r>
                    </a:p>
                  </a:txBody>
                  <a:tcPr marL="7641" marR="7641" marT="7641" marB="0" anchor="b">
                    <a:lnL>
                      <a:noFill/>
                    </a:lnL>
                    <a:lnR>
                      <a:noFill/>
                    </a:lnR>
                    <a:lnT>
                      <a:noFill/>
                    </a:lnT>
                    <a:lnB>
                      <a:noFill/>
                    </a:lnB>
                    <a:solidFill>
                      <a:srgbClr val="16365C"/>
                    </a:solidFill>
                  </a:tcPr>
                </a:tc>
                <a:tc>
                  <a:txBody>
                    <a:bodyPr/>
                    <a:lstStyle/>
                    <a:p>
                      <a:pPr algn="r" fontAlgn="b"/>
                      <a:r>
                        <a:rPr lang="en-US" sz="700" b="1" i="0" u="none" strike="noStrike">
                          <a:solidFill>
                            <a:srgbClr val="FFFFFF"/>
                          </a:solidFill>
                          <a:effectLst/>
                          <a:latin typeface="Calibri"/>
                        </a:rPr>
                        <a:t>nov-14</a:t>
                      </a:r>
                    </a:p>
                  </a:txBody>
                  <a:tcPr marL="7641" marR="7641" marT="7641" marB="0" anchor="b">
                    <a:lnL>
                      <a:noFill/>
                    </a:lnL>
                    <a:lnR>
                      <a:noFill/>
                    </a:lnR>
                    <a:lnT>
                      <a:noFill/>
                    </a:lnT>
                    <a:lnB>
                      <a:noFill/>
                    </a:lnB>
                    <a:solidFill>
                      <a:srgbClr val="16365C"/>
                    </a:solidFill>
                  </a:tcPr>
                </a:tc>
                <a:tc>
                  <a:txBody>
                    <a:bodyPr/>
                    <a:lstStyle/>
                    <a:p>
                      <a:pPr algn="r" fontAlgn="b"/>
                      <a:r>
                        <a:rPr lang="fr-FR" sz="700" b="1" i="0" u="none" strike="noStrike">
                          <a:solidFill>
                            <a:srgbClr val="FFFFFF"/>
                          </a:solidFill>
                          <a:effectLst/>
                          <a:latin typeface="Calibri"/>
                        </a:rPr>
                        <a:t>déc-14</a:t>
                      </a:r>
                    </a:p>
                  </a:txBody>
                  <a:tcPr marL="7641" marR="7641" marT="7641" marB="0" anchor="b">
                    <a:lnL>
                      <a:noFill/>
                    </a:lnL>
                    <a:lnR>
                      <a:noFill/>
                    </a:lnR>
                    <a:lnT>
                      <a:noFill/>
                    </a:lnT>
                    <a:lnB>
                      <a:noFill/>
                    </a:lnB>
                    <a:solidFill>
                      <a:srgbClr val="16365C"/>
                    </a:solidFill>
                  </a:tcPr>
                </a:tc>
                <a:tc>
                  <a:txBody>
                    <a:bodyPr/>
                    <a:lstStyle/>
                    <a:p>
                      <a:pPr algn="l" fontAlgn="b"/>
                      <a:r>
                        <a:rPr lang="en-US" sz="700" b="1" i="0" u="none" strike="noStrike">
                          <a:solidFill>
                            <a:srgbClr val="FFFFFF"/>
                          </a:solidFill>
                          <a:effectLst/>
                          <a:latin typeface="Calibri"/>
                        </a:rPr>
                        <a:t>total </a:t>
                      </a:r>
                    </a:p>
                  </a:txBody>
                  <a:tcPr marL="7641" marR="7641" marT="7641" marB="0" anchor="b">
                    <a:lnL>
                      <a:noFill/>
                    </a:lnL>
                    <a:lnR>
                      <a:noFill/>
                    </a:lnR>
                    <a:lnT>
                      <a:noFill/>
                    </a:lnT>
                    <a:lnB>
                      <a:noFill/>
                    </a:lnB>
                    <a:solidFill>
                      <a:srgbClr val="16365C"/>
                    </a:solidFill>
                  </a:tcPr>
                </a:tc>
              </a:tr>
              <a:tr h="261029">
                <a:tc>
                  <a:txBody>
                    <a:bodyPr/>
                    <a:lstStyle/>
                    <a:p>
                      <a:pPr algn="l" fontAlgn="b"/>
                      <a:r>
                        <a:rPr lang="fr-FR" sz="700" b="1" i="0" u="none" strike="noStrike">
                          <a:solidFill>
                            <a:srgbClr val="000000"/>
                          </a:solidFill>
                          <a:effectLst/>
                          <a:latin typeface="Calibri"/>
                        </a:rPr>
                        <a:t>revenus </a:t>
                      </a:r>
                    </a:p>
                  </a:txBody>
                  <a:tcPr marL="7641" marR="7641" marT="7641" marB="0" anchor="b">
                    <a:lnL>
                      <a:noFill/>
                    </a:lnL>
                    <a:lnR>
                      <a:noFill/>
                    </a:lnR>
                    <a:lnT>
                      <a:noFill/>
                    </a:lnT>
                    <a:lnB>
                      <a:noFill/>
                    </a:lnB>
                    <a:solidFill>
                      <a:srgbClr val="538DD5"/>
                    </a:solidFill>
                  </a:tcPr>
                </a:tc>
                <a:tc>
                  <a:txBody>
                    <a:bodyPr/>
                    <a:lstStyle/>
                    <a:p>
                      <a:pPr algn="l" fontAlgn="b"/>
                      <a:r>
                        <a:rPr lang="en-US" sz="700" b="1" i="0" u="none" strike="noStrike">
                          <a:solidFill>
                            <a:srgbClr val="000000"/>
                          </a:solidFill>
                          <a:effectLst/>
                          <a:latin typeface="Calibri"/>
                        </a:rPr>
                        <a:t> </a:t>
                      </a:r>
                    </a:p>
                  </a:txBody>
                  <a:tcPr marL="7641" marR="7641" marT="7641" marB="0" anchor="b">
                    <a:lnL>
                      <a:noFill/>
                    </a:lnL>
                    <a:lnR>
                      <a:noFill/>
                    </a:lnR>
                    <a:lnT>
                      <a:noFill/>
                    </a:lnT>
                    <a:lnB>
                      <a:noFill/>
                    </a:lnB>
                    <a:solidFill>
                      <a:srgbClr val="538DD5"/>
                    </a:solidFill>
                  </a:tcPr>
                </a:tc>
                <a:tc>
                  <a:txBody>
                    <a:bodyPr/>
                    <a:lstStyle/>
                    <a:p>
                      <a:pPr algn="l" fontAlgn="b"/>
                      <a:r>
                        <a:rPr lang="en-US" sz="700" b="1" i="0" u="none" strike="noStrike">
                          <a:solidFill>
                            <a:srgbClr val="000000"/>
                          </a:solidFill>
                          <a:effectLst/>
                          <a:latin typeface="Calibri"/>
                        </a:rPr>
                        <a:t> </a:t>
                      </a:r>
                    </a:p>
                  </a:txBody>
                  <a:tcPr marL="7641" marR="7641" marT="7641" marB="0" anchor="b">
                    <a:lnL>
                      <a:noFill/>
                    </a:lnL>
                    <a:lnR>
                      <a:noFill/>
                    </a:lnR>
                    <a:lnT>
                      <a:noFill/>
                    </a:lnT>
                    <a:lnB>
                      <a:noFill/>
                    </a:lnB>
                    <a:solidFill>
                      <a:srgbClr val="538DD5"/>
                    </a:solidFill>
                  </a:tcPr>
                </a:tc>
                <a:tc>
                  <a:txBody>
                    <a:bodyPr/>
                    <a:lstStyle/>
                    <a:p>
                      <a:pPr algn="l" fontAlgn="b"/>
                      <a:r>
                        <a:rPr lang="en-US" sz="700" b="1" i="0" u="none" strike="noStrike">
                          <a:solidFill>
                            <a:srgbClr val="000000"/>
                          </a:solidFill>
                          <a:effectLst/>
                          <a:latin typeface="Calibri"/>
                        </a:rPr>
                        <a:t> </a:t>
                      </a:r>
                    </a:p>
                  </a:txBody>
                  <a:tcPr marL="7641" marR="7641" marT="7641" marB="0" anchor="b">
                    <a:lnL>
                      <a:noFill/>
                    </a:lnL>
                    <a:lnR>
                      <a:noFill/>
                    </a:lnR>
                    <a:lnT>
                      <a:noFill/>
                    </a:lnT>
                    <a:lnB>
                      <a:noFill/>
                    </a:lnB>
                    <a:solidFill>
                      <a:srgbClr val="538DD5"/>
                    </a:solidFill>
                  </a:tcPr>
                </a:tc>
                <a:tc>
                  <a:txBody>
                    <a:bodyPr/>
                    <a:lstStyle/>
                    <a:p>
                      <a:pPr algn="l" fontAlgn="b"/>
                      <a:r>
                        <a:rPr lang="en-US" sz="700" b="1" i="0" u="none" strike="noStrike">
                          <a:solidFill>
                            <a:srgbClr val="000000"/>
                          </a:solidFill>
                          <a:effectLst/>
                          <a:latin typeface="Calibri"/>
                        </a:rPr>
                        <a:t> </a:t>
                      </a:r>
                    </a:p>
                  </a:txBody>
                  <a:tcPr marL="7641" marR="7641" marT="7641" marB="0" anchor="b">
                    <a:lnL>
                      <a:noFill/>
                    </a:lnL>
                    <a:lnR>
                      <a:noFill/>
                    </a:lnR>
                    <a:lnT>
                      <a:noFill/>
                    </a:lnT>
                    <a:lnB>
                      <a:noFill/>
                    </a:lnB>
                    <a:solidFill>
                      <a:srgbClr val="538DD5"/>
                    </a:solidFill>
                  </a:tcPr>
                </a:tc>
                <a:tc>
                  <a:txBody>
                    <a:bodyPr/>
                    <a:lstStyle/>
                    <a:p>
                      <a:pPr algn="l" fontAlgn="b"/>
                      <a:r>
                        <a:rPr lang="en-US" sz="700" b="1" i="0" u="none" strike="noStrike">
                          <a:solidFill>
                            <a:srgbClr val="000000"/>
                          </a:solidFill>
                          <a:effectLst/>
                          <a:latin typeface="Calibri"/>
                        </a:rPr>
                        <a:t> </a:t>
                      </a:r>
                    </a:p>
                  </a:txBody>
                  <a:tcPr marL="7641" marR="7641" marT="7641" marB="0" anchor="b">
                    <a:lnL>
                      <a:noFill/>
                    </a:lnL>
                    <a:lnR>
                      <a:noFill/>
                    </a:lnR>
                    <a:lnT>
                      <a:noFill/>
                    </a:lnT>
                    <a:lnB>
                      <a:noFill/>
                    </a:lnB>
                    <a:solidFill>
                      <a:srgbClr val="538DD5"/>
                    </a:solidFill>
                  </a:tcPr>
                </a:tc>
                <a:tc>
                  <a:txBody>
                    <a:bodyPr/>
                    <a:lstStyle/>
                    <a:p>
                      <a:pPr algn="l" fontAlgn="b"/>
                      <a:r>
                        <a:rPr lang="en-US" sz="700" b="1" i="0" u="none" strike="noStrike">
                          <a:solidFill>
                            <a:srgbClr val="000000"/>
                          </a:solidFill>
                          <a:effectLst/>
                          <a:latin typeface="Calibri"/>
                        </a:rPr>
                        <a:t> </a:t>
                      </a:r>
                    </a:p>
                  </a:txBody>
                  <a:tcPr marL="7641" marR="7641" marT="7641" marB="0" anchor="b">
                    <a:lnL>
                      <a:noFill/>
                    </a:lnL>
                    <a:lnR>
                      <a:noFill/>
                    </a:lnR>
                    <a:lnT>
                      <a:noFill/>
                    </a:lnT>
                    <a:lnB>
                      <a:noFill/>
                    </a:lnB>
                    <a:solidFill>
                      <a:srgbClr val="538DD5"/>
                    </a:solidFill>
                  </a:tcPr>
                </a:tc>
                <a:tc>
                  <a:txBody>
                    <a:bodyPr/>
                    <a:lstStyle/>
                    <a:p>
                      <a:pPr algn="l" fontAlgn="b"/>
                      <a:r>
                        <a:rPr lang="en-US" sz="700" b="1" i="0" u="none" strike="noStrike">
                          <a:solidFill>
                            <a:srgbClr val="000000"/>
                          </a:solidFill>
                          <a:effectLst/>
                          <a:latin typeface="Calibri"/>
                        </a:rPr>
                        <a:t> </a:t>
                      </a:r>
                    </a:p>
                  </a:txBody>
                  <a:tcPr marL="7641" marR="7641" marT="7641" marB="0" anchor="b">
                    <a:lnL>
                      <a:noFill/>
                    </a:lnL>
                    <a:lnR>
                      <a:noFill/>
                    </a:lnR>
                    <a:lnT>
                      <a:noFill/>
                    </a:lnT>
                    <a:lnB>
                      <a:noFill/>
                    </a:lnB>
                    <a:solidFill>
                      <a:srgbClr val="538DD5"/>
                    </a:solidFill>
                  </a:tcPr>
                </a:tc>
                <a:tc>
                  <a:txBody>
                    <a:bodyPr/>
                    <a:lstStyle/>
                    <a:p>
                      <a:pPr algn="l" fontAlgn="b"/>
                      <a:r>
                        <a:rPr lang="en-US" sz="700" b="1" i="0" u="none" strike="noStrike">
                          <a:solidFill>
                            <a:srgbClr val="000000"/>
                          </a:solidFill>
                          <a:effectLst/>
                          <a:latin typeface="Calibri"/>
                        </a:rPr>
                        <a:t> </a:t>
                      </a:r>
                    </a:p>
                  </a:txBody>
                  <a:tcPr marL="7641" marR="7641" marT="7641" marB="0" anchor="b">
                    <a:lnL>
                      <a:noFill/>
                    </a:lnL>
                    <a:lnR>
                      <a:noFill/>
                    </a:lnR>
                    <a:lnT>
                      <a:noFill/>
                    </a:lnT>
                    <a:lnB>
                      <a:noFill/>
                    </a:lnB>
                    <a:solidFill>
                      <a:srgbClr val="538DD5"/>
                    </a:solidFill>
                  </a:tcPr>
                </a:tc>
                <a:tc>
                  <a:txBody>
                    <a:bodyPr/>
                    <a:lstStyle/>
                    <a:p>
                      <a:pPr algn="l" fontAlgn="b"/>
                      <a:r>
                        <a:rPr lang="en-US" sz="700" b="1" i="0" u="none" strike="noStrike">
                          <a:solidFill>
                            <a:srgbClr val="000000"/>
                          </a:solidFill>
                          <a:effectLst/>
                          <a:latin typeface="Calibri"/>
                        </a:rPr>
                        <a:t> </a:t>
                      </a:r>
                    </a:p>
                  </a:txBody>
                  <a:tcPr marL="7641" marR="7641" marT="7641" marB="0" anchor="b">
                    <a:lnL>
                      <a:noFill/>
                    </a:lnL>
                    <a:lnR>
                      <a:noFill/>
                    </a:lnR>
                    <a:lnT>
                      <a:noFill/>
                    </a:lnT>
                    <a:lnB>
                      <a:noFill/>
                    </a:lnB>
                    <a:solidFill>
                      <a:srgbClr val="538DD5"/>
                    </a:solidFill>
                  </a:tcPr>
                </a:tc>
                <a:tc>
                  <a:txBody>
                    <a:bodyPr/>
                    <a:lstStyle/>
                    <a:p>
                      <a:pPr algn="l" fontAlgn="b"/>
                      <a:r>
                        <a:rPr lang="en-US" sz="700" b="1" i="0" u="none" strike="noStrike">
                          <a:solidFill>
                            <a:srgbClr val="000000"/>
                          </a:solidFill>
                          <a:effectLst/>
                          <a:latin typeface="Calibri"/>
                        </a:rPr>
                        <a:t> </a:t>
                      </a:r>
                    </a:p>
                  </a:txBody>
                  <a:tcPr marL="7641" marR="7641" marT="7641" marB="0" anchor="b">
                    <a:lnL>
                      <a:noFill/>
                    </a:lnL>
                    <a:lnR>
                      <a:noFill/>
                    </a:lnR>
                    <a:lnT>
                      <a:noFill/>
                    </a:lnT>
                    <a:lnB>
                      <a:noFill/>
                    </a:lnB>
                    <a:solidFill>
                      <a:srgbClr val="538DD5"/>
                    </a:solidFill>
                  </a:tcPr>
                </a:tc>
                <a:tc>
                  <a:txBody>
                    <a:bodyPr/>
                    <a:lstStyle/>
                    <a:p>
                      <a:pPr algn="l" fontAlgn="b"/>
                      <a:r>
                        <a:rPr lang="en-US" sz="700" b="1" i="0" u="none" strike="noStrike">
                          <a:solidFill>
                            <a:srgbClr val="000000"/>
                          </a:solidFill>
                          <a:effectLst/>
                          <a:latin typeface="Calibri"/>
                        </a:rPr>
                        <a:t> </a:t>
                      </a:r>
                    </a:p>
                  </a:txBody>
                  <a:tcPr marL="7641" marR="7641" marT="7641" marB="0" anchor="b">
                    <a:lnL>
                      <a:noFill/>
                    </a:lnL>
                    <a:lnR>
                      <a:noFill/>
                    </a:lnR>
                    <a:lnT>
                      <a:noFill/>
                    </a:lnT>
                    <a:lnB>
                      <a:noFill/>
                    </a:lnB>
                    <a:solidFill>
                      <a:srgbClr val="538DD5"/>
                    </a:solidFill>
                  </a:tcPr>
                </a:tc>
                <a:tc>
                  <a:txBody>
                    <a:bodyPr/>
                    <a:lstStyle/>
                    <a:p>
                      <a:pPr algn="l" fontAlgn="b"/>
                      <a:r>
                        <a:rPr lang="en-US" sz="700" b="1" i="0" u="none" strike="noStrike">
                          <a:solidFill>
                            <a:srgbClr val="000000"/>
                          </a:solidFill>
                          <a:effectLst/>
                          <a:latin typeface="Calibri"/>
                        </a:rPr>
                        <a:t> </a:t>
                      </a:r>
                    </a:p>
                  </a:txBody>
                  <a:tcPr marL="7641" marR="7641" marT="7641" marB="0" anchor="b">
                    <a:lnL>
                      <a:noFill/>
                    </a:lnL>
                    <a:lnR>
                      <a:noFill/>
                    </a:lnR>
                    <a:lnT>
                      <a:noFill/>
                    </a:lnT>
                    <a:lnB>
                      <a:noFill/>
                    </a:lnB>
                    <a:solidFill>
                      <a:srgbClr val="538DD5"/>
                    </a:solidFill>
                  </a:tcPr>
                </a:tc>
                <a:tc>
                  <a:txBody>
                    <a:bodyPr/>
                    <a:lstStyle/>
                    <a:p>
                      <a:pPr algn="l" fontAlgn="b"/>
                      <a:r>
                        <a:rPr lang="en-US" sz="700" b="1" i="0" u="none" strike="noStrike">
                          <a:solidFill>
                            <a:srgbClr val="000000"/>
                          </a:solidFill>
                          <a:effectLst/>
                          <a:latin typeface="Calibri"/>
                        </a:rPr>
                        <a:t> </a:t>
                      </a:r>
                    </a:p>
                  </a:txBody>
                  <a:tcPr marL="7641" marR="7641" marT="7641" marB="0" anchor="b">
                    <a:lnL>
                      <a:noFill/>
                    </a:lnL>
                    <a:lnR>
                      <a:noFill/>
                    </a:lnR>
                    <a:lnT>
                      <a:noFill/>
                    </a:lnT>
                    <a:lnB>
                      <a:noFill/>
                    </a:lnB>
                    <a:solidFill>
                      <a:srgbClr val="538DD5"/>
                    </a:solidFill>
                  </a:tcPr>
                </a:tc>
              </a:tr>
              <a:tr h="261029">
                <a:tc>
                  <a:txBody>
                    <a:bodyPr/>
                    <a:lstStyle/>
                    <a:p>
                      <a:pPr algn="l" fontAlgn="b"/>
                      <a:r>
                        <a:rPr lang="it-IT" sz="700" b="0" i="0" u="none" strike="noStrike">
                          <a:solidFill>
                            <a:srgbClr val="000000"/>
                          </a:solidFill>
                          <a:effectLst/>
                          <a:latin typeface="Calibri"/>
                        </a:rPr>
                        <a:t>vente licence 280€</a:t>
                      </a:r>
                    </a:p>
                  </a:txBody>
                  <a:tcPr marL="7641" marR="7641" marT="7641" marB="0" anchor="b">
                    <a:lnL>
                      <a:noFill/>
                    </a:lnL>
                    <a:lnR>
                      <a:noFill/>
                    </a:lnR>
                    <a:lnT>
                      <a:noFill/>
                    </a:lnT>
                    <a:lnB>
                      <a:noFill/>
                    </a:lnB>
                  </a:tcPr>
                </a:tc>
                <a:tc>
                  <a:txBody>
                    <a:bodyPr/>
                    <a:lstStyle/>
                    <a:p>
                      <a:pPr algn="r" fontAlgn="b"/>
                      <a:r>
                        <a:rPr lang="en-US" sz="700" b="0" i="0" u="none" strike="noStrike">
                          <a:solidFill>
                            <a:srgbClr val="000000"/>
                          </a:solidFill>
                          <a:effectLst/>
                          <a:latin typeface="Calibri"/>
                        </a:rPr>
                        <a:t> -   € </a:t>
                      </a:r>
                    </a:p>
                  </a:txBody>
                  <a:tcPr marL="7641" marR="7641" marT="7641" marB="0" anchor="b">
                    <a:lnL>
                      <a:noFill/>
                    </a:lnL>
                    <a:lnR>
                      <a:noFill/>
                    </a:lnR>
                    <a:lnT>
                      <a:noFill/>
                    </a:lnT>
                    <a:lnB>
                      <a:noFill/>
                    </a:lnB>
                  </a:tcPr>
                </a:tc>
                <a:tc>
                  <a:txBody>
                    <a:bodyPr/>
                    <a:lstStyle/>
                    <a:p>
                      <a:pPr algn="r" fontAlgn="b"/>
                      <a:r>
                        <a:rPr lang="en-US" sz="700" b="0" i="0" u="none" strike="noStrike">
                          <a:solidFill>
                            <a:srgbClr val="000000"/>
                          </a:solidFill>
                          <a:effectLst/>
                          <a:latin typeface="Calibri"/>
                        </a:rPr>
                        <a:t> -   € </a:t>
                      </a:r>
                    </a:p>
                  </a:txBody>
                  <a:tcPr marL="7641" marR="7641" marT="7641" marB="0" anchor="b">
                    <a:lnL>
                      <a:noFill/>
                    </a:lnL>
                    <a:lnR>
                      <a:noFill/>
                    </a:lnR>
                    <a:lnT>
                      <a:noFill/>
                    </a:lnT>
                    <a:lnB>
                      <a:noFill/>
                    </a:lnB>
                  </a:tcPr>
                </a:tc>
                <a:tc>
                  <a:txBody>
                    <a:bodyPr/>
                    <a:lstStyle/>
                    <a:p>
                      <a:pPr algn="r" fontAlgn="b"/>
                      <a:r>
                        <a:rPr lang="en-US" sz="700" b="0" i="0" u="none" strike="noStrike">
                          <a:solidFill>
                            <a:srgbClr val="000000"/>
                          </a:solidFill>
                          <a:effectLst/>
                          <a:latin typeface="Calibri"/>
                        </a:rPr>
                        <a:t> -   € </a:t>
                      </a:r>
                    </a:p>
                  </a:txBody>
                  <a:tcPr marL="7641" marR="7641" marT="7641" marB="0" anchor="b">
                    <a:lnL>
                      <a:noFill/>
                    </a:lnL>
                    <a:lnR>
                      <a:noFill/>
                    </a:lnR>
                    <a:lnT>
                      <a:noFill/>
                    </a:lnT>
                    <a:lnB>
                      <a:noFill/>
                    </a:lnB>
                  </a:tcPr>
                </a:tc>
                <a:tc>
                  <a:txBody>
                    <a:bodyPr/>
                    <a:lstStyle/>
                    <a:p>
                      <a:pPr algn="r" fontAlgn="b"/>
                      <a:r>
                        <a:rPr lang="en-US" sz="700" b="0" i="0" u="none" strike="noStrike" dirty="0">
                          <a:solidFill>
                            <a:srgbClr val="000000"/>
                          </a:solidFill>
                          <a:effectLst/>
                          <a:latin typeface="Calibri"/>
                        </a:rPr>
                        <a:t> -   € </a:t>
                      </a:r>
                    </a:p>
                  </a:txBody>
                  <a:tcPr marL="7641" marR="7641" marT="7641" marB="0" anchor="b">
                    <a:lnL>
                      <a:noFill/>
                    </a:lnL>
                    <a:lnR>
                      <a:noFill/>
                    </a:lnR>
                    <a:lnT>
                      <a:noFill/>
                    </a:lnT>
                    <a:lnB>
                      <a:noFill/>
                    </a:lnB>
                  </a:tcPr>
                </a:tc>
                <a:tc>
                  <a:txBody>
                    <a:bodyPr/>
                    <a:lstStyle/>
                    <a:p>
                      <a:pPr algn="r" fontAlgn="b"/>
                      <a:r>
                        <a:rPr lang="en-US" sz="700" b="0" i="0" u="none" strike="noStrike">
                          <a:solidFill>
                            <a:srgbClr val="000000"/>
                          </a:solidFill>
                          <a:effectLst/>
                          <a:latin typeface="Calibri"/>
                        </a:rPr>
                        <a:t> -   € </a:t>
                      </a:r>
                    </a:p>
                  </a:txBody>
                  <a:tcPr marL="7641" marR="7641" marT="7641" marB="0" anchor="b">
                    <a:lnL>
                      <a:noFill/>
                    </a:lnL>
                    <a:lnR>
                      <a:noFill/>
                    </a:lnR>
                    <a:lnT>
                      <a:noFill/>
                    </a:lnT>
                    <a:lnB>
                      <a:noFill/>
                    </a:lnB>
                  </a:tcPr>
                </a:tc>
                <a:tc>
                  <a:txBody>
                    <a:bodyPr/>
                    <a:lstStyle/>
                    <a:p>
                      <a:pPr algn="r" fontAlgn="b"/>
                      <a:r>
                        <a:rPr lang="en-US" sz="700" b="0" i="0" u="none" strike="noStrike">
                          <a:solidFill>
                            <a:srgbClr val="000000"/>
                          </a:solidFill>
                          <a:effectLst/>
                          <a:latin typeface="Calibri"/>
                        </a:rPr>
                        <a:t> -   € </a:t>
                      </a:r>
                    </a:p>
                  </a:txBody>
                  <a:tcPr marL="7641" marR="7641" marT="7641" marB="0" anchor="b">
                    <a:lnL>
                      <a:noFill/>
                    </a:lnL>
                    <a:lnR>
                      <a:noFill/>
                    </a:lnR>
                    <a:lnT>
                      <a:noFill/>
                    </a:lnT>
                    <a:lnB>
                      <a:noFill/>
                    </a:lnB>
                  </a:tcPr>
                </a:tc>
                <a:tc>
                  <a:txBody>
                    <a:bodyPr/>
                    <a:lstStyle/>
                    <a:p>
                      <a:pPr algn="r" fontAlgn="b"/>
                      <a:r>
                        <a:rPr lang="en-US" sz="700" b="0" i="0" u="none" strike="noStrike">
                          <a:solidFill>
                            <a:srgbClr val="000000"/>
                          </a:solidFill>
                          <a:effectLst/>
                          <a:latin typeface="Calibri"/>
                        </a:rPr>
                        <a:t> -   € </a:t>
                      </a:r>
                    </a:p>
                  </a:txBody>
                  <a:tcPr marL="7641" marR="7641" marT="7641" marB="0" anchor="b">
                    <a:lnL>
                      <a:noFill/>
                    </a:lnL>
                    <a:lnR>
                      <a:noFill/>
                    </a:lnR>
                    <a:lnT>
                      <a:noFill/>
                    </a:lnT>
                    <a:lnB>
                      <a:noFill/>
                    </a:lnB>
                  </a:tcPr>
                </a:tc>
                <a:tc>
                  <a:txBody>
                    <a:bodyPr/>
                    <a:lstStyle/>
                    <a:p>
                      <a:pPr algn="r" fontAlgn="b"/>
                      <a:r>
                        <a:rPr lang="en-US" sz="700" b="0" i="0" u="none" strike="noStrike">
                          <a:solidFill>
                            <a:srgbClr val="000000"/>
                          </a:solidFill>
                          <a:effectLst/>
                          <a:latin typeface="Calibri"/>
                        </a:rPr>
                        <a:t> -   € </a:t>
                      </a:r>
                    </a:p>
                  </a:txBody>
                  <a:tcPr marL="7641" marR="7641" marT="7641" marB="0" anchor="b">
                    <a:lnL>
                      <a:noFill/>
                    </a:lnL>
                    <a:lnR>
                      <a:noFill/>
                    </a:lnR>
                    <a:lnT>
                      <a:noFill/>
                    </a:lnT>
                    <a:lnB>
                      <a:noFill/>
                    </a:lnB>
                  </a:tcPr>
                </a:tc>
                <a:tc>
                  <a:txBody>
                    <a:bodyPr/>
                    <a:lstStyle/>
                    <a:p>
                      <a:pPr algn="r" fontAlgn="b"/>
                      <a:r>
                        <a:rPr lang="en-US" sz="700" b="0" i="0" u="none" strike="noStrike">
                          <a:solidFill>
                            <a:srgbClr val="000000"/>
                          </a:solidFill>
                          <a:effectLst/>
                          <a:latin typeface="Calibri"/>
                        </a:rPr>
                        <a:t> 5 600,00 € </a:t>
                      </a:r>
                    </a:p>
                  </a:txBody>
                  <a:tcPr marL="7641" marR="7641" marT="7641" marB="0" anchor="b">
                    <a:lnL>
                      <a:noFill/>
                    </a:lnL>
                    <a:lnR>
                      <a:noFill/>
                    </a:lnR>
                    <a:lnT>
                      <a:noFill/>
                    </a:lnT>
                    <a:lnB>
                      <a:noFill/>
                    </a:lnB>
                  </a:tcPr>
                </a:tc>
                <a:tc>
                  <a:txBody>
                    <a:bodyPr/>
                    <a:lstStyle/>
                    <a:p>
                      <a:pPr algn="r" fontAlgn="b"/>
                      <a:r>
                        <a:rPr lang="en-US" sz="700" b="0" i="0" u="none" strike="noStrike">
                          <a:solidFill>
                            <a:srgbClr val="000000"/>
                          </a:solidFill>
                          <a:effectLst/>
                          <a:latin typeface="Calibri"/>
                        </a:rPr>
                        <a:t> 14 000,00 € </a:t>
                      </a:r>
                    </a:p>
                  </a:txBody>
                  <a:tcPr marL="7641" marR="7641" marT="7641" marB="0" anchor="b">
                    <a:lnL>
                      <a:noFill/>
                    </a:lnL>
                    <a:lnR>
                      <a:noFill/>
                    </a:lnR>
                    <a:lnT>
                      <a:noFill/>
                    </a:lnT>
                    <a:lnB>
                      <a:noFill/>
                    </a:lnB>
                  </a:tcPr>
                </a:tc>
                <a:tc>
                  <a:txBody>
                    <a:bodyPr/>
                    <a:lstStyle/>
                    <a:p>
                      <a:pPr algn="r" fontAlgn="b"/>
                      <a:r>
                        <a:rPr lang="en-US" sz="700" b="0" i="0" u="none" strike="noStrike">
                          <a:solidFill>
                            <a:srgbClr val="000000"/>
                          </a:solidFill>
                          <a:effectLst/>
                          <a:latin typeface="Calibri"/>
                        </a:rPr>
                        <a:t> 22 400,00 € </a:t>
                      </a:r>
                    </a:p>
                  </a:txBody>
                  <a:tcPr marL="7641" marR="7641" marT="7641" marB="0" anchor="b">
                    <a:lnL>
                      <a:noFill/>
                    </a:lnL>
                    <a:lnR>
                      <a:noFill/>
                    </a:lnR>
                    <a:lnT>
                      <a:noFill/>
                    </a:lnT>
                    <a:lnB>
                      <a:noFill/>
                    </a:lnB>
                  </a:tcPr>
                </a:tc>
                <a:tc>
                  <a:txBody>
                    <a:bodyPr/>
                    <a:lstStyle/>
                    <a:p>
                      <a:pPr algn="r" fontAlgn="b"/>
                      <a:r>
                        <a:rPr lang="en-US" sz="700" b="0" i="0" u="none" strike="noStrike">
                          <a:solidFill>
                            <a:srgbClr val="000000"/>
                          </a:solidFill>
                          <a:effectLst/>
                          <a:latin typeface="Calibri"/>
                        </a:rPr>
                        <a:t> 23 800,00 € </a:t>
                      </a:r>
                    </a:p>
                  </a:txBody>
                  <a:tcPr marL="7641" marR="7641" marT="7641" marB="0" anchor="b">
                    <a:lnL>
                      <a:noFill/>
                    </a:lnL>
                    <a:lnR>
                      <a:noFill/>
                    </a:lnR>
                    <a:lnT>
                      <a:noFill/>
                    </a:lnT>
                    <a:lnB>
                      <a:noFill/>
                    </a:lnB>
                  </a:tcPr>
                </a:tc>
                <a:tc>
                  <a:txBody>
                    <a:bodyPr/>
                    <a:lstStyle/>
                    <a:p>
                      <a:pPr algn="r" fontAlgn="b"/>
                      <a:r>
                        <a:rPr lang="en-US" sz="700" b="0" i="0" u="none" strike="noStrike">
                          <a:solidFill>
                            <a:srgbClr val="000000"/>
                          </a:solidFill>
                          <a:effectLst/>
                          <a:latin typeface="Calibri"/>
                        </a:rPr>
                        <a:t> 65 800,00 € </a:t>
                      </a:r>
                    </a:p>
                  </a:txBody>
                  <a:tcPr marL="7641" marR="7641" marT="7641" marB="0" anchor="b">
                    <a:lnL>
                      <a:noFill/>
                    </a:lnL>
                    <a:lnR>
                      <a:noFill/>
                    </a:lnR>
                    <a:lnT>
                      <a:noFill/>
                    </a:lnT>
                    <a:lnB>
                      <a:noFill/>
                    </a:lnB>
                  </a:tcPr>
                </a:tc>
              </a:tr>
              <a:tr h="261029">
                <a:tc>
                  <a:txBody>
                    <a:bodyPr/>
                    <a:lstStyle/>
                    <a:p>
                      <a:pPr algn="l" fontAlgn="b"/>
                      <a:r>
                        <a:rPr lang="fr-FR" sz="700" b="0" i="0" u="none" strike="noStrike">
                          <a:solidFill>
                            <a:srgbClr val="000000"/>
                          </a:solidFill>
                          <a:effectLst/>
                          <a:latin typeface="Calibri"/>
                        </a:rPr>
                        <a:t>publicité </a:t>
                      </a: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r>
              <a:tr h="261029">
                <a:tc>
                  <a:txBody>
                    <a:bodyPr/>
                    <a:lstStyle/>
                    <a:p>
                      <a:pPr algn="l" fontAlgn="b"/>
                      <a:r>
                        <a:rPr lang="en-US" sz="700" b="1" i="0" u="none" strike="noStrike">
                          <a:solidFill>
                            <a:srgbClr val="000000"/>
                          </a:solidFill>
                          <a:effectLst/>
                          <a:latin typeface="Calibri"/>
                        </a:rPr>
                        <a:t>total CA</a:t>
                      </a:r>
                    </a:p>
                  </a:txBody>
                  <a:tcPr marL="7641" marR="7641" marT="7641" marB="0" anchor="b">
                    <a:lnL>
                      <a:noFill/>
                    </a:lnL>
                    <a:lnR>
                      <a:noFill/>
                    </a:lnR>
                    <a:lnT>
                      <a:noFill/>
                    </a:lnT>
                    <a:lnB>
                      <a:noFill/>
                    </a:lnB>
                    <a:solidFill>
                      <a:srgbClr val="00B0F0"/>
                    </a:solidFill>
                  </a:tcPr>
                </a:tc>
                <a:tc>
                  <a:txBody>
                    <a:bodyPr/>
                    <a:lstStyle/>
                    <a:p>
                      <a:pPr algn="l" fontAlgn="b"/>
                      <a:r>
                        <a:rPr lang="en-US" sz="700" b="1" i="0" u="none" strike="noStrike">
                          <a:solidFill>
                            <a:srgbClr val="000000"/>
                          </a:solidFill>
                          <a:effectLst/>
                          <a:latin typeface="Calibri"/>
                        </a:rPr>
                        <a:t> </a:t>
                      </a:r>
                    </a:p>
                  </a:txBody>
                  <a:tcPr marL="7641" marR="7641" marT="7641" marB="0" anchor="b">
                    <a:lnL>
                      <a:noFill/>
                    </a:lnL>
                    <a:lnR>
                      <a:noFill/>
                    </a:lnR>
                    <a:lnT>
                      <a:noFill/>
                    </a:lnT>
                    <a:lnB>
                      <a:noFill/>
                    </a:lnB>
                    <a:solidFill>
                      <a:srgbClr val="00B0F0"/>
                    </a:solidFill>
                  </a:tcPr>
                </a:tc>
                <a:tc>
                  <a:txBody>
                    <a:bodyPr/>
                    <a:lstStyle/>
                    <a:p>
                      <a:pPr algn="l" fontAlgn="b"/>
                      <a:r>
                        <a:rPr lang="en-US" sz="700" b="1" i="0" u="none" strike="noStrike">
                          <a:solidFill>
                            <a:srgbClr val="000000"/>
                          </a:solidFill>
                          <a:effectLst/>
                          <a:latin typeface="Calibri"/>
                        </a:rPr>
                        <a:t> </a:t>
                      </a:r>
                    </a:p>
                  </a:txBody>
                  <a:tcPr marL="7641" marR="7641" marT="7641" marB="0" anchor="b">
                    <a:lnL>
                      <a:noFill/>
                    </a:lnL>
                    <a:lnR>
                      <a:noFill/>
                    </a:lnR>
                    <a:lnT>
                      <a:noFill/>
                    </a:lnT>
                    <a:lnB>
                      <a:noFill/>
                    </a:lnB>
                    <a:solidFill>
                      <a:srgbClr val="00B0F0"/>
                    </a:solidFill>
                  </a:tcPr>
                </a:tc>
                <a:tc>
                  <a:txBody>
                    <a:bodyPr/>
                    <a:lstStyle/>
                    <a:p>
                      <a:pPr algn="l" fontAlgn="b"/>
                      <a:r>
                        <a:rPr lang="en-US" sz="700" b="1" i="0" u="none" strike="noStrike">
                          <a:solidFill>
                            <a:srgbClr val="000000"/>
                          </a:solidFill>
                          <a:effectLst/>
                          <a:latin typeface="Calibri"/>
                        </a:rPr>
                        <a:t> </a:t>
                      </a:r>
                    </a:p>
                  </a:txBody>
                  <a:tcPr marL="7641" marR="7641" marT="7641" marB="0" anchor="b">
                    <a:lnL>
                      <a:noFill/>
                    </a:lnL>
                    <a:lnR>
                      <a:noFill/>
                    </a:lnR>
                    <a:lnT>
                      <a:noFill/>
                    </a:lnT>
                    <a:lnB>
                      <a:noFill/>
                    </a:lnB>
                    <a:solidFill>
                      <a:srgbClr val="00B0F0"/>
                    </a:solidFill>
                  </a:tcPr>
                </a:tc>
                <a:tc>
                  <a:txBody>
                    <a:bodyPr/>
                    <a:lstStyle/>
                    <a:p>
                      <a:pPr algn="l" fontAlgn="b"/>
                      <a:r>
                        <a:rPr lang="en-US" sz="700" b="1" i="0" u="none" strike="noStrike">
                          <a:solidFill>
                            <a:srgbClr val="000000"/>
                          </a:solidFill>
                          <a:effectLst/>
                          <a:latin typeface="Calibri"/>
                        </a:rPr>
                        <a:t> </a:t>
                      </a:r>
                    </a:p>
                  </a:txBody>
                  <a:tcPr marL="7641" marR="7641" marT="7641" marB="0" anchor="b">
                    <a:lnL>
                      <a:noFill/>
                    </a:lnL>
                    <a:lnR>
                      <a:noFill/>
                    </a:lnR>
                    <a:lnT>
                      <a:noFill/>
                    </a:lnT>
                    <a:lnB>
                      <a:noFill/>
                    </a:lnB>
                    <a:solidFill>
                      <a:srgbClr val="00B0F0"/>
                    </a:solidFill>
                  </a:tcPr>
                </a:tc>
                <a:tc>
                  <a:txBody>
                    <a:bodyPr/>
                    <a:lstStyle/>
                    <a:p>
                      <a:pPr algn="l" fontAlgn="b"/>
                      <a:r>
                        <a:rPr lang="en-US" sz="700" b="1" i="0" u="none" strike="noStrike">
                          <a:solidFill>
                            <a:srgbClr val="000000"/>
                          </a:solidFill>
                          <a:effectLst/>
                          <a:latin typeface="Calibri"/>
                        </a:rPr>
                        <a:t> </a:t>
                      </a:r>
                    </a:p>
                  </a:txBody>
                  <a:tcPr marL="7641" marR="7641" marT="7641" marB="0" anchor="b">
                    <a:lnL>
                      <a:noFill/>
                    </a:lnL>
                    <a:lnR>
                      <a:noFill/>
                    </a:lnR>
                    <a:lnT>
                      <a:noFill/>
                    </a:lnT>
                    <a:lnB>
                      <a:noFill/>
                    </a:lnB>
                    <a:solidFill>
                      <a:srgbClr val="00B0F0"/>
                    </a:solidFill>
                  </a:tcPr>
                </a:tc>
                <a:tc>
                  <a:txBody>
                    <a:bodyPr/>
                    <a:lstStyle/>
                    <a:p>
                      <a:pPr algn="l" fontAlgn="b"/>
                      <a:r>
                        <a:rPr lang="en-US" sz="700" b="1" i="0" u="none" strike="noStrike">
                          <a:solidFill>
                            <a:srgbClr val="000000"/>
                          </a:solidFill>
                          <a:effectLst/>
                          <a:latin typeface="Calibri"/>
                        </a:rPr>
                        <a:t> </a:t>
                      </a:r>
                    </a:p>
                  </a:txBody>
                  <a:tcPr marL="7641" marR="7641" marT="7641" marB="0" anchor="b">
                    <a:lnL>
                      <a:noFill/>
                    </a:lnL>
                    <a:lnR>
                      <a:noFill/>
                    </a:lnR>
                    <a:lnT>
                      <a:noFill/>
                    </a:lnT>
                    <a:lnB>
                      <a:noFill/>
                    </a:lnB>
                    <a:solidFill>
                      <a:srgbClr val="00B0F0"/>
                    </a:solidFill>
                  </a:tcPr>
                </a:tc>
                <a:tc>
                  <a:txBody>
                    <a:bodyPr/>
                    <a:lstStyle/>
                    <a:p>
                      <a:pPr algn="l" fontAlgn="b"/>
                      <a:r>
                        <a:rPr lang="en-US" sz="700" b="1" i="0" u="none" strike="noStrike">
                          <a:solidFill>
                            <a:srgbClr val="000000"/>
                          </a:solidFill>
                          <a:effectLst/>
                          <a:latin typeface="Calibri"/>
                        </a:rPr>
                        <a:t> </a:t>
                      </a:r>
                    </a:p>
                  </a:txBody>
                  <a:tcPr marL="7641" marR="7641" marT="7641" marB="0" anchor="b">
                    <a:lnL>
                      <a:noFill/>
                    </a:lnL>
                    <a:lnR>
                      <a:noFill/>
                    </a:lnR>
                    <a:lnT>
                      <a:noFill/>
                    </a:lnT>
                    <a:lnB>
                      <a:noFill/>
                    </a:lnB>
                    <a:solidFill>
                      <a:srgbClr val="00B0F0"/>
                    </a:solidFill>
                  </a:tcPr>
                </a:tc>
                <a:tc>
                  <a:txBody>
                    <a:bodyPr/>
                    <a:lstStyle/>
                    <a:p>
                      <a:pPr algn="l" fontAlgn="b"/>
                      <a:r>
                        <a:rPr lang="en-US" sz="700" b="1" i="0" u="none" strike="noStrike">
                          <a:solidFill>
                            <a:srgbClr val="000000"/>
                          </a:solidFill>
                          <a:effectLst/>
                          <a:latin typeface="Calibri"/>
                        </a:rPr>
                        <a:t> </a:t>
                      </a:r>
                    </a:p>
                  </a:txBody>
                  <a:tcPr marL="7641" marR="7641" marT="7641" marB="0" anchor="b">
                    <a:lnL>
                      <a:noFill/>
                    </a:lnL>
                    <a:lnR>
                      <a:noFill/>
                    </a:lnR>
                    <a:lnT>
                      <a:noFill/>
                    </a:lnT>
                    <a:lnB>
                      <a:noFill/>
                    </a:lnB>
                    <a:solidFill>
                      <a:srgbClr val="00B0F0"/>
                    </a:solidFill>
                  </a:tcPr>
                </a:tc>
                <a:tc>
                  <a:txBody>
                    <a:bodyPr/>
                    <a:lstStyle/>
                    <a:p>
                      <a:pPr algn="l" fontAlgn="b"/>
                      <a:r>
                        <a:rPr lang="en-US" sz="700" b="1" i="0" u="none" strike="noStrike">
                          <a:solidFill>
                            <a:srgbClr val="000000"/>
                          </a:solidFill>
                          <a:effectLst/>
                          <a:latin typeface="Calibri"/>
                        </a:rPr>
                        <a:t> </a:t>
                      </a:r>
                    </a:p>
                  </a:txBody>
                  <a:tcPr marL="7641" marR="7641" marT="7641" marB="0" anchor="b">
                    <a:lnL>
                      <a:noFill/>
                    </a:lnL>
                    <a:lnR>
                      <a:noFill/>
                    </a:lnR>
                    <a:lnT>
                      <a:noFill/>
                    </a:lnT>
                    <a:lnB>
                      <a:noFill/>
                    </a:lnB>
                    <a:solidFill>
                      <a:srgbClr val="00B0F0"/>
                    </a:solidFill>
                  </a:tcPr>
                </a:tc>
                <a:tc>
                  <a:txBody>
                    <a:bodyPr/>
                    <a:lstStyle/>
                    <a:p>
                      <a:pPr algn="l" fontAlgn="b"/>
                      <a:r>
                        <a:rPr lang="en-US" sz="700" b="1" i="0" u="none" strike="noStrike">
                          <a:solidFill>
                            <a:srgbClr val="000000"/>
                          </a:solidFill>
                          <a:effectLst/>
                          <a:latin typeface="Calibri"/>
                        </a:rPr>
                        <a:t> </a:t>
                      </a:r>
                    </a:p>
                  </a:txBody>
                  <a:tcPr marL="7641" marR="7641" marT="7641" marB="0" anchor="b">
                    <a:lnL>
                      <a:noFill/>
                    </a:lnL>
                    <a:lnR>
                      <a:noFill/>
                    </a:lnR>
                    <a:lnT>
                      <a:noFill/>
                    </a:lnT>
                    <a:lnB>
                      <a:noFill/>
                    </a:lnB>
                    <a:solidFill>
                      <a:srgbClr val="00B0F0"/>
                    </a:solidFill>
                  </a:tcPr>
                </a:tc>
                <a:tc>
                  <a:txBody>
                    <a:bodyPr/>
                    <a:lstStyle/>
                    <a:p>
                      <a:pPr algn="l" fontAlgn="b"/>
                      <a:r>
                        <a:rPr lang="en-US" sz="700" b="1" i="0" u="none" strike="noStrike">
                          <a:solidFill>
                            <a:srgbClr val="000000"/>
                          </a:solidFill>
                          <a:effectLst/>
                          <a:latin typeface="Calibri"/>
                        </a:rPr>
                        <a:t> </a:t>
                      </a:r>
                    </a:p>
                  </a:txBody>
                  <a:tcPr marL="7641" marR="7641" marT="7641" marB="0" anchor="b">
                    <a:lnL>
                      <a:noFill/>
                    </a:lnL>
                    <a:lnR>
                      <a:noFill/>
                    </a:lnR>
                    <a:lnT>
                      <a:noFill/>
                    </a:lnT>
                    <a:lnB>
                      <a:noFill/>
                    </a:lnB>
                    <a:solidFill>
                      <a:srgbClr val="00B0F0"/>
                    </a:solidFill>
                  </a:tcPr>
                </a:tc>
                <a:tc>
                  <a:txBody>
                    <a:bodyPr/>
                    <a:lstStyle/>
                    <a:p>
                      <a:pPr algn="l" fontAlgn="b"/>
                      <a:r>
                        <a:rPr lang="en-US" sz="700" b="1" i="0" u="none" strike="noStrike">
                          <a:solidFill>
                            <a:srgbClr val="000000"/>
                          </a:solidFill>
                          <a:effectLst/>
                          <a:latin typeface="Calibri"/>
                        </a:rPr>
                        <a:t> </a:t>
                      </a:r>
                    </a:p>
                  </a:txBody>
                  <a:tcPr marL="7641" marR="7641" marT="7641" marB="0" anchor="b">
                    <a:lnL>
                      <a:noFill/>
                    </a:lnL>
                    <a:lnR>
                      <a:noFill/>
                    </a:lnR>
                    <a:lnT>
                      <a:noFill/>
                    </a:lnT>
                    <a:lnB>
                      <a:noFill/>
                    </a:lnB>
                    <a:solidFill>
                      <a:srgbClr val="00B0F0"/>
                    </a:solidFill>
                  </a:tcPr>
                </a:tc>
                <a:tc>
                  <a:txBody>
                    <a:bodyPr/>
                    <a:lstStyle/>
                    <a:p>
                      <a:pPr algn="r" fontAlgn="b"/>
                      <a:r>
                        <a:rPr lang="en-US" sz="700" b="1" i="0" u="none" strike="noStrike">
                          <a:solidFill>
                            <a:srgbClr val="000000"/>
                          </a:solidFill>
                          <a:effectLst/>
                          <a:latin typeface="Calibri"/>
                        </a:rPr>
                        <a:t> 65 800,00 € </a:t>
                      </a:r>
                    </a:p>
                  </a:txBody>
                  <a:tcPr marL="7641" marR="7641" marT="7641" marB="0" anchor="b">
                    <a:lnL>
                      <a:noFill/>
                    </a:lnL>
                    <a:lnR>
                      <a:noFill/>
                    </a:lnR>
                    <a:lnT>
                      <a:noFill/>
                    </a:lnT>
                    <a:lnB>
                      <a:noFill/>
                    </a:lnB>
                    <a:solidFill>
                      <a:srgbClr val="00B0F0"/>
                    </a:solidFill>
                  </a:tcPr>
                </a:tc>
              </a:tr>
              <a:tr h="261029">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r>
              <a:tr h="261029">
                <a:tc>
                  <a:txBody>
                    <a:bodyPr/>
                    <a:lstStyle/>
                    <a:p>
                      <a:pPr algn="l" fontAlgn="b"/>
                      <a:r>
                        <a:rPr lang="en-US" sz="700" b="1" i="0" u="none" strike="noStrike">
                          <a:solidFill>
                            <a:srgbClr val="000000"/>
                          </a:solidFill>
                          <a:effectLst/>
                          <a:latin typeface="Calibri"/>
                        </a:rPr>
                        <a:t>Charges </a:t>
                      </a:r>
                    </a:p>
                  </a:txBody>
                  <a:tcPr marL="7641" marR="7641" marT="7641" marB="0" anchor="b">
                    <a:lnL>
                      <a:noFill/>
                    </a:lnL>
                    <a:lnR>
                      <a:noFill/>
                    </a:lnR>
                    <a:lnT>
                      <a:noFill/>
                    </a:lnT>
                    <a:lnB>
                      <a:noFill/>
                    </a:lnB>
                    <a:solidFill>
                      <a:srgbClr val="538DD5"/>
                    </a:solidFill>
                  </a:tcPr>
                </a:tc>
                <a:tc>
                  <a:txBody>
                    <a:bodyPr/>
                    <a:lstStyle/>
                    <a:p>
                      <a:pPr algn="l" fontAlgn="b"/>
                      <a:r>
                        <a:rPr lang="en-US" sz="700" b="1" i="0" u="none" strike="noStrike">
                          <a:solidFill>
                            <a:srgbClr val="000000"/>
                          </a:solidFill>
                          <a:effectLst/>
                          <a:latin typeface="Calibri"/>
                        </a:rPr>
                        <a:t> </a:t>
                      </a:r>
                    </a:p>
                  </a:txBody>
                  <a:tcPr marL="7641" marR="7641" marT="7641" marB="0" anchor="b">
                    <a:lnL>
                      <a:noFill/>
                    </a:lnL>
                    <a:lnR>
                      <a:noFill/>
                    </a:lnR>
                    <a:lnT>
                      <a:noFill/>
                    </a:lnT>
                    <a:lnB>
                      <a:noFill/>
                    </a:lnB>
                    <a:solidFill>
                      <a:srgbClr val="538DD5"/>
                    </a:solidFill>
                  </a:tcPr>
                </a:tc>
                <a:tc>
                  <a:txBody>
                    <a:bodyPr/>
                    <a:lstStyle/>
                    <a:p>
                      <a:pPr algn="l" fontAlgn="b"/>
                      <a:r>
                        <a:rPr lang="en-US" sz="700" b="1" i="0" u="none" strike="noStrike">
                          <a:solidFill>
                            <a:srgbClr val="000000"/>
                          </a:solidFill>
                          <a:effectLst/>
                          <a:latin typeface="Calibri"/>
                        </a:rPr>
                        <a:t> </a:t>
                      </a:r>
                    </a:p>
                  </a:txBody>
                  <a:tcPr marL="7641" marR="7641" marT="7641" marB="0" anchor="b">
                    <a:lnL>
                      <a:noFill/>
                    </a:lnL>
                    <a:lnR>
                      <a:noFill/>
                    </a:lnR>
                    <a:lnT>
                      <a:noFill/>
                    </a:lnT>
                    <a:lnB>
                      <a:noFill/>
                    </a:lnB>
                    <a:solidFill>
                      <a:srgbClr val="538DD5"/>
                    </a:solidFill>
                  </a:tcPr>
                </a:tc>
                <a:tc>
                  <a:txBody>
                    <a:bodyPr/>
                    <a:lstStyle/>
                    <a:p>
                      <a:pPr algn="l" fontAlgn="b"/>
                      <a:r>
                        <a:rPr lang="en-US" sz="700" b="1" i="0" u="none" strike="noStrike">
                          <a:solidFill>
                            <a:srgbClr val="000000"/>
                          </a:solidFill>
                          <a:effectLst/>
                          <a:latin typeface="Calibri"/>
                        </a:rPr>
                        <a:t> </a:t>
                      </a:r>
                    </a:p>
                  </a:txBody>
                  <a:tcPr marL="7641" marR="7641" marT="7641" marB="0" anchor="b">
                    <a:lnL>
                      <a:noFill/>
                    </a:lnL>
                    <a:lnR>
                      <a:noFill/>
                    </a:lnR>
                    <a:lnT>
                      <a:noFill/>
                    </a:lnT>
                    <a:lnB>
                      <a:noFill/>
                    </a:lnB>
                    <a:solidFill>
                      <a:srgbClr val="538DD5"/>
                    </a:solidFill>
                  </a:tcPr>
                </a:tc>
                <a:tc>
                  <a:txBody>
                    <a:bodyPr/>
                    <a:lstStyle/>
                    <a:p>
                      <a:pPr algn="l" fontAlgn="b"/>
                      <a:r>
                        <a:rPr lang="en-US" sz="700" b="1" i="0" u="none" strike="noStrike">
                          <a:solidFill>
                            <a:srgbClr val="000000"/>
                          </a:solidFill>
                          <a:effectLst/>
                          <a:latin typeface="Calibri"/>
                        </a:rPr>
                        <a:t> </a:t>
                      </a:r>
                    </a:p>
                  </a:txBody>
                  <a:tcPr marL="7641" marR="7641" marT="7641" marB="0" anchor="b">
                    <a:lnL>
                      <a:noFill/>
                    </a:lnL>
                    <a:lnR>
                      <a:noFill/>
                    </a:lnR>
                    <a:lnT>
                      <a:noFill/>
                    </a:lnT>
                    <a:lnB>
                      <a:noFill/>
                    </a:lnB>
                    <a:solidFill>
                      <a:srgbClr val="538DD5"/>
                    </a:solidFill>
                  </a:tcPr>
                </a:tc>
                <a:tc>
                  <a:txBody>
                    <a:bodyPr/>
                    <a:lstStyle/>
                    <a:p>
                      <a:pPr algn="l" fontAlgn="b"/>
                      <a:r>
                        <a:rPr lang="en-US" sz="700" b="1" i="0" u="none" strike="noStrike">
                          <a:solidFill>
                            <a:srgbClr val="000000"/>
                          </a:solidFill>
                          <a:effectLst/>
                          <a:latin typeface="Calibri"/>
                        </a:rPr>
                        <a:t> </a:t>
                      </a:r>
                    </a:p>
                  </a:txBody>
                  <a:tcPr marL="7641" marR="7641" marT="7641" marB="0" anchor="b">
                    <a:lnL>
                      <a:noFill/>
                    </a:lnL>
                    <a:lnR>
                      <a:noFill/>
                    </a:lnR>
                    <a:lnT>
                      <a:noFill/>
                    </a:lnT>
                    <a:lnB>
                      <a:noFill/>
                    </a:lnB>
                    <a:solidFill>
                      <a:srgbClr val="538DD5"/>
                    </a:solidFill>
                  </a:tcPr>
                </a:tc>
                <a:tc>
                  <a:txBody>
                    <a:bodyPr/>
                    <a:lstStyle/>
                    <a:p>
                      <a:pPr algn="l" fontAlgn="b"/>
                      <a:r>
                        <a:rPr lang="en-US" sz="700" b="1" i="0" u="none" strike="noStrike">
                          <a:solidFill>
                            <a:srgbClr val="000000"/>
                          </a:solidFill>
                          <a:effectLst/>
                          <a:latin typeface="Calibri"/>
                        </a:rPr>
                        <a:t> </a:t>
                      </a:r>
                    </a:p>
                  </a:txBody>
                  <a:tcPr marL="7641" marR="7641" marT="7641" marB="0" anchor="b">
                    <a:lnL>
                      <a:noFill/>
                    </a:lnL>
                    <a:lnR>
                      <a:noFill/>
                    </a:lnR>
                    <a:lnT>
                      <a:noFill/>
                    </a:lnT>
                    <a:lnB>
                      <a:noFill/>
                    </a:lnB>
                    <a:solidFill>
                      <a:srgbClr val="538DD5"/>
                    </a:solidFill>
                  </a:tcPr>
                </a:tc>
                <a:tc>
                  <a:txBody>
                    <a:bodyPr/>
                    <a:lstStyle/>
                    <a:p>
                      <a:pPr algn="l" fontAlgn="b"/>
                      <a:r>
                        <a:rPr lang="en-US" sz="700" b="1" i="0" u="none" strike="noStrike">
                          <a:solidFill>
                            <a:srgbClr val="000000"/>
                          </a:solidFill>
                          <a:effectLst/>
                          <a:latin typeface="Calibri"/>
                        </a:rPr>
                        <a:t> </a:t>
                      </a:r>
                    </a:p>
                  </a:txBody>
                  <a:tcPr marL="7641" marR="7641" marT="7641" marB="0" anchor="b">
                    <a:lnL>
                      <a:noFill/>
                    </a:lnL>
                    <a:lnR>
                      <a:noFill/>
                    </a:lnR>
                    <a:lnT>
                      <a:noFill/>
                    </a:lnT>
                    <a:lnB>
                      <a:noFill/>
                    </a:lnB>
                    <a:solidFill>
                      <a:srgbClr val="538DD5"/>
                    </a:solidFill>
                  </a:tcPr>
                </a:tc>
                <a:tc>
                  <a:txBody>
                    <a:bodyPr/>
                    <a:lstStyle/>
                    <a:p>
                      <a:pPr algn="l" fontAlgn="b"/>
                      <a:r>
                        <a:rPr lang="en-US" sz="700" b="1" i="0" u="none" strike="noStrike">
                          <a:solidFill>
                            <a:srgbClr val="000000"/>
                          </a:solidFill>
                          <a:effectLst/>
                          <a:latin typeface="Calibri"/>
                        </a:rPr>
                        <a:t> </a:t>
                      </a:r>
                    </a:p>
                  </a:txBody>
                  <a:tcPr marL="7641" marR="7641" marT="7641" marB="0" anchor="b">
                    <a:lnL>
                      <a:noFill/>
                    </a:lnL>
                    <a:lnR>
                      <a:noFill/>
                    </a:lnR>
                    <a:lnT>
                      <a:noFill/>
                    </a:lnT>
                    <a:lnB>
                      <a:noFill/>
                    </a:lnB>
                    <a:solidFill>
                      <a:srgbClr val="538DD5"/>
                    </a:solidFill>
                  </a:tcPr>
                </a:tc>
                <a:tc>
                  <a:txBody>
                    <a:bodyPr/>
                    <a:lstStyle/>
                    <a:p>
                      <a:pPr algn="l" fontAlgn="b"/>
                      <a:r>
                        <a:rPr lang="en-US" sz="700" b="1" i="0" u="none" strike="noStrike">
                          <a:solidFill>
                            <a:srgbClr val="000000"/>
                          </a:solidFill>
                          <a:effectLst/>
                          <a:latin typeface="Calibri"/>
                        </a:rPr>
                        <a:t> </a:t>
                      </a:r>
                    </a:p>
                  </a:txBody>
                  <a:tcPr marL="7641" marR="7641" marT="7641" marB="0" anchor="b">
                    <a:lnL>
                      <a:noFill/>
                    </a:lnL>
                    <a:lnR>
                      <a:noFill/>
                    </a:lnR>
                    <a:lnT>
                      <a:noFill/>
                    </a:lnT>
                    <a:lnB>
                      <a:noFill/>
                    </a:lnB>
                    <a:solidFill>
                      <a:srgbClr val="538DD5"/>
                    </a:solidFill>
                  </a:tcPr>
                </a:tc>
                <a:tc>
                  <a:txBody>
                    <a:bodyPr/>
                    <a:lstStyle/>
                    <a:p>
                      <a:pPr algn="l" fontAlgn="b"/>
                      <a:r>
                        <a:rPr lang="en-US" sz="700" b="1" i="0" u="none" strike="noStrike">
                          <a:solidFill>
                            <a:srgbClr val="000000"/>
                          </a:solidFill>
                          <a:effectLst/>
                          <a:latin typeface="Calibri"/>
                        </a:rPr>
                        <a:t> </a:t>
                      </a:r>
                    </a:p>
                  </a:txBody>
                  <a:tcPr marL="7641" marR="7641" marT="7641" marB="0" anchor="b">
                    <a:lnL>
                      <a:noFill/>
                    </a:lnL>
                    <a:lnR>
                      <a:noFill/>
                    </a:lnR>
                    <a:lnT>
                      <a:noFill/>
                    </a:lnT>
                    <a:lnB>
                      <a:noFill/>
                    </a:lnB>
                    <a:solidFill>
                      <a:srgbClr val="538DD5"/>
                    </a:solidFill>
                  </a:tcPr>
                </a:tc>
                <a:tc>
                  <a:txBody>
                    <a:bodyPr/>
                    <a:lstStyle/>
                    <a:p>
                      <a:pPr algn="l" fontAlgn="b"/>
                      <a:r>
                        <a:rPr lang="en-US" sz="700" b="1" i="0" u="none" strike="noStrike">
                          <a:solidFill>
                            <a:srgbClr val="000000"/>
                          </a:solidFill>
                          <a:effectLst/>
                          <a:latin typeface="Calibri"/>
                        </a:rPr>
                        <a:t> </a:t>
                      </a:r>
                    </a:p>
                  </a:txBody>
                  <a:tcPr marL="7641" marR="7641" marT="7641" marB="0" anchor="b">
                    <a:lnL>
                      <a:noFill/>
                    </a:lnL>
                    <a:lnR>
                      <a:noFill/>
                    </a:lnR>
                    <a:lnT>
                      <a:noFill/>
                    </a:lnT>
                    <a:lnB>
                      <a:noFill/>
                    </a:lnB>
                    <a:solidFill>
                      <a:srgbClr val="538DD5"/>
                    </a:solidFill>
                  </a:tcPr>
                </a:tc>
                <a:tc>
                  <a:txBody>
                    <a:bodyPr/>
                    <a:lstStyle/>
                    <a:p>
                      <a:pPr algn="l" fontAlgn="b"/>
                      <a:r>
                        <a:rPr lang="en-US" sz="700" b="1" i="0" u="none" strike="noStrike">
                          <a:solidFill>
                            <a:srgbClr val="000000"/>
                          </a:solidFill>
                          <a:effectLst/>
                          <a:latin typeface="Calibri"/>
                        </a:rPr>
                        <a:t> </a:t>
                      </a:r>
                    </a:p>
                  </a:txBody>
                  <a:tcPr marL="7641" marR="7641" marT="7641" marB="0" anchor="b">
                    <a:lnL>
                      <a:noFill/>
                    </a:lnL>
                    <a:lnR>
                      <a:noFill/>
                    </a:lnR>
                    <a:lnT>
                      <a:noFill/>
                    </a:lnT>
                    <a:lnB>
                      <a:noFill/>
                    </a:lnB>
                    <a:solidFill>
                      <a:srgbClr val="538DD5"/>
                    </a:solidFill>
                  </a:tcPr>
                </a:tc>
                <a:tc>
                  <a:txBody>
                    <a:bodyPr/>
                    <a:lstStyle/>
                    <a:p>
                      <a:pPr algn="l" fontAlgn="b"/>
                      <a:r>
                        <a:rPr lang="en-US" sz="700" b="1" i="0" u="none" strike="noStrike">
                          <a:solidFill>
                            <a:srgbClr val="000000"/>
                          </a:solidFill>
                          <a:effectLst/>
                          <a:latin typeface="Calibri"/>
                        </a:rPr>
                        <a:t> </a:t>
                      </a:r>
                    </a:p>
                  </a:txBody>
                  <a:tcPr marL="7641" marR="7641" marT="7641" marB="0" anchor="b">
                    <a:lnL>
                      <a:noFill/>
                    </a:lnL>
                    <a:lnR>
                      <a:noFill/>
                    </a:lnR>
                    <a:lnT>
                      <a:noFill/>
                    </a:lnT>
                    <a:lnB>
                      <a:noFill/>
                    </a:lnB>
                    <a:solidFill>
                      <a:srgbClr val="538DD5"/>
                    </a:solidFill>
                  </a:tcPr>
                </a:tc>
              </a:tr>
              <a:tr h="261029">
                <a:tc>
                  <a:txBody>
                    <a:bodyPr/>
                    <a:lstStyle/>
                    <a:p>
                      <a:pPr algn="l" fontAlgn="b"/>
                      <a:r>
                        <a:rPr lang="fr-FR" sz="700" b="0" i="0" u="none" strike="noStrike">
                          <a:solidFill>
                            <a:srgbClr val="000000"/>
                          </a:solidFill>
                          <a:effectLst/>
                          <a:latin typeface="Calibri"/>
                        </a:rPr>
                        <a:t>salaires </a:t>
                      </a:r>
                    </a:p>
                  </a:txBody>
                  <a:tcPr marL="7641" marR="7641" marT="7641" marB="0" anchor="b">
                    <a:lnL>
                      <a:noFill/>
                    </a:lnL>
                    <a:lnR>
                      <a:noFill/>
                    </a:lnR>
                    <a:lnT>
                      <a:noFill/>
                    </a:lnT>
                    <a:lnB>
                      <a:noFill/>
                    </a:lnB>
                  </a:tcPr>
                </a:tc>
                <a:tc>
                  <a:txBody>
                    <a:bodyPr/>
                    <a:lstStyle/>
                    <a:p>
                      <a:pPr algn="r" fontAlgn="b"/>
                      <a:r>
                        <a:rPr lang="en-US" sz="700" b="0" i="0" u="none" strike="noStrike">
                          <a:solidFill>
                            <a:srgbClr val="000000"/>
                          </a:solidFill>
                          <a:effectLst/>
                          <a:latin typeface="Calibri"/>
                        </a:rPr>
                        <a:t>0</a:t>
                      </a:r>
                    </a:p>
                  </a:txBody>
                  <a:tcPr marL="7641" marR="7641" marT="7641" marB="0" anchor="b">
                    <a:lnL>
                      <a:noFill/>
                    </a:lnL>
                    <a:lnR>
                      <a:noFill/>
                    </a:lnR>
                    <a:lnT>
                      <a:noFill/>
                    </a:lnT>
                    <a:lnB>
                      <a:noFill/>
                    </a:lnB>
                  </a:tcPr>
                </a:tc>
                <a:tc>
                  <a:txBody>
                    <a:bodyPr/>
                    <a:lstStyle/>
                    <a:p>
                      <a:pPr algn="r" fontAlgn="b"/>
                      <a:r>
                        <a:rPr lang="en-US" sz="700" b="0" i="0" u="none" strike="noStrike">
                          <a:solidFill>
                            <a:srgbClr val="000000"/>
                          </a:solidFill>
                          <a:effectLst/>
                          <a:latin typeface="Calibri"/>
                        </a:rPr>
                        <a:t>0</a:t>
                      </a:r>
                    </a:p>
                  </a:txBody>
                  <a:tcPr marL="7641" marR="7641" marT="7641" marB="0" anchor="b">
                    <a:lnL>
                      <a:noFill/>
                    </a:lnL>
                    <a:lnR>
                      <a:noFill/>
                    </a:lnR>
                    <a:lnT>
                      <a:noFill/>
                    </a:lnT>
                    <a:lnB>
                      <a:noFill/>
                    </a:lnB>
                  </a:tcPr>
                </a:tc>
                <a:tc>
                  <a:txBody>
                    <a:bodyPr/>
                    <a:lstStyle/>
                    <a:p>
                      <a:pPr algn="r" fontAlgn="b"/>
                      <a:r>
                        <a:rPr lang="en-US" sz="700" b="0" i="0" u="none" strike="noStrike">
                          <a:solidFill>
                            <a:srgbClr val="000000"/>
                          </a:solidFill>
                          <a:effectLst/>
                          <a:latin typeface="Calibri"/>
                        </a:rPr>
                        <a:t>0</a:t>
                      </a:r>
                    </a:p>
                  </a:txBody>
                  <a:tcPr marL="7641" marR="7641" marT="7641" marB="0" anchor="b">
                    <a:lnL>
                      <a:noFill/>
                    </a:lnL>
                    <a:lnR>
                      <a:noFill/>
                    </a:lnR>
                    <a:lnT>
                      <a:noFill/>
                    </a:lnT>
                    <a:lnB>
                      <a:noFill/>
                    </a:lnB>
                  </a:tcPr>
                </a:tc>
                <a:tc>
                  <a:txBody>
                    <a:bodyPr/>
                    <a:lstStyle/>
                    <a:p>
                      <a:pPr algn="r" fontAlgn="b"/>
                      <a:r>
                        <a:rPr lang="en-US" sz="700" b="0" i="0" u="none" strike="noStrike">
                          <a:solidFill>
                            <a:srgbClr val="000000"/>
                          </a:solidFill>
                          <a:effectLst/>
                          <a:latin typeface="Calibri"/>
                        </a:rPr>
                        <a:t>0</a:t>
                      </a:r>
                    </a:p>
                  </a:txBody>
                  <a:tcPr marL="7641" marR="7641" marT="7641" marB="0" anchor="b">
                    <a:lnL>
                      <a:noFill/>
                    </a:lnL>
                    <a:lnR>
                      <a:noFill/>
                    </a:lnR>
                    <a:lnT>
                      <a:noFill/>
                    </a:lnT>
                    <a:lnB>
                      <a:noFill/>
                    </a:lnB>
                  </a:tcPr>
                </a:tc>
                <a:tc>
                  <a:txBody>
                    <a:bodyPr/>
                    <a:lstStyle/>
                    <a:p>
                      <a:pPr algn="r" fontAlgn="b"/>
                      <a:r>
                        <a:rPr lang="en-US" sz="700" b="0" i="0" u="none" strike="noStrike">
                          <a:solidFill>
                            <a:srgbClr val="000000"/>
                          </a:solidFill>
                          <a:effectLst/>
                          <a:latin typeface="Calibri"/>
                        </a:rPr>
                        <a:t>0</a:t>
                      </a:r>
                    </a:p>
                  </a:txBody>
                  <a:tcPr marL="7641" marR="7641" marT="7641" marB="0" anchor="b">
                    <a:lnL>
                      <a:noFill/>
                    </a:lnL>
                    <a:lnR>
                      <a:noFill/>
                    </a:lnR>
                    <a:lnT>
                      <a:noFill/>
                    </a:lnT>
                    <a:lnB>
                      <a:noFill/>
                    </a:lnB>
                  </a:tcPr>
                </a:tc>
                <a:tc>
                  <a:txBody>
                    <a:bodyPr/>
                    <a:lstStyle/>
                    <a:p>
                      <a:pPr algn="r" fontAlgn="b"/>
                      <a:r>
                        <a:rPr lang="en-US" sz="700" b="0" i="0" u="none" strike="noStrike">
                          <a:solidFill>
                            <a:srgbClr val="000000"/>
                          </a:solidFill>
                          <a:effectLst/>
                          <a:latin typeface="Calibri"/>
                        </a:rPr>
                        <a:t>0</a:t>
                      </a:r>
                    </a:p>
                  </a:txBody>
                  <a:tcPr marL="7641" marR="7641" marT="7641" marB="0" anchor="b">
                    <a:lnL>
                      <a:noFill/>
                    </a:lnL>
                    <a:lnR>
                      <a:noFill/>
                    </a:lnR>
                    <a:lnT>
                      <a:noFill/>
                    </a:lnT>
                    <a:lnB>
                      <a:noFill/>
                    </a:lnB>
                  </a:tcPr>
                </a:tc>
                <a:tc>
                  <a:txBody>
                    <a:bodyPr/>
                    <a:lstStyle/>
                    <a:p>
                      <a:pPr algn="r" fontAlgn="b"/>
                      <a:r>
                        <a:rPr lang="en-US" sz="700" b="0" i="0" u="none" strike="noStrike">
                          <a:solidFill>
                            <a:srgbClr val="000000"/>
                          </a:solidFill>
                          <a:effectLst/>
                          <a:latin typeface="Calibri"/>
                        </a:rPr>
                        <a:t>0</a:t>
                      </a:r>
                    </a:p>
                  </a:txBody>
                  <a:tcPr marL="7641" marR="7641" marT="7641" marB="0" anchor="b">
                    <a:lnL>
                      <a:noFill/>
                    </a:lnL>
                    <a:lnR>
                      <a:noFill/>
                    </a:lnR>
                    <a:lnT>
                      <a:noFill/>
                    </a:lnT>
                    <a:lnB>
                      <a:noFill/>
                    </a:lnB>
                  </a:tcPr>
                </a:tc>
                <a:tc>
                  <a:txBody>
                    <a:bodyPr/>
                    <a:lstStyle/>
                    <a:p>
                      <a:pPr algn="r" fontAlgn="b"/>
                      <a:r>
                        <a:rPr lang="en-US" sz="700" b="0" i="0" u="none" strike="noStrike">
                          <a:solidFill>
                            <a:srgbClr val="000000"/>
                          </a:solidFill>
                          <a:effectLst/>
                          <a:latin typeface="Calibri"/>
                        </a:rPr>
                        <a:t>0</a:t>
                      </a:r>
                    </a:p>
                  </a:txBody>
                  <a:tcPr marL="7641" marR="7641" marT="7641" marB="0" anchor="b">
                    <a:lnL>
                      <a:noFill/>
                    </a:lnL>
                    <a:lnR>
                      <a:noFill/>
                    </a:lnR>
                    <a:lnT>
                      <a:noFill/>
                    </a:lnT>
                    <a:lnB>
                      <a:noFill/>
                    </a:lnB>
                  </a:tcPr>
                </a:tc>
                <a:tc>
                  <a:txBody>
                    <a:bodyPr/>
                    <a:lstStyle/>
                    <a:p>
                      <a:pPr algn="r" fontAlgn="b"/>
                      <a:r>
                        <a:rPr lang="en-US" sz="700" b="0" i="0" u="none" strike="noStrike">
                          <a:solidFill>
                            <a:srgbClr val="000000"/>
                          </a:solidFill>
                          <a:effectLst/>
                          <a:latin typeface="Calibri"/>
                        </a:rPr>
                        <a:t>4400</a:t>
                      </a:r>
                    </a:p>
                  </a:txBody>
                  <a:tcPr marL="7641" marR="7641" marT="7641" marB="0" anchor="b">
                    <a:lnL>
                      <a:noFill/>
                    </a:lnL>
                    <a:lnR>
                      <a:noFill/>
                    </a:lnR>
                    <a:lnT>
                      <a:noFill/>
                    </a:lnT>
                    <a:lnB>
                      <a:noFill/>
                    </a:lnB>
                  </a:tcPr>
                </a:tc>
                <a:tc>
                  <a:txBody>
                    <a:bodyPr/>
                    <a:lstStyle/>
                    <a:p>
                      <a:pPr algn="r" fontAlgn="b"/>
                      <a:r>
                        <a:rPr lang="en-US" sz="700" b="0" i="0" u="none" strike="noStrike">
                          <a:solidFill>
                            <a:srgbClr val="000000"/>
                          </a:solidFill>
                          <a:effectLst/>
                          <a:latin typeface="Calibri"/>
                        </a:rPr>
                        <a:t>4400</a:t>
                      </a:r>
                    </a:p>
                  </a:txBody>
                  <a:tcPr marL="7641" marR="7641" marT="7641" marB="0" anchor="b">
                    <a:lnL>
                      <a:noFill/>
                    </a:lnL>
                    <a:lnR>
                      <a:noFill/>
                    </a:lnR>
                    <a:lnT>
                      <a:noFill/>
                    </a:lnT>
                    <a:lnB>
                      <a:noFill/>
                    </a:lnB>
                  </a:tcPr>
                </a:tc>
                <a:tc>
                  <a:txBody>
                    <a:bodyPr/>
                    <a:lstStyle/>
                    <a:p>
                      <a:pPr algn="r" fontAlgn="b"/>
                      <a:r>
                        <a:rPr lang="en-US" sz="700" b="0" i="0" u="none" strike="noStrike">
                          <a:solidFill>
                            <a:srgbClr val="000000"/>
                          </a:solidFill>
                          <a:effectLst/>
                          <a:latin typeface="Calibri"/>
                        </a:rPr>
                        <a:t>4400</a:t>
                      </a:r>
                    </a:p>
                  </a:txBody>
                  <a:tcPr marL="7641" marR="7641" marT="7641" marB="0" anchor="b">
                    <a:lnL>
                      <a:noFill/>
                    </a:lnL>
                    <a:lnR>
                      <a:noFill/>
                    </a:lnR>
                    <a:lnT>
                      <a:noFill/>
                    </a:lnT>
                    <a:lnB>
                      <a:noFill/>
                    </a:lnB>
                  </a:tcPr>
                </a:tc>
                <a:tc>
                  <a:txBody>
                    <a:bodyPr/>
                    <a:lstStyle/>
                    <a:p>
                      <a:pPr algn="r" fontAlgn="b"/>
                      <a:r>
                        <a:rPr lang="en-US" sz="700" b="0" i="0" u="none" strike="noStrike">
                          <a:solidFill>
                            <a:srgbClr val="000000"/>
                          </a:solidFill>
                          <a:effectLst/>
                          <a:latin typeface="Calibri"/>
                        </a:rPr>
                        <a:t>4400</a:t>
                      </a:r>
                    </a:p>
                  </a:txBody>
                  <a:tcPr marL="7641" marR="7641" marT="7641" marB="0" anchor="b">
                    <a:lnL>
                      <a:noFill/>
                    </a:lnL>
                    <a:lnR>
                      <a:noFill/>
                    </a:lnR>
                    <a:lnT>
                      <a:noFill/>
                    </a:lnT>
                    <a:lnB>
                      <a:noFill/>
                    </a:lnB>
                  </a:tcPr>
                </a:tc>
                <a:tc>
                  <a:txBody>
                    <a:bodyPr/>
                    <a:lstStyle/>
                    <a:p>
                      <a:pPr algn="r" fontAlgn="b"/>
                      <a:r>
                        <a:rPr lang="en-US" sz="700" b="0" i="0" u="none" strike="noStrike">
                          <a:solidFill>
                            <a:srgbClr val="000000"/>
                          </a:solidFill>
                          <a:effectLst/>
                          <a:latin typeface="Calibri"/>
                        </a:rPr>
                        <a:t>17600</a:t>
                      </a:r>
                    </a:p>
                  </a:txBody>
                  <a:tcPr marL="7641" marR="7641" marT="7641" marB="0" anchor="b">
                    <a:lnL>
                      <a:noFill/>
                    </a:lnL>
                    <a:lnR>
                      <a:noFill/>
                    </a:lnR>
                    <a:lnT>
                      <a:noFill/>
                    </a:lnT>
                    <a:lnB>
                      <a:noFill/>
                    </a:lnB>
                  </a:tcPr>
                </a:tc>
              </a:tr>
              <a:tr h="261029">
                <a:tc>
                  <a:txBody>
                    <a:bodyPr/>
                    <a:lstStyle/>
                    <a:p>
                      <a:pPr algn="l" fontAlgn="b"/>
                      <a:r>
                        <a:rPr lang="fr-FR" sz="700" b="0" i="0" u="none" strike="noStrike">
                          <a:solidFill>
                            <a:srgbClr val="000000"/>
                          </a:solidFill>
                          <a:effectLst/>
                          <a:latin typeface="Calibri"/>
                        </a:rPr>
                        <a:t>création d'entreprise</a:t>
                      </a:r>
                    </a:p>
                  </a:txBody>
                  <a:tcPr marL="7641" marR="7641" marT="7641" marB="0" anchor="b">
                    <a:lnL>
                      <a:noFill/>
                    </a:lnL>
                    <a:lnR>
                      <a:noFill/>
                    </a:lnR>
                    <a:lnT>
                      <a:noFill/>
                    </a:lnT>
                    <a:lnB>
                      <a:noFill/>
                    </a:lnB>
                  </a:tcPr>
                </a:tc>
                <a:tc>
                  <a:txBody>
                    <a:bodyPr/>
                    <a:lstStyle/>
                    <a:p>
                      <a:pPr algn="r" fontAlgn="b"/>
                      <a:r>
                        <a:rPr lang="en-US" sz="700" b="0" i="0" u="none" strike="noStrike">
                          <a:solidFill>
                            <a:srgbClr val="000000"/>
                          </a:solidFill>
                          <a:effectLst/>
                          <a:latin typeface="Calibri"/>
                        </a:rPr>
                        <a:t>1000</a:t>
                      </a: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r" fontAlgn="b"/>
                      <a:r>
                        <a:rPr lang="en-US" sz="700" b="0" i="0" u="none" strike="noStrike">
                          <a:solidFill>
                            <a:srgbClr val="000000"/>
                          </a:solidFill>
                          <a:effectLst/>
                          <a:latin typeface="Calibri"/>
                        </a:rPr>
                        <a:t>1000</a:t>
                      </a:r>
                    </a:p>
                  </a:txBody>
                  <a:tcPr marL="7641" marR="7641" marT="7641" marB="0" anchor="b">
                    <a:lnL>
                      <a:noFill/>
                    </a:lnL>
                    <a:lnR>
                      <a:noFill/>
                    </a:lnR>
                    <a:lnT>
                      <a:noFill/>
                    </a:lnT>
                    <a:lnB>
                      <a:noFill/>
                    </a:lnB>
                  </a:tcPr>
                </a:tc>
              </a:tr>
              <a:tr h="261029">
                <a:tc>
                  <a:txBody>
                    <a:bodyPr/>
                    <a:lstStyle/>
                    <a:p>
                      <a:pPr algn="l" fontAlgn="b"/>
                      <a:r>
                        <a:rPr lang="fr-FR" sz="700" b="0" i="0" u="none" strike="noStrike">
                          <a:solidFill>
                            <a:srgbClr val="000000"/>
                          </a:solidFill>
                          <a:effectLst/>
                          <a:latin typeface="Calibri"/>
                        </a:rPr>
                        <a:t>locaux </a:t>
                      </a:r>
                    </a:p>
                  </a:txBody>
                  <a:tcPr marL="7641" marR="7641" marT="7641" marB="0" anchor="b">
                    <a:lnL>
                      <a:noFill/>
                    </a:lnL>
                    <a:lnR>
                      <a:noFill/>
                    </a:lnR>
                    <a:lnT>
                      <a:noFill/>
                    </a:lnT>
                    <a:lnB>
                      <a:noFill/>
                    </a:lnB>
                  </a:tcPr>
                </a:tc>
                <a:tc>
                  <a:txBody>
                    <a:bodyPr/>
                    <a:lstStyle/>
                    <a:p>
                      <a:pPr algn="r" fontAlgn="b"/>
                      <a:r>
                        <a:rPr lang="en-US" sz="700" b="0" i="0" u="none" strike="noStrike">
                          <a:solidFill>
                            <a:srgbClr val="000000"/>
                          </a:solidFill>
                          <a:effectLst/>
                          <a:latin typeface="Calibri"/>
                        </a:rPr>
                        <a:t>0</a:t>
                      </a:r>
                    </a:p>
                  </a:txBody>
                  <a:tcPr marL="7641" marR="7641" marT="7641" marB="0" anchor="b">
                    <a:lnL>
                      <a:noFill/>
                    </a:lnL>
                    <a:lnR>
                      <a:noFill/>
                    </a:lnR>
                    <a:lnT>
                      <a:noFill/>
                    </a:lnT>
                    <a:lnB>
                      <a:noFill/>
                    </a:lnB>
                  </a:tcPr>
                </a:tc>
                <a:tc>
                  <a:txBody>
                    <a:bodyPr/>
                    <a:lstStyle/>
                    <a:p>
                      <a:pPr algn="r" fontAlgn="b"/>
                      <a:r>
                        <a:rPr lang="en-US" sz="700" b="0" i="0" u="none" strike="noStrike">
                          <a:solidFill>
                            <a:srgbClr val="000000"/>
                          </a:solidFill>
                          <a:effectLst/>
                          <a:latin typeface="Calibri"/>
                        </a:rPr>
                        <a:t>0</a:t>
                      </a:r>
                    </a:p>
                  </a:txBody>
                  <a:tcPr marL="7641" marR="7641" marT="7641" marB="0" anchor="b">
                    <a:lnL>
                      <a:noFill/>
                    </a:lnL>
                    <a:lnR>
                      <a:noFill/>
                    </a:lnR>
                    <a:lnT>
                      <a:noFill/>
                    </a:lnT>
                    <a:lnB>
                      <a:noFill/>
                    </a:lnB>
                  </a:tcPr>
                </a:tc>
                <a:tc>
                  <a:txBody>
                    <a:bodyPr/>
                    <a:lstStyle/>
                    <a:p>
                      <a:pPr algn="r" fontAlgn="b"/>
                      <a:r>
                        <a:rPr lang="en-US" sz="700" b="0" i="0" u="none" strike="noStrike">
                          <a:solidFill>
                            <a:srgbClr val="000000"/>
                          </a:solidFill>
                          <a:effectLst/>
                          <a:latin typeface="Calibri"/>
                        </a:rPr>
                        <a:t>0</a:t>
                      </a:r>
                    </a:p>
                  </a:txBody>
                  <a:tcPr marL="7641" marR="7641" marT="7641" marB="0" anchor="b">
                    <a:lnL>
                      <a:noFill/>
                    </a:lnL>
                    <a:lnR>
                      <a:noFill/>
                    </a:lnR>
                    <a:lnT>
                      <a:noFill/>
                    </a:lnT>
                    <a:lnB>
                      <a:noFill/>
                    </a:lnB>
                  </a:tcPr>
                </a:tc>
                <a:tc>
                  <a:txBody>
                    <a:bodyPr/>
                    <a:lstStyle/>
                    <a:p>
                      <a:pPr algn="r" fontAlgn="b"/>
                      <a:r>
                        <a:rPr lang="en-US" sz="700" b="0" i="0" u="none" strike="noStrike">
                          <a:solidFill>
                            <a:srgbClr val="000000"/>
                          </a:solidFill>
                          <a:effectLst/>
                          <a:latin typeface="Calibri"/>
                        </a:rPr>
                        <a:t>0</a:t>
                      </a:r>
                    </a:p>
                  </a:txBody>
                  <a:tcPr marL="7641" marR="7641" marT="7641" marB="0" anchor="b">
                    <a:lnL>
                      <a:noFill/>
                    </a:lnL>
                    <a:lnR>
                      <a:noFill/>
                    </a:lnR>
                    <a:lnT>
                      <a:noFill/>
                    </a:lnT>
                    <a:lnB>
                      <a:noFill/>
                    </a:lnB>
                  </a:tcPr>
                </a:tc>
                <a:tc>
                  <a:txBody>
                    <a:bodyPr/>
                    <a:lstStyle/>
                    <a:p>
                      <a:pPr algn="r" fontAlgn="b"/>
                      <a:r>
                        <a:rPr lang="en-US" sz="700" b="0" i="0" u="none" strike="noStrike">
                          <a:solidFill>
                            <a:srgbClr val="000000"/>
                          </a:solidFill>
                          <a:effectLst/>
                          <a:latin typeface="Calibri"/>
                        </a:rPr>
                        <a:t>0</a:t>
                      </a:r>
                    </a:p>
                  </a:txBody>
                  <a:tcPr marL="7641" marR="7641" marT="7641" marB="0" anchor="b">
                    <a:lnL>
                      <a:noFill/>
                    </a:lnL>
                    <a:lnR>
                      <a:noFill/>
                    </a:lnR>
                    <a:lnT>
                      <a:noFill/>
                    </a:lnT>
                    <a:lnB>
                      <a:noFill/>
                    </a:lnB>
                  </a:tcPr>
                </a:tc>
                <a:tc>
                  <a:txBody>
                    <a:bodyPr/>
                    <a:lstStyle/>
                    <a:p>
                      <a:pPr algn="r" fontAlgn="b"/>
                      <a:r>
                        <a:rPr lang="en-US" sz="700" b="0" i="0" u="none" strike="noStrike">
                          <a:solidFill>
                            <a:srgbClr val="000000"/>
                          </a:solidFill>
                          <a:effectLst/>
                          <a:latin typeface="Calibri"/>
                        </a:rPr>
                        <a:t>0</a:t>
                      </a:r>
                    </a:p>
                  </a:txBody>
                  <a:tcPr marL="7641" marR="7641" marT="7641" marB="0" anchor="b">
                    <a:lnL>
                      <a:noFill/>
                    </a:lnL>
                    <a:lnR>
                      <a:noFill/>
                    </a:lnR>
                    <a:lnT>
                      <a:noFill/>
                    </a:lnT>
                    <a:lnB>
                      <a:noFill/>
                    </a:lnB>
                  </a:tcPr>
                </a:tc>
                <a:tc>
                  <a:txBody>
                    <a:bodyPr/>
                    <a:lstStyle/>
                    <a:p>
                      <a:pPr algn="r" fontAlgn="b"/>
                      <a:r>
                        <a:rPr lang="en-US" sz="700" b="0" i="0" u="none" strike="noStrike">
                          <a:solidFill>
                            <a:srgbClr val="000000"/>
                          </a:solidFill>
                          <a:effectLst/>
                          <a:latin typeface="Calibri"/>
                        </a:rPr>
                        <a:t>0</a:t>
                      </a:r>
                    </a:p>
                  </a:txBody>
                  <a:tcPr marL="7641" marR="7641" marT="7641" marB="0" anchor="b">
                    <a:lnL>
                      <a:noFill/>
                    </a:lnL>
                    <a:lnR>
                      <a:noFill/>
                    </a:lnR>
                    <a:lnT>
                      <a:noFill/>
                    </a:lnT>
                    <a:lnB>
                      <a:noFill/>
                    </a:lnB>
                  </a:tcPr>
                </a:tc>
                <a:tc>
                  <a:txBody>
                    <a:bodyPr/>
                    <a:lstStyle/>
                    <a:p>
                      <a:pPr algn="r" fontAlgn="b"/>
                      <a:r>
                        <a:rPr lang="en-US" sz="700" b="0" i="0" u="none" strike="noStrike">
                          <a:solidFill>
                            <a:srgbClr val="000000"/>
                          </a:solidFill>
                          <a:effectLst/>
                          <a:latin typeface="Calibri"/>
                        </a:rPr>
                        <a:t>0</a:t>
                      </a:r>
                    </a:p>
                  </a:txBody>
                  <a:tcPr marL="7641" marR="7641" marT="7641" marB="0" anchor="b">
                    <a:lnL>
                      <a:noFill/>
                    </a:lnL>
                    <a:lnR>
                      <a:noFill/>
                    </a:lnR>
                    <a:lnT>
                      <a:noFill/>
                    </a:lnT>
                    <a:lnB>
                      <a:noFill/>
                    </a:lnB>
                  </a:tcPr>
                </a:tc>
                <a:tc>
                  <a:txBody>
                    <a:bodyPr/>
                    <a:lstStyle/>
                    <a:p>
                      <a:pPr algn="r" fontAlgn="b"/>
                      <a:r>
                        <a:rPr lang="en-US" sz="700" b="0" i="0" u="none" strike="noStrike">
                          <a:solidFill>
                            <a:srgbClr val="000000"/>
                          </a:solidFill>
                          <a:effectLst/>
                          <a:latin typeface="Calibri"/>
                        </a:rPr>
                        <a:t>0</a:t>
                      </a:r>
                    </a:p>
                  </a:txBody>
                  <a:tcPr marL="7641" marR="7641" marT="7641" marB="0" anchor="b">
                    <a:lnL>
                      <a:noFill/>
                    </a:lnL>
                    <a:lnR>
                      <a:noFill/>
                    </a:lnR>
                    <a:lnT>
                      <a:noFill/>
                    </a:lnT>
                    <a:lnB>
                      <a:noFill/>
                    </a:lnB>
                  </a:tcPr>
                </a:tc>
                <a:tc>
                  <a:txBody>
                    <a:bodyPr/>
                    <a:lstStyle/>
                    <a:p>
                      <a:pPr algn="r" fontAlgn="b"/>
                      <a:r>
                        <a:rPr lang="en-US" sz="700" b="0" i="0" u="none" strike="noStrike">
                          <a:solidFill>
                            <a:srgbClr val="000000"/>
                          </a:solidFill>
                          <a:effectLst/>
                          <a:latin typeface="Calibri"/>
                        </a:rPr>
                        <a:t>0</a:t>
                      </a:r>
                    </a:p>
                  </a:txBody>
                  <a:tcPr marL="7641" marR="7641" marT="7641" marB="0" anchor="b">
                    <a:lnL>
                      <a:noFill/>
                    </a:lnL>
                    <a:lnR>
                      <a:noFill/>
                    </a:lnR>
                    <a:lnT>
                      <a:noFill/>
                    </a:lnT>
                    <a:lnB>
                      <a:noFill/>
                    </a:lnB>
                  </a:tcPr>
                </a:tc>
                <a:tc>
                  <a:txBody>
                    <a:bodyPr/>
                    <a:lstStyle/>
                    <a:p>
                      <a:pPr algn="r" fontAlgn="b"/>
                      <a:r>
                        <a:rPr lang="en-US" sz="700" b="0" i="0" u="none" strike="noStrike">
                          <a:solidFill>
                            <a:srgbClr val="000000"/>
                          </a:solidFill>
                          <a:effectLst/>
                          <a:latin typeface="Calibri"/>
                        </a:rPr>
                        <a:t>0</a:t>
                      </a:r>
                    </a:p>
                  </a:txBody>
                  <a:tcPr marL="7641" marR="7641" marT="7641" marB="0" anchor="b">
                    <a:lnL>
                      <a:noFill/>
                    </a:lnL>
                    <a:lnR>
                      <a:noFill/>
                    </a:lnR>
                    <a:lnT>
                      <a:noFill/>
                    </a:lnT>
                    <a:lnB>
                      <a:noFill/>
                    </a:lnB>
                  </a:tcPr>
                </a:tc>
                <a:tc>
                  <a:txBody>
                    <a:bodyPr/>
                    <a:lstStyle/>
                    <a:p>
                      <a:pPr algn="r" fontAlgn="b"/>
                      <a:r>
                        <a:rPr lang="en-US" sz="700" b="0" i="0" u="none" strike="noStrike">
                          <a:solidFill>
                            <a:srgbClr val="000000"/>
                          </a:solidFill>
                          <a:effectLst/>
                          <a:latin typeface="Calibri"/>
                        </a:rPr>
                        <a:t>0</a:t>
                      </a:r>
                    </a:p>
                  </a:txBody>
                  <a:tcPr marL="7641" marR="7641" marT="7641" marB="0" anchor="b">
                    <a:lnL>
                      <a:noFill/>
                    </a:lnL>
                    <a:lnR>
                      <a:noFill/>
                    </a:lnR>
                    <a:lnT>
                      <a:noFill/>
                    </a:lnT>
                    <a:lnB>
                      <a:noFill/>
                    </a:lnB>
                  </a:tcPr>
                </a:tc>
                <a:tc>
                  <a:txBody>
                    <a:bodyPr/>
                    <a:lstStyle/>
                    <a:p>
                      <a:pPr algn="r" fontAlgn="b"/>
                      <a:r>
                        <a:rPr lang="en-US" sz="700" b="0" i="0" u="none" strike="noStrike">
                          <a:solidFill>
                            <a:srgbClr val="000000"/>
                          </a:solidFill>
                          <a:effectLst/>
                          <a:latin typeface="Calibri"/>
                        </a:rPr>
                        <a:t>0</a:t>
                      </a:r>
                    </a:p>
                  </a:txBody>
                  <a:tcPr marL="7641" marR="7641" marT="7641" marB="0" anchor="b">
                    <a:lnL>
                      <a:noFill/>
                    </a:lnL>
                    <a:lnR>
                      <a:noFill/>
                    </a:lnR>
                    <a:lnT>
                      <a:noFill/>
                    </a:lnT>
                    <a:lnB>
                      <a:noFill/>
                    </a:lnB>
                  </a:tcPr>
                </a:tc>
              </a:tr>
              <a:tr h="261029">
                <a:tc>
                  <a:txBody>
                    <a:bodyPr/>
                    <a:lstStyle/>
                    <a:p>
                      <a:pPr algn="l" fontAlgn="b"/>
                      <a:r>
                        <a:rPr lang="fr-FR" sz="700" b="0" i="0" u="none" strike="noStrike">
                          <a:solidFill>
                            <a:srgbClr val="000000"/>
                          </a:solidFill>
                          <a:effectLst/>
                          <a:latin typeface="Calibri"/>
                        </a:rPr>
                        <a:t>comptabilité</a:t>
                      </a:r>
                    </a:p>
                  </a:txBody>
                  <a:tcPr marL="7641" marR="7641" marT="7641" marB="0" anchor="b">
                    <a:lnL>
                      <a:noFill/>
                    </a:lnL>
                    <a:lnR>
                      <a:noFill/>
                    </a:lnR>
                    <a:lnT>
                      <a:noFill/>
                    </a:lnT>
                    <a:lnB>
                      <a:noFill/>
                    </a:lnB>
                  </a:tcPr>
                </a:tc>
                <a:tc>
                  <a:txBody>
                    <a:bodyPr/>
                    <a:lstStyle/>
                    <a:p>
                      <a:pPr algn="r" fontAlgn="b"/>
                      <a:r>
                        <a:rPr lang="en-US" sz="700" b="0" i="0" u="none" strike="noStrike">
                          <a:solidFill>
                            <a:srgbClr val="000000"/>
                          </a:solidFill>
                          <a:effectLst/>
                          <a:latin typeface="Calibri"/>
                        </a:rPr>
                        <a:t>3000</a:t>
                      </a: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dirty="0">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r" fontAlgn="b"/>
                      <a:r>
                        <a:rPr lang="en-US" sz="700" b="0" i="0" u="none" strike="noStrike">
                          <a:solidFill>
                            <a:srgbClr val="000000"/>
                          </a:solidFill>
                          <a:effectLst/>
                          <a:latin typeface="Calibri"/>
                        </a:rPr>
                        <a:t>3000</a:t>
                      </a:r>
                    </a:p>
                  </a:txBody>
                  <a:tcPr marL="7641" marR="7641" marT="7641" marB="0" anchor="b">
                    <a:lnL>
                      <a:noFill/>
                    </a:lnL>
                    <a:lnR>
                      <a:noFill/>
                    </a:lnR>
                    <a:lnT>
                      <a:noFill/>
                    </a:lnT>
                    <a:lnB>
                      <a:noFill/>
                    </a:lnB>
                  </a:tcPr>
                </a:tc>
              </a:tr>
              <a:tr h="261029">
                <a:tc>
                  <a:txBody>
                    <a:bodyPr/>
                    <a:lstStyle/>
                    <a:p>
                      <a:pPr algn="l" fontAlgn="b"/>
                      <a:r>
                        <a:rPr lang="en-US" sz="700" b="0" i="0" u="none" strike="noStrike">
                          <a:solidFill>
                            <a:srgbClr val="000000"/>
                          </a:solidFill>
                          <a:effectLst/>
                          <a:latin typeface="Calibri"/>
                        </a:rPr>
                        <a:t>assurance</a:t>
                      </a:r>
                    </a:p>
                  </a:txBody>
                  <a:tcPr marL="7641" marR="7641" marT="7641" marB="0" anchor="b">
                    <a:lnL>
                      <a:noFill/>
                    </a:lnL>
                    <a:lnR>
                      <a:noFill/>
                    </a:lnR>
                    <a:lnT>
                      <a:noFill/>
                    </a:lnT>
                    <a:lnB>
                      <a:noFill/>
                    </a:lnB>
                  </a:tcPr>
                </a:tc>
                <a:tc>
                  <a:txBody>
                    <a:bodyPr/>
                    <a:lstStyle/>
                    <a:p>
                      <a:pPr algn="r" fontAlgn="b"/>
                      <a:r>
                        <a:rPr lang="en-US" sz="700" b="0" i="0" u="none" strike="noStrike">
                          <a:solidFill>
                            <a:srgbClr val="000000"/>
                          </a:solidFill>
                          <a:effectLst/>
                          <a:latin typeface="Calibri"/>
                        </a:rPr>
                        <a:t>1000</a:t>
                      </a: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r" fontAlgn="b"/>
                      <a:r>
                        <a:rPr lang="en-US" sz="700" b="0" i="0" u="none" strike="noStrike">
                          <a:solidFill>
                            <a:srgbClr val="000000"/>
                          </a:solidFill>
                          <a:effectLst/>
                          <a:latin typeface="Calibri"/>
                        </a:rPr>
                        <a:t>1000</a:t>
                      </a:r>
                    </a:p>
                  </a:txBody>
                  <a:tcPr marL="7641" marR="7641" marT="7641" marB="0" anchor="b">
                    <a:lnL>
                      <a:noFill/>
                    </a:lnL>
                    <a:lnR>
                      <a:noFill/>
                    </a:lnR>
                    <a:lnT>
                      <a:noFill/>
                    </a:lnT>
                    <a:lnB>
                      <a:noFill/>
                    </a:lnB>
                  </a:tcPr>
                </a:tc>
              </a:tr>
              <a:tr h="261029">
                <a:tc>
                  <a:txBody>
                    <a:bodyPr/>
                    <a:lstStyle/>
                    <a:p>
                      <a:pPr algn="l" fontAlgn="b"/>
                      <a:r>
                        <a:rPr lang="fr-FR" sz="700" b="0" i="0" u="none" strike="noStrike">
                          <a:solidFill>
                            <a:srgbClr val="000000"/>
                          </a:solidFill>
                          <a:effectLst/>
                          <a:latin typeface="Calibri"/>
                        </a:rPr>
                        <a:t>matériel </a:t>
                      </a:r>
                    </a:p>
                  </a:txBody>
                  <a:tcPr marL="7641" marR="7641" marT="7641" marB="0" anchor="b">
                    <a:lnL>
                      <a:noFill/>
                    </a:lnL>
                    <a:lnR>
                      <a:noFill/>
                    </a:lnR>
                    <a:lnT>
                      <a:noFill/>
                    </a:lnT>
                    <a:lnB>
                      <a:noFill/>
                    </a:lnB>
                  </a:tcPr>
                </a:tc>
                <a:tc>
                  <a:txBody>
                    <a:bodyPr/>
                    <a:lstStyle/>
                    <a:p>
                      <a:pPr algn="r" fontAlgn="b"/>
                      <a:r>
                        <a:rPr lang="en-US" sz="700" b="0" i="0" u="none" strike="noStrike">
                          <a:solidFill>
                            <a:srgbClr val="000000"/>
                          </a:solidFill>
                          <a:effectLst/>
                          <a:latin typeface="Calibri"/>
                        </a:rPr>
                        <a:t>3000</a:t>
                      </a: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r" fontAlgn="b"/>
                      <a:r>
                        <a:rPr lang="en-US" sz="700" b="0" i="0" u="none" strike="noStrike">
                          <a:solidFill>
                            <a:srgbClr val="000000"/>
                          </a:solidFill>
                          <a:effectLst/>
                          <a:latin typeface="Calibri"/>
                        </a:rPr>
                        <a:t>3000</a:t>
                      </a:r>
                    </a:p>
                  </a:txBody>
                  <a:tcPr marL="7641" marR="7641" marT="7641" marB="0" anchor="b">
                    <a:lnL>
                      <a:noFill/>
                    </a:lnL>
                    <a:lnR>
                      <a:noFill/>
                    </a:lnR>
                    <a:lnT>
                      <a:noFill/>
                    </a:lnT>
                    <a:lnB>
                      <a:noFill/>
                    </a:lnB>
                  </a:tcPr>
                </a:tc>
              </a:tr>
              <a:tr h="261029">
                <a:tc>
                  <a:txBody>
                    <a:bodyPr/>
                    <a:lstStyle/>
                    <a:p>
                      <a:pPr algn="l" fontAlgn="b"/>
                      <a:r>
                        <a:rPr lang="en-US" sz="700" b="1" i="0" u="none" strike="noStrike">
                          <a:solidFill>
                            <a:srgbClr val="000000"/>
                          </a:solidFill>
                          <a:effectLst/>
                          <a:latin typeface="Calibri"/>
                        </a:rPr>
                        <a:t>total charges </a:t>
                      </a:r>
                    </a:p>
                  </a:txBody>
                  <a:tcPr marL="7641" marR="7641" marT="7641" marB="0" anchor="b">
                    <a:lnL>
                      <a:noFill/>
                    </a:lnL>
                    <a:lnR>
                      <a:noFill/>
                    </a:lnR>
                    <a:lnT>
                      <a:noFill/>
                    </a:lnT>
                    <a:lnB>
                      <a:noFill/>
                    </a:lnB>
                    <a:solidFill>
                      <a:srgbClr val="00B0F0"/>
                    </a:solidFill>
                  </a:tcPr>
                </a:tc>
                <a:tc>
                  <a:txBody>
                    <a:bodyPr/>
                    <a:lstStyle/>
                    <a:p>
                      <a:pPr algn="l" fontAlgn="b"/>
                      <a:r>
                        <a:rPr lang="en-US" sz="700" b="1" i="0" u="none" strike="noStrike">
                          <a:solidFill>
                            <a:srgbClr val="000000"/>
                          </a:solidFill>
                          <a:effectLst/>
                          <a:latin typeface="Calibri"/>
                        </a:rPr>
                        <a:t> </a:t>
                      </a:r>
                    </a:p>
                  </a:txBody>
                  <a:tcPr marL="7641" marR="7641" marT="7641" marB="0" anchor="b">
                    <a:lnL>
                      <a:noFill/>
                    </a:lnL>
                    <a:lnR>
                      <a:noFill/>
                    </a:lnR>
                    <a:lnT>
                      <a:noFill/>
                    </a:lnT>
                    <a:lnB>
                      <a:noFill/>
                    </a:lnB>
                    <a:solidFill>
                      <a:srgbClr val="00B0F0"/>
                    </a:solidFill>
                  </a:tcPr>
                </a:tc>
                <a:tc>
                  <a:txBody>
                    <a:bodyPr/>
                    <a:lstStyle/>
                    <a:p>
                      <a:pPr algn="l" fontAlgn="b"/>
                      <a:r>
                        <a:rPr lang="en-US" sz="700" b="1" i="0" u="none" strike="noStrike">
                          <a:solidFill>
                            <a:srgbClr val="000000"/>
                          </a:solidFill>
                          <a:effectLst/>
                          <a:latin typeface="Calibri"/>
                        </a:rPr>
                        <a:t> </a:t>
                      </a:r>
                    </a:p>
                  </a:txBody>
                  <a:tcPr marL="7641" marR="7641" marT="7641" marB="0" anchor="b">
                    <a:lnL>
                      <a:noFill/>
                    </a:lnL>
                    <a:lnR>
                      <a:noFill/>
                    </a:lnR>
                    <a:lnT>
                      <a:noFill/>
                    </a:lnT>
                    <a:lnB>
                      <a:noFill/>
                    </a:lnB>
                    <a:solidFill>
                      <a:srgbClr val="00B0F0"/>
                    </a:solidFill>
                  </a:tcPr>
                </a:tc>
                <a:tc>
                  <a:txBody>
                    <a:bodyPr/>
                    <a:lstStyle/>
                    <a:p>
                      <a:pPr algn="l" fontAlgn="b"/>
                      <a:r>
                        <a:rPr lang="en-US" sz="700" b="1" i="0" u="none" strike="noStrike">
                          <a:solidFill>
                            <a:srgbClr val="000000"/>
                          </a:solidFill>
                          <a:effectLst/>
                          <a:latin typeface="Calibri"/>
                        </a:rPr>
                        <a:t> </a:t>
                      </a:r>
                    </a:p>
                  </a:txBody>
                  <a:tcPr marL="7641" marR="7641" marT="7641" marB="0" anchor="b">
                    <a:lnL>
                      <a:noFill/>
                    </a:lnL>
                    <a:lnR>
                      <a:noFill/>
                    </a:lnR>
                    <a:lnT>
                      <a:noFill/>
                    </a:lnT>
                    <a:lnB>
                      <a:noFill/>
                    </a:lnB>
                    <a:solidFill>
                      <a:srgbClr val="00B0F0"/>
                    </a:solidFill>
                  </a:tcPr>
                </a:tc>
                <a:tc>
                  <a:txBody>
                    <a:bodyPr/>
                    <a:lstStyle/>
                    <a:p>
                      <a:pPr algn="l" fontAlgn="b"/>
                      <a:r>
                        <a:rPr lang="en-US" sz="700" b="1" i="0" u="none" strike="noStrike">
                          <a:solidFill>
                            <a:srgbClr val="000000"/>
                          </a:solidFill>
                          <a:effectLst/>
                          <a:latin typeface="Calibri"/>
                        </a:rPr>
                        <a:t> </a:t>
                      </a:r>
                    </a:p>
                  </a:txBody>
                  <a:tcPr marL="7641" marR="7641" marT="7641" marB="0" anchor="b">
                    <a:lnL>
                      <a:noFill/>
                    </a:lnL>
                    <a:lnR>
                      <a:noFill/>
                    </a:lnR>
                    <a:lnT>
                      <a:noFill/>
                    </a:lnT>
                    <a:lnB>
                      <a:noFill/>
                    </a:lnB>
                    <a:solidFill>
                      <a:srgbClr val="00B0F0"/>
                    </a:solidFill>
                  </a:tcPr>
                </a:tc>
                <a:tc>
                  <a:txBody>
                    <a:bodyPr/>
                    <a:lstStyle/>
                    <a:p>
                      <a:pPr algn="l" fontAlgn="b"/>
                      <a:r>
                        <a:rPr lang="en-US" sz="700" b="1" i="0" u="none" strike="noStrike">
                          <a:solidFill>
                            <a:srgbClr val="000000"/>
                          </a:solidFill>
                          <a:effectLst/>
                          <a:latin typeface="Calibri"/>
                        </a:rPr>
                        <a:t> </a:t>
                      </a:r>
                    </a:p>
                  </a:txBody>
                  <a:tcPr marL="7641" marR="7641" marT="7641" marB="0" anchor="b">
                    <a:lnL>
                      <a:noFill/>
                    </a:lnL>
                    <a:lnR>
                      <a:noFill/>
                    </a:lnR>
                    <a:lnT>
                      <a:noFill/>
                    </a:lnT>
                    <a:lnB>
                      <a:noFill/>
                    </a:lnB>
                    <a:solidFill>
                      <a:srgbClr val="00B0F0"/>
                    </a:solidFill>
                  </a:tcPr>
                </a:tc>
                <a:tc>
                  <a:txBody>
                    <a:bodyPr/>
                    <a:lstStyle/>
                    <a:p>
                      <a:pPr algn="l" fontAlgn="b"/>
                      <a:r>
                        <a:rPr lang="en-US" sz="700" b="1" i="0" u="none" strike="noStrike">
                          <a:solidFill>
                            <a:srgbClr val="000000"/>
                          </a:solidFill>
                          <a:effectLst/>
                          <a:latin typeface="Calibri"/>
                        </a:rPr>
                        <a:t> </a:t>
                      </a:r>
                    </a:p>
                  </a:txBody>
                  <a:tcPr marL="7641" marR="7641" marT="7641" marB="0" anchor="b">
                    <a:lnL>
                      <a:noFill/>
                    </a:lnL>
                    <a:lnR>
                      <a:noFill/>
                    </a:lnR>
                    <a:lnT>
                      <a:noFill/>
                    </a:lnT>
                    <a:lnB>
                      <a:noFill/>
                    </a:lnB>
                    <a:solidFill>
                      <a:srgbClr val="00B0F0"/>
                    </a:solidFill>
                  </a:tcPr>
                </a:tc>
                <a:tc>
                  <a:txBody>
                    <a:bodyPr/>
                    <a:lstStyle/>
                    <a:p>
                      <a:pPr algn="l" fontAlgn="b"/>
                      <a:r>
                        <a:rPr lang="en-US" sz="700" b="1" i="0" u="none" strike="noStrike">
                          <a:solidFill>
                            <a:srgbClr val="000000"/>
                          </a:solidFill>
                          <a:effectLst/>
                          <a:latin typeface="Calibri"/>
                        </a:rPr>
                        <a:t> </a:t>
                      </a:r>
                    </a:p>
                  </a:txBody>
                  <a:tcPr marL="7641" marR="7641" marT="7641" marB="0" anchor="b">
                    <a:lnL>
                      <a:noFill/>
                    </a:lnL>
                    <a:lnR>
                      <a:noFill/>
                    </a:lnR>
                    <a:lnT>
                      <a:noFill/>
                    </a:lnT>
                    <a:lnB>
                      <a:noFill/>
                    </a:lnB>
                    <a:solidFill>
                      <a:srgbClr val="00B0F0"/>
                    </a:solidFill>
                  </a:tcPr>
                </a:tc>
                <a:tc>
                  <a:txBody>
                    <a:bodyPr/>
                    <a:lstStyle/>
                    <a:p>
                      <a:pPr algn="l" fontAlgn="b"/>
                      <a:r>
                        <a:rPr lang="en-US" sz="700" b="1" i="0" u="none" strike="noStrike">
                          <a:solidFill>
                            <a:srgbClr val="000000"/>
                          </a:solidFill>
                          <a:effectLst/>
                          <a:latin typeface="Calibri"/>
                        </a:rPr>
                        <a:t> </a:t>
                      </a:r>
                    </a:p>
                  </a:txBody>
                  <a:tcPr marL="7641" marR="7641" marT="7641" marB="0" anchor="b">
                    <a:lnL>
                      <a:noFill/>
                    </a:lnL>
                    <a:lnR>
                      <a:noFill/>
                    </a:lnR>
                    <a:lnT>
                      <a:noFill/>
                    </a:lnT>
                    <a:lnB>
                      <a:noFill/>
                    </a:lnB>
                    <a:solidFill>
                      <a:srgbClr val="00B0F0"/>
                    </a:solidFill>
                  </a:tcPr>
                </a:tc>
                <a:tc>
                  <a:txBody>
                    <a:bodyPr/>
                    <a:lstStyle/>
                    <a:p>
                      <a:pPr algn="l" fontAlgn="b"/>
                      <a:r>
                        <a:rPr lang="en-US" sz="700" b="1" i="0" u="none" strike="noStrike">
                          <a:solidFill>
                            <a:srgbClr val="000000"/>
                          </a:solidFill>
                          <a:effectLst/>
                          <a:latin typeface="Calibri"/>
                        </a:rPr>
                        <a:t> </a:t>
                      </a:r>
                    </a:p>
                  </a:txBody>
                  <a:tcPr marL="7641" marR="7641" marT="7641" marB="0" anchor="b">
                    <a:lnL>
                      <a:noFill/>
                    </a:lnL>
                    <a:lnR>
                      <a:noFill/>
                    </a:lnR>
                    <a:lnT>
                      <a:noFill/>
                    </a:lnT>
                    <a:lnB>
                      <a:noFill/>
                    </a:lnB>
                    <a:solidFill>
                      <a:srgbClr val="00B0F0"/>
                    </a:solidFill>
                  </a:tcPr>
                </a:tc>
                <a:tc>
                  <a:txBody>
                    <a:bodyPr/>
                    <a:lstStyle/>
                    <a:p>
                      <a:pPr algn="l" fontAlgn="b"/>
                      <a:r>
                        <a:rPr lang="en-US" sz="700" b="1" i="0" u="none" strike="noStrike">
                          <a:solidFill>
                            <a:srgbClr val="000000"/>
                          </a:solidFill>
                          <a:effectLst/>
                          <a:latin typeface="Calibri"/>
                        </a:rPr>
                        <a:t> </a:t>
                      </a:r>
                    </a:p>
                  </a:txBody>
                  <a:tcPr marL="7641" marR="7641" marT="7641" marB="0" anchor="b">
                    <a:lnL>
                      <a:noFill/>
                    </a:lnL>
                    <a:lnR>
                      <a:noFill/>
                    </a:lnR>
                    <a:lnT>
                      <a:noFill/>
                    </a:lnT>
                    <a:lnB>
                      <a:noFill/>
                    </a:lnB>
                    <a:solidFill>
                      <a:srgbClr val="00B0F0"/>
                    </a:solidFill>
                  </a:tcPr>
                </a:tc>
                <a:tc>
                  <a:txBody>
                    <a:bodyPr/>
                    <a:lstStyle/>
                    <a:p>
                      <a:pPr algn="l" fontAlgn="b"/>
                      <a:r>
                        <a:rPr lang="en-US" sz="700" b="1" i="0" u="none" strike="noStrike">
                          <a:solidFill>
                            <a:srgbClr val="000000"/>
                          </a:solidFill>
                          <a:effectLst/>
                          <a:latin typeface="Calibri"/>
                        </a:rPr>
                        <a:t> </a:t>
                      </a:r>
                    </a:p>
                  </a:txBody>
                  <a:tcPr marL="7641" marR="7641" marT="7641" marB="0" anchor="b">
                    <a:lnL>
                      <a:noFill/>
                    </a:lnL>
                    <a:lnR>
                      <a:noFill/>
                    </a:lnR>
                    <a:lnT>
                      <a:noFill/>
                    </a:lnT>
                    <a:lnB>
                      <a:noFill/>
                    </a:lnB>
                    <a:solidFill>
                      <a:srgbClr val="00B0F0"/>
                    </a:solidFill>
                  </a:tcPr>
                </a:tc>
                <a:tc>
                  <a:txBody>
                    <a:bodyPr/>
                    <a:lstStyle/>
                    <a:p>
                      <a:pPr algn="l" fontAlgn="b"/>
                      <a:r>
                        <a:rPr lang="en-US" sz="700" b="1" i="0" u="none" strike="noStrike">
                          <a:solidFill>
                            <a:srgbClr val="000000"/>
                          </a:solidFill>
                          <a:effectLst/>
                          <a:latin typeface="Calibri"/>
                        </a:rPr>
                        <a:t> </a:t>
                      </a:r>
                    </a:p>
                  </a:txBody>
                  <a:tcPr marL="7641" marR="7641" marT="7641" marB="0" anchor="b">
                    <a:lnL>
                      <a:noFill/>
                    </a:lnL>
                    <a:lnR>
                      <a:noFill/>
                    </a:lnR>
                    <a:lnT>
                      <a:noFill/>
                    </a:lnT>
                    <a:lnB>
                      <a:noFill/>
                    </a:lnB>
                    <a:solidFill>
                      <a:srgbClr val="00B0F0"/>
                    </a:solidFill>
                  </a:tcPr>
                </a:tc>
                <a:tc>
                  <a:txBody>
                    <a:bodyPr/>
                    <a:lstStyle/>
                    <a:p>
                      <a:pPr algn="r" fontAlgn="b"/>
                      <a:r>
                        <a:rPr lang="en-US" sz="700" b="1" i="0" u="none" strike="noStrike">
                          <a:solidFill>
                            <a:srgbClr val="000000"/>
                          </a:solidFill>
                          <a:effectLst/>
                          <a:latin typeface="Calibri"/>
                        </a:rPr>
                        <a:t>25600</a:t>
                      </a:r>
                    </a:p>
                  </a:txBody>
                  <a:tcPr marL="7641" marR="7641" marT="7641" marB="0" anchor="b">
                    <a:lnL>
                      <a:noFill/>
                    </a:lnL>
                    <a:lnR>
                      <a:noFill/>
                    </a:lnR>
                    <a:lnT>
                      <a:noFill/>
                    </a:lnT>
                    <a:lnB>
                      <a:noFill/>
                    </a:lnB>
                    <a:solidFill>
                      <a:srgbClr val="00B0F0"/>
                    </a:solidFill>
                  </a:tcPr>
                </a:tc>
              </a:tr>
              <a:tr h="261029">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a:endParaRPr>
                    </a:p>
                  </a:txBody>
                  <a:tcPr marL="7641" marR="7641" marT="7641" marB="0" anchor="b">
                    <a:lnL>
                      <a:noFill/>
                    </a:lnL>
                    <a:lnR>
                      <a:noFill/>
                    </a:lnR>
                    <a:lnT>
                      <a:noFill/>
                    </a:lnT>
                    <a:lnB>
                      <a:noFill/>
                    </a:lnB>
                  </a:tcPr>
                </a:tc>
              </a:tr>
              <a:tr h="261029">
                <a:tc>
                  <a:txBody>
                    <a:bodyPr/>
                    <a:lstStyle/>
                    <a:p>
                      <a:pPr algn="l" fontAlgn="b"/>
                      <a:r>
                        <a:rPr lang="fr-FR" sz="700" b="1" i="0" u="none" strike="noStrike">
                          <a:solidFill>
                            <a:srgbClr val="FFFFFF"/>
                          </a:solidFill>
                          <a:effectLst/>
                          <a:latin typeface="Calibri"/>
                        </a:rPr>
                        <a:t>bénéfice </a:t>
                      </a:r>
                    </a:p>
                  </a:txBody>
                  <a:tcPr marL="7641" marR="7641" marT="7641" marB="0" anchor="b">
                    <a:lnL>
                      <a:noFill/>
                    </a:lnL>
                    <a:lnR>
                      <a:noFill/>
                    </a:lnR>
                    <a:lnT>
                      <a:noFill/>
                    </a:lnT>
                    <a:lnB>
                      <a:noFill/>
                    </a:lnB>
                    <a:solidFill>
                      <a:srgbClr val="C00000"/>
                    </a:solidFill>
                  </a:tcPr>
                </a:tc>
                <a:tc>
                  <a:txBody>
                    <a:bodyPr/>
                    <a:lstStyle/>
                    <a:p>
                      <a:pPr algn="l" fontAlgn="b"/>
                      <a:r>
                        <a:rPr lang="en-US" sz="700" b="1" i="0" u="none" strike="noStrike">
                          <a:solidFill>
                            <a:srgbClr val="FFFFFF"/>
                          </a:solidFill>
                          <a:effectLst/>
                          <a:latin typeface="Calibri"/>
                        </a:rPr>
                        <a:t> </a:t>
                      </a:r>
                    </a:p>
                  </a:txBody>
                  <a:tcPr marL="7641" marR="7641" marT="7641" marB="0" anchor="b">
                    <a:lnL>
                      <a:noFill/>
                    </a:lnL>
                    <a:lnR>
                      <a:noFill/>
                    </a:lnR>
                    <a:lnT>
                      <a:noFill/>
                    </a:lnT>
                    <a:lnB>
                      <a:noFill/>
                    </a:lnB>
                    <a:solidFill>
                      <a:srgbClr val="C00000"/>
                    </a:solidFill>
                  </a:tcPr>
                </a:tc>
                <a:tc>
                  <a:txBody>
                    <a:bodyPr/>
                    <a:lstStyle/>
                    <a:p>
                      <a:pPr algn="l" fontAlgn="b"/>
                      <a:r>
                        <a:rPr lang="en-US" sz="700" b="1" i="0" u="none" strike="noStrike">
                          <a:solidFill>
                            <a:srgbClr val="FFFFFF"/>
                          </a:solidFill>
                          <a:effectLst/>
                          <a:latin typeface="Calibri"/>
                        </a:rPr>
                        <a:t> </a:t>
                      </a:r>
                    </a:p>
                  </a:txBody>
                  <a:tcPr marL="7641" marR="7641" marT="7641" marB="0" anchor="b">
                    <a:lnL>
                      <a:noFill/>
                    </a:lnL>
                    <a:lnR>
                      <a:noFill/>
                    </a:lnR>
                    <a:lnT>
                      <a:noFill/>
                    </a:lnT>
                    <a:lnB>
                      <a:noFill/>
                    </a:lnB>
                    <a:solidFill>
                      <a:srgbClr val="C00000"/>
                    </a:solidFill>
                  </a:tcPr>
                </a:tc>
                <a:tc>
                  <a:txBody>
                    <a:bodyPr/>
                    <a:lstStyle/>
                    <a:p>
                      <a:pPr algn="l" fontAlgn="b"/>
                      <a:r>
                        <a:rPr lang="en-US" sz="700" b="1" i="0" u="none" strike="noStrike">
                          <a:solidFill>
                            <a:srgbClr val="FFFFFF"/>
                          </a:solidFill>
                          <a:effectLst/>
                          <a:latin typeface="Calibri"/>
                        </a:rPr>
                        <a:t> </a:t>
                      </a:r>
                    </a:p>
                  </a:txBody>
                  <a:tcPr marL="7641" marR="7641" marT="7641" marB="0" anchor="b">
                    <a:lnL>
                      <a:noFill/>
                    </a:lnL>
                    <a:lnR>
                      <a:noFill/>
                    </a:lnR>
                    <a:lnT>
                      <a:noFill/>
                    </a:lnT>
                    <a:lnB>
                      <a:noFill/>
                    </a:lnB>
                    <a:solidFill>
                      <a:srgbClr val="C00000"/>
                    </a:solidFill>
                  </a:tcPr>
                </a:tc>
                <a:tc>
                  <a:txBody>
                    <a:bodyPr/>
                    <a:lstStyle/>
                    <a:p>
                      <a:pPr algn="l" fontAlgn="b"/>
                      <a:r>
                        <a:rPr lang="en-US" sz="700" b="1" i="0" u="none" strike="noStrike" dirty="0">
                          <a:solidFill>
                            <a:srgbClr val="FFFFFF"/>
                          </a:solidFill>
                          <a:effectLst/>
                          <a:latin typeface="Calibri"/>
                        </a:rPr>
                        <a:t> </a:t>
                      </a:r>
                    </a:p>
                  </a:txBody>
                  <a:tcPr marL="7641" marR="7641" marT="7641" marB="0" anchor="b">
                    <a:lnL>
                      <a:noFill/>
                    </a:lnL>
                    <a:lnR>
                      <a:noFill/>
                    </a:lnR>
                    <a:lnT>
                      <a:noFill/>
                    </a:lnT>
                    <a:lnB>
                      <a:noFill/>
                    </a:lnB>
                    <a:solidFill>
                      <a:srgbClr val="C00000"/>
                    </a:solidFill>
                  </a:tcPr>
                </a:tc>
                <a:tc>
                  <a:txBody>
                    <a:bodyPr/>
                    <a:lstStyle/>
                    <a:p>
                      <a:pPr algn="l" fontAlgn="b"/>
                      <a:r>
                        <a:rPr lang="en-US" sz="700" b="1" i="0" u="none" strike="noStrike">
                          <a:solidFill>
                            <a:srgbClr val="FFFFFF"/>
                          </a:solidFill>
                          <a:effectLst/>
                          <a:latin typeface="Calibri"/>
                        </a:rPr>
                        <a:t> </a:t>
                      </a:r>
                    </a:p>
                  </a:txBody>
                  <a:tcPr marL="7641" marR="7641" marT="7641" marB="0" anchor="b">
                    <a:lnL>
                      <a:noFill/>
                    </a:lnL>
                    <a:lnR>
                      <a:noFill/>
                    </a:lnR>
                    <a:lnT>
                      <a:noFill/>
                    </a:lnT>
                    <a:lnB>
                      <a:noFill/>
                    </a:lnB>
                    <a:solidFill>
                      <a:srgbClr val="C00000"/>
                    </a:solidFill>
                  </a:tcPr>
                </a:tc>
                <a:tc>
                  <a:txBody>
                    <a:bodyPr/>
                    <a:lstStyle/>
                    <a:p>
                      <a:pPr algn="l" fontAlgn="b"/>
                      <a:r>
                        <a:rPr lang="en-US" sz="700" b="1" i="0" u="none" strike="noStrike">
                          <a:solidFill>
                            <a:srgbClr val="FFFFFF"/>
                          </a:solidFill>
                          <a:effectLst/>
                          <a:latin typeface="Calibri"/>
                        </a:rPr>
                        <a:t> </a:t>
                      </a:r>
                    </a:p>
                  </a:txBody>
                  <a:tcPr marL="7641" marR="7641" marT="7641" marB="0" anchor="b">
                    <a:lnL>
                      <a:noFill/>
                    </a:lnL>
                    <a:lnR>
                      <a:noFill/>
                    </a:lnR>
                    <a:lnT>
                      <a:noFill/>
                    </a:lnT>
                    <a:lnB>
                      <a:noFill/>
                    </a:lnB>
                    <a:solidFill>
                      <a:srgbClr val="C00000"/>
                    </a:solidFill>
                  </a:tcPr>
                </a:tc>
                <a:tc>
                  <a:txBody>
                    <a:bodyPr/>
                    <a:lstStyle/>
                    <a:p>
                      <a:pPr algn="l" fontAlgn="b"/>
                      <a:r>
                        <a:rPr lang="en-US" sz="700" b="1" i="0" u="none" strike="noStrike">
                          <a:solidFill>
                            <a:srgbClr val="FFFFFF"/>
                          </a:solidFill>
                          <a:effectLst/>
                          <a:latin typeface="Calibri"/>
                        </a:rPr>
                        <a:t> </a:t>
                      </a:r>
                    </a:p>
                  </a:txBody>
                  <a:tcPr marL="7641" marR="7641" marT="7641" marB="0" anchor="b">
                    <a:lnL>
                      <a:noFill/>
                    </a:lnL>
                    <a:lnR>
                      <a:noFill/>
                    </a:lnR>
                    <a:lnT>
                      <a:noFill/>
                    </a:lnT>
                    <a:lnB>
                      <a:noFill/>
                    </a:lnB>
                    <a:solidFill>
                      <a:srgbClr val="C00000"/>
                    </a:solidFill>
                  </a:tcPr>
                </a:tc>
                <a:tc>
                  <a:txBody>
                    <a:bodyPr/>
                    <a:lstStyle/>
                    <a:p>
                      <a:pPr algn="l" fontAlgn="b"/>
                      <a:r>
                        <a:rPr lang="en-US" sz="700" b="1" i="0" u="none" strike="noStrike">
                          <a:solidFill>
                            <a:srgbClr val="FFFFFF"/>
                          </a:solidFill>
                          <a:effectLst/>
                          <a:latin typeface="Calibri"/>
                        </a:rPr>
                        <a:t> </a:t>
                      </a:r>
                    </a:p>
                  </a:txBody>
                  <a:tcPr marL="7641" marR="7641" marT="7641" marB="0" anchor="b">
                    <a:lnL>
                      <a:noFill/>
                    </a:lnL>
                    <a:lnR>
                      <a:noFill/>
                    </a:lnR>
                    <a:lnT>
                      <a:noFill/>
                    </a:lnT>
                    <a:lnB>
                      <a:noFill/>
                    </a:lnB>
                    <a:solidFill>
                      <a:srgbClr val="C00000"/>
                    </a:solidFill>
                  </a:tcPr>
                </a:tc>
                <a:tc>
                  <a:txBody>
                    <a:bodyPr/>
                    <a:lstStyle/>
                    <a:p>
                      <a:pPr algn="l" fontAlgn="b"/>
                      <a:r>
                        <a:rPr lang="en-US" sz="700" b="1" i="0" u="none" strike="noStrike">
                          <a:solidFill>
                            <a:srgbClr val="FFFFFF"/>
                          </a:solidFill>
                          <a:effectLst/>
                          <a:latin typeface="Calibri"/>
                        </a:rPr>
                        <a:t> </a:t>
                      </a:r>
                    </a:p>
                  </a:txBody>
                  <a:tcPr marL="7641" marR="7641" marT="7641" marB="0" anchor="b">
                    <a:lnL>
                      <a:noFill/>
                    </a:lnL>
                    <a:lnR>
                      <a:noFill/>
                    </a:lnR>
                    <a:lnT>
                      <a:noFill/>
                    </a:lnT>
                    <a:lnB>
                      <a:noFill/>
                    </a:lnB>
                    <a:solidFill>
                      <a:srgbClr val="C00000"/>
                    </a:solidFill>
                  </a:tcPr>
                </a:tc>
                <a:tc>
                  <a:txBody>
                    <a:bodyPr/>
                    <a:lstStyle/>
                    <a:p>
                      <a:pPr algn="l" fontAlgn="b"/>
                      <a:r>
                        <a:rPr lang="en-US" sz="700" b="1" i="0" u="none" strike="noStrike">
                          <a:solidFill>
                            <a:srgbClr val="FFFFFF"/>
                          </a:solidFill>
                          <a:effectLst/>
                          <a:latin typeface="Calibri"/>
                        </a:rPr>
                        <a:t> </a:t>
                      </a:r>
                    </a:p>
                  </a:txBody>
                  <a:tcPr marL="7641" marR="7641" marT="7641" marB="0" anchor="b">
                    <a:lnL>
                      <a:noFill/>
                    </a:lnL>
                    <a:lnR>
                      <a:noFill/>
                    </a:lnR>
                    <a:lnT>
                      <a:noFill/>
                    </a:lnT>
                    <a:lnB>
                      <a:noFill/>
                    </a:lnB>
                    <a:solidFill>
                      <a:srgbClr val="C00000"/>
                    </a:solidFill>
                  </a:tcPr>
                </a:tc>
                <a:tc>
                  <a:txBody>
                    <a:bodyPr/>
                    <a:lstStyle/>
                    <a:p>
                      <a:pPr algn="l" fontAlgn="b"/>
                      <a:r>
                        <a:rPr lang="en-US" sz="700" b="1" i="0" u="none" strike="noStrike">
                          <a:solidFill>
                            <a:srgbClr val="FFFFFF"/>
                          </a:solidFill>
                          <a:effectLst/>
                          <a:latin typeface="Calibri"/>
                        </a:rPr>
                        <a:t> </a:t>
                      </a:r>
                    </a:p>
                  </a:txBody>
                  <a:tcPr marL="7641" marR="7641" marT="7641" marB="0" anchor="b">
                    <a:lnL>
                      <a:noFill/>
                    </a:lnL>
                    <a:lnR>
                      <a:noFill/>
                    </a:lnR>
                    <a:lnT>
                      <a:noFill/>
                    </a:lnT>
                    <a:lnB>
                      <a:noFill/>
                    </a:lnB>
                    <a:solidFill>
                      <a:srgbClr val="C00000"/>
                    </a:solidFill>
                  </a:tcPr>
                </a:tc>
                <a:tc>
                  <a:txBody>
                    <a:bodyPr/>
                    <a:lstStyle/>
                    <a:p>
                      <a:pPr algn="l" fontAlgn="b"/>
                      <a:r>
                        <a:rPr lang="en-US" sz="700" b="1" i="0" u="none" strike="noStrike">
                          <a:solidFill>
                            <a:srgbClr val="FFFFFF"/>
                          </a:solidFill>
                          <a:effectLst/>
                          <a:latin typeface="Calibri"/>
                        </a:rPr>
                        <a:t> </a:t>
                      </a:r>
                    </a:p>
                  </a:txBody>
                  <a:tcPr marL="7641" marR="7641" marT="7641" marB="0" anchor="b">
                    <a:lnL>
                      <a:noFill/>
                    </a:lnL>
                    <a:lnR>
                      <a:noFill/>
                    </a:lnR>
                    <a:lnT>
                      <a:noFill/>
                    </a:lnT>
                    <a:lnB>
                      <a:noFill/>
                    </a:lnB>
                    <a:solidFill>
                      <a:srgbClr val="C00000"/>
                    </a:solidFill>
                  </a:tcPr>
                </a:tc>
                <a:tc>
                  <a:txBody>
                    <a:bodyPr/>
                    <a:lstStyle/>
                    <a:p>
                      <a:pPr algn="r" fontAlgn="b"/>
                      <a:r>
                        <a:rPr lang="en-US" sz="700" b="1" i="0" u="none" strike="noStrike" dirty="0">
                          <a:solidFill>
                            <a:srgbClr val="FFFFFF"/>
                          </a:solidFill>
                          <a:effectLst/>
                          <a:latin typeface="Calibri"/>
                        </a:rPr>
                        <a:t> 40 200,00 € </a:t>
                      </a:r>
                    </a:p>
                  </a:txBody>
                  <a:tcPr marL="7641" marR="7641" marT="7641" marB="0" anchor="b">
                    <a:lnL>
                      <a:noFill/>
                    </a:lnL>
                    <a:lnR>
                      <a:noFill/>
                    </a:lnR>
                    <a:lnT>
                      <a:noFill/>
                    </a:lnT>
                    <a:lnB>
                      <a:noFill/>
                    </a:lnB>
                    <a:solidFill>
                      <a:srgbClr val="C00000"/>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Business plan </a:t>
            </a:r>
            <a:endParaRPr lang="fr-FR" dirty="0"/>
          </a:p>
        </p:txBody>
      </p:sp>
      <p:graphicFrame>
        <p:nvGraphicFramePr>
          <p:cNvPr id="3" name="Table 2"/>
          <p:cNvGraphicFramePr>
            <a:graphicFrameLocks noGrp="1"/>
          </p:cNvGraphicFramePr>
          <p:nvPr>
            <p:extLst>
              <p:ext uri="{D42A27DB-BD31-4B8C-83A1-F6EECF244321}">
                <p14:modId xmlns:p14="http://schemas.microsoft.com/office/powerpoint/2010/main" val="2832728491"/>
              </p:ext>
            </p:extLst>
          </p:nvPr>
        </p:nvGraphicFramePr>
        <p:xfrm>
          <a:off x="467544" y="1700808"/>
          <a:ext cx="8229596" cy="3518078"/>
        </p:xfrm>
        <a:graphic>
          <a:graphicData uri="http://schemas.openxmlformats.org/drawingml/2006/table">
            <a:tbl>
              <a:tblPr/>
              <a:tblGrid>
                <a:gridCol w="989028"/>
                <a:gridCol w="524037"/>
                <a:gridCol w="524037"/>
                <a:gridCol w="524037"/>
                <a:gridCol w="524037"/>
                <a:gridCol w="524037"/>
                <a:gridCol w="524037"/>
                <a:gridCol w="524037"/>
                <a:gridCol w="524037"/>
                <a:gridCol w="605226"/>
                <a:gridCol w="634749"/>
                <a:gridCol w="568322"/>
                <a:gridCol w="568322"/>
                <a:gridCol w="671653"/>
              </a:tblGrid>
              <a:tr h="185162">
                <a:tc>
                  <a:txBody>
                    <a:bodyPr/>
                    <a:lstStyle/>
                    <a:p>
                      <a:pPr algn="l" fontAlgn="b"/>
                      <a:r>
                        <a:rPr lang="en-US" sz="600" b="1" i="0" u="none" strike="noStrike">
                          <a:solidFill>
                            <a:srgbClr val="FFFFFF"/>
                          </a:solidFill>
                          <a:effectLst/>
                          <a:latin typeface="Calibri"/>
                        </a:rPr>
                        <a:t> </a:t>
                      </a:r>
                    </a:p>
                  </a:txBody>
                  <a:tcPr marL="7381" marR="7381" marT="7381" marB="0" anchor="b">
                    <a:lnL>
                      <a:noFill/>
                    </a:lnL>
                    <a:lnR>
                      <a:noFill/>
                    </a:lnR>
                    <a:lnT>
                      <a:noFill/>
                    </a:lnT>
                    <a:lnB>
                      <a:noFill/>
                    </a:lnB>
                    <a:solidFill>
                      <a:srgbClr val="16365C"/>
                    </a:solidFill>
                  </a:tcPr>
                </a:tc>
                <a:tc>
                  <a:txBody>
                    <a:bodyPr/>
                    <a:lstStyle/>
                    <a:p>
                      <a:pPr algn="r" fontAlgn="b"/>
                      <a:r>
                        <a:rPr lang="sv-SE" sz="600" b="1" i="0" u="none" strike="noStrike">
                          <a:solidFill>
                            <a:srgbClr val="FFFFFF"/>
                          </a:solidFill>
                          <a:effectLst/>
                          <a:latin typeface="Calibri"/>
                        </a:rPr>
                        <a:t>janv-15</a:t>
                      </a:r>
                    </a:p>
                  </a:txBody>
                  <a:tcPr marL="7381" marR="7381" marT="7381" marB="0" anchor="b">
                    <a:lnL>
                      <a:noFill/>
                    </a:lnL>
                    <a:lnR>
                      <a:noFill/>
                    </a:lnR>
                    <a:lnT>
                      <a:noFill/>
                    </a:lnT>
                    <a:lnB>
                      <a:noFill/>
                    </a:lnB>
                    <a:solidFill>
                      <a:srgbClr val="16365C"/>
                    </a:solidFill>
                  </a:tcPr>
                </a:tc>
                <a:tc>
                  <a:txBody>
                    <a:bodyPr/>
                    <a:lstStyle/>
                    <a:p>
                      <a:pPr algn="r" fontAlgn="b"/>
                      <a:r>
                        <a:rPr lang="hu-HU" sz="600" b="1" i="0" u="none" strike="noStrike">
                          <a:solidFill>
                            <a:srgbClr val="FFFFFF"/>
                          </a:solidFill>
                          <a:effectLst/>
                          <a:latin typeface="Calibri"/>
                        </a:rPr>
                        <a:t>févr-15</a:t>
                      </a:r>
                    </a:p>
                  </a:txBody>
                  <a:tcPr marL="7381" marR="7381" marT="7381" marB="0" anchor="b">
                    <a:lnL>
                      <a:noFill/>
                    </a:lnL>
                    <a:lnR>
                      <a:noFill/>
                    </a:lnR>
                    <a:lnT>
                      <a:noFill/>
                    </a:lnT>
                    <a:lnB>
                      <a:noFill/>
                    </a:lnB>
                    <a:solidFill>
                      <a:srgbClr val="16365C"/>
                    </a:solidFill>
                  </a:tcPr>
                </a:tc>
                <a:tc>
                  <a:txBody>
                    <a:bodyPr/>
                    <a:lstStyle/>
                    <a:p>
                      <a:pPr algn="r" fontAlgn="b"/>
                      <a:r>
                        <a:rPr lang="en-US" sz="600" b="1" i="0" u="none" strike="noStrike">
                          <a:solidFill>
                            <a:srgbClr val="FFFFFF"/>
                          </a:solidFill>
                          <a:effectLst/>
                          <a:latin typeface="Calibri"/>
                        </a:rPr>
                        <a:t>mars-15</a:t>
                      </a:r>
                    </a:p>
                  </a:txBody>
                  <a:tcPr marL="7381" marR="7381" marT="7381" marB="0" anchor="b">
                    <a:lnL>
                      <a:noFill/>
                    </a:lnL>
                    <a:lnR>
                      <a:noFill/>
                    </a:lnR>
                    <a:lnT>
                      <a:noFill/>
                    </a:lnT>
                    <a:lnB>
                      <a:noFill/>
                    </a:lnB>
                    <a:solidFill>
                      <a:srgbClr val="16365C"/>
                    </a:solidFill>
                  </a:tcPr>
                </a:tc>
                <a:tc>
                  <a:txBody>
                    <a:bodyPr/>
                    <a:lstStyle/>
                    <a:p>
                      <a:pPr algn="r" fontAlgn="b"/>
                      <a:r>
                        <a:rPr lang="en-US" sz="600" b="1" i="0" u="none" strike="noStrike">
                          <a:solidFill>
                            <a:srgbClr val="FFFFFF"/>
                          </a:solidFill>
                          <a:effectLst/>
                          <a:latin typeface="Calibri"/>
                        </a:rPr>
                        <a:t>avr-15</a:t>
                      </a:r>
                    </a:p>
                  </a:txBody>
                  <a:tcPr marL="7381" marR="7381" marT="7381" marB="0" anchor="b">
                    <a:lnL>
                      <a:noFill/>
                    </a:lnL>
                    <a:lnR>
                      <a:noFill/>
                    </a:lnR>
                    <a:lnT>
                      <a:noFill/>
                    </a:lnT>
                    <a:lnB>
                      <a:noFill/>
                    </a:lnB>
                    <a:solidFill>
                      <a:srgbClr val="16365C"/>
                    </a:solidFill>
                  </a:tcPr>
                </a:tc>
                <a:tc>
                  <a:txBody>
                    <a:bodyPr/>
                    <a:lstStyle/>
                    <a:p>
                      <a:pPr algn="r" fontAlgn="b"/>
                      <a:r>
                        <a:rPr lang="en-US" sz="600" b="1" i="0" u="none" strike="noStrike">
                          <a:solidFill>
                            <a:srgbClr val="FFFFFF"/>
                          </a:solidFill>
                          <a:effectLst/>
                          <a:latin typeface="Calibri"/>
                        </a:rPr>
                        <a:t>mai-15</a:t>
                      </a:r>
                    </a:p>
                  </a:txBody>
                  <a:tcPr marL="7381" marR="7381" marT="7381" marB="0" anchor="b">
                    <a:lnL>
                      <a:noFill/>
                    </a:lnL>
                    <a:lnR>
                      <a:noFill/>
                    </a:lnR>
                    <a:lnT>
                      <a:noFill/>
                    </a:lnT>
                    <a:lnB>
                      <a:noFill/>
                    </a:lnB>
                    <a:solidFill>
                      <a:srgbClr val="16365C"/>
                    </a:solidFill>
                  </a:tcPr>
                </a:tc>
                <a:tc>
                  <a:txBody>
                    <a:bodyPr/>
                    <a:lstStyle/>
                    <a:p>
                      <a:pPr algn="r" fontAlgn="b"/>
                      <a:r>
                        <a:rPr lang="fr-FR" sz="600" b="1" i="0" u="none" strike="noStrike">
                          <a:solidFill>
                            <a:srgbClr val="FFFFFF"/>
                          </a:solidFill>
                          <a:effectLst/>
                          <a:latin typeface="Calibri"/>
                        </a:rPr>
                        <a:t>juin-15</a:t>
                      </a:r>
                    </a:p>
                  </a:txBody>
                  <a:tcPr marL="7381" marR="7381" marT="7381" marB="0" anchor="b">
                    <a:lnL>
                      <a:noFill/>
                    </a:lnL>
                    <a:lnR>
                      <a:noFill/>
                    </a:lnR>
                    <a:lnT>
                      <a:noFill/>
                    </a:lnT>
                    <a:lnB>
                      <a:noFill/>
                    </a:lnB>
                    <a:solidFill>
                      <a:srgbClr val="16365C"/>
                    </a:solidFill>
                  </a:tcPr>
                </a:tc>
                <a:tc>
                  <a:txBody>
                    <a:bodyPr/>
                    <a:lstStyle/>
                    <a:p>
                      <a:pPr algn="r" fontAlgn="b"/>
                      <a:r>
                        <a:rPr lang="fr-FR" sz="600" b="1" i="0" u="none" strike="noStrike">
                          <a:solidFill>
                            <a:srgbClr val="FFFFFF"/>
                          </a:solidFill>
                          <a:effectLst/>
                          <a:latin typeface="Calibri"/>
                        </a:rPr>
                        <a:t>juil-15</a:t>
                      </a:r>
                    </a:p>
                  </a:txBody>
                  <a:tcPr marL="7381" marR="7381" marT="7381" marB="0" anchor="b">
                    <a:lnL>
                      <a:noFill/>
                    </a:lnL>
                    <a:lnR>
                      <a:noFill/>
                    </a:lnR>
                    <a:lnT>
                      <a:noFill/>
                    </a:lnT>
                    <a:lnB>
                      <a:noFill/>
                    </a:lnB>
                    <a:solidFill>
                      <a:srgbClr val="16365C"/>
                    </a:solidFill>
                  </a:tcPr>
                </a:tc>
                <a:tc>
                  <a:txBody>
                    <a:bodyPr/>
                    <a:lstStyle/>
                    <a:p>
                      <a:pPr algn="r" fontAlgn="b"/>
                      <a:r>
                        <a:rPr lang="fr-FR" sz="600" b="1" i="0" u="none" strike="noStrike">
                          <a:solidFill>
                            <a:srgbClr val="FFFFFF"/>
                          </a:solidFill>
                          <a:effectLst/>
                          <a:latin typeface="Calibri"/>
                        </a:rPr>
                        <a:t>août-15</a:t>
                      </a:r>
                    </a:p>
                  </a:txBody>
                  <a:tcPr marL="7381" marR="7381" marT="7381" marB="0" anchor="b">
                    <a:lnL>
                      <a:noFill/>
                    </a:lnL>
                    <a:lnR>
                      <a:noFill/>
                    </a:lnR>
                    <a:lnT>
                      <a:noFill/>
                    </a:lnT>
                    <a:lnB>
                      <a:noFill/>
                    </a:lnB>
                    <a:solidFill>
                      <a:srgbClr val="16365C"/>
                    </a:solidFill>
                  </a:tcPr>
                </a:tc>
                <a:tc>
                  <a:txBody>
                    <a:bodyPr/>
                    <a:lstStyle/>
                    <a:p>
                      <a:pPr algn="r" fontAlgn="b"/>
                      <a:r>
                        <a:rPr lang="en-US" sz="600" b="1" i="0" u="none" strike="noStrike">
                          <a:solidFill>
                            <a:srgbClr val="FFFFFF"/>
                          </a:solidFill>
                          <a:effectLst/>
                          <a:latin typeface="Calibri"/>
                        </a:rPr>
                        <a:t>sept-15</a:t>
                      </a:r>
                    </a:p>
                  </a:txBody>
                  <a:tcPr marL="7381" marR="7381" marT="7381" marB="0" anchor="b">
                    <a:lnL>
                      <a:noFill/>
                    </a:lnL>
                    <a:lnR>
                      <a:noFill/>
                    </a:lnR>
                    <a:lnT>
                      <a:noFill/>
                    </a:lnT>
                    <a:lnB>
                      <a:noFill/>
                    </a:lnB>
                    <a:solidFill>
                      <a:srgbClr val="16365C"/>
                    </a:solidFill>
                  </a:tcPr>
                </a:tc>
                <a:tc>
                  <a:txBody>
                    <a:bodyPr/>
                    <a:lstStyle/>
                    <a:p>
                      <a:pPr algn="r" fontAlgn="b"/>
                      <a:r>
                        <a:rPr lang="en-US" sz="600" b="1" i="0" u="none" strike="noStrike">
                          <a:solidFill>
                            <a:srgbClr val="FFFFFF"/>
                          </a:solidFill>
                          <a:effectLst/>
                          <a:latin typeface="Calibri"/>
                        </a:rPr>
                        <a:t>oct-15</a:t>
                      </a:r>
                    </a:p>
                  </a:txBody>
                  <a:tcPr marL="7381" marR="7381" marT="7381" marB="0" anchor="b">
                    <a:lnL>
                      <a:noFill/>
                    </a:lnL>
                    <a:lnR>
                      <a:noFill/>
                    </a:lnR>
                    <a:lnT>
                      <a:noFill/>
                    </a:lnT>
                    <a:lnB>
                      <a:noFill/>
                    </a:lnB>
                    <a:solidFill>
                      <a:srgbClr val="16365C"/>
                    </a:solidFill>
                  </a:tcPr>
                </a:tc>
                <a:tc>
                  <a:txBody>
                    <a:bodyPr/>
                    <a:lstStyle/>
                    <a:p>
                      <a:pPr algn="r" fontAlgn="b"/>
                      <a:r>
                        <a:rPr lang="en-US" sz="600" b="1" i="0" u="none" strike="noStrike">
                          <a:solidFill>
                            <a:srgbClr val="FFFFFF"/>
                          </a:solidFill>
                          <a:effectLst/>
                          <a:latin typeface="Calibri"/>
                        </a:rPr>
                        <a:t>nov-15</a:t>
                      </a:r>
                    </a:p>
                  </a:txBody>
                  <a:tcPr marL="7381" marR="7381" marT="7381" marB="0" anchor="b">
                    <a:lnL>
                      <a:noFill/>
                    </a:lnL>
                    <a:lnR>
                      <a:noFill/>
                    </a:lnR>
                    <a:lnT>
                      <a:noFill/>
                    </a:lnT>
                    <a:lnB>
                      <a:noFill/>
                    </a:lnB>
                    <a:solidFill>
                      <a:srgbClr val="16365C"/>
                    </a:solidFill>
                  </a:tcPr>
                </a:tc>
                <a:tc>
                  <a:txBody>
                    <a:bodyPr/>
                    <a:lstStyle/>
                    <a:p>
                      <a:pPr algn="r" fontAlgn="b"/>
                      <a:r>
                        <a:rPr lang="fr-FR" sz="600" b="1" i="0" u="none" strike="noStrike">
                          <a:solidFill>
                            <a:srgbClr val="FFFFFF"/>
                          </a:solidFill>
                          <a:effectLst/>
                          <a:latin typeface="Calibri"/>
                        </a:rPr>
                        <a:t>déc-15</a:t>
                      </a:r>
                    </a:p>
                  </a:txBody>
                  <a:tcPr marL="7381" marR="7381" marT="7381" marB="0" anchor="b">
                    <a:lnL>
                      <a:noFill/>
                    </a:lnL>
                    <a:lnR>
                      <a:noFill/>
                    </a:lnR>
                    <a:lnT>
                      <a:noFill/>
                    </a:lnT>
                    <a:lnB>
                      <a:noFill/>
                    </a:lnB>
                    <a:solidFill>
                      <a:srgbClr val="16365C"/>
                    </a:solidFill>
                  </a:tcPr>
                </a:tc>
                <a:tc>
                  <a:txBody>
                    <a:bodyPr/>
                    <a:lstStyle/>
                    <a:p>
                      <a:pPr algn="l" fontAlgn="b"/>
                      <a:r>
                        <a:rPr lang="en-US" sz="600" b="1" i="0" u="none" strike="noStrike">
                          <a:solidFill>
                            <a:srgbClr val="FFFFFF"/>
                          </a:solidFill>
                          <a:effectLst/>
                          <a:latin typeface="Calibri"/>
                        </a:rPr>
                        <a:t>total </a:t>
                      </a:r>
                    </a:p>
                  </a:txBody>
                  <a:tcPr marL="7381" marR="7381" marT="7381" marB="0" anchor="b">
                    <a:lnL>
                      <a:noFill/>
                    </a:lnL>
                    <a:lnR>
                      <a:noFill/>
                    </a:lnR>
                    <a:lnT>
                      <a:noFill/>
                    </a:lnT>
                    <a:lnB>
                      <a:noFill/>
                    </a:lnB>
                    <a:solidFill>
                      <a:srgbClr val="16365C"/>
                    </a:solidFill>
                  </a:tcPr>
                </a:tc>
              </a:tr>
              <a:tr h="185162">
                <a:tc>
                  <a:txBody>
                    <a:bodyPr/>
                    <a:lstStyle/>
                    <a:p>
                      <a:pPr algn="l" fontAlgn="b"/>
                      <a:r>
                        <a:rPr lang="fr-FR" sz="600" b="1" i="0" u="none" strike="noStrike">
                          <a:solidFill>
                            <a:srgbClr val="000000"/>
                          </a:solidFill>
                          <a:effectLst/>
                          <a:latin typeface="Calibri"/>
                        </a:rPr>
                        <a:t>revenus </a:t>
                      </a:r>
                    </a:p>
                  </a:txBody>
                  <a:tcPr marL="7381" marR="7381" marT="7381" marB="0" anchor="b">
                    <a:lnL>
                      <a:noFill/>
                    </a:lnL>
                    <a:lnR>
                      <a:noFill/>
                    </a:lnR>
                    <a:lnT>
                      <a:noFill/>
                    </a:lnT>
                    <a:lnB>
                      <a:noFill/>
                    </a:lnB>
                    <a:solidFill>
                      <a:srgbClr val="538DD5"/>
                    </a:solidFill>
                  </a:tcPr>
                </a:tc>
                <a:tc>
                  <a:txBody>
                    <a:bodyPr/>
                    <a:lstStyle/>
                    <a:p>
                      <a:pPr algn="l" fontAlgn="b"/>
                      <a:r>
                        <a:rPr lang="en-US" sz="600" b="1" i="0" u="none" strike="noStrike">
                          <a:solidFill>
                            <a:srgbClr val="000000"/>
                          </a:solidFill>
                          <a:effectLst/>
                          <a:latin typeface="Calibri"/>
                        </a:rPr>
                        <a:t> </a:t>
                      </a:r>
                    </a:p>
                  </a:txBody>
                  <a:tcPr marL="7381" marR="7381" marT="7381" marB="0" anchor="b">
                    <a:lnL>
                      <a:noFill/>
                    </a:lnL>
                    <a:lnR>
                      <a:noFill/>
                    </a:lnR>
                    <a:lnT>
                      <a:noFill/>
                    </a:lnT>
                    <a:lnB>
                      <a:noFill/>
                    </a:lnB>
                    <a:solidFill>
                      <a:srgbClr val="538DD5"/>
                    </a:solidFill>
                  </a:tcPr>
                </a:tc>
                <a:tc>
                  <a:txBody>
                    <a:bodyPr/>
                    <a:lstStyle/>
                    <a:p>
                      <a:pPr algn="l" fontAlgn="b"/>
                      <a:r>
                        <a:rPr lang="en-US" sz="600" b="1" i="0" u="none" strike="noStrike">
                          <a:solidFill>
                            <a:srgbClr val="000000"/>
                          </a:solidFill>
                          <a:effectLst/>
                          <a:latin typeface="Calibri"/>
                        </a:rPr>
                        <a:t> </a:t>
                      </a:r>
                    </a:p>
                  </a:txBody>
                  <a:tcPr marL="7381" marR="7381" marT="7381" marB="0" anchor="b">
                    <a:lnL>
                      <a:noFill/>
                    </a:lnL>
                    <a:lnR>
                      <a:noFill/>
                    </a:lnR>
                    <a:lnT>
                      <a:noFill/>
                    </a:lnT>
                    <a:lnB>
                      <a:noFill/>
                    </a:lnB>
                    <a:solidFill>
                      <a:srgbClr val="538DD5"/>
                    </a:solidFill>
                  </a:tcPr>
                </a:tc>
                <a:tc>
                  <a:txBody>
                    <a:bodyPr/>
                    <a:lstStyle/>
                    <a:p>
                      <a:pPr algn="l" fontAlgn="b"/>
                      <a:r>
                        <a:rPr lang="en-US" sz="600" b="1" i="0" u="none" strike="noStrike">
                          <a:solidFill>
                            <a:srgbClr val="000000"/>
                          </a:solidFill>
                          <a:effectLst/>
                          <a:latin typeface="Calibri"/>
                        </a:rPr>
                        <a:t> </a:t>
                      </a:r>
                    </a:p>
                  </a:txBody>
                  <a:tcPr marL="7381" marR="7381" marT="7381" marB="0" anchor="b">
                    <a:lnL>
                      <a:noFill/>
                    </a:lnL>
                    <a:lnR>
                      <a:noFill/>
                    </a:lnR>
                    <a:lnT>
                      <a:noFill/>
                    </a:lnT>
                    <a:lnB>
                      <a:noFill/>
                    </a:lnB>
                    <a:solidFill>
                      <a:srgbClr val="538DD5"/>
                    </a:solidFill>
                  </a:tcPr>
                </a:tc>
                <a:tc>
                  <a:txBody>
                    <a:bodyPr/>
                    <a:lstStyle/>
                    <a:p>
                      <a:pPr algn="l" fontAlgn="b"/>
                      <a:r>
                        <a:rPr lang="en-US" sz="600" b="1" i="0" u="none" strike="noStrike">
                          <a:solidFill>
                            <a:srgbClr val="000000"/>
                          </a:solidFill>
                          <a:effectLst/>
                          <a:latin typeface="Calibri"/>
                        </a:rPr>
                        <a:t> </a:t>
                      </a:r>
                    </a:p>
                  </a:txBody>
                  <a:tcPr marL="7381" marR="7381" marT="7381" marB="0" anchor="b">
                    <a:lnL>
                      <a:noFill/>
                    </a:lnL>
                    <a:lnR>
                      <a:noFill/>
                    </a:lnR>
                    <a:lnT>
                      <a:noFill/>
                    </a:lnT>
                    <a:lnB>
                      <a:noFill/>
                    </a:lnB>
                    <a:solidFill>
                      <a:srgbClr val="538DD5"/>
                    </a:solidFill>
                  </a:tcPr>
                </a:tc>
                <a:tc>
                  <a:txBody>
                    <a:bodyPr/>
                    <a:lstStyle/>
                    <a:p>
                      <a:pPr algn="l" fontAlgn="b"/>
                      <a:r>
                        <a:rPr lang="en-US" sz="600" b="1" i="0" u="none" strike="noStrike">
                          <a:solidFill>
                            <a:srgbClr val="000000"/>
                          </a:solidFill>
                          <a:effectLst/>
                          <a:latin typeface="Calibri"/>
                        </a:rPr>
                        <a:t> </a:t>
                      </a:r>
                    </a:p>
                  </a:txBody>
                  <a:tcPr marL="7381" marR="7381" marT="7381" marB="0" anchor="b">
                    <a:lnL>
                      <a:noFill/>
                    </a:lnL>
                    <a:lnR>
                      <a:noFill/>
                    </a:lnR>
                    <a:lnT>
                      <a:noFill/>
                    </a:lnT>
                    <a:lnB>
                      <a:noFill/>
                    </a:lnB>
                    <a:solidFill>
                      <a:srgbClr val="538DD5"/>
                    </a:solidFill>
                  </a:tcPr>
                </a:tc>
                <a:tc>
                  <a:txBody>
                    <a:bodyPr/>
                    <a:lstStyle/>
                    <a:p>
                      <a:pPr algn="l" fontAlgn="b"/>
                      <a:r>
                        <a:rPr lang="en-US" sz="600" b="1" i="0" u="none" strike="noStrike">
                          <a:solidFill>
                            <a:srgbClr val="000000"/>
                          </a:solidFill>
                          <a:effectLst/>
                          <a:latin typeface="Calibri"/>
                        </a:rPr>
                        <a:t> </a:t>
                      </a:r>
                    </a:p>
                  </a:txBody>
                  <a:tcPr marL="7381" marR="7381" marT="7381" marB="0" anchor="b">
                    <a:lnL>
                      <a:noFill/>
                    </a:lnL>
                    <a:lnR>
                      <a:noFill/>
                    </a:lnR>
                    <a:lnT>
                      <a:noFill/>
                    </a:lnT>
                    <a:lnB>
                      <a:noFill/>
                    </a:lnB>
                    <a:solidFill>
                      <a:srgbClr val="538DD5"/>
                    </a:solidFill>
                  </a:tcPr>
                </a:tc>
                <a:tc>
                  <a:txBody>
                    <a:bodyPr/>
                    <a:lstStyle/>
                    <a:p>
                      <a:pPr algn="l" fontAlgn="b"/>
                      <a:r>
                        <a:rPr lang="en-US" sz="600" b="1" i="0" u="none" strike="noStrike">
                          <a:solidFill>
                            <a:srgbClr val="000000"/>
                          </a:solidFill>
                          <a:effectLst/>
                          <a:latin typeface="Calibri"/>
                        </a:rPr>
                        <a:t> </a:t>
                      </a:r>
                    </a:p>
                  </a:txBody>
                  <a:tcPr marL="7381" marR="7381" marT="7381" marB="0" anchor="b">
                    <a:lnL>
                      <a:noFill/>
                    </a:lnL>
                    <a:lnR>
                      <a:noFill/>
                    </a:lnR>
                    <a:lnT>
                      <a:noFill/>
                    </a:lnT>
                    <a:lnB>
                      <a:noFill/>
                    </a:lnB>
                    <a:solidFill>
                      <a:srgbClr val="538DD5"/>
                    </a:solidFill>
                  </a:tcPr>
                </a:tc>
                <a:tc>
                  <a:txBody>
                    <a:bodyPr/>
                    <a:lstStyle/>
                    <a:p>
                      <a:pPr algn="l" fontAlgn="b"/>
                      <a:r>
                        <a:rPr lang="en-US" sz="600" b="1" i="0" u="none" strike="noStrike">
                          <a:solidFill>
                            <a:srgbClr val="000000"/>
                          </a:solidFill>
                          <a:effectLst/>
                          <a:latin typeface="Calibri"/>
                        </a:rPr>
                        <a:t> </a:t>
                      </a:r>
                    </a:p>
                  </a:txBody>
                  <a:tcPr marL="7381" marR="7381" marT="7381" marB="0" anchor="b">
                    <a:lnL>
                      <a:noFill/>
                    </a:lnL>
                    <a:lnR>
                      <a:noFill/>
                    </a:lnR>
                    <a:lnT>
                      <a:noFill/>
                    </a:lnT>
                    <a:lnB>
                      <a:noFill/>
                    </a:lnB>
                    <a:solidFill>
                      <a:srgbClr val="538DD5"/>
                    </a:solidFill>
                  </a:tcPr>
                </a:tc>
                <a:tc>
                  <a:txBody>
                    <a:bodyPr/>
                    <a:lstStyle/>
                    <a:p>
                      <a:pPr algn="l" fontAlgn="b"/>
                      <a:r>
                        <a:rPr lang="en-US" sz="600" b="1" i="0" u="none" strike="noStrike">
                          <a:solidFill>
                            <a:srgbClr val="000000"/>
                          </a:solidFill>
                          <a:effectLst/>
                          <a:latin typeface="Calibri"/>
                        </a:rPr>
                        <a:t> </a:t>
                      </a:r>
                    </a:p>
                  </a:txBody>
                  <a:tcPr marL="7381" marR="7381" marT="7381" marB="0" anchor="b">
                    <a:lnL>
                      <a:noFill/>
                    </a:lnL>
                    <a:lnR>
                      <a:noFill/>
                    </a:lnR>
                    <a:lnT>
                      <a:noFill/>
                    </a:lnT>
                    <a:lnB>
                      <a:noFill/>
                    </a:lnB>
                    <a:solidFill>
                      <a:srgbClr val="538DD5"/>
                    </a:solidFill>
                  </a:tcPr>
                </a:tc>
                <a:tc>
                  <a:txBody>
                    <a:bodyPr/>
                    <a:lstStyle/>
                    <a:p>
                      <a:pPr algn="l" fontAlgn="b"/>
                      <a:r>
                        <a:rPr lang="en-US" sz="600" b="1" i="0" u="none" strike="noStrike">
                          <a:solidFill>
                            <a:srgbClr val="000000"/>
                          </a:solidFill>
                          <a:effectLst/>
                          <a:latin typeface="Calibri"/>
                        </a:rPr>
                        <a:t> </a:t>
                      </a:r>
                    </a:p>
                  </a:txBody>
                  <a:tcPr marL="7381" marR="7381" marT="7381" marB="0" anchor="b">
                    <a:lnL>
                      <a:noFill/>
                    </a:lnL>
                    <a:lnR>
                      <a:noFill/>
                    </a:lnR>
                    <a:lnT>
                      <a:noFill/>
                    </a:lnT>
                    <a:lnB>
                      <a:noFill/>
                    </a:lnB>
                    <a:solidFill>
                      <a:srgbClr val="538DD5"/>
                    </a:solidFill>
                  </a:tcPr>
                </a:tc>
                <a:tc>
                  <a:txBody>
                    <a:bodyPr/>
                    <a:lstStyle/>
                    <a:p>
                      <a:pPr algn="l" fontAlgn="b"/>
                      <a:r>
                        <a:rPr lang="en-US" sz="600" b="1" i="0" u="none" strike="noStrike">
                          <a:solidFill>
                            <a:srgbClr val="000000"/>
                          </a:solidFill>
                          <a:effectLst/>
                          <a:latin typeface="Calibri"/>
                        </a:rPr>
                        <a:t> </a:t>
                      </a:r>
                    </a:p>
                  </a:txBody>
                  <a:tcPr marL="7381" marR="7381" marT="7381" marB="0" anchor="b">
                    <a:lnL>
                      <a:noFill/>
                    </a:lnL>
                    <a:lnR>
                      <a:noFill/>
                    </a:lnR>
                    <a:lnT>
                      <a:noFill/>
                    </a:lnT>
                    <a:lnB>
                      <a:noFill/>
                    </a:lnB>
                    <a:solidFill>
                      <a:srgbClr val="538DD5"/>
                    </a:solidFill>
                  </a:tcPr>
                </a:tc>
                <a:tc>
                  <a:txBody>
                    <a:bodyPr/>
                    <a:lstStyle/>
                    <a:p>
                      <a:pPr algn="l" fontAlgn="b"/>
                      <a:r>
                        <a:rPr lang="en-US" sz="600" b="1" i="0" u="none" strike="noStrike">
                          <a:solidFill>
                            <a:srgbClr val="000000"/>
                          </a:solidFill>
                          <a:effectLst/>
                          <a:latin typeface="Calibri"/>
                        </a:rPr>
                        <a:t> </a:t>
                      </a:r>
                    </a:p>
                  </a:txBody>
                  <a:tcPr marL="7381" marR="7381" marT="7381" marB="0" anchor="b">
                    <a:lnL>
                      <a:noFill/>
                    </a:lnL>
                    <a:lnR>
                      <a:noFill/>
                    </a:lnR>
                    <a:lnT>
                      <a:noFill/>
                    </a:lnT>
                    <a:lnB>
                      <a:noFill/>
                    </a:lnB>
                    <a:solidFill>
                      <a:srgbClr val="538DD5"/>
                    </a:solidFill>
                  </a:tcPr>
                </a:tc>
                <a:tc>
                  <a:txBody>
                    <a:bodyPr/>
                    <a:lstStyle/>
                    <a:p>
                      <a:pPr algn="l" fontAlgn="b"/>
                      <a:r>
                        <a:rPr lang="en-US" sz="600" b="1" i="0" u="none" strike="noStrike">
                          <a:solidFill>
                            <a:srgbClr val="000000"/>
                          </a:solidFill>
                          <a:effectLst/>
                          <a:latin typeface="Calibri"/>
                        </a:rPr>
                        <a:t> </a:t>
                      </a:r>
                    </a:p>
                  </a:txBody>
                  <a:tcPr marL="7381" marR="7381" marT="7381" marB="0" anchor="b">
                    <a:lnL>
                      <a:noFill/>
                    </a:lnL>
                    <a:lnR>
                      <a:noFill/>
                    </a:lnR>
                    <a:lnT>
                      <a:noFill/>
                    </a:lnT>
                    <a:lnB>
                      <a:noFill/>
                    </a:lnB>
                    <a:solidFill>
                      <a:srgbClr val="538DD5"/>
                    </a:solidFill>
                  </a:tcPr>
                </a:tc>
              </a:tr>
              <a:tr h="185162">
                <a:tc>
                  <a:txBody>
                    <a:bodyPr/>
                    <a:lstStyle/>
                    <a:p>
                      <a:pPr algn="l" fontAlgn="b"/>
                      <a:r>
                        <a:rPr lang="it-IT" sz="600" b="0" i="0" u="none" strike="noStrike">
                          <a:solidFill>
                            <a:srgbClr val="000000"/>
                          </a:solidFill>
                          <a:effectLst/>
                          <a:latin typeface="Calibri"/>
                        </a:rPr>
                        <a:t>vente licence 280€</a:t>
                      </a: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 23 800,00 € </a:t>
                      </a: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 42 000,00 € </a:t>
                      </a: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 56 000,00 € </a:t>
                      </a: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 70 000,00 € </a:t>
                      </a: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 28 000,00 € </a:t>
                      </a: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 42 000,00 € </a:t>
                      </a: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 33 600,00 € </a:t>
                      </a: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 14 000,00 € </a:t>
                      </a: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 28 000,00 € </a:t>
                      </a: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 14 000,00 € </a:t>
                      </a: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 19 600,00 € </a:t>
                      </a: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 14 000,00 € </a:t>
                      </a: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 385 000,00 € </a:t>
                      </a:r>
                    </a:p>
                  </a:txBody>
                  <a:tcPr marL="7381" marR="7381" marT="7381" marB="0" anchor="b">
                    <a:lnL>
                      <a:noFill/>
                    </a:lnL>
                    <a:lnR>
                      <a:noFill/>
                    </a:lnR>
                    <a:lnT>
                      <a:noFill/>
                    </a:lnT>
                    <a:lnB>
                      <a:noFill/>
                    </a:lnB>
                  </a:tcPr>
                </a:tc>
              </a:tr>
              <a:tr h="185162">
                <a:tc>
                  <a:txBody>
                    <a:bodyPr/>
                    <a:lstStyle/>
                    <a:p>
                      <a:pPr algn="l" fontAlgn="b"/>
                      <a:r>
                        <a:rPr lang="fr-FR" sz="600" b="0" i="0" u="none" strike="noStrike">
                          <a:solidFill>
                            <a:srgbClr val="000000"/>
                          </a:solidFill>
                          <a:effectLst/>
                          <a:latin typeface="Calibri"/>
                        </a:rPr>
                        <a:t>passage V1/V2</a:t>
                      </a: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 -   € </a:t>
                      </a: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 -   € </a:t>
                      </a: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 -   € </a:t>
                      </a: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 -   € </a:t>
                      </a: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 14 000,00 € </a:t>
                      </a: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 7 000,00 € </a:t>
                      </a: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 1 750,00 € </a:t>
                      </a: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 -   € </a:t>
                      </a: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 -   € </a:t>
                      </a: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 -   € </a:t>
                      </a: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 -   € </a:t>
                      </a: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 -   € </a:t>
                      </a: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 22 750,00 € </a:t>
                      </a:r>
                    </a:p>
                  </a:txBody>
                  <a:tcPr marL="7381" marR="7381" marT="7381" marB="0" anchor="b">
                    <a:lnL>
                      <a:noFill/>
                    </a:lnL>
                    <a:lnR>
                      <a:noFill/>
                    </a:lnR>
                    <a:lnT>
                      <a:noFill/>
                    </a:lnT>
                    <a:lnB>
                      <a:noFill/>
                    </a:lnB>
                  </a:tcPr>
                </a:tc>
              </a:tr>
              <a:tr h="185162">
                <a:tc>
                  <a:txBody>
                    <a:bodyPr/>
                    <a:lstStyle/>
                    <a:p>
                      <a:pPr algn="l" fontAlgn="b"/>
                      <a:r>
                        <a:rPr lang="it-IT" sz="600" b="0" i="0" u="none" strike="noStrike">
                          <a:solidFill>
                            <a:srgbClr val="000000"/>
                          </a:solidFill>
                          <a:effectLst/>
                          <a:latin typeface="Calibri"/>
                        </a:rPr>
                        <a:t>vente licence 350€ </a:t>
                      </a: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 -   € </a:t>
                      </a: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 -   € </a:t>
                      </a: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 -   € </a:t>
                      </a: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 -   € </a:t>
                      </a: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 35 000,00 € </a:t>
                      </a: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 52 500,00 € </a:t>
                      </a: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 70 000,00 € </a:t>
                      </a: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 35 000,00 € </a:t>
                      </a: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 105 000,00 € </a:t>
                      </a: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 122 500,00 € </a:t>
                      </a: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 140 000,00 € </a:t>
                      </a: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 157 500,00 € </a:t>
                      </a: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 717 500,00 € </a:t>
                      </a:r>
                    </a:p>
                  </a:txBody>
                  <a:tcPr marL="7381" marR="7381" marT="7381" marB="0" anchor="b">
                    <a:lnL>
                      <a:noFill/>
                    </a:lnL>
                    <a:lnR>
                      <a:noFill/>
                    </a:lnR>
                    <a:lnT>
                      <a:noFill/>
                    </a:lnT>
                    <a:lnB>
                      <a:noFill/>
                    </a:lnB>
                  </a:tcPr>
                </a:tc>
              </a:tr>
              <a:tr h="185162">
                <a:tc>
                  <a:txBody>
                    <a:bodyPr/>
                    <a:lstStyle/>
                    <a:p>
                      <a:pPr algn="l" fontAlgn="b"/>
                      <a:r>
                        <a:rPr lang="fr-FR" sz="600" b="0" i="0" u="none" strike="noStrike">
                          <a:solidFill>
                            <a:srgbClr val="000000"/>
                          </a:solidFill>
                          <a:effectLst/>
                          <a:latin typeface="Calibri"/>
                        </a:rPr>
                        <a:t>publicité </a:t>
                      </a: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r>
              <a:tr h="185162">
                <a:tc>
                  <a:txBody>
                    <a:bodyPr/>
                    <a:lstStyle/>
                    <a:p>
                      <a:pPr algn="l" fontAlgn="b"/>
                      <a:r>
                        <a:rPr lang="fr-FR" sz="600" b="0" i="0" u="none" strike="noStrike">
                          <a:solidFill>
                            <a:srgbClr val="000000"/>
                          </a:solidFill>
                          <a:effectLst/>
                          <a:latin typeface="Calibri"/>
                        </a:rPr>
                        <a:t>résultat exercice 2013</a:t>
                      </a: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 40 200,00 € </a:t>
                      </a:r>
                    </a:p>
                  </a:txBody>
                  <a:tcPr marL="7381" marR="7381" marT="7381" marB="0" anchor="b">
                    <a:lnL>
                      <a:noFill/>
                    </a:lnL>
                    <a:lnR>
                      <a:noFill/>
                    </a:lnR>
                    <a:lnT>
                      <a:noFill/>
                    </a:lnT>
                    <a:lnB>
                      <a:noFill/>
                    </a:lnB>
                  </a:tcPr>
                </a:tc>
              </a:tr>
              <a:tr h="185162">
                <a:tc>
                  <a:txBody>
                    <a:bodyPr/>
                    <a:lstStyle/>
                    <a:p>
                      <a:pPr algn="l" fontAlgn="b"/>
                      <a:r>
                        <a:rPr lang="en-US" sz="600" b="1" i="0" u="none" strike="noStrike">
                          <a:solidFill>
                            <a:srgbClr val="000000"/>
                          </a:solidFill>
                          <a:effectLst/>
                          <a:latin typeface="Calibri"/>
                        </a:rPr>
                        <a:t>total CA</a:t>
                      </a:r>
                    </a:p>
                  </a:txBody>
                  <a:tcPr marL="7381" marR="7381" marT="7381" marB="0" anchor="b">
                    <a:lnL>
                      <a:noFill/>
                    </a:lnL>
                    <a:lnR>
                      <a:noFill/>
                    </a:lnR>
                    <a:lnT>
                      <a:noFill/>
                    </a:lnT>
                    <a:lnB>
                      <a:noFill/>
                    </a:lnB>
                    <a:solidFill>
                      <a:srgbClr val="00B0F0"/>
                    </a:solidFill>
                  </a:tcPr>
                </a:tc>
                <a:tc>
                  <a:txBody>
                    <a:bodyPr/>
                    <a:lstStyle/>
                    <a:p>
                      <a:pPr algn="l" fontAlgn="b"/>
                      <a:r>
                        <a:rPr lang="en-US" sz="600" b="1" i="0" u="none" strike="noStrike">
                          <a:solidFill>
                            <a:srgbClr val="000000"/>
                          </a:solidFill>
                          <a:effectLst/>
                          <a:latin typeface="Calibri"/>
                        </a:rPr>
                        <a:t> </a:t>
                      </a:r>
                    </a:p>
                  </a:txBody>
                  <a:tcPr marL="7381" marR="7381" marT="7381" marB="0" anchor="b">
                    <a:lnL>
                      <a:noFill/>
                    </a:lnL>
                    <a:lnR>
                      <a:noFill/>
                    </a:lnR>
                    <a:lnT>
                      <a:noFill/>
                    </a:lnT>
                    <a:lnB>
                      <a:noFill/>
                    </a:lnB>
                    <a:solidFill>
                      <a:srgbClr val="00B0F0"/>
                    </a:solidFill>
                  </a:tcPr>
                </a:tc>
                <a:tc>
                  <a:txBody>
                    <a:bodyPr/>
                    <a:lstStyle/>
                    <a:p>
                      <a:pPr algn="l" fontAlgn="b"/>
                      <a:r>
                        <a:rPr lang="en-US" sz="600" b="1" i="0" u="none" strike="noStrike">
                          <a:solidFill>
                            <a:srgbClr val="000000"/>
                          </a:solidFill>
                          <a:effectLst/>
                          <a:latin typeface="Calibri"/>
                        </a:rPr>
                        <a:t> </a:t>
                      </a:r>
                    </a:p>
                  </a:txBody>
                  <a:tcPr marL="7381" marR="7381" marT="7381" marB="0" anchor="b">
                    <a:lnL>
                      <a:noFill/>
                    </a:lnL>
                    <a:lnR>
                      <a:noFill/>
                    </a:lnR>
                    <a:lnT>
                      <a:noFill/>
                    </a:lnT>
                    <a:lnB>
                      <a:noFill/>
                    </a:lnB>
                    <a:solidFill>
                      <a:srgbClr val="00B0F0"/>
                    </a:solidFill>
                  </a:tcPr>
                </a:tc>
                <a:tc>
                  <a:txBody>
                    <a:bodyPr/>
                    <a:lstStyle/>
                    <a:p>
                      <a:pPr algn="l" fontAlgn="b"/>
                      <a:r>
                        <a:rPr lang="en-US" sz="600" b="1" i="0" u="none" strike="noStrike">
                          <a:solidFill>
                            <a:srgbClr val="000000"/>
                          </a:solidFill>
                          <a:effectLst/>
                          <a:latin typeface="Calibri"/>
                        </a:rPr>
                        <a:t> </a:t>
                      </a:r>
                    </a:p>
                  </a:txBody>
                  <a:tcPr marL="7381" marR="7381" marT="7381" marB="0" anchor="b">
                    <a:lnL>
                      <a:noFill/>
                    </a:lnL>
                    <a:lnR>
                      <a:noFill/>
                    </a:lnR>
                    <a:lnT>
                      <a:noFill/>
                    </a:lnT>
                    <a:lnB>
                      <a:noFill/>
                    </a:lnB>
                    <a:solidFill>
                      <a:srgbClr val="00B0F0"/>
                    </a:solidFill>
                  </a:tcPr>
                </a:tc>
                <a:tc>
                  <a:txBody>
                    <a:bodyPr/>
                    <a:lstStyle/>
                    <a:p>
                      <a:pPr algn="l" fontAlgn="b"/>
                      <a:r>
                        <a:rPr lang="en-US" sz="600" b="1" i="0" u="none" strike="noStrike">
                          <a:solidFill>
                            <a:srgbClr val="000000"/>
                          </a:solidFill>
                          <a:effectLst/>
                          <a:latin typeface="Calibri"/>
                        </a:rPr>
                        <a:t> </a:t>
                      </a:r>
                    </a:p>
                  </a:txBody>
                  <a:tcPr marL="7381" marR="7381" marT="7381" marB="0" anchor="b">
                    <a:lnL>
                      <a:noFill/>
                    </a:lnL>
                    <a:lnR>
                      <a:noFill/>
                    </a:lnR>
                    <a:lnT>
                      <a:noFill/>
                    </a:lnT>
                    <a:lnB>
                      <a:noFill/>
                    </a:lnB>
                    <a:solidFill>
                      <a:srgbClr val="00B0F0"/>
                    </a:solidFill>
                  </a:tcPr>
                </a:tc>
                <a:tc>
                  <a:txBody>
                    <a:bodyPr/>
                    <a:lstStyle/>
                    <a:p>
                      <a:pPr algn="l" fontAlgn="b"/>
                      <a:r>
                        <a:rPr lang="en-US" sz="600" b="1" i="0" u="none" strike="noStrike">
                          <a:solidFill>
                            <a:srgbClr val="000000"/>
                          </a:solidFill>
                          <a:effectLst/>
                          <a:latin typeface="Calibri"/>
                        </a:rPr>
                        <a:t> </a:t>
                      </a:r>
                    </a:p>
                  </a:txBody>
                  <a:tcPr marL="7381" marR="7381" marT="7381" marB="0" anchor="b">
                    <a:lnL>
                      <a:noFill/>
                    </a:lnL>
                    <a:lnR>
                      <a:noFill/>
                    </a:lnR>
                    <a:lnT>
                      <a:noFill/>
                    </a:lnT>
                    <a:lnB>
                      <a:noFill/>
                    </a:lnB>
                    <a:solidFill>
                      <a:srgbClr val="00B0F0"/>
                    </a:solidFill>
                  </a:tcPr>
                </a:tc>
                <a:tc>
                  <a:txBody>
                    <a:bodyPr/>
                    <a:lstStyle/>
                    <a:p>
                      <a:pPr algn="l" fontAlgn="b"/>
                      <a:r>
                        <a:rPr lang="en-US" sz="600" b="1" i="0" u="none" strike="noStrike">
                          <a:solidFill>
                            <a:srgbClr val="000000"/>
                          </a:solidFill>
                          <a:effectLst/>
                          <a:latin typeface="Calibri"/>
                        </a:rPr>
                        <a:t> </a:t>
                      </a:r>
                    </a:p>
                  </a:txBody>
                  <a:tcPr marL="7381" marR="7381" marT="7381" marB="0" anchor="b">
                    <a:lnL>
                      <a:noFill/>
                    </a:lnL>
                    <a:lnR>
                      <a:noFill/>
                    </a:lnR>
                    <a:lnT>
                      <a:noFill/>
                    </a:lnT>
                    <a:lnB>
                      <a:noFill/>
                    </a:lnB>
                    <a:solidFill>
                      <a:srgbClr val="00B0F0"/>
                    </a:solidFill>
                  </a:tcPr>
                </a:tc>
                <a:tc>
                  <a:txBody>
                    <a:bodyPr/>
                    <a:lstStyle/>
                    <a:p>
                      <a:pPr algn="l" fontAlgn="b"/>
                      <a:r>
                        <a:rPr lang="en-US" sz="600" b="1" i="0" u="none" strike="noStrike">
                          <a:solidFill>
                            <a:srgbClr val="000000"/>
                          </a:solidFill>
                          <a:effectLst/>
                          <a:latin typeface="Calibri"/>
                        </a:rPr>
                        <a:t> </a:t>
                      </a:r>
                    </a:p>
                  </a:txBody>
                  <a:tcPr marL="7381" marR="7381" marT="7381" marB="0" anchor="b">
                    <a:lnL>
                      <a:noFill/>
                    </a:lnL>
                    <a:lnR>
                      <a:noFill/>
                    </a:lnR>
                    <a:lnT>
                      <a:noFill/>
                    </a:lnT>
                    <a:lnB>
                      <a:noFill/>
                    </a:lnB>
                    <a:solidFill>
                      <a:srgbClr val="00B0F0"/>
                    </a:solidFill>
                  </a:tcPr>
                </a:tc>
                <a:tc>
                  <a:txBody>
                    <a:bodyPr/>
                    <a:lstStyle/>
                    <a:p>
                      <a:pPr algn="l" fontAlgn="b"/>
                      <a:r>
                        <a:rPr lang="en-US" sz="600" b="1" i="0" u="none" strike="noStrike">
                          <a:solidFill>
                            <a:srgbClr val="000000"/>
                          </a:solidFill>
                          <a:effectLst/>
                          <a:latin typeface="Calibri"/>
                        </a:rPr>
                        <a:t> </a:t>
                      </a:r>
                    </a:p>
                  </a:txBody>
                  <a:tcPr marL="7381" marR="7381" marT="7381" marB="0" anchor="b">
                    <a:lnL>
                      <a:noFill/>
                    </a:lnL>
                    <a:lnR>
                      <a:noFill/>
                    </a:lnR>
                    <a:lnT>
                      <a:noFill/>
                    </a:lnT>
                    <a:lnB>
                      <a:noFill/>
                    </a:lnB>
                    <a:solidFill>
                      <a:srgbClr val="00B0F0"/>
                    </a:solidFill>
                  </a:tcPr>
                </a:tc>
                <a:tc>
                  <a:txBody>
                    <a:bodyPr/>
                    <a:lstStyle/>
                    <a:p>
                      <a:pPr algn="l" fontAlgn="b"/>
                      <a:r>
                        <a:rPr lang="en-US" sz="600" b="1" i="0" u="none" strike="noStrike">
                          <a:solidFill>
                            <a:srgbClr val="000000"/>
                          </a:solidFill>
                          <a:effectLst/>
                          <a:latin typeface="Calibri"/>
                        </a:rPr>
                        <a:t> </a:t>
                      </a:r>
                    </a:p>
                  </a:txBody>
                  <a:tcPr marL="7381" marR="7381" marT="7381" marB="0" anchor="b">
                    <a:lnL>
                      <a:noFill/>
                    </a:lnL>
                    <a:lnR>
                      <a:noFill/>
                    </a:lnR>
                    <a:lnT>
                      <a:noFill/>
                    </a:lnT>
                    <a:lnB>
                      <a:noFill/>
                    </a:lnB>
                    <a:solidFill>
                      <a:srgbClr val="00B0F0"/>
                    </a:solidFill>
                  </a:tcPr>
                </a:tc>
                <a:tc>
                  <a:txBody>
                    <a:bodyPr/>
                    <a:lstStyle/>
                    <a:p>
                      <a:pPr algn="l" fontAlgn="b"/>
                      <a:r>
                        <a:rPr lang="en-US" sz="600" b="1" i="0" u="none" strike="noStrike">
                          <a:solidFill>
                            <a:srgbClr val="000000"/>
                          </a:solidFill>
                          <a:effectLst/>
                          <a:latin typeface="Calibri"/>
                        </a:rPr>
                        <a:t> </a:t>
                      </a:r>
                    </a:p>
                  </a:txBody>
                  <a:tcPr marL="7381" marR="7381" marT="7381" marB="0" anchor="b">
                    <a:lnL>
                      <a:noFill/>
                    </a:lnL>
                    <a:lnR>
                      <a:noFill/>
                    </a:lnR>
                    <a:lnT>
                      <a:noFill/>
                    </a:lnT>
                    <a:lnB>
                      <a:noFill/>
                    </a:lnB>
                    <a:solidFill>
                      <a:srgbClr val="00B0F0"/>
                    </a:solidFill>
                  </a:tcPr>
                </a:tc>
                <a:tc>
                  <a:txBody>
                    <a:bodyPr/>
                    <a:lstStyle/>
                    <a:p>
                      <a:pPr algn="l" fontAlgn="b"/>
                      <a:r>
                        <a:rPr lang="en-US" sz="600" b="1" i="0" u="none" strike="noStrike">
                          <a:solidFill>
                            <a:srgbClr val="000000"/>
                          </a:solidFill>
                          <a:effectLst/>
                          <a:latin typeface="Calibri"/>
                        </a:rPr>
                        <a:t> </a:t>
                      </a:r>
                    </a:p>
                  </a:txBody>
                  <a:tcPr marL="7381" marR="7381" marT="7381" marB="0" anchor="b">
                    <a:lnL>
                      <a:noFill/>
                    </a:lnL>
                    <a:lnR>
                      <a:noFill/>
                    </a:lnR>
                    <a:lnT>
                      <a:noFill/>
                    </a:lnT>
                    <a:lnB>
                      <a:noFill/>
                    </a:lnB>
                    <a:solidFill>
                      <a:srgbClr val="00B0F0"/>
                    </a:solidFill>
                  </a:tcPr>
                </a:tc>
                <a:tc>
                  <a:txBody>
                    <a:bodyPr/>
                    <a:lstStyle/>
                    <a:p>
                      <a:pPr algn="l" fontAlgn="b"/>
                      <a:r>
                        <a:rPr lang="en-US" sz="600" b="1" i="0" u="none" strike="noStrike">
                          <a:solidFill>
                            <a:srgbClr val="000000"/>
                          </a:solidFill>
                          <a:effectLst/>
                          <a:latin typeface="Calibri"/>
                        </a:rPr>
                        <a:t> </a:t>
                      </a:r>
                    </a:p>
                  </a:txBody>
                  <a:tcPr marL="7381" marR="7381" marT="7381" marB="0" anchor="b">
                    <a:lnL>
                      <a:noFill/>
                    </a:lnL>
                    <a:lnR>
                      <a:noFill/>
                    </a:lnR>
                    <a:lnT>
                      <a:noFill/>
                    </a:lnT>
                    <a:lnB>
                      <a:noFill/>
                    </a:lnB>
                    <a:solidFill>
                      <a:srgbClr val="00B0F0"/>
                    </a:solidFill>
                  </a:tcPr>
                </a:tc>
                <a:tc>
                  <a:txBody>
                    <a:bodyPr/>
                    <a:lstStyle/>
                    <a:p>
                      <a:pPr algn="r" fontAlgn="b"/>
                      <a:r>
                        <a:rPr lang="en-US" sz="600" b="1" i="0" u="none" strike="noStrike">
                          <a:solidFill>
                            <a:srgbClr val="000000"/>
                          </a:solidFill>
                          <a:effectLst/>
                          <a:latin typeface="Calibri"/>
                        </a:rPr>
                        <a:t> 1 165 450,00 € </a:t>
                      </a:r>
                    </a:p>
                  </a:txBody>
                  <a:tcPr marL="7381" marR="7381" marT="7381" marB="0" anchor="b">
                    <a:lnL>
                      <a:noFill/>
                    </a:lnL>
                    <a:lnR>
                      <a:noFill/>
                    </a:lnR>
                    <a:lnT>
                      <a:noFill/>
                    </a:lnT>
                    <a:lnB>
                      <a:noFill/>
                    </a:lnB>
                    <a:solidFill>
                      <a:srgbClr val="00B0F0"/>
                    </a:solidFill>
                  </a:tcPr>
                </a:tc>
              </a:tr>
              <a:tr h="185162">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r>
              <a:tr h="185162">
                <a:tc>
                  <a:txBody>
                    <a:bodyPr/>
                    <a:lstStyle/>
                    <a:p>
                      <a:pPr algn="l" fontAlgn="b"/>
                      <a:r>
                        <a:rPr lang="en-US" sz="600" b="1" i="0" u="none" strike="noStrike">
                          <a:solidFill>
                            <a:srgbClr val="000000"/>
                          </a:solidFill>
                          <a:effectLst/>
                          <a:latin typeface="Calibri"/>
                        </a:rPr>
                        <a:t>Charges </a:t>
                      </a:r>
                    </a:p>
                  </a:txBody>
                  <a:tcPr marL="7381" marR="7381" marT="7381" marB="0" anchor="b">
                    <a:lnL>
                      <a:noFill/>
                    </a:lnL>
                    <a:lnR>
                      <a:noFill/>
                    </a:lnR>
                    <a:lnT>
                      <a:noFill/>
                    </a:lnT>
                    <a:lnB>
                      <a:noFill/>
                    </a:lnB>
                    <a:solidFill>
                      <a:srgbClr val="538DD5"/>
                    </a:solidFill>
                  </a:tcPr>
                </a:tc>
                <a:tc>
                  <a:txBody>
                    <a:bodyPr/>
                    <a:lstStyle/>
                    <a:p>
                      <a:pPr algn="l" fontAlgn="b"/>
                      <a:r>
                        <a:rPr lang="en-US" sz="600" b="1" i="0" u="none" strike="noStrike">
                          <a:solidFill>
                            <a:srgbClr val="000000"/>
                          </a:solidFill>
                          <a:effectLst/>
                          <a:latin typeface="Calibri"/>
                        </a:rPr>
                        <a:t> </a:t>
                      </a:r>
                    </a:p>
                  </a:txBody>
                  <a:tcPr marL="7381" marR="7381" marT="7381" marB="0" anchor="b">
                    <a:lnL>
                      <a:noFill/>
                    </a:lnL>
                    <a:lnR>
                      <a:noFill/>
                    </a:lnR>
                    <a:lnT>
                      <a:noFill/>
                    </a:lnT>
                    <a:lnB>
                      <a:noFill/>
                    </a:lnB>
                    <a:solidFill>
                      <a:srgbClr val="538DD5"/>
                    </a:solidFill>
                  </a:tcPr>
                </a:tc>
                <a:tc>
                  <a:txBody>
                    <a:bodyPr/>
                    <a:lstStyle/>
                    <a:p>
                      <a:pPr algn="l" fontAlgn="b"/>
                      <a:r>
                        <a:rPr lang="en-US" sz="600" b="1" i="0" u="none" strike="noStrike">
                          <a:solidFill>
                            <a:srgbClr val="000000"/>
                          </a:solidFill>
                          <a:effectLst/>
                          <a:latin typeface="Calibri"/>
                        </a:rPr>
                        <a:t> </a:t>
                      </a:r>
                    </a:p>
                  </a:txBody>
                  <a:tcPr marL="7381" marR="7381" marT="7381" marB="0" anchor="b">
                    <a:lnL>
                      <a:noFill/>
                    </a:lnL>
                    <a:lnR>
                      <a:noFill/>
                    </a:lnR>
                    <a:lnT>
                      <a:noFill/>
                    </a:lnT>
                    <a:lnB>
                      <a:noFill/>
                    </a:lnB>
                    <a:solidFill>
                      <a:srgbClr val="538DD5"/>
                    </a:solidFill>
                  </a:tcPr>
                </a:tc>
                <a:tc>
                  <a:txBody>
                    <a:bodyPr/>
                    <a:lstStyle/>
                    <a:p>
                      <a:pPr algn="l" fontAlgn="b"/>
                      <a:r>
                        <a:rPr lang="en-US" sz="600" b="1" i="0" u="none" strike="noStrike">
                          <a:solidFill>
                            <a:srgbClr val="000000"/>
                          </a:solidFill>
                          <a:effectLst/>
                          <a:latin typeface="Calibri"/>
                        </a:rPr>
                        <a:t> </a:t>
                      </a:r>
                    </a:p>
                  </a:txBody>
                  <a:tcPr marL="7381" marR="7381" marT="7381" marB="0" anchor="b">
                    <a:lnL>
                      <a:noFill/>
                    </a:lnL>
                    <a:lnR>
                      <a:noFill/>
                    </a:lnR>
                    <a:lnT>
                      <a:noFill/>
                    </a:lnT>
                    <a:lnB>
                      <a:noFill/>
                    </a:lnB>
                    <a:solidFill>
                      <a:srgbClr val="538DD5"/>
                    </a:solidFill>
                  </a:tcPr>
                </a:tc>
                <a:tc>
                  <a:txBody>
                    <a:bodyPr/>
                    <a:lstStyle/>
                    <a:p>
                      <a:pPr algn="l" fontAlgn="b"/>
                      <a:r>
                        <a:rPr lang="en-US" sz="600" b="1" i="0" u="none" strike="noStrike">
                          <a:solidFill>
                            <a:srgbClr val="000000"/>
                          </a:solidFill>
                          <a:effectLst/>
                          <a:latin typeface="Calibri"/>
                        </a:rPr>
                        <a:t> </a:t>
                      </a:r>
                    </a:p>
                  </a:txBody>
                  <a:tcPr marL="7381" marR="7381" marT="7381" marB="0" anchor="b">
                    <a:lnL>
                      <a:noFill/>
                    </a:lnL>
                    <a:lnR>
                      <a:noFill/>
                    </a:lnR>
                    <a:lnT>
                      <a:noFill/>
                    </a:lnT>
                    <a:lnB>
                      <a:noFill/>
                    </a:lnB>
                    <a:solidFill>
                      <a:srgbClr val="538DD5"/>
                    </a:solidFill>
                  </a:tcPr>
                </a:tc>
                <a:tc>
                  <a:txBody>
                    <a:bodyPr/>
                    <a:lstStyle/>
                    <a:p>
                      <a:pPr algn="l" fontAlgn="b"/>
                      <a:r>
                        <a:rPr lang="en-US" sz="600" b="1" i="0" u="none" strike="noStrike">
                          <a:solidFill>
                            <a:srgbClr val="000000"/>
                          </a:solidFill>
                          <a:effectLst/>
                          <a:latin typeface="Calibri"/>
                        </a:rPr>
                        <a:t> </a:t>
                      </a:r>
                    </a:p>
                  </a:txBody>
                  <a:tcPr marL="7381" marR="7381" marT="7381" marB="0" anchor="b">
                    <a:lnL>
                      <a:noFill/>
                    </a:lnL>
                    <a:lnR>
                      <a:noFill/>
                    </a:lnR>
                    <a:lnT>
                      <a:noFill/>
                    </a:lnT>
                    <a:lnB>
                      <a:noFill/>
                    </a:lnB>
                    <a:solidFill>
                      <a:srgbClr val="538DD5"/>
                    </a:solidFill>
                  </a:tcPr>
                </a:tc>
                <a:tc>
                  <a:txBody>
                    <a:bodyPr/>
                    <a:lstStyle/>
                    <a:p>
                      <a:pPr algn="l" fontAlgn="b"/>
                      <a:r>
                        <a:rPr lang="en-US" sz="600" b="1" i="0" u="none" strike="noStrike">
                          <a:solidFill>
                            <a:srgbClr val="000000"/>
                          </a:solidFill>
                          <a:effectLst/>
                          <a:latin typeface="Calibri"/>
                        </a:rPr>
                        <a:t> </a:t>
                      </a:r>
                    </a:p>
                  </a:txBody>
                  <a:tcPr marL="7381" marR="7381" marT="7381" marB="0" anchor="b">
                    <a:lnL>
                      <a:noFill/>
                    </a:lnL>
                    <a:lnR>
                      <a:noFill/>
                    </a:lnR>
                    <a:lnT>
                      <a:noFill/>
                    </a:lnT>
                    <a:lnB>
                      <a:noFill/>
                    </a:lnB>
                    <a:solidFill>
                      <a:srgbClr val="538DD5"/>
                    </a:solidFill>
                  </a:tcPr>
                </a:tc>
                <a:tc>
                  <a:txBody>
                    <a:bodyPr/>
                    <a:lstStyle/>
                    <a:p>
                      <a:pPr algn="l" fontAlgn="b"/>
                      <a:r>
                        <a:rPr lang="en-US" sz="600" b="1" i="0" u="none" strike="noStrike">
                          <a:solidFill>
                            <a:srgbClr val="000000"/>
                          </a:solidFill>
                          <a:effectLst/>
                          <a:latin typeface="Calibri"/>
                        </a:rPr>
                        <a:t> </a:t>
                      </a:r>
                    </a:p>
                  </a:txBody>
                  <a:tcPr marL="7381" marR="7381" marT="7381" marB="0" anchor="b">
                    <a:lnL>
                      <a:noFill/>
                    </a:lnL>
                    <a:lnR>
                      <a:noFill/>
                    </a:lnR>
                    <a:lnT>
                      <a:noFill/>
                    </a:lnT>
                    <a:lnB>
                      <a:noFill/>
                    </a:lnB>
                    <a:solidFill>
                      <a:srgbClr val="538DD5"/>
                    </a:solidFill>
                  </a:tcPr>
                </a:tc>
                <a:tc>
                  <a:txBody>
                    <a:bodyPr/>
                    <a:lstStyle/>
                    <a:p>
                      <a:pPr algn="l" fontAlgn="b"/>
                      <a:r>
                        <a:rPr lang="en-US" sz="600" b="1" i="0" u="none" strike="noStrike">
                          <a:solidFill>
                            <a:srgbClr val="000000"/>
                          </a:solidFill>
                          <a:effectLst/>
                          <a:latin typeface="Calibri"/>
                        </a:rPr>
                        <a:t> </a:t>
                      </a:r>
                    </a:p>
                  </a:txBody>
                  <a:tcPr marL="7381" marR="7381" marT="7381" marB="0" anchor="b">
                    <a:lnL>
                      <a:noFill/>
                    </a:lnL>
                    <a:lnR>
                      <a:noFill/>
                    </a:lnR>
                    <a:lnT>
                      <a:noFill/>
                    </a:lnT>
                    <a:lnB>
                      <a:noFill/>
                    </a:lnB>
                    <a:solidFill>
                      <a:srgbClr val="538DD5"/>
                    </a:solidFill>
                  </a:tcPr>
                </a:tc>
                <a:tc>
                  <a:txBody>
                    <a:bodyPr/>
                    <a:lstStyle/>
                    <a:p>
                      <a:pPr algn="l" fontAlgn="b"/>
                      <a:r>
                        <a:rPr lang="en-US" sz="600" b="1" i="0" u="none" strike="noStrike">
                          <a:solidFill>
                            <a:srgbClr val="000000"/>
                          </a:solidFill>
                          <a:effectLst/>
                          <a:latin typeface="Calibri"/>
                        </a:rPr>
                        <a:t> </a:t>
                      </a:r>
                    </a:p>
                  </a:txBody>
                  <a:tcPr marL="7381" marR="7381" marT="7381" marB="0" anchor="b">
                    <a:lnL>
                      <a:noFill/>
                    </a:lnL>
                    <a:lnR>
                      <a:noFill/>
                    </a:lnR>
                    <a:lnT>
                      <a:noFill/>
                    </a:lnT>
                    <a:lnB>
                      <a:noFill/>
                    </a:lnB>
                    <a:solidFill>
                      <a:srgbClr val="538DD5"/>
                    </a:solidFill>
                  </a:tcPr>
                </a:tc>
                <a:tc>
                  <a:txBody>
                    <a:bodyPr/>
                    <a:lstStyle/>
                    <a:p>
                      <a:pPr algn="l" fontAlgn="b"/>
                      <a:r>
                        <a:rPr lang="en-US" sz="600" b="1" i="0" u="none" strike="noStrike">
                          <a:solidFill>
                            <a:srgbClr val="000000"/>
                          </a:solidFill>
                          <a:effectLst/>
                          <a:latin typeface="Calibri"/>
                        </a:rPr>
                        <a:t> </a:t>
                      </a:r>
                    </a:p>
                  </a:txBody>
                  <a:tcPr marL="7381" marR="7381" marT="7381" marB="0" anchor="b">
                    <a:lnL>
                      <a:noFill/>
                    </a:lnL>
                    <a:lnR>
                      <a:noFill/>
                    </a:lnR>
                    <a:lnT>
                      <a:noFill/>
                    </a:lnT>
                    <a:lnB>
                      <a:noFill/>
                    </a:lnB>
                    <a:solidFill>
                      <a:srgbClr val="538DD5"/>
                    </a:solidFill>
                  </a:tcPr>
                </a:tc>
                <a:tc>
                  <a:txBody>
                    <a:bodyPr/>
                    <a:lstStyle/>
                    <a:p>
                      <a:pPr algn="l" fontAlgn="b"/>
                      <a:r>
                        <a:rPr lang="en-US" sz="600" b="1" i="0" u="none" strike="noStrike">
                          <a:solidFill>
                            <a:srgbClr val="000000"/>
                          </a:solidFill>
                          <a:effectLst/>
                          <a:latin typeface="Calibri"/>
                        </a:rPr>
                        <a:t> </a:t>
                      </a:r>
                    </a:p>
                  </a:txBody>
                  <a:tcPr marL="7381" marR="7381" marT="7381" marB="0" anchor="b">
                    <a:lnL>
                      <a:noFill/>
                    </a:lnL>
                    <a:lnR>
                      <a:noFill/>
                    </a:lnR>
                    <a:lnT>
                      <a:noFill/>
                    </a:lnT>
                    <a:lnB>
                      <a:noFill/>
                    </a:lnB>
                    <a:solidFill>
                      <a:srgbClr val="538DD5"/>
                    </a:solidFill>
                  </a:tcPr>
                </a:tc>
                <a:tc>
                  <a:txBody>
                    <a:bodyPr/>
                    <a:lstStyle/>
                    <a:p>
                      <a:pPr algn="l" fontAlgn="b"/>
                      <a:r>
                        <a:rPr lang="en-US" sz="600" b="1" i="0" u="none" strike="noStrike">
                          <a:solidFill>
                            <a:srgbClr val="000000"/>
                          </a:solidFill>
                          <a:effectLst/>
                          <a:latin typeface="Calibri"/>
                        </a:rPr>
                        <a:t> </a:t>
                      </a:r>
                    </a:p>
                  </a:txBody>
                  <a:tcPr marL="7381" marR="7381" marT="7381" marB="0" anchor="b">
                    <a:lnL>
                      <a:noFill/>
                    </a:lnL>
                    <a:lnR>
                      <a:noFill/>
                    </a:lnR>
                    <a:lnT>
                      <a:noFill/>
                    </a:lnT>
                    <a:lnB>
                      <a:noFill/>
                    </a:lnB>
                    <a:solidFill>
                      <a:srgbClr val="538DD5"/>
                    </a:solidFill>
                  </a:tcPr>
                </a:tc>
                <a:tc>
                  <a:txBody>
                    <a:bodyPr/>
                    <a:lstStyle/>
                    <a:p>
                      <a:pPr algn="l" fontAlgn="b"/>
                      <a:r>
                        <a:rPr lang="en-US" sz="600" b="1" i="0" u="none" strike="noStrike">
                          <a:solidFill>
                            <a:srgbClr val="000000"/>
                          </a:solidFill>
                          <a:effectLst/>
                          <a:latin typeface="Calibri"/>
                        </a:rPr>
                        <a:t> </a:t>
                      </a:r>
                    </a:p>
                  </a:txBody>
                  <a:tcPr marL="7381" marR="7381" marT="7381" marB="0" anchor="b">
                    <a:lnL>
                      <a:noFill/>
                    </a:lnL>
                    <a:lnR>
                      <a:noFill/>
                    </a:lnR>
                    <a:lnT>
                      <a:noFill/>
                    </a:lnT>
                    <a:lnB>
                      <a:noFill/>
                    </a:lnB>
                    <a:solidFill>
                      <a:srgbClr val="538DD5"/>
                    </a:solidFill>
                  </a:tcPr>
                </a:tc>
              </a:tr>
              <a:tr h="185162">
                <a:tc>
                  <a:txBody>
                    <a:bodyPr/>
                    <a:lstStyle/>
                    <a:p>
                      <a:pPr algn="l" fontAlgn="b"/>
                      <a:r>
                        <a:rPr lang="fr-FR" sz="600" b="0" i="0" u="none" strike="noStrike">
                          <a:solidFill>
                            <a:srgbClr val="000000"/>
                          </a:solidFill>
                          <a:effectLst/>
                          <a:latin typeface="Calibri"/>
                        </a:rPr>
                        <a:t>salaires </a:t>
                      </a: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10200</a:t>
                      </a: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10200</a:t>
                      </a: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10200</a:t>
                      </a: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10200</a:t>
                      </a: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10200</a:t>
                      </a: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10200</a:t>
                      </a: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10200</a:t>
                      </a: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10200</a:t>
                      </a: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10200</a:t>
                      </a: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10200</a:t>
                      </a: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10200</a:t>
                      </a: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10200</a:t>
                      </a: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122400</a:t>
                      </a:r>
                    </a:p>
                  </a:txBody>
                  <a:tcPr marL="7381" marR="7381" marT="7381" marB="0" anchor="b">
                    <a:lnL>
                      <a:noFill/>
                    </a:lnL>
                    <a:lnR>
                      <a:noFill/>
                    </a:lnR>
                    <a:lnT>
                      <a:noFill/>
                    </a:lnT>
                    <a:lnB>
                      <a:noFill/>
                    </a:lnB>
                  </a:tcPr>
                </a:tc>
              </a:tr>
              <a:tr h="185162">
                <a:tc>
                  <a:txBody>
                    <a:bodyPr/>
                    <a:lstStyle/>
                    <a:p>
                      <a:pPr algn="l" fontAlgn="b"/>
                      <a:r>
                        <a:rPr lang="fr-FR" sz="600" b="0" i="0" u="none" strike="noStrike">
                          <a:solidFill>
                            <a:srgbClr val="000000"/>
                          </a:solidFill>
                          <a:effectLst/>
                          <a:latin typeface="Calibri"/>
                        </a:rPr>
                        <a:t>création d'entreprise</a:t>
                      </a: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5000</a:t>
                      </a: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5000</a:t>
                      </a:r>
                    </a:p>
                  </a:txBody>
                  <a:tcPr marL="7381" marR="7381" marT="7381" marB="0" anchor="b">
                    <a:lnL>
                      <a:noFill/>
                    </a:lnL>
                    <a:lnR>
                      <a:noFill/>
                    </a:lnR>
                    <a:lnT>
                      <a:noFill/>
                    </a:lnT>
                    <a:lnB>
                      <a:noFill/>
                    </a:lnB>
                  </a:tcPr>
                </a:tc>
              </a:tr>
              <a:tr h="185162">
                <a:tc>
                  <a:txBody>
                    <a:bodyPr/>
                    <a:lstStyle/>
                    <a:p>
                      <a:pPr algn="l" fontAlgn="b"/>
                      <a:r>
                        <a:rPr lang="fr-FR" sz="600" b="0" i="0" u="none" strike="noStrike">
                          <a:solidFill>
                            <a:srgbClr val="000000"/>
                          </a:solidFill>
                          <a:effectLst/>
                          <a:latin typeface="Calibri"/>
                        </a:rPr>
                        <a:t>locaux </a:t>
                      </a: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3000</a:t>
                      </a: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3000</a:t>
                      </a: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3000</a:t>
                      </a: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3000</a:t>
                      </a: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3000</a:t>
                      </a: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3000</a:t>
                      </a: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3000</a:t>
                      </a: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3000</a:t>
                      </a: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3000</a:t>
                      </a: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3000</a:t>
                      </a: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3000</a:t>
                      </a: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3000</a:t>
                      </a: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36000</a:t>
                      </a:r>
                    </a:p>
                  </a:txBody>
                  <a:tcPr marL="7381" marR="7381" marT="7381" marB="0" anchor="b">
                    <a:lnL>
                      <a:noFill/>
                    </a:lnL>
                    <a:lnR>
                      <a:noFill/>
                    </a:lnR>
                    <a:lnT>
                      <a:noFill/>
                    </a:lnT>
                    <a:lnB>
                      <a:noFill/>
                    </a:lnB>
                  </a:tcPr>
                </a:tc>
              </a:tr>
              <a:tr h="185162">
                <a:tc>
                  <a:txBody>
                    <a:bodyPr/>
                    <a:lstStyle/>
                    <a:p>
                      <a:pPr algn="l" fontAlgn="b"/>
                      <a:r>
                        <a:rPr lang="fr-FR" sz="600" b="0" i="0" u="none" strike="noStrike">
                          <a:solidFill>
                            <a:srgbClr val="000000"/>
                          </a:solidFill>
                          <a:effectLst/>
                          <a:latin typeface="Calibri"/>
                        </a:rPr>
                        <a:t>comptabilité</a:t>
                      </a: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3000</a:t>
                      </a: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3000</a:t>
                      </a:r>
                    </a:p>
                  </a:txBody>
                  <a:tcPr marL="7381" marR="7381" marT="7381" marB="0" anchor="b">
                    <a:lnL>
                      <a:noFill/>
                    </a:lnL>
                    <a:lnR>
                      <a:noFill/>
                    </a:lnR>
                    <a:lnT>
                      <a:noFill/>
                    </a:lnT>
                    <a:lnB>
                      <a:noFill/>
                    </a:lnB>
                  </a:tcPr>
                </a:tc>
              </a:tr>
              <a:tr h="185162">
                <a:tc>
                  <a:txBody>
                    <a:bodyPr/>
                    <a:lstStyle/>
                    <a:p>
                      <a:pPr algn="l" fontAlgn="b"/>
                      <a:r>
                        <a:rPr lang="en-US" sz="600" b="0" i="0" u="none" strike="noStrike">
                          <a:solidFill>
                            <a:srgbClr val="000000"/>
                          </a:solidFill>
                          <a:effectLst/>
                          <a:latin typeface="Calibri"/>
                        </a:rPr>
                        <a:t>assurance</a:t>
                      </a: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2000</a:t>
                      </a: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2000</a:t>
                      </a:r>
                    </a:p>
                  </a:txBody>
                  <a:tcPr marL="7381" marR="7381" marT="7381" marB="0" anchor="b">
                    <a:lnL>
                      <a:noFill/>
                    </a:lnL>
                    <a:lnR>
                      <a:noFill/>
                    </a:lnR>
                    <a:lnT>
                      <a:noFill/>
                    </a:lnT>
                    <a:lnB>
                      <a:noFill/>
                    </a:lnB>
                  </a:tcPr>
                </a:tc>
              </a:tr>
              <a:tr h="185162">
                <a:tc>
                  <a:txBody>
                    <a:bodyPr/>
                    <a:lstStyle/>
                    <a:p>
                      <a:pPr algn="l" fontAlgn="b"/>
                      <a:r>
                        <a:rPr lang="fr-FR" sz="600" b="0" i="0" u="none" strike="noStrike">
                          <a:solidFill>
                            <a:srgbClr val="000000"/>
                          </a:solidFill>
                          <a:effectLst/>
                          <a:latin typeface="Calibri"/>
                        </a:rPr>
                        <a:t>fonctionnement</a:t>
                      </a: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20000</a:t>
                      </a: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r" fontAlgn="b"/>
                      <a:r>
                        <a:rPr lang="en-US" sz="600" b="0" i="0" u="none" strike="noStrike">
                          <a:solidFill>
                            <a:srgbClr val="000000"/>
                          </a:solidFill>
                          <a:effectLst/>
                          <a:latin typeface="Calibri"/>
                        </a:rPr>
                        <a:t>20000</a:t>
                      </a:r>
                    </a:p>
                  </a:txBody>
                  <a:tcPr marL="7381" marR="7381" marT="7381" marB="0" anchor="b">
                    <a:lnL>
                      <a:noFill/>
                    </a:lnL>
                    <a:lnR>
                      <a:noFill/>
                    </a:lnR>
                    <a:lnT>
                      <a:noFill/>
                    </a:lnT>
                    <a:lnB>
                      <a:noFill/>
                    </a:lnB>
                  </a:tcPr>
                </a:tc>
              </a:tr>
              <a:tr h="185162">
                <a:tc>
                  <a:txBody>
                    <a:bodyPr/>
                    <a:lstStyle/>
                    <a:p>
                      <a:pPr algn="l" fontAlgn="b"/>
                      <a:r>
                        <a:rPr lang="en-US" sz="600" b="1" i="0" u="none" strike="noStrike">
                          <a:solidFill>
                            <a:srgbClr val="000000"/>
                          </a:solidFill>
                          <a:effectLst/>
                          <a:latin typeface="Calibri"/>
                        </a:rPr>
                        <a:t>total charges </a:t>
                      </a:r>
                    </a:p>
                  </a:txBody>
                  <a:tcPr marL="7381" marR="7381" marT="7381" marB="0" anchor="b">
                    <a:lnL>
                      <a:noFill/>
                    </a:lnL>
                    <a:lnR>
                      <a:noFill/>
                    </a:lnR>
                    <a:lnT>
                      <a:noFill/>
                    </a:lnT>
                    <a:lnB>
                      <a:noFill/>
                    </a:lnB>
                    <a:solidFill>
                      <a:srgbClr val="00B0F0"/>
                    </a:solidFill>
                  </a:tcPr>
                </a:tc>
                <a:tc>
                  <a:txBody>
                    <a:bodyPr/>
                    <a:lstStyle/>
                    <a:p>
                      <a:pPr algn="l" fontAlgn="b"/>
                      <a:r>
                        <a:rPr lang="en-US" sz="600" b="1" i="0" u="none" strike="noStrike">
                          <a:solidFill>
                            <a:srgbClr val="000000"/>
                          </a:solidFill>
                          <a:effectLst/>
                          <a:latin typeface="Calibri"/>
                        </a:rPr>
                        <a:t> </a:t>
                      </a:r>
                    </a:p>
                  </a:txBody>
                  <a:tcPr marL="7381" marR="7381" marT="7381" marB="0" anchor="b">
                    <a:lnL>
                      <a:noFill/>
                    </a:lnL>
                    <a:lnR>
                      <a:noFill/>
                    </a:lnR>
                    <a:lnT>
                      <a:noFill/>
                    </a:lnT>
                    <a:lnB>
                      <a:noFill/>
                    </a:lnB>
                    <a:solidFill>
                      <a:srgbClr val="00B0F0"/>
                    </a:solidFill>
                  </a:tcPr>
                </a:tc>
                <a:tc>
                  <a:txBody>
                    <a:bodyPr/>
                    <a:lstStyle/>
                    <a:p>
                      <a:pPr algn="l" fontAlgn="b"/>
                      <a:r>
                        <a:rPr lang="en-US" sz="600" b="1" i="0" u="none" strike="noStrike">
                          <a:solidFill>
                            <a:srgbClr val="000000"/>
                          </a:solidFill>
                          <a:effectLst/>
                          <a:latin typeface="Calibri"/>
                        </a:rPr>
                        <a:t> </a:t>
                      </a:r>
                    </a:p>
                  </a:txBody>
                  <a:tcPr marL="7381" marR="7381" marT="7381" marB="0" anchor="b">
                    <a:lnL>
                      <a:noFill/>
                    </a:lnL>
                    <a:lnR>
                      <a:noFill/>
                    </a:lnR>
                    <a:lnT>
                      <a:noFill/>
                    </a:lnT>
                    <a:lnB>
                      <a:noFill/>
                    </a:lnB>
                    <a:solidFill>
                      <a:srgbClr val="00B0F0"/>
                    </a:solidFill>
                  </a:tcPr>
                </a:tc>
                <a:tc>
                  <a:txBody>
                    <a:bodyPr/>
                    <a:lstStyle/>
                    <a:p>
                      <a:pPr algn="l" fontAlgn="b"/>
                      <a:r>
                        <a:rPr lang="en-US" sz="600" b="1" i="0" u="none" strike="noStrike">
                          <a:solidFill>
                            <a:srgbClr val="000000"/>
                          </a:solidFill>
                          <a:effectLst/>
                          <a:latin typeface="Calibri"/>
                        </a:rPr>
                        <a:t> </a:t>
                      </a:r>
                    </a:p>
                  </a:txBody>
                  <a:tcPr marL="7381" marR="7381" marT="7381" marB="0" anchor="b">
                    <a:lnL>
                      <a:noFill/>
                    </a:lnL>
                    <a:lnR>
                      <a:noFill/>
                    </a:lnR>
                    <a:lnT>
                      <a:noFill/>
                    </a:lnT>
                    <a:lnB>
                      <a:noFill/>
                    </a:lnB>
                    <a:solidFill>
                      <a:srgbClr val="00B0F0"/>
                    </a:solidFill>
                  </a:tcPr>
                </a:tc>
                <a:tc>
                  <a:txBody>
                    <a:bodyPr/>
                    <a:lstStyle/>
                    <a:p>
                      <a:pPr algn="l" fontAlgn="b"/>
                      <a:r>
                        <a:rPr lang="en-US" sz="600" b="1" i="0" u="none" strike="noStrike">
                          <a:solidFill>
                            <a:srgbClr val="000000"/>
                          </a:solidFill>
                          <a:effectLst/>
                          <a:latin typeface="Calibri"/>
                        </a:rPr>
                        <a:t> </a:t>
                      </a:r>
                    </a:p>
                  </a:txBody>
                  <a:tcPr marL="7381" marR="7381" marT="7381" marB="0" anchor="b">
                    <a:lnL>
                      <a:noFill/>
                    </a:lnL>
                    <a:lnR>
                      <a:noFill/>
                    </a:lnR>
                    <a:lnT>
                      <a:noFill/>
                    </a:lnT>
                    <a:lnB>
                      <a:noFill/>
                    </a:lnB>
                    <a:solidFill>
                      <a:srgbClr val="00B0F0"/>
                    </a:solidFill>
                  </a:tcPr>
                </a:tc>
                <a:tc>
                  <a:txBody>
                    <a:bodyPr/>
                    <a:lstStyle/>
                    <a:p>
                      <a:pPr algn="l" fontAlgn="b"/>
                      <a:r>
                        <a:rPr lang="en-US" sz="600" b="1" i="0" u="none" strike="noStrike">
                          <a:solidFill>
                            <a:srgbClr val="000000"/>
                          </a:solidFill>
                          <a:effectLst/>
                          <a:latin typeface="Calibri"/>
                        </a:rPr>
                        <a:t> </a:t>
                      </a:r>
                    </a:p>
                  </a:txBody>
                  <a:tcPr marL="7381" marR="7381" marT="7381" marB="0" anchor="b">
                    <a:lnL>
                      <a:noFill/>
                    </a:lnL>
                    <a:lnR>
                      <a:noFill/>
                    </a:lnR>
                    <a:lnT>
                      <a:noFill/>
                    </a:lnT>
                    <a:lnB>
                      <a:noFill/>
                    </a:lnB>
                    <a:solidFill>
                      <a:srgbClr val="00B0F0"/>
                    </a:solidFill>
                  </a:tcPr>
                </a:tc>
                <a:tc>
                  <a:txBody>
                    <a:bodyPr/>
                    <a:lstStyle/>
                    <a:p>
                      <a:pPr algn="l" fontAlgn="b"/>
                      <a:r>
                        <a:rPr lang="en-US" sz="600" b="1" i="0" u="none" strike="noStrike">
                          <a:solidFill>
                            <a:srgbClr val="000000"/>
                          </a:solidFill>
                          <a:effectLst/>
                          <a:latin typeface="Calibri"/>
                        </a:rPr>
                        <a:t> </a:t>
                      </a:r>
                    </a:p>
                  </a:txBody>
                  <a:tcPr marL="7381" marR="7381" marT="7381" marB="0" anchor="b">
                    <a:lnL>
                      <a:noFill/>
                    </a:lnL>
                    <a:lnR>
                      <a:noFill/>
                    </a:lnR>
                    <a:lnT>
                      <a:noFill/>
                    </a:lnT>
                    <a:lnB>
                      <a:noFill/>
                    </a:lnB>
                    <a:solidFill>
                      <a:srgbClr val="00B0F0"/>
                    </a:solidFill>
                  </a:tcPr>
                </a:tc>
                <a:tc>
                  <a:txBody>
                    <a:bodyPr/>
                    <a:lstStyle/>
                    <a:p>
                      <a:pPr algn="l" fontAlgn="b"/>
                      <a:r>
                        <a:rPr lang="en-US" sz="600" b="1" i="0" u="none" strike="noStrike">
                          <a:solidFill>
                            <a:srgbClr val="000000"/>
                          </a:solidFill>
                          <a:effectLst/>
                          <a:latin typeface="Calibri"/>
                        </a:rPr>
                        <a:t> </a:t>
                      </a:r>
                    </a:p>
                  </a:txBody>
                  <a:tcPr marL="7381" marR="7381" marT="7381" marB="0" anchor="b">
                    <a:lnL>
                      <a:noFill/>
                    </a:lnL>
                    <a:lnR>
                      <a:noFill/>
                    </a:lnR>
                    <a:lnT>
                      <a:noFill/>
                    </a:lnT>
                    <a:lnB>
                      <a:noFill/>
                    </a:lnB>
                    <a:solidFill>
                      <a:srgbClr val="00B0F0"/>
                    </a:solidFill>
                  </a:tcPr>
                </a:tc>
                <a:tc>
                  <a:txBody>
                    <a:bodyPr/>
                    <a:lstStyle/>
                    <a:p>
                      <a:pPr algn="l" fontAlgn="b"/>
                      <a:r>
                        <a:rPr lang="en-US" sz="600" b="1" i="0" u="none" strike="noStrike">
                          <a:solidFill>
                            <a:srgbClr val="000000"/>
                          </a:solidFill>
                          <a:effectLst/>
                          <a:latin typeface="Calibri"/>
                        </a:rPr>
                        <a:t> </a:t>
                      </a:r>
                    </a:p>
                  </a:txBody>
                  <a:tcPr marL="7381" marR="7381" marT="7381" marB="0" anchor="b">
                    <a:lnL>
                      <a:noFill/>
                    </a:lnL>
                    <a:lnR>
                      <a:noFill/>
                    </a:lnR>
                    <a:lnT>
                      <a:noFill/>
                    </a:lnT>
                    <a:lnB>
                      <a:noFill/>
                    </a:lnB>
                    <a:solidFill>
                      <a:srgbClr val="00B0F0"/>
                    </a:solidFill>
                  </a:tcPr>
                </a:tc>
                <a:tc>
                  <a:txBody>
                    <a:bodyPr/>
                    <a:lstStyle/>
                    <a:p>
                      <a:pPr algn="l" fontAlgn="b"/>
                      <a:r>
                        <a:rPr lang="en-US" sz="600" b="1" i="0" u="none" strike="noStrike">
                          <a:solidFill>
                            <a:srgbClr val="000000"/>
                          </a:solidFill>
                          <a:effectLst/>
                          <a:latin typeface="Calibri"/>
                        </a:rPr>
                        <a:t> </a:t>
                      </a:r>
                    </a:p>
                  </a:txBody>
                  <a:tcPr marL="7381" marR="7381" marT="7381" marB="0" anchor="b">
                    <a:lnL>
                      <a:noFill/>
                    </a:lnL>
                    <a:lnR>
                      <a:noFill/>
                    </a:lnR>
                    <a:lnT>
                      <a:noFill/>
                    </a:lnT>
                    <a:lnB>
                      <a:noFill/>
                    </a:lnB>
                    <a:solidFill>
                      <a:srgbClr val="00B0F0"/>
                    </a:solidFill>
                  </a:tcPr>
                </a:tc>
                <a:tc>
                  <a:txBody>
                    <a:bodyPr/>
                    <a:lstStyle/>
                    <a:p>
                      <a:pPr algn="l" fontAlgn="b"/>
                      <a:r>
                        <a:rPr lang="en-US" sz="600" b="1" i="0" u="none" strike="noStrike">
                          <a:solidFill>
                            <a:srgbClr val="000000"/>
                          </a:solidFill>
                          <a:effectLst/>
                          <a:latin typeface="Calibri"/>
                        </a:rPr>
                        <a:t> </a:t>
                      </a:r>
                    </a:p>
                  </a:txBody>
                  <a:tcPr marL="7381" marR="7381" marT="7381" marB="0" anchor="b">
                    <a:lnL>
                      <a:noFill/>
                    </a:lnL>
                    <a:lnR>
                      <a:noFill/>
                    </a:lnR>
                    <a:lnT>
                      <a:noFill/>
                    </a:lnT>
                    <a:lnB>
                      <a:noFill/>
                    </a:lnB>
                    <a:solidFill>
                      <a:srgbClr val="00B0F0"/>
                    </a:solidFill>
                  </a:tcPr>
                </a:tc>
                <a:tc>
                  <a:txBody>
                    <a:bodyPr/>
                    <a:lstStyle/>
                    <a:p>
                      <a:pPr algn="l" fontAlgn="b"/>
                      <a:r>
                        <a:rPr lang="en-US" sz="600" b="1" i="0" u="none" strike="noStrike">
                          <a:solidFill>
                            <a:srgbClr val="000000"/>
                          </a:solidFill>
                          <a:effectLst/>
                          <a:latin typeface="Calibri"/>
                        </a:rPr>
                        <a:t> </a:t>
                      </a:r>
                    </a:p>
                  </a:txBody>
                  <a:tcPr marL="7381" marR="7381" marT="7381" marB="0" anchor="b">
                    <a:lnL>
                      <a:noFill/>
                    </a:lnL>
                    <a:lnR>
                      <a:noFill/>
                    </a:lnR>
                    <a:lnT>
                      <a:noFill/>
                    </a:lnT>
                    <a:lnB>
                      <a:noFill/>
                    </a:lnB>
                    <a:solidFill>
                      <a:srgbClr val="00B0F0"/>
                    </a:solidFill>
                  </a:tcPr>
                </a:tc>
                <a:tc>
                  <a:txBody>
                    <a:bodyPr/>
                    <a:lstStyle/>
                    <a:p>
                      <a:pPr algn="l" fontAlgn="b"/>
                      <a:r>
                        <a:rPr lang="en-US" sz="600" b="1" i="0" u="none" strike="noStrike">
                          <a:solidFill>
                            <a:srgbClr val="000000"/>
                          </a:solidFill>
                          <a:effectLst/>
                          <a:latin typeface="Calibri"/>
                        </a:rPr>
                        <a:t> </a:t>
                      </a:r>
                    </a:p>
                  </a:txBody>
                  <a:tcPr marL="7381" marR="7381" marT="7381" marB="0" anchor="b">
                    <a:lnL>
                      <a:noFill/>
                    </a:lnL>
                    <a:lnR>
                      <a:noFill/>
                    </a:lnR>
                    <a:lnT>
                      <a:noFill/>
                    </a:lnT>
                    <a:lnB>
                      <a:noFill/>
                    </a:lnB>
                    <a:solidFill>
                      <a:srgbClr val="00B0F0"/>
                    </a:solidFill>
                  </a:tcPr>
                </a:tc>
                <a:tc>
                  <a:txBody>
                    <a:bodyPr/>
                    <a:lstStyle/>
                    <a:p>
                      <a:pPr algn="r" fontAlgn="b"/>
                      <a:r>
                        <a:rPr lang="en-US" sz="600" b="1" i="0" u="none" strike="noStrike">
                          <a:solidFill>
                            <a:srgbClr val="000000"/>
                          </a:solidFill>
                          <a:effectLst/>
                          <a:latin typeface="Calibri"/>
                        </a:rPr>
                        <a:t>188400</a:t>
                      </a:r>
                    </a:p>
                  </a:txBody>
                  <a:tcPr marL="7381" marR="7381" marT="7381" marB="0" anchor="b">
                    <a:lnL>
                      <a:noFill/>
                    </a:lnL>
                    <a:lnR>
                      <a:noFill/>
                    </a:lnR>
                    <a:lnT>
                      <a:noFill/>
                    </a:lnT>
                    <a:lnB>
                      <a:noFill/>
                    </a:lnB>
                    <a:solidFill>
                      <a:srgbClr val="00B0F0"/>
                    </a:solidFill>
                  </a:tcPr>
                </a:tc>
              </a:tr>
              <a:tr h="185162">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a:endParaRPr>
                    </a:p>
                  </a:txBody>
                  <a:tcPr marL="7381" marR="7381" marT="7381" marB="0" anchor="b">
                    <a:lnL>
                      <a:noFill/>
                    </a:lnL>
                    <a:lnR>
                      <a:noFill/>
                    </a:lnR>
                    <a:lnT>
                      <a:noFill/>
                    </a:lnT>
                    <a:lnB>
                      <a:noFill/>
                    </a:lnB>
                  </a:tcPr>
                </a:tc>
              </a:tr>
              <a:tr h="185162">
                <a:tc>
                  <a:txBody>
                    <a:bodyPr/>
                    <a:lstStyle/>
                    <a:p>
                      <a:pPr algn="l" fontAlgn="b"/>
                      <a:r>
                        <a:rPr lang="fr-FR" sz="600" b="1" i="0" u="none" strike="noStrike">
                          <a:solidFill>
                            <a:srgbClr val="FFFFFF"/>
                          </a:solidFill>
                          <a:effectLst/>
                          <a:latin typeface="Calibri"/>
                        </a:rPr>
                        <a:t>bénéfice </a:t>
                      </a:r>
                    </a:p>
                  </a:txBody>
                  <a:tcPr marL="7381" marR="7381" marT="7381" marB="0" anchor="b">
                    <a:lnL>
                      <a:noFill/>
                    </a:lnL>
                    <a:lnR>
                      <a:noFill/>
                    </a:lnR>
                    <a:lnT>
                      <a:noFill/>
                    </a:lnT>
                    <a:lnB>
                      <a:noFill/>
                    </a:lnB>
                    <a:solidFill>
                      <a:srgbClr val="C00000"/>
                    </a:solidFill>
                  </a:tcPr>
                </a:tc>
                <a:tc>
                  <a:txBody>
                    <a:bodyPr/>
                    <a:lstStyle/>
                    <a:p>
                      <a:pPr algn="l" fontAlgn="b"/>
                      <a:r>
                        <a:rPr lang="en-US" sz="600" b="1" i="0" u="none" strike="noStrike">
                          <a:solidFill>
                            <a:srgbClr val="FFFFFF"/>
                          </a:solidFill>
                          <a:effectLst/>
                          <a:latin typeface="Calibri"/>
                        </a:rPr>
                        <a:t> </a:t>
                      </a:r>
                    </a:p>
                  </a:txBody>
                  <a:tcPr marL="7381" marR="7381" marT="7381" marB="0" anchor="b">
                    <a:lnL>
                      <a:noFill/>
                    </a:lnL>
                    <a:lnR>
                      <a:noFill/>
                    </a:lnR>
                    <a:lnT>
                      <a:noFill/>
                    </a:lnT>
                    <a:lnB>
                      <a:noFill/>
                    </a:lnB>
                    <a:solidFill>
                      <a:srgbClr val="C00000"/>
                    </a:solidFill>
                  </a:tcPr>
                </a:tc>
                <a:tc>
                  <a:txBody>
                    <a:bodyPr/>
                    <a:lstStyle/>
                    <a:p>
                      <a:pPr algn="l" fontAlgn="b"/>
                      <a:r>
                        <a:rPr lang="en-US" sz="600" b="1" i="0" u="none" strike="noStrike">
                          <a:solidFill>
                            <a:srgbClr val="FFFFFF"/>
                          </a:solidFill>
                          <a:effectLst/>
                          <a:latin typeface="Calibri"/>
                        </a:rPr>
                        <a:t> </a:t>
                      </a:r>
                    </a:p>
                  </a:txBody>
                  <a:tcPr marL="7381" marR="7381" marT="7381" marB="0" anchor="b">
                    <a:lnL>
                      <a:noFill/>
                    </a:lnL>
                    <a:lnR>
                      <a:noFill/>
                    </a:lnR>
                    <a:lnT>
                      <a:noFill/>
                    </a:lnT>
                    <a:lnB>
                      <a:noFill/>
                    </a:lnB>
                    <a:solidFill>
                      <a:srgbClr val="C00000"/>
                    </a:solidFill>
                  </a:tcPr>
                </a:tc>
                <a:tc>
                  <a:txBody>
                    <a:bodyPr/>
                    <a:lstStyle/>
                    <a:p>
                      <a:pPr algn="l" fontAlgn="b"/>
                      <a:r>
                        <a:rPr lang="en-US" sz="600" b="1" i="0" u="none" strike="noStrike">
                          <a:solidFill>
                            <a:srgbClr val="FFFFFF"/>
                          </a:solidFill>
                          <a:effectLst/>
                          <a:latin typeface="Calibri"/>
                        </a:rPr>
                        <a:t> </a:t>
                      </a:r>
                    </a:p>
                  </a:txBody>
                  <a:tcPr marL="7381" marR="7381" marT="7381" marB="0" anchor="b">
                    <a:lnL>
                      <a:noFill/>
                    </a:lnL>
                    <a:lnR>
                      <a:noFill/>
                    </a:lnR>
                    <a:lnT>
                      <a:noFill/>
                    </a:lnT>
                    <a:lnB>
                      <a:noFill/>
                    </a:lnB>
                    <a:solidFill>
                      <a:srgbClr val="C00000"/>
                    </a:solidFill>
                  </a:tcPr>
                </a:tc>
                <a:tc>
                  <a:txBody>
                    <a:bodyPr/>
                    <a:lstStyle/>
                    <a:p>
                      <a:pPr algn="l" fontAlgn="b"/>
                      <a:r>
                        <a:rPr lang="en-US" sz="600" b="1" i="0" u="none" strike="noStrike">
                          <a:solidFill>
                            <a:srgbClr val="FFFFFF"/>
                          </a:solidFill>
                          <a:effectLst/>
                          <a:latin typeface="Calibri"/>
                        </a:rPr>
                        <a:t> </a:t>
                      </a:r>
                    </a:p>
                  </a:txBody>
                  <a:tcPr marL="7381" marR="7381" marT="7381" marB="0" anchor="b">
                    <a:lnL>
                      <a:noFill/>
                    </a:lnL>
                    <a:lnR>
                      <a:noFill/>
                    </a:lnR>
                    <a:lnT>
                      <a:noFill/>
                    </a:lnT>
                    <a:lnB>
                      <a:noFill/>
                    </a:lnB>
                    <a:solidFill>
                      <a:srgbClr val="C00000"/>
                    </a:solidFill>
                  </a:tcPr>
                </a:tc>
                <a:tc>
                  <a:txBody>
                    <a:bodyPr/>
                    <a:lstStyle/>
                    <a:p>
                      <a:pPr algn="l" fontAlgn="b"/>
                      <a:r>
                        <a:rPr lang="en-US" sz="600" b="1" i="0" u="none" strike="noStrike">
                          <a:solidFill>
                            <a:srgbClr val="FFFFFF"/>
                          </a:solidFill>
                          <a:effectLst/>
                          <a:latin typeface="Calibri"/>
                        </a:rPr>
                        <a:t> </a:t>
                      </a:r>
                    </a:p>
                  </a:txBody>
                  <a:tcPr marL="7381" marR="7381" marT="7381" marB="0" anchor="b">
                    <a:lnL>
                      <a:noFill/>
                    </a:lnL>
                    <a:lnR>
                      <a:noFill/>
                    </a:lnR>
                    <a:lnT>
                      <a:noFill/>
                    </a:lnT>
                    <a:lnB>
                      <a:noFill/>
                    </a:lnB>
                    <a:solidFill>
                      <a:srgbClr val="C00000"/>
                    </a:solidFill>
                  </a:tcPr>
                </a:tc>
                <a:tc>
                  <a:txBody>
                    <a:bodyPr/>
                    <a:lstStyle/>
                    <a:p>
                      <a:pPr algn="l" fontAlgn="b"/>
                      <a:r>
                        <a:rPr lang="en-US" sz="600" b="1" i="0" u="none" strike="noStrike">
                          <a:solidFill>
                            <a:srgbClr val="FFFFFF"/>
                          </a:solidFill>
                          <a:effectLst/>
                          <a:latin typeface="Calibri"/>
                        </a:rPr>
                        <a:t> </a:t>
                      </a:r>
                    </a:p>
                  </a:txBody>
                  <a:tcPr marL="7381" marR="7381" marT="7381" marB="0" anchor="b">
                    <a:lnL>
                      <a:noFill/>
                    </a:lnL>
                    <a:lnR>
                      <a:noFill/>
                    </a:lnR>
                    <a:lnT>
                      <a:noFill/>
                    </a:lnT>
                    <a:lnB>
                      <a:noFill/>
                    </a:lnB>
                    <a:solidFill>
                      <a:srgbClr val="C00000"/>
                    </a:solidFill>
                  </a:tcPr>
                </a:tc>
                <a:tc>
                  <a:txBody>
                    <a:bodyPr/>
                    <a:lstStyle/>
                    <a:p>
                      <a:pPr algn="l" fontAlgn="b"/>
                      <a:r>
                        <a:rPr lang="en-US" sz="600" b="1" i="0" u="none" strike="noStrike">
                          <a:solidFill>
                            <a:srgbClr val="FFFFFF"/>
                          </a:solidFill>
                          <a:effectLst/>
                          <a:latin typeface="Calibri"/>
                        </a:rPr>
                        <a:t> </a:t>
                      </a:r>
                    </a:p>
                  </a:txBody>
                  <a:tcPr marL="7381" marR="7381" marT="7381" marB="0" anchor="b">
                    <a:lnL>
                      <a:noFill/>
                    </a:lnL>
                    <a:lnR>
                      <a:noFill/>
                    </a:lnR>
                    <a:lnT>
                      <a:noFill/>
                    </a:lnT>
                    <a:lnB>
                      <a:noFill/>
                    </a:lnB>
                    <a:solidFill>
                      <a:srgbClr val="C00000"/>
                    </a:solidFill>
                  </a:tcPr>
                </a:tc>
                <a:tc>
                  <a:txBody>
                    <a:bodyPr/>
                    <a:lstStyle/>
                    <a:p>
                      <a:pPr algn="l" fontAlgn="b"/>
                      <a:r>
                        <a:rPr lang="en-US" sz="600" b="1" i="0" u="none" strike="noStrike">
                          <a:solidFill>
                            <a:srgbClr val="FFFFFF"/>
                          </a:solidFill>
                          <a:effectLst/>
                          <a:latin typeface="Calibri"/>
                        </a:rPr>
                        <a:t> </a:t>
                      </a:r>
                    </a:p>
                  </a:txBody>
                  <a:tcPr marL="7381" marR="7381" marT="7381" marB="0" anchor="b">
                    <a:lnL>
                      <a:noFill/>
                    </a:lnL>
                    <a:lnR>
                      <a:noFill/>
                    </a:lnR>
                    <a:lnT>
                      <a:noFill/>
                    </a:lnT>
                    <a:lnB>
                      <a:noFill/>
                    </a:lnB>
                    <a:solidFill>
                      <a:srgbClr val="C00000"/>
                    </a:solidFill>
                  </a:tcPr>
                </a:tc>
                <a:tc>
                  <a:txBody>
                    <a:bodyPr/>
                    <a:lstStyle/>
                    <a:p>
                      <a:pPr algn="l" fontAlgn="b"/>
                      <a:r>
                        <a:rPr lang="en-US" sz="600" b="1" i="0" u="none" strike="noStrike">
                          <a:solidFill>
                            <a:srgbClr val="FFFFFF"/>
                          </a:solidFill>
                          <a:effectLst/>
                          <a:latin typeface="Calibri"/>
                        </a:rPr>
                        <a:t> </a:t>
                      </a:r>
                    </a:p>
                  </a:txBody>
                  <a:tcPr marL="7381" marR="7381" marT="7381" marB="0" anchor="b">
                    <a:lnL>
                      <a:noFill/>
                    </a:lnL>
                    <a:lnR>
                      <a:noFill/>
                    </a:lnR>
                    <a:lnT>
                      <a:noFill/>
                    </a:lnT>
                    <a:lnB>
                      <a:noFill/>
                    </a:lnB>
                    <a:solidFill>
                      <a:srgbClr val="C00000"/>
                    </a:solidFill>
                  </a:tcPr>
                </a:tc>
                <a:tc>
                  <a:txBody>
                    <a:bodyPr/>
                    <a:lstStyle/>
                    <a:p>
                      <a:pPr algn="l" fontAlgn="b"/>
                      <a:r>
                        <a:rPr lang="en-US" sz="600" b="1" i="0" u="none" strike="noStrike">
                          <a:solidFill>
                            <a:srgbClr val="FFFFFF"/>
                          </a:solidFill>
                          <a:effectLst/>
                          <a:latin typeface="Calibri"/>
                        </a:rPr>
                        <a:t> </a:t>
                      </a:r>
                    </a:p>
                  </a:txBody>
                  <a:tcPr marL="7381" marR="7381" marT="7381" marB="0" anchor="b">
                    <a:lnL>
                      <a:noFill/>
                    </a:lnL>
                    <a:lnR>
                      <a:noFill/>
                    </a:lnR>
                    <a:lnT>
                      <a:noFill/>
                    </a:lnT>
                    <a:lnB>
                      <a:noFill/>
                    </a:lnB>
                    <a:solidFill>
                      <a:srgbClr val="C00000"/>
                    </a:solidFill>
                  </a:tcPr>
                </a:tc>
                <a:tc>
                  <a:txBody>
                    <a:bodyPr/>
                    <a:lstStyle/>
                    <a:p>
                      <a:pPr algn="l" fontAlgn="b"/>
                      <a:r>
                        <a:rPr lang="en-US" sz="600" b="1" i="0" u="none" strike="noStrike">
                          <a:solidFill>
                            <a:srgbClr val="FFFFFF"/>
                          </a:solidFill>
                          <a:effectLst/>
                          <a:latin typeface="Calibri"/>
                        </a:rPr>
                        <a:t> </a:t>
                      </a:r>
                    </a:p>
                  </a:txBody>
                  <a:tcPr marL="7381" marR="7381" marT="7381" marB="0" anchor="b">
                    <a:lnL>
                      <a:noFill/>
                    </a:lnL>
                    <a:lnR>
                      <a:noFill/>
                    </a:lnR>
                    <a:lnT>
                      <a:noFill/>
                    </a:lnT>
                    <a:lnB>
                      <a:noFill/>
                    </a:lnB>
                    <a:solidFill>
                      <a:srgbClr val="C00000"/>
                    </a:solidFill>
                  </a:tcPr>
                </a:tc>
                <a:tc>
                  <a:txBody>
                    <a:bodyPr/>
                    <a:lstStyle/>
                    <a:p>
                      <a:pPr algn="l" fontAlgn="b"/>
                      <a:r>
                        <a:rPr lang="en-US" sz="600" b="1" i="0" u="none" strike="noStrike">
                          <a:solidFill>
                            <a:srgbClr val="FFFFFF"/>
                          </a:solidFill>
                          <a:effectLst/>
                          <a:latin typeface="Calibri"/>
                        </a:rPr>
                        <a:t> </a:t>
                      </a:r>
                    </a:p>
                  </a:txBody>
                  <a:tcPr marL="7381" marR="7381" marT="7381" marB="0" anchor="b">
                    <a:lnL>
                      <a:noFill/>
                    </a:lnL>
                    <a:lnR>
                      <a:noFill/>
                    </a:lnR>
                    <a:lnT>
                      <a:noFill/>
                    </a:lnT>
                    <a:lnB>
                      <a:noFill/>
                    </a:lnB>
                    <a:solidFill>
                      <a:srgbClr val="C00000"/>
                    </a:solidFill>
                  </a:tcPr>
                </a:tc>
                <a:tc>
                  <a:txBody>
                    <a:bodyPr/>
                    <a:lstStyle/>
                    <a:p>
                      <a:pPr algn="r" fontAlgn="b"/>
                      <a:r>
                        <a:rPr lang="en-US" sz="600" b="1" i="0" u="none" strike="noStrike" dirty="0">
                          <a:solidFill>
                            <a:srgbClr val="FFFFFF"/>
                          </a:solidFill>
                          <a:effectLst/>
                          <a:latin typeface="Calibri"/>
                        </a:rPr>
                        <a:t> 977 050,00 € </a:t>
                      </a:r>
                    </a:p>
                  </a:txBody>
                  <a:tcPr marL="7381" marR="7381" marT="7381" marB="0" anchor="b">
                    <a:lnL>
                      <a:noFill/>
                    </a:lnL>
                    <a:lnR>
                      <a:noFill/>
                    </a:lnR>
                    <a:lnT>
                      <a:noFill/>
                    </a:lnT>
                    <a:lnB>
                      <a:noFill/>
                    </a:lnB>
                    <a:solidFill>
                      <a:srgbClr val="C00000"/>
                    </a:solidFill>
                  </a:tcPr>
                </a:tc>
              </a:tr>
            </a:tbl>
          </a:graphicData>
        </a:graphic>
      </p:graphicFrame>
    </p:spTree>
    <p:extLst>
      <p:ext uri="{BB962C8B-B14F-4D97-AF65-F5344CB8AC3E}">
        <p14:creationId xmlns:p14="http://schemas.microsoft.com/office/powerpoint/2010/main" val="3421697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Qu’est ce que </a:t>
            </a:r>
            <a:r>
              <a:rPr lang="fr-FR" dirty="0" err="1" smtClean="0"/>
              <a:t>Community</a:t>
            </a:r>
            <a:r>
              <a:rPr lang="fr-FR" dirty="0" smtClean="0"/>
              <a:t> Play 3D peut apporter à IN’TECH INFO?</a:t>
            </a:r>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Sommaire </a:t>
            </a:r>
            <a:endParaRPr lang="fr-FR" dirty="0"/>
          </a:p>
        </p:txBody>
      </p:sp>
      <p:sp>
        <p:nvSpPr>
          <p:cNvPr id="3" name="Espace réservé du contenu 2"/>
          <p:cNvSpPr>
            <a:spLocks noGrp="1"/>
          </p:cNvSpPr>
          <p:nvPr>
            <p:ph idx="1"/>
          </p:nvPr>
        </p:nvSpPr>
        <p:spPr/>
        <p:txBody>
          <a:bodyPr>
            <a:normAutofit fontScale="85000" lnSpcReduction="20000"/>
          </a:bodyPr>
          <a:lstStyle/>
          <a:p>
            <a:r>
              <a:rPr lang="fr-FR" dirty="0" smtClean="0"/>
              <a:t>Présentation générale du marché</a:t>
            </a:r>
          </a:p>
          <a:p>
            <a:r>
              <a:rPr lang="fr-FR" dirty="0" smtClean="0"/>
              <a:t>Présentation du KIT de développement </a:t>
            </a:r>
          </a:p>
          <a:p>
            <a:r>
              <a:rPr lang="fr-FR" dirty="0" smtClean="0"/>
              <a:t>GANTT</a:t>
            </a:r>
          </a:p>
          <a:p>
            <a:r>
              <a:rPr lang="fr-FR" dirty="0" smtClean="0"/>
              <a:t>Prix</a:t>
            </a:r>
          </a:p>
          <a:p>
            <a:r>
              <a:rPr lang="fr-FR" dirty="0" smtClean="0"/>
              <a:t>Veille concurrentielle </a:t>
            </a:r>
          </a:p>
          <a:p>
            <a:r>
              <a:rPr lang="fr-FR" dirty="0" smtClean="0"/>
              <a:t>SWOT</a:t>
            </a:r>
          </a:p>
          <a:p>
            <a:r>
              <a:rPr lang="fr-FR" dirty="0" smtClean="0"/>
              <a:t>Plan de communication</a:t>
            </a:r>
          </a:p>
          <a:p>
            <a:r>
              <a:rPr lang="fr-FR" dirty="0" smtClean="0"/>
              <a:t>Techniques de vente</a:t>
            </a:r>
          </a:p>
          <a:p>
            <a:r>
              <a:rPr lang="fr-FR" dirty="0" smtClean="0"/>
              <a:t>Business plan</a:t>
            </a:r>
          </a:p>
          <a:p>
            <a:r>
              <a:rPr lang="fr-FR" dirty="0" smtClean="0"/>
              <a:t>Qu’est ce que </a:t>
            </a:r>
            <a:r>
              <a:rPr lang="fr-FR" dirty="0" err="1" smtClean="0"/>
              <a:t>Community</a:t>
            </a:r>
            <a:r>
              <a:rPr lang="fr-FR" dirty="0" smtClean="0"/>
              <a:t> </a:t>
            </a:r>
            <a:r>
              <a:rPr lang="fr-FR" dirty="0" err="1" smtClean="0"/>
              <a:t>play</a:t>
            </a:r>
            <a:r>
              <a:rPr lang="fr-FR" dirty="0" smtClean="0"/>
              <a:t> 3D peut apporter à l’école </a:t>
            </a:r>
          </a:p>
          <a:p>
            <a:pPr>
              <a:buNone/>
            </a:pPr>
            <a:endParaRPr 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043608" y="2276872"/>
            <a:ext cx="6192688" cy="1754326"/>
          </a:xfrm>
          <a:prstGeom prst="rect">
            <a:avLst/>
          </a:prstGeom>
          <a:noFill/>
        </p:spPr>
        <p:txBody>
          <a:bodyPr wrap="square" rtlCol="0">
            <a:spAutoFit/>
          </a:bodyPr>
          <a:lstStyle/>
          <a:p>
            <a:pPr algn="ctr"/>
            <a:r>
              <a:rPr lang="fr-FR" sz="5400" dirty="0" smtClean="0"/>
              <a:t>Présentation générale du marché</a:t>
            </a:r>
            <a:endParaRPr lang="fr-FR" sz="5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Marché du jeu vidéo</a:t>
            </a:r>
            <a:endParaRPr lang="fr-FR" dirty="0"/>
          </a:p>
        </p:txBody>
      </p:sp>
      <p:pic>
        <p:nvPicPr>
          <p:cNvPr id="1026" name="Picture 2"/>
          <p:cNvPicPr>
            <a:picLocks noGrp="1" noChangeAspect="1" noChangeArrowheads="1"/>
          </p:cNvPicPr>
          <p:nvPr>
            <p:ph idx="1"/>
          </p:nvPr>
        </p:nvPicPr>
        <p:blipFill rotWithShape="1">
          <a:blip r:embed="rId3" cstate="print"/>
          <a:srcRect l="589" r="1309"/>
          <a:stretch/>
        </p:blipFill>
        <p:spPr bwMode="auto">
          <a:xfrm>
            <a:off x="444500" y="1844824"/>
            <a:ext cx="8178800" cy="2740570"/>
          </a:xfrm>
          <a:prstGeom prst="rect">
            <a:avLst/>
          </a:prstGeom>
          <a:noFill/>
          <a:ln w="9525">
            <a:noFill/>
            <a:miter lim="800000"/>
            <a:headEnd/>
            <a:tailEnd/>
          </a:ln>
        </p:spPr>
      </p:pic>
      <p:sp>
        <p:nvSpPr>
          <p:cNvPr id="5" name="ZoneTexte 4"/>
          <p:cNvSpPr txBox="1"/>
          <p:nvPr/>
        </p:nvSpPr>
        <p:spPr>
          <a:xfrm>
            <a:off x="467544" y="4797152"/>
            <a:ext cx="5400600" cy="369332"/>
          </a:xfrm>
          <a:prstGeom prst="rect">
            <a:avLst/>
          </a:prstGeom>
          <a:noFill/>
        </p:spPr>
        <p:txBody>
          <a:bodyPr wrap="square" rtlCol="0">
            <a:spAutoFit/>
          </a:bodyPr>
          <a:lstStyle/>
          <a:p>
            <a:r>
              <a:rPr lang="fr-FR" dirty="0" smtClean="0"/>
              <a:t>Source: Gartner, Inc.</a:t>
            </a:r>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Unity</a:t>
            </a:r>
            <a:r>
              <a:rPr lang="fr-FR" dirty="0" smtClean="0"/>
              <a:t> 3D</a:t>
            </a:r>
            <a:endParaRPr lang="fr-FR" dirty="0"/>
          </a:p>
        </p:txBody>
      </p:sp>
      <p:sp>
        <p:nvSpPr>
          <p:cNvPr id="3" name="Espace réservé du contenu 2"/>
          <p:cNvSpPr>
            <a:spLocks noGrp="1"/>
          </p:cNvSpPr>
          <p:nvPr>
            <p:ph idx="1"/>
          </p:nvPr>
        </p:nvSpPr>
        <p:spPr/>
        <p:txBody>
          <a:bodyPr/>
          <a:lstStyle/>
          <a:p>
            <a:r>
              <a:rPr lang="en-US" dirty="0">
                <a:hlinkClick r:id="rId3"/>
              </a:rPr>
              <a:t>http://blogs.unity3d.com/2013/07/09/another-million-unity-developers-in-the-house</a:t>
            </a:r>
            <a:r>
              <a:rPr lang="en-US" dirty="0" smtClean="0">
                <a:hlinkClick r:id="rId3"/>
              </a:rPr>
              <a:t>/</a:t>
            </a:r>
            <a:endParaRPr lang="en-US" dirty="0" smtClean="0"/>
          </a:p>
          <a:p>
            <a:endParaRPr lang="fr-F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043608" y="2348880"/>
            <a:ext cx="7056784" cy="1446550"/>
          </a:xfrm>
          <a:prstGeom prst="rect">
            <a:avLst/>
          </a:prstGeom>
          <a:noFill/>
        </p:spPr>
        <p:txBody>
          <a:bodyPr wrap="square" rtlCol="0">
            <a:spAutoFit/>
          </a:bodyPr>
          <a:lstStyle/>
          <a:p>
            <a:pPr algn="ctr"/>
            <a:r>
              <a:rPr lang="fr-FR" sz="4400" dirty="0" smtClean="0"/>
              <a:t>Que pouvons-nous apporter au marché actuel?</a:t>
            </a:r>
            <a:endParaRPr lang="fr-FR" sz="4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Présentation du KIT de développement </a:t>
            </a:r>
            <a:endParaRPr lang="fr-FR" dirty="0"/>
          </a:p>
        </p:txBody>
      </p:sp>
      <p:sp>
        <p:nvSpPr>
          <p:cNvPr id="3" name="Espace réservé du contenu 2"/>
          <p:cNvSpPr>
            <a:spLocks noGrp="1"/>
          </p:cNvSpPr>
          <p:nvPr>
            <p:ph idx="1"/>
          </p:nvPr>
        </p:nvSpPr>
        <p:spPr/>
        <p:txBody>
          <a:bodyPr/>
          <a:lstStyle/>
          <a:p>
            <a:r>
              <a:rPr lang="fr-FR" dirty="0" smtClean="0"/>
              <a:t>Captures d’écran du logiciel </a:t>
            </a:r>
          </a:p>
          <a:p>
            <a:r>
              <a:rPr lang="fr-FR" dirty="0" smtClean="0"/>
              <a:t>Pas de texte de présentation</a:t>
            </a:r>
          </a:p>
          <a:p>
            <a:r>
              <a:rPr lang="fr-FR" dirty="0" smtClean="0"/>
              <a:t>La présentation se fera à l’oral </a:t>
            </a:r>
            <a:endParaRPr lang="fr-F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755576" y="2348880"/>
            <a:ext cx="6840760" cy="1107996"/>
          </a:xfrm>
          <a:prstGeom prst="rect">
            <a:avLst/>
          </a:prstGeom>
          <a:noFill/>
        </p:spPr>
        <p:txBody>
          <a:bodyPr wrap="square" rtlCol="0">
            <a:spAutoFit/>
          </a:bodyPr>
          <a:lstStyle/>
          <a:p>
            <a:pPr algn="ctr"/>
            <a:r>
              <a:rPr lang="fr-FR" sz="6600" b="1" dirty="0" smtClean="0"/>
              <a:t>Prix </a:t>
            </a:r>
            <a:endParaRPr lang="fr-FR" sz="66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Formule V1 </a:t>
            </a:r>
            <a:endParaRPr lang="fr-FR" dirty="0"/>
          </a:p>
        </p:txBody>
      </p:sp>
      <p:sp>
        <p:nvSpPr>
          <p:cNvPr id="3" name="Espace réservé du contenu 2"/>
          <p:cNvSpPr>
            <a:spLocks noGrp="1"/>
          </p:cNvSpPr>
          <p:nvPr>
            <p:ph idx="1"/>
          </p:nvPr>
        </p:nvSpPr>
        <p:spPr/>
        <p:txBody>
          <a:bodyPr>
            <a:normAutofit/>
          </a:bodyPr>
          <a:lstStyle/>
          <a:p>
            <a:pPr>
              <a:buNone/>
            </a:pPr>
            <a:r>
              <a:rPr lang="fr-FR" dirty="0" smtClean="0"/>
              <a:t>Deux types de formules :</a:t>
            </a:r>
          </a:p>
          <a:p>
            <a:r>
              <a:rPr lang="fr-FR" dirty="0" smtClean="0"/>
              <a:t>licence gratuite </a:t>
            </a:r>
            <a:r>
              <a:rPr lang="fr-FR" dirty="0" smtClean="0"/>
              <a:t>simple*</a:t>
            </a:r>
            <a:endParaRPr lang="fr-FR" dirty="0" smtClean="0"/>
          </a:p>
          <a:p>
            <a:r>
              <a:rPr lang="fr-FR" dirty="0" smtClean="0"/>
              <a:t>280$ </a:t>
            </a:r>
            <a:r>
              <a:rPr lang="fr-FR" dirty="0" smtClean="0"/>
              <a:t>licence commerciale</a:t>
            </a:r>
          </a:p>
          <a:p>
            <a:endParaRPr lang="fr-FR" dirty="0" smtClean="0"/>
          </a:p>
          <a:p>
            <a:pPr>
              <a:buNone/>
            </a:pPr>
            <a:r>
              <a:rPr lang="fr-FR" dirty="0" smtClean="0"/>
              <a:t>Dans le cas ou la licence gratuite simple est utilisée à des fins commerciales, l’utilisateur se verra dans l’obligation de payer le prix de la licence de la version utilisée. </a:t>
            </a:r>
          </a:p>
          <a:p>
            <a:endParaRPr lang="fr-FR" dirty="0" smtClean="0"/>
          </a:p>
          <a:p>
            <a:endParaRPr lang="fr-FR" dirty="0"/>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936</TotalTime>
  <Words>1650</Words>
  <Application>Microsoft Macintosh PowerPoint</Application>
  <PresentationFormat>On-screen Show (4:3)</PresentationFormat>
  <Paragraphs>491</Paragraphs>
  <Slides>18</Slides>
  <Notes>14</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Thème Office</vt:lpstr>
      <vt:lpstr>PowerPoint Presentation</vt:lpstr>
      <vt:lpstr>Sommaire </vt:lpstr>
      <vt:lpstr>PowerPoint Presentation</vt:lpstr>
      <vt:lpstr>Marché du jeu vidéo</vt:lpstr>
      <vt:lpstr>Unity 3D</vt:lpstr>
      <vt:lpstr>PowerPoint Presentation</vt:lpstr>
      <vt:lpstr>Présentation du KIT de développement </vt:lpstr>
      <vt:lpstr>PowerPoint Presentation</vt:lpstr>
      <vt:lpstr>Formule V1 </vt:lpstr>
      <vt:lpstr>Formule V2</vt:lpstr>
      <vt:lpstr>SWOT Technique Projet</vt:lpstr>
      <vt:lpstr>Promotion du produit</vt:lpstr>
      <vt:lpstr>Plan de communication</vt:lpstr>
      <vt:lpstr>Plan de communication </vt:lpstr>
      <vt:lpstr>Commercialisation du produit</vt:lpstr>
      <vt:lpstr>Business plan </vt:lpstr>
      <vt:lpstr>Business plan </vt:lpstr>
      <vt:lpstr>Qu’est ce que Community Play 3D peut apporter à IN’TECH INFO?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Fiona</dc:creator>
  <cp:lastModifiedBy>Julien Moreau-Mathis</cp:lastModifiedBy>
  <cp:revision>252</cp:revision>
  <dcterms:created xsi:type="dcterms:W3CDTF">2013-12-23T15:51:22Z</dcterms:created>
  <dcterms:modified xsi:type="dcterms:W3CDTF">2014-02-23T00:33:24Z</dcterms:modified>
</cp:coreProperties>
</file>