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1" r:id="rId4"/>
    <p:sldId id="265" r:id="rId5"/>
    <p:sldId id="266" r:id="rId6"/>
    <p:sldId id="267" r:id="rId7"/>
    <p:sldId id="275" r:id="rId8"/>
    <p:sldId id="269" r:id="rId9"/>
    <p:sldId id="270" r:id="rId10"/>
    <p:sldId id="276" r:id="rId11"/>
    <p:sldId id="268" r:id="rId12"/>
    <p:sldId id="272" r:id="rId13"/>
    <p:sldId id="277" r:id="rId14"/>
    <p:sldId id="261" r:id="rId15"/>
    <p:sldId id="260" r:id="rId16"/>
    <p:sldId id="262" r:id="rId17"/>
    <p:sldId id="278" r:id="rId18"/>
    <p:sldId id="279" r:id="rId19"/>
    <p:sldId id="280"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875" autoAdjust="0"/>
  </p:normalViewPr>
  <p:slideViewPr>
    <p:cSldViewPr>
      <p:cViewPr>
        <p:scale>
          <a:sx n="50" d="100"/>
          <a:sy n="50" d="100"/>
        </p:scale>
        <p:origin x="-1956"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E0BECA-D9CB-4E01-BEFD-F7B1B02FAD18}" type="datetimeFigureOut">
              <a:rPr lang="fr-FR" smtClean="0"/>
              <a:pPr/>
              <a:t>11/02/2014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733E8-531F-47B0-AA95-BF2D26AB1A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Gartner, Inc. (NYSE: IT) is the world's leading information technology research and advisory company.</a:t>
            </a:r>
          </a:p>
          <a:p>
            <a:r>
              <a:rPr lang="en-US" dirty="0" smtClean="0"/>
              <a:t>2013 is an important year for the game industry as Sony, Microsoft and recently Nintendo are releasing their next-generation video game consoles to a market that may be moving in another direction due to the popularity of mobile devices.</a:t>
            </a:r>
          </a:p>
          <a:p>
            <a:r>
              <a:rPr lang="fr-FR" dirty="0" smtClean="0"/>
              <a:t>http://www.gartner.com/newsroom/id/2614915 </a:t>
            </a:r>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4</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Comment les prix ont-ils été fixé?</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Un développeur confirmé voulant créer un petit jeu vidéo n'aura pas besoin d'un éditeur complet. Il utilisera pour compléter ses lacunes ou éviter la perte de temps des logiciels spécifiques pour un traitement spécifique (ex : Créer, éditer et exporter un terrain, ou animer un personnage), ce qui lui revient à moins de 200$ finalement.</a:t>
            </a:r>
          </a:p>
          <a:p>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11</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charset="0"/>
              <a:buChar char="•"/>
            </a:pPr>
            <a:r>
              <a:rPr lang="fr-FR" dirty="0" smtClean="0"/>
              <a:t>A chaque nouvelle version, la licence gratuite</a:t>
            </a:r>
            <a:r>
              <a:rPr lang="fr-FR" baseline="0" dirty="0" smtClean="0"/>
              <a:t> simple s’applique seulement à la dernière version.</a:t>
            </a:r>
          </a:p>
          <a:p>
            <a:pPr>
              <a:buFont typeface="Arial" charset="0"/>
              <a:buChar char="•"/>
            </a:pPr>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12</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r>
              <a:rPr lang="fr-FR" sz="1200" kern="1200" dirty="0" smtClean="0">
                <a:solidFill>
                  <a:schemeClr val="tx1"/>
                </a:solidFill>
                <a:latin typeface="+mn-lt"/>
                <a:ea typeface="+mn-ea"/>
                <a:cs typeface="+mn-cs"/>
              </a:rPr>
              <a:t>Comment faire connaître notre produit ? </a:t>
            </a:r>
          </a:p>
          <a:p>
            <a:r>
              <a:rPr lang="fr-FR" sz="1200" kern="1200" dirty="0" smtClean="0">
                <a:solidFill>
                  <a:schemeClr val="tx1"/>
                </a:solidFill>
                <a:latin typeface="+mn-lt"/>
                <a:ea typeface="+mn-ea"/>
                <a:cs typeface="+mn-cs"/>
              </a:rPr>
              <a:t>Contrairement à nos concurrents directs, la promotion de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ne sera pas faite par une communication de masse pour le lancement de la V1. A l’heure d’aujourd’hui, dans le milieu du développeur indépendant, apparaissent de nombreuses communautés ; communautés d’entraide, de partage…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est un logiciel développé sur plusieurs années par un développeur indépendant, et non pas par un grand groupe. Cela peut être une force comme une faiblesse dans notre communication. Une faiblesse suite au manque de moyen pour le financement d’une campagne, une force dans le contexte actuel, ou les communautés sont de plus en plus appréciées. Il existe plusieurs techniques et outils pour appartenir ou créer sa propre communauté. </a:t>
            </a:r>
          </a:p>
          <a:p>
            <a:r>
              <a:rPr lang="fr-FR" sz="1200" kern="1200" dirty="0" smtClean="0">
                <a:solidFill>
                  <a:schemeClr val="tx1"/>
                </a:solidFill>
                <a:latin typeface="+mn-lt"/>
                <a:ea typeface="+mn-ea"/>
                <a:cs typeface="+mn-cs"/>
              </a:rPr>
              <a:t>Nous avons donc choisi comme premier outil de communication : le blog</a:t>
            </a:r>
          </a:p>
          <a:p>
            <a:r>
              <a:rPr lang="fr-FR" sz="1200" kern="1200" dirty="0" smtClean="0">
                <a:solidFill>
                  <a:schemeClr val="tx1"/>
                </a:solidFill>
                <a:latin typeface="+mn-lt"/>
                <a:ea typeface="+mn-ea"/>
                <a:cs typeface="+mn-cs"/>
              </a:rPr>
              <a:t>Pourquoi le blog ? C’est un outil très populaire chez les développeurs. Il est très simple d’utilisation et permet d’avoir une véritable proximité avec ses « </a:t>
            </a:r>
            <a:r>
              <a:rPr lang="fr-FR" sz="1200" kern="1200" dirty="0" err="1" smtClean="0">
                <a:solidFill>
                  <a:schemeClr val="tx1"/>
                </a:solidFill>
                <a:latin typeface="+mn-lt"/>
                <a:ea typeface="+mn-ea"/>
                <a:cs typeface="+mn-cs"/>
              </a:rPr>
              <a:t>followers</a:t>
            </a:r>
            <a:r>
              <a:rPr lang="fr-FR" sz="1200" kern="1200" dirty="0" smtClean="0">
                <a:solidFill>
                  <a:schemeClr val="tx1"/>
                </a:solidFill>
                <a:latin typeface="+mn-lt"/>
                <a:ea typeface="+mn-ea"/>
                <a:cs typeface="+mn-cs"/>
              </a:rPr>
              <a:t> ». La sortie de la V1 étant prévue pour Juin 2014, le blog sera mis en ligne dès janvier 2014. </a:t>
            </a:r>
          </a:p>
          <a:p>
            <a:r>
              <a:rPr lang="fr-FR" sz="1200" kern="1200" dirty="0" smtClean="0">
                <a:solidFill>
                  <a:schemeClr val="tx1"/>
                </a:solidFill>
                <a:latin typeface="+mn-lt"/>
                <a:ea typeface="+mn-ea"/>
                <a:cs typeface="+mn-cs"/>
              </a:rPr>
              <a:t>Le premier article sera constitué d’une présentation simplifiée puis technique du logiciel, le tout illustré par des </a:t>
            </a:r>
            <a:r>
              <a:rPr lang="fr-FR" sz="1200" kern="1200" dirty="0" err="1" smtClean="0">
                <a:solidFill>
                  <a:schemeClr val="tx1"/>
                </a:solidFill>
                <a:latin typeface="+mn-lt"/>
                <a:ea typeface="+mn-ea"/>
                <a:cs typeface="+mn-cs"/>
              </a:rPr>
              <a:t>screenshop</a:t>
            </a:r>
            <a:r>
              <a:rPr lang="fr-FR" sz="1200" kern="1200" dirty="0" smtClean="0">
                <a:solidFill>
                  <a:schemeClr val="tx1"/>
                </a:solidFill>
                <a:latin typeface="+mn-lt"/>
                <a:ea typeface="+mn-ea"/>
                <a:cs typeface="+mn-cs"/>
              </a:rPr>
              <a:t> pour attiser l’intérêt des internautes. Afin de le rentre interactif, des articles seront postés toutes les semaines. Ces articles auront pour intérêt, de montrer aux internautes les avancés du développement du logiciel. Ils seront essentiellement constitués d’un texte bref, détaillant les avancés, de </a:t>
            </a:r>
            <a:r>
              <a:rPr lang="fr-FR" sz="1200" kern="1200" dirty="0" err="1" smtClean="0">
                <a:solidFill>
                  <a:schemeClr val="tx1"/>
                </a:solidFill>
                <a:latin typeface="+mn-lt"/>
                <a:ea typeface="+mn-ea"/>
                <a:cs typeface="+mn-cs"/>
              </a:rPr>
              <a:t>screenshop</a:t>
            </a:r>
            <a:r>
              <a:rPr lang="fr-FR" sz="1200" kern="1200" dirty="0" smtClean="0">
                <a:solidFill>
                  <a:schemeClr val="tx1"/>
                </a:solidFill>
                <a:latin typeface="+mn-lt"/>
                <a:ea typeface="+mn-ea"/>
                <a:cs typeface="+mn-cs"/>
              </a:rPr>
              <a:t> toujours pour illustrer mais aussi de vidéos d’explication et de démo. Sur chacun de ces articles, les internautes pourront émette leurs avis (qu’ils soient positifs ou négatifs). Cette proximité sera un véritable plus pour plusieurs raisons. La première raison sera dans le domaine technique. Leurs avis permettront au développeur du logiciel de modifier et d’améliorer son logiciel face aux avis des internautes. La deuxième raison est un véritable tremplin pour notre communication. En effet, un blog interactif est un véritable plus, car cela permettra avant la sortie de la V1 d’être connu et attendu par les </a:t>
            </a:r>
            <a:r>
              <a:rPr lang="fr-FR" sz="1200" kern="1200" dirty="0" err="1" smtClean="0">
                <a:solidFill>
                  <a:schemeClr val="tx1"/>
                </a:solidFill>
                <a:latin typeface="+mn-lt"/>
                <a:ea typeface="+mn-ea"/>
                <a:cs typeface="+mn-cs"/>
              </a:rPr>
              <a:t>followers</a:t>
            </a:r>
            <a:r>
              <a:rPr lang="fr-FR" sz="1200" kern="1200" dirty="0" smtClean="0">
                <a:solidFill>
                  <a:schemeClr val="tx1"/>
                </a:solidFill>
                <a:latin typeface="+mn-lt"/>
                <a:ea typeface="+mn-ea"/>
                <a:cs typeface="+mn-cs"/>
              </a:rPr>
              <a:t>, mais aussi de mettre en application une des techniques de communication indispensable : le bouche à oreille. Tout au long des 5 mois de finition de la V1. Les </a:t>
            </a:r>
            <a:r>
              <a:rPr lang="fr-FR" sz="1200" kern="1200" dirty="0" err="1" smtClean="0">
                <a:solidFill>
                  <a:schemeClr val="tx1"/>
                </a:solidFill>
                <a:latin typeface="+mn-lt"/>
                <a:ea typeface="+mn-ea"/>
                <a:cs typeface="+mn-cs"/>
              </a:rPr>
              <a:t>followers</a:t>
            </a:r>
            <a:r>
              <a:rPr lang="fr-FR" sz="1200" kern="1200" dirty="0" smtClean="0">
                <a:solidFill>
                  <a:schemeClr val="tx1"/>
                </a:solidFill>
                <a:latin typeface="+mn-lt"/>
                <a:ea typeface="+mn-ea"/>
                <a:cs typeface="+mn-cs"/>
              </a:rPr>
              <a:t> échangeront entre eux et avec d’autres développeurs par différents moyens (réseaux sociaux, forums, sites internet…). Ces échanges augmenteront notre visibilité. </a:t>
            </a:r>
          </a:p>
          <a:p>
            <a:r>
              <a:rPr lang="fr-FR" sz="1200" kern="1200" dirty="0" smtClean="0">
                <a:solidFill>
                  <a:schemeClr val="tx1"/>
                </a:solidFill>
                <a:latin typeface="+mn-lt"/>
                <a:ea typeface="+mn-ea"/>
                <a:cs typeface="+mn-cs"/>
              </a:rPr>
              <a:t>Créer et entretenir un blog est une chose, mais la tâche la plus délicate reste de le faire connaître. Toujours dans cette optique de communication de proximité, plusieurs outils seront utilisés. </a:t>
            </a:r>
          </a:p>
          <a:p>
            <a:r>
              <a:rPr lang="fr-FR" sz="1200" b="1" kern="1200" dirty="0" smtClean="0">
                <a:solidFill>
                  <a:schemeClr val="tx1"/>
                </a:solidFill>
                <a:latin typeface="+mn-lt"/>
                <a:ea typeface="+mn-ea"/>
                <a:cs typeface="+mn-cs"/>
              </a:rPr>
              <a:t>Les réseaux sociaux</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Outil à l’heure actuel indispensable dans le milieu du développeur. Comme la concurrence directe,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utilisera comme réseau principal :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Une page sera créée en accord avec le blog. Elle n’aura pas pour but de montrer pas à pas les avancer du logiciel (comme le blog), mais plutôt de mettre en avant, tous les points positifs du logiciel. Elle sera la vitrine du projet. Les textes postés ne seront plus des explications, mais des présentations (toujours illustrées par des </a:t>
            </a:r>
            <a:r>
              <a:rPr lang="fr-FR" sz="1200" kern="1200" dirty="0" err="1" smtClean="0">
                <a:solidFill>
                  <a:schemeClr val="tx1"/>
                </a:solidFill>
                <a:latin typeface="+mn-lt"/>
                <a:ea typeface="+mn-ea"/>
                <a:cs typeface="+mn-cs"/>
              </a:rPr>
              <a:t>screenshot</a:t>
            </a:r>
            <a:r>
              <a:rPr lang="fr-FR" sz="1200" kern="1200" dirty="0" smtClean="0">
                <a:solidFill>
                  <a:schemeClr val="tx1"/>
                </a:solidFill>
                <a:latin typeface="+mn-lt"/>
                <a:ea typeface="+mn-ea"/>
                <a:cs typeface="+mn-cs"/>
              </a:rPr>
              <a:t>). Elle publiera tous les événements ou le logiciel sera promu, mais aussi tous les articles parlant de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Afin d’avoir un maximum de personne sur notre page, plusieurs techniques seront utilisées. La première consistera à attiser la curiosité des internautes sur des pages rassemblant notre cible. Sur ces pages nous partagerons un article contenant une présentation simple et brève du logiciel avec deux </a:t>
            </a:r>
            <a:r>
              <a:rPr lang="fr-FR" sz="1200" kern="1200" dirty="0" err="1" smtClean="0">
                <a:solidFill>
                  <a:schemeClr val="tx1"/>
                </a:solidFill>
                <a:latin typeface="+mn-lt"/>
                <a:ea typeface="+mn-ea"/>
                <a:cs typeface="+mn-cs"/>
              </a:rPr>
              <a:t>screenshot</a:t>
            </a:r>
            <a:r>
              <a:rPr lang="fr-FR" sz="1200" kern="1200" dirty="0" smtClean="0">
                <a:solidFill>
                  <a:schemeClr val="tx1"/>
                </a:solidFill>
                <a:latin typeface="+mn-lt"/>
                <a:ea typeface="+mn-ea"/>
                <a:cs typeface="+mn-cs"/>
              </a:rPr>
              <a:t> pour illustrer, cet article renverra automatiquement sur notre page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Une autre méthode un peu moins conventionnelle sera aussi utilisée. Il s’agira d’aller sur les pages des concurrents directs, et de noter toutes les personnes interagissant sur la page. Une fois que toutes ces personnes seront répertoriées, elles seront invitées à « </a:t>
            </a:r>
            <a:r>
              <a:rPr lang="fr-FR" sz="1200" kern="1200" dirty="0" err="1" smtClean="0">
                <a:solidFill>
                  <a:schemeClr val="tx1"/>
                </a:solidFill>
                <a:latin typeface="+mn-lt"/>
                <a:ea typeface="+mn-ea"/>
                <a:cs typeface="+mn-cs"/>
              </a:rPr>
              <a:t>liker</a:t>
            </a:r>
            <a:r>
              <a:rPr lang="fr-FR" sz="1200" kern="1200" dirty="0" smtClean="0">
                <a:solidFill>
                  <a:schemeClr val="tx1"/>
                </a:solidFill>
                <a:latin typeface="+mn-lt"/>
                <a:ea typeface="+mn-ea"/>
                <a:cs typeface="+mn-cs"/>
              </a:rPr>
              <a:t> » la page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Les forums</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Autre outils indispensable dans la communication de proximité, les forums. Communauté et forums vont de pair. Les forums attirant la cible de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sont des forums assez techniques, il sera plus pertinent de mettre en avant le blog plutôt que la page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Faire sa promotion sur les forums peut paraître simple, mais cela nécessite énormément de temps. Il ne s’agit pas seulement d’ouvrir une conversation sur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Il faut véritablement l’animer. C’est un travail hebdomadaire. De plus les forums peuvent être un véritable plus comme ils peuvent être une catastrophe dans la communication. Etant des discussions libres et instantanées, le débat peut vite devenir animé. Pour garder le contrôle, il faut une fois de plus être très présent sur le forum. </a:t>
            </a:r>
          </a:p>
          <a:p>
            <a:r>
              <a:rPr lang="fr-FR" sz="1200" kern="1200" dirty="0" smtClean="0">
                <a:solidFill>
                  <a:schemeClr val="tx1"/>
                </a:solidFill>
                <a:latin typeface="+mn-lt"/>
                <a:ea typeface="+mn-ea"/>
                <a:cs typeface="+mn-cs"/>
              </a:rPr>
              <a:t>Etre présent sur beaucoup de forums n’est pas forcément une très bonne stratégie, car cela demandera beaucoup de temps et présentera plus de risques. Il sera donc plus adéquat de sélectionner les plus pertinents. </a:t>
            </a:r>
          </a:p>
          <a:p>
            <a:r>
              <a:rPr lang="fr-FR" sz="1200" kern="1200" dirty="0" smtClean="0">
                <a:solidFill>
                  <a:schemeClr val="tx1"/>
                </a:solidFill>
                <a:latin typeface="+mn-lt"/>
                <a:ea typeface="+mn-ea"/>
                <a:cs typeface="+mn-cs"/>
              </a:rPr>
              <a:t>Une fois les forums sélectionnés, il y aura deux manières de faire :</a:t>
            </a:r>
          </a:p>
          <a:p>
            <a:pPr lvl="0"/>
            <a:r>
              <a:rPr lang="fr-FR" sz="1200" kern="1200" dirty="0" smtClean="0">
                <a:solidFill>
                  <a:schemeClr val="tx1"/>
                </a:solidFill>
                <a:latin typeface="+mn-lt"/>
                <a:ea typeface="+mn-ea"/>
                <a:cs typeface="+mn-cs"/>
              </a:rPr>
              <a:t>Ouvrir des discussions exclusivement sur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endParaRPr lang="fr-FR"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Introduire le logiciel comme étant une solution dans des conversations déjà existantes, sur des sujets proches. </a:t>
            </a:r>
          </a:p>
          <a:p>
            <a:r>
              <a:rPr lang="fr-FR" sz="1200" kern="1200" dirty="0" smtClean="0">
                <a:solidFill>
                  <a:schemeClr val="tx1"/>
                </a:solidFill>
                <a:latin typeface="+mn-lt"/>
                <a:ea typeface="+mn-ea"/>
                <a:cs typeface="+mn-cs"/>
              </a:rPr>
              <a:t>Dans les cas, l’objectif sera de renvoyer les intervenants sur notre blog.</a:t>
            </a:r>
          </a:p>
          <a:p>
            <a:r>
              <a:rPr lang="fr-FR" sz="1200" b="1" kern="1200" dirty="0" err="1" smtClean="0">
                <a:solidFill>
                  <a:schemeClr val="tx1"/>
                </a:solidFill>
                <a:latin typeface="+mn-lt"/>
                <a:ea typeface="+mn-ea"/>
                <a:cs typeface="+mn-cs"/>
              </a:rPr>
              <a:t>Youtube</a:t>
            </a:r>
            <a:r>
              <a:rPr lang="fr-FR" sz="1200" b="1" kern="1200" dirty="0" smtClean="0">
                <a:solidFill>
                  <a:schemeClr val="tx1"/>
                </a:solidFill>
                <a:latin typeface="+mn-lt"/>
                <a:ea typeface="+mn-ea"/>
                <a:cs typeface="+mn-cs"/>
              </a:rPr>
              <a:t>/</a:t>
            </a:r>
            <a:r>
              <a:rPr lang="fr-FR" sz="1200" b="1" kern="1200" dirty="0" err="1" smtClean="0">
                <a:solidFill>
                  <a:schemeClr val="tx1"/>
                </a:solidFill>
                <a:latin typeface="+mn-lt"/>
                <a:ea typeface="+mn-ea"/>
                <a:cs typeface="+mn-cs"/>
              </a:rPr>
              <a:t>Dailymotion</a:t>
            </a:r>
            <a:endParaRPr lang="fr-FR" sz="1200" b="1"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Les vidéos sont aussi un très bon moyen pour se faire connaître. Au démarrage, deux types de vidéos seront réalisées :</a:t>
            </a:r>
          </a:p>
          <a:p>
            <a:pPr lvl="0"/>
            <a:r>
              <a:rPr lang="fr-FR" sz="1200" kern="1200" dirty="0" smtClean="0">
                <a:solidFill>
                  <a:schemeClr val="tx1"/>
                </a:solidFill>
                <a:latin typeface="+mn-lt"/>
                <a:ea typeface="+mn-ea"/>
                <a:cs typeface="+mn-cs"/>
              </a:rPr>
              <a:t>Des vidéos de présentation du logiciel (utilisation du logiciel)</a:t>
            </a:r>
          </a:p>
          <a:p>
            <a:pPr lvl="0"/>
            <a:r>
              <a:rPr lang="fr-FR" sz="1200" kern="1200" dirty="0" smtClean="0">
                <a:solidFill>
                  <a:schemeClr val="tx1"/>
                </a:solidFill>
                <a:latin typeface="+mn-lt"/>
                <a:ea typeface="+mn-ea"/>
                <a:cs typeface="+mn-cs"/>
              </a:rPr>
              <a:t>Des vidéos pour apprendre à utiliser correctement le logiciel</a:t>
            </a:r>
          </a:p>
          <a:p>
            <a:r>
              <a:rPr lang="fr-FR" sz="1200" kern="1200" dirty="0" smtClean="0">
                <a:solidFill>
                  <a:schemeClr val="tx1"/>
                </a:solidFill>
                <a:latin typeface="+mn-lt"/>
                <a:ea typeface="+mn-ea"/>
                <a:cs typeface="+mn-cs"/>
              </a:rPr>
              <a:t>Ces vidéos seront mises en ligne sur le blog et la page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Ecoles </a:t>
            </a:r>
          </a:p>
          <a:p>
            <a:r>
              <a:rPr lang="fr-FR" sz="1200"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Forums  </a:t>
            </a:r>
          </a:p>
          <a:p>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545433D-8CBE-4153-83C3-8D63E90074A0}" type="datetimeFigureOut">
              <a:rPr lang="fr-FR" smtClean="0"/>
              <a:pPr/>
              <a:t>11/02/2014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3AA0B9-C824-488B-B5C8-48648C808F9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5433D-8CBE-4153-83C3-8D63E90074A0}" type="datetimeFigureOut">
              <a:rPr lang="fr-FR" smtClean="0"/>
              <a:pPr/>
              <a:t>11/02/2014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AA0B9-C824-488B-B5C8-48648C808F9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55576" y="2348880"/>
            <a:ext cx="6840760" cy="1107996"/>
          </a:xfrm>
          <a:prstGeom prst="rect">
            <a:avLst/>
          </a:prstGeom>
          <a:noFill/>
        </p:spPr>
        <p:txBody>
          <a:bodyPr wrap="square" rtlCol="0">
            <a:spAutoFit/>
          </a:bodyPr>
          <a:lstStyle/>
          <a:p>
            <a:pPr algn="ctr"/>
            <a:r>
              <a:rPr lang="fr-FR" sz="6600" b="1" dirty="0" smtClean="0"/>
              <a:t>Prix </a:t>
            </a:r>
            <a:endParaRPr lang="fr-FR" sz="6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Formule V1 </a:t>
            </a:r>
            <a:endParaRPr lang="fr-FR" dirty="0"/>
          </a:p>
        </p:txBody>
      </p:sp>
      <p:sp>
        <p:nvSpPr>
          <p:cNvPr id="3" name="Espace réservé du contenu 2"/>
          <p:cNvSpPr>
            <a:spLocks noGrp="1"/>
          </p:cNvSpPr>
          <p:nvPr>
            <p:ph idx="1"/>
          </p:nvPr>
        </p:nvSpPr>
        <p:spPr/>
        <p:txBody>
          <a:bodyPr>
            <a:normAutofit fontScale="92500" lnSpcReduction="20000"/>
          </a:bodyPr>
          <a:lstStyle/>
          <a:p>
            <a:pPr>
              <a:buNone/>
            </a:pPr>
            <a:r>
              <a:rPr lang="fr-FR" dirty="0" smtClean="0"/>
              <a:t>Deux types de formules :</a:t>
            </a:r>
          </a:p>
          <a:p>
            <a:r>
              <a:rPr lang="fr-FR" dirty="0" smtClean="0"/>
              <a:t>licence </a:t>
            </a:r>
            <a:r>
              <a:rPr lang="fr-FR" dirty="0" smtClean="0"/>
              <a:t>gratuite simple</a:t>
            </a:r>
          </a:p>
          <a:p>
            <a:r>
              <a:rPr lang="fr-FR" dirty="0" smtClean="0"/>
              <a:t>180€ licence </a:t>
            </a:r>
            <a:r>
              <a:rPr lang="fr-FR" dirty="0" smtClean="0"/>
              <a:t>commerciale</a:t>
            </a:r>
          </a:p>
          <a:p>
            <a:endParaRPr lang="fr-FR" dirty="0" smtClean="0"/>
          </a:p>
          <a:p>
            <a:pPr>
              <a:buNone/>
            </a:pPr>
            <a:r>
              <a:rPr lang="fr-FR" dirty="0" smtClean="0"/>
              <a:t>Dans le cas ou la licence gratuite simple </a:t>
            </a:r>
            <a:r>
              <a:rPr lang="fr-FR" dirty="0" smtClean="0"/>
              <a:t>est utilisée </a:t>
            </a:r>
            <a:r>
              <a:rPr lang="fr-FR" dirty="0" smtClean="0"/>
              <a:t>à des fins commerciales, l’utilisateur se verra dans l’obligation de payer le prix de la licence de la version utilisée. </a:t>
            </a:r>
            <a:endParaRPr lang="fr-FR" dirty="0" smtClean="0"/>
          </a:p>
          <a:p>
            <a:pPr>
              <a:buNone/>
            </a:pPr>
            <a:r>
              <a:rPr lang="fr-FR" dirty="0" smtClean="0"/>
              <a:t>Des </a:t>
            </a:r>
            <a:r>
              <a:rPr lang="fr-FR" dirty="0" smtClean="0"/>
              <a:t>royalties seront touchées sur tous les jeux générant plus de 10 000$ de recette. </a:t>
            </a:r>
          </a:p>
          <a:p>
            <a:endParaRPr lang="fr-FR" dirty="0" smtClean="0"/>
          </a:p>
          <a:p>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Formule V2</a:t>
            </a:r>
            <a:endParaRPr lang="fr-FR" dirty="0"/>
          </a:p>
        </p:txBody>
      </p:sp>
      <p:sp>
        <p:nvSpPr>
          <p:cNvPr id="3" name="Espace réservé du contenu 2"/>
          <p:cNvSpPr>
            <a:spLocks noGrp="1"/>
          </p:cNvSpPr>
          <p:nvPr>
            <p:ph idx="1"/>
          </p:nvPr>
        </p:nvSpPr>
        <p:spPr/>
        <p:txBody>
          <a:bodyPr>
            <a:normAutofit fontScale="77500" lnSpcReduction="20000"/>
          </a:bodyPr>
          <a:lstStyle/>
          <a:p>
            <a:pPr>
              <a:buNone/>
            </a:pPr>
            <a:r>
              <a:rPr lang="fr-FR" dirty="0" smtClean="0"/>
              <a:t>3 types de formules:</a:t>
            </a:r>
          </a:p>
          <a:p>
            <a:r>
              <a:rPr lang="fr-FR" dirty="0" smtClean="0"/>
              <a:t> </a:t>
            </a:r>
            <a:r>
              <a:rPr lang="fr-FR" dirty="0" smtClean="0"/>
              <a:t>licence gratuite </a:t>
            </a:r>
            <a:r>
              <a:rPr lang="fr-FR" dirty="0" smtClean="0"/>
              <a:t>simple*</a:t>
            </a:r>
            <a:endParaRPr lang="fr-FR" dirty="0" smtClean="0"/>
          </a:p>
          <a:p>
            <a:r>
              <a:rPr lang="fr-FR" dirty="0" smtClean="0"/>
              <a:t>180€ licence commerciale V1</a:t>
            </a:r>
          </a:p>
          <a:p>
            <a:r>
              <a:rPr lang="fr-FR" dirty="0" smtClean="0"/>
              <a:t>250€ licence commerciale V2</a:t>
            </a:r>
          </a:p>
          <a:p>
            <a:pPr>
              <a:buNone/>
            </a:pPr>
            <a:r>
              <a:rPr lang="fr-FR" dirty="0" smtClean="0"/>
              <a:t>Les </a:t>
            </a:r>
            <a:r>
              <a:rPr lang="fr-FR" dirty="0" smtClean="0"/>
              <a:t>personnes ayant payées 180€ et souhaitant passer au forfait 250€, ne payeront que la différence, à un prix avantageux, soit 30€ de plus. </a:t>
            </a:r>
            <a:endParaRPr lang="fr-FR" dirty="0" smtClean="0"/>
          </a:p>
          <a:p>
            <a:pPr>
              <a:buNone/>
            </a:pPr>
            <a:r>
              <a:rPr lang="fr-FR" dirty="0" smtClean="0"/>
              <a:t>Dans le cas ou la licence gratuite simple est utilisée à des fins commerciales, l’utilisateur se verra dans l’obligation de payer le prix de la licence de la version utilisée. </a:t>
            </a:r>
          </a:p>
          <a:p>
            <a:pPr>
              <a:buNone/>
            </a:pPr>
            <a:r>
              <a:rPr lang="fr-FR" dirty="0" smtClean="0"/>
              <a:t>Des royalties seront touchées sur tous les jeux générant plus de 10 000$ de recette. </a:t>
            </a:r>
          </a:p>
          <a:p>
            <a:pPr>
              <a:buNone/>
            </a:pPr>
            <a:endParaRPr lang="fr-FR" dirty="0" smtClean="0"/>
          </a:p>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Veille concurrentielle </a:t>
            </a:r>
            <a:endParaRPr lang="fr-FR" dirty="0"/>
          </a:p>
        </p:txBody>
      </p:sp>
      <p:sp>
        <p:nvSpPr>
          <p:cNvPr id="3" name="Espace réservé du contenu 2"/>
          <p:cNvSpPr>
            <a:spLocks noGrp="1"/>
          </p:cNvSpPr>
          <p:nvPr>
            <p:ph idx="1"/>
          </p:nvPr>
        </p:nvSpPr>
        <p:spPr/>
        <p:txBody>
          <a:bodyPr/>
          <a:lstStyle/>
          <a:p>
            <a:r>
              <a:rPr lang="fr-FR" dirty="0" err="1" smtClean="0"/>
              <a:t>Unity</a:t>
            </a:r>
            <a:r>
              <a:rPr lang="fr-FR" dirty="0" smtClean="0"/>
              <a:t> 3D</a:t>
            </a:r>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SWOT technique projet</a:t>
            </a:r>
            <a:endParaRPr lang="fr-FR" dirty="0"/>
          </a:p>
        </p:txBody>
      </p:sp>
      <p:graphicFrame>
        <p:nvGraphicFramePr>
          <p:cNvPr id="4" name="Espace réservé du contenu 3"/>
          <p:cNvGraphicFramePr>
            <a:graphicFrameLocks noGrp="1"/>
          </p:cNvGraphicFramePr>
          <p:nvPr>
            <p:ph idx="1"/>
          </p:nvPr>
        </p:nvGraphicFramePr>
        <p:xfrm>
          <a:off x="457200" y="1600200"/>
          <a:ext cx="8229600" cy="3911600"/>
        </p:xfrm>
        <a:graphic>
          <a:graphicData uri="http://schemas.openxmlformats.org/drawingml/2006/table">
            <a:tbl>
              <a:tblPr firstRow="1" bandRow="1">
                <a:tableStyleId>{69CF1AB2-1976-4502-BF36-3FF5EA218861}</a:tableStyleId>
              </a:tblPr>
              <a:tblGrid>
                <a:gridCol w="4114800"/>
                <a:gridCol w="4114800"/>
              </a:tblGrid>
              <a:tr h="370840">
                <a:tc>
                  <a:txBody>
                    <a:bodyPr/>
                    <a:lstStyle/>
                    <a:p>
                      <a:r>
                        <a:rPr lang="fr-FR" dirty="0" smtClean="0"/>
                        <a:t>Forces</a:t>
                      </a:r>
                      <a:r>
                        <a:rPr lang="fr-FR" baseline="0" dirty="0" smtClean="0"/>
                        <a:t> </a:t>
                      </a:r>
                      <a:endParaRPr lang="fr-FR" dirty="0"/>
                    </a:p>
                  </a:txBody>
                  <a:tcPr/>
                </a:tc>
                <a:tc>
                  <a:txBody>
                    <a:bodyPr/>
                    <a:lstStyle/>
                    <a:p>
                      <a:r>
                        <a:rPr lang="fr-FR" dirty="0" smtClean="0"/>
                        <a:t>Faiblesses </a:t>
                      </a:r>
                      <a:endParaRPr lang="fr-FR" dirty="0"/>
                    </a:p>
                  </a:txBody>
                  <a:tcPr/>
                </a:tc>
              </a:tr>
              <a:tr h="593864">
                <a:tc>
                  <a:txBody>
                    <a:bodyPr/>
                    <a:lstStyle/>
                    <a:p>
                      <a:pPr lvl="0">
                        <a:buFont typeface="Arial" pitchFamily="34" charset="0"/>
                        <a:buChar char="•"/>
                      </a:pPr>
                      <a:r>
                        <a:rPr lang="fr-FR" sz="1400" kern="1200" dirty="0" smtClean="0">
                          <a:solidFill>
                            <a:schemeClr val="dk1"/>
                          </a:solidFill>
                          <a:latin typeface="+mn-lt"/>
                          <a:ea typeface="+mn-ea"/>
                          <a:cs typeface="+mn-cs"/>
                        </a:rPr>
                        <a:t>Facilité d’utilisation (expérience utilisateur)</a:t>
                      </a:r>
                    </a:p>
                    <a:p>
                      <a:pPr lvl="0">
                        <a:buFont typeface="Arial" pitchFamily="34" charset="0"/>
                        <a:buChar char="•"/>
                      </a:pPr>
                      <a:r>
                        <a:rPr lang="fr-FR" sz="1400" kern="1200" dirty="0" smtClean="0">
                          <a:solidFill>
                            <a:schemeClr val="dk1"/>
                          </a:solidFill>
                          <a:latin typeface="+mn-lt"/>
                          <a:ea typeface="+mn-ea"/>
                          <a:cs typeface="+mn-cs"/>
                        </a:rPr>
                        <a:t>Rapidité d’utilisation (construction plus rapide)</a:t>
                      </a:r>
                    </a:p>
                    <a:p>
                      <a:pPr lvl="0">
                        <a:buFont typeface="Arial" pitchFamily="34" charset="0"/>
                        <a:buChar char="•"/>
                      </a:pPr>
                      <a:r>
                        <a:rPr lang="fr-FR" sz="1400" kern="1200" dirty="0" smtClean="0">
                          <a:solidFill>
                            <a:schemeClr val="dk1"/>
                          </a:solidFill>
                          <a:latin typeface="+mn-lt"/>
                          <a:ea typeface="+mn-ea"/>
                          <a:cs typeface="+mn-cs"/>
                        </a:rPr>
                        <a:t>Rapidité du lancement du logiciel </a:t>
                      </a:r>
                    </a:p>
                    <a:p>
                      <a:pPr lvl="0">
                        <a:buFont typeface="Arial" pitchFamily="34" charset="0"/>
                        <a:buChar char="•"/>
                      </a:pPr>
                      <a:r>
                        <a:rPr lang="fr-FR" sz="1400" kern="1200" dirty="0" smtClean="0">
                          <a:solidFill>
                            <a:schemeClr val="dk1"/>
                          </a:solidFill>
                          <a:latin typeface="+mn-lt"/>
                          <a:ea typeface="+mn-ea"/>
                          <a:cs typeface="+mn-cs"/>
                        </a:rPr>
                        <a:t>Portage sur toutes les plateformes (Linux, Mac OS X, Windows, </a:t>
                      </a:r>
                      <a:r>
                        <a:rPr lang="fr-FR" sz="1400" kern="1200" dirty="0" err="1" smtClean="0">
                          <a:solidFill>
                            <a:schemeClr val="dk1"/>
                          </a:solidFill>
                          <a:latin typeface="+mn-lt"/>
                          <a:ea typeface="+mn-ea"/>
                          <a:cs typeface="+mn-cs"/>
                        </a:rPr>
                        <a:t>Ipad</a:t>
                      </a:r>
                      <a:r>
                        <a:rPr lang="fr-FR" sz="1400" kern="1200" dirty="0" smtClean="0">
                          <a:solidFill>
                            <a:schemeClr val="dk1"/>
                          </a:solidFill>
                          <a:latin typeface="+mn-lt"/>
                          <a:ea typeface="+mn-ea"/>
                          <a:cs typeface="+mn-cs"/>
                        </a:rPr>
                        <a:t>)</a:t>
                      </a:r>
                    </a:p>
                    <a:p>
                      <a:pPr lvl="0">
                        <a:buFont typeface="Arial" pitchFamily="34" charset="0"/>
                        <a:buChar char="•"/>
                      </a:pPr>
                      <a:r>
                        <a:rPr lang="fr-FR" sz="1400" kern="1200" dirty="0" smtClean="0">
                          <a:solidFill>
                            <a:schemeClr val="dk1"/>
                          </a:solidFill>
                          <a:latin typeface="+mn-lt"/>
                          <a:ea typeface="+mn-ea"/>
                          <a:cs typeface="+mn-cs"/>
                        </a:rPr>
                        <a:t>Non limitation au niveau des </a:t>
                      </a:r>
                      <a:r>
                        <a:rPr lang="fr-FR" sz="1400" kern="1200" dirty="0" err="1" smtClean="0">
                          <a:solidFill>
                            <a:schemeClr val="dk1"/>
                          </a:solidFill>
                          <a:latin typeface="+mn-lt"/>
                          <a:ea typeface="+mn-ea"/>
                          <a:cs typeface="+mn-cs"/>
                        </a:rPr>
                        <a:t>features</a:t>
                      </a:r>
                      <a:r>
                        <a:rPr lang="fr-FR" sz="1400" kern="1200" dirty="0" smtClean="0">
                          <a:solidFill>
                            <a:schemeClr val="dk1"/>
                          </a:solidFill>
                          <a:latin typeface="+mn-lt"/>
                          <a:ea typeface="+mn-ea"/>
                          <a:cs typeface="+mn-cs"/>
                        </a:rPr>
                        <a:t> (système complet de plugin) </a:t>
                      </a:r>
                    </a:p>
                    <a:p>
                      <a:pPr>
                        <a:buFont typeface="Arial" pitchFamily="34" charset="0"/>
                        <a:buChar char="•"/>
                      </a:pPr>
                      <a:r>
                        <a:rPr lang="fr-FR" sz="1400" kern="1200" dirty="0" smtClean="0">
                          <a:solidFill>
                            <a:schemeClr val="dk1"/>
                          </a:solidFill>
                          <a:latin typeface="+mn-lt"/>
                          <a:ea typeface="+mn-ea"/>
                          <a:cs typeface="+mn-cs"/>
                        </a:rPr>
                        <a:t>Pas de formats propriétaires (couvre tous les logiciels 3D)</a:t>
                      </a:r>
                      <a:endParaRPr lang="fr-FR" sz="1400" dirty="0"/>
                    </a:p>
                  </a:txBody>
                  <a:tcPr/>
                </a:tc>
                <a:tc>
                  <a:txBody>
                    <a:bodyPr/>
                    <a:lstStyle/>
                    <a:p>
                      <a:pPr lvl="0">
                        <a:buFont typeface="Arial" pitchFamily="34" charset="0"/>
                        <a:buChar char="•"/>
                      </a:pPr>
                      <a:r>
                        <a:rPr lang="fr-FR" sz="1400" kern="1200" dirty="0" smtClean="0">
                          <a:solidFill>
                            <a:schemeClr val="dk1"/>
                          </a:solidFill>
                          <a:latin typeface="+mn-lt"/>
                          <a:ea typeface="+mn-ea"/>
                          <a:cs typeface="+mn-cs"/>
                        </a:rPr>
                        <a:t>Gestion de l’audio basique </a:t>
                      </a:r>
                    </a:p>
                    <a:p>
                      <a:pPr lvl="0">
                        <a:buFont typeface="Arial" pitchFamily="34" charset="0"/>
                        <a:buChar char="•"/>
                      </a:pPr>
                      <a:r>
                        <a:rPr lang="fr-FR" sz="1400" kern="1200" dirty="0" smtClean="0">
                          <a:solidFill>
                            <a:schemeClr val="dk1"/>
                          </a:solidFill>
                          <a:latin typeface="+mn-lt"/>
                          <a:ea typeface="+mn-ea"/>
                          <a:cs typeface="+mn-cs"/>
                        </a:rPr>
                        <a:t>Gestion de la physique basique</a:t>
                      </a:r>
                    </a:p>
                    <a:p>
                      <a:pPr lvl="0">
                        <a:buFont typeface="Arial" pitchFamily="34" charset="0"/>
                        <a:buChar char="•"/>
                      </a:pPr>
                      <a:r>
                        <a:rPr lang="fr-FR" sz="1400" kern="1200" dirty="0" smtClean="0">
                          <a:solidFill>
                            <a:schemeClr val="dk1"/>
                          </a:solidFill>
                          <a:latin typeface="+mn-lt"/>
                          <a:ea typeface="+mn-ea"/>
                          <a:cs typeface="+mn-cs"/>
                        </a:rPr>
                        <a:t>Gestion de terrain basique</a:t>
                      </a:r>
                    </a:p>
                    <a:p>
                      <a:pPr lvl="0">
                        <a:buFont typeface="Arial" pitchFamily="34" charset="0"/>
                        <a:buChar char="•"/>
                      </a:pPr>
                      <a:r>
                        <a:rPr lang="fr-FR" sz="1400" kern="1200" dirty="0" smtClean="0">
                          <a:solidFill>
                            <a:schemeClr val="dk1"/>
                          </a:solidFill>
                          <a:latin typeface="+mn-lt"/>
                          <a:ea typeface="+mn-ea"/>
                          <a:cs typeface="+mn-cs"/>
                        </a:rPr>
                        <a:t>Gestion de la végétation inexistante</a:t>
                      </a:r>
                    </a:p>
                    <a:p>
                      <a:pPr lvl="0">
                        <a:buFont typeface="Arial" pitchFamily="34" charset="0"/>
                        <a:buChar char="•"/>
                      </a:pPr>
                      <a:r>
                        <a:rPr lang="fr-FR" sz="1400" kern="1200" dirty="0" smtClean="0">
                          <a:solidFill>
                            <a:schemeClr val="dk1"/>
                          </a:solidFill>
                          <a:latin typeface="+mn-lt"/>
                          <a:ea typeface="+mn-ea"/>
                          <a:cs typeface="+mn-cs"/>
                        </a:rPr>
                        <a:t>Gestion des modèles animés basique</a:t>
                      </a:r>
                    </a:p>
                    <a:p>
                      <a:pPr lvl="0">
                        <a:buFont typeface="Arial" pitchFamily="34" charset="0"/>
                        <a:buChar char="•"/>
                      </a:pPr>
                      <a:r>
                        <a:rPr lang="fr-FR" sz="1400" kern="1200" dirty="0" smtClean="0">
                          <a:solidFill>
                            <a:schemeClr val="dk1"/>
                          </a:solidFill>
                          <a:latin typeface="+mn-lt"/>
                          <a:ea typeface="+mn-ea"/>
                          <a:cs typeface="+mn-cs"/>
                        </a:rPr>
                        <a:t>Absence d’intelligence artificielle</a:t>
                      </a:r>
                    </a:p>
                    <a:p>
                      <a:endParaRPr lang="fr-FR" dirty="0"/>
                    </a:p>
                  </a:txBody>
                  <a:tcPr/>
                </a:tc>
              </a:tr>
              <a:tr h="370840">
                <a:tc>
                  <a:txBody>
                    <a:bodyPr/>
                    <a:lstStyle/>
                    <a:p>
                      <a:r>
                        <a:rPr lang="fr-FR" b="1" dirty="0" smtClean="0"/>
                        <a:t>Opportunités </a:t>
                      </a:r>
                      <a:endParaRPr lang="fr-FR" b="1" dirty="0"/>
                    </a:p>
                  </a:txBody>
                  <a:tcPr/>
                </a:tc>
                <a:tc>
                  <a:txBody>
                    <a:bodyPr/>
                    <a:lstStyle/>
                    <a:p>
                      <a:r>
                        <a:rPr lang="fr-FR" b="1" dirty="0" smtClean="0"/>
                        <a:t>Menaces </a:t>
                      </a:r>
                      <a:endParaRPr lang="fr-FR" b="1" dirty="0"/>
                    </a:p>
                  </a:txBody>
                  <a:tcPr/>
                </a:tc>
              </a:tr>
              <a:tr h="370840">
                <a:tc>
                  <a:txBody>
                    <a:bodyPr/>
                    <a:lstStyle/>
                    <a:p>
                      <a:pPr lvl="0">
                        <a:buFont typeface="Arial" pitchFamily="34" charset="0"/>
                        <a:buChar char="•"/>
                      </a:pPr>
                      <a:r>
                        <a:rPr lang="fr-FR" sz="1400" kern="1200" dirty="0" smtClean="0">
                          <a:solidFill>
                            <a:schemeClr val="dk1"/>
                          </a:solidFill>
                          <a:latin typeface="+mn-lt"/>
                          <a:ea typeface="+mn-ea"/>
                          <a:cs typeface="+mn-cs"/>
                        </a:rPr>
                        <a:t>Basé essentiellement sur de l’open source (aucune charge sur l’utilisation de ces technologies = librairies open source)</a:t>
                      </a:r>
                    </a:p>
                    <a:p>
                      <a:pPr>
                        <a:buFont typeface="Arial" pitchFamily="34" charset="0"/>
                        <a:buChar char="•"/>
                      </a:pPr>
                      <a:r>
                        <a:rPr lang="fr-FR" sz="1400" kern="1200" dirty="0" smtClean="0">
                          <a:solidFill>
                            <a:schemeClr val="dk1"/>
                          </a:solidFill>
                          <a:latin typeface="+mn-lt"/>
                          <a:ea typeface="+mn-ea"/>
                          <a:cs typeface="+mn-cs"/>
                        </a:rPr>
                        <a:t>Les communautés de ces technologies sont très actives</a:t>
                      </a:r>
                      <a:endParaRPr lang="fr-FR" sz="1400" dirty="0"/>
                    </a:p>
                  </a:txBody>
                  <a:tcPr/>
                </a:tc>
                <a:tc>
                  <a:txBody>
                    <a:bodyPr/>
                    <a:lstStyle/>
                    <a:p>
                      <a:pPr>
                        <a:buFont typeface="Arial" pitchFamily="34" charset="0"/>
                        <a:buChar char="•"/>
                      </a:pPr>
                      <a:r>
                        <a:rPr lang="fr-FR" sz="1400" kern="1200" dirty="0" smtClean="0">
                          <a:solidFill>
                            <a:schemeClr val="dk1"/>
                          </a:solidFill>
                          <a:latin typeface="+mn-lt"/>
                          <a:ea typeface="+mn-ea"/>
                          <a:cs typeface="+mn-cs"/>
                        </a:rPr>
                        <a:t>Une des librairies open source peut être arrêtée d’être supportée</a:t>
                      </a:r>
                      <a:endParaRPr lang="fr-FR" sz="1400"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communicatio</a:t>
            </a:r>
            <a:r>
              <a:rPr lang="fr-FR" dirty="0"/>
              <a:t>n</a:t>
            </a:r>
          </a:p>
        </p:txBody>
      </p:sp>
      <p:sp>
        <p:nvSpPr>
          <p:cNvPr id="3" name="Espace réservé du contenu 2"/>
          <p:cNvSpPr>
            <a:spLocks noGrp="1"/>
          </p:cNvSpPr>
          <p:nvPr>
            <p:ph idx="1"/>
          </p:nvPr>
        </p:nvSpPr>
        <p:spPr/>
        <p:txBody>
          <a:bodyPr/>
          <a:lstStyle/>
          <a:p>
            <a:r>
              <a:rPr lang="fr-FR" dirty="0" smtClean="0"/>
              <a:t>Communication de proximité (communauté)</a:t>
            </a:r>
          </a:p>
          <a:p>
            <a:r>
              <a:rPr lang="fr-FR" dirty="0" smtClean="0"/>
              <a:t>Outils utilisés: </a:t>
            </a:r>
          </a:p>
          <a:p>
            <a:pPr lvl="1"/>
            <a:r>
              <a:rPr lang="fr-FR" dirty="0" smtClean="0"/>
              <a:t>Blog</a:t>
            </a:r>
          </a:p>
          <a:p>
            <a:pPr lvl="1"/>
            <a:r>
              <a:rPr lang="fr-FR" dirty="0" smtClean="0"/>
              <a:t>Réseaux sociaux</a:t>
            </a:r>
          </a:p>
          <a:p>
            <a:pPr lvl="1"/>
            <a:r>
              <a:rPr lang="fr-FR" dirty="0" smtClean="0"/>
              <a:t>Forums </a:t>
            </a:r>
          </a:p>
          <a:p>
            <a:pPr lvl="1"/>
            <a:r>
              <a:rPr lang="fr-FR" dirty="0" smtClean="0"/>
              <a:t>Sites internet</a:t>
            </a:r>
          </a:p>
          <a:p>
            <a:pPr lvl="1"/>
            <a:r>
              <a:rPr lang="fr-FR" dirty="0" smtClean="0"/>
              <a:t>Salons / écoles spécialisées</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communication </a:t>
            </a:r>
            <a:endParaRPr lang="fr-FR" dirty="0"/>
          </a:p>
        </p:txBody>
      </p:sp>
      <p:graphicFrame>
        <p:nvGraphicFramePr>
          <p:cNvPr id="4" name="Espace réservé du contenu 3"/>
          <p:cNvGraphicFramePr>
            <a:graphicFrameLocks noGrp="1"/>
          </p:cNvGraphicFramePr>
          <p:nvPr>
            <p:ph idx="1"/>
          </p:nvPr>
        </p:nvGraphicFramePr>
        <p:xfrm>
          <a:off x="467544" y="1916832"/>
          <a:ext cx="8229600" cy="27381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fr-FR" dirty="0" smtClean="0"/>
                        <a:t>Outils </a:t>
                      </a:r>
                      <a:endParaRPr lang="fr-FR" dirty="0"/>
                    </a:p>
                  </a:txBody>
                  <a:tcPr/>
                </a:tc>
                <a:tc>
                  <a:txBody>
                    <a:bodyPr/>
                    <a:lstStyle/>
                    <a:p>
                      <a:r>
                        <a:rPr lang="fr-FR" dirty="0" smtClean="0"/>
                        <a:t>Janvier</a:t>
                      </a:r>
                      <a:r>
                        <a:rPr lang="fr-FR" baseline="0" dirty="0" smtClean="0"/>
                        <a:t> </a:t>
                      </a:r>
                      <a:endParaRPr lang="fr-FR" dirty="0"/>
                    </a:p>
                  </a:txBody>
                  <a:tcPr/>
                </a:tc>
                <a:tc>
                  <a:txBody>
                    <a:bodyPr/>
                    <a:lstStyle/>
                    <a:p>
                      <a:r>
                        <a:rPr lang="fr-FR" dirty="0" smtClean="0"/>
                        <a:t>Février</a:t>
                      </a:r>
                      <a:r>
                        <a:rPr lang="fr-FR" baseline="0" dirty="0" smtClean="0"/>
                        <a:t> </a:t>
                      </a:r>
                      <a:endParaRPr lang="fr-FR" dirty="0"/>
                    </a:p>
                  </a:txBody>
                  <a:tcPr/>
                </a:tc>
                <a:tc>
                  <a:txBody>
                    <a:bodyPr/>
                    <a:lstStyle/>
                    <a:p>
                      <a:r>
                        <a:rPr lang="fr-FR" dirty="0" smtClean="0"/>
                        <a:t>Mars</a:t>
                      </a:r>
                      <a:endParaRPr lang="fr-FR" dirty="0"/>
                    </a:p>
                  </a:txBody>
                  <a:tcPr/>
                </a:tc>
                <a:tc>
                  <a:txBody>
                    <a:bodyPr/>
                    <a:lstStyle/>
                    <a:p>
                      <a:r>
                        <a:rPr lang="fr-FR" dirty="0" smtClean="0"/>
                        <a:t>Avril</a:t>
                      </a:r>
                      <a:endParaRPr lang="fr-FR" dirty="0"/>
                    </a:p>
                  </a:txBody>
                  <a:tcPr/>
                </a:tc>
                <a:tc>
                  <a:txBody>
                    <a:bodyPr/>
                    <a:lstStyle/>
                    <a:p>
                      <a:r>
                        <a:rPr lang="fr-FR" dirty="0" smtClean="0"/>
                        <a:t>Mai</a:t>
                      </a:r>
                      <a:endParaRPr lang="fr-FR" dirty="0"/>
                    </a:p>
                  </a:txBody>
                  <a:tcPr/>
                </a:tc>
              </a:tr>
              <a:tr h="370840">
                <a:tc>
                  <a:txBody>
                    <a:bodyPr/>
                    <a:lstStyle/>
                    <a:p>
                      <a:r>
                        <a:rPr lang="fr-FR" sz="1400" dirty="0" smtClean="0"/>
                        <a:t>Blog</a:t>
                      </a:r>
                      <a:endParaRPr lang="fr-FR" sz="1400" dirty="0"/>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r>
              <a:tr h="370840">
                <a:tc>
                  <a:txBody>
                    <a:bodyPr/>
                    <a:lstStyle/>
                    <a:p>
                      <a:r>
                        <a:rPr lang="fr-FR" sz="1400" dirty="0" smtClean="0"/>
                        <a:t>Réseaux sociaux</a:t>
                      </a:r>
                      <a:endParaRPr lang="fr-FR" sz="1400" dirty="0"/>
                    </a:p>
                  </a:txBody>
                  <a:tcPr/>
                </a:tc>
                <a:tc>
                  <a:txBody>
                    <a:bodyPr/>
                    <a:lstStyle/>
                    <a:p>
                      <a:endParaRPr lang="fr-FR"/>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r>
              <a:tr h="370840">
                <a:tc>
                  <a:txBody>
                    <a:bodyPr/>
                    <a:lstStyle/>
                    <a:p>
                      <a:r>
                        <a:rPr lang="fr-FR" sz="1400" dirty="0" smtClean="0"/>
                        <a:t>Sites internet</a:t>
                      </a:r>
                      <a:endParaRPr lang="fr-FR" sz="1400"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solidFill>
                      <a:srgbClr val="00B0F0"/>
                    </a:solidFill>
                  </a:tcPr>
                </a:tc>
              </a:tr>
              <a:tr h="370840">
                <a:tc>
                  <a:txBody>
                    <a:bodyPr/>
                    <a:lstStyle/>
                    <a:p>
                      <a:r>
                        <a:rPr lang="fr-FR" sz="1400" dirty="0" smtClean="0"/>
                        <a:t>Création site internet </a:t>
                      </a:r>
                      <a:endParaRPr lang="fr-FR" sz="1400" dirty="0"/>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r>
              <a:tr h="370840">
                <a:tc>
                  <a:txBody>
                    <a:bodyPr/>
                    <a:lstStyle/>
                    <a:p>
                      <a:r>
                        <a:rPr lang="fr-FR" sz="1400" dirty="0" smtClean="0"/>
                        <a:t>Forums </a:t>
                      </a:r>
                      <a:endParaRPr lang="fr-FR" sz="1400" dirty="0"/>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r>
              <a:tr h="145400">
                <a:tc>
                  <a:txBody>
                    <a:bodyPr/>
                    <a:lstStyle/>
                    <a:p>
                      <a:r>
                        <a:rPr lang="fr-FR" sz="1400" dirty="0" smtClean="0"/>
                        <a:t>Salons/écoles</a:t>
                      </a:r>
                      <a:endParaRPr lang="fr-FR" sz="1400"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solidFill>
                      <a:srgbClr val="00B0F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Techniques de commercialisation</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Business plan </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Qu’est ce que </a:t>
            </a:r>
            <a:r>
              <a:rPr lang="fr-FR" dirty="0" err="1" smtClean="0"/>
              <a:t>Community</a:t>
            </a:r>
            <a:r>
              <a:rPr lang="fr-FR" dirty="0" smtClean="0"/>
              <a:t> Play 3D peut apporter à l’école?</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 </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Présentation générale du marché</a:t>
            </a:r>
          </a:p>
          <a:p>
            <a:r>
              <a:rPr lang="fr-FR" dirty="0" smtClean="0"/>
              <a:t>Présentation </a:t>
            </a:r>
            <a:r>
              <a:rPr lang="fr-FR" dirty="0" smtClean="0"/>
              <a:t>du </a:t>
            </a:r>
            <a:r>
              <a:rPr lang="fr-FR" dirty="0" smtClean="0"/>
              <a:t>KIT de développement </a:t>
            </a:r>
          </a:p>
          <a:p>
            <a:r>
              <a:rPr lang="fr-FR" dirty="0" smtClean="0"/>
              <a:t>GANTT</a:t>
            </a:r>
          </a:p>
          <a:p>
            <a:r>
              <a:rPr lang="fr-FR" dirty="0" smtClean="0"/>
              <a:t>Prix</a:t>
            </a:r>
          </a:p>
          <a:p>
            <a:r>
              <a:rPr lang="fr-FR" dirty="0" smtClean="0"/>
              <a:t>Veille concurrentielle </a:t>
            </a:r>
            <a:endParaRPr lang="fr-FR" dirty="0" smtClean="0"/>
          </a:p>
          <a:p>
            <a:r>
              <a:rPr lang="fr-FR" dirty="0" smtClean="0"/>
              <a:t>SWOT</a:t>
            </a:r>
            <a:endParaRPr lang="fr-FR" dirty="0" smtClean="0"/>
          </a:p>
          <a:p>
            <a:r>
              <a:rPr lang="fr-FR" dirty="0" smtClean="0"/>
              <a:t>Plan </a:t>
            </a:r>
            <a:r>
              <a:rPr lang="fr-FR" dirty="0" smtClean="0"/>
              <a:t>de </a:t>
            </a:r>
            <a:r>
              <a:rPr lang="fr-FR" dirty="0" smtClean="0"/>
              <a:t>communication</a:t>
            </a:r>
          </a:p>
          <a:p>
            <a:r>
              <a:rPr lang="fr-FR" dirty="0" smtClean="0"/>
              <a:t>Techniques de vente</a:t>
            </a:r>
            <a:endParaRPr lang="fr-FR" dirty="0" smtClean="0"/>
          </a:p>
          <a:p>
            <a:r>
              <a:rPr lang="fr-FR" dirty="0" smtClean="0"/>
              <a:t>Business </a:t>
            </a:r>
            <a:r>
              <a:rPr lang="fr-FR" dirty="0" smtClean="0"/>
              <a:t>plan</a:t>
            </a:r>
          </a:p>
          <a:p>
            <a:r>
              <a:rPr lang="fr-FR" dirty="0" smtClean="0"/>
              <a:t>Qu’est ce que </a:t>
            </a:r>
            <a:r>
              <a:rPr lang="fr-FR" dirty="0" err="1" smtClean="0"/>
              <a:t>Community</a:t>
            </a:r>
            <a:r>
              <a:rPr lang="fr-FR" dirty="0" smtClean="0"/>
              <a:t> </a:t>
            </a:r>
            <a:r>
              <a:rPr lang="fr-FR" dirty="0" err="1" smtClean="0"/>
              <a:t>play</a:t>
            </a:r>
            <a:r>
              <a:rPr lang="fr-FR" dirty="0" smtClean="0"/>
              <a:t> 3D peut apporter à l’école</a:t>
            </a:r>
            <a:r>
              <a:rPr lang="fr-FR" dirty="0" smtClean="0"/>
              <a:t> </a:t>
            </a:r>
            <a:endParaRPr lang="fr-FR" dirty="0" smtClean="0"/>
          </a:p>
          <a:p>
            <a:pPr>
              <a:buNone/>
            </a:pP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43608" y="2276872"/>
            <a:ext cx="6192688" cy="1754326"/>
          </a:xfrm>
          <a:prstGeom prst="rect">
            <a:avLst/>
          </a:prstGeom>
          <a:noFill/>
        </p:spPr>
        <p:txBody>
          <a:bodyPr wrap="square" rtlCol="0">
            <a:spAutoFit/>
          </a:bodyPr>
          <a:lstStyle/>
          <a:p>
            <a:pPr algn="ctr"/>
            <a:r>
              <a:rPr lang="fr-FR" sz="5400" dirty="0" smtClean="0"/>
              <a:t>Présentation générale du marché</a:t>
            </a:r>
            <a:endParaRPr lang="fr-FR"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Marché du jeu vidéo</a:t>
            </a:r>
            <a:endParaRPr lang="fr-FR"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95536" y="1844824"/>
            <a:ext cx="8336968" cy="2740570"/>
          </a:xfrm>
          <a:prstGeom prst="rect">
            <a:avLst/>
          </a:prstGeom>
          <a:noFill/>
          <a:ln w="9525">
            <a:noFill/>
            <a:miter lim="800000"/>
            <a:headEnd/>
            <a:tailEnd/>
          </a:ln>
        </p:spPr>
      </p:pic>
      <p:sp>
        <p:nvSpPr>
          <p:cNvPr id="5" name="ZoneTexte 4"/>
          <p:cNvSpPr txBox="1"/>
          <p:nvPr/>
        </p:nvSpPr>
        <p:spPr>
          <a:xfrm>
            <a:off x="467544" y="4797152"/>
            <a:ext cx="5400600" cy="369332"/>
          </a:xfrm>
          <a:prstGeom prst="rect">
            <a:avLst/>
          </a:prstGeom>
          <a:noFill/>
        </p:spPr>
        <p:txBody>
          <a:bodyPr wrap="square" rtlCol="0">
            <a:spAutoFit/>
          </a:bodyPr>
          <a:lstStyle/>
          <a:p>
            <a:r>
              <a:rPr lang="fr-FR" dirty="0" smtClean="0"/>
              <a:t>Source: Gartner, Inc.</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Marché développeur indépendant </a:t>
            </a:r>
            <a:endParaRPr lang="fr-FR" dirty="0"/>
          </a:p>
        </p:txBody>
      </p:sp>
      <p:sp>
        <p:nvSpPr>
          <p:cNvPr id="3" name="Espace réservé du contenu 2"/>
          <p:cNvSpPr>
            <a:spLocks noGrp="1"/>
          </p:cNvSpPr>
          <p:nvPr>
            <p:ph idx="1"/>
          </p:nvPr>
        </p:nvSpPr>
        <p:spPr/>
        <p:txBody>
          <a:bodyPr/>
          <a:lstStyle/>
          <a:p>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GANTT</a:t>
            </a:r>
            <a:endParaRPr lang="fr-FR" dirty="0"/>
          </a:p>
        </p:txBody>
      </p:sp>
      <p:sp>
        <p:nvSpPr>
          <p:cNvPr id="5" name="Espace réservé du contenu 4"/>
          <p:cNvSpPr>
            <a:spLocks noGrp="1"/>
          </p:cNvSpPr>
          <p:nvPr>
            <p:ph idx="1"/>
          </p:nvPr>
        </p:nvSpPr>
        <p:spPr/>
        <p:txBody>
          <a:bodyPr/>
          <a:lstStyle/>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43608" y="2348880"/>
            <a:ext cx="7056784" cy="1446550"/>
          </a:xfrm>
          <a:prstGeom prst="rect">
            <a:avLst/>
          </a:prstGeom>
          <a:noFill/>
        </p:spPr>
        <p:txBody>
          <a:bodyPr wrap="square" rtlCol="0">
            <a:spAutoFit/>
          </a:bodyPr>
          <a:lstStyle/>
          <a:p>
            <a:pPr algn="ctr"/>
            <a:r>
              <a:rPr lang="fr-FR" sz="4400" dirty="0" smtClean="0"/>
              <a:t>Que pouvons-nous apporter au marché actuel?</a:t>
            </a:r>
            <a:endParaRPr lang="fr-FR" sz="4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Présentation du KIT de développement </a:t>
            </a:r>
            <a:endParaRPr lang="fr-FR" dirty="0"/>
          </a:p>
        </p:txBody>
      </p:sp>
      <p:sp>
        <p:nvSpPr>
          <p:cNvPr id="3" name="Espace réservé du contenu 2"/>
          <p:cNvSpPr>
            <a:spLocks noGrp="1"/>
          </p:cNvSpPr>
          <p:nvPr>
            <p:ph idx="1"/>
          </p:nvPr>
        </p:nvSpPr>
        <p:spPr/>
        <p:txBody>
          <a:bodyPr/>
          <a:lstStyle/>
          <a:p>
            <a:r>
              <a:rPr lang="fr-FR" dirty="0" smtClean="0"/>
              <a:t>Captures d’écran du logiciel </a:t>
            </a:r>
          </a:p>
          <a:p>
            <a:r>
              <a:rPr lang="fr-FR" dirty="0" smtClean="0"/>
              <a:t>Pas de texte de présentation</a:t>
            </a:r>
          </a:p>
          <a:p>
            <a:r>
              <a:rPr lang="fr-FR" dirty="0" smtClean="0"/>
              <a:t>La présentation se fera à l’oral </a:t>
            </a:r>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580</Words>
  <Application>Microsoft Office PowerPoint</Application>
  <PresentationFormat>Affichage à l'écran (4:3)</PresentationFormat>
  <Paragraphs>121</Paragraphs>
  <Slides>19</Slides>
  <Notes>4</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Thème Office</vt:lpstr>
      <vt:lpstr>Diapositive 1</vt:lpstr>
      <vt:lpstr>Sommaire </vt:lpstr>
      <vt:lpstr>Diapositive 3</vt:lpstr>
      <vt:lpstr>Marché du jeu vidéo</vt:lpstr>
      <vt:lpstr>Marché développeur indépendant </vt:lpstr>
      <vt:lpstr>GANTT</vt:lpstr>
      <vt:lpstr>Diapositive 7</vt:lpstr>
      <vt:lpstr>Diapositive 8</vt:lpstr>
      <vt:lpstr>Présentation du KIT de développement </vt:lpstr>
      <vt:lpstr>Diapositive 10</vt:lpstr>
      <vt:lpstr>Formule V1 </vt:lpstr>
      <vt:lpstr>Formule V2</vt:lpstr>
      <vt:lpstr>Veille concurrentielle </vt:lpstr>
      <vt:lpstr>SWOT technique projet</vt:lpstr>
      <vt:lpstr>Plan de communication</vt:lpstr>
      <vt:lpstr>Plan de communication </vt:lpstr>
      <vt:lpstr>Techniques de commercialisation</vt:lpstr>
      <vt:lpstr>Business plan </vt:lpstr>
      <vt:lpstr>Qu’est ce que Community Play 3D peut apporter à l’école?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Fiona</dc:creator>
  <cp:lastModifiedBy>hp</cp:lastModifiedBy>
  <cp:revision>17</cp:revision>
  <dcterms:created xsi:type="dcterms:W3CDTF">2013-12-23T15:51:22Z</dcterms:created>
  <dcterms:modified xsi:type="dcterms:W3CDTF">2014-02-12T00:04:29Z</dcterms:modified>
</cp:coreProperties>
</file>