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57" r:id="rId4"/>
    <p:sldId id="301" r:id="rId5"/>
    <p:sldId id="285" r:id="rId6"/>
    <p:sldId id="292" r:id="rId7"/>
    <p:sldId id="299" r:id="rId8"/>
    <p:sldId id="286" r:id="rId9"/>
    <p:sldId id="284" r:id="rId10"/>
    <p:sldId id="291" r:id="rId11"/>
    <p:sldId id="287" r:id="rId12"/>
    <p:sldId id="289" r:id="rId13"/>
    <p:sldId id="297" r:id="rId14"/>
    <p:sldId id="293" r:id="rId15"/>
    <p:sldId id="294" r:id="rId16"/>
    <p:sldId id="295" r:id="rId17"/>
    <p:sldId id="296" r:id="rId18"/>
    <p:sldId id="298" r:id="rId19"/>
    <p:sldId id="300" r:id="rId20"/>
    <p:sldId id="275" r:id="rId21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240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72978" autoAdjust="0"/>
  </p:normalViewPr>
  <p:slideViewPr>
    <p:cSldViewPr>
      <p:cViewPr varScale="1">
        <p:scale>
          <a:sx n="54" d="100"/>
          <a:sy n="54" d="100"/>
        </p:scale>
        <p:origin x="-150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F8B90-0E76-42EA-9D11-7EE62DA1CB10}" type="doc">
      <dgm:prSet loTypeId="urn:microsoft.com/office/officeart/2005/8/layout/vList5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1C2F8CC5-6E48-4A4D-931F-A0B35C688283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6E0AE77C-40CD-47A1-88B4-38C69520E5F6}" type="parTrans" cxnId="{389E6825-D9D5-43FE-9220-5869EF99148C}">
      <dgm:prSet/>
      <dgm:spPr/>
      <dgm:t>
        <a:bodyPr/>
        <a:lstStyle/>
        <a:p>
          <a:endParaRPr lang="zh-CN" altLang="en-US"/>
        </a:p>
      </dgm:t>
    </dgm:pt>
    <dgm:pt modelId="{EF70A1D9-CEBD-487A-9384-AC0E90EF3E2E}" type="sibTrans" cxnId="{389E6825-D9D5-43FE-9220-5869EF99148C}">
      <dgm:prSet/>
      <dgm:spPr/>
      <dgm:t>
        <a:bodyPr/>
        <a:lstStyle/>
        <a:p>
          <a:endParaRPr lang="zh-CN" altLang="en-US"/>
        </a:p>
      </dgm:t>
    </dgm:pt>
    <dgm:pt modelId="{8B0AE1A1-2B06-4B89-8247-FEB1D19CC53C}">
      <dgm:prSet phldrT="[文本]" custT="1"/>
      <dgm:spPr/>
      <dgm:t>
        <a:bodyPr/>
        <a:lstStyle/>
        <a:p>
          <a:r>
            <a:rPr lang="zh-CN" altLang="en-US" sz="3200" dirty="0" smtClean="0"/>
            <a:t>毕设内容和课题目的</a:t>
          </a:r>
          <a:endParaRPr lang="zh-CN" altLang="en-US" sz="3200" dirty="0"/>
        </a:p>
      </dgm:t>
    </dgm:pt>
    <dgm:pt modelId="{187D45D9-0D3F-463D-99CF-C1E7D752BEFA}" type="parTrans" cxnId="{A217F48F-E075-43DD-8E60-3F50C3A3E45D}">
      <dgm:prSet/>
      <dgm:spPr/>
      <dgm:t>
        <a:bodyPr/>
        <a:lstStyle/>
        <a:p>
          <a:endParaRPr lang="zh-CN" altLang="en-US"/>
        </a:p>
      </dgm:t>
    </dgm:pt>
    <dgm:pt modelId="{0F200FBC-1230-4B69-A9C7-D8A5D43989B1}" type="sibTrans" cxnId="{A217F48F-E075-43DD-8E60-3F50C3A3E45D}">
      <dgm:prSet/>
      <dgm:spPr/>
      <dgm:t>
        <a:bodyPr/>
        <a:lstStyle/>
        <a:p>
          <a:endParaRPr lang="zh-CN" altLang="en-US"/>
        </a:p>
      </dgm:t>
    </dgm:pt>
    <dgm:pt modelId="{345E70FF-03E4-4FE6-BC1B-833B17306B1F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E1DA9AFA-4DC5-43C4-B7A3-2038446328B7}" type="parTrans" cxnId="{B8017DD9-3A2F-4AA2-9EA5-5EDF5A38A533}">
      <dgm:prSet/>
      <dgm:spPr/>
      <dgm:t>
        <a:bodyPr/>
        <a:lstStyle/>
        <a:p>
          <a:endParaRPr lang="zh-CN" altLang="en-US"/>
        </a:p>
      </dgm:t>
    </dgm:pt>
    <dgm:pt modelId="{9E8207B9-B865-47AF-B33A-8D486DC92657}" type="sibTrans" cxnId="{B8017DD9-3A2F-4AA2-9EA5-5EDF5A38A533}">
      <dgm:prSet/>
      <dgm:spPr/>
      <dgm:t>
        <a:bodyPr/>
        <a:lstStyle/>
        <a:p>
          <a:endParaRPr lang="zh-CN" altLang="en-US"/>
        </a:p>
      </dgm:t>
    </dgm:pt>
    <dgm:pt modelId="{FFA6B3D8-6DF0-4475-A5D1-231AD2328A63}">
      <dgm:prSet phldrT="[文本]" custT="1"/>
      <dgm:spPr/>
      <dgm:t>
        <a:bodyPr/>
        <a:lstStyle/>
        <a:p>
          <a:r>
            <a:rPr lang="zh-CN" altLang="en-US" sz="3200" dirty="0" smtClean="0"/>
            <a:t>设计与实现</a:t>
          </a:r>
          <a:endParaRPr lang="zh-CN" altLang="en-US" sz="3200" dirty="0"/>
        </a:p>
      </dgm:t>
    </dgm:pt>
    <dgm:pt modelId="{F4F10F85-6758-4D06-8E12-D396DD7C947F}" type="parTrans" cxnId="{27DCC4E7-E88F-4D2B-9559-73086DFCCA47}">
      <dgm:prSet/>
      <dgm:spPr/>
      <dgm:t>
        <a:bodyPr/>
        <a:lstStyle/>
        <a:p>
          <a:endParaRPr lang="zh-CN" altLang="en-US"/>
        </a:p>
      </dgm:t>
    </dgm:pt>
    <dgm:pt modelId="{C4A21C6A-87A9-4A4C-963F-D4677702A4FD}" type="sibTrans" cxnId="{27DCC4E7-E88F-4D2B-9559-73086DFCCA47}">
      <dgm:prSet/>
      <dgm:spPr/>
      <dgm:t>
        <a:bodyPr/>
        <a:lstStyle/>
        <a:p>
          <a:endParaRPr lang="zh-CN" altLang="en-US"/>
        </a:p>
      </dgm:t>
    </dgm:pt>
    <dgm:pt modelId="{FB0DE708-A0FD-4460-B1AA-55C7E9D1CAEE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B67CF7FF-A869-4FEF-AD28-A73D59AE025F}" type="parTrans" cxnId="{C13011CA-0D92-46AD-9EBF-053D68D56506}">
      <dgm:prSet/>
      <dgm:spPr/>
      <dgm:t>
        <a:bodyPr/>
        <a:lstStyle/>
        <a:p>
          <a:endParaRPr lang="zh-CN" altLang="en-US"/>
        </a:p>
      </dgm:t>
    </dgm:pt>
    <dgm:pt modelId="{A7434D8E-CB30-4862-98C3-38D107FF8C18}" type="sibTrans" cxnId="{C13011CA-0D92-46AD-9EBF-053D68D56506}">
      <dgm:prSet/>
      <dgm:spPr/>
      <dgm:t>
        <a:bodyPr/>
        <a:lstStyle/>
        <a:p>
          <a:endParaRPr lang="zh-CN" altLang="en-US"/>
        </a:p>
      </dgm:t>
    </dgm:pt>
    <dgm:pt modelId="{6FBD7CF4-BFC5-40AB-A59A-8D7AB27F7E2A}">
      <dgm:prSet phldrT="[文本]" custT="1"/>
      <dgm:spPr/>
      <dgm:t>
        <a:bodyPr/>
        <a:lstStyle/>
        <a:p>
          <a:r>
            <a:rPr lang="zh-CN" altLang="en-US" sz="3200" dirty="0" smtClean="0"/>
            <a:t>测试与仿真</a:t>
          </a:r>
          <a:endParaRPr lang="zh-CN" altLang="en-US" sz="3200" dirty="0"/>
        </a:p>
      </dgm:t>
    </dgm:pt>
    <dgm:pt modelId="{5D12E5A3-53E7-4DE3-A4A0-D22196C3C0DC}" type="parTrans" cxnId="{A650A662-4378-4FDD-9D6D-63D1A867DDC8}">
      <dgm:prSet/>
      <dgm:spPr/>
      <dgm:t>
        <a:bodyPr/>
        <a:lstStyle/>
        <a:p>
          <a:endParaRPr lang="zh-CN" altLang="en-US"/>
        </a:p>
      </dgm:t>
    </dgm:pt>
    <dgm:pt modelId="{20FD5AD3-CB61-44D7-BDD5-903519AF33C0}" type="sibTrans" cxnId="{A650A662-4378-4FDD-9D6D-63D1A867DDC8}">
      <dgm:prSet/>
      <dgm:spPr/>
      <dgm:t>
        <a:bodyPr/>
        <a:lstStyle/>
        <a:p>
          <a:endParaRPr lang="zh-CN" altLang="en-US"/>
        </a:p>
      </dgm:t>
    </dgm:pt>
    <dgm:pt modelId="{F8BEA0A4-DC15-4EBD-81EB-EAA48594925A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C27C4182-B6FB-4B64-90AA-AD4C335EC332}" type="parTrans" cxnId="{C9EE1EF6-E725-4F00-8555-2ED22E69EC2F}">
      <dgm:prSet/>
      <dgm:spPr/>
      <dgm:t>
        <a:bodyPr/>
        <a:lstStyle/>
        <a:p>
          <a:endParaRPr lang="zh-CN" altLang="en-US"/>
        </a:p>
      </dgm:t>
    </dgm:pt>
    <dgm:pt modelId="{E3C8F825-8039-4226-8DCB-9FFC73C0F69E}" type="sibTrans" cxnId="{C9EE1EF6-E725-4F00-8555-2ED22E69EC2F}">
      <dgm:prSet/>
      <dgm:spPr/>
      <dgm:t>
        <a:bodyPr/>
        <a:lstStyle/>
        <a:p>
          <a:endParaRPr lang="zh-CN" altLang="en-US"/>
        </a:p>
      </dgm:t>
    </dgm:pt>
    <dgm:pt modelId="{C528A257-E214-43FF-8F40-2474E7A7009A}">
      <dgm:prSet phldrT="[文本]" custT="1"/>
      <dgm:spPr/>
      <dgm:t>
        <a:bodyPr/>
        <a:lstStyle/>
        <a:p>
          <a:r>
            <a:rPr lang="zh-CN" altLang="en-US" sz="3200" dirty="0" smtClean="0"/>
            <a:t>总结与展望</a:t>
          </a:r>
          <a:endParaRPr lang="zh-CN" altLang="en-US" sz="3200" dirty="0"/>
        </a:p>
      </dgm:t>
    </dgm:pt>
    <dgm:pt modelId="{0EB3AB77-8846-46C9-9E42-F0E89DBE44DC}" type="parTrans" cxnId="{125EE600-FF7C-453A-B311-0AC648EC527E}">
      <dgm:prSet/>
      <dgm:spPr/>
      <dgm:t>
        <a:bodyPr/>
        <a:lstStyle/>
        <a:p>
          <a:endParaRPr lang="zh-CN" altLang="en-US"/>
        </a:p>
      </dgm:t>
    </dgm:pt>
    <dgm:pt modelId="{6677F136-E903-4F91-96E8-93130AC5A7DC}" type="sibTrans" cxnId="{125EE600-FF7C-453A-B311-0AC648EC527E}">
      <dgm:prSet/>
      <dgm:spPr/>
      <dgm:t>
        <a:bodyPr/>
        <a:lstStyle/>
        <a:p>
          <a:endParaRPr lang="zh-CN" altLang="en-US"/>
        </a:p>
      </dgm:t>
    </dgm:pt>
    <dgm:pt modelId="{108B3A4A-FA9A-4459-8CB1-F37E5B321F85}" type="pres">
      <dgm:prSet presAssocID="{87FF8B90-0E76-42EA-9D11-7EE62DA1CB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3A0910D-A076-4AEB-9004-2D4A82C11685}" type="pres">
      <dgm:prSet presAssocID="{1C2F8CC5-6E48-4A4D-931F-A0B35C688283}" presName="linNode" presStyleCnt="0"/>
      <dgm:spPr/>
    </dgm:pt>
    <dgm:pt modelId="{E997F73B-D442-412F-BCB8-BF4E1BEBDEFD}" type="pres">
      <dgm:prSet presAssocID="{1C2F8CC5-6E48-4A4D-931F-A0B35C68828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F723DA-4E43-4F6D-9127-A24CFFBCA05D}" type="pres">
      <dgm:prSet presAssocID="{1C2F8CC5-6E48-4A4D-931F-A0B35C68828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7DB4-985E-4900-AF75-EBC1C69707BF}" type="pres">
      <dgm:prSet presAssocID="{EF70A1D9-CEBD-487A-9384-AC0E90EF3E2E}" presName="sp" presStyleCnt="0"/>
      <dgm:spPr/>
    </dgm:pt>
    <dgm:pt modelId="{6BEB1FE6-2AA2-48CA-A90A-8E6B729C4362}" type="pres">
      <dgm:prSet presAssocID="{345E70FF-03E4-4FE6-BC1B-833B17306B1F}" presName="linNode" presStyleCnt="0"/>
      <dgm:spPr/>
    </dgm:pt>
    <dgm:pt modelId="{0B839FE0-3788-413D-A4E1-A37A3DB2F666}" type="pres">
      <dgm:prSet presAssocID="{345E70FF-03E4-4FE6-BC1B-833B17306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B17AD9-E7DE-4AD1-8577-01984EF81988}" type="pres">
      <dgm:prSet presAssocID="{345E70FF-03E4-4FE6-BC1B-833B17306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A5B24-89F6-4CAD-85A2-BE46D35B93CE}" type="pres">
      <dgm:prSet presAssocID="{9E8207B9-B865-47AF-B33A-8D486DC92657}" presName="sp" presStyleCnt="0"/>
      <dgm:spPr/>
    </dgm:pt>
    <dgm:pt modelId="{57D7BABF-E1F1-4E4D-8355-52BB4BE19BBD}" type="pres">
      <dgm:prSet presAssocID="{FB0DE708-A0FD-4460-B1AA-55C7E9D1CAEE}" presName="linNode" presStyleCnt="0"/>
      <dgm:spPr/>
    </dgm:pt>
    <dgm:pt modelId="{6157588B-9E73-40E6-A60B-F50E09F29858}" type="pres">
      <dgm:prSet presAssocID="{FB0DE708-A0FD-4460-B1AA-55C7E9D1CAE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4F0D4A-A3A3-413E-A4F7-C70BE8A366BE}" type="pres">
      <dgm:prSet presAssocID="{FB0DE708-A0FD-4460-B1AA-55C7E9D1CAE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FC495-3D38-4381-8651-F526BF33C677}" type="pres">
      <dgm:prSet presAssocID="{A7434D8E-CB30-4862-98C3-38D107FF8C18}" presName="sp" presStyleCnt="0"/>
      <dgm:spPr/>
    </dgm:pt>
    <dgm:pt modelId="{5AB1787D-EC59-417D-B21F-FDC95149A43E}" type="pres">
      <dgm:prSet presAssocID="{F8BEA0A4-DC15-4EBD-81EB-EAA48594925A}" presName="linNode" presStyleCnt="0"/>
      <dgm:spPr/>
    </dgm:pt>
    <dgm:pt modelId="{8ED6A6F1-2951-4261-9CF6-F24C40C7485B}" type="pres">
      <dgm:prSet presAssocID="{F8BEA0A4-DC15-4EBD-81EB-EAA48594925A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53F2D9-3F11-4D67-81D7-1A834D2A06BD}" type="pres">
      <dgm:prSet presAssocID="{F8BEA0A4-DC15-4EBD-81EB-EAA48594925A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817B47-E420-4F26-8166-7068A568FECE}" type="presOf" srcId="{FFA6B3D8-6DF0-4475-A5D1-231AD2328A63}" destId="{4FB17AD9-E7DE-4AD1-8577-01984EF81988}" srcOrd="0" destOrd="0" presId="urn:microsoft.com/office/officeart/2005/8/layout/vList5"/>
    <dgm:cxn modelId="{E5B39026-5D68-44C2-A4B4-A782C5DAB0DE}" type="presOf" srcId="{1C2F8CC5-6E48-4A4D-931F-A0B35C688283}" destId="{E997F73B-D442-412F-BCB8-BF4E1BEBDEFD}" srcOrd="0" destOrd="0" presId="urn:microsoft.com/office/officeart/2005/8/layout/vList5"/>
    <dgm:cxn modelId="{125EE600-FF7C-453A-B311-0AC648EC527E}" srcId="{F8BEA0A4-DC15-4EBD-81EB-EAA48594925A}" destId="{C528A257-E214-43FF-8F40-2474E7A7009A}" srcOrd="0" destOrd="0" parTransId="{0EB3AB77-8846-46C9-9E42-F0E89DBE44DC}" sibTransId="{6677F136-E903-4F91-96E8-93130AC5A7DC}"/>
    <dgm:cxn modelId="{9E23115E-72AE-4987-B43E-5C74467C7656}" type="presOf" srcId="{F8BEA0A4-DC15-4EBD-81EB-EAA48594925A}" destId="{8ED6A6F1-2951-4261-9CF6-F24C40C7485B}" srcOrd="0" destOrd="0" presId="urn:microsoft.com/office/officeart/2005/8/layout/vList5"/>
    <dgm:cxn modelId="{A217F48F-E075-43DD-8E60-3F50C3A3E45D}" srcId="{1C2F8CC5-6E48-4A4D-931F-A0B35C688283}" destId="{8B0AE1A1-2B06-4B89-8247-FEB1D19CC53C}" srcOrd="0" destOrd="0" parTransId="{187D45D9-0D3F-463D-99CF-C1E7D752BEFA}" sibTransId="{0F200FBC-1230-4B69-A9C7-D8A5D43989B1}"/>
    <dgm:cxn modelId="{389E6825-D9D5-43FE-9220-5869EF99148C}" srcId="{87FF8B90-0E76-42EA-9D11-7EE62DA1CB10}" destId="{1C2F8CC5-6E48-4A4D-931F-A0B35C688283}" srcOrd="0" destOrd="0" parTransId="{6E0AE77C-40CD-47A1-88B4-38C69520E5F6}" sibTransId="{EF70A1D9-CEBD-487A-9384-AC0E90EF3E2E}"/>
    <dgm:cxn modelId="{F05B782E-5D63-494E-BBD8-71847C5B8B69}" type="presOf" srcId="{6FBD7CF4-BFC5-40AB-A59A-8D7AB27F7E2A}" destId="{234F0D4A-A3A3-413E-A4F7-C70BE8A366BE}" srcOrd="0" destOrd="0" presId="urn:microsoft.com/office/officeart/2005/8/layout/vList5"/>
    <dgm:cxn modelId="{B0D274D8-D38B-4702-92B6-0C8C131F5A7D}" type="presOf" srcId="{FB0DE708-A0FD-4460-B1AA-55C7E9D1CAEE}" destId="{6157588B-9E73-40E6-A60B-F50E09F29858}" srcOrd="0" destOrd="0" presId="urn:microsoft.com/office/officeart/2005/8/layout/vList5"/>
    <dgm:cxn modelId="{2B571A81-5D20-42EC-B355-D3C708DC4EC8}" type="presOf" srcId="{C528A257-E214-43FF-8F40-2474E7A7009A}" destId="{AE53F2D9-3F11-4D67-81D7-1A834D2A06BD}" srcOrd="0" destOrd="0" presId="urn:microsoft.com/office/officeart/2005/8/layout/vList5"/>
    <dgm:cxn modelId="{B8017DD9-3A2F-4AA2-9EA5-5EDF5A38A533}" srcId="{87FF8B90-0E76-42EA-9D11-7EE62DA1CB10}" destId="{345E70FF-03E4-4FE6-BC1B-833B17306B1F}" srcOrd="1" destOrd="0" parTransId="{E1DA9AFA-4DC5-43C4-B7A3-2038446328B7}" sibTransId="{9E8207B9-B865-47AF-B33A-8D486DC92657}"/>
    <dgm:cxn modelId="{3CB26C07-C583-4F13-BB03-B4C55062DEF9}" type="presOf" srcId="{345E70FF-03E4-4FE6-BC1B-833B17306B1F}" destId="{0B839FE0-3788-413D-A4E1-A37A3DB2F666}" srcOrd="0" destOrd="0" presId="urn:microsoft.com/office/officeart/2005/8/layout/vList5"/>
    <dgm:cxn modelId="{C9EE1EF6-E725-4F00-8555-2ED22E69EC2F}" srcId="{87FF8B90-0E76-42EA-9D11-7EE62DA1CB10}" destId="{F8BEA0A4-DC15-4EBD-81EB-EAA48594925A}" srcOrd="3" destOrd="0" parTransId="{C27C4182-B6FB-4B64-90AA-AD4C335EC332}" sibTransId="{E3C8F825-8039-4226-8DCB-9FFC73C0F69E}"/>
    <dgm:cxn modelId="{C13011CA-0D92-46AD-9EBF-053D68D56506}" srcId="{87FF8B90-0E76-42EA-9D11-7EE62DA1CB10}" destId="{FB0DE708-A0FD-4460-B1AA-55C7E9D1CAEE}" srcOrd="2" destOrd="0" parTransId="{B67CF7FF-A869-4FEF-AD28-A73D59AE025F}" sibTransId="{A7434D8E-CB30-4862-98C3-38D107FF8C18}"/>
    <dgm:cxn modelId="{A650A662-4378-4FDD-9D6D-63D1A867DDC8}" srcId="{FB0DE708-A0FD-4460-B1AA-55C7E9D1CAEE}" destId="{6FBD7CF4-BFC5-40AB-A59A-8D7AB27F7E2A}" srcOrd="0" destOrd="0" parTransId="{5D12E5A3-53E7-4DE3-A4A0-D22196C3C0DC}" sibTransId="{20FD5AD3-CB61-44D7-BDD5-903519AF33C0}"/>
    <dgm:cxn modelId="{4AC16F81-75A8-4082-BC86-BD314A241ECD}" type="presOf" srcId="{87FF8B90-0E76-42EA-9D11-7EE62DA1CB10}" destId="{108B3A4A-FA9A-4459-8CB1-F37E5B321F85}" srcOrd="0" destOrd="0" presId="urn:microsoft.com/office/officeart/2005/8/layout/vList5"/>
    <dgm:cxn modelId="{B585C8A5-B63C-422A-BD54-0BFEFD442528}" type="presOf" srcId="{8B0AE1A1-2B06-4B89-8247-FEB1D19CC53C}" destId="{D9F723DA-4E43-4F6D-9127-A24CFFBCA05D}" srcOrd="0" destOrd="0" presId="urn:microsoft.com/office/officeart/2005/8/layout/vList5"/>
    <dgm:cxn modelId="{27DCC4E7-E88F-4D2B-9559-73086DFCCA47}" srcId="{345E70FF-03E4-4FE6-BC1B-833B17306B1F}" destId="{FFA6B3D8-6DF0-4475-A5D1-231AD2328A63}" srcOrd="0" destOrd="0" parTransId="{F4F10F85-6758-4D06-8E12-D396DD7C947F}" sibTransId="{C4A21C6A-87A9-4A4C-963F-D4677702A4FD}"/>
    <dgm:cxn modelId="{65F30CFE-FE81-42EB-86C2-0758F2BE8391}" type="presParOf" srcId="{108B3A4A-FA9A-4459-8CB1-F37E5B321F85}" destId="{E3A0910D-A076-4AEB-9004-2D4A82C11685}" srcOrd="0" destOrd="0" presId="urn:microsoft.com/office/officeart/2005/8/layout/vList5"/>
    <dgm:cxn modelId="{3266FB72-EC49-424C-BE82-A4B98626243F}" type="presParOf" srcId="{E3A0910D-A076-4AEB-9004-2D4A82C11685}" destId="{E997F73B-D442-412F-BCB8-BF4E1BEBDEFD}" srcOrd="0" destOrd="0" presId="urn:microsoft.com/office/officeart/2005/8/layout/vList5"/>
    <dgm:cxn modelId="{3775DA4D-1589-4CE4-9814-2C57B8190CC2}" type="presParOf" srcId="{E3A0910D-A076-4AEB-9004-2D4A82C11685}" destId="{D9F723DA-4E43-4F6D-9127-A24CFFBCA05D}" srcOrd="1" destOrd="0" presId="urn:microsoft.com/office/officeart/2005/8/layout/vList5"/>
    <dgm:cxn modelId="{744CCE63-3054-448F-A87F-5068D9BD2A21}" type="presParOf" srcId="{108B3A4A-FA9A-4459-8CB1-F37E5B321F85}" destId="{95637DB4-985E-4900-AF75-EBC1C69707BF}" srcOrd="1" destOrd="0" presId="urn:microsoft.com/office/officeart/2005/8/layout/vList5"/>
    <dgm:cxn modelId="{D6435010-4B57-45CB-8F65-624A9E1A3625}" type="presParOf" srcId="{108B3A4A-FA9A-4459-8CB1-F37E5B321F85}" destId="{6BEB1FE6-2AA2-48CA-A90A-8E6B729C4362}" srcOrd="2" destOrd="0" presId="urn:microsoft.com/office/officeart/2005/8/layout/vList5"/>
    <dgm:cxn modelId="{E80DB37E-CFEB-4B7F-98B4-B64CBF443AF9}" type="presParOf" srcId="{6BEB1FE6-2AA2-48CA-A90A-8E6B729C4362}" destId="{0B839FE0-3788-413D-A4E1-A37A3DB2F666}" srcOrd="0" destOrd="0" presId="urn:microsoft.com/office/officeart/2005/8/layout/vList5"/>
    <dgm:cxn modelId="{F651E778-ED3E-44AC-BCE2-BB01361744CD}" type="presParOf" srcId="{6BEB1FE6-2AA2-48CA-A90A-8E6B729C4362}" destId="{4FB17AD9-E7DE-4AD1-8577-01984EF81988}" srcOrd="1" destOrd="0" presId="urn:microsoft.com/office/officeart/2005/8/layout/vList5"/>
    <dgm:cxn modelId="{A5C679A7-1E2A-4FA6-ABA8-14AC99899290}" type="presParOf" srcId="{108B3A4A-FA9A-4459-8CB1-F37E5B321F85}" destId="{59EA5B24-89F6-4CAD-85A2-BE46D35B93CE}" srcOrd="3" destOrd="0" presId="urn:microsoft.com/office/officeart/2005/8/layout/vList5"/>
    <dgm:cxn modelId="{215C6A6A-E781-44BC-8212-ACE8BA52B8F5}" type="presParOf" srcId="{108B3A4A-FA9A-4459-8CB1-F37E5B321F85}" destId="{57D7BABF-E1F1-4E4D-8355-52BB4BE19BBD}" srcOrd="4" destOrd="0" presId="urn:microsoft.com/office/officeart/2005/8/layout/vList5"/>
    <dgm:cxn modelId="{89C1CC45-0247-47A5-9412-EAE349BEE50F}" type="presParOf" srcId="{57D7BABF-E1F1-4E4D-8355-52BB4BE19BBD}" destId="{6157588B-9E73-40E6-A60B-F50E09F29858}" srcOrd="0" destOrd="0" presId="urn:microsoft.com/office/officeart/2005/8/layout/vList5"/>
    <dgm:cxn modelId="{7B8FF2FB-C6ED-47FB-A808-863472BE6218}" type="presParOf" srcId="{57D7BABF-E1F1-4E4D-8355-52BB4BE19BBD}" destId="{234F0D4A-A3A3-413E-A4F7-C70BE8A366BE}" srcOrd="1" destOrd="0" presId="urn:microsoft.com/office/officeart/2005/8/layout/vList5"/>
    <dgm:cxn modelId="{03D64FA7-EF8A-4C07-AEC2-CFFF03191B96}" type="presParOf" srcId="{108B3A4A-FA9A-4459-8CB1-F37E5B321F85}" destId="{47CFC495-3D38-4381-8651-F526BF33C677}" srcOrd="5" destOrd="0" presId="urn:microsoft.com/office/officeart/2005/8/layout/vList5"/>
    <dgm:cxn modelId="{1E25AC17-BB10-4A65-9F75-428BDC83633C}" type="presParOf" srcId="{108B3A4A-FA9A-4459-8CB1-F37E5B321F85}" destId="{5AB1787D-EC59-417D-B21F-FDC95149A43E}" srcOrd="6" destOrd="0" presId="urn:microsoft.com/office/officeart/2005/8/layout/vList5"/>
    <dgm:cxn modelId="{9AB87E46-2910-42ED-8904-0D5A74F7502A}" type="presParOf" srcId="{5AB1787D-EC59-417D-B21F-FDC95149A43E}" destId="{8ED6A6F1-2951-4261-9CF6-F24C40C7485B}" srcOrd="0" destOrd="0" presId="urn:microsoft.com/office/officeart/2005/8/layout/vList5"/>
    <dgm:cxn modelId="{2AB7E83C-4E28-4440-8C3A-A2BBA67A73B6}" type="presParOf" srcId="{5AB1787D-EC59-417D-B21F-FDC95149A43E}" destId="{AE53F2D9-3F11-4D67-81D7-1A834D2A06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56280-E0F4-42B7-ACAA-8D2057DFF491}" type="doc">
      <dgm:prSet loTypeId="urn:microsoft.com/office/officeart/2005/8/layout/vList2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7786E86D-C26C-4C35-83BC-AA137E356527}">
      <dgm:prSet/>
      <dgm:spPr/>
      <dgm:t>
        <a:bodyPr/>
        <a:lstStyle/>
        <a:p>
          <a:pPr rtl="0"/>
          <a:r>
            <a:rPr lang="zh-CN" dirty="0" smtClean="0"/>
            <a:t>将虚拟地址映射为物理地址</a:t>
          </a:r>
          <a:endParaRPr lang="zh-CN" dirty="0"/>
        </a:p>
      </dgm:t>
    </dgm:pt>
    <dgm:pt modelId="{5A735D18-B97B-468D-B5D0-A95FF136F595}" type="parTrans" cxnId="{2C205A59-F621-4812-84C9-8ADF0DDD8CF5}">
      <dgm:prSet/>
      <dgm:spPr/>
      <dgm:t>
        <a:bodyPr/>
        <a:lstStyle/>
        <a:p>
          <a:endParaRPr lang="zh-CN" altLang="en-US"/>
        </a:p>
      </dgm:t>
    </dgm:pt>
    <dgm:pt modelId="{CF9E72B5-3EC5-4AD3-99FF-7F4AAC9A54D0}" type="sibTrans" cxnId="{2C205A59-F621-4812-84C9-8ADF0DDD8CF5}">
      <dgm:prSet/>
      <dgm:spPr/>
      <dgm:t>
        <a:bodyPr/>
        <a:lstStyle/>
        <a:p>
          <a:endParaRPr lang="zh-CN" altLang="en-US"/>
        </a:p>
      </dgm:t>
    </dgm:pt>
    <dgm:pt modelId="{08B224CE-C9F6-411E-9E5E-D9D5DA1E3742}">
      <dgm:prSet/>
      <dgm:spPr/>
      <dgm:t>
        <a:bodyPr/>
        <a:lstStyle/>
        <a:p>
          <a:pPr rtl="0"/>
          <a:r>
            <a:rPr lang="zh-CN" smtClean="0"/>
            <a:t>提供硬件机制的内存访问授权</a:t>
          </a:r>
          <a:endParaRPr lang="zh-CN"/>
        </a:p>
      </dgm:t>
    </dgm:pt>
    <dgm:pt modelId="{BCD12E72-79D3-4C38-A19E-B266C0129877}" type="parTrans" cxnId="{1173F846-52BD-4D52-B0B2-6A7D2A00FF13}">
      <dgm:prSet/>
      <dgm:spPr/>
      <dgm:t>
        <a:bodyPr/>
        <a:lstStyle/>
        <a:p>
          <a:endParaRPr lang="zh-CN" altLang="en-US"/>
        </a:p>
      </dgm:t>
    </dgm:pt>
    <dgm:pt modelId="{C26C859F-B864-4D6F-9F02-4DA9BB178A47}" type="sibTrans" cxnId="{1173F846-52BD-4D52-B0B2-6A7D2A00FF13}">
      <dgm:prSet/>
      <dgm:spPr/>
      <dgm:t>
        <a:bodyPr/>
        <a:lstStyle/>
        <a:p>
          <a:endParaRPr lang="zh-CN" altLang="en-US"/>
        </a:p>
      </dgm:t>
    </dgm:pt>
    <dgm:pt modelId="{E697B646-752D-427F-B0FE-4C3D1FA40837}" type="pres">
      <dgm:prSet presAssocID="{43E56280-E0F4-42B7-ACAA-8D2057DFF491}" presName="linear" presStyleCnt="0">
        <dgm:presLayoutVars>
          <dgm:animLvl val="lvl"/>
          <dgm:resizeHandles val="exact"/>
        </dgm:presLayoutVars>
      </dgm:prSet>
      <dgm:spPr/>
    </dgm:pt>
    <dgm:pt modelId="{A50C062D-8681-40E6-9A7A-5321100DD9D0}" type="pres">
      <dgm:prSet presAssocID="{7786E86D-C26C-4C35-83BC-AA137E35652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E9A736-1FC0-4D08-818E-022428606D1C}" type="pres">
      <dgm:prSet presAssocID="{CF9E72B5-3EC5-4AD3-99FF-7F4AAC9A54D0}" presName="spacer" presStyleCnt="0"/>
      <dgm:spPr/>
    </dgm:pt>
    <dgm:pt modelId="{340DAAF0-211A-43EE-873F-3B92318360F5}" type="pres">
      <dgm:prSet presAssocID="{08B224CE-C9F6-411E-9E5E-D9D5DA1E374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7A533B0-E647-404E-9E08-7847F0E88D8E}" type="presOf" srcId="{7786E86D-C26C-4C35-83BC-AA137E356527}" destId="{A50C062D-8681-40E6-9A7A-5321100DD9D0}" srcOrd="0" destOrd="0" presId="urn:microsoft.com/office/officeart/2005/8/layout/vList2"/>
    <dgm:cxn modelId="{3638AE02-5143-4446-882E-24CDC8816C3C}" type="presOf" srcId="{08B224CE-C9F6-411E-9E5E-D9D5DA1E3742}" destId="{340DAAF0-211A-43EE-873F-3B92318360F5}" srcOrd="0" destOrd="0" presId="urn:microsoft.com/office/officeart/2005/8/layout/vList2"/>
    <dgm:cxn modelId="{46586F44-26A3-4D32-A474-23E80421F19B}" type="presOf" srcId="{43E56280-E0F4-42B7-ACAA-8D2057DFF491}" destId="{E697B646-752D-427F-B0FE-4C3D1FA40837}" srcOrd="0" destOrd="0" presId="urn:microsoft.com/office/officeart/2005/8/layout/vList2"/>
    <dgm:cxn modelId="{2C205A59-F621-4812-84C9-8ADF0DDD8CF5}" srcId="{43E56280-E0F4-42B7-ACAA-8D2057DFF491}" destId="{7786E86D-C26C-4C35-83BC-AA137E356527}" srcOrd="0" destOrd="0" parTransId="{5A735D18-B97B-468D-B5D0-A95FF136F595}" sibTransId="{CF9E72B5-3EC5-4AD3-99FF-7F4AAC9A54D0}"/>
    <dgm:cxn modelId="{1173F846-52BD-4D52-B0B2-6A7D2A00FF13}" srcId="{43E56280-E0F4-42B7-ACAA-8D2057DFF491}" destId="{08B224CE-C9F6-411E-9E5E-D9D5DA1E3742}" srcOrd="1" destOrd="0" parTransId="{BCD12E72-79D3-4C38-A19E-B266C0129877}" sibTransId="{C26C859F-B864-4D6F-9F02-4DA9BB178A47}"/>
    <dgm:cxn modelId="{DF8D456D-69EA-458E-98F4-23EADDC4CAD1}" type="presParOf" srcId="{E697B646-752D-427F-B0FE-4C3D1FA40837}" destId="{A50C062D-8681-40E6-9A7A-5321100DD9D0}" srcOrd="0" destOrd="0" presId="urn:microsoft.com/office/officeart/2005/8/layout/vList2"/>
    <dgm:cxn modelId="{6109F875-4D44-4D57-9F53-02C163F2D1B0}" type="presParOf" srcId="{E697B646-752D-427F-B0FE-4C3D1FA40837}" destId="{35E9A736-1FC0-4D08-818E-022428606D1C}" srcOrd="1" destOrd="0" presId="urn:microsoft.com/office/officeart/2005/8/layout/vList2"/>
    <dgm:cxn modelId="{DC3C88CD-B9CE-43A6-BEEF-90B10B1FD0A7}" type="presParOf" srcId="{E697B646-752D-427F-B0FE-4C3D1FA40837}" destId="{340DAAF0-211A-43EE-873F-3B92318360F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22D1BD-A55D-4A56-9226-96862FE8C8C7}" type="doc">
      <dgm:prSet loTypeId="urn:microsoft.com/office/officeart/2005/8/layout/list1" loCatId="list" qsTypeId="urn:microsoft.com/office/officeart/2005/8/quickstyle/3d1" qsCatId="3D" csTypeId="urn:microsoft.com/office/officeart/2005/8/colors/accent1_3" csCatId="accent1" phldr="1"/>
      <dgm:spPr/>
    </dgm:pt>
    <dgm:pt modelId="{991CC812-39C2-4F7C-9BE0-5089F8911FC9}">
      <dgm:prSet phldrT="[文本]"/>
      <dgm:spPr/>
      <dgm:t>
        <a:bodyPr/>
        <a:lstStyle/>
        <a:p>
          <a:r>
            <a:rPr lang="zh-CN" altLang="en-US" dirty="0" smtClean="0"/>
            <a:t>支持</a:t>
          </a:r>
          <a:r>
            <a:rPr lang="zh-CN" dirty="0" smtClean="0"/>
            <a:t>计算机组成原理教学</a:t>
          </a:r>
          <a:endParaRPr lang="zh-CN" altLang="en-US" dirty="0"/>
        </a:p>
      </dgm:t>
    </dgm:pt>
    <dgm:pt modelId="{630F94AA-404B-4363-82EF-6DACB8F744A2}" type="parTrans" cxnId="{BC1400AD-E1AD-4DD5-861D-866C87FE5A75}">
      <dgm:prSet/>
      <dgm:spPr/>
      <dgm:t>
        <a:bodyPr/>
        <a:lstStyle/>
        <a:p>
          <a:endParaRPr lang="zh-CN" altLang="en-US"/>
        </a:p>
      </dgm:t>
    </dgm:pt>
    <dgm:pt modelId="{A6D92949-97AE-4294-98C5-4D4E7A7D864E}" type="sibTrans" cxnId="{BC1400AD-E1AD-4DD5-861D-866C87FE5A75}">
      <dgm:prSet/>
      <dgm:spPr/>
      <dgm:t>
        <a:bodyPr/>
        <a:lstStyle/>
        <a:p>
          <a:endParaRPr lang="zh-CN" altLang="en-US"/>
        </a:p>
      </dgm:t>
    </dgm:pt>
    <dgm:pt modelId="{F068C112-B872-4EEB-94A0-087E95829EF7}">
      <dgm:prSet phldrT="[文本]"/>
      <dgm:spPr/>
      <dgm:t>
        <a:bodyPr/>
        <a:lstStyle/>
        <a:p>
          <a:r>
            <a:rPr lang="zh-CN" altLang="en-US" dirty="0" smtClean="0"/>
            <a:t>支持</a:t>
          </a:r>
          <a:r>
            <a:rPr lang="zh-CN" dirty="0" smtClean="0"/>
            <a:t>操作系统</a:t>
          </a:r>
          <a:r>
            <a:rPr lang="en-US" altLang="zh-CN" dirty="0" smtClean="0"/>
            <a:t>(OS)</a:t>
          </a:r>
          <a:r>
            <a:rPr lang="zh-CN" dirty="0" smtClean="0"/>
            <a:t>教学</a:t>
          </a:r>
          <a:endParaRPr lang="zh-CN" altLang="en-US" dirty="0"/>
        </a:p>
      </dgm:t>
    </dgm:pt>
    <dgm:pt modelId="{5E9A392F-E436-4145-868F-A7D79629634C}" type="parTrans" cxnId="{A1A69B58-591D-485E-8F2A-557AFE6B5FB3}">
      <dgm:prSet/>
      <dgm:spPr/>
      <dgm:t>
        <a:bodyPr/>
        <a:lstStyle/>
        <a:p>
          <a:endParaRPr lang="zh-CN" altLang="en-US"/>
        </a:p>
      </dgm:t>
    </dgm:pt>
    <dgm:pt modelId="{69772E72-1F4F-4955-AB27-EB9269889166}" type="sibTrans" cxnId="{A1A69B58-591D-485E-8F2A-557AFE6B5FB3}">
      <dgm:prSet/>
      <dgm:spPr/>
      <dgm:t>
        <a:bodyPr/>
        <a:lstStyle/>
        <a:p>
          <a:endParaRPr lang="zh-CN" altLang="en-US"/>
        </a:p>
      </dgm:t>
    </dgm:pt>
    <dgm:pt modelId="{7A5470A4-1F1E-42A2-8A6F-53E3646D7F74}">
      <dgm:prSet/>
      <dgm:spPr/>
      <dgm:t>
        <a:bodyPr/>
        <a:lstStyle/>
        <a:p>
          <a:r>
            <a:rPr lang="zh-CN" dirty="0" smtClean="0"/>
            <a:t>硬件代码</a:t>
          </a:r>
          <a:r>
            <a:rPr lang="zh-CN" altLang="en-US" dirty="0" smtClean="0"/>
            <a:t>有助于同学对</a:t>
          </a:r>
          <a:r>
            <a:rPr lang="en-US" altLang="zh-CN" dirty="0" smtClean="0"/>
            <a:t>MMU</a:t>
          </a:r>
          <a:r>
            <a:rPr lang="zh-CN" altLang="en-US" dirty="0" smtClean="0"/>
            <a:t>具体结构的理解</a:t>
          </a:r>
          <a:endParaRPr lang="zh-CN" altLang="en-US" dirty="0"/>
        </a:p>
      </dgm:t>
    </dgm:pt>
    <dgm:pt modelId="{0BE31B31-DFE6-417E-8513-0E08B0DABACD}" type="parTrans" cxnId="{B73D2941-7543-43DB-9F5B-60225A7C0508}">
      <dgm:prSet/>
      <dgm:spPr/>
      <dgm:t>
        <a:bodyPr/>
        <a:lstStyle/>
        <a:p>
          <a:endParaRPr lang="zh-CN" altLang="en-US"/>
        </a:p>
      </dgm:t>
    </dgm:pt>
    <dgm:pt modelId="{75D21CC4-9085-41EE-AE84-6BEB0496F7BC}" type="sibTrans" cxnId="{B73D2941-7543-43DB-9F5B-60225A7C0508}">
      <dgm:prSet/>
      <dgm:spPr/>
      <dgm:t>
        <a:bodyPr/>
        <a:lstStyle/>
        <a:p>
          <a:endParaRPr lang="zh-CN" altLang="en-US"/>
        </a:p>
      </dgm:t>
    </dgm:pt>
    <dgm:pt modelId="{E7939B33-865B-49A7-8378-CF44F02A65BD}">
      <dgm:prSet/>
      <dgm:spPr/>
      <dgm:t>
        <a:bodyPr/>
        <a:lstStyle/>
        <a:p>
          <a:r>
            <a:rPr lang="zh-CN" altLang="en-US" dirty="0" smtClean="0"/>
            <a:t>助于同学理解操作系统的</a:t>
          </a:r>
          <a:r>
            <a:rPr lang="zh-CN" dirty="0" smtClean="0"/>
            <a:t>进程切换、地址空间的管理、页表映射</a:t>
          </a:r>
          <a:r>
            <a:rPr lang="zh-CN" altLang="en-US" dirty="0" smtClean="0"/>
            <a:t>等机制</a:t>
          </a:r>
          <a:endParaRPr lang="zh-CN" altLang="en-US" dirty="0"/>
        </a:p>
      </dgm:t>
    </dgm:pt>
    <dgm:pt modelId="{812E75D3-A70A-48D7-8D6F-0AE0E55E9197}" type="parTrans" cxnId="{9D2E6509-6C74-4D68-826C-64C70CACA90D}">
      <dgm:prSet/>
      <dgm:spPr/>
      <dgm:t>
        <a:bodyPr/>
        <a:lstStyle/>
        <a:p>
          <a:endParaRPr lang="zh-CN" altLang="en-US"/>
        </a:p>
      </dgm:t>
    </dgm:pt>
    <dgm:pt modelId="{F1273026-C2FB-46C7-BF5A-A5B2A40627A6}" type="sibTrans" cxnId="{9D2E6509-6C74-4D68-826C-64C70CACA90D}">
      <dgm:prSet/>
      <dgm:spPr/>
      <dgm:t>
        <a:bodyPr/>
        <a:lstStyle/>
        <a:p>
          <a:endParaRPr lang="zh-CN" altLang="en-US"/>
        </a:p>
      </dgm:t>
    </dgm:pt>
    <dgm:pt modelId="{0A534D2F-1322-4CCA-9411-F3102CCB0AE5}" type="pres">
      <dgm:prSet presAssocID="{A422D1BD-A55D-4A56-9226-96862FE8C8C7}" presName="linear" presStyleCnt="0">
        <dgm:presLayoutVars>
          <dgm:dir/>
          <dgm:animLvl val="lvl"/>
          <dgm:resizeHandles val="exact"/>
        </dgm:presLayoutVars>
      </dgm:prSet>
      <dgm:spPr/>
    </dgm:pt>
    <dgm:pt modelId="{70EED1B7-96F8-4566-8BA3-CB19E4C4480A}" type="pres">
      <dgm:prSet presAssocID="{991CC812-39C2-4F7C-9BE0-5089F8911FC9}" presName="parentLin" presStyleCnt="0"/>
      <dgm:spPr/>
    </dgm:pt>
    <dgm:pt modelId="{4E550AA4-A87F-4FE8-8BC8-4A4DE265A804}" type="pres">
      <dgm:prSet presAssocID="{991CC812-39C2-4F7C-9BE0-5089F8911FC9}" presName="parentLeftMargin" presStyleLbl="node1" presStyleIdx="0" presStyleCnt="2"/>
      <dgm:spPr/>
    </dgm:pt>
    <dgm:pt modelId="{626CF368-436D-4676-B900-04866EC9128F}" type="pres">
      <dgm:prSet presAssocID="{991CC812-39C2-4F7C-9BE0-5089F8911F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87650D-ADE6-46C6-B5F7-AB9D29D79B70}" type="pres">
      <dgm:prSet presAssocID="{991CC812-39C2-4F7C-9BE0-5089F8911FC9}" presName="negativeSpace" presStyleCnt="0"/>
      <dgm:spPr/>
    </dgm:pt>
    <dgm:pt modelId="{FFBD8AAC-318D-4C3F-B96A-D898B679ABDB}" type="pres">
      <dgm:prSet presAssocID="{991CC812-39C2-4F7C-9BE0-5089F8911FC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30D36C-C68A-4315-8A33-5C46F54B721A}" type="pres">
      <dgm:prSet presAssocID="{A6D92949-97AE-4294-98C5-4D4E7A7D864E}" presName="spaceBetweenRectangles" presStyleCnt="0"/>
      <dgm:spPr/>
    </dgm:pt>
    <dgm:pt modelId="{B2255C56-FCDB-4D2B-BC24-F5D72B685183}" type="pres">
      <dgm:prSet presAssocID="{F068C112-B872-4EEB-94A0-087E95829EF7}" presName="parentLin" presStyleCnt="0"/>
      <dgm:spPr/>
    </dgm:pt>
    <dgm:pt modelId="{4EB74A8B-A260-47D3-9041-AD9350110174}" type="pres">
      <dgm:prSet presAssocID="{F068C112-B872-4EEB-94A0-087E95829EF7}" presName="parentLeftMargin" presStyleLbl="node1" presStyleIdx="0" presStyleCnt="2"/>
      <dgm:spPr/>
    </dgm:pt>
    <dgm:pt modelId="{E47DB8BD-FDBD-4947-9E50-3563D17A3EE6}" type="pres">
      <dgm:prSet presAssocID="{F068C112-B872-4EEB-94A0-087E95829EF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39718AC-B218-45C8-B659-65E09A9E9AE3}" type="pres">
      <dgm:prSet presAssocID="{F068C112-B872-4EEB-94A0-087E95829EF7}" presName="negativeSpace" presStyleCnt="0"/>
      <dgm:spPr/>
    </dgm:pt>
    <dgm:pt modelId="{626F8267-4586-459F-A20E-7809C98A2F76}" type="pres">
      <dgm:prSet presAssocID="{F068C112-B872-4EEB-94A0-087E95829EF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92647F-8730-4720-9074-81C56AE318B5}" type="presOf" srcId="{A422D1BD-A55D-4A56-9226-96862FE8C8C7}" destId="{0A534D2F-1322-4CCA-9411-F3102CCB0AE5}" srcOrd="0" destOrd="0" presId="urn:microsoft.com/office/officeart/2005/8/layout/list1"/>
    <dgm:cxn modelId="{EC40AE7C-9C82-4008-B8D1-ECBF04FF328C}" type="presOf" srcId="{7A5470A4-1F1E-42A2-8A6F-53E3646D7F74}" destId="{FFBD8AAC-318D-4C3F-B96A-D898B679ABDB}" srcOrd="0" destOrd="0" presId="urn:microsoft.com/office/officeart/2005/8/layout/list1"/>
    <dgm:cxn modelId="{0A861AF4-B34A-4882-9F83-40A1C77930DB}" type="presOf" srcId="{E7939B33-865B-49A7-8378-CF44F02A65BD}" destId="{626F8267-4586-459F-A20E-7809C98A2F76}" srcOrd="0" destOrd="0" presId="urn:microsoft.com/office/officeart/2005/8/layout/list1"/>
    <dgm:cxn modelId="{3A8576EB-C696-4391-BB7B-C0A968FAC1AD}" type="presOf" srcId="{991CC812-39C2-4F7C-9BE0-5089F8911FC9}" destId="{4E550AA4-A87F-4FE8-8BC8-4A4DE265A804}" srcOrd="0" destOrd="0" presId="urn:microsoft.com/office/officeart/2005/8/layout/list1"/>
    <dgm:cxn modelId="{A1A69B58-591D-485E-8F2A-557AFE6B5FB3}" srcId="{A422D1BD-A55D-4A56-9226-96862FE8C8C7}" destId="{F068C112-B872-4EEB-94A0-087E95829EF7}" srcOrd="1" destOrd="0" parTransId="{5E9A392F-E436-4145-868F-A7D79629634C}" sibTransId="{69772E72-1F4F-4955-AB27-EB9269889166}"/>
    <dgm:cxn modelId="{BB4B121C-37E5-4C0C-A5EF-28B80F63DA1B}" type="presOf" srcId="{F068C112-B872-4EEB-94A0-087E95829EF7}" destId="{4EB74A8B-A260-47D3-9041-AD9350110174}" srcOrd="0" destOrd="0" presId="urn:microsoft.com/office/officeart/2005/8/layout/list1"/>
    <dgm:cxn modelId="{6EB5373C-8713-4AE1-8722-6460CCD5719C}" type="presOf" srcId="{F068C112-B872-4EEB-94A0-087E95829EF7}" destId="{E47DB8BD-FDBD-4947-9E50-3563D17A3EE6}" srcOrd="1" destOrd="0" presId="urn:microsoft.com/office/officeart/2005/8/layout/list1"/>
    <dgm:cxn modelId="{D8A45FFC-3BCC-489B-BD86-6253A6CD0795}" type="presOf" srcId="{991CC812-39C2-4F7C-9BE0-5089F8911FC9}" destId="{626CF368-436D-4676-B900-04866EC9128F}" srcOrd="1" destOrd="0" presId="urn:microsoft.com/office/officeart/2005/8/layout/list1"/>
    <dgm:cxn modelId="{9D2E6509-6C74-4D68-826C-64C70CACA90D}" srcId="{F068C112-B872-4EEB-94A0-087E95829EF7}" destId="{E7939B33-865B-49A7-8378-CF44F02A65BD}" srcOrd="0" destOrd="0" parTransId="{812E75D3-A70A-48D7-8D6F-0AE0E55E9197}" sibTransId="{F1273026-C2FB-46C7-BF5A-A5B2A40627A6}"/>
    <dgm:cxn modelId="{BC1400AD-E1AD-4DD5-861D-866C87FE5A75}" srcId="{A422D1BD-A55D-4A56-9226-96862FE8C8C7}" destId="{991CC812-39C2-4F7C-9BE0-5089F8911FC9}" srcOrd="0" destOrd="0" parTransId="{630F94AA-404B-4363-82EF-6DACB8F744A2}" sibTransId="{A6D92949-97AE-4294-98C5-4D4E7A7D864E}"/>
    <dgm:cxn modelId="{B73D2941-7543-43DB-9F5B-60225A7C0508}" srcId="{991CC812-39C2-4F7C-9BE0-5089F8911FC9}" destId="{7A5470A4-1F1E-42A2-8A6F-53E3646D7F74}" srcOrd="0" destOrd="0" parTransId="{0BE31B31-DFE6-417E-8513-0E08B0DABACD}" sibTransId="{75D21CC4-9085-41EE-AE84-6BEB0496F7BC}"/>
    <dgm:cxn modelId="{319CFF4F-608F-4A3E-AB74-DA8D44AEDB09}" type="presParOf" srcId="{0A534D2F-1322-4CCA-9411-F3102CCB0AE5}" destId="{70EED1B7-96F8-4566-8BA3-CB19E4C4480A}" srcOrd="0" destOrd="0" presId="urn:microsoft.com/office/officeart/2005/8/layout/list1"/>
    <dgm:cxn modelId="{1BFBC6A4-825D-4BB1-9069-4CDF7944421A}" type="presParOf" srcId="{70EED1B7-96F8-4566-8BA3-CB19E4C4480A}" destId="{4E550AA4-A87F-4FE8-8BC8-4A4DE265A804}" srcOrd="0" destOrd="0" presId="urn:microsoft.com/office/officeart/2005/8/layout/list1"/>
    <dgm:cxn modelId="{C39E0DDD-9301-4F2B-956B-336F18590E80}" type="presParOf" srcId="{70EED1B7-96F8-4566-8BA3-CB19E4C4480A}" destId="{626CF368-436D-4676-B900-04866EC9128F}" srcOrd="1" destOrd="0" presId="urn:microsoft.com/office/officeart/2005/8/layout/list1"/>
    <dgm:cxn modelId="{16DB8078-2DAD-4208-BFE4-AC804A2ABC61}" type="presParOf" srcId="{0A534D2F-1322-4CCA-9411-F3102CCB0AE5}" destId="{F087650D-ADE6-46C6-B5F7-AB9D29D79B70}" srcOrd="1" destOrd="0" presId="urn:microsoft.com/office/officeart/2005/8/layout/list1"/>
    <dgm:cxn modelId="{028718D6-6373-447A-AE21-2056D8DE6887}" type="presParOf" srcId="{0A534D2F-1322-4CCA-9411-F3102CCB0AE5}" destId="{FFBD8AAC-318D-4C3F-B96A-D898B679ABDB}" srcOrd="2" destOrd="0" presId="urn:microsoft.com/office/officeart/2005/8/layout/list1"/>
    <dgm:cxn modelId="{23CD867F-FCFB-4FF3-B31E-6A8297468BC8}" type="presParOf" srcId="{0A534D2F-1322-4CCA-9411-F3102CCB0AE5}" destId="{CC30D36C-C68A-4315-8A33-5C46F54B721A}" srcOrd="3" destOrd="0" presId="urn:microsoft.com/office/officeart/2005/8/layout/list1"/>
    <dgm:cxn modelId="{1E582212-F5AB-4092-8EE6-ECB970466B20}" type="presParOf" srcId="{0A534D2F-1322-4CCA-9411-F3102CCB0AE5}" destId="{B2255C56-FCDB-4D2B-BC24-F5D72B685183}" srcOrd="4" destOrd="0" presId="urn:microsoft.com/office/officeart/2005/8/layout/list1"/>
    <dgm:cxn modelId="{B298873B-4073-4CE1-8995-5E81A4DD8A36}" type="presParOf" srcId="{B2255C56-FCDB-4D2B-BC24-F5D72B685183}" destId="{4EB74A8B-A260-47D3-9041-AD9350110174}" srcOrd="0" destOrd="0" presId="urn:microsoft.com/office/officeart/2005/8/layout/list1"/>
    <dgm:cxn modelId="{E8401EF7-F3EF-4A2D-9F7F-277F90E9B816}" type="presParOf" srcId="{B2255C56-FCDB-4D2B-BC24-F5D72B685183}" destId="{E47DB8BD-FDBD-4947-9E50-3563D17A3EE6}" srcOrd="1" destOrd="0" presId="urn:microsoft.com/office/officeart/2005/8/layout/list1"/>
    <dgm:cxn modelId="{005D64A4-ABD7-4AB2-985D-4C3EFC1873E6}" type="presParOf" srcId="{0A534D2F-1322-4CCA-9411-F3102CCB0AE5}" destId="{C39718AC-B218-45C8-B659-65E09A9E9AE3}" srcOrd="5" destOrd="0" presId="urn:microsoft.com/office/officeart/2005/8/layout/list1"/>
    <dgm:cxn modelId="{ECFAB541-4BB7-4752-9196-5C81C35AE4BE}" type="presParOf" srcId="{0A534D2F-1322-4CCA-9411-F3102CCB0AE5}" destId="{626F8267-4586-459F-A20E-7809C98A2F7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DC4817-30E7-4698-AE36-E3746BDB8AB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AC914862-C800-4EA1-A242-902962A78E44}">
      <dgm:prSet phldrT="[文本]"/>
      <dgm:spPr/>
      <dgm:t>
        <a:bodyPr/>
        <a:lstStyle/>
        <a:p>
          <a:r>
            <a:rPr lang="zh-CN" altLang="en-US" dirty="0" smtClean="0"/>
            <a:t>系统启动</a:t>
          </a:r>
          <a:endParaRPr lang="zh-CN" altLang="en-US" dirty="0"/>
        </a:p>
      </dgm:t>
    </dgm:pt>
    <dgm:pt modelId="{A838C860-8E94-40ED-8DB3-433AC860F62C}" type="parTrans" cxnId="{DD53A8D5-BA27-4140-BF6C-7BCAE72C8069}">
      <dgm:prSet/>
      <dgm:spPr/>
      <dgm:t>
        <a:bodyPr/>
        <a:lstStyle/>
        <a:p>
          <a:endParaRPr lang="zh-CN" altLang="en-US"/>
        </a:p>
      </dgm:t>
    </dgm:pt>
    <dgm:pt modelId="{01F744EE-3574-467A-A645-D486F2A8C054}" type="sibTrans" cxnId="{DD53A8D5-BA27-4140-BF6C-7BCAE72C8069}">
      <dgm:prSet/>
      <dgm:spPr/>
      <dgm:t>
        <a:bodyPr/>
        <a:lstStyle/>
        <a:p>
          <a:endParaRPr lang="zh-CN" altLang="en-US"/>
        </a:p>
      </dgm:t>
    </dgm:pt>
    <dgm:pt modelId="{F01656FF-6DF6-43C3-9909-6DB8618B3EA0}">
      <dgm:prSet phldrT="[文本]"/>
      <dgm:spPr/>
      <dgm:t>
        <a:bodyPr/>
        <a:lstStyle/>
        <a:p>
          <a:r>
            <a:rPr lang="zh-CN" altLang="en-US" dirty="0" smtClean="0"/>
            <a:t>切换到用户进程</a:t>
          </a:r>
          <a:endParaRPr lang="zh-CN" altLang="en-US" dirty="0"/>
        </a:p>
      </dgm:t>
    </dgm:pt>
    <dgm:pt modelId="{924236A0-4399-4F7E-AB18-41B6DBF1DADC}" type="parTrans" cxnId="{07C244DB-4FAD-4DC0-9D20-B77B9BB7FF59}">
      <dgm:prSet/>
      <dgm:spPr/>
      <dgm:t>
        <a:bodyPr/>
        <a:lstStyle/>
        <a:p>
          <a:endParaRPr lang="zh-CN" altLang="en-US"/>
        </a:p>
      </dgm:t>
    </dgm:pt>
    <dgm:pt modelId="{2B1CF7D2-D7C2-4863-8870-A7721843B76B}" type="sibTrans" cxnId="{07C244DB-4FAD-4DC0-9D20-B77B9BB7FF59}">
      <dgm:prSet/>
      <dgm:spPr/>
      <dgm:t>
        <a:bodyPr/>
        <a:lstStyle/>
        <a:p>
          <a:endParaRPr lang="zh-CN" altLang="en-US"/>
        </a:p>
      </dgm:t>
    </dgm:pt>
    <dgm:pt modelId="{ED5B57EF-55DD-4A6A-B6E3-36D717FE1B3C}">
      <dgm:prSet phldrT="[文本]"/>
      <dgm:spPr/>
      <dgm:t>
        <a:bodyPr/>
        <a:lstStyle/>
        <a:p>
          <a:r>
            <a:rPr lang="zh-CN" altLang="en-US" dirty="0" smtClean="0"/>
            <a:t>执行用户程序</a:t>
          </a:r>
          <a:endParaRPr lang="zh-CN" altLang="en-US" dirty="0"/>
        </a:p>
      </dgm:t>
    </dgm:pt>
    <dgm:pt modelId="{D1EF7D26-B2EF-4FDF-B94E-138844AF4132}" type="parTrans" cxnId="{113D94AA-4211-482B-920D-C1AC8CECAD5D}">
      <dgm:prSet/>
      <dgm:spPr/>
      <dgm:t>
        <a:bodyPr/>
        <a:lstStyle/>
        <a:p>
          <a:endParaRPr lang="zh-CN" altLang="en-US"/>
        </a:p>
      </dgm:t>
    </dgm:pt>
    <dgm:pt modelId="{02A78E3A-75A2-4965-99BB-6D903DA57829}" type="sibTrans" cxnId="{113D94AA-4211-482B-920D-C1AC8CECAD5D}">
      <dgm:prSet/>
      <dgm:spPr/>
      <dgm:t>
        <a:bodyPr/>
        <a:lstStyle/>
        <a:p>
          <a:endParaRPr lang="zh-CN" altLang="en-US"/>
        </a:p>
      </dgm:t>
    </dgm:pt>
    <dgm:pt modelId="{8F31CEAD-259E-4CE3-B47B-3686AD4D1686}">
      <dgm:prSet phldrT="[文本]"/>
      <dgm:spPr/>
      <dgm:t>
        <a:bodyPr/>
        <a:lstStyle/>
        <a:p>
          <a:r>
            <a:rPr lang="zh-CN" altLang="en-US" dirty="0" smtClean="0"/>
            <a:t>非法访问</a:t>
          </a:r>
          <a:endParaRPr lang="zh-CN" altLang="en-US" dirty="0"/>
        </a:p>
      </dgm:t>
    </dgm:pt>
    <dgm:pt modelId="{89CF7CE6-AF37-4A55-BDFB-545B16DEA154}" type="parTrans" cxnId="{8A704310-89B0-448B-9159-35B2F57BD725}">
      <dgm:prSet/>
      <dgm:spPr/>
      <dgm:t>
        <a:bodyPr/>
        <a:lstStyle/>
        <a:p>
          <a:endParaRPr lang="zh-CN" altLang="en-US"/>
        </a:p>
      </dgm:t>
    </dgm:pt>
    <dgm:pt modelId="{DEA3E974-52CE-461C-B585-0850B6AF38F4}" type="sibTrans" cxnId="{8A704310-89B0-448B-9159-35B2F57BD725}">
      <dgm:prSet/>
      <dgm:spPr/>
      <dgm:t>
        <a:bodyPr/>
        <a:lstStyle/>
        <a:p>
          <a:endParaRPr lang="zh-CN" altLang="en-US"/>
        </a:p>
      </dgm:t>
    </dgm:pt>
    <dgm:pt modelId="{EA0E4AC6-3EB1-43DF-B126-AF5470216D5D}">
      <dgm:prSet phldrT="[文本]"/>
      <dgm:spPr/>
      <dgm:t>
        <a:bodyPr/>
        <a:lstStyle/>
        <a:p>
          <a:r>
            <a:rPr lang="zh-CN" altLang="en-US" dirty="0" smtClean="0"/>
            <a:t>捕获非法访问，陷入死循环</a:t>
          </a:r>
          <a:endParaRPr lang="zh-CN" altLang="en-US" dirty="0"/>
        </a:p>
      </dgm:t>
    </dgm:pt>
    <dgm:pt modelId="{0955F464-AAD6-4DBB-95BB-8244AE9BFB83}" type="parTrans" cxnId="{EB81F839-0EB9-4BC8-941C-92F50817FF32}">
      <dgm:prSet/>
      <dgm:spPr/>
      <dgm:t>
        <a:bodyPr/>
        <a:lstStyle/>
        <a:p>
          <a:endParaRPr lang="zh-CN" altLang="en-US"/>
        </a:p>
      </dgm:t>
    </dgm:pt>
    <dgm:pt modelId="{AAE949BA-70D9-40CE-AD56-FEB791E1F905}" type="sibTrans" cxnId="{EB81F839-0EB9-4BC8-941C-92F50817FF32}">
      <dgm:prSet/>
      <dgm:spPr/>
      <dgm:t>
        <a:bodyPr/>
        <a:lstStyle/>
        <a:p>
          <a:endParaRPr lang="zh-CN" altLang="en-US"/>
        </a:p>
      </dgm:t>
    </dgm:pt>
    <dgm:pt modelId="{0B754017-F0F1-4C02-835D-07301C659459}" type="pres">
      <dgm:prSet presAssocID="{9CDC4817-30E7-4698-AE36-E3746BDB8AB3}" presName="Name0" presStyleCnt="0">
        <dgm:presLayoutVars>
          <dgm:dir/>
          <dgm:resizeHandles val="exact"/>
        </dgm:presLayoutVars>
      </dgm:prSet>
      <dgm:spPr/>
    </dgm:pt>
    <dgm:pt modelId="{5A2B1DA1-F996-4426-B49B-D1D60BEC8583}" type="pres">
      <dgm:prSet presAssocID="{AC914862-C800-4EA1-A242-902962A78E4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F92752-133B-4B5B-8C96-DBF88A1F3230}" type="pres">
      <dgm:prSet presAssocID="{01F744EE-3574-467A-A645-D486F2A8C0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F2AFF7F-0064-479F-B269-7ABDAD49F9A0}" type="pres">
      <dgm:prSet presAssocID="{01F744EE-3574-467A-A645-D486F2A8C05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475CA9A-6AC8-484D-89B1-64709CAE0447}" type="pres">
      <dgm:prSet presAssocID="{F01656FF-6DF6-43C3-9909-6DB8618B3EA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EF1FA4-F1B9-4C4B-9C83-762B99542A0A}" type="pres">
      <dgm:prSet presAssocID="{2B1CF7D2-D7C2-4863-8870-A7721843B76B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1275F70-57E4-4A74-8C33-8B22ADBD1093}" type="pres">
      <dgm:prSet presAssocID="{2B1CF7D2-D7C2-4863-8870-A7721843B76B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F21789E3-9BF4-4E8F-872C-BE88DE578448}" type="pres">
      <dgm:prSet presAssocID="{ED5B57EF-55DD-4A6A-B6E3-36D717FE1B3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3661AA-93FD-4AD5-BD51-2DA1C906189D}" type="pres">
      <dgm:prSet presAssocID="{02A78E3A-75A2-4965-99BB-6D903DA57829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48B1424-1282-465A-85D2-E40D9173B8B8}" type="pres">
      <dgm:prSet presAssocID="{02A78E3A-75A2-4965-99BB-6D903DA57829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2D3FB9CA-15D1-4404-9D74-D3782F1C221B}" type="pres">
      <dgm:prSet presAssocID="{8F31CEAD-259E-4CE3-B47B-3686AD4D168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DC5F67-C21A-4894-A61D-FD711582630A}" type="pres">
      <dgm:prSet presAssocID="{DEA3E974-52CE-461C-B585-0850B6AF38F4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EDE0A634-0F82-46F2-AE29-E002982643E1}" type="pres">
      <dgm:prSet presAssocID="{DEA3E974-52CE-461C-B585-0850B6AF38F4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F8BE62E-099E-4358-BAB7-8FC54D126307}" type="pres">
      <dgm:prSet presAssocID="{EA0E4AC6-3EB1-43DF-B126-AF5470216D5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704310-89B0-448B-9159-35B2F57BD725}" srcId="{9CDC4817-30E7-4698-AE36-E3746BDB8AB3}" destId="{8F31CEAD-259E-4CE3-B47B-3686AD4D1686}" srcOrd="3" destOrd="0" parTransId="{89CF7CE6-AF37-4A55-BDFB-545B16DEA154}" sibTransId="{DEA3E974-52CE-461C-B585-0850B6AF38F4}"/>
    <dgm:cxn modelId="{26DBBBE8-27F5-4E96-9AC8-FF301C2307CB}" type="presOf" srcId="{9CDC4817-30E7-4698-AE36-E3746BDB8AB3}" destId="{0B754017-F0F1-4C02-835D-07301C659459}" srcOrd="0" destOrd="0" presId="urn:microsoft.com/office/officeart/2005/8/layout/process1"/>
    <dgm:cxn modelId="{EB81F839-0EB9-4BC8-941C-92F50817FF32}" srcId="{9CDC4817-30E7-4698-AE36-E3746BDB8AB3}" destId="{EA0E4AC6-3EB1-43DF-B126-AF5470216D5D}" srcOrd="4" destOrd="0" parTransId="{0955F464-AAD6-4DBB-95BB-8244AE9BFB83}" sibTransId="{AAE949BA-70D9-40CE-AD56-FEB791E1F905}"/>
    <dgm:cxn modelId="{383CF73F-E5D4-475F-97A5-5887C5C635F1}" type="presOf" srcId="{8F31CEAD-259E-4CE3-B47B-3686AD4D1686}" destId="{2D3FB9CA-15D1-4404-9D74-D3782F1C221B}" srcOrd="0" destOrd="0" presId="urn:microsoft.com/office/officeart/2005/8/layout/process1"/>
    <dgm:cxn modelId="{743B7CDA-9E74-40AB-9E65-9D2E037BCD0B}" type="presOf" srcId="{02A78E3A-75A2-4965-99BB-6D903DA57829}" destId="{448B1424-1282-465A-85D2-E40D9173B8B8}" srcOrd="1" destOrd="0" presId="urn:microsoft.com/office/officeart/2005/8/layout/process1"/>
    <dgm:cxn modelId="{3C67FAC0-31B5-4E5E-A04E-FD9B32DC2AEA}" type="presOf" srcId="{2B1CF7D2-D7C2-4863-8870-A7721843B76B}" destId="{85EF1FA4-F1B9-4C4B-9C83-762B99542A0A}" srcOrd="0" destOrd="0" presId="urn:microsoft.com/office/officeart/2005/8/layout/process1"/>
    <dgm:cxn modelId="{C736B29C-AE00-4D95-970E-294779031656}" type="presOf" srcId="{DEA3E974-52CE-461C-B585-0850B6AF38F4}" destId="{6BDC5F67-C21A-4894-A61D-FD711582630A}" srcOrd="0" destOrd="0" presId="urn:microsoft.com/office/officeart/2005/8/layout/process1"/>
    <dgm:cxn modelId="{13E6B47C-E153-4B94-BCD8-C794DB27A20C}" type="presOf" srcId="{2B1CF7D2-D7C2-4863-8870-A7721843B76B}" destId="{B1275F70-57E4-4A74-8C33-8B22ADBD1093}" srcOrd="1" destOrd="0" presId="urn:microsoft.com/office/officeart/2005/8/layout/process1"/>
    <dgm:cxn modelId="{A9EF946D-9EE0-4A0A-B780-25D88950B425}" type="presOf" srcId="{EA0E4AC6-3EB1-43DF-B126-AF5470216D5D}" destId="{BF8BE62E-099E-4358-BAB7-8FC54D126307}" srcOrd="0" destOrd="0" presId="urn:microsoft.com/office/officeart/2005/8/layout/process1"/>
    <dgm:cxn modelId="{247924C7-EF40-4E6B-A32E-61EBCABF2004}" type="presOf" srcId="{01F744EE-3574-467A-A645-D486F2A8C054}" destId="{0CF92752-133B-4B5B-8C96-DBF88A1F3230}" srcOrd="0" destOrd="0" presId="urn:microsoft.com/office/officeart/2005/8/layout/process1"/>
    <dgm:cxn modelId="{A6C46DB8-7A6C-4430-AA7F-83C8ABE1861A}" type="presOf" srcId="{AC914862-C800-4EA1-A242-902962A78E44}" destId="{5A2B1DA1-F996-4426-B49B-D1D60BEC8583}" srcOrd="0" destOrd="0" presId="urn:microsoft.com/office/officeart/2005/8/layout/process1"/>
    <dgm:cxn modelId="{7EE7FA88-AF52-4F96-9C8A-3D688C7BF8EE}" type="presOf" srcId="{02A78E3A-75A2-4965-99BB-6D903DA57829}" destId="{4D3661AA-93FD-4AD5-BD51-2DA1C906189D}" srcOrd="0" destOrd="0" presId="urn:microsoft.com/office/officeart/2005/8/layout/process1"/>
    <dgm:cxn modelId="{113D94AA-4211-482B-920D-C1AC8CECAD5D}" srcId="{9CDC4817-30E7-4698-AE36-E3746BDB8AB3}" destId="{ED5B57EF-55DD-4A6A-B6E3-36D717FE1B3C}" srcOrd="2" destOrd="0" parTransId="{D1EF7D26-B2EF-4FDF-B94E-138844AF4132}" sibTransId="{02A78E3A-75A2-4965-99BB-6D903DA57829}"/>
    <dgm:cxn modelId="{77B7D4C7-9D0B-4EBE-9F0F-9D9710CDAAC3}" type="presOf" srcId="{F01656FF-6DF6-43C3-9909-6DB8618B3EA0}" destId="{4475CA9A-6AC8-484D-89B1-64709CAE0447}" srcOrd="0" destOrd="0" presId="urn:microsoft.com/office/officeart/2005/8/layout/process1"/>
    <dgm:cxn modelId="{07C244DB-4FAD-4DC0-9D20-B77B9BB7FF59}" srcId="{9CDC4817-30E7-4698-AE36-E3746BDB8AB3}" destId="{F01656FF-6DF6-43C3-9909-6DB8618B3EA0}" srcOrd="1" destOrd="0" parTransId="{924236A0-4399-4F7E-AB18-41B6DBF1DADC}" sibTransId="{2B1CF7D2-D7C2-4863-8870-A7721843B76B}"/>
    <dgm:cxn modelId="{AE5CA60B-9F81-4066-983D-F3D5E135253B}" type="presOf" srcId="{01F744EE-3574-467A-A645-D486F2A8C054}" destId="{9F2AFF7F-0064-479F-B269-7ABDAD49F9A0}" srcOrd="1" destOrd="0" presId="urn:microsoft.com/office/officeart/2005/8/layout/process1"/>
    <dgm:cxn modelId="{DD53A8D5-BA27-4140-BF6C-7BCAE72C8069}" srcId="{9CDC4817-30E7-4698-AE36-E3746BDB8AB3}" destId="{AC914862-C800-4EA1-A242-902962A78E44}" srcOrd="0" destOrd="0" parTransId="{A838C860-8E94-40ED-8DB3-433AC860F62C}" sibTransId="{01F744EE-3574-467A-A645-D486F2A8C054}"/>
    <dgm:cxn modelId="{7B2EBA2B-7483-4C87-A0F0-B32E1D33ADB4}" type="presOf" srcId="{ED5B57EF-55DD-4A6A-B6E3-36D717FE1B3C}" destId="{F21789E3-9BF4-4E8F-872C-BE88DE578448}" srcOrd="0" destOrd="0" presId="urn:microsoft.com/office/officeart/2005/8/layout/process1"/>
    <dgm:cxn modelId="{326A5187-B462-456C-B9E4-9950A797AB31}" type="presOf" srcId="{DEA3E974-52CE-461C-B585-0850B6AF38F4}" destId="{EDE0A634-0F82-46F2-AE29-E002982643E1}" srcOrd="1" destOrd="0" presId="urn:microsoft.com/office/officeart/2005/8/layout/process1"/>
    <dgm:cxn modelId="{8A26B78C-A62C-40DE-8F7E-0E0FCD938C18}" type="presParOf" srcId="{0B754017-F0F1-4C02-835D-07301C659459}" destId="{5A2B1DA1-F996-4426-B49B-D1D60BEC8583}" srcOrd="0" destOrd="0" presId="urn:microsoft.com/office/officeart/2005/8/layout/process1"/>
    <dgm:cxn modelId="{E90A1DE3-4B88-4CB2-8559-EE1A1AF3D68E}" type="presParOf" srcId="{0B754017-F0F1-4C02-835D-07301C659459}" destId="{0CF92752-133B-4B5B-8C96-DBF88A1F3230}" srcOrd="1" destOrd="0" presId="urn:microsoft.com/office/officeart/2005/8/layout/process1"/>
    <dgm:cxn modelId="{E9A1B7BE-E4A1-4052-8155-703141348B5B}" type="presParOf" srcId="{0CF92752-133B-4B5B-8C96-DBF88A1F3230}" destId="{9F2AFF7F-0064-479F-B269-7ABDAD49F9A0}" srcOrd="0" destOrd="0" presId="urn:microsoft.com/office/officeart/2005/8/layout/process1"/>
    <dgm:cxn modelId="{44FA4614-BE62-4595-9594-6082E3AA5A68}" type="presParOf" srcId="{0B754017-F0F1-4C02-835D-07301C659459}" destId="{4475CA9A-6AC8-484D-89B1-64709CAE0447}" srcOrd="2" destOrd="0" presId="urn:microsoft.com/office/officeart/2005/8/layout/process1"/>
    <dgm:cxn modelId="{26E69782-33DD-473C-B02D-38C58F13E972}" type="presParOf" srcId="{0B754017-F0F1-4C02-835D-07301C659459}" destId="{85EF1FA4-F1B9-4C4B-9C83-762B99542A0A}" srcOrd="3" destOrd="0" presId="urn:microsoft.com/office/officeart/2005/8/layout/process1"/>
    <dgm:cxn modelId="{7D460804-6683-4447-9A13-72A8B59FF948}" type="presParOf" srcId="{85EF1FA4-F1B9-4C4B-9C83-762B99542A0A}" destId="{B1275F70-57E4-4A74-8C33-8B22ADBD1093}" srcOrd="0" destOrd="0" presId="urn:microsoft.com/office/officeart/2005/8/layout/process1"/>
    <dgm:cxn modelId="{AE8C61BD-8DC3-4CFF-94EF-A320CF499E59}" type="presParOf" srcId="{0B754017-F0F1-4C02-835D-07301C659459}" destId="{F21789E3-9BF4-4E8F-872C-BE88DE578448}" srcOrd="4" destOrd="0" presId="urn:microsoft.com/office/officeart/2005/8/layout/process1"/>
    <dgm:cxn modelId="{166CDE6D-C15E-4512-8762-77983159B913}" type="presParOf" srcId="{0B754017-F0F1-4C02-835D-07301C659459}" destId="{4D3661AA-93FD-4AD5-BD51-2DA1C906189D}" srcOrd="5" destOrd="0" presId="urn:microsoft.com/office/officeart/2005/8/layout/process1"/>
    <dgm:cxn modelId="{93B74D06-50A5-40FE-A92D-02CAA54A00D5}" type="presParOf" srcId="{4D3661AA-93FD-4AD5-BD51-2DA1C906189D}" destId="{448B1424-1282-465A-85D2-E40D9173B8B8}" srcOrd="0" destOrd="0" presId="urn:microsoft.com/office/officeart/2005/8/layout/process1"/>
    <dgm:cxn modelId="{D8AB29B5-41BC-4E4C-A8CC-EEE28860EA6D}" type="presParOf" srcId="{0B754017-F0F1-4C02-835D-07301C659459}" destId="{2D3FB9CA-15D1-4404-9D74-D3782F1C221B}" srcOrd="6" destOrd="0" presId="urn:microsoft.com/office/officeart/2005/8/layout/process1"/>
    <dgm:cxn modelId="{1AA24B2E-5A49-402E-B4C5-109E2233358F}" type="presParOf" srcId="{0B754017-F0F1-4C02-835D-07301C659459}" destId="{6BDC5F67-C21A-4894-A61D-FD711582630A}" srcOrd="7" destOrd="0" presId="urn:microsoft.com/office/officeart/2005/8/layout/process1"/>
    <dgm:cxn modelId="{CDFE93B0-0CCA-432C-A798-897709A3CF6A}" type="presParOf" srcId="{6BDC5F67-C21A-4894-A61D-FD711582630A}" destId="{EDE0A634-0F82-46F2-AE29-E002982643E1}" srcOrd="0" destOrd="0" presId="urn:microsoft.com/office/officeart/2005/8/layout/process1"/>
    <dgm:cxn modelId="{928DE339-ECBE-494B-B342-3FFB810AB97D}" type="presParOf" srcId="{0B754017-F0F1-4C02-835D-07301C659459}" destId="{BF8BE62E-099E-4358-BAB7-8FC54D12630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5171B9-7444-4F36-9F8E-23122CCAE70B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1C05653-3F92-42A6-B813-1F1F97C48C20}">
      <dgm:prSet/>
      <dgm:spPr/>
      <dgm:t>
        <a:bodyPr/>
        <a:lstStyle/>
        <a:p>
          <a:pPr rtl="0"/>
          <a:r>
            <a:rPr lang="zh-CN" dirty="0" smtClean="0"/>
            <a:t>分析</a:t>
          </a:r>
          <a:r>
            <a:rPr lang="en-US" dirty="0" smtClean="0"/>
            <a:t>MMU</a:t>
          </a:r>
          <a:r>
            <a:rPr lang="zh-CN" dirty="0" smtClean="0"/>
            <a:t>的各种实现方式，综合方案复杂性和硬件实现成本，选择合适的</a:t>
          </a:r>
          <a:r>
            <a:rPr lang="en-US" dirty="0" smtClean="0"/>
            <a:t>MMU</a:t>
          </a:r>
          <a:r>
            <a:rPr lang="zh-CN" dirty="0" smtClean="0"/>
            <a:t>实现方式。</a:t>
          </a:r>
          <a:endParaRPr lang="zh-CN" dirty="0"/>
        </a:p>
      </dgm:t>
    </dgm:pt>
    <dgm:pt modelId="{138C0FEA-5B50-4BCE-83A9-6F01CE6A79C0}" type="parTrans" cxnId="{C49665FF-B72A-423F-965A-CC817CB3941A}">
      <dgm:prSet/>
      <dgm:spPr/>
      <dgm:t>
        <a:bodyPr/>
        <a:lstStyle/>
        <a:p>
          <a:endParaRPr lang="zh-CN" altLang="en-US"/>
        </a:p>
      </dgm:t>
    </dgm:pt>
    <dgm:pt modelId="{2A555AC9-79A3-4848-8893-0A4AFCD212BA}" type="sibTrans" cxnId="{C49665FF-B72A-423F-965A-CC817CB3941A}">
      <dgm:prSet/>
      <dgm:spPr/>
      <dgm:t>
        <a:bodyPr/>
        <a:lstStyle/>
        <a:p>
          <a:endParaRPr lang="zh-CN" altLang="en-US"/>
        </a:p>
      </dgm:t>
    </dgm:pt>
    <dgm:pt modelId="{EC0E51B1-B98B-49AD-9D50-3A1F8FFBF65A}">
      <dgm:prSet/>
      <dgm:spPr/>
      <dgm:t>
        <a:bodyPr/>
        <a:lstStyle/>
        <a:p>
          <a:pPr rtl="0"/>
          <a:r>
            <a:rPr lang="zh-CN" dirty="0" smtClean="0"/>
            <a:t>对</a:t>
          </a:r>
          <a:r>
            <a:rPr lang="en-US" dirty="0" smtClean="0"/>
            <a:t>MMU</a:t>
          </a:r>
          <a:r>
            <a:rPr lang="zh-CN" dirty="0" smtClean="0"/>
            <a:t>进行编码实现，修改</a:t>
          </a:r>
          <a:r>
            <a:rPr lang="en-US" dirty="0" smtClean="0"/>
            <a:t>CP0</a:t>
          </a:r>
          <a:r>
            <a:rPr lang="zh-CN" dirty="0" smtClean="0"/>
            <a:t>和</a:t>
          </a:r>
          <a:r>
            <a:rPr lang="en-US" dirty="0" smtClean="0"/>
            <a:t>CU</a:t>
          </a:r>
          <a:r>
            <a:rPr lang="zh-CN" dirty="0" smtClean="0"/>
            <a:t>，让</a:t>
          </a:r>
          <a:r>
            <a:rPr lang="en-US" dirty="0" smtClean="0"/>
            <a:t>MMU</a:t>
          </a:r>
          <a:r>
            <a:rPr lang="zh-CN" dirty="0" smtClean="0"/>
            <a:t>能够与</a:t>
          </a:r>
          <a:r>
            <a:rPr lang="en-US" dirty="0" smtClean="0"/>
            <a:t>CPU</a:t>
          </a:r>
          <a:r>
            <a:rPr lang="zh-CN" dirty="0" smtClean="0"/>
            <a:t>配合工作，修改操作系统，让其能够处理</a:t>
          </a:r>
          <a:r>
            <a:rPr lang="en-US" dirty="0" smtClean="0"/>
            <a:t>TLB</a:t>
          </a:r>
          <a:r>
            <a:rPr lang="zh-CN" dirty="0" smtClean="0"/>
            <a:t>重填异常。</a:t>
          </a:r>
          <a:endParaRPr lang="zh-CN" dirty="0"/>
        </a:p>
      </dgm:t>
    </dgm:pt>
    <dgm:pt modelId="{619E5367-BACE-48CC-B003-11556E71FF57}" type="parTrans" cxnId="{BE9644DC-FFEC-4284-8D6F-84FF6D5EE614}">
      <dgm:prSet/>
      <dgm:spPr/>
      <dgm:t>
        <a:bodyPr/>
        <a:lstStyle/>
        <a:p>
          <a:endParaRPr lang="zh-CN" altLang="en-US"/>
        </a:p>
      </dgm:t>
    </dgm:pt>
    <dgm:pt modelId="{5A01CB0D-FA85-4C87-96E9-728AB5261265}" type="sibTrans" cxnId="{BE9644DC-FFEC-4284-8D6F-84FF6D5EE614}">
      <dgm:prSet/>
      <dgm:spPr/>
      <dgm:t>
        <a:bodyPr/>
        <a:lstStyle/>
        <a:p>
          <a:endParaRPr lang="zh-CN" altLang="en-US"/>
        </a:p>
      </dgm:t>
    </dgm:pt>
    <dgm:pt modelId="{6BB77301-A2E2-4AEC-AED3-4A71E5EDF177}">
      <dgm:prSet/>
      <dgm:spPr/>
      <dgm:t>
        <a:bodyPr/>
        <a:lstStyle/>
        <a:p>
          <a:pPr rtl="0"/>
          <a:r>
            <a:rPr lang="zh-CN" dirty="0" smtClean="0"/>
            <a:t>通过测试验证设计的正确性。</a:t>
          </a:r>
          <a:endParaRPr lang="zh-CN" dirty="0"/>
        </a:p>
      </dgm:t>
    </dgm:pt>
    <dgm:pt modelId="{A3C280B9-B7C2-42FE-A611-513B8ECCF3D9}" type="parTrans" cxnId="{CBE4D345-5E02-46E3-A6E4-92256B5E5CBD}">
      <dgm:prSet/>
      <dgm:spPr/>
      <dgm:t>
        <a:bodyPr/>
        <a:lstStyle/>
        <a:p>
          <a:endParaRPr lang="zh-CN" altLang="en-US"/>
        </a:p>
      </dgm:t>
    </dgm:pt>
    <dgm:pt modelId="{C7A1A868-DC41-4155-91B5-65FB892ED03B}" type="sibTrans" cxnId="{CBE4D345-5E02-46E3-A6E4-92256B5E5CBD}">
      <dgm:prSet/>
      <dgm:spPr/>
      <dgm:t>
        <a:bodyPr/>
        <a:lstStyle/>
        <a:p>
          <a:endParaRPr lang="zh-CN" altLang="en-US"/>
        </a:p>
      </dgm:t>
    </dgm:pt>
    <dgm:pt modelId="{26515B13-0E4B-4D8F-9ADC-754EFAFF8654}" type="pres">
      <dgm:prSet presAssocID="{985171B9-7444-4F36-9F8E-23122CCAE70B}" presName="Name0" presStyleCnt="0">
        <dgm:presLayoutVars>
          <dgm:dir/>
          <dgm:animLvl val="lvl"/>
          <dgm:resizeHandles val="exact"/>
        </dgm:presLayoutVars>
      </dgm:prSet>
      <dgm:spPr/>
    </dgm:pt>
    <dgm:pt modelId="{8EF144F8-01EB-43C9-9B90-1E1213D20F27}" type="pres">
      <dgm:prSet presAssocID="{31C05653-3F92-42A6-B813-1F1F97C48C20}" presName="linNode" presStyleCnt="0"/>
      <dgm:spPr/>
    </dgm:pt>
    <dgm:pt modelId="{B87C4101-C59E-4822-A083-B50C1CF534F7}" type="pres">
      <dgm:prSet presAssocID="{31C05653-3F92-42A6-B813-1F1F97C48C20}" presName="parentText" presStyleLbl="node1" presStyleIdx="0" presStyleCnt="3" custScaleX="21804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C852E8-99E4-42B1-8D47-7C05EE7671E5}" type="pres">
      <dgm:prSet presAssocID="{2A555AC9-79A3-4848-8893-0A4AFCD212BA}" presName="sp" presStyleCnt="0"/>
      <dgm:spPr/>
    </dgm:pt>
    <dgm:pt modelId="{C8014E7C-807D-4553-90C0-A2E32CA6B083}" type="pres">
      <dgm:prSet presAssocID="{EC0E51B1-B98B-49AD-9D50-3A1F8FFBF65A}" presName="linNode" presStyleCnt="0"/>
      <dgm:spPr/>
    </dgm:pt>
    <dgm:pt modelId="{53B7F954-0B08-49C3-B217-BC7B52D643A8}" type="pres">
      <dgm:prSet presAssocID="{EC0E51B1-B98B-49AD-9D50-3A1F8FFBF65A}" presName="parentText" presStyleLbl="node1" presStyleIdx="1" presStyleCnt="3" custScaleX="21804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C6D66-40E5-462F-B7DD-7605CB52B8A3}" type="pres">
      <dgm:prSet presAssocID="{5A01CB0D-FA85-4C87-96E9-728AB5261265}" presName="sp" presStyleCnt="0"/>
      <dgm:spPr/>
    </dgm:pt>
    <dgm:pt modelId="{CBB831D5-9E8F-487D-BEE8-0090475CF5F5}" type="pres">
      <dgm:prSet presAssocID="{6BB77301-A2E2-4AEC-AED3-4A71E5EDF177}" presName="linNode" presStyleCnt="0"/>
      <dgm:spPr/>
    </dgm:pt>
    <dgm:pt modelId="{45F25CB4-0306-4562-A254-276A5DF79ACB}" type="pres">
      <dgm:prSet presAssocID="{6BB77301-A2E2-4AEC-AED3-4A71E5EDF177}" presName="parentText" presStyleLbl="node1" presStyleIdx="2" presStyleCnt="3" custScaleX="21804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9644DC-FFEC-4284-8D6F-84FF6D5EE614}" srcId="{985171B9-7444-4F36-9F8E-23122CCAE70B}" destId="{EC0E51B1-B98B-49AD-9D50-3A1F8FFBF65A}" srcOrd="1" destOrd="0" parTransId="{619E5367-BACE-48CC-B003-11556E71FF57}" sibTransId="{5A01CB0D-FA85-4C87-96E9-728AB5261265}"/>
    <dgm:cxn modelId="{62AE01E2-AA38-4282-B020-26030FA5AA1F}" type="presOf" srcId="{31C05653-3F92-42A6-B813-1F1F97C48C20}" destId="{B87C4101-C59E-4822-A083-B50C1CF534F7}" srcOrd="0" destOrd="0" presId="urn:microsoft.com/office/officeart/2005/8/layout/vList5"/>
    <dgm:cxn modelId="{CBE4D345-5E02-46E3-A6E4-92256B5E5CBD}" srcId="{985171B9-7444-4F36-9F8E-23122CCAE70B}" destId="{6BB77301-A2E2-4AEC-AED3-4A71E5EDF177}" srcOrd="2" destOrd="0" parTransId="{A3C280B9-B7C2-42FE-A611-513B8ECCF3D9}" sibTransId="{C7A1A868-DC41-4155-91B5-65FB892ED03B}"/>
    <dgm:cxn modelId="{CC68D727-0A3A-4EFC-BF68-B15C7A9D21A5}" type="presOf" srcId="{6BB77301-A2E2-4AEC-AED3-4A71E5EDF177}" destId="{45F25CB4-0306-4562-A254-276A5DF79ACB}" srcOrd="0" destOrd="0" presId="urn:microsoft.com/office/officeart/2005/8/layout/vList5"/>
    <dgm:cxn modelId="{9C8CE6D0-BEC5-45FB-9957-57753BA697AD}" type="presOf" srcId="{EC0E51B1-B98B-49AD-9D50-3A1F8FFBF65A}" destId="{53B7F954-0B08-49C3-B217-BC7B52D643A8}" srcOrd="0" destOrd="0" presId="urn:microsoft.com/office/officeart/2005/8/layout/vList5"/>
    <dgm:cxn modelId="{C49665FF-B72A-423F-965A-CC817CB3941A}" srcId="{985171B9-7444-4F36-9F8E-23122CCAE70B}" destId="{31C05653-3F92-42A6-B813-1F1F97C48C20}" srcOrd="0" destOrd="0" parTransId="{138C0FEA-5B50-4BCE-83A9-6F01CE6A79C0}" sibTransId="{2A555AC9-79A3-4848-8893-0A4AFCD212BA}"/>
    <dgm:cxn modelId="{C735BF8F-ECF6-4561-90FB-E0D363723BC6}" type="presOf" srcId="{985171B9-7444-4F36-9F8E-23122CCAE70B}" destId="{26515B13-0E4B-4D8F-9ADC-754EFAFF8654}" srcOrd="0" destOrd="0" presId="urn:microsoft.com/office/officeart/2005/8/layout/vList5"/>
    <dgm:cxn modelId="{8860853A-AEB4-43C5-9C22-624EF9E45670}" type="presParOf" srcId="{26515B13-0E4B-4D8F-9ADC-754EFAFF8654}" destId="{8EF144F8-01EB-43C9-9B90-1E1213D20F27}" srcOrd="0" destOrd="0" presId="urn:microsoft.com/office/officeart/2005/8/layout/vList5"/>
    <dgm:cxn modelId="{A623B00D-1366-46C3-AA01-F5FDA30700F6}" type="presParOf" srcId="{8EF144F8-01EB-43C9-9B90-1E1213D20F27}" destId="{B87C4101-C59E-4822-A083-B50C1CF534F7}" srcOrd="0" destOrd="0" presId="urn:microsoft.com/office/officeart/2005/8/layout/vList5"/>
    <dgm:cxn modelId="{C67F0259-5235-406B-A5E1-E206CF4128F7}" type="presParOf" srcId="{26515B13-0E4B-4D8F-9ADC-754EFAFF8654}" destId="{5CC852E8-99E4-42B1-8D47-7C05EE7671E5}" srcOrd="1" destOrd="0" presId="urn:microsoft.com/office/officeart/2005/8/layout/vList5"/>
    <dgm:cxn modelId="{6739EF5D-BBEC-4A94-99C2-E11505FE7DE2}" type="presParOf" srcId="{26515B13-0E4B-4D8F-9ADC-754EFAFF8654}" destId="{C8014E7C-807D-4553-90C0-A2E32CA6B083}" srcOrd="2" destOrd="0" presId="urn:microsoft.com/office/officeart/2005/8/layout/vList5"/>
    <dgm:cxn modelId="{A4946CB7-152A-43CB-9A12-337743CDEB3E}" type="presParOf" srcId="{C8014E7C-807D-4553-90C0-A2E32CA6B083}" destId="{53B7F954-0B08-49C3-B217-BC7B52D643A8}" srcOrd="0" destOrd="0" presId="urn:microsoft.com/office/officeart/2005/8/layout/vList5"/>
    <dgm:cxn modelId="{C00960EF-C827-47EC-AC1D-5364917C0B98}" type="presParOf" srcId="{26515B13-0E4B-4D8F-9ADC-754EFAFF8654}" destId="{D18C6D66-40E5-462F-B7DD-7605CB52B8A3}" srcOrd="3" destOrd="0" presId="urn:microsoft.com/office/officeart/2005/8/layout/vList5"/>
    <dgm:cxn modelId="{ADE37D30-F61E-4805-9C4F-69AB60807B14}" type="presParOf" srcId="{26515B13-0E4B-4D8F-9ADC-754EFAFF8654}" destId="{CBB831D5-9E8F-487D-BEE8-0090475CF5F5}" srcOrd="4" destOrd="0" presId="urn:microsoft.com/office/officeart/2005/8/layout/vList5"/>
    <dgm:cxn modelId="{C1E4D34B-6F77-4A86-B4A5-30DC2F611C0C}" type="presParOf" srcId="{CBB831D5-9E8F-487D-BEE8-0090475CF5F5}" destId="{45F25CB4-0306-4562-A254-276A5DF79AC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DFF349-977C-4E97-BEEB-D7677285A6F2}" type="doc">
      <dgm:prSet loTypeId="urn:microsoft.com/office/officeart/2005/8/layout/hProcess9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8C7F734F-5388-4BF7-9353-AAFFB2A1E5E6}">
      <dgm:prSet/>
      <dgm:spPr/>
      <dgm:t>
        <a:bodyPr/>
        <a:lstStyle/>
        <a:p>
          <a:pPr rtl="0"/>
          <a:r>
            <a:rPr lang="zh-CN" dirty="0" smtClean="0"/>
            <a:t>加入</a:t>
          </a:r>
          <a:r>
            <a:rPr lang="en-US" dirty="0" smtClean="0"/>
            <a:t>CPU</a:t>
          </a:r>
          <a:r>
            <a:rPr lang="zh-CN" dirty="0" smtClean="0"/>
            <a:t>内核运行级别的</a:t>
          </a:r>
          <a:r>
            <a:rPr lang="zh-CN" altLang="en-US" dirty="0" smtClean="0"/>
            <a:t>管理，</a:t>
          </a:r>
          <a:r>
            <a:rPr lang="zh-CN" dirty="0" smtClean="0"/>
            <a:t>让操作系统能够更改</a:t>
          </a:r>
          <a:r>
            <a:rPr lang="en-US" dirty="0" smtClean="0"/>
            <a:t>CPU</a:t>
          </a:r>
          <a:r>
            <a:rPr lang="zh-CN" dirty="0" smtClean="0"/>
            <a:t>运行级别</a:t>
          </a:r>
          <a:endParaRPr lang="zh-CN" dirty="0"/>
        </a:p>
      </dgm:t>
    </dgm:pt>
    <dgm:pt modelId="{37567694-288E-4FE6-BE1A-FBD57DB2FBD5}" type="parTrans" cxnId="{6E7A643C-D6DD-4D2C-A2D7-98E9FFDCE2E3}">
      <dgm:prSet/>
      <dgm:spPr/>
      <dgm:t>
        <a:bodyPr/>
        <a:lstStyle/>
        <a:p>
          <a:endParaRPr lang="zh-CN" altLang="en-US"/>
        </a:p>
      </dgm:t>
    </dgm:pt>
    <dgm:pt modelId="{A93C72AE-3B57-4C0A-917D-EEB855E095DF}" type="sibTrans" cxnId="{6E7A643C-D6DD-4D2C-A2D7-98E9FFDCE2E3}">
      <dgm:prSet/>
      <dgm:spPr/>
      <dgm:t>
        <a:bodyPr/>
        <a:lstStyle/>
        <a:p>
          <a:endParaRPr lang="zh-CN" altLang="en-US"/>
        </a:p>
      </dgm:t>
    </dgm:pt>
    <dgm:pt modelId="{C5D8619E-3896-4740-B360-3479F86E19E1}">
      <dgm:prSet/>
      <dgm:spPr/>
      <dgm:t>
        <a:bodyPr/>
        <a:lstStyle/>
        <a:p>
          <a:pPr rtl="0"/>
          <a:r>
            <a:rPr lang="zh-CN" dirty="0" smtClean="0"/>
            <a:t>将</a:t>
          </a:r>
          <a:r>
            <a:rPr lang="en-US" dirty="0" smtClean="0"/>
            <a:t>MMU</a:t>
          </a:r>
          <a:r>
            <a:rPr lang="zh-CN" dirty="0" smtClean="0"/>
            <a:t>的翻译周期由两个变为一个时钟周期</a:t>
          </a:r>
          <a:endParaRPr lang="zh-CN" dirty="0"/>
        </a:p>
      </dgm:t>
    </dgm:pt>
    <dgm:pt modelId="{54C2E2FC-5C06-4513-B9BE-85209254FE3A}" type="parTrans" cxnId="{E4234528-E6EB-427A-A8C0-82E81D0DE729}">
      <dgm:prSet/>
      <dgm:spPr/>
      <dgm:t>
        <a:bodyPr/>
        <a:lstStyle/>
        <a:p>
          <a:endParaRPr lang="zh-CN" altLang="en-US"/>
        </a:p>
      </dgm:t>
    </dgm:pt>
    <dgm:pt modelId="{C1CB00CF-543A-4B63-8D39-4B8AFE905A12}" type="sibTrans" cxnId="{E4234528-E6EB-427A-A8C0-82E81D0DE729}">
      <dgm:prSet/>
      <dgm:spPr/>
      <dgm:t>
        <a:bodyPr/>
        <a:lstStyle/>
        <a:p>
          <a:endParaRPr lang="zh-CN" altLang="en-US"/>
        </a:p>
      </dgm:t>
    </dgm:pt>
    <dgm:pt modelId="{98795BBC-706E-48D1-901E-203DEA7FBDB2}">
      <dgm:prSet/>
      <dgm:spPr/>
      <dgm:t>
        <a:bodyPr/>
        <a:lstStyle/>
        <a:p>
          <a:pPr rtl="0"/>
          <a:r>
            <a:rPr lang="zh-CN" dirty="0" smtClean="0"/>
            <a:t>探索一个</a:t>
          </a:r>
          <a:r>
            <a:rPr lang="en-US" dirty="0" smtClean="0"/>
            <a:t>MMU</a:t>
          </a:r>
          <a:r>
            <a:rPr lang="zh-CN" dirty="0" smtClean="0"/>
            <a:t>中包含</a:t>
          </a:r>
          <a:r>
            <a:rPr lang="zh-CN" altLang="en-US" dirty="0" smtClean="0"/>
            <a:t>的</a:t>
          </a:r>
          <a:r>
            <a:rPr lang="en-US" dirty="0" smtClean="0"/>
            <a:t>TLB</a:t>
          </a:r>
          <a:r>
            <a:rPr lang="zh-CN" dirty="0" smtClean="0"/>
            <a:t>页面</a:t>
          </a:r>
          <a:r>
            <a:rPr lang="zh-CN" altLang="en-US" dirty="0" smtClean="0"/>
            <a:t>个数与</a:t>
          </a:r>
          <a:r>
            <a:rPr lang="zh-CN" dirty="0" smtClean="0"/>
            <a:t>翻译效率</a:t>
          </a:r>
          <a:r>
            <a:rPr lang="zh-CN" altLang="en-US" dirty="0" smtClean="0"/>
            <a:t>之间的关系</a:t>
          </a:r>
          <a:endParaRPr lang="zh-CN" dirty="0"/>
        </a:p>
      </dgm:t>
    </dgm:pt>
    <dgm:pt modelId="{CE8D0298-23C4-4EB9-8F27-B88AECDEB502}" type="sibTrans" cxnId="{D0B499A4-07AC-48F9-AB8A-623BF8D2B985}">
      <dgm:prSet/>
      <dgm:spPr/>
      <dgm:t>
        <a:bodyPr/>
        <a:lstStyle/>
        <a:p>
          <a:endParaRPr lang="zh-CN" altLang="en-US"/>
        </a:p>
      </dgm:t>
    </dgm:pt>
    <dgm:pt modelId="{FA94F15F-4E99-420B-927D-41C3BBAD5CB7}" type="parTrans" cxnId="{D0B499A4-07AC-48F9-AB8A-623BF8D2B985}">
      <dgm:prSet/>
      <dgm:spPr/>
      <dgm:t>
        <a:bodyPr/>
        <a:lstStyle/>
        <a:p>
          <a:endParaRPr lang="zh-CN" altLang="en-US"/>
        </a:p>
      </dgm:t>
    </dgm:pt>
    <dgm:pt modelId="{73A50FA5-4DD0-4548-ADF7-346FEEBC1F23}" type="pres">
      <dgm:prSet presAssocID="{85DFF349-977C-4E97-BEEB-D7677285A6F2}" presName="CompostProcess" presStyleCnt="0">
        <dgm:presLayoutVars>
          <dgm:dir/>
          <dgm:resizeHandles val="exact"/>
        </dgm:presLayoutVars>
      </dgm:prSet>
      <dgm:spPr/>
    </dgm:pt>
    <dgm:pt modelId="{D594ACD4-EFA1-48FD-A034-6798B9990774}" type="pres">
      <dgm:prSet presAssocID="{85DFF349-977C-4E97-BEEB-D7677285A6F2}" presName="arrow" presStyleLbl="bgShp" presStyleIdx="0" presStyleCnt="1"/>
      <dgm:spPr/>
    </dgm:pt>
    <dgm:pt modelId="{86A169ED-92E2-4585-B836-9B9E88AA4448}" type="pres">
      <dgm:prSet presAssocID="{85DFF349-977C-4E97-BEEB-D7677285A6F2}" presName="linearProcess" presStyleCnt="0"/>
      <dgm:spPr/>
    </dgm:pt>
    <dgm:pt modelId="{7B307F22-7C5F-47FA-B4FE-97314E098136}" type="pres">
      <dgm:prSet presAssocID="{8C7F734F-5388-4BF7-9353-AAFFB2A1E5E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55361A-7E1E-4A48-A778-B61E0BEAAA5B}" type="pres">
      <dgm:prSet presAssocID="{A93C72AE-3B57-4C0A-917D-EEB855E095DF}" presName="sibTrans" presStyleCnt="0"/>
      <dgm:spPr/>
    </dgm:pt>
    <dgm:pt modelId="{16088161-B696-4AE9-93DC-EF070B52489F}" type="pres">
      <dgm:prSet presAssocID="{98795BBC-706E-48D1-901E-203DEA7FBDB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6683C4-D515-4AD6-8699-8DFD4CD45480}" type="pres">
      <dgm:prSet presAssocID="{CE8D0298-23C4-4EB9-8F27-B88AECDEB502}" presName="sibTrans" presStyleCnt="0"/>
      <dgm:spPr/>
    </dgm:pt>
    <dgm:pt modelId="{6639805F-19BF-47E8-B1DA-547624018551}" type="pres">
      <dgm:prSet presAssocID="{C5D8619E-3896-4740-B360-3479F86E19E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94CAEA-A2C5-49B9-8AA6-72573D922921}" type="presOf" srcId="{C5D8619E-3896-4740-B360-3479F86E19E1}" destId="{6639805F-19BF-47E8-B1DA-547624018551}" srcOrd="0" destOrd="0" presId="urn:microsoft.com/office/officeart/2005/8/layout/hProcess9"/>
    <dgm:cxn modelId="{E4234528-E6EB-427A-A8C0-82E81D0DE729}" srcId="{85DFF349-977C-4E97-BEEB-D7677285A6F2}" destId="{C5D8619E-3896-4740-B360-3479F86E19E1}" srcOrd="2" destOrd="0" parTransId="{54C2E2FC-5C06-4513-B9BE-85209254FE3A}" sibTransId="{C1CB00CF-543A-4B63-8D39-4B8AFE905A12}"/>
    <dgm:cxn modelId="{846226F0-C755-470A-9B42-EF43BFF326AB}" type="presOf" srcId="{85DFF349-977C-4E97-BEEB-D7677285A6F2}" destId="{73A50FA5-4DD0-4548-ADF7-346FEEBC1F23}" srcOrd="0" destOrd="0" presId="urn:microsoft.com/office/officeart/2005/8/layout/hProcess9"/>
    <dgm:cxn modelId="{882C0AB8-F849-4C9F-974B-C32862C20E05}" type="presOf" srcId="{8C7F734F-5388-4BF7-9353-AAFFB2A1E5E6}" destId="{7B307F22-7C5F-47FA-B4FE-97314E098136}" srcOrd="0" destOrd="0" presId="urn:microsoft.com/office/officeart/2005/8/layout/hProcess9"/>
    <dgm:cxn modelId="{BD09C2AF-522A-429B-92D8-F5C7204CCA74}" type="presOf" srcId="{98795BBC-706E-48D1-901E-203DEA7FBDB2}" destId="{16088161-B696-4AE9-93DC-EF070B52489F}" srcOrd="0" destOrd="0" presId="urn:microsoft.com/office/officeart/2005/8/layout/hProcess9"/>
    <dgm:cxn modelId="{D0B499A4-07AC-48F9-AB8A-623BF8D2B985}" srcId="{85DFF349-977C-4E97-BEEB-D7677285A6F2}" destId="{98795BBC-706E-48D1-901E-203DEA7FBDB2}" srcOrd="1" destOrd="0" parTransId="{FA94F15F-4E99-420B-927D-41C3BBAD5CB7}" sibTransId="{CE8D0298-23C4-4EB9-8F27-B88AECDEB502}"/>
    <dgm:cxn modelId="{6E7A643C-D6DD-4D2C-A2D7-98E9FFDCE2E3}" srcId="{85DFF349-977C-4E97-BEEB-D7677285A6F2}" destId="{8C7F734F-5388-4BF7-9353-AAFFB2A1E5E6}" srcOrd="0" destOrd="0" parTransId="{37567694-288E-4FE6-BE1A-FBD57DB2FBD5}" sibTransId="{A93C72AE-3B57-4C0A-917D-EEB855E095DF}"/>
    <dgm:cxn modelId="{3FD958B8-2041-4E67-8E40-20FE9159F9C5}" type="presParOf" srcId="{73A50FA5-4DD0-4548-ADF7-346FEEBC1F23}" destId="{D594ACD4-EFA1-48FD-A034-6798B9990774}" srcOrd="0" destOrd="0" presId="urn:microsoft.com/office/officeart/2005/8/layout/hProcess9"/>
    <dgm:cxn modelId="{47AC095C-968A-4B93-9FB8-025B4A819DBA}" type="presParOf" srcId="{73A50FA5-4DD0-4548-ADF7-346FEEBC1F23}" destId="{86A169ED-92E2-4585-B836-9B9E88AA4448}" srcOrd="1" destOrd="0" presId="urn:microsoft.com/office/officeart/2005/8/layout/hProcess9"/>
    <dgm:cxn modelId="{41D9CA84-0279-4800-B146-934BDEA0A660}" type="presParOf" srcId="{86A169ED-92E2-4585-B836-9B9E88AA4448}" destId="{7B307F22-7C5F-47FA-B4FE-97314E098136}" srcOrd="0" destOrd="0" presId="urn:microsoft.com/office/officeart/2005/8/layout/hProcess9"/>
    <dgm:cxn modelId="{E8171DD6-4A0A-4991-9751-CA6D3FC4C4DC}" type="presParOf" srcId="{86A169ED-92E2-4585-B836-9B9E88AA4448}" destId="{1155361A-7E1E-4A48-A778-B61E0BEAAA5B}" srcOrd="1" destOrd="0" presId="urn:microsoft.com/office/officeart/2005/8/layout/hProcess9"/>
    <dgm:cxn modelId="{B99D7C81-A33C-4D53-854D-24CD35D888EF}" type="presParOf" srcId="{86A169ED-92E2-4585-B836-9B9E88AA4448}" destId="{16088161-B696-4AE9-93DC-EF070B52489F}" srcOrd="2" destOrd="0" presId="urn:microsoft.com/office/officeart/2005/8/layout/hProcess9"/>
    <dgm:cxn modelId="{D8CFAF13-98AD-4799-80CE-793E165CAC11}" type="presParOf" srcId="{86A169ED-92E2-4585-B836-9B9E88AA4448}" destId="{5A6683C4-D515-4AD6-8699-8DFD4CD45480}" srcOrd="3" destOrd="0" presId="urn:microsoft.com/office/officeart/2005/8/layout/hProcess9"/>
    <dgm:cxn modelId="{593456DE-A3B5-4BA2-9244-D0BE617A120C}" type="presParOf" srcId="{86A169ED-92E2-4585-B836-9B9E88AA4448}" destId="{6639805F-19BF-47E8-B1DA-54762401855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23DA-4E43-4F6D-9127-A24CFFBCA05D}">
      <dsp:nvSpPr>
        <dsp:cNvPr id="0" name=""/>
        <dsp:cNvSpPr/>
      </dsp:nvSpPr>
      <dsp:spPr>
        <a:xfrm rot="5400000">
          <a:off x="4589114" y="-1770227"/>
          <a:ext cx="992482" cy="47862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毕设内容和课题目的</a:t>
          </a:r>
          <a:endParaRPr lang="zh-CN" altLang="en-US" sz="3200" kern="1200" dirty="0"/>
        </a:p>
      </dsp:txBody>
      <dsp:txXfrm rot="-5400000">
        <a:off x="2692248" y="175088"/>
        <a:ext cx="4737767" cy="895584"/>
      </dsp:txXfrm>
    </dsp:sp>
    <dsp:sp modelId="{E997F73B-D442-412F-BCB8-BF4E1BEBDEFD}">
      <dsp:nvSpPr>
        <dsp:cNvPr id="0" name=""/>
        <dsp:cNvSpPr/>
      </dsp:nvSpPr>
      <dsp:spPr>
        <a:xfrm>
          <a:off x="0" y="2579"/>
          <a:ext cx="2692247" cy="1240603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1</a:t>
          </a:r>
          <a:endParaRPr lang="zh-CN" altLang="en-US" sz="6300" kern="1200" dirty="0"/>
        </a:p>
      </dsp:txBody>
      <dsp:txXfrm>
        <a:off x="60561" y="63140"/>
        <a:ext cx="2571125" cy="1119481"/>
      </dsp:txXfrm>
    </dsp:sp>
    <dsp:sp modelId="{4FB17AD9-E7DE-4AD1-8577-01984EF81988}">
      <dsp:nvSpPr>
        <dsp:cNvPr id="0" name=""/>
        <dsp:cNvSpPr/>
      </dsp:nvSpPr>
      <dsp:spPr>
        <a:xfrm rot="5400000">
          <a:off x="4589114" y="-467594"/>
          <a:ext cx="992482" cy="47862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设计与实现</a:t>
          </a:r>
          <a:endParaRPr lang="zh-CN" altLang="en-US" sz="3200" kern="1200" dirty="0"/>
        </a:p>
      </dsp:txBody>
      <dsp:txXfrm rot="-5400000">
        <a:off x="2692248" y="1477721"/>
        <a:ext cx="4737767" cy="895584"/>
      </dsp:txXfrm>
    </dsp:sp>
    <dsp:sp modelId="{0B839FE0-3788-413D-A4E1-A37A3DB2F666}">
      <dsp:nvSpPr>
        <dsp:cNvPr id="0" name=""/>
        <dsp:cNvSpPr/>
      </dsp:nvSpPr>
      <dsp:spPr>
        <a:xfrm>
          <a:off x="0" y="1305212"/>
          <a:ext cx="2692247" cy="1240603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02082"/>
                <a:satOff val="-1464"/>
                <a:lumOff val="8538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02082"/>
                <a:satOff val="-1464"/>
                <a:lumOff val="8538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02082"/>
                <a:satOff val="-1464"/>
                <a:lumOff val="853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2</a:t>
          </a:r>
          <a:endParaRPr lang="zh-CN" altLang="en-US" sz="6300" kern="1200" dirty="0"/>
        </a:p>
      </dsp:txBody>
      <dsp:txXfrm>
        <a:off x="60561" y="1365773"/>
        <a:ext cx="2571125" cy="1119481"/>
      </dsp:txXfrm>
    </dsp:sp>
    <dsp:sp modelId="{234F0D4A-A3A3-413E-A4F7-C70BE8A366BE}">
      <dsp:nvSpPr>
        <dsp:cNvPr id="0" name=""/>
        <dsp:cNvSpPr/>
      </dsp:nvSpPr>
      <dsp:spPr>
        <a:xfrm rot="5400000">
          <a:off x="4589114" y="835039"/>
          <a:ext cx="992482" cy="47862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测试与仿真</a:t>
          </a:r>
          <a:endParaRPr lang="zh-CN" altLang="en-US" sz="3200" kern="1200" dirty="0"/>
        </a:p>
      </dsp:txBody>
      <dsp:txXfrm rot="-5400000">
        <a:off x="2692248" y="2780355"/>
        <a:ext cx="4737767" cy="895584"/>
      </dsp:txXfrm>
    </dsp:sp>
    <dsp:sp modelId="{6157588B-9E73-40E6-A60B-F50E09F29858}">
      <dsp:nvSpPr>
        <dsp:cNvPr id="0" name=""/>
        <dsp:cNvSpPr/>
      </dsp:nvSpPr>
      <dsp:spPr>
        <a:xfrm>
          <a:off x="0" y="2607846"/>
          <a:ext cx="2692247" cy="1240603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04164"/>
                <a:satOff val="-2928"/>
                <a:lumOff val="1707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04164"/>
                <a:satOff val="-2928"/>
                <a:lumOff val="1707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04164"/>
                <a:satOff val="-2928"/>
                <a:lumOff val="170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3</a:t>
          </a:r>
          <a:endParaRPr lang="zh-CN" altLang="en-US" sz="6300" kern="1200" dirty="0"/>
        </a:p>
      </dsp:txBody>
      <dsp:txXfrm>
        <a:off x="60561" y="2668407"/>
        <a:ext cx="2571125" cy="1119481"/>
      </dsp:txXfrm>
    </dsp:sp>
    <dsp:sp modelId="{AE53F2D9-3F11-4D67-81D7-1A834D2A06BD}">
      <dsp:nvSpPr>
        <dsp:cNvPr id="0" name=""/>
        <dsp:cNvSpPr/>
      </dsp:nvSpPr>
      <dsp:spPr>
        <a:xfrm rot="5400000">
          <a:off x="4589114" y="2137672"/>
          <a:ext cx="992482" cy="47862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总结与展望</a:t>
          </a:r>
          <a:endParaRPr lang="zh-CN" altLang="en-US" sz="3200" kern="1200" dirty="0"/>
        </a:p>
      </dsp:txBody>
      <dsp:txXfrm rot="-5400000">
        <a:off x="2692248" y="4082988"/>
        <a:ext cx="4737767" cy="895584"/>
      </dsp:txXfrm>
    </dsp:sp>
    <dsp:sp modelId="{8ED6A6F1-2951-4261-9CF6-F24C40C7485B}">
      <dsp:nvSpPr>
        <dsp:cNvPr id="0" name=""/>
        <dsp:cNvSpPr/>
      </dsp:nvSpPr>
      <dsp:spPr>
        <a:xfrm>
          <a:off x="0" y="3910479"/>
          <a:ext cx="2692247" cy="1240603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4</a:t>
          </a:r>
          <a:endParaRPr lang="zh-CN" altLang="en-US" sz="6300" kern="1200" dirty="0"/>
        </a:p>
      </dsp:txBody>
      <dsp:txXfrm>
        <a:off x="60561" y="3971040"/>
        <a:ext cx="2571125" cy="1119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C062D-8681-40E6-9A7A-5321100DD9D0}">
      <dsp:nvSpPr>
        <dsp:cNvPr id="0" name=""/>
        <dsp:cNvSpPr/>
      </dsp:nvSpPr>
      <dsp:spPr>
        <a:xfrm>
          <a:off x="0" y="520814"/>
          <a:ext cx="8378954" cy="118228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700" kern="1200" dirty="0" smtClean="0"/>
            <a:t>将虚拟地址映射为物理地址</a:t>
          </a:r>
          <a:endParaRPr lang="zh-CN" sz="4700" kern="1200" dirty="0"/>
        </a:p>
      </dsp:txBody>
      <dsp:txXfrm>
        <a:off x="57714" y="578528"/>
        <a:ext cx="8263526" cy="1066857"/>
      </dsp:txXfrm>
    </dsp:sp>
    <dsp:sp modelId="{340DAAF0-211A-43EE-873F-3B92318360F5}">
      <dsp:nvSpPr>
        <dsp:cNvPr id="0" name=""/>
        <dsp:cNvSpPr/>
      </dsp:nvSpPr>
      <dsp:spPr>
        <a:xfrm>
          <a:off x="0" y="1838459"/>
          <a:ext cx="8378954" cy="118228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700" kern="1200" smtClean="0"/>
            <a:t>提供硬件机制的内存访问授权</a:t>
          </a:r>
          <a:endParaRPr lang="zh-CN" sz="4700" kern="1200"/>
        </a:p>
      </dsp:txBody>
      <dsp:txXfrm>
        <a:off x="57714" y="1896173"/>
        <a:ext cx="8263526" cy="10668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D8AAC-318D-4C3F-B96A-D898B679ABDB}">
      <dsp:nvSpPr>
        <dsp:cNvPr id="0" name=""/>
        <dsp:cNvSpPr/>
      </dsp:nvSpPr>
      <dsp:spPr>
        <a:xfrm>
          <a:off x="0" y="462453"/>
          <a:ext cx="6470351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2171" tIns="562356" rIns="50217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硬件代码</a:t>
          </a:r>
          <a:r>
            <a:rPr lang="zh-CN" altLang="en-US" sz="2700" kern="1200" dirty="0" smtClean="0"/>
            <a:t>有助于同学对</a:t>
          </a:r>
          <a:r>
            <a:rPr lang="en-US" altLang="zh-CN" sz="2700" kern="1200" dirty="0" smtClean="0"/>
            <a:t>MMU</a:t>
          </a:r>
          <a:r>
            <a:rPr lang="zh-CN" altLang="en-US" sz="2700" kern="1200" dirty="0" smtClean="0"/>
            <a:t>具体结构的理解</a:t>
          </a:r>
          <a:endParaRPr lang="zh-CN" altLang="en-US" sz="2700" kern="1200" dirty="0"/>
        </a:p>
      </dsp:txBody>
      <dsp:txXfrm>
        <a:off x="0" y="462453"/>
        <a:ext cx="6470351" cy="1573424"/>
      </dsp:txXfrm>
    </dsp:sp>
    <dsp:sp modelId="{626CF368-436D-4676-B900-04866EC9128F}">
      <dsp:nvSpPr>
        <dsp:cNvPr id="0" name=""/>
        <dsp:cNvSpPr/>
      </dsp:nvSpPr>
      <dsp:spPr>
        <a:xfrm>
          <a:off x="323517" y="63933"/>
          <a:ext cx="4529246" cy="7970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195" tIns="0" rIns="171195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支持</a:t>
          </a:r>
          <a:r>
            <a:rPr lang="zh-CN" sz="2700" kern="1200" dirty="0" smtClean="0"/>
            <a:t>计算机组成原理教学</a:t>
          </a:r>
          <a:endParaRPr lang="zh-CN" altLang="en-US" sz="2700" kern="1200" dirty="0"/>
        </a:p>
      </dsp:txBody>
      <dsp:txXfrm>
        <a:off x="362425" y="102841"/>
        <a:ext cx="4451430" cy="719224"/>
      </dsp:txXfrm>
    </dsp:sp>
    <dsp:sp modelId="{626F8267-4586-459F-A20E-7809C98A2F76}">
      <dsp:nvSpPr>
        <dsp:cNvPr id="0" name=""/>
        <dsp:cNvSpPr/>
      </dsp:nvSpPr>
      <dsp:spPr>
        <a:xfrm>
          <a:off x="0" y="2580198"/>
          <a:ext cx="6470351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2171" tIns="562356" rIns="50217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助于同学理解操作系统的</a:t>
          </a:r>
          <a:r>
            <a:rPr lang="zh-CN" sz="2700" kern="1200" dirty="0" smtClean="0"/>
            <a:t>进程切换、地址空间的管理、页表映射</a:t>
          </a:r>
          <a:r>
            <a:rPr lang="zh-CN" altLang="en-US" sz="2700" kern="1200" dirty="0" smtClean="0"/>
            <a:t>等机制</a:t>
          </a:r>
          <a:endParaRPr lang="zh-CN" altLang="en-US" sz="2700" kern="1200" dirty="0"/>
        </a:p>
      </dsp:txBody>
      <dsp:txXfrm>
        <a:off x="0" y="2580198"/>
        <a:ext cx="6470351" cy="1573424"/>
      </dsp:txXfrm>
    </dsp:sp>
    <dsp:sp modelId="{E47DB8BD-FDBD-4947-9E50-3563D17A3EE6}">
      <dsp:nvSpPr>
        <dsp:cNvPr id="0" name=""/>
        <dsp:cNvSpPr/>
      </dsp:nvSpPr>
      <dsp:spPr>
        <a:xfrm>
          <a:off x="323517" y="2181678"/>
          <a:ext cx="4529246" cy="7970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195" tIns="0" rIns="171195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支持</a:t>
          </a:r>
          <a:r>
            <a:rPr lang="zh-CN" sz="2700" kern="1200" dirty="0" smtClean="0"/>
            <a:t>操作系统</a:t>
          </a:r>
          <a:r>
            <a:rPr lang="en-US" altLang="zh-CN" sz="2700" kern="1200" dirty="0" smtClean="0"/>
            <a:t>(OS)</a:t>
          </a:r>
          <a:r>
            <a:rPr lang="zh-CN" sz="2700" kern="1200" dirty="0" smtClean="0"/>
            <a:t>教学</a:t>
          </a:r>
          <a:endParaRPr lang="zh-CN" altLang="en-US" sz="2700" kern="1200" dirty="0"/>
        </a:p>
      </dsp:txBody>
      <dsp:txXfrm>
        <a:off x="362425" y="2220586"/>
        <a:ext cx="4451430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B1DA1-F996-4426-B49B-D1D60BEC8583}">
      <dsp:nvSpPr>
        <dsp:cNvPr id="0" name=""/>
        <dsp:cNvSpPr/>
      </dsp:nvSpPr>
      <dsp:spPr>
        <a:xfrm>
          <a:off x="4676" y="2687917"/>
          <a:ext cx="1449653" cy="1032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系统启动</a:t>
          </a:r>
          <a:endParaRPr lang="zh-CN" altLang="en-US" sz="1800" kern="1200" dirty="0"/>
        </a:p>
      </dsp:txBody>
      <dsp:txXfrm>
        <a:off x="34928" y="2718169"/>
        <a:ext cx="1389149" cy="972373"/>
      </dsp:txXfrm>
    </dsp:sp>
    <dsp:sp modelId="{0CF92752-133B-4B5B-8C96-DBF88A1F3230}">
      <dsp:nvSpPr>
        <dsp:cNvPr id="0" name=""/>
        <dsp:cNvSpPr/>
      </dsp:nvSpPr>
      <dsp:spPr>
        <a:xfrm>
          <a:off x="1599294" y="3024598"/>
          <a:ext cx="307326" cy="359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599294" y="3096501"/>
        <a:ext cx="215128" cy="215708"/>
      </dsp:txXfrm>
    </dsp:sp>
    <dsp:sp modelId="{4475CA9A-6AC8-484D-89B1-64709CAE0447}">
      <dsp:nvSpPr>
        <dsp:cNvPr id="0" name=""/>
        <dsp:cNvSpPr/>
      </dsp:nvSpPr>
      <dsp:spPr>
        <a:xfrm>
          <a:off x="2034190" y="2687917"/>
          <a:ext cx="1449653" cy="1032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切换到用户进程</a:t>
          </a:r>
          <a:endParaRPr lang="zh-CN" altLang="en-US" sz="1800" kern="1200" dirty="0"/>
        </a:p>
      </dsp:txBody>
      <dsp:txXfrm>
        <a:off x="2064442" y="2718169"/>
        <a:ext cx="1389149" cy="972373"/>
      </dsp:txXfrm>
    </dsp:sp>
    <dsp:sp modelId="{85EF1FA4-F1B9-4C4B-9C83-762B99542A0A}">
      <dsp:nvSpPr>
        <dsp:cNvPr id="0" name=""/>
        <dsp:cNvSpPr/>
      </dsp:nvSpPr>
      <dsp:spPr>
        <a:xfrm>
          <a:off x="3628809" y="3024598"/>
          <a:ext cx="307326" cy="359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628809" y="3096501"/>
        <a:ext cx="215128" cy="215708"/>
      </dsp:txXfrm>
    </dsp:sp>
    <dsp:sp modelId="{F21789E3-9BF4-4E8F-872C-BE88DE578448}">
      <dsp:nvSpPr>
        <dsp:cNvPr id="0" name=""/>
        <dsp:cNvSpPr/>
      </dsp:nvSpPr>
      <dsp:spPr>
        <a:xfrm>
          <a:off x="4063705" y="2687917"/>
          <a:ext cx="1449653" cy="1032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执行用户程序</a:t>
          </a:r>
          <a:endParaRPr lang="zh-CN" altLang="en-US" sz="1800" kern="1200" dirty="0"/>
        </a:p>
      </dsp:txBody>
      <dsp:txXfrm>
        <a:off x="4093957" y="2718169"/>
        <a:ext cx="1389149" cy="972373"/>
      </dsp:txXfrm>
    </dsp:sp>
    <dsp:sp modelId="{4D3661AA-93FD-4AD5-BD51-2DA1C906189D}">
      <dsp:nvSpPr>
        <dsp:cNvPr id="0" name=""/>
        <dsp:cNvSpPr/>
      </dsp:nvSpPr>
      <dsp:spPr>
        <a:xfrm>
          <a:off x="5658323" y="3024598"/>
          <a:ext cx="307326" cy="359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658323" y="3096501"/>
        <a:ext cx="215128" cy="215708"/>
      </dsp:txXfrm>
    </dsp:sp>
    <dsp:sp modelId="{2D3FB9CA-15D1-4404-9D74-D3782F1C221B}">
      <dsp:nvSpPr>
        <dsp:cNvPr id="0" name=""/>
        <dsp:cNvSpPr/>
      </dsp:nvSpPr>
      <dsp:spPr>
        <a:xfrm>
          <a:off x="6093219" y="2687917"/>
          <a:ext cx="1449653" cy="1032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非法访问</a:t>
          </a:r>
          <a:endParaRPr lang="zh-CN" altLang="en-US" sz="1800" kern="1200" dirty="0"/>
        </a:p>
      </dsp:txBody>
      <dsp:txXfrm>
        <a:off x="6123471" y="2718169"/>
        <a:ext cx="1389149" cy="972373"/>
      </dsp:txXfrm>
    </dsp:sp>
    <dsp:sp modelId="{6BDC5F67-C21A-4894-A61D-FD711582630A}">
      <dsp:nvSpPr>
        <dsp:cNvPr id="0" name=""/>
        <dsp:cNvSpPr/>
      </dsp:nvSpPr>
      <dsp:spPr>
        <a:xfrm>
          <a:off x="7687838" y="3024598"/>
          <a:ext cx="307326" cy="359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7687838" y="3096501"/>
        <a:ext cx="215128" cy="215708"/>
      </dsp:txXfrm>
    </dsp:sp>
    <dsp:sp modelId="{BF8BE62E-099E-4358-BAB7-8FC54D126307}">
      <dsp:nvSpPr>
        <dsp:cNvPr id="0" name=""/>
        <dsp:cNvSpPr/>
      </dsp:nvSpPr>
      <dsp:spPr>
        <a:xfrm>
          <a:off x="8122734" y="2687917"/>
          <a:ext cx="1449653" cy="1032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捕获非法访问，陷入死循环</a:t>
          </a:r>
          <a:endParaRPr lang="zh-CN" altLang="en-US" sz="1800" kern="1200" dirty="0"/>
        </a:p>
      </dsp:txBody>
      <dsp:txXfrm>
        <a:off x="8152986" y="2718169"/>
        <a:ext cx="1389149" cy="972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C4101-C59E-4822-A083-B50C1CF534F7}">
      <dsp:nvSpPr>
        <dsp:cNvPr id="0" name=""/>
        <dsp:cNvSpPr/>
      </dsp:nvSpPr>
      <dsp:spPr>
        <a:xfrm>
          <a:off x="884779" y="2209"/>
          <a:ext cx="6460041" cy="145856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分析</a:t>
          </a:r>
          <a:r>
            <a:rPr lang="en-US" sz="2600" kern="1200" dirty="0" smtClean="0"/>
            <a:t>MMU</a:t>
          </a:r>
          <a:r>
            <a:rPr lang="zh-CN" sz="2600" kern="1200" dirty="0" smtClean="0"/>
            <a:t>的各种实现方式，综合方案复杂性和硬件实现成本，选择合适的</a:t>
          </a:r>
          <a:r>
            <a:rPr lang="en-US" sz="2600" kern="1200" dirty="0" smtClean="0"/>
            <a:t>MMU</a:t>
          </a:r>
          <a:r>
            <a:rPr lang="zh-CN" sz="2600" kern="1200" dirty="0" smtClean="0"/>
            <a:t>实现方式。</a:t>
          </a:r>
          <a:endParaRPr lang="zh-CN" sz="2600" kern="1200" dirty="0"/>
        </a:p>
      </dsp:txBody>
      <dsp:txXfrm>
        <a:off x="955980" y="73410"/>
        <a:ext cx="6317639" cy="1316160"/>
      </dsp:txXfrm>
    </dsp:sp>
    <dsp:sp modelId="{53B7F954-0B08-49C3-B217-BC7B52D643A8}">
      <dsp:nvSpPr>
        <dsp:cNvPr id="0" name=""/>
        <dsp:cNvSpPr/>
      </dsp:nvSpPr>
      <dsp:spPr>
        <a:xfrm>
          <a:off x="884779" y="1533700"/>
          <a:ext cx="6460041" cy="1458562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对</a:t>
          </a:r>
          <a:r>
            <a:rPr lang="en-US" sz="2500" kern="1200" dirty="0" smtClean="0"/>
            <a:t>MMU</a:t>
          </a:r>
          <a:r>
            <a:rPr lang="zh-CN" sz="2500" kern="1200" dirty="0" smtClean="0"/>
            <a:t>进行编码实现，修改</a:t>
          </a:r>
          <a:r>
            <a:rPr lang="en-US" sz="2500" kern="1200" dirty="0" smtClean="0"/>
            <a:t>CP0</a:t>
          </a:r>
          <a:r>
            <a:rPr lang="zh-CN" sz="2500" kern="1200" dirty="0" smtClean="0"/>
            <a:t>和</a:t>
          </a:r>
          <a:r>
            <a:rPr lang="en-US" sz="2500" kern="1200" dirty="0" smtClean="0"/>
            <a:t>CU</a:t>
          </a:r>
          <a:r>
            <a:rPr lang="zh-CN" sz="2500" kern="1200" dirty="0" smtClean="0"/>
            <a:t>，让</a:t>
          </a:r>
          <a:r>
            <a:rPr lang="en-US" sz="2500" kern="1200" dirty="0" smtClean="0"/>
            <a:t>MMU</a:t>
          </a:r>
          <a:r>
            <a:rPr lang="zh-CN" sz="2500" kern="1200" dirty="0" smtClean="0"/>
            <a:t>能够与</a:t>
          </a:r>
          <a:r>
            <a:rPr lang="en-US" sz="2500" kern="1200" dirty="0" smtClean="0"/>
            <a:t>CPU</a:t>
          </a:r>
          <a:r>
            <a:rPr lang="zh-CN" sz="2500" kern="1200" dirty="0" smtClean="0"/>
            <a:t>配合工作，修改操作系统，让其能够处理</a:t>
          </a:r>
          <a:r>
            <a:rPr lang="en-US" sz="2500" kern="1200" dirty="0" smtClean="0"/>
            <a:t>TLB</a:t>
          </a:r>
          <a:r>
            <a:rPr lang="zh-CN" sz="2500" kern="1200" dirty="0" smtClean="0"/>
            <a:t>重填异常。</a:t>
          </a:r>
          <a:endParaRPr lang="zh-CN" sz="2500" kern="1200" dirty="0"/>
        </a:p>
      </dsp:txBody>
      <dsp:txXfrm>
        <a:off x="955980" y="1604901"/>
        <a:ext cx="6317639" cy="1316160"/>
      </dsp:txXfrm>
    </dsp:sp>
    <dsp:sp modelId="{45F25CB4-0306-4562-A254-276A5DF79ACB}">
      <dsp:nvSpPr>
        <dsp:cNvPr id="0" name=""/>
        <dsp:cNvSpPr/>
      </dsp:nvSpPr>
      <dsp:spPr>
        <a:xfrm>
          <a:off x="884779" y="3065190"/>
          <a:ext cx="6460041" cy="1458562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通过测试验证设计的正确性。</a:t>
          </a:r>
          <a:endParaRPr lang="zh-CN" sz="2500" kern="1200" dirty="0"/>
        </a:p>
      </dsp:txBody>
      <dsp:txXfrm>
        <a:off x="955980" y="3136391"/>
        <a:ext cx="6317639" cy="1316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4ACD4-EFA1-48FD-A034-6798B9990774}">
      <dsp:nvSpPr>
        <dsp:cNvPr id="0" name=""/>
        <dsp:cNvSpPr/>
      </dsp:nvSpPr>
      <dsp:spPr>
        <a:xfrm>
          <a:off x="727914" y="0"/>
          <a:ext cx="8249698" cy="5328591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B307F22-7C5F-47FA-B4FE-97314E098136}">
      <dsp:nvSpPr>
        <dsp:cNvPr id="0" name=""/>
        <dsp:cNvSpPr/>
      </dsp:nvSpPr>
      <dsp:spPr>
        <a:xfrm>
          <a:off x="10425" y="1598577"/>
          <a:ext cx="3123966" cy="213143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加入</a:t>
          </a:r>
          <a:r>
            <a:rPr lang="en-US" sz="2700" kern="1200" dirty="0" smtClean="0"/>
            <a:t>CPU</a:t>
          </a:r>
          <a:r>
            <a:rPr lang="zh-CN" sz="2700" kern="1200" dirty="0" smtClean="0"/>
            <a:t>内核运行级别的</a:t>
          </a:r>
          <a:r>
            <a:rPr lang="zh-CN" altLang="en-US" sz="2700" kern="1200" dirty="0" smtClean="0"/>
            <a:t>管理，</a:t>
          </a:r>
          <a:r>
            <a:rPr lang="zh-CN" sz="2700" kern="1200" dirty="0" smtClean="0"/>
            <a:t>让操作系统能够更改</a:t>
          </a:r>
          <a:r>
            <a:rPr lang="en-US" sz="2700" kern="1200" dirty="0" smtClean="0"/>
            <a:t>CPU</a:t>
          </a:r>
          <a:r>
            <a:rPr lang="zh-CN" sz="2700" kern="1200" dirty="0" smtClean="0"/>
            <a:t>运行级别</a:t>
          </a:r>
          <a:endParaRPr lang="zh-CN" sz="2700" kern="1200" dirty="0"/>
        </a:p>
      </dsp:txBody>
      <dsp:txXfrm>
        <a:off x="114473" y="1702625"/>
        <a:ext cx="2915870" cy="1923340"/>
      </dsp:txXfrm>
    </dsp:sp>
    <dsp:sp modelId="{16088161-B696-4AE9-93DC-EF070B52489F}">
      <dsp:nvSpPr>
        <dsp:cNvPr id="0" name=""/>
        <dsp:cNvSpPr/>
      </dsp:nvSpPr>
      <dsp:spPr>
        <a:xfrm>
          <a:off x="3290780" y="1598577"/>
          <a:ext cx="3123966" cy="213143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探索一个</a:t>
          </a:r>
          <a:r>
            <a:rPr lang="en-US" sz="2700" kern="1200" dirty="0" smtClean="0"/>
            <a:t>MMU</a:t>
          </a:r>
          <a:r>
            <a:rPr lang="zh-CN" sz="2700" kern="1200" dirty="0" smtClean="0"/>
            <a:t>中包含</a:t>
          </a:r>
          <a:r>
            <a:rPr lang="zh-CN" altLang="en-US" sz="2700" kern="1200" dirty="0" smtClean="0"/>
            <a:t>的</a:t>
          </a:r>
          <a:r>
            <a:rPr lang="en-US" sz="2700" kern="1200" dirty="0" smtClean="0"/>
            <a:t>TLB</a:t>
          </a:r>
          <a:r>
            <a:rPr lang="zh-CN" sz="2700" kern="1200" dirty="0" smtClean="0"/>
            <a:t>页面</a:t>
          </a:r>
          <a:r>
            <a:rPr lang="zh-CN" altLang="en-US" sz="2700" kern="1200" dirty="0" smtClean="0"/>
            <a:t>个数与</a:t>
          </a:r>
          <a:r>
            <a:rPr lang="zh-CN" sz="2700" kern="1200" dirty="0" smtClean="0"/>
            <a:t>翻译效率</a:t>
          </a:r>
          <a:r>
            <a:rPr lang="zh-CN" altLang="en-US" sz="2700" kern="1200" dirty="0" smtClean="0"/>
            <a:t>之间的关系</a:t>
          </a:r>
          <a:endParaRPr lang="zh-CN" sz="2700" kern="1200" dirty="0"/>
        </a:p>
      </dsp:txBody>
      <dsp:txXfrm>
        <a:off x="3394828" y="1702625"/>
        <a:ext cx="2915870" cy="1923340"/>
      </dsp:txXfrm>
    </dsp:sp>
    <dsp:sp modelId="{6639805F-19BF-47E8-B1DA-547624018551}">
      <dsp:nvSpPr>
        <dsp:cNvPr id="0" name=""/>
        <dsp:cNvSpPr/>
      </dsp:nvSpPr>
      <dsp:spPr>
        <a:xfrm>
          <a:off x="6571135" y="1598577"/>
          <a:ext cx="3123966" cy="213143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将</a:t>
          </a:r>
          <a:r>
            <a:rPr lang="en-US" sz="2700" kern="1200" dirty="0" smtClean="0"/>
            <a:t>MMU</a:t>
          </a:r>
          <a:r>
            <a:rPr lang="zh-CN" sz="2700" kern="1200" dirty="0" smtClean="0"/>
            <a:t>的翻译周期由两个变为一个时钟周期</a:t>
          </a:r>
          <a:endParaRPr lang="zh-CN" sz="2700" kern="1200" dirty="0"/>
        </a:p>
      </dsp:txBody>
      <dsp:txXfrm>
        <a:off x="6675183" y="1702625"/>
        <a:ext cx="2915870" cy="1923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F820F9-83C6-405A-B9A1-3DE2F0A60A98}" type="datetimeFigureOut">
              <a:rPr lang="zh-CN" altLang="en-US"/>
              <a:pPr>
                <a:defRPr/>
              </a:pPr>
              <a:t>2012/6/4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E9111DE-CE77-4CAF-B432-8A551741B1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37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45BEAA-A81A-419C-A940-6B714AD220A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AF2E16-72F3-4AF4-B901-9F47642DBB7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E3B272-DAE4-4FF2-A0B0-35FF3894BC9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002C7A-CB40-4D7F-9147-F240AE65007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83E5F-DBBD-40ED-9823-F168095FFDB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1CD91-DFD9-4119-968C-1D55F0BBC760}" type="datetimeFigureOut">
              <a:rPr lang="zh-CN" altLang="en-US"/>
              <a:pPr>
                <a:defRPr/>
              </a:pPr>
              <a:t>2012/6/4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DFF8A-A126-4A0E-B579-68C8C35F35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88C98-2C00-4DC2-B689-ACB153EDDDC7}" type="datetimeFigureOut">
              <a:rPr lang="zh-CN" altLang="en-US"/>
              <a:pPr>
                <a:defRPr/>
              </a:pPr>
              <a:t>2012/6/4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EEACA-F732-4384-88DA-5C0FB4F1FC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E92A-ADDE-4964-A6B9-556C62923168}" type="datetimeFigureOut">
              <a:rPr lang="zh-CN" altLang="en-US"/>
              <a:pPr>
                <a:defRPr/>
              </a:pPr>
              <a:t>2012/6/4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9E7EF-8126-4845-94DB-A6DA1FD67A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6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51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B155A-8528-47EF-AB55-E47EAC370FB2}" type="datetimeFigureOut">
              <a:rPr lang="zh-CN" altLang="en-US"/>
              <a:pPr>
                <a:defRPr/>
              </a:pPr>
              <a:t>2012/6/4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BA47D-42D1-4C09-BB70-341E1EAEA5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3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6548D-1F5A-44C7-A886-8A4C8F82DD78}" type="datetimeFigureOut">
              <a:rPr lang="zh-CN" altLang="en-US"/>
              <a:pPr>
                <a:defRPr/>
              </a:pPr>
              <a:t>2012/6/4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202E1-C9F8-4C8C-BC21-079EB99DCF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F2C0A-6616-467F-A372-DBE0178B6E41}" type="datetimeFigureOut">
              <a:rPr lang="zh-CN" altLang="en-US"/>
              <a:pPr>
                <a:defRPr/>
              </a:pPr>
              <a:t>2012/6/4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A1302-5850-45AF-8DF1-378192E56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9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1ED0B-4D92-4889-B4B5-194DA32DEC6F}" type="datetimeFigureOut">
              <a:rPr lang="zh-CN" altLang="en-US"/>
              <a:pPr>
                <a:defRPr/>
              </a:pPr>
              <a:t>2012/6/4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B2537-8DF2-4FF0-8216-CB14FA663F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5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E605-AE3F-4DF1-B66A-1DDB7401DBB9}" type="datetimeFigureOut">
              <a:rPr lang="zh-CN" altLang="en-US"/>
              <a:pPr>
                <a:defRPr/>
              </a:pPr>
              <a:t>2012/6/4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0EAA-DBB1-44F6-9887-293242F32F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B9E55-DDD8-4D5C-877B-9C694805109E}" type="datetimeFigureOut">
              <a:rPr lang="zh-CN" altLang="en-US"/>
              <a:pPr>
                <a:defRPr/>
              </a:pPr>
              <a:t>2012/6/4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CF204-6351-4820-B9B2-1E131D0384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5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14BD-CBE6-4530-9882-FB5794B2AC79}" type="datetimeFigureOut">
              <a:rPr lang="zh-CN" altLang="en-US"/>
              <a:pPr>
                <a:defRPr/>
              </a:pPr>
              <a:t>2012/6/4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77B9-DD6C-4BC7-96E1-BAA75FE095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0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4269-3C27-4799-B5AA-FB0BDF030759}" type="datetimeFigureOut">
              <a:rPr lang="zh-CN" altLang="en-US"/>
              <a:pPr>
                <a:defRPr/>
              </a:pPr>
              <a:t>2012/6/4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20809-6F5A-43FC-9B64-1E8D05AE27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7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DFB62C-F695-47C2-8891-C9B6168264C2}" type="datetimeFigureOut">
              <a:rPr lang="zh-CN" altLang="en-US"/>
              <a:pPr>
                <a:defRPr/>
              </a:pPr>
              <a:t>2012/6/4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DC32F6-5AA9-4E8E-83B0-4CDA28585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696516" y="642938"/>
            <a:ext cx="8420100" cy="1470025"/>
          </a:xfrm>
        </p:spPr>
        <p:txBody>
          <a:bodyPr/>
          <a:lstStyle/>
          <a:p>
            <a:pPr eaLnBrk="1" hangingPunct="1"/>
            <a:r>
              <a:rPr lang="en-US" altLang="zh-CN" smtClean="0"/>
              <a:t>MIPS</a:t>
            </a:r>
            <a:r>
              <a:rPr lang="zh-CN" altLang="zh-CN" smtClean="0"/>
              <a:t>微处理器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MMU</a:t>
            </a:r>
            <a:r>
              <a:rPr lang="zh-CN" altLang="zh-CN" smtClean="0"/>
              <a:t>的设计与实现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470422" y="3643313"/>
            <a:ext cx="6934200" cy="1752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报 告 人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：杨沛人</a:t>
            </a: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指导教师：高小鹏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学    号：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38060531</a:t>
            </a:r>
          </a:p>
          <a:p>
            <a:pPr eaLnBrk="1" hangingPunct="1"/>
            <a:endParaRPr lang="zh-CN" altLang="en-US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0219" y="2585102"/>
            <a:ext cx="850294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648747" y="25851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535068" y="25851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818877" y="25851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676973" y="25851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684418" y="25851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6366" y="2153054"/>
            <a:ext cx="101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26  25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210" y="2153054"/>
            <a:ext cx="6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91086" y="2153054"/>
            <a:ext cx="6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54982" y="2153054"/>
            <a:ext cx="6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4895" y="2153054"/>
            <a:ext cx="6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50826" y="2153054"/>
            <a:ext cx="6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70739" y="2153054"/>
            <a:ext cx="6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02687" y="2153054"/>
            <a:ext cx="6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0479" y="2801126"/>
            <a:ext cx="202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PFN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6756" y="2801126"/>
            <a:ext cx="101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40869" y="2801126"/>
            <a:ext cx="101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98964" y="2801126"/>
            <a:ext cx="101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57059" y="2801126"/>
            <a:ext cx="101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80262" y="2801126"/>
            <a:ext cx="101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设计与实现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(6)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152281" y="4005064"/>
            <a:ext cx="36665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页表项</a:t>
            </a:r>
            <a:endParaRPr lang="zh-CN" alt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171757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2576736" y="1223964"/>
            <a:ext cx="50716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CP0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的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修改</a:t>
            </a:r>
            <a:endParaRPr lang="zh-CN" alt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96012" y="1916114"/>
          <a:ext cx="8268760" cy="3579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190"/>
                <a:gridCol w="2067190"/>
                <a:gridCol w="2067190"/>
                <a:gridCol w="2067190"/>
              </a:tblGrid>
              <a:tr h="1280271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zh-CN" altLang="en-US" sz="2000" dirty="0" smtClean="0"/>
                        <a:t>寄存器助记符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CP0</a:t>
                      </a:r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寄存器号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寄存器助记符</a:t>
                      </a:r>
                    </a:p>
                    <a:p>
                      <a:endParaRPr lang="zh-CN" altLang="en-US" sz="18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CP0</a:t>
                      </a:r>
                      <a:r>
                        <a:rPr kumimoji="0" lang="zh-CN" alt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寄存器号</a:t>
                      </a:r>
                    </a:p>
                    <a:p>
                      <a:endParaRPr lang="zh-CN" altLang="en-US" sz="1800" dirty="0"/>
                    </a:p>
                  </a:txBody>
                  <a:tcPr marL="99051" marR="99051" marT="45724" marB="45724"/>
                </a:tc>
              </a:tr>
              <a:tr h="459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Index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PageMask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</a:tr>
              <a:tr h="459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Radom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Wired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</a:tr>
              <a:tr h="459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EntryLo0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BadVaddr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</a:tr>
              <a:tr h="459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EntryLo1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EntryHi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</a:tr>
              <a:tr h="459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Context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9051" marR="99051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9051" marR="99051" marT="45724" marB="45724"/>
                </a:tc>
              </a:tr>
            </a:tbl>
          </a:graphicData>
        </a:graphic>
      </p:graphicFrame>
      <p:sp>
        <p:nvSpPr>
          <p:cNvPr id="9257" name="TextBox 11"/>
          <p:cNvSpPr txBox="1">
            <a:spLocks noChangeArrowheads="1"/>
          </p:cNvSpPr>
          <p:nvPr/>
        </p:nvSpPr>
        <p:spPr bwMode="auto">
          <a:xfrm>
            <a:off x="896012" y="5876926"/>
            <a:ext cx="7723584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新添这九个寄存器的</a:t>
            </a:r>
            <a:r>
              <a:rPr lang="en-US" altLang="zh-CN"/>
              <a:t>mtc0 mfc0</a:t>
            </a:r>
            <a:r>
              <a:rPr lang="zh-CN" altLang="en-US"/>
              <a:t>读写逻辑及其与</a:t>
            </a:r>
            <a:r>
              <a:rPr lang="en-US" altLang="zh-CN"/>
              <a:t>MMU</a:t>
            </a:r>
            <a:r>
              <a:rPr lang="zh-CN" altLang="en-US"/>
              <a:t>之间的逻辑（</a:t>
            </a:r>
            <a:r>
              <a:rPr lang="en-US" altLang="zh-CN"/>
              <a:t>tlbr</a:t>
            </a:r>
            <a:r>
              <a:rPr lang="zh-CN" altLang="en-US"/>
              <a:t>、</a:t>
            </a:r>
            <a:r>
              <a:rPr lang="en-US" altLang="zh-CN"/>
              <a:t>tlbwi</a:t>
            </a:r>
            <a:r>
              <a:rPr lang="zh-CN" altLang="en-US"/>
              <a:t>、</a:t>
            </a:r>
            <a:r>
              <a:rPr lang="en-US" altLang="zh-CN"/>
              <a:t>tlbwr</a:t>
            </a:r>
            <a:r>
              <a:rPr lang="zh-CN" altLang="en-US"/>
              <a:t>、</a:t>
            </a:r>
            <a:r>
              <a:rPr lang="en-US" altLang="zh-CN"/>
              <a:t>tlbp</a:t>
            </a:r>
            <a:r>
              <a:rPr lang="zh-CN" altLang="en-US"/>
              <a:t>的支持）</a:t>
            </a:r>
          </a:p>
        </p:txBody>
      </p:sp>
      <p:sp>
        <p:nvSpPr>
          <p:cNvPr id="6" name="矩形 5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设计与实现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(7)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0"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619499"/>
              </p:ext>
            </p:extLst>
          </p:nvPr>
        </p:nvGraphicFramePr>
        <p:xfrm>
          <a:off x="128464" y="1351076"/>
          <a:ext cx="9537489" cy="540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Visio" r:id="rId3" imgW="5254698" imgH="2914785" progId="Visio.Drawing.11">
                  <p:embed/>
                </p:oleObj>
              </mc:Choice>
              <mc:Fallback>
                <p:oleObj name="Visio" r:id="rId3" imgW="5254698" imgH="291478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464" y="1351076"/>
                        <a:ext cx="9537489" cy="5400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实验与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分析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(1)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360712" y="1223964"/>
            <a:ext cx="50716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测试流程</a:t>
            </a:r>
            <a:endParaRPr lang="zh-CN" alt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60990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74914386"/>
              </p:ext>
            </p:extLst>
          </p:nvPr>
        </p:nvGraphicFramePr>
        <p:xfrm>
          <a:off x="200472" y="332656"/>
          <a:ext cx="9577064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实验与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分析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(2)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360712" y="1808739"/>
            <a:ext cx="50716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测试用例说明</a:t>
            </a:r>
            <a:endParaRPr lang="zh-CN" alt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9730630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t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9" y="1700809"/>
            <a:ext cx="9254815" cy="16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 descr="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88" y="4719613"/>
            <a:ext cx="9175015" cy="102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实验与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分析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(3)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77269" y="1044880"/>
            <a:ext cx="50716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系统启动</a:t>
            </a:r>
            <a:endParaRPr lang="zh-CN" alt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477268" y="3963956"/>
            <a:ext cx="5788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切换到用户进程，引起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TLB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异常</a:t>
            </a:r>
            <a:endParaRPr lang="zh-CN" alt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7155750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60" y="2708920"/>
            <a:ext cx="984903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实验与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分析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(4)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41426" y="1772816"/>
            <a:ext cx="50716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TLB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重填</a:t>
            </a:r>
            <a:endParaRPr lang="zh-CN" alt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2406901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982909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实验与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分析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(5)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418020" y="1620088"/>
            <a:ext cx="50716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程序正常执行</a:t>
            </a:r>
            <a:endParaRPr lang="zh-CN" alt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2129409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16" y="980729"/>
            <a:ext cx="745410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实验与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分析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(6)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165139" y="4797152"/>
            <a:ext cx="50716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异常成功捕获</a:t>
            </a:r>
            <a:endParaRPr lang="zh-CN" alt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6852463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64952990"/>
              </p:ext>
            </p:extLst>
          </p:nvPr>
        </p:nvGraphicFramePr>
        <p:xfrm>
          <a:off x="719263" y="206084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总结与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展望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(1)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76536" y="1412776"/>
            <a:ext cx="25358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工作总结</a:t>
            </a:r>
            <a:endParaRPr lang="zh-CN" alt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1870136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01677134"/>
              </p:ext>
            </p:extLst>
          </p:nvPr>
        </p:nvGraphicFramePr>
        <p:xfrm>
          <a:off x="0" y="1412777"/>
          <a:ext cx="970552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总结与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展望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(2)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04528" y="1412776"/>
            <a:ext cx="25358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工作展望</a:t>
            </a:r>
            <a:endParaRPr lang="zh-CN" alt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5201055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80026046"/>
              </p:ext>
            </p:extLst>
          </p:nvPr>
        </p:nvGraphicFramePr>
        <p:xfrm>
          <a:off x="1651000" y="1227666"/>
          <a:ext cx="7478464" cy="515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内容提要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0">
    <p:cover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280592" y="350100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请各位老师批评指正！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3008784" y="2204864"/>
            <a:ext cx="433082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741230" y="1340768"/>
            <a:ext cx="88202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dirty="0"/>
              <a:t>MMU</a:t>
            </a:r>
            <a:r>
              <a:rPr lang="en-US" altLang="zh-CN" sz="3200" dirty="0"/>
              <a:t>(</a:t>
            </a:r>
            <a:r>
              <a:rPr lang="zh-CN" altLang="zh-CN" sz="3200" dirty="0"/>
              <a:t>Memory-Management-Unit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设计与实现</a:t>
            </a:r>
            <a:endParaRPr lang="en-US" altLang="zh-CN" sz="32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508622073"/>
              </p:ext>
            </p:extLst>
          </p:nvPr>
        </p:nvGraphicFramePr>
        <p:xfrm>
          <a:off x="754840" y="2204864"/>
          <a:ext cx="8378954" cy="3541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矩形 4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毕设内容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 advTm="84007"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毕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设课题目的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19127916"/>
              </p:ext>
            </p:extLst>
          </p:nvPr>
        </p:nvGraphicFramePr>
        <p:xfrm>
          <a:off x="1784648" y="1412776"/>
          <a:ext cx="6470352" cy="4217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53261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99438" y="985044"/>
            <a:ext cx="3745706" cy="539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2476873" y="3683794"/>
            <a:ext cx="622565" cy="2700337"/>
          </a:xfrm>
          <a:prstGeom prst="leftBrace">
            <a:avLst>
              <a:gd name="adj1" fmla="val 510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>
            <a:stCxn id="3" idx="1"/>
            <a:endCxn id="3" idx="3"/>
          </p:cNvCxnSpPr>
          <p:nvPr/>
        </p:nvCxnSpPr>
        <p:spPr>
          <a:xfrm>
            <a:off x="3099438" y="3683793"/>
            <a:ext cx="374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618696" y="4850605"/>
            <a:ext cx="101295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kuseg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099438" y="2280443"/>
            <a:ext cx="374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99438" y="3001168"/>
            <a:ext cx="374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14"/>
          <p:cNvSpPr txBox="1">
            <a:spLocks noChangeArrowheads="1"/>
          </p:cNvSpPr>
          <p:nvPr/>
        </p:nvSpPr>
        <p:spPr bwMode="auto">
          <a:xfrm>
            <a:off x="1618696" y="3174205"/>
            <a:ext cx="101295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kseg0</a:t>
            </a:r>
            <a:endParaRPr lang="zh-CN" altLang="en-US"/>
          </a:p>
        </p:txBody>
      </p:sp>
      <p:sp>
        <p:nvSpPr>
          <p:cNvPr id="6154" name="TextBox 15"/>
          <p:cNvSpPr txBox="1">
            <a:spLocks noChangeArrowheads="1"/>
          </p:cNvSpPr>
          <p:nvPr/>
        </p:nvSpPr>
        <p:spPr bwMode="auto">
          <a:xfrm>
            <a:off x="1618696" y="2510630"/>
            <a:ext cx="101295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kseg1</a:t>
            </a:r>
            <a:endParaRPr lang="zh-CN" altLang="en-US"/>
          </a:p>
        </p:txBody>
      </p:sp>
      <p:sp>
        <p:nvSpPr>
          <p:cNvPr id="6155" name="TextBox 16"/>
          <p:cNvSpPr txBox="1">
            <a:spLocks noChangeArrowheads="1"/>
          </p:cNvSpPr>
          <p:nvPr/>
        </p:nvSpPr>
        <p:spPr bwMode="auto">
          <a:xfrm>
            <a:off x="1618696" y="1542255"/>
            <a:ext cx="101295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kseg2</a:t>
            </a:r>
            <a:endParaRPr lang="zh-CN" altLang="en-US"/>
          </a:p>
        </p:txBody>
      </p:sp>
      <p:sp>
        <p:nvSpPr>
          <p:cNvPr id="6156" name="TextBox 13"/>
          <p:cNvSpPr txBox="1">
            <a:spLocks noChangeArrowheads="1"/>
          </p:cNvSpPr>
          <p:nvPr/>
        </p:nvSpPr>
        <p:spPr bwMode="auto">
          <a:xfrm>
            <a:off x="7024002" y="1542255"/>
            <a:ext cx="226152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1"/>
                </a:solidFill>
              </a:rPr>
              <a:t>Cached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Mapped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57" name="TextBox 19"/>
          <p:cNvSpPr txBox="1">
            <a:spLocks noChangeArrowheads="1"/>
          </p:cNvSpPr>
          <p:nvPr/>
        </p:nvSpPr>
        <p:spPr bwMode="auto">
          <a:xfrm>
            <a:off x="7024002" y="2510630"/>
            <a:ext cx="2901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1"/>
                </a:solidFill>
              </a:rPr>
              <a:t>Uncached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Unmapped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58" name="TextBox 20"/>
          <p:cNvSpPr txBox="1">
            <a:spLocks noChangeArrowheads="1"/>
          </p:cNvSpPr>
          <p:nvPr/>
        </p:nvSpPr>
        <p:spPr bwMode="auto">
          <a:xfrm>
            <a:off x="7004712" y="3314700"/>
            <a:ext cx="255045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1"/>
                </a:solidFill>
              </a:rPr>
              <a:t>Cached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Unmapped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59" name="TextBox 21"/>
          <p:cNvSpPr txBox="1">
            <a:spLocks noChangeArrowheads="1"/>
          </p:cNvSpPr>
          <p:nvPr/>
        </p:nvSpPr>
        <p:spPr bwMode="auto">
          <a:xfrm>
            <a:off x="7024002" y="4850605"/>
            <a:ext cx="226152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1"/>
                </a:solidFill>
              </a:rPr>
              <a:t>Cached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Mapped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160" name="TextBox 17"/>
          <p:cNvSpPr txBox="1">
            <a:spLocks noChangeArrowheads="1"/>
          </p:cNvSpPr>
          <p:nvPr/>
        </p:nvSpPr>
        <p:spPr bwMode="auto">
          <a:xfrm>
            <a:off x="7024002" y="6199980"/>
            <a:ext cx="192616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0x0000.0000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61" name="TextBox 23"/>
          <p:cNvSpPr txBox="1">
            <a:spLocks noChangeArrowheads="1"/>
          </p:cNvSpPr>
          <p:nvPr/>
        </p:nvSpPr>
        <p:spPr bwMode="auto">
          <a:xfrm>
            <a:off x="7024002" y="3544094"/>
            <a:ext cx="192616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0x8000.0000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62" name="TextBox 24"/>
          <p:cNvSpPr txBox="1">
            <a:spLocks noChangeArrowheads="1"/>
          </p:cNvSpPr>
          <p:nvPr/>
        </p:nvSpPr>
        <p:spPr bwMode="auto">
          <a:xfrm>
            <a:off x="7024002" y="2878930"/>
            <a:ext cx="192616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0xA000.0000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63" name="TextBox 25"/>
          <p:cNvSpPr txBox="1">
            <a:spLocks noChangeArrowheads="1"/>
          </p:cNvSpPr>
          <p:nvPr/>
        </p:nvSpPr>
        <p:spPr bwMode="auto">
          <a:xfrm>
            <a:off x="7024002" y="2096293"/>
            <a:ext cx="19261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0xC000.0000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64" name="TextBox 26"/>
          <p:cNvSpPr txBox="1">
            <a:spLocks noChangeArrowheads="1"/>
          </p:cNvSpPr>
          <p:nvPr/>
        </p:nvSpPr>
        <p:spPr bwMode="auto">
          <a:xfrm>
            <a:off x="7024002" y="799305"/>
            <a:ext cx="192616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0xFFFF.FFFF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65" name="TextBox 22"/>
          <p:cNvSpPr txBox="1">
            <a:spLocks noChangeArrowheads="1"/>
          </p:cNvSpPr>
          <p:nvPr/>
        </p:nvSpPr>
        <p:spPr bwMode="auto">
          <a:xfrm>
            <a:off x="3255939" y="2353468"/>
            <a:ext cx="311970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0xBFC0.0000,</a:t>
            </a:r>
            <a:r>
              <a:rPr lang="zh-CN" altLang="en-US" dirty="0"/>
              <a:t>即启动</a:t>
            </a:r>
            <a:r>
              <a:rPr lang="en-US" altLang="zh-CN" dirty="0"/>
              <a:t>ROM</a:t>
            </a:r>
            <a:r>
              <a:rPr lang="zh-CN" altLang="en-US" dirty="0"/>
              <a:t>所在区域，另有</a:t>
            </a:r>
            <a:r>
              <a:rPr lang="en-US" altLang="zh-CN" dirty="0"/>
              <a:t>I/O</a:t>
            </a:r>
            <a:r>
              <a:rPr lang="zh-CN" altLang="en-US" dirty="0"/>
              <a:t>寄存器</a:t>
            </a:r>
          </a:p>
        </p:txBody>
      </p:sp>
      <p:sp>
        <p:nvSpPr>
          <p:cNvPr id="6166" name="TextBox 27"/>
          <p:cNvSpPr txBox="1">
            <a:spLocks noChangeArrowheads="1"/>
          </p:cNvSpPr>
          <p:nvPr/>
        </p:nvSpPr>
        <p:spPr bwMode="auto">
          <a:xfrm>
            <a:off x="3255938" y="1169193"/>
            <a:ext cx="3276204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动态映射的内核数据</a:t>
            </a:r>
            <a:endParaRPr lang="en-US" altLang="zh-CN"/>
          </a:p>
          <a:p>
            <a:pPr eaLnBrk="1" hangingPunct="1"/>
            <a:r>
              <a:rPr lang="zh-CN" altLang="en-US"/>
              <a:t>内核模块</a:t>
            </a:r>
            <a:endParaRPr lang="en-US" altLang="zh-CN"/>
          </a:p>
          <a:p>
            <a:pPr eaLnBrk="1" hangingPunct="1"/>
            <a:r>
              <a:rPr lang="zh-CN" altLang="en-US"/>
              <a:t>映射</a:t>
            </a:r>
            <a:r>
              <a:rPr lang="en-US" altLang="zh-CN"/>
              <a:t>512M</a:t>
            </a:r>
            <a:r>
              <a:rPr lang="zh-CN" altLang="en-US"/>
              <a:t>以上的物理空间</a:t>
            </a:r>
          </a:p>
        </p:txBody>
      </p:sp>
      <p:sp>
        <p:nvSpPr>
          <p:cNvPr id="6167" name="TextBox 28"/>
          <p:cNvSpPr txBox="1">
            <a:spLocks noChangeArrowheads="1"/>
          </p:cNvSpPr>
          <p:nvPr/>
        </p:nvSpPr>
        <p:spPr bwMode="auto">
          <a:xfrm>
            <a:off x="3255938" y="3036093"/>
            <a:ext cx="296492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Linux</a:t>
            </a:r>
            <a:r>
              <a:rPr lang="zh-CN" altLang="en-US"/>
              <a:t>内核代码和数据</a:t>
            </a:r>
            <a:endParaRPr lang="en-US" altLang="zh-CN"/>
          </a:p>
          <a:p>
            <a:pPr eaLnBrk="1" hangingPunct="1"/>
            <a:r>
              <a:rPr lang="zh-CN" altLang="en-US"/>
              <a:t>异常入口点</a:t>
            </a:r>
          </a:p>
        </p:txBody>
      </p:sp>
      <p:sp>
        <p:nvSpPr>
          <p:cNvPr id="6168" name="TextBox 29"/>
          <p:cNvSpPr txBox="1">
            <a:spLocks noChangeArrowheads="1"/>
          </p:cNvSpPr>
          <p:nvPr/>
        </p:nvSpPr>
        <p:spPr bwMode="auto">
          <a:xfrm>
            <a:off x="3255938" y="4152105"/>
            <a:ext cx="32762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用户进程的</a:t>
            </a:r>
            <a:r>
              <a:rPr lang="en-US" altLang="zh-CN"/>
              <a:t>2G</a:t>
            </a:r>
            <a:r>
              <a:rPr lang="zh-CN" altLang="en-US"/>
              <a:t>空间，通过</a:t>
            </a:r>
            <a:r>
              <a:rPr lang="en-US" altLang="zh-CN"/>
              <a:t>ASID</a:t>
            </a:r>
            <a:r>
              <a:rPr lang="zh-CN" altLang="en-US"/>
              <a:t>比对来完成虚拟地址到物理地址的翻译，不同的进程有不同的</a:t>
            </a:r>
            <a:r>
              <a:rPr lang="en-US" altLang="zh-CN"/>
              <a:t>ASID</a:t>
            </a:r>
            <a:r>
              <a:rPr lang="zh-CN" altLang="en-US"/>
              <a:t>，因此互相访问不到其他进程的地址空间</a:t>
            </a:r>
          </a:p>
        </p:txBody>
      </p:sp>
      <p:sp>
        <p:nvSpPr>
          <p:cNvPr id="26" name="矩形 25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设计与实现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(1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2927" y="6388764"/>
            <a:ext cx="3080148" cy="4616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MIPS32 </a:t>
            </a:r>
            <a:r>
              <a:rPr lang="zh-CN" altLang="en-US" sz="2400" dirty="0" smtClean="0">
                <a:solidFill>
                  <a:schemeClr val="tx1"/>
                </a:solidFill>
              </a:rPr>
              <a:t>虚拟地址空间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84007"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3"/>
          <p:cNvSpPr>
            <a:spLocks noChangeArrowheads="1"/>
          </p:cNvSpPr>
          <p:nvPr/>
        </p:nvSpPr>
        <p:spPr bwMode="auto">
          <a:xfrm>
            <a:off x="235612" y="1558926"/>
            <a:ext cx="311282" cy="10080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1200" b="1"/>
              <a:t>程</a:t>
            </a:r>
          </a:p>
          <a:p>
            <a:r>
              <a:rPr lang="zh-CN" altLang="en-US" sz="1200" b="1"/>
              <a:t>序</a:t>
            </a:r>
          </a:p>
          <a:p>
            <a:r>
              <a:rPr lang="zh-CN" altLang="en-US" sz="1200" b="1"/>
              <a:t>计</a:t>
            </a:r>
          </a:p>
          <a:p>
            <a:r>
              <a:rPr lang="zh-CN" altLang="en-US" sz="1200" b="1"/>
              <a:t>数</a:t>
            </a:r>
          </a:p>
          <a:p>
            <a:r>
              <a:rPr lang="zh-CN" altLang="en-US" sz="1200" b="1"/>
              <a:t>器</a:t>
            </a:r>
          </a:p>
        </p:txBody>
      </p:sp>
      <p:sp>
        <p:nvSpPr>
          <p:cNvPr id="294" name="Line 4"/>
          <p:cNvSpPr>
            <a:spLocks noChangeShapeType="1"/>
          </p:cNvSpPr>
          <p:nvPr/>
        </p:nvSpPr>
        <p:spPr bwMode="auto">
          <a:xfrm>
            <a:off x="3549650" y="3105150"/>
            <a:ext cx="4677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" name="Oval 5"/>
          <p:cNvSpPr>
            <a:spLocks noChangeArrowheads="1"/>
          </p:cNvSpPr>
          <p:nvPr/>
        </p:nvSpPr>
        <p:spPr bwMode="auto">
          <a:xfrm>
            <a:off x="4213490" y="3933825"/>
            <a:ext cx="467783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000" b="1" dirty="0"/>
              <a:t>符号</a:t>
            </a:r>
            <a:r>
              <a:rPr lang="en-US" altLang="zh-CN" sz="1000" b="1" dirty="0"/>
              <a:t>/</a:t>
            </a:r>
          </a:p>
          <a:p>
            <a:pPr algn="ctr"/>
            <a:r>
              <a:rPr lang="en-US" altLang="zh-CN" sz="1000" b="1" dirty="0" err="1"/>
              <a:t>Imm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扩展</a:t>
            </a:r>
          </a:p>
        </p:txBody>
      </p:sp>
      <p:sp>
        <p:nvSpPr>
          <p:cNvPr id="296" name="Line 6"/>
          <p:cNvSpPr>
            <a:spLocks noChangeShapeType="1"/>
          </p:cNvSpPr>
          <p:nvPr/>
        </p:nvSpPr>
        <p:spPr bwMode="auto">
          <a:xfrm>
            <a:off x="6827574" y="3429000"/>
            <a:ext cx="23217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" name="Line 7"/>
          <p:cNvSpPr>
            <a:spLocks noChangeShapeType="1"/>
          </p:cNvSpPr>
          <p:nvPr/>
        </p:nvSpPr>
        <p:spPr bwMode="auto">
          <a:xfrm flipV="1">
            <a:off x="3551370" y="1847850"/>
            <a:ext cx="0" cy="1225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" name="Line 8"/>
          <p:cNvSpPr>
            <a:spLocks noChangeShapeType="1"/>
          </p:cNvSpPr>
          <p:nvPr/>
        </p:nvSpPr>
        <p:spPr bwMode="auto">
          <a:xfrm flipH="1">
            <a:off x="5773342" y="4292600"/>
            <a:ext cx="15478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" name="Line 9"/>
          <p:cNvSpPr>
            <a:spLocks noChangeShapeType="1"/>
          </p:cNvSpPr>
          <p:nvPr/>
        </p:nvSpPr>
        <p:spPr bwMode="auto">
          <a:xfrm flipV="1">
            <a:off x="5928122" y="3716338"/>
            <a:ext cx="0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" name="Line 10"/>
          <p:cNvSpPr>
            <a:spLocks noChangeShapeType="1"/>
          </p:cNvSpPr>
          <p:nvPr/>
        </p:nvSpPr>
        <p:spPr bwMode="auto">
          <a:xfrm>
            <a:off x="1288124" y="2206625"/>
            <a:ext cx="15650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" name="Rectangle 12"/>
          <p:cNvSpPr>
            <a:spLocks noChangeArrowheads="1"/>
          </p:cNvSpPr>
          <p:nvPr/>
        </p:nvSpPr>
        <p:spPr bwMode="auto">
          <a:xfrm>
            <a:off x="1444626" y="1847850"/>
            <a:ext cx="780785" cy="1296988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/>
            <a:r>
              <a:rPr kumimoji="0" lang="zh-CN" altLang="en-US" sz="1200" b="1">
                <a:latin typeface="Helvetica" pitchFamily="80" charset="0"/>
              </a:rPr>
              <a:t>存储器</a:t>
            </a:r>
            <a:endParaRPr kumimoji="0" lang="zh-CN" altLang="en-US" sz="1200">
              <a:latin typeface="Helvetica" pitchFamily="80" charset="0"/>
            </a:endParaRPr>
          </a:p>
          <a:p>
            <a:pPr eaLnBrk="0" fontAlgn="base" hangingPunct="0"/>
            <a:endParaRPr kumimoji="0" lang="en-US" altLang="zh-CN" sz="1200">
              <a:latin typeface="Helvetica" pitchFamily="80" charset="0"/>
            </a:endParaRPr>
          </a:p>
        </p:txBody>
      </p:sp>
      <p:sp>
        <p:nvSpPr>
          <p:cNvPr id="302" name="Text Box 13"/>
          <p:cNvSpPr txBox="1">
            <a:spLocks noChangeArrowheads="1"/>
          </p:cNvSpPr>
          <p:nvPr/>
        </p:nvSpPr>
        <p:spPr bwMode="auto">
          <a:xfrm>
            <a:off x="1503098" y="2078038"/>
            <a:ext cx="42159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000"/>
              <a:t>Address</a:t>
            </a:r>
          </a:p>
        </p:txBody>
      </p:sp>
      <p:sp>
        <p:nvSpPr>
          <p:cNvPr id="303" name="Text Box 14"/>
          <p:cNvSpPr txBox="1">
            <a:spLocks noChangeArrowheads="1"/>
          </p:cNvSpPr>
          <p:nvPr/>
        </p:nvSpPr>
        <p:spPr bwMode="auto">
          <a:xfrm>
            <a:off x="1523736" y="2533650"/>
            <a:ext cx="62428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1000"/>
              <a:t>MemData</a:t>
            </a:r>
          </a:p>
        </p:txBody>
      </p:sp>
      <p:sp>
        <p:nvSpPr>
          <p:cNvPr id="304" name="Text Box 15"/>
          <p:cNvSpPr txBox="1">
            <a:spLocks noChangeArrowheads="1"/>
          </p:cNvSpPr>
          <p:nvPr/>
        </p:nvSpPr>
        <p:spPr bwMode="auto">
          <a:xfrm>
            <a:off x="1531906" y="2849563"/>
            <a:ext cx="53700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1000"/>
              <a:t>WriteData</a:t>
            </a:r>
          </a:p>
        </p:txBody>
      </p:sp>
      <p:sp>
        <p:nvSpPr>
          <p:cNvPr id="305" name="Rectangle 16"/>
          <p:cNvSpPr>
            <a:spLocks noChangeAspect="1" noChangeArrowheads="1"/>
          </p:cNvSpPr>
          <p:nvPr/>
        </p:nvSpPr>
        <p:spPr bwMode="auto">
          <a:xfrm>
            <a:off x="4486937" y="1989138"/>
            <a:ext cx="1012957" cy="18002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200" b="1">
                <a:latin typeface="Helvetica" pitchFamily="80" charset="0"/>
              </a:rPr>
              <a:t>寄存器堆</a:t>
            </a:r>
          </a:p>
        </p:txBody>
      </p:sp>
      <p:sp>
        <p:nvSpPr>
          <p:cNvPr id="306" name="Text Box 17"/>
          <p:cNvSpPr txBox="1">
            <a:spLocks noChangeArrowheads="1"/>
          </p:cNvSpPr>
          <p:nvPr/>
        </p:nvSpPr>
        <p:spPr bwMode="auto">
          <a:xfrm>
            <a:off x="4559169" y="2060575"/>
            <a:ext cx="4504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000"/>
              <a:t>Read </a:t>
            </a:r>
          </a:p>
          <a:p>
            <a:pPr algn="l" eaLnBrk="1" hangingPunct="1"/>
            <a:r>
              <a:rPr lang="en-US" altLang="zh-CN" sz="1000"/>
              <a:t>register1</a:t>
            </a:r>
          </a:p>
        </p:txBody>
      </p:sp>
      <p:sp>
        <p:nvSpPr>
          <p:cNvPr id="307" name="Text Box 18"/>
          <p:cNvSpPr txBox="1">
            <a:spLocks noChangeArrowheads="1"/>
          </p:cNvSpPr>
          <p:nvPr/>
        </p:nvSpPr>
        <p:spPr bwMode="auto">
          <a:xfrm>
            <a:off x="4543690" y="2476500"/>
            <a:ext cx="4504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000"/>
              <a:t>Read </a:t>
            </a:r>
          </a:p>
          <a:p>
            <a:pPr algn="l" eaLnBrk="1" hangingPunct="1"/>
            <a:r>
              <a:rPr lang="en-US" altLang="zh-CN" sz="1000"/>
              <a:t>register2</a:t>
            </a:r>
          </a:p>
        </p:txBody>
      </p:sp>
      <p:sp>
        <p:nvSpPr>
          <p:cNvPr id="308" name="Text Box 19"/>
          <p:cNvSpPr txBox="1">
            <a:spLocks noChangeArrowheads="1"/>
          </p:cNvSpPr>
          <p:nvPr/>
        </p:nvSpPr>
        <p:spPr bwMode="auto">
          <a:xfrm>
            <a:off x="4559169" y="2997200"/>
            <a:ext cx="386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000"/>
              <a:t>Write</a:t>
            </a:r>
          </a:p>
          <a:p>
            <a:pPr algn="l" eaLnBrk="1" hangingPunct="1"/>
            <a:r>
              <a:rPr lang="en-US" altLang="zh-CN" sz="1000"/>
              <a:t>register</a:t>
            </a:r>
          </a:p>
        </p:txBody>
      </p:sp>
      <p:sp>
        <p:nvSpPr>
          <p:cNvPr id="309" name="Text Box 20"/>
          <p:cNvSpPr txBox="1">
            <a:spLocks noChangeArrowheads="1"/>
          </p:cNvSpPr>
          <p:nvPr/>
        </p:nvSpPr>
        <p:spPr bwMode="auto">
          <a:xfrm>
            <a:off x="4559168" y="3429000"/>
            <a:ext cx="293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000"/>
              <a:t>Write</a:t>
            </a:r>
          </a:p>
          <a:p>
            <a:pPr algn="l" eaLnBrk="1" hangingPunct="1"/>
            <a:r>
              <a:rPr lang="en-US" altLang="zh-CN" sz="1000"/>
              <a:t>data</a:t>
            </a:r>
          </a:p>
        </p:txBody>
      </p:sp>
      <p:sp>
        <p:nvSpPr>
          <p:cNvPr id="310" name="Text Box 21"/>
          <p:cNvSpPr txBox="1">
            <a:spLocks noChangeArrowheads="1"/>
          </p:cNvSpPr>
          <p:nvPr/>
        </p:nvSpPr>
        <p:spPr bwMode="auto">
          <a:xfrm>
            <a:off x="5082667" y="2347913"/>
            <a:ext cx="3398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1000"/>
              <a:t>Read </a:t>
            </a:r>
          </a:p>
          <a:p>
            <a:pPr algn="r" eaLnBrk="1" hangingPunct="1"/>
            <a:r>
              <a:rPr lang="en-US" altLang="zh-CN" sz="1000"/>
              <a:t>Data 1</a:t>
            </a:r>
          </a:p>
        </p:txBody>
      </p:sp>
      <p:sp>
        <p:nvSpPr>
          <p:cNvPr id="311" name="Text Box 22"/>
          <p:cNvSpPr txBox="1">
            <a:spLocks noChangeArrowheads="1"/>
          </p:cNvSpPr>
          <p:nvPr/>
        </p:nvSpPr>
        <p:spPr bwMode="auto">
          <a:xfrm>
            <a:off x="5082667" y="3068638"/>
            <a:ext cx="3398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1000"/>
              <a:t>Read </a:t>
            </a:r>
          </a:p>
          <a:p>
            <a:pPr algn="r" eaLnBrk="1" hangingPunct="1"/>
            <a:r>
              <a:rPr lang="en-US" altLang="zh-CN" sz="1000"/>
              <a:t>Data 2</a:t>
            </a:r>
          </a:p>
        </p:txBody>
      </p:sp>
      <p:sp>
        <p:nvSpPr>
          <p:cNvPr id="312" name="Freeform 23"/>
          <p:cNvSpPr>
            <a:spLocks/>
          </p:cNvSpPr>
          <p:nvPr/>
        </p:nvSpPr>
        <p:spPr bwMode="auto">
          <a:xfrm rot="5400000">
            <a:off x="6770887" y="2673285"/>
            <a:ext cx="1260475" cy="682757"/>
          </a:xfrm>
          <a:custGeom>
            <a:avLst/>
            <a:gdLst>
              <a:gd name="T0" fmla="*/ 0 w 907"/>
              <a:gd name="T1" fmla="*/ 2147483647 h 454"/>
              <a:gd name="T2" fmla="*/ 2147483647 w 907"/>
              <a:gd name="T3" fmla="*/ 2147483647 h 454"/>
              <a:gd name="T4" fmla="*/ 2147483647 w 907"/>
              <a:gd name="T5" fmla="*/ 2147483647 h 454"/>
              <a:gd name="T6" fmla="*/ 2147483647 w 907"/>
              <a:gd name="T7" fmla="*/ 2147483647 h 454"/>
              <a:gd name="T8" fmla="*/ 2147483647 w 907"/>
              <a:gd name="T9" fmla="*/ 2147483647 h 454"/>
              <a:gd name="T10" fmla="*/ 2147483647 w 907"/>
              <a:gd name="T11" fmla="*/ 0 h 454"/>
              <a:gd name="T12" fmla="*/ 2147483647 w 907"/>
              <a:gd name="T13" fmla="*/ 0 h 454"/>
              <a:gd name="T14" fmla="*/ 0 w 907"/>
              <a:gd name="T15" fmla="*/ 2147483647 h 4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7"/>
              <a:gd name="T25" fmla="*/ 0 h 454"/>
              <a:gd name="T26" fmla="*/ 907 w 907"/>
              <a:gd name="T27" fmla="*/ 454 h 4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7" h="454">
                <a:moveTo>
                  <a:pt x="0" y="454"/>
                </a:moveTo>
                <a:lnTo>
                  <a:pt x="408" y="454"/>
                </a:lnTo>
                <a:lnTo>
                  <a:pt x="453" y="408"/>
                </a:lnTo>
                <a:lnTo>
                  <a:pt x="499" y="454"/>
                </a:lnTo>
                <a:lnTo>
                  <a:pt x="907" y="454"/>
                </a:lnTo>
                <a:lnTo>
                  <a:pt x="725" y="0"/>
                </a:lnTo>
                <a:lnTo>
                  <a:pt x="181" y="0"/>
                </a:lnTo>
                <a:lnTo>
                  <a:pt x="0" y="454"/>
                </a:ln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" name="Text Box 24"/>
          <p:cNvSpPr txBox="1">
            <a:spLocks noChangeArrowheads="1"/>
          </p:cNvSpPr>
          <p:nvPr/>
        </p:nvSpPr>
        <p:spPr bwMode="auto">
          <a:xfrm>
            <a:off x="7157773" y="2872989"/>
            <a:ext cx="3157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fontAlgn="base"/>
            <a:r>
              <a:rPr kumimoji="0" lang="en-US" altLang="zh-CN" sz="1200" b="1">
                <a:latin typeface="Helvetica" pitchFamily="80" charset="0"/>
              </a:rPr>
              <a:t>ALU</a:t>
            </a:r>
          </a:p>
        </p:txBody>
      </p:sp>
      <p:sp>
        <p:nvSpPr>
          <p:cNvPr id="314" name="Text Box 25"/>
          <p:cNvSpPr txBox="1">
            <a:spLocks noChangeArrowheads="1"/>
          </p:cNvSpPr>
          <p:nvPr/>
        </p:nvSpPr>
        <p:spPr bwMode="auto">
          <a:xfrm>
            <a:off x="7478208" y="2638425"/>
            <a:ext cx="243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1000"/>
              <a:t>Zero</a:t>
            </a:r>
          </a:p>
          <a:p>
            <a:pPr algn="r" eaLnBrk="1" hangingPunct="1"/>
            <a:r>
              <a:rPr lang="en-US" altLang="zh-CN" sz="1000"/>
              <a:t>Ov</a:t>
            </a:r>
          </a:p>
        </p:txBody>
      </p:sp>
      <p:sp>
        <p:nvSpPr>
          <p:cNvPr id="315" name="Text Box 26"/>
          <p:cNvSpPr txBox="1">
            <a:spLocks noChangeArrowheads="1"/>
          </p:cNvSpPr>
          <p:nvPr/>
        </p:nvSpPr>
        <p:spPr bwMode="auto">
          <a:xfrm>
            <a:off x="7450491" y="3186114"/>
            <a:ext cx="2644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zh-CN" sz="1000"/>
              <a:t>ALU</a:t>
            </a:r>
          </a:p>
          <a:p>
            <a:pPr algn="r" eaLnBrk="1" hangingPunct="1">
              <a:lnSpc>
                <a:spcPct val="80000"/>
              </a:lnSpc>
            </a:pPr>
            <a:r>
              <a:rPr lang="zh-CN" altLang="en-US" sz="1000"/>
              <a:t>结果</a:t>
            </a:r>
          </a:p>
        </p:txBody>
      </p:sp>
      <p:sp>
        <p:nvSpPr>
          <p:cNvPr id="316" name="AutoShape 27"/>
          <p:cNvSpPr>
            <a:spLocks noChangeArrowheads="1"/>
          </p:cNvSpPr>
          <p:nvPr/>
        </p:nvSpPr>
        <p:spPr bwMode="auto">
          <a:xfrm>
            <a:off x="6593681" y="3144839"/>
            <a:ext cx="233892" cy="644525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l">
              <a:lnSpc>
                <a:spcPct val="120000"/>
              </a:lnSpc>
            </a:pPr>
            <a:r>
              <a:rPr lang="en-US" altLang="zh-CN" sz="700" b="1"/>
              <a:t>0</a:t>
            </a:r>
          </a:p>
          <a:p>
            <a:pPr algn="l">
              <a:lnSpc>
                <a:spcPct val="120000"/>
              </a:lnSpc>
            </a:pPr>
            <a:r>
              <a:rPr lang="en-US" altLang="zh-CN" sz="700" b="1"/>
              <a:t>1</a:t>
            </a:r>
          </a:p>
          <a:p>
            <a:pPr algn="l">
              <a:lnSpc>
                <a:spcPct val="120000"/>
              </a:lnSpc>
            </a:pPr>
            <a:r>
              <a:rPr lang="en-US" altLang="zh-CN" sz="700" b="1"/>
              <a:t>2</a:t>
            </a:r>
          </a:p>
          <a:p>
            <a:pPr algn="l">
              <a:lnSpc>
                <a:spcPct val="120000"/>
              </a:lnSpc>
            </a:pPr>
            <a:r>
              <a:rPr lang="en-US" altLang="zh-CN" sz="700" b="1"/>
              <a:t>3</a:t>
            </a:r>
          </a:p>
        </p:txBody>
      </p:sp>
      <p:sp>
        <p:nvSpPr>
          <p:cNvPr id="317" name="Text Box 28"/>
          <p:cNvSpPr txBox="1">
            <a:spLocks noChangeArrowheads="1"/>
          </p:cNvSpPr>
          <p:nvPr/>
        </p:nvSpPr>
        <p:spPr bwMode="auto">
          <a:xfrm>
            <a:off x="6710627" y="3314700"/>
            <a:ext cx="96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 b="1"/>
              <a:t>M</a:t>
            </a:r>
          </a:p>
          <a:p>
            <a:pPr eaLnBrk="1" hangingPunct="1"/>
            <a:r>
              <a:rPr lang="en-US" altLang="zh-CN" sz="800" b="1"/>
              <a:t>U</a:t>
            </a:r>
          </a:p>
          <a:p>
            <a:pPr eaLnBrk="1" hangingPunct="1"/>
            <a:r>
              <a:rPr lang="en-US" altLang="zh-CN" sz="800" b="1"/>
              <a:t>X</a:t>
            </a:r>
          </a:p>
        </p:txBody>
      </p:sp>
      <p:sp>
        <p:nvSpPr>
          <p:cNvPr id="318" name="Line 29"/>
          <p:cNvSpPr>
            <a:spLocks noChangeShapeType="1"/>
          </p:cNvSpPr>
          <p:nvPr/>
        </p:nvSpPr>
        <p:spPr bwMode="auto">
          <a:xfrm flipV="1">
            <a:off x="4251325" y="3124200"/>
            <a:ext cx="2356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9" name="Group 30"/>
          <p:cNvGrpSpPr>
            <a:grpSpLocks/>
          </p:cNvGrpSpPr>
          <p:nvPr/>
        </p:nvGrpSpPr>
        <p:grpSpPr bwMode="auto">
          <a:xfrm>
            <a:off x="4251325" y="3486151"/>
            <a:ext cx="235612" cy="212725"/>
            <a:chOff x="2064" y="2931"/>
            <a:chExt cx="136" cy="227"/>
          </a:xfrm>
        </p:grpSpPr>
        <p:sp>
          <p:nvSpPr>
            <p:cNvPr id="320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3" name="Rectangle 34"/>
          <p:cNvSpPr>
            <a:spLocks noChangeArrowheads="1"/>
          </p:cNvSpPr>
          <p:nvPr/>
        </p:nvSpPr>
        <p:spPr bwMode="auto">
          <a:xfrm>
            <a:off x="5733785" y="2424114"/>
            <a:ext cx="233892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sz="1200" b="1"/>
              <a:t>A</a:t>
            </a:r>
          </a:p>
        </p:txBody>
      </p:sp>
      <p:sp>
        <p:nvSpPr>
          <p:cNvPr id="324" name="Rectangle 35"/>
          <p:cNvSpPr>
            <a:spLocks noChangeArrowheads="1"/>
          </p:cNvSpPr>
          <p:nvPr/>
        </p:nvSpPr>
        <p:spPr bwMode="auto">
          <a:xfrm>
            <a:off x="5733785" y="3143251"/>
            <a:ext cx="233892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sz="1200" b="1"/>
              <a:t>B</a:t>
            </a:r>
          </a:p>
        </p:txBody>
      </p:sp>
      <p:sp>
        <p:nvSpPr>
          <p:cNvPr id="325" name="Line 36"/>
          <p:cNvSpPr>
            <a:spLocks noChangeShapeType="1"/>
          </p:cNvSpPr>
          <p:nvPr/>
        </p:nvSpPr>
        <p:spPr bwMode="auto">
          <a:xfrm flipV="1">
            <a:off x="5499894" y="2566988"/>
            <a:ext cx="2338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" name="Line 37"/>
          <p:cNvSpPr>
            <a:spLocks noChangeShapeType="1"/>
          </p:cNvSpPr>
          <p:nvPr/>
        </p:nvSpPr>
        <p:spPr bwMode="auto">
          <a:xfrm flipV="1">
            <a:off x="5499894" y="3287713"/>
            <a:ext cx="2338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" name="Line 38"/>
          <p:cNvSpPr>
            <a:spLocks noChangeShapeType="1"/>
          </p:cNvSpPr>
          <p:nvPr/>
        </p:nvSpPr>
        <p:spPr bwMode="auto">
          <a:xfrm flipV="1">
            <a:off x="5967678" y="3284538"/>
            <a:ext cx="62428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" name="Line 39"/>
          <p:cNvSpPr>
            <a:spLocks noChangeShapeType="1"/>
          </p:cNvSpPr>
          <p:nvPr/>
        </p:nvSpPr>
        <p:spPr bwMode="auto">
          <a:xfrm>
            <a:off x="6340872" y="3432175"/>
            <a:ext cx="25280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" name="Text Box 40"/>
          <p:cNvSpPr txBox="1">
            <a:spLocks noChangeArrowheads="1"/>
          </p:cNvSpPr>
          <p:nvPr/>
        </p:nvSpPr>
        <p:spPr bwMode="auto">
          <a:xfrm>
            <a:off x="6359790" y="3340101"/>
            <a:ext cx="113506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4</a:t>
            </a:r>
          </a:p>
        </p:txBody>
      </p:sp>
      <p:sp>
        <p:nvSpPr>
          <p:cNvPr id="330" name="Rectangle 41"/>
          <p:cNvSpPr>
            <a:spLocks noChangeAspect="1" noChangeArrowheads="1"/>
          </p:cNvSpPr>
          <p:nvPr/>
        </p:nvSpPr>
        <p:spPr bwMode="auto">
          <a:xfrm>
            <a:off x="2615804" y="1704975"/>
            <a:ext cx="777346" cy="151288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" rIns="18000" anchor="ctr"/>
          <a:lstStyle/>
          <a:p>
            <a:pPr algn="l"/>
            <a:r>
              <a:rPr lang="zh-CN" altLang="en-US" sz="1200" b="1">
                <a:latin typeface="Helvetica" pitchFamily="80" charset="0"/>
              </a:rPr>
              <a:t>指</a:t>
            </a:r>
          </a:p>
          <a:p>
            <a:pPr algn="l"/>
            <a:r>
              <a:rPr lang="zh-CN" altLang="en-US" sz="1200" b="1">
                <a:latin typeface="Helvetica" pitchFamily="80" charset="0"/>
              </a:rPr>
              <a:t>令</a:t>
            </a:r>
          </a:p>
          <a:p>
            <a:pPr algn="l"/>
            <a:r>
              <a:rPr lang="zh-CN" altLang="en-US" sz="1200" b="1">
                <a:latin typeface="Helvetica" pitchFamily="80" charset="0"/>
              </a:rPr>
              <a:t>寄</a:t>
            </a:r>
          </a:p>
          <a:p>
            <a:pPr algn="l"/>
            <a:r>
              <a:rPr lang="zh-CN" altLang="en-US" sz="1200" b="1">
                <a:latin typeface="Helvetica" pitchFamily="80" charset="0"/>
              </a:rPr>
              <a:t>存</a:t>
            </a:r>
          </a:p>
          <a:p>
            <a:pPr algn="l"/>
            <a:r>
              <a:rPr lang="zh-CN" altLang="en-US" sz="1200" b="1">
                <a:latin typeface="Helvetica" pitchFamily="80" charset="0"/>
              </a:rPr>
              <a:t>器</a:t>
            </a:r>
          </a:p>
        </p:txBody>
      </p:sp>
      <p:sp>
        <p:nvSpPr>
          <p:cNvPr id="331" name="Text Box 42"/>
          <p:cNvSpPr txBox="1">
            <a:spLocks noChangeArrowheads="1"/>
          </p:cNvSpPr>
          <p:nvPr/>
        </p:nvSpPr>
        <p:spPr bwMode="auto">
          <a:xfrm>
            <a:off x="2849696" y="1776413"/>
            <a:ext cx="46778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000"/>
              <a:t>指令</a:t>
            </a:r>
          </a:p>
          <a:p>
            <a:pPr algn="r" eaLnBrk="1" hangingPunct="1"/>
            <a:r>
              <a:rPr lang="en-US" altLang="zh-CN" sz="1000"/>
              <a:t>[31:26]</a:t>
            </a:r>
          </a:p>
        </p:txBody>
      </p:sp>
      <p:sp>
        <p:nvSpPr>
          <p:cNvPr id="332" name="Text Box 43"/>
          <p:cNvSpPr txBox="1">
            <a:spLocks noChangeArrowheads="1"/>
          </p:cNvSpPr>
          <p:nvPr/>
        </p:nvSpPr>
        <p:spPr bwMode="auto">
          <a:xfrm>
            <a:off x="2927086" y="2136775"/>
            <a:ext cx="39039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000"/>
              <a:t>指令</a:t>
            </a:r>
          </a:p>
          <a:p>
            <a:pPr algn="r" eaLnBrk="1" hangingPunct="1"/>
            <a:r>
              <a:rPr lang="en-US" altLang="zh-CN" sz="1000"/>
              <a:t>[25:21]</a:t>
            </a:r>
          </a:p>
        </p:txBody>
      </p:sp>
      <p:sp>
        <p:nvSpPr>
          <p:cNvPr id="333" name="Text Box 44"/>
          <p:cNvSpPr txBox="1">
            <a:spLocks noChangeArrowheads="1"/>
          </p:cNvSpPr>
          <p:nvPr/>
        </p:nvSpPr>
        <p:spPr bwMode="auto">
          <a:xfrm>
            <a:off x="2927086" y="2513013"/>
            <a:ext cx="39039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000"/>
              <a:t>指令</a:t>
            </a:r>
          </a:p>
          <a:p>
            <a:pPr algn="r" eaLnBrk="1" hangingPunct="1"/>
            <a:r>
              <a:rPr lang="en-US" altLang="zh-CN" sz="1000"/>
              <a:t>[20:16]</a:t>
            </a:r>
          </a:p>
        </p:txBody>
      </p:sp>
      <p:sp>
        <p:nvSpPr>
          <p:cNvPr id="334" name="Text Box 45"/>
          <p:cNvSpPr txBox="1">
            <a:spLocks noChangeArrowheads="1"/>
          </p:cNvSpPr>
          <p:nvPr/>
        </p:nvSpPr>
        <p:spPr bwMode="auto">
          <a:xfrm>
            <a:off x="2927086" y="2871788"/>
            <a:ext cx="39039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000"/>
              <a:t>指令</a:t>
            </a:r>
          </a:p>
          <a:p>
            <a:pPr algn="r" eaLnBrk="1" hangingPunct="1"/>
            <a:r>
              <a:rPr lang="en-US" altLang="zh-CN" sz="1000"/>
              <a:t>[15:0]</a:t>
            </a:r>
          </a:p>
        </p:txBody>
      </p:sp>
      <p:sp>
        <p:nvSpPr>
          <p:cNvPr id="335" name="Line 46"/>
          <p:cNvSpPr>
            <a:spLocks noChangeShapeType="1"/>
          </p:cNvSpPr>
          <p:nvPr/>
        </p:nvSpPr>
        <p:spPr bwMode="auto">
          <a:xfrm>
            <a:off x="3393149" y="2709863"/>
            <a:ext cx="1093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" name="Line 47"/>
          <p:cNvSpPr>
            <a:spLocks noChangeShapeType="1"/>
          </p:cNvSpPr>
          <p:nvPr/>
        </p:nvSpPr>
        <p:spPr bwMode="auto">
          <a:xfrm flipV="1">
            <a:off x="3396590" y="3105150"/>
            <a:ext cx="15478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" name="Line 48"/>
          <p:cNvSpPr>
            <a:spLocks noChangeShapeType="1"/>
          </p:cNvSpPr>
          <p:nvPr/>
        </p:nvSpPr>
        <p:spPr bwMode="auto">
          <a:xfrm flipH="1">
            <a:off x="3549650" y="3071813"/>
            <a:ext cx="1720" cy="168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" name="Line 49"/>
          <p:cNvSpPr>
            <a:spLocks noChangeShapeType="1"/>
          </p:cNvSpPr>
          <p:nvPr/>
        </p:nvSpPr>
        <p:spPr bwMode="auto">
          <a:xfrm flipV="1">
            <a:off x="3549650" y="4292600"/>
            <a:ext cx="66212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" name="Rectangle 50"/>
          <p:cNvSpPr>
            <a:spLocks noChangeAspect="1" noChangeArrowheads="1"/>
          </p:cNvSpPr>
          <p:nvPr/>
        </p:nvSpPr>
        <p:spPr bwMode="auto">
          <a:xfrm>
            <a:off x="6982355" y="4868864"/>
            <a:ext cx="546894" cy="82708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" rIns="18000" anchor="ctr"/>
          <a:lstStyle/>
          <a:p>
            <a:pPr algn="l"/>
            <a:endParaRPr lang="en-US" altLang="zh-CN" sz="1200" b="1">
              <a:latin typeface="Helvetica" pitchFamily="80" charset="0"/>
            </a:endParaRPr>
          </a:p>
          <a:p>
            <a:pPr algn="l"/>
            <a:r>
              <a:rPr lang="zh-CN" altLang="en-US" sz="1200" b="1">
                <a:latin typeface="Helvetica" pitchFamily="80" charset="0"/>
              </a:rPr>
              <a:t>乘</a:t>
            </a:r>
            <a:r>
              <a:rPr lang="en-US" altLang="zh-CN" sz="1200" b="1">
                <a:latin typeface="Helvetica" pitchFamily="80" charset="0"/>
              </a:rPr>
              <a:t>/</a:t>
            </a:r>
            <a:r>
              <a:rPr lang="zh-CN" altLang="en-US" sz="1200" b="1">
                <a:latin typeface="Helvetica" pitchFamily="80" charset="0"/>
              </a:rPr>
              <a:t>除</a:t>
            </a:r>
          </a:p>
        </p:txBody>
      </p:sp>
      <p:sp>
        <p:nvSpPr>
          <p:cNvPr id="340" name="Text Box 51"/>
          <p:cNvSpPr txBox="1">
            <a:spLocks noChangeArrowheads="1"/>
          </p:cNvSpPr>
          <p:nvPr/>
        </p:nvSpPr>
        <p:spPr bwMode="auto">
          <a:xfrm>
            <a:off x="7137136" y="5478463"/>
            <a:ext cx="35427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1000">
                <a:latin typeface="宋体" pitchFamily="2" charset="-122"/>
              </a:rPr>
              <a:t>Flag</a:t>
            </a:r>
          </a:p>
        </p:txBody>
      </p:sp>
      <p:sp>
        <p:nvSpPr>
          <p:cNvPr id="341" name="Text Box 52"/>
          <p:cNvSpPr txBox="1">
            <a:spLocks noChangeArrowheads="1"/>
          </p:cNvSpPr>
          <p:nvPr/>
        </p:nvSpPr>
        <p:spPr bwMode="auto">
          <a:xfrm>
            <a:off x="7099300" y="4903788"/>
            <a:ext cx="39383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000">
                <a:latin typeface="宋体" pitchFamily="2" charset="-122"/>
              </a:rPr>
              <a:t>乘</a:t>
            </a:r>
            <a:r>
              <a:rPr lang="en-US" altLang="zh-CN" sz="1000">
                <a:latin typeface="宋体" pitchFamily="2" charset="-122"/>
              </a:rPr>
              <a:t>/</a:t>
            </a:r>
            <a:r>
              <a:rPr lang="zh-CN" altLang="en-US" sz="1000">
                <a:latin typeface="宋体" pitchFamily="2" charset="-122"/>
              </a:rPr>
              <a:t>除</a:t>
            </a:r>
          </a:p>
          <a:p>
            <a:pPr algn="r" eaLnBrk="1" hangingPunct="1"/>
            <a:r>
              <a:rPr lang="zh-CN" altLang="en-US" sz="1000">
                <a:latin typeface="宋体" pitchFamily="2" charset="-122"/>
              </a:rPr>
              <a:t>结果</a:t>
            </a:r>
          </a:p>
        </p:txBody>
      </p:sp>
      <p:sp>
        <p:nvSpPr>
          <p:cNvPr id="342" name="Line 53"/>
          <p:cNvSpPr>
            <a:spLocks noChangeShapeType="1"/>
          </p:cNvSpPr>
          <p:nvPr/>
        </p:nvSpPr>
        <p:spPr bwMode="auto">
          <a:xfrm flipV="1">
            <a:off x="5967677" y="2565400"/>
            <a:ext cx="23389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" name="Line 54"/>
          <p:cNvSpPr>
            <a:spLocks noChangeShapeType="1"/>
          </p:cNvSpPr>
          <p:nvPr/>
        </p:nvSpPr>
        <p:spPr bwMode="auto">
          <a:xfrm>
            <a:off x="6201569" y="2568575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" name="Line 55"/>
          <p:cNvSpPr>
            <a:spLocks noChangeShapeType="1"/>
          </p:cNvSpPr>
          <p:nvPr/>
        </p:nvSpPr>
        <p:spPr bwMode="auto">
          <a:xfrm>
            <a:off x="6201569" y="2744788"/>
            <a:ext cx="38867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5" name="Group 56"/>
          <p:cNvGrpSpPr>
            <a:grpSpLocks/>
          </p:cNvGrpSpPr>
          <p:nvPr/>
        </p:nvGrpSpPr>
        <p:grpSpPr bwMode="auto">
          <a:xfrm>
            <a:off x="6201570" y="2784475"/>
            <a:ext cx="780785" cy="2265363"/>
            <a:chOff x="3492" y="3135"/>
            <a:chExt cx="183" cy="113"/>
          </a:xfrm>
        </p:grpSpPr>
        <p:sp>
          <p:nvSpPr>
            <p:cNvPr id="346" name="Line 57"/>
            <p:cNvSpPr>
              <a:spLocks noChangeShapeType="1"/>
            </p:cNvSpPr>
            <p:nvPr/>
          </p:nvSpPr>
          <p:spPr bwMode="auto">
            <a:xfrm>
              <a:off x="3492" y="3135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" name="Line 58"/>
            <p:cNvSpPr>
              <a:spLocks noChangeShapeType="1"/>
            </p:cNvSpPr>
            <p:nvPr/>
          </p:nvSpPr>
          <p:spPr bwMode="auto">
            <a:xfrm flipV="1">
              <a:off x="3492" y="3248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" name="Oval 59"/>
          <p:cNvSpPr>
            <a:spLocks noChangeArrowheads="1"/>
          </p:cNvSpPr>
          <p:nvPr/>
        </p:nvSpPr>
        <p:spPr bwMode="auto">
          <a:xfrm>
            <a:off x="5382949" y="4019551"/>
            <a:ext cx="390393" cy="52546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000" b="1" dirty="0"/>
              <a:t>左移</a:t>
            </a:r>
          </a:p>
          <a:p>
            <a:pPr algn="ctr"/>
            <a:r>
              <a:rPr lang="en-US" altLang="zh-CN" sz="1000" b="1" dirty="0"/>
              <a:t>2</a:t>
            </a:r>
            <a:r>
              <a:rPr lang="zh-CN" altLang="en-US" sz="1000" b="1" dirty="0"/>
              <a:t>位</a:t>
            </a:r>
          </a:p>
        </p:txBody>
      </p:sp>
      <p:sp>
        <p:nvSpPr>
          <p:cNvPr id="349" name="Line 60"/>
          <p:cNvSpPr>
            <a:spLocks noChangeShapeType="1"/>
          </p:cNvSpPr>
          <p:nvPr/>
        </p:nvSpPr>
        <p:spPr bwMode="auto">
          <a:xfrm>
            <a:off x="6825853" y="2636838"/>
            <a:ext cx="2338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" name="Line 62"/>
          <p:cNvSpPr>
            <a:spLocks noChangeShapeType="1"/>
          </p:cNvSpPr>
          <p:nvPr/>
        </p:nvSpPr>
        <p:spPr bwMode="auto">
          <a:xfrm>
            <a:off x="5928123" y="3716338"/>
            <a:ext cx="66384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1" name="Group 63"/>
          <p:cNvGrpSpPr>
            <a:grpSpLocks/>
          </p:cNvGrpSpPr>
          <p:nvPr/>
        </p:nvGrpSpPr>
        <p:grpSpPr bwMode="auto">
          <a:xfrm>
            <a:off x="5109502" y="3933826"/>
            <a:ext cx="624284" cy="358775"/>
            <a:chOff x="3107" y="2614"/>
            <a:chExt cx="272" cy="385"/>
          </a:xfrm>
        </p:grpSpPr>
        <p:sp>
          <p:nvSpPr>
            <p:cNvPr id="352" name="Line 64"/>
            <p:cNvSpPr>
              <a:spLocks noChangeShapeType="1"/>
            </p:cNvSpPr>
            <p:nvPr/>
          </p:nvSpPr>
          <p:spPr bwMode="auto">
            <a:xfrm flipV="1">
              <a:off x="3107" y="2614"/>
              <a:ext cx="0" cy="3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" name="Line 65"/>
            <p:cNvSpPr>
              <a:spLocks noChangeShapeType="1"/>
            </p:cNvSpPr>
            <p:nvPr/>
          </p:nvSpPr>
          <p:spPr bwMode="auto">
            <a:xfrm flipH="1" flipV="1">
              <a:off x="3107" y="2614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4" name="Line 66"/>
          <p:cNvSpPr>
            <a:spLocks noChangeShapeType="1"/>
          </p:cNvSpPr>
          <p:nvPr/>
        </p:nvSpPr>
        <p:spPr bwMode="auto">
          <a:xfrm flipV="1">
            <a:off x="5733785" y="3573463"/>
            <a:ext cx="0" cy="360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" name="Line 67"/>
          <p:cNvSpPr>
            <a:spLocks noChangeShapeType="1"/>
          </p:cNvSpPr>
          <p:nvPr/>
        </p:nvSpPr>
        <p:spPr bwMode="auto">
          <a:xfrm>
            <a:off x="5733786" y="3573463"/>
            <a:ext cx="85817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" name="Line 69"/>
          <p:cNvSpPr>
            <a:spLocks noChangeShapeType="1"/>
          </p:cNvSpPr>
          <p:nvPr/>
        </p:nvSpPr>
        <p:spPr bwMode="auto">
          <a:xfrm flipH="1">
            <a:off x="7723585" y="4508500"/>
            <a:ext cx="0" cy="541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" name="Line 70"/>
          <p:cNvSpPr>
            <a:spLocks noChangeShapeType="1"/>
          </p:cNvSpPr>
          <p:nvPr/>
        </p:nvSpPr>
        <p:spPr bwMode="auto">
          <a:xfrm flipV="1">
            <a:off x="7527529" y="5049838"/>
            <a:ext cx="196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8" name="Group 71"/>
          <p:cNvGrpSpPr>
            <a:grpSpLocks/>
          </p:cNvGrpSpPr>
          <p:nvPr/>
        </p:nvGrpSpPr>
        <p:grpSpPr bwMode="auto">
          <a:xfrm>
            <a:off x="6084624" y="3286126"/>
            <a:ext cx="897731" cy="2303463"/>
            <a:chOff x="3152" y="2749"/>
            <a:chExt cx="590" cy="680"/>
          </a:xfrm>
        </p:grpSpPr>
        <p:sp>
          <p:nvSpPr>
            <p:cNvPr id="359" name="Line 72"/>
            <p:cNvSpPr>
              <a:spLocks noChangeShapeType="1"/>
            </p:cNvSpPr>
            <p:nvPr/>
          </p:nvSpPr>
          <p:spPr bwMode="auto">
            <a:xfrm rot="16200000" flipV="1">
              <a:off x="3447" y="3134"/>
              <a:ext cx="0" cy="5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" name="Line 73"/>
            <p:cNvSpPr>
              <a:spLocks noChangeShapeType="1"/>
            </p:cNvSpPr>
            <p:nvPr/>
          </p:nvSpPr>
          <p:spPr bwMode="auto">
            <a:xfrm rot="16200000" flipH="1">
              <a:off x="2812" y="3089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1" name="Group 74"/>
          <p:cNvGrpSpPr>
            <a:grpSpLocks/>
          </p:cNvGrpSpPr>
          <p:nvPr/>
        </p:nvGrpSpPr>
        <p:grpSpPr bwMode="auto">
          <a:xfrm flipV="1">
            <a:off x="1131623" y="2924176"/>
            <a:ext cx="311283" cy="2665413"/>
            <a:chOff x="4286" y="1525"/>
            <a:chExt cx="362" cy="272"/>
          </a:xfrm>
        </p:grpSpPr>
        <p:sp>
          <p:nvSpPr>
            <p:cNvPr id="362" name="Line 75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3" name="Line 76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4" name="Rectangle 77"/>
          <p:cNvSpPr>
            <a:spLocks noChangeArrowheads="1"/>
          </p:cNvSpPr>
          <p:nvPr/>
        </p:nvSpPr>
        <p:spPr bwMode="auto">
          <a:xfrm>
            <a:off x="1988080" y="3465513"/>
            <a:ext cx="548614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 dirty="0"/>
              <a:t>数据</a:t>
            </a:r>
          </a:p>
          <a:p>
            <a:pPr algn="ctr"/>
            <a:r>
              <a:rPr lang="zh-CN" altLang="en-US" sz="1200" b="1" dirty="0"/>
              <a:t>寄存器</a:t>
            </a:r>
          </a:p>
        </p:txBody>
      </p:sp>
      <p:sp>
        <p:nvSpPr>
          <p:cNvPr id="365" name="Line 78"/>
          <p:cNvSpPr>
            <a:spLocks noChangeShapeType="1"/>
          </p:cNvSpPr>
          <p:nvPr/>
        </p:nvSpPr>
        <p:spPr bwMode="auto">
          <a:xfrm>
            <a:off x="3236649" y="3716338"/>
            <a:ext cx="78078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" name="Rectangle 79"/>
          <p:cNvSpPr>
            <a:spLocks noChangeArrowheads="1"/>
          </p:cNvSpPr>
          <p:nvPr/>
        </p:nvSpPr>
        <p:spPr bwMode="auto">
          <a:xfrm>
            <a:off x="8930879" y="3213100"/>
            <a:ext cx="546894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000" b="1" dirty="0" err="1"/>
              <a:t>ALUOut</a:t>
            </a:r>
            <a:endParaRPr lang="en-US" altLang="zh-CN" sz="1000" b="1" dirty="0"/>
          </a:p>
        </p:txBody>
      </p:sp>
      <p:sp>
        <p:nvSpPr>
          <p:cNvPr id="367" name="Line 80"/>
          <p:cNvSpPr>
            <a:spLocks noChangeShapeType="1"/>
          </p:cNvSpPr>
          <p:nvPr/>
        </p:nvSpPr>
        <p:spPr bwMode="auto">
          <a:xfrm flipV="1">
            <a:off x="7761421" y="3068638"/>
            <a:ext cx="66211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" name="Group 81"/>
          <p:cNvGrpSpPr>
            <a:grpSpLocks/>
          </p:cNvGrpSpPr>
          <p:nvPr/>
        </p:nvGrpSpPr>
        <p:grpSpPr bwMode="auto">
          <a:xfrm>
            <a:off x="8072702" y="4652964"/>
            <a:ext cx="156502" cy="288925"/>
            <a:chOff x="4286" y="1525"/>
            <a:chExt cx="362" cy="272"/>
          </a:xfrm>
        </p:grpSpPr>
        <p:sp>
          <p:nvSpPr>
            <p:cNvPr id="369" name="Line 8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" name="Line 83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1" name="Group 84"/>
          <p:cNvGrpSpPr>
            <a:grpSpLocks/>
          </p:cNvGrpSpPr>
          <p:nvPr/>
        </p:nvGrpSpPr>
        <p:grpSpPr bwMode="auto">
          <a:xfrm flipH="1">
            <a:off x="9477773" y="3357564"/>
            <a:ext cx="194336" cy="2663825"/>
            <a:chOff x="4241" y="3249"/>
            <a:chExt cx="362" cy="271"/>
          </a:xfrm>
        </p:grpSpPr>
        <p:sp>
          <p:nvSpPr>
            <p:cNvPr id="372" name="Line 85"/>
            <p:cNvSpPr>
              <a:spLocks noChangeShapeType="1"/>
            </p:cNvSpPr>
            <p:nvPr/>
          </p:nvSpPr>
          <p:spPr bwMode="auto">
            <a:xfrm flipV="1"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" name="Line 86"/>
            <p:cNvSpPr>
              <a:spLocks noChangeShapeType="1"/>
            </p:cNvSpPr>
            <p:nvPr/>
          </p:nvSpPr>
          <p:spPr bwMode="auto">
            <a:xfrm flipH="1">
              <a:off x="4241" y="3249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4" name="Group 87"/>
          <p:cNvGrpSpPr>
            <a:grpSpLocks/>
          </p:cNvGrpSpPr>
          <p:nvPr/>
        </p:nvGrpSpPr>
        <p:grpSpPr bwMode="auto">
          <a:xfrm flipV="1">
            <a:off x="3393149" y="3608389"/>
            <a:ext cx="6278959" cy="2414587"/>
            <a:chOff x="4241" y="3249"/>
            <a:chExt cx="362" cy="271"/>
          </a:xfrm>
        </p:grpSpPr>
        <p:sp>
          <p:nvSpPr>
            <p:cNvPr id="375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7" name="Line 90"/>
          <p:cNvSpPr>
            <a:spLocks noChangeShapeType="1"/>
          </p:cNvSpPr>
          <p:nvPr/>
        </p:nvSpPr>
        <p:spPr bwMode="auto">
          <a:xfrm flipV="1">
            <a:off x="3393149" y="3608388"/>
            <a:ext cx="62428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" name="Text Box 92"/>
          <p:cNvSpPr txBox="1">
            <a:spLocks noChangeArrowheads="1"/>
          </p:cNvSpPr>
          <p:nvPr/>
        </p:nvSpPr>
        <p:spPr bwMode="auto">
          <a:xfrm>
            <a:off x="9477772" y="1773238"/>
            <a:ext cx="15650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 b="1"/>
              <a:t>M</a:t>
            </a:r>
          </a:p>
          <a:p>
            <a:pPr eaLnBrk="1" hangingPunct="1"/>
            <a:r>
              <a:rPr lang="en-US" altLang="zh-CN" sz="800" b="1"/>
              <a:t>U</a:t>
            </a:r>
          </a:p>
          <a:p>
            <a:pPr eaLnBrk="1" hangingPunct="1"/>
            <a:r>
              <a:rPr lang="en-US" altLang="zh-CN" sz="800" b="1"/>
              <a:t>X</a:t>
            </a:r>
          </a:p>
        </p:txBody>
      </p:sp>
      <p:sp>
        <p:nvSpPr>
          <p:cNvPr id="379" name="Line 93"/>
          <p:cNvSpPr>
            <a:spLocks noChangeShapeType="1"/>
          </p:cNvSpPr>
          <p:nvPr/>
        </p:nvSpPr>
        <p:spPr bwMode="auto">
          <a:xfrm flipV="1">
            <a:off x="7372748" y="1844676"/>
            <a:ext cx="202591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" name="Line 95"/>
          <p:cNvSpPr>
            <a:spLocks noChangeShapeType="1"/>
          </p:cNvSpPr>
          <p:nvPr/>
        </p:nvSpPr>
        <p:spPr bwMode="auto">
          <a:xfrm>
            <a:off x="3549650" y="1844675"/>
            <a:ext cx="343270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" name="Line 96"/>
          <p:cNvSpPr>
            <a:spLocks noChangeShapeType="1"/>
          </p:cNvSpPr>
          <p:nvPr/>
        </p:nvSpPr>
        <p:spPr bwMode="auto">
          <a:xfrm>
            <a:off x="3393149" y="2278063"/>
            <a:ext cx="1093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2" name="Group 97"/>
          <p:cNvGrpSpPr>
            <a:grpSpLocks/>
          </p:cNvGrpSpPr>
          <p:nvPr/>
        </p:nvGrpSpPr>
        <p:grpSpPr bwMode="auto">
          <a:xfrm>
            <a:off x="3706152" y="2713038"/>
            <a:ext cx="311282" cy="247650"/>
            <a:chOff x="4286" y="1525"/>
            <a:chExt cx="362" cy="272"/>
          </a:xfrm>
        </p:grpSpPr>
        <p:sp>
          <p:nvSpPr>
            <p:cNvPr id="383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5" name="Line 100"/>
          <p:cNvSpPr>
            <a:spLocks noChangeShapeType="1"/>
          </p:cNvSpPr>
          <p:nvPr/>
        </p:nvSpPr>
        <p:spPr bwMode="auto">
          <a:xfrm flipV="1">
            <a:off x="3706152" y="1847850"/>
            <a:ext cx="0" cy="866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" name="Line 101"/>
          <p:cNvSpPr>
            <a:spLocks noChangeShapeType="1"/>
          </p:cNvSpPr>
          <p:nvPr/>
        </p:nvSpPr>
        <p:spPr bwMode="auto">
          <a:xfrm flipV="1">
            <a:off x="3900488" y="1847850"/>
            <a:ext cx="0" cy="433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" name="Oval 102"/>
          <p:cNvSpPr>
            <a:spLocks noChangeArrowheads="1"/>
          </p:cNvSpPr>
          <p:nvPr/>
        </p:nvSpPr>
        <p:spPr bwMode="auto">
          <a:xfrm>
            <a:off x="6982355" y="1558925"/>
            <a:ext cx="390393" cy="5397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000" b="1" dirty="0"/>
              <a:t>左移</a:t>
            </a:r>
          </a:p>
          <a:p>
            <a:pPr algn="ctr"/>
            <a:r>
              <a:rPr lang="en-US" altLang="zh-CN" sz="1000" b="1" dirty="0"/>
              <a:t>2</a:t>
            </a:r>
            <a:r>
              <a:rPr lang="zh-CN" altLang="en-US" sz="1000" b="1" dirty="0"/>
              <a:t>位</a:t>
            </a:r>
          </a:p>
        </p:txBody>
      </p:sp>
      <p:grpSp>
        <p:nvGrpSpPr>
          <p:cNvPr id="388" name="Group 103"/>
          <p:cNvGrpSpPr>
            <a:grpSpLocks/>
          </p:cNvGrpSpPr>
          <p:nvPr/>
        </p:nvGrpSpPr>
        <p:grpSpPr bwMode="auto">
          <a:xfrm>
            <a:off x="6318515" y="1376364"/>
            <a:ext cx="271727" cy="1120775"/>
            <a:chOff x="4286" y="1525"/>
            <a:chExt cx="362" cy="272"/>
          </a:xfrm>
        </p:grpSpPr>
        <p:sp>
          <p:nvSpPr>
            <p:cNvPr id="389" name="Line 104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" name="Line 105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1" name="Line 106"/>
          <p:cNvSpPr>
            <a:spLocks noChangeShapeType="1"/>
          </p:cNvSpPr>
          <p:nvPr/>
        </p:nvSpPr>
        <p:spPr bwMode="auto">
          <a:xfrm>
            <a:off x="2225411" y="2625725"/>
            <a:ext cx="39555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2" name="Group 110"/>
          <p:cNvGrpSpPr>
            <a:grpSpLocks/>
          </p:cNvGrpSpPr>
          <p:nvPr/>
        </p:nvGrpSpPr>
        <p:grpSpPr bwMode="auto">
          <a:xfrm flipV="1">
            <a:off x="701675" y="1376364"/>
            <a:ext cx="5579004" cy="688975"/>
            <a:chOff x="4286" y="1525"/>
            <a:chExt cx="362" cy="272"/>
          </a:xfrm>
        </p:grpSpPr>
        <p:sp>
          <p:nvSpPr>
            <p:cNvPr id="393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4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5" name="Group 116"/>
          <p:cNvGrpSpPr>
            <a:grpSpLocks/>
          </p:cNvGrpSpPr>
          <p:nvPr/>
        </p:nvGrpSpPr>
        <p:grpSpPr bwMode="auto">
          <a:xfrm flipV="1">
            <a:off x="7917921" y="1560513"/>
            <a:ext cx="1480741" cy="1511300"/>
            <a:chOff x="4286" y="1525"/>
            <a:chExt cx="362" cy="272"/>
          </a:xfrm>
        </p:grpSpPr>
        <p:sp>
          <p:nvSpPr>
            <p:cNvPr id="396" name="Line 117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" name="Line 118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8" name="Group 119"/>
          <p:cNvGrpSpPr>
            <a:grpSpLocks/>
          </p:cNvGrpSpPr>
          <p:nvPr/>
        </p:nvGrpSpPr>
        <p:grpSpPr bwMode="auto">
          <a:xfrm flipV="1">
            <a:off x="8229204" y="1704976"/>
            <a:ext cx="1169458" cy="1076325"/>
            <a:chOff x="4286" y="1525"/>
            <a:chExt cx="362" cy="272"/>
          </a:xfrm>
        </p:grpSpPr>
        <p:sp>
          <p:nvSpPr>
            <p:cNvPr id="399" name="Line 120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" name="Line 121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1" name="Group 122"/>
          <p:cNvGrpSpPr>
            <a:grpSpLocks/>
          </p:cNvGrpSpPr>
          <p:nvPr/>
        </p:nvGrpSpPr>
        <p:grpSpPr bwMode="auto">
          <a:xfrm flipH="1" flipV="1">
            <a:off x="8229203" y="2781301"/>
            <a:ext cx="1442905" cy="576263"/>
            <a:chOff x="4286" y="1525"/>
            <a:chExt cx="362" cy="272"/>
          </a:xfrm>
        </p:grpSpPr>
        <p:sp>
          <p:nvSpPr>
            <p:cNvPr id="402" name="Line 123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3" name="Line 124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4" name="Group 128"/>
          <p:cNvGrpSpPr>
            <a:grpSpLocks/>
          </p:cNvGrpSpPr>
          <p:nvPr/>
        </p:nvGrpSpPr>
        <p:grpSpPr bwMode="auto">
          <a:xfrm flipH="1">
            <a:off x="9634274" y="1270000"/>
            <a:ext cx="154781" cy="611188"/>
            <a:chOff x="4286" y="1525"/>
            <a:chExt cx="362" cy="272"/>
          </a:xfrm>
        </p:grpSpPr>
        <p:sp>
          <p:nvSpPr>
            <p:cNvPr id="405" name="Line 129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6" name="Line 130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7" name="Group 131"/>
          <p:cNvGrpSpPr>
            <a:grpSpLocks/>
          </p:cNvGrpSpPr>
          <p:nvPr/>
        </p:nvGrpSpPr>
        <p:grpSpPr bwMode="auto">
          <a:xfrm flipV="1">
            <a:off x="77391" y="1271588"/>
            <a:ext cx="9711663" cy="793750"/>
            <a:chOff x="4286" y="1525"/>
            <a:chExt cx="362" cy="272"/>
          </a:xfrm>
        </p:grpSpPr>
        <p:sp>
          <p:nvSpPr>
            <p:cNvPr id="40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" name="Line 133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" name="Line 134"/>
          <p:cNvSpPr>
            <a:spLocks noChangeShapeType="1"/>
          </p:cNvSpPr>
          <p:nvPr/>
        </p:nvSpPr>
        <p:spPr bwMode="auto">
          <a:xfrm>
            <a:off x="79111" y="2062164"/>
            <a:ext cx="156502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" name="Line 135"/>
          <p:cNvSpPr>
            <a:spLocks noChangeShapeType="1"/>
          </p:cNvSpPr>
          <p:nvPr/>
        </p:nvSpPr>
        <p:spPr bwMode="auto">
          <a:xfrm>
            <a:off x="546894" y="2060575"/>
            <a:ext cx="505619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" name="Line 137"/>
          <p:cNvSpPr>
            <a:spLocks noChangeShapeType="1"/>
          </p:cNvSpPr>
          <p:nvPr/>
        </p:nvSpPr>
        <p:spPr bwMode="auto">
          <a:xfrm>
            <a:off x="818621" y="2312988"/>
            <a:ext cx="0" cy="3708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" name="Line 138"/>
          <p:cNvSpPr>
            <a:spLocks noChangeShapeType="1"/>
          </p:cNvSpPr>
          <p:nvPr/>
        </p:nvSpPr>
        <p:spPr bwMode="auto">
          <a:xfrm flipH="1" flipV="1">
            <a:off x="818621" y="2312988"/>
            <a:ext cx="2338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" name="Line 139"/>
          <p:cNvSpPr>
            <a:spLocks noChangeShapeType="1"/>
          </p:cNvSpPr>
          <p:nvPr/>
        </p:nvSpPr>
        <p:spPr bwMode="auto">
          <a:xfrm>
            <a:off x="4758664" y="4219576"/>
            <a:ext cx="156501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" name="Line 140"/>
          <p:cNvSpPr>
            <a:spLocks noChangeShapeType="1"/>
          </p:cNvSpPr>
          <p:nvPr/>
        </p:nvSpPr>
        <p:spPr bwMode="auto">
          <a:xfrm>
            <a:off x="3743988" y="4219576"/>
            <a:ext cx="153061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" name="Line 141"/>
          <p:cNvSpPr>
            <a:spLocks noChangeShapeType="1"/>
          </p:cNvSpPr>
          <p:nvPr/>
        </p:nvSpPr>
        <p:spPr bwMode="auto">
          <a:xfrm>
            <a:off x="7450138" y="1774826"/>
            <a:ext cx="15650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" name="Text Box 142"/>
          <p:cNvSpPr txBox="1">
            <a:spLocks noChangeArrowheads="1"/>
          </p:cNvSpPr>
          <p:nvPr/>
        </p:nvSpPr>
        <p:spPr bwMode="auto">
          <a:xfrm>
            <a:off x="7487973" y="1736726"/>
            <a:ext cx="233892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800" b="1"/>
              <a:t>28</a:t>
            </a:r>
          </a:p>
        </p:txBody>
      </p:sp>
      <p:sp>
        <p:nvSpPr>
          <p:cNvPr id="418" name="Text Box 143"/>
          <p:cNvSpPr txBox="1">
            <a:spLocks noChangeArrowheads="1"/>
          </p:cNvSpPr>
          <p:nvPr/>
        </p:nvSpPr>
        <p:spPr bwMode="auto">
          <a:xfrm>
            <a:off x="5345113" y="1682750"/>
            <a:ext cx="62256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 b="1"/>
              <a:t>指令</a:t>
            </a:r>
            <a:r>
              <a:rPr lang="en-US" altLang="zh-CN" sz="1000" b="1"/>
              <a:t>[25:0]</a:t>
            </a:r>
          </a:p>
        </p:txBody>
      </p:sp>
      <p:sp>
        <p:nvSpPr>
          <p:cNvPr id="419" name="Text Box 144"/>
          <p:cNvSpPr txBox="1">
            <a:spLocks noChangeArrowheads="1"/>
          </p:cNvSpPr>
          <p:nvPr/>
        </p:nvSpPr>
        <p:spPr bwMode="auto">
          <a:xfrm>
            <a:off x="6358071" y="1412875"/>
            <a:ext cx="62256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 b="1"/>
              <a:t>PC[31:28]</a:t>
            </a:r>
          </a:p>
        </p:txBody>
      </p:sp>
      <p:sp>
        <p:nvSpPr>
          <p:cNvPr id="420" name="Line 145"/>
          <p:cNvSpPr>
            <a:spLocks noChangeShapeType="1"/>
          </p:cNvSpPr>
          <p:nvPr/>
        </p:nvSpPr>
        <p:spPr bwMode="auto">
          <a:xfrm>
            <a:off x="6514571" y="1774826"/>
            <a:ext cx="15650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" name="Text Box 146"/>
          <p:cNvSpPr txBox="1">
            <a:spLocks noChangeArrowheads="1"/>
          </p:cNvSpPr>
          <p:nvPr/>
        </p:nvSpPr>
        <p:spPr bwMode="auto">
          <a:xfrm>
            <a:off x="6514571" y="1736726"/>
            <a:ext cx="233892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800" b="1"/>
              <a:t>26</a:t>
            </a:r>
          </a:p>
        </p:txBody>
      </p:sp>
      <p:sp>
        <p:nvSpPr>
          <p:cNvPr id="422" name="AutoShape 147"/>
          <p:cNvSpPr>
            <a:spLocks noChangeArrowheads="1"/>
          </p:cNvSpPr>
          <p:nvPr/>
        </p:nvSpPr>
        <p:spPr bwMode="auto">
          <a:xfrm>
            <a:off x="3668317" y="2674939"/>
            <a:ext cx="77390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" name="AutoShape 148"/>
          <p:cNvSpPr>
            <a:spLocks noChangeArrowheads="1"/>
          </p:cNvSpPr>
          <p:nvPr/>
        </p:nvSpPr>
        <p:spPr bwMode="auto">
          <a:xfrm>
            <a:off x="3860933" y="2243139"/>
            <a:ext cx="77390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" name="AutoShape 149"/>
          <p:cNvSpPr>
            <a:spLocks noChangeArrowheads="1"/>
          </p:cNvSpPr>
          <p:nvPr/>
        </p:nvSpPr>
        <p:spPr bwMode="auto">
          <a:xfrm>
            <a:off x="3355315" y="5986464"/>
            <a:ext cx="77390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" name="AutoShape 150"/>
          <p:cNvSpPr>
            <a:spLocks noChangeArrowheads="1"/>
          </p:cNvSpPr>
          <p:nvPr/>
        </p:nvSpPr>
        <p:spPr bwMode="auto">
          <a:xfrm>
            <a:off x="663840" y="2027239"/>
            <a:ext cx="77391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6" name="AutoShape 151"/>
          <p:cNvSpPr>
            <a:spLocks noChangeArrowheads="1"/>
          </p:cNvSpPr>
          <p:nvPr/>
        </p:nvSpPr>
        <p:spPr bwMode="auto">
          <a:xfrm>
            <a:off x="6045069" y="4186239"/>
            <a:ext cx="77390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" name="AutoShape 152"/>
          <p:cNvSpPr>
            <a:spLocks noChangeArrowheads="1"/>
          </p:cNvSpPr>
          <p:nvPr/>
        </p:nvSpPr>
        <p:spPr bwMode="auto">
          <a:xfrm>
            <a:off x="7878367" y="3035300"/>
            <a:ext cx="77390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" name="AutoShape 153"/>
          <p:cNvSpPr>
            <a:spLocks noChangeArrowheads="1"/>
          </p:cNvSpPr>
          <p:nvPr/>
        </p:nvSpPr>
        <p:spPr bwMode="auto">
          <a:xfrm>
            <a:off x="6045069" y="3251200"/>
            <a:ext cx="77390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9" name="AutoShape 154"/>
          <p:cNvSpPr>
            <a:spLocks noChangeArrowheads="1"/>
          </p:cNvSpPr>
          <p:nvPr/>
        </p:nvSpPr>
        <p:spPr bwMode="auto">
          <a:xfrm>
            <a:off x="6162015" y="2708275"/>
            <a:ext cx="77390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" name="AutoShape 155"/>
          <p:cNvSpPr>
            <a:spLocks noChangeArrowheads="1"/>
          </p:cNvSpPr>
          <p:nvPr/>
        </p:nvSpPr>
        <p:spPr bwMode="auto">
          <a:xfrm>
            <a:off x="9634273" y="3322639"/>
            <a:ext cx="77391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" name="AutoShape 156"/>
          <p:cNvSpPr>
            <a:spLocks noChangeArrowheads="1"/>
          </p:cNvSpPr>
          <p:nvPr/>
        </p:nvSpPr>
        <p:spPr bwMode="auto">
          <a:xfrm>
            <a:off x="6280679" y="1341439"/>
            <a:ext cx="77391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" name="AutoShape 157"/>
          <p:cNvSpPr>
            <a:spLocks noChangeArrowheads="1"/>
          </p:cNvSpPr>
          <p:nvPr/>
        </p:nvSpPr>
        <p:spPr bwMode="auto">
          <a:xfrm>
            <a:off x="5069946" y="4257675"/>
            <a:ext cx="77391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" name="AutoShape 158"/>
          <p:cNvSpPr>
            <a:spLocks noChangeArrowheads="1"/>
          </p:cNvSpPr>
          <p:nvPr/>
        </p:nvSpPr>
        <p:spPr bwMode="auto">
          <a:xfrm>
            <a:off x="3511815" y="3070225"/>
            <a:ext cx="77391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4" name="Rectangle 159"/>
          <p:cNvSpPr>
            <a:spLocks noChangeArrowheads="1"/>
          </p:cNvSpPr>
          <p:nvPr/>
        </p:nvSpPr>
        <p:spPr bwMode="auto">
          <a:xfrm>
            <a:off x="7061465" y="4076700"/>
            <a:ext cx="466064" cy="5762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 dirty="0"/>
              <a:t>移位</a:t>
            </a:r>
          </a:p>
        </p:txBody>
      </p:sp>
      <p:sp>
        <p:nvSpPr>
          <p:cNvPr id="435" name="Line 160"/>
          <p:cNvSpPr>
            <a:spLocks noChangeShapeType="1"/>
          </p:cNvSpPr>
          <p:nvPr/>
        </p:nvSpPr>
        <p:spPr bwMode="auto">
          <a:xfrm flipV="1">
            <a:off x="6124179" y="4221163"/>
            <a:ext cx="93556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" name="Line 161"/>
          <p:cNvSpPr>
            <a:spLocks noChangeShapeType="1"/>
          </p:cNvSpPr>
          <p:nvPr/>
        </p:nvSpPr>
        <p:spPr bwMode="auto">
          <a:xfrm>
            <a:off x="6201569" y="4545013"/>
            <a:ext cx="39039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" name="Line 162"/>
          <p:cNvSpPr>
            <a:spLocks noChangeShapeType="1"/>
          </p:cNvSpPr>
          <p:nvPr/>
        </p:nvSpPr>
        <p:spPr bwMode="auto">
          <a:xfrm>
            <a:off x="8696987" y="3357563"/>
            <a:ext cx="2338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" name="Line 164"/>
          <p:cNvSpPr>
            <a:spLocks noChangeShapeType="1"/>
          </p:cNvSpPr>
          <p:nvPr/>
        </p:nvSpPr>
        <p:spPr bwMode="auto">
          <a:xfrm flipV="1">
            <a:off x="8034867" y="3213100"/>
            <a:ext cx="0" cy="1150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" name="Line 165"/>
          <p:cNvSpPr>
            <a:spLocks noChangeShapeType="1"/>
          </p:cNvSpPr>
          <p:nvPr/>
        </p:nvSpPr>
        <p:spPr bwMode="auto">
          <a:xfrm>
            <a:off x="8034867" y="3213100"/>
            <a:ext cx="39039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" name="Line 166"/>
          <p:cNvSpPr>
            <a:spLocks noChangeShapeType="1"/>
          </p:cNvSpPr>
          <p:nvPr/>
        </p:nvSpPr>
        <p:spPr bwMode="auto">
          <a:xfrm flipV="1">
            <a:off x="7527529" y="4365625"/>
            <a:ext cx="50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" name="AutoShape 167"/>
          <p:cNvSpPr>
            <a:spLocks noChangeArrowheads="1"/>
          </p:cNvSpPr>
          <p:nvPr/>
        </p:nvSpPr>
        <p:spPr bwMode="auto">
          <a:xfrm>
            <a:off x="6163733" y="4510089"/>
            <a:ext cx="77391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" name="AutoShape 168"/>
          <p:cNvSpPr>
            <a:spLocks noChangeArrowheads="1"/>
          </p:cNvSpPr>
          <p:nvPr/>
        </p:nvSpPr>
        <p:spPr bwMode="auto">
          <a:xfrm>
            <a:off x="6045069" y="5553075"/>
            <a:ext cx="77390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" name="Text Box 169"/>
          <p:cNvSpPr txBox="1">
            <a:spLocks noChangeArrowheads="1"/>
          </p:cNvSpPr>
          <p:nvPr/>
        </p:nvSpPr>
        <p:spPr bwMode="auto">
          <a:xfrm>
            <a:off x="1014677" y="1881189"/>
            <a:ext cx="23389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M1</a:t>
            </a:r>
          </a:p>
        </p:txBody>
      </p:sp>
      <p:sp>
        <p:nvSpPr>
          <p:cNvPr id="444" name="Text Box 170"/>
          <p:cNvSpPr txBox="1">
            <a:spLocks noChangeArrowheads="1"/>
          </p:cNvSpPr>
          <p:nvPr/>
        </p:nvSpPr>
        <p:spPr bwMode="auto">
          <a:xfrm>
            <a:off x="3823097" y="2816226"/>
            <a:ext cx="23389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M2</a:t>
            </a:r>
          </a:p>
        </p:txBody>
      </p:sp>
      <p:sp>
        <p:nvSpPr>
          <p:cNvPr id="445" name="Text Box 171"/>
          <p:cNvSpPr txBox="1">
            <a:spLocks noChangeArrowheads="1"/>
          </p:cNvSpPr>
          <p:nvPr/>
        </p:nvSpPr>
        <p:spPr bwMode="auto">
          <a:xfrm>
            <a:off x="3823097" y="3429001"/>
            <a:ext cx="23389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M3</a:t>
            </a:r>
          </a:p>
        </p:txBody>
      </p:sp>
      <p:sp>
        <p:nvSpPr>
          <p:cNvPr id="446" name="Text Box 172"/>
          <p:cNvSpPr txBox="1">
            <a:spLocks noChangeArrowheads="1"/>
          </p:cNvSpPr>
          <p:nvPr/>
        </p:nvSpPr>
        <p:spPr bwMode="auto">
          <a:xfrm>
            <a:off x="6591962" y="2312989"/>
            <a:ext cx="23389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M4</a:t>
            </a:r>
          </a:p>
        </p:txBody>
      </p:sp>
      <p:sp>
        <p:nvSpPr>
          <p:cNvPr id="447" name="Text Box 173"/>
          <p:cNvSpPr txBox="1">
            <a:spLocks noChangeArrowheads="1"/>
          </p:cNvSpPr>
          <p:nvPr/>
        </p:nvSpPr>
        <p:spPr bwMode="auto">
          <a:xfrm>
            <a:off x="6591962" y="3049589"/>
            <a:ext cx="23389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M5</a:t>
            </a:r>
          </a:p>
        </p:txBody>
      </p:sp>
      <p:sp>
        <p:nvSpPr>
          <p:cNvPr id="448" name="Text Box 174"/>
          <p:cNvSpPr txBox="1">
            <a:spLocks noChangeArrowheads="1"/>
          </p:cNvSpPr>
          <p:nvPr/>
        </p:nvSpPr>
        <p:spPr bwMode="auto">
          <a:xfrm>
            <a:off x="8502650" y="2852739"/>
            <a:ext cx="23389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M7</a:t>
            </a:r>
          </a:p>
        </p:txBody>
      </p:sp>
      <p:sp>
        <p:nvSpPr>
          <p:cNvPr id="449" name="Text Box 175"/>
          <p:cNvSpPr txBox="1">
            <a:spLocks noChangeArrowheads="1"/>
          </p:cNvSpPr>
          <p:nvPr/>
        </p:nvSpPr>
        <p:spPr bwMode="auto">
          <a:xfrm>
            <a:off x="9204325" y="1376364"/>
            <a:ext cx="23389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M9</a:t>
            </a:r>
          </a:p>
        </p:txBody>
      </p:sp>
      <p:sp>
        <p:nvSpPr>
          <p:cNvPr id="450" name="Text Box 176"/>
          <p:cNvSpPr txBox="1">
            <a:spLocks noChangeArrowheads="1"/>
          </p:cNvSpPr>
          <p:nvPr/>
        </p:nvSpPr>
        <p:spPr bwMode="auto">
          <a:xfrm>
            <a:off x="5186892" y="4451351"/>
            <a:ext cx="23389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S1</a:t>
            </a:r>
          </a:p>
        </p:txBody>
      </p:sp>
      <p:sp>
        <p:nvSpPr>
          <p:cNvPr id="451" name="Text Box 177"/>
          <p:cNvSpPr txBox="1">
            <a:spLocks noChangeArrowheads="1"/>
          </p:cNvSpPr>
          <p:nvPr/>
        </p:nvSpPr>
        <p:spPr bwMode="auto">
          <a:xfrm>
            <a:off x="7293637" y="1557339"/>
            <a:ext cx="23389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S2</a:t>
            </a:r>
          </a:p>
        </p:txBody>
      </p:sp>
      <p:sp>
        <p:nvSpPr>
          <p:cNvPr id="452" name="AutoShape 178"/>
          <p:cNvSpPr>
            <a:spLocks noChangeArrowheads="1"/>
          </p:cNvSpPr>
          <p:nvPr/>
        </p:nvSpPr>
        <p:spPr bwMode="auto">
          <a:xfrm>
            <a:off x="2342356" y="2589214"/>
            <a:ext cx="77391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3" name="Group 183"/>
          <p:cNvGrpSpPr>
            <a:grpSpLocks/>
          </p:cNvGrpSpPr>
          <p:nvPr/>
        </p:nvGrpSpPr>
        <p:grpSpPr bwMode="auto">
          <a:xfrm flipH="1">
            <a:off x="9398662" y="2636838"/>
            <a:ext cx="390392" cy="2952750"/>
            <a:chOff x="4286" y="1525"/>
            <a:chExt cx="362" cy="272"/>
          </a:xfrm>
        </p:grpSpPr>
        <p:sp>
          <p:nvSpPr>
            <p:cNvPr id="454" name="Line 184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" name="Line 185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6" name="Line 186"/>
          <p:cNvSpPr>
            <a:spLocks noChangeShapeType="1"/>
          </p:cNvSpPr>
          <p:nvPr/>
        </p:nvSpPr>
        <p:spPr bwMode="auto">
          <a:xfrm>
            <a:off x="9242161" y="2636838"/>
            <a:ext cx="54689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7" name="组合 262"/>
          <p:cNvGrpSpPr>
            <a:grpSpLocks/>
          </p:cNvGrpSpPr>
          <p:nvPr/>
        </p:nvGrpSpPr>
        <p:grpSpPr bwMode="auto">
          <a:xfrm>
            <a:off x="8619596" y="4868863"/>
            <a:ext cx="779066" cy="1008062"/>
            <a:chOff x="7956376" y="4869160"/>
            <a:chExt cx="720080" cy="1008112"/>
          </a:xfrm>
        </p:grpSpPr>
        <p:sp>
          <p:nvSpPr>
            <p:cNvPr id="458" name="Rectangle 179"/>
            <p:cNvSpPr>
              <a:spLocks noChangeArrowheads="1"/>
            </p:cNvSpPr>
            <p:nvPr/>
          </p:nvSpPr>
          <p:spPr bwMode="auto">
            <a:xfrm>
              <a:off x="7956376" y="4869160"/>
              <a:ext cx="720080" cy="100811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CN" sz="1200" b="1"/>
                <a:t>CP0</a:t>
              </a:r>
            </a:p>
            <a:p>
              <a:endParaRPr lang="en-US" altLang="zh-CN" sz="1200" b="1"/>
            </a:p>
            <a:p>
              <a:endParaRPr lang="en-US" altLang="zh-CN" sz="1200" b="1"/>
            </a:p>
            <a:p>
              <a:endParaRPr lang="en-US" altLang="zh-CN" sz="1200" b="1"/>
            </a:p>
            <a:p>
              <a:endParaRPr lang="en-US" altLang="zh-CN" sz="1200" b="1"/>
            </a:p>
          </p:txBody>
        </p:sp>
        <p:sp>
          <p:nvSpPr>
            <p:cNvPr id="459" name="Text Box 187"/>
            <p:cNvSpPr txBox="1">
              <a:spLocks noChangeArrowheads="1"/>
            </p:cNvSpPr>
            <p:nvPr/>
          </p:nvSpPr>
          <p:spPr bwMode="auto">
            <a:xfrm>
              <a:off x="8441170" y="5517561"/>
              <a:ext cx="216318" cy="153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000"/>
                <a:t>EPC</a:t>
              </a:r>
            </a:p>
          </p:txBody>
        </p:sp>
        <p:sp>
          <p:nvSpPr>
            <p:cNvPr id="460" name="Text Box 188"/>
            <p:cNvSpPr txBox="1">
              <a:spLocks noChangeArrowheads="1"/>
            </p:cNvSpPr>
            <p:nvPr/>
          </p:nvSpPr>
          <p:spPr bwMode="auto">
            <a:xfrm>
              <a:off x="8002857" y="5031594"/>
              <a:ext cx="271139" cy="307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000"/>
                <a:t>Write</a:t>
              </a:r>
            </a:p>
            <a:p>
              <a:pPr algn="l" eaLnBrk="1" hangingPunct="1"/>
              <a:r>
                <a:rPr lang="en-US" altLang="zh-CN" sz="1000"/>
                <a:t>data</a:t>
              </a:r>
            </a:p>
          </p:txBody>
        </p:sp>
        <p:sp>
          <p:nvSpPr>
            <p:cNvPr id="461" name="Text Box 189"/>
            <p:cNvSpPr txBox="1">
              <a:spLocks noChangeArrowheads="1"/>
            </p:cNvSpPr>
            <p:nvPr/>
          </p:nvSpPr>
          <p:spPr bwMode="auto">
            <a:xfrm>
              <a:off x="8002857" y="5463394"/>
              <a:ext cx="263731" cy="307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000"/>
                <a:t>Reg</a:t>
              </a:r>
            </a:p>
            <a:p>
              <a:pPr algn="l" eaLnBrk="1" hangingPunct="1"/>
              <a:r>
                <a:rPr lang="en-US" altLang="zh-CN" sz="1000"/>
                <a:t>index</a:t>
              </a:r>
            </a:p>
          </p:txBody>
        </p:sp>
        <p:sp>
          <p:nvSpPr>
            <p:cNvPr id="462" name="Text Box 190"/>
            <p:cNvSpPr txBox="1">
              <a:spLocks noChangeArrowheads="1"/>
            </p:cNvSpPr>
            <p:nvPr/>
          </p:nvSpPr>
          <p:spPr bwMode="auto">
            <a:xfrm>
              <a:off x="8397852" y="5074456"/>
              <a:ext cx="244469" cy="307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000"/>
                <a:t>Read</a:t>
              </a:r>
            </a:p>
            <a:p>
              <a:pPr algn="r" eaLnBrk="1" hangingPunct="1"/>
              <a:r>
                <a:rPr lang="en-US" altLang="zh-CN" sz="1000"/>
                <a:t>data</a:t>
              </a:r>
            </a:p>
          </p:txBody>
        </p:sp>
      </p:grpSp>
      <p:sp>
        <p:nvSpPr>
          <p:cNvPr id="463" name="Line 191"/>
          <p:cNvSpPr>
            <a:spLocks noChangeShapeType="1"/>
          </p:cNvSpPr>
          <p:nvPr/>
        </p:nvSpPr>
        <p:spPr bwMode="auto">
          <a:xfrm flipV="1">
            <a:off x="8072702" y="4652963"/>
            <a:ext cx="16389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" name="AutoShape 192"/>
          <p:cNvSpPr>
            <a:spLocks noChangeArrowheads="1"/>
          </p:cNvSpPr>
          <p:nvPr/>
        </p:nvSpPr>
        <p:spPr bwMode="auto">
          <a:xfrm>
            <a:off x="9634273" y="4618039"/>
            <a:ext cx="77391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" name="Line 193"/>
          <p:cNvSpPr>
            <a:spLocks noChangeShapeType="1"/>
          </p:cNvSpPr>
          <p:nvPr/>
        </p:nvSpPr>
        <p:spPr bwMode="auto">
          <a:xfrm flipV="1">
            <a:off x="3549650" y="4760914"/>
            <a:ext cx="0" cy="1081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" name="Line 194"/>
          <p:cNvSpPr>
            <a:spLocks noChangeShapeType="1"/>
          </p:cNvSpPr>
          <p:nvPr/>
        </p:nvSpPr>
        <p:spPr bwMode="auto">
          <a:xfrm flipH="1">
            <a:off x="3549650" y="5842000"/>
            <a:ext cx="467955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" name="Line 195"/>
          <p:cNvSpPr>
            <a:spLocks noChangeShapeType="1"/>
          </p:cNvSpPr>
          <p:nvPr/>
        </p:nvSpPr>
        <p:spPr bwMode="auto">
          <a:xfrm flipV="1">
            <a:off x="818621" y="6022975"/>
            <a:ext cx="257452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8" name="Line 196"/>
          <p:cNvSpPr>
            <a:spLocks noChangeShapeType="1"/>
          </p:cNvSpPr>
          <p:nvPr/>
        </p:nvSpPr>
        <p:spPr bwMode="auto">
          <a:xfrm>
            <a:off x="2612364" y="5589588"/>
            <a:ext cx="351181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" name="Line 197"/>
          <p:cNvSpPr>
            <a:spLocks noChangeShapeType="1"/>
          </p:cNvSpPr>
          <p:nvPr/>
        </p:nvSpPr>
        <p:spPr bwMode="auto">
          <a:xfrm>
            <a:off x="7800975" y="3500438"/>
            <a:ext cx="62256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0" name="Group 198"/>
          <p:cNvGrpSpPr>
            <a:grpSpLocks/>
          </p:cNvGrpSpPr>
          <p:nvPr/>
        </p:nvGrpSpPr>
        <p:grpSpPr bwMode="auto">
          <a:xfrm flipH="1">
            <a:off x="9398662" y="4365626"/>
            <a:ext cx="158221" cy="900113"/>
            <a:chOff x="4286" y="1525"/>
            <a:chExt cx="362" cy="272"/>
          </a:xfrm>
        </p:grpSpPr>
        <p:sp>
          <p:nvSpPr>
            <p:cNvPr id="471" name="Line 199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" name="Line 200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3" name="AutoShape 207"/>
          <p:cNvSpPr>
            <a:spLocks noChangeArrowheads="1"/>
          </p:cNvSpPr>
          <p:nvPr/>
        </p:nvSpPr>
        <p:spPr bwMode="auto">
          <a:xfrm>
            <a:off x="3510096" y="4257675"/>
            <a:ext cx="77390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4" name="Group 208"/>
          <p:cNvGrpSpPr>
            <a:grpSpLocks/>
          </p:cNvGrpSpPr>
          <p:nvPr/>
        </p:nvGrpSpPr>
        <p:grpSpPr bwMode="auto">
          <a:xfrm>
            <a:off x="6825854" y="4510088"/>
            <a:ext cx="235611" cy="144462"/>
            <a:chOff x="2064" y="2931"/>
            <a:chExt cx="136" cy="227"/>
          </a:xfrm>
        </p:grpSpPr>
        <p:sp>
          <p:nvSpPr>
            <p:cNvPr id="475" name="Line 209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" name="Line 210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" name="Line 211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8" name="Text Box 212"/>
          <p:cNvSpPr txBox="1">
            <a:spLocks noChangeArrowheads="1"/>
          </p:cNvSpPr>
          <p:nvPr/>
        </p:nvSpPr>
        <p:spPr bwMode="auto">
          <a:xfrm>
            <a:off x="6591962" y="4329114"/>
            <a:ext cx="23389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M6</a:t>
            </a:r>
          </a:p>
        </p:txBody>
      </p:sp>
      <p:sp>
        <p:nvSpPr>
          <p:cNvPr id="479" name="AutoShape 213"/>
          <p:cNvSpPr>
            <a:spLocks noChangeArrowheads="1"/>
          </p:cNvSpPr>
          <p:nvPr/>
        </p:nvSpPr>
        <p:spPr bwMode="auto">
          <a:xfrm>
            <a:off x="3511815" y="4724400"/>
            <a:ext cx="77391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" name="Line 214"/>
          <p:cNvSpPr>
            <a:spLocks noChangeShapeType="1"/>
          </p:cNvSpPr>
          <p:nvPr/>
        </p:nvSpPr>
        <p:spPr bwMode="auto">
          <a:xfrm flipV="1">
            <a:off x="7917921" y="5624513"/>
            <a:ext cx="3112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" name="Text Box 215"/>
          <p:cNvSpPr txBox="1">
            <a:spLocks noChangeArrowheads="1"/>
          </p:cNvSpPr>
          <p:nvPr/>
        </p:nvSpPr>
        <p:spPr bwMode="auto">
          <a:xfrm>
            <a:off x="7917922" y="5481639"/>
            <a:ext cx="190897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0E</a:t>
            </a:r>
          </a:p>
        </p:txBody>
      </p:sp>
      <p:sp>
        <p:nvSpPr>
          <p:cNvPr id="482" name="AutoShape 216"/>
          <p:cNvSpPr>
            <a:spLocks noChangeArrowheads="1"/>
          </p:cNvSpPr>
          <p:nvPr/>
        </p:nvSpPr>
        <p:spPr bwMode="auto">
          <a:xfrm>
            <a:off x="8423540" y="2962276"/>
            <a:ext cx="273447" cy="754063"/>
          </a:xfrm>
          <a:prstGeom prst="roundRect">
            <a:avLst>
              <a:gd name="adj" fmla="val 4706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/>
          <a:p>
            <a:pPr algn="l">
              <a:lnSpc>
                <a:spcPct val="130000"/>
              </a:lnSpc>
            </a:pPr>
            <a:r>
              <a:rPr lang="en-US" altLang="zh-CN" sz="700" b="1"/>
              <a:t>0</a:t>
            </a:r>
          </a:p>
          <a:p>
            <a:pPr algn="l">
              <a:lnSpc>
                <a:spcPct val="130000"/>
              </a:lnSpc>
            </a:pPr>
            <a:r>
              <a:rPr lang="en-US" altLang="zh-CN" sz="700" b="1"/>
              <a:t>1</a:t>
            </a:r>
          </a:p>
          <a:p>
            <a:pPr algn="l">
              <a:lnSpc>
                <a:spcPct val="130000"/>
              </a:lnSpc>
            </a:pPr>
            <a:r>
              <a:rPr lang="en-US" altLang="zh-CN" sz="700" b="1"/>
              <a:t>2</a:t>
            </a:r>
          </a:p>
          <a:p>
            <a:pPr algn="l">
              <a:lnSpc>
                <a:spcPct val="130000"/>
              </a:lnSpc>
            </a:pPr>
            <a:r>
              <a:rPr lang="en-US" altLang="zh-CN" sz="700" b="1"/>
              <a:t>3</a:t>
            </a:r>
          </a:p>
          <a:p>
            <a:pPr algn="l">
              <a:lnSpc>
                <a:spcPct val="130000"/>
              </a:lnSpc>
            </a:pPr>
            <a:r>
              <a:rPr lang="en-US" altLang="zh-CN" sz="700" b="1"/>
              <a:t>4</a:t>
            </a:r>
          </a:p>
        </p:txBody>
      </p:sp>
      <p:sp>
        <p:nvSpPr>
          <p:cNvPr id="483" name="Rectangle 217"/>
          <p:cNvSpPr>
            <a:spLocks noChangeArrowheads="1"/>
          </p:cNvSpPr>
          <p:nvPr/>
        </p:nvSpPr>
        <p:spPr bwMode="auto">
          <a:xfrm>
            <a:off x="8542206" y="3133725"/>
            <a:ext cx="156501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altLang="zh-CN" sz="800" b="1"/>
              <a:t>M</a:t>
            </a:r>
          </a:p>
          <a:p>
            <a:pPr>
              <a:lnSpc>
                <a:spcPct val="85000"/>
              </a:lnSpc>
            </a:pPr>
            <a:r>
              <a:rPr lang="en-US" altLang="zh-CN" sz="800" b="1"/>
              <a:t>U</a:t>
            </a:r>
          </a:p>
          <a:p>
            <a:pPr>
              <a:lnSpc>
                <a:spcPct val="85000"/>
              </a:lnSpc>
            </a:pPr>
            <a:r>
              <a:rPr lang="en-US" altLang="zh-CN" sz="800" b="1"/>
              <a:t>X</a:t>
            </a:r>
          </a:p>
        </p:txBody>
      </p:sp>
      <p:sp>
        <p:nvSpPr>
          <p:cNvPr id="484" name="Line 218"/>
          <p:cNvSpPr>
            <a:spLocks noChangeShapeType="1"/>
          </p:cNvSpPr>
          <p:nvPr/>
        </p:nvSpPr>
        <p:spPr bwMode="auto">
          <a:xfrm>
            <a:off x="8151813" y="3357563"/>
            <a:ext cx="27172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" name="Text Box 223"/>
          <p:cNvSpPr txBox="1">
            <a:spLocks noChangeArrowheads="1"/>
          </p:cNvSpPr>
          <p:nvPr/>
        </p:nvSpPr>
        <p:spPr bwMode="auto">
          <a:xfrm>
            <a:off x="8229204" y="5408614"/>
            <a:ext cx="23389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M8</a:t>
            </a:r>
          </a:p>
        </p:txBody>
      </p:sp>
      <p:sp>
        <p:nvSpPr>
          <p:cNvPr id="486" name="Text Box 224"/>
          <p:cNvSpPr txBox="1">
            <a:spLocks noChangeArrowheads="1"/>
          </p:cNvSpPr>
          <p:nvPr/>
        </p:nvSpPr>
        <p:spPr bwMode="auto">
          <a:xfrm>
            <a:off x="3628761" y="4608513"/>
            <a:ext cx="62256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 b="1"/>
              <a:t>指令</a:t>
            </a:r>
            <a:r>
              <a:rPr lang="en-US" altLang="zh-CN" sz="1000" b="1"/>
              <a:t>[10:6]</a:t>
            </a:r>
          </a:p>
        </p:txBody>
      </p:sp>
      <p:sp>
        <p:nvSpPr>
          <p:cNvPr id="487" name="Text Box 225"/>
          <p:cNvSpPr txBox="1">
            <a:spLocks noChangeArrowheads="1"/>
          </p:cNvSpPr>
          <p:nvPr/>
        </p:nvSpPr>
        <p:spPr bwMode="auto">
          <a:xfrm>
            <a:off x="3589206" y="5689600"/>
            <a:ext cx="77906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 b="1"/>
              <a:t>指令</a:t>
            </a:r>
            <a:r>
              <a:rPr lang="en-US" altLang="zh-CN" sz="1000" b="1"/>
              <a:t>[15:11]</a:t>
            </a:r>
          </a:p>
        </p:txBody>
      </p:sp>
      <p:sp>
        <p:nvSpPr>
          <p:cNvPr id="488" name="Line 226"/>
          <p:cNvSpPr>
            <a:spLocks noChangeShapeType="1"/>
          </p:cNvSpPr>
          <p:nvPr/>
        </p:nvSpPr>
        <p:spPr bwMode="auto">
          <a:xfrm>
            <a:off x="8268759" y="3644900"/>
            <a:ext cx="15650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" name="Line 228"/>
          <p:cNvSpPr>
            <a:spLocks noChangeShapeType="1"/>
          </p:cNvSpPr>
          <p:nvPr/>
        </p:nvSpPr>
        <p:spPr bwMode="auto">
          <a:xfrm>
            <a:off x="8268758" y="3644901"/>
            <a:ext cx="0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0" name="Line 229"/>
          <p:cNvSpPr>
            <a:spLocks noChangeShapeType="1"/>
          </p:cNvSpPr>
          <p:nvPr/>
        </p:nvSpPr>
        <p:spPr bwMode="auto">
          <a:xfrm flipH="1">
            <a:off x="8268758" y="4365625"/>
            <a:ext cx="128640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" name="Group 238"/>
          <p:cNvGrpSpPr>
            <a:grpSpLocks/>
          </p:cNvGrpSpPr>
          <p:nvPr/>
        </p:nvGrpSpPr>
        <p:grpSpPr bwMode="auto">
          <a:xfrm rot="10800000">
            <a:off x="5266003" y="3500438"/>
            <a:ext cx="2534973" cy="433387"/>
            <a:chOff x="3107" y="2614"/>
            <a:chExt cx="272" cy="385"/>
          </a:xfrm>
        </p:grpSpPr>
        <p:sp>
          <p:nvSpPr>
            <p:cNvPr id="492" name="Line 239"/>
            <p:cNvSpPr>
              <a:spLocks noChangeShapeType="1"/>
            </p:cNvSpPr>
            <p:nvPr/>
          </p:nvSpPr>
          <p:spPr bwMode="auto">
            <a:xfrm flipV="1">
              <a:off x="3107" y="2614"/>
              <a:ext cx="0" cy="3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" name="Line 240"/>
            <p:cNvSpPr>
              <a:spLocks noChangeShapeType="1"/>
            </p:cNvSpPr>
            <p:nvPr/>
          </p:nvSpPr>
          <p:spPr bwMode="auto">
            <a:xfrm flipH="1" flipV="1">
              <a:off x="3107" y="2614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4" name="Group 247"/>
          <p:cNvGrpSpPr>
            <a:grpSpLocks/>
          </p:cNvGrpSpPr>
          <p:nvPr/>
        </p:nvGrpSpPr>
        <p:grpSpPr bwMode="auto">
          <a:xfrm>
            <a:off x="6590242" y="2420938"/>
            <a:ext cx="235612" cy="431800"/>
            <a:chOff x="2381" y="2183"/>
            <a:chExt cx="137" cy="272"/>
          </a:xfrm>
        </p:grpSpPr>
        <p:sp>
          <p:nvSpPr>
            <p:cNvPr id="495" name="AutoShape 248"/>
            <p:cNvSpPr>
              <a:spLocks noChangeArrowheads="1"/>
            </p:cNvSpPr>
            <p:nvPr/>
          </p:nvSpPr>
          <p:spPr bwMode="auto">
            <a:xfrm>
              <a:off x="2381" y="2183"/>
              <a:ext cx="136" cy="272"/>
            </a:xfrm>
            <a:prstGeom prst="roundRect">
              <a:avLst>
                <a:gd name="adj" fmla="val 3897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l" fontAlgn="t"/>
              <a:r>
                <a:rPr lang="en-US" altLang="zh-CN" sz="700" b="1"/>
                <a:t>0</a:t>
              </a:r>
            </a:p>
            <a:p>
              <a:pPr algn="l" fontAlgn="t"/>
              <a:endParaRPr lang="en-US" altLang="zh-CN" sz="700" b="1"/>
            </a:p>
            <a:p>
              <a:pPr algn="l" fontAlgn="t"/>
              <a:r>
                <a:rPr lang="en-US" altLang="zh-CN" sz="700" b="1"/>
                <a:t>1</a:t>
              </a:r>
            </a:p>
          </p:txBody>
        </p:sp>
        <p:sp>
          <p:nvSpPr>
            <p:cNvPr id="496" name="Rectangle 249"/>
            <p:cNvSpPr>
              <a:spLocks noChangeArrowheads="1"/>
            </p:cNvSpPr>
            <p:nvPr/>
          </p:nvSpPr>
          <p:spPr bwMode="auto">
            <a:xfrm>
              <a:off x="2427" y="2228"/>
              <a:ext cx="9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altLang="zh-CN" sz="800" b="1"/>
                <a:t>M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800" b="1"/>
                <a:t>U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800" b="1"/>
                <a:t>X</a:t>
              </a:r>
            </a:p>
          </p:txBody>
        </p:sp>
      </p:grpSp>
      <p:grpSp>
        <p:nvGrpSpPr>
          <p:cNvPr id="497" name="Group 250"/>
          <p:cNvGrpSpPr>
            <a:grpSpLocks/>
          </p:cNvGrpSpPr>
          <p:nvPr/>
        </p:nvGrpSpPr>
        <p:grpSpPr bwMode="auto">
          <a:xfrm>
            <a:off x="6591963" y="4437063"/>
            <a:ext cx="235611" cy="431800"/>
            <a:chOff x="2381" y="2183"/>
            <a:chExt cx="137" cy="272"/>
          </a:xfrm>
        </p:grpSpPr>
        <p:sp>
          <p:nvSpPr>
            <p:cNvPr id="498" name="AutoShape 251"/>
            <p:cNvSpPr>
              <a:spLocks noChangeArrowheads="1"/>
            </p:cNvSpPr>
            <p:nvPr/>
          </p:nvSpPr>
          <p:spPr bwMode="auto">
            <a:xfrm>
              <a:off x="2381" y="2183"/>
              <a:ext cx="136" cy="272"/>
            </a:xfrm>
            <a:prstGeom prst="roundRect">
              <a:avLst>
                <a:gd name="adj" fmla="val 3897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l" fontAlgn="t"/>
              <a:r>
                <a:rPr lang="en-US" altLang="zh-CN" sz="700" b="1"/>
                <a:t>0</a:t>
              </a:r>
            </a:p>
            <a:p>
              <a:pPr algn="l" fontAlgn="t"/>
              <a:endParaRPr lang="en-US" altLang="zh-CN" sz="700" b="1"/>
            </a:p>
            <a:p>
              <a:pPr algn="l" fontAlgn="t"/>
              <a:r>
                <a:rPr lang="en-US" altLang="zh-CN" sz="700" b="1"/>
                <a:t>1</a:t>
              </a:r>
            </a:p>
          </p:txBody>
        </p:sp>
        <p:sp>
          <p:nvSpPr>
            <p:cNvPr id="499" name="Rectangle 252"/>
            <p:cNvSpPr>
              <a:spLocks noChangeArrowheads="1"/>
            </p:cNvSpPr>
            <p:nvPr/>
          </p:nvSpPr>
          <p:spPr bwMode="auto">
            <a:xfrm>
              <a:off x="2427" y="2228"/>
              <a:ext cx="9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altLang="zh-CN" sz="800" b="1"/>
                <a:t>M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800" b="1"/>
                <a:t>U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800" b="1"/>
                <a:t>X</a:t>
              </a:r>
            </a:p>
          </p:txBody>
        </p:sp>
      </p:grpSp>
      <p:grpSp>
        <p:nvGrpSpPr>
          <p:cNvPr id="500" name="Group 253"/>
          <p:cNvGrpSpPr>
            <a:grpSpLocks/>
          </p:cNvGrpSpPr>
          <p:nvPr/>
        </p:nvGrpSpPr>
        <p:grpSpPr bwMode="auto">
          <a:xfrm>
            <a:off x="1050794" y="1989138"/>
            <a:ext cx="235611" cy="431800"/>
            <a:chOff x="2381" y="2183"/>
            <a:chExt cx="137" cy="272"/>
          </a:xfrm>
        </p:grpSpPr>
        <p:sp>
          <p:nvSpPr>
            <p:cNvPr id="501" name="AutoShape 254"/>
            <p:cNvSpPr>
              <a:spLocks noChangeArrowheads="1"/>
            </p:cNvSpPr>
            <p:nvPr/>
          </p:nvSpPr>
          <p:spPr bwMode="auto">
            <a:xfrm>
              <a:off x="2381" y="2183"/>
              <a:ext cx="136" cy="272"/>
            </a:xfrm>
            <a:prstGeom prst="roundRect">
              <a:avLst>
                <a:gd name="adj" fmla="val 3897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l" fontAlgn="t"/>
              <a:r>
                <a:rPr lang="en-US" altLang="zh-CN" sz="700" b="1"/>
                <a:t>0</a:t>
              </a:r>
            </a:p>
            <a:p>
              <a:pPr algn="l" fontAlgn="t"/>
              <a:endParaRPr lang="en-US" altLang="zh-CN" sz="700" b="1"/>
            </a:p>
            <a:p>
              <a:pPr algn="l" fontAlgn="t"/>
              <a:r>
                <a:rPr lang="en-US" altLang="zh-CN" sz="700" b="1"/>
                <a:t>1</a:t>
              </a:r>
            </a:p>
          </p:txBody>
        </p:sp>
        <p:sp>
          <p:nvSpPr>
            <p:cNvPr id="502" name="Rectangle 255"/>
            <p:cNvSpPr>
              <a:spLocks noChangeArrowheads="1"/>
            </p:cNvSpPr>
            <p:nvPr/>
          </p:nvSpPr>
          <p:spPr bwMode="auto">
            <a:xfrm>
              <a:off x="2427" y="2228"/>
              <a:ext cx="9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altLang="zh-CN" sz="800" b="1"/>
                <a:t>M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800" b="1"/>
                <a:t>U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800" b="1"/>
                <a:t>X</a:t>
              </a:r>
            </a:p>
          </p:txBody>
        </p:sp>
      </p:grpSp>
      <p:sp>
        <p:nvSpPr>
          <p:cNvPr id="503" name="Text Box 257"/>
          <p:cNvSpPr txBox="1">
            <a:spLocks noChangeArrowheads="1"/>
          </p:cNvSpPr>
          <p:nvPr/>
        </p:nvSpPr>
        <p:spPr bwMode="auto">
          <a:xfrm>
            <a:off x="3780102" y="4219576"/>
            <a:ext cx="233892" cy="7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800" b="1"/>
              <a:t>16</a:t>
            </a:r>
          </a:p>
        </p:txBody>
      </p:sp>
      <p:sp>
        <p:nvSpPr>
          <p:cNvPr id="504" name="Text Box 258"/>
          <p:cNvSpPr txBox="1">
            <a:spLocks noChangeArrowheads="1"/>
          </p:cNvSpPr>
          <p:nvPr/>
        </p:nvSpPr>
        <p:spPr bwMode="auto">
          <a:xfrm>
            <a:off x="4798219" y="4219576"/>
            <a:ext cx="233892" cy="7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800" b="1"/>
              <a:t>32</a:t>
            </a:r>
          </a:p>
        </p:txBody>
      </p:sp>
      <p:grpSp>
        <p:nvGrpSpPr>
          <p:cNvPr id="505" name="Group 259"/>
          <p:cNvGrpSpPr>
            <a:grpSpLocks/>
          </p:cNvGrpSpPr>
          <p:nvPr/>
        </p:nvGrpSpPr>
        <p:grpSpPr bwMode="auto">
          <a:xfrm>
            <a:off x="8230923" y="5518150"/>
            <a:ext cx="233892" cy="431800"/>
            <a:chOff x="2381" y="2183"/>
            <a:chExt cx="137" cy="272"/>
          </a:xfrm>
        </p:grpSpPr>
        <p:sp>
          <p:nvSpPr>
            <p:cNvPr id="506" name="AutoShape 260"/>
            <p:cNvSpPr>
              <a:spLocks noChangeArrowheads="1"/>
            </p:cNvSpPr>
            <p:nvPr/>
          </p:nvSpPr>
          <p:spPr bwMode="auto">
            <a:xfrm>
              <a:off x="2381" y="2183"/>
              <a:ext cx="136" cy="272"/>
            </a:xfrm>
            <a:prstGeom prst="roundRect">
              <a:avLst>
                <a:gd name="adj" fmla="val 3897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l" fontAlgn="t"/>
              <a:r>
                <a:rPr lang="en-US" altLang="zh-CN" sz="700" b="1"/>
                <a:t>0</a:t>
              </a:r>
            </a:p>
            <a:p>
              <a:pPr algn="l" fontAlgn="t"/>
              <a:endParaRPr lang="en-US" altLang="zh-CN" sz="700" b="1"/>
            </a:p>
            <a:p>
              <a:pPr algn="l" fontAlgn="t"/>
              <a:r>
                <a:rPr lang="en-US" altLang="zh-CN" sz="700" b="1"/>
                <a:t>1</a:t>
              </a:r>
            </a:p>
          </p:txBody>
        </p:sp>
        <p:sp>
          <p:nvSpPr>
            <p:cNvPr id="507" name="Rectangle 261"/>
            <p:cNvSpPr>
              <a:spLocks noChangeArrowheads="1"/>
            </p:cNvSpPr>
            <p:nvPr/>
          </p:nvSpPr>
          <p:spPr bwMode="auto">
            <a:xfrm>
              <a:off x="2427" y="2205"/>
              <a:ext cx="9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altLang="zh-CN" sz="800" b="1"/>
                <a:t>M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800" b="1"/>
                <a:t>U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800" b="1"/>
                <a:t>X</a:t>
              </a:r>
            </a:p>
          </p:txBody>
        </p:sp>
      </p:grpSp>
      <p:sp>
        <p:nvSpPr>
          <p:cNvPr id="508" name="AutoShape 262"/>
          <p:cNvSpPr>
            <a:spLocks noChangeArrowheads="1"/>
          </p:cNvSpPr>
          <p:nvPr/>
        </p:nvSpPr>
        <p:spPr bwMode="auto">
          <a:xfrm>
            <a:off x="5695950" y="3897314"/>
            <a:ext cx="77391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" name="Line 263"/>
          <p:cNvSpPr>
            <a:spLocks noChangeShapeType="1"/>
          </p:cNvSpPr>
          <p:nvPr/>
        </p:nvSpPr>
        <p:spPr bwMode="auto">
          <a:xfrm flipV="1">
            <a:off x="4681273" y="4292600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0" name="Line 264"/>
          <p:cNvSpPr>
            <a:spLocks noChangeShapeType="1"/>
          </p:cNvSpPr>
          <p:nvPr/>
        </p:nvSpPr>
        <p:spPr bwMode="auto">
          <a:xfrm>
            <a:off x="3589206" y="4760913"/>
            <a:ext cx="30027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1" name="Oval 5"/>
          <p:cNvSpPr>
            <a:spLocks noChangeArrowheads="1"/>
          </p:cNvSpPr>
          <p:nvPr/>
        </p:nvSpPr>
        <p:spPr bwMode="auto">
          <a:xfrm>
            <a:off x="2779183" y="3429000"/>
            <a:ext cx="467783" cy="547688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000" b="1" dirty="0"/>
              <a:t>数据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加载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扩展</a:t>
            </a:r>
          </a:p>
        </p:txBody>
      </p:sp>
      <p:sp>
        <p:nvSpPr>
          <p:cNvPr id="512" name="Line 78"/>
          <p:cNvSpPr>
            <a:spLocks noChangeShapeType="1"/>
          </p:cNvSpPr>
          <p:nvPr/>
        </p:nvSpPr>
        <p:spPr bwMode="auto">
          <a:xfrm>
            <a:off x="2541852" y="3721100"/>
            <a:ext cx="227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" name="Line 48"/>
          <p:cNvSpPr>
            <a:spLocks noChangeShapeType="1"/>
          </p:cNvSpPr>
          <p:nvPr/>
        </p:nvSpPr>
        <p:spPr bwMode="auto">
          <a:xfrm flipH="1">
            <a:off x="2380192" y="2636839"/>
            <a:ext cx="0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" name="AutoShape 27"/>
          <p:cNvSpPr>
            <a:spLocks noChangeArrowheads="1"/>
          </p:cNvSpPr>
          <p:nvPr/>
        </p:nvSpPr>
        <p:spPr bwMode="auto">
          <a:xfrm>
            <a:off x="4017433" y="2852738"/>
            <a:ext cx="233892" cy="46831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l">
              <a:lnSpc>
                <a:spcPct val="120000"/>
              </a:lnSpc>
            </a:pPr>
            <a:r>
              <a:rPr lang="en-US" altLang="zh-CN" sz="700" b="1"/>
              <a:t>0</a:t>
            </a:r>
          </a:p>
          <a:p>
            <a:pPr algn="l">
              <a:lnSpc>
                <a:spcPct val="120000"/>
              </a:lnSpc>
            </a:pPr>
            <a:r>
              <a:rPr lang="en-US" altLang="zh-CN" sz="700" b="1"/>
              <a:t>1</a:t>
            </a:r>
          </a:p>
          <a:p>
            <a:pPr algn="l">
              <a:lnSpc>
                <a:spcPct val="120000"/>
              </a:lnSpc>
            </a:pPr>
            <a:r>
              <a:rPr lang="en-US" altLang="zh-CN" sz="700" b="1"/>
              <a:t>2</a:t>
            </a:r>
          </a:p>
        </p:txBody>
      </p:sp>
      <p:sp>
        <p:nvSpPr>
          <p:cNvPr id="515" name="Line 126"/>
          <p:cNvSpPr>
            <a:spLocks noChangeShapeType="1"/>
          </p:cNvSpPr>
          <p:nvPr/>
        </p:nvSpPr>
        <p:spPr bwMode="auto">
          <a:xfrm flipV="1">
            <a:off x="3783542" y="3249613"/>
            <a:ext cx="2338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" name="Text Box 127"/>
          <p:cNvSpPr txBox="1">
            <a:spLocks noChangeArrowheads="1"/>
          </p:cNvSpPr>
          <p:nvPr/>
        </p:nvSpPr>
        <p:spPr bwMode="auto">
          <a:xfrm>
            <a:off x="3627041" y="3192464"/>
            <a:ext cx="156501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1F</a:t>
            </a:r>
          </a:p>
        </p:txBody>
      </p:sp>
      <p:sp>
        <p:nvSpPr>
          <p:cNvPr id="517" name="Text Box 28"/>
          <p:cNvSpPr txBox="1">
            <a:spLocks noChangeArrowheads="1"/>
          </p:cNvSpPr>
          <p:nvPr/>
        </p:nvSpPr>
        <p:spPr bwMode="auto">
          <a:xfrm>
            <a:off x="4134379" y="2924176"/>
            <a:ext cx="9618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800" b="1"/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800" b="1"/>
              <a:t>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800" b="1"/>
              <a:t>X</a:t>
            </a:r>
          </a:p>
        </p:txBody>
      </p:sp>
      <p:sp>
        <p:nvSpPr>
          <p:cNvPr id="518" name="Text Box 224"/>
          <p:cNvSpPr txBox="1">
            <a:spLocks noChangeArrowheads="1"/>
          </p:cNvSpPr>
          <p:nvPr/>
        </p:nvSpPr>
        <p:spPr bwMode="auto">
          <a:xfrm>
            <a:off x="6280679" y="4365625"/>
            <a:ext cx="23389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 b="1"/>
              <a:t>[4:0]</a:t>
            </a:r>
          </a:p>
        </p:txBody>
      </p:sp>
      <p:grpSp>
        <p:nvGrpSpPr>
          <p:cNvPr id="519" name="Group 113"/>
          <p:cNvGrpSpPr>
            <a:grpSpLocks/>
          </p:cNvGrpSpPr>
          <p:nvPr/>
        </p:nvGrpSpPr>
        <p:grpSpPr bwMode="auto">
          <a:xfrm rot="5400000" flipV="1">
            <a:off x="6786035" y="869289"/>
            <a:ext cx="468312" cy="1482460"/>
            <a:chOff x="4286" y="1525"/>
            <a:chExt cx="362" cy="272"/>
          </a:xfrm>
        </p:grpSpPr>
        <p:sp>
          <p:nvSpPr>
            <p:cNvPr id="520" name="Line 114"/>
            <p:cNvSpPr>
              <a:spLocks noChangeShapeType="1"/>
            </p:cNvSpPr>
            <p:nvPr/>
          </p:nvSpPr>
          <p:spPr bwMode="auto">
            <a:xfrm flipH="1"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" name="Line 115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" name="Line 244"/>
          <p:cNvSpPr>
            <a:spLocks noChangeShapeType="1"/>
          </p:cNvSpPr>
          <p:nvPr/>
        </p:nvSpPr>
        <p:spPr bwMode="auto">
          <a:xfrm flipV="1">
            <a:off x="6201569" y="2205038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" name="Line 245"/>
          <p:cNvSpPr>
            <a:spLocks noChangeShapeType="1"/>
          </p:cNvSpPr>
          <p:nvPr/>
        </p:nvSpPr>
        <p:spPr bwMode="auto">
          <a:xfrm flipH="1" flipV="1">
            <a:off x="6201569" y="2205038"/>
            <a:ext cx="15598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" name="Line 246"/>
          <p:cNvSpPr>
            <a:spLocks noChangeShapeType="1"/>
          </p:cNvSpPr>
          <p:nvPr/>
        </p:nvSpPr>
        <p:spPr bwMode="auto">
          <a:xfrm flipV="1">
            <a:off x="7761420" y="198913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5" name="Line 247"/>
          <p:cNvSpPr>
            <a:spLocks noChangeShapeType="1"/>
          </p:cNvSpPr>
          <p:nvPr/>
        </p:nvSpPr>
        <p:spPr bwMode="auto">
          <a:xfrm flipH="1">
            <a:off x="7761420" y="1989138"/>
            <a:ext cx="16372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6" name="Group 119"/>
          <p:cNvGrpSpPr>
            <a:grpSpLocks/>
          </p:cNvGrpSpPr>
          <p:nvPr/>
        </p:nvGrpSpPr>
        <p:grpSpPr bwMode="auto">
          <a:xfrm flipV="1">
            <a:off x="9087379" y="2133601"/>
            <a:ext cx="311283" cy="142875"/>
            <a:chOff x="4286" y="1525"/>
            <a:chExt cx="362" cy="272"/>
          </a:xfrm>
        </p:grpSpPr>
        <p:sp>
          <p:nvSpPr>
            <p:cNvPr id="527" name="Line 120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" name="Line 121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9" name="Line 251"/>
          <p:cNvSpPr>
            <a:spLocks noChangeShapeType="1"/>
          </p:cNvSpPr>
          <p:nvPr/>
        </p:nvSpPr>
        <p:spPr bwMode="auto">
          <a:xfrm>
            <a:off x="701675" y="2060575"/>
            <a:ext cx="0" cy="2016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" name="AutoShape 27"/>
          <p:cNvSpPr>
            <a:spLocks noChangeArrowheads="1"/>
          </p:cNvSpPr>
          <p:nvPr/>
        </p:nvSpPr>
        <p:spPr bwMode="auto">
          <a:xfrm>
            <a:off x="4017433" y="3465513"/>
            <a:ext cx="233892" cy="46831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l">
              <a:lnSpc>
                <a:spcPct val="120000"/>
              </a:lnSpc>
            </a:pPr>
            <a:r>
              <a:rPr lang="en-US" altLang="zh-CN" sz="700" b="1"/>
              <a:t>0</a:t>
            </a:r>
          </a:p>
          <a:p>
            <a:pPr algn="l">
              <a:lnSpc>
                <a:spcPct val="120000"/>
              </a:lnSpc>
            </a:pPr>
            <a:r>
              <a:rPr lang="en-US" altLang="zh-CN" sz="700" b="1"/>
              <a:t>1</a:t>
            </a:r>
          </a:p>
          <a:p>
            <a:pPr algn="l">
              <a:lnSpc>
                <a:spcPct val="120000"/>
              </a:lnSpc>
            </a:pPr>
            <a:r>
              <a:rPr lang="en-US" altLang="zh-CN" sz="700" b="1"/>
              <a:t>2</a:t>
            </a:r>
          </a:p>
        </p:txBody>
      </p:sp>
      <p:sp>
        <p:nvSpPr>
          <p:cNvPr id="531" name="Line 253"/>
          <p:cNvSpPr>
            <a:spLocks noChangeShapeType="1"/>
          </p:cNvSpPr>
          <p:nvPr/>
        </p:nvSpPr>
        <p:spPr bwMode="auto">
          <a:xfrm>
            <a:off x="701675" y="4076700"/>
            <a:ext cx="30044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" name="Line 254"/>
          <p:cNvSpPr>
            <a:spLocks noChangeShapeType="1"/>
          </p:cNvSpPr>
          <p:nvPr/>
        </p:nvSpPr>
        <p:spPr bwMode="auto">
          <a:xfrm>
            <a:off x="3706152" y="3824288"/>
            <a:ext cx="0" cy="25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" name="Line 78"/>
          <p:cNvSpPr>
            <a:spLocks noChangeShapeType="1"/>
          </p:cNvSpPr>
          <p:nvPr/>
        </p:nvSpPr>
        <p:spPr bwMode="auto">
          <a:xfrm>
            <a:off x="3706152" y="3824288"/>
            <a:ext cx="31128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" name="Text Box 28"/>
          <p:cNvSpPr txBox="1">
            <a:spLocks noChangeArrowheads="1"/>
          </p:cNvSpPr>
          <p:nvPr/>
        </p:nvSpPr>
        <p:spPr bwMode="auto">
          <a:xfrm>
            <a:off x="4134379" y="3536951"/>
            <a:ext cx="9618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800" b="1"/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800" b="1"/>
              <a:t>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800" b="1"/>
              <a:t>X</a:t>
            </a:r>
          </a:p>
        </p:txBody>
      </p:sp>
      <p:sp>
        <p:nvSpPr>
          <p:cNvPr id="535" name="Line 164"/>
          <p:cNvSpPr>
            <a:spLocks noChangeShapeType="1"/>
          </p:cNvSpPr>
          <p:nvPr/>
        </p:nvSpPr>
        <p:spPr bwMode="auto">
          <a:xfrm flipV="1">
            <a:off x="8151813" y="3357564"/>
            <a:ext cx="0" cy="1150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" name="Line 166"/>
          <p:cNvSpPr>
            <a:spLocks noChangeShapeType="1"/>
          </p:cNvSpPr>
          <p:nvPr/>
        </p:nvSpPr>
        <p:spPr bwMode="auto">
          <a:xfrm>
            <a:off x="7723585" y="4508500"/>
            <a:ext cx="42822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" name="Line 165"/>
          <p:cNvSpPr>
            <a:spLocks noChangeShapeType="1"/>
          </p:cNvSpPr>
          <p:nvPr/>
        </p:nvSpPr>
        <p:spPr bwMode="auto">
          <a:xfrm>
            <a:off x="8463095" y="5734050"/>
            <a:ext cx="15650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" name="Line 253"/>
          <p:cNvSpPr>
            <a:spLocks noChangeShapeType="1"/>
          </p:cNvSpPr>
          <p:nvPr/>
        </p:nvSpPr>
        <p:spPr bwMode="auto">
          <a:xfrm>
            <a:off x="701675" y="6165850"/>
            <a:ext cx="702191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" name="Line 251"/>
          <p:cNvSpPr>
            <a:spLocks noChangeShapeType="1"/>
          </p:cNvSpPr>
          <p:nvPr/>
        </p:nvSpPr>
        <p:spPr bwMode="auto">
          <a:xfrm>
            <a:off x="701675" y="4076700"/>
            <a:ext cx="0" cy="2089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" name="Line 69"/>
          <p:cNvSpPr>
            <a:spLocks noChangeShapeType="1"/>
          </p:cNvSpPr>
          <p:nvPr/>
        </p:nvSpPr>
        <p:spPr bwMode="auto">
          <a:xfrm>
            <a:off x="7721865" y="5229226"/>
            <a:ext cx="172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" name="Line 214"/>
          <p:cNvSpPr>
            <a:spLocks noChangeShapeType="1"/>
          </p:cNvSpPr>
          <p:nvPr/>
        </p:nvSpPr>
        <p:spPr bwMode="auto">
          <a:xfrm flipV="1">
            <a:off x="7721865" y="5229225"/>
            <a:ext cx="50733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" name="AutoShape 150"/>
          <p:cNvSpPr>
            <a:spLocks noChangeArrowheads="1"/>
          </p:cNvSpPr>
          <p:nvPr/>
        </p:nvSpPr>
        <p:spPr bwMode="auto">
          <a:xfrm>
            <a:off x="663840" y="4041775"/>
            <a:ext cx="77391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" name="Line 165"/>
          <p:cNvSpPr>
            <a:spLocks noChangeShapeType="1"/>
          </p:cNvSpPr>
          <p:nvPr/>
        </p:nvSpPr>
        <p:spPr bwMode="auto">
          <a:xfrm flipV="1">
            <a:off x="8463095" y="5121275"/>
            <a:ext cx="15650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" name="Text Box 223"/>
          <p:cNvSpPr txBox="1">
            <a:spLocks noChangeArrowheads="1"/>
          </p:cNvSpPr>
          <p:nvPr/>
        </p:nvSpPr>
        <p:spPr bwMode="auto">
          <a:xfrm>
            <a:off x="8189649" y="4724401"/>
            <a:ext cx="31300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000" b="1"/>
              <a:t>M10</a:t>
            </a:r>
          </a:p>
        </p:txBody>
      </p:sp>
      <p:sp>
        <p:nvSpPr>
          <p:cNvPr id="545" name="Rectangle 12"/>
          <p:cNvSpPr>
            <a:spLocks noChangeArrowheads="1"/>
          </p:cNvSpPr>
          <p:nvPr/>
        </p:nvSpPr>
        <p:spPr bwMode="auto">
          <a:xfrm>
            <a:off x="8383985" y="2097089"/>
            <a:ext cx="546894" cy="395287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/>
            <a:r>
              <a:rPr kumimoji="0" lang="en-US" altLang="zh-CN" sz="1200" dirty="0" err="1">
                <a:latin typeface="Helvetica" pitchFamily="80" charset="0"/>
              </a:rPr>
              <a:t>Exc</a:t>
            </a:r>
            <a:endParaRPr kumimoji="0" lang="en-US" altLang="zh-CN" sz="1200" dirty="0">
              <a:latin typeface="Helvetica" pitchFamily="80" charset="0"/>
            </a:endParaRPr>
          </a:p>
          <a:p>
            <a:pPr algn="ctr" eaLnBrk="0" fontAlgn="base" hangingPunct="0"/>
            <a:r>
              <a:rPr kumimoji="0" lang="en-US" altLang="zh-CN" sz="1200" dirty="0">
                <a:latin typeface="Helvetica" pitchFamily="80" charset="0"/>
              </a:rPr>
              <a:t>Vector</a:t>
            </a:r>
          </a:p>
        </p:txBody>
      </p:sp>
      <p:sp>
        <p:nvSpPr>
          <p:cNvPr id="546" name="Line 164"/>
          <p:cNvSpPr>
            <a:spLocks noChangeShapeType="1"/>
          </p:cNvSpPr>
          <p:nvPr/>
        </p:nvSpPr>
        <p:spPr bwMode="auto">
          <a:xfrm flipV="1">
            <a:off x="9242160" y="2276476"/>
            <a:ext cx="0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7" name="Line 186"/>
          <p:cNvSpPr>
            <a:spLocks noChangeShapeType="1"/>
          </p:cNvSpPr>
          <p:nvPr/>
        </p:nvSpPr>
        <p:spPr bwMode="auto">
          <a:xfrm flipV="1">
            <a:off x="8930878" y="2276475"/>
            <a:ext cx="1565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8" name="AutoShape 91"/>
          <p:cNvSpPr>
            <a:spLocks noChangeArrowheads="1"/>
          </p:cNvSpPr>
          <p:nvPr/>
        </p:nvSpPr>
        <p:spPr bwMode="auto">
          <a:xfrm>
            <a:off x="9398663" y="1450976"/>
            <a:ext cx="235611" cy="969963"/>
          </a:xfrm>
          <a:prstGeom prst="roundRect">
            <a:avLst>
              <a:gd name="adj" fmla="val 39778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l">
              <a:lnSpc>
                <a:spcPct val="130000"/>
              </a:lnSpc>
            </a:pPr>
            <a:r>
              <a:rPr lang="en-US" altLang="zh-CN" sz="700" b="1"/>
              <a:t>0</a:t>
            </a:r>
          </a:p>
          <a:p>
            <a:pPr algn="l">
              <a:lnSpc>
                <a:spcPct val="130000"/>
              </a:lnSpc>
            </a:pPr>
            <a:r>
              <a:rPr lang="en-US" altLang="zh-CN" sz="700" b="1"/>
              <a:t>1</a:t>
            </a:r>
          </a:p>
          <a:p>
            <a:pPr algn="l">
              <a:lnSpc>
                <a:spcPct val="130000"/>
              </a:lnSpc>
            </a:pPr>
            <a:r>
              <a:rPr lang="en-US" altLang="zh-CN" sz="700" b="1"/>
              <a:t>2</a:t>
            </a:r>
          </a:p>
          <a:p>
            <a:pPr algn="l">
              <a:lnSpc>
                <a:spcPct val="130000"/>
              </a:lnSpc>
            </a:pPr>
            <a:r>
              <a:rPr lang="en-US" altLang="zh-CN" sz="700" b="1"/>
              <a:t>3</a:t>
            </a:r>
          </a:p>
          <a:p>
            <a:pPr algn="l">
              <a:lnSpc>
                <a:spcPct val="130000"/>
              </a:lnSpc>
            </a:pPr>
            <a:r>
              <a:rPr lang="en-US" altLang="zh-CN" sz="700" b="1"/>
              <a:t>4</a:t>
            </a:r>
          </a:p>
          <a:p>
            <a:pPr algn="l">
              <a:lnSpc>
                <a:spcPct val="130000"/>
              </a:lnSpc>
            </a:pPr>
            <a:r>
              <a:rPr lang="en-US" altLang="zh-CN" sz="700" b="1"/>
              <a:t>5</a:t>
            </a:r>
          </a:p>
        </p:txBody>
      </p:sp>
      <p:sp>
        <p:nvSpPr>
          <p:cNvPr id="549" name="Line 247"/>
          <p:cNvSpPr>
            <a:spLocks noChangeShapeType="1"/>
          </p:cNvSpPr>
          <p:nvPr/>
        </p:nvSpPr>
        <p:spPr bwMode="auto">
          <a:xfrm flipH="1" flipV="1">
            <a:off x="9242161" y="2276475"/>
            <a:ext cx="1565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" name="AutoShape 27"/>
          <p:cNvSpPr>
            <a:spLocks noChangeArrowheads="1"/>
          </p:cNvSpPr>
          <p:nvPr/>
        </p:nvSpPr>
        <p:spPr bwMode="auto">
          <a:xfrm>
            <a:off x="8229204" y="4833938"/>
            <a:ext cx="233892" cy="46831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l">
              <a:lnSpc>
                <a:spcPct val="120000"/>
              </a:lnSpc>
            </a:pPr>
            <a:r>
              <a:rPr lang="en-US" altLang="zh-CN" sz="700" b="1"/>
              <a:t>0</a:t>
            </a:r>
          </a:p>
          <a:p>
            <a:pPr algn="l">
              <a:lnSpc>
                <a:spcPct val="120000"/>
              </a:lnSpc>
            </a:pPr>
            <a:r>
              <a:rPr lang="en-US" altLang="zh-CN" sz="700" b="1"/>
              <a:t>1</a:t>
            </a:r>
          </a:p>
          <a:p>
            <a:pPr algn="l">
              <a:lnSpc>
                <a:spcPct val="120000"/>
              </a:lnSpc>
            </a:pPr>
            <a:r>
              <a:rPr lang="en-US" altLang="zh-CN" sz="700" b="1"/>
              <a:t>2</a:t>
            </a:r>
          </a:p>
        </p:txBody>
      </p:sp>
      <p:sp>
        <p:nvSpPr>
          <p:cNvPr id="551" name="Text Box 28"/>
          <p:cNvSpPr txBox="1">
            <a:spLocks noChangeArrowheads="1"/>
          </p:cNvSpPr>
          <p:nvPr/>
        </p:nvSpPr>
        <p:spPr bwMode="auto">
          <a:xfrm>
            <a:off x="8346149" y="4905376"/>
            <a:ext cx="9618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800" b="1"/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800" b="1"/>
              <a:t>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800" b="1"/>
              <a:t>X</a:t>
            </a:r>
          </a:p>
        </p:txBody>
      </p:sp>
      <p:sp>
        <p:nvSpPr>
          <p:cNvPr id="552" name="Line 164"/>
          <p:cNvSpPr>
            <a:spLocks noChangeShapeType="1"/>
          </p:cNvSpPr>
          <p:nvPr/>
        </p:nvSpPr>
        <p:spPr bwMode="auto">
          <a:xfrm flipV="1">
            <a:off x="7917921" y="3068639"/>
            <a:ext cx="0" cy="2016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" name="Line 214"/>
          <p:cNvSpPr>
            <a:spLocks noChangeShapeType="1"/>
          </p:cNvSpPr>
          <p:nvPr/>
        </p:nvSpPr>
        <p:spPr bwMode="auto">
          <a:xfrm flipV="1">
            <a:off x="7917921" y="5084763"/>
            <a:ext cx="3112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4" name="Oval 5"/>
          <p:cNvSpPr>
            <a:spLocks noChangeArrowheads="1"/>
          </p:cNvSpPr>
          <p:nvPr/>
        </p:nvSpPr>
        <p:spPr bwMode="auto">
          <a:xfrm>
            <a:off x="2105026" y="5300663"/>
            <a:ext cx="507339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000" b="1" dirty="0"/>
              <a:t>数据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回写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扩展</a:t>
            </a:r>
          </a:p>
        </p:txBody>
      </p:sp>
      <p:sp>
        <p:nvSpPr>
          <p:cNvPr id="555" name="Line 196"/>
          <p:cNvSpPr>
            <a:spLocks noChangeShapeType="1"/>
          </p:cNvSpPr>
          <p:nvPr/>
        </p:nvSpPr>
        <p:spPr bwMode="auto">
          <a:xfrm>
            <a:off x="1129904" y="5589588"/>
            <a:ext cx="97512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设计与实现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(2)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478207" y="6216233"/>
            <a:ext cx="3080148" cy="4616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</a:rPr>
              <a:t>原数据通路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17488" y="1558925"/>
            <a:ext cx="287337" cy="10080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/>
              <a:t>程</a:t>
            </a:r>
          </a:p>
          <a:p>
            <a:pPr algn="ctr"/>
            <a:r>
              <a:rPr lang="zh-CN" altLang="en-US" sz="1200" b="1"/>
              <a:t>序</a:t>
            </a:r>
          </a:p>
          <a:p>
            <a:pPr algn="ctr"/>
            <a:r>
              <a:rPr lang="zh-CN" altLang="en-US" sz="1200" b="1"/>
              <a:t>计</a:t>
            </a:r>
          </a:p>
          <a:p>
            <a:pPr algn="ctr"/>
            <a:r>
              <a:rPr lang="zh-CN" altLang="en-US" sz="1200" b="1"/>
              <a:t>数</a:t>
            </a:r>
          </a:p>
          <a:p>
            <a:pPr algn="ctr"/>
            <a:r>
              <a:rPr lang="zh-CN" altLang="en-US" sz="1200" b="1"/>
              <a:t>器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4068187" y="3105150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680962" y="3933825"/>
            <a:ext cx="431800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000" b="1"/>
              <a:t>符号</a:t>
            </a:r>
            <a:r>
              <a:rPr lang="en-US" altLang="zh-CN" sz="1000" b="1"/>
              <a:t>/</a:t>
            </a:r>
          </a:p>
          <a:p>
            <a:pPr algn="ctr"/>
            <a:r>
              <a:rPr lang="en-US" altLang="zh-CN" sz="1000" b="1"/>
              <a:t>Imm</a:t>
            </a:r>
          </a:p>
          <a:p>
            <a:pPr algn="ctr"/>
            <a:r>
              <a:rPr lang="zh-CN" altLang="en-US" sz="1000" b="1"/>
              <a:t>扩展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7093962" y="3429000"/>
            <a:ext cx="214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4069775" y="1847850"/>
            <a:ext cx="0" cy="1225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120825" y="4292600"/>
            <a:ext cx="1428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6263700" y="3716338"/>
            <a:ext cx="0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189038" y="2206625"/>
            <a:ext cx="1444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00218" y="1872942"/>
            <a:ext cx="720725" cy="1296988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/>
            <a:r>
              <a:rPr kumimoji="0" lang="zh-CN" altLang="en-US" sz="1200" b="1" dirty="0">
                <a:latin typeface="Helvetica" pitchFamily="80" charset="0"/>
              </a:rPr>
              <a:t>存储器</a:t>
            </a:r>
            <a:endParaRPr kumimoji="0" lang="zh-CN" altLang="en-US" sz="1200" dirty="0">
              <a:latin typeface="Helvetica" pitchFamily="80" charset="0"/>
            </a:endParaRPr>
          </a:p>
          <a:p>
            <a:pPr algn="ctr" eaLnBrk="0" fontAlgn="base" hangingPunct="0"/>
            <a:endParaRPr kumimoji="0" lang="en-US" altLang="zh-CN" sz="1200" dirty="0">
              <a:latin typeface="Helvetica" pitchFamily="80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233151" y="1891092"/>
            <a:ext cx="4175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 dirty="0"/>
              <a:t>Address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198112" y="2533650"/>
            <a:ext cx="5762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 dirty="0" err="1"/>
              <a:t>MemData</a:t>
            </a:r>
            <a:endParaRPr lang="en-US" altLang="zh-CN" sz="1000" dirty="0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169537" y="2849563"/>
            <a:ext cx="5318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/>
              <a:t>WriteData</a:t>
            </a:r>
          </a:p>
        </p:txBody>
      </p:sp>
      <p:sp>
        <p:nvSpPr>
          <p:cNvPr id="14" name="Rectangle 16"/>
          <p:cNvSpPr>
            <a:spLocks noChangeAspect="1" noChangeArrowheads="1"/>
          </p:cNvSpPr>
          <p:nvPr/>
        </p:nvSpPr>
        <p:spPr bwMode="auto">
          <a:xfrm>
            <a:off x="4933375" y="1989138"/>
            <a:ext cx="935037" cy="18002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b="1">
                <a:latin typeface="Helvetica" pitchFamily="80" charset="0"/>
              </a:rPr>
              <a:t>寄存器堆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4997872" y="2060575"/>
            <a:ext cx="4504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/>
              <a:t>Read </a:t>
            </a:r>
          </a:p>
          <a:p>
            <a:pPr algn="ctr" eaLnBrk="1" hangingPunct="1"/>
            <a:r>
              <a:rPr lang="en-US" altLang="zh-CN" sz="1000"/>
              <a:t>register1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985762" y="2476500"/>
            <a:ext cx="446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/>
              <a:t>Read </a:t>
            </a:r>
          </a:p>
          <a:p>
            <a:pPr algn="ctr" eaLnBrk="1" hangingPunct="1"/>
            <a:r>
              <a:rPr lang="en-US" altLang="zh-CN" sz="1000"/>
              <a:t>register2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998182" y="2997200"/>
            <a:ext cx="386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/>
              <a:t>Write</a:t>
            </a:r>
          </a:p>
          <a:p>
            <a:pPr algn="ctr" eaLnBrk="1" hangingPunct="1"/>
            <a:r>
              <a:rPr lang="en-US" altLang="zh-CN" sz="1000"/>
              <a:t>register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998631" y="3429000"/>
            <a:ext cx="293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/>
              <a:t>Write</a:t>
            </a:r>
          </a:p>
          <a:p>
            <a:pPr algn="ctr" eaLnBrk="1" hangingPunct="1"/>
            <a:r>
              <a:rPr lang="en-US" altLang="zh-CN" sz="1000"/>
              <a:t>data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460425" y="2347913"/>
            <a:ext cx="336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/>
              <a:t>Read </a:t>
            </a:r>
          </a:p>
          <a:p>
            <a:pPr algn="ctr" eaLnBrk="1" hangingPunct="1"/>
            <a:r>
              <a:rPr lang="en-US" altLang="zh-CN" sz="1000"/>
              <a:t>Data 1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460425" y="3068638"/>
            <a:ext cx="336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/>
              <a:t>Read </a:t>
            </a:r>
          </a:p>
          <a:p>
            <a:pPr algn="ctr" eaLnBrk="1" hangingPunct="1"/>
            <a:r>
              <a:rPr lang="en-US" altLang="zh-CN" sz="1000"/>
              <a:t>Data 2</a:t>
            </a:r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 rot="5400000">
            <a:off x="6993156" y="2699544"/>
            <a:ext cx="1260475" cy="630237"/>
          </a:xfrm>
          <a:custGeom>
            <a:avLst/>
            <a:gdLst>
              <a:gd name="T0" fmla="*/ 0 w 907"/>
              <a:gd name="T1" fmla="*/ 2147483647 h 454"/>
              <a:gd name="T2" fmla="*/ 2147483647 w 907"/>
              <a:gd name="T3" fmla="*/ 2147483647 h 454"/>
              <a:gd name="T4" fmla="*/ 2147483647 w 907"/>
              <a:gd name="T5" fmla="*/ 2147483647 h 454"/>
              <a:gd name="T6" fmla="*/ 2147483647 w 907"/>
              <a:gd name="T7" fmla="*/ 2147483647 h 454"/>
              <a:gd name="T8" fmla="*/ 2147483647 w 907"/>
              <a:gd name="T9" fmla="*/ 2147483647 h 454"/>
              <a:gd name="T10" fmla="*/ 2147483647 w 907"/>
              <a:gd name="T11" fmla="*/ 0 h 454"/>
              <a:gd name="T12" fmla="*/ 2147483647 w 907"/>
              <a:gd name="T13" fmla="*/ 0 h 454"/>
              <a:gd name="T14" fmla="*/ 0 w 907"/>
              <a:gd name="T15" fmla="*/ 2147483647 h 4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7"/>
              <a:gd name="T25" fmla="*/ 0 h 454"/>
              <a:gd name="T26" fmla="*/ 907 w 907"/>
              <a:gd name="T27" fmla="*/ 454 h 4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7" h="454">
                <a:moveTo>
                  <a:pt x="0" y="454"/>
                </a:moveTo>
                <a:lnTo>
                  <a:pt x="408" y="454"/>
                </a:lnTo>
                <a:lnTo>
                  <a:pt x="453" y="408"/>
                </a:lnTo>
                <a:lnTo>
                  <a:pt x="499" y="454"/>
                </a:lnTo>
                <a:lnTo>
                  <a:pt x="907" y="454"/>
                </a:lnTo>
                <a:lnTo>
                  <a:pt x="725" y="0"/>
                </a:lnTo>
                <a:lnTo>
                  <a:pt x="181" y="0"/>
                </a:lnTo>
                <a:lnTo>
                  <a:pt x="0" y="454"/>
                </a:ln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398762" y="2873375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fontAlgn="base"/>
            <a:r>
              <a:rPr kumimoji="0" lang="en-US" altLang="zh-CN" sz="1200" b="1">
                <a:latin typeface="Helvetica" pitchFamily="80" charset="0"/>
              </a:rPr>
              <a:t>ALU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7678162" y="2638425"/>
            <a:ext cx="241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/>
              <a:t>Zero</a:t>
            </a:r>
          </a:p>
          <a:p>
            <a:pPr algn="ctr" eaLnBrk="1" hangingPunct="1"/>
            <a:r>
              <a:rPr lang="en-US" altLang="zh-CN" sz="1000"/>
              <a:t>Ov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7649896" y="3186113"/>
            <a:ext cx="2644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1000"/>
              <a:t>ALU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sz="1000"/>
              <a:t>结果</a:t>
            </a: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6878062" y="3144838"/>
            <a:ext cx="215900" cy="644525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>
              <a:lnSpc>
                <a:spcPct val="120000"/>
              </a:lnSpc>
            </a:pPr>
            <a:r>
              <a:rPr lang="en-US" altLang="zh-CN" sz="700" b="1"/>
              <a:t>0</a:t>
            </a:r>
          </a:p>
          <a:p>
            <a:pPr>
              <a:lnSpc>
                <a:spcPct val="120000"/>
              </a:lnSpc>
            </a:pPr>
            <a:r>
              <a:rPr lang="en-US" altLang="zh-CN" sz="700" b="1"/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700" b="1"/>
              <a:t>2</a:t>
            </a:r>
          </a:p>
          <a:p>
            <a:pPr>
              <a:lnSpc>
                <a:spcPct val="120000"/>
              </a:lnSpc>
            </a:pPr>
            <a:r>
              <a:rPr lang="en-US" altLang="zh-CN" sz="700" b="1"/>
              <a:t>3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6986012" y="3314700"/>
            <a:ext cx="9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800" b="1"/>
              <a:t>M</a:t>
            </a:r>
          </a:p>
          <a:p>
            <a:pPr algn="ctr" eaLnBrk="1" hangingPunct="1"/>
            <a:r>
              <a:rPr lang="en-US" altLang="zh-CN" sz="800" b="1"/>
              <a:t>U</a:t>
            </a:r>
          </a:p>
          <a:p>
            <a:pPr algn="ctr" eaLnBrk="1" hangingPunct="1"/>
            <a:r>
              <a:rPr lang="en-US" altLang="zh-CN" sz="800" b="1"/>
              <a:t>X</a:t>
            </a: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4715887" y="3124200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8" name="Group 30"/>
          <p:cNvGrpSpPr>
            <a:grpSpLocks/>
          </p:cNvGrpSpPr>
          <p:nvPr/>
        </p:nvGrpSpPr>
        <p:grpSpPr bwMode="auto">
          <a:xfrm>
            <a:off x="4715887" y="3486150"/>
            <a:ext cx="217488" cy="212725"/>
            <a:chOff x="2064" y="2931"/>
            <a:chExt cx="136" cy="227"/>
          </a:xfrm>
        </p:grpSpPr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6084312" y="2424113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/>
              <a:t>A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6084312" y="314325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/>
              <a:t>B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V="1">
            <a:off x="5868412" y="25669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V="1">
            <a:off x="5868412" y="328771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V="1">
            <a:off x="6300212" y="3284538"/>
            <a:ext cx="5762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6644700" y="3432175"/>
            <a:ext cx="233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6662162" y="3340100"/>
            <a:ext cx="1047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4</a:t>
            </a:r>
          </a:p>
        </p:txBody>
      </p:sp>
      <p:sp>
        <p:nvSpPr>
          <p:cNvPr id="39" name="Rectangle 41"/>
          <p:cNvSpPr>
            <a:spLocks noChangeAspect="1" noChangeArrowheads="1"/>
          </p:cNvSpPr>
          <p:nvPr/>
        </p:nvSpPr>
        <p:spPr bwMode="auto">
          <a:xfrm>
            <a:off x="3206175" y="1704975"/>
            <a:ext cx="717550" cy="151288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" rIns="18000" anchor="ctr"/>
          <a:lstStyle/>
          <a:p>
            <a:r>
              <a:rPr lang="zh-CN" altLang="en-US" sz="1200" b="1">
                <a:latin typeface="Helvetica" pitchFamily="80" charset="0"/>
              </a:rPr>
              <a:t>指</a:t>
            </a:r>
          </a:p>
          <a:p>
            <a:r>
              <a:rPr lang="zh-CN" altLang="en-US" sz="1200" b="1">
                <a:latin typeface="Helvetica" pitchFamily="80" charset="0"/>
              </a:rPr>
              <a:t>令</a:t>
            </a:r>
          </a:p>
          <a:p>
            <a:r>
              <a:rPr lang="zh-CN" altLang="en-US" sz="1200" b="1">
                <a:latin typeface="Helvetica" pitchFamily="80" charset="0"/>
              </a:rPr>
              <a:t>寄</a:t>
            </a:r>
          </a:p>
          <a:p>
            <a:r>
              <a:rPr lang="zh-CN" altLang="en-US" sz="1200" b="1">
                <a:latin typeface="Helvetica" pitchFamily="80" charset="0"/>
              </a:rPr>
              <a:t>存</a:t>
            </a:r>
          </a:p>
          <a:p>
            <a:r>
              <a:rPr lang="zh-CN" altLang="en-US" sz="1200" b="1">
                <a:latin typeface="Helvetica" pitchFamily="80" charset="0"/>
              </a:rPr>
              <a:t>器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3422075" y="1776413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000"/>
              <a:t>指令</a:t>
            </a:r>
          </a:p>
          <a:p>
            <a:pPr algn="ctr" eaLnBrk="1" hangingPunct="1"/>
            <a:r>
              <a:rPr lang="en-US" altLang="zh-CN" sz="1000"/>
              <a:t>[31:26]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3493512" y="2136775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000"/>
              <a:t>指令</a:t>
            </a:r>
          </a:p>
          <a:p>
            <a:pPr algn="ctr" eaLnBrk="1" hangingPunct="1"/>
            <a:r>
              <a:rPr lang="en-US" altLang="zh-CN" sz="1000"/>
              <a:t>[25:21]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3493512" y="2513013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000" dirty="0"/>
              <a:t>指令</a:t>
            </a:r>
          </a:p>
          <a:p>
            <a:pPr algn="ctr" eaLnBrk="1" hangingPunct="1"/>
            <a:r>
              <a:rPr lang="en-US" altLang="zh-CN" sz="1000" dirty="0"/>
              <a:t>[20:16]</a:t>
            </a: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3493512" y="2871788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000"/>
              <a:t>指令</a:t>
            </a:r>
          </a:p>
          <a:p>
            <a:pPr algn="ctr" eaLnBrk="1" hangingPunct="1"/>
            <a:r>
              <a:rPr lang="en-US" altLang="zh-CN" sz="1000"/>
              <a:t>[15:0]</a:t>
            </a: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3923725" y="2709863"/>
            <a:ext cx="1009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V="1">
            <a:off x="3926900" y="3105150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 flipH="1">
            <a:off x="4068187" y="3071813"/>
            <a:ext cx="1588" cy="168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 flipV="1">
            <a:off x="4068187" y="4292600"/>
            <a:ext cx="6111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8" name="Rectangle 50"/>
          <p:cNvSpPr>
            <a:spLocks noChangeAspect="1" noChangeArrowheads="1"/>
          </p:cNvSpPr>
          <p:nvPr/>
        </p:nvSpPr>
        <p:spPr bwMode="auto">
          <a:xfrm>
            <a:off x="7236837" y="4868863"/>
            <a:ext cx="504825" cy="82708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" rIns="18000" anchor="ctr"/>
          <a:lstStyle/>
          <a:p>
            <a:pPr algn="ctr"/>
            <a:endParaRPr lang="en-US" altLang="zh-CN" sz="1200" b="1">
              <a:latin typeface="Helvetica" pitchFamily="80" charset="0"/>
            </a:endParaRPr>
          </a:p>
          <a:p>
            <a:pPr algn="ctr"/>
            <a:r>
              <a:rPr lang="zh-CN" altLang="en-US" sz="1200" b="1">
                <a:latin typeface="Helvetica" pitchFamily="80" charset="0"/>
              </a:rPr>
              <a:t>乘</a:t>
            </a:r>
            <a:r>
              <a:rPr lang="en-US" altLang="zh-CN" sz="1200" b="1">
                <a:latin typeface="Helvetica" pitchFamily="80" charset="0"/>
              </a:rPr>
              <a:t>/</a:t>
            </a:r>
            <a:r>
              <a:rPr lang="zh-CN" altLang="en-US" sz="1200" b="1">
                <a:latin typeface="Helvetica" pitchFamily="80" charset="0"/>
              </a:rPr>
              <a:t>除</a:t>
            </a:r>
          </a:p>
        </p:txBody>
      </p: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7379712" y="5478463"/>
            <a:ext cx="3270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>
                <a:latin typeface="宋体" charset="-122"/>
              </a:rPr>
              <a:t>Flag</a:t>
            </a: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7344787" y="4903788"/>
            <a:ext cx="363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000">
                <a:latin typeface="宋体" charset="-122"/>
              </a:rPr>
              <a:t>乘</a:t>
            </a:r>
            <a:r>
              <a:rPr lang="en-US" altLang="zh-CN" sz="1000">
                <a:latin typeface="宋体" charset="-122"/>
              </a:rPr>
              <a:t>/</a:t>
            </a:r>
            <a:r>
              <a:rPr lang="zh-CN" altLang="en-US" sz="1000">
                <a:latin typeface="宋体" charset="-122"/>
              </a:rPr>
              <a:t>除</a:t>
            </a:r>
          </a:p>
          <a:p>
            <a:pPr algn="ctr" eaLnBrk="1" hangingPunct="1"/>
            <a:r>
              <a:rPr lang="zh-CN" altLang="en-US" sz="1000">
                <a:latin typeface="宋体" charset="-122"/>
              </a:rPr>
              <a:t>结果</a:t>
            </a:r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 flipV="1">
            <a:off x="6300212" y="2565400"/>
            <a:ext cx="2159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6516112" y="2568575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6516112" y="2744788"/>
            <a:ext cx="358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54" name="Group 56"/>
          <p:cNvGrpSpPr>
            <a:grpSpLocks/>
          </p:cNvGrpSpPr>
          <p:nvPr/>
        </p:nvGrpSpPr>
        <p:grpSpPr bwMode="auto">
          <a:xfrm>
            <a:off x="6516112" y="2784475"/>
            <a:ext cx="720725" cy="2265363"/>
            <a:chOff x="3492" y="3135"/>
            <a:chExt cx="183" cy="113"/>
          </a:xfrm>
        </p:grpSpPr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3492" y="3135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 flipV="1">
              <a:off x="3492" y="3248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Oval 59"/>
          <p:cNvSpPr>
            <a:spLocks noChangeArrowheads="1"/>
          </p:cNvSpPr>
          <p:nvPr/>
        </p:nvSpPr>
        <p:spPr bwMode="auto">
          <a:xfrm>
            <a:off x="5760462" y="4019550"/>
            <a:ext cx="360363" cy="52546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000" b="1"/>
              <a:t>左移</a:t>
            </a:r>
          </a:p>
          <a:p>
            <a:pPr algn="ctr"/>
            <a:r>
              <a:rPr lang="en-US" altLang="zh-CN" sz="1000" b="1"/>
              <a:t>2</a:t>
            </a:r>
            <a:r>
              <a:rPr lang="zh-CN" altLang="en-US" sz="1000" b="1"/>
              <a:t>位</a:t>
            </a:r>
          </a:p>
        </p:txBody>
      </p:sp>
      <p:sp>
        <p:nvSpPr>
          <p:cNvPr id="58" name="Line 60"/>
          <p:cNvSpPr>
            <a:spLocks noChangeShapeType="1"/>
          </p:cNvSpPr>
          <p:nvPr/>
        </p:nvSpPr>
        <p:spPr bwMode="auto">
          <a:xfrm>
            <a:off x="7092375" y="263683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9" name="Line 62"/>
          <p:cNvSpPr>
            <a:spLocks noChangeShapeType="1"/>
          </p:cNvSpPr>
          <p:nvPr/>
        </p:nvSpPr>
        <p:spPr bwMode="auto">
          <a:xfrm>
            <a:off x="6263700" y="3716338"/>
            <a:ext cx="612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5508050" y="3933825"/>
            <a:ext cx="576262" cy="358775"/>
            <a:chOff x="3107" y="2614"/>
            <a:chExt cx="272" cy="385"/>
          </a:xfrm>
        </p:grpSpPr>
        <p:sp>
          <p:nvSpPr>
            <p:cNvPr id="61" name="Line 64"/>
            <p:cNvSpPr>
              <a:spLocks noChangeShapeType="1"/>
            </p:cNvSpPr>
            <p:nvPr/>
          </p:nvSpPr>
          <p:spPr bwMode="auto">
            <a:xfrm flipV="1">
              <a:off x="3107" y="2614"/>
              <a:ext cx="0" cy="3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 flipH="1" flipV="1">
              <a:off x="3107" y="2614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Line 66"/>
          <p:cNvSpPr>
            <a:spLocks noChangeShapeType="1"/>
          </p:cNvSpPr>
          <p:nvPr/>
        </p:nvSpPr>
        <p:spPr bwMode="auto">
          <a:xfrm flipV="1">
            <a:off x="6084312" y="3573463"/>
            <a:ext cx="0" cy="360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4" name="Line 67"/>
          <p:cNvSpPr>
            <a:spLocks noChangeShapeType="1"/>
          </p:cNvSpPr>
          <p:nvPr/>
        </p:nvSpPr>
        <p:spPr bwMode="auto">
          <a:xfrm>
            <a:off x="6084312" y="3573463"/>
            <a:ext cx="7921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 flipH="1">
            <a:off x="7921050" y="4508500"/>
            <a:ext cx="0" cy="541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 flipV="1">
            <a:off x="7740075" y="5049838"/>
            <a:ext cx="1809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67" name="Group 71"/>
          <p:cNvGrpSpPr>
            <a:grpSpLocks/>
          </p:cNvGrpSpPr>
          <p:nvPr/>
        </p:nvGrpSpPr>
        <p:grpSpPr bwMode="auto">
          <a:xfrm>
            <a:off x="6408162" y="3286125"/>
            <a:ext cx="828675" cy="2303463"/>
            <a:chOff x="3152" y="2749"/>
            <a:chExt cx="590" cy="680"/>
          </a:xfrm>
        </p:grpSpPr>
        <p:sp>
          <p:nvSpPr>
            <p:cNvPr id="68" name="Line 72"/>
            <p:cNvSpPr>
              <a:spLocks noChangeShapeType="1"/>
            </p:cNvSpPr>
            <p:nvPr/>
          </p:nvSpPr>
          <p:spPr bwMode="auto">
            <a:xfrm rot="16200000" flipV="1">
              <a:off x="3447" y="3134"/>
              <a:ext cx="0" cy="5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Line 73"/>
            <p:cNvSpPr>
              <a:spLocks noChangeShapeType="1"/>
            </p:cNvSpPr>
            <p:nvPr/>
          </p:nvSpPr>
          <p:spPr bwMode="auto">
            <a:xfrm rot="16200000" flipH="1">
              <a:off x="2812" y="3089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Group 74"/>
          <p:cNvGrpSpPr>
            <a:grpSpLocks/>
          </p:cNvGrpSpPr>
          <p:nvPr/>
        </p:nvGrpSpPr>
        <p:grpSpPr bwMode="auto">
          <a:xfrm flipV="1">
            <a:off x="2051013" y="2941731"/>
            <a:ext cx="129069" cy="2637000"/>
            <a:chOff x="4286" y="1525"/>
            <a:chExt cx="362" cy="272"/>
          </a:xfrm>
        </p:grpSpPr>
        <p:sp>
          <p:nvSpPr>
            <p:cNvPr id="71" name="Line 75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Line 76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Rectangle 77"/>
          <p:cNvSpPr>
            <a:spLocks noChangeArrowheads="1"/>
          </p:cNvSpPr>
          <p:nvPr/>
        </p:nvSpPr>
        <p:spPr bwMode="auto">
          <a:xfrm>
            <a:off x="2486243" y="3537744"/>
            <a:ext cx="646907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 dirty="0"/>
              <a:t>数据</a:t>
            </a:r>
          </a:p>
          <a:p>
            <a:pPr algn="ctr"/>
            <a:r>
              <a:rPr lang="zh-CN" altLang="en-US" sz="1200" b="1" dirty="0"/>
              <a:t>寄存器</a:t>
            </a:r>
          </a:p>
        </p:txBody>
      </p:sp>
      <p:sp>
        <p:nvSpPr>
          <p:cNvPr id="74" name="Line 78"/>
          <p:cNvSpPr>
            <a:spLocks noChangeShapeType="1"/>
          </p:cNvSpPr>
          <p:nvPr/>
        </p:nvSpPr>
        <p:spPr bwMode="auto">
          <a:xfrm>
            <a:off x="3779262" y="3716338"/>
            <a:ext cx="720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5" name="Rectangle 79"/>
          <p:cNvSpPr>
            <a:spLocks noChangeArrowheads="1"/>
          </p:cNvSpPr>
          <p:nvPr/>
        </p:nvSpPr>
        <p:spPr bwMode="auto">
          <a:xfrm>
            <a:off x="9035475" y="321310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000" b="1"/>
              <a:t>ALUOut</a:t>
            </a:r>
          </a:p>
        </p:txBody>
      </p:sp>
      <p:sp>
        <p:nvSpPr>
          <p:cNvPr id="76" name="Line 80"/>
          <p:cNvSpPr>
            <a:spLocks noChangeShapeType="1"/>
          </p:cNvSpPr>
          <p:nvPr/>
        </p:nvSpPr>
        <p:spPr bwMode="auto">
          <a:xfrm flipV="1">
            <a:off x="7955975" y="3068638"/>
            <a:ext cx="6111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77" name="Group 81"/>
          <p:cNvGrpSpPr>
            <a:grpSpLocks/>
          </p:cNvGrpSpPr>
          <p:nvPr/>
        </p:nvGrpSpPr>
        <p:grpSpPr bwMode="auto">
          <a:xfrm>
            <a:off x="8243312" y="4652963"/>
            <a:ext cx="144463" cy="288925"/>
            <a:chOff x="4286" y="1525"/>
            <a:chExt cx="362" cy="272"/>
          </a:xfrm>
        </p:grpSpPr>
        <p:sp>
          <p:nvSpPr>
            <p:cNvPr id="78" name="Line 8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Line 83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Group 84"/>
          <p:cNvGrpSpPr>
            <a:grpSpLocks/>
          </p:cNvGrpSpPr>
          <p:nvPr/>
        </p:nvGrpSpPr>
        <p:grpSpPr bwMode="auto">
          <a:xfrm flipH="1">
            <a:off x="9540300" y="3357563"/>
            <a:ext cx="179387" cy="2663825"/>
            <a:chOff x="4241" y="3249"/>
            <a:chExt cx="362" cy="271"/>
          </a:xfrm>
        </p:grpSpPr>
        <p:sp>
          <p:nvSpPr>
            <p:cNvPr id="81" name="Line 85"/>
            <p:cNvSpPr>
              <a:spLocks noChangeShapeType="1"/>
            </p:cNvSpPr>
            <p:nvPr/>
          </p:nvSpPr>
          <p:spPr bwMode="auto">
            <a:xfrm flipV="1"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Line 86"/>
            <p:cNvSpPr>
              <a:spLocks noChangeShapeType="1"/>
            </p:cNvSpPr>
            <p:nvPr/>
          </p:nvSpPr>
          <p:spPr bwMode="auto">
            <a:xfrm flipH="1">
              <a:off x="4241" y="3249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Group 87"/>
          <p:cNvGrpSpPr>
            <a:grpSpLocks/>
          </p:cNvGrpSpPr>
          <p:nvPr/>
        </p:nvGrpSpPr>
        <p:grpSpPr bwMode="auto">
          <a:xfrm flipV="1">
            <a:off x="3923725" y="3608388"/>
            <a:ext cx="5795962" cy="2414587"/>
            <a:chOff x="4241" y="3249"/>
            <a:chExt cx="362" cy="271"/>
          </a:xfrm>
        </p:grpSpPr>
        <p:sp>
          <p:nvSpPr>
            <p:cNvPr id="84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Line 90"/>
          <p:cNvSpPr>
            <a:spLocks noChangeShapeType="1"/>
          </p:cNvSpPr>
          <p:nvPr/>
        </p:nvSpPr>
        <p:spPr bwMode="auto">
          <a:xfrm flipV="1">
            <a:off x="3923725" y="3608388"/>
            <a:ext cx="5762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7" name="Text Box 92"/>
          <p:cNvSpPr txBox="1">
            <a:spLocks noChangeArrowheads="1"/>
          </p:cNvSpPr>
          <p:nvPr/>
        </p:nvSpPr>
        <p:spPr bwMode="auto">
          <a:xfrm>
            <a:off x="9540300" y="1773238"/>
            <a:ext cx="144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800" b="1"/>
              <a:t>M</a:t>
            </a:r>
          </a:p>
          <a:p>
            <a:pPr algn="ctr" eaLnBrk="1" hangingPunct="1"/>
            <a:r>
              <a:rPr lang="en-US" altLang="zh-CN" sz="800" b="1"/>
              <a:t>U</a:t>
            </a:r>
          </a:p>
          <a:p>
            <a:pPr algn="ctr" eaLnBrk="1" hangingPunct="1"/>
            <a:r>
              <a:rPr lang="en-US" altLang="zh-CN" sz="800" b="1"/>
              <a:t>X</a:t>
            </a:r>
          </a:p>
        </p:txBody>
      </p:sp>
      <p:sp>
        <p:nvSpPr>
          <p:cNvPr id="88" name="Line 93"/>
          <p:cNvSpPr>
            <a:spLocks noChangeShapeType="1"/>
          </p:cNvSpPr>
          <p:nvPr/>
        </p:nvSpPr>
        <p:spPr bwMode="auto">
          <a:xfrm flipV="1">
            <a:off x="7597200" y="1844675"/>
            <a:ext cx="18700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9" name="Line 95"/>
          <p:cNvSpPr>
            <a:spLocks noChangeShapeType="1"/>
          </p:cNvSpPr>
          <p:nvPr/>
        </p:nvSpPr>
        <p:spPr bwMode="auto">
          <a:xfrm>
            <a:off x="4068187" y="1844675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0" name="Line 96"/>
          <p:cNvSpPr>
            <a:spLocks noChangeShapeType="1"/>
          </p:cNvSpPr>
          <p:nvPr/>
        </p:nvSpPr>
        <p:spPr bwMode="auto">
          <a:xfrm>
            <a:off x="3923725" y="2278063"/>
            <a:ext cx="1009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91" name="Group 97"/>
          <p:cNvGrpSpPr>
            <a:grpSpLocks/>
          </p:cNvGrpSpPr>
          <p:nvPr/>
        </p:nvGrpSpPr>
        <p:grpSpPr bwMode="auto">
          <a:xfrm>
            <a:off x="4212650" y="2713038"/>
            <a:ext cx="287337" cy="247650"/>
            <a:chOff x="4286" y="1525"/>
            <a:chExt cx="362" cy="272"/>
          </a:xfrm>
        </p:grpSpPr>
        <p:sp>
          <p:nvSpPr>
            <p:cNvPr id="92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Line 100"/>
          <p:cNvSpPr>
            <a:spLocks noChangeShapeType="1"/>
          </p:cNvSpPr>
          <p:nvPr/>
        </p:nvSpPr>
        <p:spPr bwMode="auto">
          <a:xfrm flipV="1">
            <a:off x="4212650" y="1847850"/>
            <a:ext cx="0" cy="866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5" name="Line 101"/>
          <p:cNvSpPr>
            <a:spLocks noChangeShapeType="1"/>
          </p:cNvSpPr>
          <p:nvPr/>
        </p:nvSpPr>
        <p:spPr bwMode="auto">
          <a:xfrm flipV="1">
            <a:off x="4392037" y="1847850"/>
            <a:ext cx="0" cy="433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6" name="Oval 102"/>
          <p:cNvSpPr>
            <a:spLocks noChangeArrowheads="1"/>
          </p:cNvSpPr>
          <p:nvPr/>
        </p:nvSpPr>
        <p:spPr bwMode="auto">
          <a:xfrm>
            <a:off x="7236837" y="1558925"/>
            <a:ext cx="360363" cy="5397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000" b="1" dirty="0"/>
              <a:t>左移</a:t>
            </a:r>
          </a:p>
          <a:p>
            <a:pPr algn="ctr"/>
            <a:r>
              <a:rPr lang="en-US" altLang="zh-CN" sz="1000" b="1" dirty="0"/>
              <a:t>2</a:t>
            </a:r>
            <a:r>
              <a:rPr lang="zh-CN" altLang="en-US" sz="1000" b="1" dirty="0"/>
              <a:t>位</a:t>
            </a:r>
          </a:p>
        </p:txBody>
      </p:sp>
      <p:grpSp>
        <p:nvGrpSpPr>
          <p:cNvPr id="97" name="Group 103"/>
          <p:cNvGrpSpPr>
            <a:grpSpLocks/>
          </p:cNvGrpSpPr>
          <p:nvPr/>
        </p:nvGrpSpPr>
        <p:grpSpPr bwMode="auto">
          <a:xfrm>
            <a:off x="6624062" y="1376363"/>
            <a:ext cx="250825" cy="1120775"/>
            <a:chOff x="4286" y="1525"/>
            <a:chExt cx="362" cy="272"/>
          </a:xfrm>
        </p:grpSpPr>
        <p:sp>
          <p:nvSpPr>
            <p:cNvPr id="98" name="Line 104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Line 105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Line 106"/>
          <p:cNvSpPr>
            <a:spLocks noChangeShapeType="1"/>
          </p:cNvSpPr>
          <p:nvPr/>
        </p:nvSpPr>
        <p:spPr bwMode="auto">
          <a:xfrm>
            <a:off x="2845812" y="2625725"/>
            <a:ext cx="365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01" name="Group 110"/>
          <p:cNvGrpSpPr>
            <a:grpSpLocks/>
          </p:cNvGrpSpPr>
          <p:nvPr/>
        </p:nvGrpSpPr>
        <p:grpSpPr bwMode="auto">
          <a:xfrm flipV="1">
            <a:off x="647700" y="1376362"/>
            <a:ext cx="5977156" cy="688975"/>
            <a:chOff x="4286" y="1525"/>
            <a:chExt cx="362" cy="272"/>
          </a:xfrm>
        </p:grpSpPr>
        <p:sp>
          <p:nvSpPr>
            <p:cNvPr id="102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Group 116"/>
          <p:cNvGrpSpPr>
            <a:grpSpLocks/>
          </p:cNvGrpSpPr>
          <p:nvPr/>
        </p:nvGrpSpPr>
        <p:grpSpPr bwMode="auto">
          <a:xfrm flipV="1">
            <a:off x="8100437" y="1560513"/>
            <a:ext cx="1366838" cy="1511300"/>
            <a:chOff x="4286" y="1525"/>
            <a:chExt cx="362" cy="272"/>
          </a:xfrm>
        </p:grpSpPr>
        <p:sp>
          <p:nvSpPr>
            <p:cNvPr id="105" name="Line 117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Line 118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Group 119"/>
          <p:cNvGrpSpPr>
            <a:grpSpLocks/>
          </p:cNvGrpSpPr>
          <p:nvPr/>
        </p:nvGrpSpPr>
        <p:grpSpPr bwMode="auto">
          <a:xfrm flipV="1">
            <a:off x="8387775" y="1704975"/>
            <a:ext cx="1079500" cy="1076325"/>
            <a:chOff x="4286" y="1525"/>
            <a:chExt cx="362" cy="272"/>
          </a:xfrm>
        </p:grpSpPr>
        <p:sp>
          <p:nvSpPr>
            <p:cNvPr id="108" name="Line 120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Line 121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Group 122"/>
          <p:cNvGrpSpPr>
            <a:grpSpLocks/>
          </p:cNvGrpSpPr>
          <p:nvPr/>
        </p:nvGrpSpPr>
        <p:grpSpPr bwMode="auto">
          <a:xfrm flipH="1" flipV="1">
            <a:off x="8387775" y="2781300"/>
            <a:ext cx="1331912" cy="576263"/>
            <a:chOff x="4286" y="1525"/>
            <a:chExt cx="362" cy="272"/>
          </a:xfrm>
        </p:grpSpPr>
        <p:sp>
          <p:nvSpPr>
            <p:cNvPr id="111" name="Line 123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Line 124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Group 128"/>
          <p:cNvGrpSpPr>
            <a:grpSpLocks/>
          </p:cNvGrpSpPr>
          <p:nvPr/>
        </p:nvGrpSpPr>
        <p:grpSpPr bwMode="auto">
          <a:xfrm flipH="1">
            <a:off x="9684762" y="1270000"/>
            <a:ext cx="142875" cy="611188"/>
            <a:chOff x="4286" y="1525"/>
            <a:chExt cx="362" cy="272"/>
          </a:xfrm>
        </p:grpSpPr>
        <p:sp>
          <p:nvSpPr>
            <p:cNvPr id="114" name="Line 129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Line 130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Group 131"/>
          <p:cNvGrpSpPr>
            <a:grpSpLocks/>
          </p:cNvGrpSpPr>
          <p:nvPr/>
        </p:nvGrpSpPr>
        <p:grpSpPr bwMode="auto">
          <a:xfrm flipV="1">
            <a:off x="71437" y="1270000"/>
            <a:ext cx="9756199" cy="795338"/>
            <a:chOff x="4286" y="1525"/>
            <a:chExt cx="362" cy="272"/>
          </a:xfrm>
        </p:grpSpPr>
        <p:sp>
          <p:nvSpPr>
            <p:cNvPr id="117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Line 133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Line 134"/>
          <p:cNvSpPr>
            <a:spLocks noChangeShapeType="1"/>
          </p:cNvSpPr>
          <p:nvPr/>
        </p:nvSpPr>
        <p:spPr bwMode="auto">
          <a:xfrm>
            <a:off x="73025" y="2062163"/>
            <a:ext cx="14446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0" name="Line 135"/>
          <p:cNvSpPr>
            <a:spLocks noChangeShapeType="1"/>
          </p:cNvSpPr>
          <p:nvPr/>
        </p:nvSpPr>
        <p:spPr bwMode="auto">
          <a:xfrm>
            <a:off x="504825" y="2060575"/>
            <a:ext cx="4667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1" name="Line 137"/>
          <p:cNvSpPr>
            <a:spLocks noChangeShapeType="1"/>
          </p:cNvSpPr>
          <p:nvPr/>
        </p:nvSpPr>
        <p:spPr bwMode="auto">
          <a:xfrm>
            <a:off x="755650" y="2312988"/>
            <a:ext cx="0" cy="3708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2" name="Line 138"/>
          <p:cNvSpPr>
            <a:spLocks noChangeShapeType="1"/>
          </p:cNvSpPr>
          <p:nvPr/>
        </p:nvSpPr>
        <p:spPr bwMode="auto">
          <a:xfrm flipH="1" flipV="1">
            <a:off x="755650" y="23129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3" name="Line 139"/>
          <p:cNvSpPr>
            <a:spLocks noChangeShapeType="1"/>
          </p:cNvSpPr>
          <p:nvPr/>
        </p:nvSpPr>
        <p:spPr bwMode="auto">
          <a:xfrm>
            <a:off x="5184200" y="4219575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4" name="Line 140"/>
          <p:cNvSpPr>
            <a:spLocks noChangeShapeType="1"/>
          </p:cNvSpPr>
          <p:nvPr/>
        </p:nvSpPr>
        <p:spPr bwMode="auto">
          <a:xfrm>
            <a:off x="4247575" y="4219575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5" name="Line 141"/>
          <p:cNvSpPr>
            <a:spLocks noChangeShapeType="1"/>
          </p:cNvSpPr>
          <p:nvPr/>
        </p:nvSpPr>
        <p:spPr bwMode="auto">
          <a:xfrm>
            <a:off x="7668637" y="177482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6" name="Text Box 142"/>
          <p:cNvSpPr txBox="1">
            <a:spLocks noChangeArrowheads="1"/>
          </p:cNvSpPr>
          <p:nvPr/>
        </p:nvSpPr>
        <p:spPr bwMode="auto">
          <a:xfrm>
            <a:off x="7703562" y="1736725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800" b="1"/>
              <a:t>28</a:t>
            </a:r>
          </a:p>
        </p:txBody>
      </p:sp>
      <p:sp>
        <p:nvSpPr>
          <p:cNvPr id="127" name="Text Box 143"/>
          <p:cNvSpPr txBox="1">
            <a:spLocks noChangeArrowheads="1"/>
          </p:cNvSpPr>
          <p:nvPr/>
        </p:nvSpPr>
        <p:spPr bwMode="auto">
          <a:xfrm>
            <a:off x="5725537" y="1682750"/>
            <a:ext cx="5746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000" b="1"/>
              <a:t>指令</a:t>
            </a:r>
            <a:r>
              <a:rPr lang="en-US" altLang="zh-CN" sz="1000" b="1"/>
              <a:t>[25:0]</a:t>
            </a:r>
          </a:p>
        </p:txBody>
      </p:sp>
      <p:sp>
        <p:nvSpPr>
          <p:cNvPr id="128" name="Text Box 144"/>
          <p:cNvSpPr txBox="1">
            <a:spLocks noChangeArrowheads="1"/>
          </p:cNvSpPr>
          <p:nvPr/>
        </p:nvSpPr>
        <p:spPr bwMode="auto">
          <a:xfrm>
            <a:off x="6660575" y="1412875"/>
            <a:ext cx="5746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 b="1"/>
              <a:t>PC[31:28]</a:t>
            </a:r>
          </a:p>
        </p:txBody>
      </p:sp>
      <p:sp>
        <p:nvSpPr>
          <p:cNvPr id="129" name="Line 145"/>
          <p:cNvSpPr>
            <a:spLocks noChangeShapeType="1"/>
          </p:cNvSpPr>
          <p:nvPr/>
        </p:nvSpPr>
        <p:spPr bwMode="auto">
          <a:xfrm>
            <a:off x="6805037" y="177482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0" name="Text Box 146"/>
          <p:cNvSpPr txBox="1">
            <a:spLocks noChangeArrowheads="1"/>
          </p:cNvSpPr>
          <p:nvPr/>
        </p:nvSpPr>
        <p:spPr bwMode="auto">
          <a:xfrm>
            <a:off x="6805037" y="1736725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800" b="1"/>
              <a:t>26</a:t>
            </a:r>
          </a:p>
        </p:txBody>
      </p:sp>
      <p:sp>
        <p:nvSpPr>
          <p:cNvPr id="131" name="AutoShape 147"/>
          <p:cNvSpPr>
            <a:spLocks noChangeArrowheads="1"/>
          </p:cNvSpPr>
          <p:nvPr/>
        </p:nvSpPr>
        <p:spPr bwMode="auto">
          <a:xfrm>
            <a:off x="4177725" y="2674938"/>
            <a:ext cx="71437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2" name="AutoShape 148"/>
          <p:cNvSpPr>
            <a:spLocks noChangeArrowheads="1"/>
          </p:cNvSpPr>
          <p:nvPr/>
        </p:nvSpPr>
        <p:spPr bwMode="auto">
          <a:xfrm>
            <a:off x="4355525" y="2243138"/>
            <a:ext cx="71437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3" name="AutoShape 149"/>
          <p:cNvSpPr>
            <a:spLocks noChangeArrowheads="1"/>
          </p:cNvSpPr>
          <p:nvPr/>
        </p:nvSpPr>
        <p:spPr bwMode="auto">
          <a:xfrm>
            <a:off x="3888800" y="5986463"/>
            <a:ext cx="71437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4" name="AutoShape 150"/>
          <p:cNvSpPr>
            <a:spLocks noChangeArrowheads="1"/>
          </p:cNvSpPr>
          <p:nvPr/>
        </p:nvSpPr>
        <p:spPr bwMode="auto">
          <a:xfrm>
            <a:off x="612775" y="2027238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5" name="AutoShape 151"/>
          <p:cNvSpPr>
            <a:spLocks noChangeArrowheads="1"/>
          </p:cNvSpPr>
          <p:nvPr/>
        </p:nvSpPr>
        <p:spPr bwMode="auto">
          <a:xfrm>
            <a:off x="6371650" y="4186238"/>
            <a:ext cx="71437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6" name="AutoShape 152"/>
          <p:cNvSpPr>
            <a:spLocks noChangeArrowheads="1"/>
          </p:cNvSpPr>
          <p:nvPr/>
        </p:nvSpPr>
        <p:spPr bwMode="auto">
          <a:xfrm>
            <a:off x="8063925" y="3035300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7" name="AutoShape 153"/>
          <p:cNvSpPr>
            <a:spLocks noChangeArrowheads="1"/>
          </p:cNvSpPr>
          <p:nvPr/>
        </p:nvSpPr>
        <p:spPr bwMode="auto">
          <a:xfrm>
            <a:off x="6371650" y="3251200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8" name="AutoShape 154"/>
          <p:cNvSpPr>
            <a:spLocks noChangeArrowheads="1"/>
          </p:cNvSpPr>
          <p:nvPr/>
        </p:nvSpPr>
        <p:spPr bwMode="auto">
          <a:xfrm>
            <a:off x="6479600" y="2708275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9" name="AutoShape 155"/>
          <p:cNvSpPr>
            <a:spLocks noChangeArrowheads="1"/>
          </p:cNvSpPr>
          <p:nvPr/>
        </p:nvSpPr>
        <p:spPr bwMode="auto">
          <a:xfrm>
            <a:off x="9684762" y="3322638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0" name="AutoShape 156"/>
          <p:cNvSpPr>
            <a:spLocks noChangeArrowheads="1"/>
          </p:cNvSpPr>
          <p:nvPr/>
        </p:nvSpPr>
        <p:spPr bwMode="auto">
          <a:xfrm>
            <a:off x="6589137" y="1341438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1" name="AutoShape 157"/>
          <p:cNvSpPr>
            <a:spLocks noChangeArrowheads="1"/>
          </p:cNvSpPr>
          <p:nvPr/>
        </p:nvSpPr>
        <p:spPr bwMode="auto">
          <a:xfrm>
            <a:off x="5471537" y="4257675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2" name="AutoShape 158"/>
          <p:cNvSpPr>
            <a:spLocks noChangeArrowheads="1"/>
          </p:cNvSpPr>
          <p:nvPr/>
        </p:nvSpPr>
        <p:spPr bwMode="auto">
          <a:xfrm>
            <a:off x="4033262" y="3070225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" name="Rectangle 159"/>
          <p:cNvSpPr>
            <a:spLocks noChangeArrowheads="1"/>
          </p:cNvSpPr>
          <p:nvPr/>
        </p:nvSpPr>
        <p:spPr bwMode="auto">
          <a:xfrm>
            <a:off x="7309862" y="4076700"/>
            <a:ext cx="430213" cy="5762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/>
              <a:t>移位</a:t>
            </a:r>
          </a:p>
        </p:txBody>
      </p:sp>
      <p:sp>
        <p:nvSpPr>
          <p:cNvPr id="144" name="Line 160"/>
          <p:cNvSpPr>
            <a:spLocks noChangeShapeType="1"/>
          </p:cNvSpPr>
          <p:nvPr/>
        </p:nvSpPr>
        <p:spPr bwMode="auto">
          <a:xfrm flipV="1">
            <a:off x="6444675" y="4221163"/>
            <a:ext cx="863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5" name="Line 161"/>
          <p:cNvSpPr>
            <a:spLocks noChangeShapeType="1"/>
          </p:cNvSpPr>
          <p:nvPr/>
        </p:nvSpPr>
        <p:spPr bwMode="auto">
          <a:xfrm>
            <a:off x="6516112" y="4545013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6" name="Line 162"/>
          <p:cNvSpPr>
            <a:spLocks noChangeShapeType="1"/>
          </p:cNvSpPr>
          <p:nvPr/>
        </p:nvSpPr>
        <p:spPr bwMode="auto">
          <a:xfrm>
            <a:off x="8819575" y="335756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7" name="Line 164"/>
          <p:cNvSpPr>
            <a:spLocks noChangeShapeType="1"/>
          </p:cNvSpPr>
          <p:nvPr/>
        </p:nvSpPr>
        <p:spPr bwMode="auto">
          <a:xfrm flipV="1">
            <a:off x="8208387" y="3213100"/>
            <a:ext cx="0" cy="1150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8" name="Line 165"/>
          <p:cNvSpPr>
            <a:spLocks noChangeShapeType="1"/>
          </p:cNvSpPr>
          <p:nvPr/>
        </p:nvSpPr>
        <p:spPr bwMode="auto">
          <a:xfrm>
            <a:off x="8208387" y="3213100"/>
            <a:ext cx="360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9" name="Line 166"/>
          <p:cNvSpPr>
            <a:spLocks noChangeShapeType="1"/>
          </p:cNvSpPr>
          <p:nvPr/>
        </p:nvSpPr>
        <p:spPr bwMode="auto">
          <a:xfrm flipV="1">
            <a:off x="7740075" y="4365625"/>
            <a:ext cx="468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0" name="AutoShape 167"/>
          <p:cNvSpPr>
            <a:spLocks noChangeArrowheads="1"/>
          </p:cNvSpPr>
          <p:nvPr/>
        </p:nvSpPr>
        <p:spPr bwMode="auto">
          <a:xfrm>
            <a:off x="6481187" y="4510088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1" name="AutoShape 168"/>
          <p:cNvSpPr>
            <a:spLocks noChangeArrowheads="1"/>
          </p:cNvSpPr>
          <p:nvPr/>
        </p:nvSpPr>
        <p:spPr bwMode="auto">
          <a:xfrm>
            <a:off x="6371650" y="5553075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2" name="Text Box 169"/>
          <p:cNvSpPr txBox="1">
            <a:spLocks noChangeArrowheads="1"/>
          </p:cNvSpPr>
          <p:nvPr/>
        </p:nvSpPr>
        <p:spPr bwMode="auto">
          <a:xfrm>
            <a:off x="936625" y="1881188"/>
            <a:ext cx="2159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M1</a:t>
            </a:r>
          </a:p>
        </p:txBody>
      </p:sp>
      <p:sp>
        <p:nvSpPr>
          <p:cNvPr id="153" name="Text Box 170"/>
          <p:cNvSpPr txBox="1">
            <a:spLocks noChangeArrowheads="1"/>
          </p:cNvSpPr>
          <p:nvPr/>
        </p:nvSpPr>
        <p:spPr bwMode="auto">
          <a:xfrm>
            <a:off x="4320600" y="2816225"/>
            <a:ext cx="2159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M2</a:t>
            </a:r>
          </a:p>
        </p:txBody>
      </p:sp>
      <p:sp>
        <p:nvSpPr>
          <p:cNvPr id="154" name="Text Box 171"/>
          <p:cNvSpPr txBox="1">
            <a:spLocks noChangeArrowheads="1"/>
          </p:cNvSpPr>
          <p:nvPr/>
        </p:nvSpPr>
        <p:spPr bwMode="auto">
          <a:xfrm>
            <a:off x="4320600" y="3429000"/>
            <a:ext cx="2159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M3</a:t>
            </a:r>
          </a:p>
        </p:txBody>
      </p:sp>
      <p:sp>
        <p:nvSpPr>
          <p:cNvPr id="155" name="Text Box 172"/>
          <p:cNvSpPr txBox="1">
            <a:spLocks noChangeArrowheads="1"/>
          </p:cNvSpPr>
          <p:nvPr/>
        </p:nvSpPr>
        <p:spPr bwMode="auto">
          <a:xfrm>
            <a:off x="6876475" y="2312988"/>
            <a:ext cx="2159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M4</a:t>
            </a:r>
          </a:p>
        </p:txBody>
      </p:sp>
      <p:sp>
        <p:nvSpPr>
          <p:cNvPr id="156" name="Text Box 173"/>
          <p:cNvSpPr txBox="1">
            <a:spLocks noChangeArrowheads="1"/>
          </p:cNvSpPr>
          <p:nvPr/>
        </p:nvSpPr>
        <p:spPr bwMode="auto">
          <a:xfrm>
            <a:off x="6876475" y="3049588"/>
            <a:ext cx="2159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M5</a:t>
            </a:r>
          </a:p>
        </p:txBody>
      </p:sp>
      <p:sp>
        <p:nvSpPr>
          <p:cNvPr id="157" name="Text Box 174"/>
          <p:cNvSpPr txBox="1">
            <a:spLocks noChangeArrowheads="1"/>
          </p:cNvSpPr>
          <p:nvPr/>
        </p:nvSpPr>
        <p:spPr bwMode="auto">
          <a:xfrm>
            <a:off x="8640187" y="2852738"/>
            <a:ext cx="2159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M7</a:t>
            </a:r>
          </a:p>
        </p:txBody>
      </p:sp>
      <p:sp>
        <p:nvSpPr>
          <p:cNvPr id="158" name="Text Box 175"/>
          <p:cNvSpPr txBox="1">
            <a:spLocks noChangeArrowheads="1"/>
          </p:cNvSpPr>
          <p:nvPr/>
        </p:nvSpPr>
        <p:spPr bwMode="auto">
          <a:xfrm>
            <a:off x="9287887" y="1376363"/>
            <a:ext cx="2159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M9</a:t>
            </a:r>
          </a:p>
        </p:txBody>
      </p:sp>
      <p:sp>
        <p:nvSpPr>
          <p:cNvPr id="159" name="Text Box 176"/>
          <p:cNvSpPr txBox="1">
            <a:spLocks noChangeArrowheads="1"/>
          </p:cNvSpPr>
          <p:nvPr/>
        </p:nvSpPr>
        <p:spPr bwMode="auto">
          <a:xfrm>
            <a:off x="5579487" y="4451350"/>
            <a:ext cx="2159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S1</a:t>
            </a:r>
          </a:p>
        </p:txBody>
      </p:sp>
      <p:sp>
        <p:nvSpPr>
          <p:cNvPr id="160" name="Text Box 177"/>
          <p:cNvSpPr txBox="1">
            <a:spLocks noChangeArrowheads="1"/>
          </p:cNvSpPr>
          <p:nvPr/>
        </p:nvSpPr>
        <p:spPr bwMode="auto">
          <a:xfrm>
            <a:off x="7524175" y="1557338"/>
            <a:ext cx="2159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S2</a:t>
            </a:r>
          </a:p>
        </p:txBody>
      </p:sp>
      <p:sp>
        <p:nvSpPr>
          <p:cNvPr id="161" name="AutoShape 178"/>
          <p:cNvSpPr>
            <a:spLocks noChangeArrowheads="1"/>
          </p:cNvSpPr>
          <p:nvPr/>
        </p:nvSpPr>
        <p:spPr bwMode="auto">
          <a:xfrm>
            <a:off x="2953762" y="2589213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62" name="Group 183"/>
          <p:cNvGrpSpPr>
            <a:grpSpLocks/>
          </p:cNvGrpSpPr>
          <p:nvPr/>
        </p:nvGrpSpPr>
        <p:grpSpPr bwMode="auto">
          <a:xfrm flipH="1">
            <a:off x="9467275" y="2636838"/>
            <a:ext cx="360362" cy="2952750"/>
            <a:chOff x="4286" y="1525"/>
            <a:chExt cx="362" cy="272"/>
          </a:xfrm>
        </p:grpSpPr>
        <p:sp>
          <p:nvSpPr>
            <p:cNvPr id="163" name="Line 184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Line 185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5" name="Line 186"/>
          <p:cNvSpPr>
            <a:spLocks noChangeShapeType="1"/>
          </p:cNvSpPr>
          <p:nvPr/>
        </p:nvSpPr>
        <p:spPr bwMode="auto">
          <a:xfrm>
            <a:off x="9322812" y="2636838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66" name="组合 262"/>
          <p:cNvGrpSpPr>
            <a:grpSpLocks/>
          </p:cNvGrpSpPr>
          <p:nvPr/>
        </p:nvGrpSpPr>
        <p:grpSpPr bwMode="auto">
          <a:xfrm>
            <a:off x="8748137" y="4868863"/>
            <a:ext cx="719138" cy="1008062"/>
            <a:chOff x="7956376" y="4869160"/>
            <a:chExt cx="720080" cy="1008112"/>
          </a:xfrm>
        </p:grpSpPr>
        <p:sp>
          <p:nvSpPr>
            <p:cNvPr id="167" name="Rectangle 179"/>
            <p:cNvSpPr>
              <a:spLocks noChangeArrowheads="1"/>
            </p:cNvSpPr>
            <p:nvPr/>
          </p:nvSpPr>
          <p:spPr bwMode="auto">
            <a:xfrm>
              <a:off x="7956376" y="4869160"/>
              <a:ext cx="720080" cy="100811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/>
                <a:t>CP0</a:t>
              </a:r>
            </a:p>
            <a:p>
              <a:pPr algn="ctr"/>
              <a:endParaRPr lang="en-US" altLang="zh-CN" sz="1200" b="1"/>
            </a:p>
            <a:p>
              <a:pPr algn="ctr"/>
              <a:endParaRPr lang="en-US" altLang="zh-CN" sz="1200" b="1"/>
            </a:p>
            <a:p>
              <a:pPr algn="ctr"/>
              <a:endParaRPr lang="en-US" altLang="zh-CN" sz="1200" b="1"/>
            </a:p>
            <a:p>
              <a:pPr algn="ctr"/>
              <a:endParaRPr lang="en-US" altLang="zh-CN" sz="1200" b="1"/>
            </a:p>
          </p:txBody>
        </p:sp>
        <p:sp>
          <p:nvSpPr>
            <p:cNvPr id="168" name="Text Box 187"/>
            <p:cNvSpPr txBox="1">
              <a:spLocks noChangeArrowheads="1"/>
            </p:cNvSpPr>
            <p:nvPr/>
          </p:nvSpPr>
          <p:spPr bwMode="auto">
            <a:xfrm>
              <a:off x="8429596" y="5517561"/>
              <a:ext cx="234346" cy="153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/>
                <a:t>EPC</a:t>
              </a:r>
            </a:p>
          </p:txBody>
        </p:sp>
        <p:sp>
          <p:nvSpPr>
            <p:cNvPr id="169" name="Text Box 188"/>
            <p:cNvSpPr txBox="1">
              <a:spLocks noChangeArrowheads="1"/>
            </p:cNvSpPr>
            <p:nvPr/>
          </p:nvSpPr>
          <p:spPr bwMode="auto">
            <a:xfrm>
              <a:off x="7994767" y="5031594"/>
              <a:ext cx="293734" cy="307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/>
                <a:t>Write</a:t>
              </a:r>
            </a:p>
            <a:p>
              <a:pPr algn="ctr" eaLnBrk="1" hangingPunct="1"/>
              <a:r>
                <a:rPr lang="en-US" altLang="zh-CN" sz="1000"/>
                <a:t>data</a:t>
              </a:r>
            </a:p>
          </p:txBody>
        </p:sp>
        <p:sp>
          <p:nvSpPr>
            <p:cNvPr id="170" name="Text Box 189"/>
            <p:cNvSpPr txBox="1">
              <a:spLocks noChangeArrowheads="1"/>
            </p:cNvSpPr>
            <p:nvPr/>
          </p:nvSpPr>
          <p:spPr bwMode="auto">
            <a:xfrm>
              <a:off x="8002857" y="546339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/>
                <a:t>Reg</a:t>
              </a:r>
            </a:p>
            <a:p>
              <a:pPr algn="ctr" eaLnBrk="1" hangingPunct="1"/>
              <a:r>
                <a:rPr lang="en-US" altLang="zh-CN" sz="1000"/>
                <a:t>index</a:t>
              </a:r>
            </a:p>
          </p:txBody>
        </p:sp>
        <p:sp>
          <p:nvSpPr>
            <p:cNvPr id="171" name="Text Box 190"/>
            <p:cNvSpPr txBox="1">
              <a:spLocks noChangeArrowheads="1"/>
            </p:cNvSpPr>
            <p:nvPr/>
          </p:nvSpPr>
          <p:spPr bwMode="auto">
            <a:xfrm>
              <a:off x="8384772" y="5074456"/>
              <a:ext cx="264842" cy="307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/>
                <a:t>Read</a:t>
              </a:r>
            </a:p>
            <a:p>
              <a:pPr algn="ctr" eaLnBrk="1" hangingPunct="1"/>
              <a:r>
                <a:rPr lang="en-US" altLang="zh-CN" sz="1000"/>
                <a:t>data</a:t>
              </a:r>
            </a:p>
          </p:txBody>
        </p:sp>
      </p:grpSp>
      <p:sp>
        <p:nvSpPr>
          <p:cNvPr id="172" name="Line 191"/>
          <p:cNvSpPr>
            <a:spLocks noChangeShapeType="1"/>
          </p:cNvSpPr>
          <p:nvPr/>
        </p:nvSpPr>
        <p:spPr bwMode="auto">
          <a:xfrm flipV="1">
            <a:off x="8243312" y="4652963"/>
            <a:ext cx="15128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3" name="AutoShape 192"/>
          <p:cNvSpPr>
            <a:spLocks noChangeArrowheads="1"/>
          </p:cNvSpPr>
          <p:nvPr/>
        </p:nvSpPr>
        <p:spPr bwMode="auto">
          <a:xfrm>
            <a:off x="9684762" y="4618038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4" name="Line 193"/>
          <p:cNvSpPr>
            <a:spLocks noChangeShapeType="1"/>
          </p:cNvSpPr>
          <p:nvPr/>
        </p:nvSpPr>
        <p:spPr bwMode="auto">
          <a:xfrm flipV="1">
            <a:off x="4068187" y="4760913"/>
            <a:ext cx="0" cy="1081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5" name="Line 194"/>
          <p:cNvSpPr>
            <a:spLocks noChangeShapeType="1"/>
          </p:cNvSpPr>
          <p:nvPr/>
        </p:nvSpPr>
        <p:spPr bwMode="auto">
          <a:xfrm flipH="1">
            <a:off x="4068187" y="5842000"/>
            <a:ext cx="43195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6" name="Line 195"/>
          <p:cNvSpPr>
            <a:spLocks noChangeShapeType="1"/>
          </p:cNvSpPr>
          <p:nvPr/>
        </p:nvSpPr>
        <p:spPr bwMode="auto">
          <a:xfrm flipV="1">
            <a:off x="755650" y="6021388"/>
            <a:ext cx="31712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7" name="Line 196"/>
          <p:cNvSpPr>
            <a:spLocks noChangeShapeType="1"/>
          </p:cNvSpPr>
          <p:nvPr/>
        </p:nvSpPr>
        <p:spPr bwMode="auto">
          <a:xfrm flipV="1">
            <a:off x="3347462" y="5589587"/>
            <a:ext cx="3097213" cy="3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8" name="Line 197"/>
          <p:cNvSpPr>
            <a:spLocks noChangeShapeType="1"/>
          </p:cNvSpPr>
          <p:nvPr/>
        </p:nvSpPr>
        <p:spPr bwMode="auto">
          <a:xfrm>
            <a:off x="7992487" y="3500438"/>
            <a:ext cx="574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79" name="Group 198"/>
          <p:cNvGrpSpPr>
            <a:grpSpLocks/>
          </p:cNvGrpSpPr>
          <p:nvPr/>
        </p:nvGrpSpPr>
        <p:grpSpPr bwMode="auto">
          <a:xfrm flipH="1">
            <a:off x="9467275" y="4365625"/>
            <a:ext cx="146050" cy="900113"/>
            <a:chOff x="4286" y="1525"/>
            <a:chExt cx="362" cy="272"/>
          </a:xfrm>
        </p:grpSpPr>
        <p:sp>
          <p:nvSpPr>
            <p:cNvPr id="180" name="Line 199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Line 200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2" name="AutoShape 207"/>
          <p:cNvSpPr>
            <a:spLocks noChangeArrowheads="1"/>
          </p:cNvSpPr>
          <p:nvPr/>
        </p:nvSpPr>
        <p:spPr bwMode="auto">
          <a:xfrm>
            <a:off x="4031675" y="4257675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83" name="Group 208"/>
          <p:cNvGrpSpPr>
            <a:grpSpLocks/>
          </p:cNvGrpSpPr>
          <p:nvPr/>
        </p:nvGrpSpPr>
        <p:grpSpPr bwMode="auto">
          <a:xfrm>
            <a:off x="7092375" y="4510088"/>
            <a:ext cx="217487" cy="144462"/>
            <a:chOff x="2064" y="2931"/>
            <a:chExt cx="136" cy="227"/>
          </a:xfrm>
        </p:grpSpPr>
        <p:sp>
          <p:nvSpPr>
            <p:cNvPr id="184" name="Line 209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Line 210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Line 211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7" name="Text Box 212"/>
          <p:cNvSpPr txBox="1">
            <a:spLocks noChangeArrowheads="1"/>
          </p:cNvSpPr>
          <p:nvPr/>
        </p:nvSpPr>
        <p:spPr bwMode="auto">
          <a:xfrm>
            <a:off x="6876475" y="4329113"/>
            <a:ext cx="2159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M6</a:t>
            </a:r>
          </a:p>
        </p:txBody>
      </p:sp>
      <p:sp>
        <p:nvSpPr>
          <p:cNvPr id="188" name="AutoShape 213"/>
          <p:cNvSpPr>
            <a:spLocks noChangeArrowheads="1"/>
          </p:cNvSpPr>
          <p:nvPr/>
        </p:nvSpPr>
        <p:spPr bwMode="auto">
          <a:xfrm>
            <a:off x="4033262" y="472440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89" name="Line 214"/>
          <p:cNvSpPr>
            <a:spLocks noChangeShapeType="1"/>
          </p:cNvSpPr>
          <p:nvPr/>
        </p:nvSpPr>
        <p:spPr bwMode="auto">
          <a:xfrm flipV="1">
            <a:off x="8100437" y="5624513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0" name="Text Box 215"/>
          <p:cNvSpPr txBox="1">
            <a:spLocks noChangeArrowheads="1"/>
          </p:cNvSpPr>
          <p:nvPr/>
        </p:nvSpPr>
        <p:spPr bwMode="auto">
          <a:xfrm>
            <a:off x="8100437" y="5481638"/>
            <a:ext cx="176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0E</a:t>
            </a:r>
          </a:p>
        </p:txBody>
      </p:sp>
      <p:sp>
        <p:nvSpPr>
          <p:cNvPr id="191" name="AutoShape 216"/>
          <p:cNvSpPr>
            <a:spLocks noChangeArrowheads="1"/>
          </p:cNvSpPr>
          <p:nvPr/>
        </p:nvSpPr>
        <p:spPr bwMode="auto">
          <a:xfrm>
            <a:off x="8567162" y="2962275"/>
            <a:ext cx="252413" cy="754063"/>
          </a:xfrm>
          <a:prstGeom prst="roundRect">
            <a:avLst>
              <a:gd name="adj" fmla="val 4706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/>
          <a:p>
            <a:pPr>
              <a:lnSpc>
                <a:spcPct val="130000"/>
              </a:lnSpc>
            </a:pPr>
            <a:r>
              <a:rPr lang="en-US" altLang="zh-CN" sz="700" b="1"/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sz="700" b="1"/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sz="700" b="1"/>
              <a:t>2</a:t>
            </a:r>
          </a:p>
          <a:p>
            <a:pPr>
              <a:lnSpc>
                <a:spcPct val="130000"/>
              </a:lnSpc>
            </a:pPr>
            <a:r>
              <a:rPr lang="en-US" altLang="zh-CN" sz="700" b="1"/>
              <a:t>3</a:t>
            </a:r>
          </a:p>
          <a:p>
            <a:pPr>
              <a:lnSpc>
                <a:spcPct val="130000"/>
              </a:lnSpc>
            </a:pPr>
            <a:r>
              <a:rPr lang="en-US" altLang="zh-CN" sz="700" b="1"/>
              <a:t>4</a:t>
            </a:r>
          </a:p>
        </p:txBody>
      </p:sp>
      <p:sp>
        <p:nvSpPr>
          <p:cNvPr id="192" name="Rectangle 217"/>
          <p:cNvSpPr>
            <a:spLocks noChangeArrowheads="1"/>
          </p:cNvSpPr>
          <p:nvPr/>
        </p:nvSpPr>
        <p:spPr bwMode="auto">
          <a:xfrm>
            <a:off x="8676700" y="3133725"/>
            <a:ext cx="1444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altLang="zh-CN" sz="800" b="1"/>
              <a:t>M</a:t>
            </a:r>
          </a:p>
          <a:p>
            <a:pPr algn="ctr">
              <a:lnSpc>
                <a:spcPct val="85000"/>
              </a:lnSpc>
            </a:pPr>
            <a:r>
              <a:rPr lang="en-US" altLang="zh-CN" sz="800" b="1"/>
              <a:t>U</a:t>
            </a:r>
          </a:p>
          <a:p>
            <a:pPr algn="ctr">
              <a:lnSpc>
                <a:spcPct val="85000"/>
              </a:lnSpc>
            </a:pPr>
            <a:r>
              <a:rPr lang="en-US" altLang="zh-CN" sz="800" b="1"/>
              <a:t>X</a:t>
            </a:r>
          </a:p>
        </p:txBody>
      </p:sp>
      <p:sp>
        <p:nvSpPr>
          <p:cNvPr id="193" name="Line 218"/>
          <p:cNvSpPr>
            <a:spLocks noChangeShapeType="1"/>
          </p:cNvSpPr>
          <p:nvPr/>
        </p:nvSpPr>
        <p:spPr bwMode="auto">
          <a:xfrm>
            <a:off x="8316337" y="3357563"/>
            <a:ext cx="25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4" name="Text Box 223"/>
          <p:cNvSpPr txBox="1">
            <a:spLocks noChangeArrowheads="1"/>
          </p:cNvSpPr>
          <p:nvPr/>
        </p:nvSpPr>
        <p:spPr bwMode="auto">
          <a:xfrm>
            <a:off x="8387775" y="5408613"/>
            <a:ext cx="2159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M8</a:t>
            </a:r>
          </a:p>
        </p:txBody>
      </p:sp>
      <p:sp>
        <p:nvSpPr>
          <p:cNvPr id="195" name="Text Box 224"/>
          <p:cNvSpPr txBox="1">
            <a:spLocks noChangeArrowheads="1"/>
          </p:cNvSpPr>
          <p:nvPr/>
        </p:nvSpPr>
        <p:spPr bwMode="auto">
          <a:xfrm>
            <a:off x="4141212" y="4608513"/>
            <a:ext cx="5746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000" b="1"/>
              <a:t>指令</a:t>
            </a:r>
            <a:r>
              <a:rPr lang="en-US" altLang="zh-CN" sz="1000" b="1"/>
              <a:t>[10:6]</a:t>
            </a:r>
          </a:p>
        </p:txBody>
      </p:sp>
      <p:sp>
        <p:nvSpPr>
          <p:cNvPr id="196" name="Text Box 225"/>
          <p:cNvSpPr txBox="1">
            <a:spLocks noChangeArrowheads="1"/>
          </p:cNvSpPr>
          <p:nvPr/>
        </p:nvSpPr>
        <p:spPr bwMode="auto">
          <a:xfrm>
            <a:off x="4104700" y="5689600"/>
            <a:ext cx="7191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000" b="1"/>
              <a:t>指令</a:t>
            </a:r>
            <a:r>
              <a:rPr lang="en-US" altLang="zh-CN" sz="1000" b="1"/>
              <a:t>[15:11]</a:t>
            </a:r>
          </a:p>
        </p:txBody>
      </p:sp>
      <p:sp>
        <p:nvSpPr>
          <p:cNvPr id="197" name="Line 226"/>
          <p:cNvSpPr>
            <a:spLocks noChangeShapeType="1"/>
          </p:cNvSpPr>
          <p:nvPr/>
        </p:nvSpPr>
        <p:spPr bwMode="auto">
          <a:xfrm>
            <a:off x="8424287" y="3644900"/>
            <a:ext cx="1444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8" name="Line 228"/>
          <p:cNvSpPr>
            <a:spLocks noChangeShapeType="1"/>
          </p:cNvSpPr>
          <p:nvPr/>
        </p:nvSpPr>
        <p:spPr bwMode="auto">
          <a:xfrm>
            <a:off x="8424287" y="3644900"/>
            <a:ext cx="0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9" name="Line 229"/>
          <p:cNvSpPr>
            <a:spLocks noChangeShapeType="1"/>
          </p:cNvSpPr>
          <p:nvPr/>
        </p:nvSpPr>
        <p:spPr bwMode="auto">
          <a:xfrm flipH="1">
            <a:off x="8424287" y="4365625"/>
            <a:ext cx="1187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00" name="Group 238"/>
          <p:cNvGrpSpPr>
            <a:grpSpLocks/>
          </p:cNvGrpSpPr>
          <p:nvPr/>
        </p:nvGrpSpPr>
        <p:grpSpPr bwMode="auto">
          <a:xfrm rot="10800000">
            <a:off x="5652512" y="3500438"/>
            <a:ext cx="2339975" cy="433387"/>
            <a:chOff x="3107" y="2614"/>
            <a:chExt cx="272" cy="385"/>
          </a:xfrm>
        </p:grpSpPr>
        <p:sp>
          <p:nvSpPr>
            <p:cNvPr id="201" name="Line 239"/>
            <p:cNvSpPr>
              <a:spLocks noChangeShapeType="1"/>
            </p:cNvSpPr>
            <p:nvPr/>
          </p:nvSpPr>
          <p:spPr bwMode="auto">
            <a:xfrm flipV="1">
              <a:off x="3107" y="2614"/>
              <a:ext cx="0" cy="3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Line 240"/>
            <p:cNvSpPr>
              <a:spLocks noChangeShapeType="1"/>
            </p:cNvSpPr>
            <p:nvPr/>
          </p:nvSpPr>
          <p:spPr bwMode="auto">
            <a:xfrm flipH="1" flipV="1">
              <a:off x="3107" y="2614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Group 247"/>
          <p:cNvGrpSpPr>
            <a:grpSpLocks/>
          </p:cNvGrpSpPr>
          <p:nvPr/>
        </p:nvGrpSpPr>
        <p:grpSpPr bwMode="auto">
          <a:xfrm>
            <a:off x="6874887" y="2420938"/>
            <a:ext cx="217488" cy="431800"/>
            <a:chOff x="2381" y="2183"/>
            <a:chExt cx="137" cy="272"/>
          </a:xfrm>
        </p:grpSpPr>
        <p:sp>
          <p:nvSpPr>
            <p:cNvPr id="204" name="AutoShape 248"/>
            <p:cNvSpPr>
              <a:spLocks noChangeArrowheads="1"/>
            </p:cNvSpPr>
            <p:nvPr/>
          </p:nvSpPr>
          <p:spPr bwMode="auto">
            <a:xfrm>
              <a:off x="2381" y="2183"/>
              <a:ext cx="136" cy="272"/>
            </a:xfrm>
            <a:prstGeom prst="roundRect">
              <a:avLst>
                <a:gd name="adj" fmla="val 3897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fontAlgn="t"/>
              <a:r>
                <a:rPr lang="en-US" altLang="zh-CN" sz="700" b="1"/>
                <a:t>0</a:t>
              </a:r>
            </a:p>
            <a:p>
              <a:pPr fontAlgn="t"/>
              <a:endParaRPr lang="en-US" altLang="zh-CN" sz="700" b="1"/>
            </a:p>
            <a:p>
              <a:pPr fontAlgn="t"/>
              <a:r>
                <a:rPr lang="en-US" altLang="zh-CN" sz="700" b="1"/>
                <a:t>1</a:t>
              </a:r>
            </a:p>
          </p:txBody>
        </p:sp>
        <p:sp>
          <p:nvSpPr>
            <p:cNvPr id="205" name="Rectangle 249"/>
            <p:cNvSpPr>
              <a:spLocks noChangeArrowheads="1"/>
            </p:cNvSpPr>
            <p:nvPr/>
          </p:nvSpPr>
          <p:spPr bwMode="auto">
            <a:xfrm>
              <a:off x="2427" y="2228"/>
              <a:ext cx="9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altLang="zh-CN" sz="800" b="1"/>
                <a:t>M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800" b="1"/>
                <a:t>U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800" b="1"/>
                <a:t>X</a:t>
              </a:r>
            </a:p>
          </p:txBody>
        </p:sp>
      </p:grpSp>
      <p:grpSp>
        <p:nvGrpSpPr>
          <p:cNvPr id="206" name="Group 250"/>
          <p:cNvGrpSpPr>
            <a:grpSpLocks/>
          </p:cNvGrpSpPr>
          <p:nvPr/>
        </p:nvGrpSpPr>
        <p:grpSpPr bwMode="auto">
          <a:xfrm>
            <a:off x="6876475" y="4437063"/>
            <a:ext cx="217487" cy="431800"/>
            <a:chOff x="2381" y="2183"/>
            <a:chExt cx="137" cy="272"/>
          </a:xfrm>
        </p:grpSpPr>
        <p:sp>
          <p:nvSpPr>
            <p:cNvPr id="207" name="AutoShape 251"/>
            <p:cNvSpPr>
              <a:spLocks noChangeArrowheads="1"/>
            </p:cNvSpPr>
            <p:nvPr/>
          </p:nvSpPr>
          <p:spPr bwMode="auto">
            <a:xfrm>
              <a:off x="2381" y="2183"/>
              <a:ext cx="136" cy="272"/>
            </a:xfrm>
            <a:prstGeom prst="roundRect">
              <a:avLst>
                <a:gd name="adj" fmla="val 3897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fontAlgn="t"/>
              <a:r>
                <a:rPr lang="en-US" altLang="zh-CN" sz="700" b="1"/>
                <a:t>0</a:t>
              </a:r>
            </a:p>
            <a:p>
              <a:pPr algn="ctr" fontAlgn="t"/>
              <a:endParaRPr lang="en-US" altLang="zh-CN" sz="700" b="1"/>
            </a:p>
            <a:p>
              <a:pPr algn="ctr" fontAlgn="t"/>
              <a:r>
                <a:rPr lang="en-US" altLang="zh-CN" sz="700" b="1"/>
                <a:t>1</a:t>
              </a:r>
            </a:p>
          </p:txBody>
        </p:sp>
        <p:sp>
          <p:nvSpPr>
            <p:cNvPr id="208" name="Rectangle 252"/>
            <p:cNvSpPr>
              <a:spLocks noChangeArrowheads="1"/>
            </p:cNvSpPr>
            <p:nvPr/>
          </p:nvSpPr>
          <p:spPr bwMode="auto">
            <a:xfrm>
              <a:off x="2427" y="2228"/>
              <a:ext cx="9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altLang="zh-CN" sz="800" b="1"/>
                <a:t>M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800" b="1"/>
                <a:t>U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800" b="1"/>
                <a:t>X</a:t>
              </a:r>
            </a:p>
          </p:txBody>
        </p:sp>
      </p:grpSp>
      <p:grpSp>
        <p:nvGrpSpPr>
          <p:cNvPr id="209" name="Group 253"/>
          <p:cNvGrpSpPr>
            <a:grpSpLocks/>
          </p:cNvGrpSpPr>
          <p:nvPr/>
        </p:nvGrpSpPr>
        <p:grpSpPr bwMode="auto">
          <a:xfrm>
            <a:off x="969963" y="1989138"/>
            <a:ext cx="217487" cy="431800"/>
            <a:chOff x="2381" y="2183"/>
            <a:chExt cx="137" cy="272"/>
          </a:xfrm>
        </p:grpSpPr>
        <p:sp>
          <p:nvSpPr>
            <p:cNvPr id="210" name="AutoShape 254"/>
            <p:cNvSpPr>
              <a:spLocks noChangeArrowheads="1"/>
            </p:cNvSpPr>
            <p:nvPr/>
          </p:nvSpPr>
          <p:spPr bwMode="auto">
            <a:xfrm>
              <a:off x="2381" y="2183"/>
              <a:ext cx="136" cy="272"/>
            </a:xfrm>
            <a:prstGeom prst="roundRect">
              <a:avLst>
                <a:gd name="adj" fmla="val 3897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fontAlgn="t"/>
              <a:r>
                <a:rPr lang="en-US" altLang="zh-CN" sz="700" b="1"/>
                <a:t>0</a:t>
              </a:r>
            </a:p>
            <a:p>
              <a:pPr fontAlgn="t"/>
              <a:endParaRPr lang="en-US" altLang="zh-CN" sz="700" b="1"/>
            </a:p>
            <a:p>
              <a:pPr fontAlgn="t"/>
              <a:r>
                <a:rPr lang="en-US" altLang="zh-CN" sz="700" b="1"/>
                <a:t>1</a:t>
              </a:r>
            </a:p>
          </p:txBody>
        </p:sp>
        <p:sp>
          <p:nvSpPr>
            <p:cNvPr id="211" name="Rectangle 255"/>
            <p:cNvSpPr>
              <a:spLocks noChangeArrowheads="1"/>
            </p:cNvSpPr>
            <p:nvPr/>
          </p:nvSpPr>
          <p:spPr bwMode="auto">
            <a:xfrm>
              <a:off x="2427" y="2228"/>
              <a:ext cx="9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altLang="zh-CN" sz="800" b="1" dirty="0"/>
                <a:t>M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800" b="1" dirty="0"/>
                <a:t>U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800" b="1" dirty="0"/>
                <a:t>X</a:t>
              </a:r>
            </a:p>
          </p:txBody>
        </p:sp>
      </p:grpSp>
      <p:sp>
        <p:nvSpPr>
          <p:cNvPr id="212" name="Text Box 257"/>
          <p:cNvSpPr txBox="1">
            <a:spLocks noChangeArrowheads="1"/>
          </p:cNvSpPr>
          <p:nvPr/>
        </p:nvSpPr>
        <p:spPr bwMode="auto">
          <a:xfrm>
            <a:off x="4280912" y="4219575"/>
            <a:ext cx="215900" cy="7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800" b="1"/>
              <a:t>16</a:t>
            </a:r>
          </a:p>
        </p:txBody>
      </p:sp>
      <p:sp>
        <p:nvSpPr>
          <p:cNvPr id="213" name="Text Box 258"/>
          <p:cNvSpPr txBox="1">
            <a:spLocks noChangeArrowheads="1"/>
          </p:cNvSpPr>
          <p:nvPr/>
        </p:nvSpPr>
        <p:spPr bwMode="auto">
          <a:xfrm>
            <a:off x="5220712" y="4219575"/>
            <a:ext cx="215900" cy="7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800" b="1"/>
              <a:t>32</a:t>
            </a:r>
          </a:p>
        </p:txBody>
      </p:sp>
      <p:grpSp>
        <p:nvGrpSpPr>
          <p:cNvPr id="214" name="Group 259"/>
          <p:cNvGrpSpPr>
            <a:grpSpLocks/>
          </p:cNvGrpSpPr>
          <p:nvPr/>
        </p:nvGrpSpPr>
        <p:grpSpPr bwMode="auto">
          <a:xfrm>
            <a:off x="8389362" y="5518150"/>
            <a:ext cx="215900" cy="431800"/>
            <a:chOff x="2381" y="2183"/>
            <a:chExt cx="137" cy="272"/>
          </a:xfrm>
        </p:grpSpPr>
        <p:sp>
          <p:nvSpPr>
            <p:cNvPr id="215" name="AutoShape 260"/>
            <p:cNvSpPr>
              <a:spLocks noChangeArrowheads="1"/>
            </p:cNvSpPr>
            <p:nvPr/>
          </p:nvSpPr>
          <p:spPr bwMode="auto">
            <a:xfrm>
              <a:off x="2381" y="2183"/>
              <a:ext cx="136" cy="272"/>
            </a:xfrm>
            <a:prstGeom prst="roundRect">
              <a:avLst>
                <a:gd name="adj" fmla="val 3897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fontAlgn="t"/>
              <a:r>
                <a:rPr lang="en-US" altLang="zh-CN" sz="700" b="1"/>
                <a:t>0</a:t>
              </a:r>
            </a:p>
            <a:p>
              <a:pPr fontAlgn="t"/>
              <a:endParaRPr lang="en-US" altLang="zh-CN" sz="700" b="1"/>
            </a:p>
            <a:p>
              <a:pPr fontAlgn="t"/>
              <a:r>
                <a:rPr lang="en-US" altLang="zh-CN" sz="700" b="1"/>
                <a:t>1</a:t>
              </a:r>
            </a:p>
          </p:txBody>
        </p:sp>
        <p:sp>
          <p:nvSpPr>
            <p:cNvPr id="216" name="Rectangle 261"/>
            <p:cNvSpPr>
              <a:spLocks noChangeArrowheads="1"/>
            </p:cNvSpPr>
            <p:nvPr/>
          </p:nvSpPr>
          <p:spPr bwMode="auto">
            <a:xfrm>
              <a:off x="2427" y="2205"/>
              <a:ext cx="9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altLang="zh-CN" sz="800" b="1"/>
                <a:t>M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800" b="1"/>
                <a:t>U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800" b="1"/>
                <a:t>X</a:t>
              </a:r>
            </a:p>
          </p:txBody>
        </p:sp>
      </p:grpSp>
      <p:sp>
        <p:nvSpPr>
          <p:cNvPr id="217" name="AutoShape 262"/>
          <p:cNvSpPr>
            <a:spLocks noChangeArrowheads="1"/>
          </p:cNvSpPr>
          <p:nvPr/>
        </p:nvSpPr>
        <p:spPr bwMode="auto">
          <a:xfrm>
            <a:off x="6049387" y="3897313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18" name="Line 263"/>
          <p:cNvSpPr>
            <a:spLocks noChangeShapeType="1"/>
          </p:cNvSpPr>
          <p:nvPr/>
        </p:nvSpPr>
        <p:spPr bwMode="auto">
          <a:xfrm flipV="1">
            <a:off x="5112762" y="429260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19" name="Line 264"/>
          <p:cNvSpPr>
            <a:spLocks noChangeShapeType="1"/>
          </p:cNvSpPr>
          <p:nvPr/>
        </p:nvSpPr>
        <p:spPr bwMode="auto">
          <a:xfrm>
            <a:off x="4104700" y="4760913"/>
            <a:ext cx="2771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0" name="Oval 5"/>
          <p:cNvSpPr>
            <a:spLocks noChangeArrowheads="1"/>
          </p:cNvSpPr>
          <p:nvPr/>
        </p:nvSpPr>
        <p:spPr bwMode="auto">
          <a:xfrm>
            <a:off x="3347462" y="3456781"/>
            <a:ext cx="551456" cy="54768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000" b="1"/>
              <a:t>数据</a:t>
            </a:r>
            <a:endParaRPr lang="en-US" altLang="zh-CN" sz="1000" b="1"/>
          </a:p>
          <a:p>
            <a:pPr algn="ctr"/>
            <a:r>
              <a:rPr lang="zh-CN" altLang="en-US" sz="1000" b="1"/>
              <a:t>加载</a:t>
            </a:r>
            <a:endParaRPr lang="en-US" altLang="zh-CN" sz="1000" b="1"/>
          </a:p>
          <a:p>
            <a:pPr algn="ctr"/>
            <a:r>
              <a:rPr lang="zh-CN" altLang="en-US" sz="1000" b="1"/>
              <a:t>扩展</a:t>
            </a:r>
          </a:p>
        </p:txBody>
      </p:sp>
      <p:sp>
        <p:nvSpPr>
          <p:cNvPr id="221" name="Line 78"/>
          <p:cNvSpPr>
            <a:spLocks noChangeShapeType="1"/>
          </p:cNvSpPr>
          <p:nvPr/>
        </p:nvSpPr>
        <p:spPr bwMode="auto">
          <a:xfrm>
            <a:off x="3137912" y="3721100"/>
            <a:ext cx="209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2" name="Line 48"/>
          <p:cNvSpPr>
            <a:spLocks noChangeShapeType="1"/>
          </p:cNvSpPr>
          <p:nvPr/>
        </p:nvSpPr>
        <p:spPr bwMode="auto">
          <a:xfrm flipH="1">
            <a:off x="2998512" y="2665413"/>
            <a:ext cx="0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3" name="AutoShape 27"/>
          <p:cNvSpPr>
            <a:spLocks noChangeArrowheads="1"/>
          </p:cNvSpPr>
          <p:nvPr/>
        </p:nvSpPr>
        <p:spPr bwMode="auto">
          <a:xfrm>
            <a:off x="4499987" y="2852738"/>
            <a:ext cx="215900" cy="46831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>
              <a:lnSpc>
                <a:spcPct val="120000"/>
              </a:lnSpc>
            </a:pPr>
            <a:r>
              <a:rPr lang="en-US" altLang="zh-CN" sz="700" b="1"/>
              <a:t>0</a:t>
            </a:r>
          </a:p>
          <a:p>
            <a:pPr>
              <a:lnSpc>
                <a:spcPct val="120000"/>
              </a:lnSpc>
            </a:pPr>
            <a:r>
              <a:rPr lang="en-US" altLang="zh-CN" sz="700" b="1"/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700" b="1"/>
              <a:t>2</a:t>
            </a:r>
          </a:p>
        </p:txBody>
      </p:sp>
      <p:sp>
        <p:nvSpPr>
          <p:cNvPr id="224" name="Line 126"/>
          <p:cNvSpPr>
            <a:spLocks noChangeShapeType="1"/>
          </p:cNvSpPr>
          <p:nvPr/>
        </p:nvSpPr>
        <p:spPr bwMode="auto">
          <a:xfrm flipV="1">
            <a:off x="4284087" y="324961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5" name="Text Box 127"/>
          <p:cNvSpPr txBox="1">
            <a:spLocks noChangeArrowheads="1"/>
          </p:cNvSpPr>
          <p:nvPr/>
        </p:nvSpPr>
        <p:spPr bwMode="auto">
          <a:xfrm>
            <a:off x="4139625" y="319246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1F</a:t>
            </a:r>
          </a:p>
        </p:txBody>
      </p:sp>
      <p:sp>
        <p:nvSpPr>
          <p:cNvPr id="226" name="Text Box 28"/>
          <p:cNvSpPr txBox="1">
            <a:spLocks noChangeArrowheads="1"/>
          </p:cNvSpPr>
          <p:nvPr/>
        </p:nvSpPr>
        <p:spPr bwMode="auto">
          <a:xfrm>
            <a:off x="4607472" y="2924175"/>
            <a:ext cx="9618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800" b="1" dirty="0"/>
              <a:t>M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800" b="1" dirty="0"/>
              <a:t>U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800" b="1" dirty="0"/>
              <a:t>X</a:t>
            </a:r>
          </a:p>
        </p:txBody>
      </p:sp>
      <p:sp>
        <p:nvSpPr>
          <p:cNvPr id="227" name="Text Box 224"/>
          <p:cNvSpPr txBox="1">
            <a:spLocks noChangeArrowheads="1"/>
          </p:cNvSpPr>
          <p:nvPr/>
        </p:nvSpPr>
        <p:spPr bwMode="auto">
          <a:xfrm>
            <a:off x="6589137" y="4365625"/>
            <a:ext cx="215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 b="1"/>
              <a:t>[4:0]</a:t>
            </a:r>
          </a:p>
        </p:txBody>
      </p:sp>
      <p:grpSp>
        <p:nvGrpSpPr>
          <p:cNvPr id="228" name="Group 113"/>
          <p:cNvGrpSpPr>
            <a:grpSpLocks/>
          </p:cNvGrpSpPr>
          <p:nvPr/>
        </p:nvGrpSpPr>
        <p:grpSpPr bwMode="auto">
          <a:xfrm rot="5400000" flipV="1">
            <a:off x="7037607" y="926306"/>
            <a:ext cx="468312" cy="1368425"/>
            <a:chOff x="4286" y="1525"/>
            <a:chExt cx="362" cy="272"/>
          </a:xfrm>
        </p:grpSpPr>
        <p:sp>
          <p:nvSpPr>
            <p:cNvPr id="229" name="Line 114"/>
            <p:cNvSpPr>
              <a:spLocks noChangeShapeType="1"/>
            </p:cNvSpPr>
            <p:nvPr/>
          </p:nvSpPr>
          <p:spPr bwMode="auto">
            <a:xfrm flipH="1"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Line 115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1" name="Line 244"/>
          <p:cNvSpPr>
            <a:spLocks noChangeShapeType="1"/>
          </p:cNvSpPr>
          <p:nvPr/>
        </p:nvSpPr>
        <p:spPr bwMode="auto">
          <a:xfrm flipV="1">
            <a:off x="6516112" y="2205038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2" name="Line 245"/>
          <p:cNvSpPr>
            <a:spLocks noChangeShapeType="1"/>
          </p:cNvSpPr>
          <p:nvPr/>
        </p:nvSpPr>
        <p:spPr bwMode="auto">
          <a:xfrm flipH="1" flipV="1">
            <a:off x="6516112" y="2205038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3" name="Line 246"/>
          <p:cNvSpPr>
            <a:spLocks noChangeShapeType="1"/>
          </p:cNvSpPr>
          <p:nvPr/>
        </p:nvSpPr>
        <p:spPr bwMode="auto">
          <a:xfrm flipV="1">
            <a:off x="7955975" y="198913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4" name="Line 247"/>
          <p:cNvSpPr>
            <a:spLocks noChangeShapeType="1"/>
          </p:cNvSpPr>
          <p:nvPr/>
        </p:nvSpPr>
        <p:spPr bwMode="auto">
          <a:xfrm flipH="1">
            <a:off x="7955975" y="1989138"/>
            <a:ext cx="151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35" name="Group 119"/>
          <p:cNvGrpSpPr>
            <a:grpSpLocks/>
          </p:cNvGrpSpPr>
          <p:nvPr/>
        </p:nvGrpSpPr>
        <p:grpSpPr bwMode="auto">
          <a:xfrm flipV="1">
            <a:off x="9179937" y="2133600"/>
            <a:ext cx="287338" cy="142875"/>
            <a:chOff x="4286" y="1525"/>
            <a:chExt cx="362" cy="272"/>
          </a:xfrm>
        </p:grpSpPr>
        <p:sp>
          <p:nvSpPr>
            <p:cNvPr id="236" name="Line 120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Line 121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8" name="Line 251"/>
          <p:cNvSpPr>
            <a:spLocks noChangeShapeType="1"/>
          </p:cNvSpPr>
          <p:nvPr/>
        </p:nvSpPr>
        <p:spPr bwMode="auto">
          <a:xfrm>
            <a:off x="647700" y="2060575"/>
            <a:ext cx="0" cy="2016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9" name="AutoShape 27"/>
          <p:cNvSpPr>
            <a:spLocks noChangeArrowheads="1"/>
          </p:cNvSpPr>
          <p:nvPr/>
        </p:nvSpPr>
        <p:spPr bwMode="auto">
          <a:xfrm>
            <a:off x="4499987" y="3465513"/>
            <a:ext cx="215900" cy="46831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>
              <a:lnSpc>
                <a:spcPct val="120000"/>
              </a:lnSpc>
            </a:pPr>
            <a:r>
              <a:rPr lang="en-US" altLang="zh-CN" sz="700" b="1"/>
              <a:t>0</a:t>
            </a:r>
          </a:p>
          <a:p>
            <a:pPr>
              <a:lnSpc>
                <a:spcPct val="120000"/>
              </a:lnSpc>
            </a:pPr>
            <a:r>
              <a:rPr lang="en-US" altLang="zh-CN" sz="700" b="1"/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700" b="1"/>
              <a:t>2</a:t>
            </a:r>
          </a:p>
        </p:txBody>
      </p:sp>
      <p:sp>
        <p:nvSpPr>
          <p:cNvPr id="240" name="Line 253"/>
          <p:cNvSpPr>
            <a:spLocks noChangeShapeType="1"/>
          </p:cNvSpPr>
          <p:nvPr/>
        </p:nvSpPr>
        <p:spPr bwMode="auto">
          <a:xfrm>
            <a:off x="647700" y="4076699"/>
            <a:ext cx="3564156" cy="310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1" name="Line 254"/>
          <p:cNvSpPr>
            <a:spLocks noChangeShapeType="1"/>
          </p:cNvSpPr>
          <p:nvPr/>
        </p:nvSpPr>
        <p:spPr bwMode="auto">
          <a:xfrm>
            <a:off x="4212650" y="3824288"/>
            <a:ext cx="0" cy="25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2" name="Line 78"/>
          <p:cNvSpPr>
            <a:spLocks noChangeShapeType="1"/>
          </p:cNvSpPr>
          <p:nvPr/>
        </p:nvSpPr>
        <p:spPr bwMode="auto">
          <a:xfrm>
            <a:off x="4212650" y="3824288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3" name="Text Box 28"/>
          <p:cNvSpPr txBox="1">
            <a:spLocks noChangeArrowheads="1"/>
          </p:cNvSpPr>
          <p:nvPr/>
        </p:nvSpPr>
        <p:spPr bwMode="auto">
          <a:xfrm>
            <a:off x="4607472" y="3536950"/>
            <a:ext cx="9618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800" b="1"/>
              <a:t>M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800" b="1"/>
              <a:t>U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800" b="1"/>
              <a:t>X</a:t>
            </a:r>
          </a:p>
        </p:txBody>
      </p:sp>
      <p:sp>
        <p:nvSpPr>
          <p:cNvPr id="244" name="Line 164"/>
          <p:cNvSpPr>
            <a:spLocks noChangeShapeType="1"/>
          </p:cNvSpPr>
          <p:nvPr/>
        </p:nvSpPr>
        <p:spPr bwMode="auto">
          <a:xfrm flipV="1">
            <a:off x="8316337" y="3357563"/>
            <a:ext cx="0" cy="1150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5" name="Line 166"/>
          <p:cNvSpPr>
            <a:spLocks noChangeShapeType="1"/>
          </p:cNvSpPr>
          <p:nvPr/>
        </p:nvSpPr>
        <p:spPr bwMode="auto">
          <a:xfrm>
            <a:off x="7921050" y="4508500"/>
            <a:ext cx="395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6" name="Line 165"/>
          <p:cNvSpPr>
            <a:spLocks noChangeShapeType="1"/>
          </p:cNvSpPr>
          <p:nvPr/>
        </p:nvSpPr>
        <p:spPr bwMode="auto">
          <a:xfrm>
            <a:off x="8603675" y="5734050"/>
            <a:ext cx="1444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7" name="Line 253"/>
          <p:cNvSpPr>
            <a:spLocks noChangeShapeType="1"/>
          </p:cNvSpPr>
          <p:nvPr/>
        </p:nvSpPr>
        <p:spPr bwMode="auto">
          <a:xfrm>
            <a:off x="647700" y="6165850"/>
            <a:ext cx="7290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8" name="Line 251"/>
          <p:cNvSpPr>
            <a:spLocks noChangeShapeType="1"/>
          </p:cNvSpPr>
          <p:nvPr/>
        </p:nvSpPr>
        <p:spPr bwMode="auto">
          <a:xfrm>
            <a:off x="647700" y="4076700"/>
            <a:ext cx="0" cy="2089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9" name="Line 69"/>
          <p:cNvSpPr>
            <a:spLocks noChangeShapeType="1"/>
          </p:cNvSpPr>
          <p:nvPr/>
        </p:nvSpPr>
        <p:spPr bwMode="auto">
          <a:xfrm>
            <a:off x="7919462" y="5229225"/>
            <a:ext cx="1588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0" name="Line 214"/>
          <p:cNvSpPr>
            <a:spLocks noChangeShapeType="1"/>
          </p:cNvSpPr>
          <p:nvPr/>
        </p:nvSpPr>
        <p:spPr bwMode="auto">
          <a:xfrm flipV="1">
            <a:off x="7919462" y="5229225"/>
            <a:ext cx="46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1" name="AutoShape 150"/>
          <p:cNvSpPr>
            <a:spLocks noChangeArrowheads="1"/>
          </p:cNvSpPr>
          <p:nvPr/>
        </p:nvSpPr>
        <p:spPr bwMode="auto">
          <a:xfrm>
            <a:off x="612775" y="4041775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2" name="Line 165"/>
          <p:cNvSpPr>
            <a:spLocks noChangeShapeType="1"/>
          </p:cNvSpPr>
          <p:nvPr/>
        </p:nvSpPr>
        <p:spPr bwMode="auto">
          <a:xfrm flipV="1">
            <a:off x="8603675" y="5121275"/>
            <a:ext cx="1444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3" name="Text Box 223"/>
          <p:cNvSpPr txBox="1">
            <a:spLocks noChangeArrowheads="1"/>
          </p:cNvSpPr>
          <p:nvPr/>
        </p:nvSpPr>
        <p:spPr bwMode="auto">
          <a:xfrm>
            <a:off x="8351262" y="4724400"/>
            <a:ext cx="2889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1000" b="1"/>
              <a:t>M10</a:t>
            </a:r>
          </a:p>
        </p:txBody>
      </p:sp>
      <p:sp>
        <p:nvSpPr>
          <p:cNvPr id="254" name="Rectangle 12"/>
          <p:cNvSpPr>
            <a:spLocks noChangeArrowheads="1"/>
          </p:cNvSpPr>
          <p:nvPr/>
        </p:nvSpPr>
        <p:spPr bwMode="auto">
          <a:xfrm>
            <a:off x="8530650" y="2097088"/>
            <a:ext cx="504825" cy="395287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/>
            <a:r>
              <a:rPr kumimoji="0" lang="en-US" altLang="zh-CN" sz="1200">
                <a:latin typeface="Helvetica" pitchFamily="80" charset="0"/>
              </a:rPr>
              <a:t>Exc</a:t>
            </a:r>
          </a:p>
          <a:p>
            <a:pPr algn="ctr" eaLnBrk="0" fontAlgn="base" hangingPunct="0"/>
            <a:r>
              <a:rPr kumimoji="0" lang="en-US" altLang="zh-CN" sz="1200">
                <a:latin typeface="Helvetica" pitchFamily="80" charset="0"/>
              </a:rPr>
              <a:t>Vector</a:t>
            </a:r>
          </a:p>
        </p:txBody>
      </p:sp>
      <p:sp>
        <p:nvSpPr>
          <p:cNvPr id="255" name="Line 164"/>
          <p:cNvSpPr>
            <a:spLocks noChangeShapeType="1"/>
          </p:cNvSpPr>
          <p:nvPr/>
        </p:nvSpPr>
        <p:spPr bwMode="auto">
          <a:xfrm flipV="1">
            <a:off x="9322812" y="2276475"/>
            <a:ext cx="0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6" name="Line 186"/>
          <p:cNvSpPr>
            <a:spLocks noChangeShapeType="1"/>
          </p:cNvSpPr>
          <p:nvPr/>
        </p:nvSpPr>
        <p:spPr bwMode="auto">
          <a:xfrm flipV="1">
            <a:off x="9035475" y="2276475"/>
            <a:ext cx="144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7" name="AutoShape 91"/>
          <p:cNvSpPr>
            <a:spLocks noChangeArrowheads="1"/>
          </p:cNvSpPr>
          <p:nvPr/>
        </p:nvSpPr>
        <p:spPr bwMode="auto">
          <a:xfrm>
            <a:off x="9467275" y="1450975"/>
            <a:ext cx="217487" cy="969963"/>
          </a:xfrm>
          <a:prstGeom prst="roundRect">
            <a:avLst>
              <a:gd name="adj" fmla="val 39778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</a:pPr>
            <a:r>
              <a:rPr lang="en-US" altLang="zh-CN" sz="700" b="1"/>
              <a:t>0</a:t>
            </a:r>
          </a:p>
          <a:p>
            <a:pPr algn="ctr">
              <a:lnSpc>
                <a:spcPct val="130000"/>
              </a:lnSpc>
            </a:pPr>
            <a:r>
              <a:rPr lang="en-US" altLang="zh-CN" sz="700" b="1"/>
              <a:t>1</a:t>
            </a:r>
          </a:p>
          <a:p>
            <a:pPr algn="ctr">
              <a:lnSpc>
                <a:spcPct val="130000"/>
              </a:lnSpc>
            </a:pPr>
            <a:r>
              <a:rPr lang="en-US" altLang="zh-CN" sz="700" b="1"/>
              <a:t>2</a:t>
            </a:r>
          </a:p>
          <a:p>
            <a:pPr algn="ctr">
              <a:lnSpc>
                <a:spcPct val="130000"/>
              </a:lnSpc>
            </a:pPr>
            <a:r>
              <a:rPr lang="en-US" altLang="zh-CN" sz="700" b="1"/>
              <a:t>3</a:t>
            </a:r>
          </a:p>
          <a:p>
            <a:pPr algn="ctr">
              <a:lnSpc>
                <a:spcPct val="130000"/>
              </a:lnSpc>
            </a:pPr>
            <a:r>
              <a:rPr lang="en-US" altLang="zh-CN" sz="700" b="1"/>
              <a:t>4</a:t>
            </a:r>
          </a:p>
          <a:p>
            <a:pPr algn="ctr">
              <a:lnSpc>
                <a:spcPct val="130000"/>
              </a:lnSpc>
            </a:pPr>
            <a:r>
              <a:rPr lang="en-US" altLang="zh-CN" sz="700" b="1"/>
              <a:t>5</a:t>
            </a:r>
          </a:p>
        </p:txBody>
      </p:sp>
      <p:sp>
        <p:nvSpPr>
          <p:cNvPr id="258" name="Line 247"/>
          <p:cNvSpPr>
            <a:spLocks noChangeShapeType="1"/>
          </p:cNvSpPr>
          <p:nvPr/>
        </p:nvSpPr>
        <p:spPr bwMode="auto">
          <a:xfrm flipH="1" flipV="1">
            <a:off x="9322812" y="2276475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9" name="AutoShape 27"/>
          <p:cNvSpPr>
            <a:spLocks noChangeArrowheads="1"/>
          </p:cNvSpPr>
          <p:nvPr/>
        </p:nvSpPr>
        <p:spPr bwMode="auto">
          <a:xfrm>
            <a:off x="8387775" y="4833938"/>
            <a:ext cx="215900" cy="46831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>
              <a:lnSpc>
                <a:spcPct val="120000"/>
              </a:lnSpc>
            </a:pPr>
            <a:r>
              <a:rPr lang="en-US" altLang="zh-CN" sz="700" b="1"/>
              <a:t>0</a:t>
            </a:r>
          </a:p>
          <a:p>
            <a:pPr>
              <a:lnSpc>
                <a:spcPct val="120000"/>
              </a:lnSpc>
            </a:pPr>
            <a:r>
              <a:rPr lang="en-US" altLang="zh-CN" sz="700" b="1"/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700" b="1"/>
              <a:t>2</a:t>
            </a:r>
          </a:p>
        </p:txBody>
      </p:sp>
      <p:sp>
        <p:nvSpPr>
          <p:cNvPr id="260" name="Text Box 28"/>
          <p:cNvSpPr txBox="1">
            <a:spLocks noChangeArrowheads="1"/>
          </p:cNvSpPr>
          <p:nvPr/>
        </p:nvSpPr>
        <p:spPr bwMode="auto">
          <a:xfrm>
            <a:off x="8495260" y="4905375"/>
            <a:ext cx="9618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800" b="1"/>
              <a:t>M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800" b="1"/>
              <a:t>U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800" b="1"/>
              <a:t>X</a:t>
            </a:r>
          </a:p>
        </p:txBody>
      </p:sp>
      <p:sp>
        <p:nvSpPr>
          <p:cNvPr id="261" name="Line 164"/>
          <p:cNvSpPr>
            <a:spLocks noChangeShapeType="1"/>
          </p:cNvSpPr>
          <p:nvPr/>
        </p:nvSpPr>
        <p:spPr bwMode="auto">
          <a:xfrm flipV="1">
            <a:off x="8100437" y="3068638"/>
            <a:ext cx="0" cy="2016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2" name="Line 214"/>
          <p:cNvSpPr>
            <a:spLocks noChangeShapeType="1"/>
          </p:cNvSpPr>
          <p:nvPr/>
        </p:nvSpPr>
        <p:spPr bwMode="auto">
          <a:xfrm flipV="1">
            <a:off x="8100437" y="5084763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3" name="Oval 5"/>
          <p:cNvSpPr>
            <a:spLocks noChangeArrowheads="1"/>
          </p:cNvSpPr>
          <p:nvPr/>
        </p:nvSpPr>
        <p:spPr bwMode="auto">
          <a:xfrm>
            <a:off x="2734687" y="5300663"/>
            <a:ext cx="612775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000" b="1" dirty="0"/>
              <a:t>数据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回写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扩展</a:t>
            </a:r>
          </a:p>
        </p:txBody>
      </p:sp>
      <p:sp>
        <p:nvSpPr>
          <p:cNvPr id="264" name="Line 196"/>
          <p:cNvSpPr>
            <a:spLocks noChangeShapeType="1"/>
          </p:cNvSpPr>
          <p:nvPr/>
        </p:nvSpPr>
        <p:spPr bwMode="auto">
          <a:xfrm>
            <a:off x="2072680" y="5578732"/>
            <a:ext cx="628670" cy="1469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5" name="Rectangle 12"/>
          <p:cNvSpPr>
            <a:spLocks noChangeArrowheads="1"/>
          </p:cNvSpPr>
          <p:nvPr/>
        </p:nvSpPr>
        <p:spPr bwMode="auto">
          <a:xfrm>
            <a:off x="1333978" y="1836737"/>
            <a:ext cx="538192" cy="1296988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/>
            <a:r>
              <a:rPr kumimoji="0" lang="en-US" altLang="zh-CN" sz="1200" b="1" dirty="0" smtClean="0">
                <a:latin typeface="Helvetica" pitchFamily="80" charset="0"/>
              </a:rPr>
              <a:t>MMU</a:t>
            </a:r>
            <a:endParaRPr kumimoji="0" lang="en-US" altLang="zh-CN" sz="1200" b="1" dirty="0">
              <a:latin typeface="Helvetica" pitchFamily="80" charset="0"/>
            </a:endParaRPr>
          </a:p>
        </p:txBody>
      </p:sp>
      <p:sp>
        <p:nvSpPr>
          <p:cNvPr id="266" name="Line 10"/>
          <p:cNvSpPr>
            <a:spLocks noChangeShapeType="1"/>
          </p:cNvSpPr>
          <p:nvPr/>
        </p:nvSpPr>
        <p:spPr bwMode="auto">
          <a:xfrm flipV="1">
            <a:off x="1845702" y="1973263"/>
            <a:ext cx="3545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267" name="直接箭头连接符 266"/>
          <p:cNvCxnSpPr/>
          <p:nvPr/>
        </p:nvCxnSpPr>
        <p:spPr>
          <a:xfrm flipH="1">
            <a:off x="755650" y="980728"/>
            <a:ext cx="107950" cy="1071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522880" y="718985"/>
            <a:ext cx="829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虚地址</a:t>
            </a:r>
          </a:p>
        </p:txBody>
      </p:sp>
      <p:cxnSp>
        <p:nvCxnSpPr>
          <p:cNvPr id="269" name="直接箭头连接符 268"/>
          <p:cNvCxnSpPr/>
          <p:nvPr/>
        </p:nvCxnSpPr>
        <p:spPr>
          <a:xfrm flipH="1">
            <a:off x="1998275" y="1051674"/>
            <a:ext cx="107950" cy="92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1765505" y="789931"/>
            <a:ext cx="172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/>
              <a:t>翻译后的实地址</a:t>
            </a:r>
            <a:endParaRPr lang="zh-CN" altLang="en-US" sz="1400" b="1" dirty="0"/>
          </a:p>
        </p:txBody>
      </p:sp>
      <p:sp>
        <p:nvSpPr>
          <p:cNvPr id="271" name="Text Box 13"/>
          <p:cNvSpPr txBox="1">
            <a:spLocks noChangeArrowheads="1"/>
          </p:cNvSpPr>
          <p:nvPr/>
        </p:nvSpPr>
        <p:spPr bwMode="auto">
          <a:xfrm>
            <a:off x="1347992" y="2125248"/>
            <a:ext cx="3574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 dirty="0" err="1" smtClean="0"/>
              <a:t>VAddr</a:t>
            </a:r>
            <a:endParaRPr lang="en-US" altLang="zh-CN" sz="1000" dirty="0"/>
          </a:p>
        </p:txBody>
      </p:sp>
      <p:sp>
        <p:nvSpPr>
          <p:cNvPr id="272" name="Text Box 13"/>
          <p:cNvSpPr txBox="1">
            <a:spLocks noChangeArrowheads="1"/>
          </p:cNvSpPr>
          <p:nvPr/>
        </p:nvSpPr>
        <p:spPr bwMode="auto">
          <a:xfrm>
            <a:off x="1428189" y="1906660"/>
            <a:ext cx="34945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 dirty="0" err="1" smtClean="0"/>
              <a:t>RAddr</a:t>
            </a:r>
            <a:endParaRPr lang="en-US" altLang="zh-CN" sz="1000" dirty="0"/>
          </a:p>
        </p:txBody>
      </p:sp>
      <p:cxnSp>
        <p:nvCxnSpPr>
          <p:cNvPr id="273" name="直接连接符 272"/>
          <p:cNvCxnSpPr/>
          <p:nvPr/>
        </p:nvCxnSpPr>
        <p:spPr>
          <a:xfrm>
            <a:off x="1022855" y="2871788"/>
            <a:ext cx="0" cy="3509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1042988" y="6381328"/>
            <a:ext cx="87846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 flipV="1">
            <a:off x="9827636" y="5734436"/>
            <a:ext cx="0" cy="64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/>
          <p:nvPr/>
        </p:nvCxnSpPr>
        <p:spPr>
          <a:xfrm flipH="1">
            <a:off x="9433185" y="5734436"/>
            <a:ext cx="3944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/>
          <p:cNvCxnSpPr/>
          <p:nvPr/>
        </p:nvCxnSpPr>
        <p:spPr>
          <a:xfrm>
            <a:off x="1042988" y="2873375"/>
            <a:ext cx="3090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3909828" y="6114466"/>
            <a:ext cx="246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MMU</a:t>
            </a:r>
            <a:r>
              <a:rPr lang="zh-CN" altLang="en-US" sz="1400" b="1" dirty="0" smtClean="0"/>
              <a:t>和</a:t>
            </a:r>
            <a:r>
              <a:rPr lang="en-US" altLang="zh-CN" sz="1400" b="1" dirty="0" smtClean="0"/>
              <a:t>CP0</a:t>
            </a:r>
            <a:r>
              <a:rPr lang="zh-CN" altLang="en-US" sz="1400" b="1" dirty="0" smtClean="0"/>
              <a:t>之间的数据交换</a:t>
            </a:r>
            <a:endParaRPr lang="zh-CN" altLang="en-US" sz="1400" b="1" dirty="0"/>
          </a:p>
        </p:txBody>
      </p:sp>
      <p:sp>
        <p:nvSpPr>
          <p:cNvPr id="279" name="矩形 278"/>
          <p:cNvSpPr/>
          <p:nvPr/>
        </p:nvSpPr>
        <p:spPr>
          <a:xfrm>
            <a:off x="488504" y="81119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设计与实现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(3)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412926" y="6388764"/>
            <a:ext cx="3715430" cy="4616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加入</a:t>
            </a:r>
            <a:r>
              <a:rPr lang="en-US" altLang="zh-CN" sz="2400" dirty="0" smtClean="0">
                <a:solidFill>
                  <a:schemeClr val="tx1"/>
                </a:solidFill>
              </a:rPr>
              <a:t>MMU</a:t>
            </a:r>
            <a:r>
              <a:rPr lang="zh-CN" altLang="en-US" sz="2400" dirty="0" smtClean="0">
                <a:solidFill>
                  <a:schemeClr val="tx1"/>
                </a:solidFill>
              </a:rPr>
              <a:t>之后的数据通路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30985" y="1916113"/>
            <a:ext cx="3315758" cy="468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99525" y="2133600"/>
            <a:ext cx="1482460" cy="5032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599525" y="2636839"/>
            <a:ext cx="1482460" cy="504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608123" y="3141664"/>
            <a:ext cx="1480741" cy="5032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608123" y="3644901"/>
            <a:ext cx="1480741" cy="504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608123" y="4149725"/>
            <a:ext cx="1480741" cy="5032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608123" y="4652964"/>
            <a:ext cx="1480741" cy="504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599525" y="5157789"/>
            <a:ext cx="1482460" cy="5032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599525" y="5661026"/>
            <a:ext cx="1482460" cy="504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05" name="TextBox 41"/>
          <p:cNvSpPr txBox="1">
            <a:spLocks noChangeArrowheads="1"/>
          </p:cNvSpPr>
          <p:nvPr/>
        </p:nvSpPr>
        <p:spPr bwMode="auto">
          <a:xfrm>
            <a:off x="3713031" y="2200275"/>
            <a:ext cx="121589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TLB[0]</a:t>
            </a:r>
            <a:endParaRPr lang="zh-CN" altLang="en-US" b="1"/>
          </a:p>
        </p:txBody>
      </p:sp>
      <p:sp>
        <p:nvSpPr>
          <p:cNvPr id="8206" name="TextBox 42"/>
          <p:cNvSpPr txBox="1">
            <a:spLocks noChangeArrowheads="1"/>
          </p:cNvSpPr>
          <p:nvPr/>
        </p:nvSpPr>
        <p:spPr bwMode="auto">
          <a:xfrm>
            <a:off x="3740548" y="2703514"/>
            <a:ext cx="121589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TLB[1]</a:t>
            </a:r>
            <a:endParaRPr lang="zh-CN" altLang="en-US" b="1"/>
          </a:p>
        </p:txBody>
      </p:sp>
      <p:sp>
        <p:nvSpPr>
          <p:cNvPr id="8207" name="TextBox 43"/>
          <p:cNvSpPr txBox="1">
            <a:spLocks noChangeArrowheads="1"/>
          </p:cNvSpPr>
          <p:nvPr/>
        </p:nvSpPr>
        <p:spPr bwMode="auto">
          <a:xfrm>
            <a:off x="3740548" y="3208339"/>
            <a:ext cx="121589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TLB[2]</a:t>
            </a:r>
            <a:endParaRPr lang="zh-CN" altLang="en-US" b="1"/>
          </a:p>
        </p:txBody>
      </p:sp>
      <p:sp>
        <p:nvSpPr>
          <p:cNvPr id="8208" name="TextBox 44"/>
          <p:cNvSpPr txBox="1">
            <a:spLocks noChangeArrowheads="1"/>
          </p:cNvSpPr>
          <p:nvPr/>
        </p:nvSpPr>
        <p:spPr bwMode="auto">
          <a:xfrm>
            <a:off x="3713031" y="3713163"/>
            <a:ext cx="121589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TLB[3]</a:t>
            </a:r>
            <a:endParaRPr lang="zh-CN" altLang="en-US" b="1"/>
          </a:p>
        </p:txBody>
      </p:sp>
      <p:sp>
        <p:nvSpPr>
          <p:cNvPr id="8209" name="TextBox 45"/>
          <p:cNvSpPr txBox="1">
            <a:spLocks noChangeArrowheads="1"/>
          </p:cNvSpPr>
          <p:nvPr/>
        </p:nvSpPr>
        <p:spPr bwMode="auto">
          <a:xfrm>
            <a:off x="3733668" y="4216400"/>
            <a:ext cx="121589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TLB[4]</a:t>
            </a:r>
            <a:endParaRPr lang="zh-CN" altLang="en-US" b="1"/>
          </a:p>
        </p:txBody>
      </p:sp>
      <p:sp>
        <p:nvSpPr>
          <p:cNvPr id="8210" name="TextBox 46"/>
          <p:cNvSpPr txBox="1">
            <a:spLocks noChangeArrowheads="1"/>
          </p:cNvSpPr>
          <p:nvPr/>
        </p:nvSpPr>
        <p:spPr bwMode="auto">
          <a:xfrm>
            <a:off x="3733668" y="4721225"/>
            <a:ext cx="121589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TLB[5]</a:t>
            </a:r>
            <a:endParaRPr lang="zh-CN" altLang="en-US" b="1"/>
          </a:p>
        </p:txBody>
      </p:sp>
      <p:sp>
        <p:nvSpPr>
          <p:cNvPr id="8211" name="TextBox 47"/>
          <p:cNvSpPr txBox="1">
            <a:spLocks noChangeArrowheads="1"/>
          </p:cNvSpPr>
          <p:nvPr/>
        </p:nvSpPr>
        <p:spPr bwMode="auto">
          <a:xfrm>
            <a:off x="3740548" y="5224464"/>
            <a:ext cx="121589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TLB[6]</a:t>
            </a:r>
            <a:endParaRPr lang="zh-CN" altLang="en-US" b="1"/>
          </a:p>
        </p:txBody>
      </p:sp>
      <p:sp>
        <p:nvSpPr>
          <p:cNvPr id="8212" name="TextBox 48"/>
          <p:cNvSpPr txBox="1">
            <a:spLocks noChangeArrowheads="1"/>
          </p:cNvSpPr>
          <p:nvPr/>
        </p:nvSpPr>
        <p:spPr bwMode="auto">
          <a:xfrm>
            <a:off x="3740548" y="5729288"/>
            <a:ext cx="121589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TLB[7]</a:t>
            </a:r>
            <a:endParaRPr lang="zh-CN" altLang="en-US" b="1"/>
          </a:p>
        </p:txBody>
      </p:sp>
      <p:sp>
        <p:nvSpPr>
          <p:cNvPr id="2" name="右箭头 1"/>
          <p:cNvSpPr/>
          <p:nvPr/>
        </p:nvSpPr>
        <p:spPr>
          <a:xfrm>
            <a:off x="541735" y="3713163"/>
            <a:ext cx="2694913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14" name="TextBox 5"/>
          <p:cNvSpPr txBox="1">
            <a:spLocks noChangeArrowheads="1"/>
          </p:cNvSpPr>
          <p:nvPr/>
        </p:nvSpPr>
        <p:spPr bwMode="auto">
          <a:xfrm>
            <a:off x="5420783" y="2386014"/>
            <a:ext cx="1171179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/>
              <a:t>MMU</a:t>
            </a:r>
            <a:endParaRPr lang="zh-CN" altLang="en-US" sz="2800" b="1"/>
          </a:p>
        </p:txBody>
      </p:sp>
      <p:sp>
        <p:nvSpPr>
          <p:cNvPr id="23" name="右箭头 22"/>
          <p:cNvSpPr/>
          <p:nvPr/>
        </p:nvSpPr>
        <p:spPr>
          <a:xfrm rot="10800000">
            <a:off x="6356351" y="2868613"/>
            <a:ext cx="3119702" cy="3683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16" name="TextBox 6"/>
          <p:cNvSpPr txBox="1">
            <a:spLocks noChangeArrowheads="1"/>
          </p:cNvSpPr>
          <p:nvPr/>
        </p:nvSpPr>
        <p:spPr bwMode="auto">
          <a:xfrm>
            <a:off x="7137136" y="2312988"/>
            <a:ext cx="202763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Virtual Address from DataPath</a:t>
            </a:r>
            <a:endParaRPr lang="zh-CN" altLang="en-US"/>
          </a:p>
        </p:txBody>
      </p:sp>
      <p:sp>
        <p:nvSpPr>
          <p:cNvPr id="8217" name="TextBox 7"/>
          <p:cNvSpPr txBox="1">
            <a:spLocks noChangeArrowheads="1"/>
          </p:cNvSpPr>
          <p:nvPr/>
        </p:nvSpPr>
        <p:spPr bwMode="auto">
          <a:xfrm>
            <a:off x="541736" y="2789239"/>
            <a:ext cx="2383631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CP0 Write Read or Check  Functions to MMU</a:t>
            </a:r>
            <a:endParaRPr lang="zh-CN" altLang="en-US"/>
          </a:p>
        </p:txBody>
      </p:sp>
      <p:sp>
        <p:nvSpPr>
          <p:cNvPr id="8218" name="TextBox 8"/>
          <p:cNvSpPr txBox="1">
            <a:spLocks noChangeArrowheads="1"/>
          </p:cNvSpPr>
          <p:nvPr/>
        </p:nvSpPr>
        <p:spPr bwMode="auto">
          <a:xfrm>
            <a:off x="271727" y="4586288"/>
            <a:ext cx="296492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TLBWI:</a:t>
            </a:r>
            <a:r>
              <a:rPr lang="zh-CN" altLang="en-US"/>
              <a:t>切换进程</a:t>
            </a:r>
            <a:endParaRPr lang="en-US" altLang="zh-CN"/>
          </a:p>
          <a:p>
            <a:pPr eaLnBrk="1" hangingPunct="1"/>
            <a:r>
              <a:rPr lang="en-US" altLang="zh-CN"/>
              <a:t>TLBWR:</a:t>
            </a:r>
            <a:r>
              <a:rPr lang="zh-CN" altLang="en-US"/>
              <a:t>处理</a:t>
            </a:r>
            <a:r>
              <a:rPr lang="en-US" altLang="zh-CN"/>
              <a:t>TLB</a:t>
            </a:r>
            <a:r>
              <a:rPr lang="zh-CN" altLang="en-US"/>
              <a:t>缺失</a:t>
            </a:r>
          </a:p>
        </p:txBody>
      </p:sp>
      <p:sp>
        <p:nvSpPr>
          <p:cNvPr id="27" name="右箭头 26"/>
          <p:cNvSpPr/>
          <p:nvPr/>
        </p:nvSpPr>
        <p:spPr>
          <a:xfrm>
            <a:off x="6356351" y="4868863"/>
            <a:ext cx="3100785" cy="355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20" name="TextBox 27"/>
          <p:cNvSpPr txBox="1">
            <a:spLocks noChangeArrowheads="1"/>
          </p:cNvSpPr>
          <p:nvPr/>
        </p:nvSpPr>
        <p:spPr bwMode="auto">
          <a:xfrm>
            <a:off x="7137136" y="4222751"/>
            <a:ext cx="202763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Real Address to DataPath</a:t>
            </a: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6356350" y="6097588"/>
            <a:ext cx="937287" cy="1698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22" name="TextBox 9"/>
          <p:cNvSpPr txBox="1">
            <a:spLocks noChangeArrowheads="1"/>
          </p:cNvSpPr>
          <p:nvPr/>
        </p:nvSpPr>
        <p:spPr bwMode="auto">
          <a:xfrm>
            <a:off x="7293637" y="5913438"/>
            <a:ext cx="187113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TLB Errors to CU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设计与实现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(4)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9900" y="1269781"/>
            <a:ext cx="33157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MMU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内部结构</a:t>
            </a:r>
            <a:endParaRPr lang="zh-CN" alt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 advTm="0"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1727" y="2924176"/>
            <a:ext cx="4290881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96500" y="2924176"/>
            <a:ext cx="483777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094825" y="2924176"/>
            <a:ext cx="0" cy="7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63795" y="2924176"/>
            <a:ext cx="0" cy="7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612364" y="2924176"/>
            <a:ext cx="0" cy="7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888567" y="2924176"/>
            <a:ext cx="0" cy="7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293637" y="2924176"/>
            <a:ext cx="0" cy="7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542206" y="2924176"/>
            <a:ext cx="0" cy="7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28228" y="3141663"/>
            <a:ext cx="8581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VPN2</a:t>
            </a:r>
            <a:endParaRPr lang="zh-CN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99407" y="3141663"/>
            <a:ext cx="85817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ASID</a:t>
            </a:r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691475" y="3141663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PageMask</a:t>
            </a: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38323" y="3141663"/>
            <a:ext cx="85817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G</a:t>
            </a:r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953000" y="3141663"/>
            <a:ext cx="85817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dirty="0"/>
              <a:t>PFN</a:t>
            </a:r>
            <a:endParaRPr lang="zh-CN" altLang="en-US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22458" y="2997201"/>
            <a:ext cx="937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Flags</a:t>
            </a:r>
          </a:p>
          <a:p>
            <a:pPr algn="ctr" eaLnBrk="1" hangingPunct="1"/>
            <a:r>
              <a:rPr lang="en-US" altLang="zh-CN"/>
              <a:t>V D C</a:t>
            </a:r>
            <a:endParaRPr lang="zh-CN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527528" y="3141663"/>
            <a:ext cx="8581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PFN</a:t>
            </a:r>
            <a:endParaRPr lang="zh-CN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619596" y="2997201"/>
            <a:ext cx="93556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Flags</a:t>
            </a:r>
          </a:p>
          <a:p>
            <a:pPr algn="ctr" eaLnBrk="1" hangingPunct="1"/>
            <a:r>
              <a:rPr lang="en-US" altLang="zh-CN"/>
              <a:t>V D C</a:t>
            </a:r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350838" y="2636838"/>
            <a:ext cx="2340637" cy="1444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左右箭头 22"/>
          <p:cNvSpPr/>
          <p:nvPr/>
        </p:nvSpPr>
        <p:spPr>
          <a:xfrm>
            <a:off x="2691474" y="2636838"/>
            <a:ext cx="1559851" cy="1444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左右箭头 23"/>
          <p:cNvSpPr/>
          <p:nvPr/>
        </p:nvSpPr>
        <p:spPr>
          <a:xfrm>
            <a:off x="4251325" y="2636838"/>
            <a:ext cx="3042312" cy="1444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>
            <a:off x="7293638" y="2636838"/>
            <a:ext cx="2340636" cy="1444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>
            <a:off x="271727" y="3860800"/>
            <a:ext cx="4213490" cy="215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左右箭头 26"/>
          <p:cNvSpPr/>
          <p:nvPr/>
        </p:nvSpPr>
        <p:spPr>
          <a:xfrm>
            <a:off x="4719109" y="3860800"/>
            <a:ext cx="4915165" cy="215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07339" y="2349500"/>
            <a:ext cx="202763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EntryHi</a:t>
            </a:r>
            <a:endParaRPr lang="zh-CN" altLang="en-US" b="1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457583" y="2349500"/>
            <a:ext cx="202763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PageMask</a:t>
            </a:r>
            <a:endParaRPr lang="zh-CN" altLang="en-US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953001" y="2349500"/>
            <a:ext cx="20276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EntryLo0</a:t>
            </a:r>
            <a:endParaRPr lang="zh-CN" altLang="en-US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48418" y="2349500"/>
            <a:ext cx="202935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EntryLo1</a:t>
            </a:r>
            <a:endParaRPr lang="zh-CN" altLang="en-US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07339" y="4076700"/>
            <a:ext cx="397787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/>
              <a:t>输入（</a:t>
            </a:r>
            <a:r>
              <a:rPr lang="en-US" altLang="zh-CN" b="1"/>
              <a:t>8K</a:t>
            </a:r>
            <a:r>
              <a:rPr lang="zh-CN" altLang="en-US" b="1"/>
              <a:t>虚拟空间）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420783" y="4076700"/>
            <a:ext cx="397787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/>
              <a:t>输出（一对物理页面）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12227" y="4649501"/>
            <a:ext cx="36665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TLB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表项</a:t>
            </a:r>
          </a:p>
        </p:txBody>
      </p:sp>
      <p:sp>
        <p:nvSpPr>
          <p:cNvPr id="35" name="矩形 34"/>
          <p:cNvSpPr/>
          <p:nvPr/>
        </p:nvSpPr>
        <p:spPr>
          <a:xfrm>
            <a:off x="488504" y="260648"/>
            <a:ext cx="84249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设计与实现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(5)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0">
    <p:cover dir="r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5456</TotalTime>
  <Words>1015</Words>
  <Application>Microsoft Office PowerPoint</Application>
  <PresentationFormat>A4 纸张(210x297 毫米)</PresentationFormat>
  <Paragraphs>497</Paragraphs>
  <Slides>20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Visio</vt:lpstr>
      <vt:lpstr>MIPS微处理器 MMU的设计与实现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请各位老师批评指正！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liberty</dc:creator>
  <cp:lastModifiedBy>YangPeiren</cp:lastModifiedBy>
  <cp:revision>120</cp:revision>
  <dcterms:created xsi:type="dcterms:W3CDTF">2012-02-28T07:28:09Z</dcterms:created>
  <dcterms:modified xsi:type="dcterms:W3CDTF">2012-06-04T12:38:43Z</dcterms:modified>
</cp:coreProperties>
</file>