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459" r:id="rId3"/>
    <p:sldId id="457" r:id="rId4"/>
    <p:sldId id="458" r:id="rId5"/>
    <p:sldId id="427" r:id="rId6"/>
    <p:sldId id="445" r:id="rId7"/>
    <p:sldId id="466" r:id="rId8"/>
    <p:sldId id="467" r:id="rId9"/>
    <p:sldId id="461" r:id="rId10"/>
    <p:sldId id="469" r:id="rId11"/>
    <p:sldId id="471" r:id="rId12"/>
    <p:sldId id="472" r:id="rId13"/>
    <p:sldId id="473" r:id="rId14"/>
    <p:sldId id="474" r:id="rId15"/>
    <p:sldId id="475" r:id="rId16"/>
    <p:sldId id="476" r:id="rId17"/>
    <p:sldId id="477" r:id="rId18"/>
    <p:sldId id="478" r:id="rId19"/>
    <p:sldId id="479"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F8F8F8"/>
    <a:srgbClr val="F2F2F2"/>
    <a:srgbClr val="FAFAFA"/>
    <a:srgbClr val="FCFCFC"/>
    <a:srgbClr val="E54340"/>
    <a:srgbClr val="2E5094"/>
    <a:srgbClr val="121F39"/>
    <a:srgbClr val="243F72"/>
    <a:srgbClr val="233E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5844"/>
  </p:normalViewPr>
  <p:slideViewPr>
    <p:cSldViewPr snapToGrid="0" snapToObjects="1">
      <p:cViewPr varScale="1">
        <p:scale>
          <a:sx n="93" d="100"/>
          <a:sy n="93" d="100"/>
        </p:scale>
        <p:origin x="216"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2D11C8-EA3C-6B45-A45C-0B57669BF7A3}"/>
              </a:ext>
            </a:extLst>
          </p:cNvPr>
          <p:cNvSpPr>
            <a:spLocks noGrp="1"/>
          </p:cNvSpPr>
          <p:nvPr>
            <p:ph type="ctrTitle"/>
          </p:nvPr>
        </p:nvSpPr>
        <p:spPr>
          <a:xfrm>
            <a:off x="1524000" y="1122363"/>
            <a:ext cx="9144000" cy="2387600"/>
          </a:xfrm>
        </p:spPr>
        <p:txBody>
          <a:bodyPr anchor="b"/>
          <a:lstStyle>
            <a:lvl1pPr algn="ctr">
              <a:defRPr sz="6000"/>
            </a:lvl1pPr>
          </a:lstStyle>
          <a:p>
            <a:r>
              <a:rPr lang="fr-CA"/>
              <a:t>Modifier le style du titre</a:t>
            </a:r>
            <a:endParaRPr lang="fr-FR"/>
          </a:p>
        </p:txBody>
      </p:sp>
      <p:sp>
        <p:nvSpPr>
          <p:cNvPr id="3" name="Sous-titre 2">
            <a:extLst>
              <a:ext uri="{FF2B5EF4-FFF2-40B4-BE49-F238E27FC236}">
                <a16:creationId xmlns:a16="http://schemas.microsoft.com/office/drawing/2014/main" id="{1DF7C2C1-FC72-3B49-9246-3839762E4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endParaRPr lang="fr-FR"/>
          </a:p>
        </p:txBody>
      </p:sp>
      <p:sp>
        <p:nvSpPr>
          <p:cNvPr id="4" name="Espace réservé de la date 3">
            <a:extLst>
              <a:ext uri="{FF2B5EF4-FFF2-40B4-BE49-F238E27FC236}">
                <a16:creationId xmlns:a16="http://schemas.microsoft.com/office/drawing/2014/main" id="{A03838E0-777E-5F4F-8A8D-2CEF56363CC2}"/>
              </a:ext>
            </a:extLst>
          </p:cNvPr>
          <p:cNvSpPr>
            <a:spLocks noGrp="1"/>
          </p:cNvSpPr>
          <p:nvPr>
            <p:ph type="dt" sz="half" idx="10"/>
          </p:nvPr>
        </p:nvSpPr>
        <p:spPr/>
        <p:txBody>
          <a:bodyPr/>
          <a:lstStyle/>
          <a:p>
            <a:fld id="{6959B146-B621-9347-8FE6-831C97D0F806}" type="datetimeFigureOut">
              <a:rPr lang="fr-FR" smtClean="0"/>
              <a:t>14/11/2022</a:t>
            </a:fld>
            <a:endParaRPr lang="fr-FR"/>
          </a:p>
        </p:txBody>
      </p:sp>
      <p:sp>
        <p:nvSpPr>
          <p:cNvPr id="5" name="Espace réservé du pied de page 4">
            <a:extLst>
              <a:ext uri="{FF2B5EF4-FFF2-40B4-BE49-F238E27FC236}">
                <a16:creationId xmlns:a16="http://schemas.microsoft.com/office/drawing/2014/main" id="{5D850BD9-F998-C941-B978-70379A22CD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10FC25C-22EE-494F-9891-DED66AE30755}"/>
              </a:ext>
            </a:extLst>
          </p:cNvPr>
          <p:cNvSpPr>
            <a:spLocks noGrp="1"/>
          </p:cNvSpPr>
          <p:nvPr>
            <p:ph type="sldNum" sz="quarter" idx="12"/>
          </p:nvPr>
        </p:nvSpPr>
        <p:spPr/>
        <p:txBody>
          <a:bodyPr/>
          <a:lstStyle/>
          <a:p>
            <a:fld id="{8CDE92C4-7AFA-F941-94F2-83F1D2C32B9D}" type="slidenum">
              <a:rPr lang="fr-FR" smtClean="0"/>
              <a:t>‹n°›</a:t>
            </a:fld>
            <a:endParaRPr lang="fr-FR"/>
          </a:p>
        </p:txBody>
      </p:sp>
    </p:spTree>
    <p:extLst>
      <p:ext uri="{BB962C8B-B14F-4D97-AF65-F5344CB8AC3E}">
        <p14:creationId xmlns:p14="http://schemas.microsoft.com/office/powerpoint/2010/main" val="19710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D7D5FC-684B-CA43-8B9D-61001D76805C}"/>
              </a:ext>
            </a:extLst>
          </p:cNvPr>
          <p:cNvSpPr>
            <a:spLocks noGrp="1"/>
          </p:cNvSpPr>
          <p:nvPr>
            <p:ph type="title"/>
          </p:nvPr>
        </p:nvSpPr>
        <p:spPr/>
        <p:txBody>
          <a:bodyPr/>
          <a:lstStyle/>
          <a:p>
            <a:r>
              <a:rPr lang="fr-CA"/>
              <a:t>Modifier le style du titre</a:t>
            </a:r>
            <a:endParaRPr lang="fr-FR"/>
          </a:p>
        </p:txBody>
      </p:sp>
      <p:sp>
        <p:nvSpPr>
          <p:cNvPr id="3" name="Espace réservé du texte vertical 2">
            <a:extLst>
              <a:ext uri="{FF2B5EF4-FFF2-40B4-BE49-F238E27FC236}">
                <a16:creationId xmlns:a16="http://schemas.microsoft.com/office/drawing/2014/main" id="{B2BD5A15-CE5A-4E46-90FA-D62F142725E5}"/>
              </a:ext>
            </a:extLst>
          </p:cNvPr>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C8C82D5A-FA45-194D-88F2-B65825E6DD9E}"/>
              </a:ext>
            </a:extLst>
          </p:cNvPr>
          <p:cNvSpPr>
            <a:spLocks noGrp="1"/>
          </p:cNvSpPr>
          <p:nvPr>
            <p:ph type="dt" sz="half" idx="10"/>
          </p:nvPr>
        </p:nvSpPr>
        <p:spPr/>
        <p:txBody>
          <a:bodyPr/>
          <a:lstStyle/>
          <a:p>
            <a:fld id="{6959B146-B621-9347-8FE6-831C97D0F806}" type="datetimeFigureOut">
              <a:rPr lang="fr-FR" smtClean="0"/>
              <a:t>14/11/2022</a:t>
            </a:fld>
            <a:endParaRPr lang="fr-FR"/>
          </a:p>
        </p:txBody>
      </p:sp>
      <p:sp>
        <p:nvSpPr>
          <p:cNvPr id="5" name="Espace réservé du pied de page 4">
            <a:extLst>
              <a:ext uri="{FF2B5EF4-FFF2-40B4-BE49-F238E27FC236}">
                <a16:creationId xmlns:a16="http://schemas.microsoft.com/office/drawing/2014/main" id="{8F556495-6FE5-0243-BDD8-0CF3B1EF61A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8ED9FF2-8748-1147-89FC-1102459D1AEB}"/>
              </a:ext>
            </a:extLst>
          </p:cNvPr>
          <p:cNvSpPr>
            <a:spLocks noGrp="1"/>
          </p:cNvSpPr>
          <p:nvPr>
            <p:ph type="sldNum" sz="quarter" idx="12"/>
          </p:nvPr>
        </p:nvSpPr>
        <p:spPr/>
        <p:txBody>
          <a:bodyPr/>
          <a:lstStyle/>
          <a:p>
            <a:fld id="{8CDE92C4-7AFA-F941-94F2-83F1D2C32B9D}" type="slidenum">
              <a:rPr lang="fr-FR" smtClean="0"/>
              <a:t>‹n°›</a:t>
            </a:fld>
            <a:endParaRPr lang="fr-FR"/>
          </a:p>
        </p:txBody>
      </p:sp>
    </p:spTree>
    <p:extLst>
      <p:ext uri="{BB962C8B-B14F-4D97-AF65-F5344CB8AC3E}">
        <p14:creationId xmlns:p14="http://schemas.microsoft.com/office/powerpoint/2010/main" val="135004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099214C-6FCC-E54F-BCCF-4E706EDA2D32}"/>
              </a:ext>
            </a:extLst>
          </p:cNvPr>
          <p:cNvSpPr>
            <a:spLocks noGrp="1"/>
          </p:cNvSpPr>
          <p:nvPr>
            <p:ph type="title" orient="vert"/>
          </p:nvPr>
        </p:nvSpPr>
        <p:spPr>
          <a:xfrm>
            <a:off x="8724900" y="365125"/>
            <a:ext cx="2628900" cy="5811838"/>
          </a:xfrm>
        </p:spPr>
        <p:txBody>
          <a:bodyPr vert="eaVert"/>
          <a:lstStyle/>
          <a:p>
            <a:r>
              <a:rPr lang="fr-CA"/>
              <a:t>Modifier le style du titre</a:t>
            </a:r>
            <a:endParaRPr lang="fr-FR"/>
          </a:p>
        </p:txBody>
      </p:sp>
      <p:sp>
        <p:nvSpPr>
          <p:cNvPr id="3" name="Espace réservé du texte vertical 2">
            <a:extLst>
              <a:ext uri="{FF2B5EF4-FFF2-40B4-BE49-F238E27FC236}">
                <a16:creationId xmlns:a16="http://schemas.microsoft.com/office/drawing/2014/main" id="{E425C083-155C-1046-A54A-1859490313C8}"/>
              </a:ext>
            </a:extLst>
          </p:cNvPr>
          <p:cNvSpPr>
            <a:spLocks noGrp="1"/>
          </p:cNvSpPr>
          <p:nvPr>
            <p:ph type="body" orient="vert" idx="1"/>
          </p:nvPr>
        </p:nvSpPr>
        <p:spPr>
          <a:xfrm>
            <a:off x="838200" y="365125"/>
            <a:ext cx="7734300" cy="5811838"/>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896674FE-8B36-D340-BA9C-C0F54D2B4311}"/>
              </a:ext>
            </a:extLst>
          </p:cNvPr>
          <p:cNvSpPr>
            <a:spLocks noGrp="1"/>
          </p:cNvSpPr>
          <p:nvPr>
            <p:ph type="dt" sz="half" idx="10"/>
          </p:nvPr>
        </p:nvSpPr>
        <p:spPr/>
        <p:txBody>
          <a:bodyPr/>
          <a:lstStyle/>
          <a:p>
            <a:fld id="{6959B146-B621-9347-8FE6-831C97D0F806}" type="datetimeFigureOut">
              <a:rPr lang="fr-FR" smtClean="0"/>
              <a:t>14/11/2022</a:t>
            </a:fld>
            <a:endParaRPr lang="fr-FR"/>
          </a:p>
        </p:txBody>
      </p:sp>
      <p:sp>
        <p:nvSpPr>
          <p:cNvPr id="5" name="Espace réservé du pied de page 4">
            <a:extLst>
              <a:ext uri="{FF2B5EF4-FFF2-40B4-BE49-F238E27FC236}">
                <a16:creationId xmlns:a16="http://schemas.microsoft.com/office/drawing/2014/main" id="{6A9D38BA-1AF5-9448-97FC-9C22B6D686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4E1497-7A23-284A-BB70-6B5395BE597A}"/>
              </a:ext>
            </a:extLst>
          </p:cNvPr>
          <p:cNvSpPr>
            <a:spLocks noGrp="1"/>
          </p:cNvSpPr>
          <p:nvPr>
            <p:ph type="sldNum" sz="quarter" idx="12"/>
          </p:nvPr>
        </p:nvSpPr>
        <p:spPr/>
        <p:txBody>
          <a:bodyPr/>
          <a:lstStyle/>
          <a:p>
            <a:fld id="{8CDE92C4-7AFA-F941-94F2-83F1D2C32B9D}" type="slidenum">
              <a:rPr lang="fr-FR" smtClean="0"/>
              <a:t>‹n°›</a:t>
            </a:fld>
            <a:endParaRPr lang="fr-FR"/>
          </a:p>
        </p:txBody>
      </p:sp>
    </p:spTree>
    <p:extLst>
      <p:ext uri="{BB962C8B-B14F-4D97-AF65-F5344CB8AC3E}">
        <p14:creationId xmlns:p14="http://schemas.microsoft.com/office/powerpoint/2010/main" val="318752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F3AC20-29FA-C446-88DA-CB7246D29442}"/>
              </a:ext>
            </a:extLst>
          </p:cNvPr>
          <p:cNvSpPr>
            <a:spLocks noGrp="1"/>
          </p:cNvSpPr>
          <p:nvPr>
            <p:ph type="title"/>
          </p:nvPr>
        </p:nvSpPr>
        <p:spPr/>
        <p:txBody>
          <a:bodyPr/>
          <a:lstStyle/>
          <a:p>
            <a:r>
              <a:rPr lang="fr-CA"/>
              <a:t>Modifier le style du titre</a:t>
            </a:r>
            <a:endParaRPr lang="fr-FR"/>
          </a:p>
        </p:txBody>
      </p:sp>
      <p:sp>
        <p:nvSpPr>
          <p:cNvPr id="3" name="Espace réservé du contenu 2">
            <a:extLst>
              <a:ext uri="{FF2B5EF4-FFF2-40B4-BE49-F238E27FC236}">
                <a16:creationId xmlns:a16="http://schemas.microsoft.com/office/drawing/2014/main" id="{DA6777DE-174A-E448-878C-5C296764328F}"/>
              </a:ext>
            </a:extLst>
          </p:cNvPr>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FB56B447-7051-D242-B970-A32F329AA0D3}"/>
              </a:ext>
            </a:extLst>
          </p:cNvPr>
          <p:cNvSpPr>
            <a:spLocks noGrp="1"/>
          </p:cNvSpPr>
          <p:nvPr>
            <p:ph type="dt" sz="half" idx="10"/>
          </p:nvPr>
        </p:nvSpPr>
        <p:spPr/>
        <p:txBody>
          <a:bodyPr/>
          <a:lstStyle/>
          <a:p>
            <a:fld id="{6959B146-B621-9347-8FE6-831C97D0F806}" type="datetimeFigureOut">
              <a:rPr lang="fr-FR" smtClean="0"/>
              <a:t>14/11/2022</a:t>
            </a:fld>
            <a:endParaRPr lang="fr-FR"/>
          </a:p>
        </p:txBody>
      </p:sp>
      <p:sp>
        <p:nvSpPr>
          <p:cNvPr id="5" name="Espace réservé du pied de page 4">
            <a:extLst>
              <a:ext uri="{FF2B5EF4-FFF2-40B4-BE49-F238E27FC236}">
                <a16:creationId xmlns:a16="http://schemas.microsoft.com/office/drawing/2014/main" id="{D203CC36-5321-B34C-8305-C64AEB1281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C794E21-AEF8-3540-9CE3-BE8452E5FAC9}"/>
              </a:ext>
            </a:extLst>
          </p:cNvPr>
          <p:cNvSpPr>
            <a:spLocks noGrp="1"/>
          </p:cNvSpPr>
          <p:nvPr>
            <p:ph type="sldNum" sz="quarter" idx="12"/>
          </p:nvPr>
        </p:nvSpPr>
        <p:spPr/>
        <p:txBody>
          <a:bodyPr/>
          <a:lstStyle/>
          <a:p>
            <a:fld id="{8CDE92C4-7AFA-F941-94F2-83F1D2C32B9D}" type="slidenum">
              <a:rPr lang="fr-FR" smtClean="0"/>
              <a:t>‹n°›</a:t>
            </a:fld>
            <a:endParaRPr lang="fr-FR"/>
          </a:p>
        </p:txBody>
      </p:sp>
    </p:spTree>
    <p:extLst>
      <p:ext uri="{BB962C8B-B14F-4D97-AF65-F5344CB8AC3E}">
        <p14:creationId xmlns:p14="http://schemas.microsoft.com/office/powerpoint/2010/main" val="117608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C6F3A7-B4F2-264F-89A0-FC19A5211F0B}"/>
              </a:ext>
            </a:extLst>
          </p:cNvPr>
          <p:cNvSpPr>
            <a:spLocks noGrp="1"/>
          </p:cNvSpPr>
          <p:nvPr>
            <p:ph type="title"/>
          </p:nvPr>
        </p:nvSpPr>
        <p:spPr>
          <a:xfrm>
            <a:off x="831850" y="1709738"/>
            <a:ext cx="10515600" cy="2852737"/>
          </a:xfrm>
        </p:spPr>
        <p:txBody>
          <a:bodyPr anchor="b"/>
          <a:lstStyle>
            <a:lvl1pPr>
              <a:defRPr sz="6000"/>
            </a:lvl1pPr>
          </a:lstStyle>
          <a:p>
            <a:r>
              <a:rPr lang="fr-CA"/>
              <a:t>Modifier le style du titre</a:t>
            </a:r>
            <a:endParaRPr lang="fr-FR"/>
          </a:p>
        </p:txBody>
      </p:sp>
      <p:sp>
        <p:nvSpPr>
          <p:cNvPr id="3" name="Espace réservé du texte 2">
            <a:extLst>
              <a:ext uri="{FF2B5EF4-FFF2-40B4-BE49-F238E27FC236}">
                <a16:creationId xmlns:a16="http://schemas.microsoft.com/office/drawing/2014/main" id="{1C830139-E803-A344-9635-D870250B4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CA"/>
              <a:t>Cliquez pour modifier les styles du texte du masque</a:t>
            </a:r>
          </a:p>
        </p:txBody>
      </p:sp>
      <p:sp>
        <p:nvSpPr>
          <p:cNvPr id="4" name="Espace réservé de la date 3">
            <a:extLst>
              <a:ext uri="{FF2B5EF4-FFF2-40B4-BE49-F238E27FC236}">
                <a16:creationId xmlns:a16="http://schemas.microsoft.com/office/drawing/2014/main" id="{6BEC1FD4-45DD-5B4B-A437-C31D43F5D92F}"/>
              </a:ext>
            </a:extLst>
          </p:cNvPr>
          <p:cNvSpPr>
            <a:spLocks noGrp="1"/>
          </p:cNvSpPr>
          <p:nvPr>
            <p:ph type="dt" sz="half" idx="10"/>
          </p:nvPr>
        </p:nvSpPr>
        <p:spPr/>
        <p:txBody>
          <a:bodyPr/>
          <a:lstStyle/>
          <a:p>
            <a:fld id="{6959B146-B621-9347-8FE6-831C97D0F806}" type="datetimeFigureOut">
              <a:rPr lang="fr-FR" smtClean="0"/>
              <a:t>14/11/2022</a:t>
            </a:fld>
            <a:endParaRPr lang="fr-FR"/>
          </a:p>
        </p:txBody>
      </p:sp>
      <p:sp>
        <p:nvSpPr>
          <p:cNvPr id="5" name="Espace réservé du pied de page 4">
            <a:extLst>
              <a:ext uri="{FF2B5EF4-FFF2-40B4-BE49-F238E27FC236}">
                <a16:creationId xmlns:a16="http://schemas.microsoft.com/office/drawing/2014/main" id="{1EBB80F2-6411-484E-9ED4-7D7016D1E9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6166DC-0296-244D-8112-98D5050F78D7}"/>
              </a:ext>
            </a:extLst>
          </p:cNvPr>
          <p:cNvSpPr>
            <a:spLocks noGrp="1"/>
          </p:cNvSpPr>
          <p:nvPr>
            <p:ph type="sldNum" sz="quarter" idx="12"/>
          </p:nvPr>
        </p:nvSpPr>
        <p:spPr/>
        <p:txBody>
          <a:bodyPr/>
          <a:lstStyle/>
          <a:p>
            <a:fld id="{8CDE92C4-7AFA-F941-94F2-83F1D2C32B9D}" type="slidenum">
              <a:rPr lang="fr-FR" smtClean="0"/>
              <a:t>‹n°›</a:t>
            </a:fld>
            <a:endParaRPr lang="fr-FR"/>
          </a:p>
        </p:txBody>
      </p:sp>
    </p:spTree>
    <p:extLst>
      <p:ext uri="{BB962C8B-B14F-4D97-AF65-F5344CB8AC3E}">
        <p14:creationId xmlns:p14="http://schemas.microsoft.com/office/powerpoint/2010/main" val="67345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BAF95-0A37-854F-8FDB-430635EE5D70}"/>
              </a:ext>
            </a:extLst>
          </p:cNvPr>
          <p:cNvSpPr>
            <a:spLocks noGrp="1"/>
          </p:cNvSpPr>
          <p:nvPr>
            <p:ph type="title"/>
          </p:nvPr>
        </p:nvSpPr>
        <p:spPr/>
        <p:txBody>
          <a:bodyPr/>
          <a:lstStyle/>
          <a:p>
            <a:r>
              <a:rPr lang="fr-CA"/>
              <a:t>Modifier le style du titre</a:t>
            </a:r>
            <a:endParaRPr lang="fr-FR"/>
          </a:p>
        </p:txBody>
      </p:sp>
      <p:sp>
        <p:nvSpPr>
          <p:cNvPr id="3" name="Espace réservé du contenu 2">
            <a:extLst>
              <a:ext uri="{FF2B5EF4-FFF2-40B4-BE49-F238E27FC236}">
                <a16:creationId xmlns:a16="http://schemas.microsoft.com/office/drawing/2014/main" id="{4B375264-56FD-024F-B7CA-C83E3BB31477}"/>
              </a:ext>
            </a:extLst>
          </p:cNvPr>
          <p:cNvSpPr>
            <a:spLocks noGrp="1"/>
          </p:cNvSpPr>
          <p:nvPr>
            <p:ph sz="half" idx="1"/>
          </p:nvPr>
        </p:nvSpPr>
        <p:spPr>
          <a:xfrm>
            <a:off x="838200" y="1825625"/>
            <a:ext cx="5181600" cy="435133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contenu 3">
            <a:extLst>
              <a:ext uri="{FF2B5EF4-FFF2-40B4-BE49-F238E27FC236}">
                <a16:creationId xmlns:a16="http://schemas.microsoft.com/office/drawing/2014/main" id="{0C5D964B-50E6-654C-A02E-93AD6D383F4C}"/>
              </a:ext>
            </a:extLst>
          </p:cNvPr>
          <p:cNvSpPr>
            <a:spLocks noGrp="1"/>
          </p:cNvSpPr>
          <p:nvPr>
            <p:ph sz="half" idx="2"/>
          </p:nvPr>
        </p:nvSpPr>
        <p:spPr>
          <a:xfrm>
            <a:off x="6172200" y="1825625"/>
            <a:ext cx="5181600" cy="435133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Espace réservé de la date 4">
            <a:extLst>
              <a:ext uri="{FF2B5EF4-FFF2-40B4-BE49-F238E27FC236}">
                <a16:creationId xmlns:a16="http://schemas.microsoft.com/office/drawing/2014/main" id="{254112FE-4B81-044D-A324-C30638872BAD}"/>
              </a:ext>
            </a:extLst>
          </p:cNvPr>
          <p:cNvSpPr>
            <a:spLocks noGrp="1"/>
          </p:cNvSpPr>
          <p:nvPr>
            <p:ph type="dt" sz="half" idx="10"/>
          </p:nvPr>
        </p:nvSpPr>
        <p:spPr/>
        <p:txBody>
          <a:bodyPr/>
          <a:lstStyle/>
          <a:p>
            <a:fld id="{6959B146-B621-9347-8FE6-831C97D0F806}" type="datetimeFigureOut">
              <a:rPr lang="fr-FR" smtClean="0"/>
              <a:t>14/11/2022</a:t>
            </a:fld>
            <a:endParaRPr lang="fr-FR"/>
          </a:p>
        </p:txBody>
      </p:sp>
      <p:sp>
        <p:nvSpPr>
          <p:cNvPr id="6" name="Espace réservé du pied de page 5">
            <a:extLst>
              <a:ext uri="{FF2B5EF4-FFF2-40B4-BE49-F238E27FC236}">
                <a16:creationId xmlns:a16="http://schemas.microsoft.com/office/drawing/2014/main" id="{5D0EDE0B-E441-184B-B51B-3E24F511BAC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D29FC3F-0193-A946-86C3-10E3BFDEBFE0}"/>
              </a:ext>
            </a:extLst>
          </p:cNvPr>
          <p:cNvSpPr>
            <a:spLocks noGrp="1"/>
          </p:cNvSpPr>
          <p:nvPr>
            <p:ph type="sldNum" sz="quarter" idx="12"/>
          </p:nvPr>
        </p:nvSpPr>
        <p:spPr/>
        <p:txBody>
          <a:bodyPr/>
          <a:lstStyle/>
          <a:p>
            <a:fld id="{8CDE92C4-7AFA-F941-94F2-83F1D2C32B9D}" type="slidenum">
              <a:rPr lang="fr-FR" smtClean="0"/>
              <a:t>‹n°›</a:t>
            </a:fld>
            <a:endParaRPr lang="fr-FR"/>
          </a:p>
        </p:txBody>
      </p:sp>
    </p:spTree>
    <p:extLst>
      <p:ext uri="{BB962C8B-B14F-4D97-AF65-F5344CB8AC3E}">
        <p14:creationId xmlns:p14="http://schemas.microsoft.com/office/powerpoint/2010/main" val="23582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8DE3E-3CA1-8146-A8AC-4AC5B20B47C1}"/>
              </a:ext>
            </a:extLst>
          </p:cNvPr>
          <p:cNvSpPr>
            <a:spLocks noGrp="1"/>
          </p:cNvSpPr>
          <p:nvPr>
            <p:ph type="title"/>
          </p:nvPr>
        </p:nvSpPr>
        <p:spPr>
          <a:xfrm>
            <a:off x="839788" y="365125"/>
            <a:ext cx="10515600" cy="1325563"/>
          </a:xfrm>
        </p:spPr>
        <p:txBody>
          <a:bodyPr/>
          <a:lstStyle/>
          <a:p>
            <a:r>
              <a:rPr lang="fr-CA"/>
              <a:t>Modifier le style du titre</a:t>
            </a:r>
            <a:endParaRPr lang="fr-FR"/>
          </a:p>
        </p:txBody>
      </p:sp>
      <p:sp>
        <p:nvSpPr>
          <p:cNvPr id="3" name="Espace réservé du texte 2">
            <a:extLst>
              <a:ext uri="{FF2B5EF4-FFF2-40B4-BE49-F238E27FC236}">
                <a16:creationId xmlns:a16="http://schemas.microsoft.com/office/drawing/2014/main" id="{EF1AB77A-1489-134E-8F2B-395EE61C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Espace réservé du contenu 3">
            <a:extLst>
              <a:ext uri="{FF2B5EF4-FFF2-40B4-BE49-F238E27FC236}">
                <a16:creationId xmlns:a16="http://schemas.microsoft.com/office/drawing/2014/main" id="{04243683-A630-B743-AEB9-4D012615C33F}"/>
              </a:ext>
            </a:extLst>
          </p:cNvPr>
          <p:cNvSpPr>
            <a:spLocks noGrp="1"/>
          </p:cNvSpPr>
          <p:nvPr>
            <p:ph sz="half" idx="2"/>
          </p:nvPr>
        </p:nvSpPr>
        <p:spPr>
          <a:xfrm>
            <a:off x="839788" y="2505075"/>
            <a:ext cx="5157787"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Espace réservé du texte 4">
            <a:extLst>
              <a:ext uri="{FF2B5EF4-FFF2-40B4-BE49-F238E27FC236}">
                <a16:creationId xmlns:a16="http://schemas.microsoft.com/office/drawing/2014/main" id="{5E069651-C7A5-A54F-B2FC-C29145883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Espace réservé du contenu 5">
            <a:extLst>
              <a:ext uri="{FF2B5EF4-FFF2-40B4-BE49-F238E27FC236}">
                <a16:creationId xmlns:a16="http://schemas.microsoft.com/office/drawing/2014/main" id="{93A345FF-0567-5D46-BD95-E47218FEAB91}"/>
              </a:ext>
            </a:extLst>
          </p:cNvPr>
          <p:cNvSpPr>
            <a:spLocks noGrp="1"/>
          </p:cNvSpPr>
          <p:nvPr>
            <p:ph sz="quarter" idx="4"/>
          </p:nvPr>
        </p:nvSpPr>
        <p:spPr>
          <a:xfrm>
            <a:off x="6172200" y="2505075"/>
            <a:ext cx="5183188"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7" name="Espace réservé de la date 6">
            <a:extLst>
              <a:ext uri="{FF2B5EF4-FFF2-40B4-BE49-F238E27FC236}">
                <a16:creationId xmlns:a16="http://schemas.microsoft.com/office/drawing/2014/main" id="{4BC84597-3DC0-D349-A02D-9FA0AE8B66A4}"/>
              </a:ext>
            </a:extLst>
          </p:cNvPr>
          <p:cNvSpPr>
            <a:spLocks noGrp="1"/>
          </p:cNvSpPr>
          <p:nvPr>
            <p:ph type="dt" sz="half" idx="10"/>
          </p:nvPr>
        </p:nvSpPr>
        <p:spPr/>
        <p:txBody>
          <a:bodyPr/>
          <a:lstStyle/>
          <a:p>
            <a:fld id="{6959B146-B621-9347-8FE6-831C97D0F806}" type="datetimeFigureOut">
              <a:rPr lang="fr-FR" smtClean="0"/>
              <a:t>14/11/2022</a:t>
            </a:fld>
            <a:endParaRPr lang="fr-FR"/>
          </a:p>
        </p:txBody>
      </p:sp>
      <p:sp>
        <p:nvSpPr>
          <p:cNvPr id="8" name="Espace réservé du pied de page 7">
            <a:extLst>
              <a:ext uri="{FF2B5EF4-FFF2-40B4-BE49-F238E27FC236}">
                <a16:creationId xmlns:a16="http://schemas.microsoft.com/office/drawing/2014/main" id="{9BC3764F-684F-8943-95CB-13EA2AF5E2C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DC12763-6F33-F646-A6E6-F7FE1D916B0E}"/>
              </a:ext>
            </a:extLst>
          </p:cNvPr>
          <p:cNvSpPr>
            <a:spLocks noGrp="1"/>
          </p:cNvSpPr>
          <p:nvPr>
            <p:ph type="sldNum" sz="quarter" idx="12"/>
          </p:nvPr>
        </p:nvSpPr>
        <p:spPr/>
        <p:txBody>
          <a:bodyPr/>
          <a:lstStyle/>
          <a:p>
            <a:fld id="{8CDE92C4-7AFA-F941-94F2-83F1D2C32B9D}" type="slidenum">
              <a:rPr lang="fr-FR" smtClean="0"/>
              <a:t>‹n°›</a:t>
            </a:fld>
            <a:endParaRPr lang="fr-FR"/>
          </a:p>
        </p:txBody>
      </p:sp>
    </p:spTree>
    <p:extLst>
      <p:ext uri="{BB962C8B-B14F-4D97-AF65-F5344CB8AC3E}">
        <p14:creationId xmlns:p14="http://schemas.microsoft.com/office/powerpoint/2010/main" val="308254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28F84A-EDBA-3D48-8B71-A6EA5F8DA0CA}"/>
              </a:ext>
            </a:extLst>
          </p:cNvPr>
          <p:cNvSpPr>
            <a:spLocks noGrp="1"/>
          </p:cNvSpPr>
          <p:nvPr>
            <p:ph type="title"/>
          </p:nvPr>
        </p:nvSpPr>
        <p:spPr/>
        <p:txBody>
          <a:bodyPr/>
          <a:lstStyle/>
          <a:p>
            <a:r>
              <a:rPr lang="fr-CA"/>
              <a:t>Modifier le style du titre</a:t>
            </a:r>
            <a:endParaRPr lang="fr-FR"/>
          </a:p>
        </p:txBody>
      </p:sp>
      <p:sp>
        <p:nvSpPr>
          <p:cNvPr id="3" name="Espace réservé de la date 2">
            <a:extLst>
              <a:ext uri="{FF2B5EF4-FFF2-40B4-BE49-F238E27FC236}">
                <a16:creationId xmlns:a16="http://schemas.microsoft.com/office/drawing/2014/main" id="{F589CF29-2454-FE47-BE46-B2D5A8F765A0}"/>
              </a:ext>
            </a:extLst>
          </p:cNvPr>
          <p:cNvSpPr>
            <a:spLocks noGrp="1"/>
          </p:cNvSpPr>
          <p:nvPr>
            <p:ph type="dt" sz="half" idx="10"/>
          </p:nvPr>
        </p:nvSpPr>
        <p:spPr/>
        <p:txBody>
          <a:bodyPr/>
          <a:lstStyle/>
          <a:p>
            <a:fld id="{6959B146-B621-9347-8FE6-831C97D0F806}" type="datetimeFigureOut">
              <a:rPr lang="fr-FR" smtClean="0"/>
              <a:t>14/11/2022</a:t>
            </a:fld>
            <a:endParaRPr lang="fr-FR"/>
          </a:p>
        </p:txBody>
      </p:sp>
      <p:sp>
        <p:nvSpPr>
          <p:cNvPr id="4" name="Espace réservé du pied de page 3">
            <a:extLst>
              <a:ext uri="{FF2B5EF4-FFF2-40B4-BE49-F238E27FC236}">
                <a16:creationId xmlns:a16="http://schemas.microsoft.com/office/drawing/2014/main" id="{08B9AA9A-8E63-8B4E-B3DB-623E3169077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DE66C0A-257E-C140-88A0-B6D0ADD71E82}"/>
              </a:ext>
            </a:extLst>
          </p:cNvPr>
          <p:cNvSpPr>
            <a:spLocks noGrp="1"/>
          </p:cNvSpPr>
          <p:nvPr>
            <p:ph type="sldNum" sz="quarter" idx="12"/>
          </p:nvPr>
        </p:nvSpPr>
        <p:spPr/>
        <p:txBody>
          <a:bodyPr/>
          <a:lstStyle/>
          <a:p>
            <a:fld id="{8CDE92C4-7AFA-F941-94F2-83F1D2C32B9D}" type="slidenum">
              <a:rPr lang="fr-FR" smtClean="0"/>
              <a:t>‹n°›</a:t>
            </a:fld>
            <a:endParaRPr lang="fr-FR"/>
          </a:p>
        </p:txBody>
      </p:sp>
    </p:spTree>
    <p:extLst>
      <p:ext uri="{BB962C8B-B14F-4D97-AF65-F5344CB8AC3E}">
        <p14:creationId xmlns:p14="http://schemas.microsoft.com/office/powerpoint/2010/main" val="55161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55464E-D618-0842-8C51-AA9774798F67}"/>
              </a:ext>
            </a:extLst>
          </p:cNvPr>
          <p:cNvSpPr>
            <a:spLocks noGrp="1"/>
          </p:cNvSpPr>
          <p:nvPr>
            <p:ph type="dt" sz="half" idx="10"/>
          </p:nvPr>
        </p:nvSpPr>
        <p:spPr/>
        <p:txBody>
          <a:bodyPr/>
          <a:lstStyle/>
          <a:p>
            <a:fld id="{6959B146-B621-9347-8FE6-831C97D0F806}" type="datetimeFigureOut">
              <a:rPr lang="fr-FR" smtClean="0"/>
              <a:t>14/11/2022</a:t>
            </a:fld>
            <a:endParaRPr lang="fr-FR"/>
          </a:p>
        </p:txBody>
      </p:sp>
      <p:sp>
        <p:nvSpPr>
          <p:cNvPr id="3" name="Espace réservé du pied de page 2">
            <a:extLst>
              <a:ext uri="{FF2B5EF4-FFF2-40B4-BE49-F238E27FC236}">
                <a16:creationId xmlns:a16="http://schemas.microsoft.com/office/drawing/2014/main" id="{59760F99-855C-F34A-A4C5-4DB5662BD27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513D607-2B91-B74A-A17C-06E9FBD8B019}"/>
              </a:ext>
            </a:extLst>
          </p:cNvPr>
          <p:cNvSpPr>
            <a:spLocks noGrp="1"/>
          </p:cNvSpPr>
          <p:nvPr>
            <p:ph type="sldNum" sz="quarter" idx="12"/>
          </p:nvPr>
        </p:nvSpPr>
        <p:spPr/>
        <p:txBody>
          <a:bodyPr/>
          <a:lstStyle/>
          <a:p>
            <a:fld id="{8CDE92C4-7AFA-F941-94F2-83F1D2C32B9D}" type="slidenum">
              <a:rPr lang="fr-FR" smtClean="0"/>
              <a:t>‹n°›</a:t>
            </a:fld>
            <a:endParaRPr lang="fr-FR"/>
          </a:p>
        </p:txBody>
      </p:sp>
    </p:spTree>
    <p:extLst>
      <p:ext uri="{BB962C8B-B14F-4D97-AF65-F5344CB8AC3E}">
        <p14:creationId xmlns:p14="http://schemas.microsoft.com/office/powerpoint/2010/main" val="349422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8D5848-86E4-D845-8D8F-FAF7ED93DC53}"/>
              </a:ext>
            </a:extLst>
          </p:cNvPr>
          <p:cNvSpPr>
            <a:spLocks noGrp="1"/>
          </p:cNvSpPr>
          <p:nvPr>
            <p:ph type="title"/>
          </p:nvPr>
        </p:nvSpPr>
        <p:spPr>
          <a:xfrm>
            <a:off x="839788" y="457200"/>
            <a:ext cx="3932237" cy="1600200"/>
          </a:xfrm>
        </p:spPr>
        <p:txBody>
          <a:bodyPr anchor="b"/>
          <a:lstStyle>
            <a:lvl1pPr>
              <a:defRPr sz="3200"/>
            </a:lvl1pPr>
          </a:lstStyle>
          <a:p>
            <a:r>
              <a:rPr lang="fr-CA"/>
              <a:t>Modifier le style du titre</a:t>
            </a:r>
            <a:endParaRPr lang="fr-FR"/>
          </a:p>
        </p:txBody>
      </p:sp>
      <p:sp>
        <p:nvSpPr>
          <p:cNvPr id="3" name="Espace réservé du contenu 2">
            <a:extLst>
              <a:ext uri="{FF2B5EF4-FFF2-40B4-BE49-F238E27FC236}">
                <a16:creationId xmlns:a16="http://schemas.microsoft.com/office/drawing/2014/main" id="{F613DA8C-3226-3841-941E-22332A4926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texte 3">
            <a:extLst>
              <a:ext uri="{FF2B5EF4-FFF2-40B4-BE49-F238E27FC236}">
                <a16:creationId xmlns:a16="http://schemas.microsoft.com/office/drawing/2014/main" id="{B1761F24-1AC6-FC41-9107-9D8323A4F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e la date 4">
            <a:extLst>
              <a:ext uri="{FF2B5EF4-FFF2-40B4-BE49-F238E27FC236}">
                <a16:creationId xmlns:a16="http://schemas.microsoft.com/office/drawing/2014/main" id="{8CE75569-C4B9-DE44-8049-2C6787693653}"/>
              </a:ext>
            </a:extLst>
          </p:cNvPr>
          <p:cNvSpPr>
            <a:spLocks noGrp="1"/>
          </p:cNvSpPr>
          <p:nvPr>
            <p:ph type="dt" sz="half" idx="10"/>
          </p:nvPr>
        </p:nvSpPr>
        <p:spPr/>
        <p:txBody>
          <a:bodyPr/>
          <a:lstStyle/>
          <a:p>
            <a:fld id="{6959B146-B621-9347-8FE6-831C97D0F806}" type="datetimeFigureOut">
              <a:rPr lang="fr-FR" smtClean="0"/>
              <a:t>14/11/2022</a:t>
            </a:fld>
            <a:endParaRPr lang="fr-FR"/>
          </a:p>
        </p:txBody>
      </p:sp>
      <p:sp>
        <p:nvSpPr>
          <p:cNvPr id="6" name="Espace réservé du pied de page 5">
            <a:extLst>
              <a:ext uri="{FF2B5EF4-FFF2-40B4-BE49-F238E27FC236}">
                <a16:creationId xmlns:a16="http://schemas.microsoft.com/office/drawing/2014/main" id="{752B8B2F-BE18-E044-901C-1B3E4381EDE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5A9EF26-7333-B446-8C27-9136E23E2562}"/>
              </a:ext>
            </a:extLst>
          </p:cNvPr>
          <p:cNvSpPr>
            <a:spLocks noGrp="1"/>
          </p:cNvSpPr>
          <p:nvPr>
            <p:ph type="sldNum" sz="quarter" idx="12"/>
          </p:nvPr>
        </p:nvSpPr>
        <p:spPr/>
        <p:txBody>
          <a:bodyPr/>
          <a:lstStyle/>
          <a:p>
            <a:fld id="{8CDE92C4-7AFA-F941-94F2-83F1D2C32B9D}" type="slidenum">
              <a:rPr lang="fr-FR" smtClean="0"/>
              <a:t>‹n°›</a:t>
            </a:fld>
            <a:endParaRPr lang="fr-FR"/>
          </a:p>
        </p:txBody>
      </p:sp>
    </p:spTree>
    <p:extLst>
      <p:ext uri="{BB962C8B-B14F-4D97-AF65-F5344CB8AC3E}">
        <p14:creationId xmlns:p14="http://schemas.microsoft.com/office/powerpoint/2010/main" val="161631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D39259-D5B9-9E43-BA7E-90BFE63A229A}"/>
              </a:ext>
            </a:extLst>
          </p:cNvPr>
          <p:cNvSpPr>
            <a:spLocks noGrp="1"/>
          </p:cNvSpPr>
          <p:nvPr>
            <p:ph type="title"/>
          </p:nvPr>
        </p:nvSpPr>
        <p:spPr>
          <a:xfrm>
            <a:off x="839788" y="457200"/>
            <a:ext cx="3932237" cy="1600200"/>
          </a:xfrm>
        </p:spPr>
        <p:txBody>
          <a:bodyPr anchor="b"/>
          <a:lstStyle>
            <a:lvl1pPr>
              <a:defRPr sz="3200"/>
            </a:lvl1pPr>
          </a:lstStyle>
          <a:p>
            <a:r>
              <a:rPr lang="fr-CA"/>
              <a:t>Modifier le style du titre</a:t>
            </a:r>
            <a:endParaRPr lang="fr-FR"/>
          </a:p>
        </p:txBody>
      </p:sp>
      <p:sp>
        <p:nvSpPr>
          <p:cNvPr id="3" name="Espace réservé pour une image  2">
            <a:extLst>
              <a:ext uri="{FF2B5EF4-FFF2-40B4-BE49-F238E27FC236}">
                <a16:creationId xmlns:a16="http://schemas.microsoft.com/office/drawing/2014/main" id="{E9541DC2-9FCF-4243-9C01-AC03D2AC3E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4A65DEA-F9DB-A545-902D-1B5B80AAE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e la date 4">
            <a:extLst>
              <a:ext uri="{FF2B5EF4-FFF2-40B4-BE49-F238E27FC236}">
                <a16:creationId xmlns:a16="http://schemas.microsoft.com/office/drawing/2014/main" id="{13903F07-A7BE-C24A-AC18-34501A3F6EEA}"/>
              </a:ext>
            </a:extLst>
          </p:cNvPr>
          <p:cNvSpPr>
            <a:spLocks noGrp="1"/>
          </p:cNvSpPr>
          <p:nvPr>
            <p:ph type="dt" sz="half" idx="10"/>
          </p:nvPr>
        </p:nvSpPr>
        <p:spPr/>
        <p:txBody>
          <a:bodyPr/>
          <a:lstStyle/>
          <a:p>
            <a:fld id="{6959B146-B621-9347-8FE6-831C97D0F806}" type="datetimeFigureOut">
              <a:rPr lang="fr-FR" smtClean="0"/>
              <a:t>14/11/2022</a:t>
            </a:fld>
            <a:endParaRPr lang="fr-FR"/>
          </a:p>
        </p:txBody>
      </p:sp>
      <p:sp>
        <p:nvSpPr>
          <p:cNvPr id="6" name="Espace réservé du pied de page 5">
            <a:extLst>
              <a:ext uri="{FF2B5EF4-FFF2-40B4-BE49-F238E27FC236}">
                <a16:creationId xmlns:a16="http://schemas.microsoft.com/office/drawing/2014/main" id="{9D65A6F8-D513-C143-A6E7-5A066D0FB8B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4999B4-6D8C-B149-B9CE-9F73FDE56F95}"/>
              </a:ext>
            </a:extLst>
          </p:cNvPr>
          <p:cNvSpPr>
            <a:spLocks noGrp="1"/>
          </p:cNvSpPr>
          <p:nvPr>
            <p:ph type="sldNum" sz="quarter" idx="12"/>
          </p:nvPr>
        </p:nvSpPr>
        <p:spPr/>
        <p:txBody>
          <a:bodyPr/>
          <a:lstStyle/>
          <a:p>
            <a:fld id="{8CDE92C4-7AFA-F941-94F2-83F1D2C32B9D}" type="slidenum">
              <a:rPr lang="fr-FR" smtClean="0"/>
              <a:t>‹n°›</a:t>
            </a:fld>
            <a:endParaRPr lang="fr-FR"/>
          </a:p>
        </p:txBody>
      </p:sp>
    </p:spTree>
    <p:extLst>
      <p:ext uri="{BB962C8B-B14F-4D97-AF65-F5344CB8AC3E}">
        <p14:creationId xmlns:p14="http://schemas.microsoft.com/office/powerpoint/2010/main" val="18829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E1C57AD-49EE-BA41-89F9-BD69535BF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a:t>Modifier le style du titre</a:t>
            </a:r>
            <a:endParaRPr lang="fr-FR"/>
          </a:p>
        </p:txBody>
      </p:sp>
      <p:sp>
        <p:nvSpPr>
          <p:cNvPr id="3" name="Espace réservé du texte 2">
            <a:extLst>
              <a:ext uri="{FF2B5EF4-FFF2-40B4-BE49-F238E27FC236}">
                <a16:creationId xmlns:a16="http://schemas.microsoft.com/office/drawing/2014/main" id="{AB082CFF-4A96-5C4F-8945-7BE618FC6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A4FB2DB5-5F43-1C49-BA1A-0B5E664BF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9B146-B621-9347-8FE6-831C97D0F806}" type="datetimeFigureOut">
              <a:rPr lang="fr-FR" smtClean="0"/>
              <a:t>14/11/2022</a:t>
            </a:fld>
            <a:endParaRPr lang="fr-FR"/>
          </a:p>
        </p:txBody>
      </p:sp>
      <p:sp>
        <p:nvSpPr>
          <p:cNvPr id="5" name="Espace réservé du pied de page 4">
            <a:extLst>
              <a:ext uri="{FF2B5EF4-FFF2-40B4-BE49-F238E27FC236}">
                <a16:creationId xmlns:a16="http://schemas.microsoft.com/office/drawing/2014/main" id="{648742D1-ABBD-CC48-A3AC-C1E4F56E29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E325B39-918B-EF40-ACDD-4903B4E96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E92C4-7AFA-F941-94F2-83F1D2C32B9D}" type="slidenum">
              <a:rPr lang="fr-FR" smtClean="0"/>
              <a:t>‹n°›</a:t>
            </a:fld>
            <a:endParaRPr lang="fr-FR"/>
          </a:p>
        </p:txBody>
      </p:sp>
    </p:spTree>
    <p:extLst>
      <p:ext uri="{BB962C8B-B14F-4D97-AF65-F5344CB8AC3E}">
        <p14:creationId xmlns:p14="http://schemas.microsoft.com/office/powerpoint/2010/main" val="1591926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fr/docs/Web/JavaScript/Reference/Global_objects/Function/bind"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5943F5-5228-C04F-A73B-B6195D75B681}"/>
              </a:ext>
            </a:extLst>
          </p:cNvPr>
          <p:cNvSpPr/>
          <p:nvPr/>
        </p:nvSpPr>
        <p:spPr>
          <a:xfrm>
            <a:off x="0" y="0"/>
            <a:ext cx="4454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itre 1">
            <a:extLst>
              <a:ext uri="{FF2B5EF4-FFF2-40B4-BE49-F238E27FC236}">
                <a16:creationId xmlns:a16="http://schemas.microsoft.com/office/drawing/2014/main" id="{C3352BDC-3B9E-9043-8125-D4A03FC76C00}"/>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bg1"/>
                </a:solidFill>
                <a:latin typeface="Rubik" pitchFamily="2" charset="-79"/>
                <a:cs typeface="Rubik" pitchFamily="2" charset="-79"/>
              </a:rPr>
              <a:t>Table</a:t>
            </a:r>
            <a:r>
              <a:rPr lang="fr-CA" sz="2400" b="1" dirty="0">
                <a:solidFill>
                  <a:schemeClr val="bg1"/>
                </a:solidFill>
                <a:latin typeface="Source Sans Pro" panose="020B0503030403020204" pitchFamily="34" charset="77"/>
                <a:cs typeface="Arial" panose="020B0604020202020204" pitchFamily="34" charset="0"/>
              </a:rPr>
              <a:t> des matières</a:t>
            </a:r>
          </a:p>
        </p:txBody>
      </p:sp>
      <p:sp>
        <p:nvSpPr>
          <p:cNvPr id="15" name="Titre 1">
            <a:extLst>
              <a:ext uri="{FF2B5EF4-FFF2-40B4-BE49-F238E27FC236}">
                <a16:creationId xmlns:a16="http://schemas.microsoft.com/office/drawing/2014/main" id="{954FD4C9-93CF-2640-A46C-FF5F7E322A1A}"/>
              </a:ext>
            </a:extLst>
          </p:cNvPr>
          <p:cNvSpPr txBox="1">
            <a:spLocks/>
          </p:cNvSpPr>
          <p:nvPr/>
        </p:nvSpPr>
        <p:spPr>
          <a:xfrm>
            <a:off x="601067" y="121117"/>
            <a:ext cx="7924800" cy="491677"/>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bg1"/>
                </a:solidFill>
                <a:latin typeface="Rubik" pitchFamily="2" charset="-79"/>
                <a:cs typeface="Rubik" pitchFamily="2" charset="-79"/>
              </a:rPr>
              <a:t>Matière pour le TP2</a:t>
            </a:r>
          </a:p>
        </p:txBody>
      </p:sp>
      <p:sp>
        <p:nvSpPr>
          <p:cNvPr id="6" name="ZoneTexte 5">
            <a:extLst>
              <a:ext uri="{FF2B5EF4-FFF2-40B4-BE49-F238E27FC236}">
                <a16:creationId xmlns:a16="http://schemas.microsoft.com/office/drawing/2014/main" id="{5F960D97-DDE5-AD4D-904E-DAC6362DC6D2}"/>
              </a:ext>
            </a:extLst>
          </p:cNvPr>
          <p:cNvSpPr txBox="1"/>
          <p:nvPr/>
        </p:nvSpPr>
        <p:spPr>
          <a:xfrm>
            <a:off x="2510487" y="1664609"/>
            <a:ext cx="8191966" cy="3877985"/>
          </a:xfrm>
          <a:prstGeom prst="rect">
            <a:avLst/>
          </a:prstGeom>
          <a:noFill/>
        </p:spPr>
        <p:txBody>
          <a:bodyPr wrap="square" rtlCol="0">
            <a:spAutoFit/>
          </a:bodyPr>
          <a:lstStyle/>
          <a:p>
            <a:pPr marL="457200" indent="-457200" fontAlgn="ctr">
              <a:spcBef>
                <a:spcPts val="1200"/>
              </a:spcBef>
              <a:buFont typeface="+mj-lt"/>
              <a:buAutoNum type="arabicPeriod"/>
            </a:pPr>
            <a:r>
              <a:rPr lang="fr-CA" sz="2400" dirty="0">
                <a:solidFill>
                  <a:schemeClr val="bg1"/>
                </a:solidFill>
                <a:latin typeface="Rubik" pitchFamily="2" charset="-79"/>
                <a:cs typeface="Rubik" pitchFamily="2" charset="-79"/>
              </a:rPr>
              <a:t>Révision </a:t>
            </a:r>
            <a:r>
              <a:rPr lang="fr-CA" sz="2400" dirty="0" err="1">
                <a:solidFill>
                  <a:schemeClr val="bg1"/>
                </a:solidFill>
                <a:latin typeface="Rubik" pitchFamily="2" charset="-79"/>
                <a:cs typeface="Rubik" pitchFamily="2" charset="-79"/>
              </a:rPr>
              <a:t>querySelectorAll</a:t>
            </a:r>
            <a:r>
              <a:rPr lang="fr-CA" sz="2400" dirty="0">
                <a:solidFill>
                  <a:schemeClr val="bg1"/>
                </a:solidFill>
                <a:latin typeface="Rubik" pitchFamily="2" charset="-79"/>
                <a:cs typeface="Rubik" pitchFamily="2" charset="-79"/>
              </a:rPr>
              <a:t>()</a:t>
            </a:r>
          </a:p>
          <a:p>
            <a:pPr marL="457200" indent="-457200" fontAlgn="ctr">
              <a:spcBef>
                <a:spcPts val="1200"/>
              </a:spcBef>
              <a:buFont typeface="+mj-lt"/>
              <a:buAutoNum type="arabicPeriod"/>
            </a:pPr>
            <a:r>
              <a:rPr lang="fr-CA" sz="2400" dirty="0">
                <a:solidFill>
                  <a:schemeClr val="bg1"/>
                </a:solidFill>
                <a:latin typeface="Rubik" pitchFamily="2" charset="-79"/>
                <a:cs typeface="Rubik" pitchFamily="2" charset="-79"/>
              </a:rPr>
              <a:t>Cibler un élément HTML parent</a:t>
            </a:r>
          </a:p>
          <a:p>
            <a:pPr marL="457200" indent="-457200" fontAlgn="ctr">
              <a:spcBef>
                <a:spcPts val="1200"/>
              </a:spcBef>
              <a:buFont typeface="+mj-lt"/>
              <a:buAutoNum type="arabicPeriod"/>
            </a:pPr>
            <a:r>
              <a:rPr lang="fr-CA" sz="2400" dirty="0">
                <a:solidFill>
                  <a:schemeClr val="bg1"/>
                </a:solidFill>
                <a:latin typeface="Rubik" pitchFamily="2" charset="-79"/>
                <a:cs typeface="Rubik" pitchFamily="2" charset="-79"/>
              </a:rPr>
              <a:t>Validation de formulaire </a:t>
            </a:r>
          </a:p>
          <a:p>
            <a:pPr marL="914400" lvl="1" indent="-457200" fontAlgn="ctr">
              <a:spcBef>
                <a:spcPts val="1200"/>
              </a:spcBef>
              <a:buFont typeface="Arial" panose="020B0604020202020204" pitchFamily="34" charset="0"/>
              <a:buChar char="•"/>
            </a:pPr>
            <a:r>
              <a:rPr lang="fr-CA" sz="2000" dirty="0">
                <a:solidFill>
                  <a:schemeClr val="bg1"/>
                </a:solidFill>
                <a:latin typeface="Rubik Light" pitchFamily="2" charset="-79"/>
                <a:cs typeface="Rubik Light" pitchFamily="2" charset="-79"/>
              </a:rPr>
              <a:t>Écouteurs d’événements (.</a:t>
            </a:r>
            <a:r>
              <a:rPr lang="fr-CA" sz="2000" dirty="0" err="1">
                <a:solidFill>
                  <a:schemeClr val="bg1"/>
                </a:solidFill>
                <a:latin typeface="Rubik Light" pitchFamily="2" charset="-79"/>
                <a:cs typeface="Rubik Light" pitchFamily="2" charset="-79"/>
              </a:rPr>
              <a:t>bind</a:t>
            </a:r>
            <a:r>
              <a:rPr lang="fr-CA" sz="2000" dirty="0">
                <a:solidFill>
                  <a:schemeClr val="bg1"/>
                </a:solidFill>
                <a:latin typeface="Rubik Light" pitchFamily="2" charset="-79"/>
                <a:cs typeface="Rubik Light" pitchFamily="2" charset="-79"/>
              </a:rPr>
              <a:t>())</a:t>
            </a:r>
          </a:p>
          <a:p>
            <a:pPr marL="914400" lvl="1" indent="-457200" fontAlgn="ctr">
              <a:spcBef>
                <a:spcPts val="1200"/>
              </a:spcBef>
              <a:buFont typeface="Arial" panose="020B0604020202020204" pitchFamily="34" charset="0"/>
              <a:buChar char="•"/>
            </a:pPr>
            <a:r>
              <a:rPr lang="fr-CA" sz="2000" dirty="0">
                <a:solidFill>
                  <a:schemeClr val="bg1"/>
                </a:solidFill>
                <a:latin typeface="Rubik Light" pitchFamily="2" charset="-79"/>
                <a:cs typeface="Rubik Light" pitchFamily="2" charset="-79"/>
              </a:rPr>
              <a:t>Objet événement</a:t>
            </a:r>
          </a:p>
          <a:p>
            <a:pPr marL="914400" lvl="1" indent="-457200" fontAlgn="ctr">
              <a:spcBef>
                <a:spcPts val="1200"/>
              </a:spcBef>
              <a:buFont typeface="Arial" panose="020B0604020202020204" pitchFamily="34" charset="0"/>
              <a:buChar char="•"/>
            </a:pPr>
            <a:r>
              <a:rPr lang="fr-CA" sz="2000" dirty="0">
                <a:solidFill>
                  <a:schemeClr val="bg1"/>
                </a:solidFill>
                <a:latin typeface="Rubik Light" pitchFamily="2" charset="-79"/>
                <a:cs typeface="Rubik Light" pitchFamily="2" charset="-79"/>
              </a:rPr>
              <a:t>Événement </a:t>
            </a:r>
            <a:r>
              <a:rPr lang="fr-CA" sz="2000" dirty="0" err="1">
                <a:solidFill>
                  <a:schemeClr val="bg1"/>
                </a:solidFill>
                <a:latin typeface="Rubik Light" pitchFamily="2" charset="-79"/>
                <a:cs typeface="Rubik Light" pitchFamily="2" charset="-79"/>
              </a:rPr>
              <a:t>blur</a:t>
            </a:r>
            <a:endParaRPr lang="fr-CA" sz="2000" dirty="0">
              <a:solidFill>
                <a:schemeClr val="bg1"/>
              </a:solidFill>
              <a:latin typeface="Rubik Light" pitchFamily="2" charset="-79"/>
              <a:cs typeface="Rubik Light" pitchFamily="2" charset="-79"/>
            </a:endParaRPr>
          </a:p>
          <a:p>
            <a:pPr marL="914400" lvl="1" indent="-457200" fontAlgn="ctr">
              <a:spcBef>
                <a:spcPts val="1200"/>
              </a:spcBef>
              <a:buFont typeface="Arial" panose="020B0604020202020204" pitchFamily="34" charset="0"/>
              <a:buChar char="•"/>
            </a:pPr>
            <a:r>
              <a:rPr lang="fr-CA" sz="2000" dirty="0">
                <a:solidFill>
                  <a:schemeClr val="bg1"/>
                </a:solidFill>
                <a:latin typeface="Rubik Light" pitchFamily="2" charset="-79"/>
                <a:cs typeface="Rubik Light" pitchFamily="2" charset="-79"/>
              </a:rPr>
              <a:t>Validation avec l’attribut HTML pattern</a:t>
            </a:r>
          </a:p>
          <a:p>
            <a:pPr marL="457200" lvl="0" indent="-457200" fontAlgn="ctr">
              <a:spcBef>
                <a:spcPts val="1200"/>
              </a:spcBef>
              <a:buFont typeface="+mj-lt"/>
              <a:buAutoNum type="arabicPeriod"/>
            </a:pPr>
            <a:r>
              <a:rPr lang="fr-CA" sz="2400" dirty="0">
                <a:solidFill>
                  <a:prstClr val="white"/>
                </a:solidFill>
                <a:latin typeface="Rubik" pitchFamily="2" charset="-79"/>
                <a:cs typeface="Rubik" pitchFamily="2" charset="-79"/>
              </a:rPr>
              <a:t>Début du TP2: Concours</a:t>
            </a:r>
          </a:p>
        </p:txBody>
      </p:sp>
    </p:spTree>
    <p:extLst>
      <p:ext uri="{BB962C8B-B14F-4D97-AF65-F5344CB8AC3E}">
        <p14:creationId xmlns:p14="http://schemas.microsoft.com/office/powerpoint/2010/main" val="106365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Validation de formulaire</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3F2AF61-0F2E-544F-B6CA-B69839107E32}"/>
              </a:ext>
            </a:extLst>
          </p:cNvPr>
          <p:cNvSpPr/>
          <p:nvPr/>
        </p:nvSpPr>
        <p:spPr>
          <a:xfrm>
            <a:off x="601066" y="1149350"/>
            <a:ext cx="88477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Écouteurs d’événements</a:t>
            </a:r>
          </a:p>
        </p:txBody>
      </p:sp>
      <p:sp>
        <p:nvSpPr>
          <p:cNvPr id="10" name="Rectangle 9">
            <a:extLst>
              <a:ext uri="{FF2B5EF4-FFF2-40B4-BE49-F238E27FC236}">
                <a16:creationId xmlns:a16="http://schemas.microsoft.com/office/drawing/2014/main" id="{A4E59CEF-8A26-E641-9322-D6083AEB1F1F}"/>
              </a:ext>
            </a:extLst>
          </p:cNvPr>
          <p:cNvSpPr/>
          <p:nvPr/>
        </p:nvSpPr>
        <p:spPr>
          <a:xfrm>
            <a:off x="607056" y="2303411"/>
            <a:ext cx="11584944" cy="1629183"/>
          </a:xfrm>
          <a:prstGeom prst="rect">
            <a:avLst/>
          </a:prstGeom>
          <a:solidFill>
            <a:schemeClr val="bg1">
              <a:lumMod val="95000"/>
            </a:schemeClr>
          </a:solidFill>
        </p:spPr>
        <p:txBody>
          <a:bodyPr wrap="square" lIns="180000" tIns="180000" rIns="180000" bIns="180000" anchor="t">
            <a:spAutoFit/>
          </a:bodyPr>
          <a:lstStyle/>
          <a:p>
            <a:pPr>
              <a:lnSpc>
                <a:spcPct val="120000"/>
              </a:lnSpc>
            </a:pPr>
            <a:r>
              <a:rPr lang="fr-CA" sz="1600"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 Syntaxe utilisée jusqu'ici </a:t>
            </a:r>
            <a:br>
              <a:rPr lang="fr-CA"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br>
            <a:r>
              <a:rPr lang="fr-CA"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document.</a:t>
            </a:r>
            <a:r>
              <a:rPr lang="fr-CA" dirty="0" err="1">
                <a:solidFill>
                  <a:schemeClr val="accent1"/>
                </a:solidFill>
                <a:latin typeface="Menlo" panose="020B0609030804020204" pitchFamily="49" charset="0"/>
                <a:ea typeface="Menlo" panose="020B0609030804020204" pitchFamily="49" charset="0"/>
                <a:cs typeface="Menlo" panose="020B0609030804020204" pitchFamily="49" charset="0"/>
              </a:rPr>
              <a:t>getElementById</a:t>
            </a:r>
            <a:r>
              <a:rPr lang="fr-CA"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('bt1').</a:t>
            </a:r>
            <a:r>
              <a:rPr lang="fr-CA" dirty="0" err="1">
                <a:solidFill>
                  <a:schemeClr val="accent1"/>
                </a:solidFill>
                <a:latin typeface="Menlo" panose="020B0609030804020204" pitchFamily="49" charset="0"/>
                <a:ea typeface="Menlo" panose="020B0609030804020204" pitchFamily="49" charset="0"/>
                <a:cs typeface="Menlo" panose="020B0609030804020204" pitchFamily="49" charset="0"/>
              </a:rPr>
              <a:t>addEventListener</a:t>
            </a:r>
            <a:r>
              <a:rPr lang="fr-CA"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('click', </a:t>
            </a:r>
            <a:r>
              <a:rPr lang="fr-CA" dirty="0" err="1">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function</a:t>
            </a: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dirty="0" err="1">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objEvenement</a:t>
            </a: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p>
          <a:p>
            <a:pPr>
              <a:lnSpc>
                <a:spcPct val="120000"/>
              </a:lnSpc>
            </a:pP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    </a:t>
            </a:r>
            <a:r>
              <a:rPr lang="fr-CA" dirty="0" err="1">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validerFormulaire</a:t>
            </a: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dirty="0" err="1">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objEvenement</a:t>
            </a: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p>
          <a:p>
            <a:pPr>
              <a:lnSpc>
                <a:spcPct val="120000"/>
              </a:lnSpc>
            </a:pP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13" name="Rectangle 12">
            <a:extLst>
              <a:ext uri="{FF2B5EF4-FFF2-40B4-BE49-F238E27FC236}">
                <a16:creationId xmlns:a16="http://schemas.microsoft.com/office/drawing/2014/main" id="{93AB79BD-2421-234B-A012-30B64FFB82AA}"/>
              </a:ext>
            </a:extLst>
          </p:cNvPr>
          <p:cNvSpPr/>
          <p:nvPr/>
        </p:nvSpPr>
        <p:spPr>
          <a:xfrm>
            <a:off x="601066" y="4053852"/>
            <a:ext cx="11590934" cy="964386"/>
          </a:xfrm>
          <a:prstGeom prst="rect">
            <a:avLst/>
          </a:prstGeom>
          <a:solidFill>
            <a:schemeClr val="bg1">
              <a:lumMod val="95000"/>
            </a:schemeClr>
          </a:solidFill>
        </p:spPr>
        <p:txBody>
          <a:bodyPr wrap="square" lIns="180000" tIns="180000" rIns="180000" bIns="180000" anchor="t">
            <a:spAutoFit/>
          </a:bodyPr>
          <a:lstStyle/>
          <a:p>
            <a:pPr lvl="0">
              <a:lnSpc>
                <a:spcPct val="120000"/>
              </a:lnSpc>
            </a:pPr>
            <a:r>
              <a:rPr lang="fr-CA" sz="1600"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 Autre syntaxe possible</a:t>
            </a:r>
            <a:br>
              <a:rPr lang="fr-CA" sz="1600"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br>
            <a:r>
              <a:rPr lang="fr-CA" dirty="0" err="1">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document.</a:t>
            </a:r>
            <a:r>
              <a:rPr lang="fr-CA" dirty="0" err="1">
                <a:solidFill>
                  <a:srgbClr val="4472C4"/>
                </a:solidFill>
                <a:latin typeface="Menlo" panose="020B0609030804020204" pitchFamily="49" charset="0"/>
                <a:ea typeface="Menlo" panose="020B0609030804020204" pitchFamily="49" charset="0"/>
                <a:cs typeface="Menlo" panose="020B0609030804020204" pitchFamily="49" charset="0"/>
              </a:rPr>
              <a:t>getElementById</a:t>
            </a: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('bt1').</a:t>
            </a:r>
            <a:r>
              <a:rPr lang="fr-CA" dirty="0" err="1">
                <a:solidFill>
                  <a:srgbClr val="4472C4"/>
                </a:solidFill>
                <a:latin typeface="Menlo" panose="020B0609030804020204" pitchFamily="49" charset="0"/>
                <a:ea typeface="Menlo" panose="020B0609030804020204" pitchFamily="49" charset="0"/>
                <a:cs typeface="Menlo" panose="020B0609030804020204" pitchFamily="49" charset="0"/>
              </a:rPr>
              <a:t>addEventListener</a:t>
            </a: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('click', </a:t>
            </a:r>
            <a:r>
              <a:rPr lang="fr-CA" dirty="0" err="1">
                <a:solidFill>
                  <a:srgbClr val="4472C4"/>
                </a:solidFill>
                <a:highlight>
                  <a:srgbClr val="FFFF00"/>
                </a:highlight>
                <a:latin typeface="Menlo" panose="020B0609030804020204" pitchFamily="49" charset="0"/>
                <a:ea typeface="Menlo" panose="020B0609030804020204" pitchFamily="49" charset="0"/>
                <a:cs typeface="Menlo" panose="020B0609030804020204" pitchFamily="49" charset="0"/>
              </a:rPr>
              <a:t>validerFormulaire</a:t>
            </a: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a:t>
            </a:r>
          </a:p>
        </p:txBody>
      </p:sp>
      <p:sp>
        <p:nvSpPr>
          <p:cNvPr id="16" name="Rectangle 15">
            <a:extLst>
              <a:ext uri="{FF2B5EF4-FFF2-40B4-BE49-F238E27FC236}">
                <a16:creationId xmlns:a16="http://schemas.microsoft.com/office/drawing/2014/main" id="{70FD4DFB-53DA-DF45-A69A-3F113059B152}"/>
              </a:ext>
            </a:extLst>
          </p:cNvPr>
          <p:cNvSpPr/>
          <p:nvPr/>
        </p:nvSpPr>
        <p:spPr>
          <a:xfrm>
            <a:off x="601066" y="5152397"/>
            <a:ext cx="11590934" cy="1296784"/>
          </a:xfrm>
          <a:prstGeom prst="rect">
            <a:avLst/>
          </a:prstGeom>
          <a:solidFill>
            <a:schemeClr val="bg1">
              <a:lumMod val="95000"/>
            </a:schemeClr>
          </a:solidFill>
        </p:spPr>
        <p:txBody>
          <a:bodyPr wrap="square" lIns="180000" tIns="180000" rIns="180000" bIns="180000" anchor="t">
            <a:spAutoFit/>
          </a:bodyPr>
          <a:lstStyle/>
          <a:p>
            <a:pPr lvl="0">
              <a:lnSpc>
                <a:spcPct val="120000"/>
              </a:lnSpc>
            </a:pPr>
            <a:r>
              <a:rPr lang="fr-CA" sz="1600"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 Syntaxe à utiliser lorsqu’un écouteur d’événement est créé dans un objet </a:t>
            </a:r>
            <a:br>
              <a:rPr lang="fr-CA" sz="1600"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br>
            <a:r>
              <a:rPr lang="fr-CA" dirty="0" err="1">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document.</a:t>
            </a:r>
            <a:r>
              <a:rPr lang="fr-CA" dirty="0" err="1">
                <a:solidFill>
                  <a:srgbClr val="4472C4"/>
                </a:solidFill>
                <a:latin typeface="Menlo" panose="020B0609030804020204" pitchFamily="49" charset="0"/>
                <a:ea typeface="Menlo" panose="020B0609030804020204" pitchFamily="49" charset="0"/>
                <a:cs typeface="Menlo" panose="020B0609030804020204" pitchFamily="49" charset="0"/>
              </a:rPr>
              <a:t>getElementById</a:t>
            </a: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('bt1').</a:t>
            </a:r>
            <a:r>
              <a:rPr lang="fr-CA" dirty="0" err="1">
                <a:solidFill>
                  <a:srgbClr val="4472C4"/>
                </a:solidFill>
                <a:latin typeface="Menlo" panose="020B0609030804020204" pitchFamily="49" charset="0"/>
                <a:ea typeface="Menlo" panose="020B0609030804020204" pitchFamily="49" charset="0"/>
                <a:cs typeface="Menlo" panose="020B0609030804020204" pitchFamily="49" charset="0"/>
              </a:rPr>
              <a:t>addEventListener</a:t>
            </a: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('click', </a:t>
            </a:r>
            <a:b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b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    </a:t>
            </a:r>
            <a:r>
              <a:rPr lang="fr-CA" dirty="0" err="1">
                <a:solidFill>
                  <a:srgbClr val="70AD47">
                    <a:lumMod val="75000"/>
                  </a:srgbClr>
                </a:solidFill>
                <a:highlight>
                  <a:srgbClr val="FFFF00"/>
                </a:highlight>
                <a:latin typeface="Menlo" panose="020B0609030804020204" pitchFamily="49" charset="0"/>
                <a:ea typeface="Menlo" panose="020B0609030804020204" pitchFamily="49" charset="0"/>
                <a:cs typeface="Menlo" panose="020B0609030804020204" pitchFamily="49" charset="0"/>
              </a:rPr>
              <a:t>objetFormulaire.</a:t>
            </a:r>
            <a:r>
              <a:rPr lang="fr-CA" dirty="0" err="1">
                <a:solidFill>
                  <a:srgbClr val="4472C4"/>
                </a:solidFill>
                <a:highlight>
                  <a:srgbClr val="FFFF00"/>
                </a:highlight>
                <a:latin typeface="Menlo" panose="020B0609030804020204" pitchFamily="49" charset="0"/>
                <a:ea typeface="Menlo" panose="020B0609030804020204" pitchFamily="49" charset="0"/>
                <a:cs typeface="Menlo" panose="020B0609030804020204" pitchFamily="49" charset="0"/>
              </a:rPr>
              <a:t>valider</a:t>
            </a:r>
            <a:r>
              <a:rPr lang="fr-CA" dirty="0" err="1">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dirty="0" err="1">
                <a:solidFill>
                  <a:srgbClr val="4472C4"/>
                </a:solidFill>
                <a:highlight>
                  <a:srgbClr val="FFFF00"/>
                </a:highlight>
                <a:latin typeface="Menlo" panose="020B0609030804020204" pitchFamily="49" charset="0"/>
                <a:ea typeface="Menlo" panose="020B0609030804020204" pitchFamily="49" charset="0"/>
                <a:cs typeface="Menlo" panose="020B0609030804020204" pitchFamily="49" charset="0"/>
              </a:rPr>
              <a:t>bind</a:t>
            </a: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dirty="0" err="1">
                <a:solidFill>
                  <a:srgbClr val="4472C4"/>
                </a:solidFill>
                <a:highlight>
                  <a:srgbClr val="FFFF00"/>
                </a:highlight>
                <a:latin typeface="Menlo" panose="020B0609030804020204" pitchFamily="49" charset="0"/>
                <a:ea typeface="Menlo" panose="020B0609030804020204" pitchFamily="49" charset="0"/>
                <a:cs typeface="Menlo" panose="020B0609030804020204" pitchFamily="49" charset="0"/>
              </a:rPr>
              <a:t>this</a:t>
            </a: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a:t>
            </a:r>
          </a:p>
        </p:txBody>
      </p:sp>
      <p:sp>
        <p:nvSpPr>
          <p:cNvPr id="17" name="Rectangle 16">
            <a:extLst>
              <a:ext uri="{FF2B5EF4-FFF2-40B4-BE49-F238E27FC236}">
                <a16:creationId xmlns:a16="http://schemas.microsoft.com/office/drawing/2014/main" id="{4839D6E5-44F1-6B4B-B431-2BA60515CA5A}"/>
              </a:ext>
            </a:extLst>
          </p:cNvPr>
          <p:cNvSpPr/>
          <p:nvPr/>
        </p:nvSpPr>
        <p:spPr>
          <a:xfrm>
            <a:off x="601067" y="1674810"/>
            <a:ext cx="10983878" cy="424732"/>
          </a:xfrm>
          <a:prstGeom prst="rect">
            <a:avLst/>
          </a:prstGeom>
        </p:spPr>
        <p:txBody>
          <a:bodyPr wrap="square" anchor="t">
            <a:spAutoFit/>
          </a:bodyPr>
          <a:lstStyle/>
          <a:p>
            <a:pPr fontAlgn="ctr">
              <a:lnSpc>
                <a:spcPct val="120000"/>
              </a:lnSpc>
              <a:spcBef>
                <a:spcPts val="2400"/>
              </a:spcBef>
            </a:pPr>
            <a:r>
              <a:rPr lang="fr-CA" dirty="0">
                <a:solidFill>
                  <a:schemeClr val="accent1">
                    <a:lumMod val="50000"/>
                  </a:schemeClr>
                </a:solidFill>
                <a:latin typeface="Rubik Light" pitchFamily="2" charset="-79"/>
                <a:cs typeface="Rubik Light" pitchFamily="2" charset="-79"/>
              </a:rPr>
              <a:t>Voici trois façons de déclencher des écouteurs d’événement:</a:t>
            </a:r>
          </a:p>
        </p:txBody>
      </p:sp>
    </p:spTree>
    <p:extLst>
      <p:ext uri="{BB962C8B-B14F-4D97-AF65-F5344CB8AC3E}">
        <p14:creationId xmlns:p14="http://schemas.microsoft.com/office/powerpoint/2010/main" val="220411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Validation de formulaire</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3F2AF61-0F2E-544F-B6CA-B69839107E32}"/>
              </a:ext>
            </a:extLst>
          </p:cNvPr>
          <p:cNvSpPr/>
          <p:nvPr/>
        </p:nvSpPr>
        <p:spPr>
          <a:xfrm>
            <a:off x="601066" y="1149350"/>
            <a:ext cx="88477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Écouteurs d’événements – suite 1</a:t>
            </a:r>
          </a:p>
        </p:txBody>
      </p:sp>
      <p:sp>
        <p:nvSpPr>
          <p:cNvPr id="10" name="Rectangle 9">
            <a:extLst>
              <a:ext uri="{FF2B5EF4-FFF2-40B4-BE49-F238E27FC236}">
                <a16:creationId xmlns:a16="http://schemas.microsoft.com/office/drawing/2014/main" id="{A4E59CEF-8A26-E641-9322-D6083AEB1F1F}"/>
              </a:ext>
            </a:extLst>
          </p:cNvPr>
          <p:cNvSpPr/>
          <p:nvPr/>
        </p:nvSpPr>
        <p:spPr>
          <a:xfrm>
            <a:off x="607056" y="2303411"/>
            <a:ext cx="11584944" cy="1629183"/>
          </a:xfrm>
          <a:prstGeom prst="rect">
            <a:avLst/>
          </a:prstGeom>
          <a:solidFill>
            <a:schemeClr val="bg1">
              <a:lumMod val="95000"/>
            </a:schemeClr>
          </a:solidFill>
        </p:spPr>
        <p:txBody>
          <a:bodyPr wrap="square" lIns="180000" tIns="180000" rIns="180000" bIns="180000" anchor="t">
            <a:spAutoFit/>
          </a:bodyPr>
          <a:lstStyle/>
          <a:p>
            <a:pPr>
              <a:lnSpc>
                <a:spcPct val="120000"/>
              </a:lnSpc>
            </a:pPr>
            <a:r>
              <a:rPr lang="fr-CA" sz="1600"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 Syntaxe utilisée jusqu'ici </a:t>
            </a:r>
            <a:br>
              <a:rPr lang="fr-CA"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br>
            <a:r>
              <a:rPr lang="fr-CA"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document.</a:t>
            </a:r>
            <a:r>
              <a:rPr lang="fr-CA" dirty="0" err="1">
                <a:solidFill>
                  <a:schemeClr val="accent1"/>
                </a:solidFill>
                <a:latin typeface="Menlo" panose="020B0609030804020204" pitchFamily="49" charset="0"/>
                <a:ea typeface="Menlo" panose="020B0609030804020204" pitchFamily="49" charset="0"/>
                <a:cs typeface="Menlo" panose="020B0609030804020204" pitchFamily="49" charset="0"/>
              </a:rPr>
              <a:t>getElementById</a:t>
            </a:r>
            <a:r>
              <a:rPr lang="fr-CA"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('bt1').</a:t>
            </a:r>
            <a:r>
              <a:rPr lang="fr-CA" dirty="0" err="1">
                <a:solidFill>
                  <a:schemeClr val="accent1"/>
                </a:solidFill>
                <a:latin typeface="Menlo" panose="020B0609030804020204" pitchFamily="49" charset="0"/>
                <a:ea typeface="Menlo" panose="020B0609030804020204" pitchFamily="49" charset="0"/>
                <a:cs typeface="Menlo" panose="020B0609030804020204" pitchFamily="49" charset="0"/>
              </a:rPr>
              <a:t>addEventListener</a:t>
            </a:r>
            <a:r>
              <a:rPr lang="fr-CA"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('click', </a:t>
            </a:r>
            <a:r>
              <a:rPr lang="fr-CA" dirty="0" err="1">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function</a:t>
            </a: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dirty="0" err="1">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objEvenement</a:t>
            </a: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p>
          <a:p>
            <a:pPr>
              <a:lnSpc>
                <a:spcPct val="120000"/>
              </a:lnSpc>
            </a:pP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    </a:t>
            </a:r>
            <a:r>
              <a:rPr lang="fr-CA" dirty="0" err="1">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validerFormulaire</a:t>
            </a: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dirty="0" err="1">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objEvenement</a:t>
            </a: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p>
          <a:p>
            <a:pPr>
              <a:lnSpc>
                <a:spcPct val="120000"/>
              </a:lnSpc>
            </a:pP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17" name="Rectangle 16">
            <a:extLst>
              <a:ext uri="{FF2B5EF4-FFF2-40B4-BE49-F238E27FC236}">
                <a16:creationId xmlns:a16="http://schemas.microsoft.com/office/drawing/2014/main" id="{4839D6E5-44F1-6B4B-B431-2BA60515CA5A}"/>
              </a:ext>
            </a:extLst>
          </p:cNvPr>
          <p:cNvSpPr/>
          <p:nvPr/>
        </p:nvSpPr>
        <p:spPr>
          <a:xfrm>
            <a:off x="601067" y="1674810"/>
            <a:ext cx="10983878" cy="424732"/>
          </a:xfrm>
          <a:prstGeom prst="rect">
            <a:avLst/>
          </a:prstGeom>
        </p:spPr>
        <p:txBody>
          <a:bodyPr wrap="square" anchor="t">
            <a:spAutoFit/>
          </a:bodyPr>
          <a:lstStyle/>
          <a:p>
            <a:pPr fontAlgn="ctr">
              <a:lnSpc>
                <a:spcPct val="120000"/>
              </a:lnSpc>
              <a:spcBef>
                <a:spcPts val="2400"/>
              </a:spcBef>
            </a:pPr>
            <a:r>
              <a:rPr lang="fr-CA" dirty="0">
                <a:solidFill>
                  <a:schemeClr val="accent1">
                    <a:lumMod val="50000"/>
                  </a:schemeClr>
                </a:solidFill>
                <a:latin typeface="Rubik" pitchFamily="2" charset="-79"/>
                <a:cs typeface="Rubik" pitchFamily="2" charset="-79"/>
              </a:rPr>
              <a:t>1. Utilisation d’une fonction anonyme </a:t>
            </a:r>
            <a:r>
              <a:rPr lang="fr-CA" dirty="0">
                <a:solidFill>
                  <a:schemeClr val="accent1">
                    <a:lumMod val="50000"/>
                  </a:schemeClr>
                </a:solidFill>
                <a:latin typeface="Rubik Light" pitchFamily="2" charset="-79"/>
                <a:cs typeface="Rubik Light" pitchFamily="2" charset="-79"/>
              </a:rPr>
              <a:t>(une fonction sans nom)</a:t>
            </a:r>
          </a:p>
        </p:txBody>
      </p:sp>
      <p:sp>
        <p:nvSpPr>
          <p:cNvPr id="15" name="Rectangle 14">
            <a:extLst>
              <a:ext uri="{FF2B5EF4-FFF2-40B4-BE49-F238E27FC236}">
                <a16:creationId xmlns:a16="http://schemas.microsoft.com/office/drawing/2014/main" id="{06663600-8323-C543-94AF-D0169157969D}"/>
              </a:ext>
            </a:extLst>
          </p:cNvPr>
          <p:cNvSpPr/>
          <p:nvPr/>
        </p:nvSpPr>
        <p:spPr>
          <a:xfrm>
            <a:off x="601067" y="4182036"/>
            <a:ext cx="10983878" cy="757130"/>
          </a:xfrm>
          <a:prstGeom prst="rect">
            <a:avLst/>
          </a:prstGeom>
        </p:spPr>
        <p:txBody>
          <a:bodyPr wrap="square" anchor="t">
            <a:spAutoFit/>
          </a:bodyPr>
          <a:lstStyle/>
          <a:p>
            <a:pPr fontAlgn="ctr">
              <a:lnSpc>
                <a:spcPct val="120000"/>
              </a:lnSpc>
              <a:spcBef>
                <a:spcPts val="2400"/>
              </a:spcBef>
            </a:pPr>
            <a:r>
              <a:rPr lang="fr-CA" dirty="0">
                <a:solidFill>
                  <a:schemeClr val="accent1">
                    <a:lumMod val="50000"/>
                  </a:schemeClr>
                </a:solidFill>
                <a:latin typeface="Rubik Light" pitchFamily="2" charset="-79"/>
                <a:cs typeface="Rubik Light" pitchFamily="2" charset="-79"/>
              </a:rPr>
              <a:t>Cette fonction anonyme envoie un message à une autre fonction (ou méthode).</a:t>
            </a:r>
            <a:br>
              <a:rPr lang="fr-CA" dirty="0">
                <a:solidFill>
                  <a:schemeClr val="accent1">
                    <a:lumMod val="50000"/>
                  </a:schemeClr>
                </a:solidFill>
                <a:latin typeface="Rubik Light" pitchFamily="2" charset="-79"/>
                <a:cs typeface="Rubik Light" pitchFamily="2" charset="-79"/>
              </a:rPr>
            </a:br>
            <a:r>
              <a:rPr lang="fr-CA" dirty="0">
                <a:solidFill>
                  <a:schemeClr val="accent1">
                    <a:lumMod val="50000"/>
                  </a:schemeClr>
                </a:solidFill>
                <a:latin typeface="Rubik Light" pitchFamily="2" charset="-79"/>
                <a:cs typeface="Rubik Light" pitchFamily="2" charset="-79"/>
              </a:rPr>
              <a:t>Cet envoie de message permet de placer un argument de notre choix entre les parenthèses.</a:t>
            </a:r>
          </a:p>
        </p:txBody>
      </p:sp>
    </p:spTree>
    <p:extLst>
      <p:ext uri="{BB962C8B-B14F-4D97-AF65-F5344CB8AC3E}">
        <p14:creationId xmlns:p14="http://schemas.microsoft.com/office/powerpoint/2010/main" val="350886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Validation de formulaire</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3F2AF61-0F2E-544F-B6CA-B69839107E32}"/>
              </a:ext>
            </a:extLst>
          </p:cNvPr>
          <p:cNvSpPr/>
          <p:nvPr/>
        </p:nvSpPr>
        <p:spPr>
          <a:xfrm>
            <a:off x="601066" y="1149350"/>
            <a:ext cx="88477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Écouteurs d’événements – suite 2</a:t>
            </a:r>
          </a:p>
        </p:txBody>
      </p:sp>
      <p:sp>
        <p:nvSpPr>
          <p:cNvPr id="17" name="Rectangle 16">
            <a:extLst>
              <a:ext uri="{FF2B5EF4-FFF2-40B4-BE49-F238E27FC236}">
                <a16:creationId xmlns:a16="http://schemas.microsoft.com/office/drawing/2014/main" id="{4839D6E5-44F1-6B4B-B431-2BA60515CA5A}"/>
              </a:ext>
            </a:extLst>
          </p:cNvPr>
          <p:cNvSpPr/>
          <p:nvPr/>
        </p:nvSpPr>
        <p:spPr>
          <a:xfrm>
            <a:off x="601067" y="1674810"/>
            <a:ext cx="10983878" cy="424732"/>
          </a:xfrm>
          <a:prstGeom prst="rect">
            <a:avLst/>
          </a:prstGeom>
        </p:spPr>
        <p:txBody>
          <a:bodyPr wrap="square" anchor="t">
            <a:spAutoFit/>
          </a:bodyPr>
          <a:lstStyle/>
          <a:p>
            <a:pPr fontAlgn="ctr">
              <a:lnSpc>
                <a:spcPct val="120000"/>
              </a:lnSpc>
              <a:spcBef>
                <a:spcPts val="2400"/>
              </a:spcBef>
            </a:pPr>
            <a:r>
              <a:rPr lang="fr-CA" dirty="0">
                <a:solidFill>
                  <a:schemeClr val="accent1">
                    <a:lumMod val="50000"/>
                  </a:schemeClr>
                </a:solidFill>
                <a:latin typeface="Rubik" pitchFamily="2" charset="-79"/>
                <a:cs typeface="Rubik" pitchFamily="2" charset="-79"/>
              </a:rPr>
              <a:t>2. Indique quelle fonction sera déclenchée lorsque l’événement sera détecté</a:t>
            </a:r>
            <a:endParaRPr lang="fr-CA" dirty="0">
              <a:solidFill>
                <a:schemeClr val="accent1">
                  <a:lumMod val="50000"/>
                </a:schemeClr>
              </a:solidFill>
              <a:latin typeface="Rubik Light" pitchFamily="2" charset="-79"/>
              <a:cs typeface="Rubik Light" pitchFamily="2" charset="-79"/>
            </a:endParaRPr>
          </a:p>
        </p:txBody>
      </p:sp>
      <p:sp>
        <p:nvSpPr>
          <p:cNvPr id="15" name="Rectangle 14">
            <a:extLst>
              <a:ext uri="{FF2B5EF4-FFF2-40B4-BE49-F238E27FC236}">
                <a16:creationId xmlns:a16="http://schemas.microsoft.com/office/drawing/2014/main" id="{06663600-8323-C543-94AF-D0169157969D}"/>
              </a:ext>
            </a:extLst>
          </p:cNvPr>
          <p:cNvSpPr/>
          <p:nvPr/>
        </p:nvSpPr>
        <p:spPr>
          <a:xfrm>
            <a:off x="601066" y="3599602"/>
            <a:ext cx="11311533" cy="2548390"/>
          </a:xfrm>
          <a:prstGeom prst="rect">
            <a:avLst/>
          </a:prstGeom>
        </p:spPr>
        <p:txBody>
          <a:bodyPr wrap="square" anchor="t">
            <a:spAutoFit/>
          </a:bodyPr>
          <a:lstStyle/>
          <a:p>
            <a:pPr fontAlgn="ctr">
              <a:lnSpc>
                <a:spcPct val="120000"/>
              </a:lnSpc>
              <a:spcBef>
                <a:spcPts val="1800"/>
              </a:spcBef>
            </a:pPr>
            <a:r>
              <a:rPr lang="fr-CA" dirty="0">
                <a:solidFill>
                  <a:schemeClr val="accent1">
                    <a:lumMod val="50000"/>
                  </a:schemeClr>
                </a:solidFill>
                <a:latin typeface="Rubik Light" pitchFamily="2" charset="-79"/>
                <a:cs typeface="Rubik Light" pitchFamily="2" charset="-79"/>
              </a:rPr>
              <a:t>La 2e syntaxe n'encapsule pas la méthode à appeler dans une fonction anonyme (une fonction sans nom). </a:t>
            </a:r>
          </a:p>
          <a:p>
            <a:pPr fontAlgn="ctr">
              <a:lnSpc>
                <a:spcPct val="120000"/>
              </a:lnSpc>
              <a:spcBef>
                <a:spcPts val="1800"/>
              </a:spcBef>
            </a:pPr>
            <a:r>
              <a:rPr lang="fr-CA" dirty="0">
                <a:solidFill>
                  <a:schemeClr val="accent1">
                    <a:lumMod val="50000"/>
                  </a:schemeClr>
                </a:solidFill>
                <a:latin typeface="Rubik Light" pitchFamily="2" charset="-79"/>
                <a:cs typeface="Rubik Light" pitchFamily="2" charset="-79"/>
              </a:rPr>
              <a:t>Remarquez également que le nom de la méthode n'est pas suivi de parenthèses puisque ça appellerait</a:t>
            </a:r>
            <a:br>
              <a:rPr lang="fr-CA" dirty="0">
                <a:solidFill>
                  <a:schemeClr val="accent1">
                    <a:lumMod val="50000"/>
                  </a:schemeClr>
                </a:solidFill>
                <a:latin typeface="Rubik Light" pitchFamily="2" charset="-79"/>
                <a:cs typeface="Rubik Light" pitchFamily="2" charset="-79"/>
              </a:rPr>
            </a:br>
            <a:r>
              <a:rPr lang="fr-CA" dirty="0">
                <a:solidFill>
                  <a:schemeClr val="accent1">
                    <a:lumMod val="50000"/>
                  </a:schemeClr>
                </a:solidFill>
                <a:latin typeface="Rubik Light" pitchFamily="2" charset="-79"/>
                <a:cs typeface="Rubik Light" pitchFamily="2" charset="-79"/>
              </a:rPr>
              <a:t>la méthode immédiatement donc dès la configuration de l'écouteur d’événement et non pas lorsque l’événement sera entendu. </a:t>
            </a:r>
          </a:p>
          <a:p>
            <a:pPr fontAlgn="ctr">
              <a:lnSpc>
                <a:spcPct val="120000"/>
              </a:lnSpc>
              <a:spcBef>
                <a:spcPts val="1800"/>
              </a:spcBef>
            </a:pPr>
            <a:r>
              <a:rPr lang="fr-CA" dirty="0">
                <a:solidFill>
                  <a:schemeClr val="accent1">
                    <a:lumMod val="50000"/>
                  </a:schemeClr>
                </a:solidFill>
                <a:latin typeface="Rubik Light" pitchFamily="2" charset="-79"/>
                <a:cs typeface="Rubik Light" pitchFamily="2" charset="-79"/>
              </a:rPr>
              <a:t>Cette 2e syntaxe ne permet pas d'envoyer un argument de notre choix, MAIS un argument (</a:t>
            </a:r>
            <a:r>
              <a:rPr lang="fr-CA" dirty="0" err="1">
                <a:solidFill>
                  <a:schemeClr val="accent1">
                    <a:lumMod val="50000"/>
                  </a:schemeClr>
                </a:solidFill>
                <a:latin typeface="Rubik Light" pitchFamily="2" charset="-79"/>
                <a:cs typeface="Rubik Light" pitchFamily="2" charset="-79"/>
              </a:rPr>
              <a:t>objEvenement</a:t>
            </a:r>
            <a:r>
              <a:rPr lang="fr-CA" dirty="0">
                <a:solidFill>
                  <a:schemeClr val="accent1">
                    <a:lumMod val="50000"/>
                  </a:schemeClr>
                </a:solidFill>
                <a:latin typeface="Rubik Light" pitchFamily="2" charset="-79"/>
                <a:cs typeface="Rubik Light" pitchFamily="2" charset="-79"/>
              </a:rPr>
              <a:t>) est tout de même envoyé.</a:t>
            </a:r>
          </a:p>
        </p:txBody>
      </p:sp>
      <p:sp>
        <p:nvSpPr>
          <p:cNvPr id="9" name="Rectangle 8">
            <a:extLst>
              <a:ext uri="{FF2B5EF4-FFF2-40B4-BE49-F238E27FC236}">
                <a16:creationId xmlns:a16="http://schemas.microsoft.com/office/drawing/2014/main" id="{8D087C5C-F4D1-2D4D-A6CC-C29B91AA84FC}"/>
              </a:ext>
            </a:extLst>
          </p:cNvPr>
          <p:cNvSpPr/>
          <p:nvPr/>
        </p:nvSpPr>
        <p:spPr>
          <a:xfrm>
            <a:off x="601066" y="2307419"/>
            <a:ext cx="11590934" cy="964386"/>
          </a:xfrm>
          <a:prstGeom prst="rect">
            <a:avLst/>
          </a:prstGeom>
          <a:solidFill>
            <a:schemeClr val="bg1">
              <a:lumMod val="95000"/>
            </a:schemeClr>
          </a:solidFill>
        </p:spPr>
        <p:txBody>
          <a:bodyPr wrap="square" lIns="180000" tIns="180000" rIns="180000" bIns="180000" anchor="t">
            <a:spAutoFit/>
          </a:bodyPr>
          <a:lstStyle/>
          <a:p>
            <a:pPr lvl="0">
              <a:lnSpc>
                <a:spcPct val="120000"/>
              </a:lnSpc>
            </a:pPr>
            <a:r>
              <a:rPr lang="fr-CA" sz="1600"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 Autre syntaxe possible</a:t>
            </a:r>
            <a:br>
              <a:rPr lang="fr-CA" sz="1600"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br>
            <a:r>
              <a:rPr lang="fr-CA" dirty="0" err="1">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document.</a:t>
            </a:r>
            <a:r>
              <a:rPr lang="fr-CA" dirty="0" err="1">
                <a:solidFill>
                  <a:srgbClr val="4472C4"/>
                </a:solidFill>
                <a:latin typeface="Menlo" panose="020B0609030804020204" pitchFamily="49" charset="0"/>
                <a:ea typeface="Menlo" panose="020B0609030804020204" pitchFamily="49" charset="0"/>
                <a:cs typeface="Menlo" panose="020B0609030804020204" pitchFamily="49" charset="0"/>
              </a:rPr>
              <a:t>getElementById</a:t>
            </a: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('bt1').</a:t>
            </a:r>
            <a:r>
              <a:rPr lang="fr-CA" dirty="0" err="1">
                <a:solidFill>
                  <a:srgbClr val="4472C4"/>
                </a:solidFill>
                <a:latin typeface="Menlo" panose="020B0609030804020204" pitchFamily="49" charset="0"/>
                <a:ea typeface="Menlo" panose="020B0609030804020204" pitchFamily="49" charset="0"/>
                <a:cs typeface="Menlo" panose="020B0609030804020204" pitchFamily="49" charset="0"/>
              </a:rPr>
              <a:t>addEventListener</a:t>
            </a: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('click', </a:t>
            </a:r>
            <a:r>
              <a:rPr lang="fr-CA" dirty="0" err="1">
                <a:solidFill>
                  <a:srgbClr val="4472C4"/>
                </a:solidFill>
                <a:highlight>
                  <a:srgbClr val="FFFF00"/>
                </a:highlight>
                <a:latin typeface="Menlo" panose="020B0609030804020204" pitchFamily="49" charset="0"/>
                <a:ea typeface="Menlo" panose="020B0609030804020204" pitchFamily="49" charset="0"/>
                <a:cs typeface="Menlo" panose="020B0609030804020204" pitchFamily="49" charset="0"/>
              </a:rPr>
              <a:t>validerFormulaire</a:t>
            </a: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249682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Validation de formulaire</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3F2AF61-0F2E-544F-B6CA-B69839107E32}"/>
              </a:ext>
            </a:extLst>
          </p:cNvPr>
          <p:cNvSpPr/>
          <p:nvPr/>
        </p:nvSpPr>
        <p:spPr>
          <a:xfrm>
            <a:off x="601066" y="1149350"/>
            <a:ext cx="88477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Écouteurs d’événements – suite 3</a:t>
            </a:r>
          </a:p>
        </p:txBody>
      </p:sp>
      <p:sp>
        <p:nvSpPr>
          <p:cNvPr id="17" name="Rectangle 16">
            <a:extLst>
              <a:ext uri="{FF2B5EF4-FFF2-40B4-BE49-F238E27FC236}">
                <a16:creationId xmlns:a16="http://schemas.microsoft.com/office/drawing/2014/main" id="{4839D6E5-44F1-6B4B-B431-2BA60515CA5A}"/>
              </a:ext>
            </a:extLst>
          </p:cNvPr>
          <p:cNvSpPr/>
          <p:nvPr/>
        </p:nvSpPr>
        <p:spPr>
          <a:xfrm>
            <a:off x="601067" y="1674810"/>
            <a:ext cx="10983878" cy="424732"/>
          </a:xfrm>
          <a:prstGeom prst="rect">
            <a:avLst/>
          </a:prstGeom>
        </p:spPr>
        <p:txBody>
          <a:bodyPr wrap="square" anchor="t">
            <a:spAutoFit/>
          </a:bodyPr>
          <a:lstStyle/>
          <a:p>
            <a:pPr fontAlgn="ctr">
              <a:lnSpc>
                <a:spcPct val="120000"/>
              </a:lnSpc>
              <a:spcBef>
                <a:spcPts val="2400"/>
              </a:spcBef>
            </a:pPr>
            <a:r>
              <a:rPr lang="fr-CA" dirty="0">
                <a:solidFill>
                  <a:schemeClr val="accent1">
                    <a:lumMod val="50000"/>
                  </a:schemeClr>
                </a:solidFill>
                <a:latin typeface="Rubik" pitchFamily="2" charset="-79"/>
                <a:cs typeface="Rubik" pitchFamily="2" charset="-79"/>
              </a:rPr>
              <a:t>3. Utilisation du </a:t>
            </a:r>
            <a:r>
              <a:rPr lang="fr-CA" b="1" dirty="0" err="1">
                <a:solidFill>
                  <a:schemeClr val="accent1"/>
                </a:solidFill>
                <a:latin typeface="Menlo" panose="020B0609030804020204" pitchFamily="49" charset="0"/>
                <a:ea typeface="Menlo" panose="020B0609030804020204" pitchFamily="49" charset="0"/>
                <a:cs typeface="Menlo" panose="020B0609030804020204" pitchFamily="49" charset="0"/>
              </a:rPr>
              <a:t>bind</a:t>
            </a:r>
            <a:r>
              <a:rPr lang="fr-CA" b="1" dirty="0">
                <a:solidFill>
                  <a:schemeClr val="accent1"/>
                </a:solidFill>
                <a:latin typeface="Menlo" panose="020B0609030804020204" pitchFamily="49" charset="0"/>
                <a:ea typeface="Menlo" panose="020B0609030804020204" pitchFamily="49" charset="0"/>
                <a:cs typeface="Menlo" panose="020B0609030804020204" pitchFamily="49" charset="0"/>
              </a:rPr>
              <a:t>()</a:t>
            </a:r>
            <a:r>
              <a:rPr lang="fr-CA" dirty="0">
                <a:solidFill>
                  <a:schemeClr val="accent1">
                    <a:lumMod val="50000"/>
                  </a:schemeClr>
                </a:solidFill>
                <a:latin typeface="Rubik" pitchFamily="2" charset="-79"/>
                <a:cs typeface="Rubik" pitchFamily="2" charset="-79"/>
              </a:rPr>
              <a:t> lorsqu’un écouteur d’événement est créé dans un objet </a:t>
            </a:r>
            <a:endParaRPr lang="fr-CA" dirty="0">
              <a:solidFill>
                <a:schemeClr val="accent1">
                  <a:lumMod val="50000"/>
                </a:schemeClr>
              </a:solidFill>
              <a:latin typeface="Rubik Light" pitchFamily="2" charset="-79"/>
              <a:cs typeface="Rubik Light" pitchFamily="2" charset="-79"/>
            </a:endParaRPr>
          </a:p>
        </p:txBody>
      </p:sp>
      <p:sp>
        <p:nvSpPr>
          <p:cNvPr id="15" name="Rectangle 14">
            <a:extLst>
              <a:ext uri="{FF2B5EF4-FFF2-40B4-BE49-F238E27FC236}">
                <a16:creationId xmlns:a16="http://schemas.microsoft.com/office/drawing/2014/main" id="{06663600-8323-C543-94AF-D0169157969D}"/>
              </a:ext>
            </a:extLst>
          </p:cNvPr>
          <p:cNvSpPr/>
          <p:nvPr/>
        </p:nvSpPr>
        <p:spPr>
          <a:xfrm>
            <a:off x="601066" y="3883595"/>
            <a:ext cx="11311533" cy="2215991"/>
          </a:xfrm>
          <a:prstGeom prst="rect">
            <a:avLst/>
          </a:prstGeom>
        </p:spPr>
        <p:txBody>
          <a:bodyPr wrap="square" anchor="t">
            <a:spAutoFit/>
          </a:bodyPr>
          <a:lstStyle/>
          <a:p>
            <a:pPr fontAlgn="ctr">
              <a:lnSpc>
                <a:spcPct val="120000"/>
              </a:lnSpc>
              <a:spcBef>
                <a:spcPts val="1800"/>
              </a:spcBef>
            </a:pPr>
            <a:r>
              <a:rPr lang="fr-CA" dirty="0">
                <a:solidFill>
                  <a:schemeClr val="accent1">
                    <a:lumMod val="50000"/>
                  </a:schemeClr>
                </a:solidFill>
                <a:latin typeface="Rubik Light" pitchFamily="2" charset="-79"/>
                <a:cs typeface="Rubik Light" pitchFamily="2" charset="-79"/>
              </a:rPr>
              <a:t>La 3e syntaxe est très semblable à la 2</a:t>
            </a:r>
            <a:r>
              <a:rPr lang="fr-CA" baseline="30000" dirty="0">
                <a:solidFill>
                  <a:schemeClr val="accent1">
                    <a:lumMod val="50000"/>
                  </a:schemeClr>
                </a:solidFill>
                <a:latin typeface="Rubik Light" pitchFamily="2" charset="-79"/>
                <a:cs typeface="Rubik Light" pitchFamily="2" charset="-79"/>
              </a:rPr>
              <a:t>e</a:t>
            </a:r>
            <a:r>
              <a:rPr lang="fr-CA" dirty="0">
                <a:solidFill>
                  <a:schemeClr val="accent1">
                    <a:lumMod val="50000"/>
                  </a:schemeClr>
                </a:solidFill>
                <a:latin typeface="Rubik Light" pitchFamily="2" charset="-79"/>
                <a:cs typeface="Rubik Light" pitchFamily="2" charset="-79"/>
              </a:rPr>
              <a:t> syntaxe. </a:t>
            </a:r>
          </a:p>
          <a:p>
            <a:pPr fontAlgn="ctr">
              <a:lnSpc>
                <a:spcPct val="120000"/>
              </a:lnSpc>
              <a:spcBef>
                <a:spcPts val="1800"/>
              </a:spcBef>
            </a:pPr>
            <a:r>
              <a:rPr lang="fr-CA" dirty="0">
                <a:solidFill>
                  <a:schemeClr val="accent1">
                    <a:lumMod val="50000"/>
                  </a:schemeClr>
                </a:solidFill>
                <a:latin typeface="Rubik Light" pitchFamily="2" charset="-79"/>
                <a:cs typeface="Rubik Light" pitchFamily="2" charset="-79"/>
              </a:rPr>
              <a:t>Lorsqu’un écouteur d’événement est initialisé dans un objet, il faut ajouter à la fin du nom de la méthode </a:t>
            </a:r>
            <a:br>
              <a:rPr lang="fr-CA" dirty="0">
                <a:solidFill>
                  <a:schemeClr val="accent1">
                    <a:lumMod val="50000"/>
                  </a:schemeClr>
                </a:solidFill>
                <a:latin typeface="Rubik Light" pitchFamily="2" charset="-79"/>
                <a:cs typeface="Rubik Light" pitchFamily="2" charset="-79"/>
              </a:rPr>
            </a:br>
            <a:r>
              <a:rPr lang="fr-CA" b="1" dirty="0">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b="1" dirty="0" err="1">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bind</a:t>
            </a:r>
            <a:r>
              <a:rPr lang="fr-CA" b="1" dirty="0">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b="1" dirty="0" err="1">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this</a:t>
            </a:r>
            <a:r>
              <a:rPr lang="fr-CA" b="1" dirty="0">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dirty="0">
                <a:solidFill>
                  <a:schemeClr val="accent1">
                    <a:lumMod val="50000"/>
                  </a:schemeClr>
                </a:solidFill>
                <a:latin typeface="Rubik Light" pitchFamily="2" charset="-79"/>
                <a:cs typeface="Rubik Light" pitchFamily="2" charset="-79"/>
              </a:rPr>
              <a:t> pour s’assurer que les instructions de la méthode appelée s’exécutent dans le bon contexte.</a:t>
            </a:r>
          </a:p>
          <a:p>
            <a:pPr fontAlgn="ctr">
              <a:lnSpc>
                <a:spcPct val="120000"/>
              </a:lnSpc>
              <a:spcBef>
                <a:spcPts val="1800"/>
              </a:spcBef>
            </a:pPr>
            <a:r>
              <a:rPr lang="fr-CA" dirty="0">
                <a:solidFill>
                  <a:schemeClr val="accent1">
                    <a:lumMod val="50000"/>
                  </a:schemeClr>
                </a:solidFill>
                <a:latin typeface="Rubik Light" pitchFamily="2" charset="-79"/>
                <a:cs typeface="Rubik Light" pitchFamily="2" charset="-79"/>
              </a:rPr>
              <a:t>Lire la documentation MDN pour plus de détails:</a:t>
            </a:r>
            <a:br>
              <a:rPr lang="fr-CA" dirty="0">
                <a:solidFill>
                  <a:schemeClr val="accent1">
                    <a:lumMod val="50000"/>
                  </a:schemeClr>
                </a:solidFill>
                <a:latin typeface="Rubik Light" pitchFamily="2" charset="-79"/>
                <a:cs typeface="Rubik Light" pitchFamily="2" charset="-79"/>
              </a:rPr>
            </a:br>
            <a:r>
              <a:rPr lang="fr-CA" dirty="0">
                <a:solidFill>
                  <a:schemeClr val="accent1">
                    <a:lumMod val="50000"/>
                  </a:schemeClr>
                </a:solidFill>
                <a:latin typeface="Rubik Light" pitchFamily="2" charset="-79"/>
                <a:cs typeface="Rubik Light" pitchFamily="2" charset="-79"/>
                <a:hlinkClick r:id="rId2"/>
              </a:rPr>
              <a:t>https://developer.mozilla.org/fr/docs/Web/JavaScript/Reference/Global_objects/Function/bind</a:t>
            </a:r>
            <a:r>
              <a:rPr lang="fr-CA" dirty="0">
                <a:solidFill>
                  <a:schemeClr val="accent1">
                    <a:lumMod val="50000"/>
                  </a:schemeClr>
                </a:solidFill>
                <a:latin typeface="Rubik Light" pitchFamily="2" charset="-79"/>
                <a:cs typeface="Rubik Light" pitchFamily="2" charset="-79"/>
              </a:rPr>
              <a:t> </a:t>
            </a:r>
          </a:p>
        </p:txBody>
      </p:sp>
      <p:sp>
        <p:nvSpPr>
          <p:cNvPr id="10" name="Rectangle 9">
            <a:extLst>
              <a:ext uri="{FF2B5EF4-FFF2-40B4-BE49-F238E27FC236}">
                <a16:creationId xmlns:a16="http://schemas.microsoft.com/office/drawing/2014/main" id="{B2A59E0C-953B-DA42-99BF-0F9526BE5337}"/>
              </a:ext>
            </a:extLst>
          </p:cNvPr>
          <p:cNvSpPr/>
          <p:nvPr/>
        </p:nvSpPr>
        <p:spPr>
          <a:xfrm>
            <a:off x="601066" y="2307419"/>
            <a:ext cx="11590934" cy="1296784"/>
          </a:xfrm>
          <a:prstGeom prst="rect">
            <a:avLst/>
          </a:prstGeom>
          <a:solidFill>
            <a:schemeClr val="bg1">
              <a:lumMod val="95000"/>
            </a:schemeClr>
          </a:solidFill>
        </p:spPr>
        <p:txBody>
          <a:bodyPr wrap="square" lIns="180000" tIns="180000" rIns="180000" bIns="180000" anchor="t">
            <a:spAutoFit/>
          </a:bodyPr>
          <a:lstStyle/>
          <a:p>
            <a:pPr lvl="0">
              <a:lnSpc>
                <a:spcPct val="120000"/>
              </a:lnSpc>
            </a:pPr>
            <a:r>
              <a:rPr lang="fr-CA" sz="1600"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 Syntaxe à utiliser lorsqu’un écouteur d’événement est créé dans un objet </a:t>
            </a:r>
            <a:br>
              <a:rPr lang="fr-CA" sz="1600"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br>
            <a:r>
              <a:rPr lang="fr-CA" dirty="0" err="1">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document.</a:t>
            </a:r>
            <a:r>
              <a:rPr lang="fr-CA" dirty="0" err="1">
                <a:solidFill>
                  <a:srgbClr val="4472C4"/>
                </a:solidFill>
                <a:latin typeface="Menlo" panose="020B0609030804020204" pitchFamily="49" charset="0"/>
                <a:ea typeface="Menlo" panose="020B0609030804020204" pitchFamily="49" charset="0"/>
                <a:cs typeface="Menlo" panose="020B0609030804020204" pitchFamily="49" charset="0"/>
              </a:rPr>
              <a:t>getElementById</a:t>
            </a: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('bt1').</a:t>
            </a:r>
            <a:r>
              <a:rPr lang="fr-CA" dirty="0" err="1">
                <a:solidFill>
                  <a:srgbClr val="4472C4"/>
                </a:solidFill>
                <a:latin typeface="Menlo" panose="020B0609030804020204" pitchFamily="49" charset="0"/>
                <a:ea typeface="Menlo" panose="020B0609030804020204" pitchFamily="49" charset="0"/>
                <a:cs typeface="Menlo" panose="020B0609030804020204" pitchFamily="49" charset="0"/>
              </a:rPr>
              <a:t>addEventListener</a:t>
            </a: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('click', </a:t>
            </a:r>
            <a:b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b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    </a:t>
            </a:r>
            <a:r>
              <a:rPr lang="fr-CA" dirty="0" err="1">
                <a:solidFill>
                  <a:srgbClr val="70AD47">
                    <a:lumMod val="75000"/>
                  </a:srgbClr>
                </a:solidFill>
                <a:highlight>
                  <a:srgbClr val="FFFF00"/>
                </a:highlight>
                <a:latin typeface="Menlo" panose="020B0609030804020204" pitchFamily="49" charset="0"/>
                <a:ea typeface="Menlo" panose="020B0609030804020204" pitchFamily="49" charset="0"/>
                <a:cs typeface="Menlo" panose="020B0609030804020204" pitchFamily="49" charset="0"/>
              </a:rPr>
              <a:t>objetFormulaire.</a:t>
            </a:r>
            <a:r>
              <a:rPr lang="fr-CA" dirty="0" err="1">
                <a:solidFill>
                  <a:srgbClr val="4472C4"/>
                </a:solidFill>
                <a:highlight>
                  <a:srgbClr val="FFFF00"/>
                </a:highlight>
                <a:latin typeface="Menlo" panose="020B0609030804020204" pitchFamily="49" charset="0"/>
                <a:ea typeface="Menlo" panose="020B0609030804020204" pitchFamily="49" charset="0"/>
                <a:cs typeface="Menlo" panose="020B0609030804020204" pitchFamily="49" charset="0"/>
              </a:rPr>
              <a:t>valider</a:t>
            </a:r>
            <a:r>
              <a:rPr lang="fr-CA" dirty="0" err="1">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dirty="0" err="1">
                <a:solidFill>
                  <a:srgbClr val="4472C4"/>
                </a:solidFill>
                <a:highlight>
                  <a:srgbClr val="FFFF00"/>
                </a:highlight>
                <a:latin typeface="Menlo" panose="020B0609030804020204" pitchFamily="49" charset="0"/>
                <a:ea typeface="Menlo" panose="020B0609030804020204" pitchFamily="49" charset="0"/>
                <a:cs typeface="Menlo" panose="020B0609030804020204" pitchFamily="49" charset="0"/>
              </a:rPr>
              <a:t>bind</a:t>
            </a: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dirty="0" err="1">
                <a:solidFill>
                  <a:srgbClr val="4472C4"/>
                </a:solidFill>
                <a:highlight>
                  <a:srgbClr val="FFFF00"/>
                </a:highlight>
                <a:latin typeface="Menlo" panose="020B0609030804020204" pitchFamily="49" charset="0"/>
                <a:ea typeface="Menlo" panose="020B0609030804020204" pitchFamily="49" charset="0"/>
                <a:cs typeface="Menlo" panose="020B0609030804020204" pitchFamily="49" charset="0"/>
              </a:rPr>
              <a:t>this</a:t>
            </a:r>
            <a:r>
              <a:rPr lang="fr-CA" dirty="0">
                <a:solidFill>
                  <a:schemeClr val="accent6">
                    <a:lumMod val="75000"/>
                  </a:schemeClr>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dirty="0">
                <a:solidFill>
                  <a:srgbClr val="70AD47">
                    <a:lumMod val="75000"/>
                  </a:srgb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62883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Validation de formulaire</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3F2AF61-0F2E-544F-B6CA-B69839107E32}"/>
              </a:ext>
            </a:extLst>
          </p:cNvPr>
          <p:cNvSpPr/>
          <p:nvPr/>
        </p:nvSpPr>
        <p:spPr>
          <a:xfrm>
            <a:off x="601066" y="1149350"/>
            <a:ext cx="88477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Objet événement</a:t>
            </a:r>
          </a:p>
        </p:txBody>
      </p:sp>
      <p:sp>
        <p:nvSpPr>
          <p:cNvPr id="17" name="Rectangle 16">
            <a:extLst>
              <a:ext uri="{FF2B5EF4-FFF2-40B4-BE49-F238E27FC236}">
                <a16:creationId xmlns:a16="http://schemas.microsoft.com/office/drawing/2014/main" id="{4839D6E5-44F1-6B4B-B431-2BA60515CA5A}"/>
              </a:ext>
            </a:extLst>
          </p:cNvPr>
          <p:cNvSpPr/>
          <p:nvPr/>
        </p:nvSpPr>
        <p:spPr>
          <a:xfrm>
            <a:off x="601067" y="1674810"/>
            <a:ext cx="10983878" cy="5010602"/>
          </a:xfrm>
          <a:prstGeom prst="rect">
            <a:avLst/>
          </a:prstGeom>
        </p:spPr>
        <p:txBody>
          <a:bodyPr wrap="square" anchor="t">
            <a:spAutoFit/>
          </a:bodyPr>
          <a:lstStyle/>
          <a:p>
            <a:pPr marL="285750" indent="-285750" fontAlgn="ctr">
              <a:lnSpc>
                <a:spcPct val="120000"/>
              </a:lnSpc>
              <a:spcBef>
                <a:spcPts val="18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Une méthode (ou fonction) appelée par un écouteur d’événement se fait toujours envoyer un objet d’événement comme paramètre, mais encore faut-il mettre en place ce qu'il faut pour le "recevoir". </a:t>
            </a:r>
          </a:p>
          <a:p>
            <a:pPr marL="285750" indent="-285750" fontAlgn="ctr">
              <a:lnSpc>
                <a:spcPct val="120000"/>
              </a:lnSpc>
              <a:spcBef>
                <a:spcPts val="12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C'est un objet JavaScript comportant différentes informations sur l’événement qui a eu lieu :</a:t>
            </a:r>
          </a:p>
          <a:p>
            <a:pPr marL="742950" lvl="1" indent="-285750" fontAlgn="ctr">
              <a:lnSpc>
                <a:spcPct val="120000"/>
              </a:lnSpc>
              <a:spcBef>
                <a:spcPts val="6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à quel moment l’événement a eu lieu</a:t>
            </a:r>
          </a:p>
          <a:p>
            <a:pPr marL="742950" lvl="1" indent="-285750" fontAlgn="ctr">
              <a:lnSpc>
                <a:spcPct val="120000"/>
              </a:lnSpc>
              <a:spcBef>
                <a:spcPts val="6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quel élément (cible) a "entendu" l’événement</a:t>
            </a:r>
          </a:p>
          <a:p>
            <a:pPr marL="742950" lvl="1" indent="-285750" fontAlgn="ctr">
              <a:lnSpc>
                <a:spcPct val="120000"/>
              </a:lnSpc>
              <a:spcBef>
                <a:spcPts val="6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quel était le bouton ou la touche enfoncée s'il y a lieu</a:t>
            </a:r>
          </a:p>
          <a:p>
            <a:pPr marL="742950" lvl="1" indent="-285750" fontAlgn="ctr">
              <a:lnSpc>
                <a:spcPct val="120000"/>
              </a:lnSpc>
              <a:spcBef>
                <a:spcPts val="6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des méthodes diverses (que nous ne couvrirons pas à court terme)</a:t>
            </a:r>
          </a:p>
          <a:p>
            <a:pPr marL="742950" lvl="1" indent="-285750" fontAlgn="ctr">
              <a:lnSpc>
                <a:spcPct val="120000"/>
              </a:lnSpc>
              <a:spcBef>
                <a:spcPts val="6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etc. </a:t>
            </a:r>
          </a:p>
          <a:p>
            <a:pPr marL="285750" indent="-285750" fontAlgn="ctr">
              <a:lnSpc>
                <a:spcPct val="120000"/>
              </a:lnSpc>
              <a:spcBef>
                <a:spcPts val="18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Parmi les attributs intéressants se trouve le </a:t>
            </a:r>
            <a:r>
              <a:rPr lang="fr-CA" sz="1600" dirty="0" err="1">
                <a:solidFill>
                  <a:schemeClr val="accent1"/>
                </a:solidFill>
                <a:latin typeface="Menlo" panose="020B0609030804020204" pitchFamily="49" charset="0"/>
                <a:ea typeface="Menlo" panose="020B0609030804020204" pitchFamily="49" charset="0"/>
                <a:cs typeface="Menlo" panose="020B0609030804020204" pitchFamily="49" charset="0"/>
              </a:rPr>
              <a:t>currentTarget</a:t>
            </a:r>
            <a:r>
              <a:rPr lang="fr-CA" sz="1600" dirty="0">
                <a:solidFill>
                  <a:schemeClr val="accent1">
                    <a:lumMod val="50000"/>
                  </a:schemeClr>
                </a:solidFill>
                <a:latin typeface="Rubik Light" pitchFamily="2" charset="-79"/>
                <a:cs typeface="Rubik Light" pitchFamily="2" charset="-79"/>
              </a:rPr>
              <a:t>. Cet attribut de notre événement indique </a:t>
            </a:r>
            <a:br>
              <a:rPr lang="fr-CA" sz="1600" dirty="0">
                <a:solidFill>
                  <a:schemeClr val="accent1">
                    <a:lumMod val="50000"/>
                  </a:schemeClr>
                </a:solidFill>
                <a:latin typeface="Rubik Light" pitchFamily="2" charset="-79"/>
                <a:cs typeface="Rubik Light" pitchFamily="2" charset="-79"/>
              </a:rPr>
            </a:br>
            <a:r>
              <a:rPr lang="fr-CA" sz="1600" dirty="0">
                <a:solidFill>
                  <a:schemeClr val="accent1">
                    <a:lumMod val="50000"/>
                  </a:schemeClr>
                </a:solidFill>
                <a:latin typeface="Rubik Light" pitchFamily="2" charset="-79"/>
                <a:cs typeface="Rubik Light" pitchFamily="2" charset="-79"/>
              </a:rPr>
              <a:t>quel élément de la page a déclenché notre méthode (via son écouteur d'événement). On peut ensuite manipuler cet élément à l'aide de ses attributs sans même devoir taper son id.</a:t>
            </a:r>
          </a:p>
          <a:p>
            <a:pPr marL="742950" lvl="1" indent="-285750" fontAlgn="ctr">
              <a:lnSpc>
                <a:spcPct val="120000"/>
              </a:lnSpc>
              <a:spcBef>
                <a:spcPts val="12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Il devient ainsi possible de faire réagir une fonction (ou méthode) différemment selon l'élément </a:t>
            </a:r>
            <a:br>
              <a:rPr lang="fr-CA" sz="1600" dirty="0">
                <a:solidFill>
                  <a:schemeClr val="accent1">
                    <a:lumMod val="50000"/>
                  </a:schemeClr>
                </a:solidFill>
                <a:latin typeface="Rubik Light" pitchFamily="2" charset="-79"/>
                <a:cs typeface="Rubik Light" pitchFamily="2" charset="-79"/>
              </a:rPr>
            </a:br>
            <a:r>
              <a:rPr lang="fr-CA" sz="1600" dirty="0">
                <a:solidFill>
                  <a:schemeClr val="accent1">
                    <a:lumMod val="50000"/>
                  </a:schemeClr>
                </a:solidFill>
                <a:latin typeface="Rubik Light" pitchFamily="2" charset="-79"/>
                <a:cs typeface="Rubik Light" pitchFamily="2" charset="-79"/>
              </a:rPr>
              <a:t>qui a déclenché l’événement sans avoir à envoyer des paramètres "maison".</a:t>
            </a:r>
          </a:p>
        </p:txBody>
      </p:sp>
    </p:spTree>
    <p:extLst>
      <p:ext uri="{BB962C8B-B14F-4D97-AF65-F5344CB8AC3E}">
        <p14:creationId xmlns:p14="http://schemas.microsoft.com/office/powerpoint/2010/main" val="4160032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Validation de formulaire</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3F2AF61-0F2E-544F-B6CA-B69839107E32}"/>
              </a:ext>
            </a:extLst>
          </p:cNvPr>
          <p:cNvSpPr/>
          <p:nvPr/>
        </p:nvSpPr>
        <p:spPr>
          <a:xfrm>
            <a:off x="601066" y="1149350"/>
            <a:ext cx="88477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Objet événement - suite</a:t>
            </a:r>
          </a:p>
        </p:txBody>
      </p:sp>
      <p:sp>
        <p:nvSpPr>
          <p:cNvPr id="7" name="ZoneTexte 6">
            <a:extLst>
              <a:ext uri="{FF2B5EF4-FFF2-40B4-BE49-F238E27FC236}">
                <a16:creationId xmlns:a16="http://schemas.microsoft.com/office/drawing/2014/main" id="{DE969BF0-FCE5-4C47-A458-C231CFA7B800}"/>
              </a:ext>
            </a:extLst>
          </p:cNvPr>
          <p:cNvSpPr txBox="1">
            <a:spLocks/>
          </p:cNvSpPr>
          <p:nvPr/>
        </p:nvSpPr>
        <p:spPr>
          <a:xfrm>
            <a:off x="601066" y="1664885"/>
            <a:ext cx="11590934" cy="5290742"/>
          </a:xfrm>
          <a:prstGeom prst="rect">
            <a:avLst/>
          </a:prstGeom>
          <a:solidFill>
            <a:schemeClr val="tx1"/>
          </a:solidFill>
          <a:ln>
            <a:noFill/>
          </a:ln>
        </p:spPr>
        <p:txBody>
          <a:bodyPr wrap="square" lIns="251999" tIns="251999" rIns="251999" bIns="251999" rtlCol="0">
            <a:spAutoFit/>
          </a:bodyPr>
          <a:lstStyle/>
          <a:p>
            <a:pPr>
              <a:lnSpc>
                <a:spcPct val="120000"/>
              </a:lnSpc>
            </a:pPr>
            <a:r>
              <a:rPr lang="fr-CA" sz="1250" dirty="0" err="1">
                <a:solidFill>
                  <a:srgbClr val="569CD6"/>
                </a:solidFill>
                <a:latin typeface="Menlo" panose="020B0609030804020204" pitchFamily="49" charset="0"/>
              </a:rPr>
              <a:t>const</a:t>
            </a:r>
            <a:r>
              <a:rPr lang="fr-CA" sz="1250" dirty="0">
                <a:solidFill>
                  <a:srgbClr val="D4D4D4"/>
                </a:solidFill>
                <a:latin typeface="Menlo" panose="020B0609030804020204" pitchFamily="49" charset="0"/>
              </a:rPr>
              <a:t> </a:t>
            </a:r>
            <a:r>
              <a:rPr lang="fr-CA" sz="1250" dirty="0" err="1">
                <a:solidFill>
                  <a:srgbClr val="4FC1FF"/>
                </a:solidFill>
                <a:latin typeface="Menlo" panose="020B0609030804020204" pitchFamily="49" charset="0"/>
              </a:rPr>
              <a:t>objFormulaire</a:t>
            </a:r>
            <a:r>
              <a:rPr lang="fr-CA" sz="1250" dirty="0">
                <a:solidFill>
                  <a:srgbClr val="D4D4D4"/>
                </a:solidFill>
                <a:latin typeface="Menlo" panose="020B0609030804020204" pitchFamily="49" charset="0"/>
              </a:rPr>
              <a:t> = {</a:t>
            </a:r>
          </a:p>
          <a:p>
            <a:pPr>
              <a:lnSpc>
                <a:spcPct val="120000"/>
              </a:lnSpc>
            </a:pPr>
            <a:r>
              <a:rPr lang="fr-CA" sz="1250" dirty="0">
                <a:solidFill>
                  <a:srgbClr val="DCDCAA"/>
                </a:solidFill>
                <a:latin typeface="Menlo" panose="020B0609030804020204" pitchFamily="49" charset="0"/>
              </a:rPr>
              <a:t>    valider</a:t>
            </a:r>
            <a:r>
              <a:rPr lang="fr-CA" sz="1250" dirty="0">
                <a:solidFill>
                  <a:srgbClr val="9CDCFE"/>
                </a:solidFill>
                <a:latin typeface="Menlo" panose="020B0609030804020204" pitchFamily="49" charset="0"/>
              </a:rPr>
              <a:t>:</a:t>
            </a:r>
            <a:r>
              <a:rPr lang="fr-CA" sz="1250" dirty="0">
                <a:solidFill>
                  <a:srgbClr val="D4D4D4"/>
                </a:solidFill>
                <a:latin typeface="Menlo" panose="020B0609030804020204" pitchFamily="49" charset="0"/>
              </a:rPr>
              <a:t> </a:t>
            </a:r>
            <a:r>
              <a:rPr lang="fr-CA" sz="1250" dirty="0" err="1">
                <a:solidFill>
                  <a:srgbClr val="569CD6"/>
                </a:solidFill>
                <a:latin typeface="Menlo" panose="020B0609030804020204" pitchFamily="49" charset="0"/>
              </a:rPr>
              <a:t>function</a:t>
            </a:r>
            <a:r>
              <a:rPr lang="fr-CA" sz="1250" dirty="0">
                <a:solidFill>
                  <a:srgbClr val="D4D4D4"/>
                </a:solidFill>
                <a:latin typeface="Menlo" panose="020B0609030804020204" pitchFamily="49" charset="0"/>
              </a:rPr>
              <a:t>(</a:t>
            </a:r>
            <a:r>
              <a:rPr lang="fr-CA" sz="1250" dirty="0" err="1">
                <a:solidFill>
                  <a:srgbClr val="9CDCFE"/>
                </a:solidFill>
                <a:latin typeface="Menlo" panose="020B0609030804020204" pitchFamily="49" charset="0"/>
              </a:rPr>
              <a:t>objEvenement</a:t>
            </a:r>
            <a:r>
              <a:rPr lang="fr-CA" sz="1250" dirty="0">
                <a:solidFill>
                  <a:srgbClr val="D4D4D4"/>
                </a:solidFill>
                <a:latin typeface="Menlo" panose="020B0609030804020204" pitchFamily="49" charset="0"/>
              </a:rPr>
              <a:t>) {</a:t>
            </a:r>
          </a:p>
          <a:p>
            <a:pPr>
              <a:lnSpc>
                <a:spcPct val="120000"/>
              </a:lnSpc>
            </a:pPr>
            <a:r>
              <a:rPr lang="fr-CA" sz="1250" dirty="0">
                <a:solidFill>
                  <a:srgbClr val="6A9955"/>
                </a:solidFill>
                <a:latin typeface="Menlo" panose="020B0609030804020204" pitchFamily="49" charset="0"/>
              </a:rPr>
              <a:t>        // Le paramètre </a:t>
            </a:r>
            <a:r>
              <a:rPr lang="fr-CA" sz="1250" dirty="0" err="1">
                <a:solidFill>
                  <a:srgbClr val="6A9955"/>
                </a:solidFill>
                <a:latin typeface="Menlo" panose="020B0609030804020204" pitchFamily="49" charset="0"/>
              </a:rPr>
              <a:t>objEvenement</a:t>
            </a:r>
            <a:r>
              <a:rPr lang="fr-CA" sz="1250" dirty="0">
                <a:solidFill>
                  <a:srgbClr val="6A9955"/>
                </a:solidFill>
                <a:latin typeface="Menlo" panose="020B0609030804020204" pitchFamily="49" charset="0"/>
              </a:rPr>
              <a:t> est un objet provenant de l'écouteur d’événements et décrivant</a:t>
            </a:r>
            <a:endParaRPr lang="fr-CA" sz="1250" dirty="0">
              <a:solidFill>
                <a:srgbClr val="D4D4D4"/>
              </a:solidFill>
              <a:latin typeface="Menlo" panose="020B0609030804020204" pitchFamily="49" charset="0"/>
            </a:endParaRPr>
          </a:p>
          <a:p>
            <a:pPr>
              <a:lnSpc>
                <a:spcPct val="120000"/>
              </a:lnSpc>
            </a:pPr>
            <a:r>
              <a:rPr lang="fr-CA" sz="1250" dirty="0">
                <a:solidFill>
                  <a:srgbClr val="6A9955"/>
                </a:solidFill>
                <a:latin typeface="Menlo" panose="020B0609030804020204" pitchFamily="49" charset="0"/>
              </a:rPr>
              <a:t>        // l’événements survenu. Nous pourrions l'appeler autrement sans problème,</a:t>
            </a:r>
            <a:endParaRPr lang="fr-CA" sz="1250" dirty="0">
              <a:solidFill>
                <a:srgbClr val="D4D4D4"/>
              </a:solidFill>
              <a:latin typeface="Menlo" panose="020B0609030804020204" pitchFamily="49" charset="0"/>
            </a:endParaRPr>
          </a:p>
          <a:p>
            <a:pPr>
              <a:lnSpc>
                <a:spcPct val="120000"/>
              </a:lnSpc>
            </a:pPr>
            <a:r>
              <a:rPr lang="fr-CA" sz="1250" dirty="0">
                <a:solidFill>
                  <a:srgbClr val="6A9955"/>
                </a:solidFill>
                <a:latin typeface="Menlo" panose="020B0609030804020204" pitchFamily="49" charset="0"/>
              </a:rPr>
              <a:t>        // mais pour éviter la confusion, je vous demande de l'appeler ainsi</a:t>
            </a:r>
          </a:p>
          <a:p>
            <a:pPr>
              <a:lnSpc>
                <a:spcPct val="120000"/>
              </a:lnSpc>
            </a:pPr>
            <a:endParaRPr lang="fr-CA" sz="1250" dirty="0">
              <a:solidFill>
                <a:srgbClr val="D4D4D4"/>
              </a:solidFill>
              <a:latin typeface="Menlo" panose="020B0609030804020204" pitchFamily="49" charset="0"/>
            </a:endParaRPr>
          </a:p>
          <a:p>
            <a:pPr>
              <a:lnSpc>
                <a:spcPct val="120000"/>
              </a:lnSpc>
            </a:pPr>
            <a:r>
              <a:rPr lang="fr-CA" sz="1250" dirty="0">
                <a:solidFill>
                  <a:srgbClr val="6A9955"/>
                </a:solidFill>
                <a:latin typeface="Menlo" panose="020B0609030804020204" pitchFamily="49" charset="0"/>
              </a:rPr>
              <a:t>        // L'attribut </a:t>
            </a:r>
            <a:r>
              <a:rPr lang="fr-CA" sz="1250" dirty="0" err="1">
                <a:solidFill>
                  <a:srgbClr val="6A9955"/>
                </a:solidFill>
                <a:latin typeface="Menlo" panose="020B0609030804020204" pitchFamily="49" charset="0"/>
              </a:rPr>
              <a:t>currentTarget</a:t>
            </a:r>
            <a:r>
              <a:rPr lang="fr-CA" sz="1250" dirty="0">
                <a:solidFill>
                  <a:srgbClr val="6A9955"/>
                </a:solidFill>
                <a:latin typeface="Menlo" panose="020B0609030804020204" pitchFamily="49" charset="0"/>
              </a:rPr>
              <a:t> fait référence à l'élément de votre page qui a entendu l'événement</a:t>
            </a:r>
            <a:endParaRPr lang="fr-CA" sz="1250" dirty="0">
              <a:solidFill>
                <a:srgbClr val="D4D4D4"/>
              </a:solidFill>
              <a:latin typeface="Menlo" panose="020B0609030804020204" pitchFamily="49" charset="0"/>
            </a:endParaRPr>
          </a:p>
          <a:p>
            <a:pPr>
              <a:lnSpc>
                <a:spcPct val="120000"/>
              </a:lnSpc>
            </a:pPr>
            <a:r>
              <a:rPr lang="fr-CA" sz="1250" dirty="0">
                <a:solidFill>
                  <a:srgbClr val="6A9955"/>
                </a:solidFill>
                <a:latin typeface="Menlo" panose="020B0609030804020204" pitchFamily="49" charset="0"/>
              </a:rPr>
              <a:t>        // Notre variable mémorise ici la référence à l'élément pour usage ultérieur</a:t>
            </a:r>
            <a:endParaRPr lang="fr-CA" sz="1250" dirty="0">
              <a:solidFill>
                <a:srgbClr val="D4D4D4"/>
              </a:solidFill>
              <a:latin typeface="Menlo" panose="020B0609030804020204" pitchFamily="49" charset="0"/>
            </a:endParaRPr>
          </a:p>
          <a:p>
            <a:pPr>
              <a:lnSpc>
                <a:spcPct val="120000"/>
              </a:lnSpc>
            </a:pPr>
            <a:r>
              <a:rPr lang="fr-CA" sz="1250" dirty="0">
                <a:solidFill>
                  <a:srgbClr val="569CD6"/>
                </a:solidFill>
                <a:latin typeface="Menlo" panose="020B0609030804020204" pitchFamily="49" charset="0"/>
              </a:rPr>
              <a:t>        </a:t>
            </a:r>
            <a:r>
              <a:rPr lang="fr-CA" sz="1250" dirty="0" err="1">
                <a:solidFill>
                  <a:srgbClr val="569CD6"/>
                </a:solidFill>
                <a:latin typeface="Menlo" panose="020B0609030804020204" pitchFamily="49" charset="0"/>
              </a:rPr>
              <a:t>const</a:t>
            </a:r>
            <a:r>
              <a:rPr lang="fr-CA" sz="1250" dirty="0">
                <a:solidFill>
                  <a:srgbClr val="D4D4D4"/>
                </a:solidFill>
                <a:latin typeface="Menlo" panose="020B0609030804020204" pitchFamily="49" charset="0"/>
              </a:rPr>
              <a:t> </a:t>
            </a:r>
            <a:r>
              <a:rPr lang="fr-CA" sz="1250" dirty="0" err="1">
                <a:solidFill>
                  <a:srgbClr val="4FC1FF"/>
                </a:solidFill>
                <a:latin typeface="Menlo" panose="020B0609030804020204" pitchFamily="49" charset="0"/>
              </a:rPr>
              <a:t>refCible</a:t>
            </a:r>
            <a:r>
              <a:rPr lang="fr-CA" sz="1250" dirty="0">
                <a:solidFill>
                  <a:srgbClr val="D4D4D4"/>
                </a:solidFill>
                <a:latin typeface="Menlo" panose="020B0609030804020204" pitchFamily="49" charset="0"/>
              </a:rPr>
              <a:t> = </a:t>
            </a:r>
            <a:r>
              <a:rPr lang="fr-CA" sz="1250" dirty="0" err="1">
                <a:solidFill>
                  <a:srgbClr val="9CDCFE"/>
                </a:solidFill>
                <a:latin typeface="Menlo" panose="020B0609030804020204" pitchFamily="49" charset="0"/>
              </a:rPr>
              <a:t>objEvenement</a:t>
            </a:r>
            <a:r>
              <a:rPr lang="fr-CA" sz="1250" dirty="0" err="1">
                <a:solidFill>
                  <a:srgbClr val="D4D4D4"/>
                </a:solidFill>
                <a:latin typeface="Menlo" panose="020B0609030804020204" pitchFamily="49" charset="0"/>
              </a:rPr>
              <a:t>.</a:t>
            </a:r>
            <a:r>
              <a:rPr lang="fr-CA" sz="1250" dirty="0" err="1">
                <a:solidFill>
                  <a:srgbClr val="9CDCFE"/>
                </a:solidFill>
                <a:latin typeface="Menlo" panose="020B0609030804020204" pitchFamily="49" charset="0"/>
              </a:rPr>
              <a:t>currentTarget</a:t>
            </a:r>
            <a:r>
              <a:rPr lang="fr-CA" sz="1250" dirty="0">
                <a:solidFill>
                  <a:srgbClr val="D4D4D4"/>
                </a:solidFill>
                <a:latin typeface="Menlo" panose="020B0609030804020204" pitchFamily="49" charset="0"/>
              </a:rPr>
              <a:t>; </a:t>
            </a:r>
          </a:p>
          <a:p>
            <a:pPr>
              <a:lnSpc>
                <a:spcPct val="120000"/>
              </a:lnSpc>
            </a:pPr>
            <a:endParaRPr lang="fr-CA" sz="1250" dirty="0">
              <a:solidFill>
                <a:srgbClr val="D4D4D4"/>
              </a:solidFill>
              <a:latin typeface="Menlo" panose="020B0609030804020204" pitchFamily="49" charset="0"/>
            </a:endParaRPr>
          </a:p>
          <a:p>
            <a:pPr>
              <a:lnSpc>
                <a:spcPct val="120000"/>
              </a:lnSpc>
            </a:pPr>
            <a:r>
              <a:rPr lang="fr-CA" sz="1250" dirty="0">
                <a:solidFill>
                  <a:srgbClr val="6A9955"/>
                </a:solidFill>
                <a:latin typeface="Menlo" panose="020B0609030804020204" pitchFamily="49" charset="0"/>
              </a:rPr>
              <a:t>        // Notre élément peut ensuite être manipulé sans avoir à utiliser </a:t>
            </a:r>
            <a:endParaRPr lang="fr-CA" sz="1250" dirty="0">
              <a:solidFill>
                <a:srgbClr val="D4D4D4"/>
              </a:solidFill>
              <a:latin typeface="Menlo" panose="020B0609030804020204" pitchFamily="49" charset="0"/>
            </a:endParaRPr>
          </a:p>
          <a:p>
            <a:pPr>
              <a:lnSpc>
                <a:spcPct val="120000"/>
              </a:lnSpc>
            </a:pPr>
            <a:r>
              <a:rPr lang="fr-CA" sz="1250" dirty="0">
                <a:solidFill>
                  <a:srgbClr val="6A9955"/>
                </a:solidFill>
                <a:latin typeface="Menlo" panose="020B0609030804020204" pitchFamily="49" charset="0"/>
              </a:rPr>
              <a:t>        // le </a:t>
            </a:r>
            <a:r>
              <a:rPr lang="fr-CA" sz="1250" dirty="0" err="1">
                <a:solidFill>
                  <a:srgbClr val="6A9955"/>
                </a:solidFill>
                <a:latin typeface="Menlo" panose="020B0609030804020204" pitchFamily="49" charset="0"/>
              </a:rPr>
              <a:t>document.getElementById</a:t>
            </a:r>
            <a:r>
              <a:rPr lang="fr-CA" sz="1250" dirty="0">
                <a:solidFill>
                  <a:srgbClr val="6A9955"/>
                </a:solidFill>
                <a:latin typeface="Menlo" panose="020B0609030804020204" pitchFamily="49" charset="0"/>
              </a:rPr>
              <a:t>(), simplement avec la syntaxe pointée et les bons attributs</a:t>
            </a:r>
            <a:endParaRPr lang="fr-CA" sz="1250" dirty="0">
              <a:solidFill>
                <a:srgbClr val="D4D4D4"/>
              </a:solidFill>
              <a:latin typeface="Menlo" panose="020B0609030804020204" pitchFamily="49" charset="0"/>
            </a:endParaRPr>
          </a:p>
          <a:p>
            <a:pPr>
              <a:lnSpc>
                <a:spcPct val="120000"/>
              </a:lnSpc>
            </a:pPr>
            <a:r>
              <a:rPr lang="fr-CA" sz="1250" dirty="0">
                <a:solidFill>
                  <a:srgbClr val="9CDCFE"/>
                </a:solidFill>
                <a:latin typeface="Menlo" panose="020B0609030804020204" pitchFamily="49" charset="0"/>
              </a:rPr>
              <a:t>        </a:t>
            </a:r>
            <a:r>
              <a:rPr lang="fr-CA" sz="1250" dirty="0" err="1">
                <a:solidFill>
                  <a:srgbClr val="9CDCFE"/>
                </a:solidFill>
                <a:latin typeface="Menlo" panose="020B0609030804020204" pitchFamily="49" charset="0"/>
              </a:rPr>
              <a:t>console</a:t>
            </a:r>
            <a:r>
              <a:rPr lang="fr-CA" sz="1250" dirty="0" err="1">
                <a:solidFill>
                  <a:srgbClr val="D4D4D4"/>
                </a:solidFill>
                <a:latin typeface="Menlo" panose="020B0609030804020204" pitchFamily="49" charset="0"/>
              </a:rPr>
              <a:t>.</a:t>
            </a:r>
            <a:r>
              <a:rPr lang="fr-CA" sz="1250" dirty="0" err="1">
                <a:solidFill>
                  <a:srgbClr val="DCDCAA"/>
                </a:solidFill>
                <a:latin typeface="Menlo" panose="020B0609030804020204" pitchFamily="49" charset="0"/>
              </a:rPr>
              <a:t>log</a:t>
            </a:r>
            <a:r>
              <a:rPr lang="fr-CA" sz="1250" dirty="0">
                <a:solidFill>
                  <a:srgbClr val="D4D4D4"/>
                </a:solidFill>
                <a:latin typeface="Menlo" panose="020B0609030804020204" pitchFamily="49" charset="0"/>
              </a:rPr>
              <a:t>(</a:t>
            </a:r>
            <a:r>
              <a:rPr lang="fr-CA" sz="1250" dirty="0" err="1">
                <a:solidFill>
                  <a:srgbClr val="9CDCFE"/>
                </a:solidFill>
                <a:latin typeface="Menlo" panose="020B0609030804020204" pitchFamily="49" charset="0"/>
              </a:rPr>
              <a:t>objEvenement</a:t>
            </a:r>
            <a:r>
              <a:rPr lang="fr-CA" sz="1250" dirty="0" err="1">
                <a:solidFill>
                  <a:srgbClr val="D4D4D4"/>
                </a:solidFill>
                <a:latin typeface="Menlo" panose="020B0609030804020204" pitchFamily="49" charset="0"/>
              </a:rPr>
              <a:t>.</a:t>
            </a:r>
            <a:r>
              <a:rPr lang="fr-CA" sz="1250" dirty="0" err="1">
                <a:solidFill>
                  <a:srgbClr val="9CDCFE"/>
                </a:solidFill>
                <a:latin typeface="Menlo" panose="020B0609030804020204" pitchFamily="49" charset="0"/>
              </a:rPr>
              <a:t>currentTarget</a:t>
            </a:r>
            <a:r>
              <a:rPr lang="fr-CA" sz="1250" dirty="0" err="1">
                <a:solidFill>
                  <a:srgbClr val="D4D4D4"/>
                </a:solidFill>
                <a:latin typeface="Menlo" panose="020B0609030804020204" pitchFamily="49" charset="0"/>
              </a:rPr>
              <a:t>.</a:t>
            </a:r>
            <a:r>
              <a:rPr lang="fr-CA" sz="1250" dirty="0" err="1">
                <a:solidFill>
                  <a:srgbClr val="9CDCFE"/>
                </a:solidFill>
                <a:latin typeface="Menlo" panose="020B0609030804020204" pitchFamily="49" charset="0"/>
              </a:rPr>
              <a:t>id</a:t>
            </a:r>
            <a:r>
              <a:rPr lang="fr-CA" sz="1250" dirty="0">
                <a:solidFill>
                  <a:srgbClr val="D4D4D4"/>
                </a:solidFill>
                <a:latin typeface="Menlo" panose="020B0609030804020204" pitchFamily="49" charset="0"/>
              </a:rPr>
              <a:t>); </a:t>
            </a:r>
            <a:r>
              <a:rPr lang="fr-CA" sz="1250" dirty="0">
                <a:solidFill>
                  <a:srgbClr val="6A9955"/>
                </a:solidFill>
                <a:latin typeface="Menlo" panose="020B0609030804020204" pitchFamily="49" charset="0"/>
              </a:rPr>
              <a:t>// Ou </a:t>
            </a:r>
            <a:r>
              <a:rPr lang="fr-CA" sz="1250" dirty="0" err="1">
                <a:solidFill>
                  <a:srgbClr val="6A9955"/>
                </a:solidFill>
                <a:latin typeface="Menlo" panose="020B0609030804020204" pitchFamily="49" charset="0"/>
              </a:rPr>
              <a:t>refCible.id</a:t>
            </a:r>
            <a:endParaRPr lang="fr-CA" sz="1250" dirty="0">
              <a:solidFill>
                <a:srgbClr val="D4D4D4"/>
              </a:solidFill>
              <a:latin typeface="Menlo" panose="020B0609030804020204" pitchFamily="49" charset="0"/>
            </a:endParaRPr>
          </a:p>
          <a:p>
            <a:pPr>
              <a:lnSpc>
                <a:spcPct val="120000"/>
              </a:lnSpc>
            </a:pPr>
            <a:r>
              <a:rPr lang="fr-CA" sz="1250" dirty="0">
                <a:solidFill>
                  <a:srgbClr val="9CDCFE"/>
                </a:solidFill>
                <a:latin typeface="Menlo" panose="020B0609030804020204" pitchFamily="49" charset="0"/>
              </a:rPr>
              <a:t>        </a:t>
            </a:r>
            <a:r>
              <a:rPr lang="fr-CA" sz="1250" dirty="0" err="1">
                <a:solidFill>
                  <a:srgbClr val="9CDCFE"/>
                </a:solidFill>
                <a:latin typeface="Menlo" panose="020B0609030804020204" pitchFamily="49" charset="0"/>
              </a:rPr>
              <a:t>console</a:t>
            </a:r>
            <a:r>
              <a:rPr lang="fr-CA" sz="1250" dirty="0" err="1">
                <a:solidFill>
                  <a:srgbClr val="D4D4D4"/>
                </a:solidFill>
                <a:latin typeface="Menlo" panose="020B0609030804020204" pitchFamily="49" charset="0"/>
              </a:rPr>
              <a:t>.</a:t>
            </a:r>
            <a:r>
              <a:rPr lang="fr-CA" sz="1250" dirty="0" err="1">
                <a:solidFill>
                  <a:srgbClr val="DCDCAA"/>
                </a:solidFill>
                <a:latin typeface="Menlo" panose="020B0609030804020204" pitchFamily="49" charset="0"/>
              </a:rPr>
              <a:t>log</a:t>
            </a:r>
            <a:r>
              <a:rPr lang="fr-CA" sz="1250" dirty="0">
                <a:solidFill>
                  <a:srgbClr val="D4D4D4"/>
                </a:solidFill>
                <a:latin typeface="Menlo" panose="020B0609030804020204" pitchFamily="49" charset="0"/>
              </a:rPr>
              <a:t>(</a:t>
            </a:r>
            <a:r>
              <a:rPr lang="fr-CA" sz="1250" dirty="0" err="1">
                <a:solidFill>
                  <a:srgbClr val="9CDCFE"/>
                </a:solidFill>
                <a:latin typeface="Menlo" panose="020B0609030804020204" pitchFamily="49" charset="0"/>
              </a:rPr>
              <a:t>objEvenement</a:t>
            </a:r>
            <a:r>
              <a:rPr lang="fr-CA" sz="1250" dirty="0" err="1">
                <a:solidFill>
                  <a:srgbClr val="D4D4D4"/>
                </a:solidFill>
                <a:latin typeface="Menlo" panose="020B0609030804020204" pitchFamily="49" charset="0"/>
              </a:rPr>
              <a:t>.</a:t>
            </a:r>
            <a:r>
              <a:rPr lang="fr-CA" sz="1250" dirty="0" err="1">
                <a:solidFill>
                  <a:srgbClr val="9CDCFE"/>
                </a:solidFill>
                <a:latin typeface="Menlo" panose="020B0609030804020204" pitchFamily="49" charset="0"/>
              </a:rPr>
              <a:t>currentTarget</a:t>
            </a:r>
            <a:r>
              <a:rPr lang="fr-CA" sz="1250" dirty="0" err="1">
                <a:solidFill>
                  <a:srgbClr val="D4D4D4"/>
                </a:solidFill>
                <a:latin typeface="Menlo" panose="020B0609030804020204" pitchFamily="49" charset="0"/>
              </a:rPr>
              <a:t>.</a:t>
            </a:r>
            <a:r>
              <a:rPr lang="fr-CA" sz="1250" dirty="0" err="1">
                <a:solidFill>
                  <a:srgbClr val="9CDCFE"/>
                </a:solidFill>
                <a:latin typeface="Menlo" panose="020B0609030804020204" pitchFamily="49" charset="0"/>
              </a:rPr>
              <a:t>value</a:t>
            </a:r>
            <a:r>
              <a:rPr lang="fr-CA" sz="1250" dirty="0">
                <a:solidFill>
                  <a:srgbClr val="D4D4D4"/>
                </a:solidFill>
                <a:latin typeface="Menlo" panose="020B0609030804020204" pitchFamily="49" charset="0"/>
              </a:rPr>
              <a:t>); </a:t>
            </a:r>
            <a:r>
              <a:rPr lang="fr-CA" sz="1250" dirty="0">
                <a:solidFill>
                  <a:srgbClr val="6A9955"/>
                </a:solidFill>
                <a:latin typeface="Menlo" panose="020B0609030804020204" pitchFamily="49" charset="0"/>
              </a:rPr>
              <a:t>// Ou </a:t>
            </a:r>
            <a:r>
              <a:rPr lang="fr-CA" sz="1250" dirty="0" err="1">
                <a:solidFill>
                  <a:srgbClr val="6A9955"/>
                </a:solidFill>
                <a:latin typeface="Menlo" panose="020B0609030804020204" pitchFamily="49" charset="0"/>
              </a:rPr>
              <a:t>refCible.value</a:t>
            </a:r>
            <a:endParaRPr lang="fr-CA" sz="1250" dirty="0">
              <a:solidFill>
                <a:srgbClr val="D4D4D4"/>
              </a:solidFill>
              <a:latin typeface="Menlo" panose="020B0609030804020204" pitchFamily="49" charset="0"/>
            </a:endParaRPr>
          </a:p>
          <a:p>
            <a:pPr>
              <a:lnSpc>
                <a:spcPct val="120000"/>
              </a:lnSpc>
            </a:pPr>
            <a:r>
              <a:rPr lang="fr-CA" sz="1250" dirty="0">
                <a:solidFill>
                  <a:srgbClr val="9CDCFE"/>
                </a:solidFill>
                <a:latin typeface="Menlo" panose="020B0609030804020204" pitchFamily="49" charset="0"/>
              </a:rPr>
              <a:t>        </a:t>
            </a:r>
            <a:r>
              <a:rPr lang="fr-CA" sz="1250" dirty="0" err="1">
                <a:solidFill>
                  <a:srgbClr val="9CDCFE"/>
                </a:solidFill>
                <a:latin typeface="Menlo" panose="020B0609030804020204" pitchFamily="49" charset="0"/>
              </a:rPr>
              <a:t>console</a:t>
            </a:r>
            <a:r>
              <a:rPr lang="fr-CA" sz="1250" dirty="0" err="1">
                <a:solidFill>
                  <a:srgbClr val="D4D4D4"/>
                </a:solidFill>
                <a:latin typeface="Menlo" panose="020B0609030804020204" pitchFamily="49" charset="0"/>
              </a:rPr>
              <a:t>.</a:t>
            </a:r>
            <a:r>
              <a:rPr lang="fr-CA" sz="1250" dirty="0" err="1">
                <a:solidFill>
                  <a:srgbClr val="DCDCAA"/>
                </a:solidFill>
                <a:latin typeface="Menlo" panose="020B0609030804020204" pitchFamily="49" charset="0"/>
              </a:rPr>
              <a:t>log</a:t>
            </a:r>
            <a:r>
              <a:rPr lang="fr-CA" sz="1250" dirty="0">
                <a:solidFill>
                  <a:srgbClr val="D4D4D4"/>
                </a:solidFill>
                <a:latin typeface="Menlo" panose="020B0609030804020204" pitchFamily="49" charset="0"/>
              </a:rPr>
              <a:t>(</a:t>
            </a:r>
            <a:r>
              <a:rPr lang="fr-CA" sz="1250" dirty="0" err="1">
                <a:solidFill>
                  <a:srgbClr val="9CDCFE"/>
                </a:solidFill>
                <a:latin typeface="Menlo" panose="020B0609030804020204" pitchFamily="49" charset="0"/>
              </a:rPr>
              <a:t>objEvenement</a:t>
            </a:r>
            <a:r>
              <a:rPr lang="fr-CA" sz="1250" dirty="0" err="1">
                <a:solidFill>
                  <a:srgbClr val="D4D4D4"/>
                </a:solidFill>
                <a:latin typeface="Menlo" panose="020B0609030804020204" pitchFamily="49" charset="0"/>
              </a:rPr>
              <a:t>.</a:t>
            </a:r>
            <a:r>
              <a:rPr lang="fr-CA" sz="1250" dirty="0" err="1">
                <a:solidFill>
                  <a:srgbClr val="9CDCFE"/>
                </a:solidFill>
                <a:latin typeface="Menlo" panose="020B0609030804020204" pitchFamily="49" charset="0"/>
              </a:rPr>
              <a:t>currentTarget</a:t>
            </a:r>
            <a:r>
              <a:rPr lang="fr-CA" sz="1250" dirty="0" err="1">
                <a:solidFill>
                  <a:srgbClr val="D4D4D4"/>
                </a:solidFill>
                <a:latin typeface="Menlo" panose="020B0609030804020204" pitchFamily="49" charset="0"/>
              </a:rPr>
              <a:t>.</a:t>
            </a:r>
            <a:r>
              <a:rPr lang="fr-CA" sz="1250" dirty="0" err="1">
                <a:solidFill>
                  <a:srgbClr val="9CDCFE"/>
                </a:solidFill>
                <a:latin typeface="Menlo" panose="020B0609030804020204" pitchFamily="49" charset="0"/>
              </a:rPr>
              <a:t>innerHTML</a:t>
            </a:r>
            <a:r>
              <a:rPr lang="fr-CA" sz="1250" dirty="0">
                <a:solidFill>
                  <a:srgbClr val="D4D4D4"/>
                </a:solidFill>
                <a:latin typeface="Menlo" panose="020B0609030804020204" pitchFamily="49" charset="0"/>
              </a:rPr>
              <a:t>); </a:t>
            </a:r>
            <a:r>
              <a:rPr lang="fr-CA" sz="1250" dirty="0">
                <a:solidFill>
                  <a:srgbClr val="6A9955"/>
                </a:solidFill>
                <a:latin typeface="Menlo" panose="020B0609030804020204" pitchFamily="49" charset="0"/>
              </a:rPr>
              <a:t>// Ou </a:t>
            </a:r>
            <a:r>
              <a:rPr lang="fr-CA" sz="1250" dirty="0" err="1">
                <a:solidFill>
                  <a:srgbClr val="6A9955"/>
                </a:solidFill>
                <a:latin typeface="Menlo" panose="020B0609030804020204" pitchFamily="49" charset="0"/>
              </a:rPr>
              <a:t>refCible.innerHTML</a:t>
            </a:r>
            <a:endParaRPr lang="fr-CA" sz="1250" dirty="0">
              <a:solidFill>
                <a:srgbClr val="D4D4D4"/>
              </a:solidFill>
              <a:latin typeface="Menlo" panose="020B0609030804020204" pitchFamily="49" charset="0"/>
            </a:endParaRPr>
          </a:p>
          <a:p>
            <a:pPr>
              <a:lnSpc>
                <a:spcPct val="120000"/>
              </a:lnSpc>
            </a:pPr>
            <a:r>
              <a:rPr lang="fr-CA" sz="1250" dirty="0">
                <a:solidFill>
                  <a:srgbClr val="D4D4D4"/>
                </a:solidFill>
                <a:latin typeface="Menlo" panose="020B0609030804020204" pitchFamily="49" charset="0"/>
              </a:rPr>
              <a:t>    }</a:t>
            </a:r>
          </a:p>
          <a:p>
            <a:pPr>
              <a:lnSpc>
                <a:spcPct val="120000"/>
              </a:lnSpc>
            </a:pPr>
            <a:r>
              <a:rPr lang="fr-CA" sz="1250" dirty="0">
                <a:solidFill>
                  <a:srgbClr val="D4D4D4"/>
                </a:solidFill>
                <a:latin typeface="Menlo" panose="020B0609030804020204" pitchFamily="49" charset="0"/>
              </a:rPr>
              <a:t>};</a:t>
            </a:r>
          </a:p>
          <a:p>
            <a:pPr>
              <a:lnSpc>
                <a:spcPct val="120000"/>
              </a:lnSpc>
            </a:pPr>
            <a:r>
              <a:rPr lang="fr-CA" sz="1250" dirty="0" err="1">
                <a:solidFill>
                  <a:srgbClr val="9CDCFE"/>
                </a:solidFill>
                <a:latin typeface="Menlo" panose="020B0609030804020204" pitchFamily="49" charset="0"/>
              </a:rPr>
              <a:t>document</a:t>
            </a:r>
            <a:r>
              <a:rPr lang="fr-CA" sz="1250" dirty="0" err="1">
                <a:solidFill>
                  <a:srgbClr val="D4D4D4"/>
                </a:solidFill>
                <a:latin typeface="Menlo" panose="020B0609030804020204" pitchFamily="49" charset="0"/>
              </a:rPr>
              <a:t>.</a:t>
            </a:r>
            <a:r>
              <a:rPr lang="fr-CA" sz="1250" dirty="0" err="1">
                <a:solidFill>
                  <a:srgbClr val="DCDCAA"/>
                </a:solidFill>
                <a:latin typeface="Menlo" panose="020B0609030804020204" pitchFamily="49" charset="0"/>
              </a:rPr>
              <a:t>querySelector</a:t>
            </a:r>
            <a:r>
              <a:rPr lang="fr-CA" sz="1250" dirty="0">
                <a:solidFill>
                  <a:srgbClr val="D4D4D4"/>
                </a:solidFill>
                <a:latin typeface="Menlo" panose="020B0609030804020204" pitchFamily="49" charset="0"/>
              </a:rPr>
              <a:t>(</a:t>
            </a:r>
            <a:r>
              <a:rPr lang="fr-CA" sz="1250" dirty="0">
                <a:solidFill>
                  <a:srgbClr val="CE9178"/>
                </a:solidFill>
                <a:latin typeface="Menlo" panose="020B0609030804020204" pitchFamily="49" charset="0"/>
              </a:rPr>
              <a:t>'</a:t>
            </a:r>
            <a:r>
              <a:rPr lang="fr-CA" sz="1250" dirty="0" err="1">
                <a:solidFill>
                  <a:srgbClr val="CE9178"/>
                </a:solidFill>
                <a:latin typeface="Menlo" panose="020B0609030804020204" pitchFamily="49" charset="0"/>
              </a:rPr>
              <a:t>form</a:t>
            </a:r>
            <a:r>
              <a:rPr lang="fr-CA" sz="1250" dirty="0">
                <a:solidFill>
                  <a:srgbClr val="CE9178"/>
                </a:solidFill>
                <a:latin typeface="Menlo" panose="020B0609030804020204" pitchFamily="49" charset="0"/>
              </a:rPr>
              <a:t>'</a:t>
            </a:r>
            <a:r>
              <a:rPr lang="fr-CA" sz="1250" dirty="0">
                <a:solidFill>
                  <a:srgbClr val="D4D4D4"/>
                </a:solidFill>
                <a:latin typeface="Menlo" panose="020B0609030804020204" pitchFamily="49" charset="0"/>
              </a:rPr>
              <a:t>, </a:t>
            </a:r>
            <a:r>
              <a:rPr lang="fr-CA" sz="1250" dirty="0" err="1">
                <a:solidFill>
                  <a:srgbClr val="569CD6"/>
                </a:solidFill>
                <a:latin typeface="Menlo" panose="020B0609030804020204" pitchFamily="49" charset="0"/>
              </a:rPr>
              <a:t>function</a:t>
            </a:r>
            <a:r>
              <a:rPr lang="fr-CA" sz="1250" dirty="0">
                <a:solidFill>
                  <a:srgbClr val="D4D4D4"/>
                </a:solidFill>
                <a:latin typeface="Menlo" panose="020B0609030804020204" pitchFamily="49" charset="0"/>
              </a:rPr>
              <a:t> (</a:t>
            </a:r>
            <a:r>
              <a:rPr lang="fr-CA" sz="1250" dirty="0" err="1">
                <a:solidFill>
                  <a:srgbClr val="9CDCFE"/>
                </a:solidFill>
                <a:latin typeface="Menlo" panose="020B0609030804020204" pitchFamily="49" charset="0"/>
              </a:rPr>
              <a:t>objEvenement</a:t>
            </a:r>
            <a:r>
              <a:rPr lang="fr-CA" sz="1250" dirty="0">
                <a:solidFill>
                  <a:srgbClr val="D4D4D4"/>
                </a:solidFill>
                <a:latin typeface="Menlo" panose="020B0609030804020204" pitchFamily="49" charset="0"/>
              </a:rPr>
              <a:t>) { </a:t>
            </a:r>
          </a:p>
          <a:p>
            <a:pPr>
              <a:lnSpc>
                <a:spcPct val="120000"/>
              </a:lnSpc>
            </a:pPr>
            <a:r>
              <a:rPr lang="fr-CA" sz="1250" dirty="0">
                <a:solidFill>
                  <a:srgbClr val="4FC1FF"/>
                </a:solidFill>
                <a:latin typeface="Menlo" panose="020B0609030804020204" pitchFamily="49" charset="0"/>
              </a:rPr>
              <a:t>    </a:t>
            </a:r>
            <a:r>
              <a:rPr lang="fr-CA" sz="1250" dirty="0" err="1">
                <a:solidFill>
                  <a:srgbClr val="4FC1FF"/>
                </a:solidFill>
                <a:latin typeface="Menlo" panose="020B0609030804020204" pitchFamily="49" charset="0"/>
              </a:rPr>
              <a:t>objFormulaire</a:t>
            </a:r>
            <a:r>
              <a:rPr lang="fr-CA" sz="1250" dirty="0" err="1">
                <a:solidFill>
                  <a:srgbClr val="D4D4D4"/>
                </a:solidFill>
                <a:latin typeface="Menlo" panose="020B0609030804020204" pitchFamily="49" charset="0"/>
              </a:rPr>
              <a:t>.</a:t>
            </a:r>
            <a:r>
              <a:rPr lang="fr-CA" sz="1250" dirty="0" err="1">
                <a:solidFill>
                  <a:srgbClr val="DCDCAA"/>
                </a:solidFill>
                <a:latin typeface="Menlo" panose="020B0609030804020204" pitchFamily="49" charset="0"/>
              </a:rPr>
              <a:t>valider</a:t>
            </a:r>
            <a:r>
              <a:rPr lang="fr-CA" sz="1250" dirty="0">
                <a:solidFill>
                  <a:srgbClr val="D4D4D4"/>
                </a:solidFill>
                <a:latin typeface="Menlo" panose="020B0609030804020204" pitchFamily="49" charset="0"/>
              </a:rPr>
              <a:t>(</a:t>
            </a:r>
            <a:r>
              <a:rPr lang="fr-CA" sz="1250" dirty="0" err="1">
                <a:solidFill>
                  <a:srgbClr val="9CDCFE"/>
                </a:solidFill>
                <a:latin typeface="Menlo" panose="020B0609030804020204" pitchFamily="49" charset="0"/>
              </a:rPr>
              <a:t>objEvenement</a:t>
            </a:r>
            <a:r>
              <a:rPr lang="fr-CA" sz="1250" dirty="0">
                <a:solidFill>
                  <a:srgbClr val="D4D4D4"/>
                </a:solidFill>
                <a:latin typeface="Menlo" panose="020B0609030804020204" pitchFamily="49" charset="0"/>
              </a:rPr>
              <a:t>); </a:t>
            </a:r>
          </a:p>
          <a:p>
            <a:pPr>
              <a:lnSpc>
                <a:spcPct val="120000"/>
              </a:lnSpc>
            </a:pPr>
            <a:r>
              <a:rPr lang="fr-CA" sz="1250" dirty="0">
                <a:solidFill>
                  <a:srgbClr val="D4D4D4"/>
                </a:solidFill>
                <a:latin typeface="Menlo" panose="020B0609030804020204" pitchFamily="49" charset="0"/>
              </a:rPr>
              <a:t>});</a:t>
            </a:r>
          </a:p>
        </p:txBody>
      </p:sp>
    </p:spTree>
    <p:extLst>
      <p:ext uri="{BB962C8B-B14F-4D97-AF65-F5344CB8AC3E}">
        <p14:creationId xmlns:p14="http://schemas.microsoft.com/office/powerpoint/2010/main" val="396126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Validation de formulaire</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3F2AF61-0F2E-544F-B6CA-B69839107E32}"/>
              </a:ext>
            </a:extLst>
          </p:cNvPr>
          <p:cNvSpPr/>
          <p:nvPr/>
        </p:nvSpPr>
        <p:spPr>
          <a:xfrm>
            <a:off x="601066" y="1149350"/>
            <a:ext cx="88477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Événement </a:t>
            </a:r>
            <a:r>
              <a:rPr lang="fr-CA" sz="2000" b="1" dirty="0" err="1">
                <a:solidFill>
                  <a:schemeClr val="accent1"/>
                </a:solidFill>
                <a:latin typeface="Menlo" panose="020B0609030804020204" pitchFamily="49" charset="0"/>
                <a:ea typeface="Menlo" panose="020B0609030804020204" pitchFamily="49" charset="0"/>
                <a:cs typeface="Menlo" panose="020B0609030804020204" pitchFamily="49" charset="0"/>
              </a:rPr>
              <a:t>blur</a:t>
            </a:r>
            <a:endParaRPr lang="fr-CA" sz="2000" b="1" dirty="0">
              <a:solidFill>
                <a:schemeClr val="accent1"/>
              </a:solidFill>
              <a:latin typeface="Menlo" panose="020B0609030804020204" pitchFamily="49" charset="0"/>
              <a:ea typeface="Menlo" panose="020B0609030804020204" pitchFamily="49" charset="0"/>
              <a:cs typeface="Menlo" panose="020B0609030804020204" pitchFamily="49" charset="0"/>
            </a:endParaRPr>
          </a:p>
        </p:txBody>
      </p:sp>
      <p:sp>
        <p:nvSpPr>
          <p:cNvPr id="17" name="Rectangle 16">
            <a:extLst>
              <a:ext uri="{FF2B5EF4-FFF2-40B4-BE49-F238E27FC236}">
                <a16:creationId xmlns:a16="http://schemas.microsoft.com/office/drawing/2014/main" id="{4839D6E5-44F1-6B4B-B431-2BA60515CA5A}"/>
              </a:ext>
            </a:extLst>
          </p:cNvPr>
          <p:cNvSpPr/>
          <p:nvPr/>
        </p:nvSpPr>
        <p:spPr>
          <a:xfrm>
            <a:off x="601067" y="1674810"/>
            <a:ext cx="8847733" cy="3739485"/>
          </a:xfrm>
          <a:prstGeom prst="rect">
            <a:avLst/>
          </a:prstGeom>
        </p:spPr>
        <p:txBody>
          <a:bodyPr wrap="square" anchor="t">
            <a:spAutoFit/>
          </a:bodyPr>
          <a:lstStyle/>
          <a:p>
            <a:pPr marL="285750" indent="-285750" fontAlgn="ctr">
              <a:lnSpc>
                <a:spcPct val="120000"/>
              </a:lnSpc>
              <a:spcBef>
                <a:spcPts val="18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Pour accompagner un utilisateur lors de la saisie d'informations dans un formulaire, l’événement </a:t>
            </a:r>
            <a:r>
              <a:rPr lang="fr-CA" sz="1600" dirty="0" err="1">
                <a:solidFill>
                  <a:schemeClr val="accent1"/>
                </a:solidFill>
                <a:latin typeface="Menlo" panose="020B0609030804020204" pitchFamily="49" charset="0"/>
                <a:ea typeface="Menlo" panose="020B0609030804020204" pitchFamily="49" charset="0"/>
                <a:cs typeface="Menlo" panose="020B0609030804020204" pitchFamily="49" charset="0"/>
              </a:rPr>
              <a:t>blur</a:t>
            </a:r>
            <a:r>
              <a:rPr lang="fr-CA" sz="1600" dirty="0">
                <a:solidFill>
                  <a:schemeClr val="accent1">
                    <a:lumMod val="50000"/>
                  </a:schemeClr>
                </a:solidFill>
                <a:latin typeface="Rubik Light" pitchFamily="2" charset="-79"/>
                <a:cs typeface="Rubik Light" pitchFamily="2" charset="-79"/>
              </a:rPr>
              <a:t> peut être utilisé pour valider individuellement les champs.</a:t>
            </a:r>
          </a:p>
          <a:p>
            <a:pPr marL="285750" indent="-285750" fontAlgn="ctr">
              <a:lnSpc>
                <a:spcPct val="120000"/>
              </a:lnSpc>
              <a:spcBef>
                <a:spcPts val="18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Cet événement a lieu lorsqu'un champ perd le focus, que ça soit suite à un clic ailleurs dans la page ou suite à l'utilisation de la touche TAB. </a:t>
            </a:r>
          </a:p>
          <a:p>
            <a:pPr marL="285750" indent="-285750" fontAlgn="ctr">
              <a:lnSpc>
                <a:spcPct val="120000"/>
              </a:lnSpc>
              <a:spcBef>
                <a:spcPts val="18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Il est donc possible d'informer l’utilisateur qu'il vient juste de commettre une erreur sans devoir attendre l'envoi du formulaire.</a:t>
            </a:r>
          </a:p>
          <a:p>
            <a:pPr marL="285750" indent="-285750" fontAlgn="ctr">
              <a:lnSpc>
                <a:spcPct val="120000"/>
              </a:lnSpc>
              <a:spcBef>
                <a:spcPts val="18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La rétroaction JavaScript se fait à mesure de la saisie du formulaire (sans envoyer le formulaire et donc sans demander de ressource au serveur). Ça signifie qu'un formulaire avec beaucoup de champs nécessitera la configuration de plusieurs écouteurs d’événement.</a:t>
            </a:r>
          </a:p>
        </p:txBody>
      </p:sp>
    </p:spTree>
    <p:extLst>
      <p:ext uri="{BB962C8B-B14F-4D97-AF65-F5344CB8AC3E}">
        <p14:creationId xmlns:p14="http://schemas.microsoft.com/office/powerpoint/2010/main" val="671432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Validation de formulaire</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3F2AF61-0F2E-544F-B6CA-B69839107E32}"/>
              </a:ext>
            </a:extLst>
          </p:cNvPr>
          <p:cNvSpPr/>
          <p:nvPr/>
        </p:nvSpPr>
        <p:spPr>
          <a:xfrm>
            <a:off x="601066" y="1149350"/>
            <a:ext cx="88477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Événement </a:t>
            </a:r>
            <a:r>
              <a:rPr lang="fr-CA" sz="2000" b="1" dirty="0" err="1">
                <a:solidFill>
                  <a:schemeClr val="accent1"/>
                </a:solidFill>
                <a:latin typeface="Menlo" panose="020B0609030804020204" pitchFamily="49" charset="0"/>
                <a:ea typeface="Menlo" panose="020B0609030804020204" pitchFamily="49" charset="0"/>
                <a:cs typeface="Menlo" panose="020B0609030804020204" pitchFamily="49" charset="0"/>
              </a:rPr>
              <a:t>blur</a:t>
            </a:r>
            <a:r>
              <a:rPr lang="fr-CA" sz="2000" dirty="0">
                <a:solidFill>
                  <a:schemeClr val="accent1">
                    <a:lumMod val="50000"/>
                  </a:schemeClr>
                </a:solidFill>
                <a:latin typeface="Rubik Medium" pitchFamily="2" charset="-79"/>
                <a:cs typeface="Rubik Medium" pitchFamily="2" charset="-79"/>
              </a:rPr>
              <a:t> - suite</a:t>
            </a:r>
            <a:endParaRPr lang="fr-CA" sz="2000" b="1" dirty="0">
              <a:solidFill>
                <a:schemeClr val="accent1"/>
              </a:solidFill>
              <a:latin typeface="Menlo" panose="020B0609030804020204" pitchFamily="49" charset="0"/>
              <a:ea typeface="Menlo" panose="020B0609030804020204" pitchFamily="49" charset="0"/>
              <a:cs typeface="Menlo" panose="020B0609030804020204" pitchFamily="49" charset="0"/>
            </a:endParaRPr>
          </a:p>
        </p:txBody>
      </p:sp>
      <p:sp>
        <p:nvSpPr>
          <p:cNvPr id="7" name="ZoneTexte 6">
            <a:extLst>
              <a:ext uri="{FF2B5EF4-FFF2-40B4-BE49-F238E27FC236}">
                <a16:creationId xmlns:a16="http://schemas.microsoft.com/office/drawing/2014/main" id="{6602B3BF-B6BF-D44E-84AF-597927F89BCE}"/>
              </a:ext>
            </a:extLst>
          </p:cNvPr>
          <p:cNvSpPr txBox="1">
            <a:spLocks/>
          </p:cNvSpPr>
          <p:nvPr/>
        </p:nvSpPr>
        <p:spPr>
          <a:xfrm>
            <a:off x="601066" y="1756325"/>
            <a:ext cx="11590934" cy="3482426"/>
          </a:xfrm>
          <a:prstGeom prst="rect">
            <a:avLst/>
          </a:prstGeom>
          <a:solidFill>
            <a:schemeClr val="tx1"/>
          </a:solidFill>
          <a:ln>
            <a:noFill/>
          </a:ln>
        </p:spPr>
        <p:txBody>
          <a:bodyPr wrap="square" lIns="251999" tIns="251999" rIns="251999" bIns="251999" rtlCol="0">
            <a:spAutoFit/>
          </a:bodyPr>
          <a:lstStyle/>
          <a:p>
            <a:pPr>
              <a:lnSpc>
                <a:spcPct val="120000"/>
              </a:lnSpc>
            </a:pPr>
            <a:r>
              <a:rPr lang="fr-CA" sz="1370" dirty="0" err="1">
                <a:solidFill>
                  <a:srgbClr val="569CD6"/>
                </a:solidFill>
                <a:latin typeface="Menlo" panose="020B0609030804020204" pitchFamily="49" charset="0"/>
              </a:rPr>
              <a:t>const</a:t>
            </a:r>
            <a:r>
              <a:rPr lang="fr-CA" sz="1370" dirty="0">
                <a:solidFill>
                  <a:srgbClr val="D4D4D4"/>
                </a:solidFill>
                <a:latin typeface="Menlo" panose="020B0609030804020204" pitchFamily="49" charset="0"/>
              </a:rPr>
              <a:t> </a:t>
            </a:r>
            <a:r>
              <a:rPr lang="fr-CA" sz="1370" dirty="0" err="1">
                <a:solidFill>
                  <a:srgbClr val="4FC1FF"/>
                </a:solidFill>
                <a:latin typeface="Menlo" panose="020B0609030804020204" pitchFamily="49" charset="0"/>
              </a:rPr>
              <a:t>objFormulaire</a:t>
            </a:r>
            <a:r>
              <a:rPr lang="fr-CA" sz="1370" dirty="0">
                <a:solidFill>
                  <a:srgbClr val="D4D4D4"/>
                </a:solidFill>
                <a:latin typeface="Menlo" panose="020B0609030804020204" pitchFamily="49" charset="0"/>
              </a:rPr>
              <a:t> = {</a:t>
            </a:r>
          </a:p>
          <a:p>
            <a:pPr>
              <a:lnSpc>
                <a:spcPct val="120000"/>
              </a:lnSpc>
            </a:pPr>
            <a:r>
              <a:rPr lang="fr-CA" sz="1370" dirty="0">
                <a:solidFill>
                  <a:srgbClr val="DCDCAA"/>
                </a:solidFill>
                <a:latin typeface="Menlo" panose="020B0609030804020204" pitchFamily="49" charset="0"/>
              </a:rPr>
              <a:t>    initialiser</a:t>
            </a:r>
            <a:r>
              <a:rPr lang="fr-CA" sz="1370" dirty="0">
                <a:solidFill>
                  <a:srgbClr val="9CDCFE"/>
                </a:solidFill>
                <a:latin typeface="Menlo" panose="020B0609030804020204" pitchFamily="49" charset="0"/>
              </a:rPr>
              <a:t>:</a:t>
            </a:r>
            <a:r>
              <a:rPr lang="fr-CA" sz="1370" dirty="0">
                <a:solidFill>
                  <a:srgbClr val="D4D4D4"/>
                </a:solidFill>
                <a:latin typeface="Menlo" panose="020B0609030804020204" pitchFamily="49" charset="0"/>
              </a:rPr>
              <a:t> </a:t>
            </a:r>
            <a:r>
              <a:rPr lang="fr-CA" sz="1370" dirty="0" err="1">
                <a:solidFill>
                  <a:srgbClr val="569CD6"/>
                </a:solidFill>
                <a:latin typeface="Menlo" panose="020B0609030804020204" pitchFamily="49" charset="0"/>
              </a:rPr>
              <a:t>function</a:t>
            </a:r>
            <a:r>
              <a:rPr lang="fr-CA" sz="1370" dirty="0">
                <a:solidFill>
                  <a:srgbClr val="D4D4D4"/>
                </a:solidFill>
                <a:latin typeface="Menlo" panose="020B0609030804020204" pitchFamily="49" charset="0"/>
              </a:rPr>
              <a:t>(</a:t>
            </a:r>
            <a:r>
              <a:rPr lang="fr-CA" sz="1370" dirty="0" err="1">
                <a:solidFill>
                  <a:srgbClr val="9CDCFE"/>
                </a:solidFill>
                <a:latin typeface="Menlo" panose="020B0609030804020204" pitchFamily="49" charset="0"/>
              </a:rPr>
              <a:t>objEvenement</a:t>
            </a:r>
            <a:r>
              <a:rPr lang="fr-CA" sz="1370" dirty="0">
                <a:solidFill>
                  <a:srgbClr val="D4D4D4"/>
                </a:solidFill>
                <a:latin typeface="Menlo" panose="020B0609030804020204" pitchFamily="49" charset="0"/>
              </a:rPr>
              <a:t>) {</a:t>
            </a:r>
          </a:p>
          <a:p>
            <a:r>
              <a:rPr lang="fr-CA" sz="1370" dirty="0">
                <a:solidFill>
                  <a:srgbClr val="9CDCFE"/>
                </a:solidFill>
                <a:latin typeface="Menlo" panose="020B0609030804020204" pitchFamily="49" charset="0"/>
              </a:rPr>
              <a:t>        </a:t>
            </a:r>
            <a:r>
              <a:rPr lang="fr-CA" sz="1370" dirty="0" err="1">
                <a:solidFill>
                  <a:srgbClr val="9CDCFE"/>
                </a:solidFill>
                <a:latin typeface="Menlo" panose="020B0609030804020204" pitchFamily="49" charset="0"/>
              </a:rPr>
              <a:t>document</a:t>
            </a:r>
            <a:r>
              <a:rPr lang="fr-CA" sz="1370" dirty="0" err="1">
                <a:solidFill>
                  <a:srgbClr val="D4D4D4"/>
                </a:solidFill>
                <a:latin typeface="Menlo" panose="020B0609030804020204" pitchFamily="49" charset="0"/>
              </a:rPr>
              <a:t>.</a:t>
            </a:r>
            <a:r>
              <a:rPr lang="fr-CA" sz="1370" dirty="0" err="1">
                <a:solidFill>
                  <a:srgbClr val="DCDCAA"/>
                </a:solidFill>
                <a:latin typeface="Menlo" panose="020B0609030804020204" pitchFamily="49" charset="0"/>
              </a:rPr>
              <a:t>getElementById</a:t>
            </a:r>
            <a:r>
              <a:rPr lang="fr-CA" sz="1370" dirty="0">
                <a:solidFill>
                  <a:srgbClr val="D4D4D4"/>
                </a:solidFill>
                <a:latin typeface="Menlo" panose="020B0609030804020204" pitchFamily="49" charset="0"/>
              </a:rPr>
              <a:t>(</a:t>
            </a:r>
            <a:r>
              <a:rPr lang="fr-CA" sz="1370" dirty="0">
                <a:solidFill>
                  <a:srgbClr val="CE9178"/>
                </a:solidFill>
                <a:latin typeface="Menlo" panose="020B0609030804020204" pitchFamily="49" charset="0"/>
              </a:rPr>
              <a:t>'nom'</a:t>
            </a:r>
            <a:r>
              <a:rPr lang="fr-CA" sz="1370" dirty="0">
                <a:solidFill>
                  <a:srgbClr val="D4D4D4"/>
                </a:solidFill>
                <a:latin typeface="Menlo" panose="020B0609030804020204" pitchFamily="49" charset="0"/>
              </a:rPr>
              <a:t>).</a:t>
            </a:r>
            <a:r>
              <a:rPr lang="fr-CA" sz="1370" dirty="0" err="1">
                <a:solidFill>
                  <a:srgbClr val="DCDCAA"/>
                </a:solidFill>
                <a:latin typeface="Menlo" panose="020B0609030804020204" pitchFamily="49" charset="0"/>
              </a:rPr>
              <a:t>addEventListener</a:t>
            </a:r>
            <a:r>
              <a:rPr lang="fr-CA" sz="1370" dirty="0">
                <a:solidFill>
                  <a:srgbClr val="D4D4D4"/>
                </a:solidFill>
                <a:latin typeface="Menlo" panose="020B0609030804020204" pitchFamily="49" charset="0"/>
              </a:rPr>
              <a:t>(</a:t>
            </a:r>
            <a:r>
              <a:rPr lang="fr-CA" sz="1370" dirty="0">
                <a:solidFill>
                  <a:srgbClr val="CE9178"/>
                </a:solidFill>
                <a:latin typeface="Menlo" panose="020B0609030804020204" pitchFamily="49" charset="0"/>
              </a:rPr>
              <a:t>'</a:t>
            </a:r>
            <a:r>
              <a:rPr lang="fr-CA" sz="1370" dirty="0" err="1">
                <a:solidFill>
                  <a:srgbClr val="CE9178"/>
                </a:solidFill>
                <a:latin typeface="Menlo" panose="020B0609030804020204" pitchFamily="49" charset="0"/>
              </a:rPr>
              <a:t>blur</a:t>
            </a:r>
            <a:r>
              <a:rPr lang="fr-CA" sz="1370" dirty="0">
                <a:solidFill>
                  <a:srgbClr val="CE9178"/>
                </a:solidFill>
                <a:latin typeface="Menlo" panose="020B0609030804020204" pitchFamily="49" charset="0"/>
              </a:rPr>
              <a:t>'</a:t>
            </a:r>
            <a:r>
              <a:rPr lang="fr-CA" sz="1370" dirty="0">
                <a:solidFill>
                  <a:srgbClr val="D4D4D4"/>
                </a:solidFill>
                <a:latin typeface="Menlo" panose="020B0609030804020204" pitchFamily="49" charset="0"/>
              </a:rPr>
              <a:t>, </a:t>
            </a:r>
            <a:r>
              <a:rPr lang="fr-CA" sz="1370" dirty="0" err="1">
                <a:solidFill>
                  <a:srgbClr val="569CD6"/>
                </a:solidFill>
                <a:latin typeface="Menlo" panose="020B0609030804020204" pitchFamily="49" charset="0"/>
              </a:rPr>
              <a:t>this</a:t>
            </a:r>
            <a:r>
              <a:rPr lang="fr-CA" sz="1370" dirty="0" err="1">
                <a:solidFill>
                  <a:srgbClr val="D4D4D4"/>
                </a:solidFill>
                <a:latin typeface="Menlo" panose="020B0609030804020204" pitchFamily="49" charset="0"/>
              </a:rPr>
              <a:t>.</a:t>
            </a:r>
            <a:r>
              <a:rPr lang="fr-CA" sz="1370" dirty="0" err="1">
                <a:solidFill>
                  <a:srgbClr val="DCDCAA"/>
                </a:solidFill>
                <a:latin typeface="Menlo" panose="020B0609030804020204" pitchFamily="49" charset="0"/>
              </a:rPr>
              <a:t>validerChampTexte</a:t>
            </a:r>
            <a:r>
              <a:rPr lang="fr-CA" sz="1370" dirty="0" err="1">
                <a:solidFill>
                  <a:srgbClr val="D4D4D4"/>
                </a:solidFill>
                <a:latin typeface="Menlo" panose="020B0609030804020204" pitchFamily="49" charset="0"/>
              </a:rPr>
              <a:t>.</a:t>
            </a:r>
            <a:r>
              <a:rPr lang="fr-CA" sz="1370" dirty="0" err="1">
                <a:solidFill>
                  <a:srgbClr val="DCDCAA"/>
                </a:solidFill>
                <a:latin typeface="Menlo" panose="020B0609030804020204" pitchFamily="49" charset="0"/>
              </a:rPr>
              <a:t>bind</a:t>
            </a:r>
            <a:r>
              <a:rPr lang="fr-CA" sz="1370" dirty="0">
                <a:solidFill>
                  <a:srgbClr val="D4D4D4"/>
                </a:solidFill>
                <a:latin typeface="Menlo" panose="020B0609030804020204" pitchFamily="49" charset="0"/>
              </a:rPr>
              <a:t>(</a:t>
            </a:r>
            <a:r>
              <a:rPr lang="fr-CA" sz="1370" dirty="0" err="1">
                <a:solidFill>
                  <a:srgbClr val="569CD6"/>
                </a:solidFill>
                <a:latin typeface="Menlo" panose="020B0609030804020204" pitchFamily="49" charset="0"/>
              </a:rPr>
              <a:t>this</a:t>
            </a:r>
            <a:r>
              <a:rPr lang="fr-CA" sz="1370" dirty="0">
                <a:solidFill>
                  <a:srgbClr val="D4D4D4"/>
                </a:solidFill>
                <a:latin typeface="Menlo" panose="020B0609030804020204" pitchFamily="49" charset="0"/>
              </a:rPr>
              <a:t>));</a:t>
            </a:r>
          </a:p>
          <a:p>
            <a:pPr>
              <a:lnSpc>
                <a:spcPct val="120000"/>
              </a:lnSpc>
            </a:pPr>
            <a:r>
              <a:rPr lang="fr-CA" sz="1370" dirty="0">
                <a:solidFill>
                  <a:srgbClr val="9CDCFE"/>
                </a:solidFill>
                <a:latin typeface="Menlo" panose="020B0609030804020204" pitchFamily="49" charset="0"/>
              </a:rPr>
              <a:t>        </a:t>
            </a:r>
            <a:r>
              <a:rPr lang="fr-CA" sz="1370" dirty="0" err="1">
                <a:solidFill>
                  <a:srgbClr val="9CDCFE"/>
                </a:solidFill>
                <a:latin typeface="Menlo" panose="020B0609030804020204" pitchFamily="49" charset="0"/>
              </a:rPr>
              <a:t>document</a:t>
            </a:r>
            <a:r>
              <a:rPr lang="fr-CA" sz="1370" dirty="0" err="1">
                <a:solidFill>
                  <a:srgbClr val="D4D4D4"/>
                </a:solidFill>
                <a:latin typeface="Menlo" panose="020B0609030804020204" pitchFamily="49" charset="0"/>
              </a:rPr>
              <a:t>.</a:t>
            </a:r>
            <a:r>
              <a:rPr lang="fr-CA" sz="1370" dirty="0" err="1">
                <a:solidFill>
                  <a:srgbClr val="DCDCAA"/>
                </a:solidFill>
                <a:latin typeface="Menlo" panose="020B0609030804020204" pitchFamily="49" charset="0"/>
              </a:rPr>
              <a:t>getElementById</a:t>
            </a:r>
            <a:r>
              <a:rPr lang="fr-CA" sz="1370" dirty="0">
                <a:solidFill>
                  <a:srgbClr val="D4D4D4"/>
                </a:solidFill>
                <a:latin typeface="Menlo" panose="020B0609030804020204" pitchFamily="49" charset="0"/>
              </a:rPr>
              <a:t>(</a:t>
            </a:r>
            <a:r>
              <a:rPr lang="fr-CA" sz="1370" dirty="0">
                <a:solidFill>
                  <a:srgbClr val="CE9178"/>
                </a:solidFill>
                <a:latin typeface="Menlo" panose="020B0609030804020204" pitchFamily="49" charset="0"/>
              </a:rPr>
              <a:t>'</a:t>
            </a:r>
            <a:r>
              <a:rPr lang="fr-CA" sz="1370" dirty="0" err="1">
                <a:solidFill>
                  <a:srgbClr val="CE9178"/>
                </a:solidFill>
                <a:latin typeface="Menlo" panose="020B0609030804020204" pitchFamily="49" charset="0"/>
              </a:rPr>
              <a:t>prenom</a:t>
            </a:r>
            <a:r>
              <a:rPr lang="fr-CA" sz="1370" dirty="0">
                <a:solidFill>
                  <a:srgbClr val="CE9178"/>
                </a:solidFill>
                <a:latin typeface="Menlo" panose="020B0609030804020204" pitchFamily="49" charset="0"/>
              </a:rPr>
              <a:t>'</a:t>
            </a:r>
            <a:r>
              <a:rPr lang="fr-CA" sz="1370" dirty="0">
                <a:solidFill>
                  <a:srgbClr val="D4D4D4"/>
                </a:solidFill>
                <a:latin typeface="Menlo" panose="020B0609030804020204" pitchFamily="49" charset="0"/>
              </a:rPr>
              <a:t>).</a:t>
            </a:r>
            <a:r>
              <a:rPr lang="fr-CA" sz="1370" dirty="0" err="1">
                <a:solidFill>
                  <a:srgbClr val="DCDCAA"/>
                </a:solidFill>
                <a:latin typeface="Menlo" panose="020B0609030804020204" pitchFamily="49" charset="0"/>
              </a:rPr>
              <a:t>addEventListener</a:t>
            </a:r>
            <a:r>
              <a:rPr lang="fr-CA" sz="1370" dirty="0">
                <a:solidFill>
                  <a:srgbClr val="D4D4D4"/>
                </a:solidFill>
                <a:latin typeface="Menlo" panose="020B0609030804020204" pitchFamily="49" charset="0"/>
              </a:rPr>
              <a:t>(</a:t>
            </a:r>
            <a:r>
              <a:rPr lang="fr-CA" sz="1370" dirty="0">
                <a:solidFill>
                  <a:srgbClr val="CE9178"/>
                </a:solidFill>
                <a:latin typeface="Menlo" panose="020B0609030804020204" pitchFamily="49" charset="0"/>
              </a:rPr>
              <a:t>'</a:t>
            </a:r>
            <a:r>
              <a:rPr lang="fr-CA" sz="1370" dirty="0" err="1">
                <a:solidFill>
                  <a:srgbClr val="CE9178"/>
                </a:solidFill>
                <a:latin typeface="Menlo" panose="020B0609030804020204" pitchFamily="49" charset="0"/>
              </a:rPr>
              <a:t>blur</a:t>
            </a:r>
            <a:r>
              <a:rPr lang="fr-CA" sz="1370" dirty="0">
                <a:solidFill>
                  <a:srgbClr val="CE9178"/>
                </a:solidFill>
                <a:latin typeface="Menlo" panose="020B0609030804020204" pitchFamily="49" charset="0"/>
              </a:rPr>
              <a:t>'</a:t>
            </a:r>
            <a:r>
              <a:rPr lang="fr-CA" sz="1370" dirty="0">
                <a:solidFill>
                  <a:srgbClr val="D4D4D4"/>
                </a:solidFill>
                <a:latin typeface="Menlo" panose="020B0609030804020204" pitchFamily="49" charset="0"/>
              </a:rPr>
              <a:t>, </a:t>
            </a:r>
            <a:r>
              <a:rPr lang="fr-CA" sz="1370" dirty="0" err="1">
                <a:solidFill>
                  <a:srgbClr val="569CD6"/>
                </a:solidFill>
                <a:latin typeface="Menlo" panose="020B0609030804020204" pitchFamily="49" charset="0"/>
              </a:rPr>
              <a:t>this</a:t>
            </a:r>
            <a:r>
              <a:rPr lang="fr-CA" sz="1370" dirty="0" err="1">
                <a:solidFill>
                  <a:srgbClr val="D4D4D4"/>
                </a:solidFill>
                <a:latin typeface="Menlo" panose="020B0609030804020204" pitchFamily="49" charset="0"/>
              </a:rPr>
              <a:t>.</a:t>
            </a:r>
            <a:r>
              <a:rPr lang="fr-CA" sz="1370" dirty="0" err="1">
                <a:solidFill>
                  <a:srgbClr val="DCDCAA"/>
                </a:solidFill>
                <a:latin typeface="Menlo" panose="020B0609030804020204" pitchFamily="49" charset="0"/>
              </a:rPr>
              <a:t>validerChampTexte</a:t>
            </a:r>
            <a:r>
              <a:rPr lang="fr-CA" sz="1370" dirty="0" err="1">
                <a:solidFill>
                  <a:srgbClr val="D4D4D4"/>
                </a:solidFill>
                <a:latin typeface="Menlo" panose="020B0609030804020204" pitchFamily="49" charset="0"/>
              </a:rPr>
              <a:t>.</a:t>
            </a:r>
            <a:r>
              <a:rPr lang="fr-CA" sz="1370" dirty="0" err="1">
                <a:solidFill>
                  <a:srgbClr val="DCDCAA"/>
                </a:solidFill>
                <a:latin typeface="Menlo" panose="020B0609030804020204" pitchFamily="49" charset="0"/>
              </a:rPr>
              <a:t>bind</a:t>
            </a:r>
            <a:r>
              <a:rPr lang="fr-CA" sz="1370" dirty="0">
                <a:solidFill>
                  <a:srgbClr val="D4D4D4"/>
                </a:solidFill>
                <a:latin typeface="Menlo" panose="020B0609030804020204" pitchFamily="49" charset="0"/>
              </a:rPr>
              <a:t>(</a:t>
            </a:r>
            <a:r>
              <a:rPr lang="fr-CA" sz="1370" dirty="0" err="1">
                <a:solidFill>
                  <a:srgbClr val="569CD6"/>
                </a:solidFill>
                <a:latin typeface="Menlo" panose="020B0609030804020204" pitchFamily="49" charset="0"/>
              </a:rPr>
              <a:t>this</a:t>
            </a:r>
            <a:r>
              <a:rPr lang="fr-CA" sz="1370" dirty="0">
                <a:solidFill>
                  <a:srgbClr val="D4D4D4"/>
                </a:solidFill>
                <a:latin typeface="Menlo" panose="020B0609030804020204" pitchFamily="49" charset="0"/>
              </a:rPr>
              <a:t>));</a:t>
            </a:r>
          </a:p>
          <a:p>
            <a:pPr>
              <a:lnSpc>
                <a:spcPct val="120000"/>
              </a:lnSpc>
            </a:pPr>
            <a:r>
              <a:rPr lang="fr-CA" sz="1370" dirty="0">
                <a:solidFill>
                  <a:srgbClr val="D4D4D4"/>
                </a:solidFill>
                <a:latin typeface="Menlo" panose="020B0609030804020204" pitchFamily="49" charset="0"/>
              </a:rPr>
              <a:t>    },</a:t>
            </a:r>
          </a:p>
          <a:p>
            <a:pPr>
              <a:lnSpc>
                <a:spcPct val="120000"/>
              </a:lnSpc>
            </a:pPr>
            <a:br>
              <a:rPr lang="fr-CA" sz="1370" dirty="0">
                <a:solidFill>
                  <a:srgbClr val="D4D4D4"/>
                </a:solidFill>
                <a:latin typeface="Menlo" panose="020B0609030804020204" pitchFamily="49" charset="0"/>
              </a:rPr>
            </a:br>
            <a:r>
              <a:rPr lang="fr-CA" sz="1370" dirty="0">
                <a:solidFill>
                  <a:srgbClr val="D4D4D4"/>
                </a:solidFill>
                <a:latin typeface="Menlo" panose="020B0609030804020204" pitchFamily="49" charset="0"/>
              </a:rPr>
              <a:t>    </a:t>
            </a:r>
            <a:r>
              <a:rPr lang="fr-CA" sz="1370" dirty="0" err="1">
                <a:solidFill>
                  <a:srgbClr val="DCDCAA"/>
                </a:solidFill>
                <a:latin typeface="Menlo" panose="020B0609030804020204" pitchFamily="49" charset="0"/>
              </a:rPr>
              <a:t>validerChampTexte</a:t>
            </a:r>
            <a:r>
              <a:rPr lang="fr-CA" sz="1370" dirty="0">
                <a:solidFill>
                  <a:srgbClr val="9CDCFE"/>
                </a:solidFill>
                <a:latin typeface="Menlo" panose="020B0609030804020204" pitchFamily="49" charset="0"/>
              </a:rPr>
              <a:t>:</a:t>
            </a:r>
            <a:r>
              <a:rPr lang="fr-CA" sz="1370" dirty="0">
                <a:solidFill>
                  <a:srgbClr val="D4D4D4"/>
                </a:solidFill>
                <a:latin typeface="Menlo" panose="020B0609030804020204" pitchFamily="49" charset="0"/>
              </a:rPr>
              <a:t> </a:t>
            </a:r>
            <a:r>
              <a:rPr lang="fr-CA" sz="1370" dirty="0" err="1">
                <a:solidFill>
                  <a:srgbClr val="569CD6"/>
                </a:solidFill>
                <a:latin typeface="Menlo" panose="020B0609030804020204" pitchFamily="49" charset="0"/>
              </a:rPr>
              <a:t>function</a:t>
            </a:r>
            <a:r>
              <a:rPr lang="fr-CA" sz="1370" dirty="0">
                <a:solidFill>
                  <a:srgbClr val="D4D4D4"/>
                </a:solidFill>
                <a:latin typeface="Menlo" panose="020B0609030804020204" pitchFamily="49" charset="0"/>
              </a:rPr>
              <a:t>(</a:t>
            </a:r>
            <a:r>
              <a:rPr lang="fr-CA" sz="1370" dirty="0" err="1">
                <a:solidFill>
                  <a:srgbClr val="9CDCFE"/>
                </a:solidFill>
                <a:latin typeface="Menlo" panose="020B0609030804020204" pitchFamily="49" charset="0"/>
              </a:rPr>
              <a:t>objEvenement</a:t>
            </a:r>
            <a:r>
              <a:rPr lang="fr-CA" sz="1370" dirty="0">
                <a:solidFill>
                  <a:srgbClr val="D4D4D4"/>
                </a:solidFill>
                <a:latin typeface="Menlo" panose="020B0609030804020204" pitchFamily="49" charset="0"/>
              </a:rPr>
              <a:t>) {</a:t>
            </a:r>
          </a:p>
          <a:p>
            <a:pPr>
              <a:lnSpc>
                <a:spcPct val="120000"/>
              </a:lnSpc>
            </a:pPr>
            <a:r>
              <a:rPr lang="fr-CA" sz="1370" dirty="0">
                <a:solidFill>
                  <a:srgbClr val="6A9955"/>
                </a:solidFill>
                <a:latin typeface="Menlo" panose="020B0609030804020204" pitchFamily="49" charset="0"/>
              </a:rPr>
              <a:t>        //...</a:t>
            </a:r>
            <a:endParaRPr lang="fr-CA" sz="1370" dirty="0">
              <a:solidFill>
                <a:srgbClr val="D4D4D4"/>
              </a:solidFill>
              <a:latin typeface="Menlo" panose="020B0609030804020204" pitchFamily="49" charset="0"/>
            </a:endParaRPr>
          </a:p>
          <a:p>
            <a:pPr>
              <a:lnSpc>
                <a:spcPct val="120000"/>
              </a:lnSpc>
            </a:pPr>
            <a:r>
              <a:rPr lang="fr-CA" sz="1370" dirty="0">
                <a:solidFill>
                  <a:srgbClr val="D4D4D4"/>
                </a:solidFill>
                <a:latin typeface="Menlo" panose="020B0609030804020204" pitchFamily="49" charset="0"/>
              </a:rPr>
              <a:t>    }</a:t>
            </a:r>
          </a:p>
          <a:p>
            <a:pPr>
              <a:lnSpc>
                <a:spcPct val="120000"/>
              </a:lnSpc>
            </a:pPr>
            <a:r>
              <a:rPr lang="fr-CA" sz="1370" dirty="0">
                <a:solidFill>
                  <a:srgbClr val="D4D4D4"/>
                </a:solidFill>
                <a:latin typeface="Menlo" panose="020B0609030804020204" pitchFamily="49" charset="0"/>
              </a:rPr>
              <a:t>}</a:t>
            </a:r>
          </a:p>
          <a:p>
            <a:pPr>
              <a:lnSpc>
                <a:spcPct val="120000"/>
              </a:lnSpc>
            </a:pPr>
            <a:br>
              <a:rPr lang="fr-CA" sz="1370" dirty="0">
                <a:solidFill>
                  <a:srgbClr val="D4D4D4"/>
                </a:solidFill>
                <a:latin typeface="Menlo" panose="020B0609030804020204" pitchFamily="49" charset="0"/>
              </a:rPr>
            </a:br>
            <a:r>
              <a:rPr lang="fr-CA" sz="1370" dirty="0" err="1">
                <a:solidFill>
                  <a:srgbClr val="4FC1FF"/>
                </a:solidFill>
                <a:latin typeface="Menlo" panose="020B0609030804020204" pitchFamily="49" charset="0"/>
              </a:rPr>
              <a:t>objFormulaire</a:t>
            </a:r>
            <a:r>
              <a:rPr lang="fr-CA" sz="1370" dirty="0" err="1">
                <a:solidFill>
                  <a:srgbClr val="D4D4D4"/>
                </a:solidFill>
                <a:latin typeface="Menlo" panose="020B0609030804020204" pitchFamily="49" charset="0"/>
              </a:rPr>
              <a:t>.</a:t>
            </a:r>
            <a:r>
              <a:rPr lang="fr-CA" sz="1370" dirty="0" err="1">
                <a:solidFill>
                  <a:srgbClr val="DCDCAA"/>
                </a:solidFill>
                <a:latin typeface="Menlo" panose="020B0609030804020204" pitchFamily="49" charset="0"/>
              </a:rPr>
              <a:t>initialiser</a:t>
            </a:r>
            <a:r>
              <a:rPr lang="fr-CA" sz="1370" dirty="0">
                <a:solidFill>
                  <a:srgbClr val="D4D4D4"/>
                </a:solidFill>
                <a:latin typeface="Menlo" panose="020B0609030804020204" pitchFamily="49" charset="0"/>
              </a:rPr>
              <a:t>();</a:t>
            </a:r>
          </a:p>
        </p:txBody>
      </p:sp>
    </p:spTree>
    <p:extLst>
      <p:ext uri="{BB962C8B-B14F-4D97-AF65-F5344CB8AC3E}">
        <p14:creationId xmlns:p14="http://schemas.microsoft.com/office/powerpoint/2010/main" val="1923807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Validation de formulaire</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3F2AF61-0F2E-544F-B6CA-B69839107E32}"/>
              </a:ext>
            </a:extLst>
          </p:cNvPr>
          <p:cNvSpPr/>
          <p:nvPr/>
        </p:nvSpPr>
        <p:spPr>
          <a:xfrm>
            <a:off x="601066" y="1149350"/>
            <a:ext cx="88477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Validation avec l’attribut HTML </a:t>
            </a:r>
            <a:r>
              <a:rPr lang="fr-CA" sz="2000" b="1" dirty="0">
                <a:solidFill>
                  <a:schemeClr val="accent1"/>
                </a:solidFill>
                <a:latin typeface="Menlo" panose="020B0609030804020204" pitchFamily="49" charset="0"/>
                <a:ea typeface="Menlo" panose="020B0609030804020204" pitchFamily="49" charset="0"/>
                <a:cs typeface="Menlo" panose="020B0609030804020204" pitchFamily="49" charset="0"/>
              </a:rPr>
              <a:t>pattern</a:t>
            </a:r>
          </a:p>
        </p:txBody>
      </p:sp>
      <p:sp>
        <p:nvSpPr>
          <p:cNvPr id="17" name="Rectangle 16">
            <a:extLst>
              <a:ext uri="{FF2B5EF4-FFF2-40B4-BE49-F238E27FC236}">
                <a16:creationId xmlns:a16="http://schemas.microsoft.com/office/drawing/2014/main" id="{4839D6E5-44F1-6B4B-B431-2BA60515CA5A}"/>
              </a:ext>
            </a:extLst>
          </p:cNvPr>
          <p:cNvSpPr/>
          <p:nvPr/>
        </p:nvSpPr>
        <p:spPr>
          <a:xfrm>
            <a:off x="601067" y="1674810"/>
            <a:ext cx="9881079" cy="757130"/>
          </a:xfrm>
          <a:prstGeom prst="rect">
            <a:avLst/>
          </a:prstGeom>
        </p:spPr>
        <p:txBody>
          <a:bodyPr wrap="square" anchor="t">
            <a:spAutoFit/>
          </a:bodyPr>
          <a:lstStyle/>
          <a:p>
            <a:pPr fontAlgn="ctr">
              <a:lnSpc>
                <a:spcPct val="120000"/>
              </a:lnSpc>
              <a:spcBef>
                <a:spcPts val="1800"/>
              </a:spcBef>
            </a:pPr>
            <a:r>
              <a:rPr lang="fr-CA" dirty="0">
                <a:solidFill>
                  <a:schemeClr val="accent1">
                    <a:lumMod val="50000"/>
                  </a:schemeClr>
                </a:solidFill>
                <a:latin typeface="Rubik" pitchFamily="2" charset="-79"/>
                <a:cs typeface="Rubik" pitchFamily="2" charset="-79"/>
              </a:rPr>
              <a:t>Limiter la répétition du code</a:t>
            </a:r>
            <a:r>
              <a:rPr lang="fr-CA" dirty="0">
                <a:solidFill>
                  <a:schemeClr val="accent1">
                    <a:lumMod val="50000"/>
                  </a:schemeClr>
                </a:solidFill>
                <a:latin typeface="Rubik Light" pitchFamily="2" charset="-79"/>
                <a:cs typeface="Rubik Light" pitchFamily="2" charset="-79"/>
              </a:rPr>
              <a:t>: récupérer de la valeur de l’attribut HTML pattern provenant </a:t>
            </a:r>
            <a:br>
              <a:rPr lang="fr-CA" dirty="0">
                <a:solidFill>
                  <a:schemeClr val="accent1">
                    <a:lumMod val="50000"/>
                  </a:schemeClr>
                </a:solidFill>
                <a:latin typeface="Rubik Light" pitchFamily="2" charset="-79"/>
                <a:cs typeface="Rubik Light" pitchFamily="2" charset="-79"/>
              </a:rPr>
            </a:br>
            <a:r>
              <a:rPr lang="fr-CA" dirty="0">
                <a:solidFill>
                  <a:schemeClr val="accent1">
                    <a:lumMod val="50000"/>
                  </a:schemeClr>
                </a:solidFill>
                <a:latin typeface="Rubik Light" pitchFamily="2" charset="-79"/>
                <a:cs typeface="Rubik Light" pitchFamily="2" charset="-79"/>
              </a:rPr>
              <a:t>d'un élément input pour effectuer une validation d’expression régulière (</a:t>
            </a:r>
            <a:r>
              <a:rPr lang="fr-CA" dirty="0" err="1">
                <a:solidFill>
                  <a:schemeClr val="accent1">
                    <a:lumMod val="50000"/>
                  </a:schemeClr>
                </a:solidFill>
                <a:latin typeface="Rubik Light" pitchFamily="2" charset="-79"/>
                <a:cs typeface="Rubik Light" pitchFamily="2" charset="-79"/>
              </a:rPr>
              <a:t>regex</a:t>
            </a:r>
            <a:r>
              <a:rPr lang="fr-CA" dirty="0">
                <a:solidFill>
                  <a:schemeClr val="accent1">
                    <a:lumMod val="50000"/>
                  </a:schemeClr>
                </a:solidFill>
                <a:latin typeface="Rubik Light" pitchFamily="2" charset="-79"/>
                <a:cs typeface="Rubik Light" pitchFamily="2" charset="-79"/>
              </a:rPr>
              <a:t>) en JavaScript.</a:t>
            </a:r>
          </a:p>
        </p:txBody>
      </p:sp>
      <p:sp>
        <p:nvSpPr>
          <p:cNvPr id="9" name="Rectangle 8">
            <a:extLst>
              <a:ext uri="{FF2B5EF4-FFF2-40B4-BE49-F238E27FC236}">
                <a16:creationId xmlns:a16="http://schemas.microsoft.com/office/drawing/2014/main" id="{F2284349-FF1D-2540-B78D-7A1CAF784E3B}"/>
              </a:ext>
            </a:extLst>
          </p:cNvPr>
          <p:cNvSpPr/>
          <p:nvPr/>
        </p:nvSpPr>
        <p:spPr>
          <a:xfrm>
            <a:off x="601067" y="2717594"/>
            <a:ext cx="8847733" cy="1351139"/>
          </a:xfrm>
          <a:prstGeom prst="rect">
            <a:avLst/>
          </a:prstGeom>
        </p:spPr>
        <p:txBody>
          <a:bodyPr wrap="square" anchor="t">
            <a:spAutoFit/>
          </a:bodyPr>
          <a:lstStyle/>
          <a:p>
            <a:pPr fontAlgn="ctr">
              <a:lnSpc>
                <a:spcPct val="120000"/>
              </a:lnSpc>
              <a:spcBef>
                <a:spcPts val="1800"/>
              </a:spcBef>
            </a:pPr>
            <a:r>
              <a:rPr lang="fr-CA" sz="1600" b="1" dirty="0">
                <a:solidFill>
                  <a:schemeClr val="accent1">
                    <a:lumMod val="50000"/>
                  </a:schemeClr>
                </a:solidFill>
                <a:latin typeface="Rubik Light" pitchFamily="2" charset="-79"/>
                <a:cs typeface="Rubik Light" pitchFamily="2" charset="-79"/>
              </a:rPr>
              <a:t>Étape 1</a:t>
            </a:r>
          </a:p>
          <a:p>
            <a:pPr fontAlgn="ctr">
              <a:lnSpc>
                <a:spcPct val="120000"/>
              </a:lnSpc>
              <a:spcBef>
                <a:spcPts val="600"/>
              </a:spcBef>
            </a:pPr>
            <a:r>
              <a:rPr lang="fr-CA" sz="1600" dirty="0">
                <a:solidFill>
                  <a:schemeClr val="accent1">
                    <a:lumMod val="50000"/>
                  </a:schemeClr>
                </a:solidFill>
                <a:latin typeface="Rubik Light" pitchFamily="2" charset="-79"/>
                <a:cs typeface="Rubik Light" pitchFamily="2" charset="-79"/>
              </a:rPr>
              <a:t>Pour ne pas dédoubler l'écriture des expressions régulières (dans le HTML </a:t>
            </a:r>
            <a:br>
              <a:rPr lang="fr-CA" sz="1600" dirty="0">
                <a:solidFill>
                  <a:schemeClr val="accent1">
                    <a:lumMod val="50000"/>
                  </a:schemeClr>
                </a:solidFill>
                <a:latin typeface="Rubik Light" pitchFamily="2" charset="-79"/>
                <a:cs typeface="Rubik Light" pitchFamily="2" charset="-79"/>
              </a:rPr>
            </a:br>
            <a:r>
              <a:rPr lang="fr-CA" sz="1600" dirty="0">
                <a:solidFill>
                  <a:schemeClr val="accent1">
                    <a:lumMod val="50000"/>
                  </a:schemeClr>
                </a:solidFill>
                <a:latin typeface="Rubik Light" pitchFamily="2" charset="-79"/>
                <a:cs typeface="Rubik Light" pitchFamily="2" charset="-79"/>
              </a:rPr>
              <a:t>et dans le JavaScript), il vous est demandé dans la validation JavaScript d’aller chercher </a:t>
            </a:r>
            <a:br>
              <a:rPr lang="fr-CA" sz="1600" dirty="0">
                <a:solidFill>
                  <a:schemeClr val="accent1">
                    <a:lumMod val="50000"/>
                  </a:schemeClr>
                </a:solidFill>
                <a:latin typeface="Rubik Light" pitchFamily="2" charset="-79"/>
                <a:cs typeface="Rubik Light" pitchFamily="2" charset="-79"/>
              </a:rPr>
            </a:br>
            <a:r>
              <a:rPr lang="fr-CA" sz="1600" dirty="0">
                <a:solidFill>
                  <a:schemeClr val="accent1">
                    <a:lumMod val="50000"/>
                  </a:schemeClr>
                </a:solidFill>
                <a:latin typeface="Rubik Light" pitchFamily="2" charset="-79"/>
                <a:cs typeface="Rubik Light" pitchFamily="2" charset="-79"/>
              </a:rPr>
              <a:t>le motif dans ce qui est déjà inscrit dans l'attribut pattern de votre élément de formulaire.</a:t>
            </a:r>
          </a:p>
        </p:txBody>
      </p:sp>
      <p:sp>
        <p:nvSpPr>
          <p:cNvPr id="10" name="ZoneTexte 9">
            <a:extLst>
              <a:ext uri="{FF2B5EF4-FFF2-40B4-BE49-F238E27FC236}">
                <a16:creationId xmlns:a16="http://schemas.microsoft.com/office/drawing/2014/main" id="{6EB87914-F95A-DD4F-917D-35243853407B}"/>
              </a:ext>
            </a:extLst>
          </p:cNvPr>
          <p:cNvSpPr txBox="1">
            <a:spLocks/>
          </p:cNvSpPr>
          <p:nvPr/>
        </p:nvSpPr>
        <p:spPr>
          <a:xfrm>
            <a:off x="601066" y="4354387"/>
            <a:ext cx="11590934" cy="1146723"/>
          </a:xfrm>
          <a:prstGeom prst="rect">
            <a:avLst/>
          </a:prstGeom>
          <a:solidFill>
            <a:schemeClr val="tx1"/>
          </a:solidFill>
          <a:ln>
            <a:noFill/>
          </a:ln>
        </p:spPr>
        <p:txBody>
          <a:bodyPr wrap="square" lIns="251999" tIns="251999" rIns="251999" bIns="251999" rtlCol="0">
            <a:spAutoFit/>
          </a:bodyPr>
          <a:lstStyle/>
          <a:p>
            <a:pPr>
              <a:lnSpc>
                <a:spcPct val="120000"/>
              </a:lnSpc>
            </a:pPr>
            <a:r>
              <a:rPr lang="fr-CA" dirty="0">
                <a:solidFill>
                  <a:srgbClr val="808080"/>
                </a:solidFill>
                <a:latin typeface="Menlo" panose="020B0609030804020204" pitchFamily="49" charset="0"/>
              </a:rPr>
              <a:t>&lt;</a:t>
            </a:r>
            <a:r>
              <a:rPr lang="fr-CA" dirty="0">
                <a:solidFill>
                  <a:srgbClr val="569CD6"/>
                </a:solidFill>
                <a:latin typeface="Menlo" panose="020B0609030804020204" pitchFamily="49" charset="0"/>
              </a:rPr>
              <a:t>input</a:t>
            </a:r>
            <a:r>
              <a:rPr lang="fr-CA" dirty="0">
                <a:solidFill>
                  <a:srgbClr val="D4D4D4"/>
                </a:solidFill>
                <a:latin typeface="Menlo" panose="020B0609030804020204" pitchFamily="49" charset="0"/>
              </a:rPr>
              <a:t> </a:t>
            </a:r>
            <a:r>
              <a:rPr lang="fr-CA" dirty="0">
                <a:solidFill>
                  <a:srgbClr val="9CDCFE"/>
                </a:solidFill>
                <a:latin typeface="Menlo" panose="020B0609030804020204" pitchFamily="49" charset="0"/>
              </a:rPr>
              <a:t>id</a:t>
            </a:r>
            <a:r>
              <a:rPr lang="fr-CA" dirty="0">
                <a:solidFill>
                  <a:srgbClr val="D4D4D4"/>
                </a:solidFill>
                <a:latin typeface="Menlo" panose="020B0609030804020204" pitchFamily="49" charset="0"/>
              </a:rPr>
              <a:t>=</a:t>
            </a:r>
            <a:r>
              <a:rPr lang="fr-CA" dirty="0">
                <a:solidFill>
                  <a:srgbClr val="CE9178"/>
                </a:solidFill>
                <a:latin typeface="Menlo" panose="020B0609030804020204" pitchFamily="49" charset="0"/>
              </a:rPr>
              <a:t>"</a:t>
            </a:r>
            <a:r>
              <a:rPr lang="fr-CA" dirty="0" err="1">
                <a:solidFill>
                  <a:srgbClr val="CE9178"/>
                </a:solidFill>
                <a:latin typeface="Menlo" panose="020B0609030804020204" pitchFamily="49" charset="0"/>
              </a:rPr>
              <a:t>prenom</a:t>
            </a:r>
            <a:r>
              <a:rPr lang="fr-CA" dirty="0">
                <a:solidFill>
                  <a:srgbClr val="CE9178"/>
                </a:solidFill>
                <a:latin typeface="Menlo" panose="020B0609030804020204" pitchFamily="49" charset="0"/>
              </a:rPr>
              <a:t>"</a:t>
            </a:r>
            <a:r>
              <a:rPr lang="fr-CA" dirty="0">
                <a:solidFill>
                  <a:srgbClr val="D4D4D4"/>
                </a:solidFill>
                <a:latin typeface="Menlo" panose="020B0609030804020204" pitchFamily="49" charset="0"/>
              </a:rPr>
              <a:t> </a:t>
            </a:r>
            <a:r>
              <a:rPr lang="fr-CA" dirty="0" err="1">
                <a:solidFill>
                  <a:srgbClr val="9CDCFE"/>
                </a:solidFill>
                <a:latin typeface="Menlo" panose="020B0609030804020204" pitchFamily="49" charset="0"/>
              </a:rPr>
              <a:t>name</a:t>
            </a:r>
            <a:r>
              <a:rPr lang="fr-CA" dirty="0">
                <a:solidFill>
                  <a:srgbClr val="D4D4D4"/>
                </a:solidFill>
                <a:latin typeface="Menlo" panose="020B0609030804020204" pitchFamily="49" charset="0"/>
              </a:rPr>
              <a:t>=</a:t>
            </a:r>
            <a:r>
              <a:rPr lang="fr-CA" dirty="0">
                <a:solidFill>
                  <a:srgbClr val="CE9178"/>
                </a:solidFill>
                <a:latin typeface="Menlo" panose="020B0609030804020204" pitchFamily="49" charset="0"/>
              </a:rPr>
              <a:t>"</a:t>
            </a:r>
            <a:r>
              <a:rPr lang="fr-CA" dirty="0" err="1">
                <a:solidFill>
                  <a:srgbClr val="CE9178"/>
                </a:solidFill>
                <a:latin typeface="Menlo" panose="020B0609030804020204" pitchFamily="49" charset="0"/>
              </a:rPr>
              <a:t>prenom</a:t>
            </a:r>
            <a:r>
              <a:rPr lang="fr-CA" dirty="0">
                <a:solidFill>
                  <a:srgbClr val="CE9178"/>
                </a:solidFill>
                <a:latin typeface="Menlo" panose="020B0609030804020204" pitchFamily="49" charset="0"/>
              </a:rPr>
              <a:t>"</a:t>
            </a:r>
            <a:r>
              <a:rPr lang="fr-CA" dirty="0">
                <a:solidFill>
                  <a:srgbClr val="D4D4D4"/>
                </a:solidFill>
                <a:latin typeface="Menlo" panose="020B0609030804020204" pitchFamily="49" charset="0"/>
              </a:rPr>
              <a:t> </a:t>
            </a:r>
            <a:r>
              <a:rPr lang="fr-CA" dirty="0">
                <a:solidFill>
                  <a:srgbClr val="9CDCFE"/>
                </a:solidFill>
                <a:latin typeface="Menlo" panose="020B0609030804020204" pitchFamily="49" charset="0"/>
              </a:rPr>
              <a:t>type</a:t>
            </a:r>
            <a:r>
              <a:rPr lang="fr-CA" dirty="0">
                <a:solidFill>
                  <a:srgbClr val="D4D4D4"/>
                </a:solidFill>
                <a:latin typeface="Menlo" panose="020B0609030804020204" pitchFamily="49" charset="0"/>
              </a:rPr>
              <a:t>=</a:t>
            </a:r>
            <a:r>
              <a:rPr lang="fr-CA" dirty="0">
                <a:solidFill>
                  <a:srgbClr val="CE9178"/>
                </a:solidFill>
                <a:latin typeface="Menlo" panose="020B0609030804020204" pitchFamily="49" charset="0"/>
              </a:rPr>
              <a:t>"</a:t>
            </a:r>
            <a:r>
              <a:rPr lang="fr-CA" dirty="0" err="1">
                <a:solidFill>
                  <a:srgbClr val="CE9178"/>
                </a:solidFill>
                <a:latin typeface="Menlo" panose="020B0609030804020204" pitchFamily="49" charset="0"/>
              </a:rPr>
              <a:t>text</a:t>
            </a:r>
            <a:r>
              <a:rPr lang="fr-CA" dirty="0">
                <a:solidFill>
                  <a:srgbClr val="CE9178"/>
                </a:solidFill>
                <a:latin typeface="Menlo" panose="020B0609030804020204" pitchFamily="49" charset="0"/>
              </a:rPr>
              <a:t>"</a:t>
            </a:r>
            <a:r>
              <a:rPr lang="fr-CA" dirty="0">
                <a:solidFill>
                  <a:srgbClr val="D4D4D4"/>
                </a:solidFill>
                <a:latin typeface="Menlo" panose="020B0609030804020204" pitchFamily="49" charset="0"/>
              </a:rPr>
              <a:t> </a:t>
            </a:r>
            <a:r>
              <a:rPr lang="fr-CA" dirty="0" err="1">
                <a:solidFill>
                  <a:srgbClr val="9CDCFE"/>
                </a:solidFill>
                <a:latin typeface="Menlo" panose="020B0609030804020204" pitchFamily="49" charset="0"/>
              </a:rPr>
              <a:t>required</a:t>
            </a:r>
            <a:r>
              <a:rPr lang="fr-CA" dirty="0">
                <a:solidFill>
                  <a:srgbClr val="D4D4D4"/>
                </a:solidFill>
                <a:latin typeface="Menlo" panose="020B0609030804020204" pitchFamily="49" charset="0"/>
              </a:rPr>
              <a:t> </a:t>
            </a:r>
            <a:br>
              <a:rPr lang="fr-CA" dirty="0">
                <a:solidFill>
                  <a:srgbClr val="D4D4D4"/>
                </a:solidFill>
                <a:latin typeface="Menlo" panose="020B0609030804020204" pitchFamily="49" charset="0"/>
              </a:rPr>
            </a:br>
            <a:r>
              <a:rPr lang="fr-CA" dirty="0">
                <a:solidFill>
                  <a:srgbClr val="D4D4D4"/>
                </a:solidFill>
                <a:latin typeface="Menlo" panose="020B0609030804020204" pitchFamily="49" charset="0"/>
              </a:rPr>
              <a:t>       </a:t>
            </a:r>
            <a:r>
              <a:rPr lang="fr-CA" dirty="0">
                <a:solidFill>
                  <a:srgbClr val="9CDCFE"/>
                </a:solidFill>
                <a:latin typeface="Menlo" panose="020B0609030804020204" pitchFamily="49" charset="0"/>
              </a:rPr>
              <a:t>pattern</a:t>
            </a:r>
            <a:r>
              <a:rPr lang="fr-CA" dirty="0">
                <a:solidFill>
                  <a:srgbClr val="D4D4D4"/>
                </a:solidFill>
                <a:latin typeface="Menlo" panose="020B0609030804020204" pitchFamily="49" charset="0"/>
              </a:rPr>
              <a:t>=</a:t>
            </a:r>
            <a:r>
              <a:rPr lang="fr-CA" dirty="0">
                <a:solidFill>
                  <a:srgbClr val="CE9178"/>
                </a:solidFill>
                <a:latin typeface="Menlo" panose="020B0609030804020204" pitchFamily="49" charset="0"/>
              </a:rPr>
              <a:t>"[A-ZÇÀ-Ÿ][a-</a:t>
            </a:r>
            <a:r>
              <a:rPr lang="fr-CA" dirty="0" err="1">
                <a:solidFill>
                  <a:srgbClr val="CE9178"/>
                </a:solidFill>
                <a:latin typeface="Menlo" panose="020B0609030804020204" pitchFamily="49" charset="0"/>
              </a:rPr>
              <a:t>zA</a:t>
            </a:r>
            <a:r>
              <a:rPr lang="fr-CA" dirty="0">
                <a:solidFill>
                  <a:srgbClr val="CE9178"/>
                </a:solidFill>
                <a:latin typeface="Menlo" panose="020B0609030804020204" pitchFamily="49" charset="0"/>
              </a:rPr>
              <a:t>-</a:t>
            </a:r>
            <a:r>
              <a:rPr lang="fr-CA" dirty="0" err="1">
                <a:solidFill>
                  <a:srgbClr val="CE9178"/>
                </a:solidFill>
                <a:latin typeface="Menlo" panose="020B0609030804020204" pitchFamily="49" charset="0"/>
              </a:rPr>
              <a:t>ZÀ-ÿ</a:t>
            </a:r>
            <a:r>
              <a:rPr lang="fr-CA" dirty="0">
                <a:solidFill>
                  <a:srgbClr val="CE9178"/>
                </a:solidFill>
                <a:latin typeface="Menlo" panose="020B0609030804020204" pitchFamily="49" charset="0"/>
              </a:rPr>
              <a:t> '\-]{1,29}"</a:t>
            </a:r>
            <a:r>
              <a:rPr lang="fr-CA" dirty="0">
                <a:solidFill>
                  <a:srgbClr val="808080"/>
                </a:solidFill>
                <a:latin typeface="Menlo" panose="020B0609030804020204" pitchFamily="49" charset="0"/>
              </a:rPr>
              <a:t>&gt;</a:t>
            </a:r>
            <a:endParaRPr lang="fr-CA" dirty="0">
              <a:solidFill>
                <a:srgbClr val="D4D4D4"/>
              </a:solidFill>
              <a:latin typeface="Menlo" panose="020B0609030804020204" pitchFamily="49" charset="0"/>
            </a:endParaRPr>
          </a:p>
        </p:txBody>
      </p:sp>
    </p:spTree>
    <p:extLst>
      <p:ext uri="{BB962C8B-B14F-4D97-AF65-F5344CB8AC3E}">
        <p14:creationId xmlns:p14="http://schemas.microsoft.com/office/powerpoint/2010/main" val="205248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Validation de formulaire</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3F2AF61-0F2E-544F-B6CA-B69839107E32}"/>
              </a:ext>
            </a:extLst>
          </p:cNvPr>
          <p:cNvSpPr/>
          <p:nvPr/>
        </p:nvSpPr>
        <p:spPr>
          <a:xfrm>
            <a:off x="601066" y="1149350"/>
            <a:ext cx="88477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Validation avec l’attribut HTML </a:t>
            </a:r>
            <a:r>
              <a:rPr lang="fr-CA" sz="2000" b="1" dirty="0">
                <a:solidFill>
                  <a:schemeClr val="accent1"/>
                </a:solidFill>
                <a:latin typeface="Menlo" panose="020B0609030804020204" pitchFamily="49" charset="0"/>
                <a:ea typeface="Menlo" panose="020B0609030804020204" pitchFamily="49" charset="0"/>
                <a:cs typeface="Menlo" panose="020B0609030804020204" pitchFamily="49" charset="0"/>
              </a:rPr>
              <a:t>pattern</a:t>
            </a:r>
            <a:r>
              <a:rPr lang="fr-CA" sz="2000" dirty="0">
                <a:solidFill>
                  <a:schemeClr val="accent1">
                    <a:lumMod val="50000"/>
                  </a:schemeClr>
                </a:solidFill>
                <a:latin typeface="Rubik Medium" pitchFamily="2" charset="-79"/>
                <a:cs typeface="Rubik Medium" pitchFamily="2" charset="-79"/>
              </a:rPr>
              <a:t> - suite</a:t>
            </a:r>
            <a:endParaRPr lang="fr-CA" sz="2000" b="1" dirty="0">
              <a:solidFill>
                <a:schemeClr val="accent1"/>
              </a:solidFill>
              <a:latin typeface="Menlo" panose="020B0609030804020204" pitchFamily="49" charset="0"/>
              <a:ea typeface="Menlo" panose="020B0609030804020204" pitchFamily="49" charset="0"/>
              <a:cs typeface="Menlo" panose="020B0609030804020204" pitchFamily="49" charset="0"/>
            </a:endParaRPr>
          </a:p>
        </p:txBody>
      </p:sp>
      <p:sp>
        <p:nvSpPr>
          <p:cNvPr id="9" name="Rectangle 8">
            <a:extLst>
              <a:ext uri="{FF2B5EF4-FFF2-40B4-BE49-F238E27FC236}">
                <a16:creationId xmlns:a16="http://schemas.microsoft.com/office/drawing/2014/main" id="{F2284349-FF1D-2540-B78D-7A1CAF784E3B}"/>
              </a:ext>
            </a:extLst>
          </p:cNvPr>
          <p:cNvSpPr/>
          <p:nvPr/>
        </p:nvSpPr>
        <p:spPr>
          <a:xfrm>
            <a:off x="601067" y="1726238"/>
            <a:ext cx="9599573" cy="1055674"/>
          </a:xfrm>
          <a:prstGeom prst="rect">
            <a:avLst/>
          </a:prstGeom>
        </p:spPr>
        <p:txBody>
          <a:bodyPr wrap="square" anchor="t">
            <a:spAutoFit/>
          </a:bodyPr>
          <a:lstStyle/>
          <a:p>
            <a:pPr fontAlgn="ctr">
              <a:lnSpc>
                <a:spcPct val="120000"/>
              </a:lnSpc>
              <a:spcBef>
                <a:spcPts val="1800"/>
              </a:spcBef>
            </a:pPr>
            <a:r>
              <a:rPr lang="fr-CA" sz="1600" b="1" dirty="0">
                <a:solidFill>
                  <a:schemeClr val="accent1">
                    <a:lumMod val="50000"/>
                  </a:schemeClr>
                </a:solidFill>
                <a:latin typeface="Rubik Light" pitchFamily="2" charset="-79"/>
                <a:cs typeface="Rubik Light" pitchFamily="2" charset="-79"/>
              </a:rPr>
              <a:t>Étape 2</a:t>
            </a:r>
          </a:p>
          <a:p>
            <a:pPr fontAlgn="ctr">
              <a:lnSpc>
                <a:spcPct val="120000"/>
              </a:lnSpc>
              <a:spcBef>
                <a:spcPts val="600"/>
              </a:spcBef>
            </a:pPr>
            <a:r>
              <a:rPr lang="fr-CA" sz="1600" dirty="0">
                <a:solidFill>
                  <a:schemeClr val="accent1">
                    <a:lumMod val="50000"/>
                  </a:schemeClr>
                </a:solidFill>
                <a:latin typeface="Rubik Light" pitchFamily="2" charset="-79"/>
                <a:cs typeface="Rubik Light" pitchFamily="2" charset="-79"/>
              </a:rPr>
              <a:t>Dans le script JavaScript, vous devrez créer votre motif avec le </a:t>
            </a:r>
            <a:r>
              <a:rPr lang="fr-CA" sz="1600" dirty="0">
                <a:solidFill>
                  <a:schemeClr val="accent1"/>
                </a:solidFill>
                <a:latin typeface="Menlo" panose="020B0609030804020204" pitchFamily="49" charset="0"/>
                <a:ea typeface="Menlo" panose="020B0609030804020204" pitchFamily="49" charset="0"/>
                <a:cs typeface="Menlo" panose="020B0609030804020204" pitchFamily="49" charset="0"/>
              </a:rPr>
              <a:t>new </a:t>
            </a:r>
            <a:r>
              <a:rPr lang="fr-CA" sz="1600" dirty="0" err="1">
                <a:solidFill>
                  <a:schemeClr val="accent1"/>
                </a:solidFill>
                <a:latin typeface="Menlo" panose="020B0609030804020204" pitchFamily="49" charset="0"/>
                <a:ea typeface="Menlo" panose="020B0609030804020204" pitchFamily="49" charset="0"/>
                <a:cs typeface="Menlo" panose="020B0609030804020204" pitchFamily="49" charset="0"/>
              </a:rPr>
              <a:t>RegExp</a:t>
            </a:r>
            <a:r>
              <a:rPr lang="fr-CA" sz="1600" dirty="0">
                <a:solidFill>
                  <a:schemeClr val="accent1"/>
                </a:solidFill>
                <a:latin typeface="Menlo" panose="020B0609030804020204" pitchFamily="49" charset="0"/>
                <a:ea typeface="Menlo" panose="020B0609030804020204" pitchFamily="49" charset="0"/>
                <a:cs typeface="Menlo" panose="020B0609030804020204" pitchFamily="49" charset="0"/>
              </a:rPr>
              <a:t>()</a:t>
            </a:r>
            <a:r>
              <a:rPr lang="fr-CA" sz="1600" dirty="0">
                <a:solidFill>
                  <a:schemeClr val="accent1">
                    <a:lumMod val="50000"/>
                  </a:schemeClr>
                </a:solidFill>
                <a:latin typeface="Rubik Light" pitchFamily="2" charset="-79"/>
                <a:cs typeface="Rubik Light" pitchFamily="2" charset="-79"/>
              </a:rPr>
              <a:t> puisque le motif </a:t>
            </a:r>
            <a:r>
              <a:rPr lang="fr-CA" sz="1600" dirty="0" err="1">
                <a:solidFill>
                  <a:schemeClr val="accent1">
                    <a:lumMod val="50000"/>
                  </a:schemeClr>
                </a:solidFill>
                <a:latin typeface="Rubik Light" pitchFamily="2" charset="-79"/>
                <a:cs typeface="Rubik Light" pitchFamily="2" charset="-79"/>
              </a:rPr>
              <a:t>regex</a:t>
            </a:r>
            <a:r>
              <a:rPr lang="fr-CA" sz="1600" dirty="0">
                <a:solidFill>
                  <a:schemeClr val="accent1">
                    <a:lumMod val="50000"/>
                  </a:schemeClr>
                </a:solidFill>
                <a:latin typeface="Rubik Light" pitchFamily="2" charset="-79"/>
                <a:cs typeface="Rubik Light" pitchFamily="2" charset="-79"/>
              </a:rPr>
              <a:t> sera exprimé en chaîne de caractères (sans les délimiteurs du motif </a:t>
            </a:r>
            <a:r>
              <a:rPr lang="fr-CA" sz="1600" dirty="0" err="1">
                <a:solidFill>
                  <a:schemeClr val="accent1">
                    <a:lumMod val="50000"/>
                  </a:schemeClr>
                </a:solidFill>
                <a:latin typeface="Rubik Light" pitchFamily="2" charset="-79"/>
                <a:cs typeface="Rubik Light" pitchFamily="2" charset="-79"/>
              </a:rPr>
              <a:t>Regex</a:t>
            </a:r>
            <a:r>
              <a:rPr lang="fr-CA" sz="1600" dirty="0">
                <a:solidFill>
                  <a:schemeClr val="accent1">
                    <a:lumMod val="50000"/>
                  </a:schemeClr>
                </a:solidFill>
                <a:latin typeface="Rubik Light" pitchFamily="2" charset="-79"/>
                <a:cs typeface="Rubik Light" pitchFamily="2" charset="-79"/>
              </a:rPr>
              <a:t> </a:t>
            </a:r>
            <a:r>
              <a:rPr lang="fr-CA" sz="1600" dirty="0">
                <a:solidFill>
                  <a:schemeClr val="accent1"/>
                </a:solidFill>
                <a:latin typeface="Menlo" panose="020B0609030804020204" pitchFamily="49" charset="0"/>
                <a:ea typeface="Menlo" panose="020B0609030804020204" pitchFamily="49" charset="0"/>
                <a:cs typeface="Menlo" panose="020B0609030804020204" pitchFamily="49" charset="0"/>
              </a:rPr>
              <a:t>/</a:t>
            </a:r>
            <a:r>
              <a:rPr lang="fr-CA" sz="1600" dirty="0">
                <a:solidFill>
                  <a:schemeClr val="accent1">
                    <a:lumMod val="50000"/>
                  </a:schemeClr>
                </a:solidFill>
                <a:latin typeface="Rubik Light" pitchFamily="2" charset="-79"/>
                <a:cs typeface="Rubik Light" pitchFamily="2" charset="-79"/>
              </a:rPr>
              <a:t> ). </a:t>
            </a:r>
          </a:p>
        </p:txBody>
      </p:sp>
      <p:sp>
        <p:nvSpPr>
          <p:cNvPr id="10" name="ZoneTexte 9">
            <a:extLst>
              <a:ext uri="{FF2B5EF4-FFF2-40B4-BE49-F238E27FC236}">
                <a16:creationId xmlns:a16="http://schemas.microsoft.com/office/drawing/2014/main" id="{6EB87914-F95A-DD4F-917D-35243853407B}"/>
              </a:ext>
            </a:extLst>
          </p:cNvPr>
          <p:cNvSpPr txBox="1">
            <a:spLocks/>
          </p:cNvSpPr>
          <p:nvPr/>
        </p:nvSpPr>
        <p:spPr>
          <a:xfrm>
            <a:off x="601066" y="3071724"/>
            <a:ext cx="11590934" cy="3848809"/>
          </a:xfrm>
          <a:prstGeom prst="rect">
            <a:avLst/>
          </a:prstGeom>
          <a:solidFill>
            <a:schemeClr val="tx1"/>
          </a:solidFill>
          <a:ln>
            <a:noFill/>
          </a:ln>
        </p:spPr>
        <p:txBody>
          <a:bodyPr wrap="square" lIns="251999" tIns="251999" rIns="251999" bIns="251999" rtlCol="0">
            <a:spAutoFit/>
          </a:bodyPr>
          <a:lstStyle/>
          <a:p>
            <a:pPr>
              <a:lnSpc>
                <a:spcPct val="120000"/>
              </a:lnSpc>
            </a:pPr>
            <a:r>
              <a:rPr lang="fr-CA" sz="1400" dirty="0" err="1">
                <a:solidFill>
                  <a:srgbClr val="569CD6"/>
                </a:solidFill>
                <a:latin typeface="Menlo" panose="020B0609030804020204" pitchFamily="49" charset="0"/>
              </a:rPr>
              <a:t>const</a:t>
            </a:r>
            <a:r>
              <a:rPr lang="fr-CA" sz="1400" dirty="0">
                <a:solidFill>
                  <a:srgbClr val="D4D4D4"/>
                </a:solidFill>
                <a:latin typeface="Menlo" panose="020B0609030804020204" pitchFamily="49" charset="0"/>
              </a:rPr>
              <a:t> </a:t>
            </a:r>
            <a:r>
              <a:rPr lang="fr-CA" sz="1400" dirty="0" err="1">
                <a:solidFill>
                  <a:srgbClr val="4FC1FF"/>
                </a:solidFill>
                <a:latin typeface="Menlo" panose="020B0609030804020204" pitchFamily="49" charset="0"/>
              </a:rPr>
              <a:t>objFomulaire</a:t>
            </a:r>
            <a:r>
              <a:rPr lang="fr-CA" sz="1400" dirty="0">
                <a:solidFill>
                  <a:srgbClr val="D4D4D4"/>
                </a:solidFill>
                <a:latin typeface="Menlo" panose="020B0609030804020204" pitchFamily="49" charset="0"/>
              </a:rPr>
              <a:t> = {</a:t>
            </a:r>
            <a:br>
              <a:rPr lang="fr-CA" sz="1400" dirty="0">
                <a:solidFill>
                  <a:srgbClr val="D4D4D4"/>
                </a:solidFill>
                <a:latin typeface="Menlo" panose="020B0609030804020204" pitchFamily="49" charset="0"/>
              </a:rPr>
            </a:br>
            <a:r>
              <a:rPr lang="fr-CA" sz="1400" dirty="0">
                <a:solidFill>
                  <a:srgbClr val="D4D4D4"/>
                </a:solidFill>
                <a:latin typeface="Menlo" panose="020B0609030804020204" pitchFamily="49" charset="0"/>
              </a:rPr>
              <a:t>    </a:t>
            </a:r>
            <a:r>
              <a:rPr lang="fr-CA" sz="1400" dirty="0" err="1">
                <a:solidFill>
                  <a:srgbClr val="DCDCAA"/>
                </a:solidFill>
                <a:latin typeface="Menlo" panose="020B0609030804020204" pitchFamily="49" charset="0"/>
              </a:rPr>
              <a:t>validerPrenom</a:t>
            </a:r>
            <a:r>
              <a:rPr lang="fr-CA" sz="1400" dirty="0">
                <a:solidFill>
                  <a:srgbClr val="9CDCFE"/>
                </a:solidFill>
                <a:latin typeface="Menlo" panose="020B0609030804020204" pitchFamily="49" charset="0"/>
              </a:rPr>
              <a:t>:</a:t>
            </a:r>
            <a:r>
              <a:rPr lang="fr-CA" sz="1400" dirty="0">
                <a:solidFill>
                  <a:srgbClr val="D4D4D4"/>
                </a:solidFill>
                <a:latin typeface="Menlo" panose="020B0609030804020204" pitchFamily="49" charset="0"/>
              </a:rPr>
              <a:t> </a:t>
            </a:r>
            <a:r>
              <a:rPr lang="fr-CA" sz="1400" dirty="0" err="1">
                <a:solidFill>
                  <a:srgbClr val="569CD6"/>
                </a:solidFill>
                <a:latin typeface="Menlo" panose="020B0609030804020204" pitchFamily="49" charset="0"/>
              </a:rPr>
              <a:t>function</a:t>
            </a:r>
            <a:r>
              <a:rPr lang="fr-CA" sz="1400" dirty="0">
                <a:solidFill>
                  <a:srgbClr val="D4D4D4"/>
                </a:solidFill>
                <a:latin typeface="Menlo" panose="020B0609030804020204" pitchFamily="49" charset="0"/>
              </a:rPr>
              <a:t>(</a:t>
            </a:r>
            <a:r>
              <a:rPr lang="fr-CA" sz="1400" dirty="0" err="1">
                <a:solidFill>
                  <a:srgbClr val="9CDCFE"/>
                </a:solidFill>
                <a:latin typeface="Menlo" panose="020B0609030804020204" pitchFamily="49" charset="0"/>
              </a:rPr>
              <a:t>objEvenement</a:t>
            </a:r>
            <a:r>
              <a:rPr lang="fr-CA" sz="1400" dirty="0">
                <a:solidFill>
                  <a:srgbClr val="D4D4D4"/>
                </a:solidFill>
                <a:latin typeface="Menlo" panose="020B0609030804020204" pitchFamily="49" charset="0"/>
              </a:rPr>
              <a:t>) {</a:t>
            </a:r>
          </a:p>
          <a:p>
            <a:pPr>
              <a:lnSpc>
                <a:spcPct val="120000"/>
              </a:lnSpc>
            </a:pPr>
            <a:r>
              <a:rPr lang="fr-CA" sz="1400" dirty="0">
                <a:solidFill>
                  <a:srgbClr val="569CD6"/>
                </a:solidFill>
                <a:latin typeface="Menlo" panose="020B0609030804020204" pitchFamily="49" charset="0"/>
              </a:rPr>
              <a:t>        </a:t>
            </a:r>
            <a:r>
              <a:rPr lang="fr-CA" sz="1400" dirty="0" err="1">
                <a:solidFill>
                  <a:srgbClr val="569CD6"/>
                </a:solidFill>
                <a:latin typeface="Menlo" panose="020B0609030804020204" pitchFamily="49" charset="0"/>
              </a:rPr>
              <a:t>const</a:t>
            </a:r>
            <a:r>
              <a:rPr lang="fr-CA" sz="1400" dirty="0">
                <a:solidFill>
                  <a:srgbClr val="D4D4D4"/>
                </a:solidFill>
                <a:latin typeface="Menlo" panose="020B0609030804020204" pitchFamily="49" charset="0"/>
              </a:rPr>
              <a:t> </a:t>
            </a:r>
            <a:r>
              <a:rPr lang="fr-CA" sz="1400" dirty="0" err="1">
                <a:solidFill>
                  <a:srgbClr val="4FC1FF"/>
                </a:solidFill>
                <a:latin typeface="Menlo" panose="020B0609030804020204" pitchFamily="49" charset="0"/>
              </a:rPr>
              <a:t>refCible</a:t>
            </a:r>
            <a:r>
              <a:rPr lang="fr-CA" sz="1400" dirty="0">
                <a:solidFill>
                  <a:srgbClr val="D4D4D4"/>
                </a:solidFill>
                <a:latin typeface="Menlo" panose="020B0609030804020204" pitchFamily="49" charset="0"/>
              </a:rPr>
              <a:t> = </a:t>
            </a:r>
            <a:r>
              <a:rPr lang="fr-CA" sz="1400" dirty="0" err="1">
                <a:solidFill>
                  <a:srgbClr val="9CDCFE"/>
                </a:solidFill>
                <a:latin typeface="Menlo" panose="020B0609030804020204" pitchFamily="49" charset="0"/>
              </a:rPr>
              <a:t>objEvenement</a:t>
            </a:r>
            <a:r>
              <a:rPr lang="fr-CA" sz="1400" dirty="0" err="1">
                <a:solidFill>
                  <a:srgbClr val="D4D4D4"/>
                </a:solidFill>
                <a:latin typeface="Menlo" panose="020B0609030804020204" pitchFamily="49" charset="0"/>
              </a:rPr>
              <a:t>.</a:t>
            </a:r>
            <a:r>
              <a:rPr lang="fr-CA" sz="1400" dirty="0" err="1">
                <a:solidFill>
                  <a:srgbClr val="4FC1FF"/>
                </a:solidFill>
                <a:latin typeface="Menlo" panose="020B0609030804020204" pitchFamily="49" charset="0"/>
              </a:rPr>
              <a:t>currentTarget</a:t>
            </a:r>
            <a:r>
              <a:rPr lang="fr-CA" sz="1400" dirty="0">
                <a:solidFill>
                  <a:srgbClr val="D4D4D4"/>
                </a:solidFill>
                <a:latin typeface="Menlo" panose="020B0609030804020204" pitchFamily="49" charset="0"/>
              </a:rPr>
              <a:t>;</a:t>
            </a:r>
            <a:br>
              <a:rPr lang="fr-CA" sz="1400" dirty="0">
                <a:solidFill>
                  <a:srgbClr val="D4D4D4"/>
                </a:solidFill>
                <a:latin typeface="Menlo" panose="020B0609030804020204" pitchFamily="49" charset="0"/>
              </a:rPr>
            </a:br>
            <a:r>
              <a:rPr lang="fr-CA" sz="1400" dirty="0">
                <a:solidFill>
                  <a:srgbClr val="D4D4D4"/>
                </a:solidFill>
                <a:latin typeface="Menlo" panose="020B0609030804020204" pitchFamily="49" charset="0"/>
              </a:rPr>
              <a:t>        </a:t>
            </a:r>
            <a:r>
              <a:rPr lang="fr-CA" sz="1400" dirty="0" err="1">
                <a:solidFill>
                  <a:srgbClr val="569CD6"/>
                </a:solidFill>
                <a:latin typeface="Menlo" panose="020B0609030804020204" pitchFamily="49" charset="0"/>
              </a:rPr>
              <a:t>const</a:t>
            </a:r>
            <a:r>
              <a:rPr lang="fr-CA" sz="1400" dirty="0">
                <a:solidFill>
                  <a:srgbClr val="D4D4D4"/>
                </a:solidFill>
                <a:latin typeface="Menlo" panose="020B0609030804020204" pitchFamily="49" charset="0"/>
              </a:rPr>
              <a:t> </a:t>
            </a:r>
            <a:r>
              <a:rPr lang="fr-CA" sz="1400" dirty="0" err="1">
                <a:solidFill>
                  <a:srgbClr val="4FC1FF"/>
                </a:solidFill>
                <a:latin typeface="Menlo" panose="020B0609030804020204" pitchFamily="49" charset="0"/>
              </a:rPr>
              <a:t>regex</a:t>
            </a:r>
            <a:r>
              <a:rPr lang="fr-CA" sz="1400" dirty="0">
                <a:solidFill>
                  <a:srgbClr val="D4D4D4"/>
                </a:solidFill>
                <a:latin typeface="Menlo" panose="020B0609030804020204" pitchFamily="49" charset="0"/>
              </a:rPr>
              <a:t> = </a:t>
            </a:r>
            <a:r>
              <a:rPr lang="fr-CA" sz="1400" dirty="0">
                <a:solidFill>
                  <a:srgbClr val="569CD6"/>
                </a:solidFill>
                <a:latin typeface="Menlo" panose="020B0609030804020204" pitchFamily="49" charset="0"/>
              </a:rPr>
              <a:t>new</a:t>
            </a:r>
            <a:r>
              <a:rPr lang="fr-CA" sz="1400" dirty="0">
                <a:solidFill>
                  <a:srgbClr val="D4D4D4"/>
                </a:solidFill>
                <a:latin typeface="Menlo" panose="020B0609030804020204" pitchFamily="49" charset="0"/>
              </a:rPr>
              <a:t> </a:t>
            </a:r>
            <a:r>
              <a:rPr lang="fr-CA" sz="1400" dirty="0" err="1">
                <a:solidFill>
                  <a:srgbClr val="4EC9B0"/>
                </a:solidFill>
                <a:latin typeface="Menlo" panose="020B0609030804020204" pitchFamily="49" charset="0"/>
              </a:rPr>
              <a:t>RegExp</a:t>
            </a:r>
            <a:r>
              <a:rPr lang="fr-CA" sz="1400" dirty="0">
                <a:solidFill>
                  <a:srgbClr val="D4D4D4"/>
                </a:solidFill>
                <a:latin typeface="Menlo" panose="020B0609030804020204" pitchFamily="49" charset="0"/>
              </a:rPr>
              <a:t>(</a:t>
            </a:r>
            <a:r>
              <a:rPr lang="fr-CA" sz="1400" dirty="0">
                <a:solidFill>
                  <a:srgbClr val="CE9178"/>
                </a:solidFill>
                <a:latin typeface="Menlo" panose="020B0609030804020204" pitchFamily="49" charset="0"/>
              </a:rPr>
              <a:t>`^</a:t>
            </a:r>
            <a:r>
              <a:rPr lang="fr-CA" sz="1400" dirty="0">
                <a:solidFill>
                  <a:srgbClr val="569CD6"/>
                </a:solidFill>
                <a:latin typeface="Menlo" panose="020B0609030804020204" pitchFamily="49" charset="0"/>
              </a:rPr>
              <a:t>${</a:t>
            </a:r>
            <a:r>
              <a:rPr lang="fr-CA" sz="1400" dirty="0" err="1">
                <a:solidFill>
                  <a:srgbClr val="4FC1FF"/>
                </a:solidFill>
                <a:latin typeface="Menlo" panose="020B0609030804020204" pitchFamily="49" charset="0"/>
              </a:rPr>
              <a:t>refCible</a:t>
            </a:r>
            <a:r>
              <a:rPr lang="fr-CA" sz="1400" dirty="0" err="1">
                <a:solidFill>
                  <a:srgbClr val="D4D4D4"/>
                </a:solidFill>
                <a:latin typeface="Menlo" panose="020B0609030804020204" pitchFamily="49" charset="0"/>
              </a:rPr>
              <a:t>.</a:t>
            </a:r>
            <a:r>
              <a:rPr lang="fr-CA" sz="1400" dirty="0" err="1">
                <a:solidFill>
                  <a:srgbClr val="9CDCFE"/>
                </a:solidFill>
                <a:latin typeface="Menlo" panose="020B0609030804020204" pitchFamily="49" charset="0"/>
              </a:rPr>
              <a:t>pattern</a:t>
            </a:r>
            <a:r>
              <a:rPr lang="fr-CA" sz="1400" dirty="0">
                <a:solidFill>
                  <a:srgbClr val="569CD6"/>
                </a:solidFill>
                <a:latin typeface="Menlo" panose="020B0609030804020204" pitchFamily="49" charset="0"/>
              </a:rPr>
              <a:t>}</a:t>
            </a:r>
            <a:r>
              <a:rPr lang="fr-CA" sz="1400" dirty="0">
                <a:solidFill>
                  <a:srgbClr val="CE9178"/>
                </a:solidFill>
                <a:latin typeface="Menlo" panose="020B0609030804020204" pitchFamily="49" charset="0"/>
              </a:rPr>
              <a:t>$`</a:t>
            </a:r>
            <a:r>
              <a:rPr lang="fr-CA" sz="1400" dirty="0">
                <a:solidFill>
                  <a:srgbClr val="D4D4D4"/>
                </a:solidFill>
                <a:latin typeface="Menlo" panose="020B0609030804020204" pitchFamily="49" charset="0"/>
              </a:rPr>
              <a:t>);</a:t>
            </a:r>
          </a:p>
          <a:p>
            <a:pPr>
              <a:lnSpc>
                <a:spcPct val="120000"/>
              </a:lnSpc>
            </a:pPr>
            <a:r>
              <a:rPr lang="fr-CA" sz="1400" dirty="0">
                <a:solidFill>
                  <a:srgbClr val="569CD6"/>
                </a:solidFill>
                <a:latin typeface="Menlo" panose="020B0609030804020204" pitchFamily="49" charset="0"/>
              </a:rPr>
              <a:t>        </a:t>
            </a:r>
            <a:r>
              <a:rPr lang="fr-CA" sz="1400" dirty="0" err="1">
                <a:solidFill>
                  <a:srgbClr val="569CD6"/>
                </a:solidFill>
                <a:latin typeface="Menlo" panose="020B0609030804020204" pitchFamily="49" charset="0"/>
              </a:rPr>
              <a:t>const</a:t>
            </a:r>
            <a:r>
              <a:rPr lang="fr-CA" sz="1400" dirty="0">
                <a:solidFill>
                  <a:srgbClr val="D4D4D4"/>
                </a:solidFill>
                <a:latin typeface="Menlo" panose="020B0609030804020204" pitchFamily="49" charset="0"/>
              </a:rPr>
              <a:t> </a:t>
            </a:r>
            <a:r>
              <a:rPr lang="fr-CA" sz="1400" dirty="0" err="1">
                <a:solidFill>
                  <a:srgbClr val="4FC1FF"/>
                </a:solidFill>
                <a:latin typeface="Menlo" panose="020B0609030804020204" pitchFamily="49" charset="0"/>
              </a:rPr>
              <a:t>blnChaineValide</a:t>
            </a:r>
            <a:r>
              <a:rPr lang="fr-CA" sz="1400" dirty="0">
                <a:solidFill>
                  <a:srgbClr val="D4D4D4"/>
                </a:solidFill>
                <a:latin typeface="Menlo" panose="020B0609030804020204" pitchFamily="49" charset="0"/>
              </a:rPr>
              <a:t> = </a:t>
            </a:r>
            <a:r>
              <a:rPr lang="fr-CA" sz="1400" dirty="0" err="1">
                <a:solidFill>
                  <a:srgbClr val="4FC1FF"/>
                </a:solidFill>
                <a:latin typeface="Menlo" panose="020B0609030804020204" pitchFamily="49" charset="0"/>
              </a:rPr>
              <a:t>regex</a:t>
            </a:r>
            <a:r>
              <a:rPr lang="fr-CA" sz="1400" dirty="0" err="1">
                <a:solidFill>
                  <a:srgbClr val="D4D4D4"/>
                </a:solidFill>
                <a:latin typeface="Menlo" panose="020B0609030804020204" pitchFamily="49" charset="0"/>
              </a:rPr>
              <a:t>.</a:t>
            </a:r>
            <a:r>
              <a:rPr lang="fr-CA" sz="1400" dirty="0" err="1">
                <a:solidFill>
                  <a:srgbClr val="DCDCAA"/>
                </a:solidFill>
                <a:latin typeface="Menlo" panose="020B0609030804020204" pitchFamily="49" charset="0"/>
              </a:rPr>
              <a:t>test</a:t>
            </a:r>
            <a:r>
              <a:rPr lang="fr-CA" sz="1400" dirty="0">
                <a:solidFill>
                  <a:srgbClr val="D4D4D4"/>
                </a:solidFill>
                <a:latin typeface="Menlo" panose="020B0609030804020204" pitchFamily="49" charset="0"/>
              </a:rPr>
              <a:t>(</a:t>
            </a:r>
            <a:r>
              <a:rPr lang="fr-CA" sz="1400" dirty="0" err="1">
                <a:solidFill>
                  <a:srgbClr val="4FC1FF"/>
                </a:solidFill>
                <a:latin typeface="Menlo" panose="020B0609030804020204" pitchFamily="49" charset="0"/>
              </a:rPr>
              <a:t>refCible</a:t>
            </a:r>
            <a:r>
              <a:rPr lang="fr-CA" sz="1400" dirty="0" err="1">
                <a:solidFill>
                  <a:srgbClr val="D4D4D4"/>
                </a:solidFill>
                <a:latin typeface="Menlo" panose="020B0609030804020204" pitchFamily="49" charset="0"/>
              </a:rPr>
              <a:t>.</a:t>
            </a:r>
            <a:r>
              <a:rPr lang="fr-CA" sz="1400" dirty="0" err="1">
                <a:solidFill>
                  <a:srgbClr val="9CDCFE"/>
                </a:solidFill>
                <a:latin typeface="Menlo" panose="020B0609030804020204" pitchFamily="49" charset="0"/>
              </a:rPr>
              <a:t>value</a:t>
            </a:r>
            <a:r>
              <a:rPr lang="fr-CA" sz="1400" dirty="0">
                <a:solidFill>
                  <a:srgbClr val="D4D4D4"/>
                </a:solidFill>
                <a:latin typeface="Menlo" panose="020B0609030804020204" pitchFamily="49" charset="0"/>
              </a:rPr>
              <a:t>);</a:t>
            </a:r>
          </a:p>
          <a:p>
            <a:pPr>
              <a:lnSpc>
                <a:spcPct val="120000"/>
              </a:lnSpc>
            </a:pPr>
            <a:br>
              <a:rPr lang="fr-CA" sz="1400" dirty="0">
                <a:solidFill>
                  <a:srgbClr val="D4D4D4"/>
                </a:solidFill>
                <a:latin typeface="Menlo" panose="020B0609030804020204" pitchFamily="49" charset="0"/>
              </a:rPr>
            </a:br>
            <a:r>
              <a:rPr lang="fr-CA" sz="1400" dirty="0">
                <a:solidFill>
                  <a:srgbClr val="D4D4D4"/>
                </a:solidFill>
                <a:latin typeface="Menlo" panose="020B0609030804020204" pitchFamily="49" charset="0"/>
              </a:rPr>
              <a:t>        </a:t>
            </a:r>
            <a:r>
              <a:rPr lang="fr-CA" sz="1400" dirty="0">
                <a:solidFill>
                  <a:srgbClr val="C586C0"/>
                </a:solidFill>
                <a:latin typeface="Menlo" panose="020B0609030804020204" pitchFamily="49" charset="0"/>
              </a:rPr>
              <a:t>if</a:t>
            </a:r>
            <a:r>
              <a:rPr lang="fr-CA" sz="1400" dirty="0">
                <a:solidFill>
                  <a:srgbClr val="D4D4D4"/>
                </a:solidFill>
                <a:latin typeface="Menlo" panose="020B0609030804020204" pitchFamily="49" charset="0"/>
              </a:rPr>
              <a:t> (</a:t>
            </a:r>
            <a:r>
              <a:rPr lang="fr-CA" sz="1400" dirty="0" err="1">
                <a:solidFill>
                  <a:srgbClr val="4FC1FF"/>
                </a:solidFill>
                <a:latin typeface="Menlo" panose="020B0609030804020204" pitchFamily="49" charset="0"/>
              </a:rPr>
              <a:t>blnChaineValide</a:t>
            </a:r>
            <a:r>
              <a:rPr lang="fr-CA" sz="1400" dirty="0">
                <a:solidFill>
                  <a:srgbClr val="D4D4D4"/>
                </a:solidFill>
                <a:latin typeface="Menlo" panose="020B0609030804020204" pitchFamily="49" charset="0"/>
              </a:rPr>
              <a:t> === </a:t>
            </a:r>
            <a:r>
              <a:rPr lang="fr-CA" sz="1400" dirty="0" err="1">
                <a:solidFill>
                  <a:srgbClr val="569CD6"/>
                </a:solidFill>
                <a:latin typeface="Menlo" panose="020B0609030804020204" pitchFamily="49" charset="0"/>
              </a:rPr>
              <a:t>true</a:t>
            </a:r>
            <a:r>
              <a:rPr lang="fr-CA" sz="1400" dirty="0">
                <a:solidFill>
                  <a:srgbClr val="D4D4D4"/>
                </a:solidFill>
                <a:latin typeface="Menlo" panose="020B0609030804020204" pitchFamily="49" charset="0"/>
              </a:rPr>
              <a:t>) {</a:t>
            </a:r>
          </a:p>
          <a:p>
            <a:pPr>
              <a:lnSpc>
                <a:spcPct val="120000"/>
              </a:lnSpc>
            </a:pPr>
            <a:r>
              <a:rPr lang="fr-CA" sz="1400" dirty="0">
                <a:solidFill>
                  <a:srgbClr val="9CDCFE"/>
                </a:solidFill>
                <a:latin typeface="Menlo" panose="020B0609030804020204" pitchFamily="49" charset="0"/>
              </a:rPr>
              <a:t>            </a:t>
            </a:r>
            <a:r>
              <a:rPr lang="fr-CA" sz="1400" dirty="0" err="1">
                <a:solidFill>
                  <a:srgbClr val="9CDCFE"/>
                </a:solidFill>
                <a:latin typeface="Menlo" panose="020B0609030804020204" pitchFamily="49" charset="0"/>
              </a:rPr>
              <a:t>console</a:t>
            </a:r>
            <a:r>
              <a:rPr lang="fr-CA" sz="1400" dirty="0" err="1">
                <a:solidFill>
                  <a:srgbClr val="D4D4D4"/>
                </a:solidFill>
                <a:latin typeface="Menlo" panose="020B0609030804020204" pitchFamily="49" charset="0"/>
              </a:rPr>
              <a:t>.</a:t>
            </a:r>
            <a:r>
              <a:rPr lang="fr-CA" sz="1400" dirty="0" err="1">
                <a:solidFill>
                  <a:srgbClr val="DCDCAA"/>
                </a:solidFill>
                <a:latin typeface="Menlo" panose="020B0609030804020204" pitchFamily="49" charset="0"/>
              </a:rPr>
              <a:t>log</a:t>
            </a:r>
            <a:r>
              <a:rPr lang="fr-CA" sz="1400" dirty="0">
                <a:solidFill>
                  <a:srgbClr val="D4D4D4"/>
                </a:solidFill>
                <a:latin typeface="Menlo" panose="020B0609030804020204" pitchFamily="49" charset="0"/>
              </a:rPr>
              <a:t>(</a:t>
            </a:r>
            <a:r>
              <a:rPr lang="fr-CA" sz="1400" dirty="0">
                <a:solidFill>
                  <a:srgbClr val="CE9178"/>
                </a:solidFill>
                <a:latin typeface="Menlo" panose="020B0609030804020204" pitchFamily="49" charset="0"/>
              </a:rPr>
              <a:t>'Champ valide'</a:t>
            </a:r>
            <a:r>
              <a:rPr lang="fr-CA" sz="1400" dirty="0">
                <a:solidFill>
                  <a:srgbClr val="D4D4D4"/>
                </a:solidFill>
                <a:latin typeface="Menlo" panose="020B0609030804020204" pitchFamily="49" charset="0"/>
              </a:rPr>
              <a:t>);</a:t>
            </a:r>
          </a:p>
          <a:p>
            <a:pPr>
              <a:lnSpc>
                <a:spcPct val="120000"/>
              </a:lnSpc>
            </a:pPr>
            <a:r>
              <a:rPr lang="fr-CA" sz="1400" dirty="0">
                <a:solidFill>
                  <a:srgbClr val="D4D4D4"/>
                </a:solidFill>
                <a:latin typeface="Menlo" panose="020B0609030804020204" pitchFamily="49" charset="0"/>
              </a:rPr>
              <a:t>        } </a:t>
            </a:r>
            <a:r>
              <a:rPr lang="fr-CA" sz="1400" dirty="0" err="1">
                <a:solidFill>
                  <a:srgbClr val="C586C0"/>
                </a:solidFill>
                <a:latin typeface="Menlo" panose="020B0609030804020204" pitchFamily="49" charset="0"/>
              </a:rPr>
              <a:t>else</a:t>
            </a:r>
            <a:r>
              <a:rPr lang="fr-CA" sz="1400" dirty="0">
                <a:solidFill>
                  <a:srgbClr val="D4D4D4"/>
                </a:solidFill>
                <a:latin typeface="Menlo" panose="020B0609030804020204" pitchFamily="49" charset="0"/>
              </a:rPr>
              <a:t> {</a:t>
            </a:r>
          </a:p>
          <a:p>
            <a:pPr>
              <a:lnSpc>
                <a:spcPct val="120000"/>
              </a:lnSpc>
            </a:pPr>
            <a:r>
              <a:rPr lang="fr-CA" sz="1400" dirty="0">
                <a:solidFill>
                  <a:srgbClr val="9CDCFE"/>
                </a:solidFill>
                <a:latin typeface="Menlo" panose="020B0609030804020204" pitchFamily="49" charset="0"/>
              </a:rPr>
              <a:t>            </a:t>
            </a:r>
            <a:r>
              <a:rPr lang="fr-CA" sz="1400" dirty="0" err="1">
                <a:solidFill>
                  <a:srgbClr val="9CDCFE"/>
                </a:solidFill>
                <a:latin typeface="Menlo" panose="020B0609030804020204" pitchFamily="49" charset="0"/>
              </a:rPr>
              <a:t>console</a:t>
            </a:r>
            <a:r>
              <a:rPr lang="fr-CA" sz="1400" dirty="0" err="1">
                <a:solidFill>
                  <a:srgbClr val="D4D4D4"/>
                </a:solidFill>
                <a:latin typeface="Menlo" panose="020B0609030804020204" pitchFamily="49" charset="0"/>
              </a:rPr>
              <a:t>.</a:t>
            </a:r>
            <a:r>
              <a:rPr lang="fr-CA" sz="1400" dirty="0" err="1">
                <a:solidFill>
                  <a:srgbClr val="DCDCAA"/>
                </a:solidFill>
                <a:latin typeface="Menlo" panose="020B0609030804020204" pitchFamily="49" charset="0"/>
              </a:rPr>
              <a:t>error</a:t>
            </a:r>
            <a:r>
              <a:rPr lang="fr-CA" sz="1400" dirty="0">
                <a:solidFill>
                  <a:srgbClr val="D4D4D4"/>
                </a:solidFill>
                <a:latin typeface="Menlo" panose="020B0609030804020204" pitchFamily="49" charset="0"/>
              </a:rPr>
              <a:t>(</a:t>
            </a:r>
            <a:r>
              <a:rPr lang="fr-CA" sz="1400" dirty="0">
                <a:solidFill>
                  <a:srgbClr val="CE9178"/>
                </a:solidFill>
                <a:latin typeface="Menlo" panose="020B0609030804020204" pitchFamily="49" charset="0"/>
              </a:rPr>
              <a:t>'Champ invalide'</a:t>
            </a:r>
            <a:r>
              <a:rPr lang="fr-CA" sz="1400" dirty="0">
                <a:solidFill>
                  <a:srgbClr val="D4D4D4"/>
                </a:solidFill>
                <a:latin typeface="Menlo" panose="020B0609030804020204" pitchFamily="49" charset="0"/>
              </a:rPr>
              <a:t>);</a:t>
            </a:r>
          </a:p>
          <a:p>
            <a:pPr>
              <a:lnSpc>
                <a:spcPct val="120000"/>
              </a:lnSpc>
            </a:pPr>
            <a:r>
              <a:rPr lang="fr-CA" sz="1400" dirty="0">
                <a:solidFill>
                  <a:srgbClr val="D4D4D4"/>
                </a:solidFill>
                <a:latin typeface="Menlo" panose="020B0609030804020204" pitchFamily="49" charset="0"/>
              </a:rPr>
              <a:t>        }</a:t>
            </a:r>
            <a:br>
              <a:rPr lang="fr-CA" sz="1400" dirty="0">
                <a:solidFill>
                  <a:srgbClr val="D4D4D4"/>
                </a:solidFill>
                <a:latin typeface="Menlo" panose="020B0609030804020204" pitchFamily="49" charset="0"/>
              </a:rPr>
            </a:br>
            <a:r>
              <a:rPr lang="fr-CA" sz="1400" dirty="0">
                <a:solidFill>
                  <a:srgbClr val="D4D4D4"/>
                </a:solidFill>
                <a:latin typeface="Menlo" panose="020B0609030804020204" pitchFamily="49" charset="0"/>
              </a:rPr>
              <a:t>    }</a:t>
            </a:r>
          </a:p>
          <a:p>
            <a:pPr>
              <a:lnSpc>
                <a:spcPct val="120000"/>
              </a:lnSpc>
            </a:pPr>
            <a:r>
              <a:rPr lang="fr-CA" sz="1400" dirty="0">
                <a:solidFill>
                  <a:srgbClr val="D4D4D4"/>
                </a:solidFill>
                <a:latin typeface="Menlo" panose="020B0609030804020204" pitchFamily="49" charset="0"/>
              </a:rPr>
              <a:t>};</a:t>
            </a:r>
          </a:p>
        </p:txBody>
      </p:sp>
    </p:spTree>
    <p:extLst>
      <p:ext uri="{BB962C8B-B14F-4D97-AF65-F5344CB8AC3E}">
        <p14:creationId xmlns:p14="http://schemas.microsoft.com/office/powerpoint/2010/main" val="220934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Révision </a:t>
            </a:r>
            <a:r>
              <a:rPr lang="fr-CA" sz="2400" b="1" dirty="0" err="1">
                <a:solidFill>
                  <a:schemeClr val="accent1">
                    <a:lumMod val="50000"/>
                  </a:schemeClr>
                </a:solidFill>
                <a:latin typeface="Rubik" pitchFamily="2" charset="-79"/>
                <a:cs typeface="Rubik" pitchFamily="2" charset="-79"/>
              </a:rPr>
              <a:t>querySelectorAll</a:t>
            </a:r>
            <a:r>
              <a:rPr lang="fr-CA" sz="2400" b="1" dirty="0">
                <a:solidFill>
                  <a:schemeClr val="accent1">
                    <a:lumMod val="50000"/>
                  </a:schemeClr>
                </a:solidFill>
                <a:latin typeface="Rubik" pitchFamily="2" charset="-79"/>
                <a:cs typeface="Rubik" pitchFamily="2" charset="-79"/>
              </a:rPr>
              <a:t>()</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53D13902-FD40-1343-9796-F46C8D0D2895}"/>
              </a:ext>
            </a:extLst>
          </p:cNvPr>
          <p:cNvSpPr/>
          <p:nvPr/>
        </p:nvSpPr>
        <p:spPr>
          <a:xfrm>
            <a:off x="601067" y="1867767"/>
            <a:ext cx="7514233" cy="3034677"/>
          </a:xfrm>
          <a:prstGeom prst="rect">
            <a:avLst/>
          </a:prstGeom>
        </p:spPr>
        <p:txBody>
          <a:bodyPr wrap="square" anchor="t">
            <a:spAutoFit/>
          </a:bodyPr>
          <a:lstStyle/>
          <a:p>
            <a:pPr marL="285750" indent="-285750" fontAlgn="ctr">
              <a:lnSpc>
                <a:spcPct val="120000"/>
              </a:lnSpc>
              <a:spcBef>
                <a:spcPts val="2400"/>
              </a:spcBef>
              <a:buFont typeface="Arial" panose="020B0604020202020204" pitchFamily="34" charset="0"/>
              <a:buChar char="•"/>
            </a:pPr>
            <a:r>
              <a:rPr lang="fr-CA" dirty="0">
                <a:solidFill>
                  <a:schemeClr val="accent1">
                    <a:lumMod val="50000"/>
                  </a:schemeClr>
                </a:solidFill>
                <a:latin typeface="Rubik Light" pitchFamily="2" charset="-79"/>
                <a:cs typeface="Rubik Light" pitchFamily="2" charset="-79"/>
              </a:rPr>
              <a:t>Le</a:t>
            </a:r>
            <a:r>
              <a:rPr lang="fr-CA" i="1" dirty="0">
                <a:solidFill>
                  <a:schemeClr val="accent1">
                    <a:lumMod val="50000"/>
                  </a:schemeClr>
                </a:solidFill>
                <a:latin typeface="Rubik Light" pitchFamily="2" charset="-79"/>
                <a:cs typeface="Rubik Light" pitchFamily="2" charset="-79"/>
              </a:rPr>
              <a:t> </a:t>
            </a:r>
            <a:r>
              <a:rPr lang="fr-CA" i="1" dirty="0">
                <a:solidFill>
                  <a:schemeClr val="accent1">
                    <a:lumMod val="50000"/>
                  </a:schemeClr>
                </a:solidFill>
                <a:latin typeface="Rubik Medium" pitchFamily="2" charset="-79"/>
                <a:cs typeface="Rubik Medium" pitchFamily="2" charset="-79"/>
              </a:rPr>
              <a:t>D</a:t>
            </a:r>
            <a:r>
              <a:rPr lang="fr-CA" b="1" i="1" dirty="0">
                <a:solidFill>
                  <a:schemeClr val="accent1">
                    <a:lumMod val="50000"/>
                  </a:schemeClr>
                </a:solidFill>
                <a:latin typeface="Rubik Light" pitchFamily="2" charset="-79"/>
                <a:cs typeface="Rubik Light" pitchFamily="2" charset="-79"/>
              </a:rPr>
              <a:t>ocument</a:t>
            </a:r>
            <a:r>
              <a:rPr lang="fr-CA" i="1" dirty="0">
                <a:solidFill>
                  <a:schemeClr val="accent1">
                    <a:lumMod val="50000"/>
                  </a:schemeClr>
                </a:solidFill>
                <a:latin typeface="Rubik Light" pitchFamily="2" charset="-79"/>
                <a:cs typeface="Rubik Light" pitchFamily="2" charset="-79"/>
              </a:rPr>
              <a:t> </a:t>
            </a:r>
            <a:r>
              <a:rPr lang="fr-CA" i="1" dirty="0">
                <a:solidFill>
                  <a:schemeClr val="accent1">
                    <a:lumMod val="50000"/>
                  </a:schemeClr>
                </a:solidFill>
                <a:latin typeface="Rubik Medium" pitchFamily="2" charset="-79"/>
                <a:cs typeface="Rubik Medium" pitchFamily="2" charset="-79"/>
              </a:rPr>
              <a:t>O</a:t>
            </a:r>
            <a:r>
              <a:rPr lang="fr-CA" b="1" i="1" dirty="0">
                <a:solidFill>
                  <a:schemeClr val="accent1">
                    <a:lumMod val="50000"/>
                  </a:schemeClr>
                </a:solidFill>
                <a:latin typeface="Rubik Light" pitchFamily="2" charset="-79"/>
                <a:cs typeface="Rubik Light" pitchFamily="2" charset="-79"/>
              </a:rPr>
              <a:t>bject</a:t>
            </a:r>
            <a:r>
              <a:rPr lang="fr-CA" i="1" dirty="0">
                <a:solidFill>
                  <a:schemeClr val="accent1">
                    <a:lumMod val="50000"/>
                  </a:schemeClr>
                </a:solidFill>
                <a:latin typeface="Rubik Light" pitchFamily="2" charset="-79"/>
                <a:cs typeface="Rubik Light" pitchFamily="2" charset="-79"/>
              </a:rPr>
              <a:t> </a:t>
            </a:r>
            <a:r>
              <a:rPr lang="fr-CA" i="1" dirty="0">
                <a:solidFill>
                  <a:schemeClr val="accent1">
                    <a:lumMod val="50000"/>
                  </a:schemeClr>
                </a:solidFill>
                <a:latin typeface="Rubik Medium" pitchFamily="2" charset="-79"/>
                <a:cs typeface="Rubik Medium" pitchFamily="2" charset="-79"/>
              </a:rPr>
              <a:t>M</a:t>
            </a:r>
            <a:r>
              <a:rPr lang="fr-CA" b="1" i="1" dirty="0">
                <a:solidFill>
                  <a:schemeClr val="accent1">
                    <a:lumMod val="50000"/>
                  </a:schemeClr>
                </a:solidFill>
                <a:latin typeface="Rubik Light" pitchFamily="2" charset="-79"/>
                <a:cs typeface="Rubik Light" pitchFamily="2" charset="-79"/>
              </a:rPr>
              <a:t>odel </a:t>
            </a:r>
            <a:r>
              <a:rPr lang="fr-CA" dirty="0">
                <a:solidFill>
                  <a:schemeClr val="accent1">
                    <a:lumMod val="50000"/>
                  </a:schemeClr>
                </a:solidFill>
                <a:latin typeface="Rubik Light" pitchFamily="2" charset="-79"/>
                <a:cs typeface="Rubik Light" pitchFamily="2" charset="-79"/>
              </a:rPr>
              <a:t>ou DOM est une interface de programmation pour les documents HTML, XML et SVG. </a:t>
            </a:r>
          </a:p>
          <a:p>
            <a:pPr marL="285750" indent="-285750" fontAlgn="ctr">
              <a:lnSpc>
                <a:spcPct val="120000"/>
              </a:lnSpc>
              <a:spcBef>
                <a:spcPts val="2400"/>
              </a:spcBef>
              <a:buFont typeface="Arial" panose="020B0604020202020204" pitchFamily="34" charset="0"/>
              <a:buChar char="•"/>
            </a:pPr>
            <a:r>
              <a:rPr lang="fr-CA" dirty="0">
                <a:solidFill>
                  <a:schemeClr val="accent1">
                    <a:lumMod val="50000"/>
                  </a:schemeClr>
                </a:solidFill>
                <a:latin typeface="Rubik Light" pitchFamily="2" charset="-79"/>
                <a:cs typeface="Rubik Light" pitchFamily="2" charset="-79"/>
              </a:rPr>
              <a:t>Il fournit une </a:t>
            </a:r>
            <a:r>
              <a:rPr lang="fr-CA" b="1" dirty="0">
                <a:solidFill>
                  <a:schemeClr val="accent1">
                    <a:lumMod val="50000"/>
                  </a:schemeClr>
                </a:solidFill>
                <a:latin typeface="Rubik Light" pitchFamily="2" charset="-79"/>
                <a:cs typeface="Rubik Light" pitchFamily="2" charset="-79"/>
              </a:rPr>
              <a:t>représentation structurée du document sous forme d'un arbre</a:t>
            </a:r>
            <a:r>
              <a:rPr lang="fr-CA" dirty="0">
                <a:solidFill>
                  <a:schemeClr val="accent1">
                    <a:lumMod val="50000"/>
                  </a:schemeClr>
                </a:solidFill>
                <a:latin typeface="Rubik Light" pitchFamily="2" charset="-79"/>
                <a:cs typeface="Rubik Light" pitchFamily="2" charset="-79"/>
              </a:rPr>
              <a:t> et définit la façon dont la structure peut être manipulée par les programmes, en termes de style et de contenu. </a:t>
            </a:r>
          </a:p>
          <a:p>
            <a:pPr marL="285750" indent="-285750" fontAlgn="ctr">
              <a:lnSpc>
                <a:spcPct val="120000"/>
              </a:lnSpc>
              <a:spcBef>
                <a:spcPts val="2400"/>
              </a:spcBef>
              <a:buFont typeface="Arial" panose="020B0604020202020204" pitchFamily="34" charset="0"/>
              <a:buChar char="•"/>
            </a:pPr>
            <a:r>
              <a:rPr lang="fr-CA" dirty="0">
                <a:solidFill>
                  <a:schemeClr val="accent1">
                    <a:lumMod val="50000"/>
                  </a:schemeClr>
                </a:solidFill>
                <a:latin typeface="Rubik Light" pitchFamily="2" charset="-79"/>
                <a:cs typeface="Rubik Light" pitchFamily="2" charset="-79"/>
              </a:rPr>
              <a:t>Le DOM représente le document comme </a:t>
            </a:r>
            <a:r>
              <a:rPr lang="fr-CA" b="1" dirty="0">
                <a:solidFill>
                  <a:schemeClr val="accent1">
                    <a:lumMod val="50000"/>
                  </a:schemeClr>
                </a:solidFill>
                <a:latin typeface="Rubik Light" pitchFamily="2" charset="-79"/>
                <a:cs typeface="Rubik Light" pitchFamily="2" charset="-79"/>
              </a:rPr>
              <a:t>un ensemble de nœuds </a:t>
            </a:r>
            <a:br>
              <a:rPr lang="fr-CA" b="1" dirty="0">
                <a:solidFill>
                  <a:schemeClr val="accent1">
                    <a:lumMod val="50000"/>
                  </a:schemeClr>
                </a:solidFill>
                <a:latin typeface="Rubik Light" pitchFamily="2" charset="-79"/>
                <a:cs typeface="Rubik Light" pitchFamily="2" charset="-79"/>
              </a:rPr>
            </a:br>
            <a:r>
              <a:rPr lang="fr-CA" b="1" dirty="0">
                <a:solidFill>
                  <a:schemeClr val="accent1">
                    <a:lumMod val="50000"/>
                  </a:schemeClr>
                </a:solidFill>
                <a:latin typeface="Rubik Light" pitchFamily="2" charset="-79"/>
                <a:cs typeface="Rubik Light" pitchFamily="2" charset="-79"/>
              </a:rPr>
              <a:t>et d'objets </a:t>
            </a:r>
            <a:r>
              <a:rPr lang="fr-CA" dirty="0">
                <a:solidFill>
                  <a:schemeClr val="accent1">
                    <a:lumMod val="50000"/>
                  </a:schemeClr>
                </a:solidFill>
                <a:latin typeface="Rubik Light" pitchFamily="2" charset="-79"/>
                <a:cs typeface="Rubik Light" pitchFamily="2" charset="-79"/>
              </a:rPr>
              <a:t>possédant des </a:t>
            </a:r>
            <a:r>
              <a:rPr lang="fr-CA" b="1" dirty="0">
                <a:solidFill>
                  <a:schemeClr val="accent1">
                    <a:lumMod val="50000"/>
                  </a:schemeClr>
                </a:solidFill>
                <a:latin typeface="Rubik Light" pitchFamily="2" charset="-79"/>
                <a:cs typeface="Rubik Light" pitchFamily="2" charset="-79"/>
              </a:rPr>
              <a:t>propriétés</a:t>
            </a:r>
            <a:r>
              <a:rPr lang="fr-CA" dirty="0">
                <a:solidFill>
                  <a:schemeClr val="accent1">
                    <a:lumMod val="50000"/>
                  </a:schemeClr>
                </a:solidFill>
                <a:latin typeface="Rubik Light" pitchFamily="2" charset="-79"/>
                <a:cs typeface="Rubik Light" pitchFamily="2" charset="-79"/>
              </a:rPr>
              <a:t> et des </a:t>
            </a:r>
            <a:r>
              <a:rPr lang="fr-CA" b="1" dirty="0">
                <a:solidFill>
                  <a:schemeClr val="accent1">
                    <a:lumMod val="50000"/>
                  </a:schemeClr>
                </a:solidFill>
                <a:latin typeface="Rubik Light" pitchFamily="2" charset="-79"/>
                <a:cs typeface="Rubik Light" pitchFamily="2" charset="-79"/>
              </a:rPr>
              <a:t>méthodes</a:t>
            </a:r>
            <a:r>
              <a:rPr lang="fr-CA" dirty="0">
                <a:solidFill>
                  <a:schemeClr val="accent1">
                    <a:lumMod val="50000"/>
                  </a:schemeClr>
                </a:solidFill>
                <a:latin typeface="Rubik Light" pitchFamily="2" charset="-79"/>
                <a:cs typeface="Rubik Light" pitchFamily="2" charset="-79"/>
              </a:rPr>
              <a:t>.</a:t>
            </a:r>
          </a:p>
        </p:txBody>
      </p:sp>
      <p:sp>
        <p:nvSpPr>
          <p:cNvPr id="18" name="Rectangle 17">
            <a:extLst>
              <a:ext uri="{FF2B5EF4-FFF2-40B4-BE49-F238E27FC236}">
                <a16:creationId xmlns:a16="http://schemas.microsoft.com/office/drawing/2014/main" id="{741CB779-C74C-024C-8E51-B28D3B7DC124}"/>
              </a:ext>
            </a:extLst>
          </p:cNvPr>
          <p:cNvSpPr/>
          <p:nvPr/>
        </p:nvSpPr>
        <p:spPr>
          <a:xfrm>
            <a:off x="601066" y="1149350"/>
            <a:ext cx="88477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Qu’est-ce que le DOM ?</a:t>
            </a:r>
          </a:p>
        </p:txBody>
      </p:sp>
      <p:sp>
        <p:nvSpPr>
          <p:cNvPr id="19" name="Rectangle 18">
            <a:extLst>
              <a:ext uri="{FF2B5EF4-FFF2-40B4-BE49-F238E27FC236}">
                <a16:creationId xmlns:a16="http://schemas.microsoft.com/office/drawing/2014/main" id="{A414F68B-C82F-B742-B880-C417CA34FBC9}"/>
              </a:ext>
            </a:extLst>
          </p:cNvPr>
          <p:cNvSpPr/>
          <p:nvPr/>
        </p:nvSpPr>
        <p:spPr>
          <a:xfrm>
            <a:off x="3993501" y="5523984"/>
            <a:ext cx="4204997" cy="523220"/>
          </a:xfrm>
          <a:prstGeom prst="rect">
            <a:avLst/>
          </a:prstGeom>
        </p:spPr>
        <p:txBody>
          <a:bodyPr wrap="none">
            <a:spAutoFit/>
          </a:bodyPr>
          <a:lstStyle/>
          <a:p>
            <a:pPr algn="ctr"/>
            <a:r>
              <a:rPr lang="fr-CA" sz="2800" dirty="0">
                <a:solidFill>
                  <a:schemeClr val="accent1">
                    <a:lumMod val="50000"/>
                  </a:schemeClr>
                </a:solidFill>
                <a:latin typeface="Rubik Medium" pitchFamily="2" charset="-79"/>
                <a:cs typeface="Rubik Medium" pitchFamily="2" charset="-79"/>
              </a:rPr>
              <a:t>D</a:t>
            </a:r>
            <a:r>
              <a:rPr lang="fr-CA" sz="2800" dirty="0">
                <a:solidFill>
                  <a:schemeClr val="accent1">
                    <a:lumMod val="50000"/>
                  </a:schemeClr>
                </a:solidFill>
                <a:latin typeface="Rubik Light" pitchFamily="2" charset="-79"/>
                <a:cs typeface="Rubik Light" pitchFamily="2" charset="-79"/>
              </a:rPr>
              <a:t>ocument </a:t>
            </a:r>
            <a:r>
              <a:rPr lang="fr-CA" sz="2800" dirty="0">
                <a:solidFill>
                  <a:schemeClr val="accent1">
                    <a:lumMod val="50000"/>
                  </a:schemeClr>
                </a:solidFill>
                <a:latin typeface="Rubik Medium" pitchFamily="2" charset="-79"/>
                <a:cs typeface="Rubik Medium" pitchFamily="2" charset="-79"/>
              </a:rPr>
              <a:t>O</a:t>
            </a:r>
            <a:r>
              <a:rPr lang="fr-CA" sz="2800" dirty="0">
                <a:solidFill>
                  <a:schemeClr val="accent1">
                    <a:lumMod val="50000"/>
                  </a:schemeClr>
                </a:solidFill>
                <a:latin typeface="Rubik Light" pitchFamily="2" charset="-79"/>
                <a:cs typeface="Rubik Light" pitchFamily="2" charset="-79"/>
              </a:rPr>
              <a:t>bject </a:t>
            </a:r>
            <a:r>
              <a:rPr lang="fr-CA" sz="2800" dirty="0">
                <a:solidFill>
                  <a:schemeClr val="accent1">
                    <a:lumMod val="50000"/>
                  </a:schemeClr>
                </a:solidFill>
                <a:latin typeface="Rubik Medium" pitchFamily="2" charset="-79"/>
                <a:cs typeface="Rubik Medium" pitchFamily="2" charset="-79"/>
              </a:rPr>
              <a:t>M</a:t>
            </a:r>
            <a:r>
              <a:rPr lang="fr-CA" sz="2800" dirty="0">
                <a:solidFill>
                  <a:schemeClr val="accent1">
                    <a:lumMod val="50000"/>
                  </a:schemeClr>
                </a:solidFill>
                <a:latin typeface="Rubik Light" pitchFamily="2" charset="-79"/>
                <a:cs typeface="Rubik Light" pitchFamily="2" charset="-79"/>
              </a:rPr>
              <a:t>odel </a:t>
            </a:r>
            <a:endParaRPr lang="fr-FR" sz="2800" dirty="0"/>
          </a:p>
        </p:txBody>
      </p:sp>
    </p:spTree>
    <p:extLst>
      <p:ext uri="{BB962C8B-B14F-4D97-AF65-F5344CB8AC3E}">
        <p14:creationId xmlns:p14="http://schemas.microsoft.com/office/powerpoint/2010/main" val="4145049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Révision </a:t>
            </a:r>
            <a:r>
              <a:rPr lang="fr-CA" sz="2400" b="1" dirty="0" err="1">
                <a:solidFill>
                  <a:schemeClr val="accent1">
                    <a:lumMod val="50000"/>
                  </a:schemeClr>
                </a:solidFill>
                <a:latin typeface="Rubik" pitchFamily="2" charset="-79"/>
                <a:cs typeface="Rubik" pitchFamily="2" charset="-79"/>
              </a:rPr>
              <a:t>querySelectorAll</a:t>
            </a:r>
            <a:r>
              <a:rPr lang="fr-CA" sz="2400" b="1" dirty="0">
                <a:solidFill>
                  <a:schemeClr val="accent1">
                    <a:lumMod val="50000"/>
                  </a:schemeClr>
                </a:solidFill>
                <a:latin typeface="Rubik" pitchFamily="2" charset="-79"/>
                <a:cs typeface="Rubik" pitchFamily="2" charset="-79"/>
              </a:rPr>
              <a:t>()</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48BFF46-8325-2B40-8A04-734F44380CF6}"/>
              </a:ext>
            </a:extLst>
          </p:cNvPr>
          <p:cNvSpPr/>
          <p:nvPr/>
        </p:nvSpPr>
        <p:spPr>
          <a:xfrm>
            <a:off x="647696" y="1204033"/>
            <a:ext cx="6177174" cy="640515"/>
          </a:xfrm>
          <a:prstGeom prst="rect">
            <a:avLst/>
          </a:prstGeom>
          <a:solidFill>
            <a:schemeClr val="bg1">
              <a:lumMod val="95000"/>
            </a:schemeClr>
          </a:solidFill>
        </p:spPr>
        <p:txBody>
          <a:bodyPr wrap="square" lIns="180000" tIns="180000" rIns="180000" bIns="180000" anchor="t">
            <a:spAutoFit/>
          </a:bodyPr>
          <a:lstStyle/>
          <a:p>
            <a:pPr fontAlgn="ctr">
              <a:spcBef>
                <a:spcPts val="1200"/>
              </a:spcBef>
            </a:pPr>
            <a:r>
              <a:rPr lang="fr-CA"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element.</a:t>
            </a:r>
            <a:r>
              <a:rPr lang="fr-CA" dirty="0" err="1">
                <a:solidFill>
                  <a:schemeClr val="accent1"/>
                </a:solidFill>
                <a:latin typeface="Menlo" panose="020B0609030804020204" pitchFamily="49" charset="0"/>
                <a:ea typeface="Menlo" panose="020B0609030804020204" pitchFamily="49" charset="0"/>
                <a:cs typeface="Menlo" panose="020B0609030804020204" pitchFamily="49" charset="0"/>
              </a:rPr>
              <a:t>querySelectorAll</a:t>
            </a:r>
            <a:r>
              <a:rPr lang="fr-CA"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r>
              <a:rPr lang="fr-CA" dirty="0">
                <a:solidFill>
                  <a:schemeClr val="accent1"/>
                </a:solidFill>
                <a:latin typeface="Menlo" panose="020B0609030804020204" pitchFamily="49" charset="0"/>
                <a:ea typeface="Menlo" panose="020B0609030804020204" pitchFamily="49" charset="0"/>
                <a:cs typeface="Menlo" panose="020B0609030804020204" pitchFamily="49" charset="0"/>
              </a:rPr>
              <a:t>&lt;</a:t>
            </a:r>
            <a:r>
              <a:rPr lang="fr-CA" dirty="0" err="1">
                <a:solidFill>
                  <a:schemeClr val="accent1"/>
                </a:solidFill>
                <a:latin typeface="Menlo" panose="020B0609030804020204" pitchFamily="49" charset="0"/>
                <a:ea typeface="Menlo" panose="020B0609030804020204" pitchFamily="49" charset="0"/>
                <a:cs typeface="Menlo" panose="020B0609030804020204" pitchFamily="49" charset="0"/>
              </a:rPr>
              <a:t>selecteurCSS</a:t>
            </a:r>
            <a:r>
              <a:rPr lang="fr-CA" dirty="0">
                <a:solidFill>
                  <a:schemeClr val="accent1"/>
                </a:solidFill>
                <a:latin typeface="Menlo" panose="020B0609030804020204" pitchFamily="49" charset="0"/>
                <a:ea typeface="Menlo" panose="020B0609030804020204" pitchFamily="49" charset="0"/>
                <a:cs typeface="Menlo" panose="020B0609030804020204" pitchFamily="49" charset="0"/>
              </a:rPr>
              <a:t>&gt;</a:t>
            </a:r>
            <a:r>
              <a:rPr lang="fr-CA"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17" name="Rectangle 16">
            <a:extLst>
              <a:ext uri="{FF2B5EF4-FFF2-40B4-BE49-F238E27FC236}">
                <a16:creationId xmlns:a16="http://schemas.microsoft.com/office/drawing/2014/main" id="{953A8750-5047-9749-BA4B-5EA855628144}"/>
              </a:ext>
            </a:extLst>
          </p:cNvPr>
          <p:cNvSpPr/>
          <p:nvPr/>
        </p:nvSpPr>
        <p:spPr>
          <a:xfrm>
            <a:off x="601066" y="2085372"/>
            <a:ext cx="11306012" cy="4561249"/>
          </a:xfrm>
          <a:prstGeom prst="rect">
            <a:avLst/>
          </a:prstGeom>
        </p:spPr>
        <p:txBody>
          <a:bodyPr wrap="square" anchor="t">
            <a:spAutoFit/>
          </a:bodyPr>
          <a:lstStyle/>
          <a:p>
            <a:pPr fontAlgn="ctr">
              <a:lnSpc>
                <a:spcPct val="120000"/>
              </a:lnSpc>
              <a:spcBef>
                <a:spcPts val="1200"/>
              </a:spcBef>
            </a:pPr>
            <a:r>
              <a:rPr lang="fr-CA" sz="1600" dirty="0">
                <a:solidFill>
                  <a:schemeClr val="accent1">
                    <a:lumMod val="50000"/>
                  </a:schemeClr>
                </a:solidFill>
                <a:latin typeface="Rubik Light" pitchFamily="2" charset="-79"/>
                <a:cs typeface="Rubik Light" pitchFamily="2" charset="-79"/>
              </a:rPr>
              <a:t>La méthode </a:t>
            </a:r>
            <a:r>
              <a:rPr lang="fr-CA" sz="1600" dirty="0" err="1">
                <a:solidFill>
                  <a:schemeClr val="accent1"/>
                </a:solidFill>
                <a:latin typeface="Menlo" panose="020B0609030804020204" pitchFamily="49" charset="0"/>
                <a:ea typeface="Menlo" panose="020B0609030804020204" pitchFamily="49" charset="0"/>
                <a:cs typeface="Menlo" panose="020B0609030804020204" pitchFamily="49" charset="0"/>
              </a:rPr>
              <a:t>document.querySelectorAll</a:t>
            </a:r>
            <a:r>
              <a:rPr lang="fr-CA" sz="1600" dirty="0">
                <a:solidFill>
                  <a:schemeClr val="accent1"/>
                </a:solidFill>
                <a:latin typeface="Menlo" panose="020B0609030804020204" pitchFamily="49" charset="0"/>
                <a:ea typeface="Menlo" panose="020B0609030804020204" pitchFamily="49" charset="0"/>
                <a:cs typeface="Menlo" panose="020B0609030804020204" pitchFamily="49" charset="0"/>
              </a:rPr>
              <a:t>()</a:t>
            </a:r>
            <a:r>
              <a:rPr lang="fr-CA" sz="1600" dirty="0">
                <a:solidFill>
                  <a:schemeClr val="accent1">
                    <a:lumMod val="50000"/>
                  </a:schemeClr>
                </a:solidFill>
                <a:latin typeface="Rubik Light" pitchFamily="2" charset="-79"/>
                <a:cs typeface="Rubik Light" pitchFamily="2" charset="-79"/>
              </a:rPr>
              <a:t> retourne tous les éléments de la page qui répondent </a:t>
            </a:r>
            <a:br>
              <a:rPr lang="fr-CA" sz="1600" dirty="0">
                <a:solidFill>
                  <a:schemeClr val="accent1">
                    <a:lumMod val="50000"/>
                  </a:schemeClr>
                </a:solidFill>
                <a:latin typeface="Rubik Light" pitchFamily="2" charset="-79"/>
                <a:cs typeface="Rubik Light" pitchFamily="2" charset="-79"/>
              </a:rPr>
            </a:br>
            <a:r>
              <a:rPr lang="fr-CA" sz="1600" dirty="0">
                <a:solidFill>
                  <a:schemeClr val="accent1">
                    <a:lumMod val="50000"/>
                  </a:schemeClr>
                </a:solidFill>
                <a:latin typeface="Rubik Light" pitchFamily="2" charset="-79"/>
                <a:cs typeface="Rubik Light" pitchFamily="2" charset="-79"/>
              </a:rPr>
              <a:t>aux caractéristiques du sélecteur CSS. </a:t>
            </a:r>
          </a:p>
          <a:p>
            <a:pPr fontAlgn="ctr">
              <a:lnSpc>
                <a:spcPct val="120000"/>
              </a:lnSpc>
              <a:spcBef>
                <a:spcPts val="1200"/>
              </a:spcBef>
            </a:pPr>
            <a:r>
              <a:rPr lang="fr-CA" sz="1600" dirty="0">
                <a:solidFill>
                  <a:schemeClr val="accent1">
                    <a:lumMod val="50000"/>
                  </a:schemeClr>
                </a:solidFill>
                <a:latin typeface="Rubik Light" pitchFamily="2" charset="-79"/>
                <a:cs typeface="Rubik Light" pitchFamily="2" charset="-79"/>
              </a:rPr>
              <a:t>La méthode nous donne donc accès à une « collection » (</a:t>
            </a:r>
            <a:r>
              <a:rPr lang="fr-CA" sz="1600" dirty="0" err="1">
                <a:solidFill>
                  <a:schemeClr val="accent1"/>
                </a:solidFill>
                <a:latin typeface="Menlo" panose="020B0609030804020204" pitchFamily="49" charset="0"/>
                <a:ea typeface="Menlo" panose="020B0609030804020204" pitchFamily="49" charset="0"/>
                <a:cs typeface="Menlo" panose="020B0609030804020204" pitchFamily="49" charset="0"/>
              </a:rPr>
              <a:t>Array</a:t>
            </a:r>
            <a:r>
              <a:rPr lang="fr-CA" sz="1600" dirty="0">
                <a:solidFill>
                  <a:schemeClr val="accent1">
                    <a:lumMod val="50000"/>
                  </a:schemeClr>
                </a:solidFill>
                <a:latin typeface="Rubik Light" pitchFamily="2" charset="-79"/>
                <a:cs typeface="Rubik Light" pitchFamily="2" charset="-79"/>
              </a:rPr>
              <a:t>) d'éléments HTML. </a:t>
            </a:r>
          </a:p>
          <a:p>
            <a:pPr fontAlgn="ctr">
              <a:lnSpc>
                <a:spcPct val="120000"/>
              </a:lnSpc>
              <a:spcBef>
                <a:spcPts val="1200"/>
              </a:spcBef>
            </a:pPr>
            <a:r>
              <a:rPr lang="fr-CA" sz="1600" dirty="0">
                <a:solidFill>
                  <a:schemeClr val="accent1">
                    <a:lumMod val="50000"/>
                  </a:schemeClr>
                </a:solidFill>
                <a:latin typeface="Rubik Light" pitchFamily="2" charset="-79"/>
                <a:cs typeface="Rubik Light" pitchFamily="2" charset="-79"/>
              </a:rPr>
              <a:t>Pour accéder à un élément de la collection, il faut préciser sa position dans cette collection. </a:t>
            </a:r>
            <a:br>
              <a:rPr lang="fr-CA" sz="1600" dirty="0">
                <a:solidFill>
                  <a:schemeClr val="accent1">
                    <a:lumMod val="50000"/>
                  </a:schemeClr>
                </a:solidFill>
                <a:latin typeface="Rubik Light" pitchFamily="2" charset="-79"/>
                <a:cs typeface="Rubik Light" pitchFamily="2" charset="-79"/>
              </a:rPr>
            </a:br>
            <a:r>
              <a:rPr lang="fr-CA" sz="1600" dirty="0">
                <a:solidFill>
                  <a:schemeClr val="accent1">
                    <a:lumMod val="50000"/>
                  </a:schemeClr>
                </a:solidFill>
                <a:latin typeface="Rubik Light" pitchFamily="2" charset="-79"/>
                <a:cs typeface="Rubik Light" pitchFamily="2" charset="-79"/>
              </a:rPr>
              <a:t>La notation à adopter est illustrée ci-dessous :</a:t>
            </a:r>
          </a:p>
          <a:p>
            <a:pPr marL="742950" lvl="1" indent="-285750" fontAlgn="ctr">
              <a:lnSpc>
                <a:spcPct val="120000"/>
              </a:lnSpc>
              <a:spcBef>
                <a:spcPts val="1200"/>
              </a:spcBef>
              <a:buFont typeface="Arial" panose="020B0604020202020204" pitchFamily="34" charset="0"/>
              <a:buChar char="•"/>
            </a:pPr>
            <a:r>
              <a:rPr lang="fr-CA" sz="1600" dirty="0" err="1">
                <a:solidFill>
                  <a:schemeClr val="accent1"/>
                </a:solidFill>
                <a:latin typeface="Menlo" panose="020B0609030804020204" pitchFamily="49" charset="0"/>
                <a:ea typeface="Menlo" panose="020B0609030804020204" pitchFamily="49" charset="0"/>
                <a:cs typeface="Menlo" panose="020B0609030804020204" pitchFamily="49" charset="0"/>
              </a:rPr>
              <a:t>document.querySelectorAll</a:t>
            </a:r>
            <a:r>
              <a:rPr lang="fr-CA" sz="1600" dirty="0">
                <a:solidFill>
                  <a:schemeClr val="accent1"/>
                </a:solidFill>
                <a:latin typeface="Menlo" panose="020B0609030804020204" pitchFamily="49" charset="0"/>
                <a:ea typeface="Menlo" panose="020B0609030804020204" pitchFamily="49" charset="0"/>
                <a:cs typeface="Menlo" panose="020B0609030804020204" pitchFamily="49" charset="0"/>
              </a:rPr>
              <a:t>('p')</a:t>
            </a:r>
            <a:r>
              <a:rPr lang="fr-CA" sz="1600" dirty="0">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[0]</a:t>
            </a:r>
            <a:r>
              <a:rPr lang="fr-CA" sz="1600" dirty="0">
                <a:solidFill>
                  <a:schemeClr val="accent1"/>
                </a:solidFill>
                <a:latin typeface="Menlo" panose="020B0609030804020204" pitchFamily="49" charset="0"/>
                <a:ea typeface="Menlo" panose="020B0609030804020204" pitchFamily="49" charset="0"/>
                <a:cs typeface="Menlo" panose="020B0609030804020204" pitchFamily="49" charset="0"/>
              </a:rPr>
              <a:t>;</a:t>
            </a:r>
            <a:r>
              <a:rPr lang="fr-CA" sz="1600" dirty="0">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 </a:t>
            </a:r>
            <a:br>
              <a:rPr lang="fr-CA" sz="1600" dirty="0">
                <a:solidFill>
                  <a:schemeClr val="accent1">
                    <a:lumMod val="50000"/>
                  </a:schemeClr>
                </a:solidFill>
                <a:latin typeface="Rubik Light" pitchFamily="2" charset="-79"/>
                <a:cs typeface="Rubik Light" pitchFamily="2" charset="-79"/>
              </a:rPr>
            </a:br>
            <a:r>
              <a:rPr lang="fr-CA" sz="1600" dirty="0">
                <a:solidFill>
                  <a:schemeClr val="accent1">
                    <a:lumMod val="50000"/>
                  </a:schemeClr>
                </a:solidFill>
                <a:latin typeface="Rubik Light" pitchFamily="2" charset="-79"/>
                <a:cs typeface="Rubik Light" pitchFamily="2" charset="-79"/>
              </a:rPr>
              <a:t>Réfère au premier élément de la collection, dans ce cas-ci il s'agit du premier paragraphe du DOM.</a:t>
            </a:r>
          </a:p>
          <a:p>
            <a:pPr marL="742950" lvl="1" indent="-285750" fontAlgn="ctr">
              <a:lnSpc>
                <a:spcPct val="120000"/>
              </a:lnSpc>
              <a:spcBef>
                <a:spcPts val="1200"/>
              </a:spcBef>
              <a:buFont typeface="Arial" panose="020B0604020202020204" pitchFamily="34" charset="0"/>
              <a:buChar char="•"/>
            </a:pPr>
            <a:r>
              <a:rPr lang="fr-CA" sz="1600" dirty="0" err="1">
                <a:solidFill>
                  <a:schemeClr val="accent1"/>
                </a:solidFill>
                <a:latin typeface="Menlo" panose="020B0609030804020204" pitchFamily="49" charset="0"/>
                <a:ea typeface="Menlo" panose="020B0609030804020204" pitchFamily="49" charset="0"/>
                <a:cs typeface="Menlo" panose="020B0609030804020204" pitchFamily="49" charset="0"/>
              </a:rPr>
              <a:t>document.querySelectorAll</a:t>
            </a:r>
            <a:r>
              <a:rPr lang="fr-CA" sz="1600" dirty="0">
                <a:solidFill>
                  <a:schemeClr val="accent1"/>
                </a:solidFill>
                <a:latin typeface="Menlo" panose="020B0609030804020204" pitchFamily="49" charset="0"/>
                <a:ea typeface="Menlo" panose="020B0609030804020204" pitchFamily="49" charset="0"/>
                <a:cs typeface="Menlo" panose="020B0609030804020204" pitchFamily="49" charset="0"/>
              </a:rPr>
              <a:t>('p')</a:t>
            </a:r>
            <a:r>
              <a:rPr lang="fr-CA" sz="1600" dirty="0">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[1]</a:t>
            </a:r>
            <a:r>
              <a:rPr lang="fr-CA" sz="1600" dirty="0">
                <a:solidFill>
                  <a:schemeClr val="accent1"/>
                </a:solidFill>
                <a:latin typeface="Menlo" panose="020B0609030804020204" pitchFamily="49" charset="0"/>
                <a:ea typeface="Menlo" panose="020B0609030804020204" pitchFamily="49" charset="0"/>
                <a:cs typeface="Menlo" panose="020B0609030804020204" pitchFamily="49" charset="0"/>
              </a:rPr>
              <a:t>;</a:t>
            </a:r>
            <a:br>
              <a:rPr lang="fr-CA" sz="1600" dirty="0">
                <a:solidFill>
                  <a:schemeClr val="accent1">
                    <a:lumMod val="50000"/>
                  </a:schemeClr>
                </a:solidFill>
                <a:latin typeface="Rubik Light" pitchFamily="2" charset="-79"/>
                <a:cs typeface="Rubik Light" pitchFamily="2" charset="-79"/>
              </a:rPr>
            </a:br>
            <a:r>
              <a:rPr lang="fr-CA" sz="1600" dirty="0">
                <a:solidFill>
                  <a:schemeClr val="accent1">
                    <a:lumMod val="50000"/>
                  </a:schemeClr>
                </a:solidFill>
                <a:latin typeface="Rubik Light" pitchFamily="2" charset="-79"/>
                <a:cs typeface="Rubik Light" pitchFamily="2" charset="-79"/>
              </a:rPr>
              <a:t>Réfère au deuxième élément de la collection, dans ce cas-ci il s'agit du deuxième paragraphe du DOM.</a:t>
            </a:r>
          </a:p>
          <a:p>
            <a:pPr marL="742950" lvl="1" indent="-285750" fontAlgn="ctr">
              <a:lnSpc>
                <a:spcPct val="120000"/>
              </a:lnSpc>
              <a:spcBef>
                <a:spcPts val="1200"/>
              </a:spcBef>
              <a:buFont typeface="Arial" panose="020B0604020202020204" pitchFamily="34" charset="0"/>
              <a:buChar char="•"/>
            </a:pPr>
            <a:r>
              <a:rPr lang="fr-CA" sz="1600" dirty="0" err="1">
                <a:solidFill>
                  <a:schemeClr val="accent1"/>
                </a:solidFill>
                <a:latin typeface="Menlo" panose="020B0609030804020204" pitchFamily="49" charset="0"/>
                <a:ea typeface="Menlo" panose="020B0609030804020204" pitchFamily="49" charset="0"/>
                <a:cs typeface="Menlo" panose="020B0609030804020204" pitchFamily="49" charset="0"/>
              </a:rPr>
              <a:t>document.querySelectorAll</a:t>
            </a:r>
            <a:r>
              <a:rPr lang="fr-CA" sz="1600" dirty="0">
                <a:solidFill>
                  <a:schemeClr val="accent1"/>
                </a:solidFill>
                <a:latin typeface="Menlo" panose="020B0609030804020204" pitchFamily="49" charset="0"/>
                <a:ea typeface="Menlo" panose="020B0609030804020204" pitchFamily="49" charset="0"/>
                <a:cs typeface="Menlo" panose="020B0609030804020204" pitchFamily="49" charset="0"/>
              </a:rPr>
              <a:t>('p')</a:t>
            </a:r>
            <a:r>
              <a:rPr lang="fr-CA" sz="1600" dirty="0">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a:t>
            </a:r>
            <a:r>
              <a:rPr lang="fr-CA" sz="1600" dirty="0" err="1">
                <a:solidFill>
                  <a:schemeClr val="accent1"/>
                </a:solidFill>
                <a:highlight>
                  <a:srgbClr val="FFFF00"/>
                </a:highlight>
                <a:latin typeface="Menlo" panose="020B0609030804020204" pitchFamily="49" charset="0"/>
                <a:ea typeface="Menlo" panose="020B0609030804020204" pitchFamily="49" charset="0"/>
                <a:cs typeface="Menlo" panose="020B0609030804020204" pitchFamily="49" charset="0"/>
              </a:rPr>
              <a:t>length</a:t>
            </a:r>
            <a:r>
              <a:rPr lang="fr-CA" sz="1600" dirty="0">
                <a:solidFill>
                  <a:schemeClr val="accent1"/>
                </a:solidFill>
                <a:latin typeface="Menlo" panose="020B0609030804020204" pitchFamily="49" charset="0"/>
                <a:ea typeface="Menlo" panose="020B0609030804020204" pitchFamily="49" charset="0"/>
                <a:cs typeface="Menlo" panose="020B0609030804020204" pitchFamily="49" charset="0"/>
              </a:rPr>
              <a:t>;</a:t>
            </a:r>
            <a:br>
              <a:rPr lang="fr-CA" sz="1600" dirty="0">
                <a:solidFill>
                  <a:schemeClr val="accent1"/>
                </a:solidFill>
                <a:latin typeface="Menlo" panose="020B0609030804020204" pitchFamily="49" charset="0"/>
                <a:ea typeface="Menlo" panose="020B0609030804020204" pitchFamily="49" charset="0"/>
                <a:cs typeface="Menlo" panose="020B0609030804020204" pitchFamily="49" charset="0"/>
              </a:rPr>
            </a:br>
            <a:r>
              <a:rPr lang="fr-CA" sz="1600" dirty="0">
                <a:solidFill>
                  <a:schemeClr val="accent1">
                    <a:lumMod val="50000"/>
                  </a:schemeClr>
                </a:solidFill>
                <a:latin typeface="Rubik Light" pitchFamily="2" charset="-79"/>
                <a:cs typeface="Rubik Light" pitchFamily="2" charset="-79"/>
              </a:rPr>
              <a:t>Retourne le nombre de paragraphes dans le DOM.</a:t>
            </a:r>
          </a:p>
          <a:p>
            <a:pPr fontAlgn="ctr">
              <a:lnSpc>
                <a:spcPct val="120000"/>
              </a:lnSpc>
              <a:spcBef>
                <a:spcPts val="1200"/>
              </a:spcBef>
            </a:pPr>
            <a:endParaRPr lang="fr-CA" sz="1600" dirty="0">
              <a:solidFill>
                <a:schemeClr val="accent1">
                  <a:lumMod val="50000"/>
                </a:schemeClr>
              </a:solidFill>
              <a:latin typeface="Rubik Light" pitchFamily="2" charset="-79"/>
              <a:cs typeface="Rubik Light" pitchFamily="2" charset="-79"/>
            </a:endParaRPr>
          </a:p>
        </p:txBody>
      </p:sp>
    </p:spTree>
    <p:extLst>
      <p:ext uri="{BB962C8B-B14F-4D97-AF65-F5344CB8AC3E}">
        <p14:creationId xmlns:p14="http://schemas.microsoft.com/office/powerpoint/2010/main" val="329933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Révision </a:t>
            </a:r>
            <a:r>
              <a:rPr lang="fr-CA" sz="2400" b="1" dirty="0" err="1">
                <a:solidFill>
                  <a:schemeClr val="accent1">
                    <a:lumMod val="50000"/>
                  </a:schemeClr>
                </a:solidFill>
                <a:latin typeface="Rubik" pitchFamily="2" charset="-79"/>
                <a:cs typeface="Rubik" pitchFamily="2" charset="-79"/>
              </a:rPr>
              <a:t>querySelectorAll</a:t>
            </a:r>
            <a:r>
              <a:rPr lang="fr-CA" sz="2400" b="1" dirty="0">
                <a:solidFill>
                  <a:schemeClr val="accent1">
                    <a:lumMod val="50000"/>
                  </a:schemeClr>
                </a:solidFill>
                <a:latin typeface="Rubik" pitchFamily="2" charset="-79"/>
                <a:cs typeface="Rubik" pitchFamily="2" charset="-79"/>
              </a:rPr>
              <a:t>()</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F0024D42-E2DB-D84D-B45F-3180C214287A}"/>
              </a:ext>
            </a:extLst>
          </p:cNvPr>
          <p:cNvSpPr/>
          <p:nvPr/>
        </p:nvSpPr>
        <p:spPr>
          <a:xfrm>
            <a:off x="601067" y="2100622"/>
            <a:ext cx="9736302" cy="2249847"/>
          </a:xfrm>
          <a:prstGeom prst="rect">
            <a:avLst/>
          </a:prstGeom>
        </p:spPr>
        <p:txBody>
          <a:bodyPr wrap="square" anchor="t">
            <a:spAutoFit/>
          </a:bodyPr>
          <a:lstStyle/>
          <a:p>
            <a:pPr fontAlgn="ctr">
              <a:lnSpc>
                <a:spcPct val="120000"/>
              </a:lnSpc>
              <a:spcBef>
                <a:spcPts val="1200"/>
              </a:spcBef>
            </a:pPr>
            <a:r>
              <a:rPr lang="fr-CA" sz="1600" dirty="0">
                <a:solidFill>
                  <a:schemeClr val="accent1">
                    <a:lumMod val="50000"/>
                  </a:schemeClr>
                </a:solidFill>
                <a:latin typeface="Rubik Light" pitchFamily="2" charset="-79"/>
                <a:cs typeface="Rubik Light" pitchFamily="2" charset="-79"/>
              </a:rPr>
              <a:t>Paramètre: </a:t>
            </a:r>
            <a:r>
              <a:rPr lang="fr-CA" sz="1600" dirty="0">
                <a:solidFill>
                  <a:schemeClr val="accent1">
                    <a:lumMod val="50000"/>
                  </a:schemeClr>
                </a:solidFill>
                <a:latin typeface="Rubik Medium" pitchFamily="2" charset="-79"/>
                <a:cs typeface="Rubik Medium" pitchFamily="2" charset="-79"/>
              </a:rPr>
              <a:t>sélecteur CSS (string)</a:t>
            </a:r>
          </a:p>
          <a:p>
            <a:pPr marL="742950" lvl="1" indent="-285750" fontAlgn="ctr">
              <a:lnSpc>
                <a:spcPct val="120000"/>
              </a:lnSpc>
              <a:spcBef>
                <a:spcPts val="6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Chaîne de caractères qui contient un ou plusieurs sélecteurs à comparer. </a:t>
            </a:r>
            <a:br>
              <a:rPr lang="fr-CA" sz="1600" dirty="0">
                <a:solidFill>
                  <a:schemeClr val="accent1">
                    <a:lumMod val="50000"/>
                  </a:schemeClr>
                </a:solidFill>
                <a:latin typeface="Rubik Light" pitchFamily="2" charset="-79"/>
                <a:cs typeface="Rubik Light" pitchFamily="2" charset="-79"/>
              </a:rPr>
            </a:br>
            <a:r>
              <a:rPr lang="fr-CA" sz="1600" dirty="0">
                <a:solidFill>
                  <a:schemeClr val="accent1">
                    <a:lumMod val="50000"/>
                  </a:schemeClr>
                </a:solidFill>
                <a:latin typeface="Rubik Light" pitchFamily="2" charset="-79"/>
                <a:cs typeface="Rubik Light" pitchFamily="2" charset="-79"/>
              </a:rPr>
              <a:t>La chaîne doit être composée de sélecteurs CSS valides.</a:t>
            </a:r>
          </a:p>
          <a:p>
            <a:pPr fontAlgn="ctr">
              <a:lnSpc>
                <a:spcPct val="120000"/>
              </a:lnSpc>
              <a:spcBef>
                <a:spcPts val="1800"/>
              </a:spcBef>
            </a:pPr>
            <a:r>
              <a:rPr lang="fr-CA" sz="1600" dirty="0">
                <a:solidFill>
                  <a:schemeClr val="accent1">
                    <a:lumMod val="50000"/>
                  </a:schemeClr>
                </a:solidFill>
                <a:latin typeface="Rubik Light" pitchFamily="2" charset="-79"/>
                <a:cs typeface="Rubik Light" pitchFamily="2" charset="-79"/>
              </a:rPr>
              <a:t>Valeur de retour : </a:t>
            </a:r>
            <a:r>
              <a:rPr lang="fr-CA" sz="1600" dirty="0">
                <a:solidFill>
                  <a:schemeClr val="accent1">
                    <a:lumMod val="50000"/>
                  </a:schemeClr>
                </a:solidFill>
                <a:latin typeface="Rubik Medium" pitchFamily="2" charset="-79"/>
                <a:cs typeface="Rubik Medium" pitchFamily="2" charset="-79"/>
              </a:rPr>
              <a:t>Tableau d’éléments HTML</a:t>
            </a:r>
          </a:p>
          <a:p>
            <a:pPr marL="742950" lvl="1" indent="-285750" fontAlgn="ctr">
              <a:lnSpc>
                <a:spcPct val="120000"/>
              </a:lnSpc>
              <a:spcBef>
                <a:spcPts val="600"/>
              </a:spcBef>
              <a:buFont typeface="Arial" panose="020B0604020202020204" pitchFamily="34" charset="0"/>
              <a:buChar char="•"/>
            </a:pPr>
            <a:r>
              <a:rPr lang="fr-CA" sz="1600" dirty="0">
                <a:solidFill>
                  <a:schemeClr val="accent1">
                    <a:lumMod val="50000"/>
                  </a:schemeClr>
                </a:solidFill>
                <a:latin typeface="Rubik Light" pitchFamily="2" charset="-79"/>
                <a:cs typeface="Rubik Light" pitchFamily="2" charset="-79"/>
              </a:rPr>
              <a:t>Retourne un tableau (</a:t>
            </a:r>
            <a:r>
              <a:rPr lang="fr-CA" sz="1600" dirty="0" err="1">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Array</a:t>
            </a:r>
            <a:r>
              <a:rPr lang="fr-CA" sz="1600" dirty="0">
                <a:solidFill>
                  <a:schemeClr val="accent1">
                    <a:lumMod val="50000"/>
                  </a:schemeClr>
                </a:solidFill>
                <a:latin typeface="Rubik Light" pitchFamily="2" charset="-79"/>
                <a:cs typeface="Rubik Light" pitchFamily="2" charset="-79"/>
              </a:rPr>
              <a:t>) possédant tous les éléments HTML correspondant </a:t>
            </a:r>
            <a:br>
              <a:rPr lang="fr-CA" sz="1600" dirty="0">
                <a:solidFill>
                  <a:schemeClr val="accent1">
                    <a:lumMod val="50000"/>
                  </a:schemeClr>
                </a:solidFill>
                <a:latin typeface="Rubik Light" pitchFamily="2" charset="-79"/>
                <a:cs typeface="Rubik Light" pitchFamily="2" charset="-79"/>
              </a:rPr>
            </a:br>
            <a:r>
              <a:rPr lang="fr-CA" sz="1600" dirty="0">
                <a:solidFill>
                  <a:schemeClr val="accent1">
                    <a:lumMod val="50000"/>
                  </a:schemeClr>
                </a:solidFill>
                <a:latin typeface="Rubik Light" pitchFamily="2" charset="-79"/>
                <a:cs typeface="Rubik Light" pitchFamily="2" charset="-79"/>
              </a:rPr>
              <a:t>aux </a:t>
            </a:r>
            <a:r>
              <a:rPr lang="fr-CA" sz="1600" b="1" dirty="0">
                <a:solidFill>
                  <a:schemeClr val="accent1">
                    <a:lumMod val="50000"/>
                  </a:schemeClr>
                </a:solidFill>
                <a:latin typeface="Rubik Light" pitchFamily="2" charset="-79"/>
                <a:cs typeface="Rubik Light" pitchFamily="2" charset="-79"/>
              </a:rPr>
              <a:t>sélecteurs CSS </a:t>
            </a:r>
            <a:r>
              <a:rPr lang="fr-CA" sz="1600" dirty="0">
                <a:solidFill>
                  <a:schemeClr val="accent1">
                    <a:lumMod val="50000"/>
                  </a:schemeClr>
                </a:solidFill>
                <a:latin typeface="Rubik Light" pitchFamily="2" charset="-79"/>
                <a:cs typeface="Rubik Light" pitchFamily="2" charset="-79"/>
              </a:rPr>
              <a:t>passés en paramètre.</a:t>
            </a:r>
          </a:p>
        </p:txBody>
      </p:sp>
      <p:sp>
        <p:nvSpPr>
          <p:cNvPr id="13" name="ZoneTexte 12">
            <a:extLst>
              <a:ext uri="{FF2B5EF4-FFF2-40B4-BE49-F238E27FC236}">
                <a16:creationId xmlns:a16="http://schemas.microsoft.com/office/drawing/2014/main" id="{36C371D0-DD6D-6940-A486-DEB16960519D}"/>
              </a:ext>
            </a:extLst>
          </p:cNvPr>
          <p:cNvSpPr txBox="1">
            <a:spLocks/>
          </p:cNvSpPr>
          <p:nvPr/>
        </p:nvSpPr>
        <p:spPr>
          <a:xfrm>
            <a:off x="601066" y="4778842"/>
            <a:ext cx="11590934" cy="2079158"/>
          </a:xfrm>
          <a:prstGeom prst="rect">
            <a:avLst/>
          </a:prstGeom>
          <a:solidFill>
            <a:schemeClr val="tx1"/>
          </a:solidFill>
          <a:ln>
            <a:noFill/>
          </a:ln>
        </p:spPr>
        <p:txBody>
          <a:bodyPr wrap="square" lIns="251999" tIns="251999" rIns="251999" bIns="251999" rtlCol="0">
            <a:spAutoFit/>
          </a:bodyPr>
          <a:lstStyle/>
          <a:p>
            <a:pPr>
              <a:lnSpc>
                <a:spcPct val="130000"/>
              </a:lnSpc>
            </a:pPr>
            <a:r>
              <a:rPr lang="fr-CA" sz="1600" dirty="0" err="1">
                <a:solidFill>
                  <a:srgbClr val="9CDCFE"/>
                </a:solidFill>
                <a:latin typeface="Menlo" panose="020B0609030804020204" pitchFamily="49" charset="0"/>
              </a:rPr>
              <a:t>document</a:t>
            </a:r>
            <a:r>
              <a:rPr lang="fr-CA" sz="1600" dirty="0" err="1">
                <a:solidFill>
                  <a:srgbClr val="D4D4D4"/>
                </a:solidFill>
                <a:latin typeface="Menlo" panose="020B0609030804020204" pitchFamily="49" charset="0"/>
              </a:rPr>
              <a:t>.</a:t>
            </a:r>
            <a:r>
              <a:rPr lang="fr-CA" sz="1600" dirty="0" err="1">
                <a:solidFill>
                  <a:srgbClr val="DCDCAA"/>
                </a:solidFill>
                <a:latin typeface="Menlo" panose="020B0609030804020204" pitchFamily="49" charset="0"/>
              </a:rPr>
              <a:t>querySelectorAll</a:t>
            </a:r>
            <a:r>
              <a:rPr lang="fr-CA" sz="1600" dirty="0">
                <a:solidFill>
                  <a:srgbClr val="D4D4D4"/>
                </a:solidFill>
                <a:latin typeface="Menlo" panose="020B0609030804020204" pitchFamily="49" charset="0"/>
              </a:rPr>
              <a:t>(</a:t>
            </a:r>
            <a:r>
              <a:rPr lang="fr-CA" sz="1600" dirty="0">
                <a:solidFill>
                  <a:srgbClr val="CE9178"/>
                </a:solidFill>
                <a:latin typeface="Menlo" panose="020B0609030804020204" pitchFamily="49" charset="0"/>
              </a:rPr>
              <a:t>'p'</a:t>
            </a:r>
            <a:r>
              <a:rPr lang="fr-CA" sz="1600" dirty="0">
                <a:solidFill>
                  <a:srgbClr val="D4D4D4"/>
                </a:solidFill>
                <a:latin typeface="Menlo" panose="020B0609030804020204" pitchFamily="49" charset="0"/>
              </a:rPr>
              <a:t>); </a:t>
            </a:r>
            <a:r>
              <a:rPr lang="fr-CA" sz="1600" dirty="0">
                <a:solidFill>
                  <a:srgbClr val="6A9955"/>
                </a:solidFill>
                <a:latin typeface="Menlo" panose="020B0609030804020204" pitchFamily="49" charset="0"/>
              </a:rPr>
              <a:t>// Obtenir un tableau de toutes les balises &lt;p&gt; du DOM</a:t>
            </a:r>
            <a:endParaRPr lang="fr-CA" sz="1600" dirty="0">
              <a:solidFill>
                <a:srgbClr val="D4D4D4"/>
              </a:solidFill>
              <a:latin typeface="Menlo" panose="020B0609030804020204" pitchFamily="49" charset="0"/>
            </a:endParaRPr>
          </a:p>
          <a:p>
            <a:pPr>
              <a:lnSpc>
                <a:spcPct val="130000"/>
              </a:lnSpc>
            </a:pPr>
            <a:r>
              <a:rPr lang="fr-CA" sz="1600" dirty="0" err="1">
                <a:solidFill>
                  <a:srgbClr val="9CDCFE"/>
                </a:solidFill>
                <a:latin typeface="Menlo" panose="020B0609030804020204" pitchFamily="49" charset="0"/>
              </a:rPr>
              <a:t>document</a:t>
            </a:r>
            <a:r>
              <a:rPr lang="fr-CA" sz="1600" dirty="0" err="1">
                <a:solidFill>
                  <a:srgbClr val="D4D4D4"/>
                </a:solidFill>
                <a:latin typeface="Menlo" panose="020B0609030804020204" pitchFamily="49" charset="0"/>
              </a:rPr>
              <a:t>.</a:t>
            </a:r>
            <a:r>
              <a:rPr lang="fr-CA" sz="1600" dirty="0" err="1">
                <a:solidFill>
                  <a:srgbClr val="DCDCAA"/>
                </a:solidFill>
                <a:latin typeface="Menlo" panose="020B0609030804020204" pitchFamily="49" charset="0"/>
              </a:rPr>
              <a:t>querySelectorAll</a:t>
            </a:r>
            <a:r>
              <a:rPr lang="fr-CA" sz="1600" dirty="0">
                <a:solidFill>
                  <a:srgbClr val="D4D4D4"/>
                </a:solidFill>
                <a:latin typeface="Menlo" panose="020B0609030804020204" pitchFamily="49" charset="0"/>
              </a:rPr>
              <a:t>(</a:t>
            </a:r>
            <a:r>
              <a:rPr lang="fr-CA" sz="1600" dirty="0">
                <a:solidFill>
                  <a:srgbClr val="CE9178"/>
                </a:solidFill>
                <a:latin typeface="Menlo" panose="020B0609030804020204" pitchFamily="49" charset="0"/>
              </a:rPr>
              <a:t>'.zone-message'</a:t>
            </a:r>
            <a:r>
              <a:rPr lang="fr-CA" sz="1600" dirty="0">
                <a:solidFill>
                  <a:srgbClr val="D4D4D4"/>
                </a:solidFill>
                <a:latin typeface="Menlo" panose="020B0609030804020204" pitchFamily="49" charset="0"/>
              </a:rPr>
              <a:t>); </a:t>
            </a:r>
            <a:r>
              <a:rPr lang="fr-CA" sz="1600" dirty="0">
                <a:solidFill>
                  <a:srgbClr val="6A9955"/>
                </a:solidFill>
                <a:latin typeface="Menlo" panose="020B0609030804020204" pitchFamily="49" charset="0"/>
              </a:rPr>
              <a:t>// Obtenir un tableau de tous les éléments</a:t>
            </a:r>
            <a:br>
              <a:rPr lang="fr-CA" sz="1600" dirty="0">
                <a:solidFill>
                  <a:srgbClr val="6A9955"/>
                </a:solidFill>
                <a:latin typeface="Menlo" panose="020B0609030804020204" pitchFamily="49" charset="0"/>
              </a:rPr>
            </a:br>
            <a:r>
              <a:rPr lang="fr-CA" sz="1600" dirty="0">
                <a:solidFill>
                  <a:srgbClr val="6A9955"/>
                </a:solidFill>
                <a:latin typeface="Menlo" panose="020B0609030804020204" pitchFamily="49" charset="0"/>
              </a:rPr>
              <a:t>                                            // HTML du DOM avec la classe .zone-message</a:t>
            </a:r>
            <a:endParaRPr lang="fr-CA" sz="1600" dirty="0">
              <a:solidFill>
                <a:srgbClr val="D4D4D4"/>
              </a:solidFill>
              <a:latin typeface="Menlo" panose="020B0609030804020204" pitchFamily="49" charset="0"/>
            </a:endParaRPr>
          </a:p>
          <a:p>
            <a:pPr>
              <a:lnSpc>
                <a:spcPct val="130000"/>
              </a:lnSpc>
            </a:pPr>
            <a:r>
              <a:rPr lang="fr-CA" sz="1600" dirty="0" err="1">
                <a:solidFill>
                  <a:srgbClr val="9CDCFE"/>
                </a:solidFill>
                <a:latin typeface="Menlo" panose="020B0609030804020204" pitchFamily="49" charset="0"/>
              </a:rPr>
              <a:t>document</a:t>
            </a:r>
            <a:r>
              <a:rPr lang="fr-CA" sz="1600" dirty="0" err="1">
                <a:solidFill>
                  <a:srgbClr val="D4D4D4"/>
                </a:solidFill>
                <a:latin typeface="Menlo" panose="020B0609030804020204" pitchFamily="49" charset="0"/>
              </a:rPr>
              <a:t>.</a:t>
            </a:r>
            <a:r>
              <a:rPr lang="fr-CA" sz="1600" dirty="0" err="1">
                <a:solidFill>
                  <a:srgbClr val="DCDCAA"/>
                </a:solidFill>
                <a:latin typeface="Menlo" panose="020B0609030804020204" pitchFamily="49" charset="0"/>
              </a:rPr>
              <a:t>querySelectorAll</a:t>
            </a:r>
            <a:r>
              <a:rPr lang="fr-CA" sz="1600" dirty="0">
                <a:solidFill>
                  <a:srgbClr val="D4D4D4"/>
                </a:solidFill>
                <a:latin typeface="Menlo" panose="020B0609030804020204" pitchFamily="49" charset="0"/>
              </a:rPr>
              <a:t>(</a:t>
            </a:r>
            <a:r>
              <a:rPr lang="fr-CA" sz="1600" dirty="0">
                <a:solidFill>
                  <a:srgbClr val="CE9178"/>
                </a:solidFill>
                <a:latin typeface="Menlo" panose="020B0609030804020204" pitchFamily="49" charset="0"/>
              </a:rPr>
              <a:t>'</a:t>
            </a:r>
            <a:r>
              <a:rPr lang="fr-CA" sz="1600" dirty="0" err="1">
                <a:solidFill>
                  <a:srgbClr val="CE9178"/>
                </a:solidFill>
                <a:latin typeface="Menlo" panose="020B0609030804020204" pitchFamily="49" charset="0"/>
              </a:rPr>
              <a:t>footer</a:t>
            </a:r>
            <a:r>
              <a:rPr lang="fr-CA" sz="1600" dirty="0">
                <a:solidFill>
                  <a:srgbClr val="CE9178"/>
                </a:solidFill>
                <a:latin typeface="Menlo" panose="020B0609030804020204" pitchFamily="49" charset="0"/>
              </a:rPr>
              <a:t> &gt; p'</a:t>
            </a:r>
            <a:r>
              <a:rPr lang="fr-CA" sz="1600" dirty="0">
                <a:solidFill>
                  <a:srgbClr val="D4D4D4"/>
                </a:solidFill>
                <a:latin typeface="Menlo" panose="020B0609030804020204" pitchFamily="49" charset="0"/>
              </a:rPr>
              <a:t>); </a:t>
            </a:r>
            <a:r>
              <a:rPr lang="fr-CA" sz="1600" dirty="0">
                <a:solidFill>
                  <a:srgbClr val="6A9955"/>
                </a:solidFill>
                <a:latin typeface="Menlo" panose="020B0609030804020204" pitchFamily="49" charset="0"/>
              </a:rPr>
              <a:t>// Obtenir un tableau de toutes les balises &lt;p&gt;</a:t>
            </a:r>
            <a:br>
              <a:rPr lang="fr-CA" sz="1600" dirty="0">
                <a:solidFill>
                  <a:srgbClr val="6A9955"/>
                </a:solidFill>
                <a:latin typeface="Menlo" panose="020B0609030804020204" pitchFamily="49" charset="0"/>
              </a:rPr>
            </a:br>
            <a:r>
              <a:rPr lang="fr-CA" sz="1600" dirty="0">
                <a:solidFill>
                  <a:srgbClr val="6A9955"/>
                </a:solidFill>
                <a:latin typeface="Menlo" panose="020B0609030804020204" pitchFamily="49" charset="0"/>
              </a:rPr>
              <a:t>                                         // enfants d'une balise &lt;</a:t>
            </a:r>
            <a:r>
              <a:rPr lang="fr-CA" sz="1600" dirty="0" err="1">
                <a:solidFill>
                  <a:srgbClr val="6A9955"/>
                </a:solidFill>
                <a:latin typeface="Menlo" panose="020B0609030804020204" pitchFamily="49" charset="0"/>
              </a:rPr>
              <a:t>footer</a:t>
            </a:r>
            <a:r>
              <a:rPr lang="fr-CA" sz="1600" dirty="0">
                <a:solidFill>
                  <a:srgbClr val="6A9955"/>
                </a:solidFill>
                <a:latin typeface="Menlo" panose="020B0609030804020204" pitchFamily="49" charset="0"/>
              </a:rPr>
              <a:t>&gt; du DOM</a:t>
            </a:r>
            <a:endParaRPr lang="fr-CA" sz="1600" dirty="0">
              <a:solidFill>
                <a:srgbClr val="D4D4D4"/>
              </a:solidFill>
              <a:latin typeface="Menlo" panose="020B0609030804020204" pitchFamily="49" charset="0"/>
            </a:endParaRPr>
          </a:p>
        </p:txBody>
      </p:sp>
      <p:sp>
        <p:nvSpPr>
          <p:cNvPr id="16" name="Rectangle 15">
            <a:extLst>
              <a:ext uri="{FF2B5EF4-FFF2-40B4-BE49-F238E27FC236}">
                <a16:creationId xmlns:a16="http://schemas.microsoft.com/office/drawing/2014/main" id="{1D93FE55-CB07-7C48-B968-BA6E1ACC7871}"/>
              </a:ext>
            </a:extLst>
          </p:cNvPr>
          <p:cNvSpPr/>
          <p:nvPr/>
        </p:nvSpPr>
        <p:spPr>
          <a:xfrm>
            <a:off x="647696" y="1204033"/>
            <a:ext cx="6177174" cy="640515"/>
          </a:xfrm>
          <a:prstGeom prst="rect">
            <a:avLst/>
          </a:prstGeom>
          <a:solidFill>
            <a:schemeClr val="bg1">
              <a:lumMod val="95000"/>
            </a:schemeClr>
          </a:solidFill>
        </p:spPr>
        <p:txBody>
          <a:bodyPr wrap="square" lIns="180000" tIns="180000" rIns="180000" bIns="180000" anchor="t">
            <a:spAutoFit/>
          </a:bodyPr>
          <a:lstStyle/>
          <a:p>
            <a:pPr fontAlgn="ctr">
              <a:spcBef>
                <a:spcPts val="1200"/>
              </a:spcBef>
            </a:pPr>
            <a:r>
              <a:rPr lang="fr-CA"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element.</a:t>
            </a:r>
            <a:r>
              <a:rPr lang="fr-CA" dirty="0" err="1">
                <a:solidFill>
                  <a:schemeClr val="accent1"/>
                </a:solidFill>
                <a:latin typeface="Menlo" panose="020B0609030804020204" pitchFamily="49" charset="0"/>
                <a:ea typeface="Menlo" panose="020B0609030804020204" pitchFamily="49" charset="0"/>
                <a:cs typeface="Menlo" panose="020B0609030804020204" pitchFamily="49" charset="0"/>
              </a:rPr>
              <a:t>querySelectorAll</a:t>
            </a:r>
            <a:r>
              <a:rPr lang="fr-CA"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r>
              <a:rPr lang="fr-CA" dirty="0">
                <a:solidFill>
                  <a:schemeClr val="accent1"/>
                </a:solidFill>
                <a:latin typeface="Menlo" panose="020B0609030804020204" pitchFamily="49" charset="0"/>
                <a:ea typeface="Menlo" panose="020B0609030804020204" pitchFamily="49" charset="0"/>
                <a:cs typeface="Menlo" panose="020B0609030804020204" pitchFamily="49" charset="0"/>
              </a:rPr>
              <a:t>&lt;</a:t>
            </a:r>
            <a:r>
              <a:rPr lang="fr-CA" dirty="0" err="1">
                <a:solidFill>
                  <a:schemeClr val="accent1"/>
                </a:solidFill>
                <a:latin typeface="Menlo" panose="020B0609030804020204" pitchFamily="49" charset="0"/>
                <a:ea typeface="Menlo" panose="020B0609030804020204" pitchFamily="49" charset="0"/>
                <a:cs typeface="Menlo" panose="020B0609030804020204" pitchFamily="49" charset="0"/>
              </a:rPr>
              <a:t>selecteurCSS</a:t>
            </a:r>
            <a:r>
              <a:rPr lang="fr-CA" dirty="0">
                <a:solidFill>
                  <a:schemeClr val="accent1"/>
                </a:solidFill>
                <a:latin typeface="Menlo" panose="020B0609030804020204" pitchFamily="49" charset="0"/>
                <a:ea typeface="Menlo" panose="020B0609030804020204" pitchFamily="49" charset="0"/>
                <a:cs typeface="Menlo" panose="020B0609030804020204" pitchFamily="49" charset="0"/>
              </a:rPr>
              <a:t>&gt;</a:t>
            </a:r>
            <a:r>
              <a:rPr lang="fr-CA"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258637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Cibler un élément HTML parent</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2369AD70-23DD-1E42-AE53-3A2D99012C82}"/>
              </a:ext>
            </a:extLst>
          </p:cNvPr>
          <p:cNvSpPr/>
          <p:nvPr/>
        </p:nvSpPr>
        <p:spPr>
          <a:xfrm>
            <a:off x="0" y="890051"/>
            <a:ext cx="12192000" cy="5967948"/>
          </a:xfrm>
          <a:prstGeom prst="rect">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72F13179-7A54-CD49-A045-3C78DBB27BBF}"/>
              </a:ext>
            </a:extLst>
          </p:cNvPr>
          <p:cNvSpPr/>
          <p:nvPr/>
        </p:nvSpPr>
        <p:spPr>
          <a:xfrm>
            <a:off x="1675128" y="2661770"/>
            <a:ext cx="8841744" cy="1035238"/>
          </a:xfrm>
          <a:prstGeom prst="rect">
            <a:avLst/>
          </a:prstGeom>
          <a:solidFill>
            <a:schemeClr val="bg1">
              <a:lumMod val="95000"/>
            </a:schemeClr>
          </a:solidFill>
        </p:spPr>
        <p:txBody>
          <a:bodyPr wrap="square" lIns="180000" tIns="180000" rIns="180000" bIns="180000" anchor="t">
            <a:spAutoFit/>
          </a:bodyPr>
          <a:lstStyle/>
          <a:p>
            <a:pPr>
              <a:lnSpc>
                <a:spcPct val="120000"/>
              </a:lnSpc>
              <a:spcBef>
                <a:spcPts val="1800"/>
              </a:spcBef>
            </a:pPr>
            <a:r>
              <a:rPr lang="fr-CA" sz="1600"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 Obtenir l’élément parent</a:t>
            </a:r>
            <a:br>
              <a:rPr lang="fr-CA"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br>
            <a:r>
              <a:rPr lang="fr-CA"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element.</a:t>
            </a:r>
            <a:r>
              <a:rPr lang="fr-CA" sz="2000" dirty="0" err="1">
                <a:solidFill>
                  <a:schemeClr val="accent1"/>
                </a:solidFill>
                <a:latin typeface="Menlo" panose="020B0609030804020204" pitchFamily="49" charset="0"/>
                <a:ea typeface="Menlo" panose="020B0609030804020204" pitchFamily="49" charset="0"/>
                <a:cs typeface="Menlo" panose="020B0609030804020204" pitchFamily="49" charset="0"/>
              </a:rPr>
              <a:t>parentNode</a:t>
            </a:r>
            <a:r>
              <a:rPr lang="fr-CA"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8" name="Rectangle 7">
            <a:extLst>
              <a:ext uri="{FF2B5EF4-FFF2-40B4-BE49-F238E27FC236}">
                <a16:creationId xmlns:a16="http://schemas.microsoft.com/office/drawing/2014/main" id="{8B459C52-9F10-564E-982F-766BE0D2D8AF}"/>
              </a:ext>
            </a:extLst>
          </p:cNvPr>
          <p:cNvSpPr/>
          <p:nvPr/>
        </p:nvSpPr>
        <p:spPr>
          <a:xfrm>
            <a:off x="1675128" y="3676688"/>
            <a:ext cx="8841744" cy="998305"/>
          </a:xfrm>
          <a:prstGeom prst="rect">
            <a:avLst/>
          </a:prstGeom>
          <a:solidFill>
            <a:schemeClr val="bg1">
              <a:lumMod val="95000"/>
            </a:schemeClr>
          </a:solidFill>
        </p:spPr>
        <p:txBody>
          <a:bodyPr wrap="square" lIns="180000" tIns="180000" rIns="180000" bIns="180000" anchor="t">
            <a:spAutoFit/>
          </a:bodyPr>
          <a:lstStyle/>
          <a:p>
            <a:pPr>
              <a:lnSpc>
                <a:spcPct val="120000"/>
              </a:lnSpc>
              <a:spcBef>
                <a:spcPts val="1800"/>
              </a:spcBef>
            </a:pPr>
            <a:r>
              <a:rPr lang="fr-CA" sz="1600"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 Obtenir le prochain élément parent correspondant au sélecteur CSS</a:t>
            </a:r>
            <a:br>
              <a:rPr lang="fr-CA" sz="1600"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br>
            <a:r>
              <a:rPr lang="fr-CA"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element.</a:t>
            </a:r>
            <a:r>
              <a:rPr lang="fr-CA" sz="2000" dirty="0" err="1">
                <a:solidFill>
                  <a:schemeClr val="accent1"/>
                </a:solidFill>
                <a:latin typeface="Menlo" panose="020B0609030804020204" pitchFamily="49" charset="0"/>
                <a:ea typeface="Menlo" panose="020B0609030804020204" pitchFamily="49" charset="0"/>
                <a:cs typeface="Menlo" panose="020B0609030804020204" pitchFamily="49" charset="0"/>
              </a:rPr>
              <a:t>closest</a:t>
            </a:r>
            <a:r>
              <a:rPr lang="fr-CA" sz="2000" dirty="0">
                <a:solidFill>
                  <a:schemeClr val="accent1"/>
                </a:solidFill>
                <a:latin typeface="Menlo" panose="020B0609030804020204" pitchFamily="49" charset="0"/>
                <a:ea typeface="Menlo" panose="020B0609030804020204" pitchFamily="49" charset="0"/>
                <a:cs typeface="Menlo" panose="020B0609030804020204" pitchFamily="49" charset="0"/>
              </a:rPr>
              <a:t>(&lt;</a:t>
            </a:r>
            <a:r>
              <a:rPr lang="fr-CA" sz="2000" dirty="0" err="1">
                <a:solidFill>
                  <a:schemeClr val="accent1"/>
                </a:solidFill>
                <a:latin typeface="Menlo" panose="020B0609030804020204" pitchFamily="49" charset="0"/>
                <a:ea typeface="Menlo" panose="020B0609030804020204" pitchFamily="49" charset="0"/>
                <a:cs typeface="Menlo" panose="020B0609030804020204" pitchFamily="49" charset="0"/>
              </a:rPr>
              <a:t>slecteurCSS</a:t>
            </a:r>
            <a:r>
              <a:rPr lang="fr-CA" sz="2000" dirty="0">
                <a:solidFill>
                  <a:schemeClr val="accent1"/>
                </a:solidFill>
                <a:latin typeface="Menlo" panose="020B0609030804020204" pitchFamily="49" charset="0"/>
                <a:ea typeface="Menlo" panose="020B0609030804020204" pitchFamily="49" charset="0"/>
                <a:cs typeface="Menlo" panose="020B0609030804020204" pitchFamily="49" charset="0"/>
              </a:rPr>
              <a:t>&gt;)</a:t>
            </a:r>
            <a:r>
              <a:rPr lang="fr-CA"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158094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Cibler un élément HTML parent</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CCD6809B-1453-E84D-8602-A603583EB077}"/>
              </a:ext>
            </a:extLst>
          </p:cNvPr>
          <p:cNvSpPr/>
          <p:nvPr/>
        </p:nvSpPr>
        <p:spPr>
          <a:xfrm>
            <a:off x="601066" y="1149350"/>
            <a:ext cx="88477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Obtenir l’élément parent</a:t>
            </a:r>
          </a:p>
        </p:txBody>
      </p:sp>
      <p:sp>
        <p:nvSpPr>
          <p:cNvPr id="21" name="Rectangle 20">
            <a:extLst>
              <a:ext uri="{FF2B5EF4-FFF2-40B4-BE49-F238E27FC236}">
                <a16:creationId xmlns:a16="http://schemas.microsoft.com/office/drawing/2014/main" id="{C0F9DA7D-A3FD-8A4B-B0B5-FAC0773836A4}"/>
              </a:ext>
            </a:extLst>
          </p:cNvPr>
          <p:cNvSpPr/>
          <p:nvPr/>
        </p:nvSpPr>
        <p:spPr>
          <a:xfrm>
            <a:off x="601067" y="1674810"/>
            <a:ext cx="6076180" cy="1421928"/>
          </a:xfrm>
          <a:prstGeom prst="rect">
            <a:avLst/>
          </a:prstGeom>
        </p:spPr>
        <p:txBody>
          <a:bodyPr wrap="square" anchor="t">
            <a:spAutoFit/>
          </a:bodyPr>
          <a:lstStyle/>
          <a:p>
            <a:pPr fontAlgn="ctr">
              <a:lnSpc>
                <a:spcPct val="120000"/>
              </a:lnSpc>
              <a:spcBef>
                <a:spcPts val="2400"/>
              </a:spcBef>
            </a:pPr>
            <a:r>
              <a:rPr lang="fr-CA" dirty="0">
                <a:solidFill>
                  <a:schemeClr val="accent1">
                    <a:lumMod val="50000"/>
                  </a:schemeClr>
                </a:solidFill>
                <a:latin typeface="Rubik Light" pitchFamily="2" charset="-79"/>
                <a:cs typeface="Rubik Light" pitchFamily="2" charset="-79"/>
              </a:rPr>
              <a:t>Lorsque nous faisons référence à un élément </a:t>
            </a:r>
            <a:br>
              <a:rPr lang="fr-CA" dirty="0">
                <a:solidFill>
                  <a:schemeClr val="accent1">
                    <a:lumMod val="50000"/>
                  </a:schemeClr>
                </a:solidFill>
                <a:latin typeface="Rubik Light" pitchFamily="2" charset="-79"/>
                <a:cs typeface="Rubik Light" pitchFamily="2" charset="-79"/>
              </a:rPr>
            </a:br>
            <a:r>
              <a:rPr lang="fr-CA" dirty="0">
                <a:solidFill>
                  <a:schemeClr val="accent1">
                    <a:lumMod val="50000"/>
                  </a:schemeClr>
                </a:solidFill>
                <a:latin typeface="Rubik Light" pitchFamily="2" charset="-79"/>
                <a:cs typeface="Rubik Light" pitchFamily="2" charset="-79"/>
              </a:rPr>
              <a:t>de notre page, il est possible d’obtenir une référence </a:t>
            </a:r>
            <a:br>
              <a:rPr lang="fr-CA" dirty="0">
                <a:solidFill>
                  <a:schemeClr val="accent1">
                    <a:lumMod val="50000"/>
                  </a:schemeClr>
                </a:solidFill>
                <a:latin typeface="Rubik Light" pitchFamily="2" charset="-79"/>
                <a:cs typeface="Rubik Light" pitchFamily="2" charset="-79"/>
              </a:rPr>
            </a:br>
            <a:r>
              <a:rPr lang="fr-CA" dirty="0">
                <a:solidFill>
                  <a:schemeClr val="accent1">
                    <a:lumMod val="50000"/>
                  </a:schemeClr>
                </a:solidFill>
                <a:latin typeface="Rubik Light" pitchFamily="2" charset="-79"/>
                <a:cs typeface="Rubik Light" pitchFamily="2" charset="-79"/>
              </a:rPr>
              <a:t>de son parent (conteneur) à l'aide </a:t>
            </a:r>
            <a:br>
              <a:rPr lang="fr-CA" dirty="0">
                <a:solidFill>
                  <a:schemeClr val="accent1">
                    <a:lumMod val="50000"/>
                  </a:schemeClr>
                </a:solidFill>
                <a:latin typeface="Rubik Light" pitchFamily="2" charset="-79"/>
                <a:cs typeface="Rubik Light" pitchFamily="2" charset="-79"/>
              </a:rPr>
            </a:br>
            <a:r>
              <a:rPr lang="fr-CA" dirty="0">
                <a:solidFill>
                  <a:schemeClr val="accent1">
                    <a:lumMod val="50000"/>
                  </a:schemeClr>
                </a:solidFill>
                <a:latin typeface="Rubik Light" pitchFamily="2" charset="-79"/>
                <a:cs typeface="Rubik Light" pitchFamily="2" charset="-79"/>
              </a:rPr>
              <a:t>de l'expression </a:t>
            </a:r>
            <a:r>
              <a:rPr lang="fr-CA" dirty="0" err="1">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parentNode</a:t>
            </a:r>
            <a:r>
              <a:rPr lang="fr-CA" dirty="0">
                <a:solidFill>
                  <a:schemeClr val="accent1">
                    <a:lumMod val="50000"/>
                  </a:schemeClr>
                </a:solidFill>
                <a:latin typeface="Rubik Light" pitchFamily="2" charset="-79"/>
                <a:cs typeface="Rubik Light" pitchFamily="2" charset="-79"/>
              </a:rPr>
              <a:t>. </a:t>
            </a:r>
          </a:p>
        </p:txBody>
      </p:sp>
      <p:sp>
        <p:nvSpPr>
          <p:cNvPr id="22" name="ZoneTexte 21">
            <a:extLst>
              <a:ext uri="{FF2B5EF4-FFF2-40B4-BE49-F238E27FC236}">
                <a16:creationId xmlns:a16="http://schemas.microsoft.com/office/drawing/2014/main" id="{6918C543-CC8D-CA42-90F8-E4EBA71EE6F0}"/>
              </a:ext>
            </a:extLst>
          </p:cNvPr>
          <p:cNvSpPr txBox="1">
            <a:spLocks/>
          </p:cNvSpPr>
          <p:nvPr/>
        </p:nvSpPr>
        <p:spPr>
          <a:xfrm>
            <a:off x="601066" y="3505295"/>
            <a:ext cx="11590934" cy="3355789"/>
          </a:xfrm>
          <a:prstGeom prst="rect">
            <a:avLst/>
          </a:prstGeom>
          <a:solidFill>
            <a:schemeClr val="tx1"/>
          </a:solidFill>
          <a:ln>
            <a:noFill/>
          </a:ln>
        </p:spPr>
        <p:txBody>
          <a:bodyPr wrap="square" lIns="251999" tIns="251999" rIns="251999" bIns="251999" rtlCol="0">
            <a:spAutoFit/>
          </a:bodyPr>
          <a:lstStyle/>
          <a:p>
            <a:pPr>
              <a:lnSpc>
                <a:spcPct val="130000"/>
              </a:lnSpc>
            </a:pPr>
            <a:r>
              <a:rPr lang="fr-CA" dirty="0">
                <a:solidFill>
                  <a:srgbClr val="808080"/>
                </a:solidFill>
                <a:latin typeface="Menlo" panose="020B0609030804020204" pitchFamily="49" charset="0"/>
              </a:rPr>
              <a:t>&lt;</a:t>
            </a:r>
            <a:r>
              <a:rPr lang="fr-CA" dirty="0">
                <a:solidFill>
                  <a:srgbClr val="569CD6"/>
                </a:solidFill>
                <a:latin typeface="Menlo" panose="020B0609030804020204" pitchFamily="49" charset="0"/>
              </a:rPr>
              <a:t>div</a:t>
            </a:r>
            <a:r>
              <a:rPr lang="fr-CA" dirty="0">
                <a:solidFill>
                  <a:srgbClr val="D4D4D4"/>
                </a:solidFill>
                <a:latin typeface="Menlo" panose="020B0609030804020204" pitchFamily="49" charset="0"/>
              </a:rPr>
              <a:t> </a:t>
            </a:r>
            <a:r>
              <a:rPr lang="fr-CA" dirty="0">
                <a:solidFill>
                  <a:srgbClr val="9CDCFE"/>
                </a:solidFill>
                <a:latin typeface="Menlo" panose="020B0609030804020204" pitchFamily="49" charset="0"/>
              </a:rPr>
              <a:t>class</a:t>
            </a:r>
            <a:r>
              <a:rPr lang="fr-CA" dirty="0">
                <a:solidFill>
                  <a:srgbClr val="D4D4D4"/>
                </a:solidFill>
                <a:latin typeface="Menlo" panose="020B0609030804020204" pitchFamily="49" charset="0"/>
              </a:rPr>
              <a:t>=</a:t>
            </a:r>
            <a:r>
              <a:rPr lang="fr-CA" dirty="0">
                <a:solidFill>
                  <a:srgbClr val="CE9178"/>
                </a:solidFill>
                <a:latin typeface="Menlo" panose="020B0609030804020204" pitchFamily="49" charset="0"/>
              </a:rPr>
              <a:t>"parent"</a:t>
            </a:r>
            <a:r>
              <a:rPr lang="fr-CA" dirty="0">
                <a:solidFill>
                  <a:srgbClr val="808080"/>
                </a:solidFill>
                <a:latin typeface="Menlo" panose="020B0609030804020204" pitchFamily="49" charset="0"/>
              </a:rPr>
              <a:t>&gt;</a:t>
            </a:r>
            <a:endParaRPr lang="fr-CA" dirty="0">
              <a:solidFill>
                <a:srgbClr val="D4D4D4"/>
              </a:solidFill>
              <a:latin typeface="Menlo" panose="020B0609030804020204" pitchFamily="49" charset="0"/>
            </a:endParaRPr>
          </a:p>
          <a:p>
            <a:pPr>
              <a:lnSpc>
                <a:spcPct val="130000"/>
              </a:lnSpc>
            </a:pPr>
            <a:r>
              <a:rPr lang="fr-CA" dirty="0">
                <a:solidFill>
                  <a:srgbClr val="808080"/>
                </a:solidFill>
                <a:latin typeface="Menlo" panose="020B0609030804020204" pitchFamily="49" charset="0"/>
              </a:rPr>
              <a:t>    &lt;</a:t>
            </a:r>
            <a:r>
              <a:rPr lang="fr-CA" dirty="0">
                <a:solidFill>
                  <a:srgbClr val="569CD6"/>
                </a:solidFill>
                <a:latin typeface="Menlo" panose="020B0609030804020204" pitchFamily="49" charset="0"/>
              </a:rPr>
              <a:t>p</a:t>
            </a:r>
            <a:r>
              <a:rPr lang="fr-CA" dirty="0">
                <a:solidFill>
                  <a:srgbClr val="D4D4D4"/>
                </a:solidFill>
                <a:latin typeface="Menlo" panose="020B0609030804020204" pitchFamily="49" charset="0"/>
              </a:rPr>
              <a:t> </a:t>
            </a:r>
            <a:r>
              <a:rPr lang="fr-CA" dirty="0">
                <a:solidFill>
                  <a:srgbClr val="9CDCFE"/>
                </a:solidFill>
                <a:latin typeface="Menlo" panose="020B0609030804020204" pitchFamily="49" charset="0"/>
              </a:rPr>
              <a:t>class</a:t>
            </a:r>
            <a:r>
              <a:rPr lang="fr-CA" dirty="0">
                <a:solidFill>
                  <a:srgbClr val="D4D4D4"/>
                </a:solidFill>
                <a:latin typeface="Menlo" panose="020B0609030804020204" pitchFamily="49" charset="0"/>
              </a:rPr>
              <a:t>=</a:t>
            </a:r>
            <a:r>
              <a:rPr lang="fr-CA" dirty="0">
                <a:solidFill>
                  <a:srgbClr val="CE9178"/>
                </a:solidFill>
                <a:latin typeface="Menlo" panose="020B0609030804020204" pitchFamily="49" charset="0"/>
              </a:rPr>
              <a:t>"enfant"</a:t>
            </a:r>
            <a:r>
              <a:rPr lang="fr-CA" dirty="0">
                <a:solidFill>
                  <a:srgbClr val="808080"/>
                </a:solidFill>
                <a:latin typeface="Menlo" panose="020B0609030804020204" pitchFamily="49" charset="0"/>
              </a:rPr>
              <a:t>&gt;</a:t>
            </a:r>
            <a:r>
              <a:rPr lang="fr-CA" dirty="0" err="1">
                <a:solidFill>
                  <a:srgbClr val="D4D4D4"/>
                </a:solidFill>
                <a:latin typeface="Menlo" panose="020B0609030804020204" pitchFamily="49" charset="0"/>
              </a:rPr>
              <a:t>Lorem</a:t>
            </a:r>
            <a:r>
              <a:rPr lang="fr-CA" dirty="0">
                <a:solidFill>
                  <a:srgbClr val="D4D4D4"/>
                </a:solidFill>
                <a:latin typeface="Menlo" panose="020B0609030804020204" pitchFamily="49" charset="0"/>
              </a:rPr>
              <a:t> </a:t>
            </a:r>
            <a:r>
              <a:rPr lang="fr-CA" dirty="0" err="1">
                <a:solidFill>
                  <a:srgbClr val="D4D4D4"/>
                </a:solidFill>
                <a:latin typeface="Menlo" panose="020B0609030804020204" pitchFamily="49" charset="0"/>
              </a:rPr>
              <a:t>ipsum</a:t>
            </a:r>
            <a:r>
              <a:rPr lang="fr-CA" dirty="0">
                <a:solidFill>
                  <a:srgbClr val="D4D4D4"/>
                </a:solidFill>
                <a:latin typeface="Menlo" panose="020B0609030804020204" pitchFamily="49" charset="0"/>
              </a:rPr>
              <a:t>, </a:t>
            </a:r>
            <a:r>
              <a:rPr lang="fr-CA" dirty="0" err="1">
                <a:solidFill>
                  <a:srgbClr val="D4D4D4"/>
                </a:solidFill>
                <a:latin typeface="Menlo" panose="020B0609030804020204" pitchFamily="49" charset="0"/>
              </a:rPr>
              <a:t>dolor</a:t>
            </a:r>
            <a:r>
              <a:rPr lang="fr-CA" dirty="0">
                <a:solidFill>
                  <a:srgbClr val="D4D4D4"/>
                </a:solidFill>
                <a:latin typeface="Menlo" panose="020B0609030804020204" pitchFamily="49" charset="0"/>
              </a:rPr>
              <a:t> </a:t>
            </a:r>
            <a:r>
              <a:rPr lang="fr-CA" dirty="0" err="1">
                <a:solidFill>
                  <a:srgbClr val="D4D4D4"/>
                </a:solidFill>
                <a:latin typeface="Menlo" panose="020B0609030804020204" pitchFamily="49" charset="0"/>
              </a:rPr>
              <a:t>sit</a:t>
            </a:r>
            <a:r>
              <a:rPr lang="fr-CA" dirty="0">
                <a:solidFill>
                  <a:srgbClr val="D4D4D4"/>
                </a:solidFill>
                <a:latin typeface="Menlo" panose="020B0609030804020204" pitchFamily="49" charset="0"/>
              </a:rPr>
              <a:t> </a:t>
            </a:r>
            <a:r>
              <a:rPr lang="fr-CA" dirty="0" err="1">
                <a:solidFill>
                  <a:srgbClr val="D4D4D4"/>
                </a:solidFill>
                <a:latin typeface="Menlo" panose="020B0609030804020204" pitchFamily="49" charset="0"/>
              </a:rPr>
              <a:t>amet</a:t>
            </a:r>
            <a:r>
              <a:rPr lang="fr-CA" dirty="0">
                <a:solidFill>
                  <a:srgbClr val="D4D4D4"/>
                </a:solidFill>
                <a:latin typeface="Menlo" panose="020B0609030804020204" pitchFamily="49" charset="0"/>
              </a:rPr>
              <a:t>.</a:t>
            </a:r>
            <a:r>
              <a:rPr lang="fr-CA" dirty="0">
                <a:solidFill>
                  <a:srgbClr val="808080"/>
                </a:solidFill>
                <a:latin typeface="Menlo" panose="020B0609030804020204" pitchFamily="49" charset="0"/>
              </a:rPr>
              <a:t>&lt;/</a:t>
            </a:r>
            <a:r>
              <a:rPr lang="fr-CA" dirty="0">
                <a:solidFill>
                  <a:srgbClr val="569CD6"/>
                </a:solidFill>
                <a:latin typeface="Menlo" panose="020B0609030804020204" pitchFamily="49" charset="0"/>
              </a:rPr>
              <a:t>p</a:t>
            </a:r>
            <a:r>
              <a:rPr lang="fr-CA" dirty="0">
                <a:solidFill>
                  <a:srgbClr val="808080"/>
                </a:solidFill>
                <a:latin typeface="Menlo" panose="020B0609030804020204" pitchFamily="49" charset="0"/>
              </a:rPr>
              <a:t>&gt;</a:t>
            </a:r>
            <a:endParaRPr lang="fr-CA" dirty="0">
              <a:solidFill>
                <a:srgbClr val="D4D4D4"/>
              </a:solidFill>
              <a:latin typeface="Menlo" panose="020B0609030804020204" pitchFamily="49" charset="0"/>
            </a:endParaRPr>
          </a:p>
          <a:p>
            <a:pPr>
              <a:lnSpc>
                <a:spcPct val="130000"/>
              </a:lnSpc>
            </a:pPr>
            <a:r>
              <a:rPr lang="fr-CA" dirty="0">
                <a:solidFill>
                  <a:srgbClr val="808080"/>
                </a:solidFill>
                <a:latin typeface="Menlo" panose="020B0609030804020204" pitchFamily="49" charset="0"/>
              </a:rPr>
              <a:t>&lt;/</a:t>
            </a:r>
            <a:r>
              <a:rPr lang="fr-CA" dirty="0">
                <a:solidFill>
                  <a:srgbClr val="569CD6"/>
                </a:solidFill>
                <a:latin typeface="Menlo" panose="020B0609030804020204" pitchFamily="49" charset="0"/>
              </a:rPr>
              <a:t>div</a:t>
            </a:r>
            <a:r>
              <a:rPr lang="fr-CA" dirty="0">
                <a:solidFill>
                  <a:srgbClr val="808080"/>
                </a:solidFill>
                <a:latin typeface="Menlo" panose="020B0609030804020204" pitchFamily="49" charset="0"/>
              </a:rPr>
              <a:t>&gt;</a:t>
            </a:r>
            <a:endParaRPr lang="fr-CA" dirty="0">
              <a:solidFill>
                <a:srgbClr val="D4D4D4"/>
              </a:solidFill>
              <a:latin typeface="Menlo" panose="020B0609030804020204" pitchFamily="49" charset="0"/>
            </a:endParaRPr>
          </a:p>
          <a:p>
            <a:pPr>
              <a:lnSpc>
                <a:spcPct val="130000"/>
              </a:lnSpc>
            </a:pPr>
            <a:r>
              <a:rPr lang="fr-CA" dirty="0">
                <a:solidFill>
                  <a:srgbClr val="808080"/>
                </a:solidFill>
                <a:latin typeface="Menlo" panose="020B0609030804020204" pitchFamily="49" charset="0"/>
              </a:rPr>
              <a:t>&lt;</a:t>
            </a:r>
            <a:r>
              <a:rPr lang="fr-CA" dirty="0">
                <a:solidFill>
                  <a:srgbClr val="569CD6"/>
                </a:solidFill>
                <a:latin typeface="Menlo" panose="020B0609030804020204" pitchFamily="49" charset="0"/>
              </a:rPr>
              <a:t>script</a:t>
            </a:r>
            <a:r>
              <a:rPr lang="fr-CA" dirty="0">
                <a:solidFill>
                  <a:srgbClr val="808080"/>
                </a:solidFill>
                <a:latin typeface="Menlo" panose="020B0609030804020204" pitchFamily="49" charset="0"/>
              </a:rPr>
              <a:t>&gt;</a:t>
            </a:r>
            <a:endParaRPr lang="fr-CA" dirty="0">
              <a:solidFill>
                <a:srgbClr val="D4D4D4"/>
              </a:solidFill>
              <a:latin typeface="Menlo" panose="020B0609030804020204" pitchFamily="49" charset="0"/>
            </a:endParaRPr>
          </a:p>
          <a:p>
            <a:pPr>
              <a:lnSpc>
                <a:spcPct val="130000"/>
              </a:lnSpc>
            </a:pPr>
            <a:r>
              <a:rPr lang="fr-CA" dirty="0">
                <a:solidFill>
                  <a:srgbClr val="569CD6"/>
                </a:solidFill>
                <a:latin typeface="Menlo" panose="020B0609030804020204" pitchFamily="49" charset="0"/>
              </a:rPr>
              <a:t>    </a:t>
            </a:r>
            <a:r>
              <a:rPr lang="fr-CA" dirty="0" err="1">
                <a:solidFill>
                  <a:srgbClr val="569CD6"/>
                </a:solidFill>
                <a:latin typeface="Menlo" panose="020B0609030804020204" pitchFamily="49" charset="0"/>
              </a:rPr>
              <a:t>const</a:t>
            </a:r>
            <a:r>
              <a:rPr lang="fr-CA" dirty="0">
                <a:solidFill>
                  <a:srgbClr val="D4D4D4"/>
                </a:solidFill>
                <a:latin typeface="Menlo" panose="020B0609030804020204" pitchFamily="49" charset="0"/>
              </a:rPr>
              <a:t> </a:t>
            </a:r>
            <a:r>
              <a:rPr lang="fr-CA" dirty="0" err="1">
                <a:solidFill>
                  <a:srgbClr val="4FC1FF"/>
                </a:solidFill>
                <a:latin typeface="Menlo" panose="020B0609030804020204" pitchFamily="49" charset="0"/>
              </a:rPr>
              <a:t>refEnfant</a:t>
            </a:r>
            <a:r>
              <a:rPr lang="fr-CA" dirty="0">
                <a:solidFill>
                  <a:srgbClr val="D4D4D4"/>
                </a:solidFill>
                <a:latin typeface="Menlo" panose="020B0609030804020204" pitchFamily="49" charset="0"/>
              </a:rPr>
              <a:t> = </a:t>
            </a:r>
            <a:r>
              <a:rPr lang="fr-CA" dirty="0" err="1">
                <a:solidFill>
                  <a:srgbClr val="9CDCFE"/>
                </a:solidFill>
                <a:latin typeface="Menlo" panose="020B0609030804020204" pitchFamily="49" charset="0"/>
              </a:rPr>
              <a:t>document</a:t>
            </a:r>
            <a:r>
              <a:rPr lang="fr-CA" dirty="0" err="1">
                <a:solidFill>
                  <a:srgbClr val="D4D4D4"/>
                </a:solidFill>
                <a:latin typeface="Menlo" panose="020B0609030804020204" pitchFamily="49" charset="0"/>
              </a:rPr>
              <a:t>.</a:t>
            </a:r>
            <a:r>
              <a:rPr lang="fr-CA" dirty="0" err="1">
                <a:solidFill>
                  <a:srgbClr val="DCDCAA"/>
                </a:solidFill>
                <a:latin typeface="Menlo" panose="020B0609030804020204" pitchFamily="49" charset="0"/>
              </a:rPr>
              <a:t>querySelector</a:t>
            </a:r>
            <a:r>
              <a:rPr lang="fr-CA" dirty="0">
                <a:solidFill>
                  <a:srgbClr val="D4D4D4"/>
                </a:solidFill>
                <a:latin typeface="Menlo" panose="020B0609030804020204" pitchFamily="49" charset="0"/>
              </a:rPr>
              <a:t>(</a:t>
            </a:r>
            <a:r>
              <a:rPr lang="fr-CA" dirty="0">
                <a:solidFill>
                  <a:srgbClr val="CE9178"/>
                </a:solidFill>
                <a:latin typeface="Menlo" panose="020B0609030804020204" pitchFamily="49" charset="0"/>
              </a:rPr>
              <a:t>'.enfant'</a:t>
            </a:r>
            <a:r>
              <a:rPr lang="fr-CA" dirty="0">
                <a:solidFill>
                  <a:srgbClr val="D4D4D4"/>
                </a:solidFill>
                <a:latin typeface="Menlo" panose="020B0609030804020204" pitchFamily="49" charset="0"/>
              </a:rPr>
              <a:t>);</a:t>
            </a:r>
          </a:p>
          <a:p>
            <a:pPr>
              <a:lnSpc>
                <a:spcPct val="130000"/>
              </a:lnSpc>
            </a:pPr>
            <a:r>
              <a:rPr lang="fr-CA" dirty="0">
                <a:solidFill>
                  <a:srgbClr val="569CD6"/>
                </a:solidFill>
                <a:latin typeface="Menlo" panose="020B0609030804020204" pitchFamily="49" charset="0"/>
              </a:rPr>
              <a:t>    </a:t>
            </a:r>
            <a:r>
              <a:rPr lang="fr-CA" dirty="0" err="1">
                <a:solidFill>
                  <a:srgbClr val="569CD6"/>
                </a:solidFill>
                <a:latin typeface="Menlo" panose="020B0609030804020204" pitchFamily="49" charset="0"/>
              </a:rPr>
              <a:t>const</a:t>
            </a:r>
            <a:r>
              <a:rPr lang="fr-CA" dirty="0">
                <a:solidFill>
                  <a:srgbClr val="D4D4D4"/>
                </a:solidFill>
                <a:latin typeface="Menlo" panose="020B0609030804020204" pitchFamily="49" charset="0"/>
              </a:rPr>
              <a:t> </a:t>
            </a:r>
            <a:r>
              <a:rPr lang="fr-CA" dirty="0" err="1">
                <a:solidFill>
                  <a:srgbClr val="4FC1FF"/>
                </a:solidFill>
                <a:latin typeface="Menlo" panose="020B0609030804020204" pitchFamily="49" charset="0"/>
              </a:rPr>
              <a:t>refParent</a:t>
            </a:r>
            <a:r>
              <a:rPr lang="fr-CA" dirty="0">
                <a:solidFill>
                  <a:srgbClr val="D4D4D4"/>
                </a:solidFill>
                <a:latin typeface="Menlo" panose="020B0609030804020204" pitchFamily="49" charset="0"/>
              </a:rPr>
              <a:t> = </a:t>
            </a:r>
            <a:r>
              <a:rPr lang="fr-CA" dirty="0" err="1">
                <a:solidFill>
                  <a:srgbClr val="4FC1FF"/>
                </a:solidFill>
                <a:latin typeface="Menlo" panose="020B0609030804020204" pitchFamily="49" charset="0"/>
              </a:rPr>
              <a:t>refEnfant</a:t>
            </a:r>
            <a:r>
              <a:rPr lang="fr-CA" dirty="0" err="1">
                <a:solidFill>
                  <a:srgbClr val="D4D4D4"/>
                </a:solidFill>
                <a:latin typeface="Menlo" panose="020B0609030804020204" pitchFamily="49" charset="0"/>
              </a:rPr>
              <a:t>.</a:t>
            </a:r>
            <a:r>
              <a:rPr lang="fr-CA" dirty="0" err="1">
                <a:solidFill>
                  <a:srgbClr val="9CDCFE"/>
                </a:solidFill>
                <a:latin typeface="Menlo" panose="020B0609030804020204" pitchFamily="49" charset="0"/>
              </a:rPr>
              <a:t>parentNode</a:t>
            </a:r>
            <a:r>
              <a:rPr lang="fr-CA" dirty="0">
                <a:solidFill>
                  <a:srgbClr val="D4D4D4"/>
                </a:solidFill>
                <a:latin typeface="Menlo" panose="020B0609030804020204" pitchFamily="49" charset="0"/>
              </a:rPr>
              <a:t>; </a:t>
            </a:r>
            <a:r>
              <a:rPr lang="fr-CA" dirty="0">
                <a:solidFill>
                  <a:srgbClr val="6A9955"/>
                </a:solidFill>
                <a:latin typeface="Menlo" panose="020B0609030804020204" pitchFamily="49" charset="0"/>
              </a:rPr>
              <a:t>// Retourne une référence</a:t>
            </a:r>
            <a:br>
              <a:rPr lang="fr-CA" dirty="0">
                <a:solidFill>
                  <a:srgbClr val="6A9955"/>
                </a:solidFill>
                <a:latin typeface="Menlo" panose="020B0609030804020204" pitchFamily="49" charset="0"/>
              </a:rPr>
            </a:br>
            <a:r>
              <a:rPr lang="fr-CA" dirty="0">
                <a:solidFill>
                  <a:srgbClr val="6A9955"/>
                </a:solidFill>
                <a:latin typeface="Menlo" panose="020B0609030804020204" pitchFamily="49" charset="0"/>
              </a:rPr>
              <a:t>                                            // de l'élément </a:t>
            </a:r>
            <a:r>
              <a:rPr lang="fr-CA" dirty="0" err="1">
                <a:solidFill>
                  <a:srgbClr val="6A9955"/>
                </a:solidFill>
                <a:latin typeface="Menlo" panose="020B0609030804020204" pitchFamily="49" charset="0"/>
              </a:rPr>
              <a:t>div.parent</a:t>
            </a:r>
            <a:endParaRPr lang="fr-CA" dirty="0">
              <a:solidFill>
                <a:srgbClr val="D4D4D4"/>
              </a:solidFill>
              <a:latin typeface="Menlo" panose="020B0609030804020204" pitchFamily="49" charset="0"/>
            </a:endParaRPr>
          </a:p>
          <a:p>
            <a:pPr>
              <a:lnSpc>
                <a:spcPct val="130000"/>
              </a:lnSpc>
            </a:pPr>
            <a:r>
              <a:rPr lang="fr-CA" dirty="0">
                <a:solidFill>
                  <a:srgbClr val="808080"/>
                </a:solidFill>
                <a:latin typeface="Menlo" panose="020B0609030804020204" pitchFamily="49" charset="0"/>
              </a:rPr>
              <a:t>&lt;/</a:t>
            </a:r>
            <a:r>
              <a:rPr lang="fr-CA" dirty="0">
                <a:solidFill>
                  <a:srgbClr val="569CD6"/>
                </a:solidFill>
                <a:latin typeface="Menlo" panose="020B0609030804020204" pitchFamily="49" charset="0"/>
              </a:rPr>
              <a:t>script</a:t>
            </a:r>
            <a:r>
              <a:rPr lang="fr-CA" dirty="0">
                <a:solidFill>
                  <a:srgbClr val="808080"/>
                </a:solidFill>
                <a:latin typeface="Menlo" panose="020B0609030804020204" pitchFamily="49" charset="0"/>
              </a:rPr>
              <a:t>&gt;</a:t>
            </a:r>
            <a:endParaRPr lang="fr-CA" dirty="0">
              <a:solidFill>
                <a:srgbClr val="D4D4D4"/>
              </a:solidFill>
              <a:latin typeface="Menlo" panose="020B0609030804020204" pitchFamily="49" charset="0"/>
            </a:endParaRPr>
          </a:p>
        </p:txBody>
      </p:sp>
      <p:sp>
        <p:nvSpPr>
          <p:cNvPr id="23" name="Rectangle 22">
            <a:extLst>
              <a:ext uri="{FF2B5EF4-FFF2-40B4-BE49-F238E27FC236}">
                <a16:creationId xmlns:a16="http://schemas.microsoft.com/office/drawing/2014/main" id="{252632AD-DE81-8B44-8D42-C2B0CDD37C27}"/>
              </a:ext>
            </a:extLst>
          </p:cNvPr>
          <p:cNvSpPr/>
          <p:nvPr/>
        </p:nvSpPr>
        <p:spPr>
          <a:xfrm>
            <a:off x="7081284" y="1674810"/>
            <a:ext cx="5110715" cy="702839"/>
          </a:xfrm>
          <a:prstGeom prst="rect">
            <a:avLst/>
          </a:prstGeom>
          <a:solidFill>
            <a:schemeClr val="bg1">
              <a:lumMod val="95000"/>
            </a:schemeClr>
          </a:solidFill>
        </p:spPr>
        <p:txBody>
          <a:bodyPr wrap="square" lIns="180000" tIns="180000" rIns="180000" bIns="180000" anchor="t">
            <a:spAutoFit/>
          </a:bodyPr>
          <a:lstStyle/>
          <a:p>
            <a:pPr>
              <a:lnSpc>
                <a:spcPct val="120000"/>
              </a:lnSpc>
              <a:spcBef>
                <a:spcPts val="1800"/>
              </a:spcBef>
            </a:pPr>
            <a:r>
              <a:rPr lang="fr-CA"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element.</a:t>
            </a:r>
            <a:r>
              <a:rPr lang="fr-CA" sz="2000" dirty="0" err="1">
                <a:solidFill>
                  <a:schemeClr val="accent1"/>
                </a:solidFill>
                <a:latin typeface="Menlo" panose="020B0609030804020204" pitchFamily="49" charset="0"/>
                <a:ea typeface="Menlo" panose="020B0609030804020204" pitchFamily="49" charset="0"/>
                <a:cs typeface="Menlo" panose="020B0609030804020204" pitchFamily="49" charset="0"/>
              </a:rPr>
              <a:t>parentNode</a:t>
            </a:r>
            <a:r>
              <a:rPr lang="fr-CA"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00530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Cibler un élément HTML parent</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CCD6809B-1453-E84D-8602-A603583EB077}"/>
              </a:ext>
            </a:extLst>
          </p:cNvPr>
          <p:cNvSpPr/>
          <p:nvPr/>
        </p:nvSpPr>
        <p:spPr>
          <a:xfrm>
            <a:off x="601066" y="1149350"/>
            <a:ext cx="88477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Obtenir le prochain élément parent correspondant au sélecteur CSS</a:t>
            </a:r>
          </a:p>
        </p:txBody>
      </p:sp>
      <p:sp>
        <p:nvSpPr>
          <p:cNvPr id="16" name="Rectangle 15">
            <a:extLst>
              <a:ext uri="{FF2B5EF4-FFF2-40B4-BE49-F238E27FC236}">
                <a16:creationId xmlns:a16="http://schemas.microsoft.com/office/drawing/2014/main" id="{BCBA4CC8-99F5-9A42-8809-D53BBD39BF4E}"/>
              </a:ext>
            </a:extLst>
          </p:cNvPr>
          <p:cNvSpPr/>
          <p:nvPr/>
        </p:nvSpPr>
        <p:spPr>
          <a:xfrm>
            <a:off x="7081284" y="1674810"/>
            <a:ext cx="5110715" cy="702839"/>
          </a:xfrm>
          <a:prstGeom prst="rect">
            <a:avLst/>
          </a:prstGeom>
          <a:solidFill>
            <a:schemeClr val="bg1">
              <a:lumMod val="95000"/>
            </a:schemeClr>
          </a:solidFill>
        </p:spPr>
        <p:txBody>
          <a:bodyPr wrap="square" lIns="180000" tIns="180000" rIns="180000" bIns="180000" anchor="t">
            <a:spAutoFit/>
          </a:bodyPr>
          <a:lstStyle/>
          <a:p>
            <a:pPr>
              <a:lnSpc>
                <a:spcPct val="120000"/>
              </a:lnSpc>
              <a:spcBef>
                <a:spcPts val="1800"/>
              </a:spcBef>
            </a:pPr>
            <a:r>
              <a:rPr lang="fr-CA"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element.</a:t>
            </a:r>
            <a:r>
              <a:rPr lang="fr-CA" sz="2000" dirty="0" err="1">
                <a:solidFill>
                  <a:schemeClr val="accent1"/>
                </a:solidFill>
                <a:latin typeface="Menlo" panose="020B0609030804020204" pitchFamily="49" charset="0"/>
                <a:ea typeface="Menlo" panose="020B0609030804020204" pitchFamily="49" charset="0"/>
                <a:cs typeface="Menlo" panose="020B0609030804020204" pitchFamily="49" charset="0"/>
              </a:rPr>
              <a:t>closest</a:t>
            </a:r>
            <a:r>
              <a:rPr lang="fr-CA" sz="2000" dirty="0">
                <a:solidFill>
                  <a:schemeClr val="accent1"/>
                </a:solidFill>
                <a:latin typeface="Menlo" panose="020B0609030804020204" pitchFamily="49" charset="0"/>
                <a:ea typeface="Menlo" panose="020B0609030804020204" pitchFamily="49" charset="0"/>
                <a:cs typeface="Menlo" panose="020B0609030804020204" pitchFamily="49" charset="0"/>
              </a:rPr>
              <a:t>(&lt;</a:t>
            </a:r>
            <a:r>
              <a:rPr lang="fr-CA" sz="2000" dirty="0" err="1">
                <a:solidFill>
                  <a:schemeClr val="accent1"/>
                </a:solidFill>
                <a:latin typeface="Menlo" panose="020B0609030804020204" pitchFamily="49" charset="0"/>
                <a:ea typeface="Menlo" panose="020B0609030804020204" pitchFamily="49" charset="0"/>
                <a:cs typeface="Menlo" panose="020B0609030804020204" pitchFamily="49" charset="0"/>
              </a:rPr>
              <a:t>slecteurCSS</a:t>
            </a:r>
            <a:r>
              <a:rPr lang="fr-CA" sz="2000" dirty="0">
                <a:solidFill>
                  <a:schemeClr val="accent1"/>
                </a:solidFill>
                <a:latin typeface="Menlo" panose="020B0609030804020204" pitchFamily="49" charset="0"/>
                <a:ea typeface="Menlo" panose="020B0609030804020204" pitchFamily="49" charset="0"/>
                <a:cs typeface="Menlo" panose="020B0609030804020204" pitchFamily="49" charset="0"/>
              </a:rPr>
              <a:t>&gt;)</a:t>
            </a:r>
            <a:r>
              <a:rPr lang="fr-CA"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22" name="ZoneTexte 21">
            <a:extLst>
              <a:ext uri="{FF2B5EF4-FFF2-40B4-BE49-F238E27FC236}">
                <a16:creationId xmlns:a16="http://schemas.microsoft.com/office/drawing/2014/main" id="{6918C543-CC8D-CA42-90F8-E4EBA71EE6F0}"/>
              </a:ext>
            </a:extLst>
          </p:cNvPr>
          <p:cNvSpPr txBox="1">
            <a:spLocks/>
          </p:cNvSpPr>
          <p:nvPr/>
        </p:nvSpPr>
        <p:spPr>
          <a:xfrm>
            <a:off x="601066" y="3505294"/>
            <a:ext cx="11590934" cy="2635592"/>
          </a:xfrm>
          <a:prstGeom prst="rect">
            <a:avLst/>
          </a:prstGeom>
          <a:solidFill>
            <a:schemeClr val="tx1"/>
          </a:solidFill>
          <a:ln>
            <a:noFill/>
          </a:ln>
        </p:spPr>
        <p:txBody>
          <a:bodyPr wrap="square" lIns="251999" tIns="251999" rIns="251999" bIns="251999" rtlCol="0">
            <a:spAutoFit/>
          </a:bodyPr>
          <a:lstStyle/>
          <a:p>
            <a:pPr>
              <a:lnSpc>
                <a:spcPct val="130000"/>
              </a:lnSpc>
            </a:pPr>
            <a:r>
              <a:rPr lang="fr-CA" dirty="0">
                <a:solidFill>
                  <a:srgbClr val="808080"/>
                </a:solidFill>
                <a:latin typeface="Menlo" panose="020B0609030804020204" pitchFamily="49" charset="0"/>
              </a:rPr>
              <a:t>&lt;</a:t>
            </a:r>
            <a:r>
              <a:rPr lang="fr-CA" dirty="0">
                <a:solidFill>
                  <a:srgbClr val="569CD6"/>
                </a:solidFill>
                <a:latin typeface="Menlo" panose="020B0609030804020204" pitchFamily="49" charset="0"/>
              </a:rPr>
              <a:t>div</a:t>
            </a:r>
            <a:r>
              <a:rPr lang="fr-CA" dirty="0">
                <a:solidFill>
                  <a:srgbClr val="D4D4D4"/>
                </a:solidFill>
                <a:latin typeface="Menlo" panose="020B0609030804020204" pitchFamily="49" charset="0"/>
              </a:rPr>
              <a:t> </a:t>
            </a:r>
            <a:r>
              <a:rPr lang="fr-CA" dirty="0">
                <a:solidFill>
                  <a:srgbClr val="9CDCFE"/>
                </a:solidFill>
                <a:latin typeface="Menlo" panose="020B0609030804020204" pitchFamily="49" charset="0"/>
              </a:rPr>
              <a:t>class</a:t>
            </a:r>
            <a:r>
              <a:rPr lang="fr-CA" dirty="0">
                <a:solidFill>
                  <a:srgbClr val="D4D4D4"/>
                </a:solidFill>
                <a:latin typeface="Menlo" panose="020B0609030804020204" pitchFamily="49" charset="0"/>
              </a:rPr>
              <a:t>=</a:t>
            </a:r>
            <a:r>
              <a:rPr lang="fr-CA" dirty="0">
                <a:solidFill>
                  <a:srgbClr val="CE9178"/>
                </a:solidFill>
                <a:latin typeface="Menlo" panose="020B0609030804020204" pitchFamily="49" charset="0"/>
              </a:rPr>
              <a:t>"parent"</a:t>
            </a:r>
            <a:r>
              <a:rPr lang="fr-CA" dirty="0">
                <a:solidFill>
                  <a:srgbClr val="808080"/>
                </a:solidFill>
                <a:latin typeface="Menlo" panose="020B0609030804020204" pitchFamily="49" charset="0"/>
              </a:rPr>
              <a:t>&gt;</a:t>
            </a:r>
            <a:endParaRPr lang="fr-CA" dirty="0">
              <a:solidFill>
                <a:srgbClr val="D4D4D4"/>
              </a:solidFill>
              <a:latin typeface="Menlo" panose="020B0609030804020204" pitchFamily="49" charset="0"/>
            </a:endParaRPr>
          </a:p>
          <a:p>
            <a:pPr>
              <a:lnSpc>
                <a:spcPct val="130000"/>
              </a:lnSpc>
            </a:pPr>
            <a:r>
              <a:rPr lang="fr-CA" dirty="0">
                <a:solidFill>
                  <a:srgbClr val="808080"/>
                </a:solidFill>
                <a:latin typeface="Menlo" panose="020B0609030804020204" pitchFamily="49" charset="0"/>
              </a:rPr>
              <a:t>    &lt;</a:t>
            </a:r>
            <a:r>
              <a:rPr lang="fr-CA" dirty="0">
                <a:solidFill>
                  <a:srgbClr val="569CD6"/>
                </a:solidFill>
                <a:latin typeface="Menlo" panose="020B0609030804020204" pitchFamily="49" charset="0"/>
              </a:rPr>
              <a:t>p</a:t>
            </a:r>
            <a:r>
              <a:rPr lang="fr-CA" dirty="0">
                <a:solidFill>
                  <a:srgbClr val="D4D4D4"/>
                </a:solidFill>
                <a:latin typeface="Menlo" panose="020B0609030804020204" pitchFamily="49" charset="0"/>
              </a:rPr>
              <a:t> </a:t>
            </a:r>
            <a:r>
              <a:rPr lang="fr-CA" dirty="0">
                <a:solidFill>
                  <a:srgbClr val="9CDCFE"/>
                </a:solidFill>
                <a:latin typeface="Menlo" panose="020B0609030804020204" pitchFamily="49" charset="0"/>
              </a:rPr>
              <a:t>class</a:t>
            </a:r>
            <a:r>
              <a:rPr lang="fr-CA" dirty="0">
                <a:solidFill>
                  <a:srgbClr val="D4D4D4"/>
                </a:solidFill>
                <a:latin typeface="Menlo" panose="020B0609030804020204" pitchFamily="49" charset="0"/>
              </a:rPr>
              <a:t>=</a:t>
            </a:r>
            <a:r>
              <a:rPr lang="fr-CA" dirty="0">
                <a:solidFill>
                  <a:srgbClr val="CE9178"/>
                </a:solidFill>
                <a:latin typeface="Menlo" panose="020B0609030804020204" pitchFamily="49" charset="0"/>
              </a:rPr>
              <a:t>"enfant"</a:t>
            </a:r>
            <a:r>
              <a:rPr lang="fr-CA" dirty="0">
                <a:solidFill>
                  <a:srgbClr val="808080"/>
                </a:solidFill>
                <a:latin typeface="Menlo" panose="020B0609030804020204" pitchFamily="49" charset="0"/>
              </a:rPr>
              <a:t>&gt;</a:t>
            </a:r>
            <a:r>
              <a:rPr lang="fr-CA" dirty="0" err="1">
                <a:solidFill>
                  <a:srgbClr val="D4D4D4"/>
                </a:solidFill>
                <a:latin typeface="Menlo" panose="020B0609030804020204" pitchFamily="49" charset="0"/>
              </a:rPr>
              <a:t>Lorem</a:t>
            </a:r>
            <a:r>
              <a:rPr lang="fr-CA" dirty="0">
                <a:solidFill>
                  <a:srgbClr val="D4D4D4"/>
                </a:solidFill>
                <a:latin typeface="Menlo" panose="020B0609030804020204" pitchFamily="49" charset="0"/>
              </a:rPr>
              <a:t> </a:t>
            </a:r>
            <a:r>
              <a:rPr lang="fr-CA" dirty="0" err="1">
                <a:solidFill>
                  <a:srgbClr val="D4D4D4"/>
                </a:solidFill>
                <a:latin typeface="Menlo" panose="020B0609030804020204" pitchFamily="49" charset="0"/>
              </a:rPr>
              <a:t>ipsum</a:t>
            </a:r>
            <a:r>
              <a:rPr lang="fr-CA" dirty="0">
                <a:solidFill>
                  <a:srgbClr val="D4D4D4"/>
                </a:solidFill>
                <a:latin typeface="Menlo" panose="020B0609030804020204" pitchFamily="49" charset="0"/>
              </a:rPr>
              <a:t>, </a:t>
            </a:r>
            <a:r>
              <a:rPr lang="fr-CA" dirty="0" err="1">
                <a:solidFill>
                  <a:srgbClr val="D4D4D4"/>
                </a:solidFill>
                <a:latin typeface="Menlo" panose="020B0609030804020204" pitchFamily="49" charset="0"/>
              </a:rPr>
              <a:t>dolor</a:t>
            </a:r>
            <a:r>
              <a:rPr lang="fr-CA" dirty="0">
                <a:solidFill>
                  <a:srgbClr val="D4D4D4"/>
                </a:solidFill>
                <a:latin typeface="Menlo" panose="020B0609030804020204" pitchFamily="49" charset="0"/>
              </a:rPr>
              <a:t> </a:t>
            </a:r>
            <a:r>
              <a:rPr lang="fr-CA" dirty="0" err="1">
                <a:solidFill>
                  <a:srgbClr val="D4D4D4"/>
                </a:solidFill>
                <a:latin typeface="Menlo" panose="020B0609030804020204" pitchFamily="49" charset="0"/>
              </a:rPr>
              <a:t>sit</a:t>
            </a:r>
            <a:r>
              <a:rPr lang="fr-CA" dirty="0">
                <a:solidFill>
                  <a:srgbClr val="D4D4D4"/>
                </a:solidFill>
                <a:latin typeface="Menlo" panose="020B0609030804020204" pitchFamily="49" charset="0"/>
              </a:rPr>
              <a:t> </a:t>
            </a:r>
            <a:r>
              <a:rPr lang="fr-CA" dirty="0" err="1">
                <a:solidFill>
                  <a:srgbClr val="D4D4D4"/>
                </a:solidFill>
                <a:latin typeface="Menlo" panose="020B0609030804020204" pitchFamily="49" charset="0"/>
              </a:rPr>
              <a:t>amet</a:t>
            </a:r>
            <a:r>
              <a:rPr lang="fr-CA" dirty="0">
                <a:solidFill>
                  <a:srgbClr val="D4D4D4"/>
                </a:solidFill>
                <a:latin typeface="Menlo" panose="020B0609030804020204" pitchFamily="49" charset="0"/>
              </a:rPr>
              <a:t>.</a:t>
            </a:r>
            <a:r>
              <a:rPr lang="fr-CA" dirty="0">
                <a:solidFill>
                  <a:srgbClr val="808080"/>
                </a:solidFill>
                <a:latin typeface="Menlo" panose="020B0609030804020204" pitchFamily="49" charset="0"/>
              </a:rPr>
              <a:t>&lt;/</a:t>
            </a:r>
            <a:r>
              <a:rPr lang="fr-CA" dirty="0">
                <a:solidFill>
                  <a:srgbClr val="569CD6"/>
                </a:solidFill>
                <a:latin typeface="Menlo" panose="020B0609030804020204" pitchFamily="49" charset="0"/>
              </a:rPr>
              <a:t>p</a:t>
            </a:r>
            <a:r>
              <a:rPr lang="fr-CA" dirty="0">
                <a:solidFill>
                  <a:srgbClr val="808080"/>
                </a:solidFill>
                <a:latin typeface="Menlo" panose="020B0609030804020204" pitchFamily="49" charset="0"/>
              </a:rPr>
              <a:t>&gt;</a:t>
            </a:r>
            <a:endParaRPr lang="fr-CA" dirty="0">
              <a:solidFill>
                <a:srgbClr val="D4D4D4"/>
              </a:solidFill>
              <a:latin typeface="Menlo" panose="020B0609030804020204" pitchFamily="49" charset="0"/>
            </a:endParaRPr>
          </a:p>
          <a:p>
            <a:pPr>
              <a:lnSpc>
                <a:spcPct val="130000"/>
              </a:lnSpc>
            </a:pPr>
            <a:r>
              <a:rPr lang="fr-CA" dirty="0">
                <a:solidFill>
                  <a:srgbClr val="808080"/>
                </a:solidFill>
                <a:latin typeface="Menlo" panose="020B0609030804020204" pitchFamily="49" charset="0"/>
              </a:rPr>
              <a:t>&lt;/</a:t>
            </a:r>
            <a:r>
              <a:rPr lang="fr-CA" dirty="0">
                <a:solidFill>
                  <a:srgbClr val="569CD6"/>
                </a:solidFill>
                <a:latin typeface="Menlo" panose="020B0609030804020204" pitchFamily="49" charset="0"/>
              </a:rPr>
              <a:t>div</a:t>
            </a:r>
            <a:r>
              <a:rPr lang="fr-CA" dirty="0">
                <a:solidFill>
                  <a:srgbClr val="808080"/>
                </a:solidFill>
                <a:latin typeface="Menlo" panose="020B0609030804020204" pitchFamily="49" charset="0"/>
              </a:rPr>
              <a:t>&gt;</a:t>
            </a:r>
            <a:endParaRPr lang="fr-CA" dirty="0">
              <a:solidFill>
                <a:srgbClr val="D4D4D4"/>
              </a:solidFill>
              <a:latin typeface="Menlo" panose="020B0609030804020204" pitchFamily="49" charset="0"/>
            </a:endParaRPr>
          </a:p>
          <a:p>
            <a:pPr>
              <a:lnSpc>
                <a:spcPct val="130000"/>
              </a:lnSpc>
            </a:pPr>
            <a:r>
              <a:rPr lang="fr-CA" dirty="0">
                <a:solidFill>
                  <a:srgbClr val="808080"/>
                </a:solidFill>
                <a:latin typeface="Menlo" panose="020B0609030804020204" pitchFamily="49" charset="0"/>
              </a:rPr>
              <a:t>&lt;</a:t>
            </a:r>
            <a:r>
              <a:rPr lang="fr-CA" dirty="0">
                <a:solidFill>
                  <a:srgbClr val="569CD6"/>
                </a:solidFill>
                <a:latin typeface="Menlo" panose="020B0609030804020204" pitchFamily="49" charset="0"/>
              </a:rPr>
              <a:t>script</a:t>
            </a:r>
            <a:r>
              <a:rPr lang="fr-CA" dirty="0">
                <a:solidFill>
                  <a:srgbClr val="808080"/>
                </a:solidFill>
                <a:latin typeface="Menlo" panose="020B0609030804020204" pitchFamily="49" charset="0"/>
              </a:rPr>
              <a:t>&gt;</a:t>
            </a:r>
            <a:endParaRPr lang="fr-CA" dirty="0">
              <a:solidFill>
                <a:srgbClr val="D4D4D4"/>
              </a:solidFill>
              <a:latin typeface="Menlo" panose="020B0609030804020204" pitchFamily="49" charset="0"/>
            </a:endParaRPr>
          </a:p>
          <a:p>
            <a:pPr>
              <a:lnSpc>
                <a:spcPct val="130000"/>
              </a:lnSpc>
            </a:pPr>
            <a:r>
              <a:rPr lang="fr-CA" dirty="0">
                <a:solidFill>
                  <a:srgbClr val="569CD6"/>
                </a:solidFill>
                <a:latin typeface="Menlo" panose="020B0609030804020204" pitchFamily="49" charset="0"/>
              </a:rPr>
              <a:t>    </a:t>
            </a:r>
            <a:r>
              <a:rPr lang="fr-CA" dirty="0" err="1">
                <a:solidFill>
                  <a:srgbClr val="569CD6"/>
                </a:solidFill>
                <a:latin typeface="Menlo" panose="020B0609030804020204" pitchFamily="49" charset="0"/>
              </a:rPr>
              <a:t>const</a:t>
            </a:r>
            <a:r>
              <a:rPr lang="fr-CA" dirty="0">
                <a:solidFill>
                  <a:srgbClr val="D4D4D4"/>
                </a:solidFill>
                <a:latin typeface="Menlo" panose="020B0609030804020204" pitchFamily="49" charset="0"/>
              </a:rPr>
              <a:t> </a:t>
            </a:r>
            <a:r>
              <a:rPr lang="fr-CA" dirty="0" err="1">
                <a:solidFill>
                  <a:srgbClr val="4FC1FF"/>
                </a:solidFill>
                <a:latin typeface="Menlo" panose="020B0609030804020204" pitchFamily="49" charset="0"/>
              </a:rPr>
              <a:t>refParent</a:t>
            </a:r>
            <a:r>
              <a:rPr lang="fr-CA" dirty="0">
                <a:solidFill>
                  <a:srgbClr val="D4D4D4"/>
                </a:solidFill>
                <a:latin typeface="Menlo" panose="020B0609030804020204" pitchFamily="49" charset="0"/>
              </a:rPr>
              <a:t> = </a:t>
            </a:r>
            <a:r>
              <a:rPr lang="fr-CA" dirty="0" err="1">
                <a:solidFill>
                  <a:srgbClr val="9CDCFE"/>
                </a:solidFill>
                <a:latin typeface="Menlo" panose="020B0609030804020204" pitchFamily="49" charset="0"/>
              </a:rPr>
              <a:t>document</a:t>
            </a:r>
            <a:r>
              <a:rPr lang="fr-CA" dirty="0" err="1">
                <a:solidFill>
                  <a:srgbClr val="D4D4D4"/>
                </a:solidFill>
                <a:latin typeface="Menlo" panose="020B0609030804020204" pitchFamily="49" charset="0"/>
              </a:rPr>
              <a:t>.</a:t>
            </a:r>
            <a:r>
              <a:rPr lang="fr-CA" dirty="0" err="1">
                <a:solidFill>
                  <a:srgbClr val="DCDCAA"/>
                </a:solidFill>
                <a:latin typeface="Menlo" panose="020B0609030804020204" pitchFamily="49" charset="0"/>
              </a:rPr>
              <a:t>querySelector</a:t>
            </a:r>
            <a:r>
              <a:rPr lang="fr-CA" dirty="0">
                <a:solidFill>
                  <a:srgbClr val="D4D4D4"/>
                </a:solidFill>
                <a:latin typeface="Menlo" panose="020B0609030804020204" pitchFamily="49" charset="0"/>
              </a:rPr>
              <a:t>(</a:t>
            </a:r>
            <a:r>
              <a:rPr lang="fr-CA" dirty="0">
                <a:solidFill>
                  <a:srgbClr val="CE9178"/>
                </a:solidFill>
                <a:latin typeface="Menlo" panose="020B0609030804020204" pitchFamily="49" charset="0"/>
              </a:rPr>
              <a:t>'.enfant'</a:t>
            </a:r>
            <a:r>
              <a:rPr lang="fr-CA" dirty="0">
                <a:solidFill>
                  <a:srgbClr val="D4D4D4"/>
                </a:solidFill>
                <a:latin typeface="Menlo" panose="020B0609030804020204" pitchFamily="49" charset="0"/>
              </a:rPr>
              <a:t>).</a:t>
            </a:r>
            <a:r>
              <a:rPr lang="fr-CA" dirty="0" err="1">
                <a:solidFill>
                  <a:srgbClr val="DCDCAA"/>
                </a:solidFill>
                <a:latin typeface="Menlo" panose="020B0609030804020204" pitchFamily="49" charset="0"/>
              </a:rPr>
              <a:t>closest</a:t>
            </a:r>
            <a:r>
              <a:rPr lang="fr-CA" dirty="0">
                <a:solidFill>
                  <a:srgbClr val="D4D4D4"/>
                </a:solidFill>
                <a:latin typeface="Menlo" panose="020B0609030804020204" pitchFamily="49" charset="0"/>
              </a:rPr>
              <a:t>(</a:t>
            </a:r>
            <a:r>
              <a:rPr lang="fr-CA" dirty="0">
                <a:solidFill>
                  <a:srgbClr val="CE9178"/>
                </a:solidFill>
                <a:latin typeface="Menlo" panose="020B0609030804020204" pitchFamily="49" charset="0"/>
              </a:rPr>
              <a:t>'.parent'</a:t>
            </a:r>
            <a:r>
              <a:rPr lang="fr-CA" dirty="0">
                <a:solidFill>
                  <a:srgbClr val="D4D4D4"/>
                </a:solidFill>
                <a:latin typeface="Menlo" panose="020B0609030804020204" pitchFamily="49" charset="0"/>
              </a:rPr>
              <a:t>);</a:t>
            </a:r>
          </a:p>
          <a:p>
            <a:pPr>
              <a:lnSpc>
                <a:spcPct val="130000"/>
              </a:lnSpc>
            </a:pPr>
            <a:r>
              <a:rPr lang="fr-CA" dirty="0">
                <a:solidFill>
                  <a:srgbClr val="808080"/>
                </a:solidFill>
                <a:latin typeface="Menlo" panose="020B0609030804020204" pitchFamily="49" charset="0"/>
              </a:rPr>
              <a:t>&lt;/</a:t>
            </a:r>
            <a:r>
              <a:rPr lang="fr-CA" dirty="0">
                <a:solidFill>
                  <a:srgbClr val="569CD6"/>
                </a:solidFill>
                <a:latin typeface="Menlo" panose="020B0609030804020204" pitchFamily="49" charset="0"/>
              </a:rPr>
              <a:t>script</a:t>
            </a:r>
            <a:r>
              <a:rPr lang="fr-CA" dirty="0">
                <a:solidFill>
                  <a:srgbClr val="808080"/>
                </a:solidFill>
                <a:latin typeface="Menlo" panose="020B0609030804020204" pitchFamily="49" charset="0"/>
              </a:rPr>
              <a:t>&gt;</a:t>
            </a:r>
            <a:endParaRPr lang="fr-CA" dirty="0">
              <a:solidFill>
                <a:srgbClr val="D4D4D4"/>
              </a:solidFill>
              <a:latin typeface="Menlo" panose="020B0609030804020204" pitchFamily="49" charset="0"/>
            </a:endParaRPr>
          </a:p>
        </p:txBody>
      </p:sp>
      <p:sp>
        <p:nvSpPr>
          <p:cNvPr id="10" name="Rectangle 9">
            <a:extLst>
              <a:ext uri="{FF2B5EF4-FFF2-40B4-BE49-F238E27FC236}">
                <a16:creationId xmlns:a16="http://schemas.microsoft.com/office/drawing/2014/main" id="{EC406068-617C-5747-AEF2-32B0EE056CB4}"/>
              </a:ext>
            </a:extLst>
          </p:cNvPr>
          <p:cNvSpPr/>
          <p:nvPr/>
        </p:nvSpPr>
        <p:spPr>
          <a:xfrm>
            <a:off x="601067" y="1674810"/>
            <a:ext cx="6076180" cy="1421928"/>
          </a:xfrm>
          <a:prstGeom prst="rect">
            <a:avLst/>
          </a:prstGeom>
        </p:spPr>
        <p:txBody>
          <a:bodyPr wrap="square" anchor="t">
            <a:spAutoFit/>
          </a:bodyPr>
          <a:lstStyle/>
          <a:p>
            <a:pPr fontAlgn="ctr">
              <a:lnSpc>
                <a:spcPct val="120000"/>
              </a:lnSpc>
              <a:spcBef>
                <a:spcPts val="2400"/>
              </a:spcBef>
            </a:pPr>
            <a:r>
              <a:rPr lang="fr-CA" dirty="0">
                <a:solidFill>
                  <a:schemeClr val="accent1">
                    <a:lumMod val="50000"/>
                  </a:schemeClr>
                </a:solidFill>
                <a:latin typeface="Rubik Light" pitchFamily="2" charset="-79"/>
                <a:cs typeface="Rubik Light" pitchFamily="2" charset="-79"/>
              </a:rPr>
              <a:t>La méthode </a:t>
            </a:r>
            <a:r>
              <a:rPr lang="fr-CA" dirty="0" err="1">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element.closest</a:t>
            </a:r>
            <a:r>
              <a:rPr lang="fr-CA"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a:t>
            </a:r>
            <a:r>
              <a:rPr lang="fr-CA" dirty="0">
                <a:solidFill>
                  <a:schemeClr val="accent1">
                    <a:lumMod val="50000"/>
                  </a:schemeClr>
                </a:solidFill>
                <a:latin typeface="Rubik Light" pitchFamily="2" charset="-79"/>
                <a:cs typeface="Rubik Light" pitchFamily="2" charset="-79"/>
              </a:rPr>
              <a:t> retourne le parent le plus proche de l'élément courant (ou l'élément courant) qui correspond aux sélecteurs passés </a:t>
            </a:r>
            <a:br>
              <a:rPr lang="fr-CA" dirty="0">
                <a:solidFill>
                  <a:schemeClr val="accent1">
                    <a:lumMod val="50000"/>
                  </a:schemeClr>
                </a:solidFill>
                <a:latin typeface="Rubik Light" pitchFamily="2" charset="-79"/>
                <a:cs typeface="Rubik Light" pitchFamily="2" charset="-79"/>
              </a:rPr>
            </a:br>
            <a:r>
              <a:rPr lang="fr-CA" dirty="0">
                <a:solidFill>
                  <a:schemeClr val="accent1">
                    <a:lumMod val="50000"/>
                  </a:schemeClr>
                </a:solidFill>
                <a:latin typeface="Rubik Light" pitchFamily="2" charset="-79"/>
                <a:cs typeface="Rubik Light" pitchFamily="2" charset="-79"/>
              </a:rPr>
              <a:t>comme paramètres. </a:t>
            </a:r>
          </a:p>
        </p:txBody>
      </p:sp>
    </p:spTree>
    <p:extLst>
      <p:ext uri="{BB962C8B-B14F-4D97-AF65-F5344CB8AC3E}">
        <p14:creationId xmlns:p14="http://schemas.microsoft.com/office/powerpoint/2010/main" val="395512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Cibler un élément HTML parent</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CCD6809B-1453-E84D-8602-A603583EB077}"/>
              </a:ext>
            </a:extLst>
          </p:cNvPr>
          <p:cNvSpPr/>
          <p:nvPr/>
        </p:nvSpPr>
        <p:spPr>
          <a:xfrm>
            <a:off x="601066" y="1149350"/>
            <a:ext cx="9457334" cy="461665"/>
          </a:xfrm>
          <a:prstGeom prst="rect">
            <a:avLst/>
          </a:prstGeom>
        </p:spPr>
        <p:txBody>
          <a:bodyPr wrap="square" anchor="t">
            <a:spAutoFit/>
          </a:bodyPr>
          <a:lstStyle/>
          <a:p>
            <a:pPr fontAlgn="ctr">
              <a:lnSpc>
                <a:spcPct val="120000"/>
              </a:lnSpc>
              <a:spcBef>
                <a:spcPts val="1200"/>
              </a:spcBef>
            </a:pPr>
            <a:r>
              <a:rPr lang="fr-CA" sz="2000" dirty="0">
                <a:solidFill>
                  <a:schemeClr val="accent1">
                    <a:lumMod val="50000"/>
                  </a:schemeClr>
                </a:solidFill>
                <a:latin typeface="Rubik Medium" pitchFamily="2" charset="-79"/>
                <a:cs typeface="Rubik Medium" pitchFamily="2" charset="-79"/>
              </a:rPr>
              <a:t>Obtenir le prochain élément parent correspondant au sélecteur CSS - suite</a:t>
            </a:r>
          </a:p>
        </p:txBody>
      </p:sp>
      <p:sp>
        <p:nvSpPr>
          <p:cNvPr id="16" name="Rectangle 15">
            <a:extLst>
              <a:ext uri="{FF2B5EF4-FFF2-40B4-BE49-F238E27FC236}">
                <a16:creationId xmlns:a16="http://schemas.microsoft.com/office/drawing/2014/main" id="{BCBA4CC8-99F5-9A42-8809-D53BBD39BF4E}"/>
              </a:ext>
            </a:extLst>
          </p:cNvPr>
          <p:cNvSpPr/>
          <p:nvPr/>
        </p:nvSpPr>
        <p:spPr>
          <a:xfrm>
            <a:off x="7081284" y="1674810"/>
            <a:ext cx="5110715" cy="702839"/>
          </a:xfrm>
          <a:prstGeom prst="rect">
            <a:avLst/>
          </a:prstGeom>
          <a:solidFill>
            <a:schemeClr val="bg1">
              <a:lumMod val="95000"/>
            </a:schemeClr>
          </a:solidFill>
        </p:spPr>
        <p:txBody>
          <a:bodyPr wrap="square" lIns="180000" tIns="180000" rIns="180000" bIns="180000" anchor="t">
            <a:spAutoFit/>
          </a:bodyPr>
          <a:lstStyle/>
          <a:p>
            <a:pPr>
              <a:lnSpc>
                <a:spcPct val="120000"/>
              </a:lnSpc>
              <a:spcBef>
                <a:spcPts val="1800"/>
              </a:spcBef>
            </a:pPr>
            <a:r>
              <a:rPr lang="fr-CA"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element.</a:t>
            </a:r>
            <a:r>
              <a:rPr lang="fr-CA" sz="2000" dirty="0" err="1">
                <a:solidFill>
                  <a:schemeClr val="accent1"/>
                </a:solidFill>
                <a:latin typeface="Menlo" panose="020B0609030804020204" pitchFamily="49" charset="0"/>
                <a:ea typeface="Menlo" panose="020B0609030804020204" pitchFamily="49" charset="0"/>
                <a:cs typeface="Menlo" panose="020B0609030804020204" pitchFamily="49" charset="0"/>
              </a:rPr>
              <a:t>closest</a:t>
            </a:r>
            <a:r>
              <a:rPr lang="fr-CA" sz="2000" dirty="0">
                <a:solidFill>
                  <a:schemeClr val="accent1"/>
                </a:solidFill>
                <a:latin typeface="Menlo" panose="020B0609030804020204" pitchFamily="49" charset="0"/>
                <a:ea typeface="Menlo" panose="020B0609030804020204" pitchFamily="49" charset="0"/>
                <a:cs typeface="Menlo" panose="020B0609030804020204" pitchFamily="49" charset="0"/>
              </a:rPr>
              <a:t>(&lt;</a:t>
            </a:r>
            <a:r>
              <a:rPr lang="fr-CA" sz="2000" dirty="0" err="1">
                <a:solidFill>
                  <a:schemeClr val="accent1"/>
                </a:solidFill>
                <a:latin typeface="Menlo" panose="020B0609030804020204" pitchFamily="49" charset="0"/>
                <a:ea typeface="Menlo" panose="020B0609030804020204" pitchFamily="49" charset="0"/>
                <a:cs typeface="Menlo" panose="020B0609030804020204" pitchFamily="49" charset="0"/>
              </a:rPr>
              <a:t>slecteurCSS</a:t>
            </a:r>
            <a:r>
              <a:rPr lang="fr-CA" sz="2000" dirty="0">
                <a:solidFill>
                  <a:schemeClr val="accent1"/>
                </a:solidFill>
                <a:latin typeface="Menlo" panose="020B0609030804020204" pitchFamily="49" charset="0"/>
                <a:ea typeface="Menlo" panose="020B0609030804020204" pitchFamily="49" charset="0"/>
                <a:cs typeface="Menlo" panose="020B0609030804020204" pitchFamily="49" charset="0"/>
              </a:rPr>
              <a:t>&gt;)</a:t>
            </a:r>
            <a:r>
              <a:rPr lang="fr-CA"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22" name="ZoneTexte 21">
            <a:extLst>
              <a:ext uri="{FF2B5EF4-FFF2-40B4-BE49-F238E27FC236}">
                <a16:creationId xmlns:a16="http://schemas.microsoft.com/office/drawing/2014/main" id="{6918C543-CC8D-CA42-90F8-E4EBA71EE6F0}"/>
              </a:ext>
            </a:extLst>
          </p:cNvPr>
          <p:cNvSpPr txBox="1">
            <a:spLocks/>
          </p:cNvSpPr>
          <p:nvPr/>
        </p:nvSpPr>
        <p:spPr>
          <a:xfrm>
            <a:off x="601066" y="3090424"/>
            <a:ext cx="11590934" cy="3785394"/>
          </a:xfrm>
          <a:prstGeom prst="rect">
            <a:avLst/>
          </a:prstGeom>
          <a:solidFill>
            <a:schemeClr val="tx1"/>
          </a:solidFill>
          <a:ln>
            <a:noFill/>
          </a:ln>
        </p:spPr>
        <p:txBody>
          <a:bodyPr wrap="square" lIns="251999" tIns="251999" rIns="251999" bIns="251999" rtlCol="0">
            <a:spAutoFit/>
          </a:bodyPr>
          <a:lstStyle/>
          <a:p>
            <a:pPr>
              <a:lnSpc>
                <a:spcPct val="110000"/>
              </a:lnSpc>
            </a:pPr>
            <a:r>
              <a:rPr lang="fr-CA" sz="1500" dirty="0">
                <a:solidFill>
                  <a:srgbClr val="808080"/>
                </a:solidFill>
                <a:latin typeface="Menlo" panose="020B0609030804020204" pitchFamily="49" charset="0"/>
              </a:rPr>
              <a:t>&lt;</a:t>
            </a:r>
            <a:r>
              <a:rPr lang="fr-CA" sz="1500" dirty="0">
                <a:solidFill>
                  <a:srgbClr val="569CD6"/>
                </a:solidFill>
                <a:latin typeface="Menlo" panose="020B0609030804020204" pitchFamily="49" charset="0"/>
              </a:rPr>
              <a:t>div</a:t>
            </a:r>
            <a:r>
              <a:rPr lang="fr-CA" sz="1500" dirty="0">
                <a:solidFill>
                  <a:srgbClr val="D4D4D4"/>
                </a:solidFill>
                <a:latin typeface="Menlo" panose="020B0609030804020204" pitchFamily="49" charset="0"/>
              </a:rPr>
              <a:t> </a:t>
            </a:r>
            <a:r>
              <a:rPr lang="fr-CA" sz="1500" dirty="0">
                <a:solidFill>
                  <a:srgbClr val="9CDCFE"/>
                </a:solidFill>
                <a:latin typeface="Menlo" panose="020B0609030804020204" pitchFamily="49" charset="0"/>
              </a:rPr>
              <a:t>class</a:t>
            </a:r>
            <a:r>
              <a:rPr lang="fr-CA" sz="1500" dirty="0">
                <a:solidFill>
                  <a:srgbClr val="D4D4D4"/>
                </a:solidFill>
                <a:latin typeface="Menlo" panose="020B0609030804020204" pitchFamily="49" charset="0"/>
              </a:rPr>
              <a:t>=</a:t>
            </a:r>
            <a:r>
              <a:rPr lang="fr-CA" sz="1500" dirty="0">
                <a:solidFill>
                  <a:srgbClr val="CE9178"/>
                </a:solidFill>
                <a:latin typeface="Menlo" panose="020B0609030804020204" pitchFamily="49" charset="0"/>
              </a:rPr>
              <a:t>"ville </a:t>
            </a:r>
            <a:r>
              <a:rPr lang="fr-CA" sz="1500" dirty="0" err="1">
                <a:solidFill>
                  <a:srgbClr val="CE9178"/>
                </a:solidFill>
                <a:latin typeface="Menlo" panose="020B0609030804020204" pitchFamily="49" charset="0"/>
              </a:rPr>
              <a:t>ctnValidation</a:t>
            </a:r>
            <a:r>
              <a:rPr lang="fr-CA" sz="1500" dirty="0">
                <a:solidFill>
                  <a:srgbClr val="CE9178"/>
                </a:solidFill>
                <a:latin typeface="Menlo" panose="020B0609030804020204" pitchFamily="49" charset="0"/>
              </a:rPr>
              <a:t>"</a:t>
            </a:r>
            <a:r>
              <a:rPr lang="fr-CA" sz="1500" dirty="0">
                <a:solidFill>
                  <a:srgbClr val="808080"/>
                </a:solidFill>
                <a:latin typeface="Menlo" panose="020B0609030804020204" pitchFamily="49" charset="0"/>
              </a:rPr>
              <a:t>&gt;</a:t>
            </a:r>
            <a:endParaRPr lang="fr-CA" sz="1500" dirty="0">
              <a:solidFill>
                <a:srgbClr val="D4D4D4"/>
              </a:solidFill>
              <a:latin typeface="Menlo" panose="020B0609030804020204" pitchFamily="49" charset="0"/>
            </a:endParaRPr>
          </a:p>
          <a:p>
            <a:pPr>
              <a:lnSpc>
                <a:spcPct val="110000"/>
              </a:lnSpc>
            </a:pPr>
            <a:r>
              <a:rPr lang="fr-CA" sz="1500" dirty="0">
                <a:solidFill>
                  <a:srgbClr val="808080"/>
                </a:solidFill>
                <a:latin typeface="Menlo" panose="020B0609030804020204" pitchFamily="49" charset="0"/>
              </a:rPr>
              <a:t>    &lt;</a:t>
            </a:r>
            <a:r>
              <a:rPr lang="fr-CA" sz="1500" dirty="0">
                <a:solidFill>
                  <a:srgbClr val="569CD6"/>
                </a:solidFill>
                <a:latin typeface="Menlo" panose="020B0609030804020204" pitchFamily="49" charset="0"/>
              </a:rPr>
              <a:t>p</a:t>
            </a:r>
            <a:r>
              <a:rPr lang="fr-CA" sz="1500" dirty="0">
                <a:solidFill>
                  <a:srgbClr val="808080"/>
                </a:solidFill>
                <a:latin typeface="Menlo" panose="020B0609030804020204" pitchFamily="49" charset="0"/>
              </a:rPr>
              <a:t>&gt;</a:t>
            </a:r>
            <a:endParaRPr lang="fr-CA" sz="1500" dirty="0">
              <a:solidFill>
                <a:srgbClr val="D4D4D4"/>
              </a:solidFill>
              <a:latin typeface="Menlo" panose="020B0609030804020204" pitchFamily="49" charset="0"/>
            </a:endParaRPr>
          </a:p>
          <a:p>
            <a:pPr>
              <a:lnSpc>
                <a:spcPct val="110000"/>
              </a:lnSpc>
            </a:pPr>
            <a:r>
              <a:rPr lang="fr-CA" sz="1500" dirty="0">
                <a:solidFill>
                  <a:srgbClr val="808080"/>
                </a:solidFill>
                <a:latin typeface="Menlo" panose="020B0609030804020204" pitchFamily="49" charset="0"/>
              </a:rPr>
              <a:t>        &lt;</a:t>
            </a:r>
            <a:r>
              <a:rPr lang="fr-CA" sz="1500" dirty="0">
                <a:solidFill>
                  <a:srgbClr val="569CD6"/>
                </a:solidFill>
                <a:latin typeface="Menlo" panose="020B0609030804020204" pitchFamily="49" charset="0"/>
              </a:rPr>
              <a:t>label</a:t>
            </a:r>
            <a:r>
              <a:rPr lang="fr-CA" sz="1500" dirty="0">
                <a:solidFill>
                  <a:srgbClr val="D4D4D4"/>
                </a:solidFill>
                <a:latin typeface="Menlo" panose="020B0609030804020204" pitchFamily="49" charset="0"/>
              </a:rPr>
              <a:t> </a:t>
            </a:r>
            <a:r>
              <a:rPr lang="fr-CA" sz="1500" dirty="0">
                <a:solidFill>
                  <a:srgbClr val="9CDCFE"/>
                </a:solidFill>
                <a:latin typeface="Menlo" panose="020B0609030804020204" pitchFamily="49" charset="0"/>
              </a:rPr>
              <a:t>for</a:t>
            </a:r>
            <a:r>
              <a:rPr lang="fr-CA" sz="1500" dirty="0">
                <a:solidFill>
                  <a:srgbClr val="D4D4D4"/>
                </a:solidFill>
                <a:latin typeface="Menlo" panose="020B0609030804020204" pitchFamily="49" charset="0"/>
              </a:rPr>
              <a:t>=</a:t>
            </a:r>
            <a:r>
              <a:rPr lang="fr-CA" sz="1500" dirty="0">
                <a:solidFill>
                  <a:srgbClr val="CE9178"/>
                </a:solidFill>
                <a:latin typeface="Menlo" panose="020B0609030804020204" pitchFamily="49" charset="0"/>
              </a:rPr>
              <a:t>"ville"</a:t>
            </a:r>
            <a:r>
              <a:rPr lang="fr-CA" sz="1500" dirty="0">
                <a:solidFill>
                  <a:srgbClr val="808080"/>
                </a:solidFill>
                <a:latin typeface="Menlo" panose="020B0609030804020204" pitchFamily="49" charset="0"/>
              </a:rPr>
              <a:t>&gt;</a:t>
            </a:r>
            <a:r>
              <a:rPr lang="fr-CA" sz="1500" dirty="0">
                <a:solidFill>
                  <a:srgbClr val="D4D4D4"/>
                </a:solidFill>
                <a:latin typeface="Menlo" panose="020B0609030804020204" pitchFamily="49" charset="0"/>
              </a:rPr>
              <a:t>Ville</a:t>
            </a:r>
            <a:r>
              <a:rPr lang="fr-CA" sz="1500" dirty="0">
                <a:solidFill>
                  <a:srgbClr val="808080"/>
                </a:solidFill>
                <a:latin typeface="Menlo" panose="020B0609030804020204" pitchFamily="49" charset="0"/>
              </a:rPr>
              <a:t>&lt;/</a:t>
            </a:r>
            <a:r>
              <a:rPr lang="fr-CA" sz="1500" dirty="0">
                <a:solidFill>
                  <a:srgbClr val="569CD6"/>
                </a:solidFill>
                <a:latin typeface="Menlo" panose="020B0609030804020204" pitchFamily="49" charset="0"/>
              </a:rPr>
              <a:t>label</a:t>
            </a:r>
            <a:r>
              <a:rPr lang="fr-CA" sz="1500" dirty="0">
                <a:solidFill>
                  <a:srgbClr val="808080"/>
                </a:solidFill>
                <a:latin typeface="Menlo" panose="020B0609030804020204" pitchFamily="49" charset="0"/>
              </a:rPr>
              <a:t>&gt;</a:t>
            </a:r>
            <a:endParaRPr lang="fr-CA" sz="1500" dirty="0">
              <a:solidFill>
                <a:srgbClr val="D4D4D4"/>
              </a:solidFill>
              <a:latin typeface="Menlo" panose="020B0609030804020204" pitchFamily="49" charset="0"/>
            </a:endParaRPr>
          </a:p>
          <a:p>
            <a:pPr>
              <a:lnSpc>
                <a:spcPct val="110000"/>
              </a:lnSpc>
            </a:pPr>
            <a:r>
              <a:rPr lang="fr-CA" sz="1500" dirty="0">
                <a:solidFill>
                  <a:srgbClr val="808080"/>
                </a:solidFill>
                <a:latin typeface="Menlo" panose="020B0609030804020204" pitchFamily="49" charset="0"/>
              </a:rPr>
              <a:t>        &lt;</a:t>
            </a:r>
            <a:r>
              <a:rPr lang="fr-CA" sz="1500" dirty="0">
                <a:solidFill>
                  <a:srgbClr val="569CD6"/>
                </a:solidFill>
                <a:latin typeface="Menlo" panose="020B0609030804020204" pitchFamily="49" charset="0"/>
              </a:rPr>
              <a:t>input</a:t>
            </a:r>
            <a:r>
              <a:rPr lang="fr-CA" sz="1500" dirty="0">
                <a:solidFill>
                  <a:srgbClr val="D4D4D4"/>
                </a:solidFill>
                <a:latin typeface="Menlo" panose="020B0609030804020204" pitchFamily="49" charset="0"/>
              </a:rPr>
              <a:t> </a:t>
            </a:r>
            <a:r>
              <a:rPr lang="fr-CA" sz="1500" dirty="0">
                <a:solidFill>
                  <a:srgbClr val="9CDCFE"/>
                </a:solidFill>
                <a:latin typeface="Menlo" panose="020B0609030804020204" pitchFamily="49" charset="0"/>
              </a:rPr>
              <a:t>id</a:t>
            </a:r>
            <a:r>
              <a:rPr lang="fr-CA" sz="1500" dirty="0">
                <a:solidFill>
                  <a:srgbClr val="D4D4D4"/>
                </a:solidFill>
                <a:latin typeface="Menlo" panose="020B0609030804020204" pitchFamily="49" charset="0"/>
              </a:rPr>
              <a:t>=</a:t>
            </a:r>
            <a:r>
              <a:rPr lang="fr-CA" sz="1500" dirty="0">
                <a:solidFill>
                  <a:srgbClr val="CE9178"/>
                </a:solidFill>
                <a:latin typeface="Menlo" panose="020B0609030804020204" pitchFamily="49" charset="0"/>
              </a:rPr>
              <a:t>"ville"</a:t>
            </a:r>
            <a:r>
              <a:rPr lang="fr-CA" sz="1500" dirty="0">
                <a:solidFill>
                  <a:srgbClr val="D4D4D4"/>
                </a:solidFill>
                <a:latin typeface="Menlo" panose="020B0609030804020204" pitchFamily="49" charset="0"/>
              </a:rPr>
              <a:t> </a:t>
            </a:r>
            <a:r>
              <a:rPr lang="fr-CA" sz="1500" dirty="0" err="1">
                <a:solidFill>
                  <a:srgbClr val="9CDCFE"/>
                </a:solidFill>
                <a:latin typeface="Menlo" panose="020B0609030804020204" pitchFamily="49" charset="0"/>
              </a:rPr>
              <a:t>name</a:t>
            </a:r>
            <a:r>
              <a:rPr lang="fr-CA" sz="1500" dirty="0">
                <a:solidFill>
                  <a:srgbClr val="D4D4D4"/>
                </a:solidFill>
                <a:latin typeface="Menlo" panose="020B0609030804020204" pitchFamily="49" charset="0"/>
              </a:rPr>
              <a:t>=</a:t>
            </a:r>
            <a:r>
              <a:rPr lang="fr-CA" sz="1500" dirty="0">
                <a:solidFill>
                  <a:srgbClr val="CE9178"/>
                </a:solidFill>
                <a:latin typeface="Menlo" panose="020B0609030804020204" pitchFamily="49" charset="0"/>
              </a:rPr>
              <a:t>"ville"</a:t>
            </a:r>
            <a:r>
              <a:rPr lang="fr-CA" sz="1500" dirty="0">
                <a:solidFill>
                  <a:srgbClr val="D4D4D4"/>
                </a:solidFill>
                <a:latin typeface="Menlo" panose="020B0609030804020204" pitchFamily="49" charset="0"/>
              </a:rPr>
              <a:t> </a:t>
            </a:r>
            <a:r>
              <a:rPr lang="fr-CA" sz="1500" dirty="0">
                <a:solidFill>
                  <a:srgbClr val="9CDCFE"/>
                </a:solidFill>
                <a:latin typeface="Menlo" panose="020B0609030804020204" pitchFamily="49" charset="0"/>
              </a:rPr>
              <a:t>type</a:t>
            </a:r>
            <a:r>
              <a:rPr lang="fr-CA" sz="1500" dirty="0">
                <a:solidFill>
                  <a:srgbClr val="D4D4D4"/>
                </a:solidFill>
                <a:latin typeface="Menlo" panose="020B0609030804020204" pitchFamily="49" charset="0"/>
              </a:rPr>
              <a:t>=</a:t>
            </a:r>
            <a:r>
              <a:rPr lang="fr-CA" sz="1500" dirty="0">
                <a:solidFill>
                  <a:srgbClr val="CE9178"/>
                </a:solidFill>
                <a:latin typeface="Menlo" panose="020B0609030804020204" pitchFamily="49" charset="0"/>
              </a:rPr>
              <a:t>"</a:t>
            </a:r>
            <a:r>
              <a:rPr lang="fr-CA" sz="1500" dirty="0" err="1">
                <a:solidFill>
                  <a:srgbClr val="CE9178"/>
                </a:solidFill>
                <a:latin typeface="Menlo" panose="020B0609030804020204" pitchFamily="49" charset="0"/>
              </a:rPr>
              <a:t>text</a:t>
            </a:r>
            <a:r>
              <a:rPr lang="fr-CA" sz="1500" dirty="0">
                <a:solidFill>
                  <a:srgbClr val="CE9178"/>
                </a:solidFill>
                <a:latin typeface="Menlo" panose="020B0609030804020204" pitchFamily="49" charset="0"/>
              </a:rPr>
              <a:t>"</a:t>
            </a:r>
            <a:r>
              <a:rPr lang="fr-CA" sz="1500" dirty="0">
                <a:solidFill>
                  <a:srgbClr val="D4D4D4"/>
                </a:solidFill>
                <a:latin typeface="Menlo" panose="020B0609030804020204" pitchFamily="49" charset="0"/>
              </a:rPr>
              <a:t> </a:t>
            </a:r>
            <a:r>
              <a:rPr lang="fr-CA" sz="1500" dirty="0" err="1">
                <a:solidFill>
                  <a:srgbClr val="9CDCFE"/>
                </a:solidFill>
                <a:latin typeface="Menlo" panose="020B0609030804020204" pitchFamily="49" charset="0"/>
              </a:rPr>
              <a:t>required</a:t>
            </a:r>
            <a:r>
              <a:rPr lang="fr-CA" sz="1500" dirty="0">
                <a:solidFill>
                  <a:srgbClr val="808080"/>
                </a:solidFill>
                <a:latin typeface="Menlo" panose="020B0609030804020204" pitchFamily="49" charset="0"/>
              </a:rPr>
              <a:t>&gt;</a:t>
            </a:r>
            <a:endParaRPr lang="fr-CA" sz="1500" dirty="0">
              <a:solidFill>
                <a:srgbClr val="D4D4D4"/>
              </a:solidFill>
              <a:latin typeface="Menlo" panose="020B0609030804020204" pitchFamily="49" charset="0"/>
            </a:endParaRPr>
          </a:p>
          <a:p>
            <a:pPr>
              <a:lnSpc>
                <a:spcPct val="110000"/>
              </a:lnSpc>
            </a:pPr>
            <a:r>
              <a:rPr lang="fr-CA" sz="1500" dirty="0">
                <a:solidFill>
                  <a:srgbClr val="808080"/>
                </a:solidFill>
                <a:latin typeface="Menlo" panose="020B0609030804020204" pitchFamily="49" charset="0"/>
              </a:rPr>
              <a:t>    &lt;/</a:t>
            </a:r>
            <a:r>
              <a:rPr lang="fr-CA" sz="1500" dirty="0">
                <a:solidFill>
                  <a:srgbClr val="569CD6"/>
                </a:solidFill>
                <a:latin typeface="Menlo" panose="020B0609030804020204" pitchFamily="49" charset="0"/>
              </a:rPr>
              <a:t>p</a:t>
            </a:r>
            <a:r>
              <a:rPr lang="fr-CA" sz="1500" dirty="0">
                <a:solidFill>
                  <a:srgbClr val="808080"/>
                </a:solidFill>
                <a:latin typeface="Menlo" panose="020B0609030804020204" pitchFamily="49" charset="0"/>
              </a:rPr>
              <a:t>&gt;</a:t>
            </a:r>
            <a:endParaRPr lang="fr-CA" sz="1500" dirty="0">
              <a:solidFill>
                <a:srgbClr val="D4D4D4"/>
              </a:solidFill>
              <a:latin typeface="Menlo" panose="020B0609030804020204" pitchFamily="49" charset="0"/>
            </a:endParaRPr>
          </a:p>
          <a:p>
            <a:pPr>
              <a:lnSpc>
                <a:spcPct val="110000"/>
              </a:lnSpc>
            </a:pPr>
            <a:r>
              <a:rPr lang="fr-CA" sz="1500" dirty="0">
                <a:solidFill>
                  <a:srgbClr val="808080"/>
                </a:solidFill>
                <a:latin typeface="Menlo" panose="020B0609030804020204" pitchFamily="49" charset="0"/>
              </a:rPr>
              <a:t>    &lt;</a:t>
            </a:r>
            <a:r>
              <a:rPr lang="fr-CA" sz="1500" dirty="0">
                <a:solidFill>
                  <a:srgbClr val="569CD6"/>
                </a:solidFill>
                <a:latin typeface="Menlo" panose="020B0609030804020204" pitchFamily="49" charset="0"/>
              </a:rPr>
              <a:t>p</a:t>
            </a:r>
            <a:r>
              <a:rPr lang="fr-CA" sz="1500" dirty="0">
                <a:solidFill>
                  <a:srgbClr val="D4D4D4"/>
                </a:solidFill>
                <a:latin typeface="Menlo" panose="020B0609030804020204" pitchFamily="49" charset="0"/>
              </a:rPr>
              <a:t> </a:t>
            </a:r>
            <a:r>
              <a:rPr lang="fr-CA" sz="1500" dirty="0">
                <a:solidFill>
                  <a:srgbClr val="9CDCFE"/>
                </a:solidFill>
                <a:latin typeface="Menlo" panose="020B0609030804020204" pitchFamily="49" charset="0"/>
              </a:rPr>
              <a:t>class</a:t>
            </a:r>
            <a:r>
              <a:rPr lang="fr-CA" sz="1500" dirty="0">
                <a:solidFill>
                  <a:srgbClr val="D4D4D4"/>
                </a:solidFill>
                <a:latin typeface="Menlo" panose="020B0609030804020204" pitchFamily="49" charset="0"/>
              </a:rPr>
              <a:t>=</a:t>
            </a:r>
            <a:r>
              <a:rPr lang="fr-CA" sz="1500" dirty="0">
                <a:solidFill>
                  <a:srgbClr val="CE9178"/>
                </a:solidFill>
                <a:latin typeface="Menlo" panose="020B0609030804020204" pitchFamily="49" charset="0"/>
              </a:rPr>
              <a:t>"erreur"</a:t>
            </a:r>
            <a:r>
              <a:rPr lang="fr-CA" sz="1500" dirty="0">
                <a:solidFill>
                  <a:srgbClr val="808080"/>
                </a:solidFill>
                <a:latin typeface="Menlo" panose="020B0609030804020204" pitchFamily="49" charset="0"/>
              </a:rPr>
              <a:t>&gt;&lt;/</a:t>
            </a:r>
            <a:r>
              <a:rPr lang="fr-CA" sz="1500" dirty="0">
                <a:solidFill>
                  <a:srgbClr val="569CD6"/>
                </a:solidFill>
                <a:latin typeface="Menlo" panose="020B0609030804020204" pitchFamily="49" charset="0"/>
              </a:rPr>
              <a:t>p</a:t>
            </a:r>
            <a:r>
              <a:rPr lang="fr-CA" sz="1500" dirty="0">
                <a:solidFill>
                  <a:srgbClr val="808080"/>
                </a:solidFill>
                <a:latin typeface="Menlo" panose="020B0609030804020204" pitchFamily="49" charset="0"/>
              </a:rPr>
              <a:t>&gt;</a:t>
            </a:r>
            <a:endParaRPr lang="fr-CA" sz="1500" dirty="0">
              <a:solidFill>
                <a:srgbClr val="D4D4D4"/>
              </a:solidFill>
              <a:latin typeface="Menlo" panose="020B0609030804020204" pitchFamily="49" charset="0"/>
            </a:endParaRPr>
          </a:p>
          <a:p>
            <a:pPr>
              <a:lnSpc>
                <a:spcPct val="110000"/>
              </a:lnSpc>
            </a:pPr>
            <a:r>
              <a:rPr lang="fr-CA" sz="1500" dirty="0">
                <a:solidFill>
                  <a:srgbClr val="808080"/>
                </a:solidFill>
                <a:latin typeface="Menlo" panose="020B0609030804020204" pitchFamily="49" charset="0"/>
              </a:rPr>
              <a:t>&lt;/</a:t>
            </a:r>
            <a:r>
              <a:rPr lang="fr-CA" sz="1500" dirty="0">
                <a:solidFill>
                  <a:srgbClr val="569CD6"/>
                </a:solidFill>
                <a:latin typeface="Menlo" panose="020B0609030804020204" pitchFamily="49" charset="0"/>
              </a:rPr>
              <a:t>div</a:t>
            </a:r>
            <a:r>
              <a:rPr lang="fr-CA" sz="1500" dirty="0">
                <a:solidFill>
                  <a:srgbClr val="808080"/>
                </a:solidFill>
                <a:latin typeface="Menlo" panose="020B0609030804020204" pitchFamily="49" charset="0"/>
              </a:rPr>
              <a:t>&gt;</a:t>
            </a:r>
            <a:endParaRPr lang="fr-CA" sz="1500" dirty="0">
              <a:solidFill>
                <a:srgbClr val="D4D4D4"/>
              </a:solidFill>
              <a:latin typeface="Menlo" panose="020B0609030804020204" pitchFamily="49" charset="0"/>
            </a:endParaRPr>
          </a:p>
          <a:p>
            <a:pPr>
              <a:lnSpc>
                <a:spcPct val="110000"/>
              </a:lnSpc>
            </a:pPr>
            <a:r>
              <a:rPr lang="fr-CA" sz="1500" dirty="0">
                <a:solidFill>
                  <a:srgbClr val="808080"/>
                </a:solidFill>
                <a:latin typeface="Menlo" panose="020B0609030804020204" pitchFamily="49" charset="0"/>
              </a:rPr>
              <a:t>&lt;</a:t>
            </a:r>
            <a:r>
              <a:rPr lang="fr-CA" sz="1500" dirty="0">
                <a:solidFill>
                  <a:srgbClr val="569CD6"/>
                </a:solidFill>
                <a:latin typeface="Menlo" panose="020B0609030804020204" pitchFamily="49" charset="0"/>
              </a:rPr>
              <a:t>script</a:t>
            </a:r>
            <a:r>
              <a:rPr lang="fr-CA" sz="1500" dirty="0">
                <a:solidFill>
                  <a:srgbClr val="808080"/>
                </a:solidFill>
                <a:latin typeface="Menlo" panose="020B0609030804020204" pitchFamily="49" charset="0"/>
              </a:rPr>
              <a:t>&gt;</a:t>
            </a:r>
            <a:endParaRPr lang="fr-CA" sz="1500" dirty="0">
              <a:solidFill>
                <a:srgbClr val="D4D4D4"/>
              </a:solidFill>
              <a:latin typeface="Menlo" panose="020B0609030804020204" pitchFamily="49" charset="0"/>
            </a:endParaRPr>
          </a:p>
          <a:p>
            <a:pPr>
              <a:lnSpc>
                <a:spcPct val="110000"/>
              </a:lnSpc>
            </a:pPr>
            <a:r>
              <a:rPr lang="fr-CA" sz="1500" dirty="0">
                <a:solidFill>
                  <a:srgbClr val="569CD6"/>
                </a:solidFill>
                <a:latin typeface="Menlo" panose="020B0609030804020204" pitchFamily="49" charset="0"/>
              </a:rPr>
              <a:t>    </a:t>
            </a:r>
            <a:r>
              <a:rPr lang="fr-CA" sz="1500" dirty="0" err="1">
                <a:solidFill>
                  <a:srgbClr val="569CD6"/>
                </a:solidFill>
                <a:latin typeface="Menlo" panose="020B0609030804020204" pitchFamily="49" charset="0"/>
              </a:rPr>
              <a:t>const</a:t>
            </a:r>
            <a:r>
              <a:rPr lang="fr-CA" sz="1500" dirty="0">
                <a:solidFill>
                  <a:srgbClr val="D4D4D4"/>
                </a:solidFill>
                <a:latin typeface="Menlo" panose="020B0609030804020204" pitchFamily="49" charset="0"/>
              </a:rPr>
              <a:t> </a:t>
            </a:r>
            <a:r>
              <a:rPr lang="fr-CA" sz="1500" dirty="0" err="1">
                <a:solidFill>
                  <a:srgbClr val="4FC1FF"/>
                </a:solidFill>
                <a:latin typeface="Menlo" panose="020B0609030804020204" pitchFamily="49" charset="0"/>
              </a:rPr>
              <a:t>refChampVille</a:t>
            </a:r>
            <a:r>
              <a:rPr lang="fr-CA" sz="1500" dirty="0">
                <a:solidFill>
                  <a:srgbClr val="D4D4D4"/>
                </a:solidFill>
                <a:latin typeface="Menlo" panose="020B0609030804020204" pitchFamily="49" charset="0"/>
              </a:rPr>
              <a:t> = </a:t>
            </a:r>
            <a:r>
              <a:rPr lang="fr-CA" sz="1500" dirty="0" err="1">
                <a:solidFill>
                  <a:srgbClr val="9CDCFE"/>
                </a:solidFill>
                <a:latin typeface="Menlo" panose="020B0609030804020204" pitchFamily="49" charset="0"/>
              </a:rPr>
              <a:t>document</a:t>
            </a:r>
            <a:r>
              <a:rPr lang="fr-CA" sz="1500" dirty="0" err="1">
                <a:solidFill>
                  <a:srgbClr val="D4D4D4"/>
                </a:solidFill>
                <a:latin typeface="Menlo" panose="020B0609030804020204" pitchFamily="49" charset="0"/>
              </a:rPr>
              <a:t>.</a:t>
            </a:r>
            <a:r>
              <a:rPr lang="fr-CA" sz="1500" dirty="0" err="1">
                <a:solidFill>
                  <a:srgbClr val="DCDCAA"/>
                </a:solidFill>
                <a:latin typeface="Menlo" panose="020B0609030804020204" pitchFamily="49" charset="0"/>
              </a:rPr>
              <a:t>getElementById</a:t>
            </a:r>
            <a:r>
              <a:rPr lang="fr-CA" sz="1500" dirty="0">
                <a:solidFill>
                  <a:srgbClr val="D4D4D4"/>
                </a:solidFill>
                <a:latin typeface="Menlo" panose="020B0609030804020204" pitchFamily="49" charset="0"/>
              </a:rPr>
              <a:t>(</a:t>
            </a:r>
            <a:r>
              <a:rPr lang="fr-CA" sz="1500" dirty="0">
                <a:solidFill>
                  <a:srgbClr val="CE9178"/>
                </a:solidFill>
                <a:latin typeface="Menlo" panose="020B0609030804020204" pitchFamily="49" charset="0"/>
              </a:rPr>
              <a:t>'ville'</a:t>
            </a:r>
            <a:r>
              <a:rPr lang="fr-CA" sz="1500" dirty="0">
                <a:solidFill>
                  <a:srgbClr val="D4D4D4"/>
                </a:solidFill>
                <a:latin typeface="Menlo" panose="020B0609030804020204" pitchFamily="49" charset="0"/>
              </a:rPr>
              <a:t>);</a:t>
            </a:r>
          </a:p>
          <a:p>
            <a:r>
              <a:rPr lang="fr-CA" sz="1500" dirty="0">
                <a:solidFill>
                  <a:srgbClr val="569CD6"/>
                </a:solidFill>
                <a:latin typeface="Menlo" panose="020B0609030804020204" pitchFamily="49" charset="0"/>
              </a:rPr>
              <a:t>    </a:t>
            </a:r>
            <a:r>
              <a:rPr lang="fr-CA" sz="1500" dirty="0" err="1">
                <a:solidFill>
                  <a:srgbClr val="569CD6"/>
                </a:solidFill>
                <a:latin typeface="Menlo" panose="020B0609030804020204" pitchFamily="49" charset="0"/>
              </a:rPr>
              <a:t>const</a:t>
            </a:r>
            <a:r>
              <a:rPr lang="fr-CA" sz="1500" dirty="0">
                <a:solidFill>
                  <a:srgbClr val="D4D4D4"/>
                </a:solidFill>
                <a:latin typeface="Menlo" panose="020B0609030804020204" pitchFamily="49" charset="0"/>
              </a:rPr>
              <a:t> </a:t>
            </a:r>
            <a:r>
              <a:rPr lang="fr-CA" sz="1500" dirty="0" err="1">
                <a:solidFill>
                  <a:srgbClr val="4FC1FF"/>
                </a:solidFill>
                <a:latin typeface="Menlo" panose="020B0609030804020204" pitchFamily="49" charset="0"/>
              </a:rPr>
              <a:t>refCtnValidation</a:t>
            </a:r>
            <a:r>
              <a:rPr lang="fr-CA" sz="1500" dirty="0">
                <a:solidFill>
                  <a:srgbClr val="D4D4D4"/>
                </a:solidFill>
                <a:latin typeface="Menlo" panose="020B0609030804020204" pitchFamily="49" charset="0"/>
              </a:rPr>
              <a:t> = </a:t>
            </a:r>
            <a:r>
              <a:rPr lang="fr-CA" sz="1500" dirty="0" err="1">
                <a:solidFill>
                  <a:srgbClr val="4FC1FF"/>
                </a:solidFill>
                <a:latin typeface="Menlo" panose="020B0609030804020204" pitchFamily="49" charset="0"/>
              </a:rPr>
              <a:t>refChampVille</a:t>
            </a:r>
            <a:r>
              <a:rPr lang="fr-CA" sz="1500" dirty="0" err="1">
                <a:solidFill>
                  <a:srgbClr val="D4D4D4"/>
                </a:solidFill>
                <a:latin typeface="Menlo" panose="020B0609030804020204" pitchFamily="49" charset="0"/>
              </a:rPr>
              <a:t>.</a:t>
            </a:r>
            <a:r>
              <a:rPr lang="fr-CA" sz="1500" dirty="0" err="1">
                <a:solidFill>
                  <a:srgbClr val="DCDCAA"/>
                </a:solidFill>
                <a:latin typeface="Menlo" panose="020B0609030804020204" pitchFamily="49" charset="0"/>
              </a:rPr>
              <a:t>closest</a:t>
            </a:r>
            <a:r>
              <a:rPr lang="fr-CA" sz="1500" dirty="0">
                <a:solidFill>
                  <a:srgbClr val="D4D4D4"/>
                </a:solidFill>
                <a:latin typeface="Menlo" panose="020B0609030804020204" pitchFamily="49" charset="0"/>
              </a:rPr>
              <a:t>(</a:t>
            </a:r>
            <a:r>
              <a:rPr lang="fr-CA" sz="1500" dirty="0">
                <a:solidFill>
                  <a:srgbClr val="CE9178"/>
                </a:solidFill>
                <a:latin typeface="Menlo" panose="020B0609030804020204" pitchFamily="49" charset="0"/>
              </a:rPr>
              <a:t>'.</a:t>
            </a:r>
            <a:r>
              <a:rPr lang="fr-CA" sz="1500" dirty="0" err="1">
                <a:solidFill>
                  <a:srgbClr val="CE9178"/>
                </a:solidFill>
                <a:latin typeface="Menlo" panose="020B0609030804020204" pitchFamily="49" charset="0"/>
              </a:rPr>
              <a:t>ctnValidation</a:t>
            </a:r>
            <a:r>
              <a:rPr lang="fr-CA" sz="1500" dirty="0">
                <a:solidFill>
                  <a:srgbClr val="CE9178"/>
                </a:solidFill>
                <a:latin typeface="Menlo" panose="020B0609030804020204" pitchFamily="49" charset="0"/>
              </a:rPr>
              <a:t>'</a:t>
            </a:r>
            <a:r>
              <a:rPr lang="fr-CA" sz="1500" dirty="0">
                <a:solidFill>
                  <a:srgbClr val="D4D4D4"/>
                </a:solidFill>
                <a:latin typeface="Menlo" panose="020B0609030804020204" pitchFamily="49" charset="0"/>
              </a:rPr>
              <a:t>);</a:t>
            </a:r>
            <a:r>
              <a:rPr lang="fr-CA" sz="1600" dirty="0">
                <a:solidFill>
                  <a:srgbClr val="6A9955"/>
                </a:solidFill>
                <a:latin typeface="Menlo" panose="020B0609030804020204" pitchFamily="49" charset="0"/>
              </a:rPr>
              <a:t> </a:t>
            </a:r>
            <a:r>
              <a:rPr lang="fr-CA" sz="1000" dirty="0">
                <a:solidFill>
                  <a:srgbClr val="6A9955"/>
                </a:solidFill>
                <a:latin typeface="Menlo" panose="020B0609030804020204" pitchFamily="49" charset="0"/>
              </a:rPr>
              <a:t>// Retourne l'élément </a:t>
            </a:r>
            <a:r>
              <a:rPr lang="fr-CA" sz="1000" dirty="0" err="1">
                <a:solidFill>
                  <a:srgbClr val="6A9955"/>
                </a:solidFill>
                <a:latin typeface="Menlo" panose="020B0609030804020204" pitchFamily="49" charset="0"/>
              </a:rPr>
              <a:t>div.ctnValidation</a:t>
            </a:r>
            <a:endParaRPr lang="fr-CA" sz="1500" dirty="0">
              <a:solidFill>
                <a:srgbClr val="D4D4D4"/>
              </a:solidFill>
              <a:latin typeface="Menlo" panose="020B0609030804020204" pitchFamily="49" charset="0"/>
            </a:endParaRPr>
          </a:p>
          <a:p>
            <a:pPr>
              <a:lnSpc>
                <a:spcPct val="110000"/>
              </a:lnSpc>
            </a:pPr>
            <a:r>
              <a:rPr lang="fr-CA" sz="1500" dirty="0">
                <a:solidFill>
                  <a:srgbClr val="569CD6"/>
                </a:solidFill>
                <a:latin typeface="Menlo" panose="020B0609030804020204" pitchFamily="49" charset="0"/>
              </a:rPr>
              <a:t>    </a:t>
            </a:r>
            <a:r>
              <a:rPr lang="fr-CA" sz="1500" dirty="0" err="1">
                <a:solidFill>
                  <a:srgbClr val="569CD6"/>
                </a:solidFill>
                <a:latin typeface="Menlo" panose="020B0609030804020204" pitchFamily="49" charset="0"/>
              </a:rPr>
              <a:t>const</a:t>
            </a:r>
            <a:r>
              <a:rPr lang="fr-CA" sz="1500" dirty="0">
                <a:solidFill>
                  <a:srgbClr val="D4D4D4"/>
                </a:solidFill>
                <a:latin typeface="Menlo" panose="020B0609030804020204" pitchFamily="49" charset="0"/>
              </a:rPr>
              <a:t> </a:t>
            </a:r>
            <a:r>
              <a:rPr lang="fr-CA" sz="1500" dirty="0" err="1">
                <a:solidFill>
                  <a:srgbClr val="4FC1FF"/>
                </a:solidFill>
                <a:latin typeface="Menlo" panose="020B0609030804020204" pitchFamily="49" charset="0"/>
              </a:rPr>
              <a:t>refMessageErreur</a:t>
            </a:r>
            <a:r>
              <a:rPr lang="fr-CA" sz="1500" dirty="0">
                <a:solidFill>
                  <a:srgbClr val="D4D4D4"/>
                </a:solidFill>
                <a:latin typeface="Menlo" panose="020B0609030804020204" pitchFamily="49" charset="0"/>
              </a:rPr>
              <a:t> = </a:t>
            </a:r>
            <a:r>
              <a:rPr lang="fr-CA" sz="1500" dirty="0" err="1">
                <a:solidFill>
                  <a:srgbClr val="4FC1FF"/>
                </a:solidFill>
                <a:latin typeface="Menlo" panose="020B0609030804020204" pitchFamily="49" charset="0"/>
              </a:rPr>
              <a:t>refCtnValidation</a:t>
            </a:r>
            <a:r>
              <a:rPr lang="fr-CA" sz="1500" dirty="0" err="1">
                <a:solidFill>
                  <a:srgbClr val="D4D4D4"/>
                </a:solidFill>
                <a:latin typeface="Menlo" panose="020B0609030804020204" pitchFamily="49" charset="0"/>
              </a:rPr>
              <a:t>.</a:t>
            </a:r>
            <a:r>
              <a:rPr lang="fr-CA" sz="1500" dirty="0" err="1">
                <a:solidFill>
                  <a:srgbClr val="DCDCAA"/>
                </a:solidFill>
                <a:latin typeface="Menlo" panose="020B0609030804020204" pitchFamily="49" charset="0"/>
              </a:rPr>
              <a:t>querySelector</a:t>
            </a:r>
            <a:r>
              <a:rPr lang="fr-CA" sz="1500" dirty="0">
                <a:solidFill>
                  <a:srgbClr val="D4D4D4"/>
                </a:solidFill>
                <a:latin typeface="Menlo" panose="020B0609030804020204" pitchFamily="49" charset="0"/>
              </a:rPr>
              <a:t>(</a:t>
            </a:r>
            <a:r>
              <a:rPr lang="fr-CA" sz="1500" dirty="0">
                <a:solidFill>
                  <a:srgbClr val="CE9178"/>
                </a:solidFill>
                <a:latin typeface="Menlo" panose="020B0609030804020204" pitchFamily="49" charset="0"/>
              </a:rPr>
              <a:t>'.erreur'</a:t>
            </a:r>
            <a:r>
              <a:rPr lang="fr-CA" sz="1500" dirty="0">
                <a:solidFill>
                  <a:srgbClr val="D4D4D4"/>
                </a:solidFill>
                <a:latin typeface="Menlo" panose="020B0609030804020204" pitchFamily="49" charset="0"/>
              </a:rPr>
              <a:t>);</a:t>
            </a:r>
          </a:p>
          <a:p>
            <a:pPr>
              <a:lnSpc>
                <a:spcPct val="110000"/>
              </a:lnSpc>
            </a:pPr>
            <a:r>
              <a:rPr lang="fr-CA" sz="1500" dirty="0">
                <a:solidFill>
                  <a:srgbClr val="4FC1FF"/>
                </a:solidFill>
                <a:latin typeface="Menlo" panose="020B0609030804020204" pitchFamily="49" charset="0"/>
              </a:rPr>
              <a:t>    </a:t>
            </a:r>
            <a:r>
              <a:rPr lang="fr-CA" sz="1500" dirty="0" err="1">
                <a:solidFill>
                  <a:srgbClr val="4FC1FF"/>
                </a:solidFill>
                <a:latin typeface="Menlo" panose="020B0609030804020204" pitchFamily="49" charset="0"/>
              </a:rPr>
              <a:t>refMessageErreur</a:t>
            </a:r>
            <a:r>
              <a:rPr lang="fr-CA" sz="1500" dirty="0" err="1">
                <a:solidFill>
                  <a:srgbClr val="D4D4D4"/>
                </a:solidFill>
                <a:latin typeface="Menlo" panose="020B0609030804020204" pitchFamily="49" charset="0"/>
              </a:rPr>
              <a:t>.</a:t>
            </a:r>
            <a:r>
              <a:rPr lang="fr-CA" sz="1500" dirty="0" err="1">
                <a:solidFill>
                  <a:srgbClr val="9CDCFE"/>
                </a:solidFill>
                <a:latin typeface="Menlo" panose="020B0609030804020204" pitchFamily="49" charset="0"/>
              </a:rPr>
              <a:t>innerText</a:t>
            </a:r>
            <a:r>
              <a:rPr lang="fr-CA" sz="1500" dirty="0">
                <a:solidFill>
                  <a:srgbClr val="D4D4D4"/>
                </a:solidFill>
                <a:latin typeface="Menlo" panose="020B0609030804020204" pitchFamily="49" charset="0"/>
              </a:rPr>
              <a:t> = </a:t>
            </a:r>
            <a:r>
              <a:rPr lang="fr-CA" sz="1500" dirty="0">
                <a:solidFill>
                  <a:srgbClr val="CE9178"/>
                </a:solidFill>
                <a:latin typeface="Menlo" panose="020B0609030804020204" pitchFamily="49" charset="0"/>
              </a:rPr>
              <a:t>'Message d</a:t>
            </a:r>
            <a:r>
              <a:rPr lang="fr-CA" sz="1500" dirty="0">
                <a:solidFill>
                  <a:srgbClr val="D7BA7D"/>
                </a:solidFill>
                <a:latin typeface="Menlo" panose="020B0609030804020204" pitchFamily="49" charset="0"/>
              </a:rPr>
              <a:t>\'</a:t>
            </a:r>
            <a:r>
              <a:rPr lang="fr-CA" sz="1500" dirty="0">
                <a:solidFill>
                  <a:srgbClr val="CE9178"/>
                </a:solidFill>
                <a:latin typeface="Menlo" panose="020B0609030804020204" pitchFamily="49" charset="0"/>
              </a:rPr>
              <a:t>erreur'</a:t>
            </a:r>
            <a:r>
              <a:rPr lang="fr-CA" sz="1500" dirty="0">
                <a:solidFill>
                  <a:srgbClr val="D4D4D4"/>
                </a:solidFill>
                <a:latin typeface="Menlo" panose="020B0609030804020204" pitchFamily="49" charset="0"/>
              </a:rPr>
              <a:t>;</a:t>
            </a:r>
          </a:p>
          <a:p>
            <a:pPr>
              <a:lnSpc>
                <a:spcPct val="110000"/>
              </a:lnSpc>
            </a:pPr>
            <a:r>
              <a:rPr lang="fr-CA" sz="1500" dirty="0">
                <a:solidFill>
                  <a:srgbClr val="808080"/>
                </a:solidFill>
                <a:latin typeface="Menlo" panose="020B0609030804020204" pitchFamily="49" charset="0"/>
              </a:rPr>
              <a:t>&lt;/</a:t>
            </a:r>
            <a:r>
              <a:rPr lang="fr-CA" sz="1500" dirty="0">
                <a:solidFill>
                  <a:srgbClr val="569CD6"/>
                </a:solidFill>
                <a:latin typeface="Menlo" panose="020B0609030804020204" pitchFamily="49" charset="0"/>
              </a:rPr>
              <a:t>script</a:t>
            </a:r>
            <a:r>
              <a:rPr lang="fr-CA" sz="1500" dirty="0">
                <a:solidFill>
                  <a:srgbClr val="808080"/>
                </a:solidFill>
                <a:latin typeface="Menlo" panose="020B0609030804020204" pitchFamily="49" charset="0"/>
              </a:rPr>
              <a:t>&gt;</a:t>
            </a:r>
            <a:endParaRPr lang="fr-CA" sz="1500" dirty="0">
              <a:solidFill>
                <a:srgbClr val="D4D4D4"/>
              </a:solidFill>
              <a:latin typeface="Menlo" panose="020B0609030804020204" pitchFamily="49" charset="0"/>
            </a:endParaRPr>
          </a:p>
        </p:txBody>
      </p:sp>
      <p:sp>
        <p:nvSpPr>
          <p:cNvPr id="10" name="Rectangle 9">
            <a:extLst>
              <a:ext uri="{FF2B5EF4-FFF2-40B4-BE49-F238E27FC236}">
                <a16:creationId xmlns:a16="http://schemas.microsoft.com/office/drawing/2014/main" id="{EC406068-617C-5747-AEF2-32B0EE056CB4}"/>
              </a:ext>
            </a:extLst>
          </p:cNvPr>
          <p:cNvSpPr/>
          <p:nvPr/>
        </p:nvSpPr>
        <p:spPr>
          <a:xfrm>
            <a:off x="601067" y="1674810"/>
            <a:ext cx="6076180" cy="1089529"/>
          </a:xfrm>
          <a:prstGeom prst="rect">
            <a:avLst/>
          </a:prstGeom>
        </p:spPr>
        <p:txBody>
          <a:bodyPr wrap="square" anchor="t">
            <a:spAutoFit/>
          </a:bodyPr>
          <a:lstStyle/>
          <a:p>
            <a:pPr fontAlgn="ctr">
              <a:lnSpc>
                <a:spcPct val="120000"/>
              </a:lnSpc>
              <a:spcBef>
                <a:spcPts val="2400"/>
              </a:spcBef>
            </a:pPr>
            <a:r>
              <a:rPr lang="fr-CA" dirty="0">
                <a:solidFill>
                  <a:schemeClr val="accent1">
                    <a:lumMod val="50000"/>
                  </a:schemeClr>
                </a:solidFill>
                <a:latin typeface="Rubik" pitchFamily="2" charset="-79"/>
                <a:cs typeface="Rubik" pitchFamily="2" charset="-79"/>
              </a:rPr>
              <a:t>Exemple</a:t>
            </a:r>
            <a:br>
              <a:rPr lang="fr-CA" dirty="0">
                <a:solidFill>
                  <a:schemeClr val="accent1">
                    <a:lumMod val="50000"/>
                  </a:schemeClr>
                </a:solidFill>
                <a:latin typeface="Rubik Light" pitchFamily="2" charset="-79"/>
                <a:cs typeface="Rubik Light" pitchFamily="2" charset="-79"/>
              </a:rPr>
            </a:br>
            <a:r>
              <a:rPr lang="fr-CA" dirty="0">
                <a:solidFill>
                  <a:schemeClr val="accent1">
                    <a:lumMod val="50000"/>
                  </a:schemeClr>
                </a:solidFill>
                <a:latin typeface="Rubik Light" pitchFamily="2" charset="-79"/>
                <a:cs typeface="Rubik Light" pitchFamily="2" charset="-79"/>
              </a:rPr>
              <a:t>Obtenir le paragraphe </a:t>
            </a:r>
            <a:r>
              <a:rPr lang="fr-CA"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.erreur </a:t>
            </a:r>
            <a:r>
              <a:rPr lang="fr-CA" dirty="0">
                <a:solidFill>
                  <a:schemeClr val="accent1">
                    <a:lumMod val="50000"/>
                  </a:schemeClr>
                </a:solidFill>
                <a:latin typeface="Rubik Light" pitchFamily="2" charset="-79"/>
                <a:cs typeface="Rubik Light" pitchFamily="2" charset="-79"/>
              </a:rPr>
              <a:t>correspondant au champ </a:t>
            </a:r>
            <a:r>
              <a:rPr lang="fr-CA" dirty="0" err="1">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rPr>
              <a:t>input.ville</a:t>
            </a:r>
            <a:endParaRPr lang="fr-CA" dirty="0">
              <a:solidFill>
                <a:schemeClr val="accent1">
                  <a:lumMod val="50000"/>
                </a:schemeClr>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2792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7A8BAE-A08B-7C4C-98B2-F2766E3BA319}"/>
              </a:ext>
            </a:extLst>
          </p:cNvPr>
          <p:cNvSpPr txBox="1">
            <a:spLocks/>
          </p:cNvSpPr>
          <p:nvPr/>
        </p:nvSpPr>
        <p:spPr>
          <a:xfrm>
            <a:off x="601067" y="400921"/>
            <a:ext cx="8686120" cy="491677"/>
          </a:xfrm>
          <a:prstGeom prst="rect">
            <a:avLst/>
          </a:prstGeom>
          <a:noFill/>
          <a:effectLst/>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2400" b="1" dirty="0">
                <a:solidFill>
                  <a:schemeClr val="accent1">
                    <a:lumMod val="50000"/>
                  </a:schemeClr>
                </a:solidFill>
                <a:latin typeface="Rubik" pitchFamily="2" charset="-79"/>
                <a:cs typeface="Rubik" pitchFamily="2" charset="-79"/>
              </a:rPr>
              <a:t>Validation de formulaire</a:t>
            </a:r>
          </a:p>
        </p:txBody>
      </p:sp>
      <p:sp>
        <p:nvSpPr>
          <p:cNvPr id="12" name="Titre 1">
            <a:extLst>
              <a:ext uri="{FF2B5EF4-FFF2-40B4-BE49-F238E27FC236}">
                <a16:creationId xmlns:a16="http://schemas.microsoft.com/office/drawing/2014/main" id="{2E086EF7-DAD3-784C-A84F-5F005C489197}"/>
              </a:ext>
            </a:extLst>
          </p:cNvPr>
          <p:cNvSpPr txBox="1">
            <a:spLocks/>
          </p:cNvSpPr>
          <p:nvPr/>
        </p:nvSpPr>
        <p:spPr>
          <a:xfrm>
            <a:off x="601067" y="121117"/>
            <a:ext cx="7924800" cy="33770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fr-CA" sz="1200" dirty="0">
                <a:solidFill>
                  <a:schemeClr val="accent1">
                    <a:lumMod val="50000"/>
                  </a:schemeClr>
                </a:solidFill>
                <a:latin typeface="Rubik" pitchFamily="2" charset="-79"/>
                <a:cs typeface="Rubik" pitchFamily="2" charset="-79"/>
              </a:rPr>
              <a:t>Matière pour le TP2</a:t>
            </a:r>
          </a:p>
        </p:txBody>
      </p:sp>
      <p:sp>
        <p:nvSpPr>
          <p:cNvPr id="14" name="Rectangle 13">
            <a:extLst>
              <a:ext uri="{FF2B5EF4-FFF2-40B4-BE49-F238E27FC236}">
                <a16:creationId xmlns:a16="http://schemas.microsoft.com/office/drawing/2014/main" id="{017FA576-EDAD-F94F-A5A5-B910430764F6}"/>
              </a:ext>
            </a:extLst>
          </p:cNvPr>
          <p:cNvSpPr/>
          <p:nvPr/>
        </p:nvSpPr>
        <p:spPr>
          <a:xfrm>
            <a:off x="0" y="1"/>
            <a:ext cx="445477" cy="89259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2369AD70-23DD-1E42-AE53-3A2D99012C82}"/>
              </a:ext>
            </a:extLst>
          </p:cNvPr>
          <p:cNvSpPr/>
          <p:nvPr/>
        </p:nvSpPr>
        <p:spPr>
          <a:xfrm>
            <a:off x="0" y="890051"/>
            <a:ext cx="12192000" cy="5967948"/>
          </a:xfrm>
          <a:prstGeom prst="rect">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2D76898C-6675-264E-973C-C36826E48849}"/>
              </a:ext>
            </a:extLst>
          </p:cNvPr>
          <p:cNvSpPr/>
          <p:nvPr/>
        </p:nvSpPr>
        <p:spPr>
          <a:xfrm>
            <a:off x="601065" y="2384380"/>
            <a:ext cx="7924801" cy="2511457"/>
          </a:xfrm>
          <a:prstGeom prst="rect">
            <a:avLst/>
          </a:prstGeom>
        </p:spPr>
        <p:txBody>
          <a:bodyPr wrap="square" anchor="t">
            <a:spAutoFit/>
          </a:bodyPr>
          <a:lstStyle/>
          <a:p>
            <a:pPr fontAlgn="ctr">
              <a:lnSpc>
                <a:spcPct val="120000"/>
              </a:lnSpc>
              <a:spcBef>
                <a:spcPts val="2400"/>
              </a:spcBef>
            </a:pPr>
            <a:r>
              <a:rPr lang="fr-CA" sz="2600" dirty="0">
                <a:solidFill>
                  <a:schemeClr val="accent1">
                    <a:lumMod val="50000"/>
                  </a:schemeClr>
                </a:solidFill>
                <a:latin typeface="Rubik Medium" pitchFamily="2" charset="-79"/>
                <a:cs typeface="Rubik Medium" pitchFamily="2" charset="-79"/>
              </a:rPr>
              <a:t>Pourquoi valider un formulaire en JavaScript ? </a:t>
            </a:r>
          </a:p>
          <a:p>
            <a:pPr fontAlgn="ctr">
              <a:lnSpc>
                <a:spcPct val="120000"/>
              </a:lnSpc>
              <a:spcBef>
                <a:spcPts val="1200"/>
              </a:spcBef>
            </a:pPr>
            <a:r>
              <a:rPr lang="fr-CA" sz="2200" dirty="0">
                <a:solidFill>
                  <a:schemeClr val="accent1">
                    <a:lumMod val="50000"/>
                  </a:schemeClr>
                </a:solidFill>
                <a:latin typeface="Rubik Light" pitchFamily="2" charset="-79"/>
                <a:cs typeface="Rubik Light" pitchFamily="2" charset="-79"/>
              </a:rPr>
              <a:t>Pour obtenir une rétroaction immédiate et sur mesure </a:t>
            </a:r>
            <a:br>
              <a:rPr lang="fr-CA" sz="2200" dirty="0">
                <a:solidFill>
                  <a:schemeClr val="accent1">
                    <a:lumMod val="50000"/>
                  </a:schemeClr>
                </a:solidFill>
                <a:latin typeface="Rubik Light" pitchFamily="2" charset="-79"/>
                <a:cs typeface="Rubik Light" pitchFamily="2" charset="-79"/>
              </a:rPr>
            </a:br>
            <a:r>
              <a:rPr lang="fr-CA" sz="2200" dirty="0">
                <a:solidFill>
                  <a:schemeClr val="accent1">
                    <a:lumMod val="50000"/>
                  </a:schemeClr>
                </a:solidFill>
                <a:latin typeface="Rubik Light" pitchFamily="2" charset="-79"/>
                <a:cs typeface="Rubik Light" pitchFamily="2" charset="-79"/>
              </a:rPr>
              <a:t>dans le but d’améliorer l’expérience utilisateur.</a:t>
            </a:r>
          </a:p>
          <a:p>
            <a:pPr fontAlgn="ctr">
              <a:lnSpc>
                <a:spcPct val="120000"/>
              </a:lnSpc>
              <a:spcBef>
                <a:spcPts val="2400"/>
              </a:spcBef>
            </a:pPr>
            <a:r>
              <a:rPr lang="fr-CA" sz="1600" dirty="0">
                <a:solidFill>
                  <a:schemeClr val="accent1">
                    <a:lumMod val="50000"/>
                  </a:schemeClr>
                </a:solidFill>
                <a:latin typeface="Rubik Light" pitchFamily="2" charset="-79"/>
                <a:cs typeface="Rubik Light" pitchFamily="2" charset="-79"/>
              </a:rPr>
              <a:t>Pour plus de détails, faire la lecture obligatoire du cours 11:</a:t>
            </a:r>
            <a:br>
              <a:rPr lang="fr-CA" sz="1600" dirty="0">
                <a:solidFill>
                  <a:schemeClr val="accent1">
                    <a:lumMod val="50000"/>
                  </a:schemeClr>
                </a:solidFill>
                <a:latin typeface="Rubik Light" pitchFamily="2" charset="-79"/>
                <a:cs typeface="Rubik Light" pitchFamily="2" charset="-79"/>
              </a:rPr>
            </a:br>
            <a:r>
              <a:rPr lang="fr-CA" sz="1600" b="1" dirty="0">
                <a:solidFill>
                  <a:schemeClr val="accent1">
                    <a:lumMod val="50000"/>
                  </a:schemeClr>
                </a:solidFill>
                <a:latin typeface="Rubik Light" pitchFamily="2" charset="-79"/>
                <a:cs typeface="Rubik Light" pitchFamily="2" charset="-79"/>
              </a:rPr>
              <a:t>JS-C11-LECTURE_comment-valider-formulaire.pdf</a:t>
            </a:r>
          </a:p>
        </p:txBody>
      </p:sp>
    </p:spTree>
    <p:extLst>
      <p:ext uri="{BB962C8B-B14F-4D97-AF65-F5344CB8AC3E}">
        <p14:creationId xmlns:p14="http://schemas.microsoft.com/office/powerpoint/2010/main" val="2883450628"/>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8584</TotalTime>
  <Words>2128</Words>
  <Application>Microsoft Macintosh PowerPoint</Application>
  <PresentationFormat>Grand écran</PresentationFormat>
  <Paragraphs>195</Paragraphs>
  <Slides>19</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19</vt:i4>
      </vt:variant>
    </vt:vector>
  </HeadingPairs>
  <TitlesOfParts>
    <vt:vector size="28" baseType="lpstr">
      <vt:lpstr>Arial</vt:lpstr>
      <vt:lpstr>Calibri</vt:lpstr>
      <vt:lpstr>Calibri Light</vt:lpstr>
      <vt:lpstr>Menlo</vt:lpstr>
      <vt:lpstr>Rubik</vt:lpstr>
      <vt:lpstr>Rubik Light</vt:lpstr>
      <vt:lpstr>Rubik Medium</vt:lpstr>
      <vt:lpstr>Source Sans Pro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Raphaël Paré</dc:creator>
  <cp:lastModifiedBy>Ève Février</cp:lastModifiedBy>
  <cp:revision>225</cp:revision>
  <dcterms:created xsi:type="dcterms:W3CDTF">2021-03-07T13:18:41Z</dcterms:created>
  <dcterms:modified xsi:type="dcterms:W3CDTF">2022-11-14T13:41:18Z</dcterms:modified>
</cp:coreProperties>
</file>