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363" r:id="rId4"/>
    <p:sldId id="471" r:id="rId5"/>
    <p:sldId id="479" r:id="rId6"/>
    <p:sldId id="480" r:id="rId7"/>
    <p:sldId id="481" r:id="rId8"/>
    <p:sldId id="470" r:id="rId9"/>
    <p:sldId id="483" r:id="rId10"/>
    <p:sldId id="484" r:id="rId11"/>
    <p:sldId id="474" r:id="rId12"/>
    <p:sldId id="485" r:id="rId13"/>
    <p:sldId id="487" r:id="rId14"/>
    <p:sldId id="488" r:id="rId15"/>
    <p:sldId id="489" r:id="rId16"/>
    <p:sldId id="490" r:id="rId17"/>
    <p:sldId id="491" r:id="rId18"/>
    <p:sldId id="472" r:id="rId19"/>
    <p:sldId id="492" r:id="rId20"/>
    <p:sldId id="493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E3F3"/>
    <a:srgbClr val="2F528F"/>
    <a:srgbClr val="E5EBF8"/>
    <a:srgbClr val="4472C4"/>
    <a:srgbClr val="121F39"/>
    <a:srgbClr val="2E5094"/>
    <a:srgbClr val="243F72"/>
    <a:srgbClr val="233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46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D11C8-EA3C-6B45-A45C-0B57669BF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F7C2C1-FC72-3B49-9246-3839762E4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838E0-777E-5F4F-8A8D-2CEF5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50BD9-F998-C941-B978-70379A2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C25C-22EE-494F-9891-DED66AE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7D5FC-684B-CA43-8B9D-61001D7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BD5A15-CE5A-4E46-90FA-D62F1427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82D5A-FA45-194D-88F2-B65825E6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556495-6FE5-0243-BDD8-0CF3B1EF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D9FF2-8748-1147-89FC-1102459D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99214C-6FCC-E54F-BCCF-4E706EDA2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5C083-155C-1046-A54A-185949031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674FE-8B36-D340-BA9C-C0F54D2B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D38BA-1AF5-9448-97FC-9C22B6D6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E1497-7A23-284A-BB70-6B5395BE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3AC20-29FA-C446-88DA-CB7246D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777DE-174A-E448-878C-5C296764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6B447-7051-D242-B970-A32F329A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3CC36-5321-B34C-8305-C64AEB12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94E21-AEF8-3540-9CE3-BE8452E5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0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6F3A7-B4F2-264F-89A0-FC19A521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30139-E803-A344-9635-D870250B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C1FD4-45DD-5B4B-A437-C31D43F5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B80F2-6411-484E-9ED4-7D7016D1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166DC-0296-244D-8112-98D5050F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BAF95-0A37-854F-8FDB-430635EE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75264-56FD-024F-B7CA-C83E3BB3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5D964B-50E6-654C-A02E-93AD6D38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4112FE-4B81-044D-A324-C3063887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EDE0B-E441-184B-B51B-3E24F511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29FC3F-0193-A946-86C3-10E3BFDE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8DE3E-3CA1-8146-A8AC-4AC5B20B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1AB77A-1489-134E-8F2B-395EE61C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243683-A630-B743-AEB9-4D012615C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069651-C7A5-A54F-B2FC-C2914588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A345FF-0567-5D46-BD95-E47218FE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C84597-3DC0-D349-A02D-9FA0AE8B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C3764F-684F-8943-95CB-13EA2AF5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C12763-6F33-F646-A6E6-F7FE1D91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8F84A-EDBA-3D48-8B71-A6EA5F8D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89CF29-2454-FE47-BE46-B2D5A8F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B9AA9A-8E63-8B4E-B3DB-623E3169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E66C0A-257E-C140-88A0-B6D0ADD7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6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5464E-D618-0842-8C51-AA977479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760F99-855C-F34A-A4C5-4DB5662B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13D607-2B91-B74A-A17C-06E9FBD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2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5848-86E4-D845-8D8F-FAF7ED93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3DA8C-3226-3841-941E-22332A49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61F24-1AC6-FC41-9107-9D8323A4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E75569-C4B9-DE44-8049-2C678769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2B8B2F-BE18-E044-901C-1B3E4381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A9EF26-7333-B446-8C27-9136E23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3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39259-D5B9-9E43-BA7E-90BFE63A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541DC2-9FCF-4243-9C01-AC03D2AC3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A65DEA-F9DB-A545-902D-1B5B80AA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903F07-A7BE-C24A-AC18-34501A3F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5A6F8-D513-C143-A6E7-5A066D0F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4999B4-6D8C-B149-B9CE-9F73FDE5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C57AD-49EE-BA41-89F9-BD69535B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082CFF-4A96-5C4F-8945-7BE618FC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B2DB5-5F43-1C49-BA1A-0B5E664B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B146-B621-9347-8FE6-831C97D0F806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742D1-ABBD-CC48-A3AC-C1E4F56E2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25B39-918B-EF40-ACDD-4903B4E9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92C4-7AFA-F941-94F2-83F1D2C32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s-tricks.com/form-validation-part-1-constraint-validation-html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s-tricks.com/form-validation-part-1-constraint-validation-htm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s-tricks.com/form-validation-part-1-constraint-validation-htm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s-tricks.com/form-validation-part-1-constraint-validation-htm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form-validation-part-1-constraint-validation-html/" TargetMode="External"/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Learn/Forms/Form_valid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B790FC57-0E45-7441-9CFB-0ECF31BAEF27}"/>
              </a:ext>
            </a:extLst>
          </p:cNvPr>
          <p:cNvSpPr txBox="1">
            <a:spLocks/>
          </p:cNvSpPr>
          <p:nvPr/>
        </p:nvSpPr>
        <p:spPr>
          <a:xfrm>
            <a:off x="2639754" y="5156256"/>
            <a:ext cx="14069378" cy="378034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16000" b="1" dirty="0" err="1">
                <a:solidFill>
                  <a:srgbClr val="243F72"/>
                </a:solidFill>
                <a:latin typeface="Source Sans Pro" panose="020B0503030403020204" pitchFamily="34" charset="77"/>
                <a:cs typeface="Arial" panose="020B0604020202020204" pitchFamily="34" charset="0"/>
              </a:rPr>
              <a:t>novalidate</a:t>
            </a:r>
            <a:endParaRPr lang="fr-CA" sz="16000" b="1" dirty="0">
              <a:solidFill>
                <a:srgbClr val="243F72"/>
              </a:solidFill>
              <a:latin typeface="Source Sans Pro" panose="020B0503030403020204" pitchFamily="34" charset="77"/>
              <a:cs typeface="Arial" panose="020B0604020202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5CA7724-52EA-3F40-BD0C-B378D20F1F80}"/>
              </a:ext>
            </a:extLst>
          </p:cNvPr>
          <p:cNvSpPr txBox="1">
            <a:spLocks/>
          </p:cNvSpPr>
          <p:nvPr/>
        </p:nvSpPr>
        <p:spPr>
          <a:xfrm>
            <a:off x="1214384" y="4271261"/>
            <a:ext cx="8686119" cy="107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CA" sz="32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A394B7E-8C36-AD43-AFC8-640E79EDD85B}"/>
              </a:ext>
            </a:extLst>
          </p:cNvPr>
          <p:cNvSpPr txBox="1">
            <a:spLocks/>
          </p:cNvSpPr>
          <p:nvPr/>
        </p:nvSpPr>
        <p:spPr>
          <a:xfrm>
            <a:off x="1214385" y="6374565"/>
            <a:ext cx="7924800" cy="450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fr-CA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ubik Light" pitchFamily="2" charset="-79"/>
                <a:cs typeface="Rubik Light" pitchFamily="2" charset="-79"/>
              </a:rPr>
              <a:t>2022</a:t>
            </a:r>
            <a:endParaRPr lang="fr-FR" sz="1400" dirty="0">
              <a:solidFill>
                <a:schemeClr val="accent1">
                  <a:lumMod val="40000"/>
                  <a:lumOff val="60000"/>
                </a:schemeClr>
              </a:solidFill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67692-D196-FD4A-A3ED-AA1E3A2427D3}"/>
              </a:ext>
            </a:extLst>
          </p:cNvPr>
          <p:cNvSpPr/>
          <p:nvPr/>
        </p:nvSpPr>
        <p:spPr>
          <a:xfrm>
            <a:off x="0" y="0"/>
            <a:ext cx="4454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ED7859-D9CB-5F4D-9A10-6893B0DBD149}"/>
              </a:ext>
            </a:extLst>
          </p:cNvPr>
          <p:cNvSpPr txBox="1">
            <a:spLocks/>
          </p:cNvSpPr>
          <p:nvPr/>
        </p:nvSpPr>
        <p:spPr>
          <a:xfrm>
            <a:off x="1214384" y="3264896"/>
            <a:ext cx="10368016" cy="683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400"/>
              </a:spcBef>
            </a:pPr>
            <a:r>
              <a:rPr lang="fr-CA" sz="48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  <a:endParaRPr lang="fr-FR" sz="48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33EDF1F-CE13-2744-8B6E-B1C065503512}"/>
              </a:ext>
            </a:extLst>
          </p:cNvPr>
          <p:cNvSpPr txBox="1">
            <a:spLocks/>
          </p:cNvSpPr>
          <p:nvPr/>
        </p:nvSpPr>
        <p:spPr>
          <a:xfrm>
            <a:off x="1214384" y="4213386"/>
            <a:ext cx="8686119" cy="107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fr-CA" sz="32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Programmation Web et multimédia I</a:t>
            </a:r>
          </a:p>
        </p:txBody>
      </p:sp>
    </p:spTree>
    <p:extLst>
      <p:ext uri="{BB962C8B-B14F-4D97-AF65-F5344CB8AC3E}">
        <p14:creationId xmlns:p14="http://schemas.microsoft.com/office/powerpoint/2010/main" val="369685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89B89C4-9C55-6D49-AE51-D0C38E9BF71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Types de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Voici les 2 types de validation: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76AA75-1030-D546-81DB-2E2356FA02B2}"/>
              </a:ext>
            </a:extLst>
          </p:cNvPr>
          <p:cNvSpPr/>
          <p:nvPr/>
        </p:nvSpPr>
        <p:spPr>
          <a:xfrm>
            <a:off x="928688" y="2232509"/>
            <a:ext cx="10001250" cy="2612938"/>
          </a:xfrm>
          <a:prstGeom prst="roundRect">
            <a:avLst>
              <a:gd name="adj" fmla="val 4257"/>
            </a:avLst>
          </a:prstGeom>
          <a:solidFill>
            <a:srgbClr val="DAE3F3">
              <a:alpha val="18039"/>
            </a:srgb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F58A1-C4E3-8C4A-BC49-DF8922E35103}"/>
              </a:ext>
            </a:extLst>
          </p:cNvPr>
          <p:cNvSpPr/>
          <p:nvPr/>
        </p:nvSpPr>
        <p:spPr>
          <a:xfrm>
            <a:off x="3029602" y="2001676"/>
            <a:ext cx="5799422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/>
                </a:solidFill>
                <a:highlight>
                  <a:srgbClr val="FFFFFF"/>
                </a:highlight>
                <a:latin typeface="Rubik Medium" pitchFamily="2" charset="-79"/>
                <a:cs typeface="Rubik Medium" pitchFamily="2" charset="-79"/>
              </a:rPr>
              <a:t>Validation à effectuer dans le cadre du cours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66BD2-8A32-1546-99AD-61371B16DC38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Rubik" pitchFamily="2" charset="-79"/>
                <a:cs typeface="Rubik" pitchFamily="2" charset="-79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4BC2E-B6B5-5E44-B8E0-E3491094FCB1}"/>
              </a:ext>
            </a:extLst>
          </p:cNvPr>
          <p:cNvSpPr/>
          <p:nvPr/>
        </p:nvSpPr>
        <p:spPr>
          <a:xfrm>
            <a:off x="1761490" y="2600871"/>
            <a:ext cx="9501822" cy="19636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Validation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côté client 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(front-end)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S’effectue avant que les données soient envoyées au serveur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Réponse instantanée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Validation personnalisée en JavaScript avec l’attribut 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</a:b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et validation de formulaire HTML5 intégré.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4EE27-98DF-5248-AA55-AE79D3FD6BC8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49EB24E-A1E2-CE4F-BBD8-CEA81E8ABBC1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173927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89B89C4-9C55-6D49-AE51-D0C38E9BF71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136F1-5D50-B94B-84CE-77356F11A975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0DD85-574C-EE46-B599-8BB4C9D6F705}"/>
              </a:ext>
            </a:extLst>
          </p:cNvPr>
          <p:cNvSpPr/>
          <p:nvPr/>
        </p:nvSpPr>
        <p:spPr>
          <a:xfrm>
            <a:off x="0" y="890051"/>
            <a:ext cx="12192000" cy="596794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87325-8E7F-FD41-986E-F6AD917E9EED}"/>
              </a:ext>
            </a:extLst>
          </p:cNvPr>
          <p:cNvSpPr/>
          <p:nvPr/>
        </p:nvSpPr>
        <p:spPr>
          <a:xfrm>
            <a:off x="2579709" y="1982450"/>
            <a:ext cx="7192941" cy="28931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Avec un formulaire HTML5, il est 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possible de valider </a:t>
            </a:r>
            <a:b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la plupart des données 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utilisateur 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sans avoir recours </a:t>
            </a:r>
            <a:b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à des scripts. </a:t>
            </a:r>
            <a:b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b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Lorsque nous ajoutons des 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attributs de validation </a:t>
            </a:r>
            <a:b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sur les éléments d’un formulaire, ils vous permettent </a:t>
            </a:r>
            <a:b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</a:b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de spécifier des règles de validation.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0A71E-3CD7-9142-9750-967F046B22E3}"/>
              </a:ext>
            </a:extLst>
          </p:cNvPr>
          <p:cNvSpPr/>
          <p:nvPr/>
        </p:nvSpPr>
        <p:spPr>
          <a:xfrm>
            <a:off x="2579709" y="6149302"/>
            <a:ext cx="6707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B193E91-6717-4B4E-B5D0-3B19AE453BEB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370334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3CFDF-CC16-2141-AAA8-FCB78288643B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https://css-tricks.com/form-validation-part-1-constraint-validation-html/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pic>
        <p:nvPicPr>
          <p:cNvPr id="1026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1EDDE139-D064-6E41-9F04-6A4C56D1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82" y="1770778"/>
            <a:ext cx="6716635" cy="331644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47FE3F45-E18A-1149-9AD0-2D8310AD451D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FD68D71-C601-0141-84E2-C92335D0C6DC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287245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Attributs HTML de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3CFDF-CC16-2141-AAA8-FCB78288643B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084FA1A-16AE-7741-938A-52BD3B47F071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442B0-CDB2-674C-B548-538FB5324042}"/>
              </a:ext>
            </a:extLst>
          </p:cNvPr>
          <p:cNvSpPr/>
          <p:nvPr/>
        </p:nvSpPr>
        <p:spPr>
          <a:xfrm>
            <a:off x="1761490" y="3016059"/>
            <a:ext cx="9829444" cy="8125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L’attribut </a:t>
            </a:r>
            <a:r>
              <a:rPr lang="fr-CA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novalidate</a:t>
            </a:r>
            <a:r>
              <a:rPr lang="fr-CA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fr-CA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fr-CA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sur la balise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fr-CA" b="1" dirty="0" err="1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</a:t>
            </a:r>
            <a:br>
              <a:rPr lang="fr-CA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</a:b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désactive la validation HTML5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8FCA314A-6D5A-F842-9D7D-0521B81042A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427B8082-C5D0-3B45-B556-FDEAE8914296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383956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084FA1A-16AE-7741-938A-52BD3B47F071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442B0-CDB2-674C-B548-538FB5324042}"/>
              </a:ext>
            </a:extLst>
          </p:cNvPr>
          <p:cNvSpPr/>
          <p:nvPr/>
        </p:nvSpPr>
        <p:spPr>
          <a:xfrm>
            <a:off x="1761490" y="2229668"/>
            <a:ext cx="9829444" cy="11695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6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Attribut </a:t>
            </a:r>
            <a:r>
              <a:rPr lang="fr-CA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required</a:t>
            </a:r>
            <a:r>
              <a:rPr lang="fr-CA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sur un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&lt;input&gt;</a:t>
            </a:r>
            <a:endParaRPr lang="fr-CA" b="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Une validation s’enclenchera automatiquement sur l’input 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</a:b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selon la valeur de l’attribut </a:t>
            </a:r>
            <a:r>
              <a:rPr lang="fr-CA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utilisée.</a:t>
            </a:r>
          </a:p>
        </p:txBody>
      </p:sp>
      <p:pic>
        <p:nvPicPr>
          <p:cNvPr id="16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5C33EE14-DE49-A248-B60A-E8FCB339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86" y="3702572"/>
            <a:ext cx="2933596" cy="144850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0D85272-0773-FF49-8E54-C101C831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71" y="3702572"/>
            <a:ext cx="3918401" cy="5666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A62FB98-AB7D-8441-9630-9CEF75EA48B9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4"/>
              </a:rPr>
              <a:t>https://css-tricks.com/form-validation-part-1-constraint-validation-html/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887A8-B9E0-874A-AE11-354AFFEF07E6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Attributs HTML de validation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D2FE5B31-BD57-3E41-AE64-EC1914A1DDF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59ADCD36-3C96-9E49-80A2-F31AD230A707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397300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084FA1A-16AE-7741-938A-52BD3B47F071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442B0-CDB2-674C-B548-538FB5324042}"/>
              </a:ext>
            </a:extLst>
          </p:cNvPr>
          <p:cNvSpPr/>
          <p:nvPr/>
        </p:nvSpPr>
        <p:spPr>
          <a:xfrm>
            <a:off x="1761490" y="1921253"/>
            <a:ext cx="9829444" cy="11695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6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Attribut </a:t>
            </a:r>
            <a:r>
              <a:rPr lang="fr-CA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pattern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sur un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&lt;input&gt;</a:t>
            </a:r>
            <a:endParaRPr lang="fr-CA" b="1" dirty="0">
              <a:solidFill>
                <a:schemeClr val="accent1">
                  <a:lumMod val="50000"/>
                </a:schemeClr>
              </a:solidFill>
              <a:latin typeface="Rubik Light" pitchFamily="2" charset="-79"/>
              <a:cs typeface="Rubik Light" pitchFamily="2" charset="-79"/>
            </a:endParaRP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La valeur de cet attribut est une 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expression régulière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. Lorsque la valeur de l’input respecte 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</a:b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cette expression régulière, l’input est valide.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C4FCAEB-84C0-A044-9A78-5A5B583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4" y="3272858"/>
            <a:ext cx="8257536" cy="3984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284277-3CA0-A74C-B5CE-3AD23271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44" y="3951096"/>
            <a:ext cx="3609487" cy="17004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8FBC29-B8CB-4840-96C1-74740BB491B9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4"/>
              </a:rPr>
              <a:t>https://css-tricks.com/form-validation-part-1-constraint-validation-html/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B1F41-5C0D-7644-8C49-3E0C1D8E7740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Attributs HTML de validation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F173CE7-4CFC-3944-9C44-B0E92D04E492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5B07C6C-D422-FC47-B869-5B753FC0EFED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42609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084FA1A-16AE-7741-938A-52BD3B47F071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4 </a:t>
            </a:r>
            <a:r>
              <a:rPr lang="fr-FR" sz="800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et 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442B0-CDB2-674C-B548-538FB5324042}"/>
              </a:ext>
            </a:extLst>
          </p:cNvPr>
          <p:cNvSpPr/>
          <p:nvPr/>
        </p:nvSpPr>
        <p:spPr>
          <a:xfrm>
            <a:off x="1761490" y="2165694"/>
            <a:ext cx="9829444" cy="4524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6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Plusieurs autres attributs disponibles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8FBC29-B8CB-4840-96C1-74740BB491B9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https://css-tricks.com/form-validation-part-1-constraint-validation-html/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9CD80C-A78E-824C-BB7A-81E6E2D1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4" y="2815251"/>
            <a:ext cx="7930681" cy="4550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C307EE-D7EC-5847-87E3-9CCEA797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444" y="3545778"/>
            <a:ext cx="7930681" cy="7976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578E60-12AE-6E42-8377-C07EE8354ECA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Attributs HTML de validation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BAA5388-405B-EB49-A033-6162E7D940BE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F5564587-F963-D847-B05F-1F9A8E57A9EF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81066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C136F1-5D50-B94B-84CE-77356F11A975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0DD85-574C-EE46-B599-8BB4C9D6F705}"/>
              </a:ext>
            </a:extLst>
          </p:cNvPr>
          <p:cNvSpPr/>
          <p:nvPr/>
        </p:nvSpPr>
        <p:spPr>
          <a:xfrm>
            <a:off x="0" y="890051"/>
            <a:ext cx="12192000" cy="596794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B859AE-B028-5F49-93DA-0CD1F102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2320079"/>
            <a:ext cx="4445000" cy="160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67DFB8-980F-E241-AEB9-68273DE14865}"/>
              </a:ext>
            </a:extLst>
          </p:cNvPr>
          <p:cNvSpPr/>
          <p:nvPr/>
        </p:nvSpPr>
        <p:spPr>
          <a:xfrm>
            <a:off x="2553324" y="4543635"/>
            <a:ext cx="70853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130000"/>
              </a:lnSpc>
              <a:spcBef>
                <a:spcPts val="600"/>
              </a:spcBef>
            </a:pPr>
            <a:r>
              <a:rPr lang="fr-CA" sz="20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Ajouter dynamiquement en JavaScript </a:t>
            </a:r>
            <a:br>
              <a:rPr lang="fr-CA" sz="20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</a:br>
            <a:r>
              <a:rPr lang="fr-CA" sz="20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sur la balise </a:t>
            </a:r>
            <a:r>
              <a:rPr lang="fr-CA" sz="20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fr-CA" sz="2000" b="1" dirty="0" err="1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</a:t>
            </a:r>
            <a:r>
              <a:rPr lang="fr-CA" sz="20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fr-CA" sz="20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, l’attribut </a:t>
            </a:r>
            <a:r>
              <a:rPr lang="fr-CA" sz="2000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novalidate</a:t>
            </a:r>
            <a:r>
              <a:rPr lang="fr-CA" sz="2000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fr-CA" sz="2000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fr-CA" sz="2000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fr-CA" sz="2000" b="1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D56B451-4FD6-B74C-AF00-708B6016281D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83D6E41-AF84-7C45-A4DC-078F7C4449D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personnalisée en JavaScript</a:t>
            </a:r>
          </a:p>
        </p:txBody>
      </p:sp>
    </p:spTree>
    <p:extLst>
      <p:ext uri="{BB962C8B-B14F-4D97-AF65-F5344CB8AC3E}">
        <p14:creationId xmlns:p14="http://schemas.microsoft.com/office/powerpoint/2010/main" val="11342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115909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Quand valider les contrôles 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(champs)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 d’un formulaire?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BB88F8-4AAD-3345-B59F-08B312999C92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C66373-4045-1648-A54E-78CAD65D409A}"/>
              </a:ext>
            </a:extLst>
          </p:cNvPr>
          <p:cNvSpPr/>
          <p:nvPr/>
        </p:nvSpPr>
        <p:spPr>
          <a:xfrm>
            <a:off x="1761490" y="1814329"/>
            <a:ext cx="9829444" cy="12464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Sur l’événement </a:t>
            </a:r>
            <a:r>
              <a:rPr lang="fr-CA" b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</a:t>
            </a:r>
            <a:r>
              <a:rPr lang="fr-CA" b="1" dirty="0">
                <a:solidFill>
                  <a:schemeClr val="accent1"/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du formulaire</a:t>
            </a:r>
            <a:endParaRPr lang="fr-CA" b="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Écouter l’événement </a:t>
            </a:r>
            <a:r>
              <a:rPr lang="fr-CA" sz="1600" dirty="0" err="1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sumbit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 sur le 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fr-CA" sz="1600" dirty="0" err="1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Valider tous les contrôles requis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A3972BF-C456-2A4A-AE6B-755D0C8C6B80}"/>
              </a:ext>
            </a:extLst>
          </p:cNvPr>
          <p:cNvSpPr/>
          <p:nvPr/>
        </p:nvSpPr>
        <p:spPr>
          <a:xfrm>
            <a:off x="2269970" y="3322384"/>
            <a:ext cx="10156875" cy="3104715"/>
          </a:xfrm>
          <a:prstGeom prst="roundRect">
            <a:avLst>
              <a:gd name="adj" fmla="val 39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ctr">
              <a:lnSpc>
                <a:spcPct val="130000"/>
              </a:lnSpc>
              <a:spcBef>
                <a:spcPts val="6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(aucune erreur est détectée) </a:t>
            </a: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ALORS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Soumettre les données du formulaire au serveur</a:t>
            </a:r>
          </a:p>
          <a:p>
            <a:pPr lvl="1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SINON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Empêcher la soumission des données (</a:t>
            </a:r>
            <a:r>
              <a:rPr lang="fr-CA" sz="1400" i="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event.preventDefault</a:t>
            </a:r>
            <a:r>
              <a:rPr lang="fr-CA" sz="1400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)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Ajouter un message d’erreur général listant les erreurs se trouvant dans le formulaire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Ajouter un indicateur visuel accompagné d’un message d’erreur en dessous de chaque contrôle en erreur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Mettre le focus sur le premier contrôle en erreur</a:t>
            </a:r>
          </a:p>
          <a:p>
            <a:pPr lvl="1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FIN DU SI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2EC2255-301F-274D-BA5D-57DF15D8D312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personnalisée en JavaScript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5AAB9CC-9058-D742-AB2D-C727F31B2852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33387-1E28-5849-B284-D927A7A5441D}"/>
              </a:ext>
            </a:extLst>
          </p:cNvPr>
          <p:cNvSpPr/>
          <p:nvPr/>
        </p:nvSpPr>
        <p:spPr>
          <a:xfrm>
            <a:off x="8284190" y="1962762"/>
            <a:ext cx="4353635" cy="953282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lIns="216000" tIns="180000" rIns="180000" bIns="251999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2400"/>
              </a:spcBef>
            </a:pPr>
            <a:r>
              <a:rPr lang="fr-CA" sz="1400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Cette technique ne sera pas utilisé </a:t>
            </a:r>
            <a:br>
              <a:rPr lang="fr-CA" sz="1400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fr-CA" sz="1400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dans le TP2: Concours</a:t>
            </a:r>
            <a:endParaRPr lang="fr-CA" dirty="0">
              <a:solidFill>
                <a:schemeClr val="accent1">
                  <a:lumMod val="50000"/>
                </a:schemeClr>
              </a:solidFill>
              <a:latin typeface="Rubik Light" pitchFamily="2" charset="-79"/>
              <a:ea typeface="Menlo" panose="020B0609030804020204" pitchFamily="49" charset="0"/>
              <a:cs typeface="Rubik Ligh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584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115909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Quand valider les contrôles 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(champs)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 d’un formulaire?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BB88F8-4AAD-3345-B59F-08B312999C92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C66373-4045-1648-A54E-78CAD65D409A}"/>
              </a:ext>
            </a:extLst>
          </p:cNvPr>
          <p:cNvSpPr/>
          <p:nvPr/>
        </p:nvSpPr>
        <p:spPr>
          <a:xfrm>
            <a:off x="1761490" y="2053882"/>
            <a:ext cx="9829444" cy="12464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Lorsque l’utilisateur à terminer de modifier la valeur d’un contrôle requis</a:t>
            </a: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Écouter l’événement </a:t>
            </a:r>
            <a:r>
              <a:rPr lang="fr-CA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change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 ou </a:t>
            </a:r>
            <a:r>
              <a:rPr lang="fr-CA" sz="16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blur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 sur un contrôle (ex.: &lt;input&gt;)</a:t>
            </a: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Valider le contrôle requis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A3972BF-C456-2A4A-AE6B-755D0C8C6B80}"/>
              </a:ext>
            </a:extLst>
          </p:cNvPr>
          <p:cNvSpPr/>
          <p:nvPr/>
        </p:nvSpPr>
        <p:spPr>
          <a:xfrm>
            <a:off x="2269970" y="3561938"/>
            <a:ext cx="10156875" cy="2386266"/>
          </a:xfrm>
          <a:prstGeom prst="roundRect">
            <a:avLst>
              <a:gd name="adj" fmla="val 39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ctr">
              <a:lnSpc>
                <a:spcPct val="130000"/>
              </a:lnSpc>
              <a:spcBef>
                <a:spcPts val="6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Le contrôle est prêt à être validé</a:t>
            </a:r>
          </a:p>
          <a:p>
            <a:pPr lvl="1" fontAlgn="ctr">
              <a:lnSpc>
                <a:spcPct val="130000"/>
              </a:lnSpc>
              <a:spcBef>
                <a:spcPts val="6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(au moins une erreur est détectée sur le contrôle) </a:t>
            </a: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ALORS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Ajouter un indicateur visuel accompagné d’un message d’erreur en dessous du contrôle invalide</a:t>
            </a:r>
          </a:p>
          <a:p>
            <a:pPr lvl="1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SINON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Retirer l’indicateur visuel et le message d’erreur en dessous du contrôle</a:t>
            </a:r>
          </a:p>
          <a:p>
            <a:pPr lvl="1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FIN DU SI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48E1F67-5661-C245-A209-59974EB48860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personnalisée en JavaScript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25CAE74-C070-E343-AB47-86B0A48124ED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370018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5943F5-5228-C04F-A73B-B6195D75B681}"/>
              </a:ext>
            </a:extLst>
          </p:cNvPr>
          <p:cNvSpPr/>
          <p:nvPr/>
        </p:nvSpPr>
        <p:spPr>
          <a:xfrm>
            <a:off x="0" y="0"/>
            <a:ext cx="4454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3352BDC-3B9E-9043-8125-D4A03FC76C00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Table</a:t>
            </a:r>
            <a:r>
              <a:rPr lang="fr-CA" sz="2400" b="1" dirty="0">
                <a:solidFill>
                  <a:schemeClr val="bg1"/>
                </a:solidFill>
                <a:latin typeface="Source Sans Pro" panose="020B0503030403020204" pitchFamily="34" charset="77"/>
                <a:cs typeface="Arial" panose="020B0604020202020204" pitchFamily="34" charset="0"/>
              </a:rPr>
              <a:t> des matières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54FD4C9-93CF-2640-A46C-FF5F7E322A1A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0537FA-E14E-AA44-9B7B-D25447719503}"/>
              </a:ext>
            </a:extLst>
          </p:cNvPr>
          <p:cNvSpPr txBox="1"/>
          <p:nvPr/>
        </p:nvSpPr>
        <p:spPr>
          <a:xfrm>
            <a:off x="2579709" y="2113255"/>
            <a:ext cx="81919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spcBef>
                <a:spcPts val="1800"/>
              </a:spcBef>
              <a:buFont typeface="+mj-lt"/>
              <a:buAutoNum type="arabicPeriod"/>
            </a:pPr>
            <a:r>
              <a:rPr lang="fr-CA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Introduction </a:t>
            </a:r>
          </a:p>
          <a:p>
            <a:pPr marL="457200" indent="-457200" fontAlgn="ctr">
              <a:spcBef>
                <a:spcPts val="1800"/>
              </a:spcBef>
              <a:buFont typeface="+mj-lt"/>
              <a:buAutoNum type="arabicPeriod"/>
            </a:pPr>
            <a:r>
              <a:rPr lang="fr-CA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Types de validation</a:t>
            </a:r>
          </a:p>
          <a:p>
            <a:pPr marL="457200" indent="-457200" fontAlgn="ctr">
              <a:spcBef>
                <a:spcPts val="1200"/>
              </a:spcBef>
              <a:buFont typeface="+mj-lt"/>
              <a:buAutoNum type="arabicPeriod"/>
            </a:pPr>
            <a:r>
              <a:rPr lang="fr-CA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Validation intégré HTML5</a:t>
            </a:r>
          </a:p>
          <a:p>
            <a:pPr marL="457200" indent="-457200" fontAlgn="ctr">
              <a:spcBef>
                <a:spcPts val="1200"/>
              </a:spcBef>
              <a:buFont typeface="+mj-lt"/>
              <a:buAutoNum type="arabicPeriod"/>
            </a:pPr>
            <a:r>
              <a:rPr lang="fr-CA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Validation personnalisée en JavaScript</a:t>
            </a:r>
          </a:p>
          <a:p>
            <a:pPr marL="457200" indent="-457200" fontAlgn="ctr">
              <a:spcBef>
                <a:spcPts val="1200"/>
              </a:spcBef>
              <a:buFont typeface="+mj-lt"/>
              <a:buAutoNum type="arabicPeriod"/>
            </a:pPr>
            <a:r>
              <a:rPr lang="fr-CA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Liens utiles</a:t>
            </a:r>
          </a:p>
        </p:txBody>
      </p:sp>
    </p:spTree>
    <p:extLst>
      <p:ext uri="{BB962C8B-B14F-4D97-AF65-F5344CB8AC3E}">
        <p14:creationId xmlns:p14="http://schemas.microsoft.com/office/powerpoint/2010/main" val="10636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115909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Quand valider les contrôles 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(champs)</a:t>
            </a: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 d’un formulaire?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BB88F8-4AAD-3345-B59F-08B312999C92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C66373-4045-1648-A54E-78CAD65D409A}"/>
              </a:ext>
            </a:extLst>
          </p:cNvPr>
          <p:cNvSpPr/>
          <p:nvPr/>
        </p:nvSpPr>
        <p:spPr>
          <a:xfrm>
            <a:off x="1761490" y="2053882"/>
            <a:ext cx="9829444" cy="12464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Lorsque le contrôle requis est en cours de modification</a:t>
            </a: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Écouter l’événement </a:t>
            </a:r>
            <a:r>
              <a:rPr lang="fr-CA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 sur un contrôle (ex.: &lt;input&gt;)</a:t>
            </a: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Valider le contrôle requis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A3972BF-C456-2A4A-AE6B-755D0C8C6B80}"/>
              </a:ext>
            </a:extLst>
          </p:cNvPr>
          <p:cNvSpPr/>
          <p:nvPr/>
        </p:nvSpPr>
        <p:spPr>
          <a:xfrm>
            <a:off x="2269970" y="3561938"/>
            <a:ext cx="10156875" cy="2643990"/>
          </a:xfrm>
          <a:prstGeom prst="roundRect">
            <a:avLst>
              <a:gd name="adj" fmla="val 39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ctr">
              <a:lnSpc>
                <a:spcPct val="130000"/>
              </a:lnSpc>
              <a:spcBef>
                <a:spcPts val="6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(le contrôle est prêt à être validé) </a:t>
            </a: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ALORS</a:t>
            </a:r>
          </a:p>
          <a:p>
            <a:pPr lvl="2" fontAlgn="ctr">
              <a:lnSpc>
                <a:spcPct val="130000"/>
              </a:lnSpc>
              <a:spcBef>
                <a:spcPts val="6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(au moins une erreur est détectée sur le contrôle) </a:t>
            </a: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ALORS</a:t>
            </a:r>
          </a:p>
          <a:p>
            <a:pPr lvl="3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Ajouter un indicateur visuel accompagné d’un message d’erreur en dessous du contrôle invalide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SINON</a:t>
            </a: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 </a:t>
            </a:r>
          </a:p>
          <a:p>
            <a:pPr lvl="3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Retirer l‘indicateur visuel et le message d’erreur en dessous du contrôle</a:t>
            </a:r>
          </a:p>
          <a:p>
            <a:pPr lvl="2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FIN DU SI</a:t>
            </a:r>
          </a:p>
          <a:p>
            <a:pPr lvl="1" fontAlgn="ctr">
              <a:lnSpc>
                <a:spcPct val="130000"/>
              </a:lnSpc>
              <a:spcBef>
                <a:spcPts val="200"/>
              </a:spcBef>
            </a:pPr>
            <a:r>
              <a:rPr lang="fr-CA" sz="1400" i="1" dirty="0">
                <a:solidFill>
                  <a:schemeClr val="accent6">
                    <a:lumMod val="75000"/>
                  </a:schemeClr>
                </a:solidFill>
                <a:latin typeface="Rubik" pitchFamily="2" charset="-79"/>
                <a:ea typeface="Menlo" panose="020B0609030804020204" pitchFamily="49" charset="0"/>
                <a:cs typeface="Rubik" pitchFamily="2" charset="-79"/>
              </a:rPr>
              <a:t>FIN DU SI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7859C71-5C53-1C41-B0CF-AF601F46CC12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Validation personnalisée en JavaScript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4F46DFD-FA35-694E-8FDD-0C45A442AF2B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1F8DB-7319-C84D-8135-32B7C688721A}"/>
              </a:ext>
            </a:extLst>
          </p:cNvPr>
          <p:cNvSpPr/>
          <p:nvPr/>
        </p:nvSpPr>
        <p:spPr>
          <a:xfrm>
            <a:off x="8284190" y="2147571"/>
            <a:ext cx="4353635" cy="953282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lIns="216000" tIns="180000" rIns="180000" bIns="251999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2400"/>
              </a:spcBef>
            </a:pPr>
            <a:r>
              <a:rPr lang="fr-CA" sz="1400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Cette technique ne sera pas utilisé </a:t>
            </a:r>
            <a:br>
              <a:rPr lang="fr-CA" sz="1400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</a:br>
            <a:r>
              <a:rPr lang="fr-CA" sz="1400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dans le TP2: Concours</a:t>
            </a:r>
            <a:endParaRPr lang="fr-CA" dirty="0">
              <a:solidFill>
                <a:schemeClr val="accent1">
                  <a:lumMod val="50000"/>
                </a:schemeClr>
              </a:solidFill>
              <a:latin typeface="Rubik Light" pitchFamily="2" charset="-79"/>
              <a:ea typeface="Menlo" panose="020B0609030804020204" pitchFamily="49" charset="0"/>
              <a:cs typeface="Rubik Ligh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089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20ED02-DF6B-EC43-B0D9-8B56D8672DCC}"/>
              </a:ext>
            </a:extLst>
          </p:cNvPr>
          <p:cNvSpPr/>
          <p:nvPr/>
        </p:nvSpPr>
        <p:spPr>
          <a:xfrm>
            <a:off x="0" y="890051"/>
            <a:ext cx="12192000" cy="596794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5BC65-E7E2-2342-A1F9-9E4F949428B7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242B889-0E03-9D4F-9ED9-A4D181E50D55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Liens utiles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3506-A2F9-3149-B048-671BB81D1C1C}"/>
              </a:ext>
            </a:extLst>
          </p:cNvPr>
          <p:cNvSpPr/>
          <p:nvPr/>
        </p:nvSpPr>
        <p:spPr>
          <a:xfrm>
            <a:off x="601067" y="2638014"/>
            <a:ext cx="10270133" cy="158197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2400"/>
              </a:spcBef>
            </a:pP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MDN Web Docs: 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Validation des données de formulaires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</a:br>
            <a:r>
              <a:rPr lang="fr-CA" sz="1600" dirty="0"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CA" sz="1600" dirty="0">
                <a:latin typeface="Rubik Light" pitchFamily="2" charset="-79"/>
                <a:cs typeface="Rubik Light" pitchFamily="2" charset="-79"/>
              </a:rPr>
              <a:t> </a:t>
            </a:r>
          </a:p>
          <a:p>
            <a:pPr fontAlgn="ctr">
              <a:lnSpc>
                <a:spcPct val="120000"/>
              </a:lnSpc>
              <a:spcBef>
                <a:spcPts val="2400"/>
              </a:spcBef>
            </a:pP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CSS-TRICKS: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Form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Validation Part 1: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Constraint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Validation in HTML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</a:b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3"/>
              </a:rPr>
              <a:t>https://css-tricks.com/form-validation-part-1-constraint-validation-html/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0FF8B28F-8223-3648-8BCF-B6FC478C5FE6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9929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89B89C4-9C55-6D49-AE51-D0C38E9BF71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28F04-115C-3D40-8AA1-C3E2B614A003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CBE72-939A-CC49-91B6-6CDD5601F6A0}"/>
              </a:ext>
            </a:extLst>
          </p:cNvPr>
          <p:cNvSpPr/>
          <p:nvPr/>
        </p:nvSpPr>
        <p:spPr>
          <a:xfrm>
            <a:off x="0" y="890051"/>
            <a:ext cx="12192000" cy="596794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C42A32FE-C0AA-4548-9C08-6F964037B96A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9756AB9-5C1F-044B-BFD6-52BB82453AAC}"/>
              </a:ext>
            </a:extLst>
          </p:cNvPr>
          <p:cNvSpPr txBox="1">
            <a:spLocks/>
          </p:cNvSpPr>
          <p:nvPr/>
        </p:nvSpPr>
        <p:spPr>
          <a:xfrm>
            <a:off x="742315" y="2869447"/>
            <a:ext cx="9685933" cy="127880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800"/>
              </a:lnSpc>
            </a:pPr>
            <a:r>
              <a:rPr lang="fr-CA" sz="36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Pourquoi devons-nous </a:t>
            </a:r>
            <a:br>
              <a:rPr lang="fr-CA" sz="36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</a:br>
            <a:r>
              <a:rPr lang="fr-CA" sz="36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145526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Pourquoi devons-nous valider un formulaire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BF171-31E1-AC49-8D92-8630F91DDC07}"/>
              </a:ext>
            </a:extLst>
          </p:cNvPr>
          <p:cNvSpPr/>
          <p:nvPr/>
        </p:nvSpPr>
        <p:spPr>
          <a:xfrm>
            <a:off x="1761490" y="2607236"/>
            <a:ext cx="9057284" cy="16435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Améliorer l’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expérience utilisateur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Accompagner les utilisateurs 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Prévenir des erreurs rapidement (rétroaction rapide)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Limiter les frustrations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2E6C0-8C99-7043-AE65-5A56E2F15C66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D9F7539-6172-3245-AF58-6D64F907FE5A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Introduction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C9B2075-2B25-9549-9E5C-4E4B01BC92C6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6E288F6-0EDE-5F4F-933D-B32216802CB2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49765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Pourquoi devons-nous valider un formulaire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BF171-31E1-AC49-8D92-8630F91DDC07}"/>
              </a:ext>
            </a:extLst>
          </p:cNvPr>
          <p:cNvSpPr/>
          <p:nvPr/>
        </p:nvSpPr>
        <p:spPr>
          <a:xfrm>
            <a:off x="1761490" y="2805752"/>
            <a:ext cx="9057284" cy="12464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Obtenir de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ea typeface="Menlo" panose="020B0609030804020204" pitchFamily="49" charset="0"/>
                <a:cs typeface="Rubik Medium" pitchFamily="2" charset="-79"/>
              </a:rPr>
              <a:t>bonnes données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dans un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ea typeface="Menlo" panose="020B0609030804020204" pitchFamily="49" charset="0"/>
                <a:cs typeface="Rubik Medium" pitchFamily="2" charset="-79"/>
              </a:rPr>
              <a:t>bon format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Limiter le retour d’erreur provenant du serveur (back-end)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Sauvegarder des données valide dans la base de donnée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2E6C0-8C99-7043-AE65-5A56E2F15C66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D9F7539-6172-3245-AF58-6D64F907FE5A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Introduction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AF8719C-4F03-F04E-AD29-44E7F88E5649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2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255E3D3-4C1E-2145-9F6A-42B0F951034F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9648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Pourquoi devons-nous valider un formulaire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BF171-31E1-AC49-8D92-8630F91DDC07}"/>
              </a:ext>
            </a:extLst>
          </p:cNvPr>
          <p:cNvSpPr/>
          <p:nvPr/>
        </p:nvSpPr>
        <p:spPr>
          <a:xfrm>
            <a:off x="1761490" y="2844224"/>
            <a:ext cx="9057284" cy="11695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Assurer la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ea typeface="Menlo" panose="020B0609030804020204" pitchFamily="49" charset="0"/>
                <a:cs typeface="Rubik Medium" pitchFamily="2" charset="-79"/>
              </a:rPr>
              <a:t>sécurité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 du système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Des utilisateurs malintentionnés peuvent essayer de pirater le site Web 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</a:b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à partir d’un formulaire non protégé.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2E6C0-8C99-7043-AE65-5A56E2F15C66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D9F7539-6172-3245-AF58-6D64F907FE5A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Introduction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B071BE4-BA14-B44B-8244-4D00F2C7E28B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3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A055ED3-C2F1-8846-ADEC-FC9A0091182C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19000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89B89C4-9C55-6D49-AE51-D0C38E9BF71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Types de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28F04-115C-3D40-8AA1-C3E2B614A003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CBE72-939A-CC49-91B6-6CDD5601F6A0}"/>
              </a:ext>
            </a:extLst>
          </p:cNvPr>
          <p:cNvSpPr/>
          <p:nvPr/>
        </p:nvSpPr>
        <p:spPr>
          <a:xfrm>
            <a:off x="0" y="890051"/>
            <a:ext cx="12192000" cy="596794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9756AB9-5C1F-044B-BFD6-52BB82453AAC}"/>
              </a:ext>
            </a:extLst>
          </p:cNvPr>
          <p:cNvSpPr txBox="1">
            <a:spLocks/>
          </p:cNvSpPr>
          <p:nvPr/>
        </p:nvSpPr>
        <p:spPr>
          <a:xfrm>
            <a:off x="1085215" y="3258568"/>
            <a:ext cx="9685933" cy="67385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00"/>
              </a:lnSpc>
            </a:pPr>
            <a:r>
              <a:rPr lang="fr-CA" sz="3600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front-end</a:t>
            </a:r>
            <a:r>
              <a:rPr lang="fr-CA" sz="3600" b="1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fr-CA" sz="3600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back-end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3A2AB0B-74F2-6648-A2E4-B8BEE7F1FBC1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981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89B89C4-9C55-6D49-AE51-D0C38E9BF71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Types de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Voici les 2 types de validation: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7535E-0DEE-144F-8BB5-002397C898A7}"/>
              </a:ext>
            </a:extLst>
          </p:cNvPr>
          <p:cNvSpPr/>
          <p:nvPr/>
        </p:nvSpPr>
        <p:spPr>
          <a:xfrm>
            <a:off x="1775777" y="2447193"/>
            <a:ext cx="9057284" cy="19636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Validation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côté client 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(front-end)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S’effectue avant que les données soient envoyées au serveur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Réponse instantanée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Validation personnalisée en JavaScript avec l’attribut </a:t>
            </a:r>
            <a:b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</a:b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et validation de formulaire HTML5 intégré.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94E8E-35DA-B142-B4D9-CA09F529FF85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47FD340-49D4-CD4D-A014-092892358424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1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054E7F-996C-534D-865E-A4164D5A8B2F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268408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89B89C4-9C55-6D49-AE51-D0C38E9BF71B}"/>
              </a:ext>
            </a:extLst>
          </p:cNvPr>
          <p:cNvSpPr txBox="1">
            <a:spLocks/>
          </p:cNvSpPr>
          <p:nvPr/>
        </p:nvSpPr>
        <p:spPr>
          <a:xfrm>
            <a:off x="601067" y="400921"/>
            <a:ext cx="8686120" cy="49167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A" sz="2400" b="1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Types de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93400-DE6F-0448-8812-DA45F38F6F6E}"/>
              </a:ext>
            </a:extLst>
          </p:cNvPr>
          <p:cNvSpPr/>
          <p:nvPr/>
        </p:nvSpPr>
        <p:spPr>
          <a:xfrm>
            <a:off x="601066" y="1149350"/>
            <a:ext cx="884773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20000"/>
              </a:lnSpc>
              <a:spcBef>
                <a:spcPts val="1200"/>
              </a:spcBef>
            </a:pPr>
            <a:r>
              <a:rPr lang="fr-CA" sz="2000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cs typeface="Rubik Medium" pitchFamily="2" charset="-79"/>
              </a:rPr>
              <a:t>Voici les 2 types de validation: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6A524-5928-5D45-B0DD-F481142B0D89}"/>
              </a:ext>
            </a:extLst>
          </p:cNvPr>
          <p:cNvSpPr/>
          <p:nvPr/>
        </p:nvSpPr>
        <p:spPr>
          <a:xfrm>
            <a:off x="0" y="1"/>
            <a:ext cx="445477" cy="8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7535E-0DEE-144F-8BB5-002397C898A7}"/>
              </a:ext>
            </a:extLst>
          </p:cNvPr>
          <p:cNvSpPr/>
          <p:nvPr/>
        </p:nvSpPr>
        <p:spPr>
          <a:xfrm>
            <a:off x="1761490" y="2607236"/>
            <a:ext cx="9057284" cy="16435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ctr">
              <a:lnSpc>
                <a:spcPct val="130000"/>
              </a:lnSpc>
              <a:spcBef>
                <a:spcPts val="1200"/>
              </a:spcBef>
            </a:pP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Validation </a:t>
            </a:r>
            <a:r>
              <a:rPr lang="fr-CA" dirty="0">
                <a:solidFill>
                  <a:schemeClr val="accent1">
                    <a:lumMod val="50000"/>
                  </a:schemeClr>
                </a:solidFill>
                <a:latin typeface="Rubik Medium" pitchFamily="2" charset="-79"/>
                <a:ea typeface="Menlo" panose="020B0609030804020204" pitchFamily="49" charset="0"/>
                <a:cs typeface="Rubik Medium" pitchFamily="2" charset="-79"/>
              </a:rPr>
              <a:t>côté serveur </a:t>
            </a:r>
            <a:r>
              <a:rPr lang="fr-CA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(back-end)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Valider les données avant de les enregistrer dans la base de données</a:t>
            </a:r>
          </a:p>
          <a:p>
            <a:pPr marL="285750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Ligne de défense de votre application contre les mauvaises données (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sécurité</a:t>
            </a: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)</a:t>
            </a:r>
          </a:p>
          <a:p>
            <a:pPr marL="742950" lvl="1" indent="-285750" fontAlgn="ctr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ea typeface="Menlo" panose="020B0609030804020204" pitchFamily="49" charset="0"/>
                <a:cs typeface="Rubik Light" pitchFamily="2" charset="-79"/>
              </a:rPr>
              <a:t>Vérifier la présence de données malveillantes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C1432-FE5B-F144-BDDE-841738039AAF}"/>
              </a:ext>
            </a:extLst>
          </p:cNvPr>
          <p:cNvSpPr/>
          <p:nvPr/>
        </p:nvSpPr>
        <p:spPr>
          <a:xfrm>
            <a:off x="601066" y="6149302"/>
            <a:ext cx="1045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Source: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  <a:hlinkClick r:id="rId2"/>
              </a:rPr>
              <a:t>https://developer.mozilla.org/fr/docs/Learn/Forms/Form_validation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Rubik Light" pitchFamily="2" charset="-79"/>
                <a:cs typeface="Rubik Light" pitchFamily="2" charset="-79"/>
              </a:rPr>
              <a:t> </a:t>
            </a:r>
            <a:endParaRPr lang="fr-FR" sz="1400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3C11BBA-4E6A-194C-BB71-D5A3CCB361F4}"/>
              </a:ext>
            </a:extLst>
          </p:cNvPr>
          <p:cNvSpPr/>
          <p:nvPr/>
        </p:nvSpPr>
        <p:spPr>
          <a:xfrm>
            <a:off x="601066" y="3090804"/>
            <a:ext cx="668376" cy="676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Rubik" pitchFamily="2" charset="-79"/>
                <a:cs typeface="Rubik" pitchFamily="2" charset="-79"/>
              </a:rPr>
              <a:t>2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904284C-0758-C94A-B483-6810ABC4812A}"/>
              </a:ext>
            </a:extLst>
          </p:cNvPr>
          <p:cNvSpPr txBox="1">
            <a:spLocks/>
          </p:cNvSpPr>
          <p:nvPr/>
        </p:nvSpPr>
        <p:spPr>
          <a:xfrm>
            <a:off x="601067" y="121117"/>
            <a:ext cx="7924800" cy="49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CA" sz="1200" dirty="0">
                <a:solidFill>
                  <a:schemeClr val="accent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Comment valider un formulaire ?</a:t>
            </a:r>
          </a:p>
        </p:txBody>
      </p:sp>
    </p:spTree>
    <p:extLst>
      <p:ext uri="{BB962C8B-B14F-4D97-AF65-F5344CB8AC3E}">
        <p14:creationId xmlns:p14="http://schemas.microsoft.com/office/powerpoint/2010/main" val="4118980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1129</Words>
  <Application>Microsoft Macintosh PowerPoint</Application>
  <PresentationFormat>Grand écran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Menlo</vt:lpstr>
      <vt:lpstr>Rubik</vt:lpstr>
      <vt:lpstr>Rubik Light</vt:lpstr>
      <vt:lpstr>Rubik Medium</vt:lpstr>
      <vt:lpstr>Source Sans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Paré</dc:creator>
  <cp:lastModifiedBy>Raphaël Paré</cp:lastModifiedBy>
  <cp:revision>310</cp:revision>
  <dcterms:created xsi:type="dcterms:W3CDTF">2021-03-07T13:18:41Z</dcterms:created>
  <dcterms:modified xsi:type="dcterms:W3CDTF">2022-04-03T15:47:49Z</dcterms:modified>
</cp:coreProperties>
</file>