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notesMasterIdLst>
    <p:notesMasterId r:id="rId17"/>
  </p:notesMasterIdLst>
  <p:sldIdLst>
    <p:sldId id="267" r:id="rId15"/>
    <p:sldId id="298" r:id="rId16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455613" indent="1588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912813" indent="1588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1370013" indent="1588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1827213" indent="1588" algn="ctr" rtl="0" fontAlgn="base">
      <a:spcBef>
        <a:spcPct val="0"/>
      </a:spcBef>
      <a:spcAft>
        <a:spcPct val="0"/>
      </a:spcAft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2286000" algn="l" defTabSz="457200" rtl="0" eaLnBrk="1" latinLnBrk="0" hangingPunct="1"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2743200" algn="l" defTabSz="457200" rtl="0" eaLnBrk="1" latinLnBrk="0" hangingPunct="1"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3200400" algn="l" defTabSz="457200" rtl="0" eaLnBrk="1" latinLnBrk="0" hangingPunct="1"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3657600" algn="l" defTabSz="457200" rtl="0" eaLnBrk="1" latinLnBrk="0" hangingPunct="1">
      <a:defRPr sz="4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D69C9"/>
    <a:srgbClr val="EE7AE9"/>
    <a:srgbClr val="00CD00"/>
    <a:srgbClr val="008B00"/>
    <a:srgbClr val="66CD00"/>
    <a:srgbClr val="458B00"/>
    <a:srgbClr val="A2CD5A"/>
    <a:srgbClr val="CD8500"/>
    <a:srgbClr val="CD950C"/>
    <a:srgbClr val="EEC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8" autoAdjust="0"/>
    <p:restoredTop sz="99459" autoAdjust="0"/>
  </p:normalViewPr>
  <p:slideViewPr>
    <p:cSldViewPr>
      <p:cViewPr varScale="1">
        <p:scale>
          <a:sx n="127" d="100"/>
          <a:sy n="127" d="100"/>
        </p:scale>
        <p:origin x="-128" y="-5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D8FF6E-D9A3-BC45-B90A-694711AE10E2}" type="datetimeFigureOut">
              <a:rPr lang="en-US"/>
              <a:pPr>
                <a:defRPr/>
              </a:pPr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FD413D-36C6-C341-A1BB-18ED07E7DE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2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FD413D-36C6-C341-A1BB-18ED07E7DE0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6035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7378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0649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73127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  <a:prstGeom prst="rect">
            <a:avLst/>
          </a:prstGeom>
        </p:spPr>
        <p:txBody>
          <a:bodyPr vert="horz" lIns="91438" tIns="45720" rIns="91438" bIns="4572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87301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60350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37643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71877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827475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0961025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567384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78793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254000"/>
            <a:ext cx="7696201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66958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7"/>
            <a:ext cx="2925761" cy="8321674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7"/>
            <a:ext cx="8624887" cy="8321674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4087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5349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57825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6180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8022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8019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3797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16084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508400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153688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55454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4759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254000"/>
            <a:ext cx="7696201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8918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5967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8929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97204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3945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6435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42241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174814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68450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46428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010075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04934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254000"/>
            <a:ext cx="7696201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0528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5625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6965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992866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1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52713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7093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1300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94698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  <a:prstGeom prst="rect">
            <a:avLst/>
          </a:prstGeom>
        </p:spPr>
        <p:txBody>
          <a:bodyPr vert="horz" lIns="91438" tIns="45720" rIns="91438" bIns="4572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814750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9985382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901324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2009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254000"/>
            <a:ext cx="7696201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9121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302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4809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575401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1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3179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03039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7280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1270002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2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90290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853641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759536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985528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643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254000"/>
            <a:ext cx="2616201" cy="8229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254000"/>
            <a:ext cx="7696201" cy="8229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764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05611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5803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844507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042783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0237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839847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90566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6"/>
            <a:ext cx="2925761" cy="8093075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6"/>
            <a:ext cx="8624887" cy="8093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9947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5148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1744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5274075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7921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948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7384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66430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1355998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712989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23341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6067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6"/>
            <a:ext cx="2925761" cy="64357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8624887" cy="6435726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28482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21372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7316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887835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5029201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1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29889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56010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6943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1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4824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862345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864835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157776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729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599" y="1638300"/>
            <a:ext cx="2616201" cy="4521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1" y="1638300"/>
            <a:ext cx="7696201" cy="452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15497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678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567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941931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8461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1580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6230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94280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74015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7078548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3407544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86927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1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5"/>
            <a:ext cx="8624887" cy="6791325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9246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53840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3428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2713839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51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4678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8560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822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809223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248227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8198766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05894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1" cy="6791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5"/>
            <a:ext cx="8624887" cy="6791325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7192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9907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07689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92622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73716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4135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73032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9777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355438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2415428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390609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3208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1" y="1409700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409700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0606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6901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860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882930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9860706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4728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48265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7103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54376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932172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861375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1088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1" y="1409700"/>
            <a:ext cx="1466850" cy="6680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1" y="1409700"/>
            <a:ext cx="4248149" cy="668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31789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39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6" cy="249237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 algn="ctr">
              <a:buNone/>
              <a:defRPr/>
            </a:lvl1pPr>
            <a:lvl2pPr marL="457192" indent="0" algn="ctr">
              <a:buNone/>
              <a:defRPr/>
            </a:lvl2pPr>
            <a:lvl3pPr marL="914384" indent="0" algn="ctr">
              <a:buNone/>
              <a:defRPr/>
            </a:lvl3pPr>
            <a:lvl4pPr marL="1371575" indent="0" algn="ctr">
              <a:buNone/>
              <a:defRPr/>
            </a:lvl4pPr>
            <a:lvl5pPr marL="1828767" indent="0" algn="ctr">
              <a:buNone/>
              <a:defRPr/>
            </a:lvl5pPr>
            <a:lvl6pPr marL="2285957" indent="0" algn="ctr">
              <a:buNone/>
              <a:defRPr/>
            </a:lvl6pPr>
            <a:lvl7pPr marL="2743149" indent="0" algn="ctr">
              <a:buNone/>
              <a:defRPr/>
            </a:lvl7pPr>
            <a:lvl8pPr marL="3200341" indent="0" algn="ctr">
              <a:buNone/>
              <a:defRPr/>
            </a:lvl8pPr>
            <a:lvl9pPr marL="365753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55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</p:spPr>
        <p:txBody>
          <a:bodyPr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553965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horz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36091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1" cy="193674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1" cy="2133600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000"/>
            </a:lvl1pPr>
            <a:lvl2pPr marL="457192" indent="0">
              <a:buNone/>
              <a:defRPr sz="1800"/>
            </a:lvl2pPr>
            <a:lvl3pPr marL="914384" indent="0">
              <a:buNone/>
              <a:defRPr sz="1500"/>
            </a:lvl3pPr>
            <a:lvl4pPr marL="1371575" indent="0">
              <a:buNone/>
              <a:defRPr sz="1400"/>
            </a:lvl4pPr>
            <a:lvl5pPr marL="1828767" indent="0">
              <a:buNone/>
              <a:defRPr sz="1400"/>
            </a:lvl5pPr>
            <a:lvl6pPr marL="2285957" indent="0">
              <a:buNone/>
              <a:defRPr sz="1400"/>
            </a:lvl6pPr>
            <a:lvl7pPr marL="2743149" indent="0">
              <a:buNone/>
              <a:defRPr sz="1400"/>
            </a:lvl7pPr>
            <a:lvl8pPr marL="3200341" indent="0">
              <a:buNone/>
              <a:defRPr sz="1400"/>
            </a:lvl8pPr>
            <a:lvl9pPr marL="365753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254273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6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5087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5"/>
            <a:ext cx="5745163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5"/>
            <a:ext cx="5748336" cy="909636"/>
          </a:xfrm>
          <a:prstGeom prst="rect">
            <a:avLst/>
          </a:prstGeom>
        </p:spPr>
        <p:txBody>
          <a:bodyPr vert="horz" lIns="91438" tIns="45720" rIns="91438" bIns="45720" anchor="b"/>
          <a:lstStyle>
            <a:lvl1pPr marL="0" indent="0">
              <a:buNone/>
              <a:defRPr sz="25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5" indent="0">
              <a:buNone/>
              <a:defRPr sz="1500" b="1"/>
            </a:lvl4pPr>
            <a:lvl5pPr marL="1828767" indent="0">
              <a:buNone/>
              <a:defRPr sz="1500" b="1"/>
            </a:lvl5pPr>
            <a:lvl6pPr marL="2285957" indent="0">
              <a:buNone/>
              <a:defRPr sz="1500" b="1"/>
            </a:lvl6pPr>
            <a:lvl7pPr marL="2743149" indent="0">
              <a:buNone/>
              <a:defRPr sz="1500" b="1"/>
            </a:lvl7pPr>
            <a:lvl8pPr marL="3200341" indent="0">
              <a:buNone/>
              <a:defRPr sz="1500" b="1"/>
            </a:lvl8pPr>
            <a:lvl9pPr marL="365753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66906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8324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81173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40"/>
            <a:ext cx="7269163" cy="8323261"/>
          </a:xfrm>
          <a:prstGeom prst="rect">
            <a:avLst/>
          </a:prstGeom>
        </p:spPr>
        <p:txBody>
          <a:bodyPr vert="horz" lIns="91438" tIns="45720" rIns="91438" bIns="45720"/>
          <a:lstStyle>
            <a:lvl1pPr>
              <a:defRPr sz="32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984649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5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500"/>
            </a:lvl3pPr>
            <a:lvl4pPr marL="1371575" indent="0">
              <a:buNone/>
              <a:defRPr sz="2000"/>
            </a:lvl4pPr>
            <a:lvl5pPr marL="1828767" indent="0">
              <a:buNone/>
              <a:defRPr sz="2000"/>
            </a:lvl5pPr>
            <a:lvl6pPr marL="2285957" indent="0">
              <a:buNone/>
              <a:defRPr sz="2000"/>
            </a:lvl6pPr>
            <a:lvl7pPr marL="2743149" indent="0">
              <a:buNone/>
              <a:defRPr sz="2000"/>
            </a:lvl7pPr>
            <a:lvl8pPr marL="3200341" indent="0">
              <a:buNone/>
              <a:defRPr sz="2000"/>
            </a:lvl8pPr>
            <a:lvl9pPr marL="3657533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6"/>
          </a:xfrm>
          <a:prstGeom prst="rect">
            <a:avLst/>
          </a:prstGeom>
        </p:spPr>
        <p:txBody>
          <a:bodyPr vert="horz" lIns="91438" tIns="45720" rIns="91438" bIns="45720"/>
          <a:lstStyle>
            <a:lvl1pPr marL="0" indent="0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100"/>
            </a:lvl3pPr>
            <a:lvl4pPr marL="1371575" indent="0">
              <a:buNone/>
              <a:defRPr sz="900"/>
            </a:lvl4pPr>
            <a:lvl5pPr marL="1828767" indent="0">
              <a:buNone/>
              <a:defRPr sz="900"/>
            </a:lvl5pPr>
            <a:lvl6pPr marL="2285957" indent="0">
              <a:buNone/>
              <a:defRPr sz="900"/>
            </a:lvl6pPr>
            <a:lvl7pPr marL="2743149" indent="0">
              <a:buNone/>
              <a:defRPr sz="900"/>
            </a:lvl7pPr>
            <a:lvl8pPr marL="3200341" indent="0">
              <a:buNone/>
              <a:defRPr sz="900"/>
            </a:lvl8pPr>
            <a:lvl9pPr marL="365753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099646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6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5758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1"/>
            <a:ext cx="2925761" cy="8458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54001"/>
            <a:ext cx="8624887" cy="8458201"/>
          </a:xfrm>
          <a:prstGeom prst="rect">
            <a:avLst/>
          </a:prstGeom>
        </p:spPr>
        <p:txBody>
          <a:bodyPr vert="eaVert" lIns="91438" tIns="45720" rIns="91438" b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697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66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11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56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01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46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344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536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727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919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74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1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64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54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142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334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526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718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58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3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7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6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558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75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94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132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58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3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7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6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558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75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94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132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58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3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7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6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558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75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94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132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758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3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7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23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6825" indent="-492125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558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75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09940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132" indent="-493704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36613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1113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5613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0113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4613" indent="-569913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344" indent="-571489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536" indent="-571489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727" indent="-571489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4919" indent="-571489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1313" indent="-3413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1363" indent="-28416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14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86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58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1313" indent="-3413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1363" indent="-28416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14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86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58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1313" indent="-3413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1363" indent="-28416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14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86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58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1313" indent="-3413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1363" indent="-28416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14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86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5813" indent="-227013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1313" indent="-3413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1363" indent="-28416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1413" indent="-2270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8613" indent="-2270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5813" indent="-2270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341313" indent="-3413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1363" indent="-28416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1413" indent="-2270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98613" indent="-2270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5813" indent="-227013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799" tIns="50799" rIns="50799" bIns="5079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457192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914384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371575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828767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8874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1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64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09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5413" indent="-569913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142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334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526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718" indent="-571489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5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7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9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1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.jpe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0" y="4585455"/>
            <a:ext cx="4926851" cy="38404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0" y="-1286933"/>
            <a:ext cx="7620000" cy="593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290055"/>
            <a:ext cx="4926851" cy="3840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139" y="3836624"/>
            <a:ext cx="8169546" cy="6126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6607387"/>
            <a:ext cx="4926851" cy="38404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6" y="6802119"/>
            <a:ext cx="4926851" cy="3840480"/>
          </a:xfrm>
          <a:prstGeom prst="rect">
            <a:avLst/>
          </a:prstGeom>
        </p:spPr>
      </p:pic>
      <p:sp>
        <p:nvSpPr>
          <p:cNvPr id="19460" name="TextBox 14"/>
          <p:cNvSpPr txBox="1">
            <a:spLocks noChangeArrowheads="1"/>
          </p:cNvSpPr>
          <p:nvPr/>
        </p:nvSpPr>
        <p:spPr bwMode="auto">
          <a:xfrm>
            <a:off x="-16641" y="0"/>
            <a:ext cx="4539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3000">
                <a:latin typeface="Arial"/>
                <a:cs typeface="Arial"/>
              </a:rPr>
              <a:t>A</a:t>
            </a:r>
          </a:p>
        </p:txBody>
      </p:sp>
      <p:sp>
        <p:nvSpPr>
          <p:cNvPr id="19462" name="TextBox 16"/>
          <p:cNvSpPr txBox="1">
            <a:spLocks noChangeArrowheads="1"/>
          </p:cNvSpPr>
          <p:nvPr/>
        </p:nvSpPr>
        <p:spPr bwMode="auto">
          <a:xfrm>
            <a:off x="-10715" y="3794390"/>
            <a:ext cx="4624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3000">
                <a:latin typeface="Arial"/>
                <a:cs typeface="Arial"/>
              </a:rPr>
              <a:t>C</a:t>
            </a:r>
          </a:p>
        </p:txBody>
      </p:sp>
      <p:sp>
        <p:nvSpPr>
          <p:cNvPr id="20" name="TextBox 15"/>
          <p:cNvSpPr txBox="1">
            <a:spLocks noChangeArrowheads="1"/>
          </p:cNvSpPr>
          <p:nvPr/>
        </p:nvSpPr>
        <p:spPr bwMode="auto">
          <a:xfrm>
            <a:off x="7563901" y="4267200"/>
            <a:ext cx="4624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3000">
                <a:latin typeface="Arial"/>
                <a:cs typeface="Arial"/>
              </a:rPr>
              <a:t>D</a:t>
            </a: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569888" y="4737855"/>
            <a:ext cx="903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0000FF"/>
                </a:solidFill>
                <a:latin typeface="Arial"/>
                <a:cs typeface="Arial"/>
              </a:rPr>
              <a:t>40.3 %</a:t>
            </a:r>
          </a:p>
        </p:txBody>
      </p:sp>
      <p:sp>
        <p:nvSpPr>
          <p:cNvPr id="24" name="TextBox 6"/>
          <p:cNvSpPr txBox="1">
            <a:spLocks noChangeArrowheads="1"/>
          </p:cNvSpPr>
          <p:nvPr/>
        </p:nvSpPr>
        <p:spPr bwMode="auto">
          <a:xfrm>
            <a:off x="5892800" y="9130267"/>
            <a:ext cx="77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9B30FF"/>
                </a:solidFill>
                <a:latin typeface="Arial"/>
                <a:cs typeface="Arial"/>
              </a:rPr>
              <a:t>7.4 %</a:t>
            </a: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2285200" y="9109617"/>
            <a:ext cx="77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228B22"/>
                </a:solidFill>
                <a:latin typeface="Arial"/>
                <a:cs typeface="Arial"/>
              </a:rPr>
              <a:t>8.0 %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41" y="1140"/>
            <a:ext cx="5258136" cy="4297680"/>
          </a:xfrm>
          <a:prstGeom prst="rect">
            <a:avLst/>
          </a:prstGeom>
        </p:spPr>
      </p:pic>
      <p:sp>
        <p:nvSpPr>
          <p:cNvPr id="19461" name="TextBox 15"/>
          <p:cNvSpPr txBox="1">
            <a:spLocks noChangeArrowheads="1"/>
          </p:cNvSpPr>
          <p:nvPr/>
        </p:nvSpPr>
        <p:spPr bwMode="auto">
          <a:xfrm>
            <a:off x="7533944" y="0"/>
            <a:ext cx="4412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3000">
                <a:latin typeface="Arial"/>
                <a:cs typeface="Arial"/>
              </a:rPr>
              <a:t>B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30200" y="3963267"/>
            <a:ext cx="7010400" cy="3368040"/>
          </a:xfrm>
          <a:prstGeom prst="roundRect">
            <a:avLst>
              <a:gd name="adj" fmla="val 13832"/>
            </a:avLst>
          </a:prstGeom>
          <a:noFill/>
          <a:ln w="38100" cmpd="sng">
            <a:solidFill>
              <a:srgbClr val="3366FF">
                <a:alpha val="30000"/>
              </a:srgb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330200" y="7432722"/>
            <a:ext cx="7010400" cy="2133600"/>
          </a:xfrm>
          <a:prstGeom prst="roundRect">
            <a:avLst>
              <a:gd name="adj" fmla="val 18635"/>
            </a:avLst>
          </a:prstGeom>
          <a:noFill/>
          <a:ln w="38100" cmpd="sng">
            <a:solidFill>
              <a:srgbClr val="008000">
                <a:alpha val="25000"/>
              </a:srgb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2242785" y="3947584"/>
            <a:ext cx="3263033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Major conformational states</a:t>
            </a:r>
          </a:p>
          <a:p>
            <a:pPr eaLnBrk="1" hangingPunct="1"/>
            <a:r>
              <a:rPr lang="en-US" sz="1400">
                <a:latin typeface="Arial"/>
                <a:cs typeface="Arial"/>
              </a:rPr>
              <a:t>p85α</a:t>
            </a:r>
            <a:r>
              <a:rPr lang="en-US" sz="1400" baseline="30000">
                <a:latin typeface="Arial"/>
                <a:cs typeface="Arial"/>
              </a:rPr>
              <a:t>1-333</a:t>
            </a:r>
            <a:r>
              <a:rPr lang="en-US" sz="1400">
                <a:latin typeface="Arial"/>
                <a:cs typeface="Arial"/>
              </a:rPr>
              <a:t> dimer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TextBox 2"/>
          <p:cNvSpPr txBox="1">
            <a:spLocks noChangeArrowheads="1"/>
          </p:cNvSpPr>
          <p:nvPr/>
        </p:nvSpPr>
        <p:spPr bwMode="auto">
          <a:xfrm>
            <a:off x="2252903" y="7422397"/>
            <a:ext cx="3275656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Minor conformational states</a:t>
            </a:r>
          </a:p>
          <a:p>
            <a:pPr eaLnBrk="1" hangingPunct="1"/>
            <a:r>
              <a:rPr lang="en-US" sz="1400">
                <a:latin typeface="Arial"/>
                <a:cs typeface="Arial"/>
              </a:rPr>
              <a:t>p85α</a:t>
            </a:r>
            <a:r>
              <a:rPr lang="en-US" sz="1400" baseline="30000">
                <a:latin typeface="Arial"/>
                <a:cs typeface="Arial"/>
              </a:rPr>
              <a:t>1-333</a:t>
            </a:r>
            <a:r>
              <a:rPr lang="en-US" sz="1400">
                <a:latin typeface="Arial"/>
                <a:cs typeface="Arial"/>
              </a:rPr>
              <a:t> dimer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49657" y="4808751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00FF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10667" y="5418667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00FF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25532" y="4461935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B2EE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19080" y="4656351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B2EE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0534" y="9167701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8000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122653" y="8575722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8000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65601" y="8619067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CD00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23534" y="8144933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00CD00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14026" y="8804322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660066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73404" y="8238067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660066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02400" y="8965512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D69C9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525467" y="7534646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D69C9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77800" y="2678668"/>
            <a:ext cx="3438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1800" i="1">
                <a:solidFill>
                  <a:schemeClr val="tx1"/>
                </a:solidFill>
                <a:latin typeface="Arial"/>
                <a:cs typeface="Arial"/>
              </a:rPr>
              <a:t>Ab initio </a:t>
            </a:r>
            <a:r>
              <a:rPr lang="en-US" sz="1800">
                <a:solidFill>
                  <a:schemeClr val="tx1"/>
                </a:solidFill>
                <a:latin typeface="Arial"/>
                <a:cs typeface="Arial"/>
              </a:rPr>
              <a:t>shape by SAXS</a:t>
            </a:r>
          </a:p>
        </p:txBody>
      </p:sp>
      <p:cxnSp>
        <p:nvCxnSpPr>
          <p:cNvPr id="56" name="Straight Connector 55"/>
          <p:cNvCxnSpPr/>
          <p:nvPr/>
        </p:nvCxnSpPr>
        <p:spPr bwMode="auto">
          <a:xfrm flipV="1">
            <a:off x="2311400" y="1905000"/>
            <a:ext cx="685800" cy="762000"/>
          </a:xfrm>
          <a:prstGeom prst="lin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4"/>
          <p:cNvSpPr txBox="1">
            <a:spLocks noChangeArrowheads="1"/>
          </p:cNvSpPr>
          <p:nvPr/>
        </p:nvSpPr>
        <p:spPr bwMode="auto">
          <a:xfrm>
            <a:off x="5511800" y="6188307"/>
            <a:ext cx="903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27.7 %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31707" y="6168034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405033" y="5081696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FF0000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26000" y="6072296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D8500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02400" y="4929296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D8500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23" name="TextBox 5"/>
          <p:cNvSpPr txBox="1">
            <a:spLocks noChangeArrowheads="1"/>
          </p:cNvSpPr>
          <p:nvPr/>
        </p:nvSpPr>
        <p:spPr bwMode="auto">
          <a:xfrm>
            <a:off x="2246288" y="6890796"/>
            <a:ext cx="903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B7500"/>
                </a:solidFill>
                <a:latin typeface="Arial"/>
                <a:cs typeface="Arial"/>
              </a:rPr>
              <a:t>16.6 %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44600" y="6937707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8B814C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191319" y="6099507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8B814C"/>
                </a:solidFill>
                <a:latin typeface="Arial"/>
                <a:cs typeface="Arial"/>
              </a:rPr>
              <a:t>SH3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54400" y="6785307"/>
            <a:ext cx="4554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D950C"/>
                </a:solidFill>
                <a:latin typeface="Arial"/>
                <a:cs typeface="Arial"/>
              </a:rPr>
              <a:t>BCR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40000" y="5812328"/>
            <a:ext cx="4341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CD950C"/>
                </a:solidFill>
                <a:latin typeface="Arial"/>
                <a:cs typeface="Arial"/>
              </a:rPr>
              <a:t>SH3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05" y="3673707"/>
            <a:ext cx="4926851" cy="384048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 bwMode="auto">
          <a:xfrm>
            <a:off x="1811868" y="3503138"/>
            <a:ext cx="3959352" cy="0"/>
          </a:xfrm>
          <a:prstGeom prst="line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28575" cap="flat" cmpd="sng" algn="ctr">
            <a:solidFill>
              <a:schemeClr val="tx1"/>
            </a:solidFill>
            <a:prstDash val="solid"/>
            <a:round/>
            <a:headEnd type="triangl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3378200" y="313586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Arial"/>
                <a:cs typeface="Arial"/>
              </a:rPr>
              <a:t>~150 Å</a:t>
            </a:r>
            <a:endParaRPr lang="en-US" sz="18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2" y="0"/>
            <a:ext cx="9753600" cy="9753600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701800" y="4495800"/>
            <a:ext cx="30480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1pPr>
            <a:lvl2pPr marL="742950" indent="-28575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2pPr>
            <a:lvl3pPr marL="11430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3pPr>
            <a:lvl4pPr marL="16002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4pPr>
            <a:lvl5pPr marL="2057400" indent="-228600" eaLnBrk="0" hangingPunct="0"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100">
                <a:solidFill>
                  <a:srgbClr val="00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defRPr>
            </a:lvl9pPr>
          </a:lstStyle>
          <a:p>
            <a:pPr eaLnBrk="1" hangingPunct="1"/>
            <a:r>
              <a:rPr lang="en-US" sz="4000">
                <a:solidFill>
                  <a:srgbClr val="0000FF"/>
                </a:solidFill>
                <a:latin typeface="Arial"/>
                <a:cs typeface="Arial"/>
              </a:rPr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076196" y="4768596"/>
            <a:ext cx="7927848" cy="21945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>
            <a:off x="2030207" y="1850696"/>
            <a:ext cx="91440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030207" y="2993260"/>
            <a:ext cx="91440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032996" y="4158156"/>
            <a:ext cx="91440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2030207" y="5312104"/>
            <a:ext cx="91440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030207" y="6477000"/>
            <a:ext cx="91440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030207" y="7620000"/>
            <a:ext cx="91440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3073896" y="8987135"/>
            <a:ext cx="550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Cross-linked residues (p85α</a:t>
            </a:r>
            <a:r>
              <a:rPr lang="en-US" sz="2400" baseline="30000">
                <a:latin typeface="Arial"/>
                <a:cs typeface="Arial"/>
              </a:rPr>
              <a:t>1-333</a:t>
            </a:r>
            <a:r>
              <a:rPr lang="en-US" sz="2400">
                <a:latin typeface="Arial"/>
                <a:cs typeface="Arial"/>
              </a:rPr>
              <a:t> dimer)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224002" y="2190031"/>
            <a:ext cx="553998" cy="541335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Cross-linked residues (p85α</a:t>
            </a:r>
            <a:r>
              <a:rPr lang="en-US" sz="2400" baseline="30000">
                <a:latin typeface="Arial"/>
                <a:cs typeface="Arial"/>
              </a:rPr>
              <a:t>1-333</a:t>
            </a:r>
            <a:r>
              <a:rPr lang="en-US" sz="2400">
                <a:latin typeface="Arial"/>
                <a:cs typeface="Arial"/>
              </a:rPr>
              <a:t> dimer)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52290" y="8542574"/>
            <a:ext cx="228600" cy="22860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/>
              <a:ea typeface="Heiti SC Light" charset="0"/>
              <a:cs typeface="Arial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946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Pages>0</Pages>
  <Words>78</Words>
  <Characters>0</Characters>
  <Application>Microsoft Macintosh PowerPoint</Application>
  <PresentationFormat>Custom</PresentationFormat>
  <Lines>0</Lines>
  <Paragraphs>39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Title &amp; Bullets</vt:lpstr>
      <vt:lpstr>Bullets</vt:lpstr>
      <vt:lpstr>Title - Center</vt:lpstr>
      <vt:lpstr>Title &amp; Subtitle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Seung Joong Kim</cp:lastModifiedBy>
  <cp:revision>588</cp:revision>
  <cp:lastPrinted>2014-09-15T18:41:20Z</cp:lastPrinted>
  <dcterms:modified xsi:type="dcterms:W3CDTF">2015-08-26T22:53:04Z</dcterms:modified>
</cp:coreProperties>
</file>