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3"/>
  </p:notesMasterIdLst>
  <p:handoutMasterIdLst>
    <p:handoutMasterId r:id="rId34"/>
  </p:handoutMasterIdLst>
  <p:sldIdLst>
    <p:sldId id="257" r:id="rId2"/>
    <p:sldId id="300" r:id="rId3"/>
    <p:sldId id="258" r:id="rId4"/>
    <p:sldId id="260" r:id="rId5"/>
    <p:sldId id="304" r:id="rId6"/>
    <p:sldId id="301" r:id="rId7"/>
    <p:sldId id="280" r:id="rId8"/>
    <p:sldId id="302" r:id="rId9"/>
    <p:sldId id="281" r:id="rId10"/>
    <p:sldId id="282" r:id="rId11"/>
    <p:sldId id="283" r:id="rId12"/>
    <p:sldId id="303" r:id="rId13"/>
    <p:sldId id="284" r:id="rId14"/>
    <p:sldId id="285" r:id="rId15"/>
    <p:sldId id="263" r:id="rId16"/>
    <p:sldId id="266" r:id="rId17"/>
    <p:sldId id="287" r:id="rId18"/>
    <p:sldId id="265" r:id="rId19"/>
    <p:sldId id="288" r:id="rId20"/>
    <p:sldId id="289" r:id="rId21"/>
    <p:sldId id="290" r:id="rId22"/>
    <p:sldId id="292" r:id="rId23"/>
    <p:sldId id="293" r:id="rId24"/>
    <p:sldId id="294" r:id="rId25"/>
    <p:sldId id="295" r:id="rId26"/>
    <p:sldId id="273" r:id="rId27"/>
    <p:sldId id="296" r:id="rId28"/>
    <p:sldId id="278" r:id="rId29"/>
    <p:sldId id="299" r:id="rId30"/>
    <p:sldId id="298" r:id="rId31"/>
    <p:sldId id="277" r:id="rId32"/>
  </p:sldIdLst>
  <p:sldSz cx="12192000" cy="6858000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1" y="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2937" cy="350463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1"/>
            <a:ext cx="4022937" cy="350463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E4EC6D9-24A0-4771-ACAB-4D8B9D2AEE44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8"/>
            <a:ext cx="4022937" cy="35046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7" cy="35046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81E1400-8068-4925-87A0-82C9C148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2937" cy="350463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1"/>
            <a:ext cx="4022937" cy="350463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555F042-13E7-47A3-8A2C-228DBECB0D70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3125"/>
            <a:ext cx="4191000" cy="2357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61531"/>
            <a:ext cx="7426960" cy="2750344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8"/>
            <a:ext cx="4022937" cy="35046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7" cy="35046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715334E-C2B6-4BF5-9D8D-5535884B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5334E-C2B6-4BF5-9D8D-5535884B69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97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5334E-C2B6-4BF5-9D8D-5535884B69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626B-F885-4E44-8FE3-0C5FA7583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626B-F885-4E44-8FE3-0C5FA7583F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5334E-C2B6-4BF5-9D8D-5535884B6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8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5334E-C2B6-4BF5-9D8D-5535884B6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5334E-C2B6-4BF5-9D8D-5535884B6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5334E-C2B6-4BF5-9D8D-5535884B69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and server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5334E-C2B6-4BF5-9D8D-5535884B69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Digest size (proof size including hashes)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5334E-C2B6-4BF5-9D8D-5535884B69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1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4A21-37BF-4027-84CA-BA3D8072465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6EE0-14DF-4B88-A6DA-0DCCFEBE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integridb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10705" y="482362"/>
            <a:ext cx="13928921" cy="2387600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Georgia" panose="02040502050405020303" pitchFamily="18" charset="0"/>
              </a:rPr>
              <a:t>IntegriDB</a:t>
            </a:r>
            <a:r>
              <a:rPr lang="en-US" altLang="zh-CN" sz="4000" b="1" dirty="0" smtClean="0">
                <a:latin typeface="Georgia" panose="02040502050405020303" pitchFamily="18" charset="0"/>
              </a:rPr>
              <a:t>: </a:t>
            </a:r>
            <a:br>
              <a:rPr lang="en-US" altLang="zh-CN" sz="4000" b="1" dirty="0" smtClean="0">
                <a:latin typeface="Georgia" panose="02040502050405020303" pitchFamily="18" charset="0"/>
              </a:rPr>
            </a:br>
            <a:r>
              <a:rPr lang="en-US" altLang="zh-CN" sz="4000" b="1" dirty="0" smtClean="0">
                <a:latin typeface="Georgia" panose="02040502050405020303" pitchFamily="18" charset="0"/>
              </a:rPr>
              <a:t>Verifiable SQL for Outsourced Databases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88137" cy="16557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Yupeng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 Zhang</a:t>
            </a:r>
            <a:r>
              <a:rPr lang="en-US" dirty="0" smtClean="0">
                <a:latin typeface="Georgia" panose="02040502050405020303" pitchFamily="18" charset="0"/>
              </a:rPr>
              <a:t>, Jonathan Katz, </a:t>
            </a:r>
            <a:r>
              <a:rPr lang="en-US" dirty="0" err="1" smtClean="0">
                <a:latin typeface="Georgia" panose="02040502050405020303" pitchFamily="18" charset="0"/>
              </a:rPr>
              <a:t>Charalampos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Papamanthou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University of Maryland</a:t>
            </a:r>
          </a:p>
        </p:txBody>
      </p:sp>
      <p:pic>
        <p:nvPicPr>
          <p:cNvPr id="10242" name="Picture 2" descr="http://www.mse.umd.edu/sites/default/files/images/logos/umd-b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29" y="5066190"/>
            <a:ext cx="1558198" cy="15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912" y="5011785"/>
            <a:ext cx="2361682" cy="1667009"/>
          </a:xfrm>
          <a:prstGeom prst="rect">
            <a:avLst/>
          </a:prstGeom>
        </p:spPr>
      </p:pic>
      <p:pic>
        <p:nvPicPr>
          <p:cNvPr id="10244" name="Picture 4" descr="http://www.cs.umd.edu/Outreach/hsContest14/icons/umiacs0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03" y="5257800"/>
            <a:ext cx="2379616" cy="101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"/>
    </mc:Choice>
    <mc:Fallback xmlns="">
      <p:transition spd="slow" advTm="10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M</a:t>
            </a:r>
            <a:r>
              <a:rPr lang="en-US" dirty="0" smtClean="0">
                <a:latin typeface="Georgia" panose="02040502050405020303" pitchFamily="18" charset="0"/>
              </a:rPr>
              <a:t>ultidimensional range queries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96923"/>
              </p:ext>
            </p:extLst>
          </p:nvPr>
        </p:nvGraphicFramePr>
        <p:xfrm>
          <a:off x="2294829" y="1146351"/>
          <a:ext cx="758952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  <a:gridCol w="1517904"/>
                <a:gridCol w="1517904"/>
                <a:gridCol w="1517904"/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6062" y="1140897"/>
            <a:ext cx="134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panose="02040502050405020303" pitchFamily="18" charset="0"/>
              </a:rPr>
              <a:t>Table </a:t>
            </a:r>
            <a:r>
              <a:rPr lang="en-US" sz="1600" b="1" i="1" dirty="0">
                <a:latin typeface="Georgia" panose="02040502050405020303" pitchFamily="18" charset="0"/>
              </a:rPr>
              <a:t>T</a:t>
            </a:r>
            <a:r>
              <a:rPr lang="en-US" sz="1600" b="1" dirty="0" smtClean="0">
                <a:latin typeface="Georgia" panose="02040502050405020303" pitchFamily="18" charset="0"/>
              </a:rPr>
              <a:t>:</a:t>
            </a:r>
            <a:endParaRPr lang="en-US" sz="1600" b="1" dirty="0">
              <a:latin typeface="Georgia" panose="02040502050405020303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3074" y="4838328"/>
            <a:ext cx="1148334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18, {1}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99313" y="4838328"/>
            <a:ext cx="1148334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20, {4}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80044" y="4838328"/>
            <a:ext cx="1148334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21, {3}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96285" y="4838328"/>
            <a:ext cx="1148334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24, {2}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539" y="3307545"/>
            <a:ext cx="181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panose="02040502050405020303" pitchFamily="18" charset="0"/>
              </a:rPr>
              <a:t>(age, </a:t>
            </a:r>
            <a:r>
              <a:rPr lang="en-US" sz="1600" b="1" dirty="0" err="1" smtClean="0">
                <a:latin typeface="Georgia" panose="02040502050405020303" pitchFamily="18" charset="0"/>
              </a:rPr>
              <a:t>row_ID</a:t>
            </a:r>
            <a:r>
              <a:rPr lang="en-US" sz="1600" b="1" dirty="0" smtClean="0">
                <a:latin typeface="Georgia" panose="02040502050405020303" pitchFamily="18" charset="0"/>
              </a:rPr>
              <a:t>):</a:t>
            </a:r>
            <a:endParaRPr lang="en-US" sz="1600" b="1" dirty="0">
              <a:latin typeface="Georgia" panose="02040502050405020303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51247" y="3982632"/>
            <a:ext cx="1403518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18, {1,4}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47532" y="3994045"/>
            <a:ext cx="1403518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21, {2,3}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1511" y="3263088"/>
            <a:ext cx="2130639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18, {1,2,3,4}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9" name="Straight Connector 18"/>
          <p:cNvCxnSpPr>
            <a:stCxn id="10" idx="0"/>
            <a:endCxn id="15" idx="3"/>
          </p:cNvCxnSpPr>
          <p:nvPr/>
        </p:nvCxnSpPr>
        <p:spPr>
          <a:xfrm flipV="1">
            <a:off x="1657241" y="4520640"/>
            <a:ext cx="199546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15" idx="5"/>
          </p:cNvCxnSpPr>
          <p:nvPr/>
        </p:nvCxnSpPr>
        <p:spPr>
          <a:xfrm flipH="1" flipV="1">
            <a:off x="2849225" y="4520640"/>
            <a:ext cx="24255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  <a:endCxn id="16" idx="3"/>
          </p:cNvCxnSpPr>
          <p:nvPr/>
        </p:nvCxnSpPr>
        <p:spPr>
          <a:xfrm flipH="1" flipV="1">
            <a:off x="4053072" y="4532053"/>
            <a:ext cx="1139" cy="30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6" idx="5"/>
          </p:cNvCxnSpPr>
          <p:nvPr/>
        </p:nvCxnSpPr>
        <p:spPr>
          <a:xfrm flipH="1" flipV="1">
            <a:off x="5045510" y="4532053"/>
            <a:ext cx="224942" cy="30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0"/>
            <a:endCxn id="17" idx="3"/>
          </p:cNvCxnSpPr>
          <p:nvPr/>
        </p:nvCxnSpPr>
        <p:spPr>
          <a:xfrm flipV="1">
            <a:off x="2353006" y="3801096"/>
            <a:ext cx="240530" cy="18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0"/>
            <a:endCxn id="17" idx="5"/>
          </p:cNvCxnSpPr>
          <p:nvPr/>
        </p:nvCxnSpPr>
        <p:spPr>
          <a:xfrm flipH="1" flipV="1">
            <a:off x="4100125" y="3801096"/>
            <a:ext cx="449166" cy="19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3175" y="4725002"/>
            <a:ext cx="3648720" cy="8768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14021" y="2729368"/>
            <a:ext cx="9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SELECT</a:t>
            </a:r>
            <a:r>
              <a:rPr lang="en-US" dirty="0" smtClean="0">
                <a:latin typeface="Georgia" panose="02040502050405020303" pitchFamily="18" charset="0"/>
              </a:rPr>
              <a:t> * </a:t>
            </a:r>
            <a:r>
              <a:rPr lang="en-US" b="1" dirty="0" smtClean="0">
                <a:latin typeface="Georgia" panose="02040502050405020303" pitchFamily="18" charset="0"/>
              </a:rPr>
              <a:t>FROM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i="1" dirty="0" smtClean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WHERE</a:t>
            </a:r>
            <a:r>
              <a:rPr lang="en-US" dirty="0" smtClean="0">
                <a:latin typeface="Georgia" panose="02040502050405020303" pitchFamily="18" charset="0"/>
              </a:rPr>
              <a:t> (</a:t>
            </a:r>
            <a:r>
              <a:rPr lang="en-US" i="1" dirty="0" err="1" smtClean="0">
                <a:latin typeface="Georgia" panose="02040502050405020303" pitchFamily="18" charset="0"/>
              </a:rPr>
              <a:t>T.age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BETWEEN</a:t>
            </a:r>
            <a:r>
              <a:rPr lang="en-US" dirty="0" smtClean="0">
                <a:latin typeface="Georgia" panose="02040502050405020303" pitchFamily="18" charset="0"/>
              </a:rPr>
              <a:t> 17 </a:t>
            </a:r>
            <a:r>
              <a:rPr lang="en-US" b="1" dirty="0" smtClean="0">
                <a:latin typeface="Georgia" panose="02040502050405020303" pitchFamily="18" charset="0"/>
              </a:rPr>
              <a:t>AND</a:t>
            </a:r>
            <a:r>
              <a:rPr lang="en-US" dirty="0" smtClean="0">
                <a:latin typeface="Georgia" panose="02040502050405020303" pitchFamily="18" charset="0"/>
              </a:rPr>
              <a:t> 22) </a:t>
            </a:r>
            <a:r>
              <a:rPr lang="en-US" b="1" dirty="0" smtClean="0">
                <a:latin typeface="Georgia" panose="02040502050405020303" pitchFamily="18" charset="0"/>
              </a:rPr>
              <a:t>AND</a:t>
            </a:r>
            <a:r>
              <a:rPr lang="en-US" dirty="0" smtClean="0">
                <a:latin typeface="Georgia" panose="02040502050405020303" pitchFamily="18" charset="0"/>
              </a:rPr>
              <a:t> (</a:t>
            </a:r>
            <a:r>
              <a:rPr lang="en-US" i="1" dirty="0" err="1" smtClean="0">
                <a:latin typeface="Georgia" panose="02040502050405020303" pitchFamily="18" charset="0"/>
              </a:rPr>
              <a:t>T.student_ID</a:t>
            </a:r>
            <a:r>
              <a:rPr lang="en-US" dirty="0" smtClean="0">
                <a:latin typeface="Georgia" panose="02040502050405020303" pitchFamily="18" charset="0"/>
              </a:rPr>
              <a:t> &gt; 720)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0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"/>
    </mc:Choice>
    <mc:Fallback xmlns="">
      <p:transition spd="slow" advTm="1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</a:t>
            </a:r>
            <a:r>
              <a:rPr lang="en-US" dirty="0" smtClean="0"/>
              <a:t>ultidimensional range queries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61524"/>
              </p:ext>
            </p:extLst>
          </p:nvPr>
        </p:nvGraphicFramePr>
        <p:xfrm>
          <a:off x="2294826" y="1146351"/>
          <a:ext cx="758952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  <a:gridCol w="1517904"/>
                <a:gridCol w="1517904"/>
                <a:gridCol w="1517904"/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6061" y="1140897"/>
            <a:ext cx="1377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</a:t>
            </a:r>
            <a:r>
              <a:rPr lang="en-US" sz="1600" b="1" i="1" dirty="0"/>
              <a:t>T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10" name="Oval 9"/>
          <p:cNvSpPr/>
          <p:nvPr/>
        </p:nvSpPr>
        <p:spPr>
          <a:xfrm>
            <a:off x="1083074" y="4838328"/>
            <a:ext cx="1141952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99313" y="4838328"/>
            <a:ext cx="1141952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20, {4}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80044" y="4838328"/>
            <a:ext cx="1141952" cy="630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21, {3}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96285" y="4838328"/>
            <a:ext cx="1141952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24, {2}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51247" y="3982632"/>
            <a:ext cx="1395719" cy="630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{1,4}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47532" y="3994045"/>
            <a:ext cx="1395719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21, {2,3}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1511" y="3263088"/>
            <a:ext cx="2127057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{1,2,3,4}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0" idx="0"/>
            <a:endCxn id="15" idx="3"/>
          </p:cNvCxnSpPr>
          <p:nvPr/>
        </p:nvCxnSpPr>
        <p:spPr>
          <a:xfrm flipV="1">
            <a:off x="1654050" y="4520640"/>
            <a:ext cx="201595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15" idx="5"/>
          </p:cNvCxnSpPr>
          <p:nvPr/>
        </p:nvCxnSpPr>
        <p:spPr>
          <a:xfrm flipH="1" flipV="1">
            <a:off x="2842568" y="4520640"/>
            <a:ext cx="27721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  <a:endCxn id="16" idx="3"/>
          </p:cNvCxnSpPr>
          <p:nvPr/>
        </p:nvCxnSpPr>
        <p:spPr>
          <a:xfrm flipV="1">
            <a:off x="4051020" y="4532053"/>
            <a:ext cx="910" cy="30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6" idx="5"/>
          </p:cNvCxnSpPr>
          <p:nvPr/>
        </p:nvCxnSpPr>
        <p:spPr>
          <a:xfrm flipH="1" flipV="1">
            <a:off x="5038853" y="4532053"/>
            <a:ext cx="228408" cy="30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0"/>
            <a:endCxn id="17" idx="3"/>
          </p:cNvCxnSpPr>
          <p:nvPr/>
        </p:nvCxnSpPr>
        <p:spPr>
          <a:xfrm flipV="1">
            <a:off x="2349107" y="3801096"/>
            <a:ext cx="243904" cy="18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0"/>
            <a:endCxn id="17" idx="5"/>
          </p:cNvCxnSpPr>
          <p:nvPr/>
        </p:nvCxnSpPr>
        <p:spPr>
          <a:xfrm flipH="1" flipV="1">
            <a:off x="4097068" y="3801096"/>
            <a:ext cx="448324" cy="19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3175" y="4725002"/>
            <a:ext cx="3648720" cy="8768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5954" y="5686059"/>
            <a:ext cx="488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of </a:t>
            </a:r>
            <a:r>
              <a:rPr lang="en-US" b="1" i="1" dirty="0" smtClean="0"/>
              <a:t>age</a:t>
            </a:r>
            <a:r>
              <a:rPr lang="en-US" b="1" dirty="0" smtClean="0"/>
              <a:t>: {1,4} U {3} = {1,3,4}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6258757" y="4864904"/>
            <a:ext cx="1363042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715, {3}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78715" y="4864904"/>
            <a:ext cx="1324522" cy="630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721, {4}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91495" y="4864908"/>
            <a:ext cx="1342703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747, {1}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491530" y="4864904"/>
            <a:ext cx="1301454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781, {2}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43496" y="4009208"/>
            <a:ext cx="1570810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715, {3,4}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239781" y="4020621"/>
            <a:ext cx="1696714" cy="630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747, {1,2}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3760" y="3289664"/>
            <a:ext cx="2175145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715, {1,2,3,4}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2" idx="0"/>
            <a:endCxn id="28" idx="3"/>
          </p:cNvCxnSpPr>
          <p:nvPr/>
        </p:nvCxnSpPr>
        <p:spPr>
          <a:xfrm flipV="1">
            <a:off x="6940278" y="4547216"/>
            <a:ext cx="333258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0"/>
            <a:endCxn id="28" idx="5"/>
          </p:cNvCxnSpPr>
          <p:nvPr/>
        </p:nvCxnSpPr>
        <p:spPr>
          <a:xfrm flipV="1">
            <a:off x="8340976" y="4547216"/>
            <a:ext cx="43290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0"/>
            <a:endCxn id="29" idx="3"/>
          </p:cNvCxnSpPr>
          <p:nvPr/>
        </p:nvCxnSpPr>
        <p:spPr>
          <a:xfrm flipH="1" flipV="1">
            <a:off x="9488259" y="4558629"/>
            <a:ext cx="274588" cy="306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0"/>
            <a:endCxn id="29" idx="5"/>
          </p:cNvCxnSpPr>
          <p:nvPr/>
        </p:nvCxnSpPr>
        <p:spPr>
          <a:xfrm flipH="1" flipV="1">
            <a:off x="10688017" y="4558629"/>
            <a:ext cx="454240" cy="30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30" idx="3"/>
          </p:cNvCxnSpPr>
          <p:nvPr/>
        </p:nvCxnSpPr>
        <p:spPr>
          <a:xfrm flipV="1">
            <a:off x="7828901" y="3827672"/>
            <a:ext cx="163402" cy="18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0"/>
            <a:endCxn id="30" idx="5"/>
          </p:cNvCxnSpPr>
          <p:nvPr/>
        </p:nvCxnSpPr>
        <p:spPr>
          <a:xfrm flipH="1" flipV="1">
            <a:off x="9530362" y="3827672"/>
            <a:ext cx="557776" cy="19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34574" y="4750504"/>
            <a:ext cx="4225991" cy="8768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78410" y="5738363"/>
            <a:ext cx="535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of </a:t>
            </a:r>
            <a:r>
              <a:rPr lang="en-US" b="1" i="1" dirty="0" err="1" smtClean="0"/>
              <a:t>student_ID</a:t>
            </a:r>
            <a:r>
              <a:rPr lang="en-US" b="1" dirty="0" smtClean="0"/>
              <a:t>: {4} U {1,2} = {1,2,4}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63449" y="6130695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Final result: {1,3,4} ∩ {1,2,4} = {1, 4}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030571" y="3404975"/>
            <a:ext cx="259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</a:t>
            </a:r>
            <a:r>
              <a:rPr lang="en-US" sz="1600" b="1" dirty="0" err="1" smtClean="0"/>
              <a:t>student_ID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row_ID</a:t>
            </a:r>
            <a:r>
              <a:rPr lang="en-US" sz="1600" b="1" dirty="0" smtClean="0"/>
              <a:t>):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14021" y="2729368"/>
            <a:ext cx="9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SELECT</a:t>
            </a:r>
            <a:r>
              <a:rPr lang="en-US" dirty="0" smtClean="0">
                <a:latin typeface="Georgia" panose="02040502050405020303" pitchFamily="18" charset="0"/>
              </a:rPr>
              <a:t> * </a:t>
            </a:r>
            <a:r>
              <a:rPr lang="en-US" b="1" dirty="0" smtClean="0">
                <a:latin typeface="Georgia" panose="02040502050405020303" pitchFamily="18" charset="0"/>
              </a:rPr>
              <a:t>FROM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i="1" dirty="0" smtClean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WHERE</a:t>
            </a:r>
            <a:r>
              <a:rPr lang="en-US" dirty="0" smtClean="0">
                <a:latin typeface="Georgia" panose="02040502050405020303" pitchFamily="18" charset="0"/>
              </a:rPr>
              <a:t> (</a:t>
            </a:r>
            <a:r>
              <a:rPr lang="en-US" i="1" dirty="0" err="1" smtClean="0">
                <a:latin typeface="Georgia" panose="02040502050405020303" pitchFamily="18" charset="0"/>
              </a:rPr>
              <a:t>T.age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BETWEEN</a:t>
            </a:r>
            <a:r>
              <a:rPr lang="en-US" dirty="0" smtClean="0">
                <a:latin typeface="Georgia" panose="02040502050405020303" pitchFamily="18" charset="0"/>
              </a:rPr>
              <a:t> 17 </a:t>
            </a:r>
            <a:r>
              <a:rPr lang="en-US" b="1" dirty="0" smtClean="0">
                <a:latin typeface="Georgia" panose="02040502050405020303" pitchFamily="18" charset="0"/>
              </a:rPr>
              <a:t>AND</a:t>
            </a:r>
            <a:r>
              <a:rPr lang="en-US" dirty="0" smtClean="0">
                <a:latin typeface="Georgia" panose="02040502050405020303" pitchFamily="18" charset="0"/>
              </a:rPr>
              <a:t> 22) </a:t>
            </a:r>
            <a:r>
              <a:rPr lang="en-US" b="1" dirty="0" smtClean="0">
                <a:latin typeface="Georgia" panose="02040502050405020303" pitchFamily="18" charset="0"/>
              </a:rPr>
              <a:t>AND</a:t>
            </a:r>
            <a:r>
              <a:rPr lang="en-US" dirty="0" smtClean="0">
                <a:latin typeface="Georgia" panose="02040502050405020303" pitchFamily="18" charset="0"/>
              </a:rPr>
              <a:t> (</a:t>
            </a:r>
            <a:r>
              <a:rPr lang="en-US" i="1" dirty="0" err="1" smtClean="0">
                <a:latin typeface="Georgia" panose="02040502050405020303" pitchFamily="18" charset="0"/>
              </a:rPr>
              <a:t>T.student_ID</a:t>
            </a:r>
            <a:r>
              <a:rPr lang="en-US" dirty="0" smtClean="0">
                <a:latin typeface="Georgia" panose="02040502050405020303" pitchFamily="18" charset="0"/>
              </a:rPr>
              <a:t> &gt; 720)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539" y="3307545"/>
            <a:ext cx="181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panose="02040502050405020303" pitchFamily="18" charset="0"/>
              </a:rPr>
              <a:t>(age, </a:t>
            </a:r>
            <a:r>
              <a:rPr lang="en-US" sz="1600" b="1" dirty="0" err="1" smtClean="0">
                <a:latin typeface="Georgia" panose="02040502050405020303" pitchFamily="18" charset="0"/>
              </a:rPr>
              <a:t>row_ID</a:t>
            </a:r>
            <a:r>
              <a:rPr lang="en-US" sz="1600" b="1" dirty="0" smtClean="0">
                <a:latin typeface="Georgia" panose="02040502050405020303" pitchFamily="18" charset="0"/>
              </a:rPr>
              <a:t>):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39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5"/>
    </mc:Choice>
    <mc:Fallback xmlns="">
      <p:transition spd="slow" advTm="20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9" grpId="0" animBg="1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</a:t>
            </a:r>
            <a:r>
              <a:rPr lang="en-US" dirty="0" smtClean="0"/>
              <a:t>ultidimensional range queries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94826" y="1146351"/>
          <a:ext cx="758952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  <a:gridCol w="1517904"/>
                <a:gridCol w="1517904"/>
                <a:gridCol w="1517904"/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6061" y="1140897"/>
            <a:ext cx="1377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</a:t>
            </a:r>
            <a:r>
              <a:rPr lang="en-US" sz="1600" b="1" i="1" dirty="0"/>
              <a:t>T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10" name="Oval 9"/>
          <p:cNvSpPr/>
          <p:nvPr/>
        </p:nvSpPr>
        <p:spPr>
          <a:xfrm>
            <a:off x="1083074" y="4838328"/>
            <a:ext cx="1141952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99313" y="4838328"/>
            <a:ext cx="1141952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20, {4}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80044" y="4838328"/>
            <a:ext cx="1141952" cy="630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21, {3}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96285" y="4838328"/>
            <a:ext cx="1141952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24, {2}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51247" y="3982632"/>
            <a:ext cx="1395719" cy="630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{1,4}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47532" y="3994045"/>
            <a:ext cx="1395719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21, {2,3}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1511" y="3263088"/>
            <a:ext cx="2175145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{1,2,3,4}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0" idx="0"/>
            <a:endCxn id="15" idx="3"/>
          </p:cNvCxnSpPr>
          <p:nvPr/>
        </p:nvCxnSpPr>
        <p:spPr>
          <a:xfrm flipV="1">
            <a:off x="1654050" y="4520640"/>
            <a:ext cx="201595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15" idx="5"/>
          </p:cNvCxnSpPr>
          <p:nvPr/>
        </p:nvCxnSpPr>
        <p:spPr>
          <a:xfrm flipH="1" flipV="1">
            <a:off x="2842568" y="4520640"/>
            <a:ext cx="27721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  <a:endCxn id="16" idx="3"/>
          </p:cNvCxnSpPr>
          <p:nvPr/>
        </p:nvCxnSpPr>
        <p:spPr>
          <a:xfrm flipV="1">
            <a:off x="4051020" y="4532053"/>
            <a:ext cx="910" cy="30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6" idx="5"/>
          </p:cNvCxnSpPr>
          <p:nvPr/>
        </p:nvCxnSpPr>
        <p:spPr>
          <a:xfrm flipH="1" flipV="1">
            <a:off x="5038853" y="4532053"/>
            <a:ext cx="228408" cy="30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0"/>
            <a:endCxn id="17" idx="3"/>
          </p:cNvCxnSpPr>
          <p:nvPr/>
        </p:nvCxnSpPr>
        <p:spPr>
          <a:xfrm flipV="1">
            <a:off x="2349107" y="3801096"/>
            <a:ext cx="250947" cy="18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0"/>
            <a:endCxn id="17" idx="5"/>
          </p:cNvCxnSpPr>
          <p:nvPr/>
        </p:nvCxnSpPr>
        <p:spPr>
          <a:xfrm flipH="1" flipV="1">
            <a:off x="4138113" y="3801096"/>
            <a:ext cx="407279" cy="19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3175" y="4725002"/>
            <a:ext cx="3648720" cy="8768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5954" y="5686059"/>
            <a:ext cx="488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of </a:t>
            </a:r>
            <a:r>
              <a:rPr lang="en-US" b="1" i="1" dirty="0" smtClean="0"/>
              <a:t>age</a:t>
            </a:r>
            <a:r>
              <a:rPr lang="en-US" b="1" dirty="0" smtClean="0"/>
              <a:t>: {1,4} U {3} = {1,3,4}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6258757" y="4864904"/>
            <a:ext cx="1363042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715, {3}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78715" y="4864904"/>
            <a:ext cx="1324522" cy="630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721, {4}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91495" y="4864908"/>
            <a:ext cx="1342703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747, {1}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491530" y="4864904"/>
            <a:ext cx="1301454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781, {2}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43496" y="4009208"/>
            <a:ext cx="1570810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715, {3,4}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239781" y="4020621"/>
            <a:ext cx="1696714" cy="630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747, {1,2}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3760" y="3289664"/>
            <a:ext cx="2175145" cy="6303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715, {1,2,3,4}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2" idx="0"/>
            <a:endCxn id="28" idx="3"/>
          </p:cNvCxnSpPr>
          <p:nvPr/>
        </p:nvCxnSpPr>
        <p:spPr>
          <a:xfrm flipV="1">
            <a:off x="6940278" y="4547216"/>
            <a:ext cx="333258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0"/>
            <a:endCxn id="28" idx="5"/>
          </p:cNvCxnSpPr>
          <p:nvPr/>
        </p:nvCxnSpPr>
        <p:spPr>
          <a:xfrm flipV="1">
            <a:off x="8340976" y="4547216"/>
            <a:ext cx="43290" cy="317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0"/>
            <a:endCxn id="29" idx="3"/>
          </p:cNvCxnSpPr>
          <p:nvPr/>
        </p:nvCxnSpPr>
        <p:spPr>
          <a:xfrm flipH="1" flipV="1">
            <a:off x="9488259" y="4558629"/>
            <a:ext cx="274588" cy="306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0"/>
            <a:endCxn id="29" idx="5"/>
          </p:cNvCxnSpPr>
          <p:nvPr/>
        </p:nvCxnSpPr>
        <p:spPr>
          <a:xfrm flipH="1" flipV="1">
            <a:off x="10688017" y="4558629"/>
            <a:ext cx="454240" cy="30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30" idx="3"/>
          </p:cNvCxnSpPr>
          <p:nvPr/>
        </p:nvCxnSpPr>
        <p:spPr>
          <a:xfrm flipV="1">
            <a:off x="7828901" y="3827672"/>
            <a:ext cx="163402" cy="18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0"/>
            <a:endCxn id="30" idx="5"/>
          </p:cNvCxnSpPr>
          <p:nvPr/>
        </p:nvCxnSpPr>
        <p:spPr>
          <a:xfrm flipH="1" flipV="1">
            <a:off x="9530362" y="3827672"/>
            <a:ext cx="557776" cy="19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34574" y="4750504"/>
            <a:ext cx="4225991" cy="8768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78410" y="5738363"/>
            <a:ext cx="535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of </a:t>
            </a:r>
            <a:r>
              <a:rPr lang="en-US" b="1" i="1" dirty="0" err="1" smtClean="0"/>
              <a:t>student_ID</a:t>
            </a:r>
            <a:r>
              <a:rPr lang="en-US" b="1" dirty="0" smtClean="0"/>
              <a:t>: {4} U {1,2} = {1,2,4}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63449" y="6130695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Final result: {1,3,4} ∩ {1,2,4} = {1, 4}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030571" y="3404975"/>
            <a:ext cx="259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</a:t>
            </a:r>
            <a:r>
              <a:rPr lang="en-US" sz="1600" b="1" dirty="0" err="1" smtClean="0"/>
              <a:t>student_ID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row_ID</a:t>
            </a:r>
            <a:r>
              <a:rPr lang="en-US" sz="1600" b="1" dirty="0" smtClean="0"/>
              <a:t>):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14021" y="2729368"/>
            <a:ext cx="9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SELECT</a:t>
            </a:r>
            <a:r>
              <a:rPr lang="en-US" dirty="0" smtClean="0">
                <a:latin typeface="Georgia" panose="02040502050405020303" pitchFamily="18" charset="0"/>
              </a:rPr>
              <a:t> * </a:t>
            </a:r>
            <a:r>
              <a:rPr lang="en-US" b="1" dirty="0" smtClean="0">
                <a:latin typeface="Georgia" panose="02040502050405020303" pitchFamily="18" charset="0"/>
              </a:rPr>
              <a:t>FROM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i="1" dirty="0" smtClean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WHERE</a:t>
            </a:r>
            <a:r>
              <a:rPr lang="en-US" dirty="0" smtClean="0">
                <a:latin typeface="Georgia" panose="02040502050405020303" pitchFamily="18" charset="0"/>
              </a:rPr>
              <a:t> (</a:t>
            </a:r>
            <a:r>
              <a:rPr lang="en-US" i="1" dirty="0" err="1" smtClean="0">
                <a:latin typeface="Georgia" panose="02040502050405020303" pitchFamily="18" charset="0"/>
              </a:rPr>
              <a:t>T.age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BETWEEN</a:t>
            </a:r>
            <a:r>
              <a:rPr lang="en-US" dirty="0" smtClean="0">
                <a:latin typeface="Georgia" panose="02040502050405020303" pitchFamily="18" charset="0"/>
              </a:rPr>
              <a:t> 17 </a:t>
            </a:r>
            <a:r>
              <a:rPr lang="en-US" b="1" dirty="0" smtClean="0">
                <a:latin typeface="Georgia" panose="02040502050405020303" pitchFamily="18" charset="0"/>
              </a:rPr>
              <a:t>AND</a:t>
            </a:r>
            <a:r>
              <a:rPr lang="en-US" dirty="0" smtClean="0">
                <a:latin typeface="Georgia" panose="02040502050405020303" pitchFamily="18" charset="0"/>
              </a:rPr>
              <a:t> 22) </a:t>
            </a:r>
            <a:r>
              <a:rPr lang="en-US" b="1" dirty="0" smtClean="0">
                <a:latin typeface="Georgia" panose="02040502050405020303" pitchFamily="18" charset="0"/>
              </a:rPr>
              <a:t>AND</a:t>
            </a:r>
            <a:r>
              <a:rPr lang="en-US" dirty="0" smtClean="0">
                <a:latin typeface="Georgia" panose="02040502050405020303" pitchFamily="18" charset="0"/>
              </a:rPr>
              <a:t> (</a:t>
            </a:r>
            <a:r>
              <a:rPr lang="en-US" i="1" dirty="0" err="1" smtClean="0">
                <a:latin typeface="Georgia" panose="02040502050405020303" pitchFamily="18" charset="0"/>
              </a:rPr>
              <a:t>T.student_ID</a:t>
            </a:r>
            <a:r>
              <a:rPr lang="en-US" dirty="0" smtClean="0">
                <a:latin typeface="Georgia" panose="02040502050405020303" pitchFamily="18" charset="0"/>
              </a:rPr>
              <a:t> &gt; 720)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539" y="3307545"/>
            <a:ext cx="181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panose="02040502050405020303" pitchFamily="18" charset="0"/>
              </a:rPr>
              <a:t>(age, </a:t>
            </a:r>
            <a:r>
              <a:rPr lang="en-US" sz="1600" b="1" dirty="0" err="1" smtClean="0">
                <a:latin typeface="Georgia" panose="02040502050405020303" pitchFamily="18" charset="0"/>
              </a:rPr>
              <a:t>row_ID</a:t>
            </a:r>
            <a:r>
              <a:rPr lang="en-US" sz="1600" b="1" dirty="0" smtClean="0">
                <a:latin typeface="Georgia" panose="02040502050405020303" pitchFamily="18" charset="0"/>
              </a:rPr>
              <a:t>):</a:t>
            </a:r>
            <a:endParaRPr lang="en-US" sz="1600" b="1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7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sz="4400" b="1" dirty="0">
                <a:solidFill>
                  <a:srgbClr val="FF0000"/>
                </a:solidFill>
              </a:rPr>
              <a:t>N</a:t>
            </a:r>
            <a:r>
              <a:rPr lang="en-US" sz="4400" b="1" dirty="0" smtClean="0">
                <a:solidFill>
                  <a:srgbClr val="FF0000"/>
                </a:solidFill>
              </a:rPr>
              <a:t>ot efficient!!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6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5"/>
    </mc:Choice>
    <mc:Fallback xmlns="">
      <p:transition spd="slow" advTm="20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</a:t>
            </a:r>
            <a:r>
              <a:rPr lang="en-US" dirty="0" smtClean="0"/>
              <a:t>ultidimensional range queries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66980" y="4520199"/>
            <a:ext cx="1568237" cy="9414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18, {1}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26612" y="4520199"/>
            <a:ext cx="1568237" cy="9414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20, {4}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68979" y="4520199"/>
            <a:ext cx="1568237" cy="941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21, {3}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86468" y="4526086"/>
            <a:ext cx="1568237" cy="9414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24, {2}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2363" y="2305143"/>
            <a:ext cx="274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(age, </a:t>
            </a:r>
            <a:r>
              <a:rPr lang="en-US" sz="2400" b="1" dirty="0" err="1" smtClean="0"/>
              <a:t>row_ID</a:t>
            </a:r>
            <a:r>
              <a:rPr lang="en-US" sz="2400" b="1" dirty="0" smtClean="0"/>
              <a:t>):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4057095" y="3220710"/>
            <a:ext cx="1916733" cy="941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18, {1,4}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32710" y="3220709"/>
            <a:ext cx="1916733" cy="9414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21, {2,3}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90287" y="2175110"/>
            <a:ext cx="2987114" cy="9414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18, {1,2,3,4}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6" idx="0"/>
            <a:endCxn id="11" idx="3"/>
          </p:cNvCxnSpPr>
          <p:nvPr/>
        </p:nvCxnSpPr>
        <p:spPr>
          <a:xfrm flipV="1">
            <a:off x="4051099" y="4024299"/>
            <a:ext cx="286695" cy="49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11" idx="5"/>
          </p:cNvCxnSpPr>
          <p:nvPr/>
        </p:nvCxnSpPr>
        <p:spPr>
          <a:xfrm flipH="1" flipV="1">
            <a:off x="5693129" y="4024299"/>
            <a:ext cx="17602" cy="49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12" idx="3"/>
          </p:cNvCxnSpPr>
          <p:nvPr/>
        </p:nvCxnSpPr>
        <p:spPr>
          <a:xfrm flipV="1">
            <a:off x="7353098" y="4024298"/>
            <a:ext cx="60311" cy="495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12" idx="5"/>
          </p:cNvCxnSpPr>
          <p:nvPr/>
        </p:nvCxnSpPr>
        <p:spPr>
          <a:xfrm flipH="1" flipV="1">
            <a:off x="8768744" y="4024298"/>
            <a:ext cx="401843" cy="50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3" idx="3"/>
          </p:cNvCxnSpPr>
          <p:nvPr/>
        </p:nvCxnSpPr>
        <p:spPr>
          <a:xfrm flipV="1">
            <a:off x="5015462" y="2978699"/>
            <a:ext cx="512278" cy="242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13" idx="5"/>
          </p:cNvCxnSpPr>
          <p:nvPr/>
        </p:nvCxnSpPr>
        <p:spPr>
          <a:xfrm flipH="1" flipV="1">
            <a:off x="7639948" y="2978699"/>
            <a:ext cx="451129" cy="242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833943"/>
              </p:ext>
            </p:extLst>
          </p:nvPr>
        </p:nvGraphicFramePr>
        <p:xfrm>
          <a:off x="2279650" y="1003300"/>
          <a:ext cx="7537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4" imgW="3593880" imgH="342720" progId="Equation.DSMT4">
                  <p:embed/>
                </p:oleObj>
              </mc:Choice>
              <mc:Fallback>
                <p:oleObj name="Equation" r:id="rId4" imgW="3593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9650" y="1003300"/>
                        <a:ext cx="7537450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22309" y="5923825"/>
            <a:ext cx="608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Final result: {1,3,4} ∩ {1,2,4} = {1, 4}</a:t>
            </a:r>
            <a:endParaRPr lang="en-US" sz="24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815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"/>
    </mc:Choice>
    <mc:Fallback xmlns="">
      <p:transition spd="slow" advTm="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</a:t>
            </a:r>
            <a:r>
              <a:rPr lang="en-US" dirty="0" smtClean="0"/>
              <a:t>ultidimensional range queries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543972" y="4572267"/>
            <a:ext cx="2241249" cy="9414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18,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acc</a:t>
            </a:r>
            <a:r>
              <a:rPr lang="en-US" sz="2400" b="1" dirty="0" smtClean="0">
                <a:solidFill>
                  <a:schemeClr val="tx1"/>
                </a:solidFill>
              </a:rPr>
              <a:t>({1})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41215" y="4581961"/>
            <a:ext cx="2127133" cy="9414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20,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acc</a:t>
            </a:r>
            <a:r>
              <a:rPr lang="en-US" sz="2400" b="1" dirty="0" smtClean="0">
                <a:solidFill>
                  <a:schemeClr val="tx1"/>
                </a:solidFill>
              </a:rPr>
              <a:t>({4})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489342" y="4526086"/>
            <a:ext cx="2093940" cy="941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21,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acc</a:t>
            </a:r>
            <a:r>
              <a:rPr lang="en-US" sz="2400" b="1" dirty="0" smtClean="0">
                <a:solidFill>
                  <a:schemeClr val="tx1"/>
                </a:solidFill>
              </a:rPr>
              <a:t>({3})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804275" y="4526085"/>
            <a:ext cx="2105565" cy="9414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24,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acc</a:t>
            </a:r>
            <a:r>
              <a:rPr lang="en-US" sz="2400" b="1" dirty="0" smtClean="0">
                <a:solidFill>
                  <a:schemeClr val="tx1"/>
                </a:solidFill>
              </a:rPr>
              <a:t>({2})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2363" y="2305143"/>
            <a:ext cx="274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(age, </a:t>
            </a:r>
            <a:r>
              <a:rPr lang="en-US" sz="2400" b="1" dirty="0" err="1" smtClean="0"/>
              <a:t>row_ID</a:t>
            </a:r>
            <a:r>
              <a:rPr lang="en-US" sz="2400" b="1" dirty="0" smtClean="0"/>
              <a:t>):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3290889" y="3220710"/>
            <a:ext cx="2682940" cy="941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18,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acc</a:t>
            </a:r>
            <a:r>
              <a:rPr lang="en-US" sz="2400" b="1" dirty="0" smtClean="0">
                <a:solidFill>
                  <a:schemeClr val="tx1"/>
                </a:solidFill>
              </a:rPr>
              <a:t>({1,4})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32710" y="3220709"/>
            <a:ext cx="2540052" cy="9414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21,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acc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</a:rPr>
              <a:t>{2,3})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846758" y="2148380"/>
            <a:ext cx="3296181" cy="117140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18,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acc</a:t>
            </a:r>
            <a:r>
              <a:rPr lang="en-US" sz="2400" b="1" dirty="0" smtClean="0">
                <a:solidFill>
                  <a:schemeClr val="tx1"/>
                </a:solidFill>
              </a:rPr>
              <a:t>({1,2,3,4})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0" idx="0"/>
            <a:endCxn id="35" idx="3"/>
          </p:cNvCxnSpPr>
          <p:nvPr/>
        </p:nvCxnSpPr>
        <p:spPr>
          <a:xfrm flipV="1">
            <a:off x="2664597" y="4024299"/>
            <a:ext cx="1019199" cy="547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0"/>
            <a:endCxn id="35" idx="5"/>
          </p:cNvCxnSpPr>
          <p:nvPr/>
        </p:nvCxnSpPr>
        <p:spPr>
          <a:xfrm flipV="1">
            <a:off x="5204782" y="4024299"/>
            <a:ext cx="376140" cy="557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0"/>
            <a:endCxn id="36" idx="3"/>
          </p:cNvCxnSpPr>
          <p:nvPr/>
        </p:nvCxnSpPr>
        <p:spPr>
          <a:xfrm flipH="1" flipV="1">
            <a:off x="7504692" y="4024298"/>
            <a:ext cx="31620" cy="50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3" idx="0"/>
            <a:endCxn id="36" idx="5"/>
          </p:cNvCxnSpPr>
          <p:nvPr/>
        </p:nvCxnSpPr>
        <p:spPr>
          <a:xfrm flipH="1" flipV="1">
            <a:off x="9300780" y="4024298"/>
            <a:ext cx="556278" cy="501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0"/>
            <a:endCxn id="37" idx="3"/>
          </p:cNvCxnSpPr>
          <p:nvPr/>
        </p:nvCxnSpPr>
        <p:spPr>
          <a:xfrm flipV="1">
            <a:off x="4632359" y="3148237"/>
            <a:ext cx="697114" cy="72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6" idx="0"/>
            <a:endCxn id="37" idx="5"/>
          </p:cNvCxnSpPr>
          <p:nvPr/>
        </p:nvCxnSpPr>
        <p:spPr>
          <a:xfrm flipH="1" flipV="1">
            <a:off x="7660224" y="3148237"/>
            <a:ext cx="742512" cy="7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22309" y="5923825"/>
            <a:ext cx="608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Final result: {1,3,4} ∩ {1,2,4} = {1, 4}</a:t>
            </a:r>
            <a:endParaRPr lang="en-US" sz="2400" b="1" dirty="0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53706"/>
              </p:ext>
            </p:extLst>
          </p:nvPr>
        </p:nvGraphicFramePr>
        <p:xfrm>
          <a:off x="2279650" y="1003300"/>
          <a:ext cx="7537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name="Equation" r:id="rId3" imgW="3593880" imgH="342720" progId="Equation.DSMT4">
                  <p:embed/>
                </p:oleObj>
              </mc:Choice>
              <mc:Fallback>
                <p:oleObj name="Equation" r:id="rId3" imgW="3593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1003300"/>
                        <a:ext cx="7537450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6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"/>
    </mc:Choice>
    <mc:Fallback xmlns="">
      <p:transition spd="slow" advTm="93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Join queries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1784"/>
              </p:ext>
            </p:extLst>
          </p:nvPr>
        </p:nvGraphicFramePr>
        <p:xfrm>
          <a:off x="3584585" y="3101784"/>
          <a:ext cx="48768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ENEE140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ENEE150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ENEE340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35179" y="3023651"/>
            <a:ext cx="134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</a:t>
            </a:r>
            <a:r>
              <a:rPr lang="en-US" sz="1600" b="1" i="1" dirty="0" smtClean="0"/>
              <a:t>T’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40168" y="4540605"/>
            <a:ext cx="83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*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b="1" dirty="0" smtClean="0"/>
              <a:t>JOIN </a:t>
            </a:r>
            <a:r>
              <a:rPr lang="en-US" i="1" dirty="0" smtClean="0"/>
              <a:t>T’</a:t>
            </a:r>
            <a:r>
              <a:rPr lang="en-US" dirty="0" smtClean="0"/>
              <a:t> </a:t>
            </a:r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i="1" dirty="0" err="1" smtClean="0"/>
              <a:t>T.student_ID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T’.</a:t>
            </a:r>
            <a:r>
              <a:rPr lang="en-US" i="1" dirty="0" err="1" smtClean="0"/>
              <a:t>student_ID</a:t>
            </a:r>
            <a:endParaRPr lang="en-US" i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15758"/>
              </p:ext>
            </p:extLst>
          </p:nvPr>
        </p:nvGraphicFramePr>
        <p:xfrm>
          <a:off x="2623052" y="5181075"/>
          <a:ext cx="48768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ENEE140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ENEE340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73646" y="5268802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15197"/>
              </p:ext>
            </p:extLst>
          </p:nvPr>
        </p:nvGraphicFramePr>
        <p:xfrm>
          <a:off x="2294829" y="1146351"/>
          <a:ext cx="758952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  <a:gridCol w="1517904"/>
                <a:gridCol w="1517904"/>
                <a:gridCol w="1517904"/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6062" y="1140897"/>
            <a:ext cx="134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</a:t>
            </a:r>
            <a:r>
              <a:rPr lang="en-US" sz="1600" b="1" i="1" dirty="0"/>
              <a:t>T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4341181" y="2086252"/>
            <a:ext cx="461638" cy="23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2166" y="3433454"/>
            <a:ext cx="461638" cy="23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2166" y="4058806"/>
            <a:ext cx="461638" cy="23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23775" y="5501566"/>
            <a:ext cx="461638" cy="23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23775" y="5810590"/>
            <a:ext cx="461638" cy="23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49863"/>
              </p:ext>
            </p:extLst>
          </p:nvPr>
        </p:nvGraphicFramePr>
        <p:xfrm>
          <a:off x="7499852" y="5181075"/>
          <a:ext cx="3035808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341181" y="1793358"/>
            <a:ext cx="461638" cy="23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1"/>
    </mc:Choice>
    <mc:Fallback xmlns="">
      <p:transition spd="slow" advTm="61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upporting 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49326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extend the bilinear </a:t>
            </a:r>
            <a:r>
              <a:rPr lang="en-US" dirty="0"/>
              <a:t>accumulator </a:t>
            </a:r>
            <a:r>
              <a:rPr lang="en-US" dirty="0" smtClean="0"/>
              <a:t>to support summation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97008"/>
              </p:ext>
            </p:extLst>
          </p:nvPr>
        </p:nvGraphicFramePr>
        <p:xfrm>
          <a:off x="2601586" y="1867398"/>
          <a:ext cx="58293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Equation" r:id="rId3" imgW="3098520" imgH="355320" progId="Equation.DSMT4">
                  <p:embed/>
                </p:oleObj>
              </mc:Choice>
              <mc:Fallback>
                <p:oleObj name="Equation" r:id="rId3" imgW="30985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1586" y="1867398"/>
                        <a:ext cx="5829300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15045"/>
              </p:ext>
            </p:extLst>
          </p:nvPr>
        </p:nvGraphicFramePr>
        <p:xfrm>
          <a:off x="1320800" y="2664759"/>
          <a:ext cx="8570913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Equation" r:id="rId5" imgW="3073320" imgH="634680" progId="Equation.DSMT4">
                  <p:embed/>
                </p:oleObj>
              </mc:Choice>
              <mc:Fallback>
                <p:oleObj name="Equation" r:id="rId5" imgW="30733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0800" y="2664759"/>
                        <a:ext cx="8570913" cy="176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73457"/>
              </p:ext>
            </p:extLst>
          </p:nvPr>
        </p:nvGraphicFramePr>
        <p:xfrm>
          <a:off x="2644775" y="4860271"/>
          <a:ext cx="4797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7" imgW="2222280" imgH="228600" progId="Equation.DSMT4">
                  <p:embed/>
                </p:oleObj>
              </mc:Choice>
              <mc:Fallback>
                <p:oleObj name="Equation" r:id="rId7" imgW="222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4775" y="4860271"/>
                        <a:ext cx="479742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59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56253"/>
              </p:ext>
            </p:extLst>
          </p:nvPr>
        </p:nvGraphicFramePr>
        <p:xfrm>
          <a:off x="2294829" y="1146351"/>
          <a:ext cx="758952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  <a:gridCol w="1517904"/>
                <a:gridCol w="1517904"/>
                <a:gridCol w="1517904"/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6062" y="1140897"/>
            <a:ext cx="134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</a:t>
            </a:r>
            <a:r>
              <a:rPr lang="en-US" sz="1600" b="1" i="1" dirty="0"/>
              <a:t>T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SQL SUM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5625" y="2670351"/>
            <a:ext cx="423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age</a:t>
            </a:r>
            <a:r>
              <a:rPr lang="en-US" dirty="0"/>
              <a:t>)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 smtClean="0"/>
              <a:t>T</a:t>
            </a:r>
            <a:r>
              <a:rPr lang="en-US" dirty="0" smtClean="0"/>
              <a:t>:       83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05256" y="5993769"/>
            <a:ext cx="1409494" cy="78123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4888" y="5993769"/>
            <a:ext cx="1493232" cy="78123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77459" y="5993769"/>
            <a:ext cx="1434779" cy="78123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140424" y="5999656"/>
            <a:ext cx="1502438" cy="78123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5356" y="3363935"/>
            <a:ext cx="20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(age, age):</a:t>
            </a:r>
            <a:endParaRPr lang="en-US" sz="2400" b="1" dirty="0"/>
          </a:p>
        </p:txBody>
      </p:sp>
      <p:sp>
        <p:nvSpPr>
          <p:cNvPr id="14" name="Oval 13"/>
          <p:cNvSpPr/>
          <p:nvPr/>
        </p:nvSpPr>
        <p:spPr>
          <a:xfrm>
            <a:off x="3095371" y="4845110"/>
            <a:ext cx="1681827" cy="78123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141190" y="4845109"/>
            <a:ext cx="1681827" cy="78123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815" y="3362942"/>
            <a:ext cx="4264846" cy="14292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9" idx="0"/>
            <a:endCxn id="14" idx="3"/>
          </p:cNvCxnSpPr>
          <p:nvPr/>
        </p:nvCxnSpPr>
        <p:spPr>
          <a:xfrm flipV="1">
            <a:off x="3010003" y="5511937"/>
            <a:ext cx="331666" cy="481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4" idx="5"/>
          </p:cNvCxnSpPr>
          <p:nvPr/>
        </p:nvCxnSpPr>
        <p:spPr>
          <a:xfrm flipH="1" flipV="1">
            <a:off x="4530900" y="5511937"/>
            <a:ext cx="180604" cy="481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15" idx="3"/>
          </p:cNvCxnSpPr>
          <p:nvPr/>
        </p:nvCxnSpPr>
        <p:spPr>
          <a:xfrm flipV="1">
            <a:off x="8294849" y="5511936"/>
            <a:ext cx="92639" cy="48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0"/>
            <a:endCxn id="15" idx="5"/>
          </p:cNvCxnSpPr>
          <p:nvPr/>
        </p:nvCxnSpPr>
        <p:spPr>
          <a:xfrm flipH="1" flipV="1">
            <a:off x="9576719" y="5511936"/>
            <a:ext cx="314924" cy="487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6" idx="3"/>
          </p:cNvCxnSpPr>
          <p:nvPr/>
        </p:nvCxnSpPr>
        <p:spPr>
          <a:xfrm flipV="1">
            <a:off x="3936285" y="4582901"/>
            <a:ext cx="784102" cy="26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0"/>
            <a:endCxn id="16" idx="5"/>
          </p:cNvCxnSpPr>
          <p:nvPr/>
        </p:nvCxnSpPr>
        <p:spPr>
          <a:xfrm flipH="1" flipV="1">
            <a:off x="7736089" y="4582901"/>
            <a:ext cx="1246015" cy="26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113919"/>
              </p:ext>
            </p:extLst>
          </p:nvPr>
        </p:nvGraphicFramePr>
        <p:xfrm>
          <a:off x="4605338" y="3810000"/>
          <a:ext cx="31988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5338" y="3810000"/>
                        <a:ext cx="3198812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968526"/>
              </p:ext>
            </p:extLst>
          </p:nvPr>
        </p:nvGraphicFramePr>
        <p:xfrm>
          <a:off x="3125788" y="5083175"/>
          <a:ext cx="16668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" name="Equation" r:id="rId5" imgW="1066680" imgH="203040" progId="Equation.DSMT4">
                  <p:embed/>
                </p:oleObj>
              </mc:Choice>
              <mc:Fallback>
                <p:oleObj name="Equation" r:id="rId5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5788" y="5083175"/>
                        <a:ext cx="16668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494453"/>
              </p:ext>
            </p:extLst>
          </p:nvPr>
        </p:nvGraphicFramePr>
        <p:xfrm>
          <a:off x="8178898" y="5097463"/>
          <a:ext cx="16875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7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8898" y="5097463"/>
                        <a:ext cx="168751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426078"/>
              </p:ext>
            </p:extLst>
          </p:nvPr>
        </p:nvGraphicFramePr>
        <p:xfrm>
          <a:off x="2386013" y="6226175"/>
          <a:ext cx="13287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8" name="Equation" r:id="rId9" imgW="850680" imgH="203040" progId="Equation.DSMT4">
                  <p:embed/>
                </p:oleObj>
              </mc:Choice>
              <mc:Fallback>
                <p:oleObj name="Equation" r:id="rId9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6013" y="6226175"/>
                        <a:ext cx="132873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92439"/>
              </p:ext>
            </p:extLst>
          </p:nvPr>
        </p:nvGraphicFramePr>
        <p:xfrm>
          <a:off x="3997325" y="6226175"/>
          <a:ext cx="13874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" name="Equation" r:id="rId11" imgW="888840" imgH="203040" progId="Equation.DSMT4">
                  <p:embed/>
                </p:oleObj>
              </mc:Choice>
              <mc:Fallback>
                <p:oleObj name="Equation" r:id="rId11" imgW="888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7325" y="6226175"/>
                        <a:ext cx="13874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079539"/>
              </p:ext>
            </p:extLst>
          </p:nvPr>
        </p:nvGraphicFramePr>
        <p:xfrm>
          <a:off x="7642225" y="6211888"/>
          <a:ext cx="13700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" name="Equation" r:id="rId13" imgW="876240" imgH="203040" progId="Equation.DSMT4">
                  <p:embed/>
                </p:oleObj>
              </mc:Choice>
              <mc:Fallback>
                <p:oleObj name="Equation" r:id="rId13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42225" y="6211888"/>
                        <a:ext cx="137001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011057"/>
              </p:ext>
            </p:extLst>
          </p:nvPr>
        </p:nvGraphicFramePr>
        <p:xfrm>
          <a:off x="9182100" y="6211888"/>
          <a:ext cx="13874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1" name="Equation" r:id="rId15" imgW="888840" imgH="203040" progId="Equation.DSMT4">
                  <p:embed/>
                </p:oleObj>
              </mc:Choice>
              <mc:Fallback>
                <p:oleObj name="Equation" r:id="rId15" imgW="888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82100" y="6211888"/>
                        <a:ext cx="13874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4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16"/>
            <a:ext cx="10515600" cy="1325563"/>
          </a:xfrm>
        </p:spPr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6290" y="4997562"/>
            <a:ext cx="9662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(</a:t>
            </a:r>
            <a:r>
              <a:rPr lang="en-US" i="1" dirty="0" smtClean="0"/>
              <a:t>age</a:t>
            </a:r>
            <a:r>
              <a:rPr lang="en-US" dirty="0" smtClean="0"/>
              <a:t>)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i="1" dirty="0" smtClean="0"/>
              <a:t>A.GPA</a:t>
            </a:r>
            <a:r>
              <a:rPr lang="en-US" dirty="0" smtClean="0"/>
              <a:t> </a:t>
            </a:r>
            <a:r>
              <a:rPr lang="en-US" b="1" dirty="0"/>
              <a:t>BETWEEN</a:t>
            </a:r>
            <a:r>
              <a:rPr lang="en-US" dirty="0"/>
              <a:t> </a:t>
            </a:r>
            <a:r>
              <a:rPr lang="en-US" dirty="0" smtClean="0"/>
              <a:t>3.0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3.5        24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i="1" dirty="0"/>
          </a:p>
          <a:p>
            <a:r>
              <a:rPr lang="en-US" b="1" dirty="0" smtClean="0"/>
              <a:t>SELECT </a:t>
            </a:r>
            <a:r>
              <a:rPr lang="en-US" i="1" dirty="0" smtClean="0"/>
              <a:t>age</a:t>
            </a:r>
            <a:r>
              <a:rPr lang="en-US" dirty="0" smtClean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A.GPA</a:t>
            </a:r>
            <a:r>
              <a:rPr lang="en-US" dirty="0" smtClean="0"/>
              <a:t> </a:t>
            </a:r>
            <a:r>
              <a:rPr lang="en-US" b="1" dirty="0"/>
              <a:t>BETWEEN</a:t>
            </a:r>
            <a:r>
              <a:rPr lang="en-US" dirty="0"/>
              <a:t> 3.0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3.5) </a:t>
            </a:r>
            <a:r>
              <a:rPr lang="en-US" b="1" dirty="0" smtClean="0"/>
              <a:t>AND</a:t>
            </a:r>
            <a:r>
              <a:rPr lang="en-US" dirty="0" smtClean="0"/>
              <a:t> (</a:t>
            </a:r>
            <a:r>
              <a:rPr lang="en-US" i="1" dirty="0" err="1" smtClean="0"/>
              <a:t>A.age</a:t>
            </a:r>
            <a:r>
              <a:rPr lang="en-US" dirty="0" smtClean="0"/>
              <a:t> &gt;= </a:t>
            </a:r>
            <a:r>
              <a:rPr lang="en-US" b="1" dirty="0" smtClean="0">
                <a:solidFill>
                  <a:srgbClr val="FF0000"/>
                </a:solidFill>
              </a:rPr>
              <a:t>24</a:t>
            </a:r>
            <a:r>
              <a:rPr lang="en-US" dirty="0" smtClean="0"/>
              <a:t>)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85509"/>
              </p:ext>
            </p:extLst>
          </p:nvPr>
        </p:nvGraphicFramePr>
        <p:xfrm>
          <a:off x="2816877" y="1150578"/>
          <a:ext cx="758952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  <a:gridCol w="1517904"/>
                <a:gridCol w="1517904"/>
                <a:gridCol w="1517904"/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9043" y="1150578"/>
            <a:ext cx="134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Table </a:t>
            </a:r>
            <a:r>
              <a:rPr lang="en-US" sz="1600" b="1" i="1" dirty="0"/>
              <a:t>T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1116290" y="2904342"/>
            <a:ext cx="102375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COUNT</a:t>
            </a:r>
            <a:r>
              <a:rPr lang="en-US" dirty="0"/>
              <a:t>(</a:t>
            </a:r>
            <a:r>
              <a:rPr lang="en-US" i="1" dirty="0"/>
              <a:t>*</a:t>
            </a:r>
            <a:r>
              <a:rPr lang="en-US" dirty="0"/>
              <a:t>)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i="1" dirty="0" err="1"/>
              <a:t>A.age</a:t>
            </a:r>
            <a:r>
              <a:rPr lang="en-US" dirty="0"/>
              <a:t> </a:t>
            </a:r>
            <a:r>
              <a:rPr lang="en-US" b="1" dirty="0"/>
              <a:t>BETWEEN</a:t>
            </a:r>
            <a:r>
              <a:rPr lang="en-US" dirty="0"/>
              <a:t> 17 </a:t>
            </a:r>
            <a:r>
              <a:rPr lang="en-US" b="1" dirty="0"/>
              <a:t>AND</a:t>
            </a:r>
            <a:r>
              <a:rPr lang="en-US" dirty="0"/>
              <a:t> 22:         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 smtClean="0"/>
              <a:t>SUM</a:t>
            </a:r>
            <a:r>
              <a:rPr lang="en-US" dirty="0" smtClean="0"/>
              <a:t>(</a:t>
            </a:r>
            <a:r>
              <a:rPr lang="en-US" i="1" dirty="0" err="1" smtClean="0"/>
              <a:t>row_ID</a:t>
            </a:r>
            <a:r>
              <a:rPr lang="en-US" i="1" dirty="0" smtClean="0"/>
              <a:t>’</a:t>
            </a:r>
            <a:r>
              <a:rPr lang="en-US" dirty="0" smtClean="0"/>
              <a:t>) –</a:t>
            </a:r>
            <a:r>
              <a:rPr lang="en-US" b="1" dirty="0" smtClean="0"/>
              <a:t> SUM</a:t>
            </a:r>
            <a:r>
              <a:rPr lang="en-US" dirty="0" smtClean="0"/>
              <a:t>(</a:t>
            </a:r>
            <a:r>
              <a:rPr lang="en-US" i="1" dirty="0" err="1" smtClean="0"/>
              <a:t>row_ID</a:t>
            </a:r>
            <a:r>
              <a:rPr lang="en-US" dirty="0"/>
              <a:t>)</a:t>
            </a:r>
            <a:r>
              <a:rPr lang="en-US" dirty="0" smtClean="0"/>
              <a:t> 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i="1" dirty="0" err="1"/>
              <a:t>A.age</a:t>
            </a:r>
            <a:r>
              <a:rPr lang="en-US" dirty="0"/>
              <a:t> </a:t>
            </a:r>
            <a:r>
              <a:rPr lang="en-US" b="1" dirty="0"/>
              <a:t>BETWEEN</a:t>
            </a:r>
            <a:r>
              <a:rPr lang="en-US" dirty="0"/>
              <a:t> 17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22</a:t>
            </a:r>
            <a:r>
              <a:rPr lang="en-US" dirty="0"/>
              <a:t> </a:t>
            </a:r>
            <a:endParaRPr lang="en-US" dirty="0" smtClean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29126"/>
              </p:ext>
            </p:extLst>
          </p:nvPr>
        </p:nvGraphicFramePr>
        <p:xfrm>
          <a:off x="1298973" y="1151578"/>
          <a:ext cx="1517904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5235324" y="3336634"/>
            <a:ext cx="1376313" cy="61274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235324" y="5570787"/>
            <a:ext cx="1376313" cy="61274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-2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Nested queries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84923"/>
              </p:ext>
            </p:extLst>
          </p:nvPr>
        </p:nvGraphicFramePr>
        <p:xfrm>
          <a:off x="720837" y="1017588"/>
          <a:ext cx="643411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6822"/>
                <a:gridCol w="1286822"/>
                <a:gridCol w="1286822"/>
                <a:gridCol w="1286822"/>
                <a:gridCol w="1286822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44188"/>
              </p:ext>
            </p:extLst>
          </p:nvPr>
        </p:nvGraphicFramePr>
        <p:xfrm>
          <a:off x="7656964" y="1017588"/>
          <a:ext cx="402336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120"/>
                <a:gridCol w="1341120"/>
                <a:gridCol w="134112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ENEE140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ENEE150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ENEE340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06027" y="5233878"/>
            <a:ext cx="1635240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{747}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44514" y="5233878"/>
            <a:ext cx="1624635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20, {721}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13540" y="5233877"/>
            <a:ext cx="1642194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21, {715}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92879" y="5230437"/>
            <a:ext cx="1702220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24, {781}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0" y="3234290"/>
            <a:ext cx="266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</a:t>
            </a:r>
            <a:r>
              <a:rPr lang="en-US" sz="1600" b="1" i="1" dirty="0" err="1" smtClean="0"/>
              <a:t>T</a:t>
            </a:r>
            <a:r>
              <a:rPr lang="en-US" sz="1600" b="1" dirty="0" err="1" smtClean="0"/>
              <a:t>.age</a:t>
            </a:r>
            <a:r>
              <a:rPr lang="en-US" sz="1600" b="1" dirty="0" smtClean="0"/>
              <a:t>, </a:t>
            </a:r>
            <a:r>
              <a:rPr lang="en-US" sz="1600" b="1" i="1" dirty="0" err="1" smtClean="0"/>
              <a:t>T</a:t>
            </a:r>
            <a:r>
              <a:rPr lang="en-US" sz="1600" b="1" dirty="0" err="1" smtClean="0"/>
              <a:t>.student_ID</a:t>
            </a:r>
            <a:r>
              <a:rPr lang="en-US" sz="1600" b="1" dirty="0" smtClean="0"/>
              <a:t>):</a:t>
            </a:r>
            <a:endParaRPr lang="en-US" sz="1600" b="1" dirty="0"/>
          </a:p>
        </p:txBody>
      </p:sp>
      <p:sp>
        <p:nvSpPr>
          <p:cNvPr id="13" name="Oval 12"/>
          <p:cNvSpPr/>
          <p:nvPr/>
        </p:nvSpPr>
        <p:spPr>
          <a:xfrm>
            <a:off x="1625548" y="4325550"/>
            <a:ext cx="1872253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{721,747}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51416" y="4325549"/>
            <a:ext cx="1844584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21, {715,781}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85215" y="3477170"/>
            <a:ext cx="3216676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{715,721,747,781}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0"/>
            <a:endCxn id="13" idx="3"/>
          </p:cNvCxnSpPr>
          <p:nvPr/>
        </p:nvCxnSpPr>
        <p:spPr>
          <a:xfrm flipV="1">
            <a:off x="1323647" y="5062447"/>
            <a:ext cx="576086" cy="17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13" idx="5"/>
          </p:cNvCxnSpPr>
          <p:nvPr/>
        </p:nvCxnSpPr>
        <p:spPr>
          <a:xfrm flipV="1">
            <a:off x="3056832" y="5062447"/>
            <a:ext cx="166784" cy="17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4" idx="3"/>
          </p:cNvCxnSpPr>
          <p:nvPr/>
        </p:nvCxnSpPr>
        <p:spPr>
          <a:xfrm flipH="1" flipV="1">
            <a:off x="4521549" y="5062446"/>
            <a:ext cx="213088" cy="17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14" idx="5"/>
          </p:cNvCxnSpPr>
          <p:nvPr/>
        </p:nvCxnSpPr>
        <p:spPr>
          <a:xfrm flipH="1" flipV="1">
            <a:off x="5825867" y="5062446"/>
            <a:ext cx="718122" cy="167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15" idx="3"/>
          </p:cNvCxnSpPr>
          <p:nvPr/>
        </p:nvCxnSpPr>
        <p:spPr>
          <a:xfrm flipV="1">
            <a:off x="2561675" y="4214067"/>
            <a:ext cx="194611" cy="111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5" idx="5"/>
          </p:cNvCxnSpPr>
          <p:nvPr/>
        </p:nvCxnSpPr>
        <p:spPr>
          <a:xfrm flipH="1" flipV="1">
            <a:off x="5030820" y="4214067"/>
            <a:ext cx="142888" cy="111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149060" y="4415518"/>
            <a:ext cx="1209721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1, {715}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634194" y="4415517"/>
            <a:ext cx="1870299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2, {779,781}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70533" y="3514042"/>
            <a:ext cx="2552937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1, {715,715,781}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2" idx="0"/>
            <a:endCxn id="24" idx="3"/>
          </p:cNvCxnSpPr>
          <p:nvPr/>
        </p:nvCxnSpPr>
        <p:spPr>
          <a:xfrm flipH="1" flipV="1">
            <a:off x="8744402" y="4250939"/>
            <a:ext cx="9519" cy="16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0"/>
            <a:endCxn id="24" idx="5"/>
          </p:cNvCxnSpPr>
          <p:nvPr/>
        </p:nvCxnSpPr>
        <p:spPr>
          <a:xfrm flipH="1" flipV="1">
            <a:off x="10549601" y="4250939"/>
            <a:ext cx="19743" cy="1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55734" y="3335613"/>
            <a:ext cx="3619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</a:t>
            </a:r>
            <a:r>
              <a:rPr lang="en-US" sz="1600" b="1" i="1" dirty="0"/>
              <a:t>T</a:t>
            </a:r>
            <a:r>
              <a:rPr lang="en-US" sz="1600" b="1" i="1" dirty="0" smtClean="0"/>
              <a:t>’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row_ID</a:t>
            </a:r>
            <a:r>
              <a:rPr lang="en-US" sz="1600" b="1" dirty="0" smtClean="0"/>
              <a:t> , </a:t>
            </a:r>
            <a:r>
              <a:rPr lang="en-US" sz="1600" b="1" i="1" dirty="0" smtClean="0"/>
              <a:t>T’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student_ID</a:t>
            </a:r>
            <a:r>
              <a:rPr lang="en-US" sz="1600" b="1" dirty="0" smtClean="0"/>
              <a:t>):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46266" y="2647223"/>
            <a:ext cx="109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COUNT</a:t>
            </a:r>
            <a:r>
              <a:rPr lang="en-US" b="1" dirty="0" smtClean="0"/>
              <a:t>(</a:t>
            </a:r>
            <a:r>
              <a:rPr lang="en-US" i="1" dirty="0" err="1" smtClean="0"/>
              <a:t>student_ID</a:t>
            </a:r>
            <a:r>
              <a:rPr lang="en-US" dirty="0" smtClean="0"/>
              <a:t>)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*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T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i="1" dirty="0" smtClean="0">
                <a:solidFill>
                  <a:srgbClr val="FF0000"/>
                </a:solidFill>
              </a:rPr>
              <a:t> age</a:t>
            </a:r>
            <a:r>
              <a:rPr lang="en-US" dirty="0" smtClean="0">
                <a:solidFill>
                  <a:srgbClr val="FF0000"/>
                </a:solidFill>
              </a:rPr>
              <a:t>&gt;19) </a:t>
            </a:r>
            <a:r>
              <a:rPr lang="en-US" b="1" dirty="0" smtClean="0"/>
              <a:t>JOIN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SELECT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>
                <a:solidFill>
                  <a:srgbClr val="FF0000"/>
                </a:solidFill>
              </a:rPr>
              <a:t> FROM </a:t>
            </a:r>
            <a:r>
              <a:rPr lang="en-US" i="1" dirty="0" smtClean="0">
                <a:solidFill>
                  <a:srgbClr val="FF0000"/>
                </a:solidFill>
              </a:rPr>
              <a:t>T’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row_ID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&gt;1) </a:t>
            </a:r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i="1" dirty="0" err="1" smtClean="0"/>
              <a:t>T.student_ID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T’.</a:t>
            </a:r>
            <a:r>
              <a:rPr lang="en-US" i="1" dirty="0" err="1" smtClean="0"/>
              <a:t>student_ID</a:t>
            </a:r>
            <a:endParaRPr lang="en-US" i="1" dirty="0"/>
          </a:p>
        </p:txBody>
      </p:sp>
      <p:sp>
        <p:nvSpPr>
          <p:cNvPr id="30" name="Oval 29"/>
          <p:cNvSpPr/>
          <p:nvPr/>
        </p:nvSpPr>
        <p:spPr>
          <a:xfrm>
            <a:off x="10662055" y="5341581"/>
            <a:ext cx="1352215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3, {781}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30" idx="0"/>
            <a:endCxn id="23" idx="5"/>
          </p:cNvCxnSpPr>
          <p:nvPr/>
        </p:nvCxnSpPr>
        <p:spPr>
          <a:xfrm flipH="1" flipV="1">
            <a:off x="11230594" y="5152414"/>
            <a:ext cx="107569" cy="18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854320" y="5341582"/>
            <a:ext cx="1507924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2, {779}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3" idx="0"/>
            <a:endCxn id="23" idx="3"/>
          </p:cNvCxnSpPr>
          <p:nvPr/>
        </p:nvCxnSpPr>
        <p:spPr>
          <a:xfrm flipV="1">
            <a:off x="9608282" y="5152414"/>
            <a:ext cx="299811" cy="18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6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7" grpId="0"/>
      <p:bldP spid="29" grpId="0"/>
      <p:bldP spid="30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What is a verifiable database?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32494" y="2375969"/>
            <a:ext cx="3410649" cy="148667"/>
          </a:xfrm>
          <a:prstGeom prst="rightArrow">
            <a:avLst>
              <a:gd name="adj1" fmla="val 50000"/>
              <a:gd name="adj2" fmla="val 128816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9503223">
            <a:off x="6157693" y="4000477"/>
            <a:ext cx="1941059" cy="174184"/>
          </a:xfrm>
          <a:prstGeom prst="rightArrow">
            <a:avLst>
              <a:gd name="adj1" fmla="val 50000"/>
              <a:gd name="adj2" fmla="val 115009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7784" y="1144118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anose="02040502050405020303" pitchFamily="18" charset="0"/>
              </a:rPr>
              <a:t>digest δ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8964" y="4646558"/>
            <a:ext cx="236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result      proof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6389" y="6176976"/>
            <a:ext cx="425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</a:t>
            </a:r>
            <a:r>
              <a:rPr lang="en-US" sz="2400" b="1" dirty="0">
                <a:latin typeface="Georgia" panose="02040502050405020303" pitchFamily="18" charset="0"/>
                <a:sym typeface="Wingdings" panose="05000000000000000000" pitchFamily="2" charset="2"/>
              </a:rPr>
              <a:t>or </a:t>
            </a:r>
            <a:r>
              <a:rPr lang="en-US" sz="2400" b="1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</a:t>
            </a:r>
            <a:endParaRPr 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8707676">
            <a:off x="6500592" y="4438629"/>
            <a:ext cx="1941059" cy="174184"/>
          </a:xfrm>
          <a:prstGeom prst="rightArrow">
            <a:avLst>
              <a:gd name="adj1" fmla="val 50000"/>
              <a:gd name="adj2" fmla="val 115009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792" y="1269246"/>
            <a:ext cx="172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database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3104133">
            <a:off x="3530557" y="3811673"/>
            <a:ext cx="1572483" cy="198277"/>
          </a:xfrm>
          <a:prstGeom prst="rightArrow">
            <a:avLst>
              <a:gd name="adj1" fmla="val 50000"/>
              <a:gd name="adj2" fmla="val 128816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060" y="3418604"/>
            <a:ext cx="166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SQL query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4589" y="1811941"/>
            <a:ext cx="121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Update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3990" y="1274332"/>
            <a:ext cx="192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</a:t>
            </a:r>
            <a:r>
              <a:rPr lang="en-US" sz="2400" dirty="0" smtClean="0">
                <a:latin typeface="Georgia" panose="02040502050405020303" pitchFamily="18" charset="0"/>
              </a:rPr>
              <a:t>atabase’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8783" y="3986216"/>
            <a:ext cx="121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Update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6731" y="4928064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anose="02040502050405020303" pitchFamily="18" charset="0"/>
              </a:rPr>
              <a:t>digest δ’ 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965" y="2568383"/>
            <a:ext cx="721809" cy="115405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38072" y="1921623"/>
            <a:ext cx="210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owner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34" y="2476800"/>
            <a:ext cx="1917520" cy="167976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30106" y="1921623"/>
            <a:ext cx="210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server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180" y="5013357"/>
            <a:ext cx="689498" cy="10417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07131" y="4484029"/>
            <a:ext cx="210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c</a:t>
            </a:r>
            <a:r>
              <a:rPr lang="en-US" sz="2800" b="1" dirty="0" smtClean="0">
                <a:latin typeface="Georgia" panose="02040502050405020303" pitchFamily="18" charset="0"/>
              </a:rPr>
              <a:t>lient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30002"/>
              </p:ext>
            </p:extLst>
          </p:nvPr>
        </p:nvGraphicFramePr>
        <p:xfrm>
          <a:off x="7318375" y="5190275"/>
          <a:ext cx="1018332" cy="70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44"/>
                <a:gridCol w="339444"/>
                <a:gridCol w="339444"/>
              </a:tblGrid>
              <a:tr h="235131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ID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age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235131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ali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235131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ba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24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94" y="1195903"/>
            <a:ext cx="704254" cy="704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792" y="1825493"/>
            <a:ext cx="1294278" cy="1485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19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43"/>
    </mc:Choice>
    <mc:Fallback xmlns="">
      <p:transition spd="slow" advTm="97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21563 0.0213 C 0.26029 0.02616 0.32774 0.02893 0.39883 0.02893 C 0.47917 0.02893 0.54414 0.02616 0.58867 0.0213 L 0.80521 1.11111E-6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60" y="143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2181 0.00532 C 0.26341 0.00671 0.33164 0.0074 0.40325 0.0074 C 0.48464 0.0074 0.54987 0.00671 0.59518 0.00532 L 0.81354 2.96296E-6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77" y="37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-0.12643 0.26852 C -0.15625 0.32639 -0.16367 0.38727 -0.15091 0.43426 C -0.13672 0.4882 -0.10989 0.52084 -0.06562 0.52199 L 0.12826 0.55162 " pathEditMode="relative" rAng="4020000" ptsTypes="AAA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3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3" grpId="1"/>
      <p:bldP spid="15" grpId="0"/>
      <p:bldP spid="16" grpId="0"/>
      <p:bldP spid="14" grpId="0" animBg="1"/>
      <p:bldP spid="17" grpId="0"/>
      <p:bldP spid="17" grpId="1"/>
      <p:bldP spid="19" grpId="0" animBg="1"/>
      <p:bldP spid="20" grpId="0"/>
      <p:bldP spid="8" grpId="0"/>
      <p:bldP spid="10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-2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Nested queries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51516"/>
              </p:ext>
            </p:extLst>
          </p:nvPr>
        </p:nvGraphicFramePr>
        <p:xfrm>
          <a:off x="7656964" y="1017588"/>
          <a:ext cx="402336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120"/>
                <a:gridCol w="1341120"/>
                <a:gridCol w="134112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ENEE140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779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ENEE150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ENEE340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591239" y="6201111"/>
            <a:ext cx="38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Final result: COUNT(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4973216" y="6208464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({721} </a:t>
            </a:r>
            <a:r>
              <a:rPr lang="en-US" sz="2400" dirty="0"/>
              <a:t>U</a:t>
            </a:r>
            <a:r>
              <a:rPr lang="en-US" sz="2400" b="1" dirty="0"/>
              <a:t> {715,781})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213459" y="6201110"/>
            <a:ext cx="140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{</a:t>
            </a:r>
            <a:r>
              <a:rPr lang="en-US" sz="2400" b="1" dirty="0"/>
              <a:t>715,781}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940926" y="620846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∩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90034" y="6201109"/>
            <a:ext cx="61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46266" y="2647223"/>
            <a:ext cx="109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COUNT</a:t>
            </a:r>
            <a:r>
              <a:rPr lang="en-US" b="1" dirty="0" smtClean="0"/>
              <a:t>(</a:t>
            </a:r>
            <a:r>
              <a:rPr lang="en-US" i="1" dirty="0" err="1" smtClean="0"/>
              <a:t>student_ID</a:t>
            </a:r>
            <a:r>
              <a:rPr lang="en-US" dirty="0" smtClean="0"/>
              <a:t>)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*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T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i="1" dirty="0" smtClean="0">
                <a:solidFill>
                  <a:srgbClr val="FF0000"/>
                </a:solidFill>
              </a:rPr>
              <a:t> age</a:t>
            </a:r>
            <a:r>
              <a:rPr lang="en-US" dirty="0" smtClean="0">
                <a:solidFill>
                  <a:srgbClr val="FF0000"/>
                </a:solidFill>
              </a:rPr>
              <a:t>&gt;19) </a:t>
            </a:r>
            <a:r>
              <a:rPr lang="en-US" b="1" dirty="0" smtClean="0"/>
              <a:t>JOIN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SELECT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>
                <a:solidFill>
                  <a:srgbClr val="FF0000"/>
                </a:solidFill>
              </a:rPr>
              <a:t> FROM </a:t>
            </a:r>
            <a:r>
              <a:rPr lang="en-US" i="1" dirty="0" smtClean="0">
                <a:solidFill>
                  <a:srgbClr val="FF0000"/>
                </a:solidFill>
              </a:rPr>
              <a:t>T’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row_ID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&gt;1) </a:t>
            </a:r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i="1" dirty="0" err="1" smtClean="0"/>
              <a:t>T.student_ID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T’.</a:t>
            </a:r>
            <a:r>
              <a:rPr lang="en-US" i="1" dirty="0" err="1" smtClean="0"/>
              <a:t>student_ID</a:t>
            </a:r>
            <a:endParaRPr lang="en-US" i="1" dirty="0"/>
          </a:p>
        </p:txBody>
      </p:sp>
      <p:sp>
        <p:nvSpPr>
          <p:cNvPr id="60" name="Oval 59"/>
          <p:cNvSpPr/>
          <p:nvPr/>
        </p:nvSpPr>
        <p:spPr>
          <a:xfrm>
            <a:off x="506027" y="5233878"/>
            <a:ext cx="1635240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{747}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244514" y="5233878"/>
            <a:ext cx="1624635" cy="8633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20, {721}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913540" y="5233877"/>
            <a:ext cx="1642194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21, {715}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92879" y="5230437"/>
            <a:ext cx="1702220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24, {781}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40" y="3234290"/>
            <a:ext cx="266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</a:t>
            </a:r>
            <a:r>
              <a:rPr lang="en-US" sz="1600" b="1" i="1" dirty="0" err="1" smtClean="0"/>
              <a:t>T</a:t>
            </a:r>
            <a:r>
              <a:rPr lang="en-US" sz="1600" b="1" dirty="0" err="1" smtClean="0"/>
              <a:t>.age</a:t>
            </a:r>
            <a:r>
              <a:rPr lang="en-US" sz="1600" b="1" dirty="0" smtClean="0"/>
              <a:t>, </a:t>
            </a:r>
            <a:r>
              <a:rPr lang="en-US" sz="1600" b="1" i="1" dirty="0" err="1" smtClean="0"/>
              <a:t>T</a:t>
            </a:r>
            <a:r>
              <a:rPr lang="en-US" sz="1600" b="1" dirty="0" err="1" smtClean="0"/>
              <a:t>.student_ID</a:t>
            </a:r>
            <a:r>
              <a:rPr lang="en-US" sz="1600" b="1" dirty="0" smtClean="0"/>
              <a:t>):</a:t>
            </a:r>
            <a:endParaRPr lang="en-US" sz="1600" b="1" dirty="0"/>
          </a:p>
        </p:txBody>
      </p:sp>
      <p:sp>
        <p:nvSpPr>
          <p:cNvPr id="65" name="Oval 64"/>
          <p:cNvSpPr/>
          <p:nvPr/>
        </p:nvSpPr>
        <p:spPr>
          <a:xfrm>
            <a:off x="1625548" y="4325550"/>
            <a:ext cx="1872253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{721,747}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251416" y="4325549"/>
            <a:ext cx="1844584" cy="8633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21, {715,781}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85215" y="3477170"/>
            <a:ext cx="3216676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18, {715,721,747,781}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0" idx="0"/>
            <a:endCxn id="65" idx="3"/>
          </p:cNvCxnSpPr>
          <p:nvPr/>
        </p:nvCxnSpPr>
        <p:spPr>
          <a:xfrm flipV="1">
            <a:off x="1323647" y="5062447"/>
            <a:ext cx="576086" cy="17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0"/>
            <a:endCxn id="65" idx="5"/>
          </p:cNvCxnSpPr>
          <p:nvPr/>
        </p:nvCxnSpPr>
        <p:spPr>
          <a:xfrm flipV="1">
            <a:off x="3056832" y="5062447"/>
            <a:ext cx="166784" cy="17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0"/>
            <a:endCxn id="66" idx="3"/>
          </p:cNvCxnSpPr>
          <p:nvPr/>
        </p:nvCxnSpPr>
        <p:spPr>
          <a:xfrm flipH="1" flipV="1">
            <a:off x="4521549" y="5062446"/>
            <a:ext cx="213088" cy="17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0"/>
            <a:endCxn id="66" idx="5"/>
          </p:cNvCxnSpPr>
          <p:nvPr/>
        </p:nvCxnSpPr>
        <p:spPr>
          <a:xfrm flipH="1" flipV="1">
            <a:off x="5825867" y="5062446"/>
            <a:ext cx="718122" cy="167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0"/>
            <a:endCxn id="67" idx="3"/>
          </p:cNvCxnSpPr>
          <p:nvPr/>
        </p:nvCxnSpPr>
        <p:spPr>
          <a:xfrm flipV="1">
            <a:off x="2561675" y="4214067"/>
            <a:ext cx="194611" cy="111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6" idx="0"/>
            <a:endCxn id="67" idx="5"/>
          </p:cNvCxnSpPr>
          <p:nvPr/>
        </p:nvCxnSpPr>
        <p:spPr>
          <a:xfrm flipH="1" flipV="1">
            <a:off x="5030820" y="4214067"/>
            <a:ext cx="142888" cy="111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149060" y="4415518"/>
            <a:ext cx="1209721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1, {715}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634194" y="4415517"/>
            <a:ext cx="1870299" cy="8633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2, {779,781}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370533" y="3514042"/>
            <a:ext cx="2552937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1, {715,715,781}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4" idx="0"/>
            <a:endCxn id="76" idx="3"/>
          </p:cNvCxnSpPr>
          <p:nvPr/>
        </p:nvCxnSpPr>
        <p:spPr>
          <a:xfrm flipH="1" flipV="1">
            <a:off x="8744402" y="4250939"/>
            <a:ext cx="9519" cy="16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0"/>
            <a:endCxn id="76" idx="5"/>
          </p:cNvCxnSpPr>
          <p:nvPr/>
        </p:nvCxnSpPr>
        <p:spPr>
          <a:xfrm flipH="1" flipV="1">
            <a:off x="10549601" y="4250939"/>
            <a:ext cx="19743" cy="1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55734" y="3335613"/>
            <a:ext cx="3619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</a:t>
            </a:r>
            <a:r>
              <a:rPr lang="en-US" sz="1600" b="1" i="1" dirty="0"/>
              <a:t>T</a:t>
            </a:r>
            <a:r>
              <a:rPr lang="en-US" sz="1600" b="1" i="1" dirty="0" smtClean="0"/>
              <a:t>’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row_ID</a:t>
            </a:r>
            <a:r>
              <a:rPr lang="en-US" sz="1600" b="1" dirty="0" smtClean="0"/>
              <a:t> , </a:t>
            </a:r>
            <a:r>
              <a:rPr lang="en-US" sz="1600" b="1" i="1" dirty="0" smtClean="0"/>
              <a:t>T’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student_ID</a:t>
            </a:r>
            <a:r>
              <a:rPr lang="en-US" sz="1600" b="1" dirty="0" smtClean="0"/>
              <a:t>):</a:t>
            </a:r>
            <a:endParaRPr lang="en-US" sz="1600" b="1" dirty="0"/>
          </a:p>
        </p:txBody>
      </p:sp>
      <p:sp>
        <p:nvSpPr>
          <p:cNvPr id="80" name="Oval 79"/>
          <p:cNvSpPr/>
          <p:nvPr/>
        </p:nvSpPr>
        <p:spPr>
          <a:xfrm>
            <a:off x="10662055" y="5341581"/>
            <a:ext cx="1352215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3, {781}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80" idx="0"/>
            <a:endCxn id="75" idx="5"/>
          </p:cNvCxnSpPr>
          <p:nvPr/>
        </p:nvCxnSpPr>
        <p:spPr>
          <a:xfrm flipH="1" flipV="1">
            <a:off x="11230594" y="5152414"/>
            <a:ext cx="107569" cy="18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854320" y="5341582"/>
            <a:ext cx="1507924" cy="86332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2, {779}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stCxn id="82" idx="0"/>
            <a:endCxn id="75" idx="3"/>
          </p:cNvCxnSpPr>
          <p:nvPr/>
        </p:nvCxnSpPr>
        <p:spPr>
          <a:xfrm flipV="1">
            <a:off x="9608282" y="5152414"/>
            <a:ext cx="299811" cy="18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40889"/>
              </p:ext>
            </p:extLst>
          </p:nvPr>
        </p:nvGraphicFramePr>
        <p:xfrm>
          <a:off x="720837" y="1017588"/>
          <a:ext cx="643411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6822"/>
                <a:gridCol w="1286822"/>
                <a:gridCol w="1286822"/>
                <a:gridCol w="1286822"/>
                <a:gridCol w="1286822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2208481" y="5163770"/>
            <a:ext cx="5323337" cy="10571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744402" y="5331585"/>
            <a:ext cx="3394378" cy="9322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" grpId="0"/>
      <p:bldP spid="3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Efficient update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6802" y="2409645"/>
            <a:ext cx="9916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Updates can be done in logarithmic time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See our paper for details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20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08555" y="2257058"/>
            <a:ext cx="1771184" cy="14853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IntegriDB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</a:rPr>
              <a:t>lient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8478" y="2278600"/>
            <a:ext cx="1663699" cy="14638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Client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119424" y="3252642"/>
            <a:ext cx="1130266" cy="3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707252" y="1967761"/>
            <a:ext cx="1920902" cy="8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query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1006" y="1356091"/>
            <a:ext cx="4907598" cy="263144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TextBox 53"/>
          <p:cNvSpPr txBox="1"/>
          <p:nvPr/>
        </p:nvSpPr>
        <p:spPr>
          <a:xfrm>
            <a:off x="2557718" y="1325563"/>
            <a:ext cx="158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Client</a:t>
            </a:r>
            <a:endParaRPr lang="en-US" sz="2800" b="1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94567" y="2802742"/>
            <a:ext cx="1207041" cy="2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79739" y="2802742"/>
            <a:ext cx="16694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974710" y="1818755"/>
            <a:ext cx="1920902" cy="8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IntegriDB</a:t>
            </a:r>
            <a:r>
              <a:rPr lang="en-US" sz="2400" b="1" dirty="0" smtClean="0">
                <a:solidFill>
                  <a:schemeClr val="tx1"/>
                </a:solidFill>
              </a:rPr>
              <a:t> query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10128" y="2284678"/>
            <a:ext cx="1751494" cy="15492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IntegriDB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Server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238789" y="2278600"/>
            <a:ext cx="1523436" cy="1548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SQL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Server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561621" y="2488676"/>
            <a:ext cx="1677168" cy="8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561621" y="2775727"/>
            <a:ext cx="1662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8561621" y="3533374"/>
            <a:ext cx="1662145" cy="11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8561621" y="3255057"/>
            <a:ext cx="1662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409965" y="1906967"/>
            <a:ext cx="2007906" cy="460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subqueries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08374" y="3929062"/>
            <a:ext cx="2234763" cy="460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intermediate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results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5079739" y="3252642"/>
            <a:ext cx="1643035" cy="2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90155" y="3282871"/>
            <a:ext cx="1920902" cy="8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&amp; proof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58839" y="3227831"/>
            <a:ext cx="1920902" cy="8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or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37797" y="1405026"/>
            <a:ext cx="5130152" cy="311884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TextBox 89"/>
          <p:cNvSpPr txBox="1"/>
          <p:nvPr/>
        </p:nvSpPr>
        <p:spPr>
          <a:xfrm>
            <a:off x="8916014" y="1374498"/>
            <a:ext cx="167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Server</a:t>
            </a:r>
            <a:endParaRPr lang="en-US" sz="2800" b="1" dirty="0"/>
          </a:p>
        </p:txBody>
      </p:sp>
      <p:sp>
        <p:nvSpPr>
          <p:cNvPr id="91" name="Rectangle 90"/>
          <p:cNvSpPr/>
          <p:nvPr/>
        </p:nvSpPr>
        <p:spPr>
          <a:xfrm>
            <a:off x="3426483" y="5511008"/>
            <a:ext cx="1937571" cy="1232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IntegriDB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</a:t>
            </a:r>
            <a:r>
              <a:rPr lang="en-US" sz="2400" b="1" dirty="0">
                <a:solidFill>
                  <a:schemeClr val="tx1"/>
                </a:solidFill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</a:rPr>
              <a:t>wner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endCxn id="58" idx="2"/>
          </p:cNvCxnSpPr>
          <p:nvPr/>
        </p:nvCxnSpPr>
        <p:spPr>
          <a:xfrm flipV="1">
            <a:off x="5378185" y="3833975"/>
            <a:ext cx="2307690" cy="1760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3"/>
            <a:endCxn id="59" idx="2"/>
          </p:cNvCxnSpPr>
          <p:nvPr/>
        </p:nvCxnSpPr>
        <p:spPr>
          <a:xfrm flipV="1">
            <a:off x="5364054" y="3826912"/>
            <a:ext cx="5636453" cy="2300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0"/>
            <a:endCxn id="48" idx="2"/>
          </p:cNvCxnSpPr>
          <p:nvPr/>
        </p:nvCxnSpPr>
        <p:spPr>
          <a:xfrm flipH="1" flipV="1">
            <a:off x="4194147" y="3742442"/>
            <a:ext cx="201122" cy="1768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571004" y="4384217"/>
            <a:ext cx="1920902" cy="8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digest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02336" y="4348291"/>
            <a:ext cx="2201441" cy="8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43358" y="5061411"/>
            <a:ext cx="1920902" cy="87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database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/>
      <p:bldP spid="57" grpId="0"/>
      <p:bldP spid="58" grpId="0" animBg="1"/>
      <p:bldP spid="59" grpId="0" animBg="1"/>
      <p:bldP spid="64" grpId="0"/>
      <p:bldP spid="65" grpId="0"/>
      <p:bldP spid="87" grpId="0"/>
      <p:bldP spid="88" grpId="0"/>
      <p:bldP spid="91" grpId="0" animBg="1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49" y="973236"/>
            <a:ext cx="101738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 smtClean="0"/>
              <a:t>1.	 </a:t>
            </a:r>
            <a:r>
              <a:rPr lang="en-US" sz="1600" b="1" i="0" u="none" strike="noStrike" baseline="0" dirty="0" smtClean="0"/>
              <a:t>SELECT</a:t>
            </a:r>
            <a:r>
              <a:rPr lang="en-US" sz="1600" b="0" i="0" u="none" strike="noStrike" baseline="0" dirty="0" smtClean="0"/>
              <a:t>  </a:t>
            </a:r>
            <a:r>
              <a:rPr lang="en-US" sz="1600" b="1" i="0" u="none" strike="noStrike" baseline="0" dirty="0" smtClean="0"/>
              <a:t>SUM </a:t>
            </a:r>
            <a:r>
              <a:rPr lang="en-US" sz="1600" b="0" i="0" u="none" strike="noStrike" baseline="0" dirty="0" smtClean="0"/>
              <a:t>(</a:t>
            </a:r>
            <a:r>
              <a:rPr lang="en-US" sz="1600" b="0" i="1" u="none" strike="noStrike" baseline="0" dirty="0" err="1" smtClean="0"/>
              <a:t>l_extendedprice</a:t>
            </a:r>
            <a:r>
              <a:rPr lang="en-US" sz="1600" b="0" i="1" u="none" strike="noStrike" baseline="0" dirty="0" smtClean="0"/>
              <a:t> </a:t>
            </a:r>
            <a:r>
              <a:rPr lang="en-US" sz="1600" b="0" i="0" u="none" strike="noStrike" baseline="0" dirty="0" smtClean="0"/>
              <a:t>* (1 - </a:t>
            </a:r>
            <a:r>
              <a:rPr lang="en-US" sz="1600" b="0" i="1" u="none" strike="noStrike" baseline="0" dirty="0" err="1" smtClean="0"/>
              <a:t>l_discount</a:t>
            </a:r>
            <a:r>
              <a:rPr lang="en-US" sz="1600" b="0" i="0" u="none" strike="noStrike" baseline="0" dirty="0" smtClean="0"/>
              <a:t>))  </a:t>
            </a:r>
            <a:r>
              <a:rPr lang="en-US" sz="1600" b="1" i="0" u="none" strike="noStrike" baseline="0" dirty="0" smtClean="0"/>
              <a:t>AS 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smtClean="0"/>
              <a:t>revenue</a:t>
            </a:r>
            <a:r>
              <a:rPr lang="en-US" sz="1600" b="0" i="0" u="none" strike="noStrike" dirty="0" smtClean="0"/>
              <a:t>  </a:t>
            </a:r>
            <a:r>
              <a:rPr lang="en-US" sz="1600" b="1" i="0" u="none" strike="noStrike" baseline="0" dirty="0" smtClean="0"/>
              <a:t>FROM 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lineitem</a:t>
            </a:r>
            <a:r>
              <a:rPr lang="en-US" sz="1600" b="0" i="0" u="none" strike="noStrike" baseline="0" dirty="0" smtClean="0"/>
              <a:t>, </a:t>
            </a:r>
            <a:r>
              <a:rPr lang="en-US" sz="1600" b="0" i="1" u="none" strike="noStrike" baseline="0" dirty="0" smtClean="0"/>
              <a:t>part</a:t>
            </a:r>
            <a:r>
              <a:rPr lang="en-US" sz="1600" b="0" i="0" u="none" strike="noStrike" baseline="0" dirty="0" smtClean="0"/>
              <a:t>  </a:t>
            </a:r>
            <a:r>
              <a:rPr lang="en-US" sz="1600" b="1" i="0" u="none" strike="noStrike" baseline="0" dirty="0" smtClean="0"/>
              <a:t>WHERE</a:t>
            </a:r>
          </a:p>
          <a:p>
            <a:r>
              <a:rPr lang="en-US" sz="1600" dirty="0"/>
              <a:t>2</a:t>
            </a:r>
            <a:r>
              <a:rPr lang="en-US" sz="1600" b="0" i="0" u="none" strike="noStrike" baseline="0" dirty="0" smtClean="0"/>
              <a:t>.	 ( </a:t>
            </a:r>
            <a:r>
              <a:rPr lang="en-US" sz="1600" b="0" i="1" u="none" strike="noStrike" baseline="0" dirty="0" err="1" smtClean="0"/>
              <a:t>p_partkey</a:t>
            </a:r>
            <a:r>
              <a:rPr lang="en-US" sz="1600" b="0" i="0" u="none" strike="noStrike" baseline="0" dirty="0" smtClean="0"/>
              <a:t> = </a:t>
            </a:r>
            <a:r>
              <a:rPr lang="en-US" sz="1600" b="0" i="1" u="none" strike="noStrike" baseline="0" dirty="0" err="1" smtClean="0"/>
              <a:t>l_partkey</a:t>
            </a:r>
            <a:endParaRPr lang="en-US" sz="1600" b="0" i="1" u="none" strike="noStrike" baseline="0" dirty="0" smtClean="0"/>
          </a:p>
          <a:p>
            <a:r>
              <a:rPr lang="en-US" sz="1600" dirty="0"/>
              <a:t>3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p_brand</a:t>
            </a:r>
            <a:r>
              <a:rPr lang="en-US" sz="1600" b="0" i="0" u="none" strike="noStrike" baseline="0" dirty="0" smtClean="0"/>
              <a:t> = ‘Brand#41’</a:t>
            </a:r>
          </a:p>
          <a:p>
            <a:r>
              <a:rPr lang="en-US" sz="1600" dirty="0" smtClean="0"/>
              <a:t>4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p_container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(‘SM CASE’, ‘SM BOX’, ‘SM PACK’, ‘SM PKG’)</a:t>
            </a:r>
          </a:p>
          <a:p>
            <a:r>
              <a:rPr lang="en-US" sz="1600" dirty="0"/>
              <a:t>5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&gt;= 7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&lt;= 7 + 10</a:t>
            </a:r>
          </a:p>
          <a:p>
            <a:r>
              <a:rPr lang="en-US" sz="1600" b="0" i="0" u="none" strike="noStrike" baseline="0" dirty="0" smtClean="0"/>
              <a:t>6.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p_size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BETWEEN</a:t>
            </a:r>
            <a:r>
              <a:rPr lang="en-US" sz="1600" b="0" i="0" u="none" strike="noStrike" baseline="0" dirty="0" smtClean="0"/>
              <a:t> 1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5</a:t>
            </a:r>
          </a:p>
          <a:p>
            <a:r>
              <a:rPr lang="en-US" sz="1600" b="0" i="0" u="none" strike="noStrike" baseline="0" dirty="0" smtClean="0"/>
              <a:t>7.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l_shipmode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(‘AIR’, ‘AIR REG’)</a:t>
            </a:r>
          </a:p>
          <a:p>
            <a:r>
              <a:rPr lang="en-US" sz="1600" dirty="0"/>
              <a:t>8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l_shipinstruct</a:t>
            </a:r>
            <a:r>
              <a:rPr lang="en-US" sz="1600" b="0" i="0" u="none" strike="noStrike" baseline="0" dirty="0" smtClean="0"/>
              <a:t> = ‘DELIVER IN PERSON’ )</a:t>
            </a:r>
          </a:p>
          <a:p>
            <a:r>
              <a:rPr lang="en-US" sz="1600" dirty="0"/>
              <a:t>9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OR</a:t>
            </a:r>
          </a:p>
          <a:p>
            <a:r>
              <a:rPr lang="en-US" sz="1600" dirty="0" smtClean="0"/>
              <a:t>10</a:t>
            </a:r>
            <a:r>
              <a:rPr lang="en-US" sz="1600" b="0" i="0" u="none" strike="noStrike" baseline="0" dirty="0" smtClean="0"/>
              <a:t>.	 ( </a:t>
            </a:r>
            <a:r>
              <a:rPr lang="en-US" sz="1600" b="0" i="1" u="none" strike="noStrike" baseline="0" dirty="0" err="1" smtClean="0"/>
              <a:t>p_partkey</a:t>
            </a:r>
            <a:r>
              <a:rPr lang="en-US" sz="1600" b="0" i="0" u="none" strike="noStrike" baseline="0" dirty="0" smtClean="0"/>
              <a:t> = </a:t>
            </a:r>
            <a:r>
              <a:rPr lang="en-US" sz="1600" b="0" i="1" u="none" strike="noStrike" baseline="0" dirty="0" err="1" smtClean="0"/>
              <a:t>l_partkey</a:t>
            </a:r>
            <a:endParaRPr lang="en-US" sz="1600" b="0" i="1" u="none" strike="noStrike" baseline="0" dirty="0" smtClean="0"/>
          </a:p>
          <a:p>
            <a:r>
              <a:rPr lang="en-US" sz="1600" dirty="0" smtClean="0"/>
              <a:t>11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p_brand</a:t>
            </a:r>
            <a:r>
              <a:rPr lang="en-US" sz="1600" b="0" i="0" u="none" strike="noStrike" baseline="0" dirty="0" smtClean="0"/>
              <a:t> = ‘Brand#14’</a:t>
            </a:r>
          </a:p>
          <a:p>
            <a:r>
              <a:rPr lang="en-US" sz="1600" b="0" i="0" u="none" strike="noStrike" baseline="0" dirty="0" smtClean="0"/>
              <a:t>12.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p_container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(‘MED BAG’, ‘MED BOX’,‘MED PKG’, ‘MED PACK’)</a:t>
            </a:r>
          </a:p>
          <a:p>
            <a:r>
              <a:rPr lang="en-US" sz="1600" b="0" i="0" u="none" strike="noStrike" baseline="0" dirty="0" smtClean="0"/>
              <a:t>13.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&gt;= 14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&lt;= 14 + 10</a:t>
            </a:r>
          </a:p>
          <a:p>
            <a:r>
              <a:rPr lang="en-US" sz="1600" b="0" i="0" u="none" strike="noStrike" baseline="0" dirty="0" smtClean="0"/>
              <a:t>14.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p_size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BETWEEN</a:t>
            </a:r>
            <a:r>
              <a:rPr lang="en-US" sz="1600" b="0" i="0" u="none" strike="noStrike" baseline="0" dirty="0" smtClean="0"/>
              <a:t> 1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10</a:t>
            </a:r>
          </a:p>
          <a:p>
            <a:r>
              <a:rPr lang="en-US" sz="1600" b="0" i="0" u="none" strike="noStrike" baseline="0" dirty="0" smtClean="0"/>
              <a:t>15.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l_shipmode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(‘AIR’, ‘AIR REG’)</a:t>
            </a:r>
          </a:p>
          <a:p>
            <a:r>
              <a:rPr lang="en-US" sz="1600" b="0" i="0" u="none" strike="noStrike" baseline="0" dirty="0" smtClean="0"/>
              <a:t>16.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l_shipinstruct</a:t>
            </a:r>
            <a:r>
              <a:rPr lang="en-US" sz="1600" b="0" i="0" u="none" strike="noStrike" baseline="0" dirty="0" smtClean="0"/>
              <a:t> = ‘DELIVER IN PERSON’ )</a:t>
            </a:r>
          </a:p>
          <a:p>
            <a:r>
              <a:rPr lang="en-US" sz="1600" dirty="0" smtClean="0"/>
              <a:t>17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OR</a:t>
            </a:r>
          </a:p>
          <a:p>
            <a:r>
              <a:rPr lang="en-US" sz="1600" dirty="0" smtClean="0"/>
              <a:t>18</a:t>
            </a:r>
            <a:r>
              <a:rPr lang="en-US" sz="1600" b="0" i="0" u="none" strike="noStrike" baseline="0" dirty="0" smtClean="0"/>
              <a:t>. 	 ( </a:t>
            </a:r>
            <a:r>
              <a:rPr lang="en-US" sz="1600" b="0" i="1" u="none" strike="noStrike" baseline="0" dirty="0" err="1" smtClean="0"/>
              <a:t>p_partkey</a:t>
            </a:r>
            <a:r>
              <a:rPr lang="en-US" sz="1600" b="0" i="0" u="none" strike="noStrike" baseline="0" dirty="0" smtClean="0"/>
              <a:t> = </a:t>
            </a:r>
            <a:r>
              <a:rPr lang="en-US" sz="1600" b="0" i="1" u="none" strike="noStrike" baseline="0" dirty="0" err="1" smtClean="0"/>
              <a:t>l_partkey</a:t>
            </a:r>
            <a:endParaRPr lang="en-US" sz="1600" b="0" i="1" u="none" strike="noStrike" baseline="0" dirty="0" smtClean="0"/>
          </a:p>
          <a:p>
            <a:r>
              <a:rPr lang="en-US" sz="1600" dirty="0" smtClean="0"/>
              <a:t>19</a:t>
            </a:r>
            <a:r>
              <a:rPr lang="en-US" sz="1600" b="0" i="0" u="none" strike="noStrike" baseline="0" dirty="0" smtClean="0"/>
              <a:t>. 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p_brand</a:t>
            </a:r>
            <a:r>
              <a:rPr lang="en-US" sz="1600" b="0" i="0" u="none" strike="noStrike" baseline="0" dirty="0" smtClean="0"/>
              <a:t> = ‘Brand#23’</a:t>
            </a:r>
          </a:p>
          <a:p>
            <a:r>
              <a:rPr lang="en-US" sz="1600" dirty="0" smtClean="0"/>
              <a:t>20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p_container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(‘LG CASE’, ‘LG BOX’, ‘LG PACK’, ‘LG PKG’)</a:t>
            </a:r>
          </a:p>
          <a:p>
            <a:r>
              <a:rPr lang="en-US" sz="1600" b="0" i="0" u="none" strike="noStrike" baseline="0" dirty="0" smtClean="0"/>
              <a:t>21.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&gt;= 25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&lt;= 25 + 10</a:t>
            </a:r>
          </a:p>
          <a:p>
            <a:r>
              <a:rPr lang="en-US" sz="1600" b="0" i="0" u="none" strike="noStrike" baseline="0" dirty="0" smtClean="0"/>
              <a:t>22.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p_size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BETWEEN</a:t>
            </a:r>
            <a:r>
              <a:rPr lang="en-US" sz="1600" b="0" i="0" u="none" strike="noStrike" baseline="0" dirty="0" smtClean="0"/>
              <a:t> 1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15</a:t>
            </a:r>
          </a:p>
          <a:p>
            <a:r>
              <a:rPr lang="en-US" sz="1600" b="0" i="0" u="none" strike="noStrike" baseline="0" dirty="0" smtClean="0"/>
              <a:t>23.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l_shipmode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(‘AIR’, ‘AIR REG’)</a:t>
            </a:r>
          </a:p>
          <a:p>
            <a:r>
              <a:rPr lang="en-US" sz="1600" b="0" i="0" u="none" strike="noStrike" baseline="0" dirty="0" smtClean="0"/>
              <a:t>24.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l_shipinstruct</a:t>
            </a:r>
            <a:r>
              <a:rPr lang="en-US" sz="1600" b="0" i="0" u="none" strike="noStrike" baseline="0" dirty="0" smtClean="0"/>
              <a:t> = ‘DELIVER IN PERSON’ );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</p:spPr>
        <p:txBody>
          <a:bodyPr/>
          <a:lstStyle/>
          <a:p>
            <a:r>
              <a:rPr lang="en-US" dirty="0" smtClean="0"/>
              <a:t>TPC-H #19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49" y="973236"/>
            <a:ext cx="101738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 smtClean="0"/>
              <a:t>1.	 </a:t>
            </a:r>
            <a:r>
              <a:rPr lang="en-US" sz="1600" b="1" i="0" u="none" strike="noStrike" baseline="0" dirty="0" smtClean="0"/>
              <a:t>SELECT</a:t>
            </a:r>
            <a:r>
              <a:rPr lang="en-US" sz="1600" b="0" i="0" u="none" strike="noStrike" baseline="0" dirty="0" smtClean="0"/>
              <a:t>  </a:t>
            </a:r>
            <a:r>
              <a:rPr lang="en-US" sz="1600" b="1" i="0" u="none" strike="noStrike" baseline="0" dirty="0" smtClean="0"/>
              <a:t>SUM </a:t>
            </a:r>
            <a:r>
              <a:rPr lang="en-US" sz="1600" b="0" i="0" u="none" strike="noStrike" baseline="0" dirty="0" smtClean="0"/>
              <a:t>(</a:t>
            </a:r>
            <a:r>
              <a:rPr lang="en-US" sz="1600" b="0" i="1" u="none" strike="noStrike" baseline="0" dirty="0" err="1" smtClean="0"/>
              <a:t>l_extendedprice</a:t>
            </a:r>
            <a:r>
              <a:rPr lang="en-US" sz="1600" b="0" i="1" u="none" strike="noStrike" baseline="0" dirty="0" smtClean="0"/>
              <a:t> </a:t>
            </a:r>
            <a:r>
              <a:rPr lang="en-US" sz="1600" b="0" i="0" u="none" strike="noStrike" baseline="0" dirty="0" smtClean="0"/>
              <a:t>* (1 - </a:t>
            </a:r>
            <a:r>
              <a:rPr lang="en-US" sz="1600" b="0" i="1" u="none" strike="noStrike" baseline="0" dirty="0" err="1" smtClean="0"/>
              <a:t>l_discount</a:t>
            </a:r>
            <a:r>
              <a:rPr lang="en-US" sz="1600" b="0" i="0" u="none" strike="noStrike" baseline="0" dirty="0" smtClean="0"/>
              <a:t>))  </a:t>
            </a:r>
            <a:r>
              <a:rPr lang="en-US" sz="1600" b="1" i="0" u="none" strike="noStrike" baseline="0" dirty="0" smtClean="0"/>
              <a:t>AS 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smtClean="0"/>
              <a:t>revenue</a:t>
            </a:r>
            <a:r>
              <a:rPr lang="en-US" sz="1600" b="0" i="0" u="none" strike="noStrike" dirty="0" smtClean="0"/>
              <a:t>  </a:t>
            </a:r>
            <a:r>
              <a:rPr lang="en-US" sz="1600" b="1" i="0" u="none" strike="noStrike" baseline="0" dirty="0" smtClean="0"/>
              <a:t>FROM 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lineitem</a:t>
            </a:r>
            <a:r>
              <a:rPr lang="en-US" sz="1600" b="0" i="0" u="none" strike="noStrike" baseline="0" dirty="0" smtClean="0"/>
              <a:t>, </a:t>
            </a:r>
            <a:r>
              <a:rPr lang="en-US" sz="1600" b="0" i="1" u="none" strike="noStrike" baseline="0" dirty="0" smtClean="0"/>
              <a:t>part</a:t>
            </a:r>
            <a:r>
              <a:rPr lang="en-US" sz="1600" b="0" i="0" u="none" strike="noStrike" baseline="0" dirty="0" smtClean="0"/>
              <a:t>  </a:t>
            </a:r>
            <a:r>
              <a:rPr lang="en-US" sz="1600" b="1" i="0" u="none" strike="noStrike" baseline="0" dirty="0" smtClean="0"/>
              <a:t>WHERE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.	 ( </a:t>
            </a:r>
            <a:r>
              <a:rPr lang="en-US" sz="1600" b="0" i="1" u="none" strike="noStrike" baseline="0" dirty="0" err="1" smtClean="0">
                <a:solidFill>
                  <a:srgbClr val="FF0000"/>
                </a:solidFill>
              </a:rPr>
              <a:t>p_partkey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= </a:t>
            </a:r>
            <a:r>
              <a:rPr lang="en-US" sz="1600" b="0" i="1" u="none" strike="noStrike" baseline="0" dirty="0" err="1" smtClean="0">
                <a:solidFill>
                  <a:srgbClr val="FF0000"/>
                </a:solidFill>
              </a:rPr>
              <a:t>l_partkey</a:t>
            </a:r>
            <a:endParaRPr lang="en-US" sz="1600" b="0" i="1" u="none" strike="noStrike" baseline="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.	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0" i="1" u="none" strike="noStrike" baseline="0" dirty="0" err="1" smtClean="0">
                <a:solidFill>
                  <a:srgbClr val="FF0000"/>
                </a:solidFill>
              </a:rPr>
              <a:t>p_brand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= ‘Brand#41’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.	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0" i="1" u="none" strike="noStrike" baseline="0" dirty="0" err="1" smtClean="0">
                <a:solidFill>
                  <a:srgbClr val="FF0000"/>
                </a:solidFill>
              </a:rPr>
              <a:t>p_container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IN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(‘SM CASE’, ‘SM BOX’, ‘SM PACK’, ‘SM PKG’)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.	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0" i="1" u="none" strike="noStrike" baseline="0" dirty="0" err="1" smtClean="0">
                <a:solidFill>
                  <a:srgbClr val="FF0000"/>
                </a:solidFill>
              </a:rPr>
              <a:t>l_quantity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&gt;= 7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0" i="1" u="none" strike="noStrike" baseline="0" dirty="0" err="1" smtClean="0">
                <a:solidFill>
                  <a:srgbClr val="FF0000"/>
                </a:solidFill>
              </a:rPr>
              <a:t>l_quantity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&lt;= 7 + 10</a:t>
            </a:r>
          </a:p>
          <a:p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6.	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0" i="1" u="none" strike="noStrike" baseline="0" dirty="0" err="1" smtClean="0">
                <a:solidFill>
                  <a:srgbClr val="FF0000"/>
                </a:solidFill>
              </a:rPr>
              <a:t>p_size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BETWEEN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1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5</a:t>
            </a:r>
          </a:p>
          <a:p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7.	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0" i="1" u="none" strike="noStrike" baseline="0" dirty="0" err="1" smtClean="0">
                <a:solidFill>
                  <a:srgbClr val="FF0000"/>
                </a:solidFill>
              </a:rPr>
              <a:t>l_shipmode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IN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(‘AIR’, ‘AIR REG’)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8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.	 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1600" b="0" i="1" u="none" strike="noStrike" baseline="0" dirty="0" err="1" smtClean="0">
                <a:solidFill>
                  <a:srgbClr val="FF0000"/>
                </a:solidFill>
              </a:rPr>
              <a:t>l_shipinstruct</a:t>
            </a:r>
            <a:r>
              <a:rPr lang="en-US" sz="1600" b="0" i="0" u="none" strike="noStrike" baseline="0" dirty="0" smtClean="0">
                <a:solidFill>
                  <a:srgbClr val="FF0000"/>
                </a:solidFill>
              </a:rPr>
              <a:t> = ‘DELIVER IN PERSON’ )</a:t>
            </a:r>
          </a:p>
          <a:p>
            <a:r>
              <a:rPr lang="en-US" sz="1600" dirty="0"/>
              <a:t>9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OR</a:t>
            </a:r>
          </a:p>
          <a:p>
            <a:r>
              <a:rPr lang="en-US" sz="1600" dirty="0" smtClean="0"/>
              <a:t>10</a:t>
            </a:r>
            <a:r>
              <a:rPr lang="en-US" sz="1600" b="0" i="0" u="none" strike="noStrike" baseline="0" dirty="0" smtClean="0"/>
              <a:t>.	 ( </a:t>
            </a:r>
            <a:r>
              <a:rPr lang="en-US" sz="1600" b="0" i="1" u="none" strike="noStrike" baseline="0" dirty="0" err="1" smtClean="0"/>
              <a:t>p_partkey</a:t>
            </a:r>
            <a:r>
              <a:rPr lang="en-US" sz="1600" b="0" i="0" u="none" strike="noStrike" baseline="0" dirty="0" smtClean="0"/>
              <a:t> = </a:t>
            </a:r>
            <a:r>
              <a:rPr lang="en-US" sz="1600" b="0" i="1" u="none" strike="noStrike" baseline="0" dirty="0" err="1" smtClean="0"/>
              <a:t>l_partkey</a:t>
            </a:r>
            <a:endParaRPr lang="en-US" sz="1600" b="0" i="1" u="none" strike="noStrike" baseline="0" dirty="0" smtClean="0"/>
          </a:p>
          <a:p>
            <a:r>
              <a:rPr lang="en-US" sz="1600" dirty="0" smtClean="0"/>
              <a:t>11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p_brand</a:t>
            </a:r>
            <a:r>
              <a:rPr lang="en-US" sz="1600" b="0" i="0" u="none" strike="noStrike" baseline="0" dirty="0" smtClean="0"/>
              <a:t> = ‘Brand#14’</a:t>
            </a:r>
          </a:p>
          <a:p>
            <a:r>
              <a:rPr lang="en-US" sz="1600" b="0" i="0" u="none" strike="noStrike" baseline="0" dirty="0" smtClean="0"/>
              <a:t>12.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p_container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(‘MED BAG’, ‘MED BOX’,‘MED PKG’, ‘MED PACK’)</a:t>
            </a:r>
          </a:p>
          <a:p>
            <a:r>
              <a:rPr lang="en-US" sz="1600" b="0" i="0" u="none" strike="noStrike" baseline="0" dirty="0" smtClean="0"/>
              <a:t>13.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&gt;= 14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&lt;= 14 + 10</a:t>
            </a:r>
          </a:p>
          <a:p>
            <a:r>
              <a:rPr lang="en-US" sz="1600" b="0" i="0" u="none" strike="noStrike" baseline="0" dirty="0" smtClean="0"/>
              <a:t>14.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p_size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BETWEEN</a:t>
            </a:r>
            <a:r>
              <a:rPr lang="en-US" sz="1600" b="0" i="0" u="none" strike="noStrike" baseline="0" dirty="0" smtClean="0"/>
              <a:t> 1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10</a:t>
            </a:r>
          </a:p>
          <a:p>
            <a:r>
              <a:rPr lang="en-US" sz="1600" b="0" i="0" u="none" strike="noStrike" baseline="0" dirty="0" smtClean="0"/>
              <a:t>15.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l_shipmode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(‘AIR’, ‘AIR REG’)</a:t>
            </a:r>
          </a:p>
          <a:p>
            <a:r>
              <a:rPr lang="en-US" sz="1600" b="0" i="0" u="none" strike="noStrike" baseline="0" dirty="0" smtClean="0"/>
              <a:t>16.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l_shipinstruct</a:t>
            </a:r>
            <a:r>
              <a:rPr lang="en-US" sz="1600" b="0" i="0" u="none" strike="noStrike" baseline="0" dirty="0" smtClean="0"/>
              <a:t> = ‘DELIVER IN PERSON’ )</a:t>
            </a:r>
          </a:p>
          <a:p>
            <a:r>
              <a:rPr lang="en-US" sz="1600" dirty="0" smtClean="0"/>
              <a:t>17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OR</a:t>
            </a:r>
          </a:p>
          <a:p>
            <a:r>
              <a:rPr lang="en-US" sz="1600" dirty="0" smtClean="0"/>
              <a:t>18</a:t>
            </a:r>
            <a:r>
              <a:rPr lang="en-US" sz="1600" b="0" i="0" u="none" strike="noStrike" baseline="0" dirty="0" smtClean="0"/>
              <a:t>. 	 ( </a:t>
            </a:r>
            <a:r>
              <a:rPr lang="en-US" sz="1600" b="0" i="1" u="none" strike="noStrike" baseline="0" dirty="0" err="1" smtClean="0"/>
              <a:t>p_partkey</a:t>
            </a:r>
            <a:r>
              <a:rPr lang="en-US" sz="1600" b="0" i="0" u="none" strike="noStrike" baseline="0" dirty="0" smtClean="0"/>
              <a:t> = </a:t>
            </a:r>
            <a:r>
              <a:rPr lang="en-US" sz="1600" b="0" i="1" u="none" strike="noStrike" baseline="0" dirty="0" err="1" smtClean="0"/>
              <a:t>l_partkey</a:t>
            </a:r>
            <a:endParaRPr lang="en-US" sz="1600" b="0" i="1" u="none" strike="noStrike" baseline="0" dirty="0" smtClean="0"/>
          </a:p>
          <a:p>
            <a:r>
              <a:rPr lang="en-US" sz="1600" dirty="0" smtClean="0"/>
              <a:t>19</a:t>
            </a:r>
            <a:r>
              <a:rPr lang="en-US" sz="1600" b="0" i="0" u="none" strike="noStrike" baseline="0" dirty="0" smtClean="0"/>
              <a:t>. 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p_brand</a:t>
            </a:r>
            <a:r>
              <a:rPr lang="en-US" sz="1600" b="0" i="0" u="none" strike="noStrike" baseline="0" dirty="0" smtClean="0"/>
              <a:t> = ‘Brand#23’</a:t>
            </a:r>
          </a:p>
          <a:p>
            <a:r>
              <a:rPr lang="en-US" sz="1600" dirty="0" smtClean="0"/>
              <a:t>20</a:t>
            </a:r>
            <a:r>
              <a:rPr lang="en-US" sz="1600" b="0" i="0" u="none" strike="noStrike" baseline="0" dirty="0" smtClean="0"/>
              <a:t>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p_container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(‘LG CASE’, ‘LG BOX’, ‘LG PACK’, ‘LG PKG’)</a:t>
            </a:r>
          </a:p>
          <a:p>
            <a:r>
              <a:rPr lang="en-US" sz="1600" b="0" i="0" u="none" strike="noStrike" baseline="0" dirty="0" smtClean="0"/>
              <a:t>21.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&gt;= 25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l_quantity</a:t>
            </a:r>
            <a:r>
              <a:rPr lang="en-US" sz="1600" b="0" i="0" u="none" strike="noStrike" baseline="0" dirty="0" smtClean="0"/>
              <a:t> &lt;= 25 + 10</a:t>
            </a:r>
          </a:p>
          <a:p>
            <a:r>
              <a:rPr lang="en-US" sz="1600" b="0" i="0" u="none" strike="noStrike" baseline="0" dirty="0" smtClean="0"/>
              <a:t>22.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p_size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BETWEEN</a:t>
            </a:r>
            <a:r>
              <a:rPr lang="en-US" sz="1600" b="0" i="0" u="none" strike="noStrike" baseline="0" dirty="0" smtClean="0"/>
              <a:t> 1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15</a:t>
            </a:r>
          </a:p>
          <a:p>
            <a:r>
              <a:rPr lang="en-US" sz="1600" b="0" i="0" u="none" strike="noStrike" baseline="0" dirty="0" smtClean="0"/>
              <a:t>23.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l_shipmode</a:t>
            </a:r>
            <a:r>
              <a:rPr lang="en-US" sz="1600" b="0" i="0" u="none" strike="noStrike" baseline="0" dirty="0" smtClean="0"/>
              <a:t> </a:t>
            </a:r>
            <a:r>
              <a:rPr lang="en-US" sz="1600" b="1" i="0" u="none" strike="noStrike" baseline="0" dirty="0" smtClean="0"/>
              <a:t>IN</a:t>
            </a:r>
            <a:r>
              <a:rPr lang="en-US" sz="1600" b="0" i="0" u="none" strike="noStrike" baseline="0" dirty="0" smtClean="0"/>
              <a:t> (‘AIR’, ‘AIR REG’)</a:t>
            </a:r>
          </a:p>
          <a:p>
            <a:r>
              <a:rPr lang="en-US" sz="1600" b="0" i="0" u="none" strike="noStrike" baseline="0" dirty="0" smtClean="0"/>
              <a:t>24.	 </a:t>
            </a:r>
            <a:r>
              <a:rPr lang="en-US" sz="1600" b="1" i="0" u="none" strike="noStrike" baseline="0" dirty="0" smtClean="0"/>
              <a:t>AND</a:t>
            </a:r>
            <a:r>
              <a:rPr lang="en-US" sz="1600" b="0" i="0" u="none" strike="noStrike" baseline="0" dirty="0" smtClean="0"/>
              <a:t> </a:t>
            </a:r>
            <a:r>
              <a:rPr lang="en-US" sz="1600" b="0" i="1" u="none" strike="noStrike" baseline="0" dirty="0" err="1" smtClean="0"/>
              <a:t>l_shipinstruct</a:t>
            </a:r>
            <a:r>
              <a:rPr lang="en-US" sz="1600" b="0" i="0" u="none" strike="noStrike" baseline="0" dirty="0" smtClean="0"/>
              <a:t> = ‘DELIVER IN PERSON’ );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</p:spPr>
        <p:txBody>
          <a:bodyPr/>
          <a:lstStyle/>
          <a:p>
            <a:r>
              <a:rPr lang="en-US" dirty="0" smtClean="0"/>
              <a:t>TPC-H #19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49" y="973236"/>
            <a:ext cx="12102751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 smtClean="0"/>
              <a:t>1.	 </a:t>
            </a:r>
            <a:r>
              <a:rPr lang="en-US" sz="1900" b="1" i="0" u="none" strike="noStrike" baseline="0" dirty="0" smtClean="0"/>
              <a:t>SELECT</a:t>
            </a:r>
            <a:r>
              <a:rPr lang="en-US" sz="1900" b="0" i="0" u="none" strike="noStrike" baseline="0" dirty="0" smtClean="0"/>
              <a:t>  </a:t>
            </a:r>
            <a:r>
              <a:rPr lang="en-US" sz="1900" b="1" i="0" u="none" strike="noStrike" baseline="0" dirty="0" smtClean="0"/>
              <a:t>SUM </a:t>
            </a:r>
            <a:r>
              <a:rPr lang="en-US" sz="1900" b="0" i="0" u="none" strike="noStrike" baseline="0" dirty="0" smtClean="0"/>
              <a:t>(</a:t>
            </a:r>
            <a:r>
              <a:rPr lang="en-US" sz="1900" b="0" i="1" u="none" strike="noStrike" baseline="0" dirty="0" err="1" smtClean="0"/>
              <a:t>l_extendedprice</a:t>
            </a:r>
            <a:r>
              <a:rPr lang="en-US" sz="1900" b="0" i="1" u="none" strike="noStrike" baseline="0" dirty="0" smtClean="0"/>
              <a:t> </a:t>
            </a:r>
            <a:r>
              <a:rPr lang="en-US" sz="1900" b="0" i="0" u="none" strike="noStrike" baseline="0" dirty="0" smtClean="0"/>
              <a:t>* (1 - </a:t>
            </a:r>
            <a:r>
              <a:rPr lang="en-US" sz="1900" b="0" i="1" u="none" strike="noStrike" baseline="0" dirty="0" err="1" smtClean="0"/>
              <a:t>l_discount</a:t>
            </a:r>
            <a:r>
              <a:rPr lang="en-US" sz="1900" b="0" i="0" u="none" strike="noStrike" baseline="0" dirty="0" smtClean="0"/>
              <a:t>))  </a:t>
            </a:r>
            <a:r>
              <a:rPr lang="en-US" sz="1900" b="1" i="0" u="none" strike="noStrike" baseline="0" dirty="0" smtClean="0"/>
              <a:t>AS </a:t>
            </a:r>
            <a:r>
              <a:rPr lang="en-US" sz="1900" b="0" i="0" u="none" strike="noStrike" baseline="0" dirty="0" smtClean="0"/>
              <a:t> </a:t>
            </a:r>
            <a:r>
              <a:rPr lang="en-US" sz="1900" b="0" i="1" u="none" strike="noStrike" baseline="0" dirty="0" smtClean="0"/>
              <a:t>revenue</a:t>
            </a:r>
            <a:r>
              <a:rPr lang="en-US" sz="1900" b="0" i="0" u="none" strike="noStrike" dirty="0" smtClean="0"/>
              <a:t>  </a:t>
            </a:r>
            <a:r>
              <a:rPr lang="en-US" sz="1900" b="1" i="0" u="none" strike="noStrike" baseline="0" dirty="0" smtClean="0"/>
              <a:t>FROM </a:t>
            </a:r>
            <a:r>
              <a:rPr lang="en-US" sz="1900" b="0" i="0" u="none" strike="noStrike" baseline="0" dirty="0" smtClean="0"/>
              <a:t> </a:t>
            </a:r>
            <a:r>
              <a:rPr lang="en-US" sz="1900" b="0" i="1" u="none" strike="noStrike" baseline="0" dirty="0" err="1" smtClean="0"/>
              <a:t>lineitem</a:t>
            </a:r>
            <a:r>
              <a:rPr lang="en-US" sz="1900" b="0" i="0" u="none" strike="noStrike" baseline="0" dirty="0" smtClean="0"/>
              <a:t>, </a:t>
            </a:r>
            <a:r>
              <a:rPr lang="en-US" sz="1900" b="0" i="1" u="none" strike="noStrike" baseline="0" dirty="0" smtClean="0"/>
              <a:t>part</a:t>
            </a:r>
            <a:r>
              <a:rPr lang="en-US" sz="1900" b="0" i="0" u="none" strike="noStrike" baseline="0" dirty="0" smtClean="0"/>
              <a:t>  </a:t>
            </a:r>
            <a:r>
              <a:rPr lang="en-US" sz="1900" b="1" i="0" u="none" strike="noStrike" baseline="0" dirty="0" smtClean="0"/>
              <a:t>WHERE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b="0" i="0" u="none" strike="noStrike" baseline="0" dirty="0" smtClean="0">
                <a:solidFill>
                  <a:srgbClr val="FF0000"/>
                </a:solidFill>
              </a:rPr>
              <a:t>.	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( </a:t>
            </a:r>
            <a:r>
              <a:rPr lang="en-US" sz="2200" b="0" i="1" u="none" strike="noStrike" baseline="0" dirty="0" err="1" smtClean="0">
                <a:solidFill>
                  <a:srgbClr val="FF0000"/>
                </a:solidFill>
              </a:rPr>
              <a:t>p_partkey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= </a:t>
            </a:r>
            <a:r>
              <a:rPr lang="en-US" sz="2200" b="0" i="1" u="none" strike="noStrike" baseline="0" dirty="0" err="1" smtClean="0">
                <a:solidFill>
                  <a:srgbClr val="FF0000"/>
                </a:solidFill>
              </a:rPr>
              <a:t>l_partkey</a:t>
            </a:r>
            <a:endParaRPr lang="en-US" sz="2200" b="0" i="1" u="none" strike="noStrike" baseline="0" dirty="0" smtClean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.	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0" i="1" u="none" strike="noStrike" baseline="0" dirty="0" err="1" smtClean="0">
                <a:solidFill>
                  <a:srgbClr val="FF0000"/>
                </a:solidFill>
              </a:rPr>
              <a:t>p_brand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= ‘Brand#41’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4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.	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0" i="1" u="none" strike="noStrike" baseline="0" dirty="0" err="1" smtClean="0">
                <a:solidFill>
                  <a:srgbClr val="FF0000"/>
                </a:solidFill>
              </a:rPr>
              <a:t>p_container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IN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(‘SM CASE’, ‘SM BOX’, ‘SM PACK’, ‘SM PKG’)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.	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0" i="1" u="none" strike="noStrike" baseline="0" dirty="0" err="1" smtClean="0">
                <a:solidFill>
                  <a:srgbClr val="FF0000"/>
                </a:solidFill>
              </a:rPr>
              <a:t>l_quantity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&gt;= 7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0" i="1" u="none" strike="noStrike" baseline="0" dirty="0" err="1" smtClean="0">
                <a:solidFill>
                  <a:srgbClr val="FF0000"/>
                </a:solidFill>
              </a:rPr>
              <a:t>l_quantity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&lt;= 7 + 10</a:t>
            </a:r>
          </a:p>
          <a:p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6.	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0" i="1" u="none" strike="noStrike" baseline="0" dirty="0" err="1" smtClean="0">
                <a:solidFill>
                  <a:srgbClr val="FF0000"/>
                </a:solidFill>
              </a:rPr>
              <a:t>p_size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BETWEEN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1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5</a:t>
            </a:r>
          </a:p>
          <a:p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7.	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0" i="1" u="none" strike="noStrike" baseline="0" dirty="0" err="1" smtClean="0">
                <a:solidFill>
                  <a:srgbClr val="FF0000"/>
                </a:solidFill>
              </a:rPr>
              <a:t>l_shipmode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IN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(‘AIR’, ‘AIR REG’)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8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.	 </a:t>
            </a:r>
            <a:r>
              <a:rPr lang="en-US" sz="2200" b="1" i="0" u="none" strike="noStrike" baseline="0" dirty="0" smtClean="0">
                <a:solidFill>
                  <a:srgbClr val="FF0000"/>
                </a:solidFill>
              </a:rPr>
              <a:t>AND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</a:t>
            </a:r>
            <a:r>
              <a:rPr lang="en-US" sz="2200" b="0" i="1" u="none" strike="noStrike" baseline="0" dirty="0" err="1" smtClean="0">
                <a:solidFill>
                  <a:srgbClr val="FF0000"/>
                </a:solidFill>
              </a:rPr>
              <a:t>l_shipinstruct</a:t>
            </a:r>
            <a:r>
              <a:rPr lang="en-US" sz="2200" b="0" i="0" u="none" strike="noStrike" baseline="0" dirty="0" smtClean="0">
                <a:solidFill>
                  <a:srgbClr val="FF0000"/>
                </a:solidFill>
              </a:rPr>
              <a:t> = ‘DELIVER IN PERSON’ )</a:t>
            </a:r>
          </a:p>
          <a:p>
            <a:r>
              <a:rPr lang="en-US" sz="1200" dirty="0"/>
              <a:t>9</a:t>
            </a:r>
            <a:r>
              <a:rPr lang="en-US" sz="1200" b="0" i="0" u="none" strike="noStrike" baseline="0" dirty="0" smtClean="0"/>
              <a:t>.	 </a:t>
            </a:r>
            <a:r>
              <a:rPr lang="en-US" sz="1200" b="1" i="0" u="none" strike="noStrike" baseline="0" dirty="0" smtClean="0"/>
              <a:t>OR</a:t>
            </a:r>
          </a:p>
          <a:p>
            <a:r>
              <a:rPr lang="en-US" sz="1200" dirty="0" smtClean="0"/>
              <a:t>10</a:t>
            </a:r>
            <a:r>
              <a:rPr lang="en-US" sz="1200" b="0" i="0" u="none" strike="noStrike" baseline="0" dirty="0" smtClean="0"/>
              <a:t>.	 ( </a:t>
            </a:r>
            <a:r>
              <a:rPr lang="en-US" sz="1200" b="0" i="1" u="none" strike="noStrike" baseline="0" dirty="0" err="1" smtClean="0"/>
              <a:t>p_partkey</a:t>
            </a:r>
            <a:r>
              <a:rPr lang="en-US" sz="1200" b="0" i="0" u="none" strike="noStrike" baseline="0" dirty="0" smtClean="0"/>
              <a:t> = </a:t>
            </a:r>
            <a:r>
              <a:rPr lang="en-US" sz="1200" b="0" i="1" u="none" strike="noStrike" baseline="0" dirty="0" err="1" smtClean="0"/>
              <a:t>l_partkey</a:t>
            </a:r>
            <a:endParaRPr lang="en-US" sz="1200" b="0" i="1" u="none" strike="noStrike" baseline="0" dirty="0" smtClean="0"/>
          </a:p>
          <a:p>
            <a:r>
              <a:rPr lang="en-US" sz="1200" dirty="0" smtClean="0"/>
              <a:t>11</a:t>
            </a:r>
            <a:r>
              <a:rPr lang="en-US" sz="1200" b="0" i="0" u="none" strike="noStrike" baseline="0" dirty="0" smtClean="0"/>
              <a:t>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p_brand</a:t>
            </a:r>
            <a:r>
              <a:rPr lang="en-US" sz="1200" b="0" i="0" u="none" strike="noStrike" baseline="0" dirty="0" smtClean="0"/>
              <a:t> = ‘Brand#14’</a:t>
            </a:r>
          </a:p>
          <a:p>
            <a:r>
              <a:rPr lang="en-US" sz="1200" b="0" i="0" u="none" strike="noStrike" baseline="0" dirty="0" smtClean="0"/>
              <a:t>12.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p_container</a:t>
            </a:r>
            <a:r>
              <a:rPr lang="en-US" sz="1200" b="0" i="0" u="none" strike="noStrike" baseline="0" dirty="0" smtClean="0"/>
              <a:t> </a:t>
            </a:r>
            <a:r>
              <a:rPr lang="en-US" sz="1200" b="1" i="0" u="none" strike="noStrike" baseline="0" dirty="0" smtClean="0"/>
              <a:t>IN</a:t>
            </a:r>
            <a:r>
              <a:rPr lang="en-US" sz="1200" b="0" i="0" u="none" strike="noStrike" baseline="0" dirty="0" smtClean="0"/>
              <a:t> (‘MED BAG’, ‘MED BOX’,‘MED PKG’, ‘MED PACK’)</a:t>
            </a:r>
          </a:p>
          <a:p>
            <a:r>
              <a:rPr lang="en-US" sz="1200" b="0" i="0" u="none" strike="noStrike" baseline="0" dirty="0" smtClean="0"/>
              <a:t>13.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l_quantity</a:t>
            </a:r>
            <a:r>
              <a:rPr lang="en-US" sz="1200" b="0" i="0" u="none" strike="noStrike" baseline="0" dirty="0" smtClean="0"/>
              <a:t> &gt;= 14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l_quantity</a:t>
            </a:r>
            <a:r>
              <a:rPr lang="en-US" sz="1200" b="0" i="0" u="none" strike="noStrike" baseline="0" dirty="0" smtClean="0"/>
              <a:t> &lt;= 14 + 10</a:t>
            </a:r>
          </a:p>
          <a:p>
            <a:r>
              <a:rPr lang="en-US" sz="1200" b="0" i="0" u="none" strike="noStrike" baseline="0" dirty="0" smtClean="0"/>
              <a:t>14.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p_size</a:t>
            </a:r>
            <a:r>
              <a:rPr lang="en-US" sz="1200" b="0" i="0" u="none" strike="noStrike" baseline="0" dirty="0" smtClean="0"/>
              <a:t> </a:t>
            </a:r>
            <a:r>
              <a:rPr lang="en-US" sz="1200" b="1" i="0" u="none" strike="noStrike" baseline="0" dirty="0" smtClean="0"/>
              <a:t>BETWEEN</a:t>
            </a:r>
            <a:r>
              <a:rPr lang="en-US" sz="1200" b="0" i="0" u="none" strike="noStrike" baseline="0" dirty="0" smtClean="0"/>
              <a:t> 1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10</a:t>
            </a:r>
          </a:p>
          <a:p>
            <a:r>
              <a:rPr lang="en-US" sz="1200" b="0" i="0" u="none" strike="noStrike" baseline="0" dirty="0" smtClean="0"/>
              <a:t>15.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l_shipmode</a:t>
            </a:r>
            <a:r>
              <a:rPr lang="en-US" sz="1200" b="0" i="0" u="none" strike="noStrike" baseline="0" dirty="0" smtClean="0"/>
              <a:t> </a:t>
            </a:r>
            <a:r>
              <a:rPr lang="en-US" sz="1200" b="1" i="0" u="none" strike="noStrike" baseline="0" dirty="0" smtClean="0"/>
              <a:t>IN</a:t>
            </a:r>
            <a:r>
              <a:rPr lang="en-US" sz="1200" b="0" i="0" u="none" strike="noStrike" baseline="0" dirty="0" smtClean="0"/>
              <a:t> (‘AIR’, ‘AIR REG’)</a:t>
            </a:r>
          </a:p>
          <a:p>
            <a:r>
              <a:rPr lang="en-US" sz="1200" b="0" i="0" u="none" strike="noStrike" baseline="0" dirty="0" smtClean="0"/>
              <a:t>16.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l_shipinstruct</a:t>
            </a:r>
            <a:r>
              <a:rPr lang="en-US" sz="1200" b="0" i="0" u="none" strike="noStrike" baseline="0" dirty="0" smtClean="0"/>
              <a:t> = ‘DELIVER IN PERSON’ )</a:t>
            </a:r>
          </a:p>
          <a:p>
            <a:r>
              <a:rPr lang="en-US" sz="1200" dirty="0" smtClean="0"/>
              <a:t>17</a:t>
            </a:r>
            <a:r>
              <a:rPr lang="en-US" sz="1200" b="0" i="0" u="none" strike="noStrike" baseline="0" dirty="0" smtClean="0"/>
              <a:t>.	 </a:t>
            </a:r>
            <a:r>
              <a:rPr lang="en-US" sz="1200" b="1" i="0" u="none" strike="noStrike" baseline="0" dirty="0" smtClean="0"/>
              <a:t>OR</a:t>
            </a:r>
          </a:p>
          <a:p>
            <a:r>
              <a:rPr lang="en-US" sz="1200" dirty="0" smtClean="0"/>
              <a:t>18</a:t>
            </a:r>
            <a:r>
              <a:rPr lang="en-US" sz="1200" b="0" i="0" u="none" strike="noStrike" baseline="0" dirty="0" smtClean="0"/>
              <a:t>. 	 ( </a:t>
            </a:r>
            <a:r>
              <a:rPr lang="en-US" sz="1200" b="0" i="1" u="none" strike="noStrike" baseline="0" dirty="0" err="1" smtClean="0"/>
              <a:t>p_partkey</a:t>
            </a:r>
            <a:r>
              <a:rPr lang="en-US" sz="1200" b="0" i="0" u="none" strike="noStrike" baseline="0" dirty="0" smtClean="0"/>
              <a:t> = </a:t>
            </a:r>
            <a:r>
              <a:rPr lang="en-US" sz="1200" b="0" i="1" u="none" strike="noStrike" baseline="0" dirty="0" err="1" smtClean="0"/>
              <a:t>l_partkey</a:t>
            </a:r>
            <a:endParaRPr lang="en-US" sz="1200" b="0" i="1" u="none" strike="noStrike" baseline="0" dirty="0" smtClean="0"/>
          </a:p>
          <a:p>
            <a:r>
              <a:rPr lang="en-US" sz="1200" dirty="0" smtClean="0"/>
              <a:t>19</a:t>
            </a:r>
            <a:r>
              <a:rPr lang="en-US" sz="1200" b="0" i="0" u="none" strike="noStrike" baseline="0" dirty="0" smtClean="0"/>
              <a:t>. 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p_brand</a:t>
            </a:r>
            <a:r>
              <a:rPr lang="en-US" sz="1200" b="0" i="0" u="none" strike="noStrike" baseline="0" dirty="0" smtClean="0"/>
              <a:t> = ‘Brand#23’</a:t>
            </a:r>
          </a:p>
          <a:p>
            <a:r>
              <a:rPr lang="en-US" sz="1200" dirty="0" smtClean="0"/>
              <a:t>20</a:t>
            </a:r>
            <a:r>
              <a:rPr lang="en-US" sz="1200" b="0" i="0" u="none" strike="noStrike" baseline="0" dirty="0" smtClean="0"/>
              <a:t>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p_container</a:t>
            </a:r>
            <a:r>
              <a:rPr lang="en-US" sz="1200" b="0" i="0" u="none" strike="noStrike" baseline="0" dirty="0" smtClean="0"/>
              <a:t> </a:t>
            </a:r>
            <a:r>
              <a:rPr lang="en-US" sz="1200" b="1" i="0" u="none" strike="noStrike" baseline="0" dirty="0" smtClean="0"/>
              <a:t>IN</a:t>
            </a:r>
            <a:r>
              <a:rPr lang="en-US" sz="1200" b="0" i="0" u="none" strike="noStrike" baseline="0" dirty="0" smtClean="0"/>
              <a:t> (‘LG CASE’, ‘LG BOX’, ‘LG PACK’, ‘LG PKG’)</a:t>
            </a:r>
          </a:p>
          <a:p>
            <a:r>
              <a:rPr lang="en-US" sz="1200" b="0" i="0" u="none" strike="noStrike" baseline="0" dirty="0" smtClean="0"/>
              <a:t>21.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l_quantity</a:t>
            </a:r>
            <a:r>
              <a:rPr lang="en-US" sz="1200" b="0" i="0" u="none" strike="noStrike" baseline="0" dirty="0" smtClean="0"/>
              <a:t> &gt;= 25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l_quantity</a:t>
            </a:r>
            <a:r>
              <a:rPr lang="en-US" sz="1200" b="0" i="0" u="none" strike="noStrike" baseline="0" dirty="0" smtClean="0"/>
              <a:t> &lt;= 25 + 10</a:t>
            </a:r>
          </a:p>
          <a:p>
            <a:r>
              <a:rPr lang="en-US" sz="1200" b="0" i="0" u="none" strike="noStrike" baseline="0" dirty="0" smtClean="0"/>
              <a:t>22.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p_size</a:t>
            </a:r>
            <a:r>
              <a:rPr lang="en-US" sz="1200" b="0" i="0" u="none" strike="noStrike" baseline="0" dirty="0" smtClean="0"/>
              <a:t> </a:t>
            </a:r>
            <a:r>
              <a:rPr lang="en-US" sz="1200" b="1" i="0" u="none" strike="noStrike" baseline="0" dirty="0" smtClean="0"/>
              <a:t>BETWEEN</a:t>
            </a:r>
            <a:r>
              <a:rPr lang="en-US" sz="1200" b="0" i="0" u="none" strike="noStrike" baseline="0" dirty="0" smtClean="0"/>
              <a:t> 1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15</a:t>
            </a:r>
          </a:p>
          <a:p>
            <a:r>
              <a:rPr lang="en-US" sz="1200" b="0" i="0" u="none" strike="noStrike" baseline="0" dirty="0" smtClean="0"/>
              <a:t>23.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l_shipmode</a:t>
            </a:r>
            <a:r>
              <a:rPr lang="en-US" sz="1200" b="0" i="0" u="none" strike="noStrike" baseline="0" dirty="0" smtClean="0"/>
              <a:t> </a:t>
            </a:r>
            <a:r>
              <a:rPr lang="en-US" sz="1200" b="1" i="0" u="none" strike="noStrike" baseline="0" dirty="0" smtClean="0"/>
              <a:t>IN</a:t>
            </a:r>
            <a:r>
              <a:rPr lang="en-US" sz="1200" b="0" i="0" u="none" strike="noStrike" baseline="0" dirty="0" smtClean="0"/>
              <a:t> (‘AIR’, ‘AIR REG’)</a:t>
            </a:r>
          </a:p>
          <a:p>
            <a:r>
              <a:rPr lang="en-US" sz="1200" b="0" i="0" u="none" strike="noStrike" baseline="0" dirty="0" smtClean="0"/>
              <a:t>24.	 </a:t>
            </a:r>
            <a:r>
              <a:rPr lang="en-US" sz="1200" b="1" i="0" u="none" strike="noStrike" baseline="0" dirty="0" smtClean="0"/>
              <a:t>AND</a:t>
            </a:r>
            <a:r>
              <a:rPr lang="en-US" sz="1200" b="0" i="0" u="none" strike="noStrike" baseline="0" dirty="0" smtClean="0"/>
              <a:t> </a:t>
            </a:r>
            <a:r>
              <a:rPr lang="en-US" sz="1200" b="0" i="1" u="none" strike="noStrike" baseline="0" dirty="0" err="1" smtClean="0"/>
              <a:t>l_shipinstruct</a:t>
            </a:r>
            <a:r>
              <a:rPr lang="en-US" sz="1200" b="0" i="0" u="none" strike="noStrike" baseline="0" dirty="0" smtClean="0"/>
              <a:t> = ‘DELIVER IN PERSON’ );</a:t>
            </a:r>
            <a:endParaRPr lang="en-US" sz="1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</p:spPr>
        <p:txBody>
          <a:bodyPr/>
          <a:lstStyle/>
          <a:p>
            <a:r>
              <a:rPr lang="en-US" dirty="0" smtClean="0"/>
              <a:t>TPC-H #19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573571" y="1581449"/>
            <a:ext cx="376129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5014" y="1315162"/>
            <a:ext cx="203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Join query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50266" y="1837977"/>
            <a:ext cx="4847734" cy="28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737889" y="2265688"/>
            <a:ext cx="571108" cy="9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03216" y="2397220"/>
            <a:ext cx="4594784" cy="581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08997" y="1880968"/>
            <a:ext cx="2036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Multi-range on </a:t>
            </a:r>
            <a:r>
              <a:rPr lang="en-US" sz="2200" i="1" dirty="0" smtClean="0"/>
              <a:t>part</a:t>
            </a:r>
            <a:endParaRPr lang="en-US" sz="2200" i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418895" y="2586151"/>
            <a:ext cx="2588444" cy="402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32775" y="3249173"/>
            <a:ext cx="34906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211505" y="3438830"/>
            <a:ext cx="2795834" cy="98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55810" y="2874456"/>
            <a:ext cx="2036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Multi-range on </a:t>
            </a:r>
            <a:r>
              <a:rPr lang="en-US" sz="2200" i="1" dirty="0" err="1" smtClean="0"/>
              <a:t>lineitem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25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132" y="2299368"/>
            <a:ext cx="1925542" cy="128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7421" y="2299368"/>
            <a:ext cx="1931487" cy="128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63388" y="2286528"/>
            <a:ext cx="1896265" cy="1293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53520" y="2299368"/>
            <a:ext cx="2069421" cy="128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Performance on query #19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78832"/>
              </p:ext>
            </p:extLst>
          </p:nvPr>
        </p:nvGraphicFramePr>
        <p:xfrm>
          <a:off x="365171" y="2299368"/>
          <a:ext cx="11528982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1497"/>
                <a:gridCol w="1757431"/>
                <a:gridCol w="2085563"/>
                <a:gridCol w="1921497"/>
                <a:gridCol w="1921497"/>
                <a:gridCol w="1921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Setup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Prover time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Verification time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Proof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Update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Digest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25272.76s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6422.13s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232ms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184.16KB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150ms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256bits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3951" y="1145219"/>
            <a:ext cx="11928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lineitem</a:t>
            </a:r>
            <a:r>
              <a:rPr lang="en-US" sz="2400" b="1" dirty="0" smtClean="0"/>
              <a:t>: 6 million rows x 16 columns          </a:t>
            </a:r>
            <a:r>
              <a:rPr lang="en-US" sz="2400" b="1" i="1" dirty="0" smtClean="0"/>
              <a:t>part</a:t>
            </a:r>
            <a:r>
              <a:rPr lang="en-US" sz="2400" b="1" dirty="0" smtClean="0"/>
              <a:t>: 200,000 rows x 9 columns</a:t>
            </a:r>
            <a:endParaRPr lang="en-US" sz="2400" b="1" i="1" dirty="0"/>
          </a:p>
          <a:p>
            <a:r>
              <a:rPr lang="en-US" sz="2400" b="1" dirty="0"/>
              <a:t>	</a:t>
            </a:r>
            <a:r>
              <a:rPr lang="en-US" sz="2400" b="1" dirty="0" smtClean="0"/>
              <a:t>       2.8GB</a:t>
            </a:r>
            <a:r>
              <a:rPr lang="en-US" sz="2400" b="1" i="1" dirty="0" smtClean="0"/>
              <a:t> 				</a:t>
            </a:r>
            <a:r>
              <a:rPr lang="en-US" sz="2400" b="1" i="1" dirty="0"/>
              <a:t>	</a:t>
            </a:r>
            <a:r>
              <a:rPr lang="en-US" sz="2400" b="1" i="1" dirty="0" smtClean="0"/>
              <a:t>              </a:t>
            </a:r>
            <a:r>
              <a:rPr lang="en-US" sz="2400" b="1" dirty="0" smtClean="0"/>
              <a:t>54MB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7963" y="3671296"/>
            <a:ext cx="90968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Slow setup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Slow prover time</a:t>
            </a:r>
            <a:endParaRPr lang="en-US" sz="2400" b="1" dirty="0"/>
          </a:p>
          <a:p>
            <a:r>
              <a:rPr lang="en-US" sz="2400" b="1" dirty="0" smtClean="0"/>
              <a:t>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Small digest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Fast verification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Small proof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Excellent update time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51868" y="4036542"/>
            <a:ext cx="291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One-time </a:t>
            </a:r>
            <a:r>
              <a:rPr lang="en-US" sz="2400" b="1" dirty="0" smtClean="0">
                <a:solidFill>
                  <a:srgbClr val="FF0000"/>
                </a:solidFill>
              </a:rPr>
              <a:t>cost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4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4"/>
            <a:ext cx="10515600" cy="1325563"/>
          </a:xfrm>
        </p:spPr>
        <p:txBody>
          <a:bodyPr/>
          <a:lstStyle/>
          <a:p>
            <a:r>
              <a:rPr lang="en-US" dirty="0" smtClean="0"/>
              <a:t>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IntegriDB</a:t>
            </a:r>
            <a:r>
              <a:rPr lang="en-US" dirty="0" smtClean="0"/>
              <a:t> supports </a:t>
            </a:r>
          </a:p>
          <a:p>
            <a:pPr lvl="1"/>
            <a:r>
              <a:rPr lang="en-US" dirty="0" smtClean="0"/>
              <a:t>12 out of 22 queries in TPC-H benchmark</a:t>
            </a:r>
            <a:endParaRPr lang="en-US" dirty="0"/>
          </a:p>
          <a:p>
            <a:pPr lvl="1"/>
            <a:r>
              <a:rPr lang="en-US" dirty="0" smtClean="0"/>
              <a:t>94% of the queries in TPC-C 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dirty="0" smtClean="0"/>
              <a:t>Support larger class of SQL queries</a:t>
            </a:r>
          </a:p>
          <a:p>
            <a:pPr lvl="1"/>
            <a:r>
              <a:rPr lang="en-US" dirty="0" smtClean="0"/>
              <a:t>Join with duplicates in nested queries</a:t>
            </a:r>
          </a:p>
          <a:p>
            <a:pPr lvl="1"/>
            <a:r>
              <a:rPr lang="en-US" dirty="0" smtClean="0"/>
              <a:t>Aggregations among columns</a:t>
            </a:r>
          </a:p>
          <a:p>
            <a:pPr lvl="1"/>
            <a:r>
              <a:rPr lang="en-US" dirty="0" smtClean="0"/>
              <a:t>Arbitrary nesting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Improve prover time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Better data structures, precomputation</a:t>
            </a:r>
          </a:p>
          <a:p>
            <a:pPr lvl="1"/>
            <a:r>
              <a:rPr lang="en-US" dirty="0" smtClean="0"/>
              <a:t>Faster crypto primitives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105" y="4009368"/>
            <a:ext cx="8246560" cy="26890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available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integridb.github.io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0941" y="2326312"/>
            <a:ext cx="52164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you!!!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7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1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Our contributions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" y="1335681"/>
            <a:ext cx="12060025" cy="5300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zh-CN" sz="3200" dirty="0" err="1">
                <a:latin typeface="Georgia" panose="02040502050405020303" pitchFamily="18" charset="0"/>
              </a:rPr>
              <a:t>IntegriDB</a:t>
            </a:r>
            <a:r>
              <a:rPr lang="en-US" altLang="zh-CN" sz="3200" dirty="0">
                <a:latin typeface="Georgia" panose="02040502050405020303" pitchFamily="18" charset="0"/>
              </a:rPr>
              <a:t>: A system for </a:t>
            </a:r>
            <a:r>
              <a:rPr lang="en-US" sz="3200" dirty="0">
                <a:latin typeface="Georgia" panose="02040502050405020303" pitchFamily="18" charset="0"/>
              </a:rPr>
              <a:t>Verifiable </a:t>
            </a:r>
            <a:r>
              <a:rPr lang="en-US" sz="3200" dirty="0" smtClean="0">
                <a:latin typeface="Georgia" panose="02040502050405020303" pitchFamily="18" charset="0"/>
              </a:rPr>
              <a:t>SQL</a:t>
            </a:r>
          </a:p>
          <a:p>
            <a:pPr marL="0" indent="0">
              <a:buNone/>
            </a:pPr>
            <a:endParaRPr lang="en-US" sz="3200" dirty="0">
              <a:latin typeface="Georgia" panose="02040502050405020303" pitchFamily="18" charset="0"/>
            </a:endParaRPr>
          </a:p>
          <a:p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Expressive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smtClean="0">
                <a:latin typeface="Georgia" panose="02040502050405020303" pitchFamily="18" charset="0"/>
              </a:rPr>
              <a:t>multidimensional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>
                <a:latin typeface="Georgia" panose="02040502050405020303" pitchFamily="18" charset="0"/>
              </a:rPr>
              <a:t>etc</a:t>
            </a:r>
            <a:r>
              <a:rPr lang="en-US" dirty="0" smtClean="0">
                <a:latin typeface="Georgia" panose="02040502050405020303" pitchFamily="18" charset="0"/>
              </a:rPr>
              <a:t>.; </a:t>
            </a: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                       limited nesting</a:t>
            </a: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Validated on </a:t>
            </a:r>
            <a:r>
              <a:rPr lang="en-US" dirty="0" smtClean="0">
                <a:latin typeface="Georgia" panose="02040502050405020303" pitchFamily="18" charset="0"/>
              </a:rPr>
              <a:t>native SQL queries </a:t>
            </a:r>
            <a:r>
              <a:rPr lang="en-US" dirty="0">
                <a:latin typeface="Georgia" panose="02040502050405020303" pitchFamily="18" charset="0"/>
              </a:rPr>
              <a:t>from TPC-H </a:t>
            </a:r>
            <a:r>
              <a:rPr lang="en-US" dirty="0" smtClean="0">
                <a:latin typeface="Georgia" panose="02040502050405020303" pitchFamily="18" charset="0"/>
              </a:rPr>
              <a:t>benchmark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Dynamic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smtClean="0">
                <a:latin typeface="Georgia" panose="02040502050405020303" pitchFamily="18" charset="0"/>
              </a:rPr>
              <a:t>Efficient updates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Scalable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smtClean="0">
                <a:latin typeface="Georgia" panose="02040502050405020303" pitchFamily="18" charset="0"/>
              </a:rPr>
              <a:t>Validated on tables from TPC-H benchmark (6 </a:t>
            </a:r>
            <a:r>
              <a:rPr lang="en-US" dirty="0">
                <a:latin typeface="Georgia" panose="02040502050405020303" pitchFamily="18" charset="0"/>
              </a:rPr>
              <a:t>million </a:t>
            </a:r>
            <a:r>
              <a:rPr lang="en-US" dirty="0" smtClean="0">
                <a:latin typeface="Georgia" panose="02040502050405020303" pitchFamily="18" charset="0"/>
              </a:rPr>
              <a:t>rows)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5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45"/>
    </mc:Choice>
    <mc:Fallback xmlns="">
      <p:transition spd="slow" advTm="47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167"/>
            <a:ext cx="11256390" cy="4781796"/>
          </a:xfrm>
        </p:spPr>
        <p:txBody>
          <a:bodyPr/>
          <a:lstStyle/>
          <a:p>
            <a:r>
              <a:rPr lang="en-US" dirty="0" smtClean="0"/>
              <a:t>Problems of generic circuit-based VC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annot support updates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annot support nested queries</a:t>
            </a:r>
          </a:p>
          <a:p>
            <a:pPr lvl="1"/>
            <a:r>
              <a:rPr lang="en-US" dirty="0" smtClean="0"/>
              <a:t>All queries must be merged into one circuit</a:t>
            </a:r>
          </a:p>
          <a:p>
            <a:r>
              <a:rPr lang="en-US" dirty="0" smtClean="0"/>
              <a:t>Problems of generic RAM-based VC</a:t>
            </a:r>
            <a:endParaRPr lang="en-US" dirty="0"/>
          </a:p>
          <a:p>
            <a:pPr lvl="1"/>
            <a:r>
              <a:rPr lang="en-US" dirty="0" smtClean="0"/>
              <a:t>Compiler of SQL queries introduces high overhead</a:t>
            </a:r>
          </a:p>
          <a:p>
            <a:pPr lvl="1"/>
            <a:r>
              <a:rPr lang="en-US" dirty="0" smtClean="0"/>
              <a:t>All queries must be merged into one RAM program</a:t>
            </a:r>
          </a:p>
          <a:p>
            <a:pPr lvl="1"/>
            <a:endParaRPr lang="en-US" dirty="0"/>
          </a:p>
          <a:p>
            <a:r>
              <a:rPr lang="en-US" dirty="0" smtClean="0"/>
              <a:t>Our comparison: only 1 query, no compiler included for generic VC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Comparison to generic 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9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Comparison to generic VC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22079"/>
              </p:ext>
            </p:extLst>
          </p:nvPr>
        </p:nvGraphicFramePr>
        <p:xfrm>
          <a:off x="518475" y="2837468"/>
          <a:ext cx="11133055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6832"/>
                <a:gridCol w="2620652"/>
                <a:gridCol w="2997723"/>
                <a:gridCol w="2337848"/>
              </a:tblGrid>
              <a:tr h="1174782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Libsnark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(circuit-based)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rgbClr val="00B0F0"/>
                          </a:solidFill>
                          <a:latin typeface="Georgia" panose="02040502050405020303" pitchFamily="18" charset="0"/>
                        </a:rPr>
                        <a:t>[BCTV13]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SNARKs for C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(RAM-based)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rgbClr val="00B0F0"/>
                          </a:solidFill>
                          <a:latin typeface="Georgia" panose="02040502050405020303" pitchFamily="18" charset="0"/>
                        </a:rPr>
                        <a:t>[BCTV14]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IntegriDB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setup time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187.96s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2000s*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13.878s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prover time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47.57s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1000s*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10.420s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verification time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8ms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10ms*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112ms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proof size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288 Bytes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288 Bytes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84 KB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7231" y="1763785"/>
            <a:ext cx="10426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b="1" dirty="0"/>
              <a:t>SUM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1600" dirty="0"/>
              <a:t>1</a:t>
            </a:r>
            <a:r>
              <a:rPr lang="en-US" sz="2400" dirty="0"/>
              <a:t>) </a:t>
            </a:r>
            <a:r>
              <a:rPr lang="en-US" sz="2400" b="1" dirty="0"/>
              <a:t>FROM</a:t>
            </a:r>
            <a:r>
              <a:rPr lang="en-US" sz="2400" dirty="0"/>
              <a:t> T </a:t>
            </a:r>
            <a:r>
              <a:rPr lang="en-US" sz="2400" b="1" dirty="0"/>
              <a:t>WHERE</a:t>
            </a:r>
            <a:r>
              <a:rPr lang="en-US" sz="2400" dirty="0"/>
              <a:t> (</a:t>
            </a:r>
            <a:r>
              <a:rPr lang="en-US" sz="2400" dirty="0" smtClean="0"/>
              <a:t>c1 </a:t>
            </a:r>
            <a:r>
              <a:rPr lang="en-US" sz="2400" b="1" dirty="0" smtClean="0"/>
              <a:t>BETWEEN</a:t>
            </a:r>
            <a:r>
              <a:rPr lang="en-US" sz="2400" dirty="0" smtClean="0"/>
              <a:t> </a:t>
            </a:r>
            <a:r>
              <a:rPr lang="en-US" sz="2400" dirty="0"/>
              <a:t>a1 </a:t>
            </a:r>
            <a:r>
              <a:rPr lang="en-US" sz="2400" b="1" dirty="0"/>
              <a:t>AND</a:t>
            </a:r>
            <a:r>
              <a:rPr lang="en-US" sz="2400" dirty="0"/>
              <a:t> b1) </a:t>
            </a:r>
            <a:r>
              <a:rPr lang="en-US" sz="2400" b="1" dirty="0" smtClean="0"/>
              <a:t>AND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</a:t>
            </a:r>
            <a:r>
              <a:rPr lang="en-US" sz="2400" dirty="0" smtClean="0"/>
              <a:t>... </a:t>
            </a:r>
            <a:r>
              <a:rPr lang="en-US" sz="2400" b="1" dirty="0" err="1"/>
              <a:t>AND</a:t>
            </a:r>
            <a:r>
              <a:rPr lang="en-US" sz="2400" dirty="0"/>
              <a:t> (</a:t>
            </a:r>
            <a:r>
              <a:rPr lang="en-US" sz="2400" i="1" dirty="0"/>
              <a:t>c</a:t>
            </a:r>
            <a:r>
              <a:rPr lang="en-US" sz="1600" dirty="0"/>
              <a:t>10</a:t>
            </a:r>
            <a:r>
              <a:rPr lang="en-US" sz="2400" dirty="0"/>
              <a:t> </a:t>
            </a:r>
            <a:r>
              <a:rPr lang="en-US" sz="2400" b="1" dirty="0"/>
              <a:t>BETWEEN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1600" dirty="0"/>
              <a:t>10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1600" dirty="0"/>
              <a:t>10</a:t>
            </a:r>
            <a:r>
              <a:rPr lang="en-US" sz="24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7231" y="1203539"/>
            <a:ext cx="902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 on a 10-dimensional range query on a table of 1000x10 table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35291" y="6259398"/>
            <a:ext cx="40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49" y="973236"/>
            <a:ext cx="101738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SELECT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SUM 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(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l_extendedprice</a:t>
            </a:r>
            <a:r>
              <a:rPr lang="en-US" sz="1600" b="0" i="1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* (1 -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l_discount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)) 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AS 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smtClean="0">
                <a:latin typeface="Georgia" panose="02040502050405020303" pitchFamily="18" charset="0"/>
              </a:rPr>
              <a:t>revenue</a:t>
            </a:r>
            <a:r>
              <a:rPr lang="en-US" sz="1600" b="0" i="0" u="none" strike="noStrike" dirty="0" smtClean="0">
                <a:latin typeface="Georgia" panose="02040502050405020303" pitchFamily="18" charset="0"/>
              </a:rPr>
              <a:t> 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FROM 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lineitem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, </a:t>
            </a:r>
            <a:r>
              <a:rPr lang="en-US" sz="1600" b="0" i="1" u="none" strike="noStrike" baseline="0" dirty="0" smtClean="0">
                <a:latin typeface="Georgia" panose="02040502050405020303" pitchFamily="18" charset="0"/>
              </a:rPr>
              <a:t>part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WHERE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2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(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p_partkey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l_partkey</a:t>
            </a:r>
            <a:endParaRPr lang="en-US" sz="1600" b="0" i="1" u="none" strike="noStrike" baseline="0" dirty="0" smtClean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3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p_brand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‘Brand#41’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4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p_container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(‘SM CASE’, ‘SM BOX’, ‘SM PACK’, ‘SM PKG’)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5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&gt;= 7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&lt;= 7 + 10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6.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p_size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BETWEEN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5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7.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l_shipmode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(‘AIR’, ‘AIR REG’)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8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l_shipinstruct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‘DELIVER IN PERSON’ 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9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OR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10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(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p_partkey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l_partkey</a:t>
            </a:r>
            <a:endParaRPr lang="en-US" sz="1600" b="0" i="1" u="none" strike="noStrike" baseline="0" dirty="0" smtClean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11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p_brand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‘Brand#14’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12.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p_container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(‘MED BAG’, ‘MED BOX’,‘MED PKG’, ‘MED PACK’)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13.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&gt;= 14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&lt;= 14 + 10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14.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p_size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BETWEEN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10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15.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l_shipmode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(‘AIR’, ‘AIR REG’)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16.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l_shipinstruct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‘DELIVER IN PERSON’ )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17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OR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18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 	 (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p_partkey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l_partkey</a:t>
            </a:r>
            <a:endParaRPr lang="en-US" sz="1600" b="0" i="1" u="none" strike="noStrike" baseline="0" dirty="0" smtClean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19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 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p_brand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‘Brand#23’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20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p_container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(‘LG CASE’, ‘LG BOX’, ‘LG PACK’, ‘LG PKG’)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21.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&gt;= 25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&lt;= 25 + 10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22.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p_size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BETWEEN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15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23.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l_shipmode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(‘AIR’, ‘AIR REG’)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24.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l_shipinstruct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‘DELIVER IN PERSON’ );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0222" y="6072302"/>
            <a:ext cx="430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Query #19 of the TPC-H </a:t>
            </a:r>
            <a:r>
              <a:rPr lang="en-US" dirty="0" smtClean="0">
                <a:latin typeface="Georgia" panose="02040502050405020303" pitchFamily="18" charset="0"/>
              </a:rPr>
              <a:t>benchmark</a:t>
            </a:r>
          </a:p>
          <a:p>
            <a:r>
              <a:rPr lang="en-US" dirty="0">
                <a:latin typeface="Georgia" panose="02040502050405020303" pitchFamily="18" charset="0"/>
              </a:rPr>
              <a:t>http://</a:t>
            </a:r>
            <a:r>
              <a:rPr lang="en-US" dirty="0" smtClean="0">
                <a:latin typeface="Georgia" panose="02040502050405020303" pitchFamily="18" charset="0"/>
              </a:rPr>
              <a:t>www.tpc.org/tpch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Example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5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"/>
    </mc:Choice>
    <mc:Fallback xmlns="">
      <p:transition spd="slow" advTm="1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49" y="973236"/>
            <a:ext cx="101738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SELECT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SUM 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(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l_extendedprice</a:t>
            </a:r>
            <a:r>
              <a:rPr lang="en-US" sz="1600" b="0" i="1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* (1 -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l_discount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)) 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AS 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smtClean="0">
                <a:latin typeface="Georgia" panose="02040502050405020303" pitchFamily="18" charset="0"/>
              </a:rPr>
              <a:t>revenue</a:t>
            </a:r>
            <a:r>
              <a:rPr lang="en-US" sz="1600" b="0" i="0" u="none" strike="noStrike" dirty="0" smtClean="0">
                <a:latin typeface="Georgia" panose="02040502050405020303" pitchFamily="18" charset="0"/>
              </a:rPr>
              <a:t> 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FROM 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lineitem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, </a:t>
            </a:r>
            <a:r>
              <a:rPr lang="en-US" sz="1600" b="0" i="1" u="none" strike="noStrike" baseline="0" dirty="0" smtClean="0">
                <a:latin typeface="Georgia" panose="02040502050405020303" pitchFamily="18" charset="0"/>
              </a:rPr>
              <a:t>part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WHERE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2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(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p_partkey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l_partkey</a:t>
            </a:r>
            <a:endParaRPr lang="en-US" sz="1600" b="0" i="1" u="none" strike="noStrike" baseline="0" dirty="0" smtClean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3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p_brand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‘Brand#41’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4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p_container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(‘SM CASE’, ‘SM BOX’, ‘SM PACK’, ‘SM PKG’)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5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&gt;= 7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&lt;= 7 + 10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6.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p_size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BETWEEN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5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7.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l_shipmode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(‘AIR’, ‘AIR REG’)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8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l_shipinstruct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‘DELIVER IN PERSON’ 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9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OR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10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(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p_partkey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l_partkey</a:t>
            </a:r>
            <a:endParaRPr lang="en-US" sz="1600" b="0" i="1" u="none" strike="noStrike" baseline="0" dirty="0" smtClean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11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p_brand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‘Brand#14’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12.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p_container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(‘MED BAG’, ‘MED BOX’,‘MED PKG’, ‘MED PACK’)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13.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&gt;= 14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&lt;= 14 + 10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14.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p_size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BETWEEN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10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15.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l_shipmode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(‘AIR’, ‘AIR REG’)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16.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l_shipinstruct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‘DELIVER IN PERSON’ )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17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OR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18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 	 (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p_partkey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l_partkey</a:t>
            </a:r>
            <a:endParaRPr lang="en-US" sz="1600" b="0" i="1" u="none" strike="noStrike" baseline="0" dirty="0" smtClean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19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 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p_brand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‘Brand#23’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20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p_container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(‘LG CASE’, ‘LG BOX’, ‘LG PACK’, ‘LG PKG’)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21.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&gt;= 25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l_quantity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&lt;= 25 + 10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22.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p_size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BETWEEN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15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23.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l_shipmode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IN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(‘AIR’, ‘AIR REG’)</a:t>
            </a:r>
          </a:p>
          <a:p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24.	 </a:t>
            </a:r>
            <a:r>
              <a:rPr lang="en-US" sz="1600" b="1" i="0" u="none" strike="noStrike" baseline="0" dirty="0" smtClean="0">
                <a:latin typeface="Georgia" panose="02040502050405020303" pitchFamily="18" charset="0"/>
              </a:rPr>
              <a:t>AND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</a:t>
            </a:r>
            <a:r>
              <a:rPr lang="en-US" sz="1600" b="0" i="1" u="none" strike="noStrike" baseline="0" dirty="0" err="1" smtClean="0">
                <a:latin typeface="Georgia" panose="02040502050405020303" pitchFamily="18" charset="0"/>
              </a:rPr>
              <a:t>l_shipinstruct</a:t>
            </a:r>
            <a:r>
              <a:rPr lang="en-US" sz="1600" b="0" i="0" u="none" strike="noStrike" baseline="0" dirty="0" smtClean="0">
                <a:latin typeface="Georgia" panose="02040502050405020303" pitchFamily="18" charset="0"/>
              </a:rPr>
              <a:t> = ‘DELIVER IN PERSON’ );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0222" y="6072302"/>
            <a:ext cx="430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Query #19 of the TPC-H </a:t>
            </a:r>
            <a:r>
              <a:rPr lang="en-US" dirty="0" smtClean="0">
                <a:latin typeface="Georgia" panose="02040502050405020303" pitchFamily="18" charset="0"/>
              </a:rPr>
              <a:t>benchmark</a:t>
            </a:r>
          </a:p>
          <a:p>
            <a:r>
              <a:rPr lang="en-US" dirty="0">
                <a:latin typeface="Georgia" panose="02040502050405020303" pitchFamily="18" charset="0"/>
              </a:rPr>
              <a:t>http://</a:t>
            </a:r>
            <a:r>
              <a:rPr lang="en-US" dirty="0" smtClean="0">
                <a:latin typeface="Georgia" panose="02040502050405020303" pitchFamily="18" charset="0"/>
              </a:rPr>
              <a:t>www.tpc.org/tpch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Example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8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Executed on </a:t>
            </a:r>
            <a:r>
              <a:rPr lang="en-US" sz="4400" b="1" dirty="0">
                <a:solidFill>
                  <a:srgbClr val="0070C0"/>
                </a:solidFill>
              </a:rPr>
              <a:t>tables with 6 million rows (2.8GB)</a:t>
            </a:r>
          </a:p>
          <a:p>
            <a:pPr algn="ctr"/>
            <a:endParaRPr lang="en-US" sz="44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Proof </a:t>
            </a:r>
            <a:r>
              <a:rPr lang="en-US" sz="4400" b="1" dirty="0">
                <a:solidFill>
                  <a:srgbClr val="0070C0"/>
                </a:solidFill>
              </a:rPr>
              <a:t>size: 184.16KB</a:t>
            </a:r>
          </a:p>
          <a:p>
            <a:pPr algn="ctr"/>
            <a:r>
              <a:rPr lang="en-US" sz="4400" b="1" dirty="0">
                <a:solidFill>
                  <a:srgbClr val="0070C0"/>
                </a:solidFill>
              </a:rPr>
              <a:t>Verification time: 232ms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78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"/>
    </mc:Choice>
    <mc:Fallback xmlns="">
      <p:transition spd="slow" advTm="16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Metrics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32494" y="2375969"/>
            <a:ext cx="3410649" cy="148667"/>
          </a:xfrm>
          <a:prstGeom prst="rightArrow">
            <a:avLst>
              <a:gd name="adj1" fmla="val 50000"/>
              <a:gd name="adj2" fmla="val 128816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9503223">
            <a:off x="6157693" y="4000477"/>
            <a:ext cx="1941059" cy="174184"/>
          </a:xfrm>
          <a:prstGeom prst="rightArrow">
            <a:avLst>
              <a:gd name="adj1" fmla="val 50000"/>
              <a:gd name="adj2" fmla="val 115009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8964" y="4646558"/>
            <a:ext cx="236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result      proof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6389" y="6176976"/>
            <a:ext cx="425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</a:t>
            </a:r>
            <a:r>
              <a:rPr lang="en-US" sz="2400" b="1" dirty="0">
                <a:latin typeface="Georgia" panose="02040502050405020303" pitchFamily="18" charset="0"/>
                <a:sym typeface="Wingdings" panose="05000000000000000000" pitchFamily="2" charset="2"/>
              </a:rPr>
              <a:t>or </a:t>
            </a:r>
            <a:r>
              <a:rPr lang="en-US" sz="2400" b="1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</a:t>
            </a:r>
            <a:endParaRPr 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8707676">
            <a:off x="6500592" y="4438629"/>
            <a:ext cx="1941059" cy="174184"/>
          </a:xfrm>
          <a:prstGeom prst="rightArrow">
            <a:avLst>
              <a:gd name="adj1" fmla="val 50000"/>
              <a:gd name="adj2" fmla="val 115009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18569" y="1102562"/>
            <a:ext cx="172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database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3104133">
            <a:off x="3530557" y="3811673"/>
            <a:ext cx="1572483" cy="198277"/>
          </a:xfrm>
          <a:prstGeom prst="rightArrow">
            <a:avLst>
              <a:gd name="adj1" fmla="val 50000"/>
              <a:gd name="adj2" fmla="val 128816"/>
            </a:avLst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060" y="3418604"/>
            <a:ext cx="166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SQL query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4589" y="1811941"/>
            <a:ext cx="121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Update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8783" y="3986216"/>
            <a:ext cx="121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Update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6731" y="4928064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anose="02040502050405020303" pitchFamily="18" charset="0"/>
              </a:rPr>
              <a:t>digest δ 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965" y="2568383"/>
            <a:ext cx="721809" cy="115405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38072" y="1921623"/>
            <a:ext cx="210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owner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34" y="2476800"/>
            <a:ext cx="1917520" cy="167976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30106" y="1921623"/>
            <a:ext cx="210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server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180" y="5013357"/>
            <a:ext cx="689498" cy="10417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07131" y="4484029"/>
            <a:ext cx="210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c</a:t>
            </a:r>
            <a:r>
              <a:rPr lang="en-US" sz="2800" b="1" dirty="0" smtClean="0">
                <a:latin typeface="Georgia" panose="02040502050405020303" pitchFamily="18" charset="0"/>
              </a:rPr>
              <a:t>lient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318375" y="5190275"/>
          <a:ext cx="1018332" cy="70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44"/>
                <a:gridCol w="339444"/>
                <a:gridCol w="339444"/>
              </a:tblGrid>
              <a:tr h="235131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ID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age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235131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ali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235131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ba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24</a:t>
                      </a:r>
                      <a:endParaRPr lang="en-US" sz="7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492880" y="2587607"/>
            <a:ext cx="215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setup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time</a:t>
            </a: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15425" y="4002149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prover time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8515666" y="4460875"/>
            <a:ext cx="1104584" cy="793750"/>
          </a:xfrm>
          <a:prstGeom prst="borderCallout1">
            <a:avLst>
              <a:gd name="adj1" fmla="val 104026"/>
              <a:gd name="adj2" fmla="val 69281"/>
              <a:gd name="adj3" fmla="val 154551"/>
              <a:gd name="adj4" fmla="val 141042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73497" y="5565740"/>
            <a:ext cx="269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roof size.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“Optimal”: </a:t>
            </a:r>
            <a:r>
              <a:rPr lang="en-US" sz="2400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O(|R|)</a:t>
            </a:r>
            <a:endParaRPr lang="en-US" sz="2400" i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6880" y="5553993"/>
            <a:ext cx="215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verification time</a:t>
            </a: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36319" y="1056256"/>
            <a:ext cx="272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update time</a:t>
            </a: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43" name="Line Callout 1 42"/>
          <p:cNvSpPr/>
          <p:nvPr/>
        </p:nvSpPr>
        <p:spPr>
          <a:xfrm>
            <a:off x="1679299" y="1835293"/>
            <a:ext cx="1659084" cy="2009270"/>
          </a:xfrm>
          <a:prstGeom prst="borderCallout1">
            <a:avLst>
              <a:gd name="adj1" fmla="val 18750"/>
              <a:gd name="adj2" fmla="val -8333"/>
              <a:gd name="adj3" fmla="val 36551"/>
              <a:gd name="adj4" fmla="val -43333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4" name="Line Callout 1 43"/>
          <p:cNvSpPr/>
          <p:nvPr/>
        </p:nvSpPr>
        <p:spPr>
          <a:xfrm>
            <a:off x="4675401" y="1794741"/>
            <a:ext cx="1949673" cy="440055"/>
          </a:xfrm>
          <a:prstGeom prst="borderCallout1">
            <a:avLst>
              <a:gd name="adj1" fmla="val -7476"/>
              <a:gd name="adj2" fmla="val 50385"/>
              <a:gd name="adj3" fmla="val -52215"/>
              <a:gd name="adj4" fmla="val 46143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446139" y="1835293"/>
            <a:ext cx="1876061" cy="2479180"/>
          </a:xfrm>
          <a:prstGeom prst="borderCallout1">
            <a:avLst>
              <a:gd name="adj1" fmla="val 74946"/>
              <a:gd name="adj2" fmla="val 99180"/>
              <a:gd name="adj3" fmla="val 88436"/>
              <a:gd name="adj4" fmla="val 135337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4675401" y="6146516"/>
            <a:ext cx="1949673" cy="492125"/>
          </a:xfrm>
          <a:prstGeom prst="borderCallout1">
            <a:avLst>
              <a:gd name="adj1" fmla="val 18750"/>
              <a:gd name="adj2" fmla="val -8333"/>
              <a:gd name="adj3" fmla="val -47320"/>
              <a:gd name="adj4" fmla="val -25186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9647" y="1564227"/>
            <a:ext cx="1294278" cy="1485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341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43"/>
    </mc:Choice>
    <mc:Fallback xmlns="">
      <p:transition spd="slow" advTm="97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32" grpId="0"/>
      <p:bldP spid="33" grpId="0"/>
      <p:bldP spid="42" grpId="0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Prior </a:t>
            </a:r>
            <a:r>
              <a:rPr lang="en-US" dirty="0">
                <a:latin typeface="Georgia" panose="02040502050405020303" pitchFamily="18" charset="0"/>
              </a:rPr>
              <a:t>s</a:t>
            </a:r>
            <a:r>
              <a:rPr lang="en-US" dirty="0" smtClean="0">
                <a:latin typeface="Georgia" panose="02040502050405020303" pitchFamily="18" charset="0"/>
              </a:rPr>
              <a:t>olutions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992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Generic verifiable computation systems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Circuit-based VC     </a:t>
            </a:r>
            <a:r>
              <a:rPr lang="en-US" dirty="0" smtClean="0">
                <a:solidFill>
                  <a:srgbClr val="00B0F0"/>
                </a:solidFill>
                <a:latin typeface="Georgia" panose="02040502050405020303" pitchFamily="18" charset="0"/>
              </a:rPr>
              <a:t>[PHCM13, BCTV13, CFHKNPZ14]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RAM-based VC      </a:t>
            </a:r>
            <a:r>
              <a:rPr lang="en-US" dirty="0" smtClean="0">
                <a:solidFill>
                  <a:srgbClr val="00B0F0"/>
                </a:solidFill>
                <a:latin typeface="Georgia" panose="02040502050405020303" pitchFamily="18" charset="0"/>
              </a:rPr>
              <a:t>[BFRSBW13, BCGTV13, BCTV14]</a:t>
            </a:r>
            <a:endParaRPr lang="en-US" dirty="0" smtClean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Not practical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Authenticated </a:t>
            </a:r>
            <a:r>
              <a:rPr lang="en-US" dirty="0">
                <a:latin typeface="Georgia" panose="02040502050405020303" pitchFamily="18" charset="0"/>
              </a:rPr>
              <a:t>d</a:t>
            </a:r>
            <a:r>
              <a:rPr lang="en-US" dirty="0" smtClean="0">
                <a:latin typeface="Georgia" panose="02040502050405020303" pitchFamily="18" charset="0"/>
              </a:rPr>
              <a:t>ata structures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59978"/>
              </p:ext>
            </p:extLst>
          </p:nvPr>
        </p:nvGraphicFramePr>
        <p:xfrm>
          <a:off x="370151" y="3840852"/>
          <a:ext cx="11451698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1609"/>
                <a:gridCol w="1540018"/>
                <a:gridCol w="1544296"/>
                <a:gridCol w="1535739"/>
                <a:gridCol w="1540018"/>
                <a:gridCol w="1540018"/>
              </a:tblGrid>
              <a:tr h="44049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Join</a:t>
                      </a:r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Multidim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range</a:t>
                      </a:r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Functions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Nested queries</a:t>
                      </a:r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Update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4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Tree-based </a:t>
                      </a:r>
                      <a:r>
                        <a:rPr lang="en-US" sz="2400" dirty="0" smtClean="0">
                          <a:solidFill>
                            <a:srgbClr val="00B0F0"/>
                          </a:solidFill>
                          <a:latin typeface="Georgia" panose="02040502050405020303" pitchFamily="18" charset="0"/>
                        </a:rPr>
                        <a:t>[YPPK09]</a:t>
                      </a:r>
                      <a:endParaRPr lang="en-US" sz="2400" dirty="0">
                        <a:solidFill>
                          <a:srgbClr val="00B0F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b="1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4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Signature-based </a:t>
                      </a:r>
                      <a:r>
                        <a:rPr lang="en-US" sz="2400" dirty="0" smtClean="0">
                          <a:solidFill>
                            <a:srgbClr val="00B0F0"/>
                          </a:solidFill>
                          <a:latin typeface="Georgia" panose="02040502050405020303" pitchFamily="18" charset="0"/>
                        </a:rPr>
                        <a:t>[PZM09]</a:t>
                      </a:r>
                      <a:endParaRPr lang="en-US" sz="2400" dirty="0">
                        <a:solidFill>
                          <a:srgbClr val="00B0F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49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Multi-range </a:t>
                      </a:r>
                      <a:r>
                        <a:rPr lang="en-US" sz="2400" dirty="0" smtClean="0">
                          <a:solidFill>
                            <a:srgbClr val="00B0F0"/>
                          </a:solidFill>
                          <a:latin typeface="Georgia" panose="02040502050405020303" pitchFamily="18" charset="0"/>
                        </a:rPr>
                        <a:t>[PPT14]</a:t>
                      </a:r>
                      <a:endParaRPr lang="en-US" sz="2400" dirty="0">
                        <a:solidFill>
                          <a:srgbClr val="00B0F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56308"/>
              </p:ext>
            </p:extLst>
          </p:nvPr>
        </p:nvGraphicFramePr>
        <p:xfrm>
          <a:off x="370151" y="5913492"/>
          <a:ext cx="11451698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1609"/>
                <a:gridCol w="1540018"/>
                <a:gridCol w="1544296"/>
                <a:gridCol w="1535739"/>
                <a:gridCol w="1540018"/>
                <a:gridCol w="1540018"/>
              </a:tblGrid>
              <a:tr h="440497">
                <a:tc>
                  <a:txBody>
                    <a:bodyPr/>
                    <a:lstStyle/>
                    <a:p>
                      <a:r>
                        <a:rPr lang="en-US" sz="2400" b="0" i="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IntegriDB</a:t>
                      </a:r>
                      <a:endParaRPr lang="en-US" sz="2400" dirty="0">
                        <a:solidFill>
                          <a:srgbClr val="00B0F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888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"/>
    </mc:Choice>
    <mc:Fallback xmlns="">
      <p:transition spd="slow" advTm="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M</a:t>
            </a:r>
            <a:r>
              <a:rPr lang="en-US" dirty="0" smtClean="0">
                <a:latin typeface="Georgia" panose="02040502050405020303" pitchFamily="18" charset="0"/>
              </a:rPr>
              <a:t>ultidimensional range queries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94829" y="1146351"/>
          <a:ext cx="758952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  <a:gridCol w="1517904"/>
                <a:gridCol w="1517904"/>
                <a:gridCol w="1517904"/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6062" y="1140897"/>
            <a:ext cx="134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panose="02040502050405020303" pitchFamily="18" charset="0"/>
              </a:rPr>
              <a:t>Table </a:t>
            </a:r>
            <a:r>
              <a:rPr lang="en-US" sz="1600" b="1" i="1" dirty="0" smtClean="0">
                <a:latin typeface="Georgia" panose="02040502050405020303" pitchFamily="18" charset="0"/>
              </a:rPr>
              <a:t>T</a:t>
            </a:r>
            <a:r>
              <a:rPr lang="en-US" sz="1600" b="1" dirty="0" smtClean="0">
                <a:latin typeface="Georgia" panose="02040502050405020303" pitchFamily="18" charset="0"/>
              </a:rPr>
              <a:t>: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72"/>
    </mc:Choice>
    <mc:Fallback xmlns="">
      <p:transition spd="slow" advTm="6137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M</a:t>
            </a:r>
            <a:r>
              <a:rPr lang="en-US" dirty="0" smtClean="0">
                <a:latin typeface="Georgia" panose="02040502050405020303" pitchFamily="18" charset="0"/>
              </a:rPr>
              <a:t>ultidimensional range queries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79093"/>
              </p:ext>
            </p:extLst>
          </p:nvPr>
        </p:nvGraphicFramePr>
        <p:xfrm>
          <a:off x="2294829" y="1146351"/>
          <a:ext cx="758952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7904"/>
                <a:gridCol w="1517904"/>
                <a:gridCol w="1517904"/>
                <a:gridCol w="1517904"/>
                <a:gridCol w="1517904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781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24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Bob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715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21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Cathy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4021" y="2729368"/>
            <a:ext cx="9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SELECT</a:t>
            </a:r>
            <a:r>
              <a:rPr lang="en-US" dirty="0" smtClean="0">
                <a:latin typeface="Georgia" panose="02040502050405020303" pitchFamily="18" charset="0"/>
              </a:rPr>
              <a:t> * </a:t>
            </a:r>
            <a:r>
              <a:rPr lang="en-US" b="1" dirty="0" smtClean="0">
                <a:latin typeface="Georgia" panose="02040502050405020303" pitchFamily="18" charset="0"/>
              </a:rPr>
              <a:t>FROM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i="1" dirty="0" smtClean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WHERE</a:t>
            </a:r>
            <a:r>
              <a:rPr lang="en-US" dirty="0" smtClean="0">
                <a:latin typeface="Georgia" panose="02040502050405020303" pitchFamily="18" charset="0"/>
              </a:rPr>
              <a:t> (</a:t>
            </a:r>
            <a:r>
              <a:rPr lang="en-US" i="1" dirty="0" err="1" smtClean="0">
                <a:latin typeface="Georgia" panose="02040502050405020303" pitchFamily="18" charset="0"/>
              </a:rPr>
              <a:t>T.age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BETWEEN</a:t>
            </a:r>
            <a:r>
              <a:rPr lang="en-US" dirty="0" smtClean="0">
                <a:latin typeface="Georgia" panose="02040502050405020303" pitchFamily="18" charset="0"/>
              </a:rPr>
              <a:t> 17 </a:t>
            </a:r>
            <a:r>
              <a:rPr lang="en-US" b="1" dirty="0" smtClean="0">
                <a:latin typeface="Georgia" panose="02040502050405020303" pitchFamily="18" charset="0"/>
              </a:rPr>
              <a:t>AND</a:t>
            </a:r>
            <a:r>
              <a:rPr lang="en-US" dirty="0" smtClean="0">
                <a:latin typeface="Georgia" panose="02040502050405020303" pitchFamily="18" charset="0"/>
              </a:rPr>
              <a:t> 22) </a:t>
            </a:r>
            <a:r>
              <a:rPr lang="en-US" b="1" dirty="0" smtClean="0">
                <a:latin typeface="Georgia" panose="02040502050405020303" pitchFamily="18" charset="0"/>
              </a:rPr>
              <a:t>AND</a:t>
            </a:r>
            <a:r>
              <a:rPr lang="en-US" dirty="0" smtClean="0">
                <a:latin typeface="Georgia" panose="02040502050405020303" pitchFamily="18" charset="0"/>
              </a:rPr>
              <a:t> (</a:t>
            </a:r>
            <a:r>
              <a:rPr lang="en-US" i="1" dirty="0" err="1" smtClean="0">
                <a:latin typeface="Georgia" panose="02040502050405020303" pitchFamily="18" charset="0"/>
              </a:rPr>
              <a:t>T.student_ID</a:t>
            </a:r>
            <a:r>
              <a:rPr lang="en-US" dirty="0" smtClean="0">
                <a:latin typeface="Georgia" panose="02040502050405020303" pitchFamily="18" charset="0"/>
              </a:rPr>
              <a:t> &gt; 720)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62" y="1140897"/>
            <a:ext cx="134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panose="02040502050405020303" pitchFamily="18" charset="0"/>
              </a:rPr>
              <a:t>Table </a:t>
            </a:r>
            <a:r>
              <a:rPr lang="en-US" sz="1600" b="1" i="1" dirty="0" smtClean="0">
                <a:latin typeface="Georgia" panose="02040502050405020303" pitchFamily="18" charset="0"/>
              </a:rPr>
              <a:t>T</a:t>
            </a:r>
            <a:r>
              <a:rPr lang="en-US" sz="1600" b="1" dirty="0" smtClean="0">
                <a:latin typeface="Georgia" panose="02040502050405020303" pitchFamily="18" charset="0"/>
              </a:rPr>
              <a:t>:</a:t>
            </a:r>
            <a:endParaRPr lang="en-US" sz="1600" b="1" dirty="0">
              <a:latin typeface="Georgia" panose="02040502050405020303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70856"/>
              </p:ext>
            </p:extLst>
          </p:nvPr>
        </p:nvGraphicFramePr>
        <p:xfrm>
          <a:off x="2294829" y="3212812"/>
          <a:ext cx="7589520" cy="977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27"/>
                <a:gridCol w="1512781"/>
                <a:gridCol w="1517904"/>
                <a:gridCol w="1517904"/>
                <a:gridCol w="1517904"/>
              </a:tblGrid>
              <a:tr h="3677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row_ID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student_ID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GPA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First_name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747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18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3.5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721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David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6062" y="3168424"/>
            <a:ext cx="1075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panose="02040502050405020303" pitchFamily="18" charset="0"/>
              </a:rPr>
              <a:t>Result: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59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72"/>
    </mc:Choice>
    <mc:Fallback xmlns="">
      <p:transition spd="slow" advTm="61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.6|16.8|4.2|4.2|6.2|8.5|25.6|0.5|13.4|2.8|1.1|1.3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.6|16.8|4.2|4.2|6.2|8.5|25.6|0.5|13.4|2.8|1.1|1.3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1|0.1|0.1|0.1|0.1|0.2|0.1|0.2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2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2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1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1776</Words>
  <Application>Microsoft Office PowerPoint</Application>
  <PresentationFormat>Widescreen</PresentationFormat>
  <Paragraphs>825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方正舒体</vt:lpstr>
      <vt:lpstr>Arial</vt:lpstr>
      <vt:lpstr>Calibri</vt:lpstr>
      <vt:lpstr>Courier New</vt:lpstr>
      <vt:lpstr>Georgia</vt:lpstr>
      <vt:lpstr>Wingdings</vt:lpstr>
      <vt:lpstr>Office Theme</vt:lpstr>
      <vt:lpstr>Equation</vt:lpstr>
      <vt:lpstr>IntegriDB:  Verifiable SQL for Outsourced Databases</vt:lpstr>
      <vt:lpstr>What is a verifiable database?</vt:lpstr>
      <vt:lpstr>Our contributions</vt:lpstr>
      <vt:lpstr>Example</vt:lpstr>
      <vt:lpstr>Example</vt:lpstr>
      <vt:lpstr>Metrics</vt:lpstr>
      <vt:lpstr>Prior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 queries</vt:lpstr>
      <vt:lpstr>Supporting summation</vt:lpstr>
      <vt:lpstr>SQL SUM</vt:lpstr>
      <vt:lpstr>SQL functions</vt:lpstr>
      <vt:lpstr>PowerPoint Presentation</vt:lpstr>
      <vt:lpstr>PowerPoint Presentation</vt:lpstr>
      <vt:lpstr>Efficient update</vt:lpstr>
      <vt:lpstr>PowerPoint Presentation</vt:lpstr>
      <vt:lpstr>TPC-H #19</vt:lpstr>
      <vt:lpstr>TPC-H #19</vt:lpstr>
      <vt:lpstr>TPC-H #19</vt:lpstr>
      <vt:lpstr>Performance on query #19</vt:lpstr>
      <vt:lpstr>Expressiveness</vt:lpstr>
      <vt:lpstr>Future 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IntegriDB:  Verifiable SQL for Outsourced Databases</dc:title>
  <dc:creator>starzyp</dc:creator>
  <cp:lastModifiedBy>star</cp:lastModifiedBy>
  <cp:revision>144</cp:revision>
  <cp:lastPrinted>2015-10-09T21:27:54Z</cp:lastPrinted>
  <dcterms:created xsi:type="dcterms:W3CDTF">2015-10-09T17:20:28Z</dcterms:created>
  <dcterms:modified xsi:type="dcterms:W3CDTF">2015-10-15T21:18:05Z</dcterms:modified>
</cp:coreProperties>
</file>