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56" r:id="rId5"/>
    <p:sldId id="267" r:id="rId6"/>
    <p:sldId id="372" r:id="rId7"/>
    <p:sldId id="272" r:id="rId8"/>
    <p:sldId id="276" r:id="rId9"/>
    <p:sldId id="271" r:id="rId10"/>
    <p:sldId id="273" r:id="rId11"/>
    <p:sldId id="353" r:id="rId12"/>
    <p:sldId id="379" r:id="rId13"/>
    <p:sldId id="274" r:id="rId14"/>
    <p:sldId id="286" r:id="rId15"/>
    <p:sldId id="287" r:id="rId16"/>
    <p:sldId id="275" r:id="rId17"/>
    <p:sldId id="281" r:id="rId18"/>
    <p:sldId id="277" r:id="rId19"/>
    <p:sldId id="294" r:id="rId20"/>
    <p:sldId id="380" r:id="rId21"/>
    <p:sldId id="384" r:id="rId22"/>
    <p:sldId id="330" r:id="rId23"/>
    <p:sldId id="331" r:id="rId24"/>
    <p:sldId id="336" r:id="rId25"/>
    <p:sldId id="383" r:id="rId26"/>
    <p:sldId id="382" r:id="rId27"/>
    <p:sldId id="25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9" autoAdjust="0"/>
    <p:restoredTop sz="80290" autoAdjust="0"/>
  </p:normalViewPr>
  <p:slideViewPr>
    <p:cSldViewPr>
      <p:cViewPr varScale="1">
        <p:scale>
          <a:sx n="87" d="100"/>
          <a:sy n="87" d="100"/>
        </p:scale>
        <p:origin x="1981" y="3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9EF17-192E-4E59-AB0A-3F00F21B1ACC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9F481-4DC4-4B0C-B83A-7C82BEFEC8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50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most people don’t know about me is I started as a Bio-Chemical, Mathematics, and Physic major focused on becoming a medical doctor (researcher in clinical trials and surgery). </a:t>
            </a:r>
          </a:p>
          <a:p>
            <a:r>
              <a:rPr lang="en-US" dirty="0"/>
              <a:t>Then when I discovered the power of computer science, electrical engineering, and engineering to solve automate the DNA sequencing faster than anyone in the department has seen with the fewest operations and waste.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9F481-4DC4-4B0C-B83A-7C82BEFEC8F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62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78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54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constant folding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copy propagation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97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746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i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two opportunities:</a:t>
            </a:r>
            <a:r>
              <a:rPr lang="en-US" i="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i="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 --&gt; shift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i="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more powerful addressing mode (specialized instructions designed for array accessing; faster)</a:t>
            </a: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3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i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i="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statement to instruction mapping, statements are considered together (e.g., for declaration, optimization)</a:t>
            </a: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356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a.k.a. Tokenization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smallest: in “x=1.2”, “.2” has no meaning in this code, rather than two symbols.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969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consider a ”language” with only two symbols “&lt;“, “=“, and two tokens “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71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consider a ”language” with only two symbols “&lt;“, “=“, and two tokens “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01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action of 3 and 4: cancel_read(), state = 1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action of err: 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823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example: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GCC, Clang/LLVM, Visual C++, icc, XL C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javac, ECJ (eclipse)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CPyhton, PyPy (</a:t>
            </a:r>
            <a:r>
              <a:rPr kumimoji="1" lang="en-US" altLang="zh-CN" baseline="0" dirty="0" err="1"/>
              <a:t>Rpython</a:t>
            </a:r>
            <a:r>
              <a:rPr kumimoji="1" lang="en-US" altLang="zh-CN" baseline="0" dirty="0"/>
              <a:t>)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949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superficial differences captured by parse tree, ignored by AST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397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46C45-DD2E-4F6F-A93C-C8A80AA922C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18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here it is programming language (legal token strings)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16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83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499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11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34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417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Not necessarily the same: a </a:t>
            </a:r>
            <a:r>
              <a:rPr kumimoji="1" lang="mr-IN" altLang="zh-CN" baseline="0" dirty="0"/>
              <a:t>–</a:t>
            </a:r>
            <a:r>
              <a:rPr kumimoji="1" lang="en-US" altLang="zh-CN" baseline="0" dirty="0"/>
              <a:t> b + c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53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B26C-F9B5-4BCB-B3B2-B2F76541DA58}" type="datetime1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91F1-8048-4772-92A5-393E8B054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CAB9-9290-4F75-A584-9E03B6FAFE2B}" type="datetime1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91F1-8048-4772-92A5-393E8B054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ABCB-EA37-49F9-820E-95D382E20C90}" type="datetime1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91F1-8048-4772-92A5-393E8B054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1764-85E6-4D43-9044-4CC300108742}" type="datetime1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91F1-8048-4772-92A5-393E8B054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EA18-3430-45E5-81E1-2711C06D19AC}" type="datetime1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91F1-8048-4772-92A5-393E8B054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3CC-C75A-4CB6-B78A-FC50AE17A822}" type="datetime1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91F1-8048-4772-92A5-393E8B054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5273-DB32-4435-8E9B-FBD81028217D}" type="datetime1">
              <a:rPr lang="en-US" smtClean="0"/>
              <a:pPr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91F1-8048-4772-92A5-393E8B054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8E921-6EFE-41C6-9D40-753D38EA0320}" type="datetime1">
              <a:rPr lang="en-US" smtClean="0"/>
              <a:pPr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91F1-8048-4772-92A5-393E8B054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1E16-7923-4952-A1F4-AF8671029E33}" type="datetime1">
              <a:rPr lang="en-US" smtClean="0"/>
              <a:pPr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91F1-8048-4772-92A5-393E8B054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A249-5A06-48D8-8FE6-B6DC9B4D4531}" type="datetime1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91F1-8048-4772-92A5-393E8B054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8BEFB-A67A-4916-A4AE-F6C4DE701AB3}" type="datetime1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91F1-8048-4772-92A5-393E8B054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923FA-BB40-425E-AAE3-65F8D1C59836}" type="datetime1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791F1-8048-4772-92A5-393E8B054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13663"/>
            <a:ext cx="8991600" cy="1770939"/>
          </a:xfrm>
        </p:spPr>
        <p:txBody>
          <a:bodyPr>
            <a:noAutofit/>
          </a:bodyPr>
          <a:lstStyle/>
          <a:p>
            <a:r>
              <a:rPr lang="en-US" sz="4000" dirty="0"/>
              <a:t>Brief Overview of a Compiler</a:t>
            </a:r>
            <a:br>
              <a:rPr lang="en-US" sz="2800" dirty="0"/>
            </a:br>
            <a:r>
              <a:rPr lang="en-US" sz="1800" dirty="0"/>
              <a:t>Blackboard Session: Background for</a:t>
            </a:r>
            <a:br>
              <a:rPr lang="en-US" sz="3200" dirty="0"/>
            </a:br>
            <a:r>
              <a:rPr lang="en-US" sz="1600" dirty="0"/>
              <a:t>”Serenity” Plugin: an LLVM Persistent Memory Compiler Extension for Worry Free Persistence</a:t>
            </a:r>
            <a:br>
              <a:rPr lang="en-US" sz="1600" dirty="0"/>
            </a:br>
            <a:r>
              <a:rPr lang="en-US" sz="1600" dirty="0"/>
              <a:t>and</a:t>
            </a:r>
            <a:br>
              <a:rPr lang="en-US" sz="1600" dirty="0"/>
            </a:br>
            <a:r>
              <a:rPr lang="en-US" sz="1600" dirty="0"/>
              <a:t>Auto-parser “</a:t>
            </a:r>
            <a:r>
              <a:rPr lang="en-US" sz="1600" dirty="0" err="1"/>
              <a:t>PacManICPy</a:t>
            </a:r>
            <a:r>
              <a:rPr lang="en-US" sz="1600" dirty="0"/>
              <a:t>” plugin: an LLVM Source to Source Machine Programming Data Control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31877"/>
            <a:ext cx="6400800" cy="726905"/>
          </a:xfrm>
        </p:spPr>
        <p:txBody>
          <a:bodyPr>
            <a:normAutofit fontScale="47500" lnSpcReduction="20000"/>
          </a:bodyPr>
          <a:lstStyle/>
          <a:p>
            <a:r>
              <a:rPr lang="en-US" sz="3300" b="1" dirty="0"/>
              <a:t>Joseph Tarango</a:t>
            </a:r>
          </a:p>
          <a:p>
            <a:r>
              <a:rPr lang="en-US" sz="2500" dirty="0">
                <a:latin typeface="Garamond" pitchFamily="18" charset="0"/>
              </a:rPr>
              <a:t>Rapid Automated Machine Programming (RAMP) Group</a:t>
            </a:r>
          </a:p>
          <a:p>
            <a:r>
              <a:rPr lang="en-US" sz="2400" dirty="0">
                <a:latin typeface="Garamond" pitchFamily="18" charset="0"/>
              </a:rPr>
              <a:t>Rapid Automation-Analysis for Developers (RAAD) Project</a:t>
            </a:r>
          </a:p>
        </p:txBody>
      </p:sp>
      <p:pic>
        <p:nvPicPr>
          <p:cNvPr id="4" name="Picture 8" descr="http://www1.cs.ucr.edu/images/overla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800475" cy="118110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91F1-8048-4772-92A5-393E8B054CD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03906-7C0B-46B9-868C-C13B26DDF6D8}"/>
              </a:ext>
            </a:extLst>
          </p:cNvPr>
          <p:cNvSpPr/>
          <p:nvPr/>
        </p:nvSpPr>
        <p:spPr>
          <a:xfrm>
            <a:off x="457200" y="6248400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Special thanks to </a:t>
            </a:r>
            <a:r>
              <a:rPr lang="en-US" b="1" dirty="0"/>
              <a:t>Dr. </a:t>
            </a:r>
            <a:r>
              <a:rPr lang="en-US" sz="1800" b="1" dirty="0"/>
              <a:t>Rajiv Gupta</a:t>
            </a:r>
            <a:r>
              <a:rPr lang="en-US" sz="1800" dirty="0"/>
              <a:t> and</a:t>
            </a:r>
            <a:r>
              <a:rPr lang="en-US" sz="1800" b="1" dirty="0"/>
              <a:t> Dr. Chris </a:t>
            </a:r>
            <a:r>
              <a:rPr lang="en-US" sz="1800" b="1" dirty="0" err="1"/>
              <a:t>Lattner</a:t>
            </a:r>
            <a:r>
              <a:rPr lang="en-US" sz="1800" b="1" dirty="0"/>
              <a:t>.</a:t>
            </a:r>
          </a:p>
        </p:txBody>
      </p:sp>
      <p:pic>
        <p:nvPicPr>
          <p:cNvPr id="1026" name="Picture 2" descr="Compilateurs">
            <a:extLst>
              <a:ext uri="{FF2B5EF4-FFF2-40B4-BE49-F238E27FC236}">
                <a16:creationId xmlns:a16="http://schemas.microsoft.com/office/drawing/2014/main" id="{91B90E2C-3D49-4A77-AC63-AF9015167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12757"/>
            <a:ext cx="5853541" cy="341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 dragon">
            <a:extLst>
              <a:ext uri="{FF2B5EF4-FFF2-40B4-BE49-F238E27FC236}">
                <a16:creationId xmlns:a16="http://schemas.microsoft.com/office/drawing/2014/main" id="{5821908F-BA95-4CF3-A8E9-87779A46A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13134"/>
            <a:ext cx="1830211" cy="133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8FAC126-DB3D-4843-9B30-F1B1DDF96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30" y="2541731"/>
            <a:ext cx="1504950" cy="177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Compilation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Phase: 3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78524" y="1371599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Lexical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8524" y="2305857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Syntax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78524" y="3128224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Semantics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78524" y="397753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Interm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.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86550" y="4900918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Opt.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78524" y="582430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Target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cxnSp>
        <p:nvCxnSpPr>
          <p:cNvPr id="15" name="Straight Arrow Connector 14"/>
          <p:cNvCxnSpPr>
            <a:stCxn id="7" idx="2"/>
            <a:endCxn id="9" idx="0"/>
          </p:cNvCxnSpPr>
          <p:nvPr/>
        </p:nvCxnSpPr>
        <p:spPr>
          <a:xfrm>
            <a:off x="7592924" y="1828799"/>
            <a:ext cx="0" cy="4770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592924" y="2763057"/>
            <a:ext cx="0" cy="36516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592924" y="3585424"/>
            <a:ext cx="0" cy="39210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2" idx="0"/>
          </p:cNvCxnSpPr>
          <p:nvPr/>
        </p:nvCxnSpPr>
        <p:spPr>
          <a:xfrm>
            <a:off x="7592924" y="4434733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4" idx="0"/>
          </p:cNvCxnSpPr>
          <p:nvPr/>
        </p:nvCxnSpPr>
        <p:spPr>
          <a:xfrm flipH="1">
            <a:off x="7592924" y="5358118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>
            <a:off x="7552463" y="5129518"/>
            <a:ext cx="457200" cy="12700"/>
          </a:xfrm>
          <a:prstGeom prst="curvedConnector5">
            <a:avLst>
              <a:gd name="adj1" fmla="val -50000"/>
              <a:gd name="adj2" fmla="val 8890906"/>
              <a:gd name="adj3" fmla="val 1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373271" y="1256714"/>
            <a:ext cx="5754395" cy="2636897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Semantics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input:</a:t>
            </a:r>
            <a:r>
              <a:rPr lang="zh-CN" altLang="en-US" dirty="0"/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syntax</a:t>
            </a:r>
            <a:r>
              <a:rPr lang="zh-CN" altLang="en-US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tree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output:</a:t>
            </a:r>
            <a:r>
              <a:rPr lang="zh-CN" altLang="en-US" dirty="0"/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annotated</a:t>
            </a:r>
            <a:r>
              <a:rPr lang="zh-CN" altLang="en-US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syntax tree</a:t>
            </a:r>
            <a:r>
              <a:rPr lang="zh-CN" altLang="en-US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&amp;</a:t>
            </a:r>
            <a:r>
              <a:rPr lang="zh-CN" altLang="en-US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errors</a:t>
            </a:r>
          </a:p>
          <a:p>
            <a:pPr marL="342900" lvl="1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3100" dirty="0"/>
              <a:t>Provides meaning to constructs and structures.</a:t>
            </a:r>
          </a:p>
          <a:p>
            <a:pPr marL="742950" lvl="2" indent="-342900">
              <a:buClr>
                <a:schemeClr val="accent1">
                  <a:lumMod val="75000"/>
                </a:schemeClr>
              </a:buClr>
            </a:pPr>
            <a:r>
              <a:rPr lang="en-US" altLang="zh-CN" sz="2700" dirty="0"/>
              <a:t>Interpret symbols, types, and their relations with each other.</a:t>
            </a:r>
          </a:p>
          <a:p>
            <a:pPr marL="457200" lvl="1" indent="0">
              <a:buNone/>
            </a:pP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auto">
          <a:xfrm>
            <a:off x="2509190" y="5242994"/>
            <a:ext cx="18415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  <p:sp>
        <p:nvSpPr>
          <p:cNvPr id="63" name="Line 38"/>
          <p:cNvSpPr>
            <a:spLocks noChangeShapeType="1"/>
          </p:cNvSpPr>
          <p:nvPr/>
        </p:nvSpPr>
        <p:spPr bwMode="auto">
          <a:xfrm flipH="1">
            <a:off x="4108877" y="5526057"/>
            <a:ext cx="520208" cy="3805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64" name="Line 39"/>
          <p:cNvSpPr>
            <a:spLocks noChangeShapeType="1"/>
          </p:cNvSpPr>
          <p:nvPr/>
        </p:nvSpPr>
        <p:spPr bwMode="auto">
          <a:xfrm>
            <a:off x="4135259" y="4651582"/>
            <a:ext cx="720606" cy="3425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65" name="Line 40"/>
          <p:cNvSpPr>
            <a:spLocks noChangeShapeType="1"/>
          </p:cNvSpPr>
          <p:nvPr/>
        </p:nvSpPr>
        <p:spPr bwMode="auto">
          <a:xfrm flipH="1">
            <a:off x="2688010" y="4625474"/>
            <a:ext cx="789440" cy="3726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66" name="Line 41"/>
          <p:cNvSpPr>
            <a:spLocks noChangeShapeType="1"/>
          </p:cNvSpPr>
          <p:nvPr/>
        </p:nvSpPr>
        <p:spPr bwMode="auto">
          <a:xfrm>
            <a:off x="2598090" y="56017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67" name="Text Box 47"/>
          <p:cNvSpPr txBox="1">
            <a:spLocks noChangeArrowheads="1"/>
          </p:cNvSpPr>
          <p:nvPr/>
        </p:nvSpPr>
        <p:spPr bwMode="auto">
          <a:xfrm>
            <a:off x="2178990" y="5919857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i</a:t>
            </a:r>
          </a:p>
        </p:txBody>
      </p:sp>
      <p:sp>
        <p:nvSpPr>
          <p:cNvPr id="68" name="Line 38"/>
          <p:cNvSpPr>
            <a:spLocks noChangeShapeType="1"/>
          </p:cNvSpPr>
          <p:nvPr/>
        </p:nvSpPr>
        <p:spPr bwMode="auto">
          <a:xfrm>
            <a:off x="5218341" y="5513771"/>
            <a:ext cx="525881" cy="3863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69" name="Text Box 50"/>
          <p:cNvSpPr txBox="1">
            <a:spLocks noChangeArrowheads="1"/>
          </p:cNvSpPr>
          <p:nvPr/>
        </p:nvSpPr>
        <p:spPr bwMode="auto">
          <a:xfrm>
            <a:off x="3915083" y="5924787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4</a:t>
            </a:r>
          </a:p>
        </p:txBody>
      </p:sp>
      <p:sp>
        <p:nvSpPr>
          <p:cNvPr id="70" name="Text Box 50"/>
          <p:cNvSpPr txBox="1">
            <a:spLocks noChangeArrowheads="1"/>
          </p:cNvSpPr>
          <p:nvPr/>
        </p:nvSpPr>
        <p:spPr bwMode="auto">
          <a:xfrm>
            <a:off x="5591822" y="5945524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2</a:t>
            </a:r>
          </a:p>
        </p:txBody>
      </p:sp>
      <p:sp>
        <p:nvSpPr>
          <p:cNvPr id="71" name="Line 40"/>
          <p:cNvSpPr>
            <a:spLocks noChangeShapeType="1"/>
          </p:cNvSpPr>
          <p:nvPr/>
        </p:nvSpPr>
        <p:spPr bwMode="auto">
          <a:xfrm flipH="1">
            <a:off x="1331209" y="5561966"/>
            <a:ext cx="730956" cy="3578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72" name="Text Box 47"/>
          <p:cNvSpPr txBox="1">
            <a:spLocks noChangeArrowheads="1"/>
          </p:cNvSpPr>
          <p:nvPr/>
        </p:nvSpPr>
        <p:spPr bwMode="auto">
          <a:xfrm>
            <a:off x="884620" y="5883322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a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992670" y="5003305"/>
            <a:ext cx="11256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i="1" dirty="0">
                <a:latin typeface="Arial Rounded MT Bold" charset="0"/>
                <a:ea typeface="宋体" charset="0"/>
              </a:rPr>
              <a:t>subscript</a:t>
            </a:r>
            <a:endParaRPr lang="en-US" sz="1600" dirty="0"/>
          </a:p>
        </p:txBody>
      </p:sp>
      <p:sp>
        <p:nvSpPr>
          <p:cNvPr id="74" name="Text Box 23"/>
          <p:cNvSpPr txBox="1">
            <a:spLocks noChangeArrowheads="1"/>
          </p:cNvSpPr>
          <p:nvPr/>
        </p:nvSpPr>
        <p:spPr bwMode="auto">
          <a:xfrm>
            <a:off x="3366915" y="4265664"/>
            <a:ext cx="8350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i="1" dirty="0">
                <a:latin typeface="Arial Rounded MT Bold" charset="0"/>
                <a:ea typeface="宋体" charset="0"/>
              </a:rPr>
              <a:t>assign</a:t>
            </a: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  <p:sp>
        <p:nvSpPr>
          <p:cNvPr id="75" name="Text Box 13"/>
          <p:cNvSpPr txBox="1">
            <a:spLocks noChangeArrowheads="1"/>
          </p:cNvSpPr>
          <p:nvPr/>
        </p:nvSpPr>
        <p:spPr bwMode="auto">
          <a:xfrm>
            <a:off x="4601447" y="5020316"/>
            <a:ext cx="56356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i="1" dirty="0">
                <a:latin typeface="Arial Rounded MT Bold" charset="0"/>
                <a:ea typeface="宋体" charset="0"/>
              </a:rPr>
              <a:t>add</a:t>
            </a: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022" y="6235456"/>
            <a:ext cx="162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array of integer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174512" y="6250757"/>
            <a:ext cx="8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integer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641599" y="6264172"/>
            <a:ext cx="8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integer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305826" y="6264172"/>
            <a:ext cx="8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integer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165720" y="5204319"/>
            <a:ext cx="8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integer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495562" y="5214756"/>
            <a:ext cx="8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integer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77865" y="4114240"/>
            <a:ext cx="203132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a[i] = 4 + 2</a:t>
            </a:r>
            <a:endParaRPr lang="en-US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266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Compilation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Phase: 4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78524" y="1371599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Lexical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8524" y="2305857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Syntax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78524" y="3128224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Semantics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78524" y="397753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Interm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.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86550" y="4900918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Opt.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78524" y="582430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Target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cxnSp>
        <p:nvCxnSpPr>
          <p:cNvPr id="15" name="Straight Arrow Connector 14"/>
          <p:cNvCxnSpPr>
            <a:stCxn id="7" idx="2"/>
            <a:endCxn id="9" idx="0"/>
          </p:cNvCxnSpPr>
          <p:nvPr/>
        </p:nvCxnSpPr>
        <p:spPr>
          <a:xfrm>
            <a:off x="7592924" y="1828799"/>
            <a:ext cx="0" cy="4770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592924" y="2763057"/>
            <a:ext cx="0" cy="36516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592924" y="3585424"/>
            <a:ext cx="0" cy="39210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2" idx="0"/>
          </p:cNvCxnSpPr>
          <p:nvPr/>
        </p:nvCxnSpPr>
        <p:spPr>
          <a:xfrm>
            <a:off x="7592924" y="4434733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4" idx="0"/>
          </p:cNvCxnSpPr>
          <p:nvPr/>
        </p:nvCxnSpPr>
        <p:spPr>
          <a:xfrm flipH="1">
            <a:off x="7592924" y="5358118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>
            <a:off x="7552463" y="5129518"/>
            <a:ext cx="457200" cy="12700"/>
          </a:xfrm>
          <a:prstGeom prst="curvedConnector5">
            <a:avLst>
              <a:gd name="adj1" fmla="val -50000"/>
              <a:gd name="adj2" fmla="val 8890906"/>
              <a:gd name="adj3" fmla="val 1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276464" y="1211565"/>
            <a:ext cx="6352935" cy="2453246"/>
          </a:xfrm>
        </p:spPr>
        <p:txBody>
          <a:bodyPr>
            <a:normAutofit fontScale="62500" lnSpcReduction="20000"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Intermediate Code (IR) Generation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input:</a:t>
            </a:r>
            <a:r>
              <a:rPr lang="zh-CN" altLang="en-US" dirty="0"/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annotated</a:t>
            </a:r>
            <a:r>
              <a:rPr lang="zh-CN" altLang="en-US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syntax</a:t>
            </a:r>
            <a:r>
              <a:rPr lang="zh-CN" altLang="en-US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tree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output: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IR (three-address code)</a:t>
            </a:r>
          </a:p>
          <a:p>
            <a:pPr>
              <a:buFont typeface=".AppleSystemUIFont" charset="-120"/>
              <a:buChar char="-"/>
            </a:pPr>
            <a:r>
              <a:rPr lang="en-US" altLang="zh-CN" sz="2900" dirty="0"/>
              <a:t>Intermediate language is the language of an abstract machine designed to aid in the analysis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500" dirty="0"/>
              <a:t>List of machine-independent instructions for each procedure or method in the program. 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500" dirty="0"/>
              <a:t>Basic data layout of all variables.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500" dirty="0"/>
              <a:t>Used in Control and Data flow graph analysis.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56151" y="6086590"/>
            <a:ext cx="2031325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= 4 + 2</a:t>
            </a:r>
          </a:p>
          <a:p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a[i] =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endParaRPr lang="en-US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2558712" y="4514123"/>
            <a:ext cx="18415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 flipH="1">
            <a:off x="4158399" y="4797186"/>
            <a:ext cx="520208" cy="3805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5" name="Line 39"/>
          <p:cNvSpPr>
            <a:spLocks noChangeShapeType="1"/>
          </p:cNvSpPr>
          <p:nvPr/>
        </p:nvSpPr>
        <p:spPr bwMode="auto">
          <a:xfrm>
            <a:off x="4184781" y="3922711"/>
            <a:ext cx="720606" cy="3425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6" name="Line 40"/>
          <p:cNvSpPr>
            <a:spLocks noChangeShapeType="1"/>
          </p:cNvSpPr>
          <p:nvPr/>
        </p:nvSpPr>
        <p:spPr bwMode="auto">
          <a:xfrm flipH="1">
            <a:off x="2737532" y="3896603"/>
            <a:ext cx="789440" cy="3726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7" name="Line 41"/>
          <p:cNvSpPr>
            <a:spLocks noChangeShapeType="1"/>
          </p:cNvSpPr>
          <p:nvPr/>
        </p:nvSpPr>
        <p:spPr bwMode="auto">
          <a:xfrm>
            <a:off x="2647612" y="487289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8" name="Text Box 47"/>
          <p:cNvSpPr txBox="1">
            <a:spLocks noChangeArrowheads="1"/>
          </p:cNvSpPr>
          <p:nvPr/>
        </p:nvSpPr>
        <p:spPr bwMode="auto">
          <a:xfrm>
            <a:off x="2228512" y="5190986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i</a:t>
            </a:r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>
            <a:off x="5267863" y="4784900"/>
            <a:ext cx="525881" cy="3863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0" name="Text Box 50"/>
          <p:cNvSpPr txBox="1">
            <a:spLocks noChangeArrowheads="1"/>
          </p:cNvSpPr>
          <p:nvPr/>
        </p:nvSpPr>
        <p:spPr bwMode="auto">
          <a:xfrm>
            <a:off x="3964605" y="5195916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4</a:t>
            </a:r>
          </a:p>
        </p:txBody>
      </p:sp>
      <p:sp>
        <p:nvSpPr>
          <p:cNvPr id="41" name="Text Box 50"/>
          <p:cNvSpPr txBox="1">
            <a:spLocks noChangeArrowheads="1"/>
          </p:cNvSpPr>
          <p:nvPr/>
        </p:nvSpPr>
        <p:spPr bwMode="auto">
          <a:xfrm>
            <a:off x="5641344" y="5216653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2</a:t>
            </a:r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 flipH="1">
            <a:off x="1380731" y="4833095"/>
            <a:ext cx="730956" cy="3578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3" name="Text Box 47"/>
          <p:cNvSpPr txBox="1">
            <a:spLocks noChangeArrowheads="1"/>
          </p:cNvSpPr>
          <p:nvPr/>
        </p:nvSpPr>
        <p:spPr bwMode="auto">
          <a:xfrm>
            <a:off x="934142" y="5154451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a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042192" y="4274434"/>
            <a:ext cx="11256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i="1" dirty="0">
                <a:latin typeface="Arial Rounded MT Bold" charset="0"/>
                <a:ea typeface="宋体" charset="0"/>
              </a:rPr>
              <a:t>subscript</a:t>
            </a:r>
            <a:endParaRPr lang="en-US" sz="1600" dirty="0"/>
          </a:p>
        </p:txBody>
      </p:sp>
      <p:sp>
        <p:nvSpPr>
          <p:cNvPr id="45" name="Text Box 23"/>
          <p:cNvSpPr txBox="1">
            <a:spLocks noChangeArrowheads="1"/>
          </p:cNvSpPr>
          <p:nvPr/>
        </p:nvSpPr>
        <p:spPr bwMode="auto">
          <a:xfrm>
            <a:off x="3416437" y="3536793"/>
            <a:ext cx="8350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i="1" dirty="0">
                <a:latin typeface="Arial Rounded MT Bold" charset="0"/>
                <a:ea typeface="宋体" charset="0"/>
              </a:rPr>
              <a:t>assign</a:t>
            </a: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auto">
          <a:xfrm>
            <a:off x="4650969" y="4291445"/>
            <a:ext cx="56356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i="1" dirty="0">
                <a:latin typeface="Arial Rounded MT Bold" charset="0"/>
                <a:ea typeface="宋体" charset="0"/>
              </a:rPr>
              <a:t>add</a:t>
            </a: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9544" y="5506585"/>
            <a:ext cx="162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array of integer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24034" y="5521886"/>
            <a:ext cx="8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integer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691121" y="5535301"/>
            <a:ext cx="8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integer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355348" y="5535301"/>
            <a:ext cx="8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integer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15242" y="4475448"/>
            <a:ext cx="8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integer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45084" y="4485885"/>
            <a:ext cx="8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integer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77302" y="3786132"/>
            <a:ext cx="203132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a[i] = 4 + 2</a:t>
            </a:r>
            <a:endParaRPr lang="en-US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7136" y="6084583"/>
            <a:ext cx="111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temp. var.</a:t>
            </a:r>
          </a:p>
        </p:txBody>
      </p:sp>
    </p:spTree>
    <p:extLst>
      <p:ext uri="{BB962C8B-B14F-4D97-AF65-F5344CB8AC3E}">
        <p14:creationId xmlns:p14="http://schemas.microsoft.com/office/powerpoint/2010/main" val="932581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Compilation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Phases: 5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78524" y="1371599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Lexical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8524" y="2305857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Syntax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78524" y="3128224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Semantics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78524" y="397753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Interm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.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86550" y="4900918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Opt.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78524" y="582430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Target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cxnSp>
        <p:nvCxnSpPr>
          <p:cNvPr id="15" name="Straight Arrow Connector 14"/>
          <p:cNvCxnSpPr>
            <a:stCxn id="7" idx="2"/>
            <a:endCxn id="9" idx="0"/>
          </p:cNvCxnSpPr>
          <p:nvPr/>
        </p:nvCxnSpPr>
        <p:spPr>
          <a:xfrm>
            <a:off x="7592924" y="1828799"/>
            <a:ext cx="0" cy="4770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592924" y="2763057"/>
            <a:ext cx="0" cy="36516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592924" y="3585424"/>
            <a:ext cx="0" cy="39210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2" idx="0"/>
          </p:cNvCxnSpPr>
          <p:nvPr/>
        </p:nvCxnSpPr>
        <p:spPr>
          <a:xfrm>
            <a:off x="7592924" y="4434733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4" idx="0"/>
          </p:cNvCxnSpPr>
          <p:nvPr/>
        </p:nvCxnSpPr>
        <p:spPr>
          <a:xfrm flipH="1">
            <a:off x="7592924" y="5358118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>
            <a:off x="7552463" y="5129518"/>
            <a:ext cx="457200" cy="12700"/>
          </a:xfrm>
          <a:prstGeom prst="curvedConnector5">
            <a:avLst>
              <a:gd name="adj1" fmla="val -50000"/>
              <a:gd name="adj2" fmla="val 8890906"/>
              <a:gd name="adj3" fmla="val 1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512407" y="1339505"/>
            <a:ext cx="5754395" cy="2661798"/>
          </a:xfrm>
        </p:spPr>
        <p:txBody>
          <a:bodyPr>
            <a:normAutofit fontScale="62500" lnSpcReduction="20000"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Code Optimizations (many times)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input:</a:t>
            </a:r>
            <a:r>
              <a:rPr lang="zh-CN" altLang="en-US" dirty="0"/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IR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output: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optimized IR</a:t>
            </a:r>
          </a:p>
          <a:p>
            <a:pPr lvl="1">
              <a:buFont typeface=".AppleSystemUIFont" charset="-120"/>
              <a:buChar char="-"/>
            </a:pP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lvl="1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300" dirty="0"/>
              <a:t>Synthesis phase transformations</a:t>
            </a:r>
          </a:p>
          <a:p>
            <a:pPr marL="742950" lvl="2" indent="-342900">
              <a:buClr>
                <a:schemeClr val="accent1">
                  <a:lumMod val="75000"/>
                </a:schemeClr>
              </a:buClr>
            </a:pPr>
            <a:r>
              <a:rPr lang="en-US" sz="2900" dirty="0"/>
              <a:t>Improve the intermediate code to get a better target code</a:t>
            </a:r>
          </a:p>
          <a:p>
            <a:pPr marL="742950" lvl="2" indent="-342900">
              <a:buClr>
                <a:schemeClr val="accent1">
                  <a:lumMod val="75000"/>
                </a:schemeClr>
              </a:buClr>
            </a:pPr>
            <a:r>
              <a:rPr lang="en-US" sz="2900" dirty="0"/>
              <a:t>Put efforts to take maximum advantage of the memory hierarchy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677752" y="4193306"/>
            <a:ext cx="3770674" cy="2336197"/>
            <a:chOff x="2742113" y="3425670"/>
            <a:chExt cx="3770674" cy="2336197"/>
          </a:xfrm>
        </p:grpSpPr>
        <p:sp>
          <p:nvSpPr>
            <p:cNvPr id="62" name="Text Box 16"/>
            <p:cNvSpPr txBox="1">
              <a:spLocks noChangeArrowheads="1"/>
            </p:cNvSpPr>
            <p:nvPr/>
          </p:nvSpPr>
          <p:spPr bwMode="auto">
            <a:xfrm>
              <a:off x="4102838" y="4403000"/>
              <a:ext cx="1841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endParaRPr lang="en-US" altLang="zh-CN" sz="1600" dirty="0">
                <a:latin typeface="Arial Rounded MT Bold" charset="0"/>
                <a:ea typeface="宋体" charset="0"/>
              </a:endParaRPr>
            </a:p>
          </p:txBody>
        </p:sp>
        <p:sp>
          <p:nvSpPr>
            <p:cNvPr id="64" name="Line 39"/>
            <p:cNvSpPr>
              <a:spLocks noChangeShapeType="1"/>
            </p:cNvSpPr>
            <p:nvPr/>
          </p:nvSpPr>
          <p:spPr bwMode="auto">
            <a:xfrm>
              <a:off x="5728907" y="3811588"/>
              <a:ext cx="360303" cy="324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65" name="Line 40"/>
            <p:cNvSpPr>
              <a:spLocks noChangeShapeType="1"/>
            </p:cNvSpPr>
            <p:nvPr/>
          </p:nvSpPr>
          <p:spPr bwMode="auto">
            <a:xfrm flipH="1">
              <a:off x="4711946" y="3785480"/>
              <a:ext cx="359151" cy="350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66" name="Line 41"/>
            <p:cNvSpPr>
              <a:spLocks noChangeShapeType="1"/>
            </p:cNvSpPr>
            <p:nvPr/>
          </p:nvSpPr>
          <p:spPr bwMode="auto">
            <a:xfrm>
              <a:off x="4460751" y="4741138"/>
              <a:ext cx="503891" cy="307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67" name="Text Box 47"/>
            <p:cNvSpPr txBox="1">
              <a:spLocks noChangeArrowheads="1"/>
            </p:cNvSpPr>
            <p:nvPr/>
          </p:nvSpPr>
          <p:spPr bwMode="auto">
            <a:xfrm>
              <a:off x="4545542" y="5061635"/>
              <a:ext cx="8382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rgbClr val="0432FF"/>
                  </a:solidFill>
                  <a:latin typeface="Arial Rounded MT Bold" charset="0"/>
                  <a:ea typeface="宋体" charset="0"/>
                </a:rPr>
                <a:t>i</a:t>
              </a:r>
            </a:p>
          </p:txBody>
        </p:sp>
        <p:sp>
          <p:nvSpPr>
            <p:cNvPr id="69" name="Text Box 50"/>
            <p:cNvSpPr txBox="1">
              <a:spLocks noChangeArrowheads="1"/>
            </p:cNvSpPr>
            <p:nvPr/>
          </p:nvSpPr>
          <p:spPr bwMode="auto">
            <a:xfrm>
              <a:off x="5897807" y="4158746"/>
              <a:ext cx="3048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rgbClr val="0432FF"/>
                  </a:solidFill>
                  <a:latin typeface="Arial Rounded MT Bold" charset="0"/>
                  <a:ea typeface="宋体" charset="0"/>
                </a:rPr>
                <a:t>6</a:t>
              </a:r>
            </a:p>
          </p:txBody>
        </p:sp>
        <p:sp>
          <p:nvSpPr>
            <p:cNvPr id="71" name="Line 40"/>
            <p:cNvSpPr>
              <a:spLocks noChangeShapeType="1"/>
            </p:cNvSpPr>
            <p:nvPr/>
          </p:nvSpPr>
          <p:spPr bwMode="auto">
            <a:xfrm flipH="1">
              <a:off x="3585288" y="4733657"/>
              <a:ext cx="412125" cy="3279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72" name="Text Box 47"/>
            <p:cNvSpPr txBox="1">
              <a:spLocks noChangeArrowheads="1"/>
            </p:cNvSpPr>
            <p:nvPr/>
          </p:nvSpPr>
          <p:spPr bwMode="auto">
            <a:xfrm>
              <a:off x="3166711" y="5012334"/>
              <a:ext cx="8382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rgbClr val="0432FF"/>
                  </a:solidFill>
                  <a:latin typeface="Arial Rounded MT Bold" charset="0"/>
                  <a:ea typeface="宋体" charset="0"/>
                </a:rPr>
                <a:t>a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586318" y="4163311"/>
              <a:ext cx="112562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i="1" dirty="0">
                  <a:latin typeface="Arial Rounded MT Bold" charset="0"/>
                  <a:ea typeface="宋体" charset="0"/>
                </a:rPr>
                <a:t>subscript</a:t>
              </a:r>
              <a:endParaRPr lang="en-US" sz="1600" dirty="0"/>
            </a:p>
          </p:txBody>
        </p:sp>
        <p:sp>
          <p:nvSpPr>
            <p:cNvPr id="74" name="Text Box 23"/>
            <p:cNvSpPr txBox="1">
              <a:spLocks noChangeArrowheads="1"/>
            </p:cNvSpPr>
            <p:nvPr/>
          </p:nvSpPr>
          <p:spPr bwMode="auto">
            <a:xfrm>
              <a:off x="4960563" y="3425670"/>
              <a:ext cx="835025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latin typeface="Arial Rounded MT Bold" charset="0"/>
                  <a:ea typeface="宋体" charset="0"/>
                </a:rPr>
                <a:t>assign</a:t>
              </a:r>
              <a:endParaRPr lang="en-US" altLang="zh-CN" sz="1600" dirty="0">
                <a:latin typeface="Arial Rounded MT Bold" charset="0"/>
                <a:ea typeface="宋体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742113" y="5364468"/>
              <a:ext cx="1625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array of integer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541064" y="5392535"/>
              <a:ext cx="847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integer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759368" y="4364325"/>
              <a:ext cx="847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integer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665632" y="4381527"/>
              <a:ext cx="847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integer</a:t>
              </a:r>
            </a:p>
          </p:txBody>
        </p:sp>
      </p:grpSp>
      <p:sp>
        <p:nvSpPr>
          <p:cNvPr id="44" name="Rectangle 43"/>
          <p:cNvSpPr/>
          <p:nvPr/>
        </p:nvSpPr>
        <p:spPr>
          <a:xfrm>
            <a:off x="628649" y="4267200"/>
            <a:ext cx="2031325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= 4 + 2</a:t>
            </a:r>
          </a:p>
          <a:p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a[i] =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endParaRPr lang="en-US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28648" y="5339887"/>
            <a:ext cx="2031325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= 6</a:t>
            </a:r>
          </a:p>
          <a:p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a[i] =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endParaRPr lang="en-US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8647" y="6391884"/>
            <a:ext cx="203132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a[i] =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6</a:t>
            </a:r>
            <a:endParaRPr lang="en-US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7" name="Down Arrow 46"/>
          <p:cNvSpPr/>
          <p:nvPr/>
        </p:nvSpPr>
        <p:spPr>
          <a:xfrm>
            <a:off x="1384423" y="5011951"/>
            <a:ext cx="519771" cy="29107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Down Arrow 47"/>
          <p:cNvSpPr/>
          <p:nvPr/>
        </p:nvSpPr>
        <p:spPr>
          <a:xfrm>
            <a:off x="1384422" y="6084638"/>
            <a:ext cx="519771" cy="29107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59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Compilation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Phases: 6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78524" y="1371599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Lexical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8524" y="2305857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Syntax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78524" y="3128224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Semantics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78524" y="397753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Interm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.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86550" y="4900918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Opt.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78524" y="582430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Target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cxnSp>
        <p:nvCxnSpPr>
          <p:cNvPr id="15" name="Straight Arrow Connector 14"/>
          <p:cNvCxnSpPr>
            <a:stCxn id="7" idx="2"/>
            <a:endCxn id="9" idx="0"/>
          </p:cNvCxnSpPr>
          <p:nvPr/>
        </p:nvCxnSpPr>
        <p:spPr>
          <a:xfrm>
            <a:off x="7592924" y="1828799"/>
            <a:ext cx="0" cy="4770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592924" y="2763057"/>
            <a:ext cx="0" cy="36516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592924" y="3585424"/>
            <a:ext cx="0" cy="39210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2" idx="0"/>
          </p:cNvCxnSpPr>
          <p:nvPr/>
        </p:nvCxnSpPr>
        <p:spPr>
          <a:xfrm>
            <a:off x="7592924" y="4434733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4" idx="0"/>
          </p:cNvCxnSpPr>
          <p:nvPr/>
        </p:nvCxnSpPr>
        <p:spPr>
          <a:xfrm flipH="1">
            <a:off x="7592924" y="5358118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>
            <a:off x="7552463" y="5129518"/>
            <a:ext cx="457200" cy="12700"/>
          </a:xfrm>
          <a:prstGeom prst="curvedConnector5">
            <a:avLst>
              <a:gd name="adj1" fmla="val -50000"/>
              <a:gd name="adj2" fmla="val 8890906"/>
              <a:gd name="adj3" fmla="val 1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5010150" cy="1288038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Target Code</a:t>
            </a:r>
            <a:r>
              <a:rPr lang="zh-CN" altLang="en-US"/>
              <a:t> </a:t>
            </a:r>
            <a:r>
              <a:rPr lang="en-US" altLang="zh-CN" dirty="0"/>
              <a:t>Gen.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input:</a:t>
            </a:r>
            <a:r>
              <a:rPr lang="zh-CN" altLang="en-US"/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IR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output:</a:t>
            </a:r>
            <a:r>
              <a:rPr lang="zh-CN" altLang="en-US"/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assembly/machine code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23828" y="3289421"/>
            <a:ext cx="203132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a[i] =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6</a:t>
            </a:r>
            <a:endParaRPr lang="en-US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23828" y="4259951"/>
            <a:ext cx="5201765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mov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R0, i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;; value of i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R0</a:t>
            </a:r>
          </a:p>
          <a:p>
            <a:r>
              <a:rPr lang="en-US" altLang="zh-CN" sz="20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mul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R0, 4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;; multiply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R0 by 4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mov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R1, &amp;a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;; 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of a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R1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 R1, R0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;; add R0 to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R1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mov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*R1, 6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;; 6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addr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in R1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3" name="Down Arrow 62"/>
          <p:cNvSpPr/>
          <p:nvPr/>
        </p:nvSpPr>
        <p:spPr>
          <a:xfrm>
            <a:off x="1599704" y="3821764"/>
            <a:ext cx="519771" cy="29107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30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Compilation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Phases: 6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78524" y="1371599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Lexical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8524" y="2305857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Syntax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78524" y="3128224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Semantics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78524" y="397753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Interm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.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86550" y="4900918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Opt.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78524" y="582430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Target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cxnSp>
        <p:nvCxnSpPr>
          <p:cNvPr id="15" name="Straight Arrow Connector 14"/>
          <p:cNvCxnSpPr>
            <a:stCxn id="7" idx="2"/>
            <a:endCxn id="9" idx="0"/>
          </p:cNvCxnSpPr>
          <p:nvPr/>
        </p:nvCxnSpPr>
        <p:spPr>
          <a:xfrm>
            <a:off x="7592924" y="1828799"/>
            <a:ext cx="0" cy="4770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592924" y="2763057"/>
            <a:ext cx="0" cy="36516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592924" y="3585424"/>
            <a:ext cx="0" cy="39210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2" idx="0"/>
          </p:cNvCxnSpPr>
          <p:nvPr/>
        </p:nvCxnSpPr>
        <p:spPr>
          <a:xfrm>
            <a:off x="7592924" y="4434733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4" idx="0"/>
          </p:cNvCxnSpPr>
          <p:nvPr/>
        </p:nvCxnSpPr>
        <p:spPr>
          <a:xfrm flipH="1">
            <a:off x="7592924" y="5358118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>
            <a:off x="7552463" y="5129518"/>
            <a:ext cx="457200" cy="12700"/>
          </a:xfrm>
          <a:prstGeom prst="curvedConnector5">
            <a:avLst>
              <a:gd name="adj1" fmla="val -50000"/>
              <a:gd name="adj2" fmla="val 8890906"/>
              <a:gd name="adj3" fmla="val 1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493889" y="1259152"/>
            <a:ext cx="5848347" cy="3249342"/>
          </a:xfrm>
        </p:spPr>
        <p:txBody>
          <a:bodyPr>
            <a:normAutofit fontScale="55000" lnSpcReduction="20000"/>
          </a:bodyPr>
          <a:lstStyle/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dirty="0"/>
              <a:t>Target Code</a:t>
            </a:r>
            <a:r>
              <a:rPr lang="zh-CN" altLang="en-US" dirty="0"/>
              <a:t> </a:t>
            </a:r>
            <a:r>
              <a:rPr lang="en-US" altLang="zh-CN" dirty="0"/>
              <a:t>Generation</a:t>
            </a:r>
            <a:endParaRPr lang="en-US" b="1" dirty="0"/>
          </a:p>
          <a:p>
            <a:pPr>
              <a:buFont typeface=".AppleSystemUIFont" charset="-120"/>
              <a:buChar char="-"/>
            </a:pPr>
            <a:r>
              <a:rPr lang="en-US" altLang="zh-CN" dirty="0"/>
              <a:t>input:</a:t>
            </a:r>
            <a:r>
              <a:rPr lang="zh-CN" altLang="en-US" dirty="0"/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IR</a:t>
            </a:r>
          </a:p>
          <a:p>
            <a:pPr>
              <a:buFont typeface=".AppleSystemUIFont" charset="-120"/>
              <a:buChar char="-"/>
            </a:pPr>
            <a:r>
              <a:rPr lang="en-US" altLang="zh-CN" dirty="0"/>
              <a:t>output:</a:t>
            </a:r>
            <a:r>
              <a:rPr lang="zh-CN" altLang="en-US" dirty="0"/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assembly/machine code</a:t>
            </a:r>
          </a:p>
          <a:p>
            <a:pPr marL="514350" lvl="1" indent="-514350">
              <a:buClr>
                <a:schemeClr val="accent1">
                  <a:lumMod val="75000"/>
                </a:schemeClr>
              </a:buClr>
              <a:buFont typeface="+mj-lt"/>
              <a:buAutoNum type="alphaLcPeriod"/>
            </a:pPr>
            <a:r>
              <a:rPr lang="en-US" sz="3200" dirty="0"/>
              <a:t>Instruction selection on which instructions to use.</a:t>
            </a:r>
          </a:p>
          <a:p>
            <a:pPr marL="514350" lvl="1" indent="-514350">
              <a:buClr>
                <a:schemeClr val="accent1">
                  <a:lumMod val="75000"/>
                </a:schemeClr>
              </a:buClr>
              <a:buFont typeface="+mj-lt"/>
              <a:buAutoNum type="alphaLcPeriod"/>
            </a:pPr>
            <a:r>
              <a:rPr lang="en-US" sz="3200" dirty="0"/>
              <a:t>Instruction scheduling in which order to put those instructions. Scheduling is a speed optimization that can have a critical effect on pipelined machines.</a:t>
            </a:r>
          </a:p>
          <a:p>
            <a:pPr marL="514350" lvl="1" indent="-514350">
              <a:buClr>
                <a:schemeClr val="accent1">
                  <a:lumMod val="75000"/>
                </a:schemeClr>
              </a:buClr>
              <a:buFont typeface="+mj-lt"/>
              <a:buAutoNum type="alphaLcPeriod"/>
            </a:pPr>
            <a:r>
              <a:rPr lang="en-US" sz="3200" dirty="0"/>
              <a:t>Register allocation: the allocation of variables to processor registers</a:t>
            </a:r>
          </a:p>
          <a:p>
            <a:pPr marL="514350" lvl="1" indent="-514350">
              <a:buClr>
                <a:schemeClr val="accent1">
                  <a:lumMod val="75000"/>
                </a:schemeClr>
              </a:buClr>
              <a:buFont typeface="+mj-lt"/>
              <a:buAutoNum type="alphaLcPeriod"/>
            </a:pPr>
            <a:r>
              <a:rPr lang="en-US" sz="3200" dirty="0"/>
              <a:t>Debug data generation if required so the code can be debugged.</a:t>
            </a:r>
          </a:p>
        </p:txBody>
      </p:sp>
      <p:sp>
        <p:nvSpPr>
          <p:cNvPr id="62" name="Rectangle 61"/>
          <p:cNvSpPr/>
          <p:nvPr/>
        </p:nvSpPr>
        <p:spPr>
          <a:xfrm>
            <a:off x="932677" y="4316142"/>
            <a:ext cx="4120507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mov</a:t>
            </a:r>
            <a:r>
              <a:rPr lang="en-US" altLang="zh-CN" sz="1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R0, i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;; value of i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R0</a:t>
            </a:r>
          </a:p>
          <a:p>
            <a:r>
              <a:rPr lang="en-US" altLang="zh-CN" sz="1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mul</a:t>
            </a:r>
            <a:r>
              <a:rPr lang="en-US" altLang="zh-CN" sz="1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R0, 4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;; multiply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R0 by 4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mov</a:t>
            </a:r>
            <a:r>
              <a:rPr lang="en-US" altLang="zh-CN" sz="1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R1, &amp;a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;; </a:t>
            </a:r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of a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R1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 R1, R0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;; add R0 to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R1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mov</a:t>
            </a:r>
            <a:r>
              <a:rPr lang="en-US" altLang="zh-CN" sz="1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*R1, 6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;; 6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addr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in R1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32677" y="5617589"/>
            <a:ext cx="4120507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mov</a:t>
            </a:r>
            <a:r>
              <a:rPr lang="en-US" altLang="zh-CN" sz="1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R0, i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;; value of i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R0</a:t>
            </a:r>
          </a:p>
          <a:p>
            <a:r>
              <a:rPr lang="en-US" altLang="zh-CN" sz="1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shl R0, 2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;; shift left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2 bits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mov &amp;a[R0], 6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;; 6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addr in R1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4419600" y="5281136"/>
            <a:ext cx="519771" cy="51006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9682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Compilation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Phases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78524" y="1371599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Lexical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8524" y="2305857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Syntax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78524" y="3128224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Semantics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78524" y="397753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Interm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.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86550" y="4900918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Opt.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78524" y="582430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Target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cxnSp>
        <p:nvCxnSpPr>
          <p:cNvPr id="15" name="Straight Arrow Connector 14"/>
          <p:cNvCxnSpPr>
            <a:stCxn id="7" idx="2"/>
            <a:endCxn id="9" idx="0"/>
          </p:cNvCxnSpPr>
          <p:nvPr/>
        </p:nvCxnSpPr>
        <p:spPr>
          <a:xfrm>
            <a:off x="7592924" y="1828799"/>
            <a:ext cx="0" cy="4770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592924" y="2763057"/>
            <a:ext cx="0" cy="36516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592924" y="3585424"/>
            <a:ext cx="0" cy="39210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2" idx="0"/>
          </p:cNvCxnSpPr>
          <p:nvPr/>
        </p:nvCxnSpPr>
        <p:spPr>
          <a:xfrm>
            <a:off x="7592924" y="4434733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4" idx="0"/>
          </p:cNvCxnSpPr>
          <p:nvPr/>
        </p:nvCxnSpPr>
        <p:spPr>
          <a:xfrm flipH="1">
            <a:off x="7592924" y="5358118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>
            <a:off x="7552463" y="5129518"/>
            <a:ext cx="457200" cy="12700"/>
          </a:xfrm>
          <a:prstGeom prst="curvedConnector5">
            <a:avLst>
              <a:gd name="adj1" fmla="val -50000"/>
              <a:gd name="adj2" fmla="val 8890906"/>
              <a:gd name="adj3" fmla="val 1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4009611" cy="3210230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Example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/>
              <a:t>“Journey”</a:t>
            </a:r>
            <a:r>
              <a:rPr lang="zh-CN" altLang="en-US"/>
              <a:t> </a:t>
            </a:r>
            <a:r>
              <a:rPr lang="en-US" altLang="zh-CN" dirty="0"/>
              <a:t>of</a:t>
            </a:r>
            <a:r>
              <a:rPr lang="zh-CN" altLang="en-US"/>
              <a:t> </a:t>
            </a:r>
            <a:r>
              <a:rPr lang="en-US" altLang="zh-CN" dirty="0"/>
              <a:t>a</a:t>
            </a:r>
            <a:r>
              <a:rPr lang="zh-CN" altLang="en-US"/>
              <a:t> </a:t>
            </a:r>
            <a:r>
              <a:rPr lang="en-US" altLang="zh-CN" dirty="0"/>
              <a:t>statement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841170" y="3423614"/>
            <a:ext cx="2223686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a[i] = 4 + 2</a:t>
            </a:r>
            <a:endParaRPr lang="en-US" sz="2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4" name="Curved Connector 3"/>
          <p:cNvCxnSpPr>
            <a:stCxn id="28" idx="3"/>
            <a:endCxn id="7" idx="0"/>
          </p:cNvCxnSpPr>
          <p:nvPr/>
        </p:nvCxnSpPr>
        <p:spPr>
          <a:xfrm flipV="1">
            <a:off x="4064856" y="1371599"/>
            <a:ext cx="3528068" cy="2267459"/>
          </a:xfrm>
          <a:prstGeom prst="curvedConnector4">
            <a:avLst>
              <a:gd name="adj1" fmla="val 19602"/>
              <a:gd name="adj2" fmla="val 110082"/>
            </a:avLst>
          </a:prstGeom>
          <a:ln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859152" y="4900918"/>
            <a:ext cx="2393604" cy="110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mov R0, i  </a:t>
            </a:r>
          </a:p>
          <a:p>
            <a:r>
              <a:rPr lang="en-US" altLang="zh-CN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shl R0, 2</a:t>
            </a:r>
            <a:endParaRPr lang="en-US" sz="2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mov &amp;a[R0], 6</a:t>
            </a:r>
            <a:endParaRPr lang="en-US" sz="2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33" name="Curved Connector 32"/>
          <p:cNvCxnSpPr>
            <a:stCxn id="14" idx="2"/>
            <a:endCxn id="32" idx="3"/>
          </p:cNvCxnSpPr>
          <p:nvPr/>
        </p:nvCxnSpPr>
        <p:spPr>
          <a:xfrm rot="5400000" flipH="1">
            <a:off x="5509546" y="4198126"/>
            <a:ext cx="826587" cy="3340168"/>
          </a:xfrm>
          <a:prstGeom prst="curvedConnector4">
            <a:avLst>
              <a:gd name="adj1" fmla="val -27656"/>
              <a:gd name="adj2" fmla="val 63688"/>
            </a:avLst>
          </a:prstGeom>
          <a:ln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184732" y="1600199"/>
            <a:ext cx="493792" cy="1087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184732" y="2534457"/>
            <a:ext cx="493792" cy="15333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184732" y="2687787"/>
            <a:ext cx="493792" cy="6690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184731" y="3356824"/>
            <a:ext cx="493793" cy="15932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184731" y="3516149"/>
            <a:ext cx="493793" cy="6899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184731" y="3516149"/>
            <a:ext cx="501819" cy="161336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162911" y="3217765"/>
            <a:ext cx="1021820" cy="59676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Symbol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Table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162912" y="2389403"/>
            <a:ext cx="1021820" cy="59676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Error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Handling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6184731" y="3516149"/>
            <a:ext cx="493793" cy="25367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184731" y="1600199"/>
            <a:ext cx="493793" cy="191595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494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Lexical Analysis (Scanning)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5736639" cy="1585172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Basic Ideas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divide </a:t>
            </a:r>
            <a:r>
              <a:rPr lang="en-US" altLang="zh-CN" sz="2200" u="sng" dirty="0">
                <a:solidFill>
                  <a:srgbClr val="C00000"/>
                </a:solidFill>
              </a:rPr>
              <a:t>character stream</a:t>
            </a:r>
            <a:r>
              <a:rPr lang="en-US" altLang="zh-CN" sz="2200" dirty="0">
                <a:solidFill>
                  <a:srgbClr val="C00000"/>
                </a:solidFill>
              </a:rPr>
              <a:t> </a:t>
            </a:r>
            <a:r>
              <a:rPr lang="en-US" altLang="zh-CN" sz="2200" dirty="0"/>
              <a:t>into </a:t>
            </a:r>
            <a:r>
              <a:rPr lang="en-US" altLang="zh-CN" sz="2200" u="sng" dirty="0">
                <a:solidFill>
                  <a:srgbClr val="C00000"/>
                </a:solidFill>
              </a:rPr>
              <a:t>tokens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a </a:t>
            </a:r>
            <a:r>
              <a:rPr lang="en-US" altLang="zh-CN" sz="2200" u="sng" dirty="0">
                <a:solidFill>
                  <a:srgbClr val="C00000"/>
                </a:solidFill>
              </a:rPr>
              <a:t>token</a:t>
            </a:r>
            <a:r>
              <a:rPr lang="en-US" altLang="zh-CN" sz="2200" dirty="0">
                <a:solidFill>
                  <a:srgbClr val="C00000"/>
                </a:solidFill>
              </a:rPr>
              <a:t> </a:t>
            </a:r>
            <a:r>
              <a:rPr lang="en-US" altLang="zh-CN" sz="2200" dirty="0"/>
              <a:t>is the smallest logical unit in code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common categories: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94495" y="3488924"/>
            <a:ext cx="4954375" cy="2778712"/>
            <a:chOff x="2094495" y="3488924"/>
            <a:chExt cx="4954375" cy="2778712"/>
          </a:xfrm>
        </p:grpSpPr>
        <p:sp>
          <p:nvSpPr>
            <p:cNvPr id="25" name="Rectangle 24"/>
            <p:cNvSpPr/>
            <p:nvPr/>
          </p:nvSpPr>
          <p:spPr>
            <a:xfrm>
              <a:off x="2094495" y="3488924"/>
              <a:ext cx="4954375" cy="27787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140656" y="5105046"/>
              <a:ext cx="3205301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b="1" dirty="0"/>
                <a:t>ID</a:t>
              </a:r>
              <a:r>
                <a:rPr lang="en-US" sz="2200" dirty="0"/>
                <a:t>:  “</a:t>
              </a:r>
              <a:r>
                <a:rPr lang="en-US" sz="2200" dirty="0">
                  <a:latin typeface="Courier" charset="0"/>
                  <a:ea typeface="Courier" charset="0"/>
                  <a:cs typeface="Courier" charset="0"/>
                </a:rPr>
                <a:t>a</a:t>
              </a:r>
              <a:r>
                <a:rPr lang="en-US" sz="2200" dirty="0"/>
                <a:t>”,  “</a:t>
              </a:r>
              <a:r>
                <a:rPr lang="en-US" sz="2200" dirty="0">
                  <a:latin typeface="Courier" charset="0"/>
                  <a:ea typeface="Courier" charset="0"/>
                  <a:cs typeface="Courier" charset="0"/>
                </a:rPr>
                <a:t>abs</a:t>
              </a:r>
              <a:r>
                <a:rPr lang="en-US" sz="2200" dirty="0"/>
                <a:t>”,  “</a:t>
              </a:r>
              <a:r>
                <a:rPr lang="en-US" sz="2200" dirty="0">
                  <a:latin typeface="Courier" charset="0"/>
                  <a:ea typeface="Courier" charset="0"/>
                  <a:cs typeface="Courier" charset="0"/>
                </a:rPr>
                <a:t>sum</a:t>
              </a:r>
              <a:r>
                <a:rPr lang="en-US" sz="2200" dirty="0"/>
                <a:t>”, ...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40656" y="3666597"/>
              <a:ext cx="464800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b="1" dirty="0"/>
                <a:t>keywords</a:t>
              </a:r>
              <a:r>
                <a:rPr lang="en-US" sz="2200" dirty="0"/>
                <a:t>:  “</a:t>
              </a:r>
              <a:r>
                <a:rPr lang="en-US" sz="2200" dirty="0">
                  <a:latin typeface="Courier" charset="0"/>
                  <a:ea typeface="Courier" charset="0"/>
                  <a:cs typeface="Courier" charset="0"/>
                </a:rPr>
                <a:t>if</a:t>
              </a:r>
              <a:r>
                <a:rPr lang="en-US" sz="2200" dirty="0"/>
                <a:t>”,  “</a:t>
              </a:r>
              <a:r>
                <a:rPr lang="en-US" sz="2200" dirty="0">
                  <a:latin typeface="Courier" charset="0"/>
                  <a:ea typeface="Courier" charset="0"/>
                  <a:cs typeface="Courier" charset="0"/>
                </a:rPr>
                <a:t>for</a:t>
              </a:r>
              <a:r>
                <a:rPr lang="en-US" sz="2200" dirty="0"/>
                <a:t>”,  “</a:t>
              </a:r>
              <a:r>
                <a:rPr lang="en-US" sz="2200" dirty="0">
                  <a:latin typeface="Courier" charset="0"/>
                  <a:ea typeface="Courier" charset="0"/>
                  <a:cs typeface="Courier" charset="0"/>
                </a:rPr>
                <a:t>while</a:t>
              </a:r>
              <a:r>
                <a:rPr lang="en-US" sz="2200" dirty="0"/>
                <a:t>”,  ...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40656" y="4129943"/>
              <a:ext cx="458785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b="1" dirty="0"/>
                <a:t>special symbols</a:t>
              </a:r>
              <a:r>
                <a:rPr lang="en-US" sz="2200" dirty="0"/>
                <a:t>:  “</a:t>
              </a:r>
              <a:r>
                <a:rPr lang="en-US" sz="2200" dirty="0">
                  <a:latin typeface="Courier" charset="0"/>
                  <a:ea typeface="Courier" charset="0"/>
                  <a:cs typeface="Courier" charset="0"/>
                </a:rPr>
                <a:t>+</a:t>
              </a:r>
              <a:r>
                <a:rPr lang="en-US" sz="2200" dirty="0"/>
                <a:t>”,  “</a:t>
              </a:r>
              <a:r>
                <a:rPr lang="en-US" sz="2200" dirty="0">
                  <a:latin typeface="Courier" charset="0"/>
                  <a:ea typeface="Courier" charset="0"/>
                  <a:cs typeface="Courier" charset="0"/>
                </a:rPr>
                <a:t>-</a:t>
              </a:r>
              <a:r>
                <a:rPr lang="en-US" sz="2200" dirty="0"/>
                <a:t>”,  “</a:t>
              </a:r>
              <a:r>
                <a:rPr lang="en-US" sz="2200" dirty="0"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2200" dirty="0"/>
                <a:t>”,  “[”, ...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40656" y="4631854"/>
              <a:ext cx="477803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b="1" dirty="0"/>
                <a:t>number</a:t>
              </a:r>
              <a:r>
                <a:rPr lang="en-US" sz="2200" dirty="0"/>
                <a:t>:  “</a:t>
              </a:r>
              <a:r>
                <a:rPr lang="en-US" sz="2200" dirty="0">
                  <a:latin typeface="Courier" charset="0"/>
                  <a:ea typeface="Courier" charset="0"/>
                  <a:cs typeface="Courier" charset="0"/>
                </a:rPr>
                <a:t>4</a:t>
              </a:r>
              <a:r>
                <a:rPr lang="en-US" sz="2200" dirty="0"/>
                <a:t>”,  “</a:t>
              </a:r>
              <a:r>
                <a:rPr lang="en-US" sz="2200" dirty="0">
                  <a:latin typeface="Courier" charset="0"/>
                  <a:ea typeface="Courier" charset="0"/>
                  <a:cs typeface="Courier" charset="0"/>
                </a:rPr>
                <a:t>23</a:t>
              </a:r>
              <a:r>
                <a:rPr lang="en-US" sz="2200" dirty="0"/>
                <a:t>”,  “</a:t>
              </a:r>
              <a:r>
                <a:rPr lang="en-US" sz="2200" dirty="0">
                  <a:latin typeface="Courier" charset="0"/>
                  <a:ea typeface="Courier" charset="0"/>
                  <a:cs typeface="Courier" charset="0"/>
                </a:rPr>
                <a:t>6.63</a:t>
              </a:r>
              <a:r>
                <a:rPr lang="en-US" sz="2200" dirty="0"/>
                <a:t>”,  “001”,  ...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140656" y="5597111"/>
              <a:ext cx="41069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b="1" dirty="0"/>
                <a:t>...</a:t>
              </a:r>
              <a:endParaRPr lang="en-US" sz="2200" dirty="0"/>
            </a:p>
          </p:txBody>
        </p:sp>
      </p:grpSp>
      <p:sp>
        <p:nvSpPr>
          <p:cNvPr id="4" name="Left Brace 3"/>
          <p:cNvSpPr/>
          <p:nvPr/>
        </p:nvSpPr>
        <p:spPr>
          <a:xfrm>
            <a:off x="1628355" y="3739075"/>
            <a:ext cx="291569" cy="769441"/>
          </a:xfrm>
          <a:prstGeom prst="leftBrace">
            <a:avLst>
              <a:gd name="adj1" fmla="val 50960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0965" y="3739076"/>
            <a:ext cx="9993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easy to</a:t>
            </a:r>
          </a:p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enum.</a:t>
            </a:r>
          </a:p>
        </p:txBody>
      </p:sp>
      <p:sp>
        <p:nvSpPr>
          <p:cNvPr id="33" name="Left Brace 32"/>
          <p:cNvSpPr/>
          <p:nvPr/>
        </p:nvSpPr>
        <p:spPr>
          <a:xfrm>
            <a:off x="1628355" y="4766491"/>
            <a:ext cx="291569" cy="769441"/>
          </a:xfrm>
          <a:prstGeom prst="leftBrace">
            <a:avLst>
              <a:gd name="adj1" fmla="val 50960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0965" y="4766492"/>
            <a:ext cx="10136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hard to</a:t>
            </a:r>
          </a:p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enum.</a:t>
            </a:r>
          </a:p>
        </p:txBody>
      </p:sp>
    </p:spTree>
    <p:extLst>
      <p:ext uri="{BB962C8B-B14F-4D97-AF65-F5344CB8AC3E}">
        <p14:creationId xmlns:p14="http://schemas.microsoft.com/office/powerpoint/2010/main" val="2449507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Finite Automata and State Machines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57460-E111-49C6-8933-C0B7AA4B9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17638"/>
            <a:ext cx="8382000" cy="516572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A finite automaton is an abstract, mathematical machine, also known as a finite state machine, with the following components: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set of states 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set of input symbols E (the alphabet)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transition function move(state, symbol) : new state(s)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start state S0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set of final states F</a:t>
            </a:r>
          </a:p>
          <a:p>
            <a:r>
              <a:rPr lang="en-US" dirty="0"/>
              <a:t>For a deterministic finite automaton (DFA), the function move(state, symbol) goes to at most one state, and symbol is never epsilon.</a:t>
            </a:r>
          </a:p>
          <a:p>
            <a:r>
              <a:rPr lang="en-US" dirty="0"/>
              <a:t>Finite automata correspond in a 1:1 relationship to transition diagrams; from any transition diagram one can write down the formal automaton in terms of items 1-5 above, and vice versa. To draw the transition diagram</a:t>
            </a:r>
          </a:p>
          <a:p>
            <a:r>
              <a:rPr lang="en-US" dirty="0"/>
              <a:t>For a finite automaton:</a:t>
            </a:r>
          </a:p>
          <a:p>
            <a:pPr lvl="1"/>
            <a:r>
              <a:rPr lang="en-US" dirty="0"/>
              <a:t>draw a circle for each state s in S; put a label inside the circles to identify each state by number or name</a:t>
            </a:r>
          </a:p>
          <a:p>
            <a:pPr lvl="1"/>
            <a:r>
              <a:rPr lang="en-US" dirty="0"/>
              <a:t>draw an arrow between Si and </a:t>
            </a:r>
            <a:r>
              <a:rPr lang="en-US" dirty="0" err="1"/>
              <a:t>Sj</a:t>
            </a:r>
            <a:r>
              <a:rPr lang="en-US" dirty="0"/>
              <a:t>, labeled with x whenever the transition says to move(Si, x) : </a:t>
            </a:r>
            <a:r>
              <a:rPr lang="en-US" dirty="0" err="1"/>
              <a:t>Sj</a:t>
            </a:r>
            <a:endParaRPr lang="en-US" dirty="0"/>
          </a:p>
          <a:p>
            <a:pPr lvl="1"/>
            <a:r>
              <a:rPr lang="en-US" dirty="0"/>
              <a:t>draw a "wedgie" into the start state S0 to identify it</a:t>
            </a:r>
          </a:p>
          <a:p>
            <a:pPr lvl="1"/>
            <a:r>
              <a:rPr lang="en-US" dirty="0"/>
              <a:t>draw a second circle inside each of the final states in F</a:t>
            </a:r>
          </a:p>
        </p:txBody>
      </p:sp>
    </p:spTree>
    <p:extLst>
      <p:ext uri="{BB962C8B-B14F-4D97-AF65-F5344CB8AC3E}">
        <p14:creationId xmlns:p14="http://schemas.microsoft.com/office/powerpoint/2010/main" val="1814265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3A54-D984-4CC5-B0B7-629CB14C36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6E6A3-F015-425A-A2E6-3CB4507CC5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But wait there is more…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6E7F7-B1B9-4BA6-8965-A45DF414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91F1-8048-4772-92A5-393E8B054CD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2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958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Finite Automata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3257550" cy="848924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Implementation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hard-coded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121597" y="365126"/>
            <a:ext cx="3755083" cy="6186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" charset="0"/>
                <a:ea typeface="Courier" charset="0"/>
                <a:cs typeface="Courier" charset="0"/>
              </a:rPr>
              <a:t>state = 1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(!EOF)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switch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(state)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1: 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  if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advance()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== ‘&lt;’)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state = 2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else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error &amp; break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2: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advance()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== ‘=’)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state = 3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else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state = 4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case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3: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output token LE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state = 1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4: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output token LT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stepback()    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state = 1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7" name="Oval 66"/>
          <p:cNvSpPr/>
          <p:nvPr/>
        </p:nvSpPr>
        <p:spPr>
          <a:xfrm>
            <a:off x="3928691" y="4262249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endCxn id="67" idx="2"/>
          </p:cNvCxnSpPr>
          <p:nvPr/>
        </p:nvCxnSpPr>
        <p:spPr>
          <a:xfrm flipV="1">
            <a:off x="2945002" y="4537803"/>
            <a:ext cx="983689" cy="434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3984913" y="4317359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051224" y="4352438"/>
            <a:ext cx="3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</a:t>
            </a:r>
          </a:p>
        </p:txBody>
      </p:sp>
      <p:sp>
        <p:nvSpPr>
          <p:cNvPr id="71" name="Oval 70"/>
          <p:cNvSpPr/>
          <p:nvPr/>
        </p:nvSpPr>
        <p:spPr>
          <a:xfrm>
            <a:off x="991615" y="4891757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2" name="Oval 71"/>
          <p:cNvSpPr/>
          <p:nvPr/>
        </p:nvSpPr>
        <p:spPr>
          <a:xfrm>
            <a:off x="2465120" y="4891757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477339" y="5167310"/>
            <a:ext cx="5142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1577806" y="5167310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841225" y="4828756"/>
            <a:ext cx="26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</a:t>
            </a:r>
          </a:p>
        </p:txBody>
      </p:sp>
      <p:sp>
        <p:nvSpPr>
          <p:cNvPr id="80" name="Oval 79"/>
          <p:cNvSpPr/>
          <p:nvPr/>
        </p:nvSpPr>
        <p:spPr>
          <a:xfrm>
            <a:off x="3949458" y="5529872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>
            <a:endCxn id="80" idx="2"/>
          </p:cNvCxnSpPr>
          <p:nvPr/>
        </p:nvCxnSpPr>
        <p:spPr>
          <a:xfrm>
            <a:off x="2934014" y="5371110"/>
            <a:ext cx="1015444" cy="434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4005680" y="5584982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900859" y="5672233"/>
            <a:ext cx="826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[other]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548481" y="2922507"/>
          <a:ext cx="20320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V="1">
            <a:off x="1542078" y="3367854"/>
            <a:ext cx="6403" cy="51054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flipH="1">
            <a:off x="481837" y="3532038"/>
            <a:ext cx="10666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state = 1</a:t>
            </a:r>
          </a:p>
        </p:txBody>
      </p:sp>
    </p:spTree>
    <p:extLst>
      <p:ext uri="{BB962C8B-B14F-4D97-AF65-F5344CB8AC3E}">
        <p14:creationId xmlns:p14="http://schemas.microsoft.com/office/powerpoint/2010/main" val="24223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What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Compiler?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120714" cy="869632"/>
          </a:xfrm>
        </p:spPr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  <a:spcAft>
                <a:spcPts val="500"/>
              </a:spcAft>
              <a:buClr>
                <a:schemeClr val="accent5">
                  <a:lumMod val="75000"/>
                </a:schemeClr>
              </a:buClr>
              <a:buSzPct val="75000"/>
              <a:defRPr/>
            </a:pPr>
            <a:r>
              <a:rPr lang="en-US" altLang="zh-CN" dirty="0"/>
              <a:t>A </a:t>
            </a:r>
            <a:r>
              <a:rPr lang="en-US" altLang="zh-CN" u="sng" dirty="0"/>
              <a:t>program</a:t>
            </a:r>
            <a:r>
              <a:rPr lang="en-US" altLang="zh-CN" dirty="0"/>
              <a:t> that </a:t>
            </a:r>
            <a:r>
              <a:rPr lang="en-US" altLang="zh-CN" u="sng" dirty="0"/>
              <a:t>translates</a:t>
            </a:r>
            <a:r>
              <a:rPr lang="en-US" altLang="zh-CN" dirty="0"/>
              <a:t> a program written in one language into a program written in another language.</a:t>
            </a:r>
          </a:p>
        </p:txBody>
      </p:sp>
      <p:sp>
        <p:nvSpPr>
          <p:cNvPr id="4" name="Text Box 27"/>
          <p:cNvSpPr txBox="1">
            <a:spLocks noChangeArrowheads="1"/>
          </p:cNvSpPr>
          <p:nvPr/>
        </p:nvSpPr>
        <p:spPr bwMode="auto">
          <a:xfrm>
            <a:off x="2223991" y="3150723"/>
            <a:ext cx="89607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i="1" dirty="0">
                <a:latin typeface="Arial Rounded MT Bold" charset="0"/>
                <a:ea typeface="宋体" charset="0"/>
              </a:rPr>
              <a:t>Source</a:t>
            </a:r>
          </a:p>
          <a:p>
            <a:pPr algn="ctr">
              <a:defRPr/>
            </a:pPr>
            <a:r>
              <a:rPr lang="en-US" altLang="zh-CN" sz="1600" i="1" dirty="0">
                <a:latin typeface="Arial Rounded MT Bold" charset="0"/>
                <a:ea typeface="宋体" charset="0"/>
              </a:rPr>
              <a:t>code</a:t>
            </a: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3302267" y="3016252"/>
            <a:ext cx="12954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3392754" y="3253375"/>
            <a:ext cx="10935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dirty="0">
                <a:latin typeface="Arial Rounded MT Bold" charset="0"/>
                <a:ea typeface="宋体" charset="0"/>
              </a:rPr>
              <a:t>Compiler</a:t>
            </a:r>
          </a:p>
        </p:txBody>
      </p:sp>
      <p:sp>
        <p:nvSpPr>
          <p:cNvPr id="8" name="Line 31"/>
          <p:cNvSpPr>
            <a:spLocks noChangeShapeType="1"/>
          </p:cNvSpPr>
          <p:nvPr/>
        </p:nvSpPr>
        <p:spPr bwMode="auto">
          <a:xfrm>
            <a:off x="2176730" y="3448054"/>
            <a:ext cx="96073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10" name="Line 36"/>
          <p:cNvSpPr>
            <a:spLocks noChangeShapeType="1"/>
          </p:cNvSpPr>
          <p:nvPr/>
        </p:nvSpPr>
        <p:spPr bwMode="auto">
          <a:xfrm>
            <a:off x="4689048" y="3444877"/>
            <a:ext cx="2270015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12" name="Text Box 37"/>
          <p:cNvSpPr txBox="1">
            <a:spLocks noChangeArrowheads="1"/>
          </p:cNvSpPr>
          <p:nvPr/>
        </p:nvSpPr>
        <p:spPr bwMode="auto">
          <a:xfrm>
            <a:off x="4949945" y="3885823"/>
            <a:ext cx="1536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600" i="1" dirty="0">
                <a:solidFill>
                  <a:srgbClr val="FF0000"/>
                </a:solidFill>
                <a:latin typeface="Arial Rounded MT Bold" charset="0"/>
                <a:ea typeface="宋体" charset="0"/>
              </a:rPr>
              <a:t>or</a:t>
            </a:r>
          </a:p>
          <a:p>
            <a:pPr algn="ctr">
              <a:defRPr/>
            </a:pPr>
            <a:r>
              <a:rPr lang="en-US" altLang="zh-CN" sz="1600" i="1" dirty="0">
                <a:latin typeface="Arial Rounded MT Bold" charset="0"/>
                <a:ea typeface="宋体" charset="0"/>
              </a:rPr>
              <a:t>Source</a:t>
            </a:r>
            <a:r>
              <a:rPr lang="zh-CN" altLang="en-US" sz="1600" i="1">
                <a:latin typeface="Arial Rounded MT Bold" charset="0"/>
                <a:ea typeface="宋体" charset="0"/>
              </a:rPr>
              <a:t> </a:t>
            </a:r>
            <a:r>
              <a:rPr lang="en-US" altLang="zh-CN" sz="1600" i="1" dirty="0">
                <a:latin typeface="Arial Rounded MT Bold" charset="0"/>
                <a:ea typeface="宋体" charset="0"/>
              </a:rPr>
              <a:t>code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28650" y="4755455"/>
            <a:ext cx="8120714" cy="869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  <a:spcAft>
                <a:spcPts val="500"/>
              </a:spcAft>
              <a:buClr>
                <a:schemeClr val="accent5">
                  <a:lumMod val="75000"/>
                </a:schemeClr>
              </a:buClr>
              <a:buSzPct val="75000"/>
              <a:defRPr/>
            </a:pPr>
            <a:r>
              <a:rPr lang="en-US" altLang="zh-CN" dirty="0">
                <a:ea typeface="Gill Sans" charset="0"/>
                <a:cs typeface="Gill Sans" charset="0"/>
              </a:rPr>
              <a:t>A</a:t>
            </a:r>
            <a:r>
              <a:rPr lang="zh-CN" altLang="en-US" dirty="0">
                <a:ea typeface="Gill Sans" charset="0"/>
                <a:cs typeface="Gill Sans" charset="0"/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ea typeface="Gill Sans" charset="0"/>
                <a:cs typeface="Gill Sans" charset="0"/>
              </a:rPr>
              <a:t>Interpreter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ea typeface="Gill Sans" charset="0"/>
                <a:cs typeface="Gill Sans" charset="0"/>
              </a:rPr>
              <a:t> </a:t>
            </a:r>
            <a:r>
              <a:rPr lang="en-US" altLang="zh-CN" dirty="0">
                <a:ea typeface="Gill Sans" charset="0"/>
                <a:cs typeface="Gill Sans" charset="0"/>
              </a:rPr>
              <a:t>is</a:t>
            </a:r>
            <a:r>
              <a:rPr lang="zh-CN" altLang="en-US" dirty="0">
                <a:ea typeface="Gill Sans" charset="0"/>
                <a:cs typeface="Gill Sans" charset="0"/>
              </a:rPr>
              <a:t> </a:t>
            </a:r>
            <a:r>
              <a:rPr lang="en-US" altLang="zh-CN" dirty="0">
                <a:ea typeface="Gill Sans" charset="0"/>
                <a:cs typeface="Gill Sans" charset="0"/>
              </a:rPr>
              <a:t>a program that reads a program and </a:t>
            </a:r>
            <a:r>
              <a:rPr lang="en-US" altLang="zh-CN" u="sng" dirty="0">
                <a:ea typeface="Gill Sans" charset="0"/>
                <a:cs typeface="Gill Sans" charset="0"/>
              </a:rPr>
              <a:t>produces the results</a:t>
            </a:r>
            <a:r>
              <a:rPr lang="en-US" altLang="zh-CN" dirty="0">
                <a:ea typeface="Gill Sans" charset="0"/>
                <a:cs typeface="Gill Sans" charset="0"/>
              </a:rPr>
              <a:t> of executing that program</a:t>
            </a:r>
            <a:r>
              <a:rPr lang="en-US" altLang="zh-CN" dirty="0"/>
              <a:t>.</a:t>
            </a:r>
          </a:p>
          <a:p>
            <a:pPr marL="228600" lvl="1">
              <a:spcBef>
                <a:spcPts val="1000"/>
              </a:spcBef>
              <a:spcAft>
                <a:spcPts val="500"/>
              </a:spcAft>
              <a:buClr>
                <a:schemeClr val="accent5">
                  <a:lumMod val="75000"/>
                </a:schemeClr>
              </a:buClr>
              <a:buSzPct val="75000"/>
              <a:defRPr/>
            </a:pPr>
            <a:endParaRPr lang="en-US" altLang="zh-CN" dirty="0"/>
          </a:p>
          <a:p>
            <a:pPr marL="228600" lvl="1">
              <a:spcBef>
                <a:spcPts val="1000"/>
              </a:spcBef>
              <a:spcAft>
                <a:spcPts val="500"/>
              </a:spcAft>
              <a:buClr>
                <a:schemeClr val="accent5">
                  <a:lumMod val="75000"/>
                </a:schemeClr>
              </a:buClr>
              <a:buSzPct val="75000"/>
              <a:defRPr/>
            </a:pPr>
            <a:endParaRPr lang="en-US" altLang="zh-CN" dirty="0"/>
          </a:p>
        </p:txBody>
      </p:sp>
      <p:sp>
        <p:nvSpPr>
          <p:cNvPr id="23" name="Text Box 37"/>
          <p:cNvSpPr txBox="1">
            <a:spLocks noChangeArrowheads="1"/>
          </p:cNvSpPr>
          <p:nvPr/>
        </p:nvSpPr>
        <p:spPr bwMode="auto">
          <a:xfrm>
            <a:off x="4689048" y="3132140"/>
            <a:ext cx="205849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600" i="1" dirty="0">
                <a:latin typeface="Arial Rounded MT Bold" charset="0"/>
                <a:ea typeface="宋体" charset="0"/>
              </a:rPr>
              <a:t>Assembly/Machine</a:t>
            </a:r>
          </a:p>
          <a:p>
            <a:pPr algn="ctr">
              <a:defRPr/>
            </a:pPr>
            <a:r>
              <a:rPr lang="en-US" altLang="zh-CN" sz="1600" i="1" dirty="0">
                <a:latin typeface="Arial Rounded MT Bold" charset="0"/>
                <a:ea typeface="宋体" charset="0"/>
              </a:rPr>
              <a:t>code</a:t>
            </a: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  <p:pic>
        <p:nvPicPr>
          <p:cNvPr id="4098" name="Picture 2" descr="mage result for us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312" y="3150722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mage result for computer transparent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209" y="3091873"/>
            <a:ext cx="902926" cy="9029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Line 36"/>
          <p:cNvSpPr>
            <a:spLocks noChangeShapeType="1"/>
          </p:cNvSpPr>
          <p:nvPr/>
        </p:nvSpPr>
        <p:spPr bwMode="auto">
          <a:xfrm>
            <a:off x="4688154" y="3580278"/>
            <a:ext cx="759746" cy="5393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70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Finite Automata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5244250" cy="986524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Implementation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transition table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5067" y="4002776"/>
          <a:ext cx="43192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71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= advance()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= advance()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output LT;  c = stepback()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 error;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5064075" y="4189931"/>
            <a:ext cx="362656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" charset="0"/>
                <a:ea typeface="Courier" charset="0"/>
                <a:cs typeface="Courier" charset="0"/>
              </a:rPr>
              <a:t>state = 1</a:t>
            </a:r>
          </a:p>
          <a:p>
            <a:r>
              <a:rPr lang="en-US" altLang="zh-CN" dirty="0">
                <a:latin typeface="Courier" charset="0"/>
                <a:ea typeface="Courier" charset="0"/>
                <a:cs typeface="Courier" charset="0"/>
              </a:rPr>
              <a:t>c = advance()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(!EOF)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state = Trans[state][c]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action(state)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816295" y="2677213"/>
          <a:ext cx="20320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V="1">
            <a:off x="1816295" y="3084722"/>
            <a:ext cx="6403" cy="51054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flipH="1">
            <a:off x="756054" y="3248906"/>
            <a:ext cx="10666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state = 1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338490" y="1937367"/>
            <a:ext cx="4034336" cy="1818731"/>
            <a:chOff x="3405237" y="1853713"/>
            <a:chExt cx="4034336" cy="1818731"/>
          </a:xfrm>
        </p:grpSpPr>
        <p:sp>
          <p:nvSpPr>
            <p:cNvPr id="25" name="Oval 24"/>
            <p:cNvSpPr/>
            <p:nvPr/>
          </p:nvSpPr>
          <p:spPr>
            <a:xfrm>
              <a:off x="6856589" y="1853713"/>
              <a:ext cx="562217" cy="5511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5872900" y="2129267"/>
              <a:ext cx="983689" cy="4346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6912811" y="1908823"/>
              <a:ext cx="449774" cy="4408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79122" y="1943902"/>
              <a:ext cx="3995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=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3919513" y="2483221"/>
              <a:ext cx="562217" cy="5511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5393018" y="2483221"/>
              <a:ext cx="562217" cy="5511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405237" y="2758774"/>
              <a:ext cx="51427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4505704" y="2758774"/>
              <a:ext cx="863340" cy="20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769123" y="2420220"/>
              <a:ext cx="2625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&lt;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6877356" y="3121336"/>
              <a:ext cx="562217" cy="5511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5861912" y="2962574"/>
              <a:ext cx="1015444" cy="4343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6933578" y="3176446"/>
              <a:ext cx="449774" cy="4408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28757" y="3263697"/>
              <a:ext cx="826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[other]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 rot="16200000" flipH="1">
            <a:off x="-9923" y="5005538"/>
            <a:ext cx="709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695651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Abstract Syntax Tree (AST)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7886701" cy="1585172"/>
          </a:xfrm>
        </p:spPr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sz="2800" dirty="0">
                <a:sym typeface="Wingdings"/>
              </a:rPr>
              <a:t>a.k.a. Syntax Tree</a:t>
            </a:r>
          </a:p>
          <a:p>
            <a:pPr lvl="1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sz="2200" dirty="0">
                <a:sym typeface="Wingdings"/>
              </a:rPr>
              <a:t>abstract syntactic structure (may miss some syntax details)</a:t>
            </a:r>
            <a:endParaRPr lang="en-US" sz="2200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>
                <a:sym typeface="Wingdings"/>
              </a:rPr>
              <a:t>token sequence may NOT be recoverable from the AST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dirty="0">
                <a:sym typeface="Wingdings"/>
              </a:rPr>
              <a:t>still contains all necessary info for translation</a:t>
            </a:r>
            <a:endParaRPr lang="en-US" altLang="zh-CN" sz="22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146730" y="4269558"/>
            <a:ext cx="418851" cy="55456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012864" y="4269558"/>
            <a:ext cx="324767" cy="50692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47967" y="474377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42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59053" y="3869448"/>
            <a:ext cx="35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*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469752" y="5262430"/>
            <a:ext cx="353597" cy="3535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98043" y="561597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565581" y="56435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307056" y="5291765"/>
            <a:ext cx="353597" cy="36671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74539" y="4831166"/>
            <a:ext cx="263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-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6030" y="4328570"/>
            <a:ext cx="218521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(34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3) * 42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657154" y="4899016"/>
            <a:ext cx="249299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((34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3)) * 42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646030" y="5439201"/>
            <a:ext cx="249299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((34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3) * 42)</a:t>
            </a:r>
          </a:p>
        </p:txBody>
      </p:sp>
    </p:spTree>
    <p:extLst>
      <p:ext uri="{BB962C8B-B14F-4D97-AF65-F5344CB8AC3E}">
        <p14:creationId xmlns:p14="http://schemas.microsoft.com/office/powerpoint/2010/main" val="1855849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0A4F-8008-45E3-AB69-85EA26FB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Type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A2C425-8A77-4207-A3FC-E7EAD7EA6E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244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Types are defined recursively according to rules defined by the source language being compiled. A type system might start with rules like:</a:t>
                </a:r>
              </a:p>
              <a:p>
                <a:pPr lvl="1"/>
                <a:r>
                  <a:rPr lang="en-US" dirty="0"/>
                  <a:t>Base types (int, char, float, </a:t>
                </a:r>
                <a:r>
                  <a:rPr lang="en-US" dirty="0">
                    <a:solidFill>
                      <a:srgbClr val="00B050"/>
                    </a:solidFill>
                  </a:rPr>
                  <a:t>dynamic-point*</a:t>
                </a:r>
                <a:r>
                  <a:rPr lang="en-US" dirty="0"/>
                  <a:t>, etc.) are types</a:t>
                </a:r>
              </a:p>
              <a:p>
                <a:pPr lvl="1"/>
                <a:r>
                  <a:rPr lang="en-US" dirty="0"/>
                  <a:t>Named types (via typedef, etc.) are types</a:t>
                </a:r>
              </a:p>
              <a:p>
                <a:pPr lvl="1"/>
                <a:r>
                  <a:rPr lang="en-US" dirty="0"/>
                  <a:t>Types composed using other types are types, for example: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𝑎𝑟𝑟𝑎𝑦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𝑖𝑛𝑑𝑖𝑐𝑒𝑠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 type. In some languages indices always start with 0, 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𝑎𝑟𝑟𝑎𝑦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works.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n-US" dirty="0"/>
                  <a:t>is a type (specifying, more or less, the tuple or sequence T1 followed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so-called cross-product operator).</a:t>
                </a:r>
              </a:p>
              <a:p>
                <a:pPr lvl="1"/>
                <a:r>
                  <a:rPr lang="en-US" dirty="0"/>
                  <a:t>Record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1)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2)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…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𝑓𝑛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dirty="0"/>
                  <a:t>is a type</a:t>
                </a:r>
              </a:p>
              <a:p>
                <a:pPr lvl="1"/>
                <a:r>
                  <a:rPr lang="en-US" dirty="0"/>
                  <a:t>in languages with pointers,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𝑝𝑜𝑖𝑛𝑡𝑒𝑟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 type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…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−&gt;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dirty="0"/>
                  <a:t>is a type denoting a function mapping parameter types to a return type</a:t>
                </a:r>
              </a:p>
              <a:p>
                <a:r>
                  <a:rPr lang="en-US" dirty="0"/>
                  <a:t>In some language type expressions may contain variables whose values are types.</a:t>
                </a:r>
              </a:p>
              <a:p>
                <a:r>
                  <a:rPr lang="en-US" dirty="0"/>
                  <a:t>In addition, a type system includes rules for assigning these types to the various parts of the program; usually this will be performed using attributes assigned to grammar symbols.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A2C425-8A77-4207-A3FC-E7EAD7EA6E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24400"/>
              </a:xfrm>
              <a:blipFill>
                <a:blip r:embed="rId2"/>
                <a:stretch>
                  <a:fillRect l="-667" t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3F018-0223-462E-9D43-62110E41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91F1-8048-4772-92A5-393E8B054CD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2C995D-1EF7-4C3C-8C62-5CB347205B1E}"/>
              </a:ext>
            </a:extLst>
          </p:cNvPr>
          <p:cNvSpPr txBox="1"/>
          <p:nvPr/>
        </p:nvSpPr>
        <p:spPr>
          <a:xfrm>
            <a:off x="685800" y="6356350"/>
            <a:ext cx="754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* Novel Dynamic-Point Type System is recorded in the black board session library.</a:t>
            </a:r>
          </a:p>
        </p:txBody>
      </p:sp>
    </p:spTree>
    <p:extLst>
      <p:ext uri="{BB962C8B-B14F-4D97-AF65-F5344CB8AC3E}">
        <p14:creationId xmlns:p14="http://schemas.microsoft.com/office/powerpoint/2010/main" val="3040896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6E7E6-91AD-4DE8-9C39-9914624C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Run-time Environments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CB953-430B-40EE-B5C2-FF07E5684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2895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Relationship between source code names and data objects during execution</a:t>
            </a:r>
          </a:p>
          <a:p>
            <a:pPr lvl="1"/>
            <a:r>
              <a:rPr lang="en-US" dirty="0"/>
              <a:t>Scope and bindings of variables</a:t>
            </a:r>
          </a:p>
          <a:p>
            <a:r>
              <a:rPr lang="en-US" dirty="0"/>
              <a:t>Procedure activations</a:t>
            </a:r>
          </a:p>
          <a:p>
            <a:pPr lvl="1"/>
            <a:r>
              <a:rPr lang="en-US" dirty="0"/>
              <a:t>Basic blocks, parameters, lifetimes, passing by {name, value, reference, copy-restore}</a:t>
            </a:r>
          </a:p>
          <a:p>
            <a:r>
              <a:rPr lang="en-US" dirty="0"/>
              <a:t>Memory management and layout</a:t>
            </a:r>
          </a:p>
          <a:p>
            <a:pPr lvl="1"/>
            <a:r>
              <a:rPr lang="en-US" dirty="0"/>
              <a:t>Storage location being: static, stack, heap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Library functions</a:t>
            </a:r>
          </a:p>
          <a:p>
            <a:pPr lvl="1"/>
            <a:r>
              <a:rPr lang="en-US" dirty="0"/>
              <a:t>Built-ins, system calls, and copied functions linked into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86200-1ACD-4B36-937D-BCC92264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91F1-8048-4772-92A5-393E8B054CD6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982BB82-507D-4077-99DD-E2C811DFA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808547"/>
              </p:ext>
            </p:extLst>
          </p:nvPr>
        </p:nvGraphicFramePr>
        <p:xfrm>
          <a:off x="2667000" y="3886200"/>
          <a:ext cx="3505199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51747032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600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61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/>
                        <a:t>Static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3121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/>
                        <a:t>Stack (Grows Down)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2807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/>
                        <a:t>Heap (Up or Down from address space)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12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948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Joseph Tarango\Desktop\questions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843556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2F09-53FA-46BC-8957-40EE439A7AD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94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Context-Free Grammars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8" y="1690687"/>
            <a:ext cx="8286751" cy="1308649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Language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dirty="0">
                <a:sym typeface="Wingdings"/>
              </a:rPr>
              <a:t>the set of </a:t>
            </a:r>
            <a:r>
              <a:rPr lang="en-US" altLang="zh-CN" i="1" dirty="0">
                <a:sym typeface="Wingdings"/>
              </a:rPr>
              <a:t>token strings </a:t>
            </a:r>
            <a:r>
              <a:rPr lang="en-US" altLang="zh-CN" dirty="0">
                <a:sym typeface="Wingdings"/>
              </a:rPr>
              <a:t>obtained from </a:t>
            </a:r>
            <a:r>
              <a:rPr lang="en-US" altLang="zh-CN" b="1" i="1" dirty="0">
                <a:sym typeface="Wingdings"/>
              </a:rPr>
              <a:t>all possible derivations </a:t>
            </a:r>
            <a:r>
              <a:rPr lang="en-US" altLang="zh-CN" dirty="0">
                <a:sym typeface="Wingdings"/>
              </a:rPr>
              <a:t>is the </a:t>
            </a:r>
            <a:r>
              <a:rPr lang="en-US" altLang="zh-CN" b="1" i="1" dirty="0">
                <a:solidFill>
                  <a:srgbClr val="C00000"/>
                </a:solidFill>
                <a:sym typeface="Wingdings"/>
              </a:rPr>
              <a:t>language</a:t>
            </a:r>
            <a:r>
              <a:rPr lang="en-US" altLang="zh-CN" dirty="0">
                <a:solidFill>
                  <a:srgbClr val="C00000"/>
                </a:solidFill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defined by the CFG.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06550" y="5396438"/>
            <a:ext cx="4965656" cy="46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sz="22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 number - number ) * number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52025" y="5796783"/>
            <a:ext cx="2595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legal token string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92307" y="4151376"/>
            <a:ext cx="6093292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op 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number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Curved Up Arrow 5"/>
          <p:cNvSpPr/>
          <p:nvPr/>
        </p:nvSpPr>
        <p:spPr>
          <a:xfrm rot="6726942" flipV="1">
            <a:off x="6789647" y="4928196"/>
            <a:ext cx="1547306" cy="587813"/>
          </a:xfrm>
          <a:prstGeom prst="curvedUp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51948" y="4980757"/>
            <a:ext cx="98821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derive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43923" y="3106976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charset="0"/>
                <a:ea typeface="Times New Roman" charset="0"/>
                <a:cs typeface="Times New Roman" charset="0"/>
              </a:rPr>
              <a:t>L(G) = { s | exp </a:t>
            </a:r>
            <a:r>
              <a:rPr lang="en-US" altLang="zh-CN" sz="2400" b="1" i="1" dirty="0"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⇒* s</a:t>
            </a:r>
            <a:r>
              <a:rPr lang="en-US" sz="2400" b="1" dirty="0">
                <a:latin typeface="Times New Roman" charset="0"/>
                <a:ea typeface="Times New Roman" charset="0"/>
                <a:cs typeface="Times New Roman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355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Compilation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Phases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78524" y="1371599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Lexical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8524" y="2305857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Syntax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78524" y="3128224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Semantics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78524" y="397753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Interm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.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86550" y="4900918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Opt.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78524" y="582430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Target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cxnSp>
        <p:nvCxnSpPr>
          <p:cNvPr id="15" name="Straight Arrow Connector 14"/>
          <p:cNvCxnSpPr>
            <a:stCxn id="7" idx="2"/>
            <a:endCxn id="9" idx="0"/>
          </p:cNvCxnSpPr>
          <p:nvPr/>
        </p:nvCxnSpPr>
        <p:spPr>
          <a:xfrm>
            <a:off x="7592924" y="1828799"/>
            <a:ext cx="0" cy="4770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592924" y="2763057"/>
            <a:ext cx="0" cy="36516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592924" y="3585424"/>
            <a:ext cx="0" cy="39210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2" idx="0"/>
          </p:cNvCxnSpPr>
          <p:nvPr/>
        </p:nvCxnSpPr>
        <p:spPr>
          <a:xfrm>
            <a:off x="7592924" y="4434733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4" idx="0"/>
          </p:cNvCxnSpPr>
          <p:nvPr/>
        </p:nvCxnSpPr>
        <p:spPr>
          <a:xfrm flipH="1">
            <a:off x="7592924" y="5358118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>
            <a:off x="7552463" y="5129518"/>
            <a:ext cx="457200" cy="12700"/>
          </a:xfrm>
          <a:prstGeom prst="curvedConnector5">
            <a:avLst>
              <a:gd name="adj1" fmla="val -50000"/>
              <a:gd name="adj2" fmla="val 8890906"/>
              <a:gd name="adj3" fmla="val 1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30" idx="3"/>
            <a:endCxn id="7" idx="1"/>
          </p:cNvCxnSpPr>
          <p:nvPr/>
        </p:nvCxnSpPr>
        <p:spPr>
          <a:xfrm flipV="1">
            <a:off x="6184732" y="1600199"/>
            <a:ext cx="493792" cy="1087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30" idx="3"/>
            <a:endCxn id="9" idx="1"/>
          </p:cNvCxnSpPr>
          <p:nvPr/>
        </p:nvCxnSpPr>
        <p:spPr>
          <a:xfrm flipV="1">
            <a:off x="6184732" y="2534457"/>
            <a:ext cx="493792" cy="15333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30" idx="3"/>
            <a:endCxn id="10" idx="1"/>
          </p:cNvCxnSpPr>
          <p:nvPr/>
        </p:nvCxnSpPr>
        <p:spPr>
          <a:xfrm>
            <a:off x="6184732" y="2687787"/>
            <a:ext cx="493792" cy="6690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29" idx="3"/>
            <a:endCxn id="10" idx="1"/>
          </p:cNvCxnSpPr>
          <p:nvPr/>
        </p:nvCxnSpPr>
        <p:spPr>
          <a:xfrm flipV="1">
            <a:off x="6184731" y="3356824"/>
            <a:ext cx="493793" cy="15932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29" idx="3"/>
            <a:endCxn id="11" idx="1"/>
          </p:cNvCxnSpPr>
          <p:nvPr/>
        </p:nvCxnSpPr>
        <p:spPr>
          <a:xfrm>
            <a:off x="6184731" y="3516149"/>
            <a:ext cx="493793" cy="6899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29" idx="3"/>
            <a:endCxn id="12" idx="1"/>
          </p:cNvCxnSpPr>
          <p:nvPr/>
        </p:nvCxnSpPr>
        <p:spPr>
          <a:xfrm>
            <a:off x="6184731" y="3516149"/>
            <a:ext cx="501819" cy="161336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5162911" y="3217765"/>
            <a:ext cx="1021820" cy="59676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Symbol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Table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162912" y="2389403"/>
            <a:ext cx="1021820" cy="59676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Error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Handling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4858110" cy="5364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/>
              <a:t>A</a:t>
            </a:r>
            <a:r>
              <a:rPr lang="zh-CN" altLang="en-US" sz="1400" dirty="0"/>
              <a:t> </a:t>
            </a:r>
            <a:r>
              <a:rPr lang="en-US" altLang="zh-CN" sz="1400" dirty="0"/>
              <a:t>typical</a:t>
            </a:r>
            <a:r>
              <a:rPr lang="zh-CN" altLang="en-US" sz="1400" dirty="0"/>
              <a:t> </a:t>
            </a:r>
            <a:r>
              <a:rPr lang="en-US" altLang="zh-CN" sz="1400" dirty="0"/>
              <a:t>compiler</a:t>
            </a:r>
            <a:r>
              <a:rPr lang="zh-CN" altLang="en-US" sz="1400" dirty="0"/>
              <a:t> </a:t>
            </a:r>
            <a:r>
              <a:rPr lang="en-US" altLang="zh-CN" sz="1400" dirty="0"/>
              <a:t>is</a:t>
            </a:r>
            <a:r>
              <a:rPr lang="zh-CN" altLang="en-US" sz="1400" dirty="0"/>
              <a:t> </a:t>
            </a:r>
            <a:r>
              <a:rPr lang="en-US" altLang="zh-CN" sz="1400" dirty="0"/>
              <a:t>organized</a:t>
            </a:r>
            <a:r>
              <a:rPr lang="zh-CN" altLang="en-US" sz="1400" dirty="0"/>
              <a:t> </a:t>
            </a:r>
            <a:r>
              <a:rPr lang="en-US" altLang="zh-CN" sz="1400" dirty="0"/>
              <a:t>into</a:t>
            </a:r>
            <a:r>
              <a:rPr lang="zh-CN" altLang="en-US" sz="1400" dirty="0"/>
              <a:t> </a:t>
            </a:r>
            <a:r>
              <a:rPr lang="en-US" altLang="zh-CN" sz="1400" dirty="0"/>
              <a:t>phases</a:t>
            </a:r>
          </a:p>
          <a:p>
            <a:pPr>
              <a:buFont typeface=".AppleSystemUIFont" charset="-120"/>
              <a:buChar char="-"/>
            </a:pPr>
            <a:r>
              <a:rPr lang="en-US" altLang="zh-CN" sz="1400" dirty="0"/>
              <a:t>Phases</a:t>
            </a:r>
            <a:r>
              <a:rPr lang="zh-CN" altLang="en-US" sz="1400" dirty="0"/>
              <a:t> </a:t>
            </a:r>
            <a:r>
              <a:rPr lang="en-US" altLang="zh-CN" sz="1400" dirty="0"/>
              <a:t>1-4:</a:t>
            </a:r>
            <a:r>
              <a:rPr lang="zh-CN" altLang="en-US" sz="1400" dirty="0"/>
              <a:t> </a:t>
            </a:r>
            <a:r>
              <a:rPr lang="en-US" altLang="zh-CN" sz="1400" u="sng" dirty="0">
                <a:solidFill>
                  <a:schemeClr val="accent1">
                    <a:lumMod val="75000"/>
                  </a:schemeClr>
                </a:solidFill>
              </a:rPr>
              <a:t>Frontend</a:t>
            </a:r>
          </a:p>
          <a:p>
            <a:pPr>
              <a:buFont typeface=".AppleSystemUIFont" charset="-120"/>
              <a:buChar char="-"/>
            </a:pPr>
            <a:r>
              <a:rPr lang="en-US" altLang="zh-CN" sz="1400" dirty="0"/>
              <a:t>Phases</a:t>
            </a:r>
            <a:r>
              <a:rPr lang="zh-CN" altLang="en-US" sz="1400" dirty="0"/>
              <a:t> </a:t>
            </a:r>
            <a:r>
              <a:rPr lang="en-US" altLang="zh-CN" sz="1400" dirty="0"/>
              <a:t>4-6:</a:t>
            </a:r>
            <a:r>
              <a:rPr lang="zh-CN" altLang="en-US" sz="1400" dirty="0"/>
              <a:t> </a:t>
            </a:r>
            <a:r>
              <a:rPr lang="en-US" altLang="zh-CN" sz="1400" u="sng" dirty="0">
                <a:solidFill>
                  <a:schemeClr val="accent1">
                    <a:lumMod val="75000"/>
                  </a:schemeClr>
                </a:solidFill>
              </a:rPr>
              <a:t>Backend</a:t>
            </a:r>
          </a:p>
          <a:p>
            <a:pPr marL="0" indent="0">
              <a:buNone/>
            </a:pPr>
            <a:endParaRPr lang="en-US" altLang="zh-CN" sz="1400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marR="0" lvl="0" indent="-342900" fontAlgn="auto"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dirty="0"/>
              <a:t>Lexical Analysis:</a:t>
            </a:r>
          </a:p>
          <a:p>
            <a:pPr lvl="1">
              <a:defRPr/>
            </a:pPr>
            <a:r>
              <a:rPr lang="en-US" sz="1400" dirty="0"/>
              <a:t>Converts a sequence of characters into words, or tokens</a:t>
            </a:r>
          </a:p>
          <a:p>
            <a:pPr marL="342900" marR="0" lvl="0" indent="-342900" fontAlgn="auto"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dirty="0"/>
              <a:t>Syntax Analysis:</a:t>
            </a:r>
          </a:p>
          <a:p>
            <a:pPr lvl="1">
              <a:defRPr/>
            </a:pPr>
            <a:r>
              <a:rPr lang="en-US" sz="1400" dirty="0"/>
              <a:t>Converts a sequence of tokens into a parse tree</a:t>
            </a:r>
          </a:p>
          <a:p>
            <a:pPr marL="342900" marR="0" lvl="0" indent="-342900" fontAlgn="auto"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dirty="0"/>
              <a:t>Semantic Analysis:</a:t>
            </a:r>
          </a:p>
          <a:p>
            <a:pPr lvl="1">
              <a:defRPr/>
            </a:pPr>
            <a:r>
              <a:rPr lang="en-US" sz="1400" dirty="0"/>
              <a:t>Manipulates parse tree to verify symbol and type information</a:t>
            </a:r>
          </a:p>
          <a:p>
            <a:pPr marL="342900" marR="0" lvl="0" indent="-342900" fontAlgn="auto"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dirty="0"/>
              <a:t>Intermediate Code Generation:</a:t>
            </a:r>
          </a:p>
          <a:p>
            <a:pPr lvl="1">
              <a:defRPr/>
            </a:pPr>
            <a:r>
              <a:rPr lang="en-US" sz="1400" dirty="0"/>
              <a:t>Converts parse tree into a sequence of intermediate code instructions</a:t>
            </a:r>
          </a:p>
          <a:p>
            <a:pPr marL="342900" marR="0" lvl="0" indent="-342900" fontAlgn="auto"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dirty="0"/>
              <a:t>Optimization:</a:t>
            </a:r>
          </a:p>
          <a:p>
            <a:pPr lvl="1">
              <a:defRPr/>
            </a:pPr>
            <a:r>
              <a:rPr lang="en-US" sz="1400" dirty="0"/>
              <a:t>Manipulates intermediate code to produce a more efficient program</a:t>
            </a:r>
          </a:p>
          <a:p>
            <a:pPr marL="342900" marR="0" lvl="0" indent="-342900" fontAlgn="auto"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dirty="0"/>
              <a:t>Code Generation:</a:t>
            </a:r>
          </a:p>
          <a:p>
            <a:pPr lvl="1">
              <a:defRPr/>
            </a:pPr>
            <a:r>
              <a:rPr lang="en-US" sz="1400" dirty="0"/>
              <a:t>Translates intermediate code into final (machine/assembly) code</a:t>
            </a:r>
          </a:p>
          <a:p>
            <a:pPr lvl="1">
              <a:buFont typeface=".AppleSystemUIFont" charset="-120"/>
              <a:buChar char="-"/>
            </a:pPr>
            <a:endParaRPr lang="en-US" altLang="zh-CN" sz="14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" name="Straight Connector 41"/>
          <p:cNvCxnSpPr>
            <a:stCxn id="129" idx="3"/>
            <a:endCxn id="14" idx="1"/>
          </p:cNvCxnSpPr>
          <p:nvPr/>
        </p:nvCxnSpPr>
        <p:spPr>
          <a:xfrm>
            <a:off x="6184731" y="3516149"/>
            <a:ext cx="493793" cy="25367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29" idx="3"/>
            <a:endCxn id="7" idx="1"/>
          </p:cNvCxnSpPr>
          <p:nvPr/>
        </p:nvCxnSpPr>
        <p:spPr>
          <a:xfrm flipV="1">
            <a:off x="6184731" y="1600199"/>
            <a:ext cx="493793" cy="191595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23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Compilation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Phases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78524" y="1371599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Lexical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8524" y="2305857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Syntax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78524" y="3128224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Semantics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78524" y="397753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Interm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.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86550" y="4900918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Opt.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78524" y="582430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Target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cxnSp>
        <p:nvCxnSpPr>
          <p:cNvPr id="15" name="Straight Arrow Connector 14"/>
          <p:cNvCxnSpPr>
            <a:stCxn id="7" idx="2"/>
            <a:endCxn id="9" idx="0"/>
          </p:cNvCxnSpPr>
          <p:nvPr/>
        </p:nvCxnSpPr>
        <p:spPr>
          <a:xfrm>
            <a:off x="7592924" y="1828799"/>
            <a:ext cx="0" cy="4770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592924" y="2763057"/>
            <a:ext cx="0" cy="36516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592924" y="3585424"/>
            <a:ext cx="0" cy="39210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2" idx="0"/>
          </p:cNvCxnSpPr>
          <p:nvPr/>
        </p:nvCxnSpPr>
        <p:spPr>
          <a:xfrm>
            <a:off x="7592924" y="4434733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4" idx="0"/>
          </p:cNvCxnSpPr>
          <p:nvPr/>
        </p:nvCxnSpPr>
        <p:spPr>
          <a:xfrm flipH="1">
            <a:off x="7592924" y="5358118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>
            <a:off x="7552463" y="5129518"/>
            <a:ext cx="457200" cy="12700"/>
          </a:xfrm>
          <a:prstGeom prst="curvedConnector5">
            <a:avLst>
              <a:gd name="adj1" fmla="val -50000"/>
              <a:gd name="adj2" fmla="val 8890906"/>
              <a:gd name="adj3" fmla="val 1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4009611" cy="3210230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Example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/>
              <a:t>“Journey”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statement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316472" y="3419812"/>
            <a:ext cx="2223686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a[i] = 4 + 2</a:t>
            </a:r>
            <a:endParaRPr lang="en-US" sz="2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4" name="Curved Connector 3"/>
          <p:cNvCxnSpPr>
            <a:stCxn id="28" idx="3"/>
            <a:endCxn id="7" idx="0"/>
          </p:cNvCxnSpPr>
          <p:nvPr/>
        </p:nvCxnSpPr>
        <p:spPr>
          <a:xfrm flipV="1">
            <a:off x="3540158" y="1371599"/>
            <a:ext cx="4052766" cy="2263657"/>
          </a:xfrm>
          <a:prstGeom prst="curvedConnector4">
            <a:avLst>
              <a:gd name="adj1" fmla="val 38719"/>
              <a:gd name="adj2" fmla="val 110099"/>
            </a:avLst>
          </a:prstGeom>
          <a:ln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61" idx="1"/>
          </p:cNvCxnSpPr>
          <p:nvPr/>
        </p:nvCxnSpPr>
        <p:spPr>
          <a:xfrm flipV="1">
            <a:off x="6184732" y="1600199"/>
            <a:ext cx="493792" cy="1087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63" idx="1"/>
          </p:cNvCxnSpPr>
          <p:nvPr/>
        </p:nvCxnSpPr>
        <p:spPr>
          <a:xfrm flipV="1">
            <a:off x="6184732" y="2534457"/>
            <a:ext cx="493792" cy="15333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64" idx="1"/>
          </p:cNvCxnSpPr>
          <p:nvPr/>
        </p:nvCxnSpPr>
        <p:spPr>
          <a:xfrm>
            <a:off x="6184732" y="2687787"/>
            <a:ext cx="493792" cy="6690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64" idx="1"/>
          </p:cNvCxnSpPr>
          <p:nvPr/>
        </p:nvCxnSpPr>
        <p:spPr>
          <a:xfrm flipV="1">
            <a:off x="6184731" y="3356824"/>
            <a:ext cx="493793" cy="15932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65" idx="1"/>
          </p:cNvCxnSpPr>
          <p:nvPr/>
        </p:nvCxnSpPr>
        <p:spPr>
          <a:xfrm>
            <a:off x="6184731" y="3516149"/>
            <a:ext cx="493793" cy="6899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184731" y="3516149"/>
            <a:ext cx="501819" cy="161336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162911" y="3217765"/>
            <a:ext cx="1021820" cy="59676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Symbol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Table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162912" y="2389403"/>
            <a:ext cx="1021820" cy="59676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Error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Handling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6184731" y="3516149"/>
            <a:ext cx="493793" cy="25367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61" idx="1"/>
          </p:cNvCxnSpPr>
          <p:nvPr/>
        </p:nvCxnSpPr>
        <p:spPr>
          <a:xfrm flipV="1">
            <a:off x="6184731" y="1600199"/>
            <a:ext cx="493793" cy="191595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54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Compilation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Phase: 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78524" y="1371599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Lexical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8524" y="2305857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Syntax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78524" y="3128224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Semantics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78524" y="397753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Interm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.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86550" y="4900918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Opt.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78524" y="582430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Target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cxnSp>
        <p:nvCxnSpPr>
          <p:cNvPr id="15" name="Straight Arrow Connector 14"/>
          <p:cNvCxnSpPr>
            <a:stCxn id="7" idx="2"/>
            <a:endCxn id="9" idx="0"/>
          </p:cNvCxnSpPr>
          <p:nvPr/>
        </p:nvCxnSpPr>
        <p:spPr>
          <a:xfrm>
            <a:off x="7592924" y="1828799"/>
            <a:ext cx="0" cy="4770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592924" y="2763057"/>
            <a:ext cx="0" cy="36516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592924" y="3585424"/>
            <a:ext cx="0" cy="39210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2" idx="0"/>
          </p:cNvCxnSpPr>
          <p:nvPr/>
        </p:nvCxnSpPr>
        <p:spPr>
          <a:xfrm>
            <a:off x="7592924" y="4434733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4" idx="0"/>
          </p:cNvCxnSpPr>
          <p:nvPr/>
        </p:nvCxnSpPr>
        <p:spPr>
          <a:xfrm flipH="1">
            <a:off x="7592924" y="5358118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>
            <a:off x="7552463" y="5129518"/>
            <a:ext cx="457200" cy="12700"/>
          </a:xfrm>
          <a:prstGeom prst="curvedConnector5">
            <a:avLst>
              <a:gd name="adj1" fmla="val -50000"/>
              <a:gd name="adj2" fmla="val 8890906"/>
              <a:gd name="adj3" fmla="val 1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203395" y="1165557"/>
            <a:ext cx="5353696" cy="1387061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Lexical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input:</a:t>
            </a:r>
            <a:r>
              <a:rPr lang="zh-CN" altLang="en-US" dirty="0"/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source</a:t>
            </a:r>
            <a:r>
              <a:rPr lang="zh-CN" altLang="en-US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code</a:t>
            </a:r>
            <a:r>
              <a:rPr lang="zh-CN" altLang="en-US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(character stream)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output:</a:t>
            </a:r>
            <a:r>
              <a:rPr lang="zh-CN" altLang="en-US" dirty="0"/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token</a:t>
            </a:r>
            <a:r>
              <a:rPr lang="zh-CN" altLang="en-US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stream</a:t>
            </a:r>
            <a:r>
              <a:rPr lang="zh-CN" altLang="en-US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&amp;</a:t>
            </a:r>
            <a:r>
              <a:rPr lang="zh-CN" altLang="en-US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errors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352303" y="3213556"/>
            <a:ext cx="2223686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a[i] = 4 + 2</a:t>
            </a:r>
            <a:endParaRPr lang="en-US" sz="2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34" name="Down Arrow 133"/>
          <p:cNvSpPr/>
          <p:nvPr/>
        </p:nvSpPr>
        <p:spPr>
          <a:xfrm>
            <a:off x="5131049" y="3755192"/>
            <a:ext cx="559370" cy="26151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4458923" y="4083559"/>
            <a:ext cx="4603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+ 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5012166" y="4112374"/>
            <a:ext cx="13701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identifier</a:t>
            </a:r>
          </a:p>
          <a:p>
            <a:r>
              <a:rPr lang="en-US" dirty="0"/>
              <a:t>left bracket</a:t>
            </a:r>
          </a:p>
          <a:p>
            <a:r>
              <a:rPr lang="en-US" dirty="0"/>
              <a:t>identifier</a:t>
            </a:r>
          </a:p>
          <a:p>
            <a:r>
              <a:rPr lang="en-US" dirty="0"/>
              <a:t>right bracket</a:t>
            </a:r>
          </a:p>
          <a:p>
            <a:r>
              <a:rPr lang="en-US" dirty="0"/>
              <a:t>assignment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plus sign</a:t>
            </a:r>
          </a:p>
          <a:p>
            <a:r>
              <a:rPr lang="en-US" dirty="0"/>
              <a:t>number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306177" y="2783009"/>
            <a:ext cx="4197521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en-US" altLang="zh-CN" sz="1600" dirty="0">
                <a:latin typeface="Gill Sans" charset="0"/>
                <a:ea typeface="Gill Sans" charset="0"/>
                <a:cs typeface="Gill Sans" charset="0"/>
              </a:rPr>
              <a:t>Convert from a sequence of characters into a (shorter) sequence of tokens</a:t>
            </a:r>
          </a:p>
          <a:p>
            <a:pPr marL="342900" indent="-342900">
              <a:buFont typeface="+mj-lt"/>
              <a:buAutoNum type="alphaLcPeriod"/>
            </a:pPr>
            <a:r>
              <a:rPr lang="en-US" altLang="zh-CN" sz="1600" dirty="0">
                <a:latin typeface="Gill Sans" charset="0"/>
                <a:ea typeface="Gill Sans" charset="0"/>
                <a:cs typeface="Gill Sans" charset="0"/>
              </a:rPr>
              <a:t>Identify and categorize specific character sequences into tokens</a:t>
            </a:r>
          </a:p>
          <a:p>
            <a:pPr marL="342900" indent="-342900">
              <a:buFont typeface="+mj-lt"/>
              <a:buAutoNum type="alphaLcPeriod"/>
            </a:pPr>
            <a:r>
              <a:rPr lang="en-US" altLang="zh-CN" sz="1600" dirty="0">
                <a:latin typeface="Gill Sans" charset="0"/>
                <a:ea typeface="Gill Sans" charset="0"/>
                <a:cs typeface="Gill Sans" charset="0"/>
              </a:rPr>
              <a:t>Skip comments &amp; whitespace</a:t>
            </a:r>
          </a:p>
          <a:p>
            <a:pPr marL="342900" indent="-342900">
              <a:buFont typeface="+mj-lt"/>
              <a:buAutoNum type="alphaLcPeriod"/>
            </a:pPr>
            <a:r>
              <a:rPr lang="en-US" altLang="zh-CN" sz="1600" dirty="0">
                <a:latin typeface="Gill Sans" charset="0"/>
                <a:ea typeface="Gill Sans" charset="0"/>
                <a:cs typeface="Gill Sans" charset="0"/>
              </a:rPr>
              <a:t>Handle lexical errors (illegal characters, malformed tokens)</a:t>
            </a:r>
          </a:p>
          <a:p>
            <a:pPr marL="342900" indent="-342900">
              <a:buFont typeface="+mj-lt"/>
              <a:buAutoNum type="alphaLcPeriod"/>
            </a:pPr>
            <a:r>
              <a:rPr lang="en-US" altLang="zh-CN" sz="1600" dirty="0">
                <a:latin typeface="Gill Sans" charset="0"/>
                <a:ea typeface="Gill Sans" charset="0"/>
                <a:cs typeface="Gill Sans" charset="0"/>
              </a:rPr>
              <a:t>Efficiency is crucial; scanner may perform elaborate input buffering</a:t>
            </a:r>
          </a:p>
          <a:p>
            <a:pPr marL="342900" indent="-342900">
              <a:buFont typeface="+mj-lt"/>
              <a:buAutoNum type="alphaLcPeriod"/>
            </a:pPr>
            <a:r>
              <a:rPr lang="en-US" altLang="zh-CN" sz="1600" dirty="0">
                <a:latin typeface="Gill Sans" charset="0"/>
                <a:ea typeface="Gill Sans" charset="0"/>
                <a:cs typeface="Gill Sans" charset="0"/>
              </a:rPr>
              <a:t>Tokens are specified as regular expressions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>
                <a:latin typeface="Gill Sans" charset="0"/>
                <a:ea typeface="Gill Sans" charset="0"/>
                <a:cs typeface="Gill Sans" charset="0"/>
              </a:rPr>
              <a:t> IDENTIFIER=[a-</a:t>
            </a:r>
            <a:r>
              <a:rPr lang="en-US" altLang="zh-CN" sz="1600" dirty="0" err="1">
                <a:latin typeface="Gill Sans" charset="0"/>
                <a:ea typeface="Gill Sans" charset="0"/>
                <a:cs typeface="Gill Sans" charset="0"/>
              </a:rPr>
              <a:t>zA</a:t>
            </a:r>
            <a:r>
              <a:rPr lang="en-US" altLang="zh-CN" sz="1600" dirty="0">
                <a:latin typeface="Gill Sans" charset="0"/>
                <a:ea typeface="Gill Sans" charset="0"/>
                <a:cs typeface="Gill Sans" charset="0"/>
              </a:rPr>
              <a:t>-Z][a-zA-Z0-9]*</a:t>
            </a:r>
          </a:p>
          <a:p>
            <a:pPr marL="342900" indent="-342900">
              <a:buFont typeface="+mj-lt"/>
              <a:buAutoNum type="alphaLcPeriod"/>
            </a:pPr>
            <a:r>
              <a:rPr lang="en-US" altLang="zh-CN" sz="1600" dirty="0">
                <a:latin typeface="Gill Sans" charset="0"/>
                <a:ea typeface="Gill Sans" charset="0"/>
                <a:cs typeface="Gill Sans" charset="0"/>
              </a:rPr>
              <a:t>Lexical Analyzers are implemented by Deterministic Finite Automata (DFAs).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17520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Compilation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Phase: 2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78524" y="1371599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Lexical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8524" y="2305857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Syntax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cxnSp>
        <p:nvCxnSpPr>
          <p:cNvPr id="15" name="Straight Arrow Connector 14"/>
          <p:cNvCxnSpPr>
            <a:stCxn id="7" idx="2"/>
            <a:endCxn id="9" idx="0"/>
          </p:cNvCxnSpPr>
          <p:nvPr/>
        </p:nvCxnSpPr>
        <p:spPr>
          <a:xfrm>
            <a:off x="7592924" y="1828799"/>
            <a:ext cx="0" cy="4770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592924" y="2763057"/>
            <a:ext cx="0" cy="36516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304811" y="1178250"/>
            <a:ext cx="6124364" cy="2481087"/>
          </a:xfrm>
        </p:spPr>
        <p:txBody>
          <a:bodyPr>
            <a:normAutofit fontScale="62500" lnSpcReduction="20000"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Syntax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input:</a:t>
            </a:r>
            <a:r>
              <a:rPr lang="zh-CN" altLang="en-US" dirty="0"/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token</a:t>
            </a:r>
            <a:r>
              <a:rPr lang="zh-CN" altLang="en-US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stream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output:</a:t>
            </a:r>
            <a:r>
              <a:rPr lang="zh-CN" altLang="en-US" dirty="0"/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parse tree</a:t>
            </a:r>
            <a:r>
              <a:rPr lang="zh-CN" altLang="en-US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&amp;</a:t>
            </a:r>
            <a:r>
              <a:rPr lang="zh-CN" altLang="en-US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errors</a:t>
            </a:r>
          </a:p>
          <a:p>
            <a:pPr lvl="1">
              <a:buFont typeface=".AppleSystemUIFont" charset="-120"/>
              <a:buChar char="-"/>
            </a:pPr>
            <a:endParaRPr lang="en-US" altLang="zh-CN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lvl="1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3200" dirty="0"/>
              <a:t>Parsing is the act of performing syntax analysis to verify an input program's compliance with the source language. A by-product of this process is typically a tree that represents the structure of the program.</a:t>
            </a:r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4933475" y="4317103"/>
            <a:ext cx="18415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 flipH="1">
            <a:off x="6533162" y="5285966"/>
            <a:ext cx="520208" cy="3805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>
            <a:off x="6559544" y="3921005"/>
            <a:ext cx="720606" cy="3425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 flipH="1">
            <a:off x="5112295" y="3894897"/>
            <a:ext cx="789440" cy="3726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5" name="Line 41"/>
          <p:cNvSpPr>
            <a:spLocks noChangeShapeType="1"/>
          </p:cNvSpPr>
          <p:nvPr/>
        </p:nvSpPr>
        <p:spPr bwMode="auto">
          <a:xfrm>
            <a:off x="5022375" y="467587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8" name="Line 44"/>
          <p:cNvSpPr>
            <a:spLocks noChangeShapeType="1"/>
          </p:cNvSpPr>
          <p:nvPr/>
        </p:nvSpPr>
        <p:spPr bwMode="auto">
          <a:xfrm>
            <a:off x="7305131" y="5334314"/>
            <a:ext cx="60149" cy="2958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4609967" y="5738542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i</a:t>
            </a:r>
          </a:p>
        </p:txBody>
      </p:sp>
      <p:sp>
        <p:nvSpPr>
          <p:cNvPr id="50" name="Text Box 50"/>
          <p:cNvSpPr txBox="1">
            <a:spLocks noChangeArrowheads="1"/>
          </p:cNvSpPr>
          <p:nvPr/>
        </p:nvSpPr>
        <p:spPr bwMode="auto">
          <a:xfrm>
            <a:off x="7212880" y="5668332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+</a:t>
            </a:r>
          </a:p>
        </p:txBody>
      </p:sp>
      <p:sp>
        <p:nvSpPr>
          <p:cNvPr id="54" name="Line 38"/>
          <p:cNvSpPr>
            <a:spLocks noChangeShapeType="1"/>
          </p:cNvSpPr>
          <p:nvPr/>
        </p:nvSpPr>
        <p:spPr bwMode="auto">
          <a:xfrm>
            <a:off x="7642626" y="5273680"/>
            <a:ext cx="525881" cy="3863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56" name="Text Box 50"/>
          <p:cNvSpPr txBox="1">
            <a:spLocks noChangeArrowheads="1"/>
          </p:cNvSpPr>
          <p:nvPr/>
        </p:nvSpPr>
        <p:spPr bwMode="auto">
          <a:xfrm>
            <a:off x="6376876" y="6433964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4</a:t>
            </a:r>
          </a:p>
        </p:txBody>
      </p:sp>
      <p:sp>
        <p:nvSpPr>
          <p:cNvPr id="58" name="Text Box 50"/>
          <p:cNvSpPr txBox="1">
            <a:spLocks noChangeArrowheads="1"/>
          </p:cNvSpPr>
          <p:nvPr/>
        </p:nvSpPr>
        <p:spPr bwMode="auto">
          <a:xfrm>
            <a:off x="8053615" y="6454701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2</a:t>
            </a:r>
          </a:p>
        </p:txBody>
      </p:sp>
      <p:sp>
        <p:nvSpPr>
          <p:cNvPr id="59" name="Down Arrow 58"/>
          <p:cNvSpPr/>
          <p:nvPr/>
        </p:nvSpPr>
        <p:spPr>
          <a:xfrm rot="16200000">
            <a:off x="2636591" y="4738306"/>
            <a:ext cx="519771" cy="29107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Line 41"/>
          <p:cNvSpPr>
            <a:spLocks noChangeShapeType="1"/>
          </p:cNvSpPr>
          <p:nvPr/>
        </p:nvSpPr>
        <p:spPr bwMode="auto">
          <a:xfrm>
            <a:off x="6196508" y="399287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61" name="Text Box 47"/>
          <p:cNvSpPr txBox="1">
            <a:spLocks noChangeArrowheads="1"/>
          </p:cNvSpPr>
          <p:nvPr/>
        </p:nvSpPr>
        <p:spPr bwMode="auto">
          <a:xfrm>
            <a:off x="5794345" y="4272597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=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60597" y="3892191"/>
            <a:ext cx="4603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+ 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07304" y="3921006"/>
            <a:ext cx="13701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identifier</a:t>
            </a:r>
          </a:p>
          <a:p>
            <a:r>
              <a:rPr lang="en-US" dirty="0"/>
              <a:t>left bracket</a:t>
            </a:r>
          </a:p>
          <a:p>
            <a:r>
              <a:rPr lang="en-US" dirty="0"/>
              <a:t>identifier</a:t>
            </a:r>
          </a:p>
          <a:p>
            <a:r>
              <a:rPr lang="en-US" dirty="0"/>
              <a:t>right bracket</a:t>
            </a:r>
          </a:p>
          <a:p>
            <a:r>
              <a:rPr lang="en-US" dirty="0"/>
              <a:t>assignment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plus sign</a:t>
            </a:r>
          </a:p>
          <a:p>
            <a:r>
              <a:rPr lang="en-US" dirty="0"/>
              <a:t>number</a:t>
            </a:r>
          </a:p>
        </p:txBody>
      </p:sp>
      <p:sp>
        <p:nvSpPr>
          <p:cNvPr id="68" name="Line 40"/>
          <p:cNvSpPr>
            <a:spLocks noChangeShapeType="1"/>
          </p:cNvSpPr>
          <p:nvPr/>
        </p:nvSpPr>
        <p:spPr bwMode="auto">
          <a:xfrm flipH="1">
            <a:off x="3755494" y="4636075"/>
            <a:ext cx="730956" cy="3578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69" name="Text Box 47"/>
          <p:cNvSpPr txBox="1">
            <a:spLocks noChangeArrowheads="1"/>
          </p:cNvSpPr>
          <p:nvPr/>
        </p:nvSpPr>
        <p:spPr bwMode="auto">
          <a:xfrm>
            <a:off x="3336394" y="4993966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a</a:t>
            </a:r>
          </a:p>
        </p:txBody>
      </p:sp>
      <p:sp>
        <p:nvSpPr>
          <p:cNvPr id="77" name="Text Box 47"/>
          <p:cNvSpPr txBox="1">
            <a:spLocks noChangeArrowheads="1"/>
          </p:cNvSpPr>
          <p:nvPr/>
        </p:nvSpPr>
        <p:spPr bwMode="auto">
          <a:xfrm>
            <a:off x="4013385" y="4974857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[</a:t>
            </a:r>
          </a:p>
        </p:txBody>
      </p:sp>
      <p:sp>
        <p:nvSpPr>
          <p:cNvPr id="78" name="Line 41"/>
          <p:cNvSpPr>
            <a:spLocks noChangeShapeType="1"/>
          </p:cNvSpPr>
          <p:nvPr/>
        </p:nvSpPr>
        <p:spPr bwMode="auto">
          <a:xfrm flipH="1">
            <a:off x="4508515" y="4636076"/>
            <a:ext cx="286925" cy="3082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79" name="Text Box 47"/>
          <p:cNvSpPr txBox="1">
            <a:spLocks noChangeArrowheads="1"/>
          </p:cNvSpPr>
          <p:nvPr/>
        </p:nvSpPr>
        <p:spPr bwMode="auto">
          <a:xfrm>
            <a:off x="5299327" y="4994458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]</a:t>
            </a:r>
          </a:p>
        </p:txBody>
      </p:sp>
      <p:sp>
        <p:nvSpPr>
          <p:cNvPr id="80" name="Line 41"/>
          <p:cNvSpPr>
            <a:spLocks noChangeShapeType="1"/>
          </p:cNvSpPr>
          <p:nvPr/>
        </p:nvSpPr>
        <p:spPr bwMode="auto">
          <a:xfrm>
            <a:off x="5311512" y="4627877"/>
            <a:ext cx="255897" cy="3463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16955" y="4272728"/>
            <a:ext cx="11256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i="1" dirty="0">
                <a:latin typeface="Arial Rounded MT Bold" charset="0"/>
                <a:ea typeface="宋体" charset="0"/>
              </a:rPr>
              <a:t>subscript</a:t>
            </a:r>
            <a:endParaRPr lang="en-US" sz="1600" dirty="0"/>
          </a:p>
        </p:txBody>
      </p:sp>
      <p:sp>
        <p:nvSpPr>
          <p:cNvPr id="81" name="Text Box 23"/>
          <p:cNvSpPr txBox="1">
            <a:spLocks noChangeArrowheads="1"/>
          </p:cNvSpPr>
          <p:nvPr/>
        </p:nvSpPr>
        <p:spPr bwMode="auto">
          <a:xfrm>
            <a:off x="5791200" y="3535087"/>
            <a:ext cx="8350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i="1" dirty="0">
                <a:latin typeface="Arial Rounded MT Bold" charset="0"/>
                <a:ea typeface="宋体" charset="0"/>
              </a:rPr>
              <a:t>assign</a:t>
            </a: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  <p:sp>
        <p:nvSpPr>
          <p:cNvPr id="82" name="Text Box 13"/>
          <p:cNvSpPr txBox="1">
            <a:spLocks noChangeArrowheads="1"/>
          </p:cNvSpPr>
          <p:nvPr/>
        </p:nvSpPr>
        <p:spPr bwMode="auto">
          <a:xfrm>
            <a:off x="7025732" y="4975539"/>
            <a:ext cx="56356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i="1" dirty="0">
                <a:latin typeface="Arial Rounded MT Bold" charset="0"/>
                <a:ea typeface="宋体" charset="0"/>
              </a:rPr>
              <a:t>add</a:t>
            </a: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  <p:sp>
        <p:nvSpPr>
          <p:cNvPr id="86" name="Line 41"/>
          <p:cNvSpPr>
            <a:spLocks noChangeShapeType="1"/>
          </p:cNvSpPr>
          <p:nvPr/>
        </p:nvSpPr>
        <p:spPr bwMode="auto">
          <a:xfrm>
            <a:off x="5027480" y="541523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87" name="Text Box 16"/>
          <p:cNvSpPr txBox="1">
            <a:spLocks noChangeArrowheads="1"/>
          </p:cNvSpPr>
          <p:nvPr/>
        </p:nvSpPr>
        <p:spPr bwMode="auto">
          <a:xfrm>
            <a:off x="4714462" y="5056462"/>
            <a:ext cx="6292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i="1" dirty="0">
                <a:latin typeface="Arial Rounded MT Bold" charset="0"/>
                <a:ea typeface="宋体" charset="0"/>
              </a:rPr>
              <a:t>expr</a:t>
            </a: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  <p:sp>
        <p:nvSpPr>
          <p:cNvPr id="88" name="Line 43"/>
          <p:cNvSpPr>
            <a:spLocks noChangeShapeType="1"/>
          </p:cNvSpPr>
          <p:nvPr/>
        </p:nvSpPr>
        <p:spPr bwMode="auto">
          <a:xfrm>
            <a:off x="6499720" y="610482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89" name="Line 43"/>
          <p:cNvSpPr>
            <a:spLocks noChangeShapeType="1"/>
          </p:cNvSpPr>
          <p:nvPr/>
        </p:nvSpPr>
        <p:spPr bwMode="auto">
          <a:xfrm>
            <a:off x="8176459" y="612555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90" name="Text Box 6"/>
          <p:cNvSpPr txBox="1">
            <a:spLocks noChangeArrowheads="1"/>
          </p:cNvSpPr>
          <p:nvPr/>
        </p:nvSpPr>
        <p:spPr bwMode="auto">
          <a:xfrm>
            <a:off x="6186703" y="5746046"/>
            <a:ext cx="6292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i="1" dirty="0">
                <a:latin typeface="Arial Rounded MT Bold" charset="0"/>
                <a:ea typeface="宋体" charset="0"/>
              </a:rPr>
              <a:t>expr</a:t>
            </a: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  <p:sp>
        <p:nvSpPr>
          <p:cNvPr id="91" name="Text Box 6"/>
          <p:cNvSpPr txBox="1">
            <a:spLocks noChangeArrowheads="1"/>
          </p:cNvSpPr>
          <p:nvPr/>
        </p:nvSpPr>
        <p:spPr bwMode="auto">
          <a:xfrm>
            <a:off x="7853427" y="5755912"/>
            <a:ext cx="6292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i="1" dirty="0">
                <a:latin typeface="Arial Rounded MT Bold" charset="0"/>
                <a:ea typeface="宋体" charset="0"/>
              </a:rPr>
              <a:t>expr</a:t>
            </a: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7336447" y="46647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7013415" y="4295054"/>
            <a:ext cx="6292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i="1" dirty="0">
                <a:latin typeface="Arial Rounded MT Bold" charset="0"/>
                <a:ea typeface="宋体" charset="0"/>
              </a:rPr>
              <a:t>expr</a:t>
            </a: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32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Parsing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7886701" cy="822952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sz="2400" dirty="0">
                <a:sym typeface="Wingdings"/>
              </a:rPr>
              <a:t>Determine the syntax (structure) of a program based on the token sequence; Typically, parser drives scanner</a:t>
            </a:r>
            <a:endParaRPr lang="en-US" altLang="zh-C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447261" y="3116478"/>
            <a:ext cx="20073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token sequence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780801" y="3177065"/>
            <a:ext cx="1519811" cy="735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Parser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16277" y="3581430"/>
            <a:ext cx="25645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463896" y="3132354"/>
            <a:ext cx="2171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parse/syntax tree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55224" y="3581430"/>
            <a:ext cx="25645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45537" y="6094951"/>
            <a:ext cx="10538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a token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691937" y="5171090"/>
            <a:ext cx="1519811" cy="73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Parser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77200" y="5185579"/>
            <a:ext cx="14381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i="1" dirty="0"/>
              <a:t>parse/</a:t>
            </a:r>
          </a:p>
          <a:p>
            <a:pPr algn="ctr"/>
            <a:r>
              <a:rPr lang="en-US" sz="2200" i="1" dirty="0"/>
              <a:t>syntax tree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6211748" y="5538673"/>
            <a:ext cx="94347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260769" y="5204124"/>
            <a:ext cx="1519811" cy="73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Scanner</a:t>
            </a:r>
          </a:p>
        </p:txBody>
      </p:sp>
      <p:cxnSp>
        <p:nvCxnSpPr>
          <p:cNvPr id="18" name="Curved Connector 17"/>
          <p:cNvCxnSpPr>
            <a:stCxn id="42" idx="0"/>
            <a:endCxn id="47" idx="0"/>
          </p:cNvCxnSpPr>
          <p:nvPr/>
        </p:nvCxnSpPr>
        <p:spPr>
          <a:xfrm rot="16200000" flipH="1" flipV="1">
            <a:off x="3719742" y="3472023"/>
            <a:ext cx="33034" cy="3431168"/>
          </a:xfrm>
          <a:prstGeom prst="curvedConnector3">
            <a:avLst>
              <a:gd name="adj1" fmla="val -144694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7" idx="2"/>
            <a:endCxn id="42" idx="2"/>
          </p:cNvCxnSpPr>
          <p:nvPr/>
        </p:nvCxnSpPr>
        <p:spPr>
          <a:xfrm rot="5400000" flipH="1" flipV="1">
            <a:off x="3719742" y="4204375"/>
            <a:ext cx="33034" cy="3431168"/>
          </a:xfrm>
          <a:prstGeom prst="curvedConnector3">
            <a:avLst>
              <a:gd name="adj1" fmla="val -1908282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980974" y="4708306"/>
            <a:ext cx="1382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getToken()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867019" y="6202099"/>
            <a:ext cx="1365054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One-Pass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45738" y="5570300"/>
            <a:ext cx="48533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394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Parse Tree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28917" y="4205325"/>
            <a:ext cx="3629571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⇒ exp op exp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exp op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 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⇒ exp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+ number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 + number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833039" y="3765642"/>
            <a:ext cx="2650781" cy="2065427"/>
            <a:chOff x="1166444" y="3793500"/>
            <a:chExt cx="2650781" cy="2065427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1840693" y="4233184"/>
              <a:ext cx="353597" cy="35354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2477087" y="4233184"/>
              <a:ext cx="1" cy="37101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840693" y="4986836"/>
              <a:ext cx="0" cy="49617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477087" y="5004306"/>
              <a:ext cx="0" cy="43874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94289" y="3794876"/>
              <a:ext cx="543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exp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68984" y="4586726"/>
              <a:ext cx="543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exp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05378" y="4604196"/>
              <a:ext cx="5434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/>
                <a:t>op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59885" y="4629234"/>
              <a:ext cx="543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exp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841451" y="4233183"/>
              <a:ext cx="190143" cy="39605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031594" y="4996632"/>
              <a:ext cx="0" cy="43874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166444" y="5458817"/>
              <a:ext cx="10278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number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89380" y="5402665"/>
              <a:ext cx="10278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number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50128" y="544305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+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5109" y="3793500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(1)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54633" y="4604196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(4)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65570" y="4398984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(3)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17782" y="465969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(2)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036422" y="4266880"/>
            <a:ext cx="4716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(1)</a:t>
            </a:r>
          </a:p>
          <a:p>
            <a:r>
              <a:rPr lang="en-US" sz="2000" dirty="0">
                <a:solidFill>
                  <a:srgbClr val="C00000"/>
                </a:solidFill>
              </a:rPr>
              <a:t>(2)</a:t>
            </a:r>
          </a:p>
          <a:p>
            <a:r>
              <a:rPr lang="en-US" sz="2000" dirty="0">
                <a:solidFill>
                  <a:srgbClr val="C00000"/>
                </a:solidFill>
              </a:rPr>
              <a:t>(3)</a:t>
            </a:r>
          </a:p>
          <a:p>
            <a:r>
              <a:rPr lang="en-US" sz="2000" dirty="0">
                <a:solidFill>
                  <a:srgbClr val="C00000"/>
                </a:solidFill>
              </a:rPr>
              <a:t>(4)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7886701" cy="1585172"/>
          </a:xfrm>
        </p:spPr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sz="2800" dirty="0">
                <a:sym typeface="Wingdings"/>
              </a:rPr>
              <a:t>A labeled tree c</a:t>
            </a:r>
            <a:r>
              <a:rPr lang="en-US" sz="2800" dirty="0"/>
              <a:t>orresponding to a derivation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b="1" dirty="0">
                <a:sym typeface="Wingdings"/>
              </a:rPr>
              <a:t>Internal nodes</a:t>
            </a:r>
            <a:r>
              <a:rPr lang="en-US" altLang="zh-CN" sz="2200" dirty="0">
                <a:sym typeface="Wingdings"/>
              </a:rPr>
              <a:t>: nonterminals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b="1" dirty="0">
                <a:sym typeface="Wingdings"/>
              </a:rPr>
              <a:t>Leaf nodes: </a:t>
            </a:r>
            <a:r>
              <a:rPr lang="en-US" altLang="zh-CN" sz="2200" dirty="0">
                <a:sym typeface="Wingdings"/>
              </a:rPr>
              <a:t>terminals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b="1" dirty="0">
                <a:sym typeface="Wingdings"/>
              </a:rPr>
              <a:t>Children </a:t>
            </a:r>
            <a:r>
              <a:rPr lang="mr-IN" altLang="zh-CN" sz="2200" b="1" dirty="0">
                <a:sym typeface="Wingdings"/>
              </a:rPr>
              <a:t>–</a:t>
            </a:r>
            <a:r>
              <a:rPr lang="en-US" altLang="zh-CN" sz="2200" b="1" dirty="0">
                <a:sym typeface="Wingdings"/>
              </a:rPr>
              <a:t> parent relation</a:t>
            </a:r>
            <a:r>
              <a:rPr lang="en-US" altLang="zh-CN" sz="2200" dirty="0">
                <a:sym typeface="Wingdings"/>
              </a:rPr>
              <a:t>: a derivation step</a:t>
            </a:r>
            <a:endParaRPr lang="en-US" altLang="zh-CN" sz="2200" dirty="0"/>
          </a:p>
        </p:txBody>
      </p:sp>
      <p:sp>
        <p:nvSpPr>
          <p:cNvPr id="30" name="TextBox 29"/>
          <p:cNvSpPr txBox="1"/>
          <p:nvPr/>
        </p:nvSpPr>
        <p:spPr>
          <a:xfrm>
            <a:off x="1986459" y="5774917"/>
            <a:ext cx="2165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Rightmost Derivation</a:t>
            </a:r>
          </a:p>
        </p:txBody>
      </p:sp>
    </p:spTree>
    <p:extLst>
      <p:ext uri="{BB962C8B-B14F-4D97-AF65-F5344CB8AC3E}">
        <p14:creationId xmlns:p14="http://schemas.microsoft.com/office/powerpoint/2010/main" val="694049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EB5EC108112C4AACB011763034394F" ma:contentTypeVersion="12" ma:contentTypeDescription="Create a new document." ma:contentTypeScope="" ma:versionID="493d9ff710f6d494bd717a94b3d9d19e">
  <xsd:schema xmlns:xsd="http://www.w3.org/2001/XMLSchema" xmlns:xs="http://www.w3.org/2001/XMLSchema" xmlns:p="http://schemas.microsoft.com/office/2006/metadata/properties" xmlns:ns2="46b5e5b8-aa4b-43c7-aa4a-5deefdd27431" xmlns:ns3="770d00fd-782d-44f8-9ce2-b95561456b0d" targetNamespace="http://schemas.microsoft.com/office/2006/metadata/properties" ma:root="true" ma:fieldsID="0afde98bcc4c08781cd3658c9f5444f3" ns2:_="" ns3:_="">
    <xsd:import namespace="46b5e5b8-aa4b-43c7-aa4a-5deefdd27431"/>
    <xsd:import namespace="770d00fd-782d-44f8-9ce2-b95561456b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b5e5b8-aa4b-43c7-aa4a-5deefdd274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0d00fd-782d-44f8-9ce2-b95561456b0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F898C2-90D9-4E5C-BD74-DA3A6CADA38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D4818E2-BF1E-48EF-A5DF-79AEFF4E2E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24C316-9575-4805-B0F5-D2225EED5D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b5e5b8-aa4b-43c7-aa4a-5deefdd27431"/>
    <ds:schemaRef ds:uri="770d00fd-782d-44f8-9ce2-b95561456b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2459</Words>
  <Application>Microsoft Office PowerPoint</Application>
  <PresentationFormat>On-screen Show (4:3)</PresentationFormat>
  <Paragraphs>523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.AppleSystemUIFont</vt:lpstr>
      <vt:lpstr>Arial</vt:lpstr>
      <vt:lpstr>Arial Narrow</vt:lpstr>
      <vt:lpstr>Arial Rounded MT Bold</vt:lpstr>
      <vt:lpstr>Calibri</vt:lpstr>
      <vt:lpstr>Cambria Math</vt:lpstr>
      <vt:lpstr>Courier</vt:lpstr>
      <vt:lpstr>Garamond</vt:lpstr>
      <vt:lpstr>Gill Sans</vt:lpstr>
      <vt:lpstr>Times New Roman</vt:lpstr>
      <vt:lpstr>Office Theme</vt:lpstr>
      <vt:lpstr>Brief Overview of a Compiler Blackboard Session: Background for ”Serenity” Plugin: an LLVM Persistent Memory Compiler Extension for Worry Free Persistence and Auto-parser “PacManICPy” plugin: an LLVM Source to Source Machine Programming Data Control System</vt:lpstr>
      <vt:lpstr>What is a Compiler?</vt:lpstr>
      <vt:lpstr>Context-Free Grammars</vt:lpstr>
      <vt:lpstr>Compilation Phases</vt:lpstr>
      <vt:lpstr>Compilation Phases</vt:lpstr>
      <vt:lpstr>Compilation Phase: 1</vt:lpstr>
      <vt:lpstr>Compilation Phase: 2</vt:lpstr>
      <vt:lpstr>Parsing</vt:lpstr>
      <vt:lpstr>Parse Tree</vt:lpstr>
      <vt:lpstr>Compilation Phase: 3</vt:lpstr>
      <vt:lpstr>Compilation Phase: 4</vt:lpstr>
      <vt:lpstr>Compilation Phases: 5</vt:lpstr>
      <vt:lpstr>Compilation Phases: 6</vt:lpstr>
      <vt:lpstr>Compilation Phases: 6</vt:lpstr>
      <vt:lpstr>Compilation Phases</vt:lpstr>
      <vt:lpstr>Lexical Analysis (Scanning)</vt:lpstr>
      <vt:lpstr>Finite Automata and State Machines</vt:lpstr>
      <vt:lpstr>Appendix</vt:lpstr>
      <vt:lpstr>Finite Automata</vt:lpstr>
      <vt:lpstr>Finite Automata</vt:lpstr>
      <vt:lpstr>Abstract Syntax Tree (AST)</vt:lpstr>
      <vt:lpstr>Type Systems</vt:lpstr>
      <vt:lpstr>Run-time Environments </vt:lpstr>
      <vt:lpstr>PowerPoint Presentation</vt:lpstr>
    </vt:vector>
  </TitlesOfParts>
  <Company>Intel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CompilersOverview</dc:title>
  <dc:creator>Joseph Tarango</dc:creator>
  <cp:lastModifiedBy>Tarango, Joseph D</cp:lastModifiedBy>
  <cp:revision>2</cp:revision>
  <dcterms:created xsi:type="dcterms:W3CDTF">2012-12-09T05:23:03Z</dcterms:created>
  <dcterms:modified xsi:type="dcterms:W3CDTF">2022-04-23T00:09:10Z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0x0101006DEB5EC108112C4AACB011763034394F</vt:lpwstr>
  </property>
</Properties>
</file>