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5"/>
  </p:notesMasterIdLst>
  <p:sldIdLst>
    <p:sldId id="525" r:id="rId6"/>
    <p:sldId id="287" r:id="rId7"/>
    <p:sldId id="563" r:id="rId8"/>
    <p:sldId id="467" r:id="rId9"/>
    <p:sldId id="350" r:id="rId10"/>
    <p:sldId id="351" r:id="rId11"/>
    <p:sldId id="387" r:id="rId12"/>
    <p:sldId id="357" r:id="rId13"/>
    <p:sldId id="526" r:id="rId14"/>
    <p:sldId id="528" r:id="rId15"/>
    <p:sldId id="407" r:id="rId16"/>
    <p:sldId id="535" r:id="rId17"/>
    <p:sldId id="554" r:id="rId18"/>
    <p:sldId id="529" r:id="rId19"/>
    <p:sldId id="557" r:id="rId20"/>
    <p:sldId id="492" r:id="rId21"/>
    <p:sldId id="533" r:id="rId22"/>
    <p:sldId id="534" r:id="rId23"/>
    <p:sldId id="556" r:id="rId24"/>
    <p:sldId id="555" r:id="rId25"/>
    <p:sldId id="553" r:id="rId26"/>
    <p:sldId id="530" r:id="rId27"/>
    <p:sldId id="558" r:id="rId28"/>
    <p:sldId id="524" r:id="rId29"/>
    <p:sldId id="551" r:id="rId30"/>
    <p:sldId id="559" r:id="rId31"/>
    <p:sldId id="552" r:id="rId32"/>
    <p:sldId id="560" r:id="rId33"/>
    <p:sldId id="5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morro, Andrea" initials="CA" lastIdx="4" clrIdx="0">
    <p:extLst>
      <p:ext uri="{19B8F6BF-5375-455C-9EA6-DF929625EA0E}">
        <p15:presenceInfo xmlns:p15="http://schemas.microsoft.com/office/powerpoint/2012/main" userId="S-1-5-21-725345543-602162358-527237240-40398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9" autoAdjust="0"/>
    <p:restoredTop sz="94602" autoAdjust="0"/>
  </p:normalViewPr>
  <p:slideViewPr>
    <p:cSldViewPr snapToGrid="0">
      <p:cViewPr varScale="1">
        <p:scale>
          <a:sx n="77" d="100"/>
          <a:sy n="77" d="100"/>
        </p:scale>
        <p:origin x="1459" y="45"/>
      </p:cViewPr>
      <p:guideLst/>
    </p:cSldViewPr>
  </p:slideViewPr>
  <p:outlineViewPr>
    <p:cViewPr>
      <p:scale>
        <a:sx n="33" d="100"/>
        <a:sy n="33" d="100"/>
      </p:scale>
      <p:origin x="0" y="-128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A5A62-FFFC-43F1-BBCE-7B0617E9EA04}" type="datetimeFigureOut">
              <a:rPr lang="en-US" smtClean="0"/>
              <a:t>4/8/2022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92638-B395-4EEB-9053-3B9725E3C4A7}" type="slidenum">
              <a:rPr lang="en-US" smtClean="0"/>
              <a:t>‹#›</a:t>
            </a:fld>
            <a:endParaRPr lang="en-US" dirty="0"/>
          </a:p>
        </p:txBody>
      </p:sp>
    </p:spTree>
    <p:extLst>
      <p:ext uri="{BB962C8B-B14F-4D97-AF65-F5344CB8AC3E}">
        <p14:creationId xmlns:p14="http://schemas.microsoft.com/office/powerpoint/2010/main" val="105335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C92638-B395-4EEB-9053-3B9725E3C4A7}" type="slidenum">
              <a:rPr lang="en-US" smtClean="0"/>
              <a:t>10</a:t>
            </a:fld>
            <a:endParaRPr lang="en-US" dirty="0"/>
          </a:p>
        </p:txBody>
      </p:sp>
    </p:spTree>
    <p:extLst>
      <p:ext uri="{BB962C8B-B14F-4D97-AF65-F5344CB8AC3E}">
        <p14:creationId xmlns:p14="http://schemas.microsoft.com/office/powerpoint/2010/main" val="205076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C92638-B395-4EEB-9053-3B9725E3C4A7}" type="slidenum">
              <a:rPr lang="en-US" smtClean="0"/>
              <a:t>13</a:t>
            </a:fld>
            <a:endParaRPr lang="en-US" dirty="0"/>
          </a:p>
        </p:txBody>
      </p:sp>
    </p:spTree>
    <p:extLst>
      <p:ext uri="{BB962C8B-B14F-4D97-AF65-F5344CB8AC3E}">
        <p14:creationId xmlns:p14="http://schemas.microsoft.com/office/powerpoint/2010/main" val="67791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C92638-B395-4EEB-9053-3B9725E3C4A7}" type="slidenum">
              <a:rPr lang="en-US" smtClean="0"/>
              <a:t>14</a:t>
            </a:fld>
            <a:endParaRPr lang="en-US" dirty="0"/>
          </a:p>
        </p:txBody>
      </p:sp>
    </p:spTree>
    <p:extLst>
      <p:ext uri="{BB962C8B-B14F-4D97-AF65-F5344CB8AC3E}">
        <p14:creationId xmlns:p14="http://schemas.microsoft.com/office/powerpoint/2010/main" val="230656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C92638-B395-4EEB-9053-3B9725E3C4A7}" type="slidenum">
              <a:rPr lang="en-US" smtClean="0"/>
              <a:t>16</a:t>
            </a:fld>
            <a:endParaRPr lang="en-US" dirty="0"/>
          </a:p>
        </p:txBody>
      </p:sp>
    </p:spTree>
    <p:extLst>
      <p:ext uri="{BB962C8B-B14F-4D97-AF65-F5344CB8AC3E}">
        <p14:creationId xmlns:p14="http://schemas.microsoft.com/office/powerpoint/2010/main" val="60627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C92638-B395-4EEB-9053-3B9725E3C4A7}" type="slidenum">
              <a:rPr lang="en-US" smtClean="0"/>
              <a:t>18</a:t>
            </a:fld>
            <a:endParaRPr lang="en-US" dirty="0"/>
          </a:p>
        </p:txBody>
      </p:sp>
    </p:spTree>
    <p:extLst>
      <p:ext uri="{BB962C8B-B14F-4D97-AF65-F5344CB8AC3E}">
        <p14:creationId xmlns:p14="http://schemas.microsoft.com/office/powerpoint/2010/main" val="2083074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10" descr="intel_rgb_100-lg.png"/>
          <p:cNvPicPr>
            <a:picLocks noChangeAspect="1"/>
          </p:cNvPicPr>
          <p:nvPr/>
        </p:nvPicPr>
        <p:blipFill>
          <a:blip r:embed="rId3" cstate="print"/>
          <a:srcRect/>
          <a:stretch>
            <a:fillRect/>
          </a:stretch>
        </p:blipFill>
        <p:spPr bwMode="auto">
          <a:xfrm>
            <a:off x="8860367" y="49213"/>
            <a:ext cx="3130551" cy="1778000"/>
          </a:xfrm>
          <a:prstGeom prst="rect">
            <a:avLst/>
          </a:prstGeom>
          <a:noFill/>
          <a:ln w="9525">
            <a:noFill/>
            <a:miter lim="800000"/>
            <a:headEnd/>
            <a:tailEnd/>
          </a:ln>
        </p:spPr>
      </p:pic>
      <p:sp>
        <p:nvSpPr>
          <p:cNvPr id="392196" name="Rectangle 4"/>
          <p:cNvSpPr>
            <a:spLocks noGrp="1" noChangeArrowheads="1"/>
          </p:cNvSpPr>
          <p:nvPr>
            <p:ph type="ctrTitle" sz="quarter"/>
          </p:nvPr>
        </p:nvSpPr>
        <p:spPr bwMode="gray">
          <a:xfrm>
            <a:off x="1" y="1441526"/>
            <a:ext cx="11677527" cy="1470025"/>
          </a:xfrm>
        </p:spPr>
        <p:txBody>
          <a:bodyPr anchor="b"/>
          <a:lstStyle>
            <a:lvl1pPr algn="r">
              <a:defRPr sz="3600">
                <a:solidFill>
                  <a:schemeClr val="bg1"/>
                </a:solidFill>
              </a:defRPr>
            </a:lvl1pPr>
          </a:lstStyle>
          <a:p>
            <a:r>
              <a:rPr lang="en-US"/>
              <a:t>Click to edit Master title style</a:t>
            </a:r>
            <a:endParaRPr lang="en-US" dirty="0"/>
          </a:p>
        </p:txBody>
      </p:sp>
      <p:sp>
        <p:nvSpPr>
          <p:cNvPr id="392197" name="Rectangle 5"/>
          <p:cNvSpPr>
            <a:spLocks noGrp="1" noChangeArrowheads="1"/>
          </p:cNvSpPr>
          <p:nvPr>
            <p:ph type="subTitle" sz="quarter" idx="1"/>
          </p:nvPr>
        </p:nvSpPr>
        <p:spPr bwMode="gray">
          <a:xfrm>
            <a:off x="3143127" y="2939320"/>
            <a:ext cx="8534400" cy="1752600"/>
          </a:xfrm>
        </p:spPr>
        <p:txBody>
          <a:bodyPr/>
          <a:lstStyle>
            <a:lvl1pPr marL="0" indent="0" algn="r">
              <a:buFontTx/>
              <a:buNone/>
              <a:defRPr>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76297126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12" descr="intSFT_w.eps"/>
          <p:cNvPicPr>
            <a:picLocks noChangeAspect="1"/>
          </p:cNvPicPr>
          <p:nvPr/>
        </p:nvPicPr>
        <p:blipFill>
          <a:blip r:embed="rId2" cstate="print"/>
          <a:srcRect l="4047" r="2625" b="8128"/>
          <a:stretch>
            <a:fillRect/>
          </a:stretch>
        </p:blipFill>
        <p:spPr bwMode="auto">
          <a:xfrm>
            <a:off x="3048000" y="914400"/>
            <a:ext cx="5994400" cy="3752850"/>
          </a:xfrm>
          <a:prstGeom prst="rect">
            <a:avLst/>
          </a:prstGeom>
          <a:noFill/>
          <a:ln w="9525">
            <a:noFill/>
            <a:miter lim="800000"/>
            <a:headEnd/>
            <a:tailEnd/>
          </a:ln>
        </p:spPr>
      </p:pic>
      <p:pic>
        <p:nvPicPr>
          <p:cNvPr id="3" name="Picture 7" descr="C:\Documents and Settings\CMckay\Desktop\SoftwareInitiative-ENG.jpg"/>
          <p:cNvPicPr>
            <a:picLocks noChangeAspect="1" noChangeArrowheads="1"/>
          </p:cNvPicPr>
          <p:nvPr/>
        </p:nvPicPr>
        <p:blipFill rotWithShape="1">
          <a:blip r:embed="rId3" cstate="print"/>
          <a:srcRect b="30624"/>
          <a:stretch/>
        </p:blipFill>
        <p:spPr bwMode="auto">
          <a:xfrm>
            <a:off x="3708400" y="1819275"/>
            <a:ext cx="4673600" cy="2222500"/>
          </a:xfrm>
          <a:prstGeom prst="rect">
            <a:avLst/>
          </a:prstGeom>
          <a:noFill/>
          <a:ln w="9525">
            <a:noFill/>
            <a:miter lim="800000"/>
            <a:headEnd/>
            <a:tailEnd/>
          </a:ln>
        </p:spPr>
      </p:pic>
    </p:spTree>
    <p:extLst>
      <p:ext uri="{BB962C8B-B14F-4D97-AF65-F5344CB8AC3E}">
        <p14:creationId xmlns:p14="http://schemas.microsoft.com/office/powerpoint/2010/main" val="23334169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222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_2">
    <p:spTree>
      <p:nvGrpSpPr>
        <p:cNvPr id="1" name=""/>
        <p:cNvGrpSpPr/>
        <p:nvPr/>
      </p:nvGrpSpPr>
      <p:grpSpPr>
        <a:xfrm>
          <a:off x="0" y="0"/>
          <a:ext cx="0" cy="0"/>
          <a:chOff x="0" y="0"/>
          <a:chExt cx="0" cy="0"/>
        </a:xfrm>
      </p:grpSpPr>
      <p:pic>
        <p:nvPicPr>
          <p:cNvPr id="3" name="Picture 10" descr="intel_rgb_100-lg.png"/>
          <p:cNvPicPr>
            <a:picLocks noChangeAspect="1"/>
          </p:cNvPicPr>
          <p:nvPr userDrawn="1"/>
        </p:nvPicPr>
        <p:blipFill>
          <a:blip r:embed="rId2" cstate="print"/>
          <a:srcRect/>
          <a:stretch>
            <a:fillRect/>
          </a:stretch>
        </p:blipFill>
        <p:spPr bwMode="auto">
          <a:xfrm>
            <a:off x="8860367" y="49213"/>
            <a:ext cx="3130551" cy="1778000"/>
          </a:xfrm>
          <a:prstGeom prst="rect">
            <a:avLst/>
          </a:prstGeom>
          <a:noFill/>
          <a:ln w="9525">
            <a:noFill/>
            <a:miter lim="800000"/>
            <a:headEnd/>
            <a:tailEnd/>
          </a:ln>
        </p:spPr>
      </p:pic>
    </p:spTree>
    <p:extLst>
      <p:ext uri="{BB962C8B-B14F-4D97-AF65-F5344CB8AC3E}">
        <p14:creationId xmlns:p14="http://schemas.microsoft.com/office/powerpoint/2010/main" val="76886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1"/>
            <a:ext cx="10972800" cy="4424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24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92196" name="Rectangle 4"/>
          <p:cNvSpPr>
            <a:spLocks noGrp="1" noChangeArrowheads="1"/>
          </p:cNvSpPr>
          <p:nvPr>
            <p:ph type="ctrTitle" sz="quarter"/>
          </p:nvPr>
        </p:nvSpPr>
        <p:spPr bwMode="gray">
          <a:xfrm>
            <a:off x="218365" y="2014726"/>
            <a:ext cx="11677527" cy="1470025"/>
          </a:xfrm>
        </p:spPr>
        <p:txBody>
          <a:bodyPr anchor="b"/>
          <a:lstStyle>
            <a:lvl1pPr algn="ctr">
              <a:defRPr sz="36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90525174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7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990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9447"/>
            <a:ext cx="10972800" cy="948117"/>
          </a:xfrm>
        </p:spPr>
        <p:txBody>
          <a:bodyPr>
            <a:normAutofit/>
          </a:bodyPr>
          <a:lstStyle>
            <a:lvl1pPr>
              <a:defRPr sz="3200"/>
            </a:lvl1pPr>
          </a:lstStyle>
          <a:p>
            <a:r>
              <a:rPr lang="en-US"/>
              <a:t>Click to edit Master title style</a:t>
            </a:r>
          </a:p>
        </p:txBody>
      </p:sp>
    </p:spTree>
    <p:extLst>
      <p:ext uri="{BB962C8B-B14F-4D97-AF65-F5344CB8AC3E}">
        <p14:creationId xmlns:p14="http://schemas.microsoft.com/office/powerpoint/2010/main" val="18177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9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884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183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158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2"/>
          <p:cNvSpPr>
            <a:spLocks noChangeArrowheads="1"/>
          </p:cNvSpPr>
          <p:nvPr/>
        </p:nvSpPr>
        <p:spPr bwMode="white">
          <a:xfrm>
            <a:off x="4226" y="6030142"/>
            <a:ext cx="12187767" cy="828675"/>
          </a:xfrm>
          <a:prstGeom prst="rect">
            <a:avLst/>
          </a:prstGeom>
          <a:solidFill>
            <a:srgbClr val="0860A8"/>
          </a:solidFill>
          <a:ln w="9525">
            <a:noFill/>
            <a:miter lim="800000"/>
            <a:headEnd/>
            <a:tailEnd/>
          </a:ln>
          <a:effectLst/>
        </p:spPr>
        <p:txBody>
          <a:bodyPr wrap="none" anchor="ctr"/>
          <a:lstStyle/>
          <a:p>
            <a:pPr>
              <a:defRPr/>
            </a:pPr>
            <a:endParaRPr lang="en-US" dirty="0">
              <a:solidFill>
                <a:srgbClr val="0860A8"/>
              </a:solidFill>
              <a:latin typeface="Verdana"/>
              <a:cs typeface="Arial"/>
            </a:endParaRPr>
          </a:p>
        </p:txBody>
      </p:sp>
      <p:pic>
        <p:nvPicPr>
          <p:cNvPr id="15" name="Picture 7" descr="Intel_white"/>
          <p:cNvPicPr>
            <a:picLocks noChangeAspect="1" noChangeArrowheads="1"/>
          </p:cNvPicPr>
          <p:nvPr/>
        </p:nvPicPr>
        <p:blipFill>
          <a:blip r:embed="rId12" cstate="print"/>
          <a:srcRect/>
          <a:stretch>
            <a:fillRect/>
          </a:stretch>
        </p:blipFill>
        <p:spPr bwMode="auto">
          <a:xfrm>
            <a:off x="10519826" y="6169841"/>
            <a:ext cx="1081617" cy="541338"/>
          </a:xfrm>
          <a:prstGeom prst="rect">
            <a:avLst/>
          </a:prstGeom>
          <a:noFill/>
          <a:ln w="9525">
            <a:noFill/>
            <a:miter lim="800000"/>
            <a:headEnd/>
            <a:tailEnd/>
          </a:ln>
        </p:spPr>
      </p:pic>
      <p:sp>
        <p:nvSpPr>
          <p:cNvPr id="16" name="Text Box 8"/>
          <p:cNvSpPr txBox="1">
            <a:spLocks noChangeArrowheads="1"/>
          </p:cNvSpPr>
          <p:nvPr/>
        </p:nvSpPr>
        <p:spPr bwMode="auto">
          <a:xfrm>
            <a:off x="5171010" y="6496866"/>
            <a:ext cx="1849967" cy="338554"/>
          </a:xfrm>
          <a:prstGeom prst="rect">
            <a:avLst/>
          </a:prstGeom>
          <a:noFill/>
          <a:ln w="9525">
            <a:noFill/>
            <a:miter lim="800000"/>
            <a:headEnd/>
            <a:tailEnd/>
          </a:ln>
          <a:effectLst/>
        </p:spPr>
        <p:txBody>
          <a:bodyPr>
            <a:spAutoFit/>
          </a:bodyPr>
          <a:lstStyle/>
          <a:p>
            <a:pPr algn="ctr">
              <a:defRPr/>
            </a:pPr>
            <a:r>
              <a:rPr lang="en-US" sz="800" b="1" dirty="0">
                <a:solidFill>
                  <a:srgbClr val="FFFFFF"/>
                </a:solidFill>
                <a:latin typeface="Verdana"/>
                <a:cs typeface="Arial"/>
              </a:rPr>
              <a:t>Intel </a:t>
            </a:r>
          </a:p>
          <a:p>
            <a:pPr algn="ctr">
              <a:defRPr/>
            </a:pPr>
            <a:r>
              <a:rPr lang="en-US" sz="800" b="1" dirty="0">
                <a:solidFill>
                  <a:srgbClr val="FFFFFF"/>
                </a:solidFill>
                <a:latin typeface="Verdana"/>
                <a:cs typeface="Arial"/>
              </a:rPr>
              <a:t>Do Not Reproduce</a:t>
            </a:r>
            <a:endParaRPr lang="en-US" sz="800" b="1" dirty="0">
              <a:solidFill>
                <a:srgbClr val="FFFFFF"/>
              </a:solidFill>
              <a:latin typeface="Neo Sans Intel" pitchFamily="34" charset="0"/>
              <a:cs typeface="Arial"/>
            </a:endParaRPr>
          </a:p>
        </p:txBody>
      </p:sp>
      <p:sp>
        <p:nvSpPr>
          <p:cNvPr id="18" name="Rectangle 10"/>
          <p:cNvSpPr>
            <a:spLocks noChangeArrowheads="1"/>
          </p:cNvSpPr>
          <p:nvPr/>
        </p:nvSpPr>
        <p:spPr bwMode="auto">
          <a:xfrm>
            <a:off x="1999366" y="6068803"/>
            <a:ext cx="8183033" cy="415925"/>
          </a:xfrm>
          <a:prstGeom prst="rect">
            <a:avLst/>
          </a:prstGeom>
          <a:noFill/>
          <a:ln w="50800" algn="ctr">
            <a:noFill/>
            <a:miter lim="800000"/>
            <a:headEnd type="none" w="sm" len="sm"/>
            <a:tailEnd type="none" w="sm" len="sm"/>
          </a:ln>
          <a:effectLst/>
        </p:spPr>
        <p:txBody>
          <a:bodyPr>
            <a:spAutoFit/>
          </a:bodyPr>
          <a:lstStyle/>
          <a:p>
            <a:pPr>
              <a:defRPr/>
            </a:pPr>
            <a:r>
              <a:rPr lang="en-US" sz="700" b="1" dirty="0">
                <a:solidFill>
                  <a:srgbClr val="FFFFFF"/>
                </a:solidFill>
                <a:latin typeface="Verdana"/>
                <a:cs typeface="Arial"/>
              </a:rPr>
              <a:t>* Intel and the Intel logo are trademarks or registered trademarks of Intel Corporation or its subsidiaries in the United States and other countries.  Other names and brands may be claimed as the property of others.  All products, dates, and figures are preliminary and are subject to change without any notice.  Copyright © 2022, Intel Corporation.</a:t>
            </a:r>
          </a:p>
        </p:txBody>
      </p:sp>
      <p:sp>
        <p:nvSpPr>
          <p:cNvPr id="21" name="Slide Number Placeholder 5"/>
          <p:cNvSpPr txBox="1">
            <a:spLocks/>
          </p:cNvSpPr>
          <p:nvPr/>
        </p:nvSpPr>
        <p:spPr>
          <a:xfrm>
            <a:off x="408509" y="6249216"/>
            <a:ext cx="607483" cy="304800"/>
          </a:xfrm>
          <a:prstGeom prst="rect">
            <a:avLst/>
          </a:prstGeom>
        </p:spPr>
        <p:txBody>
          <a:bodyPr/>
          <a:lstStyle>
            <a:lvl1pPr>
              <a:defRPr sz="800" smtClean="0">
                <a:solidFill>
                  <a:schemeClr val="bg1"/>
                </a:solidFill>
              </a:defRPr>
            </a:lvl1pPr>
          </a:lstStyle>
          <a:p>
            <a:pPr>
              <a:defRPr/>
            </a:pPr>
            <a:fld id="{5F3C4792-111F-4EE0-A75F-F6EC8994CACD}" type="slidenum">
              <a:rPr lang="en-US" sz="1000">
                <a:solidFill>
                  <a:srgbClr val="FFFFFF"/>
                </a:solidFill>
                <a:latin typeface="Verdana"/>
                <a:cs typeface="Arial"/>
              </a:rPr>
              <a:pPr>
                <a:defRPr/>
              </a:pPr>
              <a:t>‹#›</a:t>
            </a:fld>
            <a:endParaRPr lang="en-US" sz="1000" dirty="0">
              <a:solidFill>
                <a:srgbClr val="FFFFFF"/>
              </a:solidFill>
              <a:latin typeface="Verdana"/>
              <a:cs typeface="Arial"/>
            </a:endParaRPr>
          </a:p>
        </p:txBody>
      </p:sp>
    </p:spTree>
    <p:extLst>
      <p:ext uri="{BB962C8B-B14F-4D97-AF65-F5344CB8AC3E}">
        <p14:creationId xmlns:p14="http://schemas.microsoft.com/office/powerpoint/2010/main" val="1723551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457200" rtl="0" eaLnBrk="1" fontAlgn="base" hangingPunct="1">
        <a:spcBef>
          <a:spcPct val="0"/>
        </a:spcBef>
        <a:spcAft>
          <a:spcPct val="0"/>
        </a:spcAft>
        <a:defRPr sz="3200" b="1" kern="1200">
          <a:solidFill>
            <a:schemeClr val="tx2"/>
          </a:solidFill>
          <a:latin typeface="+mj-lt"/>
          <a:ea typeface="+mj-ea"/>
          <a:cs typeface="+mj-cs"/>
        </a:defRPr>
      </a:lvl1pPr>
      <a:lvl2pPr algn="ctr" defTabSz="457200" rtl="0" eaLnBrk="1" fontAlgn="base" hangingPunct="1">
        <a:spcBef>
          <a:spcPct val="0"/>
        </a:spcBef>
        <a:spcAft>
          <a:spcPct val="0"/>
        </a:spcAft>
        <a:defRPr sz="3200" b="1">
          <a:solidFill>
            <a:schemeClr val="tx2"/>
          </a:solidFill>
          <a:latin typeface="Calibri" pitchFamily="34" charset="0"/>
        </a:defRPr>
      </a:lvl2pPr>
      <a:lvl3pPr algn="ctr" defTabSz="457200" rtl="0" eaLnBrk="1" fontAlgn="base" hangingPunct="1">
        <a:spcBef>
          <a:spcPct val="0"/>
        </a:spcBef>
        <a:spcAft>
          <a:spcPct val="0"/>
        </a:spcAft>
        <a:defRPr sz="3200" b="1">
          <a:solidFill>
            <a:schemeClr val="tx2"/>
          </a:solidFill>
          <a:latin typeface="Calibri" pitchFamily="34" charset="0"/>
        </a:defRPr>
      </a:lvl3pPr>
      <a:lvl4pPr algn="ctr" defTabSz="457200" rtl="0" eaLnBrk="1" fontAlgn="base" hangingPunct="1">
        <a:spcBef>
          <a:spcPct val="0"/>
        </a:spcBef>
        <a:spcAft>
          <a:spcPct val="0"/>
        </a:spcAft>
        <a:defRPr sz="3200" b="1">
          <a:solidFill>
            <a:schemeClr val="tx2"/>
          </a:solidFill>
          <a:latin typeface="Calibri" pitchFamily="34" charset="0"/>
        </a:defRPr>
      </a:lvl4pPr>
      <a:lvl5pPr algn="ctr" defTabSz="457200" rtl="0" eaLnBrk="1" fontAlgn="base" hangingPunct="1">
        <a:spcBef>
          <a:spcPct val="0"/>
        </a:spcBef>
        <a:spcAft>
          <a:spcPct val="0"/>
        </a:spcAft>
        <a:defRPr sz="3200" b="1">
          <a:solidFill>
            <a:schemeClr val="tx2"/>
          </a:solidFill>
          <a:latin typeface="Calibri" pitchFamily="34" charset="0"/>
        </a:defRPr>
      </a:lvl5pPr>
      <a:lvl6pPr marL="457200" algn="ctr" defTabSz="457200" rtl="0" eaLnBrk="1" fontAlgn="base" hangingPunct="1">
        <a:spcBef>
          <a:spcPct val="0"/>
        </a:spcBef>
        <a:spcAft>
          <a:spcPct val="0"/>
        </a:spcAft>
        <a:defRPr sz="3200" b="1">
          <a:solidFill>
            <a:schemeClr val="tx2"/>
          </a:solidFill>
          <a:latin typeface="Calibri" pitchFamily="34" charset="0"/>
        </a:defRPr>
      </a:lvl6pPr>
      <a:lvl7pPr marL="914400" algn="ctr" defTabSz="457200" rtl="0" eaLnBrk="1" fontAlgn="base" hangingPunct="1">
        <a:spcBef>
          <a:spcPct val="0"/>
        </a:spcBef>
        <a:spcAft>
          <a:spcPct val="0"/>
        </a:spcAft>
        <a:defRPr sz="3200" b="1">
          <a:solidFill>
            <a:schemeClr val="tx2"/>
          </a:solidFill>
          <a:latin typeface="Calibri" pitchFamily="34" charset="0"/>
        </a:defRPr>
      </a:lvl7pPr>
      <a:lvl8pPr marL="1371600" algn="ctr" defTabSz="457200" rtl="0" eaLnBrk="1" fontAlgn="base" hangingPunct="1">
        <a:spcBef>
          <a:spcPct val="0"/>
        </a:spcBef>
        <a:spcAft>
          <a:spcPct val="0"/>
        </a:spcAft>
        <a:defRPr sz="3200" b="1">
          <a:solidFill>
            <a:schemeClr val="tx2"/>
          </a:solidFill>
          <a:latin typeface="Calibri" pitchFamily="34" charset="0"/>
        </a:defRPr>
      </a:lvl8pPr>
      <a:lvl9pPr marL="1828800" algn="ctr" defTabSz="457200" rtl="0" eaLnBrk="1" fontAlgn="base" hangingPunct="1">
        <a:spcBef>
          <a:spcPct val="0"/>
        </a:spcBef>
        <a:spcAft>
          <a:spcPct val="0"/>
        </a:spcAft>
        <a:defRPr sz="3200" b="1">
          <a:solidFill>
            <a:schemeClr val="tx2"/>
          </a:solidFill>
          <a:latin typeface="Calibri" pitchFamily="34" charset="0"/>
        </a:defRPr>
      </a:lvl9pPr>
    </p:titleStyle>
    <p:bodyStyle>
      <a:lvl1pPr marL="342900" indent="-342900" algn="l" defTabSz="457200" rtl="0" eaLnBrk="1" fontAlgn="base" hangingPunct="1">
        <a:spcBef>
          <a:spcPct val="20000"/>
        </a:spcBef>
        <a:spcAft>
          <a:spcPct val="0"/>
        </a:spcAft>
        <a:buClr>
          <a:schemeClr val="tx2"/>
        </a:buClr>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Clr>
          <a:schemeClr val="tx2"/>
        </a:buClr>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Clr>
          <a:schemeClr val="tx2"/>
        </a:buClr>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89112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4000">
              <a:srgbClr val="005A9E"/>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a:t>Data Control Management Proposal </a:t>
            </a:r>
            <a:endParaRPr lang="en-US" dirty="0"/>
          </a:p>
        </p:txBody>
      </p:sp>
      <p:sp>
        <p:nvSpPr>
          <p:cNvPr id="5" name="Subtitle 4"/>
          <p:cNvSpPr>
            <a:spLocks noGrp="1"/>
          </p:cNvSpPr>
          <p:nvPr>
            <p:ph type="subTitle" sz="quarter" idx="1"/>
          </p:nvPr>
        </p:nvSpPr>
        <p:spPr/>
        <p:txBody>
          <a:bodyPr/>
          <a:lstStyle/>
          <a:p>
            <a:r>
              <a:rPr lang="en-US" sz="2400"/>
              <a:t>Andrea Chamorro (Intern)</a:t>
            </a:r>
          </a:p>
          <a:p>
            <a:r>
              <a:rPr lang="en-US" sz="2400"/>
              <a:t>Principal Investigator: Joseph Tarango</a:t>
            </a:r>
          </a:p>
          <a:p>
            <a:r>
              <a:rPr lang="en-US" sz="2400"/>
              <a:t>FSE: Jim Baca</a:t>
            </a:r>
          </a:p>
          <a:p>
            <a:endParaRPr lang="en-US" sz="2400"/>
          </a:p>
          <a:p>
            <a:r>
              <a:rPr lang="en-US" sz="2400"/>
              <a:t>August 8</a:t>
            </a:r>
            <a:r>
              <a:rPr lang="en-US" sz="2400" baseline="30000"/>
              <a:t>th</a:t>
            </a:r>
            <a:r>
              <a:rPr lang="en-US" sz="2400"/>
              <a:t>, 2019</a:t>
            </a:r>
          </a:p>
          <a:p>
            <a:endParaRPr lang="en-US" sz="2400"/>
          </a:p>
          <a:p>
            <a:r>
              <a:rPr lang="en-US" sz="2400"/>
              <a:t>Revision 1.0</a:t>
            </a:r>
            <a:endParaRPr lang="en-US" sz="2400" dirty="0"/>
          </a:p>
        </p:txBody>
      </p:sp>
    </p:spTree>
    <p:extLst>
      <p:ext uri="{BB962C8B-B14F-4D97-AF65-F5344CB8AC3E}">
        <p14:creationId xmlns:p14="http://schemas.microsoft.com/office/powerpoint/2010/main" val="376446908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580"/>
            <a:ext cx="10972800" cy="939800"/>
          </a:xfrm>
        </p:spPr>
        <p:txBody>
          <a:bodyPr numCol="1"/>
          <a:lstStyle/>
          <a:p>
            <a:r>
              <a:rPr lang="en-US" dirty="0"/>
              <a:t>Data Control Repos Overview</a:t>
            </a:r>
          </a:p>
        </p:txBody>
      </p:sp>
      <p:sp>
        <p:nvSpPr>
          <p:cNvPr id="3" name="Content Placeholder 2"/>
          <p:cNvSpPr>
            <a:spLocks noGrp="1"/>
          </p:cNvSpPr>
          <p:nvPr>
            <p:ph idx="1"/>
          </p:nvPr>
        </p:nvSpPr>
        <p:spPr>
          <a:xfrm>
            <a:off x="887506" y="1135380"/>
            <a:ext cx="4585447" cy="4827270"/>
          </a:xfrm>
        </p:spPr>
        <p:txBody>
          <a:bodyPr numCol="1"/>
          <a:lstStyle/>
          <a:p>
            <a:pPr marL="0" indent="0">
              <a:buNone/>
            </a:pPr>
            <a:r>
              <a:rPr lang="en-US" sz="1800" b="1" dirty="0"/>
              <a:t>Most developers </a:t>
            </a:r>
            <a:r>
              <a:rPr lang="en-US" sz="1800" dirty="0"/>
              <a:t>do not have access to directly edit SSDDEV-meta, as it acts like a closed-access database. </a:t>
            </a:r>
          </a:p>
          <a:p>
            <a:pPr marL="0" indent="0">
              <a:buNone/>
            </a:pPr>
            <a:endParaRPr lang="en-US" sz="1800" dirty="0"/>
          </a:p>
          <a:p>
            <a:pPr marL="0" indent="0">
              <a:buNone/>
            </a:pPr>
            <a:r>
              <a:rPr lang="en-US" sz="1800" dirty="0"/>
              <a:t>For most users, all changes should be made through </a:t>
            </a:r>
            <a:r>
              <a:rPr lang="en-US" sz="1800" dirty="0" err="1"/>
              <a:t>dataControlGen</a:t>
            </a:r>
            <a:r>
              <a:rPr lang="en-US" sz="1800" dirty="0"/>
              <a:t> scripts, located in </a:t>
            </a:r>
            <a:r>
              <a:rPr lang="en-US" sz="1800" dirty="0" err="1"/>
              <a:t>ssddev</a:t>
            </a:r>
            <a:r>
              <a:rPr lang="en-US" sz="1800" dirty="0"/>
              <a:t>, and use of </a:t>
            </a:r>
            <a:r>
              <a:rPr lang="en-US" sz="1800" b="1" dirty="0" err="1"/>
              <a:t>dataControlGen</a:t>
            </a:r>
            <a:r>
              <a:rPr lang="en-US" sz="1800" b="1" dirty="0"/>
              <a:t> fits into their regular development process</a:t>
            </a:r>
            <a:r>
              <a:rPr lang="en-US" sz="1800" dirty="0"/>
              <a:t>.</a:t>
            </a:r>
          </a:p>
          <a:p>
            <a:pPr marL="0" indent="0">
              <a:buNone/>
            </a:pPr>
            <a:endParaRPr lang="en-US" sz="1800" dirty="0"/>
          </a:p>
          <a:p>
            <a:pPr marL="0" indent="0">
              <a:buNone/>
            </a:pPr>
            <a:r>
              <a:rPr lang="en-US" sz="1800" dirty="0"/>
              <a:t>The </a:t>
            </a:r>
            <a:r>
              <a:rPr lang="en-US" sz="1800" dirty="0" err="1"/>
              <a:t>datacontrol.h</a:t>
            </a:r>
            <a:r>
              <a:rPr lang="en-US" sz="1800" dirty="0"/>
              <a:t> is </a:t>
            </a:r>
            <a:r>
              <a:rPr lang="en-US" sz="1800" dirty="0" err="1"/>
              <a:t>acc</a:t>
            </a:r>
            <a:r>
              <a:rPr lang="en-US" sz="1800" dirty="0"/>
              <a:t>-lock controlled, which means updates are controlled. </a:t>
            </a:r>
          </a:p>
          <a:p>
            <a:pPr marL="0" indent="0">
              <a:buNone/>
            </a:pPr>
            <a:endParaRPr lang="en-US" sz="1800" dirty="0"/>
          </a:p>
          <a:p>
            <a:pPr marL="0" indent="0">
              <a:buNone/>
            </a:pPr>
            <a:endParaRPr lang="en-US" sz="1800" dirty="0"/>
          </a:p>
          <a:p>
            <a:pPr marL="0" indent="0">
              <a:buNone/>
            </a:pPr>
            <a:endParaRPr lang="en-US" sz="1700" dirty="0"/>
          </a:p>
        </p:txBody>
      </p:sp>
      <p:sp>
        <p:nvSpPr>
          <p:cNvPr id="4" name="Rectangle 3"/>
          <p:cNvSpPr/>
          <p:nvPr/>
        </p:nvSpPr>
        <p:spPr>
          <a:xfrm>
            <a:off x="6279776" y="1135380"/>
            <a:ext cx="4495800" cy="4942892"/>
          </a:xfrm>
          <a:prstGeom prst="rect">
            <a:avLst/>
          </a:prstGeom>
        </p:spPr>
        <p:txBody>
          <a:bodyPr wrap="square">
            <a:spAutoFit/>
          </a:bodyPr>
          <a:lstStyle/>
          <a:p>
            <a:pPr lvl="0" defTabSz="457200" fontAlgn="base">
              <a:spcBef>
                <a:spcPct val="20000"/>
              </a:spcBef>
              <a:spcAft>
                <a:spcPct val="0"/>
              </a:spcAft>
              <a:buClr>
                <a:srgbClr val="1F497D"/>
              </a:buClr>
            </a:pPr>
            <a:r>
              <a:rPr lang="en-US" b="1" dirty="0">
                <a:solidFill>
                  <a:prstClr val="black"/>
                </a:solidFill>
              </a:rPr>
              <a:t>Super-users</a:t>
            </a:r>
            <a:r>
              <a:rPr lang="en-US" dirty="0">
                <a:solidFill>
                  <a:prstClr val="black"/>
                </a:solidFill>
              </a:rPr>
              <a:t> of SSDDEV-meta are super-users of </a:t>
            </a:r>
            <a:r>
              <a:rPr lang="en-US" dirty="0" err="1">
                <a:solidFill>
                  <a:prstClr val="black"/>
                </a:solidFill>
              </a:rPr>
              <a:t>ssddev</a:t>
            </a:r>
            <a:r>
              <a:rPr lang="en-US" dirty="0">
                <a:solidFill>
                  <a:prstClr val="black"/>
                </a:solidFill>
              </a:rPr>
              <a:t>. They:</a:t>
            </a:r>
          </a:p>
          <a:p>
            <a:pPr marL="342900" lvl="0" indent="-342900" defTabSz="457200" fontAlgn="base">
              <a:spcBef>
                <a:spcPct val="20000"/>
              </a:spcBef>
              <a:spcAft>
                <a:spcPct val="0"/>
              </a:spcAft>
              <a:buClr>
                <a:srgbClr val="1F497D"/>
              </a:buClr>
              <a:buFont typeface="Arial" pitchFamily="34" charset="0"/>
              <a:buAutoNum type="arabicParenR"/>
            </a:pPr>
            <a:r>
              <a:rPr lang="en-US" sz="1700" b="1" dirty="0">
                <a:solidFill>
                  <a:prstClr val="black"/>
                </a:solidFill>
              </a:rPr>
              <a:t>Confirm structure FW </a:t>
            </a:r>
            <a:r>
              <a:rPr lang="en-US" sz="1700" b="1" dirty="0" err="1">
                <a:solidFill>
                  <a:prstClr val="black"/>
                </a:solidFill>
              </a:rPr>
              <a:t>src</a:t>
            </a:r>
            <a:r>
              <a:rPr lang="en-US" sz="1700" b="1" dirty="0">
                <a:solidFill>
                  <a:prstClr val="black"/>
                </a:solidFill>
              </a:rPr>
              <a:t> code </a:t>
            </a:r>
            <a:r>
              <a:rPr lang="en-US" sz="1700" dirty="0">
                <a:solidFill>
                  <a:prstClr val="black"/>
                </a:solidFill>
              </a:rPr>
              <a:t>has rightfully been implemented through Code Review. </a:t>
            </a:r>
          </a:p>
          <a:p>
            <a:pPr marL="342900" lvl="0" indent="-342900" defTabSz="457200" fontAlgn="base">
              <a:spcBef>
                <a:spcPct val="20000"/>
              </a:spcBef>
              <a:spcAft>
                <a:spcPct val="0"/>
              </a:spcAft>
              <a:buClr>
                <a:srgbClr val="1F497D"/>
              </a:buClr>
              <a:buFont typeface="Arial" pitchFamily="34" charset="0"/>
              <a:buAutoNum type="arabicParenR"/>
            </a:pPr>
            <a:r>
              <a:rPr lang="en-US" sz="1700" b="1" dirty="0">
                <a:solidFill>
                  <a:prstClr val="black"/>
                </a:solidFill>
              </a:rPr>
              <a:t>Approve UIDs immediately preceding pulling FW </a:t>
            </a:r>
            <a:r>
              <a:rPr lang="en-US" sz="1700" b="1" dirty="0" err="1">
                <a:solidFill>
                  <a:prstClr val="black"/>
                </a:solidFill>
              </a:rPr>
              <a:t>src</a:t>
            </a:r>
            <a:r>
              <a:rPr lang="en-US" sz="1700" b="1" dirty="0">
                <a:solidFill>
                  <a:prstClr val="black"/>
                </a:solidFill>
              </a:rPr>
              <a:t> </a:t>
            </a:r>
            <a:r>
              <a:rPr lang="en-US" sz="1700" dirty="0" err="1">
                <a:solidFill>
                  <a:prstClr val="black"/>
                </a:solidFill>
              </a:rPr>
              <a:t>changeset</a:t>
            </a:r>
            <a:r>
              <a:rPr lang="en-US" sz="1700" dirty="0">
                <a:solidFill>
                  <a:prstClr val="black"/>
                </a:solidFill>
              </a:rPr>
              <a:t> into trunk. </a:t>
            </a:r>
          </a:p>
          <a:p>
            <a:pPr marL="342900" lvl="0" indent="-342900" defTabSz="457200" fontAlgn="base">
              <a:spcBef>
                <a:spcPct val="20000"/>
              </a:spcBef>
              <a:spcAft>
                <a:spcPct val="0"/>
              </a:spcAft>
              <a:buClr>
                <a:srgbClr val="1F497D"/>
              </a:buClr>
              <a:buFont typeface="Arial" pitchFamily="34" charset="0"/>
              <a:buAutoNum type="arabicParenR"/>
            </a:pPr>
            <a:r>
              <a:rPr lang="en-US" sz="1700" dirty="0">
                <a:solidFill>
                  <a:prstClr val="black"/>
                </a:solidFill>
              </a:rPr>
              <a:t>If a FW </a:t>
            </a:r>
            <a:r>
              <a:rPr lang="en-US" sz="1700" dirty="0" err="1">
                <a:solidFill>
                  <a:prstClr val="black"/>
                </a:solidFill>
              </a:rPr>
              <a:t>struct</a:t>
            </a:r>
            <a:r>
              <a:rPr lang="en-US" sz="1700" dirty="0">
                <a:solidFill>
                  <a:prstClr val="black"/>
                </a:solidFill>
              </a:rPr>
              <a:t> addition has been denied, they can </a:t>
            </a:r>
            <a:r>
              <a:rPr lang="en-US" sz="1700" b="1" dirty="0">
                <a:solidFill>
                  <a:prstClr val="black"/>
                </a:solidFill>
              </a:rPr>
              <a:t>routinely clean </a:t>
            </a:r>
            <a:r>
              <a:rPr lang="en-US" sz="1700" dirty="0">
                <a:solidFill>
                  <a:prstClr val="black"/>
                </a:solidFill>
              </a:rPr>
              <a:t>unaccepted UID reservations.</a:t>
            </a:r>
          </a:p>
          <a:p>
            <a:pPr marL="342900" lvl="0" indent="-342900" defTabSz="457200" fontAlgn="base">
              <a:spcBef>
                <a:spcPct val="20000"/>
              </a:spcBef>
              <a:spcAft>
                <a:spcPct val="0"/>
              </a:spcAft>
              <a:buClr>
                <a:srgbClr val="1F497D"/>
              </a:buClr>
              <a:buFont typeface="Arial" pitchFamily="34" charset="0"/>
              <a:buAutoNum type="arabicParenR"/>
            </a:pPr>
            <a:endParaRPr lang="en-US" sz="1700" b="1" dirty="0">
              <a:solidFill>
                <a:prstClr val="black"/>
              </a:solidFill>
            </a:endParaRPr>
          </a:p>
          <a:p>
            <a:r>
              <a:rPr lang="en-US" b="1" dirty="0"/>
              <a:t>Open Options: </a:t>
            </a:r>
          </a:p>
          <a:p>
            <a:pPr>
              <a:buAutoNum type="arabicParenR"/>
            </a:pPr>
            <a:r>
              <a:rPr lang="en-US" dirty="0"/>
              <a:t> Maintaining </a:t>
            </a:r>
            <a:r>
              <a:rPr lang="en-US" dirty="0" err="1"/>
              <a:t>ssddev</a:t>
            </a:r>
            <a:r>
              <a:rPr lang="en-US" dirty="0"/>
              <a:t>-meta as a means of restricting data access </a:t>
            </a:r>
          </a:p>
          <a:p>
            <a:pPr>
              <a:buAutoNum type="arabicParenR"/>
            </a:pPr>
            <a:endParaRPr lang="en-US" dirty="0"/>
          </a:p>
          <a:p>
            <a:pPr>
              <a:buAutoNum type="arabicParenR"/>
            </a:pPr>
            <a:r>
              <a:rPr lang="en-US" dirty="0"/>
              <a:t> Moving </a:t>
            </a:r>
            <a:r>
              <a:rPr lang="en-US" dirty="0" err="1"/>
              <a:t>ssddev</a:t>
            </a:r>
            <a:r>
              <a:rPr lang="en-US" dirty="0"/>
              <a:t>-meta content to </a:t>
            </a:r>
            <a:r>
              <a:rPr lang="en-US" dirty="0" err="1"/>
              <a:t>ssddev</a:t>
            </a:r>
            <a:r>
              <a:rPr lang="en-US" dirty="0"/>
              <a:t> with </a:t>
            </a:r>
            <a:r>
              <a:rPr lang="en-US" dirty="0" err="1"/>
              <a:t>acc</a:t>
            </a:r>
            <a:r>
              <a:rPr lang="en-US" dirty="0"/>
              <a:t>-lock?</a:t>
            </a:r>
          </a:p>
          <a:p>
            <a:pPr lvl="0" defTabSz="457200" fontAlgn="base">
              <a:spcBef>
                <a:spcPct val="20000"/>
              </a:spcBef>
              <a:spcAft>
                <a:spcPct val="0"/>
              </a:spcAft>
              <a:buClr>
                <a:srgbClr val="1F497D"/>
              </a:buClr>
            </a:pPr>
            <a:endParaRPr lang="en-US" dirty="0"/>
          </a:p>
        </p:txBody>
      </p:sp>
    </p:spTree>
    <p:extLst>
      <p:ext uri="{BB962C8B-B14F-4D97-AF65-F5344CB8AC3E}">
        <p14:creationId xmlns:p14="http://schemas.microsoft.com/office/powerpoint/2010/main" val="380623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Key Commands</a:t>
            </a:r>
          </a:p>
        </p:txBody>
      </p:sp>
      <p:sp>
        <p:nvSpPr>
          <p:cNvPr id="4" name="Content Placeholder 3"/>
          <p:cNvSpPr>
            <a:spLocks noGrp="1"/>
          </p:cNvSpPr>
          <p:nvPr>
            <p:ph idx="1"/>
          </p:nvPr>
        </p:nvSpPr>
        <p:spPr/>
        <p:txBody>
          <a:bodyPr/>
          <a:lstStyle/>
          <a:p>
            <a:pPr marL="514350" indent="-514350">
              <a:buFont typeface="+mj-lt"/>
              <a:buAutoNum type="arabicPeriod"/>
            </a:pPr>
            <a:r>
              <a:rPr lang="en-US" dirty="0"/>
              <a:t>Create</a:t>
            </a:r>
          </a:p>
          <a:p>
            <a:pPr marL="514350" indent="-514350">
              <a:buFont typeface="+mj-lt"/>
              <a:buAutoNum type="arabicPeriod"/>
            </a:pPr>
            <a:r>
              <a:rPr lang="en-US" dirty="0"/>
              <a:t>Edit</a:t>
            </a:r>
          </a:p>
          <a:p>
            <a:pPr marL="514350" indent="-514350">
              <a:buFont typeface="+mj-lt"/>
              <a:buAutoNum type="arabicPeriod"/>
            </a:pPr>
            <a:r>
              <a:rPr lang="en-US" dirty="0"/>
              <a:t>Implement</a:t>
            </a:r>
          </a:p>
          <a:p>
            <a:pPr marL="514350" indent="-514350">
              <a:buFont typeface="+mj-lt"/>
              <a:buAutoNum type="arabicPeriod"/>
            </a:pPr>
            <a:endParaRPr lang="en-US" dirty="0"/>
          </a:p>
          <a:p>
            <a:pPr marL="514350" indent="-514350">
              <a:buFont typeface="+mj-lt"/>
              <a:buAutoNum type="arabicPeriod"/>
            </a:pPr>
            <a:r>
              <a:rPr lang="en-US" dirty="0"/>
              <a:t>Approve</a:t>
            </a:r>
          </a:p>
          <a:p>
            <a:pPr marL="514350" indent="-514350">
              <a:buFont typeface="+mj-lt"/>
              <a:buAutoNum type="arabicPeriod"/>
            </a:pPr>
            <a:r>
              <a:rPr lang="en-US" dirty="0"/>
              <a:t>Delete</a:t>
            </a:r>
          </a:p>
        </p:txBody>
      </p:sp>
      <p:pic>
        <p:nvPicPr>
          <p:cNvPr id="5" name="Picture 4"/>
          <p:cNvPicPr>
            <a:picLocks noChangeAspect="1"/>
          </p:cNvPicPr>
          <p:nvPr/>
        </p:nvPicPr>
        <p:blipFill>
          <a:blip r:embed="rId2"/>
          <a:stretch>
            <a:fillRect/>
          </a:stretch>
        </p:blipFill>
        <p:spPr>
          <a:xfrm>
            <a:off x="3069571" y="1456765"/>
            <a:ext cx="7800975" cy="609600"/>
          </a:xfrm>
          <a:prstGeom prst="rect">
            <a:avLst/>
          </a:prstGeom>
        </p:spPr>
      </p:pic>
      <p:pic>
        <p:nvPicPr>
          <p:cNvPr id="6" name="Picture 5"/>
          <p:cNvPicPr>
            <a:picLocks noChangeAspect="1"/>
          </p:cNvPicPr>
          <p:nvPr/>
        </p:nvPicPr>
        <p:blipFill>
          <a:blip r:embed="rId3"/>
          <a:stretch>
            <a:fillRect/>
          </a:stretch>
        </p:blipFill>
        <p:spPr>
          <a:xfrm>
            <a:off x="3069571" y="2066365"/>
            <a:ext cx="5981700" cy="600075"/>
          </a:xfrm>
          <a:prstGeom prst="rect">
            <a:avLst/>
          </a:prstGeom>
        </p:spPr>
      </p:pic>
      <p:pic>
        <p:nvPicPr>
          <p:cNvPr id="7" name="Picture 6"/>
          <p:cNvPicPr>
            <a:picLocks noChangeAspect="1"/>
          </p:cNvPicPr>
          <p:nvPr/>
        </p:nvPicPr>
        <p:blipFill>
          <a:blip r:embed="rId4"/>
          <a:stretch>
            <a:fillRect/>
          </a:stretch>
        </p:blipFill>
        <p:spPr>
          <a:xfrm>
            <a:off x="3069571" y="2666440"/>
            <a:ext cx="3924300" cy="866775"/>
          </a:xfrm>
          <a:prstGeom prst="rect">
            <a:avLst/>
          </a:prstGeom>
        </p:spPr>
      </p:pic>
      <p:pic>
        <p:nvPicPr>
          <p:cNvPr id="8" name="Picture 7"/>
          <p:cNvPicPr>
            <a:picLocks noChangeAspect="1"/>
          </p:cNvPicPr>
          <p:nvPr/>
        </p:nvPicPr>
        <p:blipFill>
          <a:blip r:embed="rId5"/>
          <a:stretch>
            <a:fillRect/>
          </a:stretch>
        </p:blipFill>
        <p:spPr>
          <a:xfrm>
            <a:off x="3069571" y="3882465"/>
            <a:ext cx="3924300" cy="619125"/>
          </a:xfrm>
          <a:prstGeom prst="rect">
            <a:avLst/>
          </a:prstGeom>
        </p:spPr>
      </p:pic>
      <p:pic>
        <p:nvPicPr>
          <p:cNvPr id="9" name="Picture 8"/>
          <p:cNvPicPr>
            <a:picLocks noChangeAspect="1"/>
          </p:cNvPicPr>
          <p:nvPr/>
        </p:nvPicPr>
        <p:blipFill>
          <a:blip r:embed="rId6"/>
          <a:stretch>
            <a:fillRect/>
          </a:stretch>
        </p:blipFill>
        <p:spPr>
          <a:xfrm>
            <a:off x="3069571" y="4555565"/>
            <a:ext cx="5886450" cy="590550"/>
          </a:xfrm>
          <a:prstGeom prst="rect">
            <a:avLst/>
          </a:prstGeom>
        </p:spPr>
      </p:pic>
      <p:sp>
        <p:nvSpPr>
          <p:cNvPr id="3" name="Right Brace 2"/>
          <p:cNvSpPr/>
          <p:nvPr/>
        </p:nvSpPr>
        <p:spPr>
          <a:xfrm>
            <a:off x="9735671" y="3711388"/>
            <a:ext cx="268941" cy="155985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0287000" y="4383741"/>
            <a:ext cx="1479059" cy="646331"/>
          </a:xfrm>
          <a:prstGeom prst="rect">
            <a:avLst/>
          </a:prstGeom>
          <a:noFill/>
        </p:spPr>
        <p:txBody>
          <a:bodyPr wrap="none" rtlCol="0">
            <a:spAutoFit/>
          </a:bodyPr>
          <a:lstStyle/>
          <a:p>
            <a:r>
              <a:rPr lang="en-US" dirty="0"/>
              <a:t>SSDDEV-meta</a:t>
            </a:r>
          </a:p>
          <a:p>
            <a:r>
              <a:rPr lang="en-US" dirty="0" err="1"/>
              <a:t>superusers</a:t>
            </a:r>
            <a:endParaRPr lang="en-US" dirty="0"/>
          </a:p>
        </p:txBody>
      </p:sp>
    </p:spTree>
    <p:extLst>
      <p:ext uri="{BB962C8B-B14F-4D97-AF65-F5344CB8AC3E}">
        <p14:creationId xmlns:p14="http://schemas.microsoft.com/office/powerpoint/2010/main" val="367514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File and Requirements</a:t>
            </a:r>
          </a:p>
        </p:txBody>
      </p:sp>
      <p:sp>
        <p:nvSpPr>
          <p:cNvPr id="6" name="Content Placeholder 5"/>
          <p:cNvSpPr>
            <a:spLocks noGrp="1"/>
          </p:cNvSpPr>
          <p:nvPr>
            <p:ph idx="1"/>
          </p:nvPr>
        </p:nvSpPr>
        <p:spPr>
          <a:xfrm>
            <a:off x="6487637" y="1122218"/>
            <a:ext cx="5416188" cy="4813068"/>
          </a:xfrm>
        </p:spPr>
        <p:txBody>
          <a:bodyPr/>
          <a:lstStyle/>
          <a:p>
            <a:pPr marL="0" indent="0">
              <a:buNone/>
            </a:pPr>
            <a:r>
              <a:rPr lang="en-US" sz="2400" dirty="0"/>
              <a:t>There exists a </a:t>
            </a:r>
            <a:r>
              <a:rPr lang="en-US" sz="2400" b="1" dirty="0"/>
              <a:t>structures.csv</a:t>
            </a:r>
            <a:r>
              <a:rPr lang="en-US" sz="2400" dirty="0"/>
              <a:t> file for each repository, and it is reflective of that repository’s current condition. </a:t>
            </a:r>
          </a:p>
          <a:p>
            <a:pPr marL="0" indent="0">
              <a:buNone/>
            </a:pPr>
            <a:endParaRPr lang="en-US" sz="2400" dirty="0"/>
          </a:p>
          <a:p>
            <a:pPr marL="0" indent="0">
              <a:buNone/>
            </a:pPr>
            <a:r>
              <a:rPr lang="en-US" sz="2400" dirty="0"/>
              <a:t>This file is master file used to generate other </a:t>
            </a:r>
            <a:r>
              <a:rPr lang="en-US" sz="2400" dirty="0" err="1"/>
              <a:t>datacontrol</a:t>
            </a:r>
            <a:r>
              <a:rPr lang="en-US" sz="2400" dirty="0"/>
              <a:t> files used in that repository and develops </a:t>
            </a:r>
            <a:r>
              <a:rPr lang="en-US" sz="2400" dirty="0" err="1"/>
              <a:t>alongsides</a:t>
            </a:r>
            <a:r>
              <a:rPr lang="en-US" sz="2400" dirty="0"/>
              <a:t> the FW </a:t>
            </a:r>
            <a:r>
              <a:rPr lang="en-US" sz="2400" dirty="0" err="1"/>
              <a:t>src</a:t>
            </a:r>
            <a:r>
              <a:rPr lang="en-US" sz="2400" dirty="0"/>
              <a:t>.</a:t>
            </a:r>
          </a:p>
          <a:p>
            <a:pPr marL="0" indent="0">
              <a:buNone/>
            </a:pPr>
            <a:endParaRPr lang="en-US" sz="2400" dirty="0"/>
          </a:p>
          <a:p>
            <a:pPr marL="0" indent="0">
              <a:buNone/>
            </a:pPr>
            <a:r>
              <a:rPr lang="en-US" sz="2400" dirty="0" err="1"/>
              <a:t>dataControlGenMain</a:t>
            </a:r>
            <a:r>
              <a:rPr lang="en-US" sz="2400" dirty="0"/>
              <a:t> primarily edits this file.</a:t>
            </a:r>
          </a:p>
        </p:txBody>
      </p:sp>
      <p:pic>
        <p:nvPicPr>
          <p:cNvPr id="3" name="Picture 2"/>
          <p:cNvPicPr>
            <a:picLocks noChangeAspect="1"/>
          </p:cNvPicPr>
          <p:nvPr/>
        </p:nvPicPr>
        <p:blipFill>
          <a:blip r:embed="rId2"/>
          <a:stretch>
            <a:fillRect/>
          </a:stretch>
        </p:blipFill>
        <p:spPr>
          <a:xfrm>
            <a:off x="133350" y="1274763"/>
            <a:ext cx="6235236" cy="3800571"/>
          </a:xfrm>
          <a:prstGeom prst="rect">
            <a:avLst/>
          </a:prstGeom>
        </p:spPr>
      </p:pic>
    </p:spTree>
    <p:extLst>
      <p:ext uri="{BB962C8B-B14F-4D97-AF65-F5344CB8AC3E}">
        <p14:creationId xmlns:p14="http://schemas.microsoft.com/office/powerpoint/2010/main" val="393964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580"/>
            <a:ext cx="10972800" cy="939800"/>
          </a:xfrm>
        </p:spPr>
        <p:txBody>
          <a:bodyPr numCol="1"/>
          <a:lstStyle/>
          <a:p>
            <a:r>
              <a:rPr lang="en-US" dirty="0"/>
              <a:t>Data Overview – SSDDEV</a:t>
            </a:r>
          </a:p>
        </p:txBody>
      </p:sp>
      <p:sp>
        <p:nvSpPr>
          <p:cNvPr id="3" name="Content Placeholder 2"/>
          <p:cNvSpPr>
            <a:spLocks noGrp="1"/>
          </p:cNvSpPr>
          <p:nvPr>
            <p:ph idx="1"/>
          </p:nvPr>
        </p:nvSpPr>
        <p:spPr>
          <a:xfrm>
            <a:off x="981635" y="959079"/>
            <a:ext cx="4585447" cy="4087742"/>
          </a:xfrm>
        </p:spPr>
        <p:txBody>
          <a:bodyPr numCol="1"/>
          <a:lstStyle/>
          <a:p>
            <a:r>
              <a:rPr lang="en-US" sz="1800" b="1" dirty="0"/>
              <a:t>Unique Identifier</a:t>
            </a:r>
          </a:p>
          <a:p>
            <a:pPr lvl="1">
              <a:buFont typeface="Wingdings" panose="05000000000000000000" pitchFamily="2" charset="2"/>
              <a:buChar char="§"/>
            </a:pPr>
            <a:r>
              <a:rPr lang="en-US" sz="1800" dirty="0"/>
              <a:t>Assigned automatically, mostly enumerated identifier. Takes precedence over global name for identification.</a:t>
            </a:r>
          </a:p>
          <a:p>
            <a:r>
              <a:rPr lang="en-US" sz="1800" b="1" dirty="0"/>
              <a:t>Telemetry Version</a:t>
            </a:r>
          </a:p>
          <a:p>
            <a:pPr lvl="1">
              <a:buClr>
                <a:srgbClr val="1F497D"/>
              </a:buClr>
              <a:buFont typeface="Wingdings" panose="05000000000000000000" pitchFamily="2" charset="2"/>
              <a:buChar char="§"/>
            </a:pPr>
            <a:r>
              <a:rPr lang="en-US" sz="1800" dirty="0">
                <a:solidFill>
                  <a:prstClr val="black"/>
                </a:solidFill>
              </a:rPr>
              <a:t>1.0 or 2.0 </a:t>
            </a:r>
            <a:endParaRPr lang="en-US" sz="1800" dirty="0"/>
          </a:p>
          <a:p>
            <a:r>
              <a:rPr lang="en-US" sz="1800" b="1" dirty="0"/>
              <a:t>Auto </a:t>
            </a:r>
            <a:r>
              <a:rPr lang="en-US" sz="1800" b="1" dirty="0" err="1"/>
              <a:t>Parsability</a:t>
            </a:r>
            <a:endParaRPr lang="en-US" sz="1800" b="1" dirty="0"/>
          </a:p>
          <a:p>
            <a:pPr lvl="1">
              <a:buFont typeface="Wingdings" panose="05000000000000000000" pitchFamily="2" charset="2"/>
              <a:buChar char="§"/>
            </a:pPr>
            <a:r>
              <a:rPr lang="en-US" sz="1800" dirty="0"/>
              <a:t>Product, [sub-builds] in which auto-parsing enabled</a:t>
            </a:r>
          </a:p>
          <a:p>
            <a:r>
              <a:rPr lang="en-US" sz="1800" b="1" dirty="0"/>
              <a:t>Major</a:t>
            </a:r>
          </a:p>
          <a:p>
            <a:pPr lvl="1">
              <a:buFont typeface="Wingdings" panose="05000000000000000000" pitchFamily="2" charset="2"/>
              <a:buChar char="§"/>
            </a:pPr>
            <a:r>
              <a:rPr lang="en-US" sz="1800" dirty="0"/>
              <a:t>Automatically tracked, for non-reversible changes to structures.</a:t>
            </a:r>
          </a:p>
          <a:p>
            <a:endParaRPr lang="en-US" sz="1800" dirty="0"/>
          </a:p>
          <a:p>
            <a:pPr marL="0" indent="0">
              <a:buNone/>
            </a:pPr>
            <a:endParaRPr lang="en-US" sz="1800" dirty="0"/>
          </a:p>
          <a:p>
            <a:endParaRPr lang="en-US" sz="1800" dirty="0"/>
          </a:p>
          <a:p>
            <a:pPr lvl="1">
              <a:buFont typeface="Wingdings" panose="05000000000000000000" pitchFamily="2" charset="2"/>
              <a:buChar char="§"/>
            </a:pPr>
            <a:endParaRPr lang="en-US" sz="1800" dirty="0"/>
          </a:p>
          <a:p>
            <a:pPr marL="457200" lvl="1" indent="0">
              <a:buNone/>
            </a:pPr>
            <a:endParaRPr lang="en-US" sz="1800" dirty="0"/>
          </a:p>
          <a:p>
            <a:pPr lvl="1">
              <a:buFont typeface="Wingdings" panose="05000000000000000000" pitchFamily="2" charset="2"/>
              <a:buChar char="§"/>
            </a:pPr>
            <a:endParaRPr lang="en-US" sz="1800" dirty="0"/>
          </a:p>
          <a:p>
            <a:pPr marL="457200" lvl="1" indent="0">
              <a:buNone/>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900382462"/>
              </p:ext>
            </p:extLst>
          </p:nvPr>
        </p:nvGraphicFramePr>
        <p:xfrm>
          <a:off x="522642" y="5322683"/>
          <a:ext cx="11238156" cy="454849"/>
        </p:xfrm>
        <a:graphic>
          <a:graphicData uri="http://schemas.openxmlformats.org/drawingml/2006/table">
            <a:tbl>
              <a:tblPr firstRow="1" bandRow="1">
                <a:tableStyleId>{5C22544A-7EE6-4342-B048-85BDC9FD1C3A}</a:tableStyleId>
              </a:tblPr>
              <a:tblGrid>
                <a:gridCol w="1248684">
                  <a:extLst>
                    <a:ext uri="{9D8B030D-6E8A-4147-A177-3AD203B41FA5}">
                      <a16:colId xmlns:a16="http://schemas.microsoft.com/office/drawing/2014/main" val="20000"/>
                    </a:ext>
                  </a:extLst>
                </a:gridCol>
                <a:gridCol w="1248684">
                  <a:extLst>
                    <a:ext uri="{9D8B030D-6E8A-4147-A177-3AD203B41FA5}">
                      <a16:colId xmlns:a16="http://schemas.microsoft.com/office/drawing/2014/main" val="20001"/>
                    </a:ext>
                  </a:extLst>
                </a:gridCol>
                <a:gridCol w="1909683">
                  <a:extLst>
                    <a:ext uri="{9D8B030D-6E8A-4147-A177-3AD203B41FA5}">
                      <a16:colId xmlns:a16="http://schemas.microsoft.com/office/drawing/2014/main" val="20002"/>
                    </a:ext>
                  </a:extLst>
                </a:gridCol>
                <a:gridCol w="981636">
                  <a:extLst>
                    <a:ext uri="{9D8B030D-6E8A-4147-A177-3AD203B41FA5}">
                      <a16:colId xmlns:a16="http://schemas.microsoft.com/office/drawing/2014/main" val="20003"/>
                    </a:ext>
                  </a:extLst>
                </a:gridCol>
                <a:gridCol w="854733">
                  <a:extLst>
                    <a:ext uri="{9D8B030D-6E8A-4147-A177-3AD203B41FA5}">
                      <a16:colId xmlns:a16="http://schemas.microsoft.com/office/drawing/2014/main" val="20004"/>
                    </a:ext>
                  </a:extLst>
                </a:gridCol>
                <a:gridCol w="1248684">
                  <a:extLst>
                    <a:ext uri="{9D8B030D-6E8A-4147-A177-3AD203B41FA5}">
                      <a16:colId xmlns:a16="http://schemas.microsoft.com/office/drawing/2014/main" val="20005"/>
                    </a:ext>
                  </a:extLst>
                </a:gridCol>
                <a:gridCol w="1248684">
                  <a:extLst>
                    <a:ext uri="{9D8B030D-6E8A-4147-A177-3AD203B41FA5}">
                      <a16:colId xmlns:a16="http://schemas.microsoft.com/office/drawing/2014/main" val="20006"/>
                    </a:ext>
                  </a:extLst>
                </a:gridCol>
                <a:gridCol w="1248684">
                  <a:extLst>
                    <a:ext uri="{9D8B030D-6E8A-4147-A177-3AD203B41FA5}">
                      <a16:colId xmlns:a16="http://schemas.microsoft.com/office/drawing/2014/main" val="20007"/>
                    </a:ext>
                  </a:extLst>
                </a:gridCol>
                <a:gridCol w="1248684">
                  <a:extLst>
                    <a:ext uri="{9D8B030D-6E8A-4147-A177-3AD203B41FA5}">
                      <a16:colId xmlns:a16="http://schemas.microsoft.com/office/drawing/2014/main" val="20008"/>
                    </a:ext>
                  </a:extLst>
                </a:gridCol>
              </a:tblGrid>
              <a:tr h="454849">
                <a:tc>
                  <a:txBody>
                    <a:bodyPr/>
                    <a:lstStyle/>
                    <a:p>
                      <a:pPr algn="ctr" fontAlgn="ctr"/>
                      <a:r>
                        <a:rPr lang="en-US" sz="1400" b="1" i="0" u="none" strike="noStrike" dirty="0">
                          <a:solidFill>
                            <a:schemeClr val="bg1"/>
                          </a:solidFill>
                          <a:effectLst/>
                          <a:latin typeface="+mn-lt"/>
                        </a:rPr>
                        <a:t>Unique Identifier</a:t>
                      </a:r>
                    </a:p>
                  </a:txBody>
                  <a:tcPr marL="9525" marR="9525" marT="9525" marB="0" anchor="ctr"/>
                </a:tc>
                <a:tc>
                  <a:txBody>
                    <a:bodyPr/>
                    <a:lstStyle/>
                    <a:p>
                      <a:pPr algn="ctr" fontAlgn="ctr"/>
                      <a:r>
                        <a:rPr lang="en-US" sz="1400" b="1" i="0" u="none" strike="noStrike" dirty="0">
                          <a:solidFill>
                            <a:schemeClr val="bg1"/>
                          </a:solidFill>
                          <a:effectLst/>
                          <a:latin typeface="+mn-lt"/>
                        </a:rPr>
                        <a:t> Telemetry Version </a:t>
                      </a:r>
                    </a:p>
                  </a:txBody>
                  <a:tcPr marL="9525" marR="9525" marT="9525" marB="0" anchor="ctr"/>
                </a:tc>
                <a:tc>
                  <a:txBody>
                    <a:bodyPr/>
                    <a:lstStyle/>
                    <a:p>
                      <a:pPr algn="ctr" fontAlgn="ctr"/>
                      <a:r>
                        <a:rPr lang="en-US" sz="1400" b="1" i="0" u="none" strike="noStrike" dirty="0">
                          <a:solidFill>
                            <a:schemeClr val="bg1"/>
                          </a:solidFill>
                          <a:effectLst/>
                          <a:latin typeface="+mn-lt"/>
                        </a:rPr>
                        <a:t>  </a:t>
                      </a:r>
                      <a:r>
                        <a:rPr lang="en-US" sz="1400" b="1" i="0" u="none" strike="noStrike" dirty="0" err="1">
                          <a:solidFill>
                            <a:schemeClr val="bg1"/>
                          </a:solidFill>
                          <a:effectLst/>
                          <a:latin typeface="+mn-lt"/>
                        </a:rPr>
                        <a:t>Autoparsable</a:t>
                      </a:r>
                      <a:r>
                        <a:rPr lang="en-US" sz="1400" b="1" i="0" u="none" strike="noStrike" dirty="0">
                          <a:solidFill>
                            <a:schemeClr val="bg1"/>
                          </a:solidFill>
                          <a:effectLst/>
                          <a:latin typeface="+mn-lt"/>
                        </a:rPr>
                        <a:t> in Product, [Sub-Builds]</a:t>
                      </a:r>
                    </a:p>
                  </a:txBody>
                  <a:tcPr marL="9525" marR="9525" marT="9525" marB="0" anchor="ctr"/>
                </a:tc>
                <a:tc>
                  <a:txBody>
                    <a:bodyPr/>
                    <a:lstStyle/>
                    <a:p>
                      <a:pPr algn="ctr" fontAlgn="ctr"/>
                      <a:r>
                        <a:rPr lang="en-US" sz="1400" b="1" i="0" u="none" strike="noStrike" dirty="0">
                          <a:solidFill>
                            <a:schemeClr val="bg1"/>
                          </a:solidFill>
                          <a:effectLst/>
                          <a:latin typeface="+mn-lt"/>
                        </a:rPr>
                        <a:t>Major</a:t>
                      </a:r>
                    </a:p>
                  </a:txBody>
                  <a:tcPr marL="9525" marR="9525" marT="9525" marB="0" anchor="ctr"/>
                </a:tc>
                <a:tc>
                  <a:txBody>
                    <a:bodyPr/>
                    <a:lstStyle/>
                    <a:p>
                      <a:pPr algn="ctr" fontAlgn="ctr"/>
                      <a:r>
                        <a:rPr lang="en-US" sz="1400" b="1" i="0" u="none" strike="noStrike" dirty="0">
                          <a:solidFill>
                            <a:schemeClr val="bg1"/>
                          </a:solidFill>
                          <a:effectLst/>
                          <a:latin typeface="+mn-lt"/>
                        </a:rPr>
                        <a:t>Minor</a:t>
                      </a:r>
                    </a:p>
                  </a:txBody>
                  <a:tcPr marL="9525" marR="9525" marT="9525" marB="0" anchor="ctr"/>
                </a:tc>
                <a:tc>
                  <a:txBody>
                    <a:bodyPr/>
                    <a:lstStyle/>
                    <a:p>
                      <a:pPr algn="ctr" fontAlgn="ctr"/>
                      <a:r>
                        <a:rPr lang="en-US" sz="1400" b="1" i="0" u="none" strike="noStrike" dirty="0">
                          <a:solidFill>
                            <a:schemeClr val="bg1"/>
                          </a:solidFill>
                          <a:effectLst/>
                          <a:latin typeface="+mn-lt"/>
                        </a:rPr>
                        <a:t>Persistence</a:t>
                      </a:r>
                    </a:p>
                  </a:txBody>
                  <a:tcPr marL="9525" marR="9525" marT="9525" marB="0" anchor="ctr"/>
                </a:tc>
                <a:tc>
                  <a:txBody>
                    <a:bodyPr/>
                    <a:lstStyle/>
                    <a:p>
                      <a:pPr algn="ctr" fontAlgn="ctr"/>
                      <a:r>
                        <a:rPr lang="en-US" sz="1400" b="1" i="0" u="none" strike="noStrike" dirty="0">
                          <a:solidFill>
                            <a:schemeClr val="bg1"/>
                          </a:solidFill>
                          <a:effectLst/>
                          <a:latin typeface="+mn-lt"/>
                        </a:rPr>
                        <a:t>Dependency</a:t>
                      </a:r>
                    </a:p>
                  </a:txBody>
                  <a:tcPr marL="9525" marR="9525" marT="9525" marB="0" anchor="ctr"/>
                </a:tc>
                <a:tc>
                  <a:txBody>
                    <a:bodyPr/>
                    <a:lstStyle/>
                    <a:p>
                      <a:pPr algn="ctr" fontAlgn="ctr"/>
                      <a:r>
                        <a:rPr lang="en-US" sz="1400" b="1" i="0" u="none" strike="noStrike" dirty="0">
                          <a:solidFill>
                            <a:schemeClr val="bg1"/>
                          </a:solidFill>
                          <a:effectLst/>
                          <a:latin typeface="+mn-lt"/>
                        </a:rPr>
                        <a:t>Security Classification</a:t>
                      </a:r>
                    </a:p>
                  </a:txBody>
                  <a:tcPr marL="9525" marR="9525" marT="9525" marB="0" anchor="ctr"/>
                </a:tc>
                <a:tc>
                  <a:txBody>
                    <a:bodyPr/>
                    <a:lstStyle/>
                    <a:p>
                      <a:pPr algn="ctr" fontAlgn="ctr"/>
                      <a:r>
                        <a:rPr lang="en-US" sz="1400" b="1" i="0" u="none" strike="noStrike" dirty="0">
                          <a:solidFill>
                            <a:schemeClr val="bg1"/>
                          </a:solidFill>
                          <a:effectLst/>
                          <a:latin typeface="+mn-lt"/>
                        </a:rPr>
                        <a:t>Byte Size (Decimal)</a:t>
                      </a:r>
                    </a:p>
                  </a:txBody>
                  <a:tcPr marL="9525" marR="9525" marT="9525" marB="0" anchor="ctr"/>
                </a:tc>
                <a:extLst>
                  <a:ext uri="{0D108BD9-81ED-4DB2-BD59-A6C34878D82A}">
                    <a16:rowId xmlns:a16="http://schemas.microsoft.com/office/drawing/2014/main" val="10000"/>
                  </a:ext>
                </a:extLst>
              </a:tr>
            </a:tbl>
          </a:graphicData>
        </a:graphic>
      </p:graphicFrame>
      <p:sp>
        <p:nvSpPr>
          <p:cNvPr id="4" name="Rectangle 3"/>
          <p:cNvSpPr/>
          <p:nvPr/>
        </p:nvSpPr>
        <p:spPr>
          <a:xfrm>
            <a:off x="6326841" y="959079"/>
            <a:ext cx="4495800" cy="3416320"/>
          </a:xfrm>
          <a:prstGeom prst="rect">
            <a:avLst/>
          </a:prstGeom>
        </p:spPr>
        <p:txBody>
          <a:bodyPr wrap="square">
            <a:spAutoFit/>
          </a:bodyPr>
          <a:lstStyle/>
          <a:p>
            <a:pPr marL="285750" indent="-285750">
              <a:buFont typeface="Arial" panose="020B0604020202020204" pitchFamily="34" charset="0"/>
              <a:buChar char="•"/>
            </a:pPr>
            <a:r>
              <a:rPr lang="en-US" b="1" dirty="0"/>
              <a:t>Minor</a:t>
            </a:r>
          </a:p>
          <a:p>
            <a:pPr marL="742950" lvl="1" indent="-285750">
              <a:buFont typeface="Arial" panose="020B0604020202020204" pitchFamily="34" charset="0"/>
              <a:buChar char="•"/>
            </a:pPr>
            <a:r>
              <a:rPr lang="en-US" dirty="0"/>
              <a:t>Automatically tracked, for small changes and updates to structures.</a:t>
            </a:r>
          </a:p>
          <a:p>
            <a:pPr marL="285750" indent="-285750">
              <a:buFont typeface="Arial" panose="020B0604020202020204" pitchFamily="34" charset="0"/>
              <a:buChar char="•"/>
            </a:pPr>
            <a:r>
              <a:rPr lang="en-US" b="1" dirty="0"/>
              <a:t>Persistence</a:t>
            </a:r>
          </a:p>
          <a:p>
            <a:pPr marL="742950" lvl="1" indent="-285750">
              <a:buFont typeface="Arial" panose="020B0604020202020204" pitchFamily="34" charset="0"/>
              <a:buChar char="•"/>
            </a:pPr>
            <a:r>
              <a:rPr lang="en-US" dirty="0" err="1"/>
              <a:t>Lossly</a:t>
            </a:r>
            <a:r>
              <a:rPr lang="en-US" dirty="0"/>
              <a:t>, safe, constant, reconstructed</a:t>
            </a:r>
          </a:p>
          <a:p>
            <a:pPr marL="285750" indent="-285750">
              <a:buFont typeface="Arial" panose="020B0604020202020204" pitchFamily="34" charset="0"/>
              <a:buChar char="•"/>
            </a:pPr>
            <a:r>
              <a:rPr lang="en-US" b="1" dirty="0"/>
              <a:t>Dependency </a:t>
            </a:r>
          </a:p>
          <a:p>
            <a:pPr marL="742950" lvl="1" indent="-285750">
              <a:buFont typeface="Arial" panose="020B0604020202020204" pitchFamily="34" charset="0"/>
              <a:buChar char="•"/>
            </a:pPr>
            <a:r>
              <a:rPr lang="en-US" dirty="0"/>
              <a:t>Single, multiple, hybrid</a:t>
            </a:r>
          </a:p>
          <a:p>
            <a:pPr marL="285750" indent="-285750">
              <a:buFont typeface="Arial" panose="020B0604020202020204" pitchFamily="34" charset="0"/>
              <a:buChar char="•"/>
            </a:pPr>
            <a:r>
              <a:rPr lang="en-US" b="1" dirty="0"/>
              <a:t>Security Classification</a:t>
            </a:r>
          </a:p>
          <a:p>
            <a:pPr marL="742950" lvl="1" indent="-285750">
              <a:buClr>
                <a:srgbClr val="1F497D"/>
              </a:buClr>
              <a:buFont typeface="Arial" panose="020B0604020202020204" pitchFamily="34" charset="0"/>
              <a:buChar char="•"/>
            </a:pPr>
            <a:r>
              <a:rPr lang="en-US" dirty="0"/>
              <a:t>Secret, Confidential, Public</a:t>
            </a:r>
          </a:p>
          <a:p>
            <a:pPr marL="285750" indent="-285750">
              <a:buFont typeface="Arial" panose="020B0604020202020204" pitchFamily="34" charset="0"/>
              <a:buChar char="•"/>
            </a:pPr>
            <a:r>
              <a:rPr lang="en-US" b="1" dirty="0"/>
              <a:t>Byte Size</a:t>
            </a:r>
          </a:p>
          <a:p>
            <a:pPr marL="742950" lvl="1" indent="-285750">
              <a:buFont typeface="Arial" panose="020B0604020202020204" pitchFamily="34" charset="0"/>
              <a:buChar char="•"/>
            </a:pPr>
            <a:r>
              <a:rPr lang="en-US" dirty="0"/>
              <a:t>Decimal. Automatically calculated based on hexadecimal Size</a:t>
            </a:r>
          </a:p>
        </p:txBody>
      </p:sp>
    </p:spTree>
    <p:extLst>
      <p:ext uri="{BB962C8B-B14F-4D97-AF65-F5344CB8AC3E}">
        <p14:creationId xmlns:p14="http://schemas.microsoft.com/office/powerpoint/2010/main" val="323800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26"/>
            <a:ext cx="10972800" cy="939800"/>
          </a:xfrm>
        </p:spPr>
        <p:txBody>
          <a:bodyPr numCol="1"/>
          <a:lstStyle/>
          <a:p>
            <a:r>
              <a:rPr lang="en-US"/>
              <a:t>Data Overview – SSDDEV, Continued</a:t>
            </a:r>
            <a:endParaRPr lang="en-US" dirty="0"/>
          </a:p>
        </p:txBody>
      </p:sp>
      <p:sp>
        <p:nvSpPr>
          <p:cNvPr id="3" name="Content Placeholder 2"/>
          <p:cNvSpPr>
            <a:spLocks noGrp="1"/>
          </p:cNvSpPr>
          <p:nvPr>
            <p:ph idx="1"/>
          </p:nvPr>
        </p:nvSpPr>
        <p:spPr>
          <a:xfrm>
            <a:off x="505447" y="1002126"/>
            <a:ext cx="5376120" cy="4203038"/>
          </a:xfrm>
        </p:spPr>
        <p:txBody>
          <a:bodyPr numCol="1"/>
          <a:lstStyle/>
          <a:p>
            <a:pPr marL="0" indent="0">
              <a:buNone/>
            </a:pPr>
            <a:r>
              <a:rPr lang="en-US" sz="1600" b="1" dirty="0"/>
              <a:t>Data Area</a:t>
            </a:r>
          </a:p>
          <a:p>
            <a:pPr>
              <a:buFont typeface="Wingdings" panose="05000000000000000000" pitchFamily="2" charset="2"/>
              <a:buChar char="§"/>
            </a:pPr>
            <a:r>
              <a:rPr lang="en-US" sz="1600" b="1" dirty="0"/>
              <a:t>(1,2,3)</a:t>
            </a:r>
            <a:r>
              <a:rPr lang="en-US" sz="1600" dirty="0"/>
              <a:t> Telemetry specification for level of precedence in assert dumps</a:t>
            </a:r>
          </a:p>
          <a:p>
            <a:pPr>
              <a:buFont typeface="Wingdings" panose="05000000000000000000" pitchFamily="2" charset="2"/>
              <a:buChar char="§"/>
            </a:pPr>
            <a:r>
              <a:rPr lang="en-US" sz="1600" dirty="0"/>
              <a:t>(4,5,6) Items after 3 are internal placeholders.</a:t>
            </a:r>
          </a:p>
          <a:p>
            <a:pPr marL="0" indent="0">
              <a:buNone/>
            </a:pPr>
            <a:r>
              <a:rPr lang="en-US" sz="1600" b="1" dirty="0"/>
              <a:t>Structure Duplication</a:t>
            </a:r>
          </a:p>
          <a:p>
            <a:pPr>
              <a:buFont typeface="Wingdings" panose="05000000000000000000" pitchFamily="2" charset="2"/>
              <a:buChar char="§"/>
            </a:pPr>
            <a:r>
              <a:rPr lang="en-US" sz="1600" dirty="0"/>
              <a:t>What duplicate structures of it exist, if any</a:t>
            </a:r>
          </a:p>
          <a:p>
            <a:pPr marL="0" indent="0">
              <a:buNone/>
            </a:pPr>
            <a:r>
              <a:rPr lang="en-US" sz="1600" b="1" dirty="0"/>
              <a:t>Data Object Group</a:t>
            </a:r>
          </a:p>
          <a:p>
            <a:pPr>
              <a:buFont typeface="Wingdings" panose="05000000000000000000" pitchFamily="2" charset="2"/>
              <a:buChar char="§"/>
            </a:pPr>
            <a:r>
              <a:rPr lang="en-US" sz="1600" dirty="0" err="1"/>
              <a:t>DiveStats_PART</a:t>
            </a:r>
            <a:r>
              <a:rPr lang="en-US" sz="1600" dirty="0"/>
              <a:t>, </a:t>
            </a:r>
            <a:r>
              <a:rPr lang="en-US" sz="1600" dirty="0" err="1"/>
              <a:t>Transport_PART</a:t>
            </a:r>
            <a:r>
              <a:rPr lang="en-US" sz="1600" dirty="0"/>
              <a:t>, </a:t>
            </a:r>
            <a:r>
              <a:rPr lang="en-US" sz="1600" dirty="0" err="1"/>
              <a:t>DriveStats_FULL</a:t>
            </a:r>
            <a:r>
              <a:rPr lang="en-US" sz="1600" dirty="0"/>
              <a:t>, etc.</a:t>
            </a:r>
          </a:p>
          <a:p>
            <a:pPr marL="0" indent="0">
              <a:buNone/>
            </a:pPr>
            <a:r>
              <a:rPr lang="en-US" sz="1600" b="1" dirty="0"/>
              <a:t>Global Name</a:t>
            </a:r>
          </a:p>
          <a:p>
            <a:pPr>
              <a:buFont typeface="Wingdings" panose="05000000000000000000" pitchFamily="2" charset="2"/>
              <a:buChar char="§"/>
            </a:pPr>
            <a:r>
              <a:rPr lang="en-US" sz="1600" dirty="0"/>
              <a:t>Human-friendly identifier for structure and represents the instance name.</a:t>
            </a:r>
          </a:p>
          <a:p>
            <a:pPr marL="0" indent="0">
              <a:buNone/>
            </a:pPr>
            <a:r>
              <a:rPr lang="en-US" sz="1600" b="1" dirty="0"/>
              <a:t>Size </a:t>
            </a:r>
          </a:p>
          <a:p>
            <a:pPr>
              <a:buFont typeface="Wingdings" panose="05000000000000000000" pitchFamily="2" charset="2"/>
              <a:buChar char="§"/>
            </a:pPr>
            <a:r>
              <a:rPr lang="en-US" sz="1600" dirty="0"/>
              <a:t>In bytes. Obtained from GHS command. </a:t>
            </a:r>
          </a:p>
        </p:txBody>
      </p:sp>
      <p:graphicFrame>
        <p:nvGraphicFramePr>
          <p:cNvPr id="6" name="Table 5"/>
          <p:cNvGraphicFramePr>
            <a:graphicFrameLocks noGrp="1"/>
          </p:cNvGraphicFramePr>
          <p:nvPr>
            <p:extLst>
              <p:ext uri="{D42A27DB-BD31-4B8C-83A1-F6EECF244321}">
                <p14:modId xmlns:p14="http://schemas.microsoft.com/office/powerpoint/2010/main" val="1948732628"/>
              </p:ext>
            </p:extLst>
          </p:nvPr>
        </p:nvGraphicFramePr>
        <p:xfrm>
          <a:off x="175375" y="5284221"/>
          <a:ext cx="11841249" cy="436245"/>
        </p:xfrm>
        <a:graphic>
          <a:graphicData uri="http://schemas.openxmlformats.org/drawingml/2006/table">
            <a:tbl>
              <a:tblPr firstRow="1" bandRow="1">
                <a:tableStyleId>{5C22544A-7EE6-4342-B048-85BDC9FD1C3A}</a:tableStyleId>
              </a:tblPr>
              <a:tblGrid>
                <a:gridCol w="937375">
                  <a:extLst>
                    <a:ext uri="{9D8B030D-6E8A-4147-A177-3AD203B41FA5}">
                      <a16:colId xmlns:a16="http://schemas.microsoft.com/office/drawing/2014/main" val="20000"/>
                    </a:ext>
                  </a:extLst>
                </a:gridCol>
                <a:gridCol w="1430875">
                  <a:extLst>
                    <a:ext uri="{9D8B030D-6E8A-4147-A177-3AD203B41FA5}">
                      <a16:colId xmlns:a16="http://schemas.microsoft.com/office/drawing/2014/main" val="20001"/>
                    </a:ext>
                  </a:extLst>
                </a:gridCol>
                <a:gridCol w="1184125">
                  <a:extLst>
                    <a:ext uri="{9D8B030D-6E8A-4147-A177-3AD203B41FA5}">
                      <a16:colId xmlns:a16="http://schemas.microsoft.com/office/drawing/2014/main" val="20002"/>
                    </a:ext>
                  </a:extLst>
                </a:gridCol>
                <a:gridCol w="1184125">
                  <a:extLst>
                    <a:ext uri="{9D8B030D-6E8A-4147-A177-3AD203B41FA5}">
                      <a16:colId xmlns:a16="http://schemas.microsoft.com/office/drawing/2014/main" val="20003"/>
                    </a:ext>
                  </a:extLst>
                </a:gridCol>
                <a:gridCol w="1184125">
                  <a:extLst>
                    <a:ext uri="{9D8B030D-6E8A-4147-A177-3AD203B41FA5}">
                      <a16:colId xmlns:a16="http://schemas.microsoft.com/office/drawing/2014/main" val="20004"/>
                    </a:ext>
                  </a:extLst>
                </a:gridCol>
                <a:gridCol w="1184125">
                  <a:extLst>
                    <a:ext uri="{9D8B030D-6E8A-4147-A177-3AD203B41FA5}">
                      <a16:colId xmlns:a16="http://schemas.microsoft.com/office/drawing/2014/main" val="20005"/>
                    </a:ext>
                  </a:extLst>
                </a:gridCol>
                <a:gridCol w="1763552">
                  <a:extLst>
                    <a:ext uri="{9D8B030D-6E8A-4147-A177-3AD203B41FA5}">
                      <a16:colId xmlns:a16="http://schemas.microsoft.com/office/drawing/2014/main" val="20006"/>
                    </a:ext>
                  </a:extLst>
                </a:gridCol>
                <a:gridCol w="850070">
                  <a:extLst>
                    <a:ext uri="{9D8B030D-6E8A-4147-A177-3AD203B41FA5}">
                      <a16:colId xmlns:a16="http://schemas.microsoft.com/office/drawing/2014/main" val="20007"/>
                    </a:ext>
                  </a:extLst>
                </a:gridCol>
                <a:gridCol w="873045">
                  <a:extLst>
                    <a:ext uri="{9D8B030D-6E8A-4147-A177-3AD203B41FA5}">
                      <a16:colId xmlns:a16="http://schemas.microsoft.com/office/drawing/2014/main" val="20008"/>
                    </a:ext>
                  </a:extLst>
                </a:gridCol>
                <a:gridCol w="1249832">
                  <a:extLst>
                    <a:ext uri="{9D8B030D-6E8A-4147-A177-3AD203B41FA5}">
                      <a16:colId xmlns:a16="http://schemas.microsoft.com/office/drawing/2014/main" val="20009"/>
                    </a:ext>
                  </a:extLst>
                </a:gridCol>
              </a:tblGrid>
              <a:tr h="383655">
                <a:tc>
                  <a:txBody>
                    <a:bodyPr/>
                    <a:lstStyle/>
                    <a:p>
                      <a:pPr algn="ctr" fontAlgn="ctr"/>
                      <a:r>
                        <a:rPr lang="en-US" sz="1400" b="1" i="0" u="none" strike="noStrike" dirty="0">
                          <a:solidFill>
                            <a:schemeClr val="bg1"/>
                          </a:solidFill>
                          <a:effectLst/>
                          <a:latin typeface="+mn-lt"/>
                        </a:rPr>
                        <a:t>Data Area</a:t>
                      </a:r>
                    </a:p>
                  </a:txBody>
                  <a:tcPr marL="9525" marR="9525" marT="9525" marB="0" anchor="ctr"/>
                </a:tc>
                <a:tc>
                  <a:txBody>
                    <a:bodyPr/>
                    <a:lstStyle/>
                    <a:p>
                      <a:pPr algn="ctr" fontAlgn="ctr"/>
                      <a:r>
                        <a:rPr lang="en-US" sz="1400" b="1" i="0" u="none" strike="noStrike" dirty="0">
                          <a:solidFill>
                            <a:schemeClr val="bg1"/>
                          </a:solidFill>
                          <a:effectLst/>
                          <a:latin typeface="+mn-lt"/>
                        </a:rPr>
                        <a:t>Structure Duplication</a:t>
                      </a:r>
                    </a:p>
                  </a:txBody>
                  <a:tcPr marL="9525" marR="9525" marT="9525" marB="0" anchor="ctr"/>
                </a:tc>
                <a:tc>
                  <a:txBody>
                    <a:bodyPr/>
                    <a:lstStyle/>
                    <a:p>
                      <a:pPr algn="ctr" fontAlgn="ctr"/>
                      <a:r>
                        <a:rPr lang="en-US" sz="1400" b="1" i="0" u="none" strike="noStrike" dirty="0">
                          <a:solidFill>
                            <a:schemeClr val="bg1"/>
                          </a:solidFill>
                          <a:effectLst/>
                          <a:latin typeface="+mn-lt"/>
                        </a:rPr>
                        <a:t>Data Object Group</a:t>
                      </a:r>
                    </a:p>
                  </a:txBody>
                  <a:tcPr marL="9525" marR="9525" marT="9525" marB="0" anchor="ctr"/>
                </a:tc>
                <a:tc>
                  <a:txBody>
                    <a:bodyPr/>
                    <a:lstStyle/>
                    <a:p>
                      <a:pPr algn="ctr" fontAlgn="ctr"/>
                      <a:r>
                        <a:rPr lang="en-US" sz="1400" b="1" i="0" u="none" strike="noStrike" dirty="0">
                          <a:solidFill>
                            <a:schemeClr val="bg1"/>
                          </a:solidFill>
                          <a:effectLst/>
                          <a:latin typeface="+mn-lt"/>
                        </a:rPr>
                        <a:t>Global Name</a:t>
                      </a:r>
                    </a:p>
                  </a:txBody>
                  <a:tcPr marL="9525" marR="9525" marT="9525" marB="0" anchor="ctr"/>
                </a:tc>
                <a:tc>
                  <a:txBody>
                    <a:bodyPr/>
                    <a:lstStyle/>
                    <a:p>
                      <a:pPr algn="ctr" fontAlgn="ctr"/>
                      <a:r>
                        <a:rPr lang="en-US" sz="1400" b="1" i="0" u="none" strike="noStrike">
                          <a:solidFill>
                            <a:schemeClr val="bg1"/>
                          </a:solidFill>
                          <a:effectLst/>
                          <a:latin typeface="+mn-lt"/>
                        </a:rPr>
                        <a:t>Size (Hex)</a:t>
                      </a:r>
                    </a:p>
                  </a:txBody>
                  <a:tcPr marL="9525" marR="9525" marT="9525" marB="0" anchor="ctr"/>
                </a:tc>
                <a:tc>
                  <a:txBody>
                    <a:bodyPr/>
                    <a:lstStyle/>
                    <a:p>
                      <a:pPr algn="ctr" fontAlgn="ctr"/>
                      <a:r>
                        <a:rPr lang="en-US" sz="1400" b="1" i="0" u="none" strike="noStrike" dirty="0">
                          <a:solidFill>
                            <a:schemeClr val="bg1"/>
                          </a:solidFill>
                          <a:effectLst/>
                          <a:latin typeface="+mn-lt"/>
                        </a:rPr>
                        <a:t>Within Assert</a:t>
                      </a:r>
                    </a:p>
                  </a:txBody>
                  <a:tcPr marL="9525" marR="9525" marT="9525" marB="0" anchor="ctr"/>
                </a:tc>
                <a:tc>
                  <a:txBody>
                    <a:bodyPr/>
                    <a:lstStyle/>
                    <a:p>
                      <a:pPr algn="ctr" fontAlgn="ctr"/>
                      <a:r>
                        <a:rPr lang="en-US" sz="1400" b="1" i="0" u="none" strike="noStrike" dirty="0">
                          <a:solidFill>
                            <a:schemeClr val="bg1"/>
                          </a:solidFill>
                          <a:effectLst/>
                          <a:latin typeface="+mn-lt"/>
                        </a:rPr>
                        <a:t>Product, [Sub-Builds]</a:t>
                      </a:r>
                    </a:p>
                  </a:txBody>
                  <a:tcPr marL="9525" marR="9525" marT="9525" marB="0" anchor="ctr"/>
                </a:tc>
                <a:tc>
                  <a:txBody>
                    <a:bodyPr/>
                    <a:lstStyle/>
                    <a:p>
                      <a:pPr algn="ctr" fontAlgn="ctr"/>
                      <a:r>
                        <a:rPr lang="en-US" sz="1400" b="1" i="0" u="none" strike="noStrike" dirty="0">
                          <a:solidFill>
                            <a:schemeClr val="bg1"/>
                          </a:solidFill>
                          <a:effectLst/>
                          <a:latin typeface="+mn-lt"/>
                        </a:rPr>
                        <a:t>Domain</a:t>
                      </a:r>
                    </a:p>
                  </a:txBody>
                  <a:tcPr marL="9525" marR="9525" marT="9525" marB="0" anchor="ctr"/>
                </a:tc>
                <a:tc>
                  <a:txBody>
                    <a:bodyPr/>
                    <a:lstStyle/>
                    <a:p>
                      <a:pPr algn="ctr"/>
                      <a:r>
                        <a:rPr lang="en-US" sz="1400" dirty="0">
                          <a:solidFill>
                            <a:schemeClr val="bg1"/>
                          </a:solidFill>
                          <a:latin typeface="+mn-lt"/>
                        </a:rPr>
                        <a:t>Owner</a:t>
                      </a:r>
                    </a:p>
                  </a:txBody>
                  <a:tcPr anchor="ctr"/>
                </a:tc>
                <a:tc>
                  <a:txBody>
                    <a:bodyPr/>
                    <a:lstStyle/>
                    <a:p>
                      <a:pPr algn="ctr"/>
                      <a:r>
                        <a:rPr lang="en-US" sz="1400" dirty="0">
                          <a:solidFill>
                            <a:schemeClr val="bg1"/>
                          </a:solidFill>
                          <a:latin typeface="+mn-lt"/>
                        </a:rPr>
                        <a:t>Description</a:t>
                      </a:r>
                    </a:p>
                  </a:txBody>
                  <a:tcPr anchor="ctr"/>
                </a:tc>
                <a:extLst>
                  <a:ext uri="{0D108BD9-81ED-4DB2-BD59-A6C34878D82A}">
                    <a16:rowId xmlns:a16="http://schemas.microsoft.com/office/drawing/2014/main" val="10000"/>
                  </a:ext>
                </a:extLst>
              </a:tr>
            </a:tbl>
          </a:graphicData>
        </a:graphic>
      </p:graphicFrame>
      <p:sp>
        <p:nvSpPr>
          <p:cNvPr id="8" name="Content Placeholder 2"/>
          <p:cNvSpPr txBox="1">
            <a:spLocks/>
          </p:cNvSpPr>
          <p:nvPr/>
        </p:nvSpPr>
        <p:spPr bwMode="auto">
          <a:xfrm>
            <a:off x="6206280" y="1002126"/>
            <a:ext cx="5376120" cy="4203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2"/>
              </a:buClr>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Clr>
                <a:schemeClr val="tx2"/>
              </a:buClr>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Clr>
                <a:schemeClr val="tx2"/>
              </a:buClr>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t>Within Assert</a:t>
            </a:r>
          </a:p>
          <a:p>
            <a:pPr>
              <a:buFont typeface="Wingdings" panose="05000000000000000000" pitchFamily="2" charset="2"/>
              <a:buChar char="§"/>
            </a:pPr>
            <a:r>
              <a:rPr lang="en-US" sz="1600" dirty="0"/>
              <a:t> STD, PLI, MIN, CDR. What assert found in.</a:t>
            </a:r>
          </a:p>
          <a:p>
            <a:pPr marL="0" indent="0">
              <a:buNone/>
            </a:pPr>
            <a:r>
              <a:rPr lang="en-US" sz="1600" b="1" dirty="0"/>
              <a:t>Product, [Sub-builds]</a:t>
            </a:r>
          </a:p>
          <a:p>
            <a:pPr>
              <a:buFont typeface="Wingdings" panose="05000000000000000000" pitchFamily="2" charset="2"/>
              <a:buChar char="§"/>
            </a:pPr>
            <a:r>
              <a:rPr lang="en-US" sz="1600" dirty="0"/>
              <a:t> What Product and Sub-build use it. If this field is Empty, the structure has been deprecated. </a:t>
            </a:r>
          </a:p>
          <a:p>
            <a:pPr marL="0" indent="0">
              <a:buNone/>
            </a:pPr>
            <a:r>
              <a:rPr lang="en-US" sz="1600" b="1" dirty="0"/>
              <a:t>Domain </a:t>
            </a:r>
          </a:p>
          <a:p>
            <a:pPr>
              <a:buFont typeface="Wingdings" panose="05000000000000000000" pitchFamily="2" charset="2"/>
              <a:buChar char="§"/>
            </a:pPr>
            <a:r>
              <a:rPr lang="en-US" sz="1600" dirty="0"/>
              <a:t> Core, Platform Services, Transport, etc.</a:t>
            </a:r>
          </a:p>
          <a:p>
            <a:pPr marL="0" indent="0">
              <a:buNone/>
            </a:pPr>
            <a:r>
              <a:rPr lang="en-US" sz="1600" b="1" dirty="0"/>
              <a:t>Owner</a:t>
            </a:r>
          </a:p>
          <a:p>
            <a:pPr>
              <a:buFont typeface="Wingdings" panose="05000000000000000000" pitchFamily="2" charset="2"/>
              <a:buChar char="§"/>
            </a:pPr>
            <a:r>
              <a:rPr lang="en-US" sz="1600" dirty="0"/>
              <a:t> The one who assigned a description to the structure. Mostly, the FW </a:t>
            </a:r>
            <a:r>
              <a:rPr lang="en-US" sz="1600" dirty="0" err="1"/>
              <a:t>struct</a:t>
            </a:r>
            <a:r>
              <a:rPr lang="en-US" sz="1600" dirty="0"/>
              <a:t> developer and UID implementer. </a:t>
            </a:r>
          </a:p>
          <a:p>
            <a:pPr marL="0" indent="0">
              <a:buNone/>
            </a:pPr>
            <a:r>
              <a:rPr lang="en-US" sz="1600" b="1" dirty="0"/>
              <a:t>Description</a:t>
            </a:r>
          </a:p>
          <a:p>
            <a:pPr>
              <a:buFont typeface="Wingdings" panose="05000000000000000000" pitchFamily="2" charset="2"/>
              <a:buChar char="§"/>
            </a:pPr>
            <a:r>
              <a:rPr lang="en-US" sz="1600" dirty="0"/>
              <a:t> 250 char limit. Sentence describing FW structure use and/or construction. </a:t>
            </a:r>
          </a:p>
        </p:txBody>
      </p:sp>
    </p:spTree>
    <p:extLst>
      <p:ext uri="{BB962C8B-B14F-4D97-AF65-F5344CB8AC3E}">
        <p14:creationId xmlns:p14="http://schemas.microsoft.com/office/powerpoint/2010/main" val="173409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Reservation Tracker and Requirements</a:t>
            </a:r>
          </a:p>
        </p:txBody>
      </p:sp>
      <p:sp>
        <p:nvSpPr>
          <p:cNvPr id="6" name="Content Placeholder 5"/>
          <p:cNvSpPr>
            <a:spLocks noGrp="1"/>
          </p:cNvSpPr>
          <p:nvPr>
            <p:ph idx="1"/>
          </p:nvPr>
        </p:nvSpPr>
        <p:spPr>
          <a:xfrm>
            <a:off x="6487637" y="1122218"/>
            <a:ext cx="5416188" cy="4813068"/>
          </a:xfrm>
        </p:spPr>
        <p:txBody>
          <a:bodyPr/>
          <a:lstStyle/>
          <a:p>
            <a:pPr marL="0" indent="0">
              <a:buNone/>
            </a:pPr>
            <a:r>
              <a:rPr lang="en-US" sz="2400" b="1" dirty="0"/>
              <a:t>Structures-meta.csv</a:t>
            </a:r>
            <a:r>
              <a:rPr lang="en-US" sz="2400" dirty="0"/>
              <a:t> contains UID reservation information across all repositories.</a:t>
            </a:r>
          </a:p>
          <a:p>
            <a:pPr marL="0" indent="0">
              <a:buNone/>
            </a:pPr>
            <a:endParaRPr lang="en-US" sz="2400" dirty="0"/>
          </a:p>
          <a:p>
            <a:pPr marL="0" indent="0">
              <a:buNone/>
            </a:pPr>
            <a:r>
              <a:rPr lang="en-US" sz="2400" dirty="0"/>
              <a:t>This file is master file used to generate other UIDs that have never been used before in any repository to avoid UID duplication.</a:t>
            </a:r>
          </a:p>
          <a:p>
            <a:pPr marL="0" indent="0">
              <a:buNone/>
            </a:pPr>
            <a:endParaRPr lang="en-US" sz="2400" dirty="0"/>
          </a:p>
          <a:p>
            <a:pPr marL="0" indent="0">
              <a:buNone/>
            </a:pPr>
            <a:r>
              <a:rPr lang="en-US" sz="2400" dirty="0" err="1"/>
              <a:t>dataControlGenMeta</a:t>
            </a:r>
            <a:r>
              <a:rPr lang="en-US" sz="2400" dirty="0"/>
              <a:t> contains supporting functions for this script.</a:t>
            </a:r>
          </a:p>
        </p:txBody>
      </p:sp>
      <p:pic>
        <p:nvPicPr>
          <p:cNvPr id="5" name="Content Placeholder 8"/>
          <p:cNvPicPr>
            <a:picLocks noChangeAspect="1"/>
          </p:cNvPicPr>
          <p:nvPr/>
        </p:nvPicPr>
        <p:blipFill>
          <a:blip r:embed="rId2"/>
          <a:stretch>
            <a:fillRect/>
          </a:stretch>
        </p:blipFill>
        <p:spPr>
          <a:xfrm>
            <a:off x="1729408" y="941388"/>
            <a:ext cx="2977063" cy="4949598"/>
          </a:xfrm>
          <a:prstGeom prst="rect">
            <a:avLst/>
          </a:prstGeom>
        </p:spPr>
      </p:pic>
    </p:spTree>
    <p:extLst>
      <p:ext uri="{BB962C8B-B14F-4D97-AF65-F5344CB8AC3E}">
        <p14:creationId xmlns:p14="http://schemas.microsoft.com/office/powerpoint/2010/main" val="262976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580"/>
            <a:ext cx="10972800" cy="939800"/>
          </a:xfrm>
        </p:spPr>
        <p:txBody>
          <a:bodyPr/>
          <a:lstStyle/>
          <a:p>
            <a:r>
              <a:rPr lang="en-US" dirty="0"/>
              <a:t>Data Overview- SSDDEV-meta</a:t>
            </a:r>
          </a:p>
        </p:txBody>
      </p:sp>
      <p:sp>
        <p:nvSpPr>
          <p:cNvPr id="3" name="Content Placeholder 2"/>
          <p:cNvSpPr>
            <a:spLocks noGrp="1"/>
          </p:cNvSpPr>
          <p:nvPr>
            <p:ph idx="1"/>
          </p:nvPr>
        </p:nvSpPr>
        <p:spPr>
          <a:xfrm>
            <a:off x="609600" y="1204956"/>
            <a:ext cx="5364480" cy="4022201"/>
          </a:xfrm>
        </p:spPr>
        <p:txBody>
          <a:bodyPr/>
          <a:lstStyle/>
          <a:p>
            <a:pPr marL="0" indent="0">
              <a:buNone/>
            </a:pPr>
            <a:r>
              <a:rPr lang="en-US" sz="1800" b="1" dirty="0"/>
              <a:t>Unique Identifier</a:t>
            </a:r>
          </a:p>
          <a:p>
            <a:pPr lvl="1">
              <a:buClr>
                <a:srgbClr val="1F497D"/>
              </a:buClr>
              <a:buFont typeface="Wingdings" panose="05000000000000000000" pitchFamily="2" charset="2"/>
              <a:buChar char="§"/>
            </a:pPr>
            <a:r>
              <a:rPr lang="en-US" sz="1800" dirty="0">
                <a:solidFill>
                  <a:prstClr val="black"/>
                </a:solidFill>
              </a:rPr>
              <a:t>Typically takes on number value [0,1,2…]</a:t>
            </a:r>
          </a:p>
          <a:p>
            <a:pPr lvl="1">
              <a:buClr>
                <a:srgbClr val="1F497D"/>
              </a:buClr>
              <a:buFont typeface="Wingdings" panose="05000000000000000000" pitchFamily="2" charset="2"/>
              <a:buChar char="§"/>
            </a:pPr>
            <a:r>
              <a:rPr lang="en-US" sz="1800" dirty="0">
                <a:solidFill>
                  <a:prstClr val="black"/>
                </a:solidFill>
              </a:rPr>
              <a:t>Must identify a structure across all repositories and all versions</a:t>
            </a:r>
            <a:endParaRPr lang="en-US" sz="1800" dirty="0"/>
          </a:p>
          <a:p>
            <a:pPr marL="0" indent="0">
              <a:buNone/>
            </a:pPr>
            <a:r>
              <a:rPr lang="en-US" sz="1800" b="1" dirty="0"/>
              <a:t>Status</a:t>
            </a:r>
          </a:p>
          <a:p>
            <a:pPr lvl="1">
              <a:buClr>
                <a:srgbClr val="1F497D"/>
              </a:buClr>
              <a:buFont typeface="Wingdings" panose="05000000000000000000" pitchFamily="2" charset="2"/>
              <a:buChar char="§"/>
            </a:pPr>
            <a:r>
              <a:rPr lang="en-US" sz="1800" dirty="0">
                <a:solidFill>
                  <a:prstClr val="black"/>
                </a:solidFill>
              </a:rPr>
              <a:t>Approved, Pending</a:t>
            </a:r>
          </a:p>
          <a:p>
            <a:pPr lvl="1">
              <a:buClr>
                <a:srgbClr val="1F497D"/>
              </a:buClr>
              <a:buFont typeface="Wingdings" panose="05000000000000000000" pitchFamily="2" charset="2"/>
              <a:buChar char="§"/>
            </a:pPr>
            <a:r>
              <a:rPr lang="en-US" sz="1800" dirty="0">
                <a:solidFill>
                  <a:prstClr val="black"/>
                </a:solidFill>
              </a:rPr>
              <a:t>UID requires Approval to confirm its FW code has been approved (and UID can never be assigned again)</a:t>
            </a:r>
            <a:endParaRPr lang="en-US" sz="1800" dirty="0"/>
          </a:p>
          <a:p>
            <a:pPr marL="0" indent="0">
              <a:buNone/>
            </a:pPr>
            <a:r>
              <a:rPr lang="en-US" sz="1800" b="1" dirty="0"/>
              <a:t>Status Date</a:t>
            </a:r>
          </a:p>
          <a:p>
            <a:pPr lvl="1">
              <a:buClr>
                <a:srgbClr val="1F497D"/>
              </a:buClr>
              <a:buFont typeface="Wingdings" panose="05000000000000000000" pitchFamily="2" charset="2"/>
              <a:buChar char="§"/>
            </a:pPr>
            <a:r>
              <a:rPr lang="en-US" sz="1800" dirty="0">
                <a:solidFill>
                  <a:prstClr val="black"/>
                </a:solidFill>
              </a:rPr>
              <a:t>MM-DD-YYYY HH:SS:MM</a:t>
            </a:r>
          </a:p>
          <a:p>
            <a:pPr lvl="1">
              <a:buClr>
                <a:srgbClr val="1F497D"/>
              </a:buClr>
              <a:buFont typeface="Wingdings" panose="05000000000000000000" pitchFamily="2" charset="2"/>
              <a:buChar char="§"/>
            </a:pPr>
            <a:r>
              <a:rPr lang="en-US" sz="1800" dirty="0">
                <a:solidFill>
                  <a:prstClr val="black"/>
                </a:solidFill>
              </a:rPr>
              <a:t>Date of Latest Status Update</a:t>
            </a:r>
            <a:endParaRPr lang="en-US" sz="1800" dirty="0"/>
          </a:p>
          <a:p>
            <a:pPr marL="457200" lvl="1" indent="0">
              <a:buNone/>
            </a:pPr>
            <a:endParaRPr lang="en-US" sz="1600" dirty="0"/>
          </a:p>
          <a:p>
            <a:pPr marL="457200" lvl="1" indent="0">
              <a:buNone/>
            </a:pPr>
            <a:endParaRPr lang="en-US" sz="1600" dirty="0"/>
          </a:p>
        </p:txBody>
      </p:sp>
      <p:sp>
        <p:nvSpPr>
          <p:cNvPr id="4" name="Content Placeholder 2"/>
          <p:cNvSpPr txBox="1">
            <a:spLocks/>
          </p:cNvSpPr>
          <p:nvPr/>
        </p:nvSpPr>
        <p:spPr bwMode="auto">
          <a:xfrm>
            <a:off x="6141720" y="1120140"/>
            <a:ext cx="5013960" cy="38023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2"/>
              </a:buClr>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Clr>
                <a:schemeClr val="tx2"/>
              </a:buClr>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Clr>
                <a:schemeClr val="tx2"/>
              </a:buClr>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t>Creator</a:t>
            </a:r>
          </a:p>
          <a:p>
            <a:pPr lvl="1">
              <a:buClr>
                <a:srgbClr val="1F497D"/>
              </a:buClr>
              <a:buFont typeface="Wingdings" panose="05000000000000000000" pitchFamily="2" charset="2"/>
              <a:buChar char="§"/>
            </a:pPr>
            <a:r>
              <a:rPr lang="en-US" sz="1800" dirty="0">
                <a:solidFill>
                  <a:prstClr val="black"/>
                </a:solidFill>
              </a:rPr>
              <a:t>Alphanumerical, Underscores</a:t>
            </a:r>
          </a:p>
          <a:p>
            <a:pPr lvl="1">
              <a:buClr>
                <a:srgbClr val="1F497D"/>
              </a:buClr>
              <a:buFont typeface="Wingdings" panose="05000000000000000000" pitchFamily="2" charset="2"/>
              <a:buChar char="§"/>
            </a:pPr>
            <a:r>
              <a:rPr lang="en-US" sz="1800" dirty="0">
                <a:solidFill>
                  <a:prstClr val="black"/>
                </a:solidFill>
              </a:rPr>
              <a:t>Name of Person who called –implement</a:t>
            </a:r>
          </a:p>
          <a:p>
            <a:pPr lvl="1">
              <a:buClr>
                <a:srgbClr val="1F497D"/>
              </a:buClr>
              <a:buFont typeface="Wingdings" panose="05000000000000000000" pitchFamily="2" charset="2"/>
              <a:buChar char="§"/>
            </a:pPr>
            <a:r>
              <a:rPr lang="en-US" sz="1800" dirty="0">
                <a:solidFill>
                  <a:prstClr val="black"/>
                </a:solidFill>
              </a:rPr>
              <a:t>Intended to be creator of structure FW code</a:t>
            </a:r>
          </a:p>
          <a:p>
            <a:pPr marL="457200" lvl="1" indent="0">
              <a:buNone/>
            </a:pPr>
            <a:endParaRPr lang="en-US" sz="1800" dirty="0"/>
          </a:p>
          <a:p>
            <a:pPr marL="0" indent="0">
              <a:buNone/>
            </a:pPr>
            <a:r>
              <a:rPr lang="en-US" sz="1800" b="1" dirty="0"/>
              <a:t>Approver</a:t>
            </a:r>
          </a:p>
          <a:p>
            <a:pPr lvl="1">
              <a:buFont typeface="Wingdings" panose="05000000000000000000" pitchFamily="2" charset="2"/>
              <a:buChar char="§"/>
            </a:pPr>
            <a:r>
              <a:rPr lang="en-US" sz="1800" dirty="0">
                <a:solidFill>
                  <a:prstClr val="black"/>
                </a:solidFill>
              </a:rPr>
              <a:t>Alphanumerical, Underscores </a:t>
            </a:r>
            <a:endParaRPr lang="en-US" sz="1800" dirty="0"/>
          </a:p>
          <a:p>
            <a:pPr lvl="1">
              <a:buFont typeface="Wingdings" panose="05000000000000000000" pitchFamily="2" charset="2"/>
              <a:buChar char="§"/>
            </a:pPr>
            <a:r>
              <a:rPr lang="en-US" sz="1800" dirty="0"/>
              <a:t>Intended to be SSDDEV-meta super user who reviewed structure FW </a:t>
            </a:r>
            <a:r>
              <a:rPr lang="en-US" sz="1800" dirty="0" err="1"/>
              <a:t>src</a:t>
            </a:r>
            <a:r>
              <a:rPr lang="en-US" sz="1800" dirty="0"/>
              <a:t> and pulled it to trunk</a:t>
            </a:r>
          </a:p>
        </p:txBody>
      </p:sp>
      <p:graphicFrame>
        <p:nvGraphicFramePr>
          <p:cNvPr id="5" name="Table 4"/>
          <p:cNvGraphicFramePr>
            <a:graphicFrameLocks noGrp="1"/>
          </p:cNvGraphicFramePr>
          <p:nvPr>
            <p:extLst>
              <p:ext uri="{D42A27DB-BD31-4B8C-83A1-F6EECF244321}">
                <p14:modId xmlns:p14="http://schemas.microsoft.com/office/powerpoint/2010/main" val="3078260704"/>
              </p:ext>
            </p:extLst>
          </p:nvPr>
        </p:nvGraphicFramePr>
        <p:xfrm>
          <a:off x="248131" y="5481321"/>
          <a:ext cx="11533385" cy="365760"/>
        </p:xfrm>
        <a:graphic>
          <a:graphicData uri="http://schemas.openxmlformats.org/drawingml/2006/table">
            <a:tbl>
              <a:tblPr firstRow="1" bandRow="1">
                <a:tableStyleId>{5C22544A-7EE6-4342-B048-85BDC9FD1C3A}</a:tableStyleId>
              </a:tblPr>
              <a:tblGrid>
                <a:gridCol w="2306677">
                  <a:extLst>
                    <a:ext uri="{9D8B030D-6E8A-4147-A177-3AD203B41FA5}">
                      <a16:colId xmlns:a16="http://schemas.microsoft.com/office/drawing/2014/main" val="20000"/>
                    </a:ext>
                  </a:extLst>
                </a:gridCol>
                <a:gridCol w="2306677">
                  <a:extLst>
                    <a:ext uri="{9D8B030D-6E8A-4147-A177-3AD203B41FA5}">
                      <a16:colId xmlns:a16="http://schemas.microsoft.com/office/drawing/2014/main" val="20001"/>
                    </a:ext>
                  </a:extLst>
                </a:gridCol>
                <a:gridCol w="2306677">
                  <a:extLst>
                    <a:ext uri="{9D8B030D-6E8A-4147-A177-3AD203B41FA5}">
                      <a16:colId xmlns:a16="http://schemas.microsoft.com/office/drawing/2014/main" val="20002"/>
                    </a:ext>
                  </a:extLst>
                </a:gridCol>
                <a:gridCol w="2306677">
                  <a:extLst>
                    <a:ext uri="{9D8B030D-6E8A-4147-A177-3AD203B41FA5}">
                      <a16:colId xmlns:a16="http://schemas.microsoft.com/office/drawing/2014/main" val="20003"/>
                    </a:ext>
                  </a:extLst>
                </a:gridCol>
                <a:gridCol w="2306677">
                  <a:extLst>
                    <a:ext uri="{9D8B030D-6E8A-4147-A177-3AD203B41FA5}">
                      <a16:colId xmlns:a16="http://schemas.microsoft.com/office/drawing/2014/main" val="20004"/>
                    </a:ext>
                  </a:extLst>
                </a:gridCol>
              </a:tblGrid>
              <a:tr h="190568">
                <a:tc>
                  <a:txBody>
                    <a:bodyPr/>
                    <a:lstStyle/>
                    <a:p>
                      <a:pPr algn="ctr"/>
                      <a:r>
                        <a:rPr lang="en-US" dirty="0"/>
                        <a:t>Unique Identifier</a:t>
                      </a:r>
                    </a:p>
                  </a:txBody>
                  <a:tcPr/>
                </a:tc>
                <a:tc>
                  <a:txBody>
                    <a:bodyPr/>
                    <a:lstStyle/>
                    <a:p>
                      <a:pPr algn="ctr"/>
                      <a:r>
                        <a:rPr lang="en-US" dirty="0"/>
                        <a:t>Status</a:t>
                      </a:r>
                    </a:p>
                  </a:txBody>
                  <a:tcPr/>
                </a:tc>
                <a:tc>
                  <a:txBody>
                    <a:bodyPr/>
                    <a:lstStyle/>
                    <a:p>
                      <a:pPr algn="ctr"/>
                      <a:r>
                        <a:rPr lang="en-US" dirty="0"/>
                        <a:t>Status Date</a:t>
                      </a:r>
                    </a:p>
                  </a:txBody>
                  <a:tcPr/>
                </a:tc>
                <a:tc>
                  <a:txBody>
                    <a:bodyPr/>
                    <a:lstStyle/>
                    <a:p>
                      <a:pPr algn="ctr"/>
                      <a:r>
                        <a:rPr lang="en-US" dirty="0"/>
                        <a:t>Creator</a:t>
                      </a:r>
                    </a:p>
                  </a:txBody>
                  <a:tcPr/>
                </a:tc>
                <a:tc>
                  <a:txBody>
                    <a:bodyPr/>
                    <a:lstStyle/>
                    <a:p>
                      <a:pPr algn="ctr"/>
                      <a:r>
                        <a:rPr lang="en-US" dirty="0"/>
                        <a:t>Approver</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1228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74000">
              <a:srgbClr val="005A9E"/>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Data Control in FW Source</a:t>
            </a:r>
          </a:p>
        </p:txBody>
      </p:sp>
    </p:spTree>
    <p:extLst>
      <p:ext uri="{BB962C8B-B14F-4D97-AF65-F5344CB8AC3E}">
        <p14:creationId xmlns:p14="http://schemas.microsoft.com/office/powerpoint/2010/main" val="532061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Locations</a:t>
            </a:r>
          </a:p>
        </p:txBody>
      </p:sp>
      <p:sp>
        <p:nvSpPr>
          <p:cNvPr id="3" name="Content Placeholder 2"/>
          <p:cNvSpPr>
            <a:spLocks noGrp="1"/>
          </p:cNvSpPr>
          <p:nvPr>
            <p:ph idx="1"/>
          </p:nvPr>
        </p:nvSpPr>
        <p:spPr>
          <a:xfrm>
            <a:off x="609600" y="698269"/>
            <a:ext cx="10972800" cy="5326448"/>
          </a:xfrm>
        </p:spPr>
        <p:txBody>
          <a:bodyPr/>
          <a:lstStyle/>
          <a:p>
            <a:pPr marL="0" indent="0">
              <a:buNone/>
            </a:pPr>
            <a:r>
              <a:rPr lang="en-US" sz="2400" dirty="0"/>
              <a:t>Source Code</a:t>
            </a:r>
          </a:p>
          <a:p>
            <a:pPr lvl="1"/>
            <a:r>
              <a:rPr lang="en-US" sz="2400" dirty="0"/>
              <a:t>..\</a:t>
            </a:r>
            <a:r>
              <a:rPr lang="en-US" sz="2400" dirty="0" err="1"/>
              <a:t>src</a:t>
            </a:r>
            <a:r>
              <a:rPr lang="en-US" sz="2400" dirty="0"/>
              <a:t>\</a:t>
            </a:r>
            <a:r>
              <a:rPr lang="en-US" sz="2400" dirty="0" err="1"/>
              <a:t>datacontrol.h</a:t>
            </a:r>
            <a:endParaRPr lang="en-US" sz="2400" dirty="0"/>
          </a:p>
          <a:p>
            <a:pPr lvl="1"/>
            <a:r>
              <a:rPr lang="en-US" sz="2400" dirty="0"/>
              <a:t>..\</a:t>
            </a:r>
            <a:r>
              <a:rPr lang="en-US" sz="2400" dirty="0" err="1"/>
              <a:t>src</a:t>
            </a:r>
            <a:r>
              <a:rPr lang="en-US" sz="2400" dirty="0"/>
              <a:t>\</a:t>
            </a:r>
            <a:r>
              <a:rPr lang="en-US" sz="2400" dirty="0" err="1"/>
              <a:t>datacontrol.c</a:t>
            </a:r>
            <a:endParaRPr lang="en-US" sz="2400" dirty="0"/>
          </a:p>
          <a:p>
            <a:pPr marL="0" indent="0">
              <a:buNone/>
            </a:pPr>
            <a:r>
              <a:rPr lang="en-US" sz="2400" dirty="0"/>
              <a:t>Tracking Files</a:t>
            </a:r>
          </a:p>
          <a:p>
            <a:pPr lvl="1"/>
            <a:r>
              <a:rPr lang="en-US" sz="2400" dirty="0"/>
              <a:t>\tools\lib\</a:t>
            </a:r>
            <a:r>
              <a:rPr lang="en-US" sz="2400" dirty="0" err="1"/>
              <a:t>datacontrol</a:t>
            </a:r>
            <a:r>
              <a:rPr lang="en-US" sz="2400" dirty="0"/>
              <a:t>\structures.csv</a:t>
            </a:r>
          </a:p>
          <a:p>
            <a:pPr marL="0" indent="0">
              <a:buNone/>
            </a:pPr>
            <a:r>
              <a:rPr lang="en-US" sz="2400" dirty="0"/>
              <a:t>Scripts</a:t>
            </a:r>
          </a:p>
          <a:p>
            <a:pPr lvl="1"/>
            <a:r>
              <a:rPr lang="en-US" sz="2400" dirty="0"/>
              <a:t>\dataControlGen.py</a:t>
            </a:r>
          </a:p>
          <a:p>
            <a:pPr lvl="1"/>
            <a:r>
              <a:rPr lang="en-US" sz="2400" dirty="0"/>
              <a:t>\tools\lib\datacontrol\dataControlGenMain.py</a:t>
            </a:r>
          </a:p>
          <a:p>
            <a:pPr lvl="1"/>
            <a:r>
              <a:rPr lang="en-US" sz="2400" dirty="0"/>
              <a:t>meta\DATACONTROL\dataControlGenMeta.py</a:t>
            </a:r>
          </a:p>
          <a:p>
            <a:pPr marL="0" indent="0">
              <a:buNone/>
            </a:pPr>
            <a:r>
              <a:rPr lang="en-US" sz="2400" dirty="0"/>
              <a:t>Meta Data</a:t>
            </a:r>
          </a:p>
          <a:p>
            <a:pPr lvl="1"/>
            <a:r>
              <a:rPr lang="en-US" sz="2400" dirty="0"/>
              <a:t>meta\DATACONTROL\structures_meta.csv</a:t>
            </a:r>
          </a:p>
        </p:txBody>
      </p:sp>
    </p:spTree>
    <p:extLst>
      <p:ext uri="{BB962C8B-B14F-4D97-AF65-F5344CB8AC3E}">
        <p14:creationId xmlns:p14="http://schemas.microsoft.com/office/powerpoint/2010/main" val="407086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 File and Requirements</a:t>
            </a:r>
          </a:p>
        </p:txBody>
      </p:sp>
      <p:sp>
        <p:nvSpPr>
          <p:cNvPr id="6" name="Content Placeholder 5"/>
          <p:cNvSpPr>
            <a:spLocks noGrp="1"/>
          </p:cNvSpPr>
          <p:nvPr>
            <p:ph idx="1"/>
          </p:nvPr>
        </p:nvSpPr>
        <p:spPr>
          <a:xfrm>
            <a:off x="6487637" y="1122218"/>
            <a:ext cx="5416188" cy="4813068"/>
          </a:xfrm>
        </p:spPr>
        <p:txBody>
          <a:bodyPr/>
          <a:lstStyle/>
          <a:p>
            <a:pPr marL="0" indent="0">
              <a:buNone/>
            </a:pPr>
            <a:r>
              <a:rPr lang="en-US" sz="2400" b="1" dirty="0" err="1"/>
              <a:t>Datacontrol.h</a:t>
            </a:r>
            <a:r>
              <a:rPr lang="en-US" sz="2400" dirty="0"/>
              <a:t> is a file used for the tracking and matching of </a:t>
            </a:r>
            <a:r>
              <a:rPr lang="en-US" sz="2400" dirty="0" err="1"/>
              <a:t>uids</a:t>
            </a:r>
            <a:r>
              <a:rPr lang="en-US" sz="2400" dirty="0"/>
              <a:t> to their structure names in the firmware structure. </a:t>
            </a:r>
          </a:p>
          <a:p>
            <a:endParaRPr lang="en-US" sz="2400" dirty="0"/>
          </a:p>
          <a:p>
            <a:pPr marL="0" indent="0">
              <a:buNone/>
            </a:pPr>
            <a:r>
              <a:rPr lang="en-US" sz="2400" dirty="0"/>
              <a:t>Depending on the repo and project for which it is compiled, </a:t>
            </a:r>
            <a:r>
              <a:rPr lang="en-US" sz="2400" dirty="0" err="1"/>
              <a:t>datacontrol.h</a:t>
            </a:r>
            <a:r>
              <a:rPr lang="en-US" sz="2400" dirty="0"/>
              <a:t> can contain different </a:t>
            </a:r>
            <a:r>
              <a:rPr lang="en-US" sz="2400" dirty="0" err="1"/>
              <a:t>structs</a:t>
            </a:r>
            <a:r>
              <a:rPr lang="en-US" sz="2400" dirty="0"/>
              <a:t> to match the </a:t>
            </a:r>
            <a:r>
              <a:rPr lang="en-US" sz="2400" dirty="0" err="1"/>
              <a:t>structs</a:t>
            </a:r>
            <a:r>
              <a:rPr lang="en-US" sz="2400" dirty="0"/>
              <a:t> supported in that FW build. </a:t>
            </a:r>
          </a:p>
          <a:p>
            <a:endParaRPr lang="en-US" sz="2400" dirty="0"/>
          </a:p>
          <a:p>
            <a:pPr marL="0" indent="0">
              <a:buNone/>
            </a:pPr>
            <a:r>
              <a:rPr lang="en-US" sz="2400" dirty="0"/>
              <a:t>It is not pushed to the repo and should be generated when ready to be used. </a:t>
            </a:r>
          </a:p>
        </p:txBody>
      </p:sp>
      <p:pic>
        <p:nvPicPr>
          <p:cNvPr id="7" name="Picture 6"/>
          <p:cNvPicPr>
            <a:picLocks noChangeAspect="1"/>
          </p:cNvPicPr>
          <p:nvPr/>
        </p:nvPicPr>
        <p:blipFill>
          <a:blip r:embed="rId2"/>
          <a:stretch>
            <a:fillRect/>
          </a:stretch>
        </p:blipFill>
        <p:spPr>
          <a:xfrm>
            <a:off x="609600" y="840080"/>
            <a:ext cx="5677146" cy="5095206"/>
          </a:xfrm>
          <a:prstGeom prst="rect">
            <a:avLst/>
          </a:prstGeom>
        </p:spPr>
      </p:pic>
    </p:spTree>
    <p:extLst>
      <p:ext uri="{BB962C8B-B14F-4D97-AF65-F5344CB8AC3E}">
        <p14:creationId xmlns:p14="http://schemas.microsoft.com/office/powerpoint/2010/main" val="224273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60668"/>
            <a:ext cx="10972800" cy="939800"/>
          </a:xfrm>
        </p:spPr>
        <p:txBody>
          <a:bodyPr/>
          <a:lstStyle/>
          <a:p>
            <a:r>
              <a:rPr lang="en-US" dirty="0"/>
              <a:t>Overview</a:t>
            </a:r>
          </a:p>
        </p:txBody>
      </p:sp>
      <p:sp>
        <p:nvSpPr>
          <p:cNvPr id="3" name="Content Placeholder 2"/>
          <p:cNvSpPr>
            <a:spLocks noGrp="1"/>
          </p:cNvSpPr>
          <p:nvPr>
            <p:ph idx="1"/>
          </p:nvPr>
        </p:nvSpPr>
        <p:spPr>
          <a:xfrm>
            <a:off x="448887" y="1200467"/>
            <a:ext cx="5885411" cy="4710805"/>
          </a:xfrm>
        </p:spPr>
        <p:txBody>
          <a:bodyPr/>
          <a:lstStyle/>
          <a:p>
            <a:r>
              <a:rPr lang="en-US" sz="2000" dirty="0"/>
              <a:t>Proposal/Status</a:t>
            </a:r>
          </a:p>
          <a:p>
            <a:r>
              <a:rPr lang="en-US" sz="2000" dirty="0"/>
              <a:t>Data Control Introduction</a:t>
            </a:r>
            <a:endParaRPr lang="en-US" sz="2000" dirty="0">
              <a:solidFill>
                <a:prstClr val="black"/>
              </a:solidFill>
            </a:endParaRPr>
          </a:p>
          <a:p>
            <a:pPr lvl="1">
              <a:buClr>
                <a:srgbClr val="1F497D"/>
              </a:buClr>
            </a:pPr>
            <a:r>
              <a:rPr lang="en-US" sz="2000" dirty="0">
                <a:solidFill>
                  <a:prstClr val="black"/>
                </a:solidFill>
              </a:rPr>
              <a:t>Objectives</a:t>
            </a:r>
          </a:p>
          <a:p>
            <a:pPr lvl="1">
              <a:buClr>
                <a:srgbClr val="1F497D"/>
              </a:buClr>
            </a:pPr>
            <a:r>
              <a:rPr lang="en-US" sz="2000" dirty="0">
                <a:solidFill>
                  <a:prstClr val="black"/>
                </a:solidFill>
              </a:rPr>
              <a:t>Gap Analysis and Motivation</a:t>
            </a:r>
          </a:p>
          <a:p>
            <a:pPr lvl="1">
              <a:buClr>
                <a:srgbClr val="1F497D"/>
              </a:buClr>
            </a:pPr>
            <a:endParaRPr lang="en-US" sz="2000" dirty="0"/>
          </a:p>
          <a:p>
            <a:r>
              <a:rPr lang="en-US" sz="2000" dirty="0"/>
              <a:t>Fundamentals</a:t>
            </a:r>
          </a:p>
          <a:p>
            <a:pPr lvl="1"/>
            <a:r>
              <a:rPr lang="en-US" sz="2000" dirty="0"/>
              <a:t>Data Control Gen Stages</a:t>
            </a:r>
          </a:p>
          <a:p>
            <a:pPr lvl="1"/>
            <a:r>
              <a:rPr lang="en-US" sz="2000" dirty="0"/>
              <a:t>Approval Process</a:t>
            </a:r>
          </a:p>
          <a:p>
            <a:pPr lvl="1"/>
            <a:r>
              <a:rPr lang="en-US" sz="2000" dirty="0"/>
              <a:t>Commands</a:t>
            </a:r>
          </a:p>
          <a:p>
            <a:pPr lvl="1"/>
            <a:r>
              <a:rPr lang="en-US" sz="2000" dirty="0"/>
              <a:t>Repos</a:t>
            </a:r>
          </a:p>
          <a:p>
            <a:pPr lvl="1"/>
            <a:r>
              <a:rPr lang="en-US" sz="2000" dirty="0"/>
              <a:t>Tracking File</a:t>
            </a:r>
          </a:p>
          <a:p>
            <a:pPr lvl="1"/>
            <a:r>
              <a:rPr lang="en-US" sz="2000" dirty="0"/>
              <a:t>Reservation Tracker</a:t>
            </a:r>
          </a:p>
          <a:p>
            <a:pPr lvl="1"/>
            <a:r>
              <a:rPr lang="en-US" sz="2000" dirty="0"/>
              <a:t>Data Overview</a:t>
            </a:r>
          </a:p>
          <a:p>
            <a:pPr marL="457200" lvl="1" indent="0">
              <a:buNone/>
            </a:pPr>
            <a:endParaRPr lang="en-US" sz="2000" dirty="0"/>
          </a:p>
          <a:p>
            <a:pPr marL="457200" lvl="1" indent="0">
              <a:buNone/>
            </a:pPr>
            <a:endParaRPr lang="en-US" sz="2000" dirty="0"/>
          </a:p>
        </p:txBody>
      </p:sp>
      <p:sp>
        <p:nvSpPr>
          <p:cNvPr id="4" name="Content Placeholder 2"/>
          <p:cNvSpPr txBox="1">
            <a:spLocks/>
          </p:cNvSpPr>
          <p:nvPr/>
        </p:nvSpPr>
        <p:spPr bwMode="auto">
          <a:xfrm>
            <a:off x="6591993" y="1117471"/>
            <a:ext cx="530352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2"/>
              </a:buClr>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Clr>
                <a:schemeClr val="tx2"/>
              </a:buClr>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Clr>
                <a:schemeClr val="tx2"/>
              </a:buClr>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buClr>
                <a:srgbClr val="1F497D"/>
              </a:buClr>
            </a:pPr>
            <a:r>
              <a:rPr lang="en-US" sz="2000" dirty="0">
                <a:solidFill>
                  <a:prstClr val="black"/>
                </a:solidFill>
              </a:rPr>
              <a:t>Changes in FW Source</a:t>
            </a:r>
          </a:p>
          <a:p>
            <a:pPr lvl="1">
              <a:buClr>
                <a:srgbClr val="1F497D"/>
              </a:buClr>
            </a:pPr>
            <a:r>
              <a:rPr lang="en-US" sz="2000" dirty="0">
                <a:solidFill>
                  <a:prstClr val="black"/>
                </a:solidFill>
              </a:rPr>
              <a:t>Locations in FW</a:t>
            </a:r>
          </a:p>
          <a:p>
            <a:pPr lvl="1">
              <a:buClr>
                <a:srgbClr val="1F497D"/>
              </a:buClr>
            </a:pPr>
            <a:r>
              <a:rPr lang="en-US" sz="2000" dirty="0">
                <a:solidFill>
                  <a:prstClr val="black"/>
                </a:solidFill>
              </a:rPr>
              <a:t>H File</a:t>
            </a:r>
          </a:p>
          <a:p>
            <a:pPr lvl="1">
              <a:buClr>
                <a:srgbClr val="1F497D"/>
              </a:buClr>
            </a:pPr>
            <a:r>
              <a:rPr lang="en-US" sz="2000" dirty="0">
                <a:solidFill>
                  <a:prstClr val="black"/>
                </a:solidFill>
              </a:rPr>
              <a:t>Doxygen Comments</a:t>
            </a:r>
          </a:p>
          <a:p>
            <a:pPr lvl="1">
              <a:buClr>
                <a:srgbClr val="1F497D"/>
              </a:buClr>
            </a:pPr>
            <a:endParaRPr lang="en-US" sz="2000" dirty="0">
              <a:solidFill>
                <a:prstClr val="black"/>
              </a:solidFill>
            </a:endParaRPr>
          </a:p>
          <a:p>
            <a:pPr lvl="0">
              <a:buClr>
                <a:srgbClr val="1F497D"/>
              </a:buClr>
            </a:pPr>
            <a:r>
              <a:rPr lang="en-US" sz="2000" dirty="0">
                <a:solidFill>
                  <a:prstClr val="black"/>
                </a:solidFill>
              </a:rPr>
              <a:t>Work Flow Overview</a:t>
            </a:r>
            <a:endParaRPr lang="en-US" sz="2000" dirty="0"/>
          </a:p>
          <a:p>
            <a:pPr lvl="1"/>
            <a:r>
              <a:rPr lang="en-US" sz="2000" dirty="0"/>
              <a:t>Example Flow</a:t>
            </a:r>
          </a:p>
          <a:p>
            <a:pPr lvl="1"/>
            <a:r>
              <a:rPr lang="en-US" sz="2000" dirty="0"/>
              <a:t>Flow Summary</a:t>
            </a:r>
          </a:p>
          <a:p>
            <a:pPr lvl="1"/>
            <a:endParaRPr lang="en-US" sz="2000" dirty="0"/>
          </a:p>
          <a:p>
            <a:pPr lvl="0">
              <a:buClr>
                <a:srgbClr val="1F497D"/>
              </a:buClr>
            </a:pPr>
            <a:r>
              <a:rPr lang="en-US" sz="2000" dirty="0">
                <a:solidFill>
                  <a:prstClr val="black"/>
                </a:solidFill>
              </a:rPr>
              <a:t>Benefits and Vision</a:t>
            </a:r>
          </a:p>
          <a:p>
            <a:pPr lvl="0">
              <a:buClr>
                <a:srgbClr val="1F497D"/>
              </a:buClr>
            </a:pPr>
            <a:endParaRPr lang="en-US" sz="2000" dirty="0"/>
          </a:p>
          <a:p>
            <a:r>
              <a:rPr lang="en-US" sz="2000" dirty="0"/>
              <a:t>Appendix</a:t>
            </a:r>
          </a:p>
        </p:txBody>
      </p:sp>
    </p:spTree>
    <p:extLst>
      <p:ext uri="{BB962C8B-B14F-4D97-AF65-F5344CB8AC3E}">
        <p14:creationId xmlns:p14="http://schemas.microsoft.com/office/powerpoint/2010/main" val="3357144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a:t>
            </a:r>
            <a:r>
              <a:rPr lang="en-US" dirty="0" err="1"/>
              <a:t>Doxygen</a:t>
            </a:r>
            <a:r>
              <a:rPr lang="en-US" dirty="0"/>
              <a:t> Comments and Requirements</a:t>
            </a:r>
          </a:p>
        </p:txBody>
      </p:sp>
      <p:sp>
        <p:nvSpPr>
          <p:cNvPr id="6" name="Content Placeholder 5"/>
          <p:cNvSpPr>
            <a:spLocks noGrp="1"/>
          </p:cNvSpPr>
          <p:nvPr>
            <p:ph idx="1"/>
          </p:nvPr>
        </p:nvSpPr>
        <p:spPr>
          <a:xfrm>
            <a:off x="6731637" y="896020"/>
            <a:ext cx="5172187" cy="5039266"/>
          </a:xfrm>
        </p:spPr>
        <p:txBody>
          <a:bodyPr/>
          <a:lstStyle/>
          <a:p>
            <a:pPr marL="0" indent="0">
              <a:buNone/>
            </a:pPr>
            <a:r>
              <a:rPr lang="en-US" sz="1600" b="1" dirty="0"/>
              <a:t>Data Control Type Def Example</a:t>
            </a:r>
          </a:p>
          <a:p>
            <a:pPr marL="0" indent="0">
              <a:buNone/>
            </a:pPr>
            <a:r>
              <a:rPr lang="en-US" sz="1600" dirty="0" err="1"/>
              <a:t>struct</a:t>
            </a:r>
            <a:r>
              <a:rPr lang="en-US" sz="1600" dirty="0"/>
              <a:t> </a:t>
            </a:r>
            <a:r>
              <a:rPr lang="en-US" sz="1600" dirty="0" err="1"/>
              <a:t>typedef</a:t>
            </a:r>
            <a:r>
              <a:rPr lang="en-US" sz="1600" dirty="0"/>
              <a:t> {</a:t>
            </a:r>
          </a:p>
          <a:p>
            <a:pPr marL="400050" lvl="1" indent="0">
              <a:buNone/>
            </a:pPr>
            <a:r>
              <a:rPr lang="en-US" sz="1600" dirty="0"/>
              <a:t>///&lt; Data control Tracking for Telemetry Tracking</a:t>
            </a:r>
          </a:p>
          <a:p>
            <a:pPr marL="400050" lvl="1" indent="0">
              <a:buNone/>
            </a:pPr>
            <a:r>
              <a:rPr lang="en-US" sz="1600" dirty="0"/>
              <a:t>///&lt; </a:t>
            </a:r>
            <a:r>
              <a:rPr lang="en-US" sz="1600" dirty="0" err="1"/>
              <a:t>uniqueIdentifier</a:t>
            </a:r>
            <a:r>
              <a:rPr lang="en-US" sz="1600" dirty="0"/>
              <a:t> = </a:t>
            </a:r>
            <a:r>
              <a:rPr lang="en-US" sz="1600" dirty="0" err="1"/>
              <a:t>unknownIdentifier</a:t>
            </a:r>
            <a:r>
              <a:rPr lang="en-US" sz="1600" dirty="0"/>
              <a:t>;</a:t>
            </a:r>
          </a:p>
          <a:p>
            <a:pPr marL="400050" lvl="1" indent="0">
              <a:buNone/>
            </a:pPr>
            <a:r>
              <a:rPr lang="en-US" sz="1600" dirty="0"/>
              <a:t>///&lt; major = FWNAME_MAJOR_VERSION;</a:t>
            </a:r>
          </a:p>
          <a:p>
            <a:pPr marL="400050" lvl="1" indent="0">
              <a:buNone/>
            </a:pPr>
            <a:r>
              <a:rPr lang="en-US" sz="1600" dirty="0"/>
              <a:t>///&lt; minor = FWNAME_MINOR_VERSION;</a:t>
            </a:r>
          </a:p>
          <a:p>
            <a:pPr marL="400050" lvl="1" indent="0">
              <a:buNone/>
            </a:pPr>
            <a:r>
              <a:rPr lang="en-US" sz="1600" dirty="0"/>
              <a:t>///&lt; size = 4;</a:t>
            </a:r>
          </a:p>
          <a:p>
            <a:pPr marL="400050" lvl="1" indent="0">
              <a:buNone/>
            </a:pPr>
            <a:r>
              <a:rPr lang="en-US" sz="1600" dirty="0"/>
              <a:t>///&lt; duplication = </a:t>
            </a:r>
            <a:r>
              <a:rPr lang="en-US" sz="1600" dirty="0" err="1"/>
              <a:t>unknownDuplication</a:t>
            </a:r>
            <a:r>
              <a:rPr lang="en-US" sz="1600" dirty="0"/>
              <a:t>;</a:t>
            </a:r>
          </a:p>
          <a:p>
            <a:pPr marL="400050" lvl="1" indent="0">
              <a:buNone/>
            </a:pPr>
            <a:r>
              <a:rPr lang="en-US" sz="1600" dirty="0"/>
              <a:t>///&lt; </a:t>
            </a:r>
            <a:r>
              <a:rPr lang="en-US" sz="1600" dirty="0" err="1"/>
              <a:t>dataArea</a:t>
            </a:r>
            <a:r>
              <a:rPr lang="en-US" sz="1600" dirty="0"/>
              <a:t> = </a:t>
            </a:r>
            <a:r>
              <a:rPr lang="en-US" sz="1600" dirty="0" err="1"/>
              <a:t>unknownDataArea</a:t>
            </a:r>
            <a:r>
              <a:rPr lang="en-US" sz="1600" dirty="0"/>
              <a:t>;</a:t>
            </a:r>
          </a:p>
          <a:p>
            <a:pPr marL="400050" lvl="1" indent="0">
              <a:buNone/>
            </a:pPr>
            <a:r>
              <a:rPr lang="en-US" sz="1600" dirty="0"/>
              <a:t>///&lt; persistence = </a:t>
            </a:r>
            <a:r>
              <a:rPr lang="en-US" sz="1600" dirty="0" err="1"/>
              <a:t>unknownPersistence</a:t>
            </a:r>
            <a:r>
              <a:rPr lang="en-US" sz="1600" dirty="0"/>
              <a:t>;</a:t>
            </a:r>
          </a:p>
          <a:p>
            <a:pPr marL="400050" lvl="1" indent="0">
              <a:buNone/>
            </a:pPr>
            <a:r>
              <a:rPr lang="en-US" sz="1600" dirty="0"/>
              <a:t>///&lt;Dependency = </a:t>
            </a:r>
            <a:r>
              <a:rPr lang="en-US" sz="1600" dirty="0" err="1"/>
              <a:t>unknownDependency</a:t>
            </a:r>
            <a:r>
              <a:rPr lang="en-US" sz="1600" dirty="0"/>
              <a:t>;</a:t>
            </a:r>
          </a:p>
          <a:p>
            <a:pPr marL="400050" lvl="1" indent="0">
              <a:buNone/>
            </a:pPr>
            <a:r>
              <a:rPr lang="en-US" sz="1600" dirty="0" err="1"/>
              <a:t>header_t</a:t>
            </a:r>
            <a:r>
              <a:rPr lang="en-US" sz="1600" dirty="0"/>
              <a:t> header;</a:t>
            </a:r>
          </a:p>
          <a:p>
            <a:pPr marL="400050" lvl="1" indent="0">
              <a:buNone/>
            </a:pPr>
            <a:r>
              <a:rPr lang="en-US" sz="1600" dirty="0" err="1"/>
              <a:t>container_t</a:t>
            </a:r>
            <a:r>
              <a:rPr lang="en-US" sz="1600" dirty="0"/>
              <a:t> </a:t>
            </a:r>
            <a:r>
              <a:rPr lang="en-US" sz="1600" dirty="0" err="1"/>
              <a:t>dataPayload</a:t>
            </a:r>
            <a:r>
              <a:rPr lang="en-US" sz="1600" dirty="0"/>
              <a:t>;</a:t>
            </a:r>
          </a:p>
          <a:p>
            <a:pPr marL="400050" lvl="1" indent="0">
              <a:buNone/>
            </a:pPr>
            <a:r>
              <a:rPr lang="en-US" sz="1600" dirty="0" err="1"/>
              <a:t>reserve_t</a:t>
            </a:r>
            <a:r>
              <a:rPr lang="en-US" sz="1600" dirty="0"/>
              <a:t> reserved[UINT64_MAX-sizeof(</a:t>
            </a:r>
            <a:r>
              <a:rPr lang="en-US" sz="1600" dirty="0" err="1"/>
              <a:t>header_t</a:t>
            </a:r>
            <a:r>
              <a:rPr lang="en-US" sz="1600" dirty="0"/>
              <a:t>)-</a:t>
            </a:r>
            <a:r>
              <a:rPr lang="en-US" sz="1600" dirty="0" err="1"/>
              <a:t>sizeof</a:t>
            </a:r>
            <a:r>
              <a:rPr lang="en-US" sz="1600" dirty="0"/>
              <a:t>(</a:t>
            </a:r>
            <a:r>
              <a:rPr lang="en-US" sz="1600" dirty="0" err="1"/>
              <a:t>container_t</a:t>
            </a:r>
            <a:r>
              <a:rPr lang="en-US" sz="1600" dirty="0"/>
              <a:t>)];</a:t>
            </a:r>
          </a:p>
          <a:p>
            <a:pPr marL="0" indent="0">
              <a:buNone/>
            </a:pPr>
            <a:r>
              <a:rPr lang="en-US" sz="1600" dirty="0"/>
              <a:t>} </a:t>
            </a:r>
            <a:r>
              <a:rPr lang="en-US" sz="1600" dirty="0" err="1"/>
              <a:t>exampleDataContainer_t</a:t>
            </a:r>
            <a:r>
              <a:rPr lang="en-US" sz="1600" dirty="0"/>
              <a:t>; ///&lt; Data control container for Telemetry.</a:t>
            </a:r>
          </a:p>
          <a:p>
            <a:pPr marL="0" indent="0">
              <a:buNone/>
            </a:pPr>
            <a:endParaRPr lang="en-US" sz="1600" dirty="0"/>
          </a:p>
        </p:txBody>
      </p:sp>
      <p:pic>
        <p:nvPicPr>
          <p:cNvPr id="5" name="Picture 4"/>
          <p:cNvPicPr>
            <a:picLocks noChangeAspect="1"/>
          </p:cNvPicPr>
          <p:nvPr/>
        </p:nvPicPr>
        <p:blipFill>
          <a:blip r:embed="rId2"/>
          <a:stretch>
            <a:fillRect/>
          </a:stretch>
        </p:blipFill>
        <p:spPr>
          <a:xfrm>
            <a:off x="270726" y="941388"/>
            <a:ext cx="6460911" cy="3415459"/>
          </a:xfrm>
          <a:prstGeom prst="rect">
            <a:avLst/>
          </a:prstGeom>
        </p:spPr>
      </p:pic>
      <p:sp>
        <p:nvSpPr>
          <p:cNvPr id="7" name="Content Placeholder 5"/>
          <p:cNvSpPr txBox="1">
            <a:spLocks/>
          </p:cNvSpPr>
          <p:nvPr/>
        </p:nvSpPr>
        <p:spPr bwMode="auto">
          <a:xfrm>
            <a:off x="288176" y="4608760"/>
            <a:ext cx="6346968" cy="13265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2"/>
              </a:buClr>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Clr>
                <a:schemeClr val="tx2"/>
              </a:buClr>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Clr>
                <a:schemeClr val="tx2"/>
              </a:buClr>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pPr>
            <a:r>
              <a:rPr lang="en-US" sz="1600" b="1" dirty="0"/>
              <a:t>Instance Example</a:t>
            </a:r>
          </a:p>
          <a:p>
            <a:pPr marL="0" indent="0">
              <a:buFont typeface="Arial" pitchFamily="34" charset="0"/>
              <a:buNone/>
            </a:pPr>
            <a:r>
              <a:rPr lang="en-US" sz="1600" dirty="0" err="1"/>
              <a:t>exampleDataContainer_t</a:t>
            </a:r>
            <a:r>
              <a:rPr lang="en-US" sz="1600" dirty="0"/>
              <a:t> </a:t>
            </a:r>
            <a:r>
              <a:rPr lang="en-US" sz="1600" dirty="0" err="1"/>
              <a:t>dataControlContainer</a:t>
            </a:r>
            <a:r>
              <a:rPr lang="en-US" sz="1600" dirty="0"/>
              <a:t>; ///&lt; Data control Tracking for Telemetry Tracking. </a:t>
            </a:r>
            <a:r>
              <a:rPr lang="en-US" sz="1600" dirty="0" err="1"/>
              <a:t>uniqueIdentifier</a:t>
            </a:r>
            <a:r>
              <a:rPr lang="en-US" sz="1600" dirty="0"/>
              <a:t> = </a:t>
            </a:r>
            <a:r>
              <a:rPr lang="en-US" sz="1600" dirty="0" err="1"/>
              <a:t>unknownIdentifier</a:t>
            </a:r>
            <a:r>
              <a:rPr lang="en-US" sz="1600" dirty="0"/>
              <a:t>; … Dependency = </a:t>
            </a:r>
            <a:r>
              <a:rPr lang="en-US" sz="1600" dirty="0" err="1"/>
              <a:t>unknownDependency</a:t>
            </a:r>
            <a:r>
              <a:rPr lang="en-US" sz="1600" dirty="0"/>
              <a:t>;</a:t>
            </a:r>
          </a:p>
        </p:txBody>
      </p:sp>
    </p:spTree>
    <p:extLst>
      <p:ext uri="{BB962C8B-B14F-4D97-AF65-F5344CB8AC3E}">
        <p14:creationId xmlns:p14="http://schemas.microsoft.com/office/powerpoint/2010/main" val="1881185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83000">
              <a:srgbClr val="005A9E"/>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Data Control Flow</a:t>
            </a:r>
          </a:p>
        </p:txBody>
      </p:sp>
    </p:spTree>
    <p:extLst>
      <p:ext uri="{BB962C8B-B14F-4D97-AF65-F5344CB8AC3E}">
        <p14:creationId xmlns:p14="http://schemas.microsoft.com/office/powerpoint/2010/main" val="1383758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Workflow</a:t>
            </a:r>
          </a:p>
        </p:txBody>
      </p:sp>
      <p:sp>
        <p:nvSpPr>
          <p:cNvPr id="3" name="Content Placeholder 2"/>
          <p:cNvSpPr>
            <a:spLocks noGrp="1"/>
          </p:cNvSpPr>
          <p:nvPr>
            <p:ph idx="1"/>
          </p:nvPr>
        </p:nvSpPr>
        <p:spPr>
          <a:xfrm>
            <a:off x="609600" y="941388"/>
            <a:ext cx="10972800" cy="4424516"/>
          </a:xfrm>
        </p:spPr>
        <p:txBody>
          <a:bodyPr/>
          <a:lstStyle/>
          <a:p>
            <a:pPr marL="400050">
              <a:buFont typeface="+mj-lt"/>
              <a:buAutoNum type="arabicPeriod"/>
            </a:pPr>
            <a:r>
              <a:rPr lang="en-US" sz="1400" dirty="0"/>
              <a:t>Review Security Guidelines for Data Control</a:t>
            </a:r>
          </a:p>
          <a:p>
            <a:pPr marL="857250" lvl="1" indent="-342900">
              <a:buFont typeface="+mj-lt"/>
              <a:buAutoNum type="alphaLcParenR"/>
            </a:pPr>
            <a:r>
              <a:rPr lang="en-US" sz="1400" dirty="0"/>
              <a:t>Determine if the data meets the guidelines</a:t>
            </a:r>
          </a:p>
          <a:p>
            <a:pPr marL="400050">
              <a:buFont typeface="+mj-lt"/>
              <a:buAutoNum type="arabicPeriod"/>
            </a:pPr>
            <a:r>
              <a:rPr lang="en-US" sz="1400" dirty="0"/>
              <a:t>Create Data Implementation Plan</a:t>
            </a:r>
          </a:p>
          <a:p>
            <a:pPr marL="857250" lvl="1" indent="-342900">
              <a:buFont typeface="+mj-lt"/>
              <a:buAutoNum type="alphaLcParenR"/>
            </a:pPr>
            <a:r>
              <a:rPr lang="en-US" sz="1400" dirty="0"/>
              <a:t>Usage Development and/or Business requisite</a:t>
            </a:r>
          </a:p>
          <a:p>
            <a:pPr marL="857250" lvl="1" indent="-342900">
              <a:buFont typeface="+mj-lt"/>
              <a:buAutoNum type="alphaLcParenR"/>
            </a:pPr>
            <a:r>
              <a:rPr lang="en-US" sz="1400" dirty="0"/>
              <a:t>Determine Data Area, Data Group, Structure Name, Security Classification, Size</a:t>
            </a:r>
          </a:p>
          <a:p>
            <a:pPr marL="857250" lvl="1" indent="-342900">
              <a:buFont typeface="+mj-lt"/>
              <a:buAutoNum type="alphaLcParenR"/>
            </a:pPr>
            <a:r>
              <a:rPr lang="en-US" sz="1400" dirty="0"/>
              <a:t>Review Control/Data Flow (C/DFG) and Data of the Object Desired</a:t>
            </a:r>
          </a:p>
          <a:p>
            <a:pPr marL="857250" lvl="1" indent="-342900">
              <a:buFont typeface="+mj-lt"/>
              <a:buAutoNum type="alphaLcParenR"/>
            </a:pPr>
            <a:r>
              <a:rPr lang="en-US" sz="1400" dirty="0"/>
              <a:t>Showcase the usage and impact</a:t>
            </a:r>
          </a:p>
          <a:p>
            <a:pPr marL="857250" lvl="1" indent="-342900">
              <a:buFont typeface="+mj-lt"/>
              <a:buAutoNum type="alphaLcParenR"/>
            </a:pPr>
            <a:r>
              <a:rPr lang="en-US" sz="1400" dirty="0"/>
              <a:t>Provide urgency of deployment and stakeholders</a:t>
            </a:r>
          </a:p>
          <a:p>
            <a:pPr marL="857250" lvl="1" indent="-342900">
              <a:buFont typeface="+mj-lt"/>
              <a:buAutoNum type="alphaLcParenR"/>
            </a:pPr>
            <a:r>
              <a:rPr lang="en-US" sz="1400" dirty="0"/>
              <a:t>Timeline for internal and/or external release</a:t>
            </a:r>
          </a:p>
          <a:p>
            <a:pPr marL="857250" lvl="1" indent="-342900">
              <a:buFont typeface="+mj-lt"/>
              <a:buAutoNum type="alphaLcParenR"/>
            </a:pPr>
            <a:r>
              <a:rPr lang="en-US" sz="1400" dirty="0"/>
              <a:t>Domain Reviewers</a:t>
            </a:r>
          </a:p>
          <a:p>
            <a:pPr marL="400050">
              <a:buFont typeface="+mj-lt"/>
              <a:buAutoNum type="arabicPeriod"/>
            </a:pPr>
            <a:r>
              <a:rPr lang="en-US" sz="1400" dirty="0"/>
              <a:t>Code FW Source, Tag with </a:t>
            </a:r>
            <a:r>
              <a:rPr lang="en-US" sz="1400" dirty="0" err="1"/>
              <a:t>Doxygen</a:t>
            </a:r>
            <a:r>
              <a:rPr lang="en-US" sz="1400" dirty="0"/>
              <a:t> Tag containing Temp </a:t>
            </a:r>
            <a:r>
              <a:rPr lang="en-US" sz="1400" dirty="0" err="1"/>
              <a:t>eUid</a:t>
            </a:r>
            <a:r>
              <a:rPr lang="en-US" sz="1400" dirty="0"/>
              <a:t> </a:t>
            </a:r>
          </a:p>
          <a:p>
            <a:pPr marL="400050">
              <a:buFont typeface="+mj-lt"/>
              <a:buAutoNum type="arabicPeriod"/>
            </a:pPr>
            <a:r>
              <a:rPr lang="en-US" sz="1400" dirty="0"/>
              <a:t>Create and Edit Temporary </a:t>
            </a:r>
            <a:r>
              <a:rPr lang="en-US" sz="1400" dirty="0" err="1"/>
              <a:t>eUid</a:t>
            </a:r>
            <a:r>
              <a:rPr lang="en-US" sz="1400" dirty="0"/>
              <a:t> Data File Locally</a:t>
            </a:r>
          </a:p>
          <a:p>
            <a:pPr marL="400050">
              <a:buFont typeface="+mj-lt"/>
              <a:buAutoNum type="arabicPeriod"/>
            </a:pPr>
            <a:r>
              <a:rPr lang="en-US" sz="1400" dirty="0"/>
              <a:t>Live Code Review</a:t>
            </a:r>
          </a:p>
          <a:p>
            <a:pPr marL="400050">
              <a:buFont typeface="+mj-lt"/>
              <a:buAutoNum type="arabicPeriod"/>
            </a:pPr>
            <a:r>
              <a:rPr lang="en-US" sz="1400" dirty="0"/>
              <a:t>Request Code Promotion</a:t>
            </a:r>
          </a:p>
          <a:p>
            <a:pPr marL="857250" lvl="1" indent="-342900">
              <a:buFont typeface="+mj-lt"/>
              <a:buAutoNum type="alphaLcParenR"/>
            </a:pPr>
            <a:r>
              <a:rPr lang="en-US" sz="1400" dirty="0">
                <a:solidFill>
                  <a:prstClr val="black"/>
                </a:solidFill>
              </a:rPr>
              <a:t>Call Implement on Repo to be Assigned Permanent </a:t>
            </a:r>
            <a:r>
              <a:rPr lang="en-US" sz="1400" dirty="0" err="1">
                <a:solidFill>
                  <a:prstClr val="black"/>
                </a:solidFill>
              </a:rPr>
              <a:t>eUids</a:t>
            </a:r>
            <a:r>
              <a:rPr lang="en-US" sz="1400" dirty="0">
                <a:solidFill>
                  <a:prstClr val="black"/>
                </a:solidFill>
              </a:rPr>
              <a:t> which don’t Conflict on any Branch</a:t>
            </a:r>
          </a:p>
          <a:p>
            <a:pPr marL="857250" lvl="1" indent="-342900">
              <a:buFont typeface="+mj-lt"/>
              <a:buAutoNum type="alphaLcParenR"/>
            </a:pPr>
            <a:r>
              <a:rPr lang="en-US" sz="1400" dirty="0">
                <a:solidFill>
                  <a:prstClr val="black"/>
                </a:solidFill>
              </a:rPr>
              <a:t>Promoter Approves </a:t>
            </a:r>
            <a:r>
              <a:rPr lang="en-US" sz="1400" dirty="0" err="1">
                <a:solidFill>
                  <a:prstClr val="black"/>
                </a:solidFill>
              </a:rPr>
              <a:t>eUids</a:t>
            </a:r>
            <a:r>
              <a:rPr lang="en-US" sz="1400" dirty="0">
                <a:solidFill>
                  <a:prstClr val="black"/>
                </a:solidFill>
              </a:rPr>
              <a:t> as they Approve Code</a:t>
            </a:r>
            <a:endParaRPr lang="en-US" sz="1000" dirty="0"/>
          </a:p>
          <a:p>
            <a:pPr marL="400050">
              <a:buFont typeface="+mj-lt"/>
              <a:buAutoNum type="arabicPeriod"/>
            </a:pPr>
            <a:r>
              <a:rPr lang="en-US" sz="1400" dirty="0"/>
              <a:t>Once Code Pulled, Dispatch notification to Stakeholders</a:t>
            </a:r>
          </a:p>
          <a:p>
            <a:endParaRPr lang="en-US" dirty="0"/>
          </a:p>
        </p:txBody>
      </p:sp>
    </p:spTree>
    <p:extLst>
      <p:ext uri="{BB962C8B-B14F-4D97-AF65-F5344CB8AC3E}">
        <p14:creationId xmlns:p14="http://schemas.microsoft.com/office/powerpoint/2010/main" val="270791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Summary</a:t>
            </a:r>
          </a:p>
        </p:txBody>
      </p:sp>
      <p:sp>
        <p:nvSpPr>
          <p:cNvPr id="3" name="Content Placeholder 2"/>
          <p:cNvSpPr>
            <a:spLocks noGrp="1"/>
          </p:cNvSpPr>
          <p:nvPr>
            <p:ph idx="1"/>
          </p:nvPr>
        </p:nvSpPr>
        <p:spPr>
          <a:xfrm>
            <a:off x="609600" y="1130968"/>
            <a:ext cx="10972800" cy="4893749"/>
          </a:xfrm>
        </p:spPr>
        <p:txBody>
          <a:bodyPr/>
          <a:lstStyle/>
          <a:p>
            <a:endParaRPr lang="en-US" sz="2000" dirty="0"/>
          </a:p>
          <a:p>
            <a:endParaRPr lang="en-US" dirty="0"/>
          </a:p>
        </p:txBody>
      </p:sp>
      <p:pic>
        <p:nvPicPr>
          <p:cNvPr id="5" name="Picture 4"/>
          <p:cNvPicPr>
            <a:picLocks noChangeAspect="1"/>
          </p:cNvPicPr>
          <p:nvPr/>
        </p:nvPicPr>
        <p:blipFill>
          <a:blip r:embed="rId2"/>
          <a:stretch>
            <a:fillRect/>
          </a:stretch>
        </p:blipFill>
        <p:spPr>
          <a:xfrm>
            <a:off x="2435703" y="802522"/>
            <a:ext cx="7320594" cy="5010194"/>
          </a:xfrm>
          <a:prstGeom prst="rect">
            <a:avLst/>
          </a:prstGeom>
        </p:spPr>
      </p:pic>
    </p:spTree>
    <p:extLst>
      <p:ext uri="{BB962C8B-B14F-4D97-AF65-F5344CB8AC3E}">
        <p14:creationId xmlns:p14="http://schemas.microsoft.com/office/powerpoint/2010/main" val="3778170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Paths</a:t>
            </a:r>
          </a:p>
        </p:txBody>
      </p:sp>
      <p:sp>
        <p:nvSpPr>
          <p:cNvPr id="3" name="Content Placeholder 2"/>
          <p:cNvSpPr>
            <a:spLocks noGrp="1"/>
          </p:cNvSpPr>
          <p:nvPr>
            <p:ph idx="1"/>
          </p:nvPr>
        </p:nvSpPr>
        <p:spPr>
          <a:xfrm>
            <a:off x="609600" y="1130968"/>
            <a:ext cx="10972800" cy="4893749"/>
          </a:xfrm>
        </p:spPr>
        <p:txBody>
          <a:bodyPr/>
          <a:lstStyle/>
          <a:p>
            <a:endParaRPr lang="en-US" sz="2000" dirty="0"/>
          </a:p>
          <a:p>
            <a:endParaRPr lang="en-US" dirty="0"/>
          </a:p>
        </p:txBody>
      </p:sp>
      <p:pic>
        <p:nvPicPr>
          <p:cNvPr id="4" name="Picture 3"/>
          <p:cNvPicPr>
            <a:picLocks noChangeAspect="1"/>
          </p:cNvPicPr>
          <p:nvPr/>
        </p:nvPicPr>
        <p:blipFill>
          <a:blip r:embed="rId2"/>
          <a:stretch>
            <a:fillRect/>
          </a:stretch>
        </p:blipFill>
        <p:spPr>
          <a:xfrm>
            <a:off x="2233612" y="1066800"/>
            <a:ext cx="7724775" cy="4724400"/>
          </a:xfrm>
          <a:prstGeom prst="rect">
            <a:avLst/>
          </a:prstGeom>
        </p:spPr>
      </p:pic>
    </p:spTree>
    <p:extLst>
      <p:ext uri="{BB962C8B-B14F-4D97-AF65-F5344CB8AC3E}">
        <p14:creationId xmlns:p14="http://schemas.microsoft.com/office/powerpoint/2010/main" val="1604083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74000">
              <a:srgbClr val="005A9E"/>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Analysis, Benefits, and Vision</a:t>
            </a:r>
          </a:p>
        </p:txBody>
      </p:sp>
    </p:spTree>
    <p:extLst>
      <p:ext uri="{BB962C8B-B14F-4D97-AF65-F5344CB8AC3E}">
        <p14:creationId xmlns:p14="http://schemas.microsoft.com/office/powerpoint/2010/main" val="1506278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Analysis </a:t>
            </a:r>
          </a:p>
        </p:txBody>
      </p:sp>
      <p:sp>
        <p:nvSpPr>
          <p:cNvPr id="3" name="Text Placeholder 2"/>
          <p:cNvSpPr>
            <a:spLocks noGrp="1"/>
          </p:cNvSpPr>
          <p:nvPr>
            <p:ph type="body" idx="1"/>
          </p:nvPr>
        </p:nvSpPr>
        <p:spPr>
          <a:xfrm>
            <a:off x="609600" y="997955"/>
            <a:ext cx="5386917" cy="639762"/>
          </a:xfrm>
        </p:spPr>
        <p:txBody>
          <a:bodyPr/>
          <a:lstStyle/>
          <a:p>
            <a:r>
              <a:rPr lang="en-US" dirty="0"/>
              <a:t>Pros</a:t>
            </a:r>
          </a:p>
        </p:txBody>
      </p:sp>
      <p:sp>
        <p:nvSpPr>
          <p:cNvPr id="4" name="Content Placeholder 3"/>
          <p:cNvSpPr>
            <a:spLocks noGrp="1"/>
          </p:cNvSpPr>
          <p:nvPr>
            <p:ph sz="half" idx="2"/>
          </p:nvPr>
        </p:nvSpPr>
        <p:spPr>
          <a:xfrm>
            <a:off x="609600" y="1637717"/>
            <a:ext cx="5386917" cy="4328435"/>
          </a:xfrm>
        </p:spPr>
        <p:txBody>
          <a:bodyPr/>
          <a:lstStyle/>
          <a:p>
            <a:pPr marL="457200" indent="-457200">
              <a:buFont typeface="+mj-lt"/>
              <a:buAutoNum type="arabicPeriod"/>
            </a:pPr>
            <a:r>
              <a:rPr lang="en-US" sz="2000" dirty="0"/>
              <a:t>Functional design is in Python 2 or 3 which extends to data base interactions with ease.</a:t>
            </a:r>
          </a:p>
          <a:p>
            <a:pPr marL="457200" indent="-457200">
              <a:buFont typeface="+mj-lt"/>
              <a:buAutoNum type="arabicPeriod"/>
            </a:pPr>
            <a:r>
              <a:rPr lang="en-US" sz="2000" dirty="0"/>
              <a:t>Design is scalable.</a:t>
            </a:r>
          </a:p>
          <a:p>
            <a:pPr marL="457200" indent="-457200">
              <a:buFont typeface="+mj-lt"/>
              <a:buAutoNum type="arabicPeriod"/>
            </a:pPr>
            <a:r>
              <a:rPr lang="en-US" sz="2000" dirty="0"/>
              <a:t>Unified Repository Source in SSD-Meta.</a:t>
            </a:r>
          </a:p>
          <a:p>
            <a:pPr marL="457200" indent="-457200">
              <a:buFont typeface="+mj-lt"/>
              <a:buAutoNum type="arabicPeriod"/>
            </a:pPr>
            <a:r>
              <a:rPr lang="en-US" sz="2000" dirty="0"/>
              <a:t>Tracks more than just the data used in firmware for data tracking.</a:t>
            </a:r>
          </a:p>
          <a:p>
            <a:pPr marL="457200" indent="-457200">
              <a:buFont typeface="+mj-lt"/>
              <a:buAutoNum type="arabicPeriod"/>
            </a:pPr>
            <a:r>
              <a:rPr lang="en-US" sz="2000" dirty="0"/>
              <a:t>Reinforces diligent programming behaviors for more robust documentation in the code.</a:t>
            </a:r>
          </a:p>
          <a:p>
            <a:pPr marL="457200" indent="-457200">
              <a:buFont typeface="+mj-lt"/>
              <a:buAutoNum type="arabicPeriod"/>
            </a:pPr>
            <a:r>
              <a:rPr lang="en-US" sz="2000" dirty="0"/>
              <a:t>Educational concepts are similar to assert generation</a:t>
            </a:r>
          </a:p>
        </p:txBody>
      </p:sp>
      <p:sp>
        <p:nvSpPr>
          <p:cNvPr id="5" name="Text Placeholder 4"/>
          <p:cNvSpPr>
            <a:spLocks noGrp="1"/>
          </p:cNvSpPr>
          <p:nvPr>
            <p:ph type="body" sz="quarter" idx="3"/>
          </p:nvPr>
        </p:nvSpPr>
        <p:spPr>
          <a:xfrm>
            <a:off x="6320482" y="997955"/>
            <a:ext cx="5389033" cy="639762"/>
          </a:xfrm>
        </p:spPr>
        <p:txBody>
          <a:bodyPr/>
          <a:lstStyle/>
          <a:p>
            <a:r>
              <a:rPr lang="en-US" dirty="0"/>
              <a:t>Additional Assistance</a:t>
            </a:r>
          </a:p>
        </p:txBody>
      </p:sp>
      <p:sp>
        <p:nvSpPr>
          <p:cNvPr id="6" name="Content Placeholder 5"/>
          <p:cNvSpPr>
            <a:spLocks noGrp="1"/>
          </p:cNvSpPr>
          <p:nvPr>
            <p:ph sz="quarter" idx="4"/>
          </p:nvPr>
        </p:nvSpPr>
        <p:spPr>
          <a:xfrm>
            <a:off x="6193368" y="1637717"/>
            <a:ext cx="5389033" cy="4488446"/>
          </a:xfrm>
        </p:spPr>
        <p:txBody>
          <a:bodyPr/>
          <a:lstStyle/>
          <a:p>
            <a:pPr marL="457200" indent="-457200">
              <a:buFont typeface="+mj-lt"/>
              <a:buAutoNum type="arabicPeriod"/>
            </a:pPr>
            <a:r>
              <a:rPr lang="en-US" sz="2000" dirty="0"/>
              <a:t>Cross management of </a:t>
            </a:r>
            <a:r>
              <a:rPr lang="en-US" sz="2000" dirty="0" err="1"/>
              <a:t>Git</a:t>
            </a:r>
            <a:r>
              <a:rPr lang="en-US" sz="2000" dirty="0"/>
              <a:t> to Mercurial</a:t>
            </a:r>
          </a:p>
          <a:p>
            <a:pPr marL="914400" lvl="1" indent="-457200">
              <a:buFont typeface="+mj-lt"/>
              <a:buAutoNum type="alphaLcPeriod"/>
            </a:pPr>
            <a:r>
              <a:rPr lang="en-US" dirty="0" err="1"/>
              <a:t>Git</a:t>
            </a:r>
            <a:r>
              <a:rPr lang="en-US" dirty="0"/>
              <a:t> natively supports mercurial, we will need system integration support. We will want to create automated scripts to cross check between repositories.</a:t>
            </a:r>
          </a:p>
          <a:p>
            <a:pPr marL="457200" indent="-457200">
              <a:buFont typeface="+mj-lt"/>
              <a:buAutoNum type="arabicPeriod"/>
            </a:pPr>
            <a:r>
              <a:rPr lang="en-US" sz="2000" dirty="0"/>
              <a:t>We will need analysis functions to determine highlight deltas between repositories</a:t>
            </a:r>
          </a:p>
          <a:p>
            <a:pPr marL="457200" indent="-457200">
              <a:buFont typeface="+mj-lt"/>
              <a:buAutoNum type="arabicPeriod"/>
            </a:pPr>
            <a:r>
              <a:rPr lang="en-US" sz="2000" dirty="0"/>
              <a:t>Product tagging will need to be implemented for updates on firmware releases</a:t>
            </a:r>
          </a:p>
          <a:p>
            <a:pPr marL="457200" indent="-457200">
              <a:buFont typeface="+mj-lt"/>
              <a:buAutoNum type="arabicPeriod"/>
            </a:pPr>
            <a:r>
              <a:rPr lang="en-US" sz="2000" dirty="0"/>
              <a:t>Graphical interface for front end analysis</a:t>
            </a:r>
          </a:p>
        </p:txBody>
      </p:sp>
    </p:spTree>
    <p:extLst>
      <p:ext uri="{BB962C8B-B14F-4D97-AF65-F5344CB8AC3E}">
        <p14:creationId xmlns:p14="http://schemas.microsoft.com/office/powerpoint/2010/main" val="2060928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Benefits and Vision</a:t>
            </a:r>
          </a:p>
        </p:txBody>
      </p:sp>
      <p:sp>
        <p:nvSpPr>
          <p:cNvPr id="3" name="Content Placeholder 2"/>
          <p:cNvSpPr>
            <a:spLocks noGrp="1"/>
          </p:cNvSpPr>
          <p:nvPr>
            <p:ph idx="1"/>
          </p:nvPr>
        </p:nvSpPr>
        <p:spPr>
          <a:xfrm>
            <a:off x="441960" y="941388"/>
            <a:ext cx="5023938" cy="5083329"/>
          </a:xfrm>
        </p:spPr>
        <p:txBody>
          <a:bodyPr/>
          <a:lstStyle/>
          <a:p>
            <a:pPr marL="0" indent="0">
              <a:buNone/>
            </a:pPr>
            <a:r>
              <a:rPr lang="en-US" sz="2000" dirty="0"/>
              <a:t>Unified Source for Editing Multiple Locations As Needed</a:t>
            </a:r>
          </a:p>
          <a:p>
            <a:pPr lvl="1"/>
            <a:r>
              <a:rPr lang="en-US" sz="2000" dirty="0"/>
              <a:t>Data Control Table</a:t>
            </a:r>
          </a:p>
          <a:p>
            <a:pPr lvl="1"/>
            <a:r>
              <a:rPr lang="en-US" sz="2000" dirty="0" err="1"/>
              <a:t>Doxygen</a:t>
            </a:r>
            <a:r>
              <a:rPr lang="en-US" sz="2000" dirty="0"/>
              <a:t> Tags</a:t>
            </a:r>
          </a:p>
          <a:p>
            <a:pPr lvl="1"/>
            <a:r>
              <a:rPr lang="en-US" sz="2000" dirty="0"/>
              <a:t>Header Files</a:t>
            </a:r>
          </a:p>
          <a:p>
            <a:pPr lvl="1"/>
            <a:r>
              <a:rPr lang="en-US" sz="2000" dirty="0"/>
              <a:t>External Databases</a:t>
            </a:r>
          </a:p>
          <a:p>
            <a:pPr lvl="1"/>
            <a:endParaRPr lang="en-US" sz="2000" dirty="0"/>
          </a:p>
          <a:p>
            <a:pPr marL="0" indent="0">
              <a:buNone/>
            </a:pPr>
            <a:r>
              <a:rPr lang="en-US" sz="2000" dirty="0"/>
              <a:t>Input Validation</a:t>
            </a:r>
          </a:p>
          <a:p>
            <a:pPr lvl="1"/>
            <a:r>
              <a:rPr lang="en-US" sz="2000" dirty="0"/>
              <a:t>Solution for Human Inputs</a:t>
            </a:r>
          </a:p>
          <a:p>
            <a:pPr lvl="1"/>
            <a:r>
              <a:rPr lang="en-US" sz="2000" dirty="0"/>
              <a:t>Input Data Security</a:t>
            </a:r>
          </a:p>
          <a:p>
            <a:pPr lvl="1">
              <a:buClr>
                <a:srgbClr val="1F497D"/>
              </a:buClr>
            </a:pPr>
            <a:endParaRPr lang="en-US" sz="2000" dirty="0">
              <a:solidFill>
                <a:prstClr val="black"/>
              </a:solidFill>
            </a:endParaRPr>
          </a:p>
          <a:p>
            <a:pPr marL="457200" lvl="1" indent="0">
              <a:buNone/>
            </a:pPr>
            <a:endParaRPr lang="en-US" sz="2000" dirty="0"/>
          </a:p>
          <a:p>
            <a:pPr marL="457200" lvl="1" indent="0">
              <a:buNone/>
            </a:pPr>
            <a:endParaRPr lang="en-US" sz="2000" dirty="0"/>
          </a:p>
        </p:txBody>
      </p:sp>
      <p:sp>
        <p:nvSpPr>
          <p:cNvPr id="4" name="Content Placeholder 2"/>
          <p:cNvSpPr txBox="1">
            <a:spLocks/>
          </p:cNvSpPr>
          <p:nvPr/>
        </p:nvSpPr>
        <p:spPr bwMode="auto">
          <a:xfrm>
            <a:off x="6164443" y="941388"/>
            <a:ext cx="4716780" cy="48325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2"/>
              </a:buClr>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Clr>
                <a:schemeClr val="tx2"/>
              </a:buClr>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Clr>
                <a:schemeClr val="tx2"/>
              </a:buClr>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Clr>
                <a:srgbClr val="1F497D"/>
              </a:buClr>
              <a:buNone/>
            </a:pPr>
            <a:r>
              <a:rPr lang="en-US" sz="2000" dirty="0">
                <a:solidFill>
                  <a:prstClr val="black"/>
                </a:solidFill>
              </a:rPr>
              <a:t>Uses Established Processes</a:t>
            </a:r>
          </a:p>
          <a:p>
            <a:pPr lvl="1">
              <a:buClr>
                <a:srgbClr val="1F497D"/>
              </a:buClr>
            </a:pPr>
            <a:r>
              <a:rPr lang="en-US" sz="2000" dirty="0">
                <a:solidFill>
                  <a:prstClr val="black"/>
                </a:solidFill>
              </a:rPr>
              <a:t>Notifications Handled Same as Code Review</a:t>
            </a:r>
          </a:p>
          <a:p>
            <a:pPr lvl="1">
              <a:buClr>
                <a:srgbClr val="1F497D"/>
              </a:buClr>
            </a:pPr>
            <a:r>
              <a:rPr lang="en-US" sz="2000" dirty="0">
                <a:solidFill>
                  <a:prstClr val="black"/>
                </a:solidFill>
              </a:rPr>
              <a:t>Reviewers are Assigned in Review Me</a:t>
            </a:r>
          </a:p>
          <a:p>
            <a:pPr lvl="1">
              <a:buClr>
                <a:srgbClr val="1F497D"/>
              </a:buClr>
            </a:pPr>
            <a:r>
              <a:rPr lang="en-US" sz="2000" dirty="0">
                <a:solidFill>
                  <a:prstClr val="black"/>
                </a:solidFill>
              </a:rPr>
              <a:t>Data Control Approved through Branch Edits</a:t>
            </a:r>
            <a:endParaRPr lang="en-US" sz="2000" dirty="0"/>
          </a:p>
          <a:p>
            <a:pPr lvl="0">
              <a:buClr>
                <a:srgbClr val="1F497D"/>
              </a:buClr>
            </a:pPr>
            <a:endParaRPr lang="en-US" sz="2000" dirty="0">
              <a:solidFill>
                <a:prstClr val="black"/>
              </a:solidFill>
            </a:endParaRPr>
          </a:p>
          <a:p>
            <a:pPr marL="0" lvl="0" indent="0">
              <a:buClr>
                <a:srgbClr val="1F497D"/>
              </a:buClr>
              <a:buNone/>
            </a:pPr>
            <a:r>
              <a:rPr lang="en-US" sz="2000" dirty="0">
                <a:solidFill>
                  <a:prstClr val="black"/>
                </a:solidFill>
              </a:rPr>
              <a:t>Moving Forward</a:t>
            </a:r>
          </a:p>
          <a:p>
            <a:pPr lvl="1">
              <a:buClr>
                <a:srgbClr val="1F497D"/>
              </a:buClr>
            </a:pPr>
            <a:r>
              <a:rPr lang="en-US" sz="2000" dirty="0">
                <a:solidFill>
                  <a:prstClr val="black"/>
                </a:solidFill>
              </a:rPr>
              <a:t>Establish BKM</a:t>
            </a:r>
          </a:p>
          <a:p>
            <a:pPr lvl="1">
              <a:buClr>
                <a:srgbClr val="1F497D"/>
              </a:buClr>
            </a:pPr>
            <a:r>
              <a:rPr lang="en-US" sz="2000" dirty="0">
                <a:solidFill>
                  <a:prstClr val="black"/>
                </a:solidFill>
              </a:rPr>
              <a:t>Code Review and Pull</a:t>
            </a:r>
          </a:p>
          <a:p>
            <a:pPr lvl="1">
              <a:buClr>
                <a:srgbClr val="1F497D"/>
              </a:buClr>
            </a:pPr>
            <a:r>
              <a:rPr lang="en-US" sz="2000" dirty="0">
                <a:solidFill>
                  <a:prstClr val="black"/>
                </a:solidFill>
              </a:rPr>
              <a:t>Distribute Created Documentation</a:t>
            </a:r>
          </a:p>
          <a:p>
            <a:pPr lvl="1">
              <a:buClr>
                <a:srgbClr val="1F497D"/>
              </a:buClr>
            </a:pPr>
            <a:r>
              <a:rPr lang="en-US" sz="2000" dirty="0">
                <a:solidFill>
                  <a:prstClr val="black"/>
                </a:solidFill>
              </a:rPr>
              <a:t>Training</a:t>
            </a:r>
          </a:p>
          <a:p>
            <a:pPr lvl="1">
              <a:buClr>
                <a:srgbClr val="1F497D"/>
              </a:buClr>
            </a:pPr>
            <a:r>
              <a:rPr lang="en-US" sz="2000" dirty="0">
                <a:solidFill>
                  <a:prstClr val="black"/>
                </a:solidFill>
              </a:rPr>
              <a:t>Script Improvements</a:t>
            </a:r>
          </a:p>
          <a:p>
            <a:pPr lvl="1">
              <a:buClr>
                <a:srgbClr val="1F497D"/>
              </a:buClr>
            </a:pPr>
            <a:endParaRPr lang="en-US" sz="2000" dirty="0">
              <a:solidFill>
                <a:prstClr val="black"/>
              </a:solidFill>
            </a:endParaRPr>
          </a:p>
        </p:txBody>
      </p:sp>
    </p:spTree>
    <p:extLst>
      <p:ext uri="{BB962C8B-B14F-4D97-AF65-F5344CB8AC3E}">
        <p14:creationId xmlns:p14="http://schemas.microsoft.com/office/powerpoint/2010/main" val="168652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a:xfrm>
            <a:off x="609600" y="774986"/>
            <a:ext cx="10972800" cy="5249732"/>
          </a:xfrm>
        </p:spPr>
        <p:txBody>
          <a:bodyPr/>
          <a:lstStyle/>
          <a:p>
            <a:r>
              <a:rPr lang="en-US" sz="2000" dirty="0"/>
              <a:t>Andrea Chamorro</a:t>
            </a:r>
          </a:p>
          <a:p>
            <a:pPr lvl="1"/>
            <a:r>
              <a:rPr lang="en-US" sz="2000" dirty="0"/>
              <a:t>Design and application of data control.</a:t>
            </a:r>
          </a:p>
          <a:p>
            <a:r>
              <a:rPr lang="en-US" sz="2000" dirty="0"/>
              <a:t>Chris </a:t>
            </a:r>
            <a:r>
              <a:rPr lang="en-US" sz="2000" dirty="0" err="1"/>
              <a:t>Smerz</a:t>
            </a:r>
            <a:endParaRPr lang="en-US" sz="2000" dirty="0"/>
          </a:p>
          <a:p>
            <a:pPr lvl="1"/>
            <a:r>
              <a:rPr lang="en-US" sz="2000" dirty="0" err="1"/>
              <a:t>SSDDev</a:t>
            </a:r>
            <a:r>
              <a:rPr lang="en-US" sz="2000" dirty="0"/>
              <a:t> Meta support and feedback</a:t>
            </a:r>
          </a:p>
          <a:p>
            <a:r>
              <a:rPr lang="en-US" sz="2000" dirty="0"/>
              <a:t>Joe Tarango, Phuong Tran, and Randal Eike</a:t>
            </a:r>
          </a:p>
          <a:p>
            <a:pPr lvl="1"/>
            <a:r>
              <a:rPr lang="en-US" sz="2000" dirty="0"/>
              <a:t>Construction, feedback, methodology, and mentoring</a:t>
            </a:r>
          </a:p>
          <a:p>
            <a:r>
              <a:rPr lang="en-US" sz="2000" dirty="0"/>
              <a:t>Joe Tarango, Phuong Tran, and Tyler Woods</a:t>
            </a:r>
          </a:p>
          <a:p>
            <a:pPr lvl="1"/>
            <a:r>
              <a:rPr lang="en-US" sz="2000" dirty="0"/>
              <a:t>Data control tracking and detection in firmware</a:t>
            </a:r>
          </a:p>
          <a:p>
            <a:r>
              <a:rPr lang="en-US" sz="2000" dirty="0"/>
              <a:t>Karl </a:t>
            </a:r>
            <a:r>
              <a:rPr lang="en-US" sz="2000" dirty="0" err="1"/>
              <a:t>Heichelheim</a:t>
            </a:r>
            <a:endParaRPr lang="en-US" sz="2000" dirty="0"/>
          </a:p>
          <a:p>
            <a:pPr lvl="1"/>
            <a:r>
              <a:rPr lang="en-US" sz="2000" dirty="0"/>
              <a:t>Support of persistence and code strategies</a:t>
            </a:r>
          </a:p>
          <a:p>
            <a:r>
              <a:rPr lang="en-US" sz="2000" dirty="0"/>
              <a:t>Julianna Pierce</a:t>
            </a:r>
          </a:p>
          <a:p>
            <a:pPr lvl="1"/>
            <a:r>
              <a:rPr lang="en-US" sz="2000" dirty="0"/>
              <a:t>Clarifications on data structures</a:t>
            </a:r>
          </a:p>
          <a:p>
            <a:r>
              <a:rPr lang="en-US" sz="2000" dirty="0"/>
              <a:t>Jim Baca and Matt Beyer</a:t>
            </a:r>
          </a:p>
          <a:p>
            <a:pPr lvl="1"/>
            <a:r>
              <a:rPr lang="en-US" sz="2000" dirty="0"/>
              <a:t>Support in opportunities for pairing technical construction</a:t>
            </a:r>
          </a:p>
        </p:txBody>
      </p:sp>
    </p:spTree>
    <p:extLst>
      <p:ext uri="{BB962C8B-B14F-4D97-AF65-F5344CB8AC3E}">
        <p14:creationId xmlns:p14="http://schemas.microsoft.com/office/powerpoint/2010/main" val="205644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234219113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Proposal/Status</a:t>
            </a:r>
          </a:p>
        </p:txBody>
      </p:sp>
      <p:sp>
        <p:nvSpPr>
          <p:cNvPr id="3" name="Content Placeholder 2"/>
          <p:cNvSpPr>
            <a:spLocks noGrp="1"/>
          </p:cNvSpPr>
          <p:nvPr>
            <p:ph idx="1"/>
          </p:nvPr>
        </p:nvSpPr>
        <p:spPr>
          <a:xfrm>
            <a:off x="609600" y="774986"/>
            <a:ext cx="10972800" cy="5249732"/>
          </a:xfrm>
        </p:spPr>
        <p:txBody>
          <a:bodyPr/>
          <a:lstStyle/>
          <a:p>
            <a:r>
              <a:rPr lang="en-US" sz="2800" dirty="0"/>
              <a:t>Proposal</a:t>
            </a:r>
          </a:p>
          <a:p>
            <a:pPr lvl="1"/>
            <a:r>
              <a:rPr lang="en-US" sz="2400" dirty="0"/>
              <a:t>Utilize a data control process through which we can </a:t>
            </a:r>
            <a:r>
              <a:rPr lang="en-US" sz="2400" b="1" dirty="0"/>
              <a:t>manage</a:t>
            </a:r>
            <a:r>
              <a:rPr lang="en-US" sz="2400" dirty="0"/>
              <a:t> telemetry FW source specs, identifiers, classifications, and structure details.  Enables:</a:t>
            </a:r>
          </a:p>
          <a:p>
            <a:pPr lvl="2"/>
            <a:r>
              <a:rPr lang="en-US" sz="2000" b="1" dirty="0"/>
              <a:t>Classification</a:t>
            </a:r>
            <a:r>
              <a:rPr lang="en-US" sz="2000" dirty="0"/>
              <a:t> and </a:t>
            </a:r>
            <a:r>
              <a:rPr lang="en-US" sz="2000" b="1" dirty="0"/>
              <a:t>auditing</a:t>
            </a:r>
            <a:r>
              <a:rPr lang="en-US" sz="2000" dirty="0"/>
              <a:t> of structures for telemetry for each FW build.</a:t>
            </a:r>
          </a:p>
          <a:p>
            <a:pPr lvl="2"/>
            <a:r>
              <a:rPr lang="en-US" sz="2000" b="1" dirty="0"/>
              <a:t>Automates</a:t>
            </a:r>
            <a:r>
              <a:rPr lang="en-US" sz="2000" dirty="0"/>
              <a:t> the Telemetry Data Content Addition Process.</a:t>
            </a:r>
          </a:p>
          <a:p>
            <a:pPr lvl="1"/>
            <a:endParaRPr lang="en-US" sz="2400" dirty="0"/>
          </a:p>
          <a:p>
            <a:r>
              <a:rPr lang="en-US" sz="2800" dirty="0"/>
              <a:t>Status</a:t>
            </a:r>
          </a:p>
          <a:p>
            <a:pPr lvl="1"/>
            <a:r>
              <a:rPr lang="en-US" sz="2400" dirty="0"/>
              <a:t>Code is complete and being reviewed in a closed review before a public code review is ready.</a:t>
            </a:r>
          </a:p>
          <a:p>
            <a:endParaRPr lang="en-US" sz="2800" dirty="0"/>
          </a:p>
        </p:txBody>
      </p:sp>
    </p:spTree>
    <p:extLst>
      <p:ext uri="{BB962C8B-B14F-4D97-AF65-F5344CB8AC3E}">
        <p14:creationId xmlns:p14="http://schemas.microsoft.com/office/powerpoint/2010/main" val="129110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4000">
              <a:srgbClr val="005A9E"/>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Data Control Introduction</a:t>
            </a:r>
          </a:p>
        </p:txBody>
      </p:sp>
    </p:spTree>
    <p:extLst>
      <p:ext uri="{BB962C8B-B14F-4D97-AF65-F5344CB8AC3E}">
        <p14:creationId xmlns:p14="http://schemas.microsoft.com/office/powerpoint/2010/main" val="2330178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09600" y="941387"/>
            <a:ext cx="10972800" cy="4996062"/>
          </a:xfrm>
        </p:spPr>
        <p:txBody>
          <a:bodyPr/>
          <a:lstStyle/>
          <a:p>
            <a:r>
              <a:rPr lang="en-US" sz="1800" u="sng" dirty="0"/>
              <a:t>Data control</a:t>
            </a:r>
            <a:r>
              <a:rPr lang="en-US" sz="1800" dirty="0"/>
              <a:t> is the process through which we can </a:t>
            </a:r>
            <a:r>
              <a:rPr lang="en-US" sz="1800" b="1" dirty="0"/>
              <a:t>manage</a:t>
            </a:r>
            <a:r>
              <a:rPr lang="en-US" sz="1800" dirty="0"/>
              <a:t> telemetry FW source specs, identifiers, classifications, and structure details. It enables </a:t>
            </a:r>
            <a:r>
              <a:rPr lang="en-US" sz="1800" b="1" dirty="0"/>
              <a:t>classification</a:t>
            </a:r>
            <a:r>
              <a:rPr lang="en-US" sz="1800" dirty="0"/>
              <a:t> and </a:t>
            </a:r>
            <a:r>
              <a:rPr lang="en-US" sz="1800" b="1" dirty="0"/>
              <a:t>auditing</a:t>
            </a:r>
            <a:r>
              <a:rPr lang="en-US" sz="1800" dirty="0"/>
              <a:t> of structures for telemetry for each FW build, and </a:t>
            </a:r>
            <a:r>
              <a:rPr lang="en-US" sz="1800" b="1" dirty="0"/>
              <a:t>automates</a:t>
            </a:r>
            <a:r>
              <a:rPr lang="en-US" sz="1800" dirty="0"/>
              <a:t> the Telemetry Data Content Addition Process.</a:t>
            </a:r>
          </a:p>
          <a:p>
            <a:pPr lvl="1"/>
            <a:endParaRPr lang="en-US" sz="1800" dirty="0">
              <a:ea typeface="Intel Clear Pro" panose="020B0804020202060201" pitchFamily="34" charset="0"/>
              <a:cs typeface="Intel Clear"/>
            </a:endParaRPr>
          </a:p>
          <a:p>
            <a:r>
              <a:rPr lang="en-US" sz="1800" dirty="0">
                <a:ea typeface="Intel Clear Pro" panose="020B0804020202060201" pitchFamily="34" charset="0"/>
                <a:cs typeface="Intel Clear"/>
              </a:rPr>
              <a:t>Understand the mechanisms within telemetry so engineers can:</a:t>
            </a:r>
          </a:p>
          <a:p>
            <a:pPr lvl="1"/>
            <a:r>
              <a:rPr lang="en-US" sz="1800" dirty="0">
                <a:ea typeface="Intel Clear Pro" panose="020B0804020202060201" pitchFamily="34" charset="0"/>
                <a:cs typeface="Intel Clear"/>
              </a:rPr>
              <a:t>Save all data using available tools.</a:t>
            </a:r>
          </a:p>
          <a:p>
            <a:pPr lvl="1"/>
            <a:r>
              <a:rPr lang="en-US" sz="1800" dirty="0">
                <a:ea typeface="Intel Clear Pro" panose="020B0804020202060201" pitchFamily="34" charset="0"/>
                <a:cs typeface="Intel Clear"/>
              </a:rPr>
              <a:t>Verify content.</a:t>
            </a:r>
          </a:p>
          <a:p>
            <a:pPr lvl="1"/>
            <a:r>
              <a:rPr lang="en-US" sz="1800" dirty="0">
                <a:ea typeface="Intel Clear Pro" panose="020B0804020202060201" pitchFamily="34" charset="0"/>
                <a:cs typeface="Intel Clear"/>
              </a:rPr>
              <a:t>Provided concise list of telemetry data included.</a:t>
            </a:r>
          </a:p>
          <a:p>
            <a:pPr lvl="1"/>
            <a:r>
              <a:rPr lang="en-US" sz="1800" dirty="0">
                <a:ea typeface="Intel Clear Pro" panose="020B0804020202060201" pitchFamily="34" charset="0"/>
                <a:cs typeface="Intel Clear"/>
              </a:rPr>
              <a:t>Characterization of the system setup, usage, and the sequence to the fault event.</a:t>
            </a:r>
          </a:p>
          <a:p>
            <a:pPr lvl="1"/>
            <a:r>
              <a:rPr lang="en-US" sz="1800" dirty="0">
                <a:ea typeface="Intel Clear Pro" panose="020B0804020202060201" pitchFamily="34" charset="0"/>
                <a:cs typeface="Intel Clear"/>
              </a:rPr>
              <a:t>Diligently develop a problem statement using the scientific method by reducing scope.</a:t>
            </a:r>
          </a:p>
          <a:p>
            <a:pPr lvl="1"/>
            <a:r>
              <a:rPr lang="en-US" sz="1800" dirty="0">
                <a:ea typeface="Intel Clear Pro" panose="020B0804020202060201" pitchFamily="34" charset="0"/>
                <a:cs typeface="Intel Clear"/>
              </a:rPr>
              <a:t>When a fault case is not clear provide feedback for how we can improve the methodology in future engagements.</a:t>
            </a:r>
          </a:p>
          <a:p>
            <a:pPr lvl="1"/>
            <a:endParaRPr lang="en-US" sz="1800" dirty="0">
              <a:ea typeface="Intel Clear Pro" panose="020B0804020202060201" pitchFamily="34" charset="0"/>
              <a:cs typeface="Intel Clear"/>
            </a:endParaRPr>
          </a:p>
          <a:p>
            <a:pPr lvl="1"/>
            <a:r>
              <a:rPr lang="en-US" sz="1800" dirty="0">
                <a:ea typeface="Intel Clear Pro" panose="020B0804020202060201" pitchFamily="34" charset="0"/>
                <a:cs typeface="Intel Clear"/>
              </a:rPr>
              <a:t>For more Info see Training: \\amr\ec\proj\fm\NSG\SE\Shares\Firmware\Architecture\Domain Arch - Debug\Telemetry\TelemetryTraining_v6.pptx</a:t>
            </a:r>
          </a:p>
          <a:p>
            <a:pPr lvl="1"/>
            <a:endParaRPr lang="en-US" sz="1800" dirty="0">
              <a:ea typeface="Intel Clear Pro" panose="020B0804020202060201" pitchFamily="34" charset="0"/>
              <a:cs typeface="Intel Clear"/>
            </a:endParaRPr>
          </a:p>
          <a:p>
            <a:pPr lvl="1"/>
            <a:endParaRPr lang="en-US" sz="1800" dirty="0">
              <a:ea typeface="Intel Clear Pro" panose="020B0804020202060201" pitchFamily="34" charset="0"/>
              <a:cs typeface="Intel Clear"/>
            </a:endParaRPr>
          </a:p>
          <a:p>
            <a:endParaRPr lang="en-US" sz="1800" dirty="0">
              <a:ea typeface="Intel Clear Pro" panose="020B0804020202060201" pitchFamily="34" charset="0"/>
              <a:cs typeface="Intel Clear"/>
            </a:endParaRPr>
          </a:p>
          <a:p>
            <a:endParaRPr lang="en-US" sz="1800" dirty="0">
              <a:ea typeface="Intel Clear Pro" panose="020B0804020202060201" pitchFamily="34" charset="0"/>
              <a:cs typeface="Intel Clear"/>
            </a:endParaRPr>
          </a:p>
          <a:p>
            <a:endParaRPr lang="en-US" sz="1800" dirty="0">
              <a:ea typeface="Intel Clear Pro" panose="020B0804020202060201" pitchFamily="34" charset="0"/>
              <a:cs typeface="Intel Clear"/>
            </a:endParaRPr>
          </a:p>
          <a:p>
            <a:endParaRPr lang="en-US" sz="1800" u="sng" dirty="0">
              <a:solidFill>
                <a:schemeClr val="bg1"/>
              </a:solidFill>
              <a:ea typeface="Intel Clear Pro" panose="020B0804020202060201" pitchFamily="34" charset="0"/>
              <a:cs typeface="Intel Clear"/>
            </a:endParaRPr>
          </a:p>
          <a:p>
            <a:endParaRPr lang="en-US" sz="1800" dirty="0"/>
          </a:p>
        </p:txBody>
      </p:sp>
    </p:spTree>
    <p:extLst>
      <p:ext uri="{BB962C8B-B14F-4D97-AF65-F5344CB8AC3E}">
        <p14:creationId xmlns:p14="http://schemas.microsoft.com/office/powerpoint/2010/main" val="166474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 Analysis and Motivation</a:t>
            </a:r>
          </a:p>
        </p:txBody>
      </p:sp>
      <p:sp>
        <p:nvSpPr>
          <p:cNvPr id="3" name="Content Placeholder 2"/>
          <p:cNvSpPr>
            <a:spLocks noGrp="1"/>
          </p:cNvSpPr>
          <p:nvPr>
            <p:ph idx="1"/>
          </p:nvPr>
        </p:nvSpPr>
        <p:spPr>
          <a:xfrm>
            <a:off x="609600" y="806336"/>
            <a:ext cx="10972800" cy="5218382"/>
          </a:xfrm>
        </p:spPr>
        <p:txBody>
          <a:bodyPr/>
          <a:lstStyle/>
          <a:p>
            <a:pPr marL="0" indent="0">
              <a:buNone/>
            </a:pPr>
            <a:r>
              <a:rPr lang="en-US" sz="1400" b="1" dirty="0"/>
              <a:t>One Liner </a:t>
            </a:r>
            <a:r>
              <a:rPr lang="en-US" sz="1400" dirty="0"/>
              <a:t>– Data Control Gen provides means to manage FW structure meta data conveniently and automatically</a:t>
            </a:r>
          </a:p>
          <a:p>
            <a:pPr marL="0" indent="0">
              <a:buNone/>
            </a:pPr>
            <a:endParaRPr lang="en-US" sz="1400" dirty="0"/>
          </a:p>
          <a:p>
            <a:pPr marL="0" indent="0">
              <a:buNone/>
            </a:pPr>
            <a:r>
              <a:rPr lang="en-US" sz="1400" dirty="0"/>
              <a:t>NSG solution for reserving FW structure UID, major, minor information introduced with Telemetry 2.0 needed</a:t>
            </a:r>
          </a:p>
          <a:p>
            <a:r>
              <a:rPr lang="en-US" sz="1400" dirty="0"/>
              <a:t>UIDs (unique identifiers) for FW structures cannot conflict with one another</a:t>
            </a:r>
          </a:p>
          <a:p>
            <a:pPr lvl="1">
              <a:buClr>
                <a:srgbClr val="1F497D"/>
              </a:buClr>
            </a:pPr>
            <a:r>
              <a:rPr lang="en-US" sz="1400" dirty="0">
                <a:solidFill>
                  <a:prstClr val="black"/>
                </a:solidFill>
              </a:rPr>
              <a:t>Reservation process for their use is required for </a:t>
            </a:r>
            <a:r>
              <a:rPr lang="en-US" sz="1400" b="1" dirty="0">
                <a:solidFill>
                  <a:prstClr val="black"/>
                </a:solidFill>
              </a:rPr>
              <a:t>security</a:t>
            </a:r>
            <a:r>
              <a:rPr lang="en-US" sz="1400" dirty="0">
                <a:solidFill>
                  <a:prstClr val="black"/>
                </a:solidFill>
              </a:rPr>
              <a:t> and </a:t>
            </a:r>
            <a:r>
              <a:rPr lang="en-US" sz="1400" b="1" dirty="0">
                <a:solidFill>
                  <a:prstClr val="black"/>
                </a:solidFill>
              </a:rPr>
              <a:t>cross-syncing</a:t>
            </a:r>
            <a:r>
              <a:rPr lang="en-US" sz="1400" dirty="0">
                <a:solidFill>
                  <a:prstClr val="black"/>
                </a:solidFill>
              </a:rPr>
              <a:t> between branches.</a:t>
            </a:r>
          </a:p>
          <a:p>
            <a:pPr lvl="1">
              <a:buClr>
                <a:srgbClr val="1F497D"/>
              </a:buClr>
            </a:pPr>
            <a:endParaRPr lang="en-US" sz="1400" dirty="0">
              <a:solidFill>
                <a:prstClr val="black"/>
              </a:solidFill>
            </a:endParaRPr>
          </a:p>
          <a:p>
            <a:r>
              <a:rPr lang="en-US" sz="1400" dirty="0"/>
              <a:t>Telemetry 2.0 Introduces new system of “snapshotting” FW structures, creating Meta Data In the Process</a:t>
            </a:r>
          </a:p>
          <a:p>
            <a:pPr lvl="1">
              <a:buClr>
                <a:srgbClr val="1F497D"/>
              </a:buClr>
            </a:pPr>
            <a:r>
              <a:rPr lang="en-US" sz="1400" dirty="0">
                <a:solidFill>
                  <a:prstClr val="black"/>
                </a:solidFill>
              </a:rPr>
              <a:t>Major, Minor Meta Data supported through automatic self-maintenance</a:t>
            </a:r>
          </a:p>
          <a:p>
            <a:pPr lvl="1">
              <a:buClr>
                <a:srgbClr val="1F497D"/>
              </a:buClr>
            </a:pPr>
            <a:r>
              <a:rPr lang="en-US" sz="1400" dirty="0">
                <a:solidFill>
                  <a:prstClr val="black"/>
                </a:solidFill>
              </a:rPr>
              <a:t>Persistence, Security Classification, Dependency, Size, Data Area, Data Group, Name, Assert, Domain, Owner, Description Meta Data are also relevant</a:t>
            </a:r>
          </a:p>
          <a:p>
            <a:pPr lvl="1">
              <a:buClr>
                <a:srgbClr val="1F497D"/>
              </a:buClr>
            </a:pPr>
            <a:r>
              <a:rPr lang="en-US" sz="1400" dirty="0">
                <a:solidFill>
                  <a:prstClr val="black"/>
                </a:solidFill>
              </a:rPr>
              <a:t>Storing and Automatically updating this information enables Data Mining and Data-Based Decisions through Telemetry</a:t>
            </a:r>
          </a:p>
          <a:p>
            <a:pPr lvl="1">
              <a:buClr>
                <a:srgbClr val="1F497D"/>
              </a:buClr>
            </a:pPr>
            <a:endParaRPr lang="en-US" sz="1400" dirty="0">
              <a:solidFill>
                <a:prstClr val="black"/>
              </a:solidFill>
            </a:endParaRPr>
          </a:p>
          <a:p>
            <a:r>
              <a:rPr lang="en-US" sz="1400" u="sng" dirty="0"/>
              <a:t>Maintaining this Information Manually is Tedious and Prone to Human Error</a:t>
            </a:r>
          </a:p>
          <a:p>
            <a:pPr lvl="1"/>
            <a:r>
              <a:rPr lang="en-US" sz="1400" dirty="0" err="1"/>
              <a:t>dataControlGen</a:t>
            </a:r>
            <a:r>
              <a:rPr lang="en-US" sz="1400" dirty="0"/>
              <a:t> enables Input Validation, and Formalizes Data Control Creation into a Standard</a:t>
            </a:r>
          </a:p>
          <a:p>
            <a:pPr lvl="1"/>
            <a:endParaRPr lang="en-US" sz="1400" dirty="0"/>
          </a:p>
          <a:p>
            <a:r>
              <a:rPr lang="en-US" sz="1400" dirty="0"/>
              <a:t>Free of Dependencies for Convenience and Ease of Use</a:t>
            </a:r>
          </a:p>
          <a:p>
            <a:pPr lvl="1"/>
            <a:r>
              <a:rPr lang="en-US" sz="1400" dirty="0"/>
              <a:t>The python scripts stand independently and are contained in SSDDEV</a:t>
            </a:r>
          </a:p>
          <a:p>
            <a:pPr lvl="2"/>
            <a:r>
              <a:rPr lang="en-US" sz="1400" dirty="0"/>
              <a:t>Removes need to directly interface with non-company tools</a:t>
            </a:r>
          </a:p>
          <a:p>
            <a:pPr lvl="2"/>
            <a:r>
              <a:rPr lang="en-US" sz="1400" dirty="0"/>
              <a:t>Simple Command Line Interface</a:t>
            </a:r>
          </a:p>
          <a:p>
            <a:endParaRPr lang="en-US" sz="1400" dirty="0"/>
          </a:p>
        </p:txBody>
      </p:sp>
    </p:spTree>
    <p:extLst>
      <p:ext uri="{BB962C8B-B14F-4D97-AF65-F5344CB8AC3E}">
        <p14:creationId xmlns:p14="http://schemas.microsoft.com/office/powerpoint/2010/main" val="405240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4000">
              <a:srgbClr val="005A9E"/>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Data Control Fundamentals</a:t>
            </a:r>
          </a:p>
        </p:txBody>
      </p:sp>
    </p:spTree>
    <p:extLst>
      <p:ext uri="{BB962C8B-B14F-4D97-AF65-F5344CB8AC3E}">
        <p14:creationId xmlns:p14="http://schemas.microsoft.com/office/powerpoint/2010/main" val="3558080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a:t>
            </a:r>
          </a:p>
        </p:txBody>
      </p:sp>
      <p:sp>
        <p:nvSpPr>
          <p:cNvPr id="3" name="Content Placeholder 2"/>
          <p:cNvSpPr>
            <a:spLocks noGrp="1"/>
          </p:cNvSpPr>
          <p:nvPr>
            <p:ph idx="1"/>
          </p:nvPr>
        </p:nvSpPr>
        <p:spPr>
          <a:xfrm>
            <a:off x="609600" y="743990"/>
            <a:ext cx="10972800" cy="5280728"/>
          </a:xfrm>
        </p:spPr>
        <p:txBody>
          <a:bodyPr/>
          <a:lstStyle/>
          <a:p>
            <a:pPr marL="0" indent="0" eaLnBrk="0" hangingPunct="0">
              <a:spcBef>
                <a:spcPct val="0"/>
              </a:spcBef>
              <a:buNone/>
            </a:pPr>
            <a:r>
              <a:rPr lang="en-US" altLang="en-US" sz="1600" b="1" dirty="0">
                <a:ea typeface="Intel Clear Pro" panose="020B0804020202060201" pitchFamily="34" charset="0"/>
                <a:cs typeface="Intel Clear"/>
              </a:rPr>
              <a:t>One Liner</a:t>
            </a:r>
            <a:r>
              <a:rPr lang="en-US" altLang="en-US" sz="1600" dirty="0">
                <a:ea typeface="Intel Clear Pro" panose="020B0804020202060201" pitchFamily="34" charset="0"/>
                <a:cs typeface="Intel Clear"/>
              </a:rPr>
              <a:t>: Data Control Gen created to keep data which has local/global requirements which can vary between repositories and builds.</a:t>
            </a:r>
          </a:p>
          <a:p>
            <a:pPr marL="285750" lvl="0" indent="-285750" eaLnBrk="0" hangingPunct="0">
              <a:spcBef>
                <a:spcPct val="0"/>
              </a:spcBef>
            </a:pPr>
            <a:endParaRPr lang="en-US" altLang="en-US" sz="1600" dirty="0">
              <a:ea typeface="Intel Clear Pro" panose="020B0804020202060201" pitchFamily="34" charset="0"/>
              <a:cs typeface="Intel Clear"/>
            </a:endParaRPr>
          </a:p>
          <a:p>
            <a:pPr marL="285750" lvl="0" indent="-285750" eaLnBrk="0" hangingPunct="0">
              <a:spcBef>
                <a:spcPct val="0"/>
              </a:spcBef>
            </a:pPr>
            <a:r>
              <a:rPr lang="en-US" altLang="en-US" sz="1600" dirty="0">
                <a:ea typeface="Intel Clear Pro" panose="020B0804020202060201" pitchFamily="34" charset="0"/>
                <a:cs typeface="Intel Clear"/>
              </a:rPr>
              <a:t>Data Control Info Must Match the Local Repository</a:t>
            </a:r>
          </a:p>
          <a:p>
            <a:pPr marL="800100" lvl="1" indent="-342900" eaLnBrk="0" hangingPunct="0">
              <a:spcBef>
                <a:spcPct val="0"/>
              </a:spcBef>
              <a:buFont typeface="+mj-lt"/>
              <a:buAutoNum type="arabicPeriod"/>
            </a:pPr>
            <a:r>
              <a:rPr lang="en-US" altLang="en-US" sz="1600" dirty="0" err="1">
                <a:ea typeface="Intel Clear Pro" panose="020B0804020202060201" pitchFamily="34" charset="0"/>
                <a:cs typeface="Intel Clear"/>
              </a:rPr>
              <a:t>AutoGen</a:t>
            </a:r>
            <a:r>
              <a:rPr lang="en-US" altLang="en-US" sz="1600" dirty="0">
                <a:ea typeface="Intel Clear Pro" panose="020B0804020202060201" pitchFamily="34" charset="0"/>
                <a:cs typeface="Intel Clear"/>
              </a:rPr>
              <a:t> requires a UID- </a:t>
            </a:r>
            <a:r>
              <a:rPr lang="en-US" altLang="en-US" sz="1600" dirty="0" err="1">
                <a:ea typeface="Intel Clear Pro" panose="020B0804020202060201" pitchFamily="34" charset="0"/>
                <a:cs typeface="Intel Clear"/>
              </a:rPr>
              <a:t>struct</a:t>
            </a:r>
            <a:r>
              <a:rPr lang="en-US" altLang="en-US" sz="1600" dirty="0">
                <a:ea typeface="Intel Clear Pro" panose="020B0804020202060201" pitchFamily="34" charset="0"/>
                <a:cs typeface="Intel Clear"/>
              </a:rPr>
              <a:t> name decoding to parse and tokenize FW Source Code</a:t>
            </a:r>
          </a:p>
          <a:p>
            <a:pPr marL="800100" lvl="1" indent="-342900" eaLnBrk="0" hangingPunct="0">
              <a:spcBef>
                <a:spcPct val="0"/>
              </a:spcBef>
              <a:buFont typeface="+mj-lt"/>
              <a:buAutoNum type="arabicPeriod"/>
            </a:pPr>
            <a:r>
              <a:rPr lang="en-US" altLang="en-US" sz="1600" dirty="0">
                <a:solidFill>
                  <a:prstClr val="black"/>
                </a:solidFill>
                <a:ea typeface="Intel Clear Pro" panose="020B0804020202060201" pitchFamily="34" charset="0"/>
                <a:cs typeface="Intel Clear"/>
              </a:rPr>
              <a:t>Major-Minor set information change every time a FW Structure gets updated.</a:t>
            </a:r>
          </a:p>
          <a:p>
            <a:pPr marL="457200" lvl="1" indent="0" eaLnBrk="0" hangingPunct="0">
              <a:spcBef>
                <a:spcPct val="0"/>
              </a:spcBef>
              <a:buNone/>
            </a:pPr>
            <a:endParaRPr lang="en-US" altLang="en-US" sz="1600" dirty="0">
              <a:ea typeface="Intel Clear Pro" panose="020B0804020202060201" pitchFamily="34" charset="0"/>
              <a:cs typeface="Intel Clear"/>
            </a:endParaRPr>
          </a:p>
          <a:p>
            <a:pPr lvl="0" eaLnBrk="0" hangingPunct="0">
              <a:spcBef>
                <a:spcPct val="0"/>
              </a:spcBef>
            </a:pPr>
            <a:r>
              <a:rPr lang="en-US" altLang="en-US" sz="1600" dirty="0">
                <a:solidFill>
                  <a:prstClr val="black"/>
                </a:solidFill>
                <a:ea typeface="Intel Clear Pro" panose="020B0804020202060201" pitchFamily="34" charset="0"/>
                <a:cs typeface="Intel Clear"/>
              </a:rPr>
              <a:t>Automation reduces errors and cuts costs of manual maintenance</a:t>
            </a:r>
            <a:endParaRPr lang="en-US" altLang="en-US" sz="1600" dirty="0">
              <a:ea typeface="Intel Clear Pro" panose="020B0804020202060201" pitchFamily="34" charset="0"/>
              <a:cs typeface="Intel Clear"/>
            </a:endParaRPr>
          </a:p>
          <a:p>
            <a:pPr marL="800100" lvl="1" indent="-342900" eaLnBrk="0" hangingPunct="0">
              <a:spcBef>
                <a:spcPct val="0"/>
              </a:spcBef>
              <a:buClr>
                <a:srgbClr val="1F497D"/>
              </a:buClr>
              <a:buFont typeface="+mj-lt"/>
              <a:buAutoNum type="arabicPeriod"/>
            </a:pPr>
            <a:r>
              <a:rPr lang="en-US" altLang="en-US" sz="1600" dirty="0">
                <a:solidFill>
                  <a:prstClr val="black"/>
                </a:solidFill>
                <a:ea typeface="Intel Clear Pro" panose="020B0804020202060201" pitchFamily="34" charset="0"/>
                <a:cs typeface="Intel Clear"/>
              </a:rPr>
              <a:t>Static Storage of this Information, Updated on a on-need basis</a:t>
            </a:r>
          </a:p>
          <a:p>
            <a:pPr marL="800100" lvl="1" indent="-342900" eaLnBrk="0" hangingPunct="0">
              <a:spcBef>
                <a:spcPct val="0"/>
              </a:spcBef>
              <a:buClr>
                <a:srgbClr val="1F497D"/>
              </a:buClr>
              <a:buFont typeface="+mj-lt"/>
              <a:buAutoNum type="arabicPeriod"/>
            </a:pPr>
            <a:r>
              <a:rPr lang="en-US" altLang="en-US" sz="1600" dirty="0">
                <a:ea typeface="Intel Clear Pro" panose="020B0804020202060201" pitchFamily="34" charset="0"/>
                <a:cs typeface="Intel Clear"/>
              </a:rPr>
              <a:t>Data Control Maintains Large Amounts of Information, the common case data does not often change. </a:t>
            </a:r>
            <a:endParaRPr lang="en-US" altLang="en-US" sz="1600" dirty="0">
              <a:solidFill>
                <a:prstClr val="black"/>
              </a:solidFill>
              <a:ea typeface="Intel Clear Pro" panose="020B0804020202060201" pitchFamily="34" charset="0"/>
              <a:cs typeface="Intel Clear"/>
            </a:endParaRPr>
          </a:p>
          <a:p>
            <a:pPr marL="0" lvl="0" indent="0" eaLnBrk="0" hangingPunct="0">
              <a:spcBef>
                <a:spcPct val="0"/>
              </a:spcBef>
              <a:buNone/>
            </a:pPr>
            <a:endParaRPr lang="en-US" altLang="en-US" sz="1600" dirty="0">
              <a:ea typeface="Intel Clear Pro" panose="020B0804020202060201" pitchFamily="34" charset="0"/>
              <a:cs typeface="Intel Clear"/>
            </a:endParaRPr>
          </a:p>
          <a:p>
            <a:pPr marL="285750" lvl="0" indent="-285750" eaLnBrk="0" hangingPunct="0">
              <a:spcBef>
                <a:spcPct val="0"/>
              </a:spcBef>
            </a:pPr>
            <a:r>
              <a:rPr lang="en-US" altLang="en-US" sz="1600" dirty="0">
                <a:ea typeface="Intel Clear Pro" panose="020B0804020202060201" pitchFamily="34" charset="0"/>
                <a:cs typeface="Intel Clear"/>
              </a:rPr>
              <a:t>Data Control UIDs must be Unique for the same Structure across Repositories</a:t>
            </a:r>
          </a:p>
          <a:p>
            <a:pPr marL="800100" lvl="1" indent="-342900" eaLnBrk="0" hangingPunct="0">
              <a:spcBef>
                <a:spcPct val="0"/>
              </a:spcBef>
              <a:buFontTx/>
              <a:buAutoNum type="arabicPeriod"/>
            </a:pPr>
            <a:r>
              <a:rPr lang="en-US" sz="1600" dirty="0">
                <a:ea typeface="Intel Clear Pro" panose="020B0804020202060201" pitchFamily="34" charset="0"/>
                <a:cs typeface="Intel Clear"/>
              </a:rPr>
              <a:t>The construction shares a methodology requirement similar to Asserts, thus aspects closely follow the implementation of </a:t>
            </a:r>
            <a:r>
              <a:rPr lang="en-US" sz="1600" dirty="0" err="1">
                <a:ea typeface="Intel Clear Pro" panose="020B0804020202060201" pitchFamily="34" charset="0"/>
                <a:cs typeface="Intel Clear"/>
              </a:rPr>
              <a:t>AssertGen</a:t>
            </a:r>
            <a:r>
              <a:rPr lang="en-US" sz="1600" dirty="0">
                <a:ea typeface="Intel Clear Pro" panose="020B0804020202060201" pitchFamily="34" charset="0"/>
                <a:cs typeface="Intel Clear"/>
              </a:rPr>
              <a:t> </a:t>
            </a:r>
          </a:p>
          <a:p>
            <a:pPr marL="800100" lvl="1" indent="-342900" eaLnBrk="0" hangingPunct="0">
              <a:spcBef>
                <a:spcPct val="0"/>
              </a:spcBef>
              <a:buAutoNum type="arabicPeriod"/>
            </a:pPr>
            <a:r>
              <a:rPr lang="en-US" altLang="en-US" sz="1600" dirty="0">
                <a:ea typeface="Intel Clear Pro" panose="020B0804020202060201" pitchFamily="34" charset="0"/>
                <a:cs typeface="Intel Clear"/>
              </a:rPr>
              <a:t>Database separate from FW source code maintains the UID reservation information</a:t>
            </a:r>
          </a:p>
          <a:p>
            <a:pPr marL="800100" lvl="1" indent="-342900" eaLnBrk="0" hangingPunct="0">
              <a:spcBef>
                <a:spcPct val="0"/>
              </a:spcBef>
              <a:buAutoNum type="arabicPeriod"/>
            </a:pPr>
            <a:r>
              <a:rPr lang="en-US" altLang="en-US" sz="1600" dirty="0">
                <a:ea typeface="Intel Clear Pro" panose="020B0804020202060201" pitchFamily="34" charset="0"/>
                <a:cs typeface="Intel Clear"/>
              </a:rPr>
              <a:t>Once a UID has been assigned and confirmed, can are not reserved again until product is no longer supported (3-5 </a:t>
            </a:r>
            <a:r>
              <a:rPr lang="en-US" altLang="en-US" sz="1600" dirty="0" err="1">
                <a:ea typeface="Intel Clear Pro" panose="020B0804020202060201" pitchFamily="34" charset="0"/>
                <a:cs typeface="Intel Clear"/>
              </a:rPr>
              <a:t>yrs</a:t>
            </a:r>
            <a:r>
              <a:rPr lang="en-US" altLang="en-US" sz="1600" dirty="0">
                <a:ea typeface="Intel Clear Pro" panose="020B0804020202060201" pitchFamily="34" charset="0"/>
                <a:cs typeface="Intel Clear"/>
              </a:rPr>
              <a:t>).</a:t>
            </a:r>
          </a:p>
          <a:p>
            <a:pPr marL="800100" lvl="1" indent="-342900" eaLnBrk="0" hangingPunct="0">
              <a:spcBef>
                <a:spcPct val="0"/>
              </a:spcBef>
              <a:buAutoNum type="arabicPeriod"/>
            </a:pPr>
            <a:endParaRPr lang="en-US" altLang="en-US" sz="1600" dirty="0">
              <a:ea typeface="Intel Clear Pro" panose="020B0804020202060201" pitchFamily="34" charset="0"/>
              <a:cs typeface="Intel Clear"/>
            </a:endParaRPr>
          </a:p>
          <a:p>
            <a:pPr marL="285750" lvl="0" indent="-285750" eaLnBrk="0" hangingPunct="0">
              <a:spcBef>
                <a:spcPct val="0"/>
              </a:spcBef>
              <a:buClr>
                <a:srgbClr val="1F497D"/>
              </a:buClr>
            </a:pPr>
            <a:r>
              <a:rPr lang="en-US" altLang="en-US" sz="1600" dirty="0">
                <a:solidFill>
                  <a:prstClr val="black"/>
                </a:solidFill>
                <a:ea typeface="Intel Clear Pro" panose="020B0804020202060201" pitchFamily="34" charset="0"/>
                <a:cs typeface="Intel Clear"/>
              </a:rPr>
              <a:t>Different builds contain different sets of FW structures. </a:t>
            </a:r>
          </a:p>
          <a:p>
            <a:pPr marL="800100" lvl="1" indent="-342900" eaLnBrk="0" hangingPunct="0">
              <a:spcBef>
                <a:spcPct val="0"/>
              </a:spcBef>
              <a:buClr>
                <a:srgbClr val="1F497D"/>
              </a:buClr>
              <a:buFont typeface="Arial" pitchFamily="34" charset="0"/>
              <a:buAutoNum type="arabicPeriod"/>
            </a:pPr>
            <a:r>
              <a:rPr lang="en-US" altLang="en-US" sz="1600" dirty="0" err="1">
                <a:solidFill>
                  <a:prstClr val="black"/>
                </a:solidFill>
                <a:ea typeface="Intel Clear Pro" panose="020B0804020202060201" pitchFamily="34" charset="0"/>
                <a:cs typeface="Intel Clear"/>
              </a:rPr>
              <a:t>dataControl</a:t>
            </a:r>
            <a:r>
              <a:rPr lang="en-US" altLang="en-US" sz="1600" dirty="0">
                <a:solidFill>
                  <a:prstClr val="black"/>
                </a:solidFill>
                <a:ea typeface="Intel Clear Pro" panose="020B0804020202060201" pitchFamily="34" charset="0"/>
                <a:cs typeface="Intel Clear"/>
              </a:rPr>
              <a:t> must allow for the tracking of all structures across all builds, and for each individual build. </a:t>
            </a:r>
          </a:p>
          <a:p>
            <a:pPr marL="685800" lvl="1" eaLnBrk="0" hangingPunct="0">
              <a:spcBef>
                <a:spcPct val="0"/>
              </a:spcBef>
              <a:buClr>
                <a:srgbClr val="1F497D"/>
              </a:buClr>
            </a:pPr>
            <a:endParaRPr lang="en-US" altLang="en-US" sz="1600" dirty="0">
              <a:solidFill>
                <a:prstClr val="black"/>
              </a:solidFill>
              <a:ea typeface="Intel Clear Pro" panose="020B0804020202060201" pitchFamily="34" charset="0"/>
              <a:cs typeface="Intel Clear"/>
            </a:endParaRPr>
          </a:p>
          <a:p>
            <a:pPr marL="457200" lvl="1" indent="0" eaLnBrk="0" hangingPunct="0">
              <a:spcBef>
                <a:spcPct val="0"/>
              </a:spcBef>
              <a:buNone/>
            </a:pPr>
            <a:endParaRPr lang="en-US" altLang="en-US" sz="1600" dirty="0">
              <a:ea typeface="Intel Clear Pro" panose="020B0804020202060201" pitchFamily="34" charset="0"/>
              <a:cs typeface="Intel Clear"/>
            </a:endParaRPr>
          </a:p>
          <a:p>
            <a:pPr marL="285750" indent="-285750"/>
            <a:endParaRPr lang="en-US" sz="1600" dirty="0">
              <a:ea typeface="Intel Clear Pro" panose="020B0804020202060201" pitchFamily="34" charset="0"/>
              <a:cs typeface="Intel Clear"/>
            </a:endParaRPr>
          </a:p>
        </p:txBody>
      </p:sp>
    </p:spTree>
    <p:extLst>
      <p:ext uri="{BB962C8B-B14F-4D97-AF65-F5344CB8AC3E}">
        <p14:creationId xmlns:p14="http://schemas.microsoft.com/office/powerpoint/2010/main" val="108425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Gen Stages</a:t>
            </a:r>
          </a:p>
        </p:txBody>
      </p:sp>
      <p:sp>
        <p:nvSpPr>
          <p:cNvPr id="3" name="Content Placeholder 2"/>
          <p:cNvSpPr>
            <a:spLocks noGrp="1"/>
          </p:cNvSpPr>
          <p:nvPr>
            <p:ph idx="1"/>
          </p:nvPr>
        </p:nvSpPr>
        <p:spPr>
          <a:xfrm>
            <a:off x="609600" y="743990"/>
            <a:ext cx="10972800" cy="5280728"/>
          </a:xfrm>
        </p:spPr>
        <p:txBody>
          <a:bodyPr/>
          <a:lstStyle/>
          <a:p>
            <a:pPr marL="0" indent="0" eaLnBrk="0" hangingPunct="0">
              <a:spcBef>
                <a:spcPct val="0"/>
              </a:spcBef>
              <a:buNone/>
            </a:pPr>
            <a:r>
              <a:rPr lang="en-US" altLang="en-US" sz="1800" b="1" dirty="0">
                <a:ea typeface="Intel Clear Pro" panose="020B0804020202060201" pitchFamily="34" charset="0"/>
                <a:cs typeface="Intel Clear"/>
              </a:rPr>
              <a:t>One Liner</a:t>
            </a:r>
            <a:r>
              <a:rPr lang="en-US" altLang="en-US" sz="1800" dirty="0">
                <a:ea typeface="Intel Clear Pro" panose="020B0804020202060201" pitchFamily="34" charset="0"/>
                <a:cs typeface="Intel Clear"/>
              </a:rPr>
              <a:t>: Data Control Gen undergoes three Stages for ensuring accuracy: Editing, Implementation, and Approval</a:t>
            </a:r>
          </a:p>
          <a:p>
            <a:pPr marL="285750" lvl="0" indent="-285750" eaLnBrk="0" hangingPunct="0">
              <a:spcBef>
                <a:spcPct val="0"/>
              </a:spcBef>
            </a:pPr>
            <a:endParaRPr lang="en-US" altLang="en-US" sz="1800" dirty="0">
              <a:ea typeface="Intel Clear Pro" panose="020B0804020202060201" pitchFamily="34" charset="0"/>
              <a:cs typeface="Intel Clear"/>
            </a:endParaRPr>
          </a:p>
          <a:p>
            <a:pPr marL="0" indent="0">
              <a:buNone/>
            </a:pPr>
            <a:r>
              <a:rPr lang="en-US" sz="1800" dirty="0">
                <a:ea typeface="Intel Clear Pro" panose="020B0804020202060201" pitchFamily="34" charset="0"/>
                <a:cs typeface="Intel Clear"/>
              </a:rPr>
              <a:t>Data Control is a method to reserve and update FW structure relevant data. It includes 3 steps: </a:t>
            </a:r>
          </a:p>
          <a:p>
            <a:pPr marL="400050">
              <a:spcBef>
                <a:spcPts val="0"/>
              </a:spcBef>
              <a:spcAft>
                <a:spcPts val="0"/>
              </a:spcAft>
              <a:buFont typeface="+mj-lt"/>
              <a:buAutoNum type="arabicPeriod"/>
            </a:pPr>
            <a:r>
              <a:rPr lang="en-US" sz="1800" b="1" dirty="0">
                <a:ea typeface="Intel Clear Pro" panose="020B0804020202060201" pitchFamily="34" charset="0"/>
                <a:cs typeface="Intel Clear"/>
              </a:rPr>
              <a:t>Editing </a:t>
            </a:r>
          </a:p>
          <a:p>
            <a:pPr marL="800100" lvl="1" indent="-342900">
              <a:spcBef>
                <a:spcPts val="0"/>
              </a:spcBef>
              <a:spcAft>
                <a:spcPts val="0"/>
              </a:spcAft>
            </a:pPr>
            <a:r>
              <a:rPr lang="en-US" sz="1800" dirty="0">
                <a:ea typeface="Intel Clear Pro" panose="020B0804020202060201" pitchFamily="34" charset="0"/>
                <a:cs typeface="Intel Clear"/>
              </a:rPr>
              <a:t>Information (even new structures, and all relevant data) is edited until it is Ready to Confirm. Allows for  non-permanent changes and tinkering while FW structure is being coded. </a:t>
            </a:r>
          </a:p>
          <a:p>
            <a:pPr marL="800100" lvl="1" indent="-342900">
              <a:spcBef>
                <a:spcPts val="0"/>
              </a:spcBef>
              <a:spcAft>
                <a:spcPts val="0"/>
              </a:spcAft>
            </a:pPr>
            <a:endParaRPr lang="en-US" sz="1800" dirty="0">
              <a:ea typeface="Intel Clear Pro" panose="020B0804020202060201" pitchFamily="34" charset="0"/>
              <a:cs typeface="Intel Clear"/>
            </a:endParaRPr>
          </a:p>
          <a:p>
            <a:pPr marL="400050">
              <a:spcBef>
                <a:spcPts val="0"/>
              </a:spcBef>
              <a:spcAft>
                <a:spcPts val="0"/>
              </a:spcAft>
              <a:buFont typeface="+mj-lt"/>
              <a:buAutoNum type="arabicPeriod"/>
            </a:pPr>
            <a:r>
              <a:rPr lang="en-US" sz="1800" b="1" dirty="0">
                <a:ea typeface="Intel Clear Pro" panose="020B0804020202060201" pitchFamily="34" charset="0"/>
                <a:cs typeface="Intel Clear"/>
              </a:rPr>
              <a:t>Implementation</a:t>
            </a:r>
            <a:endParaRPr lang="en-US" sz="1800" dirty="0">
              <a:ea typeface="Intel Clear Pro" panose="020B0804020202060201" pitchFamily="34" charset="0"/>
              <a:cs typeface="Intel Clear"/>
            </a:endParaRPr>
          </a:p>
          <a:p>
            <a:pPr marL="800100" lvl="1" indent="-342900">
              <a:spcBef>
                <a:spcPts val="0"/>
              </a:spcBef>
              <a:spcAft>
                <a:spcPts val="0"/>
              </a:spcAft>
            </a:pPr>
            <a:r>
              <a:rPr lang="en-US" sz="1800" dirty="0">
                <a:ea typeface="Intel Clear Pro" panose="020B0804020202060201" pitchFamily="34" charset="0"/>
                <a:cs typeface="Intel Clear"/>
              </a:rPr>
              <a:t>Permanent UID assigning is only done when the Structure Data </a:t>
            </a:r>
            <a:r>
              <a:rPr lang="en-US" sz="1800" b="1" dirty="0">
                <a:ea typeface="Intel Clear Pro" panose="020B0804020202060201" pitchFamily="34" charset="0"/>
                <a:cs typeface="Intel Clear"/>
              </a:rPr>
              <a:t>AND</a:t>
            </a:r>
            <a:r>
              <a:rPr lang="en-US" sz="1800" dirty="0">
                <a:ea typeface="Intel Clear Pro" panose="020B0804020202060201" pitchFamily="34" charset="0"/>
                <a:cs typeface="Intel Clear"/>
              </a:rPr>
              <a:t> the relevant FW Code is ready to 	implement. It automatic assigns UIDs to new structures and keeps track of which have been reserved 	remotely. It parallels “pull requesting” UIDs and should be linked to completed structure FW source code 	to ensure UID reservation validity.</a:t>
            </a:r>
          </a:p>
          <a:p>
            <a:pPr marL="800100" lvl="1" indent="-342900">
              <a:spcBef>
                <a:spcPts val="0"/>
              </a:spcBef>
              <a:spcAft>
                <a:spcPts val="0"/>
              </a:spcAft>
            </a:pPr>
            <a:endParaRPr lang="en-US" sz="1800" dirty="0">
              <a:ea typeface="Intel Clear Pro" panose="020B0804020202060201" pitchFamily="34" charset="0"/>
              <a:cs typeface="Intel Clear"/>
            </a:endParaRPr>
          </a:p>
          <a:p>
            <a:pPr marL="400050">
              <a:spcBef>
                <a:spcPts val="0"/>
              </a:spcBef>
              <a:spcAft>
                <a:spcPts val="0"/>
              </a:spcAft>
              <a:buFont typeface="+mj-lt"/>
              <a:buAutoNum type="arabicPeriod"/>
            </a:pPr>
            <a:r>
              <a:rPr lang="en-US" sz="1800" b="1" dirty="0">
                <a:ea typeface="Intel Clear Pro" panose="020B0804020202060201" pitchFamily="34" charset="0"/>
                <a:cs typeface="Intel Clear"/>
              </a:rPr>
              <a:t>Approval</a:t>
            </a:r>
            <a:endParaRPr lang="en-US" sz="1800" dirty="0">
              <a:ea typeface="Intel Clear Pro" panose="020B0804020202060201" pitchFamily="34" charset="0"/>
              <a:cs typeface="Intel Clear"/>
            </a:endParaRPr>
          </a:p>
          <a:p>
            <a:pPr marL="800100" lvl="1" indent="-342900">
              <a:spcBef>
                <a:spcPts val="0"/>
              </a:spcBef>
              <a:spcAft>
                <a:spcPts val="0"/>
              </a:spcAft>
            </a:pPr>
            <a:r>
              <a:rPr lang="en-US" sz="1800" dirty="0">
                <a:ea typeface="Intel Clear Pro" panose="020B0804020202060201" pitchFamily="34" charset="0"/>
                <a:cs typeface="Intel Clear"/>
              </a:rPr>
              <a:t>Confirmation of UID implementations happen as code has Been Reviewed and Pulled Request Approved into Permanent Branches (as opposed to Development Branches). This means a structure cannot be reserved under the same UID, and is permanently identified by that UID.</a:t>
            </a:r>
          </a:p>
          <a:p>
            <a:pPr marL="800100" lvl="1" indent="-342900">
              <a:spcBef>
                <a:spcPts val="0"/>
              </a:spcBef>
              <a:spcAft>
                <a:spcPts val="0"/>
              </a:spcAft>
            </a:pPr>
            <a:r>
              <a:rPr lang="en-US" sz="1800" dirty="0">
                <a:ea typeface="Intel Clear Pro" panose="020B0804020202060201" pitchFamily="34" charset="0"/>
                <a:cs typeface="Intel Clear"/>
              </a:rPr>
              <a:t>Ensures downstream correctness, whereas inherent repository lineage ensures upstream correctness</a:t>
            </a:r>
            <a:endParaRPr lang="en-US" altLang="en-US" sz="1800" dirty="0">
              <a:ea typeface="Intel Clear Pro" panose="020B0804020202060201" pitchFamily="34" charset="0"/>
              <a:cs typeface="Intel Clear"/>
            </a:endParaRPr>
          </a:p>
          <a:p>
            <a:pPr marL="285750" indent="-285750"/>
            <a:endParaRPr lang="en-US" sz="1800" dirty="0">
              <a:ea typeface="Intel Clear Pro" panose="020B0804020202060201" pitchFamily="34" charset="0"/>
              <a:cs typeface="Intel Clear"/>
            </a:endParaRPr>
          </a:p>
        </p:txBody>
      </p:sp>
    </p:spTree>
    <p:extLst>
      <p:ext uri="{BB962C8B-B14F-4D97-AF65-F5344CB8AC3E}">
        <p14:creationId xmlns:p14="http://schemas.microsoft.com/office/powerpoint/2010/main" val="433047635"/>
      </p:ext>
    </p:extLst>
  </p:cSld>
  <p:clrMapOvr>
    <a:masterClrMapping/>
  </p:clrMapOvr>
</p:sld>
</file>

<file path=ppt/theme/theme1.xml><?xml version="1.0" encoding="utf-8"?>
<a:theme xmlns:a="http://schemas.openxmlformats.org/drawingml/2006/main" name="Int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ntel" id="{050A8466-C10B-48CD-9F58-0A08CDE740B8}" vid="{9181DE38-7D37-4B36-9A8B-73C2A2F4B7BC}"/>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EB5EC108112C4AACB011763034394F" ma:contentTypeVersion="12" ma:contentTypeDescription="Create a new document." ma:contentTypeScope="" ma:versionID="493d9ff710f6d494bd717a94b3d9d19e">
  <xsd:schema xmlns:xsd="http://www.w3.org/2001/XMLSchema" xmlns:xs="http://www.w3.org/2001/XMLSchema" xmlns:p="http://schemas.microsoft.com/office/2006/metadata/properties" xmlns:ns2="46b5e5b8-aa4b-43c7-aa4a-5deefdd27431" xmlns:ns3="770d00fd-782d-44f8-9ce2-b95561456b0d" targetNamespace="http://schemas.microsoft.com/office/2006/metadata/properties" ma:root="true" ma:fieldsID="0afde98bcc4c08781cd3658c9f5444f3" ns2:_="" ns3:_="">
    <xsd:import namespace="46b5e5b8-aa4b-43c7-aa4a-5deefdd27431"/>
    <xsd:import namespace="770d00fd-782d-44f8-9ce2-b95561456b0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b5e5b8-aa4b-43c7-aa4a-5deefdd274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0d00fd-782d-44f8-9ce2-b95561456b0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DFE466-F654-4FE9-8D12-BDAB1281C3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b5e5b8-aa4b-43c7-aa4a-5deefdd27431"/>
    <ds:schemaRef ds:uri="770d00fd-782d-44f8-9ce2-b95561456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991E1-47F8-4500-81C0-C97F2D8CDFEA}">
  <ds:schemaRefs>
    <ds:schemaRef ds:uri="http://schemas.microsoft.com/sharepoint/v3/contenttype/forms"/>
  </ds:schemaRefs>
</ds:datastoreItem>
</file>

<file path=customXml/itemProps3.xml><?xml version="1.0" encoding="utf-8"?>
<ds:datastoreItem xmlns:ds="http://schemas.openxmlformats.org/officeDocument/2006/customXml" ds:itemID="{229788A6-F08F-4769-BA88-15CDDD2E16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7560</TotalTime>
  <Words>2237</Words>
  <Application>Microsoft Office PowerPoint</Application>
  <PresentationFormat>Widescreen</PresentationFormat>
  <Paragraphs>353</Paragraphs>
  <Slides>29</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Neo Sans Intel</vt:lpstr>
      <vt:lpstr>Verdana</vt:lpstr>
      <vt:lpstr>Wingdings</vt:lpstr>
      <vt:lpstr>Intel</vt:lpstr>
      <vt:lpstr>Storyboard Layouts</vt:lpstr>
      <vt:lpstr>Data Control Management Proposal </vt:lpstr>
      <vt:lpstr>Overview</vt:lpstr>
      <vt:lpstr>Proposal/Status</vt:lpstr>
      <vt:lpstr>Data Control Introduction</vt:lpstr>
      <vt:lpstr>Objectives</vt:lpstr>
      <vt:lpstr>Gap Analysis and Motivation</vt:lpstr>
      <vt:lpstr>Data Control Fundamentals</vt:lpstr>
      <vt:lpstr>Fundamentals</vt:lpstr>
      <vt:lpstr>Data Control Gen Stages</vt:lpstr>
      <vt:lpstr>Data Control Repos Overview</vt:lpstr>
      <vt:lpstr>Data Control Key Commands</vt:lpstr>
      <vt:lpstr>Tracking File and Requirements</vt:lpstr>
      <vt:lpstr>Data Overview – SSDDEV</vt:lpstr>
      <vt:lpstr>Data Overview – SSDDEV, Continued</vt:lpstr>
      <vt:lpstr>Reservation Tracker and Requirements</vt:lpstr>
      <vt:lpstr>Data Overview- SSDDEV-meta</vt:lpstr>
      <vt:lpstr>Data Control in FW Source</vt:lpstr>
      <vt:lpstr>Data Control Locations</vt:lpstr>
      <vt:lpstr>H File and Requirements</vt:lpstr>
      <vt:lpstr>Data Control Doxygen Comments and Requirements</vt:lpstr>
      <vt:lpstr>Data Control Flow</vt:lpstr>
      <vt:lpstr>Example Workflow</vt:lpstr>
      <vt:lpstr>Control Flow Summary</vt:lpstr>
      <vt:lpstr>Control Flow Paths</vt:lpstr>
      <vt:lpstr>Analysis, Benefits, and Vision</vt:lpstr>
      <vt:lpstr>Design Analysis </vt:lpstr>
      <vt:lpstr>Data Control Benefits and Vision</vt:lpstr>
      <vt:lpstr>Special Thanks</vt:lpstr>
      <vt:lpstr>Questions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Tarango</dc:creator>
  <cp:lastModifiedBy>Tarango, Joseph D</cp:lastModifiedBy>
  <cp:revision>1916</cp:revision>
  <dcterms:created xsi:type="dcterms:W3CDTF">2018-07-26T16:49:02Z</dcterms:created>
  <dcterms:modified xsi:type="dcterms:W3CDTF">2022-04-08T18:30:46Z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ff963825-28ea-43e2-8717-6e5fb830b888</vt:lpwstr>
  </property>
  <property fmtid="{D5CDD505-2E9C-101B-9397-08002B2CF9AE}" pid="3" name="CTP_TimeStamp">
    <vt:lpwstr>2019-08-07 23:27:47Z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0x0101006DEB5EC108112C4AACB011763034394F</vt:lpwstr>
  </property>
</Properties>
</file>