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presentation explains the 1D-to-2D block I/O reshape optimization added to the Intel XPU Backend for Triton. The optimization detects flattened 1D gather/scatter patterns produced by PyTorch Inductor and reshapes them into efficient 2D block load/store instructions, achieving 80%+ bandwidth improvement on PVC.</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PyTorch Inductor generates Triton kernels that store/load tensor slices using flattened 1D indexing for simplicity. This is the standard code pattern for cat-fusion, attention output stores, and pointwise epilogues.</a:t>
            </a:r>
          </a:p>
          <a:p/>
          <a:p>
            <a:r>
              <a:t>The Triton compiler cannot see the underlying 2D regularity - it treats each address as independent. Each element becomes its own scatter/gather message to the LSC (Load Store Cache) unit.</a:t>
            </a:r>
          </a:p>
          <a:p/>
          <a:p>
            <a:r>
              <a:t>Measured impact on PVC (Issue #6532): only 350 GB/s bandwidth vs 818 GB/s achievable - a 2.3x gap. This pattern is extremely common: any operator that writes a slice of a larger tensor (convolutions writing to padded output, concatenation, strided attention stores).</a:t>
            </a:r>
          </a:p>
          <a:p/>
          <a:p>
            <a:r>
              <a:t>Key insight: the addresses ARE regular (row-major 2D tile) - the compiler just can't see it through the flattened arithmetic.</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pass lives in MaterializeBlockPointer.cpp - it already handles 2D block pointer materialization; the 1D reshape is an extension.</a:t>
            </a:r>
          </a:p>
          <a:p/>
          <a:p>
            <a:r>
              <a:t>Pattern matching is structural: walks backward from tt.addptr through addi -&gt; remui + muli(divui, S) - must be exactly this shape.</a:t>
            </a:r>
          </a:p>
          <a:p/>
          <a:p>
            <a:r>
              <a:t>The isCanonicalLinearIndex() check ensures the base index is a simple sequential range (rejects scaled or permuted indices that would break mod/div semantics).</a:t>
            </a:r>
          </a:p>
          <a:p/>
          <a:p>
            <a:r>
              <a:t>HW constraints come from Intel LSC 2D block I/O spec: pitch alignment, tile width limits per element type, height limits.</a:t>
            </a:r>
          </a:p>
          <a:p/>
          <a:p>
            <a:r>
              <a:t>Once validated, the transformation is simple: tt.reshape the 1D tensor to 2D, annotate with ttig.block_io and ttig.block_io_stride.</a:t>
            </a:r>
          </a:p>
          <a:p/>
          <a:p>
            <a:r>
              <a:t>The LLVM lowering (LoadStoreOpToLLVM.cpp) detects these annotations, bypasses normal tile-size heuristics, and uses the explicit stride as the pitch value.</a:t>
            </a:r>
          </a:p>
          <a:p/>
          <a:p>
            <a:r>
              <a:t>Why block_io_stride? It carries the row stride S (in elements) from the pattern matching phase to the LLVM lowering phase. After the reshape, the original 1D pointer arithmetic is gone - the lowering cannot recover the pitch from pointer analysis. The attribute is the only way this information survives across passes. In the lowering: pitch = block_io_stride * elemSizeInBytes (e.g., 96 * 2 = 192 bytes for f16). It also doubles as the anchoring signal for loads - its presence tells isExpensiveLoadOrStore() to protect the ConvertLayoutOp from elimination.</a:t>
            </a:r>
          </a:p>
          <a:p/>
          <a:p>
            <a:r>
              <a:t>End result: what was 1024 scalar messages becomes 1 hardware 2D block message - same data, dramatically fewer instructions.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STORES write data FROM registers TO memory. The 2D block store HW accepts data in whatever register order the GPU provides - it just writes the 2D tile. So reshaping the store input is sufficient.</a:t>
            </a:r>
          </a:p>
          <a:p/>
          <a:p>
            <a:r>
              <a:t>LOADS deliver data FROM memory TO registers in a FIXED hardware pattern: subgroup lane k always receives column k, and successive registers contain successive rows. This is dictated by the LSC 2D block load microarchitecture.</a:t>
            </a:r>
          </a:p>
          <a:p/>
          <a:p>
            <a:r>
              <a:t>The rest of the pipeline (consumers of the loaded value) expects the data in the original 1D blocked layout - e.g., sizePerThread=[8], threadsPerWarp=[32] means thread 0 owns elements 0-7, thread 1 owns 8-15, etc.</a:t>
            </a:r>
          </a:p>
          <a:p/>
          <a:p>
            <a:r>
              <a:t>The HW delivery order is completely different: thread 0 owns column 0 of ALL rows, thread 1 owns column 1, etc.</a:t>
            </a:r>
          </a:p>
          <a:p/>
          <a:p>
            <a:r>
              <a:t>A ConvertLayoutOp (which lowers to an SLM sub-group transpose) bridges between these two layouts.</a:t>
            </a:r>
          </a:p>
          <a:p/>
          <a:p>
            <a:r>
              <a:t>CRITICAL CORRECTNESS POINT: The RemoveLayoutConversions pass aggressively eliminates 'unnecessary' layout conversions. Without anchoring, it would remove our ConvertLayoutOp, change the load's encoding to match consumers directly, and the 2D block load would deliver data in the wrong positions -&gt; silent data corruption.</a:t>
            </a:r>
          </a:p>
          <a:p/>
          <a:p>
            <a:r>
              <a:t>The anchoring mechanism: isExpensiveLoadOrStore() returns TRUE for ops with ttig.block_io_stride, which tells RemoveLayoutConversions 'this load's encoding is fixed - do NOT optimize it away'.</a:t>
            </a:r>
          </a:p>
          <a:p/>
          <a:p>
            <a:r>
              <a:t>The SLM transpose cost is small (~few cycles) compared to the gain from replacing N scatter loads with 1 block load.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feature was built incrementally over 2 weeks - each PR addressed one concern cleanly.</a:t>
            </a:r>
          </a:p>
          <a:p/>
          <a:p>
            <a:r>
              <a:t>PR #6531 (store): The initial implementation worked for the simple case but had a lurking bug - when H&gt;1, the LLVM lowering hardcoded offsetY=0, putting all rows at the same Y coordinate.</a:t>
            </a:r>
          </a:p>
          <a:p/>
          <a:p>
            <a:r>
              <a:t>PR #6682 (fix): Rather than rush a complex fix, the team restricted to H=1 (which covers the most common Inductor pattern: single-row slices into wide concatenated tensors).</a:t>
            </a:r>
          </a:p>
          <a:p/>
          <a:p>
            <a:r>
              <a:t>PR #6693 (load): The load path is architecturally different - it introduces the 'load encoding + ConvertLayoutOp' pattern that correctly handles H&gt;1 because each warp reads its own row slice, and the SLM transpose fixes ordering.</a:t>
            </a:r>
          </a:p>
          <a:p/>
          <a:p>
            <a:r>
              <a:t>Performance context: The +81% average gain is on PVC (HBM memory). On GDDR6 (B580), the gains are smaller because the bottleneck shifts to DRAM row-buffer thrashing - a hardware limitation that no compiler trick can fix.</a:t>
            </a:r>
          </a:p>
          <a:p/>
          <a:p>
            <a:r>
              <a:t>No regressions: PR #6693 was validated on Grafana CI benchmarks (Max 1550 + B580) with no performance regression.</a:t>
            </a:r>
          </a:p>
          <a:p/>
          <a:p>
            <a:r>
              <a:t>Future work: (1) Fix H&gt;1 for stores by computing per-warp offsetY in the LLVM lowering, (2) Support non-trivial masks, (3) Potentially extend pattern matching beyond the exact Inductor idiom.</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03C71"/>
        </a:solidFill>
        <a:effectLst/>
      </p:bgPr>
    </p:bg>
    <p:spTree>
      <p:nvGrpSpPr>
        <p:cNvPr id="1" name=""/>
        <p:cNvGrpSpPr/>
        <p:nvPr/>
      </p:nvGrpSpPr>
      <p:grpSpPr/>
      <p:sp>
        <p:nvSpPr>
          <p:cNvPr id="2" name="TextBox 1"/>
          <p:cNvSpPr txBox="1"/>
          <p:nvPr/>
        </p:nvSpPr>
        <p:spPr>
          <a:xfrm>
            <a:off x="731520" y="1828800"/>
            <a:ext cx="7680960" cy="1371600"/>
          </a:xfrm>
          <a:prstGeom prst="rect">
            <a:avLst/>
          </a:prstGeom>
          <a:noFill/>
        </p:spPr>
        <p:txBody>
          <a:bodyPr wrap="square">
            <a:spAutoFit/>
          </a:bodyPr>
          <a:lstStyle/>
          <a:p>
            <a:pPr>
              <a:defRPr sz="3200" b="1">
                <a:solidFill>
                  <a:srgbClr val="FFFFFF"/>
                </a:solidFill>
              </a:defRPr>
            </a:pPr>
            <a:r>
              <a:t>1D Strided Access → 2D Block I/O Reshape</a:t>
            </a:r>
          </a:p>
        </p:txBody>
      </p:sp>
      <p:sp>
        <p:nvSpPr>
          <p:cNvPr id="3" name="TextBox 2"/>
          <p:cNvSpPr txBox="1"/>
          <p:nvPr/>
        </p:nvSpPr>
        <p:spPr>
          <a:xfrm>
            <a:off x="731520" y="3200400"/>
            <a:ext cx="7680960" cy="914400"/>
          </a:xfrm>
          <a:prstGeom prst="rect">
            <a:avLst/>
          </a:prstGeom>
          <a:noFill/>
        </p:spPr>
        <p:txBody>
          <a:bodyPr wrap="square">
            <a:spAutoFit/>
          </a:bodyPr>
          <a:lstStyle/>
          <a:p>
            <a:pPr>
              <a:defRPr sz="1800">
                <a:solidFill>
                  <a:srgbClr val="00AEEF"/>
                </a:solidFill>
              </a:defRPr>
            </a:pPr>
            <a:r>
              <a:t>MaterializeBlockPointer Optimization</a:t>
            </a:r>
            <a:br/>
            <a:r>
              <a:t>Intel XPU Backend for Triton</a:t>
            </a:r>
          </a:p>
        </p:txBody>
      </p:sp>
      <p:sp>
        <p:nvSpPr>
          <p:cNvPr id="4" name="TextBox 3"/>
          <p:cNvSpPr txBox="1"/>
          <p:nvPr/>
        </p:nvSpPr>
        <p:spPr>
          <a:xfrm>
            <a:off x="731520" y="5943600"/>
            <a:ext cx="7680960" cy="457200"/>
          </a:xfrm>
          <a:prstGeom prst="rect">
            <a:avLst/>
          </a:prstGeom>
          <a:noFill/>
        </p:spPr>
        <p:txBody>
          <a:bodyPr wrap="none">
            <a:spAutoFit/>
          </a:bodyPr>
          <a:lstStyle/>
          <a:p>
            <a:pPr>
              <a:defRPr sz="1200">
                <a:solidFill>
                  <a:srgbClr val="AAAAAA"/>
                </a:solidFill>
              </a:defRPr>
            </a:pPr>
            <a:r>
              <a:t>PR #6693 | April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2400" b="1">
                <a:solidFill>
                  <a:srgbClr val="003C71"/>
                </a:solidFill>
              </a:defRPr>
            </a:pPr>
            <a:r>
              <a:t>The Problem: Inductor’s Flat 1D Scatter</a:t>
            </a:r>
          </a:p>
        </p:txBody>
      </p:sp>
      <p:sp>
        <p:nvSpPr>
          <p:cNvPr id="3" name="Rounded Rectangle 2"/>
          <p:cNvSpPr/>
          <p:nvPr/>
        </p:nvSpPr>
        <p:spPr>
          <a:xfrm>
            <a:off x="457200" y="1097280"/>
            <a:ext cx="3840480" cy="2011680"/>
          </a:xfrm>
          <a:prstGeom prst="roundRect">
            <a:avLst/>
          </a:prstGeom>
          <a:solidFill>
            <a:srgbClr val="2D2D2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27000" rIns="127000" tIns="101600" bIns="101600"/>
          <a:lstStyle/>
          <a:p>
            <a:pPr algn="ctr">
              <a:spcBef>
                <a:spcPts val="0"/>
              </a:spcBef>
              <a:spcAft>
                <a:spcPts val="0"/>
              </a:spcAft>
              <a:defRPr sz="1100">
                <a:solidFill>
                  <a:srgbClr val="E0E0E0"/>
                </a:solidFill>
                <a:latin typeface="Consolas"/>
              </a:defRPr>
            </a:pPr>
            <a:r>
              <a:t># PyTorch Inductor flattens 2D tile</a:t>
            </a:r>
          </a:p>
          <a:p>
            <a:pPr>
              <a:spcBef>
                <a:spcPts val="0"/>
              </a:spcBef>
              <a:spcAft>
                <a:spcPts val="0"/>
              </a:spcAft>
              <a:defRPr sz="1100">
                <a:solidFill>
                  <a:srgbClr val="E0E0E0"/>
                </a:solidFill>
                <a:latin typeface="Consolas"/>
              </a:defRPr>
            </a:pPr>
            <a:r>
              <a:t># access into 1D indexing:</a:t>
            </a:r>
          </a:p>
          <a:p>
            <a:pPr>
              <a:spcBef>
                <a:spcPts val="0"/>
              </a:spcBef>
              <a:spcAft>
                <a:spcPts val="0"/>
              </a:spcAft>
              <a:defRPr sz="1100">
                <a:solidFill>
                  <a:srgbClr val="E0E0E0"/>
                </a:solidFill>
                <a:latin typeface="Consolas"/>
              </a:defRPr>
            </a:pPr>
          </a:p>
          <a:p>
            <a:pPr>
              <a:spcBef>
                <a:spcPts val="0"/>
              </a:spcBef>
              <a:spcAft>
                <a:spcPts val="0"/>
              </a:spcAft>
              <a:defRPr sz="1100">
                <a:solidFill>
                  <a:srgbClr val="E0E0E0"/>
                </a:solidFill>
                <a:latin typeface="Consolas"/>
              </a:defRPr>
            </a:pPr>
            <a:r>
              <a:t>col  = xindex % W</a:t>
            </a:r>
          </a:p>
          <a:p>
            <a:pPr>
              <a:spcBef>
                <a:spcPts val="0"/>
              </a:spcBef>
              <a:spcAft>
                <a:spcPts val="0"/>
              </a:spcAft>
              <a:defRPr sz="1100">
                <a:solidFill>
                  <a:srgbClr val="E0E0E0"/>
                </a:solidFill>
                <a:latin typeface="Consolas"/>
              </a:defRPr>
            </a:pPr>
            <a:r>
              <a:t>row  = xindex // W</a:t>
            </a:r>
          </a:p>
          <a:p>
            <a:pPr>
              <a:spcBef>
                <a:spcPts val="0"/>
              </a:spcBef>
              <a:spcAft>
                <a:spcPts val="0"/>
              </a:spcAft>
              <a:defRPr sz="1100">
                <a:solidFill>
                  <a:srgbClr val="E0E0E0"/>
                </a:solidFill>
                <a:latin typeface="Consolas"/>
              </a:defRPr>
            </a:pPr>
            <a:r>
              <a:t>addr = col + row * S</a:t>
            </a:r>
          </a:p>
          <a:p>
            <a:pPr>
              <a:spcBef>
                <a:spcPts val="0"/>
              </a:spcBef>
              <a:spcAft>
                <a:spcPts val="0"/>
              </a:spcAft>
              <a:defRPr sz="1100">
                <a:solidFill>
                  <a:srgbClr val="E0E0E0"/>
                </a:solidFill>
                <a:latin typeface="Consolas"/>
              </a:defRPr>
            </a:pPr>
          </a:p>
          <a:p>
            <a:pPr>
              <a:spcBef>
                <a:spcPts val="0"/>
              </a:spcBef>
              <a:spcAft>
                <a:spcPts val="0"/>
              </a:spcAft>
              <a:defRPr sz="1100">
                <a:solidFill>
                  <a:srgbClr val="E0E0E0"/>
                </a:solidFill>
                <a:latin typeface="Consolas"/>
              </a:defRPr>
            </a:pPr>
            <a:r>
              <a:t>tl.store(out_ptr + addr, val, mask)</a:t>
            </a:r>
          </a:p>
        </p:txBody>
      </p:sp>
      <p:sp>
        <p:nvSpPr>
          <p:cNvPr id="4" name="Rounded Rectangle 3"/>
          <p:cNvSpPr/>
          <p:nvPr/>
        </p:nvSpPr>
        <p:spPr>
          <a:xfrm>
            <a:off x="4572000" y="1097280"/>
            <a:ext cx="4114800" cy="2011680"/>
          </a:xfrm>
          <a:prstGeom prst="roundRect">
            <a:avLst/>
          </a:prstGeom>
          <a:solidFill>
            <a:srgbClr val="2D2D2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27000" rIns="127000" tIns="101600" bIns="101600"/>
          <a:lstStyle/>
          <a:p>
            <a:pPr algn="ctr">
              <a:spcBef>
                <a:spcPts val="0"/>
              </a:spcBef>
              <a:spcAft>
                <a:spcPts val="0"/>
              </a:spcAft>
              <a:defRPr sz="1000">
                <a:solidFill>
                  <a:srgbClr val="E0E0E0"/>
                </a:solidFill>
                <a:latin typeface="Consolas"/>
              </a:defRPr>
            </a:pPr>
            <a:r>
              <a:t>Memory (H=3, W=4, S=6):</a:t>
            </a:r>
          </a:p>
          <a:p>
            <a:pPr>
              <a:spcBef>
                <a:spcPts val="0"/>
              </a:spcBef>
              <a:spcAft>
                <a:spcPts val="0"/>
              </a:spcAft>
              <a:defRPr sz="1000">
                <a:solidFill>
                  <a:srgbClr val="E0E0E0"/>
                </a:solidFill>
                <a:latin typeface="Consolas"/>
              </a:defRPr>
            </a:pPr>
          </a:p>
          <a:p>
            <a:pPr>
              <a:spcBef>
                <a:spcPts val="0"/>
              </a:spcBef>
              <a:spcAft>
                <a:spcPts val="0"/>
              </a:spcAft>
              <a:defRPr sz="1000">
                <a:solidFill>
                  <a:srgbClr val="E0E0E0"/>
                </a:solidFill>
                <a:latin typeface="Consolas"/>
              </a:defRPr>
            </a:pPr>
            <a:r>
              <a:t>addr: 0  1  2  3 [..] 6  7  8  9 [..]</a:t>
            </a:r>
          </a:p>
          <a:p>
            <a:pPr>
              <a:spcBef>
                <a:spcPts val="0"/>
              </a:spcBef>
              <a:spcAft>
                <a:spcPts val="0"/>
              </a:spcAft>
              <a:defRPr sz="1000">
                <a:solidFill>
                  <a:srgbClr val="E0E0E0"/>
                </a:solidFill>
                <a:latin typeface="Consolas"/>
              </a:defRPr>
            </a:pPr>
            <a:r>
              <a:t>      |-- row 0 --|pad |-- row 1 --|pad</a:t>
            </a:r>
          </a:p>
          <a:p>
            <a:pPr>
              <a:spcBef>
                <a:spcPts val="0"/>
              </a:spcBef>
              <a:spcAft>
                <a:spcPts val="0"/>
              </a:spcAft>
              <a:defRPr sz="1000">
                <a:solidFill>
                  <a:srgbClr val="E0E0E0"/>
                </a:solidFill>
                <a:latin typeface="Consolas"/>
              </a:defRPr>
            </a:pPr>
          </a:p>
          <a:p>
            <a:pPr>
              <a:spcBef>
                <a:spcPts val="0"/>
              </a:spcBef>
              <a:spcAft>
                <a:spcPts val="0"/>
              </a:spcAft>
              <a:defRPr sz="1000">
                <a:solidFill>
                  <a:srgbClr val="E0E0E0"/>
                </a:solidFill>
                <a:latin typeface="Consolas"/>
              </a:defRPr>
            </a:pPr>
            <a:r>
              <a:t>idx 0→0, 1→1, 2→2, 3→3</a:t>
            </a:r>
          </a:p>
          <a:p>
            <a:pPr>
              <a:spcBef>
                <a:spcPts val="0"/>
              </a:spcBef>
              <a:spcAft>
                <a:spcPts val="0"/>
              </a:spcAft>
              <a:defRPr sz="1000">
                <a:solidFill>
                  <a:srgbClr val="E0E0E0"/>
                </a:solidFill>
                <a:latin typeface="Consolas"/>
              </a:defRPr>
            </a:pPr>
            <a:r>
              <a:t>idx 4→6, 5→7, 6→8, 7→9</a:t>
            </a:r>
          </a:p>
          <a:p>
            <a:pPr>
              <a:spcBef>
                <a:spcPts val="0"/>
              </a:spcBef>
              <a:spcAft>
                <a:spcPts val="0"/>
              </a:spcAft>
              <a:defRPr sz="1000">
                <a:solidFill>
                  <a:srgbClr val="E0E0E0"/>
                </a:solidFill>
                <a:latin typeface="Consolas"/>
              </a:defRPr>
            </a:pPr>
            <a:r>
              <a:t>idx 8→12, 9→13, 10→14, 11→15</a:t>
            </a:r>
          </a:p>
        </p:txBody>
      </p:sp>
      <p:sp>
        <p:nvSpPr>
          <p:cNvPr id="5" name="Rounded Rectangle 4"/>
          <p:cNvSpPr/>
          <p:nvPr/>
        </p:nvSpPr>
        <p:spPr>
          <a:xfrm>
            <a:off x="457200" y="3383280"/>
            <a:ext cx="8229600" cy="731520"/>
          </a:xfrm>
          <a:prstGeom prst="roundRect">
            <a:avLst/>
          </a:prstGeom>
          <a:solidFill>
            <a:srgbClr val="FFEBEE"/>
          </a:solidFill>
          <a:ln>
            <a:solidFill>
              <a:srgbClr val="C0392B"/>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C0392B"/>
                </a:solidFill>
              </a:defRPr>
            </a:pPr>
            <a:r>
              <a:t>Result: N independent pointer computations → N scalar scatter/gather → N LSC messages</a:t>
            </a:r>
          </a:p>
        </p:txBody>
      </p:sp>
      <p:sp>
        <p:nvSpPr>
          <p:cNvPr id="6" name="TextBox 5"/>
          <p:cNvSpPr txBox="1"/>
          <p:nvPr/>
        </p:nvSpPr>
        <p:spPr>
          <a:xfrm>
            <a:off x="457200" y="4389120"/>
            <a:ext cx="8229600" cy="1828800"/>
          </a:xfrm>
          <a:prstGeom prst="rect">
            <a:avLst/>
          </a:prstGeom>
          <a:noFill/>
        </p:spPr>
        <p:txBody>
          <a:bodyPr wrap="square" anchor="t">
            <a:spAutoFit/>
          </a:bodyPr>
          <a:lstStyle/>
          <a:p>
            <a:pPr>
              <a:spcAft>
                <a:spcPts val="600"/>
              </a:spcAft>
              <a:defRPr sz="1300" b="1">
                <a:solidFill>
                  <a:srgbClr val="0068B5"/>
                </a:solidFill>
              </a:defRPr>
            </a:pPr>
            <a:r>
              <a:t>Performance Impact (Issue #6532)</a:t>
            </a:r>
          </a:p>
          <a:p>
            <a:pPr>
              <a:spcAft>
                <a:spcPts val="400"/>
              </a:spcAft>
              <a:defRPr sz="1100">
                <a:solidFill>
                  <a:srgbClr val="333333"/>
                </a:solidFill>
              </a:defRPr>
            </a:pPr>
            <a:r>
              <a:t>Measured on PVC: 350 GB/s with scatter vs 818 GB/s with 2D block (+134%)</a:t>
            </a:r>
          </a:p>
          <a:p>
            <a:pPr>
              <a:spcAft>
                <a:spcPts val="400"/>
              </a:spcAft>
              <a:defRPr sz="1100">
                <a:solidFill>
                  <a:srgbClr val="333333"/>
                </a:solidFill>
              </a:defRPr>
            </a:pPr>
            <a:r>
              <a:t>Pattern is ubiquitous: cat-fusion, attention stores, pointwise epilogues</a:t>
            </a:r>
          </a:p>
          <a:p>
            <a:pPr>
              <a:spcAft>
                <a:spcPts val="400"/>
              </a:spcAft>
              <a:defRPr sz="1100">
                <a:solidFill>
                  <a:srgbClr val="333333"/>
                </a:solidFill>
              </a:defRPr>
            </a:pPr>
            <a:r>
              <a:t>Addresses ARE regular (row-major 2D) — compiler can’t see through arithmetic</a:t>
            </a:r>
          </a:p>
          <a:p>
            <a:pPr>
              <a:spcAft>
                <a:spcPts val="400"/>
              </a:spcAft>
              <a:defRPr sz="1100">
                <a:solidFill>
                  <a:srgbClr val="333333"/>
                </a:solidFill>
              </a:defRPr>
            </a:pPr>
            <a:r>
              <a:t>1024 elements → 1024 scalar LSC messages (should be 1 block message)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2400" b="1">
                <a:solidFill>
                  <a:srgbClr val="003C71"/>
                </a:solidFill>
              </a:defRPr>
            </a:pPr>
            <a:r>
              <a:t>The Solution: Recover 2D Structure via Pattern Matching</a:t>
            </a:r>
          </a:p>
        </p:txBody>
      </p:sp>
      <p:sp>
        <p:nvSpPr>
          <p:cNvPr id="3" name="Rounded Rectangle 2"/>
          <p:cNvSpPr/>
          <p:nvPr/>
        </p:nvSpPr>
        <p:spPr>
          <a:xfrm>
            <a:off x="274320" y="1005840"/>
            <a:ext cx="5029200" cy="1828800"/>
          </a:xfrm>
          <a:prstGeom prst="roundRect">
            <a:avLst/>
          </a:prstGeom>
          <a:solidFill>
            <a:srgbClr val="2D2D2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27000" rIns="127000" tIns="101600" bIns="101600"/>
          <a:lstStyle/>
          <a:p>
            <a:pPr algn="ctr">
              <a:spcBef>
                <a:spcPts val="0"/>
              </a:spcBef>
              <a:spcAft>
                <a:spcPts val="0"/>
              </a:spcAft>
              <a:defRPr sz="1000">
                <a:solidFill>
                  <a:srgbClr val="E0E0E0"/>
                </a:solidFill>
                <a:latin typeface="Consolas"/>
              </a:defRPr>
            </a:pPr>
            <a:r>
              <a:t>INPUT IR (1D — N=1024 elements)</a:t>
            </a:r>
          </a:p>
          <a:p>
            <a:pPr>
              <a:spcBef>
                <a:spcPts val="0"/>
              </a:spcBef>
              <a:spcAft>
                <a:spcPts val="0"/>
              </a:spcAft>
              <a:defRPr sz="1000">
                <a:solidFill>
                  <a:srgbClr val="E0E0E0"/>
                </a:solidFill>
                <a:latin typeface="Consolas"/>
              </a:defRPr>
            </a:pPr>
            <a:r>
              <a:t>  %idx = tt.make_range {start=0, end=1024}</a:t>
            </a:r>
          </a:p>
          <a:p>
            <a:pPr>
              <a:spcBef>
                <a:spcPts val="0"/>
              </a:spcBef>
              <a:spcAft>
                <a:spcPts val="0"/>
              </a:spcAft>
              <a:defRPr sz="1000">
                <a:solidFill>
                  <a:srgbClr val="E0E0E0"/>
                </a:solidFill>
                <a:latin typeface="Consolas"/>
              </a:defRPr>
            </a:pPr>
            <a:r>
              <a:t>  %rem = arith.remui %idx, 32       ← col = idx % W</a:t>
            </a:r>
          </a:p>
          <a:p>
            <a:pPr>
              <a:spcBef>
                <a:spcPts val="0"/>
              </a:spcBef>
              <a:spcAft>
                <a:spcPts val="0"/>
              </a:spcAft>
              <a:defRPr sz="1000">
                <a:solidFill>
                  <a:srgbClr val="E0E0E0"/>
                </a:solidFill>
                <a:latin typeface="Consolas"/>
              </a:defRPr>
            </a:pPr>
            <a:r>
              <a:t>  %div = arith.divui %idx, 32       ← row = idx / W</a:t>
            </a:r>
          </a:p>
          <a:p>
            <a:pPr>
              <a:spcBef>
                <a:spcPts val="0"/>
              </a:spcBef>
              <a:spcAft>
                <a:spcPts val="0"/>
              </a:spcAft>
              <a:defRPr sz="1000">
                <a:solidFill>
                  <a:srgbClr val="E0E0E0"/>
                </a:solidFill>
                <a:latin typeface="Consolas"/>
              </a:defRPr>
            </a:pPr>
            <a:r>
              <a:t>  %mul = arith.muli  %div, 96       ← row * S</a:t>
            </a:r>
          </a:p>
          <a:p>
            <a:pPr>
              <a:spcBef>
                <a:spcPts val="0"/>
              </a:spcBef>
              <a:spcAft>
                <a:spcPts val="0"/>
              </a:spcAft>
              <a:defRPr sz="1000">
                <a:solidFill>
                  <a:srgbClr val="E0E0E0"/>
                </a:solidFill>
                <a:latin typeface="Consolas"/>
              </a:defRPr>
            </a:pPr>
            <a:r>
              <a:t>  %off = arith.addi  %rem, %mul     ← col + row*S</a:t>
            </a:r>
          </a:p>
          <a:p>
            <a:pPr>
              <a:spcBef>
                <a:spcPts val="0"/>
              </a:spcBef>
              <a:spcAft>
                <a:spcPts val="0"/>
              </a:spcAft>
              <a:defRPr sz="1000">
                <a:solidFill>
                  <a:srgbClr val="E0E0E0"/>
                </a:solidFill>
                <a:latin typeface="Consolas"/>
              </a:defRPr>
            </a:pPr>
            <a:r>
              <a:t>  tt.load/store (tt.addptr %base, %off)</a:t>
            </a:r>
          </a:p>
        </p:txBody>
      </p:sp>
      <p:sp>
        <p:nvSpPr>
          <p:cNvPr id="4" name="TextBox 3"/>
          <p:cNvSpPr txBox="1"/>
          <p:nvPr/>
        </p:nvSpPr>
        <p:spPr>
          <a:xfrm>
            <a:off x="3200400" y="2834640"/>
            <a:ext cx="2743200" cy="365760"/>
          </a:xfrm>
          <a:prstGeom prst="rect">
            <a:avLst/>
          </a:prstGeom>
          <a:noFill/>
        </p:spPr>
        <p:txBody>
          <a:bodyPr wrap="none">
            <a:spAutoFit/>
          </a:bodyPr>
          <a:lstStyle/>
          <a:p>
            <a:pPr algn="ctr">
              <a:defRPr sz="1000" b="1">
                <a:solidFill>
                  <a:srgbClr val="0068B5"/>
                </a:solidFill>
              </a:defRPr>
            </a:pPr>
            <a:r>
              <a:t>↓  Pattern Match: Extract W=32, H=32, S=96</a:t>
            </a:r>
          </a:p>
        </p:txBody>
      </p:sp>
      <p:sp>
        <p:nvSpPr>
          <p:cNvPr id="5" name="Rounded Rectangle 4"/>
          <p:cNvSpPr/>
          <p:nvPr/>
        </p:nvSpPr>
        <p:spPr>
          <a:xfrm>
            <a:off x="274320" y="3200400"/>
            <a:ext cx="5029200" cy="1920240"/>
          </a:xfrm>
          <a:prstGeom prst="roundRect">
            <a:avLst/>
          </a:prstGeom>
          <a:solidFill>
            <a:srgbClr val="2D2D2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27000" rIns="127000" tIns="101600" bIns="101600"/>
          <a:lstStyle/>
          <a:p>
            <a:pPr algn="ctr">
              <a:spcBef>
                <a:spcPts val="0"/>
              </a:spcBef>
              <a:spcAft>
                <a:spcPts val="0"/>
              </a:spcAft>
              <a:defRPr sz="1000">
                <a:solidFill>
                  <a:srgbClr val="E0E0E0"/>
                </a:solidFill>
                <a:latin typeface="Consolas"/>
              </a:defRPr>
            </a:pPr>
            <a:r>
              <a:t>OUTPUT IR (2D — [32, 32] tile)</a:t>
            </a:r>
          </a:p>
          <a:p>
            <a:pPr>
              <a:spcBef>
                <a:spcPts val="0"/>
              </a:spcBef>
              <a:spcAft>
                <a:spcPts val="0"/>
              </a:spcAft>
              <a:defRPr sz="1000">
                <a:solidFill>
                  <a:srgbClr val="E0E0E0"/>
                </a:solidFill>
                <a:latin typeface="Consolas"/>
              </a:defRPr>
            </a:pPr>
            <a:r>
              <a:t>  %ptr_2d = tt.reshape %ptr : [1024] → [32, 32]</a:t>
            </a:r>
          </a:p>
          <a:p>
            <a:pPr>
              <a:spcBef>
                <a:spcPts val="0"/>
              </a:spcBef>
              <a:spcAft>
                <a:spcPts val="0"/>
              </a:spcAft>
              <a:defRPr sz="1000">
                <a:solidFill>
                  <a:srgbClr val="E0E0E0"/>
                </a:solidFill>
                <a:latin typeface="Consolas"/>
              </a:defRPr>
            </a:pPr>
            <a:r>
              <a:t>  tt.load/store %ptr_2d</a:t>
            </a:r>
          </a:p>
          <a:p>
            <a:pPr>
              <a:spcBef>
                <a:spcPts val="0"/>
              </a:spcBef>
              <a:spcAft>
                <a:spcPts val="0"/>
              </a:spcAft>
              <a:defRPr sz="1000">
                <a:solidFill>
                  <a:srgbClr val="E0E0E0"/>
                </a:solidFill>
                <a:latin typeface="Consolas"/>
              </a:defRPr>
            </a:pPr>
            <a:r>
              <a:t>    { ttig.block_io = "row_major",</a:t>
            </a:r>
          </a:p>
          <a:p>
            <a:pPr>
              <a:spcBef>
                <a:spcPts val="0"/>
              </a:spcBef>
              <a:spcAft>
                <a:spcPts val="0"/>
              </a:spcAft>
              <a:defRPr sz="1000">
                <a:solidFill>
                  <a:srgbClr val="E0E0E0"/>
                </a:solidFill>
                <a:latin typeface="Consolas"/>
              </a:defRPr>
            </a:pPr>
            <a:r>
              <a:t>      ttig.block_io_stride = 96 }</a:t>
            </a:r>
          </a:p>
          <a:p>
            <a:pPr>
              <a:spcBef>
                <a:spcPts val="0"/>
              </a:spcBef>
              <a:spcAft>
                <a:spcPts val="0"/>
              </a:spcAft>
              <a:defRPr sz="1000">
                <a:solidFill>
                  <a:srgbClr val="E0E0E0"/>
                </a:solidFill>
                <a:latin typeface="Consolas"/>
              </a:defRPr>
            </a:pPr>
          </a:p>
          <a:p>
            <a:pPr>
              <a:spcBef>
                <a:spcPts val="0"/>
              </a:spcBef>
              <a:spcAft>
                <a:spcPts val="0"/>
              </a:spcAft>
              <a:defRPr sz="1000">
                <a:solidFill>
                  <a:srgbClr val="E0E0E0"/>
                </a:solidFill>
                <a:latin typeface="Consolas"/>
              </a:defRPr>
            </a:pPr>
            <a:r>
              <a:t>LLVM → triton_gen.2Dblockload/store</a:t>
            </a:r>
          </a:p>
          <a:p>
            <a:pPr>
              <a:spcBef>
                <a:spcPts val="0"/>
              </a:spcBef>
              <a:spcAft>
                <a:spcPts val="0"/>
              </a:spcAft>
              <a:defRPr sz="1000">
                <a:solidFill>
                  <a:srgbClr val="E0E0E0"/>
                </a:solidFill>
                <a:latin typeface="Consolas"/>
              </a:defRPr>
            </a:pPr>
            <a:r>
              <a:t>         (1 LSC message replaces 1024 scalar ops)</a:t>
            </a:r>
          </a:p>
        </p:txBody>
      </p:sp>
      <p:sp>
        <p:nvSpPr>
          <p:cNvPr id="6" name="TextBox 5"/>
          <p:cNvSpPr txBox="1"/>
          <p:nvPr/>
        </p:nvSpPr>
        <p:spPr>
          <a:xfrm>
            <a:off x="274320" y="5166360"/>
            <a:ext cx="5029200" cy="731520"/>
          </a:xfrm>
          <a:prstGeom prst="rect">
            <a:avLst/>
          </a:prstGeom>
          <a:noFill/>
        </p:spPr>
        <p:txBody>
          <a:bodyPr wrap="square">
            <a:spAutoFit/>
          </a:bodyPr>
          <a:lstStyle/>
          <a:p>
            <a:pPr>
              <a:defRPr sz="900" b="1">
                <a:solidFill>
                  <a:srgbClr val="0068B5"/>
                </a:solidFill>
              </a:defRPr>
            </a:pPr>
            <a:r>
              <a:t>block_io_stride carries S (row stride) from pattern matching to LLVM lowering.</a:t>
            </a:r>
          </a:p>
          <a:p>
            <a:pPr>
              <a:defRPr sz="900">
                <a:solidFill>
                  <a:srgbClr val="666666"/>
                </a:solidFill>
              </a:defRPr>
            </a:pPr>
            <a:r>
              <a:t>The original 1D pointers are reshaped away — without this attribute the lowering cannot recover the pitch. Also serves as the anchoring signal for loads.</a:t>
            </a:r>
          </a:p>
        </p:txBody>
      </p:sp>
      <p:sp>
        <p:nvSpPr>
          <p:cNvPr id="7" name="TextBox 6"/>
          <p:cNvSpPr txBox="1"/>
          <p:nvPr/>
        </p:nvSpPr>
        <p:spPr>
          <a:xfrm>
            <a:off x="5486400" y="1005840"/>
            <a:ext cx="3474720" cy="4114800"/>
          </a:xfrm>
          <a:prstGeom prst="rect">
            <a:avLst/>
          </a:prstGeom>
          <a:noFill/>
        </p:spPr>
        <p:txBody>
          <a:bodyPr wrap="square" anchor="t">
            <a:spAutoFit/>
          </a:bodyPr>
          <a:lstStyle/>
          <a:p>
            <a:pPr>
              <a:spcAft>
                <a:spcPts val="600"/>
              </a:spcAft>
              <a:defRPr sz="1300" b="1">
                <a:solidFill>
                  <a:srgbClr val="0068B5"/>
                </a:solidFill>
              </a:defRPr>
            </a:pPr>
            <a:r>
              <a:t>HW Constraint Gates</a:t>
            </a:r>
          </a:p>
          <a:p>
            <a:pPr>
              <a:spcAft>
                <a:spcPts val="400"/>
              </a:spcAft>
              <a:defRPr sz="1100">
                <a:solidFill>
                  <a:srgbClr val="333333"/>
                </a:solidFill>
              </a:defRPr>
            </a:pPr>
            <a:r>
              <a:t>Pitch ≥ 64 bytes</a:t>
            </a:r>
          </a:p>
          <a:p>
            <a:pPr>
              <a:spcAft>
                <a:spcPts val="400"/>
              </a:spcAft>
              <a:defRPr sz="1100">
                <a:solidFill>
                  <a:srgbClr val="333333"/>
                </a:solidFill>
              </a:defRPr>
            </a:pPr>
            <a:r>
              <a:t>Pitch mod 16 = 0</a:t>
            </a:r>
          </a:p>
          <a:p>
            <a:pPr>
              <a:spcAft>
                <a:spcPts val="400"/>
              </a:spcAft>
              <a:defRPr sz="1100">
                <a:solidFill>
                  <a:srgbClr val="333333"/>
                </a:solidFill>
              </a:defRPr>
            </a:pPr>
            <a:r>
              <a:t>W ≤ 32 (f16) / 16 (f32) / 64 (i8)</a:t>
            </a:r>
          </a:p>
          <a:p>
            <a:pPr>
              <a:spcAft>
                <a:spcPts val="400"/>
              </a:spcAft>
              <a:defRPr sz="1100">
                <a:solidFill>
                  <a:srgbClr val="333333"/>
                </a:solidFill>
              </a:defRPr>
            </a:pPr>
            <a:r>
              <a:t>H/warps ≤ 32 (load) / 8 (store)</a:t>
            </a:r>
          </a:p>
          <a:p>
            <a:pPr>
              <a:spcAft>
                <a:spcPts val="400"/>
              </a:spcAft>
              <a:defRPr sz="1100">
                <a:solidFill>
                  <a:srgbClr val="333333"/>
                </a:solidFill>
              </a:defRPr>
            </a:pPr>
            <a:r>
              <a:t>idx = tt.make_range(0, N)</a:t>
            </a:r>
          </a:p>
          <a:p>
            <a:pPr>
              <a:spcAft>
                <a:spcPts val="400"/>
              </a:spcAft>
              <a:defRPr sz="1100">
                <a:solidFill>
                  <a:srgbClr val="333333"/>
                </a:solidFill>
              </a:defRPr>
            </a:pPr>
            <a:r>
              <a:t>Mask must be all-true</a:t>
            </a:r>
          </a:p>
        </p:txBody>
      </p:sp>
      <p:sp>
        <p:nvSpPr>
          <p:cNvPr id="8" name="TextBox 7"/>
          <p:cNvSpPr txBox="1"/>
          <p:nvPr/>
        </p:nvSpPr>
        <p:spPr>
          <a:xfrm>
            <a:off x="5486400" y="4114800"/>
            <a:ext cx="3474720" cy="1097280"/>
          </a:xfrm>
          <a:prstGeom prst="rect">
            <a:avLst/>
          </a:prstGeom>
          <a:noFill/>
        </p:spPr>
        <p:txBody>
          <a:bodyPr wrap="square">
            <a:spAutoFit/>
          </a:bodyPr>
          <a:lstStyle/>
          <a:p>
            <a:pPr>
              <a:defRPr sz="1000" b="1">
                <a:solidFill>
                  <a:srgbClr val="666666"/>
                </a:solidFill>
              </a:defRPr>
            </a:pPr>
            <a:r>
              <a:t>Pass: MaterializeBlockPointer</a:t>
            </a:r>
          </a:p>
          <a:p>
            <a:pPr>
              <a:defRPr sz="1000">
                <a:solidFill>
                  <a:srgbClr val="666666"/>
                </a:solidFill>
              </a:defRPr>
            </a:pPr>
            <a:r>
              <a:t>Lowering: LoadStoreOpToLLVM.cpp</a:t>
            </a:r>
          </a:p>
        </p:txBody>
      </p:sp>
      <p:sp>
        <p:nvSpPr>
          <p:cNvPr id="9" name="Rounded Rectangle 8"/>
          <p:cNvSpPr/>
          <p:nvPr/>
        </p:nvSpPr>
        <p:spPr>
          <a:xfrm>
            <a:off x="274320" y="5394960"/>
            <a:ext cx="8595360" cy="640080"/>
          </a:xfrm>
          <a:prstGeom prst="roundRect">
            <a:avLst/>
          </a:prstGeom>
          <a:solidFill>
            <a:srgbClr val="E8F5E9"/>
          </a:solidFill>
          <a:ln>
            <a:solidFill>
              <a:srgbClr val="00824D"/>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200" b="1">
                <a:solidFill>
                  <a:srgbClr val="00824D"/>
                </a:solidFill>
              </a:defRPr>
            </a:pPr>
            <a:r>
              <a:t>1024 scalar messages → 1 block message.  Same data, 1000x fewer instructions.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2400" b="1">
                <a:solidFill>
                  <a:srgbClr val="003C71"/>
                </a:solidFill>
              </a:defRPr>
            </a:pPr>
            <a:r>
              <a:t>Load vs Store: The Encoding Challenge</a:t>
            </a:r>
          </a:p>
        </p:txBody>
      </p:sp>
      <p:sp>
        <p:nvSpPr>
          <p:cNvPr id="3" name="TextBox 2"/>
          <p:cNvSpPr txBox="1"/>
          <p:nvPr/>
        </p:nvSpPr>
        <p:spPr>
          <a:xfrm>
            <a:off x="274320" y="1005840"/>
            <a:ext cx="4114800" cy="365760"/>
          </a:xfrm>
          <a:prstGeom prst="rect">
            <a:avLst/>
          </a:prstGeom>
          <a:noFill/>
        </p:spPr>
        <p:txBody>
          <a:bodyPr wrap="square" anchor="t">
            <a:spAutoFit/>
          </a:bodyPr>
          <a:lstStyle/>
          <a:p>
            <a:pPr>
              <a:spcAft>
                <a:spcPts val="600"/>
              </a:spcAft>
              <a:defRPr sz="1200" b="1">
                <a:solidFill>
                  <a:srgbClr val="0068B5"/>
                </a:solidFill>
              </a:defRPr>
            </a:pPr>
            <a:r>
              <a:t>Store Path (Simple)</a:t>
            </a:r>
          </a:p>
        </p:txBody>
      </p:sp>
      <p:sp>
        <p:nvSpPr>
          <p:cNvPr id="4" name="Rounded Rectangle 3"/>
          <p:cNvSpPr/>
          <p:nvPr/>
        </p:nvSpPr>
        <p:spPr>
          <a:xfrm>
            <a:off x="274320" y="1371600"/>
            <a:ext cx="4114800" cy="1280160"/>
          </a:xfrm>
          <a:prstGeom prst="roundRect">
            <a:avLst/>
          </a:prstGeom>
          <a:solidFill>
            <a:srgbClr val="2D2D2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27000" rIns="127000" tIns="101600" bIns="101600"/>
          <a:lstStyle/>
          <a:p>
            <a:pPr algn="ctr">
              <a:spcBef>
                <a:spcPts val="0"/>
              </a:spcBef>
              <a:spcAft>
                <a:spcPts val="0"/>
              </a:spcAft>
              <a:defRPr sz="1000">
                <a:solidFill>
                  <a:srgbClr val="E0E0E0"/>
                </a:solidFill>
                <a:latin typeface="Consolas"/>
              </a:defRPr>
            </a:pPr>
            <a:r>
              <a:t>tt.reshape [N] → [H, W]</a:t>
            </a:r>
          </a:p>
          <a:p>
            <a:pPr>
              <a:spcBef>
                <a:spcPts val="0"/>
              </a:spcBef>
              <a:spcAft>
                <a:spcPts val="0"/>
              </a:spcAft>
              <a:defRPr sz="1000">
                <a:solidFill>
                  <a:srgbClr val="E0E0E0"/>
                </a:solidFill>
                <a:latin typeface="Consolas"/>
              </a:defRPr>
            </a:pPr>
            <a:r>
              <a:t>tt.store { block_io = "row_major" }</a:t>
            </a:r>
          </a:p>
          <a:p>
            <a:pPr>
              <a:spcBef>
                <a:spcPts val="0"/>
              </a:spcBef>
              <a:spcAft>
                <a:spcPts val="0"/>
              </a:spcAft>
              <a:defRPr sz="1000">
                <a:solidFill>
                  <a:srgbClr val="E0E0E0"/>
                </a:solidFill>
                <a:latin typeface="Consolas"/>
              </a:defRPr>
            </a:pPr>
          </a:p>
          <a:p>
            <a:pPr>
              <a:spcBef>
                <a:spcPts val="0"/>
              </a:spcBef>
              <a:spcAft>
                <a:spcPts val="0"/>
              </a:spcAft>
              <a:defRPr sz="1000">
                <a:solidFill>
                  <a:srgbClr val="E0E0E0"/>
                </a:solidFill>
                <a:latin typeface="Consolas"/>
              </a:defRPr>
            </a:pPr>
            <a:r>
              <a:t>✓ Done — HW accepts any register</a:t>
            </a:r>
          </a:p>
          <a:p>
            <a:pPr>
              <a:spcBef>
                <a:spcPts val="0"/>
              </a:spcBef>
              <a:spcAft>
                <a:spcPts val="0"/>
              </a:spcAft>
              <a:defRPr sz="1000">
                <a:solidFill>
                  <a:srgbClr val="E0E0E0"/>
                </a:solidFill>
                <a:latin typeface="Consolas"/>
              </a:defRPr>
            </a:pPr>
            <a:r>
              <a:t>  order for writes</a:t>
            </a:r>
          </a:p>
        </p:txBody>
      </p:sp>
      <p:sp>
        <p:nvSpPr>
          <p:cNvPr id="5" name="TextBox 4"/>
          <p:cNvSpPr txBox="1"/>
          <p:nvPr/>
        </p:nvSpPr>
        <p:spPr>
          <a:xfrm>
            <a:off x="4663440" y="1005840"/>
            <a:ext cx="4297680" cy="365760"/>
          </a:xfrm>
          <a:prstGeom prst="rect">
            <a:avLst/>
          </a:prstGeom>
          <a:noFill/>
        </p:spPr>
        <p:txBody>
          <a:bodyPr wrap="square" anchor="t">
            <a:spAutoFit/>
          </a:bodyPr>
          <a:lstStyle/>
          <a:p>
            <a:pPr>
              <a:spcAft>
                <a:spcPts val="600"/>
              </a:spcAft>
              <a:defRPr sz="1200" b="1">
                <a:solidFill>
                  <a:srgbClr val="0068B5"/>
                </a:solidFill>
              </a:defRPr>
            </a:pPr>
            <a:r>
              <a:t>Load Path (Complex — PR #6693)</a:t>
            </a:r>
          </a:p>
        </p:txBody>
      </p:sp>
      <p:sp>
        <p:nvSpPr>
          <p:cNvPr id="6" name="Rounded Rectangle 5"/>
          <p:cNvSpPr/>
          <p:nvPr/>
        </p:nvSpPr>
        <p:spPr>
          <a:xfrm>
            <a:off x="4663440" y="1371600"/>
            <a:ext cx="4297680" cy="2194560"/>
          </a:xfrm>
          <a:prstGeom prst="roundRect">
            <a:avLst/>
          </a:prstGeom>
          <a:solidFill>
            <a:srgbClr val="2D2D2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27000" rIns="127000" tIns="101600" bIns="101600"/>
          <a:lstStyle/>
          <a:p>
            <a:pPr algn="ctr">
              <a:spcBef>
                <a:spcPts val="0"/>
              </a:spcBef>
              <a:spcAft>
                <a:spcPts val="0"/>
              </a:spcAft>
              <a:defRPr sz="1000">
                <a:solidFill>
                  <a:srgbClr val="E0E0E0"/>
                </a:solidFill>
                <a:latin typeface="Consolas"/>
              </a:defRPr>
            </a:pPr>
            <a:r>
              <a:t>1. Build "load encoding" matching HW:</a:t>
            </a:r>
          </a:p>
          <a:p>
            <a:pPr>
              <a:spcBef>
                <a:spcPts val="0"/>
              </a:spcBef>
              <a:spcAft>
                <a:spcPts val="0"/>
              </a:spcAft>
              <a:defRPr sz="1000">
                <a:solidFill>
                  <a:srgbClr val="E0E0E0"/>
                </a:solidFill>
                <a:latin typeface="Consolas"/>
              </a:defRPr>
            </a:pPr>
            <a:r>
              <a:t>   sizePerThread=[H/warps, 1]</a:t>
            </a:r>
          </a:p>
          <a:p>
            <a:pPr>
              <a:spcBef>
                <a:spcPts val="0"/>
              </a:spcBef>
              <a:spcAft>
                <a:spcPts val="0"/>
              </a:spcAft>
              <a:defRPr sz="1000">
                <a:solidFill>
                  <a:srgbClr val="E0E0E0"/>
                </a:solidFill>
                <a:latin typeface="Consolas"/>
              </a:defRPr>
            </a:pPr>
            <a:r>
              <a:t>   threadsPerWarp=[1, 32]</a:t>
            </a:r>
          </a:p>
          <a:p>
            <a:pPr>
              <a:spcBef>
                <a:spcPts val="0"/>
              </a:spcBef>
              <a:spcAft>
                <a:spcPts val="0"/>
              </a:spcAft>
              <a:defRPr sz="1000">
                <a:solidFill>
                  <a:srgbClr val="E0E0E0"/>
                </a:solidFill>
                <a:latin typeface="Consolas"/>
              </a:defRPr>
            </a:pPr>
            <a:r>
              <a:t>   warpsPerCTA=[numWarps, 1]</a:t>
            </a:r>
          </a:p>
          <a:p>
            <a:pPr>
              <a:spcBef>
                <a:spcPts val="0"/>
              </a:spcBef>
              <a:spcAft>
                <a:spcPts val="0"/>
              </a:spcAft>
              <a:defRPr sz="1000">
                <a:solidFill>
                  <a:srgbClr val="E0E0E0"/>
                </a:solidFill>
                <a:latin typeface="Consolas"/>
              </a:defRPr>
            </a:pPr>
          </a:p>
          <a:p>
            <a:pPr>
              <a:spcBef>
                <a:spcPts val="0"/>
              </a:spcBef>
              <a:spcAft>
                <a:spcPts val="0"/>
              </a:spcAft>
              <a:defRPr sz="1000">
                <a:solidFill>
                  <a:srgbClr val="E0E0E0"/>
                </a:solidFill>
                <a:latin typeface="Consolas"/>
              </a:defRPr>
            </a:pPr>
            <a:r>
              <a:t>2. tt.reshape [N]→[H,W] (load enc)</a:t>
            </a:r>
          </a:p>
          <a:p>
            <a:pPr>
              <a:spcBef>
                <a:spcPts val="0"/>
              </a:spcBef>
              <a:spcAft>
                <a:spcPts val="0"/>
              </a:spcAft>
              <a:defRPr sz="1000">
                <a:solidFill>
                  <a:srgbClr val="E0E0E0"/>
                </a:solidFill>
                <a:latin typeface="Consolas"/>
              </a:defRPr>
            </a:pPr>
            <a:r>
              <a:t>3. tt.load { block_io, stride }</a:t>
            </a:r>
          </a:p>
          <a:p>
            <a:pPr>
              <a:spcBef>
                <a:spcPts val="0"/>
              </a:spcBef>
              <a:spcAft>
                <a:spcPts val="0"/>
              </a:spcAft>
              <a:defRPr sz="1000">
                <a:solidFill>
                  <a:srgbClr val="E0E0E0"/>
                </a:solidFill>
                <a:latin typeface="Consolas"/>
              </a:defRPr>
            </a:pPr>
            <a:r>
              <a:t>4. ttg.convert_layout ← ANCHORED</a:t>
            </a:r>
          </a:p>
          <a:p>
            <a:pPr>
              <a:spcBef>
                <a:spcPts val="0"/>
              </a:spcBef>
              <a:spcAft>
                <a:spcPts val="0"/>
              </a:spcAft>
              <a:defRPr sz="1000">
                <a:solidFill>
                  <a:srgbClr val="E0E0E0"/>
                </a:solidFill>
                <a:latin typeface="Consolas"/>
              </a:defRPr>
            </a:pPr>
            <a:r>
              <a:t>5. tt.reshape [H,W]→[N] (consumer)</a:t>
            </a:r>
          </a:p>
        </p:txBody>
      </p:sp>
      <p:sp>
        <p:nvSpPr>
          <p:cNvPr id="7" name="TextBox 6"/>
          <p:cNvSpPr txBox="1"/>
          <p:nvPr/>
        </p:nvSpPr>
        <p:spPr>
          <a:xfrm>
            <a:off x="274320" y="2926080"/>
            <a:ext cx="8595360" cy="365760"/>
          </a:xfrm>
          <a:prstGeom prst="rect">
            <a:avLst/>
          </a:prstGeom>
          <a:noFill/>
        </p:spPr>
        <p:txBody>
          <a:bodyPr wrap="none">
            <a:spAutoFit/>
          </a:bodyPr>
          <a:lstStyle/>
          <a:p>
            <a:pPr>
              <a:defRPr sz="1100" b="1">
                <a:solidFill>
                  <a:srgbClr val="0068B5"/>
                </a:solidFill>
              </a:defRPr>
            </a:pPr>
            <a:r>
              <a:t>Why? — HW delivers data in a fixed pattern that doesn’t match consumer layout</a:t>
            </a:r>
          </a:p>
        </p:txBody>
      </p:sp>
      <p:sp>
        <p:nvSpPr>
          <p:cNvPr id="8" name="Rounded Rectangle 7"/>
          <p:cNvSpPr/>
          <p:nvPr/>
        </p:nvSpPr>
        <p:spPr>
          <a:xfrm>
            <a:off x="274320" y="3383280"/>
            <a:ext cx="8595360" cy="1554480"/>
          </a:xfrm>
          <a:prstGeom prst="roundRect">
            <a:avLst/>
          </a:prstGeom>
          <a:solidFill>
            <a:srgbClr val="2D2D2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27000" rIns="127000" tIns="101600" bIns="101600"/>
          <a:lstStyle/>
          <a:p>
            <a:pPr algn="ctr">
              <a:spcBef>
                <a:spcPts val="0"/>
              </a:spcBef>
              <a:spcAft>
                <a:spcPts val="0"/>
              </a:spcAft>
              <a:defRPr sz="1000">
                <a:solidFill>
                  <a:srgbClr val="E0E0E0"/>
                </a:solidFill>
                <a:latin typeface="Consolas"/>
              </a:defRPr>
            </a:pPr>
            <a:r>
              <a:t>HW delivery (load enc):          Consumer expects (1D blocked):</a:t>
            </a:r>
          </a:p>
          <a:p>
            <a:pPr>
              <a:spcBef>
                <a:spcPts val="0"/>
              </a:spcBef>
              <a:spcAft>
                <a:spcPts val="0"/>
              </a:spcAft>
              <a:defRPr sz="1000">
                <a:solidFill>
                  <a:srgbClr val="E0E0E0"/>
                </a:solidFill>
                <a:latin typeface="Consolas"/>
              </a:defRPr>
            </a:pPr>
            <a:r>
              <a:t> lane 0 → col 0, ALL rows         thread 0 → elements [0..7]</a:t>
            </a:r>
          </a:p>
          <a:p>
            <a:pPr>
              <a:spcBef>
                <a:spcPts val="0"/>
              </a:spcBef>
              <a:spcAft>
                <a:spcPts val="0"/>
              </a:spcAft>
              <a:defRPr sz="1000">
                <a:solidFill>
                  <a:srgbClr val="E0E0E0"/>
                </a:solidFill>
                <a:latin typeface="Consolas"/>
              </a:defRPr>
            </a:pPr>
            <a:r>
              <a:t> lane 1 → col 1, ALL rows         thread 1 → elements [8..15]</a:t>
            </a:r>
          </a:p>
          <a:p>
            <a:pPr>
              <a:spcBef>
                <a:spcPts val="0"/>
              </a:spcBef>
              <a:spcAft>
                <a:spcPts val="0"/>
              </a:spcAft>
              <a:defRPr sz="1000">
                <a:solidFill>
                  <a:srgbClr val="E0E0E0"/>
                </a:solidFill>
                <a:latin typeface="Consolas"/>
              </a:defRPr>
            </a:pPr>
            <a:r>
              <a:t> lane 2 → col 2, ALL rows         thread 2 → elements [16..23]</a:t>
            </a:r>
          </a:p>
          <a:p>
            <a:pPr>
              <a:spcBef>
                <a:spcPts val="0"/>
              </a:spcBef>
              <a:spcAft>
                <a:spcPts val="0"/>
              </a:spcAft>
              <a:defRPr sz="1000">
                <a:solidFill>
                  <a:srgbClr val="E0E0E0"/>
                </a:solidFill>
                <a:latin typeface="Consolas"/>
              </a:defRPr>
            </a:pPr>
            <a:r>
              <a:t> ...                               ...</a:t>
            </a:r>
          </a:p>
          <a:p>
            <a:pPr>
              <a:spcBef>
                <a:spcPts val="0"/>
              </a:spcBef>
              <a:spcAft>
                <a:spcPts val="0"/>
              </a:spcAft>
              <a:defRPr sz="1000">
                <a:solidFill>
                  <a:srgbClr val="E0E0E0"/>
                </a:solidFill>
                <a:latin typeface="Consolas"/>
              </a:defRPr>
            </a:pPr>
          </a:p>
          <a:p>
            <a:pPr>
              <a:spcBef>
                <a:spcPts val="0"/>
              </a:spcBef>
              <a:spcAft>
                <a:spcPts val="0"/>
              </a:spcAft>
              <a:defRPr sz="1000">
                <a:solidFill>
                  <a:srgbClr val="E0E0E0"/>
                </a:solidFill>
                <a:latin typeface="Consolas"/>
              </a:defRPr>
            </a:pPr>
            <a:r>
              <a:t> → ConvertLayoutOp (SLM transpose) bridges the mismatch</a:t>
            </a:r>
          </a:p>
        </p:txBody>
      </p:sp>
      <p:sp>
        <p:nvSpPr>
          <p:cNvPr id="9" name="Rounded Rectangle 8"/>
          <p:cNvSpPr/>
          <p:nvPr/>
        </p:nvSpPr>
        <p:spPr>
          <a:xfrm>
            <a:off x="274320" y="5120640"/>
            <a:ext cx="8595360" cy="1371600"/>
          </a:xfrm>
          <a:prstGeom prst="roundRect">
            <a:avLst/>
          </a:prstGeom>
          <a:solidFill>
            <a:srgbClr val="2D2D2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27000" rIns="127000" tIns="101600" bIns="101600"/>
          <a:lstStyle/>
          <a:p>
            <a:pPr algn="ctr">
              <a:spcBef>
                <a:spcPts val="0"/>
              </a:spcBef>
              <a:spcAft>
                <a:spcPts val="0"/>
              </a:spcAft>
              <a:defRPr sz="900">
                <a:solidFill>
                  <a:srgbClr val="E0E0E0"/>
                </a:solidFill>
                <a:latin typeface="Consolas"/>
              </a:defRPr>
            </a:pPr>
            <a:r>
              <a:t>// Utility.cpp — isExpensiveLoadOrStore()</a:t>
            </a:r>
          </a:p>
          <a:p>
            <a:pPr>
              <a:spcBef>
                <a:spcPts val="0"/>
              </a:spcBef>
              <a:spcAft>
                <a:spcPts val="0"/>
              </a:spcAft>
              <a:defRPr sz="900">
                <a:solidFill>
                  <a:srgbClr val="E0E0E0"/>
                </a:solidFill>
                <a:latin typeface="Consolas"/>
              </a:defRPr>
            </a:pPr>
            <a:r>
              <a:t>// Without anchoring: RemoveLayoutConversions</a:t>
            </a:r>
          </a:p>
          <a:p>
            <a:pPr>
              <a:spcBef>
                <a:spcPts val="0"/>
              </a:spcBef>
              <a:spcAft>
                <a:spcPts val="0"/>
              </a:spcAft>
              <a:defRPr sz="900">
                <a:solidFill>
                  <a:srgbClr val="E0E0E0"/>
                </a:solidFill>
                <a:latin typeface="Consolas"/>
              </a:defRPr>
            </a:pPr>
            <a:r>
              <a:t>// eliminates ConvertLayoutOp → WRONG RESULTS</a:t>
            </a:r>
          </a:p>
          <a:p>
            <a:pPr>
              <a:spcBef>
                <a:spcPts val="0"/>
              </a:spcBef>
              <a:spcAft>
                <a:spcPts val="0"/>
              </a:spcAft>
              <a:defRPr sz="900">
                <a:solidFill>
                  <a:srgbClr val="E0E0E0"/>
                </a:solidFill>
                <a:latin typeface="Consolas"/>
              </a:defRPr>
            </a:pPr>
          </a:p>
          <a:p>
            <a:pPr>
              <a:spcBef>
                <a:spcPts val="0"/>
              </a:spcBef>
              <a:spcAft>
                <a:spcPts val="0"/>
              </a:spcAft>
              <a:defRPr sz="900">
                <a:solidFill>
                  <a:srgbClr val="E0E0E0"/>
                </a:solidFill>
                <a:latin typeface="Consolas"/>
              </a:defRPr>
            </a:pPr>
            <a:r>
              <a:t>if (blockIOAttr &amp;&amp; !has("ttig.block_io_stride"))</a:t>
            </a:r>
          </a:p>
          <a:p>
            <a:pPr>
              <a:spcBef>
                <a:spcPts val="0"/>
              </a:spcBef>
              <a:spcAft>
                <a:spcPts val="0"/>
              </a:spcAft>
              <a:defRPr sz="900">
                <a:solidFill>
                  <a:srgbClr val="E0E0E0"/>
                </a:solidFill>
                <a:latin typeface="Consolas"/>
              </a:defRPr>
            </a:pPr>
            <a:r>
              <a:t>  return false;  // normal block IO: cheap</a:t>
            </a:r>
          </a:p>
          <a:p>
            <a:pPr>
              <a:spcBef>
                <a:spcPts val="0"/>
              </a:spcBef>
              <a:spcAft>
                <a:spcPts val="0"/>
              </a:spcAft>
              <a:defRPr sz="900">
                <a:solidFill>
                  <a:srgbClr val="E0E0E0"/>
                </a:solidFill>
                <a:latin typeface="Consolas"/>
              </a:defRPr>
            </a:pPr>
            <a:r>
              <a:t>// 1D-reshaped loads: expensive → ANCHORED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2400" b="1">
                <a:solidFill>
                  <a:srgbClr val="003C71"/>
                </a:solidFill>
              </a:defRPr>
            </a:pPr>
            <a:r>
              <a:t>Feature Evolution &amp; Performance Results</a:t>
            </a:r>
          </a:p>
        </p:txBody>
      </p:sp>
      <p:sp>
        <p:nvSpPr>
          <p:cNvPr id="3" name="Rounded Rectangle 2"/>
          <p:cNvSpPr/>
          <p:nvPr/>
        </p:nvSpPr>
        <p:spPr>
          <a:xfrm>
            <a:off x="274320" y="1005840"/>
            <a:ext cx="4389120" cy="1371600"/>
          </a:xfrm>
          <a:prstGeom prst="roundRect">
            <a:avLst/>
          </a:prstGeom>
          <a:solidFill>
            <a:srgbClr val="2D2D2D"/>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27000" rIns="127000" tIns="101600" bIns="101600"/>
          <a:lstStyle/>
          <a:p>
            <a:pPr algn="ctr">
              <a:spcBef>
                <a:spcPts val="0"/>
              </a:spcBef>
              <a:spcAft>
                <a:spcPts val="0"/>
              </a:spcAft>
              <a:defRPr sz="1000">
                <a:solidFill>
                  <a:srgbClr val="E0E0E0"/>
                </a:solidFill>
                <a:latin typeface="Consolas"/>
              </a:defRPr>
            </a:pPr>
            <a:r>
              <a:t>Apr 7   PR #6531  Store reshape (initial)</a:t>
            </a:r>
          </a:p>
          <a:p>
            <a:pPr>
              <a:spcBef>
                <a:spcPts val="0"/>
              </a:spcBef>
              <a:spcAft>
                <a:spcPts val="0"/>
              </a:spcAft>
              <a:defRPr sz="1000">
                <a:solidFill>
                  <a:srgbClr val="E0E0E0"/>
                </a:solidFill>
                <a:latin typeface="Consolas"/>
              </a:defRPr>
            </a:pPr>
            <a:r>
              <a:t>Apr 16  PR #6682  Fix H&gt;1 bug (restrict H=1)</a:t>
            </a:r>
          </a:p>
          <a:p>
            <a:pPr>
              <a:spcBef>
                <a:spcPts val="0"/>
              </a:spcBef>
              <a:spcAft>
                <a:spcPts val="0"/>
              </a:spcAft>
              <a:defRPr sz="1000">
                <a:solidFill>
                  <a:srgbClr val="E0E0E0"/>
                </a:solidFill>
                <a:latin typeface="Consolas"/>
              </a:defRPr>
            </a:pPr>
            <a:r>
              <a:t>Apr 17  PR #6695  H=1 test coverage</a:t>
            </a:r>
          </a:p>
          <a:p>
            <a:pPr>
              <a:spcBef>
                <a:spcPts val="0"/>
              </a:spcBef>
              <a:spcAft>
                <a:spcPts val="0"/>
              </a:spcAft>
              <a:defRPr sz="1000">
                <a:solidFill>
                  <a:srgbClr val="E0E0E0"/>
                </a:solidFill>
                <a:latin typeface="Consolas"/>
              </a:defRPr>
            </a:pPr>
            <a:r>
              <a:t>Apr 19  PR #6691  Refactor → reusable helpers</a:t>
            </a:r>
          </a:p>
          <a:p>
            <a:pPr>
              <a:spcBef>
                <a:spcPts val="0"/>
              </a:spcBef>
              <a:spcAft>
                <a:spcPts val="0"/>
              </a:spcAft>
              <a:defRPr sz="1000">
                <a:solidFill>
                  <a:srgbClr val="E0E0E0"/>
                </a:solidFill>
                <a:latin typeface="Consolas"/>
              </a:defRPr>
            </a:pPr>
            <a:r>
              <a:t>Apr 19  PR #6693  Load reshape (this PR)</a:t>
            </a:r>
          </a:p>
        </p:txBody>
      </p:sp>
      <p:sp>
        <p:nvSpPr>
          <p:cNvPr id="4" name="TextBox 3"/>
          <p:cNvSpPr txBox="1"/>
          <p:nvPr/>
        </p:nvSpPr>
        <p:spPr>
          <a:xfrm>
            <a:off x="4937760" y="1005840"/>
            <a:ext cx="4023360" cy="274320"/>
          </a:xfrm>
          <a:prstGeom prst="rect">
            <a:avLst/>
          </a:prstGeom>
          <a:noFill/>
        </p:spPr>
        <p:txBody>
          <a:bodyPr wrap="square" anchor="t">
            <a:spAutoFit/>
          </a:bodyPr>
          <a:lstStyle/>
          <a:p>
            <a:pPr>
              <a:spcAft>
                <a:spcPts val="600"/>
              </a:spcAft>
              <a:defRPr sz="1100" b="1">
                <a:solidFill>
                  <a:srgbClr val="0068B5"/>
                </a:solidFill>
              </a:defRPr>
            </a:pPr>
            <a:r>
              <a:t>PVC Bandwidth (Issue #6532)</a:t>
            </a:r>
          </a:p>
        </p:txBody>
      </p:sp>
      <p:graphicFrame>
        <p:nvGraphicFramePr>
          <p:cNvPr id="5" name="Table 4"/>
          <p:cNvGraphicFramePr>
            <a:graphicFrameLocks noGrp="1"/>
          </p:cNvGraphicFramePr>
          <p:nvPr/>
        </p:nvGraphicFramePr>
        <p:xfrm>
          <a:off x="4937760" y="1371600"/>
          <a:ext cx="4023360" cy="1463040"/>
        </p:xfrm>
        <a:graphic>
          <a:graphicData uri="http://schemas.openxmlformats.org/drawingml/2006/table">
            <a:tbl>
              <a:tblPr firstRow="1" bandRow="1">
                <a:tableStyleId>{5C22544A-7EE6-4342-B048-85BDC9FD1C3A}</a:tableStyleId>
              </a:tblPr>
              <a:tblGrid>
                <a:gridCol w="1005840"/>
                <a:gridCol w="1005840"/>
                <a:gridCol w="1005840"/>
                <a:gridCol w="1005840"/>
              </a:tblGrid>
              <a:tr h="292608">
                <a:tc>
                  <a:txBody>
                    <a:bodyPr/>
                    <a:lstStyle/>
                    <a:p>
                      <a:pPr>
                        <a:defRPr sz="900" b="1">
                          <a:solidFill>
                            <a:srgbClr val="FFFFFF"/>
                          </a:solidFill>
                        </a:defRPr>
                      </a:pPr>
                      <a:r>
                        <a:t>Config</a:t>
                      </a:r>
                    </a:p>
                  </a:txBody>
                  <a:tcPr>
                    <a:solidFill>
                      <a:srgbClr val="0068B5"/>
                    </a:solidFill>
                  </a:tcPr>
                </a:tc>
                <a:tc>
                  <a:txBody>
                    <a:bodyPr/>
                    <a:lstStyle/>
                    <a:p>
                      <a:pPr>
                        <a:defRPr sz="900" b="1">
                          <a:solidFill>
                            <a:srgbClr val="FFFFFF"/>
                          </a:solidFill>
                        </a:defRPr>
                      </a:pPr>
                      <a:r>
                        <a:t>Before</a:t>
                      </a:r>
                    </a:p>
                  </a:txBody>
                  <a:tcPr>
                    <a:solidFill>
                      <a:srgbClr val="0068B5"/>
                    </a:solidFill>
                  </a:tcPr>
                </a:tc>
                <a:tc>
                  <a:txBody>
                    <a:bodyPr/>
                    <a:lstStyle/>
                    <a:p>
                      <a:pPr>
                        <a:defRPr sz="900" b="1">
                          <a:solidFill>
                            <a:srgbClr val="FFFFFF"/>
                          </a:solidFill>
                        </a:defRPr>
                      </a:pPr>
                      <a:r>
                        <a:t>After</a:t>
                      </a:r>
                    </a:p>
                  </a:txBody>
                  <a:tcPr>
                    <a:solidFill>
                      <a:srgbClr val="0068B5"/>
                    </a:solidFill>
                  </a:tcPr>
                </a:tc>
                <a:tc>
                  <a:txBody>
                    <a:bodyPr/>
                    <a:lstStyle/>
                    <a:p>
                      <a:pPr>
                        <a:defRPr sz="900" b="1">
                          <a:solidFill>
                            <a:srgbClr val="FFFFFF"/>
                          </a:solidFill>
                        </a:defRPr>
                      </a:pPr>
                      <a:r>
                        <a:t>Gain</a:t>
                      </a:r>
                    </a:p>
                  </a:txBody>
                  <a:tcPr>
                    <a:solidFill>
                      <a:srgbClr val="0068B5"/>
                    </a:solidFill>
                  </a:tcPr>
                </a:tc>
              </a:tr>
              <a:tr h="292608">
                <a:tc>
                  <a:txBody>
                    <a:bodyPr/>
                    <a:lstStyle/>
                    <a:p>
                      <a:pPr>
                        <a:defRPr sz="900"/>
                      </a:pPr>
                      <a:r>
                        <a:t>W=32 S=96 f16</a:t>
                      </a:r>
                    </a:p>
                  </a:txBody>
                  <a:tcPr/>
                </a:tc>
                <a:tc>
                  <a:txBody>
                    <a:bodyPr/>
                    <a:lstStyle/>
                    <a:p>
                      <a:pPr>
                        <a:defRPr sz="900"/>
                      </a:pPr>
                      <a:r>
                        <a:t>350 GB/s</a:t>
                      </a:r>
                    </a:p>
                  </a:txBody>
                  <a:tcPr/>
                </a:tc>
                <a:tc>
                  <a:txBody>
                    <a:bodyPr/>
                    <a:lstStyle/>
                    <a:p>
                      <a:pPr>
                        <a:defRPr sz="900"/>
                      </a:pPr>
                      <a:r>
                        <a:t>818 GB/s</a:t>
                      </a:r>
                    </a:p>
                  </a:txBody>
                  <a:tcPr/>
                </a:tc>
                <a:tc>
                  <a:txBody>
                    <a:bodyPr/>
                    <a:lstStyle/>
                    <a:p>
                      <a:pPr>
                        <a:defRPr sz="900" b="1">
                          <a:solidFill>
                            <a:srgbClr val="00824D"/>
                          </a:solidFill>
                        </a:defRPr>
                      </a:pPr>
                      <a:r>
                        <a:t>+133%</a:t>
                      </a:r>
                    </a:p>
                  </a:txBody>
                  <a:tcPr/>
                </a:tc>
              </a:tr>
              <a:tr h="292608">
                <a:tc>
                  <a:txBody>
                    <a:bodyPr/>
                    <a:lstStyle/>
                    <a:p>
                      <a:pPr>
                        <a:defRPr sz="900"/>
                      </a:pPr>
                      <a:r>
                        <a:t>W=32 S=128 f16</a:t>
                      </a:r>
                    </a:p>
                  </a:txBody>
                  <a:tcPr/>
                </a:tc>
                <a:tc>
                  <a:txBody>
                    <a:bodyPr/>
                    <a:lstStyle/>
                    <a:p>
                      <a:pPr>
                        <a:defRPr sz="900"/>
                      </a:pPr>
                      <a:r>
                        <a:t>459 GB/s</a:t>
                      </a:r>
                    </a:p>
                  </a:txBody>
                  <a:tcPr/>
                </a:tc>
                <a:tc>
                  <a:txBody>
                    <a:bodyPr/>
                    <a:lstStyle/>
                    <a:p>
                      <a:pPr>
                        <a:defRPr sz="900"/>
                      </a:pPr>
                      <a:r>
                        <a:t>833 GB/s</a:t>
                      </a:r>
                    </a:p>
                  </a:txBody>
                  <a:tcPr/>
                </a:tc>
                <a:tc>
                  <a:txBody>
                    <a:bodyPr/>
                    <a:lstStyle/>
                    <a:p>
                      <a:pPr>
                        <a:defRPr sz="900" b="1">
                          <a:solidFill>
                            <a:srgbClr val="00824D"/>
                          </a:solidFill>
                        </a:defRPr>
                      </a:pPr>
                      <a:r>
                        <a:t>+82%</a:t>
                      </a:r>
                    </a:p>
                  </a:txBody>
                  <a:tcPr/>
                </a:tc>
              </a:tr>
              <a:tr h="292608">
                <a:tc>
                  <a:txBody>
                    <a:bodyPr/>
                    <a:lstStyle/>
                    <a:p>
                      <a:pPr>
                        <a:defRPr sz="900"/>
                      </a:pPr>
                      <a:r>
                        <a:t>W=32 S=96 f32</a:t>
                      </a:r>
                    </a:p>
                  </a:txBody>
                  <a:tcPr/>
                </a:tc>
                <a:tc>
                  <a:txBody>
                    <a:bodyPr/>
                    <a:lstStyle/>
                    <a:p>
                      <a:pPr>
                        <a:defRPr sz="900"/>
                      </a:pPr>
                      <a:r>
                        <a:t>754 GB/s</a:t>
                      </a:r>
                    </a:p>
                  </a:txBody>
                  <a:tcPr/>
                </a:tc>
                <a:tc>
                  <a:txBody>
                    <a:bodyPr/>
                    <a:lstStyle/>
                    <a:p>
                      <a:pPr>
                        <a:defRPr sz="900"/>
                      </a:pPr>
                      <a:r>
                        <a:t>1330 GB/s</a:t>
                      </a:r>
                    </a:p>
                  </a:txBody>
                  <a:tcPr/>
                </a:tc>
                <a:tc>
                  <a:txBody>
                    <a:bodyPr/>
                    <a:lstStyle/>
                    <a:p>
                      <a:pPr>
                        <a:defRPr sz="900" b="1">
                          <a:solidFill>
                            <a:srgbClr val="00824D"/>
                          </a:solidFill>
                        </a:defRPr>
                      </a:pPr>
                      <a:r>
                        <a:t>+76%</a:t>
                      </a:r>
                    </a:p>
                  </a:txBody>
                  <a:tcPr/>
                </a:tc>
              </a:tr>
              <a:tr h="292608">
                <a:tc>
                  <a:txBody>
                    <a:bodyPr/>
                    <a:lstStyle/>
                    <a:p>
                      <a:pPr>
                        <a:defRPr sz="900" b="1"/>
                      </a:pPr>
                      <a:r>
                        <a:t>Average (9 cfg)</a:t>
                      </a:r>
                    </a:p>
                  </a:txBody>
                  <a:tcPr/>
                </a:tc>
                <a:tc>
                  <a:txBody>
                    <a:bodyPr/>
                    <a:lstStyle/>
                    <a:p>
                      <a:pPr>
                        <a:defRPr sz="900" b="1"/>
                      </a:pPr>
                    </a:p>
                  </a:txBody>
                  <a:tcPr/>
                </a:tc>
                <a:tc>
                  <a:txBody>
                    <a:bodyPr/>
                    <a:lstStyle/>
                    <a:p>
                      <a:pPr>
                        <a:defRPr sz="900" b="1"/>
                      </a:pPr>
                    </a:p>
                  </a:txBody>
                  <a:tcPr/>
                </a:tc>
                <a:tc>
                  <a:txBody>
                    <a:bodyPr/>
                    <a:lstStyle/>
                    <a:p>
                      <a:pPr>
                        <a:defRPr sz="900" b="1">
                          <a:solidFill>
                            <a:srgbClr val="00824D"/>
                          </a:solidFill>
                        </a:defRPr>
                      </a:pPr>
                      <a:r>
                        <a:t>+81%</a:t>
                      </a:r>
                    </a:p>
                  </a:txBody>
                  <a:tcPr/>
                </a:tc>
              </a:tr>
            </a:tbl>
          </a:graphicData>
        </a:graphic>
      </p:graphicFrame>
      <p:sp>
        <p:nvSpPr>
          <p:cNvPr id="6" name="TextBox 5"/>
          <p:cNvSpPr txBox="1"/>
          <p:nvPr/>
        </p:nvSpPr>
        <p:spPr>
          <a:xfrm>
            <a:off x="274320" y="2651760"/>
            <a:ext cx="8595360" cy="274320"/>
          </a:xfrm>
          <a:prstGeom prst="rect">
            <a:avLst/>
          </a:prstGeom>
          <a:noFill/>
        </p:spPr>
        <p:txBody>
          <a:bodyPr wrap="square" anchor="t">
            <a:spAutoFit/>
          </a:bodyPr>
          <a:lstStyle/>
          <a:p>
            <a:pPr>
              <a:spcAft>
                <a:spcPts val="600"/>
              </a:spcAft>
              <a:defRPr sz="1100" b="1">
                <a:solidFill>
                  <a:srgbClr val="0068B5"/>
                </a:solidFill>
              </a:defRPr>
            </a:pPr>
            <a:r>
              <a:t>Current Status</a:t>
            </a:r>
          </a:p>
        </p:txBody>
      </p:sp>
      <p:graphicFrame>
        <p:nvGraphicFramePr>
          <p:cNvPr id="7" name="Table 6"/>
          <p:cNvGraphicFramePr>
            <a:graphicFrameLocks noGrp="1"/>
          </p:cNvGraphicFramePr>
          <p:nvPr/>
        </p:nvGraphicFramePr>
        <p:xfrm>
          <a:off x="274320" y="3017520"/>
          <a:ext cx="8595360" cy="1371600"/>
        </p:xfrm>
        <a:graphic>
          <a:graphicData uri="http://schemas.openxmlformats.org/drawingml/2006/table">
            <a:tbl>
              <a:tblPr firstRow="1" bandRow="1">
                <a:tableStyleId>{5C22544A-7EE6-4342-B048-85BDC9FD1C3A}</a:tableStyleId>
              </a:tblPr>
              <a:tblGrid>
                <a:gridCol w="2865120"/>
                <a:gridCol w="2865120"/>
                <a:gridCol w="2865120"/>
              </a:tblGrid>
              <a:tr h="274320">
                <a:tc>
                  <a:txBody>
                    <a:bodyPr/>
                    <a:lstStyle/>
                    <a:p>
                      <a:pPr>
                        <a:defRPr sz="900" b="1">
                          <a:solidFill>
                            <a:srgbClr val="FFFFFF"/>
                          </a:solidFill>
                        </a:defRPr>
                      </a:pPr>
                      <a:r>
                        <a:t>Aspect</a:t>
                      </a:r>
                    </a:p>
                  </a:txBody>
                  <a:tcPr>
                    <a:solidFill>
                      <a:srgbClr val="0068B5"/>
                    </a:solidFill>
                  </a:tcPr>
                </a:tc>
                <a:tc>
                  <a:txBody>
                    <a:bodyPr/>
                    <a:lstStyle/>
                    <a:p>
                      <a:pPr>
                        <a:defRPr sz="900" b="1">
                          <a:solidFill>
                            <a:srgbClr val="FFFFFF"/>
                          </a:solidFill>
                        </a:defRPr>
                      </a:pPr>
                      <a:r>
                        <a:t>Store</a:t>
                      </a:r>
                    </a:p>
                  </a:txBody>
                  <a:tcPr>
                    <a:solidFill>
                      <a:srgbClr val="0068B5"/>
                    </a:solidFill>
                  </a:tcPr>
                </a:tc>
                <a:tc>
                  <a:txBody>
                    <a:bodyPr/>
                    <a:lstStyle/>
                    <a:p>
                      <a:pPr>
                        <a:defRPr sz="900" b="1">
                          <a:solidFill>
                            <a:srgbClr val="FFFFFF"/>
                          </a:solidFill>
                        </a:defRPr>
                      </a:pPr>
                      <a:r>
                        <a:t>Load (PR #6693)</a:t>
                      </a:r>
                    </a:p>
                  </a:txBody>
                  <a:tcPr>
                    <a:solidFill>
                      <a:srgbClr val="0068B5"/>
                    </a:solidFill>
                  </a:tcPr>
                </a:tc>
              </a:tr>
              <a:tr h="274320">
                <a:tc>
                  <a:txBody>
                    <a:bodyPr/>
                    <a:lstStyle/>
                    <a:p>
                      <a:pPr>
                        <a:defRPr sz="900"/>
                      </a:pPr>
                      <a:r>
                        <a:t>Multi-row (H&gt;1)</a:t>
                      </a:r>
                    </a:p>
                  </a:txBody>
                  <a:tcPr/>
                </a:tc>
                <a:tc>
                  <a:txBody>
                    <a:bodyPr/>
                    <a:lstStyle/>
                    <a:p>
                      <a:pPr>
                        <a:defRPr sz="900"/>
                      </a:pPr>
                      <a:r>
                        <a:t>Disabled (HW transpose)</a:t>
                      </a:r>
                    </a:p>
                  </a:txBody>
                  <a:tcPr/>
                </a:tc>
                <a:tc>
                  <a:txBody>
                    <a:bodyPr/>
                    <a:lstStyle/>
                    <a:p>
                      <a:pPr>
                        <a:defRPr sz="900"/>
                      </a:pPr>
                      <a:r>
                        <a:t>Supported via ConvertLayoutOp</a:t>
                      </a:r>
                    </a:p>
                  </a:txBody>
                  <a:tcPr/>
                </a:tc>
              </a:tr>
              <a:tr h="274320">
                <a:tc>
                  <a:txBody>
                    <a:bodyPr/>
                    <a:lstStyle/>
                    <a:p>
                      <a:pPr>
                        <a:defRPr sz="900"/>
                      </a:pPr>
                      <a:r>
                        <a:t>Mask support</a:t>
                      </a:r>
                    </a:p>
                  </a:txBody>
                  <a:tcPr/>
                </a:tc>
                <a:tc>
                  <a:txBody>
                    <a:bodyPr/>
                    <a:lstStyle/>
                    <a:p>
                      <a:pPr>
                        <a:defRPr sz="900"/>
                      </a:pPr>
                      <a:r>
                        <a:t>All-true only</a:t>
                      </a:r>
                    </a:p>
                  </a:txBody>
                  <a:tcPr/>
                </a:tc>
                <a:tc>
                  <a:txBody>
                    <a:bodyPr/>
                    <a:lstStyle/>
                    <a:p>
                      <a:pPr>
                        <a:defRPr sz="900"/>
                      </a:pPr>
                      <a:r>
                        <a:t>All-true only</a:t>
                      </a:r>
                    </a:p>
                  </a:txBody>
                  <a:tcPr/>
                </a:tc>
              </a:tr>
              <a:tr h="274320">
                <a:tc>
                  <a:txBody>
                    <a:bodyPr/>
                    <a:lstStyle/>
                    <a:p>
                      <a:pPr>
                        <a:defRPr sz="900"/>
                      </a:pPr>
                      <a:r>
                        <a:t>Encoding overhead</a:t>
                      </a:r>
                    </a:p>
                  </a:txBody>
                  <a:tcPr/>
                </a:tc>
                <a:tc>
                  <a:txBody>
                    <a:bodyPr/>
                    <a:lstStyle/>
                    <a:p>
                      <a:pPr>
                        <a:defRPr sz="900"/>
                      </a:pPr>
                      <a:r>
                        <a:t>None</a:t>
                      </a:r>
                    </a:p>
                  </a:txBody>
                  <a:tcPr/>
                </a:tc>
                <a:tc>
                  <a:txBody>
                    <a:bodyPr/>
                    <a:lstStyle/>
                    <a:p>
                      <a:pPr>
                        <a:defRPr sz="900"/>
                      </a:pPr>
                      <a:r>
                        <a:t>SLM transpose (~few cycles)</a:t>
                      </a:r>
                    </a:p>
                  </a:txBody>
                  <a:tcPr/>
                </a:tc>
              </a:tr>
              <a:tr h="274320">
                <a:tc>
                  <a:txBody>
                    <a:bodyPr/>
                    <a:lstStyle/>
                    <a:p>
                      <a:pPr>
                        <a:defRPr sz="900"/>
                      </a:pPr>
                      <a:r>
                        <a:t>Max per-warp height</a:t>
                      </a:r>
                    </a:p>
                  </a:txBody>
                  <a:tcPr/>
                </a:tc>
                <a:tc>
                  <a:txBody>
                    <a:bodyPr/>
                    <a:lstStyle/>
                    <a:p>
                      <a:pPr>
                        <a:defRPr sz="900"/>
                      </a:pPr>
                      <a:r>
                        <a:t>8</a:t>
                      </a:r>
                    </a:p>
                  </a:txBody>
                  <a:tcPr/>
                </a:tc>
                <a:tc>
                  <a:txBody>
                    <a:bodyPr/>
                    <a:lstStyle/>
                    <a:p>
                      <a:pPr>
                        <a:defRPr sz="900"/>
                      </a:pPr>
                      <a:r>
                        <a:t>32</a:t>
                      </a:r>
                    </a:p>
                  </a:txBody>
                  <a:tcPr/>
                </a:tc>
              </a:tr>
            </a:tbl>
          </a:graphicData>
        </a:graphic>
      </p:graphicFrame>
      <p:sp>
        <p:nvSpPr>
          <p:cNvPr id="8" name="TextBox 7"/>
          <p:cNvSpPr txBox="1"/>
          <p:nvPr/>
        </p:nvSpPr>
        <p:spPr>
          <a:xfrm>
            <a:off x="274320" y="4754880"/>
            <a:ext cx="8595360" cy="1645920"/>
          </a:xfrm>
          <a:prstGeom prst="rect">
            <a:avLst/>
          </a:prstGeom>
          <a:noFill/>
        </p:spPr>
        <p:txBody>
          <a:bodyPr wrap="square" anchor="t">
            <a:spAutoFit/>
          </a:bodyPr>
          <a:lstStyle/>
          <a:p>
            <a:pPr>
              <a:spcAft>
                <a:spcPts val="600"/>
              </a:spcAft>
              <a:defRPr sz="1100" b="1">
                <a:solidFill>
                  <a:srgbClr val="0068B5"/>
                </a:solidFill>
              </a:defRPr>
            </a:pPr>
            <a:r>
              <a:t>Future Work</a:t>
            </a:r>
          </a:p>
          <a:p>
            <a:pPr>
              <a:spcAft>
                <a:spcPts val="400"/>
              </a:spcAft>
              <a:defRPr sz="1000">
                <a:solidFill>
                  <a:srgbClr val="333333"/>
                </a:solidFill>
              </a:defRPr>
            </a:pPr>
            <a:r>
              <a:t>Fix H&gt;1 for stores (per-warp offsetY in LLVM lowering)</a:t>
            </a:r>
          </a:p>
          <a:p>
            <a:pPr>
              <a:spcAft>
                <a:spcPts val="400"/>
              </a:spcAft>
              <a:defRPr sz="1000">
                <a:solidFill>
                  <a:srgbClr val="333333"/>
                </a:solidFill>
              </a:defRPr>
            </a:pPr>
            <a:r>
              <a:t>Support non-trivial masks (partial tile loads/stores)</a:t>
            </a:r>
          </a:p>
          <a:p>
            <a:pPr>
              <a:spcAft>
                <a:spcPts val="400"/>
              </a:spcAft>
              <a:defRPr sz="1000">
                <a:solidFill>
                  <a:srgbClr val="333333"/>
                </a:solidFill>
              </a:defRPr>
            </a:pPr>
            <a:r>
              <a:t>Extend pattern matching beyond exact Inductor idiom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