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740" r:id="rId2"/>
    <p:sldId id="173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552" autoAdjust="0"/>
  </p:normalViewPr>
  <p:slideViewPr>
    <p:cSldViewPr snapToGrid="0">
      <p:cViewPr varScale="1">
        <p:scale>
          <a:sx n="95" d="100"/>
          <a:sy n="9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78451-6B29-40EC-BA0E-24D4E3A30BFC}" type="doc">
      <dgm:prSet loTypeId="urn:microsoft.com/office/officeart/2005/8/layout/process1" loCatId="process" qsTypeId="urn:microsoft.com/office/officeart/2005/8/quickstyle/simple2" qsCatId="simple" csTypeId="urn:microsoft.com/office/officeart/2005/8/colors/accent0_1" csCatId="mainScheme" phldr="1"/>
      <dgm:spPr/>
    </dgm:pt>
    <dgm:pt modelId="{E61F1225-BC45-42F7-B2FA-2A650F7D3F9C}">
      <dgm:prSet phldrT="[Text]" custT="1"/>
      <dgm:spPr>
        <a:solidFill>
          <a:schemeClr val="bg1"/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Identify Possible Substrates</a:t>
          </a:r>
        </a:p>
      </dgm:t>
    </dgm:pt>
    <dgm:pt modelId="{0FD9EB35-9929-4733-83BE-90F8AE6FE9F5}" type="parTrans" cxnId="{35AC2FDA-AD88-4A84-B680-DCD43446BC10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69D11ECF-85F6-4B77-ACF5-DF44AA5A33A1}" type="sibTrans" cxnId="{35AC2FDA-AD88-4A84-B680-DCD43446BC10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9C3D74F7-745C-4AA5-B7C9-F7C69FF9AE9E}">
      <dgm:prSet phldrT="[Text]"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58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SMILES to .</a:t>
          </a:r>
          <a:r>
            <a:rPr lang="en-US" sz="1580" b="1" i="1" dirty="0" err="1">
              <a:solidFill>
                <a:srgbClr val="0033CC"/>
              </a:solidFill>
              <a:latin typeface="Avenir Next LT Pro Light" panose="020B0304020202020204" pitchFamily="34" charset="0"/>
            </a:rPr>
            <a:t>sdf</a:t>
          </a:r>
          <a:r>
            <a:rPr lang="en-US" sz="158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 Files</a:t>
          </a:r>
        </a:p>
      </dgm:t>
    </dgm:pt>
    <dgm:pt modelId="{8FA2936D-0E05-4732-8179-8429B4081CE3}" type="parTrans" cxnId="{F74D5F9B-C6E5-4D12-B0F5-1A419389C6A5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51CE74DC-5EE5-496D-B6F8-CF26A3EE78E3}" type="sibTrans" cxnId="{F74D5F9B-C6E5-4D12-B0F5-1A419389C6A5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DD7FA0F3-97EB-4192-9ED1-CF9DDAF533F5}">
      <dgm:prSet phldrT="[Text]"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 err="1">
              <a:solidFill>
                <a:srgbClr val="0033CC"/>
              </a:solidFill>
              <a:latin typeface="Avenir Next LT Pro Light" panose="020B0304020202020204" pitchFamily="34" charset="0"/>
            </a:rPr>
            <a:t>MacroModel</a:t>
          </a:r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 Conformational Search</a:t>
          </a:r>
        </a:p>
      </dgm:t>
    </dgm:pt>
    <dgm:pt modelId="{750DD3A1-4CC0-4B93-8DF6-99ADD5D52EAE}" type="parTrans" cxnId="{C49BBC7B-605F-4A89-B2F0-4B824D3983A7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D863AFAC-D390-41EF-9EBC-816C5946D8C9}" type="sibTrans" cxnId="{C49BBC7B-605F-4A89-B2F0-4B824D3983A7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5C1A22BA-B61A-4915-B05C-869631E6DFC3}">
      <dgm:prSet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 err="1">
              <a:solidFill>
                <a:srgbClr val="0033CC"/>
              </a:solidFill>
              <a:latin typeface="Avenir Next LT Pro Light" panose="020B0304020202020204" pitchFamily="34" charset="0"/>
            </a:rPr>
            <a:t>MacroModel</a:t>
          </a:r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 Clustering + .</a:t>
          </a:r>
          <a:r>
            <a:rPr lang="en-US" sz="1600" b="1" i="1" dirty="0" err="1">
              <a:solidFill>
                <a:srgbClr val="0033CC"/>
              </a:solidFill>
              <a:latin typeface="Avenir Next LT Pro Light" panose="020B0304020202020204" pitchFamily="34" charset="0"/>
            </a:rPr>
            <a:t>maegz</a:t>
          </a:r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 to .</a:t>
          </a:r>
          <a:r>
            <a:rPr lang="en-US" sz="1600" b="1" i="1" dirty="0" err="1">
              <a:solidFill>
                <a:srgbClr val="0033CC"/>
              </a:solidFill>
              <a:latin typeface="Avenir Next LT Pro Light" panose="020B0304020202020204" pitchFamily="34" charset="0"/>
            </a:rPr>
            <a:t>sdf</a:t>
          </a:r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 Files</a:t>
          </a:r>
        </a:p>
      </dgm:t>
    </dgm:pt>
    <dgm:pt modelId="{92496E6A-3519-4E64-BB1C-7BE05890FC00}" type="parTrans" cxnId="{C630B8BF-0718-4D8F-8DC2-EF128EABEA9D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4DD38B3F-5370-47B7-A2CA-A65491DC7931}" type="sibTrans" cxnId="{C630B8BF-0718-4D8F-8DC2-EF128EABEA9D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9AF73338-5D61-4B96-A283-B1F3D3CD7AB1}">
      <dgm:prSet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Confirm clustering</a:t>
          </a:r>
        </a:p>
      </dgm:t>
    </dgm:pt>
    <dgm:pt modelId="{469166C4-8A1C-4545-820F-561F0CC6625B}" type="parTrans" cxnId="{CE23806A-0D0C-4FD8-9744-8DAF4641F315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A414E4ED-63E2-4EAD-9719-844B9E9938FB}" type="sibTrans" cxnId="{CE23806A-0D0C-4FD8-9744-8DAF4641F315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17672724-1FD3-4EF0-B26E-516D4F6ED81F}" type="pres">
      <dgm:prSet presAssocID="{94078451-6B29-40EC-BA0E-24D4E3A30BFC}" presName="Name0" presStyleCnt="0">
        <dgm:presLayoutVars>
          <dgm:dir/>
          <dgm:resizeHandles val="exact"/>
        </dgm:presLayoutVars>
      </dgm:prSet>
      <dgm:spPr/>
    </dgm:pt>
    <dgm:pt modelId="{5CB7183C-D909-4431-A7AD-60B69F50AEB4}" type="pres">
      <dgm:prSet presAssocID="{E61F1225-BC45-42F7-B2FA-2A650F7D3F9C}" presName="node" presStyleLbl="node1" presStyleIdx="0" presStyleCnt="5" custScaleX="132536" custScaleY="373111" custLinFactNeighborX="-2168" custLinFactNeighborY="-15445">
        <dgm:presLayoutVars>
          <dgm:bulletEnabled val="1"/>
        </dgm:presLayoutVars>
      </dgm:prSet>
      <dgm:spPr>
        <a:prstGeom prst="rect">
          <a:avLst/>
        </a:prstGeom>
      </dgm:spPr>
    </dgm:pt>
    <dgm:pt modelId="{908B1162-BCBA-4198-8903-462C3DF89D52}" type="pres">
      <dgm:prSet presAssocID="{69D11ECF-85F6-4B77-ACF5-DF44AA5A33A1}" presName="sibTrans" presStyleLbl="sibTrans2D1" presStyleIdx="0" presStyleCnt="4"/>
      <dgm:spPr/>
    </dgm:pt>
    <dgm:pt modelId="{CB58B35D-4D0E-4CF9-A546-DD704056854B}" type="pres">
      <dgm:prSet presAssocID="{69D11ECF-85F6-4B77-ACF5-DF44AA5A33A1}" presName="connectorText" presStyleLbl="sibTrans2D1" presStyleIdx="0" presStyleCnt="4"/>
      <dgm:spPr/>
    </dgm:pt>
    <dgm:pt modelId="{B4942F3C-701E-4332-95B1-2100D80E1E9F}" type="pres">
      <dgm:prSet presAssocID="{9C3D74F7-745C-4AA5-B7C9-F7C69FF9AE9E}" presName="node" presStyleLbl="node1" presStyleIdx="1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  <dgm:pt modelId="{BDE91475-942B-44AE-913A-DF314B0863A4}" type="pres">
      <dgm:prSet presAssocID="{51CE74DC-5EE5-496D-B6F8-CF26A3EE78E3}" presName="sibTrans" presStyleLbl="sibTrans2D1" presStyleIdx="1" presStyleCnt="4"/>
      <dgm:spPr/>
    </dgm:pt>
    <dgm:pt modelId="{61887845-1163-4AD6-8DE0-15F7627CC794}" type="pres">
      <dgm:prSet presAssocID="{51CE74DC-5EE5-496D-B6F8-CF26A3EE78E3}" presName="connectorText" presStyleLbl="sibTrans2D1" presStyleIdx="1" presStyleCnt="4"/>
      <dgm:spPr/>
    </dgm:pt>
    <dgm:pt modelId="{1B223977-7CDB-41CF-8FAB-100E10D3B78C}" type="pres">
      <dgm:prSet presAssocID="{DD7FA0F3-97EB-4192-9ED1-CF9DDAF533F5}" presName="node" presStyleLbl="node1" presStyleIdx="2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  <dgm:pt modelId="{68CB0057-2C45-4B0D-B578-C59192E22CD6}" type="pres">
      <dgm:prSet presAssocID="{D863AFAC-D390-41EF-9EBC-816C5946D8C9}" presName="sibTrans" presStyleLbl="sibTrans2D1" presStyleIdx="2" presStyleCnt="4"/>
      <dgm:spPr/>
    </dgm:pt>
    <dgm:pt modelId="{A73A43F9-E9FB-497E-AA6C-39099F106D73}" type="pres">
      <dgm:prSet presAssocID="{D863AFAC-D390-41EF-9EBC-816C5946D8C9}" presName="connectorText" presStyleLbl="sibTrans2D1" presStyleIdx="2" presStyleCnt="4"/>
      <dgm:spPr/>
    </dgm:pt>
    <dgm:pt modelId="{48C54534-47FE-4707-B5B4-489A26C7CAEB}" type="pres">
      <dgm:prSet presAssocID="{5C1A22BA-B61A-4915-B05C-869631E6DFC3}" presName="node" presStyleLbl="node1" presStyleIdx="3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  <dgm:pt modelId="{50D81F19-06FE-46D5-A4E3-16B32F12FF4F}" type="pres">
      <dgm:prSet presAssocID="{4DD38B3F-5370-47B7-A2CA-A65491DC7931}" presName="sibTrans" presStyleLbl="sibTrans2D1" presStyleIdx="3" presStyleCnt="4"/>
      <dgm:spPr/>
    </dgm:pt>
    <dgm:pt modelId="{4E5BA60F-256A-429C-BAAA-7ACEB3207379}" type="pres">
      <dgm:prSet presAssocID="{4DD38B3F-5370-47B7-A2CA-A65491DC7931}" presName="connectorText" presStyleLbl="sibTrans2D1" presStyleIdx="3" presStyleCnt="4"/>
      <dgm:spPr/>
    </dgm:pt>
    <dgm:pt modelId="{F9028562-F015-4166-8E14-071791373860}" type="pres">
      <dgm:prSet presAssocID="{9AF73338-5D61-4B96-A283-B1F3D3CD7AB1}" presName="node" presStyleLbl="node1" presStyleIdx="4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EF4B5001-4579-40E8-8565-FC2725A9777B}" type="presOf" srcId="{94078451-6B29-40EC-BA0E-24D4E3A30BFC}" destId="{17672724-1FD3-4EF0-B26E-516D4F6ED81F}" srcOrd="0" destOrd="0" presId="urn:microsoft.com/office/officeart/2005/8/layout/process1"/>
    <dgm:cxn modelId="{5E764A19-3EF0-4ECE-B204-FBCC321E76AB}" type="presOf" srcId="{51CE74DC-5EE5-496D-B6F8-CF26A3EE78E3}" destId="{61887845-1163-4AD6-8DE0-15F7627CC794}" srcOrd="1" destOrd="0" presId="urn:microsoft.com/office/officeart/2005/8/layout/process1"/>
    <dgm:cxn modelId="{C4A67919-70A4-4A16-8984-22F9F6F530E9}" type="presOf" srcId="{5C1A22BA-B61A-4915-B05C-869631E6DFC3}" destId="{48C54534-47FE-4707-B5B4-489A26C7CAEB}" srcOrd="0" destOrd="0" presId="urn:microsoft.com/office/officeart/2005/8/layout/process1"/>
    <dgm:cxn modelId="{4420112A-6D28-4140-97F4-E3F45C35F1DC}" type="presOf" srcId="{69D11ECF-85F6-4B77-ACF5-DF44AA5A33A1}" destId="{CB58B35D-4D0E-4CF9-A546-DD704056854B}" srcOrd="1" destOrd="0" presId="urn:microsoft.com/office/officeart/2005/8/layout/process1"/>
    <dgm:cxn modelId="{1323CE35-92D9-4352-9FA2-DFA69762D86A}" type="presOf" srcId="{D863AFAC-D390-41EF-9EBC-816C5946D8C9}" destId="{68CB0057-2C45-4B0D-B578-C59192E22CD6}" srcOrd="0" destOrd="0" presId="urn:microsoft.com/office/officeart/2005/8/layout/process1"/>
    <dgm:cxn modelId="{CE23806A-0D0C-4FD8-9744-8DAF4641F315}" srcId="{94078451-6B29-40EC-BA0E-24D4E3A30BFC}" destId="{9AF73338-5D61-4B96-A283-B1F3D3CD7AB1}" srcOrd="4" destOrd="0" parTransId="{469166C4-8A1C-4545-820F-561F0CC6625B}" sibTransId="{A414E4ED-63E2-4EAD-9719-844B9E9938FB}"/>
    <dgm:cxn modelId="{C414FE76-5E12-400E-8B27-99C047EED216}" type="presOf" srcId="{69D11ECF-85F6-4B77-ACF5-DF44AA5A33A1}" destId="{908B1162-BCBA-4198-8903-462C3DF89D52}" srcOrd="0" destOrd="0" presId="urn:microsoft.com/office/officeart/2005/8/layout/process1"/>
    <dgm:cxn modelId="{7E28CD78-964E-41D6-BE3A-1D075CFC0030}" type="presOf" srcId="{9AF73338-5D61-4B96-A283-B1F3D3CD7AB1}" destId="{F9028562-F015-4166-8E14-071791373860}" srcOrd="0" destOrd="0" presId="urn:microsoft.com/office/officeart/2005/8/layout/process1"/>
    <dgm:cxn modelId="{C49BBC7B-605F-4A89-B2F0-4B824D3983A7}" srcId="{94078451-6B29-40EC-BA0E-24D4E3A30BFC}" destId="{DD7FA0F3-97EB-4192-9ED1-CF9DDAF533F5}" srcOrd="2" destOrd="0" parTransId="{750DD3A1-4CC0-4B93-8DF6-99ADD5D52EAE}" sibTransId="{D863AFAC-D390-41EF-9EBC-816C5946D8C9}"/>
    <dgm:cxn modelId="{F74D5F9B-C6E5-4D12-B0F5-1A419389C6A5}" srcId="{94078451-6B29-40EC-BA0E-24D4E3A30BFC}" destId="{9C3D74F7-745C-4AA5-B7C9-F7C69FF9AE9E}" srcOrd="1" destOrd="0" parTransId="{8FA2936D-0E05-4732-8179-8429B4081CE3}" sibTransId="{51CE74DC-5EE5-496D-B6F8-CF26A3EE78E3}"/>
    <dgm:cxn modelId="{20DB0AAF-E1CD-4028-BDFA-1088D4784238}" type="presOf" srcId="{DD7FA0F3-97EB-4192-9ED1-CF9DDAF533F5}" destId="{1B223977-7CDB-41CF-8FAB-100E10D3B78C}" srcOrd="0" destOrd="0" presId="urn:microsoft.com/office/officeart/2005/8/layout/process1"/>
    <dgm:cxn modelId="{ADEE3BB7-57DD-4296-9806-B5BD9546F674}" type="presOf" srcId="{51CE74DC-5EE5-496D-B6F8-CF26A3EE78E3}" destId="{BDE91475-942B-44AE-913A-DF314B0863A4}" srcOrd="0" destOrd="0" presId="urn:microsoft.com/office/officeart/2005/8/layout/process1"/>
    <dgm:cxn modelId="{56BFA2B9-6395-4F42-A386-2062E9CDE705}" type="presOf" srcId="{D863AFAC-D390-41EF-9EBC-816C5946D8C9}" destId="{A73A43F9-E9FB-497E-AA6C-39099F106D73}" srcOrd="1" destOrd="0" presId="urn:microsoft.com/office/officeart/2005/8/layout/process1"/>
    <dgm:cxn modelId="{C630B8BF-0718-4D8F-8DC2-EF128EABEA9D}" srcId="{94078451-6B29-40EC-BA0E-24D4E3A30BFC}" destId="{5C1A22BA-B61A-4915-B05C-869631E6DFC3}" srcOrd="3" destOrd="0" parTransId="{92496E6A-3519-4E64-BB1C-7BE05890FC00}" sibTransId="{4DD38B3F-5370-47B7-A2CA-A65491DC7931}"/>
    <dgm:cxn modelId="{F03E09C4-39E6-418E-B8BA-E36D9949359F}" type="presOf" srcId="{4DD38B3F-5370-47B7-A2CA-A65491DC7931}" destId="{4E5BA60F-256A-429C-BAAA-7ACEB3207379}" srcOrd="1" destOrd="0" presId="urn:microsoft.com/office/officeart/2005/8/layout/process1"/>
    <dgm:cxn modelId="{AFCC81CB-BEF9-4059-96FA-55E229865D87}" type="presOf" srcId="{9C3D74F7-745C-4AA5-B7C9-F7C69FF9AE9E}" destId="{B4942F3C-701E-4332-95B1-2100D80E1E9F}" srcOrd="0" destOrd="0" presId="urn:microsoft.com/office/officeart/2005/8/layout/process1"/>
    <dgm:cxn modelId="{35AC2FDA-AD88-4A84-B680-DCD43446BC10}" srcId="{94078451-6B29-40EC-BA0E-24D4E3A30BFC}" destId="{E61F1225-BC45-42F7-B2FA-2A650F7D3F9C}" srcOrd="0" destOrd="0" parTransId="{0FD9EB35-9929-4733-83BE-90F8AE6FE9F5}" sibTransId="{69D11ECF-85F6-4B77-ACF5-DF44AA5A33A1}"/>
    <dgm:cxn modelId="{F3B58EDA-8FDB-489D-9D06-B90CC50691BD}" type="presOf" srcId="{4DD38B3F-5370-47B7-A2CA-A65491DC7931}" destId="{50D81F19-06FE-46D5-A4E3-16B32F12FF4F}" srcOrd="0" destOrd="0" presId="urn:microsoft.com/office/officeart/2005/8/layout/process1"/>
    <dgm:cxn modelId="{563585FB-C714-4468-982A-FAC6DBB75B48}" type="presOf" srcId="{E61F1225-BC45-42F7-B2FA-2A650F7D3F9C}" destId="{5CB7183C-D909-4431-A7AD-60B69F50AEB4}" srcOrd="0" destOrd="0" presId="urn:microsoft.com/office/officeart/2005/8/layout/process1"/>
    <dgm:cxn modelId="{A4CD449E-C052-4AA3-9D26-1B8A9FA2DD62}" type="presParOf" srcId="{17672724-1FD3-4EF0-B26E-516D4F6ED81F}" destId="{5CB7183C-D909-4431-A7AD-60B69F50AEB4}" srcOrd="0" destOrd="0" presId="urn:microsoft.com/office/officeart/2005/8/layout/process1"/>
    <dgm:cxn modelId="{0FDD9380-C8BE-4F46-86E6-B2D28725EB18}" type="presParOf" srcId="{17672724-1FD3-4EF0-B26E-516D4F6ED81F}" destId="{908B1162-BCBA-4198-8903-462C3DF89D52}" srcOrd="1" destOrd="0" presId="urn:microsoft.com/office/officeart/2005/8/layout/process1"/>
    <dgm:cxn modelId="{EBE08767-1D48-472C-A3D4-9246893FBD30}" type="presParOf" srcId="{908B1162-BCBA-4198-8903-462C3DF89D52}" destId="{CB58B35D-4D0E-4CF9-A546-DD704056854B}" srcOrd="0" destOrd="0" presId="urn:microsoft.com/office/officeart/2005/8/layout/process1"/>
    <dgm:cxn modelId="{C39A15A9-8A15-4795-AB71-4507F3DF4DA7}" type="presParOf" srcId="{17672724-1FD3-4EF0-B26E-516D4F6ED81F}" destId="{B4942F3C-701E-4332-95B1-2100D80E1E9F}" srcOrd="2" destOrd="0" presId="urn:microsoft.com/office/officeart/2005/8/layout/process1"/>
    <dgm:cxn modelId="{26D767C0-7F53-4FB8-AB5A-F462E18C503F}" type="presParOf" srcId="{17672724-1FD3-4EF0-B26E-516D4F6ED81F}" destId="{BDE91475-942B-44AE-913A-DF314B0863A4}" srcOrd="3" destOrd="0" presId="urn:microsoft.com/office/officeart/2005/8/layout/process1"/>
    <dgm:cxn modelId="{3E932289-4629-4016-A839-9B756ECC60E2}" type="presParOf" srcId="{BDE91475-942B-44AE-913A-DF314B0863A4}" destId="{61887845-1163-4AD6-8DE0-15F7627CC794}" srcOrd="0" destOrd="0" presId="urn:microsoft.com/office/officeart/2005/8/layout/process1"/>
    <dgm:cxn modelId="{532DACC5-F74E-44CC-80AD-00D7837FBADF}" type="presParOf" srcId="{17672724-1FD3-4EF0-B26E-516D4F6ED81F}" destId="{1B223977-7CDB-41CF-8FAB-100E10D3B78C}" srcOrd="4" destOrd="0" presId="urn:microsoft.com/office/officeart/2005/8/layout/process1"/>
    <dgm:cxn modelId="{C645CEA2-B1A7-4412-A9DB-B06BD18F8975}" type="presParOf" srcId="{17672724-1FD3-4EF0-B26E-516D4F6ED81F}" destId="{68CB0057-2C45-4B0D-B578-C59192E22CD6}" srcOrd="5" destOrd="0" presId="urn:microsoft.com/office/officeart/2005/8/layout/process1"/>
    <dgm:cxn modelId="{64219978-E742-4603-82A5-ABD09920A3D1}" type="presParOf" srcId="{68CB0057-2C45-4B0D-B578-C59192E22CD6}" destId="{A73A43F9-E9FB-497E-AA6C-39099F106D73}" srcOrd="0" destOrd="0" presId="urn:microsoft.com/office/officeart/2005/8/layout/process1"/>
    <dgm:cxn modelId="{A9C43138-CEB3-49A1-AB7F-1D7E6BB8ED82}" type="presParOf" srcId="{17672724-1FD3-4EF0-B26E-516D4F6ED81F}" destId="{48C54534-47FE-4707-B5B4-489A26C7CAEB}" srcOrd="6" destOrd="0" presId="urn:microsoft.com/office/officeart/2005/8/layout/process1"/>
    <dgm:cxn modelId="{C294DBC8-7D00-4D50-9C31-828DDA41E831}" type="presParOf" srcId="{17672724-1FD3-4EF0-B26E-516D4F6ED81F}" destId="{50D81F19-06FE-46D5-A4E3-16B32F12FF4F}" srcOrd="7" destOrd="0" presId="urn:microsoft.com/office/officeart/2005/8/layout/process1"/>
    <dgm:cxn modelId="{1559152F-DEEC-4562-A562-11371D2BFA70}" type="presParOf" srcId="{50D81F19-06FE-46D5-A4E3-16B32F12FF4F}" destId="{4E5BA60F-256A-429C-BAAA-7ACEB3207379}" srcOrd="0" destOrd="0" presId="urn:microsoft.com/office/officeart/2005/8/layout/process1"/>
    <dgm:cxn modelId="{1DE69980-5100-436E-860C-3D6BC29C9BFD}" type="presParOf" srcId="{17672724-1FD3-4EF0-B26E-516D4F6ED81F}" destId="{F9028562-F015-4166-8E14-0717913738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78451-6B29-40EC-BA0E-24D4E3A30BFC}" type="doc">
      <dgm:prSet loTypeId="urn:microsoft.com/office/officeart/2005/8/layout/process1" loCatId="process" qsTypeId="urn:microsoft.com/office/officeart/2005/8/quickstyle/simple2" qsCatId="simple" csTypeId="urn:microsoft.com/office/officeart/2005/8/colors/accent0_1" csCatId="mainScheme" phldr="1"/>
      <dgm:spPr/>
    </dgm:pt>
    <dgm:pt modelId="{9C3D74F7-745C-4AA5-B7C9-F7C69FF9AE9E}">
      <dgm:prSet phldrT="[Text]"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58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Get Properties</a:t>
          </a:r>
        </a:p>
      </dgm:t>
    </dgm:pt>
    <dgm:pt modelId="{8FA2936D-0E05-4732-8179-8429B4081CE3}" type="parTrans" cxnId="{F74D5F9B-C6E5-4D12-B0F5-1A419389C6A5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51CE74DC-5EE5-496D-B6F8-CF26A3EE78E3}" type="sibTrans" cxnId="{F74D5F9B-C6E5-4D12-B0F5-1A419389C6A5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DD7FA0F3-97EB-4192-9ED1-CF9DDAF533F5}">
      <dgm:prSet phldrT="[Text]"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Atom Number Collection</a:t>
          </a:r>
        </a:p>
      </dgm:t>
    </dgm:pt>
    <dgm:pt modelId="{750DD3A1-4CC0-4B93-8DF6-99ADD5D52EAE}" type="parTrans" cxnId="{C49BBC7B-605F-4A89-B2F0-4B824D3983A7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D863AFAC-D390-41EF-9EBC-816C5946D8C9}" type="sibTrans" cxnId="{C49BBC7B-605F-4A89-B2F0-4B824D3983A7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5C1A22BA-B61A-4915-B05C-869631E6DFC3}">
      <dgm:prSet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Check .log Files</a:t>
          </a:r>
        </a:p>
      </dgm:t>
    </dgm:pt>
    <dgm:pt modelId="{92496E6A-3519-4E64-BB1C-7BE05890FC00}" type="parTrans" cxnId="{C630B8BF-0718-4D8F-8DC2-EF128EABEA9D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4DD38B3F-5370-47B7-A2CA-A65491DC7931}" type="sibTrans" cxnId="{C630B8BF-0718-4D8F-8DC2-EF128EABEA9D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9AF73338-5D61-4B96-A283-B1F3D3CD7AB1}">
      <dgm:prSet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Gaussian</a:t>
          </a:r>
          <a:r>
            <a:rPr lang="en-US" sz="1600" b="1" i="1" baseline="0" dirty="0">
              <a:solidFill>
                <a:srgbClr val="0033CC"/>
              </a:solidFill>
              <a:latin typeface="Avenir Next LT Pro Light" panose="020B0304020202020204" pitchFamily="34" charset="0"/>
            </a:rPr>
            <a:t> Geometry Optimization + Single Point</a:t>
          </a:r>
          <a:endParaRPr lang="en-US" sz="1600" b="1" i="1" dirty="0">
            <a:solidFill>
              <a:srgbClr val="0033CC"/>
            </a:solidFill>
            <a:latin typeface="Avenir Next LT Pro Light" panose="020B0304020202020204" pitchFamily="34" charset="0"/>
          </a:endParaRPr>
        </a:p>
      </dgm:t>
    </dgm:pt>
    <dgm:pt modelId="{469166C4-8A1C-4545-820F-561F0CC6625B}" type="parTrans" cxnId="{CE23806A-0D0C-4FD8-9744-8DAF4641F315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A414E4ED-63E2-4EAD-9719-844B9E9938FB}" type="sibTrans" cxnId="{CE23806A-0D0C-4FD8-9744-8DAF4641F315}">
      <dgm:prSet custT="1"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A8851935-77B5-440D-BED7-9D356F40AFB0}">
      <dgm:prSet custT="1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anchor="t"/>
        <a:lstStyle/>
        <a:p>
          <a:r>
            <a:rPr lang="en-US" sz="1600" b="1" i="1" dirty="0">
              <a:solidFill>
                <a:srgbClr val="0033CC"/>
              </a:solidFill>
              <a:latin typeface="Avenir Next LT Pro Light" panose="020B0304020202020204" pitchFamily="34" charset="0"/>
            </a:rPr>
            <a:t>Generate job files</a:t>
          </a:r>
        </a:p>
      </dgm:t>
    </dgm:pt>
    <dgm:pt modelId="{E816A810-2DC3-4237-B907-2D2478889D64}" type="parTrans" cxnId="{6E9AEB2D-9743-478F-BFD6-0305BFBA82CF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EE167240-51D4-4838-B89C-652257D3ABF9}" type="sibTrans" cxnId="{6E9AEB2D-9743-478F-BFD6-0305BFBA82CF}">
      <dgm:prSet/>
      <dgm:spPr/>
      <dgm:t>
        <a:bodyPr/>
        <a:lstStyle/>
        <a:p>
          <a:endParaRPr lang="en-US" sz="1400">
            <a:latin typeface="Avenir Next LT Pro" panose="020B0504020202020204" pitchFamily="34" charset="0"/>
          </a:endParaRPr>
        </a:p>
      </dgm:t>
    </dgm:pt>
    <dgm:pt modelId="{17672724-1FD3-4EF0-B26E-516D4F6ED81F}" type="pres">
      <dgm:prSet presAssocID="{94078451-6B29-40EC-BA0E-24D4E3A30BFC}" presName="Name0" presStyleCnt="0">
        <dgm:presLayoutVars>
          <dgm:dir/>
          <dgm:resizeHandles val="exact"/>
        </dgm:presLayoutVars>
      </dgm:prSet>
      <dgm:spPr/>
    </dgm:pt>
    <dgm:pt modelId="{B4942F3C-701E-4332-95B1-2100D80E1E9F}" type="pres">
      <dgm:prSet presAssocID="{9C3D74F7-745C-4AA5-B7C9-F7C69FF9AE9E}" presName="node" presStyleLbl="node1" presStyleIdx="0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  <dgm:pt modelId="{BDE91475-942B-44AE-913A-DF314B0863A4}" type="pres">
      <dgm:prSet presAssocID="{51CE74DC-5EE5-496D-B6F8-CF26A3EE78E3}" presName="sibTrans" presStyleLbl="sibTrans2D1" presStyleIdx="0" presStyleCnt="4" custFlipHor="1"/>
      <dgm:spPr/>
    </dgm:pt>
    <dgm:pt modelId="{61887845-1163-4AD6-8DE0-15F7627CC794}" type="pres">
      <dgm:prSet presAssocID="{51CE74DC-5EE5-496D-B6F8-CF26A3EE78E3}" presName="connectorText" presStyleLbl="sibTrans2D1" presStyleIdx="0" presStyleCnt="4"/>
      <dgm:spPr/>
    </dgm:pt>
    <dgm:pt modelId="{1B223977-7CDB-41CF-8FAB-100E10D3B78C}" type="pres">
      <dgm:prSet presAssocID="{DD7FA0F3-97EB-4192-9ED1-CF9DDAF533F5}" presName="node" presStyleLbl="node1" presStyleIdx="1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  <dgm:pt modelId="{68CB0057-2C45-4B0D-B578-C59192E22CD6}" type="pres">
      <dgm:prSet presAssocID="{D863AFAC-D390-41EF-9EBC-816C5946D8C9}" presName="sibTrans" presStyleLbl="sibTrans2D1" presStyleIdx="1" presStyleCnt="4" custFlipHor="1"/>
      <dgm:spPr/>
    </dgm:pt>
    <dgm:pt modelId="{A73A43F9-E9FB-497E-AA6C-39099F106D73}" type="pres">
      <dgm:prSet presAssocID="{D863AFAC-D390-41EF-9EBC-816C5946D8C9}" presName="connectorText" presStyleLbl="sibTrans2D1" presStyleIdx="1" presStyleCnt="4"/>
      <dgm:spPr/>
    </dgm:pt>
    <dgm:pt modelId="{48C54534-47FE-4707-B5B4-489A26C7CAEB}" type="pres">
      <dgm:prSet presAssocID="{5C1A22BA-B61A-4915-B05C-869631E6DFC3}" presName="node" presStyleLbl="node1" presStyleIdx="2" presStyleCnt="5" custScaleX="132536" custScaleY="373346" custLinFactNeighborY="1677">
        <dgm:presLayoutVars>
          <dgm:bulletEnabled val="1"/>
        </dgm:presLayoutVars>
      </dgm:prSet>
      <dgm:spPr>
        <a:prstGeom prst="rect">
          <a:avLst/>
        </a:prstGeom>
      </dgm:spPr>
    </dgm:pt>
    <dgm:pt modelId="{50D81F19-06FE-46D5-A4E3-16B32F12FF4F}" type="pres">
      <dgm:prSet presAssocID="{4DD38B3F-5370-47B7-A2CA-A65491DC7931}" presName="sibTrans" presStyleLbl="sibTrans2D1" presStyleIdx="2" presStyleCnt="4" custFlipHor="1"/>
      <dgm:spPr/>
    </dgm:pt>
    <dgm:pt modelId="{4E5BA60F-256A-429C-BAAA-7ACEB3207379}" type="pres">
      <dgm:prSet presAssocID="{4DD38B3F-5370-47B7-A2CA-A65491DC7931}" presName="connectorText" presStyleLbl="sibTrans2D1" presStyleIdx="2" presStyleCnt="4"/>
      <dgm:spPr/>
    </dgm:pt>
    <dgm:pt modelId="{F9028562-F015-4166-8E14-071791373860}" type="pres">
      <dgm:prSet presAssocID="{9AF73338-5D61-4B96-A283-B1F3D3CD7AB1}" presName="node" presStyleLbl="node1" presStyleIdx="3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  <dgm:pt modelId="{0C8EA55B-D93C-454B-9123-BD6BC3B04224}" type="pres">
      <dgm:prSet presAssocID="{A414E4ED-63E2-4EAD-9719-844B9E9938FB}" presName="sibTrans" presStyleLbl="sibTrans2D1" presStyleIdx="3" presStyleCnt="4" custFlipHor="1"/>
      <dgm:spPr/>
    </dgm:pt>
    <dgm:pt modelId="{119E2E2F-0540-4C17-9441-150BC4DED06F}" type="pres">
      <dgm:prSet presAssocID="{A414E4ED-63E2-4EAD-9719-844B9E9938FB}" presName="connectorText" presStyleLbl="sibTrans2D1" presStyleIdx="3" presStyleCnt="4"/>
      <dgm:spPr/>
    </dgm:pt>
    <dgm:pt modelId="{A8BEC506-802C-4463-A146-38A015FF6BB9}" type="pres">
      <dgm:prSet presAssocID="{A8851935-77B5-440D-BED7-9D356F40AFB0}" presName="node" presStyleLbl="node1" presStyleIdx="4" presStyleCnt="5" custScaleX="132536" custScaleY="373346" custLinFactNeighborY="-1097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EF4B5001-4579-40E8-8565-FC2725A9777B}" type="presOf" srcId="{94078451-6B29-40EC-BA0E-24D4E3A30BFC}" destId="{17672724-1FD3-4EF0-B26E-516D4F6ED81F}" srcOrd="0" destOrd="0" presId="urn:microsoft.com/office/officeart/2005/8/layout/process1"/>
    <dgm:cxn modelId="{5E764A19-3EF0-4ECE-B204-FBCC321E76AB}" type="presOf" srcId="{51CE74DC-5EE5-496D-B6F8-CF26A3EE78E3}" destId="{61887845-1163-4AD6-8DE0-15F7627CC794}" srcOrd="1" destOrd="0" presId="urn:microsoft.com/office/officeart/2005/8/layout/process1"/>
    <dgm:cxn modelId="{C4A67919-70A4-4A16-8984-22F9F6F530E9}" type="presOf" srcId="{5C1A22BA-B61A-4915-B05C-869631E6DFC3}" destId="{48C54534-47FE-4707-B5B4-489A26C7CAEB}" srcOrd="0" destOrd="0" presId="urn:microsoft.com/office/officeart/2005/8/layout/process1"/>
    <dgm:cxn modelId="{6E9AEB2D-9743-478F-BFD6-0305BFBA82CF}" srcId="{94078451-6B29-40EC-BA0E-24D4E3A30BFC}" destId="{A8851935-77B5-440D-BED7-9D356F40AFB0}" srcOrd="4" destOrd="0" parTransId="{E816A810-2DC3-4237-B907-2D2478889D64}" sibTransId="{EE167240-51D4-4838-B89C-652257D3ABF9}"/>
    <dgm:cxn modelId="{1323CE35-92D9-4352-9FA2-DFA69762D86A}" type="presOf" srcId="{D863AFAC-D390-41EF-9EBC-816C5946D8C9}" destId="{68CB0057-2C45-4B0D-B578-C59192E22CD6}" srcOrd="0" destOrd="0" presId="urn:microsoft.com/office/officeart/2005/8/layout/process1"/>
    <dgm:cxn modelId="{CE23806A-0D0C-4FD8-9744-8DAF4641F315}" srcId="{94078451-6B29-40EC-BA0E-24D4E3A30BFC}" destId="{9AF73338-5D61-4B96-A283-B1F3D3CD7AB1}" srcOrd="3" destOrd="0" parTransId="{469166C4-8A1C-4545-820F-561F0CC6625B}" sibTransId="{A414E4ED-63E2-4EAD-9719-844B9E9938FB}"/>
    <dgm:cxn modelId="{7E28CD78-964E-41D6-BE3A-1D075CFC0030}" type="presOf" srcId="{9AF73338-5D61-4B96-A283-B1F3D3CD7AB1}" destId="{F9028562-F015-4166-8E14-071791373860}" srcOrd="0" destOrd="0" presId="urn:microsoft.com/office/officeart/2005/8/layout/process1"/>
    <dgm:cxn modelId="{C49BBC7B-605F-4A89-B2F0-4B824D3983A7}" srcId="{94078451-6B29-40EC-BA0E-24D4E3A30BFC}" destId="{DD7FA0F3-97EB-4192-9ED1-CF9DDAF533F5}" srcOrd="1" destOrd="0" parTransId="{750DD3A1-4CC0-4B93-8DF6-99ADD5D52EAE}" sibTransId="{D863AFAC-D390-41EF-9EBC-816C5946D8C9}"/>
    <dgm:cxn modelId="{1346BA7D-8E95-4B85-9FBB-373701C37996}" type="presOf" srcId="{A414E4ED-63E2-4EAD-9719-844B9E9938FB}" destId="{0C8EA55B-D93C-454B-9123-BD6BC3B04224}" srcOrd="0" destOrd="0" presId="urn:microsoft.com/office/officeart/2005/8/layout/process1"/>
    <dgm:cxn modelId="{F74D5F9B-C6E5-4D12-B0F5-1A419389C6A5}" srcId="{94078451-6B29-40EC-BA0E-24D4E3A30BFC}" destId="{9C3D74F7-745C-4AA5-B7C9-F7C69FF9AE9E}" srcOrd="0" destOrd="0" parTransId="{8FA2936D-0E05-4732-8179-8429B4081CE3}" sibTransId="{51CE74DC-5EE5-496D-B6F8-CF26A3EE78E3}"/>
    <dgm:cxn modelId="{20DB0AAF-E1CD-4028-BDFA-1088D4784238}" type="presOf" srcId="{DD7FA0F3-97EB-4192-9ED1-CF9DDAF533F5}" destId="{1B223977-7CDB-41CF-8FAB-100E10D3B78C}" srcOrd="0" destOrd="0" presId="urn:microsoft.com/office/officeart/2005/8/layout/process1"/>
    <dgm:cxn modelId="{ADEE3BB7-57DD-4296-9806-B5BD9546F674}" type="presOf" srcId="{51CE74DC-5EE5-496D-B6F8-CF26A3EE78E3}" destId="{BDE91475-942B-44AE-913A-DF314B0863A4}" srcOrd="0" destOrd="0" presId="urn:microsoft.com/office/officeart/2005/8/layout/process1"/>
    <dgm:cxn modelId="{FD7458B8-35DD-429E-BBD1-CF70258B5CF9}" type="presOf" srcId="{A414E4ED-63E2-4EAD-9719-844B9E9938FB}" destId="{119E2E2F-0540-4C17-9441-150BC4DED06F}" srcOrd="1" destOrd="0" presId="urn:microsoft.com/office/officeart/2005/8/layout/process1"/>
    <dgm:cxn modelId="{56BFA2B9-6395-4F42-A386-2062E9CDE705}" type="presOf" srcId="{D863AFAC-D390-41EF-9EBC-816C5946D8C9}" destId="{A73A43F9-E9FB-497E-AA6C-39099F106D73}" srcOrd="1" destOrd="0" presId="urn:microsoft.com/office/officeart/2005/8/layout/process1"/>
    <dgm:cxn modelId="{C630B8BF-0718-4D8F-8DC2-EF128EABEA9D}" srcId="{94078451-6B29-40EC-BA0E-24D4E3A30BFC}" destId="{5C1A22BA-B61A-4915-B05C-869631E6DFC3}" srcOrd="2" destOrd="0" parTransId="{92496E6A-3519-4E64-BB1C-7BE05890FC00}" sibTransId="{4DD38B3F-5370-47B7-A2CA-A65491DC7931}"/>
    <dgm:cxn modelId="{E0FDF7C2-9E6F-41BE-B243-B3A9A6AB57F3}" type="presOf" srcId="{A8851935-77B5-440D-BED7-9D356F40AFB0}" destId="{A8BEC506-802C-4463-A146-38A015FF6BB9}" srcOrd="0" destOrd="0" presId="urn:microsoft.com/office/officeart/2005/8/layout/process1"/>
    <dgm:cxn modelId="{F03E09C4-39E6-418E-B8BA-E36D9949359F}" type="presOf" srcId="{4DD38B3F-5370-47B7-A2CA-A65491DC7931}" destId="{4E5BA60F-256A-429C-BAAA-7ACEB3207379}" srcOrd="1" destOrd="0" presId="urn:microsoft.com/office/officeart/2005/8/layout/process1"/>
    <dgm:cxn modelId="{AFCC81CB-BEF9-4059-96FA-55E229865D87}" type="presOf" srcId="{9C3D74F7-745C-4AA5-B7C9-F7C69FF9AE9E}" destId="{B4942F3C-701E-4332-95B1-2100D80E1E9F}" srcOrd="0" destOrd="0" presId="urn:microsoft.com/office/officeart/2005/8/layout/process1"/>
    <dgm:cxn modelId="{F3B58EDA-8FDB-489D-9D06-B90CC50691BD}" type="presOf" srcId="{4DD38B3F-5370-47B7-A2CA-A65491DC7931}" destId="{50D81F19-06FE-46D5-A4E3-16B32F12FF4F}" srcOrd="0" destOrd="0" presId="urn:microsoft.com/office/officeart/2005/8/layout/process1"/>
    <dgm:cxn modelId="{C39A15A9-8A15-4795-AB71-4507F3DF4DA7}" type="presParOf" srcId="{17672724-1FD3-4EF0-B26E-516D4F6ED81F}" destId="{B4942F3C-701E-4332-95B1-2100D80E1E9F}" srcOrd="0" destOrd="0" presId="urn:microsoft.com/office/officeart/2005/8/layout/process1"/>
    <dgm:cxn modelId="{26D767C0-7F53-4FB8-AB5A-F462E18C503F}" type="presParOf" srcId="{17672724-1FD3-4EF0-B26E-516D4F6ED81F}" destId="{BDE91475-942B-44AE-913A-DF314B0863A4}" srcOrd="1" destOrd="0" presId="urn:microsoft.com/office/officeart/2005/8/layout/process1"/>
    <dgm:cxn modelId="{3E932289-4629-4016-A839-9B756ECC60E2}" type="presParOf" srcId="{BDE91475-942B-44AE-913A-DF314B0863A4}" destId="{61887845-1163-4AD6-8DE0-15F7627CC794}" srcOrd="0" destOrd="0" presId="urn:microsoft.com/office/officeart/2005/8/layout/process1"/>
    <dgm:cxn modelId="{532DACC5-F74E-44CC-80AD-00D7837FBADF}" type="presParOf" srcId="{17672724-1FD3-4EF0-B26E-516D4F6ED81F}" destId="{1B223977-7CDB-41CF-8FAB-100E10D3B78C}" srcOrd="2" destOrd="0" presId="urn:microsoft.com/office/officeart/2005/8/layout/process1"/>
    <dgm:cxn modelId="{C645CEA2-B1A7-4412-A9DB-B06BD18F8975}" type="presParOf" srcId="{17672724-1FD3-4EF0-B26E-516D4F6ED81F}" destId="{68CB0057-2C45-4B0D-B578-C59192E22CD6}" srcOrd="3" destOrd="0" presId="urn:microsoft.com/office/officeart/2005/8/layout/process1"/>
    <dgm:cxn modelId="{64219978-E742-4603-82A5-ABD09920A3D1}" type="presParOf" srcId="{68CB0057-2C45-4B0D-B578-C59192E22CD6}" destId="{A73A43F9-E9FB-497E-AA6C-39099F106D73}" srcOrd="0" destOrd="0" presId="urn:microsoft.com/office/officeart/2005/8/layout/process1"/>
    <dgm:cxn modelId="{A9C43138-CEB3-49A1-AB7F-1D7E6BB8ED82}" type="presParOf" srcId="{17672724-1FD3-4EF0-B26E-516D4F6ED81F}" destId="{48C54534-47FE-4707-B5B4-489A26C7CAEB}" srcOrd="4" destOrd="0" presId="urn:microsoft.com/office/officeart/2005/8/layout/process1"/>
    <dgm:cxn modelId="{C294DBC8-7D00-4D50-9C31-828DDA41E831}" type="presParOf" srcId="{17672724-1FD3-4EF0-B26E-516D4F6ED81F}" destId="{50D81F19-06FE-46D5-A4E3-16B32F12FF4F}" srcOrd="5" destOrd="0" presId="urn:microsoft.com/office/officeart/2005/8/layout/process1"/>
    <dgm:cxn modelId="{1559152F-DEEC-4562-A562-11371D2BFA70}" type="presParOf" srcId="{50D81F19-06FE-46D5-A4E3-16B32F12FF4F}" destId="{4E5BA60F-256A-429C-BAAA-7ACEB3207379}" srcOrd="0" destOrd="0" presId="urn:microsoft.com/office/officeart/2005/8/layout/process1"/>
    <dgm:cxn modelId="{1DE69980-5100-436E-860C-3D6BC29C9BFD}" type="presParOf" srcId="{17672724-1FD3-4EF0-B26E-516D4F6ED81F}" destId="{F9028562-F015-4166-8E14-071791373860}" srcOrd="6" destOrd="0" presId="urn:microsoft.com/office/officeart/2005/8/layout/process1"/>
    <dgm:cxn modelId="{48368A30-E140-446D-ABC0-474F21504184}" type="presParOf" srcId="{17672724-1FD3-4EF0-B26E-516D4F6ED81F}" destId="{0C8EA55B-D93C-454B-9123-BD6BC3B04224}" srcOrd="7" destOrd="0" presId="urn:microsoft.com/office/officeart/2005/8/layout/process1"/>
    <dgm:cxn modelId="{002AABE8-1D38-4B38-914F-76AB4272F39B}" type="presParOf" srcId="{0C8EA55B-D93C-454B-9123-BD6BC3B04224}" destId="{119E2E2F-0540-4C17-9441-150BC4DED06F}" srcOrd="0" destOrd="0" presId="urn:microsoft.com/office/officeart/2005/8/layout/process1"/>
    <dgm:cxn modelId="{13B129A3-C8DA-410C-A15A-5C000703BC88}" type="presParOf" srcId="{17672724-1FD3-4EF0-B26E-516D4F6ED81F}" destId="{A8BEC506-802C-4463-A146-38A015FF6B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183C-D909-4431-A7AD-60B69F50AEB4}">
      <dsp:nvSpPr>
        <dsp:cNvPr id="0" name=""/>
        <dsp:cNvSpPr/>
      </dsp:nvSpPr>
      <dsp:spPr>
        <a:xfrm>
          <a:off x="0" y="0"/>
          <a:ext cx="1877516" cy="226104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Identify Possible Substrates</a:t>
          </a:r>
        </a:p>
      </dsp:txBody>
      <dsp:txXfrm>
        <a:off x="0" y="0"/>
        <a:ext cx="1877516" cy="2261040"/>
      </dsp:txXfrm>
    </dsp:sp>
    <dsp:sp modelId="{908B1162-BCBA-4198-8903-462C3DF89D52}">
      <dsp:nvSpPr>
        <dsp:cNvPr id="0" name=""/>
        <dsp:cNvSpPr/>
      </dsp:nvSpPr>
      <dsp:spPr>
        <a:xfrm rot="997">
          <a:off x="2021729" y="955219"/>
          <a:ext cx="305732" cy="3513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2021729" y="1025470"/>
        <a:ext cx="214012" cy="210790"/>
      </dsp:txXfrm>
    </dsp:sp>
    <dsp:sp modelId="{B4942F3C-701E-4332-95B1-2100D80E1E9F}">
      <dsp:nvSpPr>
        <dsp:cNvPr id="0" name=""/>
        <dsp:cNvSpPr/>
      </dsp:nvSpPr>
      <dsp:spPr>
        <a:xfrm>
          <a:off x="2454369" y="0"/>
          <a:ext cx="1877516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0231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8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SMILES to .</a:t>
          </a:r>
          <a:r>
            <a:rPr lang="en-US" sz="1580" b="1" i="1" kern="1200" dirty="0" err="1">
              <a:solidFill>
                <a:srgbClr val="0033CC"/>
              </a:solidFill>
              <a:latin typeface="Avenir Next LT Pro Light" panose="020B0304020202020204" pitchFamily="34" charset="0"/>
            </a:rPr>
            <a:t>sdf</a:t>
          </a:r>
          <a:r>
            <a:rPr lang="en-US" sz="158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 Files</a:t>
          </a:r>
        </a:p>
      </dsp:txBody>
      <dsp:txXfrm>
        <a:off x="2454369" y="0"/>
        <a:ext cx="1877516" cy="2262465"/>
      </dsp:txXfrm>
    </dsp:sp>
    <dsp:sp modelId="{BDE91475-942B-44AE-913A-DF314B0863A4}">
      <dsp:nvSpPr>
        <dsp:cNvPr id="0" name=""/>
        <dsp:cNvSpPr/>
      </dsp:nvSpPr>
      <dsp:spPr>
        <a:xfrm>
          <a:off x="4473546" y="955573"/>
          <a:ext cx="300321" cy="3513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4473546" y="1025837"/>
        <a:ext cx="210225" cy="210790"/>
      </dsp:txXfrm>
    </dsp:sp>
    <dsp:sp modelId="{1B223977-7CDB-41CF-8FAB-100E10D3B78C}">
      <dsp:nvSpPr>
        <dsp:cNvPr id="0" name=""/>
        <dsp:cNvSpPr/>
      </dsp:nvSpPr>
      <dsp:spPr>
        <a:xfrm>
          <a:off x="4898528" y="0"/>
          <a:ext cx="1877516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 err="1">
              <a:solidFill>
                <a:srgbClr val="0033CC"/>
              </a:solidFill>
              <a:latin typeface="Avenir Next LT Pro Light" panose="020B0304020202020204" pitchFamily="34" charset="0"/>
            </a:rPr>
            <a:t>MacroModel</a:t>
          </a: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 Conformational Search</a:t>
          </a:r>
        </a:p>
      </dsp:txBody>
      <dsp:txXfrm>
        <a:off x="4898528" y="0"/>
        <a:ext cx="1877516" cy="2262465"/>
      </dsp:txXfrm>
    </dsp:sp>
    <dsp:sp modelId="{68CB0057-2C45-4B0D-B578-C59192E22CD6}">
      <dsp:nvSpPr>
        <dsp:cNvPr id="0" name=""/>
        <dsp:cNvSpPr/>
      </dsp:nvSpPr>
      <dsp:spPr>
        <a:xfrm>
          <a:off x="6917706" y="955573"/>
          <a:ext cx="300321" cy="3513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6917706" y="1025837"/>
        <a:ext cx="210225" cy="210790"/>
      </dsp:txXfrm>
    </dsp:sp>
    <dsp:sp modelId="{48C54534-47FE-4707-B5B4-489A26C7CAEB}">
      <dsp:nvSpPr>
        <dsp:cNvPr id="0" name=""/>
        <dsp:cNvSpPr/>
      </dsp:nvSpPr>
      <dsp:spPr>
        <a:xfrm>
          <a:off x="7342688" y="0"/>
          <a:ext cx="1877516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 err="1">
              <a:solidFill>
                <a:srgbClr val="0033CC"/>
              </a:solidFill>
              <a:latin typeface="Avenir Next LT Pro Light" panose="020B0304020202020204" pitchFamily="34" charset="0"/>
            </a:rPr>
            <a:t>MacroModel</a:t>
          </a: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 Clustering + .</a:t>
          </a:r>
          <a:r>
            <a:rPr lang="en-US" sz="1600" b="1" i="1" kern="1200" dirty="0" err="1">
              <a:solidFill>
                <a:srgbClr val="0033CC"/>
              </a:solidFill>
              <a:latin typeface="Avenir Next LT Pro Light" panose="020B0304020202020204" pitchFamily="34" charset="0"/>
            </a:rPr>
            <a:t>maegz</a:t>
          </a: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 to .</a:t>
          </a:r>
          <a:r>
            <a:rPr lang="en-US" sz="1600" b="1" i="1" kern="1200" dirty="0" err="1">
              <a:solidFill>
                <a:srgbClr val="0033CC"/>
              </a:solidFill>
              <a:latin typeface="Avenir Next LT Pro Light" panose="020B0304020202020204" pitchFamily="34" charset="0"/>
            </a:rPr>
            <a:t>sdf</a:t>
          </a: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 Files</a:t>
          </a:r>
        </a:p>
      </dsp:txBody>
      <dsp:txXfrm>
        <a:off x="7342688" y="0"/>
        <a:ext cx="1877516" cy="2262465"/>
      </dsp:txXfrm>
    </dsp:sp>
    <dsp:sp modelId="{50D81F19-06FE-46D5-A4E3-16B32F12FF4F}">
      <dsp:nvSpPr>
        <dsp:cNvPr id="0" name=""/>
        <dsp:cNvSpPr/>
      </dsp:nvSpPr>
      <dsp:spPr>
        <a:xfrm>
          <a:off x="9361865" y="955573"/>
          <a:ext cx="300321" cy="3513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9361865" y="1025837"/>
        <a:ext cx="210225" cy="210790"/>
      </dsp:txXfrm>
    </dsp:sp>
    <dsp:sp modelId="{F9028562-F015-4166-8E14-071791373860}">
      <dsp:nvSpPr>
        <dsp:cNvPr id="0" name=""/>
        <dsp:cNvSpPr/>
      </dsp:nvSpPr>
      <dsp:spPr>
        <a:xfrm>
          <a:off x="9786848" y="0"/>
          <a:ext cx="1877516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Confirm clustering</a:t>
          </a:r>
        </a:p>
      </dsp:txBody>
      <dsp:txXfrm>
        <a:off x="9786848" y="0"/>
        <a:ext cx="1877516" cy="2262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2F3C-701E-4332-95B1-2100D80E1E9F}">
      <dsp:nvSpPr>
        <dsp:cNvPr id="0" name=""/>
        <dsp:cNvSpPr/>
      </dsp:nvSpPr>
      <dsp:spPr>
        <a:xfrm>
          <a:off x="4513" y="0"/>
          <a:ext cx="1879351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0231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8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Get Properties</a:t>
          </a:r>
        </a:p>
      </dsp:txBody>
      <dsp:txXfrm>
        <a:off x="4513" y="0"/>
        <a:ext cx="1879351" cy="2262465"/>
      </dsp:txXfrm>
    </dsp:sp>
    <dsp:sp modelId="{BDE91475-942B-44AE-913A-DF314B0863A4}">
      <dsp:nvSpPr>
        <dsp:cNvPr id="0" name=""/>
        <dsp:cNvSpPr/>
      </dsp:nvSpPr>
      <dsp:spPr>
        <a:xfrm flipH="1">
          <a:off x="2025664" y="955401"/>
          <a:ext cx="300614" cy="3516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2115848" y="1025733"/>
        <a:ext cx="210430" cy="210998"/>
      </dsp:txXfrm>
    </dsp:sp>
    <dsp:sp modelId="{1B223977-7CDB-41CF-8FAB-100E10D3B78C}">
      <dsp:nvSpPr>
        <dsp:cNvPr id="0" name=""/>
        <dsp:cNvSpPr/>
      </dsp:nvSpPr>
      <dsp:spPr>
        <a:xfrm>
          <a:off x="2451062" y="0"/>
          <a:ext cx="1879351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Atom Number Collection</a:t>
          </a:r>
        </a:p>
      </dsp:txBody>
      <dsp:txXfrm>
        <a:off x="2451062" y="0"/>
        <a:ext cx="1879351" cy="2262465"/>
      </dsp:txXfrm>
    </dsp:sp>
    <dsp:sp modelId="{68CB0057-2C45-4B0D-B578-C59192E22CD6}">
      <dsp:nvSpPr>
        <dsp:cNvPr id="0" name=""/>
        <dsp:cNvSpPr/>
      </dsp:nvSpPr>
      <dsp:spPr>
        <a:xfrm flipH="1">
          <a:off x="4472213" y="955401"/>
          <a:ext cx="300614" cy="3516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4562397" y="1025733"/>
        <a:ext cx="210430" cy="210998"/>
      </dsp:txXfrm>
    </dsp:sp>
    <dsp:sp modelId="{48C54534-47FE-4707-B5B4-489A26C7CAEB}">
      <dsp:nvSpPr>
        <dsp:cNvPr id="0" name=""/>
        <dsp:cNvSpPr/>
      </dsp:nvSpPr>
      <dsp:spPr>
        <a:xfrm>
          <a:off x="4897611" y="0"/>
          <a:ext cx="1879351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Check .log Files</a:t>
          </a:r>
        </a:p>
      </dsp:txBody>
      <dsp:txXfrm>
        <a:off x="4897611" y="0"/>
        <a:ext cx="1879351" cy="2262465"/>
      </dsp:txXfrm>
    </dsp:sp>
    <dsp:sp modelId="{50D81F19-06FE-46D5-A4E3-16B32F12FF4F}">
      <dsp:nvSpPr>
        <dsp:cNvPr id="0" name=""/>
        <dsp:cNvSpPr/>
      </dsp:nvSpPr>
      <dsp:spPr>
        <a:xfrm flipH="1">
          <a:off x="6918762" y="955401"/>
          <a:ext cx="300614" cy="3516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7008946" y="1025733"/>
        <a:ext cx="210430" cy="210998"/>
      </dsp:txXfrm>
    </dsp:sp>
    <dsp:sp modelId="{F9028562-F015-4166-8E14-071791373860}">
      <dsp:nvSpPr>
        <dsp:cNvPr id="0" name=""/>
        <dsp:cNvSpPr/>
      </dsp:nvSpPr>
      <dsp:spPr>
        <a:xfrm>
          <a:off x="7344160" y="0"/>
          <a:ext cx="1879351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Gaussian</a:t>
          </a:r>
          <a:r>
            <a:rPr lang="en-US" sz="1600" b="1" i="1" kern="1200" baseline="0" dirty="0">
              <a:solidFill>
                <a:srgbClr val="0033CC"/>
              </a:solidFill>
              <a:latin typeface="Avenir Next LT Pro Light" panose="020B0304020202020204" pitchFamily="34" charset="0"/>
            </a:rPr>
            <a:t> Geometry Optimization + Single Point</a:t>
          </a:r>
          <a:endParaRPr lang="en-US" sz="1600" b="1" i="1" kern="1200" dirty="0">
            <a:solidFill>
              <a:srgbClr val="0033CC"/>
            </a:solidFill>
            <a:latin typeface="Avenir Next LT Pro Light" panose="020B0304020202020204" pitchFamily="34" charset="0"/>
          </a:endParaRPr>
        </a:p>
      </dsp:txBody>
      <dsp:txXfrm>
        <a:off x="7344160" y="0"/>
        <a:ext cx="1879351" cy="2262465"/>
      </dsp:txXfrm>
    </dsp:sp>
    <dsp:sp modelId="{0C8EA55B-D93C-454B-9123-BD6BC3B04224}">
      <dsp:nvSpPr>
        <dsp:cNvPr id="0" name=""/>
        <dsp:cNvSpPr/>
      </dsp:nvSpPr>
      <dsp:spPr>
        <a:xfrm flipH="1">
          <a:off x="9365311" y="955401"/>
          <a:ext cx="300614" cy="3516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venir Next LT Pro" panose="020B0504020202020204" pitchFamily="34" charset="0"/>
          </a:endParaRPr>
        </a:p>
      </dsp:txBody>
      <dsp:txXfrm>
        <a:off x="9455495" y="1025733"/>
        <a:ext cx="210430" cy="210998"/>
      </dsp:txXfrm>
    </dsp:sp>
    <dsp:sp modelId="{A8BEC506-802C-4463-A146-38A015FF6BB9}">
      <dsp:nvSpPr>
        <dsp:cNvPr id="0" name=""/>
        <dsp:cNvSpPr/>
      </dsp:nvSpPr>
      <dsp:spPr>
        <a:xfrm>
          <a:off x="9790709" y="0"/>
          <a:ext cx="1879351" cy="2262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33CC"/>
              </a:solidFill>
              <a:latin typeface="Avenir Next LT Pro Light" panose="020B0304020202020204" pitchFamily="34" charset="0"/>
            </a:rPr>
            <a:t>Generate job files</a:t>
          </a:r>
        </a:p>
      </dsp:txBody>
      <dsp:txXfrm>
        <a:off x="9790709" y="0"/>
        <a:ext cx="1879351" cy="2262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11062-CD7D-43B4-A6C0-564334BF23E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312C-D987-4FF0-9201-58A55578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8A8A-7E2E-41B8-9794-3A6D3D377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8A8A-7E2E-41B8-9794-3A6D3D377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A507-3898-4151-B15E-D078D4F8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E052-0628-42BB-A774-6D8324EBF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F616-04BF-42B1-905C-AC98AFA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DA18-6656-4368-84FC-E45BDC46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E324-6F05-4BA0-A77F-AB490F9C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CB71-6538-48F0-AD53-245FD42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9C28D-675F-4C7D-9875-6D188F3C2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C0EA-695E-485F-A175-C6D0B72C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AA09-DB3E-4CDB-8CCF-548907F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F13F-5565-4BF7-81DF-35307D25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06CB9-1B7D-4610-86B5-CE23ED844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14B5-1885-437E-AACD-7EB8C8E0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B952-4FB1-4C11-9077-ECBFF234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7032-9FC7-48F7-BB25-87904BC0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D736-0C8E-4236-92E5-0455CC88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7563-9C05-484E-9A93-33165150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3862-F8BA-46B0-BDBA-9D4B2DA1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23D0-854E-403F-8243-7ACAA19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5E04-B79B-4C5F-BE9C-8FD97288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45BB-B9B1-4E9B-889E-5AF347D5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36BA-9760-4DED-8050-7275769B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0AC9-7B74-4684-87C9-27216038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D3FC-EB05-4B32-9828-2864C3E8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67FF-BF6B-4839-A242-706DBC6D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95BD-5238-4D1E-86FF-FF974CA4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F8CF-4447-44AA-A5C3-24C3A2E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2FFB-9D5B-4D44-9553-D49AC3F22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0573-1BF8-4501-A205-E989A63A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DCA6-31E3-4DC4-BAE8-5AC9DA48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E85B-9D5A-4E35-88AD-598E5368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D63E-2074-4774-8FD3-E9A61BD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EF84-0AD7-4212-889F-9C63886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90AD-734E-471A-A1F1-E3C502F2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425A-6311-476E-B1FC-7FBB1484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0B995-279E-4D42-9C2D-5C9208533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BD3AC-4C44-41BD-AB82-C60E2003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3CE69-636D-4053-BE0B-A7ABB68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101E7-21D9-4963-A47A-F4581EEB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9FE80-E901-471A-933A-DBBAABA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291B-9C47-46AB-BEF7-0012D71C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E5A7-BFA6-4431-8967-67486A06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87E33-AECD-48DA-85C9-2053BA44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B389-C89B-48BA-B1B0-D7A605AB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4D210-BED0-4410-8B8D-B5BD3EED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9DA9-82A9-495D-90EC-D1CD2E23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32E9-4445-4B10-B196-AD19A0C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3D17-C44F-47A0-98FF-AAA2F01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2C4B-8A3E-40B9-8704-ECCE1953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8D992-07BB-44B8-95C9-681FD954A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DF9E-2397-443B-8B4D-A3AD076B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73BF-DF83-4DDA-9C77-2AAA02A0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32ACF-B24D-4E5D-97CD-3C71833F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F6D-F02A-499C-B990-F7403408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674A2-D0FA-4E14-A010-05BE1DC57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B22F5-B5AE-47A8-B070-B324FDEE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C51C-8BE5-4433-A53F-79DCBC59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AF3E1-A8BB-4DA3-82DA-0DD3ACC6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C89C-1DC0-4B8F-ADD1-1E3D9052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9DEC6-7CA1-4478-A919-AAC284BC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DAA3-A29B-4750-B7ED-11DBFCD7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CB46-BD59-4D56-B9C0-664F4052A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30F6-B1E3-431E-8C99-3EE36AFF3FA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349E-1C75-484C-A1CB-5611D42A1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40B0-927C-4FDA-A0F6-9E782AFBB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B331-819E-4D7C-B750-055A4C52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1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752-D68C-4911-88A7-66CF11E6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3064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latin typeface="Avenir Next LT Pro Light" panose="020B0304020202020204" pitchFamily="34" charset="0"/>
              </a:rPr>
              <a:t>Workflow</a:t>
            </a:r>
            <a:endParaRPr lang="en-US" sz="3600" dirty="0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ABA2D-2B25-43CD-8919-8CC634F25830}"/>
              </a:ext>
            </a:extLst>
          </p:cNvPr>
          <p:cNvCxnSpPr>
            <a:cxnSpLocks/>
          </p:cNvCxnSpPr>
          <p:nvPr/>
        </p:nvCxnSpPr>
        <p:spPr>
          <a:xfrm>
            <a:off x="0" y="713064"/>
            <a:ext cx="12192000" cy="0"/>
          </a:xfrm>
          <a:prstGeom prst="line">
            <a:avLst/>
          </a:prstGeom>
          <a:ln w="38100" cap="sq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CDDC-8339-402F-A8B5-F24642DD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49E-A453-47BF-B4B1-ED39EF6AEEC5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9AEBAAB7-C640-4456-B6F4-59977DBBBF1A}"/>
              </a:ext>
            </a:extLst>
          </p:cNvPr>
          <p:cNvGraphicFramePr/>
          <p:nvPr/>
        </p:nvGraphicFramePr>
        <p:xfrm>
          <a:off x="258713" y="1080174"/>
          <a:ext cx="11674574" cy="22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584256-DAB5-4CD9-9357-86B65B897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173" y="1873680"/>
            <a:ext cx="1226448" cy="461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8D43C-609C-4A6C-8146-C6500E85A3D2}"/>
              </a:ext>
            </a:extLst>
          </p:cNvPr>
          <p:cNvSpPr txBox="1"/>
          <p:nvPr/>
        </p:nvSpPr>
        <p:spPr>
          <a:xfrm>
            <a:off x="2713122" y="1725620"/>
            <a:ext cx="183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SMILES_to_sdf.py</a:t>
            </a: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B0128FC1-03F5-40D4-AFF4-485415050027}"/>
              </a:ext>
            </a:extLst>
          </p:cNvPr>
          <p:cNvGraphicFramePr/>
          <p:nvPr/>
        </p:nvGraphicFramePr>
        <p:xfrm>
          <a:off x="258713" y="3808646"/>
          <a:ext cx="11674574" cy="22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5E75829-5865-4FEA-80A6-ED1DB93255BF}"/>
              </a:ext>
            </a:extLst>
          </p:cNvPr>
          <p:cNvGrpSpPr/>
          <p:nvPr/>
        </p:nvGrpSpPr>
        <p:grpSpPr>
          <a:xfrm rot="16200000">
            <a:off x="10903921" y="3400956"/>
            <a:ext cx="300321" cy="351318"/>
            <a:chOff x="9361865" y="955573"/>
            <a:chExt cx="300321" cy="351318"/>
          </a:xfrm>
        </p:grpSpPr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9BC5B0C-D1A1-49C7-A259-69000F5D5DA5}"/>
                </a:ext>
              </a:extLst>
            </p:cNvPr>
            <p:cNvSpPr/>
            <p:nvPr/>
          </p:nvSpPr>
          <p:spPr>
            <a:xfrm flipH="1">
              <a:off x="9361865" y="955573"/>
              <a:ext cx="300321" cy="3513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Arrow: Right 4">
              <a:extLst>
                <a:ext uri="{FF2B5EF4-FFF2-40B4-BE49-F238E27FC236}">
                  <a16:creationId xmlns:a16="http://schemas.microsoft.com/office/drawing/2014/main" id="{031DFD97-5C3C-4967-A167-A521A10BCD58}"/>
                </a:ext>
              </a:extLst>
            </p:cNvPr>
            <p:cNvSpPr txBox="1"/>
            <p:nvPr/>
          </p:nvSpPr>
          <p:spPr>
            <a:xfrm>
              <a:off x="9451961" y="1025837"/>
              <a:ext cx="210225" cy="21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latin typeface="Avenir Next LT Pro" panose="020B05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0B7CAD1-46B0-43E0-8937-212B49CD6D88}"/>
              </a:ext>
            </a:extLst>
          </p:cNvPr>
          <p:cNvSpPr txBox="1"/>
          <p:nvPr/>
        </p:nvSpPr>
        <p:spPr>
          <a:xfrm>
            <a:off x="276612" y="3007232"/>
            <a:ext cx="1831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Export SMILES to Excel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92846-FDF9-40DC-BCB8-7A43288C299F}"/>
              </a:ext>
            </a:extLst>
          </p:cNvPr>
          <p:cNvSpPr txBox="1"/>
          <p:nvPr/>
        </p:nvSpPr>
        <p:spPr>
          <a:xfrm>
            <a:off x="2694490" y="2260854"/>
            <a:ext cx="183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Open Babel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222600-AC00-4BEB-AAF6-C304AE8F65F0}"/>
              </a:ext>
            </a:extLst>
          </p:cNvPr>
          <p:cNvSpPr txBox="1"/>
          <p:nvPr/>
        </p:nvSpPr>
        <p:spPr>
          <a:xfrm>
            <a:off x="5147123" y="2619075"/>
            <a:ext cx="189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prep_MM_npsh.bash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mm_reference.com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C1E23-6826-4B7F-8D5C-6FF4DB195EF5}"/>
              </a:ext>
            </a:extLst>
          </p:cNvPr>
          <p:cNvSpPr txBox="1"/>
          <p:nvPr/>
        </p:nvSpPr>
        <p:spPr>
          <a:xfrm>
            <a:off x="7595265" y="2791789"/>
            <a:ext cx="189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MM_clustering_and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_</a:t>
            </a:r>
          </a:p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converting.bash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E8F146-A9CC-468F-8D8E-E75E3EA8C415}"/>
              </a:ext>
            </a:extLst>
          </p:cNvPr>
          <p:cNvSpPr txBox="1"/>
          <p:nvPr/>
        </p:nvSpPr>
        <p:spPr>
          <a:xfrm>
            <a:off x="10039471" y="5536965"/>
            <a:ext cx="189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Group script: Convert Gaussian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9C81EE-4945-4AF3-A857-6CEEA3D48484}"/>
              </a:ext>
            </a:extLst>
          </p:cNvPr>
          <p:cNvSpPr txBox="1"/>
          <p:nvPr/>
        </p:nvSpPr>
        <p:spPr>
          <a:xfrm>
            <a:off x="5201339" y="5321521"/>
            <a:ext cx="183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post_processing.bash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log_check_for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_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processing.py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33C14C-6663-4B07-9CC8-368C5FA3C440}"/>
              </a:ext>
            </a:extLst>
          </p:cNvPr>
          <p:cNvSpPr txBox="1"/>
          <p:nvPr/>
        </p:nvSpPr>
        <p:spPr>
          <a:xfrm>
            <a:off x="2740539" y="5536965"/>
            <a:ext cx="183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get_properties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_</a:t>
            </a:r>
          </a:p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notebook.ipynb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4F521-65A8-4AAC-860C-C000F65A663C}"/>
              </a:ext>
            </a:extLst>
          </p:cNvPr>
          <p:cNvSpPr txBox="1"/>
          <p:nvPr/>
        </p:nvSpPr>
        <p:spPr>
          <a:xfrm>
            <a:off x="280489" y="5536965"/>
            <a:ext cx="189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get_properties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_</a:t>
            </a:r>
          </a:p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notebook.ipynb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C4C93-C68E-4495-987B-78B57C89D731}"/>
              </a:ext>
            </a:extLst>
          </p:cNvPr>
          <p:cNvSpPr txBox="1"/>
          <p:nvPr/>
        </p:nvSpPr>
        <p:spPr>
          <a:xfrm>
            <a:off x="258713" y="2322191"/>
            <a:ext cx="18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Acids: 8,676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8B6CA-AC7B-44E6-B9FA-0464BD9DFC2F}"/>
              </a:ext>
            </a:extLst>
          </p:cNvPr>
          <p:cNvSpPr txBox="1"/>
          <p:nvPr/>
        </p:nvSpPr>
        <p:spPr>
          <a:xfrm>
            <a:off x="7570583" y="1891522"/>
            <a:ext cx="1884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cluster based on Kelley penalty value</a:t>
            </a:r>
          </a:p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if &gt;20 confs.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0097F0-121B-479C-BB17-DCBEBA9D342E}"/>
              </a:ext>
            </a:extLst>
          </p:cNvPr>
          <p:cNvSpPr txBox="1"/>
          <p:nvPr/>
        </p:nvSpPr>
        <p:spPr>
          <a:xfrm>
            <a:off x="7470747" y="5213503"/>
            <a:ext cx="21962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latin typeface="Avenir Next LT Pro Light" panose="020B0304020202020204" pitchFamily="34" charset="0"/>
              </a:rPr>
              <a:t>Opt</a:t>
            </a:r>
            <a:r>
              <a:rPr lang="en-US" sz="1200" b="1" dirty="0">
                <a:latin typeface="Avenir Next LT Pro Light" panose="020B0304020202020204" pitchFamily="34" charset="0"/>
              </a:rPr>
              <a:t>: B3LYP/6-31G(</a:t>
            </a:r>
            <a:r>
              <a:rPr lang="en-US" sz="1200" b="1" dirty="0" err="1">
                <a:latin typeface="Avenir Next LT Pro Light" panose="020B0304020202020204" pitchFamily="34" charset="0"/>
              </a:rPr>
              <a:t>d,p</a:t>
            </a:r>
            <a:r>
              <a:rPr lang="en-US" sz="1200" b="1" dirty="0">
                <a:latin typeface="Avenir Next LT Pro Light" panose="020B0304020202020204" pitchFamily="34" charset="0"/>
              </a:rPr>
              <a:t>)</a:t>
            </a:r>
            <a:endParaRPr lang="en-US" sz="200" b="1" dirty="0">
              <a:latin typeface="Avenir Next LT Pro Light" panose="020B0304020202020204" pitchFamily="34" charset="0"/>
            </a:endParaRPr>
          </a:p>
          <a:p>
            <a:pPr algn="ctr"/>
            <a:endParaRPr lang="en-US" sz="200" b="1" dirty="0">
              <a:latin typeface="Avenir Next LT Pro Light" panose="020B0304020202020204" pitchFamily="34" charset="0"/>
            </a:endParaRPr>
          </a:p>
          <a:p>
            <a:pPr algn="ctr"/>
            <a:r>
              <a:rPr lang="en-US" sz="1200" b="1" dirty="0">
                <a:latin typeface="Avenir Next LT Pro Light" panose="020B0304020202020204" pitchFamily="34" charset="0"/>
              </a:rPr>
              <a:t> SP: M062X/def2tzvp</a:t>
            </a:r>
          </a:p>
        </p:txBody>
      </p:sp>
      <p:pic>
        <p:nvPicPr>
          <p:cNvPr id="58" name="Picture 57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A6B767E-C07C-40C1-9386-E057EA1625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5" r="24940"/>
          <a:stretch/>
        </p:blipFill>
        <p:spPr>
          <a:xfrm rot="16445976">
            <a:off x="5693181" y="1346326"/>
            <a:ext cx="1106147" cy="1768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0DE82-C273-4948-B146-DB286DF5D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6000"/>
          </a:blip>
          <a:stretch>
            <a:fillRect/>
          </a:stretch>
        </p:blipFill>
        <p:spPr>
          <a:xfrm>
            <a:off x="8009276" y="4841942"/>
            <a:ext cx="1119201" cy="11192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9B1E0F-11CE-4A45-945C-F6F43B0A0ED3}"/>
              </a:ext>
            </a:extLst>
          </p:cNvPr>
          <p:cNvSpPr txBox="1"/>
          <p:nvPr/>
        </p:nvSpPr>
        <p:spPr>
          <a:xfrm>
            <a:off x="5153792" y="4370039"/>
            <a:ext cx="1884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normal job termination</a:t>
            </a:r>
          </a:p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+ no imaginary frequencies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408A0-342D-4B81-B66C-5A88F8D939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1931" y="4464415"/>
            <a:ext cx="1448677" cy="9912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92EB314-3C83-4C05-89E7-026F528EF413}"/>
              </a:ext>
            </a:extLst>
          </p:cNvPr>
          <p:cNvGrpSpPr/>
          <p:nvPr/>
        </p:nvGrpSpPr>
        <p:grpSpPr>
          <a:xfrm>
            <a:off x="1223549" y="4175914"/>
            <a:ext cx="691548" cy="1332055"/>
            <a:chOff x="9554772" y="1376581"/>
            <a:chExt cx="1080764" cy="2035358"/>
          </a:xfrm>
        </p:grpSpPr>
        <p:pic>
          <p:nvPicPr>
            <p:cNvPr id="61" name="Picture 60" descr="A close up of a mouse&#10;&#10;Description automatically generated with low confidence">
              <a:extLst>
                <a:ext uri="{FF2B5EF4-FFF2-40B4-BE49-F238E27FC236}">
                  <a16:creationId xmlns:a16="http://schemas.microsoft.com/office/drawing/2014/main" id="{D2BD8DDC-91E5-4145-A8BA-7C15A652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201" y="2350340"/>
              <a:ext cx="1026335" cy="1061599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ED4EB12-F61E-484C-8B64-662FAE4B6328}"/>
                </a:ext>
              </a:extLst>
            </p:cNvPr>
            <p:cNvGrpSpPr/>
            <p:nvPr/>
          </p:nvGrpSpPr>
          <p:grpSpPr>
            <a:xfrm>
              <a:off x="9554772" y="1376581"/>
              <a:ext cx="1026335" cy="783536"/>
              <a:chOff x="6109042" y="1428916"/>
              <a:chExt cx="856682" cy="736876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C287BCD-2921-428D-859B-E1F98B642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9042" y="1428916"/>
                <a:ext cx="856682" cy="736876"/>
              </a:xfrm>
              <a:prstGeom prst="rect">
                <a:avLst/>
              </a:prstGeom>
            </p:spPr>
          </p:pic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190F2FD-E205-434A-83CF-569D3AF37EF7}"/>
                  </a:ext>
                </a:extLst>
              </p:cNvPr>
              <p:cNvSpPr/>
              <p:nvPr/>
            </p:nvSpPr>
            <p:spPr>
              <a:xfrm>
                <a:off x="6144496" y="1797354"/>
                <a:ext cx="241064" cy="153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5" name="Picture 64" descr="A green apple with water droplets on it&#10;&#10;Description automatically generated with low confidence">
            <a:extLst>
              <a:ext uri="{FF2B5EF4-FFF2-40B4-BE49-F238E27FC236}">
                <a16:creationId xmlns:a16="http://schemas.microsoft.com/office/drawing/2014/main" id="{DE633A40-40D7-48A8-81B5-3ED8E036180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4" r="26459"/>
          <a:stretch/>
        </p:blipFill>
        <p:spPr>
          <a:xfrm>
            <a:off x="480276" y="4520807"/>
            <a:ext cx="627656" cy="59665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987999E-4140-412D-BBC5-932DBF7414A1}"/>
              </a:ext>
            </a:extLst>
          </p:cNvPr>
          <p:cNvSpPr txBox="1"/>
          <p:nvPr/>
        </p:nvSpPr>
        <p:spPr>
          <a:xfrm>
            <a:off x="10046875" y="4637363"/>
            <a:ext cx="188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venir Next LT Pro Light" panose="020B0304020202020204" pitchFamily="34" charset="0"/>
              </a:rPr>
              <a:t>one job per conformer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40327-B4D1-4FAE-BB49-41771EFD5979}"/>
              </a:ext>
            </a:extLst>
          </p:cNvPr>
          <p:cNvSpPr txBox="1"/>
          <p:nvPr/>
        </p:nvSpPr>
        <p:spPr>
          <a:xfrm>
            <a:off x="10046875" y="2791789"/>
            <a:ext cx="189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check_manual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_</a:t>
            </a:r>
          </a:p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clustering.bash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0D763-E052-48EC-9D16-B796B03753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91723" y="1367985"/>
            <a:ext cx="1389312" cy="1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752-D68C-4911-88A7-66CF11E6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3064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latin typeface="Avenir Next LT Pro Light" panose="020B0304020202020204" pitchFamily="34" charset="0"/>
              </a:rPr>
              <a:t>Automated </a:t>
            </a:r>
            <a:r>
              <a:rPr lang="en-US" sz="3600" b="1" dirty="0" err="1">
                <a:latin typeface="Avenir Next LT Pro Light" panose="020B0304020202020204" pitchFamily="34" charset="0"/>
              </a:rPr>
              <a:t>Get_Properties_Notebook</a:t>
            </a:r>
            <a:endParaRPr lang="en-US" sz="3600" dirty="0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ABA2D-2B25-43CD-8919-8CC634F25830}"/>
              </a:ext>
            </a:extLst>
          </p:cNvPr>
          <p:cNvCxnSpPr>
            <a:cxnSpLocks/>
          </p:cNvCxnSpPr>
          <p:nvPr/>
        </p:nvCxnSpPr>
        <p:spPr>
          <a:xfrm>
            <a:off x="0" y="713064"/>
            <a:ext cx="12192000" cy="0"/>
          </a:xfrm>
          <a:prstGeom prst="line">
            <a:avLst/>
          </a:prstGeom>
          <a:ln w="38100" cap="sq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CDDC-8339-402F-A8B5-F24642DD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49E-A453-47BF-B4B1-ED39EF6AEEC5}" type="slidenum">
              <a:rPr lang="en-US" smtClean="0"/>
              <a:t>2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B69149-9FBB-4AD7-925B-08918C57FDDF}"/>
              </a:ext>
            </a:extLst>
          </p:cNvPr>
          <p:cNvSpPr txBox="1"/>
          <p:nvPr/>
        </p:nvSpPr>
        <p:spPr>
          <a:xfrm>
            <a:off x="1" y="804645"/>
            <a:ext cx="5318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0033CC"/>
                </a:solidFill>
                <a:latin typeface="Avenir Next LT Pro Light" panose="020B0304020202020204" pitchFamily="34" charset="0"/>
              </a:rPr>
              <a:t>Implemented Descriptors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0E4CBC-2B5A-4129-8836-B80AF72CB6F4}"/>
              </a:ext>
            </a:extLst>
          </p:cNvPr>
          <p:cNvSpPr txBox="1"/>
          <p:nvPr/>
        </p:nvSpPr>
        <p:spPr>
          <a:xfrm>
            <a:off x="5318332" y="804646"/>
            <a:ext cx="6158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0033CC"/>
                </a:solidFill>
                <a:latin typeface="Avenir Next LT Pro Light" panose="020B0304020202020204" pitchFamily="34" charset="0"/>
              </a:rPr>
              <a:t>Partially Implemented / Not Generalizable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DFD864-D3C7-432B-95CD-AC77F32CE124}"/>
              </a:ext>
            </a:extLst>
          </p:cNvPr>
          <p:cNvCxnSpPr>
            <a:cxnSpLocks/>
          </p:cNvCxnSpPr>
          <p:nvPr/>
        </p:nvCxnSpPr>
        <p:spPr>
          <a:xfrm flipV="1">
            <a:off x="5318333" y="846031"/>
            <a:ext cx="0" cy="5233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EE0898-7086-4159-901C-C077E87A7B9B}"/>
              </a:ext>
            </a:extLst>
          </p:cNvPr>
          <p:cNvSpPr txBox="1"/>
          <p:nvPr/>
        </p:nvSpPr>
        <p:spPr>
          <a:xfrm>
            <a:off x="655447" y="1247624"/>
            <a:ext cx="42412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energies (</a:t>
            </a:r>
            <a:r>
              <a:rPr lang="en-US" sz="1400" b="1" dirty="0" err="1">
                <a:latin typeface="Avenir Next LT Pro Light" panose="020B0304020202020204" pitchFamily="34" charset="0"/>
              </a:rPr>
              <a:t>goodvibes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nbo</a:t>
            </a:r>
            <a:r>
              <a:rPr lang="en-US" sz="1400" b="1" dirty="0">
                <a:latin typeface="Avenir Next LT Pro Light" panose="020B03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nmr</a:t>
            </a:r>
            <a:r>
              <a:rPr lang="en-US" sz="1400" b="1" dirty="0">
                <a:latin typeface="Avenir Next LT Pro Light" panose="020B03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dihedral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plane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total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frontier molecular orbitals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polarizability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dipole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Sterimol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buried Sterimol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buried volume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buried volume scan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pyramidalization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SASA &amp; sphericity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Sterimol (</a:t>
            </a:r>
            <a:r>
              <a:rPr lang="en-US" sz="1400" b="1" dirty="0" err="1">
                <a:latin typeface="Avenir Next LT Pro Light" panose="020B0304020202020204" pitchFamily="34" charset="0"/>
              </a:rPr>
              <a:t>dbstep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Sterimol2Vec (</a:t>
            </a:r>
            <a:r>
              <a:rPr lang="en-US" sz="1400" b="1" dirty="0" err="1">
                <a:latin typeface="Avenir Next LT Pro Light" panose="020B0304020202020204" pitchFamily="34" charset="0"/>
              </a:rPr>
              <a:t>dbstep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Hirshfeld</a:t>
            </a:r>
            <a:r>
              <a:rPr lang="en-US" sz="1400" b="1" dirty="0">
                <a:latin typeface="Avenir Next LT Pro Light" panose="020B0304020202020204" pitchFamily="34" charset="0"/>
              </a:rPr>
              <a:t> charges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ChelpG</a:t>
            </a:r>
            <a:endParaRPr lang="en-US" sz="1400" b="1" dirty="0">
              <a:latin typeface="Avenir Next LT Pro Light" panose="020B03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F8087-5468-4FBC-8189-C5886EF1CCD4}"/>
              </a:ext>
            </a:extLst>
          </p:cNvPr>
          <p:cNvSpPr txBox="1"/>
          <p:nvPr/>
        </p:nvSpPr>
        <p:spPr>
          <a:xfrm>
            <a:off x="5551205" y="3551739"/>
            <a:ext cx="59257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e, thermos, </a:t>
            </a:r>
            <a:r>
              <a:rPr lang="en-US" sz="1400" b="1" dirty="0" err="1">
                <a:latin typeface="Avenir Next LT Pro Light" panose="020B0304020202020204" pitchFamily="34" charset="0"/>
              </a:rPr>
              <a:t>efg</a:t>
            </a:r>
            <a:r>
              <a:rPr lang="en-US" sz="1400" b="1" dirty="0">
                <a:latin typeface="Avenir Next LT Pro Light" panose="020B0304020202020204" pitchFamily="34" charset="0"/>
              </a:rPr>
              <a:t>, </a:t>
            </a:r>
            <a:r>
              <a:rPr lang="en-US" sz="1400" b="1" dirty="0" err="1">
                <a:latin typeface="Avenir Next LT Pro Light" panose="020B0304020202020204" pitchFamily="34" charset="0"/>
              </a:rPr>
              <a:t>tz_e</a:t>
            </a:r>
            <a:r>
              <a:rPr lang="en-US" sz="1400" b="1" dirty="0">
                <a:latin typeface="Avenir Next LT Pro Light" panose="020B0304020202020204" pitchFamily="34" charset="0"/>
              </a:rPr>
              <a:t>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- use </a:t>
            </a:r>
            <a:r>
              <a:rPr lang="en-US" sz="1400" b="1" i="1" dirty="0" err="1">
                <a:solidFill>
                  <a:srgbClr val="C00000"/>
                </a:solidFill>
                <a:latin typeface="Avenir Next LT Pro Light" panose="020B0304020202020204" pitchFamily="34" charset="0"/>
              </a:rPr>
              <a:t>goodvibes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 instead</a:t>
            </a:r>
            <a:endParaRPr lang="en-US" sz="1400" b="1" dirty="0"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imaginary frequencies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- should be done in log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qpole</a:t>
            </a:r>
            <a:r>
              <a:rPr lang="en-US" sz="1400" b="1" dirty="0">
                <a:latin typeface="Avenir Next LT Pro Light" panose="020B03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route 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nmr</a:t>
            </a:r>
            <a:r>
              <a:rPr lang="en-US" sz="1400" b="1" dirty="0">
                <a:latin typeface="Avenir Next LT Pro Light" panose="020B0304020202020204" pitchFamily="34" charset="0"/>
              </a:rPr>
              <a:t> 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dorbs</a:t>
            </a:r>
            <a:endParaRPr lang="en-US" sz="1400" b="1" i="1" dirty="0"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buried volume (</a:t>
            </a:r>
            <a:r>
              <a:rPr lang="en-US" sz="1400" b="1" dirty="0" err="1">
                <a:latin typeface="Avenir Next LT Pro Light" panose="020B0304020202020204" pitchFamily="34" charset="0"/>
              </a:rPr>
              <a:t>dbstep</a:t>
            </a:r>
            <a:r>
              <a:rPr lang="en-US" sz="1400" b="1" dirty="0">
                <a:latin typeface="Avenir Next LT Pro Light" panose="020B0304020202020204" pitchFamily="34" charset="0"/>
              </a:rPr>
              <a:t>) </a:t>
            </a:r>
            <a:r>
              <a:rPr lang="en-US" sz="1400" b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-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takes significantly longer than </a:t>
            </a:r>
            <a:r>
              <a:rPr lang="en-US" sz="1400" b="1" i="1" dirty="0" err="1">
                <a:solidFill>
                  <a:srgbClr val="C00000"/>
                </a:solidFill>
                <a:latin typeface="Avenir Next LT Pro Light" panose="020B0304020202020204" pitchFamily="34" charset="0"/>
              </a:rPr>
              <a:t>morfeus</a:t>
            </a:r>
            <a:endParaRPr lang="en-US" sz="1400" b="1" i="1" dirty="0">
              <a:solidFill>
                <a:srgbClr val="C00000"/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Vol2Vec (</a:t>
            </a:r>
            <a:r>
              <a:rPr lang="en-US" sz="1400" b="1" dirty="0" err="1">
                <a:latin typeface="Avenir Next LT Pro Light" panose="020B0304020202020204" pitchFamily="34" charset="0"/>
              </a:rPr>
              <a:t>dbstep</a:t>
            </a:r>
            <a:r>
              <a:rPr lang="en-US" sz="1400" b="1" dirty="0">
                <a:latin typeface="Avenir Next LT Pro Light" panose="020B0304020202020204" pitchFamily="34" charset="0"/>
              </a:rPr>
              <a:t>)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- takes significantly longer than </a:t>
            </a:r>
            <a:r>
              <a:rPr lang="en-US" sz="1400" b="1" i="1" dirty="0" err="1">
                <a:solidFill>
                  <a:srgbClr val="C00000"/>
                </a:solidFill>
                <a:latin typeface="Avenir Next LT Pro Light" panose="020B0304020202020204" pitchFamily="34" charset="0"/>
              </a:rPr>
              <a:t>morfeus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 Vbur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cavity</a:t>
            </a:r>
            <a:r>
              <a:rPr lang="en-US" sz="1400" b="1" i="1" dirty="0">
                <a:latin typeface="Avenir Next LT Pro Light" panose="020B0304020202020204" pitchFamily="34" charset="0"/>
              </a:rPr>
              <a:t>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(volume &amp; surface area from solvation model)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34D4F1-2889-467F-8C1F-307DF72534F8}"/>
              </a:ext>
            </a:extLst>
          </p:cNvPr>
          <p:cNvSpPr txBox="1"/>
          <p:nvPr/>
        </p:nvSpPr>
        <p:spPr>
          <a:xfrm>
            <a:off x="5318332" y="3144816"/>
            <a:ext cx="6158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0033CC"/>
                </a:solidFill>
                <a:latin typeface="Avenir Next LT Pro Light" panose="020B0304020202020204" pitchFamily="34" charset="0"/>
              </a:rPr>
              <a:t>Not Implemented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0A5E29-3D77-47B8-A36B-FFFD7A894C28}"/>
              </a:ext>
            </a:extLst>
          </p:cNvPr>
          <p:cNvSpPr txBox="1"/>
          <p:nvPr/>
        </p:nvSpPr>
        <p:spPr>
          <a:xfrm>
            <a:off x="5551205" y="1247624"/>
            <a:ext cx="59818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IR stretching frequency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– works for one stretch in the input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Ask Melissa or Brittany for a sample if you want to modify these to your needs: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 Light" panose="020B0304020202020204" pitchFamily="34" charset="0"/>
              </a:rPr>
              <a:t>Buried Volume: hemispheres, quadrants, and octants (</a:t>
            </a:r>
            <a:r>
              <a:rPr lang="en-US" sz="1400" b="1" dirty="0" err="1">
                <a:latin typeface="Avenir Next LT Pro Light" panose="020B0304020202020204" pitchFamily="34" charset="0"/>
              </a:rPr>
              <a:t>morfeus</a:t>
            </a:r>
            <a:r>
              <a:rPr lang="en-US" sz="1400" b="1" dirty="0">
                <a:latin typeface="Avenir Next LT Pro Light" panose="020B03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venir Next LT Pro Light" panose="020B0304020202020204" pitchFamily="34" charset="0"/>
              </a:rPr>
              <a:t>Nborbs</a:t>
            </a:r>
            <a:r>
              <a:rPr lang="en-US" sz="1400" b="1" dirty="0">
                <a:latin typeface="Avenir Next LT Pro Light" panose="020B0304020202020204" pitchFamily="34" charset="0"/>
              </a:rPr>
              <a:t> </a:t>
            </a:r>
            <a:r>
              <a:rPr lang="en-US" sz="1400" b="1" i="1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– can be customized depending the types of orbital occupancy/energies you want out</a:t>
            </a:r>
            <a:endParaRPr lang="en-US" sz="1400" b="1" dirty="0">
              <a:latin typeface="Avenir Next LT Pro Light" panose="020B03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76398B-2FEB-4CBC-B4DD-F3991A8442DE}"/>
              </a:ext>
            </a:extLst>
          </p:cNvPr>
          <p:cNvCxnSpPr>
            <a:cxnSpLocks/>
          </p:cNvCxnSpPr>
          <p:nvPr/>
        </p:nvCxnSpPr>
        <p:spPr>
          <a:xfrm flipH="1">
            <a:off x="5421590" y="3016602"/>
            <a:ext cx="60554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355</Words>
  <Application>Microsoft Macintosh PowerPoint</Application>
  <PresentationFormat>Widescreen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Workflow</vt:lpstr>
      <vt:lpstr>Automated Get_Properties_Notebook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the Scope of  a Predictive Amide Coupling Model</dc:title>
  <dc:creator>Brittany Haas</dc:creator>
  <cp:lastModifiedBy>Spencer Heins</cp:lastModifiedBy>
  <cp:revision>29</cp:revision>
  <dcterms:created xsi:type="dcterms:W3CDTF">2022-03-22T02:21:49Z</dcterms:created>
  <dcterms:modified xsi:type="dcterms:W3CDTF">2022-11-17T21:04:14Z</dcterms:modified>
</cp:coreProperties>
</file>