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65" r:id="rId4"/>
    <p:sldId id="261" r:id="rId5"/>
    <p:sldId id="267" r:id="rId6"/>
    <p:sldId id="266" r:id="rId7"/>
    <p:sldId id="268" r:id="rId8"/>
    <p:sldId id="258" r:id="rId9"/>
    <p:sldId id="270" r:id="rId10"/>
    <p:sldId id="260" r:id="rId11"/>
    <p:sldId id="259" r:id="rId12"/>
    <p:sldId id="262" r:id="rId13"/>
    <p:sldId id="263" r:id="rId14"/>
    <p:sldId id="264"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142BD181-C4FA-4C4E-89A2-4783C9B9FDC6}"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421587211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2BD181-C4FA-4C4E-89A2-4783C9B9FDC6}"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180047613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2BD181-C4FA-4C4E-89A2-4783C9B9FDC6}"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1480675302"/>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2BD181-C4FA-4C4E-89A2-4783C9B9FDC6}"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40AA31D-06A8-49BC-8990-AC417A52D69D}"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5132974"/>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2BD181-C4FA-4C4E-89A2-4783C9B9FDC6}"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50350122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142BD181-C4FA-4C4E-89A2-4783C9B9FDC6}"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43651990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142BD181-C4FA-4C4E-89A2-4783C9B9FDC6}"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2270462450"/>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2BD181-C4FA-4C4E-89A2-4783C9B9FDC6}"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51650600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42BD181-C4FA-4C4E-89A2-4783C9B9FDC6}" type="datetimeFigureOut">
              <a:rPr lang="en-US" smtClean="0"/>
              <a:t>5/11/2023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40AA31D-06A8-49BC-8990-AC417A52D69D}" type="slidenum">
              <a:rPr lang="en-US" smtClean="0"/>
              <a:t>‹Nº›</a:t>
            </a:fld>
            <a:endParaRPr lang="en-US"/>
          </a:p>
        </p:txBody>
      </p:sp>
    </p:spTree>
    <p:extLst>
      <p:ext uri="{BB962C8B-B14F-4D97-AF65-F5344CB8AC3E}">
        <p14:creationId xmlns:p14="http://schemas.microsoft.com/office/powerpoint/2010/main" val="99594083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2BD181-C4FA-4C4E-89A2-4783C9B9FDC6}"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45267964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42BD181-C4FA-4C4E-89A2-4783C9B9FDC6}"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71717605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42BD181-C4FA-4C4E-89A2-4783C9B9FDC6}"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260310609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42BD181-C4FA-4C4E-89A2-4783C9B9FDC6}"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327232109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42BD181-C4FA-4C4E-89A2-4783C9B9FDC6}"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249829473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42BD181-C4FA-4C4E-89A2-4783C9B9FDC6}"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418609774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2BD181-C4FA-4C4E-89A2-4783C9B9FDC6}"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200884887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2BD181-C4FA-4C4E-89A2-4783C9B9FDC6}"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AA31D-06A8-49BC-8990-AC417A52D69D}" type="slidenum">
              <a:rPr lang="en-US" smtClean="0"/>
              <a:t>‹Nº›</a:t>
            </a:fld>
            <a:endParaRPr lang="en-US"/>
          </a:p>
        </p:txBody>
      </p:sp>
    </p:spTree>
    <p:extLst>
      <p:ext uri="{BB962C8B-B14F-4D97-AF65-F5344CB8AC3E}">
        <p14:creationId xmlns:p14="http://schemas.microsoft.com/office/powerpoint/2010/main" val="374564106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2BD181-C4FA-4C4E-89A2-4783C9B9FDC6}" type="datetimeFigureOut">
              <a:rPr lang="en-US" smtClean="0"/>
              <a:t>5/11/2023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40AA31D-06A8-49BC-8990-AC417A52D69D}" type="slidenum">
              <a:rPr lang="en-US" smtClean="0"/>
              <a:t>‹Nº›</a:t>
            </a:fld>
            <a:endParaRPr lang="en-US"/>
          </a:p>
        </p:txBody>
      </p:sp>
    </p:spTree>
    <p:extLst>
      <p:ext uri="{BB962C8B-B14F-4D97-AF65-F5344CB8AC3E}">
        <p14:creationId xmlns:p14="http://schemas.microsoft.com/office/powerpoint/2010/main" val="419164675"/>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ransition spd="slow">
    <p:wipe/>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0322" y="2891971"/>
            <a:ext cx="8144134" cy="1373070"/>
          </a:xfrm>
        </p:spPr>
        <p:txBody>
          <a:bodyPr/>
          <a:lstStyle/>
          <a:p>
            <a:r>
              <a:rPr lang="es-EC" dirty="0"/>
              <a:t>PRÁCTICA API Y WEB SCRAPING</a:t>
            </a:r>
            <a:endParaRPr lang="en-US" dirty="0"/>
          </a:p>
        </p:txBody>
      </p:sp>
      <p:sp>
        <p:nvSpPr>
          <p:cNvPr id="3" name="Subtítulo 2"/>
          <p:cNvSpPr>
            <a:spLocks noGrp="1"/>
          </p:cNvSpPr>
          <p:nvPr>
            <p:ph type="subTitle" idx="1"/>
          </p:nvPr>
        </p:nvSpPr>
        <p:spPr/>
        <p:txBody>
          <a:bodyPr/>
          <a:lstStyle/>
          <a:p>
            <a:r>
              <a:rPr lang="es-EC" dirty="0"/>
              <a:t>Por: Roberto Bonilla, Mario Merchán</a:t>
            </a:r>
            <a:endParaRPr lang="en-US" dirty="0"/>
          </a:p>
        </p:txBody>
      </p:sp>
    </p:spTree>
    <p:extLst>
      <p:ext uri="{BB962C8B-B14F-4D97-AF65-F5344CB8AC3E}">
        <p14:creationId xmlns:p14="http://schemas.microsoft.com/office/powerpoint/2010/main" val="9714594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Web </a:t>
            </a:r>
            <a:r>
              <a:rPr lang="es-EC" dirty="0" err="1"/>
              <a:t>scraping</a:t>
            </a:r>
            <a:endParaRPr lang="en-US" dirty="0"/>
          </a:p>
        </p:txBody>
      </p:sp>
      <p:pic>
        <p:nvPicPr>
          <p:cNvPr id="4" name="Marcador de contenido 3"/>
          <p:cNvPicPr>
            <a:picLocks noGrp="1" noChangeAspect="1"/>
          </p:cNvPicPr>
          <p:nvPr>
            <p:ph idx="1"/>
          </p:nvPr>
        </p:nvPicPr>
        <p:blipFill>
          <a:blip r:embed="rId2"/>
          <a:stretch>
            <a:fillRect/>
          </a:stretch>
        </p:blipFill>
        <p:spPr>
          <a:xfrm>
            <a:off x="2186686" y="1948255"/>
            <a:ext cx="3300565" cy="2087949"/>
          </a:xfrm>
          <a:prstGeom prst="rect">
            <a:avLst/>
          </a:prstGeom>
        </p:spPr>
      </p:pic>
      <p:pic>
        <p:nvPicPr>
          <p:cNvPr id="5" name="Imagen 4"/>
          <p:cNvPicPr>
            <a:picLocks noChangeAspect="1"/>
          </p:cNvPicPr>
          <p:nvPr/>
        </p:nvPicPr>
        <p:blipFill>
          <a:blip r:embed="rId3"/>
          <a:stretch>
            <a:fillRect/>
          </a:stretch>
        </p:blipFill>
        <p:spPr>
          <a:xfrm>
            <a:off x="1458381" y="4308019"/>
            <a:ext cx="8762162" cy="2268627"/>
          </a:xfrm>
          <a:prstGeom prst="rect">
            <a:avLst/>
          </a:prstGeom>
        </p:spPr>
      </p:pic>
      <p:pic>
        <p:nvPicPr>
          <p:cNvPr id="6" name="Imagen 5"/>
          <p:cNvPicPr>
            <a:picLocks noChangeAspect="1"/>
          </p:cNvPicPr>
          <p:nvPr/>
        </p:nvPicPr>
        <p:blipFill>
          <a:blip r:embed="rId4"/>
          <a:stretch>
            <a:fillRect/>
          </a:stretch>
        </p:blipFill>
        <p:spPr>
          <a:xfrm>
            <a:off x="6119446" y="1948255"/>
            <a:ext cx="2746367" cy="2245675"/>
          </a:xfrm>
          <a:prstGeom prst="rect">
            <a:avLst/>
          </a:prstGeom>
        </p:spPr>
      </p:pic>
    </p:spTree>
    <p:extLst>
      <p:ext uri="{BB962C8B-B14F-4D97-AF65-F5344CB8AC3E}">
        <p14:creationId xmlns:p14="http://schemas.microsoft.com/office/powerpoint/2010/main" val="3759361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Web </a:t>
            </a:r>
            <a:r>
              <a:rPr lang="es-EC" dirty="0" err="1"/>
              <a:t>scraping</a:t>
            </a:r>
            <a:endParaRPr lang="en-US" dirty="0"/>
          </a:p>
        </p:txBody>
      </p:sp>
      <p:pic>
        <p:nvPicPr>
          <p:cNvPr id="6" name="Marcador de contenido 5"/>
          <p:cNvPicPr>
            <a:picLocks noGrp="1" noChangeAspect="1"/>
          </p:cNvPicPr>
          <p:nvPr>
            <p:ph idx="1"/>
          </p:nvPr>
        </p:nvPicPr>
        <p:blipFill>
          <a:blip r:embed="rId2"/>
          <a:stretch>
            <a:fillRect/>
          </a:stretch>
        </p:blipFill>
        <p:spPr>
          <a:xfrm>
            <a:off x="7763462" y="2619990"/>
            <a:ext cx="4088632" cy="2936748"/>
          </a:xfrm>
          <a:prstGeom prst="rect">
            <a:avLst/>
          </a:prstGeom>
        </p:spPr>
      </p:pic>
      <p:pic>
        <p:nvPicPr>
          <p:cNvPr id="8" name="Imagen 7"/>
          <p:cNvPicPr>
            <a:picLocks noChangeAspect="1"/>
          </p:cNvPicPr>
          <p:nvPr/>
        </p:nvPicPr>
        <p:blipFill>
          <a:blip r:embed="rId3"/>
          <a:stretch>
            <a:fillRect/>
          </a:stretch>
        </p:blipFill>
        <p:spPr>
          <a:xfrm>
            <a:off x="298282" y="2372327"/>
            <a:ext cx="7324649" cy="3492143"/>
          </a:xfrm>
          <a:prstGeom prst="rect">
            <a:avLst/>
          </a:prstGeom>
        </p:spPr>
      </p:pic>
    </p:spTree>
    <p:extLst>
      <p:ext uri="{BB962C8B-B14F-4D97-AF65-F5344CB8AC3E}">
        <p14:creationId xmlns:p14="http://schemas.microsoft.com/office/powerpoint/2010/main" val="422534915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Guardado de resultados en MongoDB</a:t>
            </a:r>
            <a:endParaRPr lang="en-US" dirty="0"/>
          </a:p>
        </p:txBody>
      </p:sp>
      <p:pic>
        <p:nvPicPr>
          <p:cNvPr id="4" name="Imagen 3"/>
          <p:cNvPicPr>
            <a:picLocks noChangeAspect="1"/>
          </p:cNvPicPr>
          <p:nvPr/>
        </p:nvPicPr>
        <p:blipFill>
          <a:blip r:embed="rId2"/>
          <a:stretch>
            <a:fillRect/>
          </a:stretch>
        </p:blipFill>
        <p:spPr>
          <a:xfrm>
            <a:off x="801512" y="2302020"/>
            <a:ext cx="8556596" cy="2533749"/>
          </a:xfrm>
          <a:prstGeom prst="rect">
            <a:avLst/>
          </a:prstGeom>
        </p:spPr>
      </p:pic>
      <p:pic>
        <p:nvPicPr>
          <p:cNvPr id="5" name="Imagen 4"/>
          <p:cNvPicPr>
            <a:picLocks noChangeAspect="1"/>
          </p:cNvPicPr>
          <p:nvPr/>
        </p:nvPicPr>
        <p:blipFill>
          <a:blip r:embed="rId3"/>
          <a:stretch>
            <a:fillRect/>
          </a:stretch>
        </p:blipFill>
        <p:spPr>
          <a:xfrm>
            <a:off x="801512" y="5066231"/>
            <a:ext cx="8556596" cy="1208374"/>
          </a:xfrm>
          <a:prstGeom prst="rect">
            <a:avLst/>
          </a:prstGeom>
        </p:spPr>
      </p:pic>
    </p:spTree>
    <p:extLst>
      <p:ext uri="{BB962C8B-B14F-4D97-AF65-F5344CB8AC3E}">
        <p14:creationId xmlns:p14="http://schemas.microsoft.com/office/powerpoint/2010/main" val="403413993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Guardado de resultados en MongoDB</a:t>
            </a:r>
            <a:endParaRPr lang="en-US" dirty="0"/>
          </a:p>
        </p:txBody>
      </p:sp>
      <p:pic>
        <p:nvPicPr>
          <p:cNvPr id="4" name="Marcador de contenido 3"/>
          <p:cNvPicPr>
            <a:picLocks noGrp="1" noChangeAspect="1"/>
          </p:cNvPicPr>
          <p:nvPr>
            <p:ph idx="1"/>
          </p:nvPr>
        </p:nvPicPr>
        <p:blipFill>
          <a:blip r:embed="rId2"/>
          <a:stretch>
            <a:fillRect/>
          </a:stretch>
        </p:blipFill>
        <p:spPr>
          <a:xfrm>
            <a:off x="579329" y="2312845"/>
            <a:ext cx="4770533" cy="3558848"/>
          </a:xfrm>
          <a:prstGeom prst="rect">
            <a:avLst/>
          </a:prstGeom>
        </p:spPr>
      </p:pic>
      <p:pic>
        <p:nvPicPr>
          <p:cNvPr id="5" name="Imagen 4"/>
          <p:cNvPicPr>
            <a:picLocks noChangeAspect="1"/>
          </p:cNvPicPr>
          <p:nvPr/>
        </p:nvPicPr>
        <p:blipFill>
          <a:blip r:embed="rId3"/>
          <a:stretch>
            <a:fillRect/>
          </a:stretch>
        </p:blipFill>
        <p:spPr>
          <a:xfrm>
            <a:off x="5715848" y="2391975"/>
            <a:ext cx="5331331" cy="2452586"/>
          </a:xfrm>
          <a:prstGeom prst="rect">
            <a:avLst/>
          </a:prstGeom>
        </p:spPr>
      </p:pic>
      <p:pic>
        <p:nvPicPr>
          <p:cNvPr id="6" name="Imagen 5"/>
          <p:cNvPicPr>
            <a:picLocks noChangeAspect="1"/>
          </p:cNvPicPr>
          <p:nvPr/>
        </p:nvPicPr>
        <p:blipFill>
          <a:blip r:embed="rId4"/>
          <a:stretch>
            <a:fillRect/>
          </a:stretch>
        </p:blipFill>
        <p:spPr>
          <a:xfrm>
            <a:off x="5715848" y="5306417"/>
            <a:ext cx="5601185" cy="746825"/>
          </a:xfrm>
          <a:prstGeom prst="rect">
            <a:avLst/>
          </a:prstGeom>
        </p:spPr>
      </p:pic>
    </p:spTree>
    <p:extLst>
      <p:ext uri="{BB962C8B-B14F-4D97-AF65-F5344CB8AC3E}">
        <p14:creationId xmlns:p14="http://schemas.microsoft.com/office/powerpoint/2010/main" val="83142557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Comprobación resultados</a:t>
            </a:r>
            <a:endParaRPr lang="en-US" dirty="0"/>
          </a:p>
        </p:txBody>
      </p:sp>
      <p:pic>
        <p:nvPicPr>
          <p:cNvPr id="4" name="Marcador de contenido 3"/>
          <p:cNvPicPr>
            <a:picLocks noGrp="1" noChangeAspect="1"/>
          </p:cNvPicPr>
          <p:nvPr>
            <p:ph idx="1"/>
          </p:nvPr>
        </p:nvPicPr>
        <p:blipFill>
          <a:blip r:embed="rId2"/>
          <a:stretch>
            <a:fillRect/>
          </a:stretch>
        </p:blipFill>
        <p:spPr>
          <a:xfrm>
            <a:off x="530851" y="2482884"/>
            <a:ext cx="11025935" cy="3003516"/>
          </a:xfrm>
          <a:prstGeom prst="rect">
            <a:avLst/>
          </a:prstGeom>
        </p:spPr>
      </p:pic>
    </p:spTree>
    <p:extLst>
      <p:ext uri="{BB962C8B-B14F-4D97-AF65-F5344CB8AC3E}">
        <p14:creationId xmlns:p14="http://schemas.microsoft.com/office/powerpoint/2010/main" val="8211563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Conclusión</a:t>
            </a:r>
            <a:endParaRPr lang="en-US" dirty="0"/>
          </a:p>
        </p:txBody>
      </p:sp>
      <p:sp>
        <p:nvSpPr>
          <p:cNvPr id="3" name="Marcador de contenido 2"/>
          <p:cNvSpPr>
            <a:spLocks noGrp="1"/>
          </p:cNvSpPr>
          <p:nvPr>
            <p:ph idx="1"/>
          </p:nvPr>
        </p:nvSpPr>
        <p:spPr/>
        <p:txBody>
          <a:bodyPr/>
          <a:lstStyle/>
          <a:p>
            <a:pPr algn="just"/>
            <a:r>
              <a:rPr lang="es-EC" sz="2000" dirty="0"/>
              <a:t>En conclusión, </a:t>
            </a:r>
            <a:r>
              <a:rPr lang="es-ES" sz="2000" dirty="0"/>
              <a:t>el uso de técnicas de extracción y almacenamiento de datos para la creación de inteligencia artificial ha hecho posible el desarrollo de múltiples soluciones por la comunidad de científicos de datos. </a:t>
            </a:r>
          </a:p>
          <a:p>
            <a:pPr algn="just"/>
            <a:endParaRPr lang="es-ES" sz="2000" dirty="0"/>
          </a:p>
          <a:p>
            <a:pPr algn="just"/>
            <a:r>
              <a:rPr lang="es-ES" sz="2000" dirty="0"/>
              <a:t>La medición de resultados y progreso del algoritmo es tan importante como el desarrollo del modelo y es por lo que las técnicas de almacenamiento juegan un rol fundamental en el presente y futuro de la ciencia de datos.</a:t>
            </a:r>
            <a:endParaRPr lang="en-US" sz="2000" dirty="0"/>
          </a:p>
          <a:p>
            <a:endParaRPr lang="en-US" dirty="0"/>
          </a:p>
        </p:txBody>
      </p:sp>
    </p:spTree>
    <p:extLst>
      <p:ext uri="{BB962C8B-B14F-4D97-AF65-F5344CB8AC3E}">
        <p14:creationId xmlns:p14="http://schemas.microsoft.com/office/powerpoint/2010/main" val="128976231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Introducción</a:t>
            </a:r>
            <a:endParaRPr lang="en-US" dirty="0"/>
          </a:p>
        </p:txBody>
      </p:sp>
      <p:sp>
        <p:nvSpPr>
          <p:cNvPr id="3" name="Marcador de contenido 2"/>
          <p:cNvSpPr>
            <a:spLocks noGrp="1"/>
          </p:cNvSpPr>
          <p:nvPr>
            <p:ph idx="1"/>
          </p:nvPr>
        </p:nvSpPr>
        <p:spPr/>
        <p:txBody>
          <a:bodyPr/>
          <a:lstStyle/>
          <a:p>
            <a:pPr algn="just"/>
            <a:r>
              <a:rPr lang="es-ES" sz="2000" dirty="0"/>
              <a:t>El objetivo de este trabajo es extraer los valores de cierre del precio de las acciones de una compañía específica utilizando una API. Para predecir el valor del día siguiente, utilizaremos un algoritmo de aprendizaje profundo LSTM. </a:t>
            </a:r>
          </a:p>
          <a:p>
            <a:pPr algn="just"/>
            <a:endParaRPr lang="es-ES" sz="2000" dirty="0"/>
          </a:p>
          <a:p>
            <a:pPr algn="just"/>
            <a:r>
              <a:rPr lang="es-ES" sz="2000" dirty="0"/>
              <a:t>Aprovecharemos la técnica de web </a:t>
            </a:r>
            <a:r>
              <a:rPr lang="es-ES" sz="2000" dirty="0" err="1"/>
              <a:t>scraping</a:t>
            </a:r>
            <a:r>
              <a:rPr lang="es-ES" sz="2000" dirty="0"/>
              <a:t> para analizar los sentimientos en los titulares de noticias más recientes relacionadas con la empresa. </a:t>
            </a:r>
          </a:p>
          <a:p>
            <a:pPr algn="just"/>
            <a:endParaRPr lang="es-ES" sz="2000" dirty="0"/>
          </a:p>
          <a:p>
            <a:pPr algn="just"/>
            <a:r>
              <a:rPr lang="es-ES" sz="2000" dirty="0"/>
              <a:t>Al combinar estos enfoques, buscamos obtener resultados más sólidos y completos.</a:t>
            </a:r>
            <a:endParaRPr lang="en-US" dirty="0"/>
          </a:p>
        </p:txBody>
      </p:sp>
    </p:spTree>
    <p:extLst>
      <p:ext uri="{BB962C8B-B14F-4D97-AF65-F5344CB8AC3E}">
        <p14:creationId xmlns:p14="http://schemas.microsoft.com/office/powerpoint/2010/main" val="220564123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API</a:t>
            </a:r>
            <a:endParaRPr lang="en-US" dirty="0"/>
          </a:p>
        </p:txBody>
      </p:sp>
      <p:pic>
        <p:nvPicPr>
          <p:cNvPr id="4" name="Marcador de contenido 3"/>
          <p:cNvPicPr>
            <a:picLocks noGrp="1" noChangeAspect="1"/>
          </p:cNvPicPr>
          <p:nvPr>
            <p:ph idx="1"/>
          </p:nvPr>
        </p:nvPicPr>
        <p:blipFill>
          <a:blip r:embed="rId2"/>
          <a:stretch>
            <a:fillRect/>
          </a:stretch>
        </p:blipFill>
        <p:spPr>
          <a:xfrm>
            <a:off x="3439953" y="2178627"/>
            <a:ext cx="4094595" cy="4201326"/>
          </a:xfrm>
          <a:prstGeom prst="rect">
            <a:avLst/>
          </a:prstGeom>
        </p:spPr>
      </p:pic>
    </p:spTree>
    <p:extLst>
      <p:ext uri="{BB962C8B-B14F-4D97-AF65-F5344CB8AC3E}">
        <p14:creationId xmlns:p14="http://schemas.microsoft.com/office/powerpoint/2010/main" val="14831108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API</a:t>
            </a:r>
            <a:endParaRPr lang="en-US" dirty="0"/>
          </a:p>
        </p:txBody>
      </p:sp>
      <p:pic>
        <p:nvPicPr>
          <p:cNvPr id="4" name="Marcador de contenido 3"/>
          <p:cNvPicPr>
            <a:picLocks noGrp="1" noChangeAspect="1"/>
          </p:cNvPicPr>
          <p:nvPr>
            <p:ph idx="1"/>
          </p:nvPr>
        </p:nvPicPr>
        <p:blipFill>
          <a:blip r:embed="rId2"/>
          <a:stretch>
            <a:fillRect/>
          </a:stretch>
        </p:blipFill>
        <p:spPr>
          <a:xfrm>
            <a:off x="735501" y="4660701"/>
            <a:ext cx="7115096" cy="1004261"/>
          </a:xfrm>
          <a:prstGeom prst="rect">
            <a:avLst/>
          </a:prstGeom>
        </p:spPr>
      </p:pic>
      <p:pic>
        <p:nvPicPr>
          <p:cNvPr id="5" name="Imagen 4"/>
          <p:cNvPicPr>
            <a:picLocks noChangeAspect="1"/>
          </p:cNvPicPr>
          <p:nvPr/>
        </p:nvPicPr>
        <p:blipFill>
          <a:blip r:embed="rId3"/>
          <a:stretch>
            <a:fillRect/>
          </a:stretch>
        </p:blipFill>
        <p:spPr>
          <a:xfrm>
            <a:off x="735501" y="2652206"/>
            <a:ext cx="5067486" cy="662493"/>
          </a:xfrm>
          <a:prstGeom prst="rect">
            <a:avLst/>
          </a:prstGeom>
        </p:spPr>
      </p:pic>
      <p:pic>
        <p:nvPicPr>
          <p:cNvPr id="6" name="Imagen 5"/>
          <p:cNvPicPr>
            <a:picLocks noChangeAspect="1"/>
          </p:cNvPicPr>
          <p:nvPr/>
        </p:nvPicPr>
        <p:blipFill>
          <a:blip r:embed="rId4"/>
          <a:stretch>
            <a:fillRect/>
          </a:stretch>
        </p:blipFill>
        <p:spPr>
          <a:xfrm>
            <a:off x="735501" y="3451935"/>
            <a:ext cx="9995087" cy="1071530"/>
          </a:xfrm>
          <a:prstGeom prst="rect">
            <a:avLst/>
          </a:prstGeom>
        </p:spPr>
      </p:pic>
    </p:spTree>
    <p:extLst>
      <p:ext uri="{BB962C8B-B14F-4D97-AF65-F5344CB8AC3E}">
        <p14:creationId xmlns:p14="http://schemas.microsoft.com/office/powerpoint/2010/main" val="115847576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API</a:t>
            </a:r>
            <a:endParaRPr lang="en-US" dirty="0"/>
          </a:p>
        </p:txBody>
      </p:sp>
      <p:pic>
        <p:nvPicPr>
          <p:cNvPr id="4" name="Marcador de contenido 3"/>
          <p:cNvPicPr>
            <a:picLocks noGrp="1" noChangeAspect="1"/>
          </p:cNvPicPr>
          <p:nvPr>
            <p:ph idx="1"/>
          </p:nvPr>
        </p:nvPicPr>
        <p:blipFill>
          <a:blip r:embed="rId2"/>
          <a:stretch>
            <a:fillRect/>
          </a:stretch>
        </p:blipFill>
        <p:spPr>
          <a:xfrm>
            <a:off x="680321" y="2321983"/>
            <a:ext cx="10403595" cy="2953402"/>
          </a:xfrm>
          <a:prstGeom prst="rect">
            <a:avLst/>
          </a:prstGeom>
        </p:spPr>
      </p:pic>
    </p:spTree>
    <p:extLst>
      <p:ext uri="{BB962C8B-B14F-4D97-AF65-F5344CB8AC3E}">
        <p14:creationId xmlns:p14="http://schemas.microsoft.com/office/powerpoint/2010/main" val="4225795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Modelo LSTM</a:t>
            </a:r>
            <a:endParaRPr lang="en-US" dirty="0"/>
          </a:p>
        </p:txBody>
      </p:sp>
      <p:pic>
        <p:nvPicPr>
          <p:cNvPr id="2050" name="Picture 2" descr="https://cavrel.ece.ucf.edu/wp-content/uploads/2019/07/IVpaper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2901" y="2413352"/>
            <a:ext cx="6163408" cy="346691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6734908" y="2312342"/>
            <a:ext cx="4581216" cy="3668939"/>
          </a:xfrm>
          <a:prstGeom prst="rect">
            <a:avLst/>
          </a:prstGeom>
        </p:spPr>
      </p:pic>
    </p:spTree>
    <p:extLst>
      <p:ext uri="{BB962C8B-B14F-4D97-AF65-F5344CB8AC3E}">
        <p14:creationId xmlns:p14="http://schemas.microsoft.com/office/powerpoint/2010/main" val="397496000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Modelo LSTM</a:t>
            </a:r>
            <a:endParaRPr lang="en-US" dirty="0"/>
          </a:p>
        </p:txBody>
      </p:sp>
      <p:pic>
        <p:nvPicPr>
          <p:cNvPr id="4" name="Marcador de contenido 3"/>
          <p:cNvPicPr>
            <a:picLocks noGrp="1" noChangeAspect="1"/>
          </p:cNvPicPr>
          <p:nvPr>
            <p:ph idx="1"/>
          </p:nvPr>
        </p:nvPicPr>
        <p:blipFill>
          <a:blip r:embed="rId2"/>
          <a:stretch>
            <a:fillRect/>
          </a:stretch>
        </p:blipFill>
        <p:spPr>
          <a:xfrm>
            <a:off x="1924833" y="1958731"/>
            <a:ext cx="7124835" cy="4563485"/>
          </a:xfrm>
          <a:prstGeom prst="rect">
            <a:avLst/>
          </a:prstGeom>
        </p:spPr>
      </p:pic>
    </p:spTree>
    <p:extLst>
      <p:ext uri="{BB962C8B-B14F-4D97-AF65-F5344CB8AC3E}">
        <p14:creationId xmlns:p14="http://schemas.microsoft.com/office/powerpoint/2010/main" val="257579338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Web </a:t>
            </a:r>
            <a:r>
              <a:rPr lang="es-EC" dirty="0" err="1"/>
              <a:t>scraping</a:t>
            </a:r>
            <a:endParaRPr lang="en-US" dirty="0"/>
          </a:p>
        </p:txBody>
      </p:sp>
      <p:pic>
        <p:nvPicPr>
          <p:cNvPr id="9" name="Imagen 8"/>
          <p:cNvPicPr>
            <a:picLocks noChangeAspect="1"/>
          </p:cNvPicPr>
          <p:nvPr/>
        </p:nvPicPr>
        <p:blipFill>
          <a:blip r:embed="rId2"/>
          <a:stretch>
            <a:fillRect/>
          </a:stretch>
        </p:blipFill>
        <p:spPr>
          <a:xfrm>
            <a:off x="323278" y="1989776"/>
            <a:ext cx="4047350" cy="2115479"/>
          </a:xfrm>
          <a:prstGeom prst="rect">
            <a:avLst/>
          </a:prstGeom>
        </p:spPr>
      </p:pic>
      <p:pic>
        <p:nvPicPr>
          <p:cNvPr id="10" name="Imagen 9"/>
          <p:cNvPicPr>
            <a:picLocks noChangeAspect="1"/>
          </p:cNvPicPr>
          <p:nvPr/>
        </p:nvPicPr>
        <p:blipFill>
          <a:blip r:embed="rId3"/>
          <a:stretch>
            <a:fillRect/>
          </a:stretch>
        </p:blipFill>
        <p:spPr>
          <a:xfrm>
            <a:off x="323278" y="4401656"/>
            <a:ext cx="4047350" cy="1576783"/>
          </a:xfrm>
          <a:prstGeom prst="rect">
            <a:avLst/>
          </a:prstGeom>
        </p:spPr>
      </p:pic>
      <p:pic>
        <p:nvPicPr>
          <p:cNvPr id="11" name="Imagen 10"/>
          <p:cNvPicPr>
            <a:picLocks noChangeAspect="1"/>
          </p:cNvPicPr>
          <p:nvPr/>
        </p:nvPicPr>
        <p:blipFill>
          <a:blip r:embed="rId4"/>
          <a:stretch>
            <a:fillRect/>
          </a:stretch>
        </p:blipFill>
        <p:spPr>
          <a:xfrm>
            <a:off x="4601995" y="1989776"/>
            <a:ext cx="7238310" cy="3988663"/>
          </a:xfrm>
          <a:prstGeom prst="rect">
            <a:avLst/>
          </a:prstGeom>
        </p:spPr>
      </p:pic>
    </p:spTree>
    <p:extLst>
      <p:ext uri="{BB962C8B-B14F-4D97-AF65-F5344CB8AC3E}">
        <p14:creationId xmlns:p14="http://schemas.microsoft.com/office/powerpoint/2010/main" val="15105019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Web </a:t>
            </a:r>
            <a:r>
              <a:rPr lang="es-EC" dirty="0" err="1"/>
              <a:t>scraping</a:t>
            </a:r>
            <a:endParaRPr lang="en-US" dirty="0"/>
          </a:p>
        </p:txBody>
      </p:sp>
      <p:pic>
        <p:nvPicPr>
          <p:cNvPr id="4" name="Marcador de contenido 3"/>
          <p:cNvPicPr>
            <a:picLocks noGrp="1" noChangeAspect="1"/>
          </p:cNvPicPr>
          <p:nvPr>
            <p:ph idx="1"/>
          </p:nvPr>
        </p:nvPicPr>
        <p:blipFill>
          <a:blip r:embed="rId2"/>
          <a:stretch>
            <a:fillRect/>
          </a:stretch>
        </p:blipFill>
        <p:spPr>
          <a:xfrm>
            <a:off x="944839" y="1579190"/>
            <a:ext cx="9084824" cy="5110214"/>
          </a:xfrm>
          <a:prstGeom prst="rect">
            <a:avLst/>
          </a:prstGeom>
        </p:spPr>
      </p:pic>
    </p:spTree>
    <p:extLst>
      <p:ext uri="{BB962C8B-B14F-4D97-AF65-F5344CB8AC3E}">
        <p14:creationId xmlns:p14="http://schemas.microsoft.com/office/powerpoint/2010/main" val="2638892382"/>
      </p:ext>
    </p:extLst>
  </p:cSld>
  <p:clrMapOvr>
    <a:masterClrMapping/>
  </p:clrMapOvr>
  <p:transition spd="slow">
    <p:wipe/>
  </p:transition>
</p:sld>
</file>

<file path=ppt/theme/theme1.xml><?xml version="1.0" encoding="utf-8"?>
<a:theme xmlns:a="http://schemas.openxmlformats.org/drawingml/2006/main" name="Berlí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158</TotalTime>
  <Words>191</Words>
  <Application>Microsoft Office PowerPoint</Application>
  <PresentationFormat>Panorámica</PresentationFormat>
  <Paragraphs>24</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Trebuchet MS</vt:lpstr>
      <vt:lpstr>Berlín</vt:lpstr>
      <vt:lpstr>PRÁCTICA API Y WEB SCRAPING</vt:lpstr>
      <vt:lpstr>Introducción</vt:lpstr>
      <vt:lpstr>API</vt:lpstr>
      <vt:lpstr>API</vt:lpstr>
      <vt:lpstr>API</vt:lpstr>
      <vt:lpstr>Modelo LSTM</vt:lpstr>
      <vt:lpstr>Modelo LSTM</vt:lpstr>
      <vt:lpstr>Web scraping</vt:lpstr>
      <vt:lpstr>Web scraping</vt:lpstr>
      <vt:lpstr>Web scraping</vt:lpstr>
      <vt:lpstr>Web scraping</vt:lpstr>
      <vt:lpstr>Guardado de resultados en MongoDB</vt:lpstr>
      <vt:lpstr>Guardado de resultados en MongoDB</vt:lpstr>
      <vt:lpstr>Comprobación resultados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Mario Merchan Illescas</dc:creator>
  <cp:lastModifiedBy>Roberto Bonilla Ibarra</cp:lastModifiedBy>
  <cp:revision>18</cp:revision>
  <dcterms:created xsi:type="dcterms:W3CDTF">2023-05-10T17:03:27Z</dcterms:created>
  <dcterms:modified xsi:type="dcterms:W3CDTF">2023-05-11T12:36:54Z</dcterms:modified>
</cp:coreProperties>
</file>