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49" r:id="rId3"/>
    <p:sldId id="306" r:id="rId4"/>
    <p:sldId id="350" r:id="rId5"/>
    <p:sldId id="351" r:id="rId6"/>
    <p:sldId id="352" r:id="rId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50000"/>
      </a:spcBef>
      <a:spcAft>
        <a:spcPct val="0"/>
      </a:spcAft>
      <a:defRPr sz="1600" kern="1200">
        <a:solidFill>
          <a:srgbClr val="800000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rgbClr val="800000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rgbClr val="800000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rgbClr val="800000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rgbClr val="800000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800000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800000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800000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800000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6600"/>
    <a:srgbClr val="336600"/>
    <a:srgbClr val="E2E5D3"/>
    <a:srgbClr val="FFFF99"/>
    <a:srgbClr val="800000"/>
    <a:srgbClr val="FF99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32D015-F210-4C0F-8303-F38032057D9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BA89A0-DA06-4377-A176-F6A35B6D9B6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E6EA4A-5E80-4E28-A72D-7DE7A782AF3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D14442-AAC7-4C37-B181-8000CA0E63A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665BD6-087C-4F5E-B3DA-BE4148BFBFF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A0EBA-1996-4C87-91D1-33CBCAC9CEF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B2E88E-1FE8-4D55-B1DD-B9157E62C3A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342AA9-3868-4777-A1E3-477F4BDCB7E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8CF7AE-ADCD-499C-A7A2-A174A1132FF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BC26FA-D444-4498-B736-A2C84503C25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2244E-7F96-4EE0-B776-820A790DD87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D11C2BF4-DD18-4971-A69E-90F9F42BDD6F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randomBar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&#1047;&#1072;&#1089;&#1090;&#1072;&#1074;&#1082;&#1072;/Project1.ex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&#1047;&#1072;&#1089;&#1090;&#1072;&#1074;&#1082;&#1072;/Project1.exe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0" y="6491288"/>
            <a:ext cx="9144000" cy="366712"/>
          </a:xfrm>
          <a:prstGeom prst="rect">
            <a:avLst/>
          </a:prstGeom>
          <a:solidFill>
            <a:srgbClr val="F3F0E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sz="1400">
                <a:solidFill>
                  <a:srgbClr val="006600"/>
                </a:solidFill>
                <a:latin typeface="Monotype Corsiva" pitchFamily="66" charset="0"/>
              </a:rPr>
              <a:t>Объектно – ориентированное программирование на </a:t>
            </a:r>
            <a:r>
              <a:rPr lang="en-US" sz="1400">
                <a:solidFill>
                  <a:srgbClr val="006600"/>
                </a:solidFill>
                <a:latin typeface="Monotype Corsiva" pitchFamily="66" charset="0"/>
              </a:rPr>
              <a:t>DELPHI - </a:t>
            </a:r>
            <a:r>
              <a:rPr lang="ru-RU" sz="1400">
                <a:solidFill>
                  <a:srgbClr val="006600"/>
                </a:solidFill>
                <a:latin typeface="Monotype Corsiva" pitchFamily="66" charset="0"/>
              </a:rPr>
              <a:t>6</a:t>
            </a:r>
            <a:r>
              <a:rPr lang="ru-RU" sz="1800" b="1">
                <a:solidFill>
                  <a:schemeClr val="bg1"/>
                </a:solidFill>
                <a:latin typeface="Monotype Corsiva" pitchFamily="66" charset="0"/>
              </a:rPr>
              <a:t>  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295400" y="2286000"/>
            <a:ext cx="6400800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sz="4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3. Создание заставки программы</a:t>
            </a:r>
          </a:p>
        </p:txBody>
      </p:sp>
      <p:pic>
        <p:nvPicPr>
          <p:cNvPr id="87044" name="Picture 4" descr="BORLA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143000" cy="47625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274638"/>
          </a:xfrm>
          <a:prstGeom prst="rect">
            <a:avLst/>
          </a:prstGeom>
          <a:solidFill>
            <a:srgbClr val="8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sz="1200">
                <a:solidFill>
                  <a:schemeClr val="bg1"/>
                </a:solidFill>
              </a:rPr>
              <a:t>Создание заставки программы</a:t>
            </a:r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304800" y="457200"/>
            <a:ext cx="8534400" cy="1069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ru-RU"/>
              <a:t>       </a:t>
            </a:r>
            <a:r>
              <a:rPr lang="ru-RU">
                <a:solidFill>
                  <a:schemeClr val="tx1"/>
                </a:solidFill>
              </a:rPr>
              <a:t>Во многих приложениях перед открытием главного (стартового окна программы) возникает </a:t>
            </a:r>
            <a:r>
              <a:rPr lang="ru-RU" b="1"/>
              <a:t>заставка</a:t>
            </a:r>
            <a:r>
              <a:rPr lang="ru-RU">
                <a:solidFill>
                  <a:schemeClr val="tx1"/>
                </a:solidFill>
              </a:rPr>
              <a:t> – окно с информацией о программе, логотипом и пр., которое обычно само исчезает через несколько секунд.  Причем заставка может сопровождаться и музыкальным фрагментом</a:t>
            </a:r>
          </a:p>
        </p:txBody>
      </p: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2286000" y="1600200"/>
            <a:ext cx="2667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ru-RU" b="1"/>
              <a:t>Посмотреть пример -</a:t>
            </a:r>
            <a:r>
              <a:rPr lang="en-US" b="1"/>
              <a:t>&gt;</a:t>
            </a:r>
            <a:endParaRPr lang="ru-RU" b="1"/>
          </a:p>
        </p:txBody>
      </p:sp>
      <p:pic>
        <p:nvPicPr>
          <p:cNvPr id="135173" name="Picture 5" descr="next">
            <a:hlinkClick r:id="rId2" action="ppaction://hlinkfile"/>
          </p:cNvPr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524000"/>
            <a:ext cx="457200" cy="457200"/>
          </a:xfrm>
          <a:prstGeom prst="rect">
            <a:avLst/>
          </a:prstGeom>
          <a:noFill/>
        </p:spPr>
      </p:pic>
      <p:sp>
        <p:nvSpPr>
          <p:cNvPr id="135174" name="Line 6"/>
          <p:cNvSpPr>
            <a:spLocks noChangeShapeType="1"/>
          </p:cNvSpPr>
          <p:nvPr/>
        </p:nvSpPr>
        <p:spPr bwMode="auto">
          <a:xfrm>
            <a:off x="381000" y="2133600"/>
            <a:ext cx="8382000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5175" name="Text Box 7"/>
          <p:cNvSpPr txBox="1">
            <a:spLocks noChangeArrowheads="1"/>
          </p:cNvSpPr>
          <p:nvPr/>
        </p:nvSpPr>
        <p:spPr bwMode="auto">
          <a:xfrm>
            <a:off x="533400" y="2362200"/>
            <a:ext cx="8153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ru-RU"/>
              <a:t>       Вы уже поняли, что в качестве примера мы создадим заставку для нашего секундомера, который мы только что создали</a:t>
            </a:r>
          </a:p>
        </p:txBody>
      </p:sp>
      <p:sp>
        <p:nvSpPr>
          <p:cNvPr id="135176" name="Text Box 8"/>
          <p:cNvSpPr txBox="1">
            <a:spLocks noChangeArrowheads="1"/>
          </p:cNvSpPr>
          <p:nvPr/>
        </p:nvSpPr>
        <p:spPr bwMode="auto">
          <a:xfrm>
            <a:off x="381000" y="3048000"/>
            <a:ext cx="1066800" cy="355600"/>
          </a:xfrm>
          <a:prstGeom prst="rect">
            <a:avLst/>
          </a:prstGeom>
          <a:solidFill>
            <a:srgbClr val="FFCC00">
              <a:alpha val="25999"/>
            </a:srgbClr>
          </a:solidFill>
          <a:ln w="19050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/>
            <a:r>
              <a:rPr lang="ru-RU" b="1">
                <a:solidFill>
                  <a:srgbClr val="CC0000"/>
                </a:solidFill>
              </a:rPr>
              <a:t>ШАГ 1</a:t>
            </a:r>
          </a:p>
        </p:txBody>
      </p:sp>
      <p:sp>
        <p:nvSpPr>
          <p:cNvPr id="135177" name="Text Box 9"/>
          <p:cNvSpPr txBox="1">
            <a:spLocks noChangeArrowheads="1"/>
          </p:cNvSpPr>
          <p:nvPr/>
        </p:nvSpPr>
        <p:spPr bwMode="auto">
          <a:xfrm>
            <a:off x="1676400" y="2971800"/>
            <a:ext cx="6553200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ru-RU"/>
              <a:t>       </a:t>
            </a:r>
            <a:r>
              <a:rPr lang="ru-RU">
                <a:solidFill>
                  <a:schemeClr val="tx1"/>
                </a:solidFill>
              </a:rPr>
              <a:t>Запускаем </a:t>
            </a:r>
            <a:r>
              <a:rPr lang="en-US">
                <a:solidFill>
                  <a:schemeClr val="tx1"/>
                </a:solidFill>
              </a:rPr>
              <a:t>Delphi</a:t>
            </a:r>
            <a:r>
              <a:rPr lang="ru-RU">
                <a:solidFill>
                  <a:schemeClr val="tx1"/>
                </a:solidFill>
              </a:rPr>
              <a:t> и открываем проект с нашим секундомером, затем создаем новую форму (</a:t>
            </a:r>
            <a:r>
              <a:rPr lang="ru-RU"/>
              <a:t>Файл -</a:t>
            </a:r>
            <a:r>
              <a:rPr lang="en-US"/>
              <a:t>&gt; </a:t>
            </a:r>
            <a:r>
              <a:rPr lang="ru-RU"/>
              <a:t>Создать -</a:t>
            </a:r>
            <a:r>
              <a:rPr lang="en-US"/>
              <a:t>&gt; </a:t>
            </a:r>
            <a:r>
              <a:rPr lang="ru-RU"/>
              <a:t>Форма</a:t>
            </a:r>
            <a:r>
              <a:rPr lang="ru-RU">
                <a:solidFill>
                  <a:schemeClr val="tx1"/>
                </a:solidFill>
              </a:rPr>
              <a:t>) – эта форма и будет нашей </a:t>
            </a:r>
            <a:r>
              <a:rPr lang="ru-RU"/>
              <a:t>заставкой</a:t>
            </a:r>
          </a:p>
        </p:txBody>
      </p:sp>
      <p:sp>
        <p:nvSpPr>
          <p:cNvPr id="135178" name="Text Box 10"/>
          <p:cNvSpPr txBox="1">
            <a:spLocks noChangeArrowheads="1"/>
          </p:cNvSpPr>
          <p:nvPr/>
        </p:nvSpPr>
        <p:spPr bwMode="auto">
          <a:xfrm>
            <a:off x="0" y="4114800"/>
            <a:ext cx="4495800" cy="2393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ru-RU"/>
              <a:t>       </a:t>
            </a:r>
            <a:r>
              <a:rPr lang="ru-RU" sz="1500">
                <a:solidFill>
                  <a:schemeClr val="tx1"/>
                </a:solidFill>
              </a:rPr>
              <a:t>На этой форме размещаем информацию, картинки и т.д. – поработаем над дизайном</a:t>
            </a:r>
          </a:p>
          <a:p>
            <a:pPr marL="342900" indent="-342900"/>
            <a:r>
              <a:rPr lang="ru-RU" sz="1500">
                <a:solidFill>
                  <a:schemeClr val="tx1"/>
                </a:solidFill>
              </a:rPr>
              <a:t>       Свойству </a:t>
            </a:r>
            <a:r>
              <a:rPr lang="en-US" sz="1500"/>
              <a:t>BorderStyle</a:t>
            </a:r>
            <a:r>
              <a:rPr lang="en-US" sz="1500">
                <a:solidFill>
                  <a:schemeClr val="tx1"/>
                </a:solidFill>
              </a:rPr>
              <a:t> </a:t>
            </a:r>
            <a:r>
              <a:rPr lang="ru-RU" sz="1500">
                <a:solidFill>
                  <a:schemeClr val="tx1"/>
                </a:solidFill>
              </a:rPr>
              <a:t> этой формы даем значение </a:t>
            </a:r>
            <a:r>
              <a:rPr lang="en-US" sz="1500"/>
              <a:t>BsNone</a:t>
            </a:r>
            <a:r>
              <a:rPr lang="ru-RU" sz="1500">
                <a:solidFill>
                  <a:schemeClr val="tx1"/>
                </a:solidFill>
              </a:rPr>
              <a:t>, чтобы у формы, как обычно бывает у заставки, не было границ</a:t>
            </a:r>
          </a:p>
          <a:p>
            <a:pPr marL="342900" indent="-342900"/>
            <a:r>
              <a:rPr lang="ru-RU" sz="1500">
                <a:solidFill>
                  <a:schemeClr val="tx1"/>
                </a:solidFill>
              </a:rPr>
              <a:t>      И помещаем на форму компонент </a:t>
            </a:r>
            <a:r>
              <a:rPr lang="ru-RU" sz="1500"/>
              <a:t>таймер</a:t>
            </a:r>
            <a:r>
              <a:rPr lang="ru-RU" sz="1500">
                <a:solidFill>
                  <a:schemeClr val="tx1"/>
                </a:solidFill>
              </a:rPr>
              <a:t> – он будет «показывать» нам заставку определенное нами время (</a:t>
            </a:r>
            <a:r>
              <a:rPr lang="ru-RU" sz="1500"/>
              <a:t>Поставим интервал таймера – 3000, а </a:t>
            </a:r>
            <a:r>
              <a:rPr lang="en-US" sz="1500"/>
              <a:t>Enabled =True</a:t>
            </a:r>
            <a:r>
              <a:rPr lang="ru-RU" sz="150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135179" name="Picture 11" descr="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962400"/>
            <a:ext cx="4010025" cy="257175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/>
      <p:bldP spid="135175" grpId="0"/>
      <p:bldP spid="135176" grpId="0" animBg="1"/>
      <p:bldP spid="135177" grpId="0"/>
      <p:bldP spid="1351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274638"/>
          </a:xfrm>
          <a:prstGeom prst="rect">
            <a:avLst/>
          </a:prstGeom>
          <a:solidFill>
            <a:srgbClr val="8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sz="1200">
                <a:solidFill>
                  <a:schemeClr val="bg1"/>
                </a:solidFill>
              </a:rPr>
              <a:t>Создание заставки программы</a:t>
            </a:r>
          </a:p>
        </p:txBody>
      </p:sp>
      <p:sp>
        <p:nvSpPr>
          <p:cNvPr id="88125" name="Text Box 61"/>
          <p:cNvSpPr txBox="1">
            <a:spLocks noChangeArrowheads="1"/>
          </p:cNvSpPr>
          <p:nvPr/>
        </p:nvSpPr>
        <p:spPr bwMode="auto">
          <a:xfrm>
            <a:off x="2362200" y="381000"/>
            <a:ext cx="3733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ru-RU"/>
              <a:t> Как поместить на форму картинку?</a:t>
            </a:r>
          </a:p>
        </p:txBody>
      </p:sp>
      <p:sp>
        <p:nvSpPr>
          <p:cNvPr id="88126" name="Text Box 62"/>
          <p:cNvSpPr txBox="1">
            <a:spLocks noChangeArrowheads="1"/>
          </p:cNvSpPr>
          <p:nvPr/>
        </p:nvSpPr>
        <p:spPr bwMode="auto">
          <a:xfrm>
            <a:off x="0" y="914400"/>
            <a:ext cx="2971800" cy="1069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ru-RU"/>
              <a:t>      </a:t>
            </a:r>
            <a:r>
              <a:rPr lang="ru-RU">
                <a:solidFill>
                  <a:schemeClr val="tx1"/>
                </a:solidFill>
              </a:rPr>
              <a:t>Для этого служит компонент </a:t>
            </a:r>
            <a:r>
              <a:rPr lang="en-US"/>
              <a:t>Image</a:t>
            </a:r>
            <a:r>
              <a:rPr lang="ru-RU">
                <a:solidFill>
                  <a:schemeClr val="tx1"/>
                </a:solidFill>
              </a:rPr>
              <a:t>, который находится на вкладке </a:t>
            </a:r>
            <a:r>
              <a:rPr lang="ru-RU"/>
              <a:t>Дополнительно </a:t>
            </a:r>
          </a:p>
        </p:txBody>
      </p:sp>
      <p:pic>
        <p:nvPicPr>
          <p:cNvPr id="88127" name="Picture 63" descr="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838200"/>
            <a:ext cx="5862638" cy="1177925"/>
          </a:xfrm>
          <a:prstGeom prst="rect">
            <a:avLst/>
          </a:prstGeom>
          <a:noFill/>
        </p:spPr>
      </p:pic>
      <p:sp>
        <p:nvSpPr>
          <p:cNvPr id="88128" name="Rectangle 64"/>
          <p:cNvSpPr>
            <a:spLocks noChangeArrowheads="1"/>
          </p:cNvSpPr>
          <p:nvPr/>
        </p:nvSpPr>
        <p:spPr bwMode="auto">
          <a:xfrm>
            <a:off x="5943600" y="1143000"/>
            <a:ext cx="457200" cy="4572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88129" name="Rectangle 65"/>
          <p:cNvSpPr>
            <a:spLocks noChangeArrowheads="1"/>
          </p:cNvSpPr>
          <p:nvPr/>
        </p:nvSpPr>
        <p:spPr bwMode="auto">
          <a:xfrm>
            <a:off x="4343400" y="838200"/>
            <a:ext cx="1447800" cy="3048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88130" name="Text Box 66"/>
          <p:cNvSpPr txBox="1">
            <a:spLocks noChangeArrowheads="1"/>
          </p:cNvSpPr>
          <p:nvPr/>
        </p:nvSpPr>
        <p:spPr bwMode="auto">
          <a:xfrm>
            <a:off x="5638800" y="2362200"/>
            <a:ext cx="3276600" cy="3270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ru-RU"/>
              <a:t> </a:t>
            </a:r>
            <a:r>
              <a:rPr lang="en-US"/>
              <a:t>      </a:t>
            </a:r>
            <a:r>
              <a:rPr lang="ru-RU">
                <a:solidFill>
                  <a:schemeClr val="tx1"/>
                </a:solidFill>
              </a:rPr>
              <a:t>Помещаем компонент на форму и раскрываем в инспекторе объектов его свойство </a:t>
            </a:r>
            <a:r>
              <a:rPr lang="en-US"/>
              <a:t>Picture</a:t>
            </a:r>
          </a:p>
          <a:p>
            <a:pPr marL="342900" indent="-342900"/>
            <a:r>
              <a:rPr lang="en-US">
                <a:solidFill>
                  <a:schemeClr val="tx1"/>
                </a:solidFill>
              </a:rPr>
              <a:t>      </a:t>
            </a:r>
            <a:r>
              <a:rPr lang="ru-RU">
                <a:solidFill>
                  <a:schemeClr val="tx1"/>
                </a:solidFill>
              </a:rPr>
              <a:t>В редакторе изображения щелкаем кнопку «</a:t>
            </a:r>
            <a:r>
              <a:rPr lang="ru-RU"/>
              <a:t>Загрузить</a:t>
            </a:r>
            <a:r>
              <a:rPr lang="ru-RU">
                <a:solidFill>
                  <a:schemeClr val="tx1"/>
                </a:solidFill>
              </a:rPr>
              <a:t>» и появившемся окне загрузки изображения находим нужную картинку на диске компьютера</a:t>
            </a:r>
          </a:p>
          <a:p>
            <a:pPr marL="342900" indent="-342900"/>
            <a:r>
              <a:rPr lang="ru-RU">
                <a:solidFill>
                  <a:schemeClr val="tx1"/>
                </a:solidFill>
              </a:rPr>
              <a:t>     Осталось нажать </a:t>
            </a:r>
            <a:r>
              <a:rPr lang="ru-RU"/>
              <a:t>ОК</a:t>
            </a:r>
            <a:r>
              <a:rPr lang="ru-RU">
                <a:solidFill>
                  <a:schemeClr val="tx1"/>
                </a:solidFill>
              </a:rPr>
              <a:t> и картинка вставлена</a:t>
            </a:r>
          </a:p>
        </p:txBody>
      </p:sp>
      <p:pic>
        <p:nvPicPr>
          <p:cNvPr id="88131" name="Picture 67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362200"/>
            <a:ext cx="5057775" cy="3076575"/>
          </a:xfrm>
          <a:prstGeom prst="rect">
            <a:avLst/>
          </a:prstGeom>
          <a:noFill/>
        </p:spPr>
      </p:pic>
      <p:sp>
        <p:nvSpPr>
          <p:cNvPr id="88133" name="Text Box 69"/>
          <p:cNvSpPr txBox="1">
            <a:spLocks noChangeArrowheads="1"/>
          </p:cNvSpPr>
          <p:nvPr/>
        </p:nvSpPr>
        <p:spPr bwMode="auto">
          <a:xfrm>
            <a:off x="685800" y="5867400"/>
            <a:ext cx="8077200" cy="596900"/>
          </a:xfrm>
          <a:prstGeom prst="rect">
            <a:avLst/>
          </a:prstGeom>
          <a:solidFill>
            <a:srgbClr val="FFFF99">
              <a:alpha val="42000"/>
            </a:srgbClr>
          </a:solidFill>
          <a:ln w="15875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ru-RU">
                <a:solidFill>
                  <a:schemeClr val="tx1"/>
                </a:solidFill>
                <a:sym typeface="Wingdings" pitchFamily="2" charset="2"/>
              </a:rPr>
              <a:t>       Посмотрите в инспекторе объектов свойства компонента </a:t>
            </a:r>
            <a:r>
              <a:rPr lang="en-US">
                <a:sym typeface="Wingdings" pitchFamily="2" charset="2"/>
              </a:rPr>
              <a:t>Image</a:t>
            </a:r>
            <a:r>
              <a:rPr lang="ru-RU">
                <a:solidFill>
                  <a:schemeClr val="tx1"/>
                </a:solidFill>
                <a:sym typeface="Wingdings" pitchFamily="2" charset="2"/>
              </a:rPr>
              <a:t>, попробуйте изменять их значения и посмотрите, к чему это приведет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88134" name="Rectangle 70"/>
          <p:cNvSpPr>
            <a:spLocks noChangeArrowheads="1"/>
          </p:cNvSpPr>
          <p:nvPr/>
        </p:nvSpPr>
        <p:spPr bwMode="auto">
          <a:xfrm>
            <a:off x="1676400" y="4800600"/>
            <a:ext cx="228600" cy="2286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88135" name="Rectangle 71"/>
          <p:cNvSpPr>
            <a:spLocks noChangeArrowheads="1"/>
          </p:cNvSpPr>
          <p:nvPr/>
        </p:nvSpPr>
        <p:spPr bwMode="auto">
          <a:xfrm>
            <a:off x="2209800" y="5105400"/>
            <a:ext cx="838200" cy="3048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88136" name="Rectangle 72"/>
          <p:cNvSpPr>
            <a:spLocks noChangeArrowheads="1"/>
          </p:cNvSpPr>
          <p:nvPr/>
        </p:nvSpPr>
        <p:spPr bwMode="auto">
          <a:xfrm>
            <a:off x="4648200" y="2667000"/>
            <a:ext cx="838200" cy="3048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ransition spd="med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26" grpId="0"/>
      <p:bldP spid="88128" grpId="0" animBg="1"/>
      <p:bldP spid="88129" grpId="0" animBg="1"/>
      <p:bldP spid="88133" grpId="0" animBg="1"/>
      <p:bldP spid="88134" grpId="0" animBg="1"/>
      <p:bldP spid="88135" grpId="0" animBg="1"/>
      <p:bldP spid="881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274638"/>
          </a:xfrm>
          <a:prstGeom prst="rect">
            <a:avLst/>
          </a:prstGeom>
          <a:solidFill>
            <a:srgbClr val="8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sz="1200">
                <a:solidFill>
                  <a:schemeClr val="bg1"/>
                </a:solidFill>
              </a:rPr>
              <a:t>Создание заставки программы</a:t>
            </a:r>
          </a:p>
        </p:txBody>
      </p: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381000" y="533400"/>
            <a:ext cx="1066800" cy="355600"/>
          </a:xfrm>
          <a:prstGeom prst="rect">
            <a:avLst/>
          </a:prstGeom>
          <a:solidFill>
            <a:srgbClr val="FFCC00">
              <a:alpha val="25999"/>
            </a:srgbClr>
          </a:solidFill>
          <a:ln w="19050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/>
            <a:r>
              <a:rPr lang="ru-RU" b="1">
                <a:solidFill>
                  <a:srgbClr val="CC0000"/>
                </a:solidFill>
              </a:rPr>
              <a:t>ШАГ 2</a:t>
            </a:r>
          </a:p>
        </p:txBody>
      </p:sp>
      <p:sp>
        <p:nvSpPr>
          <p:cNvPr id="137228" name="Text Box 12"/>
          <p:cNvSpPr txBox="1">
            <a:spLocks noChangeArrowheads="1"/>
          </p:cNvSpPr>
          <p:nvPr/>
        </p:nvSpPr>
        <p:spPr bwMode="auto">
          <a:xfrm>
            <a:off x="304800" y="1447800"/>
            <a:ext cx="3962400" cy="1314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ru-RU"/>
              <a:t>      </a:t>
            </a:r>
            <a:r>
              <a:rPr lang="ru-RU">
                <a:solidFill>
                  <a:schemeClr val="tx1"/>
                </a:solidFill>
              </a:rPr>
              <a:t>Сейчас заходим в меню </a:t>
            </a:r>
            <a:r>
              <a:rPr lang="en-US">
                <a:solidFill>
                  <a:schemeClr val="tx1"/>
                </a:solidFill>
              </a:rPr>
              <a:t>Delphi</a:t>
            </a:r>
            <a:r>
              <a:rPr lang="ru-RU">
                <a:solidFill>
                  <a:schemeClr val="tx1"/>
                </a:solidFill>
              </a:rPr>
              <a:t>: </a:t>
            </a:r>
            <a:r>
              <a:rPr lang="ru-RU"/>
              <a:t>Проект-</a:t>
            </a:r>
            <a:r>
              <a:rPr lang="en-US"/>
              <a:t>&gt;</a:t>
            </a:r>
            <a:r>
              <a:rPr lang="ru-RU"/>
              <a:t> Опции</a:t>
            </a:r>
            <a:r>
              <a:rPr lang="ru-RU">
                <a:solidFill>
                  <a:schemeClr val="tx1"/>
                </a:solidFill>
              </a:rPr>
              <a:t> и переносим </a:t>
            </a:r>
            <a:r>
              <a:rPr lang="ru-RU"/>
              <a:t>форму2</a:t>
            </a:r>
            <a:r>
              <a:rPr lang="ru-RU">
                <a:solidFill>
                  <a:schemeClr val="tx1"/>
                </a:solidFill>
              </a:rPr>
              <a:t> (заставку) из раздела </a:t>
            </a:r>
            <a:r>
              <a:rPr lang="ru-RU"/>
              <a:t>Автосоздание</a:t>
            </a:r>
            <a:r>
              <a:rPr lang="ru-RU">
                <a:solidFill>
                  <a:schemeClr val="tx1"/>
                </a:solidFill>
              </a:rPr>
              <a:t> в раздел </a:t>
            </a:r>
            <a:r>
              <a:rPr lang="ru-RU"/>
              <a:t>Доступные формы</a:t>
            </a:r>
          </a:p>
        </p:txBody>
      </p:sp>
      <p:pic>
        <p:nvPicPr>
          <p:cNvPr id="137229" name="Picture 13" descr="4"/>
          <p:cNvPicPr>
            <a:picLocks noChangeAspect="1" noChangeArrowheads="1"/>
          </p:cNvPicPr>
          <p:nvPr/>
        </p:nvPicPr>
        <p:blipFill>
          <a:blip r:embed="rId2" cstate="print"/>
          <a:srcRect b="46928"/>
          <a:stretch>
            <a:fillRect/>
          </a:stretch>
        </p:blipFill>
        <p:spPr bwMode="auto">
          <a:xfrm>
            <a:off x="304800" y="3124200"/>
            <a:ext cx="4067175" cy="2057400"/>
          </a:xfrm>
          <a:prstGeom prst="rect">
            <a:avLst/>
          </a:prstGeom>
          <a:noFill/>
        </p:spPr>
      </p:pic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4648200" y="1447800"/>
            <a:ext cx="4114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ru-RU"/>
              <a:t>    </a:t>
            </a:r>
            <a:r>
              <a:rPr lang="ru-RU">
                <a:solidFill>
                  <a:schemeClr val="tx1"/>
                </a:solidFill>
              </a:rPr>
              <a:t>Делаем двойной щелчок на </a:t>
            </a:r>
            <a:r>
              <a:rPr lang="ru-RU"/>
              <a:t>Таймере</a:t>
            </a:r>
            <a:r>
              <a:rPr lang="ru-RU">
                <a:solidFill>
                  <a:schemeClr val="tx1"/>
                </a:solidFill>
              </a:rPr>
              <a:t> и в обработчике события пишем:</a:t>
            </a:r>
          </a:p>
        </p:txBody>
      </p:sp>
      <p:pic>
        <p:nvPicPr>
          <p:cNvPr id="137231" name="Picture 15" descr="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590800"/>
            <a:ext cx="3505200" cy="1430338"/>
          </a:xfrm>
          <a:prstGeom prst="rect">
            <a:avLst/>
          </a:prstGeom>
          <a:noFill/>
        </p:spPr>
      </p:pic>
      <p:sp>
        <p:nvSpPr>
          <p:cNvPr id="137232" name="Rectangle 16"/>
          <p:cNvSpPr>
            <a:spLocks noChangeArrowheads="1"/>
          </p:cNvSpPr>
          <p:nvPr/>
        </p:nvSpPr>
        <p:spPr bwMode="auto">
          <a:xfrm>
            <a:off x="5029200" y="3124200"/>
            <a:ext cx="2667000" cy="2286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137233" name="Text Box 17"/>
          <p:cNvSpPr txBox="1">
            <a:spLocks noChangeArrowheads="1"/>
          </p:cNvSpPr>
          <p:nvPr/>
        </p:nvSpPr>
        <p:spPr bwMode="auto">
          <a:xfrm>
            <a:off x="4572000" y="4419600"/>
            <a:ext cx="4114800" cy="1314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ru-RU"/>
              <a:t>       Т.е. через 3 секунды таймер сработает и сам себя выключит</a:t>
            </a:r>
            <a:r>
              <a:rPr lang="ru-RU">
                <a:solidFill>
                  <a:schemeClr val="tx1"/>
                </a:solidFill>
              </a:rPr>
              <a:t>, а заставка исчезнет с экрана ( при открытии формы </a:t>
            </a:r>
            <a:r>
              <a:rPr lang="en-US"/>
              <a:t>Enabled</a:t>
            </a:r>
            <a:r>
              <a:rPr lang="ru-RU">
                <a:solidFill>
                  <a:schemeClr val="tx1"/>
                </a:solidFill>
              </a:rPr>
              <a:t> мы ставили </a:t>
            </a:r>
            <a:r>
              <a:rPr lang="en-US"/>
              <a:t>True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ru-RU">
                <a:solidFill>
                  <a:schemeClr val="tx1"/>
                </a:solidFill>
              </a:rPr>
              <a:t> и отсчет времени сразу пошел)</a:t>
            </a:r>
          </a:p>
        </p:txBody>
      </p:sp>
      <p:sp>
        <p:nvSpPr>
          <p:cNvPr id="137237" name="Line 21"/>
          <p:cNvSpPr>
            <a:spLocks noChangeShapeType="1"/>
          </p:cNvSpPr>
          <p:nvPr/>
        </p:nvSpPr>
        <p:spPr bwMode="auto">
          <a:xfrm>
            <a:off x="4648200" y="1524000"/>
            <a:ext cx="0" cy="381000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 spd="med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8" grpId="0"/>
      <p:bldP spid="137230" grpId="0"/>
      <p:bldP spid="137232" grpId="0" animBg="1"/>
      <p:bldP spid="137233" grpId="0"/>
      <p:bldP spid="1372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274638"/>
          </a:xfrm>
          <a:prstGeom prst="rect">
            <a:avLst/>
          </a:prstGeom>
          <a:solidFill>
            <a:srgbClr val="8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sz="1200">
                <a:solidFill>
                  <a:schemeClr val="bg1"/>
                </a:solidFill>
              </a:rPr>
              <a:t>Создание заставки программы</a:t>
            </a:r>
          </a:p>
        </p:txBody>
      </p:sp>
      <p:sp>
        <p:nvSpPr>
          <p:cNvPr id="138250" name="Text Box 10"/>
          <p:cNvSpPr txBox="1">
            <a:spLocks noChangeArrowheads="1"/>
          </p:cNvSpPr>
          <p:nvPr/>
        </p:nvSpPr>
        <p:spPr bwMode="auto">
          <a:xfrm>
            <a:off x="381000" y="533400"/>
            <a:ext cx="1066800" cy="355600"/>
          </a:xfrm>
          <a:prstGeom prst="rect">
            <a:avLst/>
          </a:prstGeom>
          <a:solidFill>
            <a:srgbClr val="FFCC00">
              <a:alpha val="25999"/>
            </a:srgbClr>
          </a:solidFill>
          <a:ln w="19050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/>
            <a:r>
              <a:rPr lang="ru-RU" b="1">
                <a:solidFill>
                  <a:srgbClr val="CC0000"/>
                </a:solidFill>
              </a:rPr>
              <a:t>ШАГ 3</a:t>
            </a:r>
          </a:p>
        </p:txBody>
      </p:sp>
      <p:sp>
        <p:nvSpPr>
          <p:cNvPr id="138252" name="Text Box 12"/>
          <p:cNvSpPr txBox="1">
            <a:spLocks noChangeArrowheads="1"/>
          </p:cNvSpPr>
          <p:nvPr/>
        </p:nvSpPr>
        <p:spPr bwMode="auto">
          <a:xfrm>
            <a:off x="1676400" y="609600"/>
            <a:ext cx="69342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/>
              <a:t> </a:t>
            </a:r>
            <a:r>
              <a:rPr lang="ru-RU"/>
              <a:t>      </a:t>
            </a:r>
            <a:r>
              <a:rPr lang="ru-RU">
                <a:solidFill>
                  <a:schemeClr val="tx1"/>
                </a:solidFill>
              </a:rPr>
              <a:t>А сейчас откроем файл проекта, нажав </a:t>
            </a:r>
            <a:r>
              <a:rPr lang="en-US"/>
              <a:t>Ctrl+F12</a:t>
            </a:r>
            <a:r>
              <a:rPr lang="ru-RU">
                <a:solidFill>
                  <a:schemeClr val="tx1"/>
                </a:solidFill>
              </a:rPr>
              <a:t> ( и выберем Проект1), в котором вставим немного кода (выделено красным)</a:t>
            </a:r>
          </a:p>
        </p:txBody>
      </p:sp>
      <p:pic>
        <p:nvPicPr>
          <p:cNvPr id="138253" name="Picture 13" descr="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09800"/>
            <a:ext cx="3962400" cy="2895600"/>
          </a:xfrm>
          <a:prstGeom prst="rect">
            <a:avLst/>
          </a:prstGeom>
          <a:noFill/>
        </p:spPr>
      </p:pic>
      <p:pic>
        <p:nvPicPr>
          <p:cNvPr id="138254" name="Picture 14" descr="6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209800"/>
            <a:ext cx="3951288" cy="4343400"/>
          </a:xfrm>
          <a:prstGeom prst="rect">
            <a:avLst/>
          </a:prstGeom>
          <a:noFill/>
        </p:spPr>
      </p:pic>
      <p:sp>
        <p:nvSpPr>
          <p:cNvPr id="138255" name="Text Box 15"/>
          <p:cNvSpPr txBox="1">
            <a:spLocks noChangeArrowheads="1"/>
          </p:cNvSpPr>
          <p:nvPr/>
        </p:nvSpPr>
        <p:spPr bwMode="auto">
          <a:xfrm>
            <a:off x="1447800" y="1676400"/>
            <a:ext cx="1295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ru-RU"/>
              <a:t> Что было</a:t>
            </a:r>
          </a:p>
        </p:txBody>
      </p:sp>
      <p:sp>
        <p:nvSpPr>
          <p:cNvPr id="138256" name="Text Box 16"/>
          <p:cNvSpPr txBox="1">
            <a:spLocks noChangeArrowheads="1"/>
          </p:cNvSpPr>
          <p:nvPr/>
        </p:nvSpPr>
        <p:spPr bwMode="auto">
          <a:xfrm>
            <a:off x="5867400" y="1676400"/>
            <a:ext cx="1295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ru-RU"/>
              <a:t> Что станет</a:t>
            </a:r>
          </a:p>
        </p:txBody>
      </p:sp>
      <p:sp>
        <p:nvSpPr>
          <p:cNvPr id="138258" name="Rectangle 18"/>
          <p:cNvSpPr>
            <a:spLocks noChangeArrowheads="1"/>
          </p:cNvSpPr>
          <p:nvPr/>
        </p:nvSpPr>
        <p:spPr bwMode="auto">
          <a:xfrm>
            <a:off x="5029200" y="4419600"/>
            <a:ext cx="3276600" cy="9906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138259" name="Rectangle 19"/>
          <p:cNvSpPr>
            <a:spLocks noChangeArrowheads="1"/>
          </p:cNvSpPr>
          <p:nvPr/>
        </p:nvSpPr>
        <p:spPr bwMode="auto">
          <a:xfrm>
            <a:off x="5029200" y="5638800"/>
            <a:ext cx="1371600" cy="3810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138260" name="Text Box 20"/>
          <p:cNvSpPr txBox="1">
            <a:spLocks noChangeArrowheads="1"/>
          </p:cNvSpPr>
          <p:nvPr/>
        </p:nvSpPr>
        <p:spPr bwMode="auto">
          <a:xfrm>
            <a:off x="457200" y="5638800"/>
            <a:ext cx="40386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ru-RU"/>
              <a:t>       Разбор кода проекта оставим на будущее</a:t>
            </a:r>
          </a:p>
        </p:txBody>
      </p:sp>
    </p:spTree>
  </p:cSld>
  <p:clrMapOvr>
    <a:masterClrMapping/>
  </p:clrMapOvr>
  <p:transition spd="med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55" grpId="0"/>
      <p:bldP spid="138256" grpId="0"/>
      <p:bldP spid="138258" grpId="0" animBg="1"/>
      <p:bldP spid="138259" grpId="0" animBg="1"/>
      <p:bldP spid="1382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274638"/>
          </a:xfrm>
          <a:prstGeom prst="rect">
            <a:avLst/>
          </a:prstGeom>
          <a:solidFill>
            <a:srgbClr val="8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sz="1200">
                <a:solidFill>
                  <a:schemeClr val="bg1"/>
                </a:solidFill>
              </a:rPr>
              <a:t>Создание заставки программы</a:t>
            </a:r>
          </a:p>
        </p:txBody>
      </p:sp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381000" y="533400"/>
            <a:ext cx="1066800" cy="355600"/>
          </a:xfrm>
          <a:prstGeom prst="rect">
            <a:avLst/>
          </a:prstGeom>
          <a:solidFill>
            <a:srgbClr val="FFCC00">
              <a:alpha val="25999"/>
            </a:srgbClr>
          </a:solidFill>
          <a:ln w="19050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/>
            <a:r>
              <a:rPr lang="ru-RU" b="1">
                <a:solidFill>
                  <a:srgbClr val="CC0000"/>
                </a:solidFill>
              </a:rPr>
              <a:t>ШАГ 4</a:t>
            </a:r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1676400" y="533400"/>
            <a:ext cx="6934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/>
              <a:t> </a:t>
            </a:r>
            <a:r>
              <a:rPr lang="ru-RU"/>
              <a:t>      </a:t>
            </a:r>
            <a:r>
              <a:rPr lang="ru-RU">
                <a:solidFill>
                  <a:schemeClr val="tx1"/>
                </a:solidFill>
              </a:rPr>
              <a:t> Последний шаг: сохраняем, компилируем и запускаем</a:t>
            </a:r>
          </a:p>
        </p:txBody>
      </p:sp>
      <p:sp>
        <p:nvSpPr>
          <p:cNvPr id="139276" name="Text Box 12"/>
          <p:cNvSpPr txBox="1">
            <a:spLocks noChangeArrowheads="1"/>
          </p:cNvSpPr>
          <p:nvPr/>
        </p:nvSpPr>
        <p:spPr bwMode="auto">
          <a:xfrm>
            <a:off x="4038600" y="1143000"/>
            <a:ext cx="1828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ru-RU" b="1"/>
              <a:t>Запустить  -</a:t>
            </a:r>
            <a:r>
              <a:rPr lang="en-US" b="1"/>
              <a:t>&gt;</a:t>
            </a:r>
            <a:endParaRPr lang="ru-RU" b="1"/>
          </a:p>
        </p:txBody>
      </p:sp>
      <p:pic>
        <p:nvPicPr>
          <p:cNvPr id="139277" name="Picture 13" descr="next">
            <a:hlinkClick r:id="rId2" action="ppaction://hlinkfile"/>
          </p:cNvPr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1066800"/>
            <a:ext cx="457200" cy="457200"/>
          </a:xfrm>
          <a:prstGeom prst="rect">
            <a:avLst/>
          </a:prstGeom>
          <a:noFill/>
        </p:spPr>
      </p:pic>
      <p:sp>
        <p:nvSpPr>
          <p:cNvPr id="139278" name="Line 14"/>
          <p:cNvSpPr>
            <a:spLocks noChangeShapeType="1"/>
          </p:cNvSpPr>
          <p:nvPr/>
        </p:nvSpPr>
        <p:spPr bwMode="auto">
          <a:xfrm>
            <a:off x="304800" y="2209800"/>
            <a:ext cx="8382000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9279" name="Text Box 15"/>
          <p:cNvSpPr txBox="1">
            <a:spLocks noChangeArrowheads="1"/>
          </p:cNvSpPr>
          <p:nvPr/>
        </p:nvSpPr>
        <p:spPr bwMode="auto">
          <a:xfrm>
            <a:off x="3200400" y="5715000"/>
            <a:ext cx="2819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ru-RU"/>
              <a:t> На этом урок закончен</a:t>
            </a:r>
          </a:p>
        </p:txBody>
      </p:sp>
      <p:pic>
        <p:nvPicPr>
          <p:cNvPr id="139280" name="Picture 16" descr="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2667000"/>
            <a:ext cx="3905250" cy="2219325"/>
          </a:xfrm>
          <a:prstGeom prst="rect">
            <a:avLst/>
          </a:prstGeom>
          <a:noFill/>
        </p:spPr>
      </p:pic>
      <p:pic>
        <p:nvPicPr>
          <p:cNvPr id="139282" name="Picture 18" descr="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3124200"/>
            <a:ext cx="2105025" cy="13335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6" grpId="0"/>
      <p:bldP spid="139279" grpId="0"/>
    </p:bld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1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1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1698</TotalTime>
  <Words>397</Words>
  <Application>Microsoft Office PowerPoint</Application>
  <PresentationFormat>Экран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Tahoma</vt:lpstr>
      <vt:lpstr>Monotype Corsiva</vt:lpstr>
      <vt:lpstr>Wingdings</vt:lpstr>
      <vt:lpstr>Оформление по умолчанию</vt:lpstr>
      <vt:lpstr>Слайд 1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Табаргин</dc:creator>
  <cp:lastModifiedBy>Табаргин</cp:lastModifiedBy>
  <cp:revision>92</cp:revision>
  <cp:lastPrinted>1601-01-01T00:00:00Z</cp:lastPrinted>
  <dcterms:created xsi:type="dcterms:W3CDTF">1601-01-01T00:00:00Z</dcterms:created>
  <dcterms:modified xsi:type="dcterms:W3CDTF">2013-04-13T15:01:08Z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