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64" r:id="rId5"/>
    <p:sldId id="268" r:id="rId6"/>
    <p:sldId id="269" r:id="rId7"/>
    <p:sldId id="270" r:id="rId8"/>
    <p:sldId id="257" r:id="rId9"/>
    <p:sldId id="265" r:id="rId10"/>
    <p:sldId id="267" r:id="rId11"/>
    <p:sldId id="272" r:id="rId12"/>
    <p:sldId id="274" r:id="rId13"/>
    <p:sldId id="285" r:id="rId14"/>
    <p:sldId id="275" r:id="rId15"/>
    <p:sldId id="286" r:id="rId16"/>
    <p:sldId id="276" r:id="rId17"/>
    <p:sldId id="284" r:id="rId18"/>
    <p:sldId id="283" r:id="rId19"/>
    <p:sldId id="290" r:id="rId20"/>
    <p:sldId id="288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530" autoAdjust="0"/>
  </p:normalViewPr>
  <p:slideViewPr>
    <p:cSldViewPr>
      <p:cViewPr>
        <p:scale>
          <a:sx n="70" d="100"/>
          <a:sy n="70" d="100"/>
        </p:scale>
        <p:origin x="-138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D8943-B7FD-4F68-B078-89B4C62B0E9C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146E-57EF-46AE-B36B-42D71DD17C3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tpackage/fs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F146E-57EF-46AE-B36B-42D71DD17C3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The </a:t>
            </a:r>
            <a:r>
              <a:rPr lang="en-IN" i="1" dirty="0" err="1" smtClean="0">
                <a:hlinkClick r:id="rId3"/>
              </a:rPr>
              <a:t>fst</a:t>
            </a:r>
            <a:r>
              <a:rPr lang="en-IN" dirty="0" smtClean="0">
                <a:hlinkClick r:id="rId3"/>
              </a:rPr>
              <a:t> package</a:t>
            </a:r>
            <a:r>
              <a:rPr lang="en-IN" dirty="0" smtClean="0"/>
              <a:t> for R provides a fast, easy and flexible way to serialize data frames. With access speeds of multiple GB/s, </a:t>
            </a:r>
            <a:r>
              <a:rPr lang="en-IN" i="1" dirty="0" err="1" smtClean="0"/>
              <a:t>fst</a:t>
            </a:r>
            <a:r>
              <a:rPr lang="en-IN" dirty="0" smtClean="0"/>
              <a:t> is specifically designed to unlock the potential of high speed solid state disks that can be found in most modern computers. Data frames stored in the </a:t>
            </a:r>
            <a:r>
              <a:rPr lang="en-IN" i="1" dirty="0" err="1" smtClean="0"/>
              <a:t>fst</a:t>
            </a:r>
            <a:r>
              <a:rPr lang="en-IN" dirty="0" smtClean="0"/>
              <a:t> format have full random access, both in column and rows.</a:t>
            </a:r>
          </a:p>
          <a:p>
            <a:r>
              <a:rPr lang="en-IN" dirty="0" smtClean="0"/>
              <a:t>Library(zoo)</a:t>
            </a:r>
          </a:p>
          <a:p>
            <a:r>
              <a:rPr lang="en-IN" dirty="0" smtClean="0"/>
              <a:t>An S3 class with methods for totally ordered indexed observations. It is particularly aimed at irregular time series of numeric vectors/matrices and factors. zoo's key design goals are independence of a particular index/date/time class and consistency with </a:t>
            </a:r>
            <a:r>
              <a:rPr lang="en-IN" dirty="0" err="1" smtClean="0"/>
              <a:t>ts</a:t>
            </a:r>
            <a:r>
              <a:rPr lang="en-IN" dirty="0" smtClean="0"/>
              <a:t> and base R by providing methods to extend standard generics.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library(</a:t>
            </a:r>
            <a:r>
              <a:rPr lang="en-IN" dirty="0" err="1" smtClean="0"/>
              <a:t>lubridate</a:t>
            </a:r>
            <a:r>
              <a:rPr lang="en-IN" dirty="0" smtClean="0"/>
              <a:t>)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package that makes it easier to work with dates and times.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library(</a:t>
            </a:r>
            <a:r>
              <a:rPr lang="en-IN" dirty="0" err="1" smtClean="0"/>
              <a:t>dplyr</a:t>
            </a:r>
            <a:r>
              <a:rPr lang="en-IN" dirty="0" smtClean="0"/>
              <a:t>) </a:t>
            </a:r>
          </a:p>
          <a:p>
            <a:r>
              <a:rPr lang="en-IN" dirty="0" smtClean="0"/>
              <a:t>A fast, consistent tool for working with data frame like objects, both in memory and out of memory.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library(</a:t>
            </a:r>
            <a:r>
              <a:rPr lang="en-IN" dirty="0" err="1" smtClean="0"/>
              <a:t>data.table</a:t>
            </a:r>
            <a:r>
              <a:rPr lang="en-IN" dirty="0" smtClean="0"/>
              <a:t>) </a:t>
            </a:r>
          </a:p>
          <a:p>
            <a:r>
              <a:rPr lang="en-IN" dirty="0" smtClean="0"/>
              <a:t>n Fast aggregation of large data (e.g. 100GB in RAM), fast ordered joins, fast add/modify/delete of columns by group using no copies at all, list columns, a fast friendly file reader and parallel file writer. Offers a natural and flexible syntax, for faster development.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library(forecast) </a:t>
            </a:r>
          </a:p>
          <a:p>
            <a:r>
              <a:rPr lang="en-IN" dirty="0" smtClean="0"/>
              <a:t>Methods and tools for displaying and analysing </a:t>
            </a:r>
            <a:r>
              <a:rPr lang="en-IN" dirty="0" err="1" smtClean="0"/>
              <a:t>univariate</a:t>
            </a:r>
            <a:r>
              <a:rPr lang="en-IN" dirty="0" smtClean="0"/>
              <a:t> time series forecasts including exponential smoothing via state space models and automatic ARIMA modelling.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library(TSA)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F146E-57EF-46AE-B36B-42D71DD17C3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329A-EC51-455A-8DE5-EED71ED60E11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D72A-29D4-4831-A61E-7B02D0A30D7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Transportation/2015-Yellow-Taxi-Trip-Data/ba8s-jw6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html/tlc/downloads/pdf/data_dictionary_trip_records_yellow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Capstone Project</a:t>
            </a:r>
            <a:br>
              <a:rPr lang="en-IN" dirty="0" smtClean="0"/>
            </a:br>
            <a:r>
              <a:rPr lang="en-IN" dirty="0" smtClean="0"/>
              <a:t>Predictive Analytics of Taxi Demand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Team1</a:t>
            </a:r>
          </a:p>
          <a:p>
            <a:r>
              <a:rPr lang="en-IN" dirty="0" smtClean="0"/>
              <a:t>Great learning – PGPBDA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Lag 24 is 12 hours</a:t>
            </a:r>
          </a:p>
          <a:p>
            <a:r>
              <a:rPr lang="en-IN" dirty="0" smtClean="0"/>
              <a:t>Lag 48 is 24 hours</a:t>
            </a:r>
          </a:p>
          <a:p>
            <a:r>
              <a:rPr lang="en-IN" dirty="0" smtClean="0"/>
              <a:t>Lag 336 is 1 week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Uni</a:t>
            </a:r>
            <a:r>
              <a:rPr lang="en-IN" dirty="0" smtClean="0"/>
              <a:t> </a:t>
            </a:r>
            <a:r>
              <a:rPr lang="en-IN" dirty="0" err="1" smtClean="0"/>
              <a:t>variate</a:t>
            </a:r>
            <a:r>
              <a:rPr lang="en-IN" dirty="0" smtClean="0"/>
              <a:t> Time Series</a:t>
            </a:r>
          </a:p>
          <a:p>
            <a:r>
              <a:rPr lang="en-IN" dirty="0" smtClean="0"/>
              <a:t>As demand forecasting will be done by pickup trend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Decomposition of Time Series for lag 24 </a:t>
            </a:r>
            <a:endParaRPr lang="en-IN" dirty="0"/>
          </a:p>
        </p:txBody>
      </p:sp>
      <p:pic>
        <p:nvPicPr>
          <p:cNvPr id="4" name="Content Placeholder 3" descr="Decomposi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1" y="1366252"/>
            <a:ext cx="7239000" cy="465666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IN" sz="1900" dirty="0" smtClean="0"/>
              <a:t>Trend – Diff24((p,d,q) = (3,0,11) or (5,0,11))</a:t>
            </a:r>
          </a:p>
        </p:txBody>
      </p:sp>
      <p:pic>
        <p:nvPicPr>
          <p:cNvPr id="7" name="Content Placeholder 6" descr="Non Seasonal ACF-2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4040188" cy="214551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81000"/>
            <a:ext cx="4041775" cy="639762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IN" dirty="0" smtClean="0"/>
          </a:p>
          <a:p>
            <a:pPr algn="ctr"/>
            <a:r>
              <a:rPr lang="en-IN" sz="3000" dirty="0" smtClean="0"/>
              <a:t>Seasonality – </a:t>
            </a:r>
            <a:r>
              <a:rPr lang="en-IN" sz="3000" dirty="0" smtClean="0"/>
              <a:t>Diff24((</a:t>
            </a:r>
            <a:r>
              <a:rPr lang="en-IN" sz="3000" dirty="0" smtClean="0"/>
              <a:t>P,D,Q) = (10,1,8))</a:t>
            </a:r>
          </a:p>
          <a:p>
            <a:pPr algn="ctr"/>
            <a:endParaRPr lang="en-IN" dirty="0"/>
          </a:p>
        </p:txBody>
      </p:sp>
      <p:pic>
        <p:nvPicPr>
          <p:cNvPr id="8" name="Content Placeholder 7" descr="Trend PACF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57200" y="3581400"/>
            <a:ext cx="4041775" cy="2170188"/>
          </a:xfrm>
        </p:spPr>
      </p:pic>
      <p:pic>
        <p:nvPicPr>
          <p:cNvPr id="9" name="Picture 8" descr="Seasonality - AC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1219200"/>
            <a:ext cx="3996221" cy="2253715"/>
          </a:xfrm>
          <a:prstGeom prst="rect">
            <a:avLst/>
          </a:prstGeom>
        </p:spPr>
      </p:pic>
      <p:pic>
        <p:nvPicPr>
          <p:cNvPr id="10" name="Picture 9" descr="Trend PAC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0522" y="3581400"/>
            <a:ext cx="4067678" cy="21840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Decomposition of Time Series for lag </a:t>
            </a:r>
            <a:r>
              <a:rPr lang="en-IN" dirty="0" smtClean="0"/>
              <a:t>48</a:t>
            </a:r>
            <a:endParaRPr lang="en-IN" dirty="0"/>
          </a:p>
        </p:txBody>
      </p:sp>
      <p:pic>
        <p:nvPicPr>
          <p:cNvPr id="4" name="Content Placeholder 3" descr="48 la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447800"/>
            <a:ext cx="7291015" cy="425397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040188" cy="639762"/>
          </a:xfrm>
        </p:spPr>
        <p:txBody>
          <a:bodyPr>
            <a:normAutofit fontScale="92500"/>
          </a:bodyPr>
          <a:lstStyle/>
          <a:p>
            <a:pPr algn="ctr"/>
            <a:r>
              <a:rPr lang="en-IN" dirty="0" smtClean="0"/>
              <a:t>Trend – Diff 48(</a:t>
            </a:r>
            <a:r>
              <a:rPr lang="en-IN" dirty="0" smtClean="0"/>
              <a:t>(p,d,q) = (3,0,10</a:t>
            </a:r>
            <a:r>
              <a:rPr lang="en-IN" dirty="0" smtClean="0"/>
              <a:t>))</a:t>
            </a:r>
            <a:endParaRPr lang="en-IN" dirty="0"/>
          </a:p>
        </p:txBody>
      </p:sp>
      <p:pic>
        <p:nvPicPr>
          <p:cNvPr id="7" name="Content Placeholder 6" descr="Trend -ACF -diff48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43000"/>
            <a:ext cx="4040188" cy="231926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04800"/>
            <a:ext cx="4041775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 smtClean="0"/>
              <a:t>Seasonality – Diff 48((P,D,Q</a:t>
            </a:r>
            <a:r>
              <a:rPr lang="en-IN" dirty="0" smtClean="0"/>
              <a:t>) = (7,1,3</a:t>
            </a:r>
            <a:r>
              <a:rPr lang="en-IN" dirty="0" smtClean="0"/>
              <a:t>))</a:t>
            </a:r>
            <a:endParaRPr lang="en-IN" dirty="0"/>
          </a:p>
        </p:txBody>
      </p:sp>
      <p:pic>
        <p:nvPicPr>
          <p:cNvPr id="8" name="Content Placeholder 7" descr="Trend PACF -48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57200" y="3634014"/>
            <a:ext cx="4041775" cy="2309586"/>
          </a:xfrm>
        </p:spPr>
      </p:pic>
      <p:pic>
        <p:nvPicPr>
          <p:cNvPr id="9" name="Picture 8" descr="Seasonality - ACF -4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990" y="1143001"/>
            <a:ext cx="3946410" cy="2391937"/>
          </a:xfrm>
          <a:prstGeom prst="rect">
            <a:avLst/>
          </a:prstGeom>
        </p:spPr>
      </p:pic>
      <p:pic>
        <p:nvPicPr>
          <p:cNvPr id="10" name="Picture 9" descr="Seasonality - PACF - 4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581400"/>
            <a:ext cx="4267200" cy="23745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Decomposition of Time Series for lag </a:t>
            </a:r>
            <a:r>
              <a:rPr lang="en-IN" dirty="0" smtClean="0"/>
              <a:t>336</a:t>
            </a:r>
            <a:endParaRPr lang="en-IN" dirty="0"/>
          </a:p>
        </p:txBody>
      </p:sp>
      <p:pic>
        <p:nvPicPr>
          <p:cNvPr id="5" name="Content Placeholder 4" descr="lag 3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678008" cy="53088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Seasonality Graph for Diff 336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31152"/>
            <a:ext cx="8170503" cy="471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040188" cy="639762"/>
          </a:xfrm>
        </p:spPr>
        <p:txBody>
          <a:bodyPr>
            <a:normAutofit fontScale="92500"/>
          </a:bodyPr>
          <a:lstStyle/>
          <a:p>
            <a:pPr algn="ctr"/>
            <a:r>
              <a:rPr lang="en-IN" dirty="0" smtClean="0"/>
              <a:t>Trend – Diff 336(</a:t>
            </a:r>
            <a:r>
              <a:rPr lang="en-IN" dirty="0" smtClean="0"/>
              <a:t>(p,d,q) = (1,1,1</a:t>
            </a:r>
            <a:r>
              <a:rPr lang="en-IN" dirty="0" smtClean="0"/>
              <a:t>))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04800"/>
            <a:ext cx="4041775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 smtClean="0"/>
              <a:t>Seasonality – Diff 336((P,D,Q</a:t>
            </a:r>
            <a:r>
              <a:rPr lang="en-IN" dirty="0" smtClean="0"/>
              <a:t>) = (2,1,3</a:t>
            </a:r>
            <a:r>
              <a:rPr lang="en-IN" dirty="0" smtClean="0"/>
              <a:t>))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4040188" cy="240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86200"/>
            <a:ext cx="4191000" cy="236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025" y="1066800"/>
            <a:ext cx="4041775" cy="241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3425" y="3828528"/>
            <a:ext cx="4219575" cy="241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ARIMA - MAPE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Mape</a:t>
            </a:r>
            <a:r>
              <a:rPr lang="en-IN" dirty="0" smtClean="0"/>
              <a:t> = 30.50581</a:t>
            </a:r>
            <a:endParaRPr lang="en-IN" dirty="0" smtClean="0"/>
          </a:p>
          <a:p>
            <a:r>
              <a:rPr lang="en-IN" dirty="0" err="1" smtClean="0"/>
              <a:t>MAPE_mult</a:t>
            </a: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dirty="0" smtClean="0"/>
              <a:t>19.48408</a:t>
            </a:r>
          </a:p>
          <a:p>
            <a:r>
              <a:rPr lang="en-IN" dirty="0" smtClean="0"/>
              <a:t>mean(</a:t>
            </a:r>
            <a:r>
              <a:rPr lang="en-IN" dirty="0" err="1" smtClean="0"/>
              <a:t>result_comp$diff</a:t>
            </a:r>
            <a:r>
              <a:rPr lang="en-IN" dirty="0" smtClean="0"/>
              <a:t>/</a:t>
            </a:r>
            <a:r>
              <a:rPr lang="en-IN" dirty="0" err="1" smtClean="0"/>
              <a:t>result_comp$actual</a:t>
            </a:r>
            <a:r>
              <a:rPr lang="en-IN" dirty="0" smtClean="0"/>
              <a:t>)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=0.2848019</a:t>
            </a:r>
            <a:endParaRPr lang="en-IN" dirty="0" smtClean="0"/>
          </a:p>
          <a:p>
            <a:r>
              <a:rPr lang="en-IN" dirty="0" err="1" smtClean="0"/>
              <a:t>MAPE_add</a:t>
            </a: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dirty="0" smtClean="0"/>
              <a:t>37.81035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Set: </a:t>
            </a:r>
            <a:r>
              <a:rPr lang="en-IN" dirty="0"/>
              <a:t>2015 Yellow Taxi Trip </a:t>
            </a:r>
            <a:r>
              <a:rPr lang="en-IN" dirty="0" smtClean="0"/>
              <a:t>Data(City of New York)</a:t>
            </a:r>
          </a:p>
          <a:p>
            <a:r>
              <a:rPr lang="en-IN" dirty="0" smtClean="0"/>
              <a:t>Data Size: 10.8 GB</a:t>
            </a:r>
          </a:p>
          <a:p>
            <a:r>
              <a:rPr lang="en-IN" dirty="0" smtClean="0"/>
              <a:t>Data Source: </a:t>
            </a:r>
            <a:r>
              <a:rPr lang="en-IN" u="sng" dirty="0">
                <a:hlinkClick r:id="rId2"/>
              </a:rPr>
              <a:t>https://data.cityofnewyork.us/Transportation/2015-Yellow-Taxi-Trip-Data/ba8s-jw6u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TBATS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Artificial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Cab Companies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7500" lnSpcReduction="20000"/>
          </a:bodyPr>
          <a:lstStyle/>
          <a:p>
            <a:r>
              <a:rPr lang="en-IN" dirty="0" err="1" smtClean="0"/>
              <a:t>passenger_count</a:t>
            </a:r>
            <a:endParaRPr lang="en-IN" dirty="0" smtClean="0"/>
          </a:p>
          <a:p>
            <a:r>
              <a:rPr lang="en-IN" dirty="0" err="1" smtClean="0"/>
              <a:t>trip_distance</a:t>
            </a:r>
            <a:endParaRPr lang="en-IN" dirty="0" smtClean="0"/>
          </a:p>
          <a:p>
            <a:r>
              <a:rPr lang="en-IN" dirty="0" err="1" smtClean="0"/>
              <a:t>pickup_longitude</a:t>
            </a:r>
            <a:endParaRPr lang="en-IN" dirty="0" smtClean="0"/>
          </a:p>
          <a:p>
            <a:r>
              <a:rPr lang="en-IN" dirty="0" err="1" smtClean="0"/>
              <a:t>pickup_latitude</a:t>
            </a:r>
            <a:endParaRPr lang="en-IN" dirty="0" smtClean="0"/>
          </a:p>
          <a:p>
            <a:r>
              <a:rPr lang="en-IN" dirty="0" err="1" smtClean="0"/>
              <a:t>RateCodeID</a:t>
            </a:r>
            <a:endParaRPr lang="en-IN" dirty="0" smtClean="0"/>
          </a:p>
          <a:p>
            <a:r>
              <a:rPr lang="en-IN" dirty="0" err="1" smtClean="0"/>
              <a:t>store_and_fwd_flag</a:t>
            </a:r>
            <a:endParaRPr lang="en-IN" dirty="0" smtClean="0"/>
          </a:p>
          <a:p>
            <a:r>
              <a:rPr lang="en-IN" dirty="0" err="1" smtClean="0"/>
              <a:t>dropoff_longitude</a:t>
            </a:r>
            <a:endParaRPr lang="en-IN" dirty="0" smtClean="0"/>
          </a:p>
          <a:p>
            <a:r>
              <a:rPr lang="en-IN" dirty="0" err="1" smtClean="0"/>
              <a:t>dropoff_latitude</a:t>
            </a:r>
            <a:endParaRPr lang="en-IN" dirty="0" smtClean="0"/>
          </a:p>
          <a:p>
            <a:r>
              <a:rPr lang="en-IN" dirty="0" err="1" smtClean="0"/>
              <a:t>fare_amount</a:t>
            </a:r>
            <a:endParaRPr lang="en-IN" dirty="0" smtClean="0"/>
          </a:p>
          <a:p>
            <a:r>
              <a:rPr lang="en-IN" dirty="0" smtClean="0"/>
              <a:t>extra</a:t>
            </a:r>
          </a:p>
          <a:p>
            <a:r>
              <a:rPr lang="en-IN" dirty="0" err="1" smtClean="0"/>
              <a:t>mta_tax</a:t>
            </a:r>
            <a:endParaRPr lang="en-IN" dirty="0" smtClean="0"/>
          </a:p>
          <a:p>
            <a:r>
              <a:rPr lang="en-IN" dirty="0" err="1" smtClean="0"/>
              <a:t>tip_amount</a:t>
            </a:r>
            <a:endParaRPr lang="en-IN" dirty="0" smtClean="0"/>
          </a:p>
          <a:p>
            <a:r>
              <a:rPr lang="en-IN" dirty="0" err="1" smtClean="0"/>
              <a:t>tolls_amount</a:t>
            </a:r>
            <a:endParaRPr lang="en-IN" dirty="0" smtClean="0"/>
          </a:p>
          <a:p>
            <a:r>
              <a:rPr lang="en-IN" dirty="0" err="1" smtClean="0"/>
              <a:t>total_amount</a:t>
            </a:r>
            <a:endParaRPr lang="en-IN" dirty="0" smtClean="0"/>
          </a:p>
          <a:p>
            <a:r>
              <a:rPr lang="en-IN" dirty="0" err="1" smtClean="0"/>
              <a:t>vendor_id</a:t>
            </a:r>
            <a:endParaRPr lang="en-IN" dirty="0" smtClean="0"/>
          </a:p>
          <a:p>
            <a:r>
              <a:rPr lang="en-IN" dirty="0" err="1" smtClean="0"/>
              <a:t>pickup_datetime</a:t>
            </a:r>
            <a:endParaRPr lang="en-IN" dirty="0" smtClean="0"/>
          </a:p>
          <a:p>
            <a:r>
              <a:rPr lang="en-IN" dirty="0" err="1" smtClean="0"/>
              <a:t>dropoff_datetime</a:t>
            </a:r>
            <a:endParaRPr lang="en-IN" dirty="0" smtClean="0"/>
          </a:p>
          <a:p>
            <a:r>
              <a:rPr lang="en-IN" dirty="0" err="1" smtClean="0"/>
              <a:t>rate_code</a:t>
            </a:r>
            <a:endParaRPr lang="en-IN" dirty="0" smtClean="0"/>
          </a:p>
          <a:p>
            <a:r>
              <a:rPr lang="en-IN" dirty="0" err="1" smtClean="0"/>
              <a:t>payment_type</a:t>
            </a:r>
            <a:endParaRPr lang="en-IN" dirty="0" smtClean="0"/>
          </a:p>
          <a:p>
            <a:r>
              <a:rPr lang="en-IN" dirty="0" err="1" smtClean="0"/>
              <a:t>imp_surcharge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http://www.nyc.gov/html/tlc/downloads/pdf/data_dictionary_trip_records_yellow.pdf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Data further enriched with Weather attributes like </a:t>
            </a:r>
            <a:r>
              <a:rPr lang="en-IN" dirty="0" smtClean="0"/>
              <a:t>Temp</a:t>
            </a:r>
            <a:r>
              <a:rPr lang="en-IN" dirty="0" smtClean="0"/>
              <a:t>., Visibility, Precipitation and  </a:t>
            </a:r>
            <a:r>
              <a:rPr lang="en-IN" dirty="0" smtClean="0"/>
              <a:t>Conditions </a:t>
            </a:r>
            <a:r>
              <a:rPr lang="en-IN" dirty="0" smtClean="0"/>
              <a:t>(e.g.; Rainy, Partly Cloudy etc.)</a:t>
            </a:r>
          </a:p>
          <a:p>
            <a:r>
              <a:rPr lang="en-IN" dirty="0" smtClean="0"/>
              <a:t>Also whether the day is Public holiday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Hourly Demand Analysis</a:t>
            </a:r>
            <a:endParaRPr lang="en-IN" dirty="0"/>
          </a:p>
        </p:txBody>
      </p:sp>
      <p:pic>
        <p:nvPicPr>
          <p:cNvPr id="6" name="Content Placeholder 5" descr="Dai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915400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Demand Analysis on Week Day basis</a:t>
            </a:r>
            <a:endParaRPr lang="en-IN" dirty="0"/>
          </a:p>
        </p:txBody>
      </p:sp>
      <p:pic>
        <p:nvPicPr>
          <p:cNvPr id="8" name="Content Placeholder 7" descr="Week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1" y="1600200"/>
            <a:ext cx="701040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Demand Analysis on Month Day basis</a:t>
            </a:r>
            <a:endParaRPr lang="en-IN" dirty="0"/>
          </a:p>
        </p:txBody>
      </p:sp>
      <p:pic>
        <p:nvPicPr>
          <p:cNvPr id="6" name="Content Placeholder 5" descr="Month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229600" cy="4876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 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library(</a:t>
            </a:r>
            <a:r>
              <a:rPr lang="en-IN" dirty="0" err="1" smtClean="0"/>
              <a:t>fst</a:t>
            </a:r>
            <a:r>
              <a:rPr lang="en-IN" dirty="0" smtClean="0"/>
              <a:t>) </a:t>
            </a:r>
            <a:endParaRPr lang="en-IN" dirty="0" smtClean="0"/>
          </a:p>
          <a:p>
            <a:r>
              <a:rPr lang="en-IN" dirty="0" smtClean="0"/>
              <a:t>library(zoo</a:t>
            </a:r>
            <a:r>
              <a:rPr lang="en-IN" dirty="0" smtClean="0"/>
              <a:t>) </a:t>
            </a:r>
            <a:endParaRPr lang="en-IN" dirty="0" smtClean="0"/>
          </a:p>
          <a:p>
            <a:r>
              <a:rPr lang="en-IN" dirty="0" smtClean="0"/>
              <a:t>library(</a:t>
            </a:r>
            <a:r>
              <a:rPr lang="en-IN" dirty="0" err="1" smtClean="0"/>
              <a:t>lubridate</a:t>
            </a:r>
            <a:r>
              <a:rPr lang="en-IN" dirty="0" smtClean="0"/>
              <a:t>) </a:t>
            </a:r>
            <a:endParaRPr lang="en-IN" dirty="0" smtClean="0"/>
          </a:p>
          <a:p>
            <a:r>
              <a:rPr lang="en-IN" dirty="0" smtClean="0"/>
              <a:t>library(</a:t>
            </a:r>
            <a:r>
              <a:rPr lang="en-IN" dirty="0" err="1" smtClean="0"/>
              <a:t>dplyr</a:t>
            </a:r>
            <a:r>
              <a:rPr lang="en-IN" dirty="0" smtClean="0"/>
              <a:t>) </a:t>
            </a:r>
            <a:endParaRPr lang="en-IN" dirty="0" smtClean="0"/>
          </a:p>
          <a:p>
            <a:r>
              <a:rPr lang="en-IN" dirty="0" smtClean="0"/>
              <a:t>library(</a:t>
            </a:r>
            <a:r>
              <a:rPr lang="en-IN" dirty="0" err="1" smtClean="0"/>
              <a:t>data.table</a:t>
            </a:r>
            <a:r>
              <a:rPr lang="en-IN" dirty="0" smtClean="0"/>
              <a:t>) </a:t>
            </a:r>
            <a:endParaRPr lang="en-IN" dirty="0" smtClean="0"/>
          </a:p>
          <a:p>
            <a:r>
              <a:rPr lang="en-IN" dirty="0" smtClean="0"/>
              <a:t>library(forecast</a:t>
            </a:r>
            <a:r>
              <a:rPr lang="en-IN" dirty="0" smtClean="0"/>
              <a:t>) </a:t>
            </a:r>
            <a:endParaRPr lang="en-IN" dirty="0" smtClean="0"/>
          </a:p>
          <a:p>
            <a:r>
              <a:rPr lang="en-IN" dirty="0" smtClean="0"/>
              <a:t>library(TSA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IN" dirty="0" smtClean="0"/>
              <a:t>Rounding up Latitude-Longitude up to 2 Decimal</a:t>
            </a:r>
            <a:endParaRPr lang="en-IN" dirty="0" smtClean="0"/>
          </a:p>
          <a:p>
            <a:r>
              <a:rPr lang="en-IN" dirty="0" smtClean="0"/>
              <a:t>Dividing </a:t>
            </a:r>
            <a:r>
              <a:rPr lang="en-IN" dirty="0" smtClean="0"/>
              <a:t>New York map in 4 sections based on </a:t>
            </a:r>
            <a:r>
              <a:rPr lang="en-IN" dirty="0" smtClean="0"/>
              <a:t>Lat-Long</a:t>
            </a:r>
          </a:p>
          <a:p>
            <a:r>
              <a:rPr lang="en-IN" dirty="0" smtClean="0"/>
              <a:t>Data Aggregation on Half Hourly basis to reduce data size and create a model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307</Words>
  <Application>Microsoft Office PowerPoint</Application>
  <PresentationFormat>On-screen Show (4:3)</PresentationFormat>
  <Paragraphs>88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Capstone Project Predictive Analytics of Taxi Demand</vt:lpstr>
      <vt:lpstr>Data Set Details</vt:lpstr>
      <vt:lpstr>Data Attributes</vt:lpstr>
      <vt:lpstr>Data Dictionary</vt:lpstr>
      <vt:lpstr>Hourly Demand Analysis</vt:lpstr>
      <vt:lpstr>Demand Analysis on Week Day basis</vt:lpstr>
      <vt:lpstr>Demand Analysis on Month Day basis</vt:lpstr>
      <vt:lpstr>R Libraries Used</vt:lpstr>
      <vt:lpstr>Slide 9</vt:lpstr>
      <vt:lpstr>Slide 10</vt:lpstr>
      <vt:lpstr>Time Series</vt:lpstr>
      <vt:lpstr>Decomposition of Time Series for lag 24 </vt:lpstr>
      <vt:lpstr>Slide 13</vt:lpstr>
      <vt:lpstr>Decomposition of Time Series for lag 48</vt:lpstr>
      <vt:lpstr>Slide 15</vt:lpstr>
      <vt:lpstr>Decomposition of Time Series for lag 336</vt:lpstr>
      <vt:lpstr>Seasonality Graph for Diff 336</vt:lpstr>
      <vt:lpstr>Slide 18</vt:lpstr>
      <vt:lpstr>ARIMA - MAPE</vt:lpstr>
      <vt:lpstr>TBATS</vt:lpstr>
      <vt:lpstr>Decision Tree</vt:lpstr>
      <vt:lpstr>Random Forest</vt:lpstr>
      <vt:lpstr>Artificial Neural Network</vt:lpstr>
      <vt:lpstr>Cab Companies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Predictive Analytics of Taxi Demand</dc:title>
  <dc:creator>Anuj</dc:creator>
  <cp:lastModifiedBy>Anuj</cp:lastModifiedBy>
  <cp:revision>79</cp:revision>
  <dcterms:created xsi:type="dcterms:W3CDTF">2018-02-12T05:18:45Z</dcterms:created>
  <dcterms:modified xsi:type="dcterms:W3CDTF">2018-02-14T05:10:16Z</dcterms:modified>
</cp:coreProperties>
</file>