
<file path=[Content_Types].xml><?xml version="1.0" encoding="utf-8"?>
<Types xmlns="http://schemas.openxmlformats.org/package/2006/content-types">
  <Default Extension="bin" ContentType="application/vnd.openxmlformats-officedocument.oleObject"/>
  <Default Extension="emf" ContentType="image/x-emf"/>
  <Default Extension="htm" ContentType="application/xhtml+xml"/>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Lst>
  <p:sldIdLst>
    <p:sldId id="1108" r:id="rId6"/>
    <p:sldId id="1250" r:id="rId7"/>
    <p:sldId id="1257" r:id="rId8"/>
    <p:sldId id="1258" r:id="rId9"/>
    <p:sldId id="1253" r:id="rId10"/>
    <p:sldId id="1254" r:id="rId11"/>
    <p:sldId id="1255" r:id="rId12"/>
    <p:sldId id="1251" r:id="rId13"/>
    <p:sldId id="1187" r:id="rId14"/>
    <p:sldId id="1256" r:id="rId15"/>
    <p:sldId id="1252" r:id="rId16"/>
    <p:sldId id="20761379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ustomXml" Target="../customXml/item4.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28544BFC-F632-4E73-814C-EAA3389D7701}"/>
    <pc:docChg chg="custSel modSld">
      <pc:chgData name="Naveen Totla" userId="3a0dd7d2-776f-45b5-aa20-bccfea9d8cc6" providerId="ADAL" clId="{28544BFC-F632-4E73-814C-EAA3389D7701}" dt="2023-08-09T06:42:30.423" v="1165" actId="20577"/>
      <pc:docMkLst>
        <pc:docMk/>
      </pc:docMkLst>
      <pc:sldChg chg="modSp">
        <pc:chgData name="Naveen Totla" userId="3a0dd7d2-776f-45b5-aa20-bccfea9d8cc6" providerId="ADAL" clId="{28544BFC-F632-4E73-814C-EAA3389D7701}" dt="2023-08-09T06:42:30.423" v="1165" actId="20577"/>
        <pc:sldMkLst>
          <pc:docMk/>
          <pc:sldMk cId="3745426996" sldId="2076137959"/>
        </pc:sldMkLst>
        <pc:spChg chg="mod">
          <ac:chgData name="Naveen Totla" userId="3a0dd7d2-776f-45b5-aa20-bccfea9d8cc6" providerId="ADAL" clId="{28544BFC-F632-4E73-814C-EAA3389D7701}" dt="2023-08-09T06:31:25.805" v="95" actId="6549"/>
          <ac:spMkLst>
            <pc:docMk/>
            <pc:sldMk cId="3745426996" sldId="2076137959"/>
            <ac:spMk id="2" creationId="{91E8C76A-59F3-4288-AB50-4B9DCD99CC51}"/>
          </ac:spMkLst>
        </pc:spChg>
        <pc:spChg chg="mod">
          <ac:chgData name="Naveen Totla" userId="3a0dd7d2-776f-45b5-aa20-bccfea9d8cc6" providerId="ADAL" clId="{28544BFC-F632-4E73-814C-EAA3389D7701}" dt="2023-08-09T06:41:27.044" v="1156" actId="20577"/>
          <ac:spMkLst>
            <pc:docMk/>
            <pc:sldMk cId="3745426996" sldId="2076137959"/>
            <ac:spMk id="20" creationId="{0E9012D0-72F1-4852-986C-C93A8AF9C61D}"/>
          </ac:spMkLst>
        </pc:spChg>
        <pc:spChg chg="mod">
          <ac:chgData name="Naveen Totla" userId="3a0dd7d2-776f-45b5-aa20-bccfea9d8cc6" providerId="ADAL" clId="{28544BFC-F632-4E73-814C-EAA3389D7701}" dt="2023-08-09T06:32:55.880" v="199" actId="6549"/>
          <ac:spMkLst>
            <pc:docMk/>
            <pc:sldMk cId="3745426996" sldId="2076137959"/>
            <ac:spMk id="25" creationId="{B300BF88-DCA7-4F6E-AE14-CEA1CAC35F25}"/>
          </ac:spMkLst>
        </pc:spChg>
        <pc:spChg chg="mod">
          <ac:chgData name="Naveen Totla" userId="3a0dd7d2-776f-45b5-aa20-bccfea9d8cc6" providerId="ADAL" clId="{28544BFC-F632-4E73-814C-EAA3389D7701}" dt="2023-08-09T06:37:41.569" v="627" actId="20577"/>
          <ac:spMkLst>
            <pc:docMk/>
            <pc:sldMk cId="3745426996" sldId="2076137959"/>
            <ac:spMk id="30" creationId="{2D757896-1B57-47CD-8F07-15876201B0AD}"/>
          </ac:spMkLst>
        </pc:spChg>
        <pc:spChg chg="mod">
          <ac:chgData name="Naveen Totla" userId="3a0dd7d2-776f-45b5-aa20-bccfea9d8cc6" providerId="ADAL" clId="{28544BFC-F632-4E73-814C-EAA3389D7701}" dt="2023-08-09T06:37:30.215" v="624" actId="313"/>
          <ac:spMkLst>
            <pc:docMk/>
            <pc:sldMk cId="3745426996" sldId="2076137959"/>
            <ac:spMk id="32" creationId="{1E9483BB-F8AC-491A-9695-810F037646A4}"/>
          </ac:spMkLst>
        </pc:spChg>
        <pc:spChg chg="mod">
          <ac:chgData name="Naveen Totla" userId="3a0dd7d2-776f-45b5-aa20-bccfea9d8cc6" providerId="ADAL" clId="{28544BFC-F632-4E73-814C-EAA3389D7701}" dt="2023-08-09T06:42:30.423" v="1165" actId="20577"/>
          <ac:spMkLst>
            <pc:docMk/>
            <pc:sldMk cId="3745426996" sldId="2076137959"/>
            <ac:spMk id="38" creationId="{AA4D9D17-9C02-436C-A6BD-094FCFB2DCE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1"/>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13" name="Rectangle 12"/>
          <p:cNvSpPr>
            <a:spLocks noChangeArrowheads="1"/>
          </p:cNvSpPr>
          <p:nvPr userDrawn="1"/>
        </p:nvSpPr>
        <p:spPr bwMode="auto">
          <a:xfrm>
            <a:off x="8941561" y="3305268"/>
            <a:ext cx="65" cy="27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03039" rtl="0" eaLnBrk="0" fontAlgn="base" latinLnBrk="0" hangingPunct="0">
              <a:lnSpc>
                <a:spcPct val="100000"/>
              </a:lnSpc>
              <a:spcBef>
                <a:spcPct val="0"/>
              </a:spcBef>
              <a:spcAft>
                <a:spcPct val="0"/>
              </a:spcAft>
              <a:buClrTx/>
              <a:buSzTx/>
              <a:buFontTx/>
              <a:buNone/>
              <a:tabLst/>
            </a:pPr>
            <a:endParaRPr kumimoji="0" lang="en-US" altLang="en-US" sz="1778"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7" y="5908064"/>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15" name="Rectangle 14"/>
          <p:cNvSpPr>
            <a:spLocks noChangeArrowheads="1"/>
          </p:cNvSpPr>
          <p:nvPr userDrawn="1"/>
        </p:nvSpPr>
        <p:spPr bwMode="auto">
          <a:xfrm>
            <a:off x="7718872" y="4946337"/>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16" name="Rectangle 15"/>
          <p:cNvSpPr>
            <a:spLocks noChangeArrowheads="1"/>
          </p:cNvSpPr>
          <p:nvPr userDrawn="1"/>
        </p:nvSpPr>
        <p:spPr bwMode="auto">
          <a:xfrm>
            <a:off x="5983115" y="4009636"/>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17" name="Rectangle 16"/>
          <p:cNvSpPr>
            <a:spLocks noChangeArrowheads="1"/>
          </p:cNvSpPr>
          <p:nvPr userDrawn="1"/>
        </p:nvSpPr>
        <p:spPr bwMode="auto">
          <a:xfrm>
            <a:off x="11190412" y="4949912"/>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18" name="Rectangle 17"/>
          <p:cNvSpPr>
            <a:spLocks noChangeArrowheads="1"/>
          </p:cNvSpPr>
          <p:nvPr userDrawn="1"/>
        </p:nvSpPr>
        <p:spPr bwMode="auto">
          <a:xfrm>
            <a:off x="7790349"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19" name="Rectangle 18"/>
          <p:cNvSpPr>
            <a:spLocks noChangeArrowheads="1"/>
          </p:cNvSpPr>
          <p:nvPr userDrawn="1"/>
        </p:nvSpPr>
        <p:spPr bwMode="auto">
          <a:xfrm>
            <a:off x="6076044" y="947566"/>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1" name="Oval 20"/>
          <p:cNvSpPr>
            <a:spLocks noChangeArrowheads="1"/>
          </p:cNvSpPr>
          <p:nvPr userDrawn="1"/>
        </p:nvSpPr>
        <p:spPr bwMode="auto">
          <a:xfrm>
            <a:off x="7023302" y="6359260"/>
            <a:ext cx="513041" cy="498740"/>
          </a:xfrm>
          <a:prstGeom prst="ellipse">
            <a:avLst/>
          </a:prstGeom>
          <a:solidFill>
            <a:srgbClr val="FFA600"/>
          </a:solidFill>
          <a:ln>
            <a:noFill/>
          </a:ln>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5" name="Rectangle 24"/>
          <p:cNvSpPr>
            <a:spLocks noChangeArrowheads="1"/>
          </p:cNvSpPr>
          <p:nvPr userDrawn="1"/>
        </p:nvSpPr>
        <p:spPr bwMode="auto">
          <a:xfrm>
            <a:off x="11190412" y="1935969"/>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6" name="Freeform 25"/>
          <p:cNvSpPr>
            <a:spLocks/>
          </p:cNvSpPr>
          <p:nvPr userDrawn="1"/>
        </p:nvSpPr>
        <p:spPr bwMode="auto">
          <a:xfrm>
            <a:off x="11199350" y="4958849"/>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7" name="Freeform 26"/>
          <p:cNvSpPr>
            <a:spLocks/>
          </p:cNvSpPr>
          <p:nvPr userDrawn="1"/>
        </p:nvSpPr>
        <p:spPr bwMode="auto">
          <a:xfrm>
            <a:off x="11199350" y="1948482"/>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8" name="Freeform 27"/>
          <p:cNvSpPr>
            <a:spLocks/>
          </p:cNvSpPr>
          <p:nvPr userDrawn="1"/>
        </p:nvSpPr>
        <p:spPr bwMode="auto">
          <a:xfrm>
            <a:off x="7802862" y="7840"/>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29" name="Freeform 28"/>
          <p:cNvSpPr>
            <a:spLocks/>
          </p:cNvSpPr>
          <p:nvPr userDrawn="1"/>
        </p:nvSpPr>
        <p:spPr bwMode="auto">
          <a:xfrm>
            <a:off x="7718873" y="5645287"/>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30" name="Freeform 29"/>
          <p:cNvSpPr>
            <a:spLocks/>
          </p:cNvSpPr>
          <p:nvPr userDrawn="1"/>
        </p:nvSpPr>
        <p:spPr bwMode="auto">
          <a:xfrm>
            <a:off x="10945484" y="6607014"/>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31" name="Freeform 30"/>
          <p:cNvSpPr>
            <a:spLocks/>
          </p:cNvSpPr>
          <p:nvPr userDrawn="1"/>
        </p:nvSpPr>
        <p:spPr bwMode="auto">
          <a:xfrm>
            <a:off x="7557961"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32" name="Freeform 31"/>
          <p:cNvSpPr>
            <a:spLocks/>
          </p:cNvSpPr>
          <p:nvPr userDrawn="1"/>
        </p:nvSpPr>
        <p:spPr bwMode="auto">
          <a:xfrm>
            <a:off x="7493635" y="4708586"/>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grpSp>
        <p:nvGrpSpPr>
          <p:cNvPr id="33" name="Group 32"/>
          <p:cNvGrpSpPr/>
          <p:nvPr userDrawn="1"/>
        </p:nvGrpSpPr>
        <p:grpSpPr>
          <a:xfrm>
            <a:off x="10002675" y="366343"/>
            <a:ext cx="1866251" cy="528878"/>
            <a:chOff x="10051659" y="219383"/>
            <a:chExt cx="1866251" cy="528877"/>
          </a:xfrm>
        </p:grpSpPr>
        <p:sp>
          <p:nvSpPr>
            <p:cNvPr id="34" name="Rectangle 33"/>
            <p:cNvSpPr>
              <a:spLocks noChangeArrowheads="1"/>
            </p:cNvSpPr>
            <p:nvPr/>
          </p:nvSpPr>
          <p:spPr bwMode="auto">
            <a:xfrm>
              <a:off x="11098737" y="580970"/>
              <a:ext cx="732573" cy="1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03039" rtl="0" eaLnBrk="0" fontAlgn="base" latinLnBrk="0" hangingPunct="0">
                <a:lnSpc>
                  <a:spcPct val="100000"/>
                </a:lnSpc>
                <a:spcBef>
                  <a:spcPct val="0"/>
                </a:spcBef>
                <a:spcAft>
                  <a:spcPct val="0"/>
                </a:spcAft>
                <a:buClrTx/>
                <a:buSzTx/>
                <a:buFontTx/>
                <a:buNone/>
                <a:tabLst/>
              </a:pPr>
              <a:r>
                <a:rPr kumimoji="0" lang="en-US" altLang="en-US" sz="1087"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778"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1" y="2336380"/>
            <a:ext cx="3896036" cy="516232"/>
          </a:xfrm>
        </p:spPr>
        <p:txBody>
          <a:bodyPr wrap="square">
            <a:spAutoFit/>
          </a:bodyPr>
          <a:lstStyle>
            <a:lvl1pPr>
              <a:defRPr sz="3061" b="1">
                <a:solidFill>
                  <a:schemeClr val="accent4">
                    <a:lumMod val="75000"/>
                    <a:lumOff val="25000"/>
                  </a:schemeClr>
                </a:solidFill>
                <a:latin typeface="Segoe UI" panose="020B0502040204020203" pitchFamily="34" charset="0"/>
                <a:cs typeface="Segoe UI" panose="020B0502040204020203" pitchFamily="34" charset="0"/>
              </a:defRPr>
            </a:lvl1pPr>
            <a:lvl2pPr>
              <a:defRPr sz="3061"/>
            </a:lvl2pPr>
            <a:lvl3pPr>
              <a:defRPr sz="3061"/>
            </a:lvl3pPr>
            <a:lvl4pPr>
              <a:defRPr sz="3061"/>
            </a:lvl4pPr>
            <a:lvl5pPr>
              <a:defRPr sz="3061"/>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2"/>
            <a:ext cx="3896036" cy="887422"/>
          </a:xfrm>
        </p:spPr>
        <p:txBody>
          <a:bodyPr wrap="square">
            <a:spAutoFit/>
          </a:bodyPr>
          <a:lstStyle>
            <a:lvl1pPr>
              <a:lnSpc>
                <a:spcPts val="3061"/>
              </a:lnSpc>
              <a:spcBef>
                <a:spcPts val="0"/>
              </a:spcBef>
              <a:defRPr sz="3061">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4"/>
            <a:ext cx="5441982" cy="604430"/>
            <a:chOff x="5876243" y="7470301"/>
            <a:chExt cx="5441982" cy="604430"/>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939890" cy="533095"/>
            </a:xfrm>
            <a:prstGeom prst="rect">
              <a:avLst/>
            </a:prstGeom>
            <a:noFill/>
          </p:spPr>
          <p:txBody>
            <a:bodyPr wrap="none" rtlCol="0">
              <a:spAutoFit/>
            </a:bodyPr>
            <a:lstStyle/>
            <a:p>
              <a:r>
                <a:rPr lang="en-US" sz="2864" dirty="0"/>
                <a:t>Color ref - </a:t>
              </a:r>
              <a:endParaRPr lang="en-IN" sz="2864"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41" name="Freeform 40"/>
          <p:cNvSpPr>
            <a:spLocks/>
          </p:cNvSpPr>
          <p:nvPr userDrawn="1"/>
        </p:nvSpPr>
        <p:spPr bwMode="auto">
          <a:xfrm>
            <a:off x="4365362" y="4454235"/>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Tree>
    <p:extLst>
      <p:ext uri="{BB962C8B-B14F-4D97-AF65-F5344CB8AC3E}">
        <p14:creationId xmlns:p14="http://schemas.microsoft.com/office/powerpoint/2010/main" val="230794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4" y="4872694"/>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17" name="Picture Placeholder 16"/>
          <p:cNvSpPr>
            <a:spLocks noGrp="1"/>
          </p:cNvSpPr>
          <p:nvPr>
            <p:ph type="pic" sz="quarter" idx="10"/>
          </p:nvPr>
        </p:nvSpPr>
        <p:spPr>
          <a:xfrm>
            <a:off x="0" y="740004"/>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40" y="5156087"/>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5" y="510612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1" name="Text Placeholder 20"/>
          <p:cNvSpPr>
            <a:spLocks noGrp="1"/>
          </p:cNvSpPr>
          <p:nvPr userDrawn="1">
            <p:ph type="body" sz="quarter" idx="12" hasCustomPrompt="1"/>
          </p:nvPr>
        </p:nvSpPr>
        <p:spPr>
          <a:xfrm>
            <a:off x="3586163" y="5494781"/>
            <a:ext cx="3578860" cy="447675"/>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pPr lvl="0"/>
            <a:endParaRPr lang="en-IN" sz="2864" dirty="0"/>
          </a:p>
        </p:txBody>
      </p:sp>
      <p:sp>
        <p:nvSpPr>
          <p:cNvPr id="29" name="Text Placeholder 20"/>
          <p:cNvSpPr>
            <a:spLocks noGrp="1"/>
          </p:cNvSpPr>
          <p:nvPr>
            <p:ph type="body" sz="quarter" idx="14" hasCustomPrompt="1"/>
          </p:nvPr>
        </p:nvSpPr>
        <p:spPr>
          <a:xfrm>
            <a:off x="8000767" y="5494781"/>
            <a:ext cx="3578860" cy="447675"/>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3"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Tree>
    <p:extLst>
      <p:ext uri="{BB962C8B-B14F-4D97-AF65-F5344CB8AC3E}">
        <p14:creationId xmlns:p14="http://schemas.microsoft.com/office/powerpoint/2010/main" val="418867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4"/>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64" dirty="0">
                <a:latin typeface="Segoe UI" panose="020B0502040204020203" pitchFamily="34" charset="0"/>
              </a:rPr>
              <a:t>1</a:t>
            </a:r>
          </a:p>
        </p:txBody>
      </p:sp>
      <p:sp>
        <p:nvSpPr>
          <p:cNvPr id="13" name="Oval 12"/>
          <p:cNvSpPr/>
          <p:nvPr userDrawn="1"/>
        </p:nvSpPr>
        <p:spPr>
          <a:xfrm>
            <a:off x="583720" y="5083098"/>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64"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6" y="3767873"/>
            <a:ext cx="5391629" cy="157223"/>
          </a:xfrm>
        </p:spPr>
        <p:txBody>
          <a:bodyPr lIns="0" tIns="0" rIns="0" bIns="0">
            <a:spAutoFit/>
          </a:bodyPr>
          <a:lstStyle>
            <a:lvl1pPr marL="0" indent="-225759" algn="l" defTabSz="903039" rtl="0" eaLnBrk="1" latinLnBrk="0" hangingPunct="1">
              <a:lnSpc>
                <a:spcPct val="90000"/>
              </a:lnSpc>
              <a:spcBef>
                <a:spcPts val="987"/>
              </a:spcBef>
              <a:buFont typeface="Arial" panose="020B0604020202020204" pitchFamily="34" charset="0"/>
              <a:buNone/>
              <a:defRPr lang="en-IN" sz="1135" kern="1200" baseline="0" dirty="0">
                <a:solidFill>
                  <a:schemeClr val="accent4">
                    <a:lumMod val="75000"/>
                    <a:lumOff val="25000"/>
                  </a:schemeClr>
                </a:solidFill>
                <a:latin typeface="Segoe UI Semibold" panose="020B07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6" y="3994983"/>
            <a:ext cx="5384415" cy="616206"/>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6" y="5087221"/>
            <a:ext cx="5391629" cy="157223"/>
          </a:xfrm>
        </p:spPr>
        <p:txBody>
          <a:bodyPr lIns="0" tIns="0" rIns="0" bIns="0">
            <a:spAutoFit/>
          </a:bodyPr>
          <a:lstStyle>
            <a:lvl1pPr marL="0" indent="-225759" algn="l" defTabSz="903039" rtl="0" eaLnBrk="1" latinLnBrk="0" hangingPunct="1">
              <a:lnSpc>
                <a:spcPct val="90000"/>
              </a:lnSpc>
              <a:spcBef>
                <a:spcPts val="987"/>
              </a:spcBef>
              <a:buFont typeface="Arial" panose="020B0604020202020204" pitchFamily="34" charset="0"/>
              <a:buNone/>
              <a:defRPr lang="en-IN" sz="1135" kern="1200" baseline="0" dirty="0">
                <a:solidFill>
                  <a:schemeClr val="accent4">
                    <a:lumMod val="75000"/>
                    <a:lumOff val="25000"/>
                  </a:schemeClr>
                </a:solidFill>
                <a:latin typeface="Segoe UI Semibold" panose="020B07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6" y="5314331"/>
            <a:ext cx="5384415" cy="616206"/>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4"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0669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6"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6"/>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1395"/>
            <a:endParaRPr lang="en-US" sz="1777"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0311" tIns="45156" rIns="90311" bIns="45156" numCol="1" anchor="t" anchorCtr="0" compatLnSpc="1">
            <a:prstTxWarp prst="textNoShape">
              <a:avLst/>
            </a:prstTxWarp>
          </a:bodyPr>
          <a:lstStyle/>
          <a:p>
            <a:pPr lvl="0"/>
            <a:endParaRPr lang="en-IN" sz="2864"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691"/>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1395"/>
            <a:endParaRPr lang="en-US" sz="1777"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pPr lvl="0"/>
            <a:endParaRPr lang="en-IN" sz="2864" dirty="0"/>
          </a:p>
        </p:txBody>
      </p:sp>
      <p:sp>
        <p:nvSpPr>
          <p:cNvPr id="51" name="Text Placeholder 20"/>
          <p:cNvSpPr>
            <a:spLocks noGrp="1"/>
          </p:cNvSpPr>
          <p:nvPr>
            <p:ph type="body" sz="quarter" idx="16" hasCustomPrompt="1"/>
          </p:nvPr>
        </p:nvSpPr>
        <p:spPr>
          <a:xfrm>
            <a:off x="5852871" y="3286416"/>
            <a:ext cx="2219332" cy="576854"/>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691"/>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2"/>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1395"/>
            <a:endParaRPr lang="en-US" sz="1777"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691"/>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8"/>
            <a:ext cx="4059289" cy="2289779"/>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4"/>
            <a:ext cx="2219332" cy="576854"/>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9"/>
            <a:ext cx="1264770" cy="157223"/>
          </a:xfrm>
        </p:spPr>
        <p:txBody>
          <a:bodyPr wrap="none" lIns="0" tIns="0" rIns="0" bIns="0">
            <a:spAutoFit/>
          </a:bodyPr>
          <a:lstStyle>
            <a:lvl1pPr marL="0" indent="-225759" algn="l" defTabSz="903039" rtl="0" eaLnBrk="1" latinLnBrk="0" hangingPunct="1">
              <a:lnSpc>
                <a:spcPct val="90000"/>
              </a:lnSpc>
              <a:spcBef>
                <a:spcPts val="987"/>
              </a:spcBef>
              <a:buFont typeface="Arial" panose="020B0604020202020204" pitchFamily="34" charset="0"/>
              <a:buNone/>
              <a:defRPr lang="en-IN" sz="1135" kern="1200" baseline="0" dirty="0">
                <a:solidFill>
                  <a:schemeClr val="accent4">
                    <a:lumMod val="75000"/>
                    <a:lumOff val="25000"/>
                  </a:schemeClr>
                </a:solidFill>
                <a:latin typeface="Segoe UI Semibold" panose="020B07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1"/>
            <a:ext cx="1264770" cy="157223"/>
          </a:xfrm>
        </p:spPr>
        <p:txBody>
          <a:bodyPr wrap="none" lIns="0" tIns="0" rIns="0" bIns="0">
            <a:spAutoFit/>
          </a:bodyPr>
          <a:lstStyle>
            <a:lvl1pPr marL="0" indent="-225759" algn="l" defTabSz="903039" rtl="0" eaLnBrk="1" latinLnBrk="0" hangingPunct="1">
              <a:lnSpc>
                <a:spcPct val="90000"/>
              </a:lnSpc>
              <a:spcBef>
                <a:spcPts val="987"/>
              </a:spcBef>
              <a:buFont typeface="Arial" panose="020B0604020202020204" pitchFamily="34" charset="0"/>
              <a:buNone/>
              <a:defRPr lang="en-IN" sz="1135" kern="1200" baseline="0" dirty="0">
                <a:solidFill>
                  <a:schemeClr val="accent4">
                    <a:lumMod val="75000"/>
                    <a:lumOff val="25000"/>
                  </a:schemeClr>
                </a:solidFill>
                <a:latin typeface="Segoe UI Semibold" panose="020B07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9"/>
            <a:ext cx="1264770" cy="157223"/>
          </a:xfrm>
        </p:spPr>
        <p:txBody>
          <a:bodyPr wrap="none" lIns="0" tIns="0" rIns="0" bIns="0">
            <a:spAutoFit/>
          </a:bodyPr>
          <a:lstStyle>
            <a:lvl1pPr marL="0" indent="-225759" algn="l" defTabSz="903039" rtl="0" eaLnBrk="1" latinLnBrk="0" hangingPunct="1">
              <a:lnSpc>
                <a:spcPct val="90000"/>
              </a:lnSpc>
              <a:spcBef>
                <a:spcPts val="987"/>
              </a:spcBef>
              <a:buFont typeface="Arial" panose="020B0604020202020204" pitchFamily="34" charset="0"/>
              <a:buNone/>
              <a:defRPr lang="en-IN" sz="1135" kern="1200" baseline="0" dirty="0">
                <a:solidFill>
                  <a:schemeClr val="accent4">
                    <a:lumMod val="75000"/>
                    <a:lumOff val="25000"/>
                  </a:schemeClr>
                </a:solidFill>
                <a:latin typeface="Segoe UI Semibold" panose="020B07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1859000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9"/>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1"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12" name="Freeform 5"/>
          <p:cNvSpPr>
            <a:spLocks/>
          </p:cNvSpPr>
          <p:nvPr/>
        </p:nvSpPr>
        <p:spPr bwMode="auto">
          <a:xfrm>
            <a:off x="5891259" y="1519133"/>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4" name="Freeform 5"/>
          <p:cNvSpPr>
            <a:spLocks/>
          </p:cNvSpPr>
          <p:nvPr/>
        </p:nvSpPr>
        <p:spPr bwMode="auto">
          <a:xfrm>
            <a:off x="5891259" y="310767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7" name="Freeform 5"/>
          <p:cNvSpPr>
            <a:spLocks/>
          </p:cNvSpPr>
          <p:nvPr/>
        </p:nvSpPr>
        <p:spPr bwMode="auto">
          <a:xfrm>
            <a:off x="5891259" y="469621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2" name="Text Placeholder 18"/>
          <p:cNvSpPr>
            <a:spLocks noGrp="1"/>
          </p:cNvSpPr>
          <p:nvPr>
            <p:ph type="body" sz="quarter" idx="11" hasCustomPrompt="1"/>
          </p:nvPr>
        </p:nvSpPr>
        <p:spPr>
          <a:xfrm>
            <a:off x="6123210" y="1494718"/>
            <a:ext cx="3578225" cy="261938"/>
          </a:xfrm>
        </p:spPr>
        <p:txBody>
          <a:bodyPr lIns="0" tIns="0" rIns="0" bIns="0"/>
          <a:lstStyle>
            <a:lvl1pPr marL="0" marR="0" indent="0" algn="l" defTabSz="903039" rtl="0" eaLnBrk="1" fontAlgn="auto" latinLnBrk="0" hangingPunct="1">
              <a:lnSpc>
                <a:spcPct val="90000"/>
              </a:lnSpc>
              <a:spcBef>
                <a:spcPts val="987"/>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27"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5"/>
            <a:ext cx="5443032" cy="64500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10" y="3087076"/>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2"/>
            <a:ext cx="5443032" cy="64500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5"/>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31" name="Text Placeholder 18"/>
          <p:cNvSpPr>
            <a:spLocks noGrp="1"/>
          </p:cNvSpPr>
          <p:nvPr>
            <p:ph type="body" sz="quarter" idx="15" hasCustomPrompt="1"/>
          </p:nvPr>
        </p:nvSpPr>
        <p:spPr>
          <a:xfrm>
            <a:off x="6123210"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7"/>
            <a:ext cx="5443032" cy="64500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4"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340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4" y="229125"/>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20" name="Picture Placeholder 19"/>
          <p:cNvSpPr>
            <a:spLocks noGrp="1"/>
          </p:cNvSpPr>
          <p:nvPr>
            <p:ph type="pic" sz="quarter" idx="10"/>
          </p:nvPr>
        </p:nvSpPr>
        <p:spPr>
          <a:xfrm>
            <a:off x="-33337"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4"/>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7"/>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2" name="Freeform 5"/>
          <p:cNvSpPr>
            <a:spLocks/>
          </p:cNvSpPr>
          <p:nvPr/>
        </p:nvSpPr>
        <p:spPr bwMode="auto">
          <a:xfrm>
            <a:off x="8695821" y="1776587"/>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6" name="Freeform 5"/>
          <p:cNvSpPr>
            <a:spLocks/>
          </p:cNvSpPr>
          <p:nvPr/>
        </p:nvSpPr>
        <p:spPr bwMode="auto">
          <a:xfrm>
            <a:off x="5686599" y="424220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7" name="Freeform 5"/>
          <p:cNvSpPr>
            <a:spLocks/>
          </p:cNvSpPr>
          <p:nvPr/>
        </p:nvSpPr>
        <p:spPr bwMode="auto">
          <a:xfrm>
            <a:off x="8695821" y="424220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2" name="Text Placeholder 18"/>
          <p:cNvSpPr>
            <a:spLocks noGrp="1"/>
          </p:cNvSpPr>
          <p:nvPr userDrawn="1">
            <p:ph type="body" sz="quarter" idx="11" hasCustomPrompt="1"/>
          </p:nvPr>
        </p:nvSpPr>
        <p:spPr>
          <a:xfrm>
            <a:off x="5944183"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3" y="2110947"/>
            <a:ext cx="2327655" cy="76626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7"/>
            <a:ext cx="2327655" cy="76626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3" y="4209517"/>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3" y="4577064"/>
            <a:ext cx="2327655" cy="76626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7"/>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4"/>
            <a:ext cx="2327655" cy="766261"/>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Tree>
    <p:extLst>
      <p:ext uri="{BB962C8B-B14F-4D97-AF65-F5344CB8AC3E}">
        <p14:creationId xmlns:p14="http://schemas.microsoft.com/office/powerpoint/2010/main" val="3715682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9"/>
            <a:ext cx="2219332" cy="1147991"/>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9"/>
            <a:ext cx="2219332" cy="1147991"/>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9"/>
            <a:ext cx="2219332" cy="1147991"/>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9"/>
            <a:ext cx="2219332" cy="1147991"/>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9556" y="4305557"/>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52385" y="4305557"/>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98338" y="4305557"/>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16582" y="4305557"/>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4"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625414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1"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2"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4"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8"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9"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00" dirty="0"/>
          </a:p>
        </p:txBody>
      </p:sp>
      <p:sp>
        <p:nvSpPr>
          <p:cNvPr id="8" name="Прямоугольник 19"/>
          <p:cNvSpPr/>
          <p:nvPr userDrawn="1"/>
        </p:nvSpPr>
        <p:spPr>
          <a:xfrm>
            <a:off x="990695"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00" dirty="0"/>
          </a:p>
        </p:txBody>
      </p:sp>
      <p:sp>
        <p:nvSpPr>
          <p:cNvPr id="9" name="Прямоугольник 20"/>
          <p:cNvSpPr/>
          <p:nvPr userDrawn="1"/>
        </p:nvSpPr>
        <p:spPr>
          <a:xfrm>
            <a:off x="6090547"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00" dirty="0"/>
          </a:p>
        </p:txBody>
      </p:sp>
      <p:sp>
        <p:nvSpPr>
          <p:cNvPr id="10" name="Прямоугольник 19"/>
          <p:cNvSpPr/>
          <p:nvPr userDrawn="1"/>
        </p:nvSpPr>
        <p:spPr>
          <a:xfrm>
            <a:off x="864592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00" dirty="0"/>
          </a:p>
        </p:txBody>
      </p:sp>
      <p:sp>
        <p:nvSpPr>
          <p:cNvPr id="29" name="Text Placeholder 20"/>
          <p:cNvSpPr>
            <a:spLocks noGrp="1"/>
          </p:cNvSpPr>
          <p:nvPr>
            <p:ph type="body" sz="quarter" idx="17" hasCustomPrompt="1"/>
          </p:nvPr>
        </p:nvSpPr>
        <p:spPr>
          <a:xfrm>
            <a:off x="3692854" y="2241252"/>
            <a:ext cx="2245454" cy="576854"/>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83195" y="2024420"/>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3" y="2241252"/>
            <a:ext cx="2245454" cy="576854"/>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88504" y="2024420"/>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33271" y="4448302"/>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5759" algn="ctr" defTabSz="903039" rtl="0" eaLnBrk="1" latinLnBrk="0" hangingPunct="1">
              <a:lnSpc>
                <a:spcPct val="10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33122" y="4448302"/>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4"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61621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2412395" cy="2745018"/>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7" name="Freeform 9"/>
          <p:cNvSpPr>
            <a:spLocks/>
          </p:cNvSpPr>
          <p:nvPr/>
        </p:nvSpPr>
        <p:spPr bwMode="auto">
          <a:xfrm>
            <a:off x="5697132"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32" name="Rectangle 31"/>
          <p:cNvSpPr/>
          <p:nvPr userDrawn="1"/>
        </p:nvSpPr>
        <p:spPr>
          <a:xfrm>
            <a:off x="3216729" y="1193801"/>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64"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47" name="Text Placeholder 20"/>
          <p:cNvSpPr>
            <a:spLocks noGrp="1"/>
          </p:cNvSpPr>
          <p:nvPr userDrawn="1">
            <p:ph type="body" sz="quarter" idx="16" hasCustomPrompt="1"/>
          </p:nvPr>
        </p:nvSpPr>
        <p:spPr>
          <a:xfrm>
            <a:off x="3889546" y="4511319"/>
            <a:ext cx="1530849" cy="1391642"/>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5" y="4511319"/>
            <a:ext cx="1530849" cy="1391642"/>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9"/>
            <a:ext cx="1530849" cy="1391642"/>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6" y="4511319"/>
            <a:ext cx="1530849" cy="1391642"/>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98361" y="4294868"/>
            <a:ext cx="1264770" cy="157223"/>
          </a:xfrm>
        </p:spPr>
        <p:txBody>
          <a:bodyPr wrap="none" lIns="0" tIns="0" rIns="0" bIns="0">
            <a:spAutoFit/>
          </a:bodyPr>
          <a:lstStyle>
            <a:lvl1pPr algn="l">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16050" y="4294868"/>
            <a:ext cx="1264770" cy="157223"/>
          </a:xfrm>
        </p:spPr>
        <p:txBody>
          <a:bodyPr wrap="none" lIns="0" tIns="0" rIns="0" bIns="0">
            <a:spAutoFit/>
          </a:bodyPr>
          <a:lstStyle>
            <a:lvl1pPr algn="l">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54525" y="4294868"/>
            <a:ext cx="1264770" cy="157223"/>
          </a:xfrm>
        </p:spPr>
        <p:txBody>
          <a:bodyPr wrap="none" lIns="0" tIns="0" rIns="0" bIns="0">
            <a:spAutoFit/>
          </a:bodyPr>
          <a:lstStyle>
            <a:lvl1pPr algn="l">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93001" y="4294868"/>
            <a:ext cx="1264770" cy="157223"/>
          </a:xfrm>
        </p:spPr>
        <p:txBody>
          <a:bodyPr wrap="none" lIns="0" tIns="0" rIns="0" bIns="0">
            <a:spAutoFit/>
          </a:bodyPr>
          <a:lstStyle>
            <a:lvl1pPr algn="l">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9"/>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9"/>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9"/>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9"/>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4"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64101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
        <p:nvSpPr>
          <p:cNvPr id="11" name="Picture Placeholder 10"/>
          <p:cNvSpPr>
            <a:spLocks noGrp="1"/>
          </p:cNvSpPr>
          <p:nvPr>
            <p:ph type="pic" sz="quarter" idx="10"/>
          </p:nvPr>
        </p:nvSpPr>
        <p:spPr>
          <a:xfrm>
            <a:off x="5014127"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4" y="264341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9" name="Freeform 88"/>
          <p:cNvSpPr>
            <a:spLocks/>
          </p:cNvSpPr>
          <p:nvPr userDrawn="1"/>
        </p:nvSpPr>
        <p:spPr bwMode="auto">
          <a:xfrm>
            <a:off x="583720" y="416332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2809830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3" y="1193799"/>
            <a:ext cx="2412395" cy="2566032"/>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1"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1"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1"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1"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5" name="AutoShape 7"/>
          <p:cNvSpPr>
            <a:spLocks noChangeAspect="1" noChangeArrowheads="1" noTextEdit="1"/>
          </p:cNvSpPr>
          <p:nvPr userDrawn="1"/>
        </p:nvSpPr>
        <p:spPr bwMode="auto">
          <a:xfrm>
            <a:off x="9043989" y="2581276"/>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26" name="Freeform 9"/>
          <p:cNvSpPr>
            <a:spLocks/>
          </p:cNvSpPr>
          <p:nvPr userDrawn="1"/>
        </p:nvSpPr>
        <p:spPr bwMode="auto">
          <a:xfrm>
            <a:off x="9048751" y="2581276"/>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8" name="Freeform 17"/>
          <p:cNvSpPr>
            <a:spLocks/>
          </p:cNvSpPr>
          <p:nvPr userDrawn="1"/>
        </p:nvSpPr>
        <p:spPr bwMode="auto">
          <a:xfrm>
            <a:off x="9048751" y="5138739"/>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7"/>
            <a:ext cx="1530849" cy="667659"/>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1"/>
            <a:ext cx="1530849" cy="667659"/>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3"/>
            <a:ext cx="1530849" cy="667659"/>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68756" y="1258233"/>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68756" y="2537136"/>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68756" y="3816039"/>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68756" y="5094941"/>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4"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1212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1"/>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699"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9"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sz="2864"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sz="2864"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1"/>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latin typeface="Segoe UI" panose="020B0502040204020203" pitchFamily="34" charset="0"/>
            </a:endParaRPr>
          </a:p>
        </p:txBody>
      </p:sp>
      <p:grpSp>
        <p:nvGrpSpPr>
          <p:cNvPr id="33" name="Group 32"/>
          <p:cNvGrpSpPr/>
          <p:nvPr userDrawn="1"/>
        </p:nvGrpSpPr>
        <p:grpSpPr>
          <a:xfrm>
            <a:off x="10002675" y="366343"/>
            <a:ext cx="1866251" cy="528878"/>
            <a:chOff x="10051659" y="219383"/>
            <a:chExt cx="1866251" cy="528877"/>
          </a:xfrm>
        </p:grpSpPr>
        <p:sp>
          <p:nvSpPr>
            <p:cNvPr id="34" name="Rectangle 33"/>
            <p:cNvSpPr>
              <a:spLocks noChangeArrowheads="1"/>
            </p:cNvSpPr>
            <p:nvPr/>
          </p:nvSpPr>
          <p:spPr bwMode="auto">
            <a:xfrm>
              <a:off x="11098737" y="580970"/>
              <a:ext cx="732573" cy="1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03039" rtl="0" eaLnBrk="0" fontAlgn="base" latinLnBrk="0" hangingPunct="0">
                <a:lnSpc>
                  <a:spcPct val="100000"/>
                </a:lnSpc>
                <a:spcBef>
                  <a:spcPct val="0"/>
                </a:spcBef>
                <a:spcAft>
                  <a:spcPct val="0"/>
                </a:spcAft>
                <a:buClrTx/>
                <a:buSzTx/>
                <a:buFontTx/>
                <a:buNone/>
                <a:tabLst/>
              </a:pPr>
              <a:r>
                <a:rPr kumimoji="0" lang="en-US" altLang="en-US" sz="1087"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778"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2" y="5120261"/>
            <a:ext cx="4065409" cy="784830"/>
          </a:xfrm>
        </p:spPr>
        <p:txBody>
          <a:bodyPr wrap="square">
            <a:spAutoFit/>
          </a:bodyPr>
          <a:lstStyle>
            <a:lvl1pPr>
              <a:defRPr sz="2469"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061"/>
            </a:lvl2pPr>
            <a:lvl3pPr>
              <a:defRPr sz="3061"/>
            </a:lvl3pPr>
            <a:lvl4pPr>
              <a:defRPr sz="3061"/>
            </a:lvl4pPr>
            <a:lvl5pPr>
              <a:defRPr sz="3061"/>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4"/>
            <a:ext cx="5441982" cy="604430"/>
            <a:chOff x="5876243" y="7470301"/>
            <a:chExt cx="5441982" cy="604430"/>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939890" cy="533095"/>
            </a:xfrm>
            <a:prstGeom prst="rect">
              <a:avLst/>
            </a:prstGeom>
            <a:noFill/>
          </p:spPr>
          <p:txBody>
            <a:bodyPr wrap="none" rtlCol="0">
              <a:spAutoFit/>
            </a:bodyPr>
            <a:lstStyle/>
            <a:p>
              <a:r>
                <a:rPr lang="en-US" sz="2864" dirty="0"/>
                <a:t>Color ref - </a:t>
              </a:r>
              <a:endParaRPr lang="en-IN" sz="2864"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grpSp>
    </p:spTree>
    <p:extLst>
      <p:ext uri="{BB962C8B-B14F-4D97-AF65-F5344CB8AC3E}">
        <p14:creationId xmlns:p14="http://schemas.microsoft.com/office/powerpoint/2010/main" val="32023710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5" name="AutoShape 7"/>
          <p:cNvSpPr>
            <a:spLocks noChangeAspect="1" noChangeArrowheads="1" noTextEdit="1"/>
          </p:cNvSpPr>
          <p:nvPr/>
        </p:nvSpPr>
        <p:spPr bwMode="auto">
          <a:xfrm>
            <a:off x="9043989" y="2083436"/>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19" name="Freeform 9"/>
          <p:cNvSpPr>
            <a:spLocks/>
          </p:cNvSpPr>
          <p:nvPr/>
        </p:nvSpPr>
        <p:spPr bwMode="auto">
          <a:xfrm>
            <a:off x="9340603" y="1444420"/>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5759" algn="l" defTabSz="903039" rtl="0" eaLnBrk="1" latinLnBrk="0" hangingPunct="1">
              <a:lnSpc>
                <a:spcPct val="90000"/>
              </a:lnSpc>
              <a:spcBef>
                <a:spcPts val="987"/>
              </a:spcBef>
              <a:buFont typeface="Arial" panose="020B0604020202020204" pitchFamily="34" charset="0"/>
              <a:buNone/>
              <a:defRPr lang="en-IN" sz="889"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35982" y="1400280"/>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60608" y="1400280"/>
            <a:ext cx="1264770" cy="157223"/>
          </a:xfrm>
        </p:spPr>
        <p:txBody>
          <a:bodyPr wrap="none" lIns="0" tIns="0" rIns="0" bIns="0">
            <a:spAutoFit/>
          </a:bodyPr>
          <a:lstStyle>
            <a:lvl1pPr>
              <a:defRPr sz="1135">
                <a:solidFill>
                  <a:schemeClr val="accent4">
                    <a:lumMod val="75000"/>
                    <a:lumOff val="25000"/>
                  </a:schemeClr>
                </a:solidFill>
                <a:latin typeface="Segoe UI Semibold" panose="020B0702040204020203" pitchFamily="34" charset="0"/>
              </a:defRPr>
            </a:lvl1pPr>
            <a:lvl2pPr>
              <a:defRPr sz="1135"/>
            </a:lvl2pPr>
            <a:lvl3pPr>
              <a:defRPr sz="1135"/>
            </a:lvl3pPr>
            <a:lvl4pPr>
              <a:defRPr sz="1135"/>
            </a:lvl4pPr>
            <a:lvl5pPr>
              <a:defRPr sz="1135"/>
            </a:lvl5pPr>
          </a:lstStyle>
          <a:p>
            <a:pPr algn="ctr"/>
            <a:r>
              <a:rPr lang="en-IN" sz="1135"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4"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640405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3" y="1193800"/>
            <a:ext cx="2607639" cy="4797935"/>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800"/>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4"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987345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800"/>
            <a:ext cx="3587688" cy="4802443"/>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4"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21591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3" y="5100638"/>
            <a:ext cx="1866250" cy="528878"/>
            <a:chOff x="10051659" y="219383"/>
            <a:chExt cx="1866251" cy="528877"/>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732573" cy="167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03039" rtl="0" eaLnBrk="0" fontAlgn="base" latinLnBrk="0" hangingPunct="0">
                <a:lnSpc>
                  <a:spcPct val="100000"/>
                </a:lnSpc>
                <a:spcBef>
                  <a:spcPct val="0"/>
                </a:spcBef>
                <a:spcAft>
                  <a:spcPct val="0"/>
                </a:spcAft>
                <a:buClrTx/>
                <a:buSzTx/>
                <a:buFontTx/>
                <a:buNone/>
                <a:tabLst/>
              </a:pPr>
              <a:r>
                <a:rPr kumimoji="0" lang="en-US" altLang="en-US" sz="1087"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778"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3" y="31664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0311" tIns="45156" rIns="90311" bIns="45156" numCol="1" anchor="t" anchorCtr="0" compatLnSpc="1">
            <a:prstTxWarp prst="textNoShape">
              <a:avLst/>
            </a:prstTxWarp>
          </a:bodyPr>
          <a:lstStyle/>
          <a:p>
            <a:endParaRPr lang="en-IN" sz="2864"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9"/>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864" dirty="0"/>
            </a:p>
          </p:txBody>
        </p:sp>
      </p:grpSp>
      <p:sp>
        <p:nvSpPr>
          <p:cNvPr id="13" name="Rectangle 34"/>
          <p:cNvSpPr>
            <a:spLocks noChangeArrowheads="1"/>
          </p:cNvSpPr>
          <p:nvPr userDrawn="1"/>
        </p:nvSpPr>
        <p:spPr bwMode="auto">
          <a:xfrm>
            <a:off x="536576" y="5266116"/>
            <a:ext cx="1479572"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03039" rtl="0" eaLnBrk="0" fontAlgn="base" latinLnBrk="0" hangingPunct="0">
              <a:lnSpc>
                <a:spcPct val="100000"/>
              </a:lnSpc>
              <a:spcBef>
                <a:spcPct val="0"/>
              </a:spcBef>
              <a:spcAft>
                <a:spcPct val="0"/>
              </a:spcAft>
              <a:buClrTx/>
              <a:buSzTx/>
              <a:buFontTx/>
              <a:buNone/>
              <a:tabLst/>
            </a:pPr>
            <a:r>
              <a:rPr kumimoji="0" lang="en-US" altLang="en-US" sz="2667" b="1" i="0" u="none" strike="noStrike" cap="none" normalizeH="0" baseline="0" dirty="0">
                <a:ln>
                  <a:noFill/>
                </a:ln>
                <a:solidFill>
                  <a:schemeClr val="accent1"/>
                </a:solidFill>
                <a:effectLst/>
                <a:latin typeface="Segoe UI" panose="020B0502040204020203" pitchFamily="34" charset="0"/>
              </a:rPr>
              <a:t>End Slide</a:t>
            </a:r>
            <a:endParaRPr kumimoji="0" lang="en-US" altLang="en-US" sz="1778"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2649271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2483725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690405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25845594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780491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958406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46822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998358"/>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sp>
        <p:nvSpPr>
          <p:cNvPr id="18" name="AutoShape 325"/>
          <p:cNvSpPr>
            <a:spLocks noChangeAspect="1" noChangeArrowheads="1" noTextEdit="1"/>
          </p:cNvSpPr>
          <p:nvPr userDrawn="1"/>
        </p:nvSpPr>
        <p:spPr bwMode="auto">
          <a:xfrm>
            <a:off x="1"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19" name="Freeform 336"/>
          <p:cNvSpPr>
            <a:spLocks/>
          </p:cNvSpPr>
          <p:nvPr userDrawn="1"/>
        </p:nvSpPr>
        <p:spPr bwMode="auto">
          <a:xfrm>
            <a:off x="309464" y="6079442"/>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0" name="Freeform 337"/>
          <p:cNvSpPr>
            <a:spLocks/>
          </p:cNvSpPr>
          <p:nvPr userDrawn="1"/>
        </p:nvSpPr>
        <p:spPr bwMode="auto">
          <a:xfrm>
            <a:off x="5509578" y="358994"/>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0311" tIns="45156" rIns="90311" bIns="45156" numCol="1" anchor="t" anchorCtr="0" compatLnSpc="1">
            <a:prstTxWarp prst="textNoShape">
              <a:avLst/>
            </a:prstTxWarp>
          </a:bodyPr>
          <a:lstStyle/>
          <a:p>
            <a:endParaRPr lang="en-IN" sz="2864"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36435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461700"/>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182769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1925042"/>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29104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388384"/>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275438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2851726"/>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21772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315068"/>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368106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3778410"/>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sp>
        <p:nvSpPr>
          <p:cNvPr id="8" name="Title 2188"/>
          <p:cNvSpPr>
            <a:spLocks noGrp="1"/>
          </p:cNvSpPr>
          <p:nvPr>
            <p:ph type="title" hasCustomPrompt="1"/>
          </p:nvPr>
        </p:nvSpPr>
        <p:spPr>
          <a:xfrm>
            <a:off x="604738" y="453014"/>
            <a:ext cx="3692942" cy="382925"/>
          </a:xfrm>
        </p:spPr>
        <p:txBody>
          <a:bodyPr lIns="0" tIns="0" rIns="0" bIns="0"/>
          <a:lstStyle>
            <a:lvl1pPr>
              <a:defRPr>
                <a:solidFill>
                  <a:schemeClr val="accent1"/>
                </a:solidFill>
              </a:defRPr>
            </a:lvl1pPr>
          </a:lstStyle>
          <a:p>
            <a:r>
              <a:rPr lang="en-US" sz="2765" dirty="0"/>
              <a:t>Agenda</a:t>
            </a:r>
            <a:endParaRPr lang="en-IN" sz="2765"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14440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241752"/>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60775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4705094"/>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43" name="Straight Connector 42">
            <a:extLst>
              <a:ext uri="{FF2B5EF4-FFF2-40B4-BE49-F238E27FC236}">
                <a16:creationId xmlns:a16="http://schemas.microsoft.com/office/drawing/2014/main" id="{685D8A43-ABA9-4292-8A39-1FD8F8C79D11}"/>
              </a:ext>
            </a:extLst>
          </p:cNvPr>
          <p:cNvCxnSpPr>
            <a:cxnSpLocks/>
          </p:cNvCxnSpPr>
          <p:nvPr userDrawn="1"/>
        </p:nvCxnSpPr>
        <p:spPr>
          <a:xfrm>
            <a:off x="604738" y="507109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1">
            <a:extLst>
              <a:ext uri="{FF2B5EF4-FFF2-40B4-BE49-F238E27FC236}">
                <a16:creationId xmlns:a16="http://schemas.microsoft.com/office/drawing/2014/main" id="{420DD2FD-F988-40BD-B85B-546272691AE7}"/>
              </a:ext>
            </a:extLst>
          </p:cNvPr>
          <p:cNvSpPr>
            <a:spLocks noGrp="1"/>
          </p:cNvSpPr>
          <p:nvPr>
            <p:ph type="body" sz="quarter" idx="22" hasCustomPrompt="1"/>
          </p:nvPr>
        </p:nvSpPr>
        <p:spPr>
          <a:xfrm>
            <a:off x="604738" y="5168436"/>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45" name="Straight Connector 44">
            <a:extLst>
              <a:ext uri="{FF2B5EF4-FFF2-40B4-BE49-F238E27FC236}">
                <a16:creationId xmlns:a16="http://schemas.microsoft.com/office/drawing/2014/main" id="{CD4EF54F-636F-4D81-9454-62696BA706CB}"/>
              </a:ext>
            </a:extLst>
          </p:cNvPr>
          <p:cNvCxnSpPr>
            <a:cxnSpLocks/>
          </p:cNvCxnSpPr>
          <p:nvPr userDrawn="1"/>
        </p:nvCxnSpPr>
        <p:spPr>
          <a:xfrm>
            <a:off x="604738" y="553443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41">
            <a:extLst>
              <a:ext uri="{FF2B5EF4-FFF2-40B4-BE49-F238E27FC236}">
                <a16:creationId xmlns:a16="http://schemas.microsoft.com/office/drawing/2014/main" id="{3BB1794C-A0BE-4B31-BE29-8677F2FF63E5}"/>
              </a:ext>
            </a:extLst>
          </p:cNvPr>
          <p:cNvSpPr>
            <a:spLocks noGrp="1"/>
          </p:cNvSpPr>
          <p:nvPr>
            <p:ph type="body" sz="quarter" idx="23" hasCustomPrompt="1"/>
          </p:nvPr>
        </p:nvSpPr>
        <p:spPr>
          <a:xfrm>
            <a:off x="604738" y="5631778"/>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cxnSp>
        <p:nvCxnSpPr>
          <p:cNvPr id="47" name="Straight Connector 46">
            <a:extLst>
              <a:ext uri="{FF2B5EF4-FFF2-40B4-BE49-F238E27FC236}">
                <a16:creationId xmlns:a16="http://schemas.microsoft.com/office/drawing/2014/main" id="{6C6CE8F9-E35E-43F0-8C8C-0681A02C9F32}"/>
              </a:ext>
            </a:extLst>
          </p:cNvPr>
          <p:cNvCxnSpPr>
            <a:cxnSpLocks/>
          </p:cNvCxnSpPr>
          <p:nvPr userDrawn="1"/>
        </p:nvCxnSpPr>
        <p:spPr>
          <a:xfrm>
            <a:off x="604738" y="59977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41">
            <a:extLst>
              <a:ext uri="{FF2B5EF4-FFF2-40B4-BE49-F238E27FC236}">
                <a16:creationId xmlns:a16="http://schemas.microsoft.com/office/drawing/2014/main" id="{B94C9737-7912-4533-920E-A8C00AB4C54C}"/>
              </a:ext>
            </a:extLst>
          </p:cNvPr>
          <p:cNvSpPr>
            <a:spLocks noGrp="1"/>
          </p:cNvSpPr>
          <p:nvPr>
            <p:ph type="body" sz="quarter" idx="24" hasCustomPrompt="1"/>
          </p:nvPr>
        </p:nvSpPr>
        <p:spPr>
          <a:xfrm>
            <a:off x="604738" y="6095128"/>
            <a:ext cx="5201702" cy="268656"/>
          </a:xfrm>
        </p:spPr>
        <p:txBody>
          <a:bodyPr lIns="0" tIns="0" rIns="0" bIns="0">
            <a:normAutofit/>
          </a:bodyPr>
          <a:lstStyle>
            <a:lvl1pPr marL="0" indent="0">
              <a:buNone/>
              <a:defRPr lang="en-IN" sz="1383"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spTree>
    <p:extLst>
      <p:ext uri="{BB962C8B-B14F-4D97-AF65-F5344CB8AC3E}">
        <p14:creationId xmlns:p14="http://schemas.microsoft.com/office/powerpoint/2010/main" val="428833269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1558866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368699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530654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158468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4488295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39735935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140358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5482606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5245787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24883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20" y="1193800"/>
            <a:ext cx="10982522" cy="4802443"/>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4"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3865771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1162875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33285647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7897480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2100285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801416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54943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114475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2"/>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lvl="0"/>
            <a:endParaRPr lang="en-IN"/>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23A6E876-692E-4DEF-BBEF-DE9C429180CA}"/>
              </a:ext>
            </a:extLst>
          </p:cNvPr>
          <p:cNvCxnSpPr>
            <a:cxnSpLocks/>
          </p:cNvCxnSpPr>
          <p:nvPr userDrawn="1"/>
        </p:nvCxnSpPr>
        <p:spPr>
          <a:xfrm>
            <a:off x="604738" y="509746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7D372E7E-90FC-4373-B921-D7B917FFDFB9}"/>
              </a:ext>
            </a:extLst>
          </p:cNvPr>
          <p:cNvSpPr>
            <a:spLocks noGrp="1"/>
          </p:cNvSpPr>
          <p:nvPr>
            <p:ph type="body" sz="quarter" idx="18" hasCustomPrompt="1"/>
          </p:nvPr>
        </p:nvSpPr>
        <p:spPr>
          <a:xfrm>
            <a:off x="604738" y="5206664"/>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732434814"/>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25204314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41434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4"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6" name="Title 1"/>
          <p:cNvSpPr>
            <a:spLocks noGrp="1"/>
          </p:cNvSpPr>
          <p:nvPr>
            <p:ph type="title" hasCustomPrompt="1"/>
          </p:nvPr>
        </p:nvSpPr>
        <p:spPr>
          <a:xfrm>
            <a:off x="583720"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Tree>
    <p:extLst>
      <p:ext uri="{BB962C8B-B14F-4D97-AF65-F5344CB8AC3E}">
        <p14:creationId xmlns:p14="http://schemas.microsoft.com/office/powerpoint/2010/main" val="1593546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10"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3243067" cy="387798"/>
          </a:xfrm>
        </p:spPr>
        <p:txBody>
          <a:bodyPr wrap="none"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998542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
        <p:nvSpPr>
          <p:cNvPr id="12" name="Title 1">
            <a:extLst>
              <a:ext uri="{FF2B5EF4-FFF2-40B4-BE49-F238E27FC236}">
                <a16:creationId xmlns:a16="http://schemas.microsoft.com/office/drawing/2014/main" id="{56D055C5-C9E1-430F-B84C-041DE3612885}"/>
              </a:ext>
            </a:extLst>
          </p:cNvPr>
          <p:cNvSpPr txBox="1">
            <a:spLocks/>
          </p:cNvSpPr>
          <p:nvPr userDrawn="1"/>
        </p:nvSpPr>
        <p:spPr>
          <a:xfrm>
            <a:off x="583719" y="346867"/>
            <a:ext cx="3243067" cy="387798"/>
          </a:xfrm>
          <a:prstGeom prst="rect">
            <a:avLst/>
          </a:prstGeom>
        </p:spPr>
        <p:txBody>
          <a:bodyPr vert="horz" wrap="none" lIns="0" tIns="0" rIns="0" bIns="0" rtlCol="0" anchor="ctr">
            <a:spAutoFit/>
          </a:bodyPr>
          <a:lstStyle>
            <a:lvl1pPr algn="l" defTabSz="914400" rtl="0" eaLnBrk="1" latinLnBrk="0" hangingPunct="1">
              <a:lnSpc>
                <a:spcPct val="90000"/>
              </a:lnSpc>
              <a:spcBef>
                <a:spcPct val="0"/>
              </a:spcBef>
              <a:buNone/>
              <a:defRPr sz="2800" b="1" kern="1200" baseline="0">
                <a:solidFill>
                  <a:schemeClr val="accent1"/>
                </a:solidFill>
                <a:latin typeface="Segoe UI" panose="020B0502040204020203" pitchFamily="34" charset="0"/>
                <a:ea typeface="+mj-ea"/>
                <a:cs typeface="+mj-cs"/>
              </a:defRPr>
            </a:lvl1pPr>
          </a:lstStyle>
          <a:p>
            <a:r>
              <a:rPr lang="en-US" dirty="0">
                <a:solidFill>
                  <a:schemeClr val="accent2"/>
                </a:solidFill>
              </a:rPr>
              <a:t>Headline goes here</a:t>
            </a:r>
            <a:endParaRPr lang="en-IN" dirty="0">
              <a:solidFill>
                <a:schemeClr val="accent2"/>
              </a:solidFill>
            </a:endParaRPr>
          </a:p>
        </p:txBody>
      </p:sp>
    </p:spTree>
    <p:extLst>
      <p:ext uri="{BB962C8B-B14F-4D97-AF65-F5344CB8AC3E}">
        <p14:creationId xmlns:p14="http://schemas.microsoft.com/office/powerpoint/2010/main" val="26498267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a:p>
        </p:txBody>
      </p:sp>
      <p:sp>
        <p:nvSpPr>
          <p:cNvPr id="9" name="Oval 8"/>
          <p:cNvSpPr/>
          <p:nvPr userDrawn="1"/>
        </p:nvSpPr>
        <p:spPr>
          <a:xfrm>
            <a:off x="583720" y="3769304"/>
            <a:ext cx="655552" cy="655552"/>
          </a:xfrm>
          <a:prstGeom prst="ellipse">
            <a:avLst/>
          </a:prstGeom>
          <a:solidFill>
            <a:schemeClr val="accent1">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4337776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10323002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2645327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31343883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2"/>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35033848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10254297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8386389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1659230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Tree>
    <p:extLst>
      <p:ext uri="{BB962C8B-B14F-4D97-AF65-F5344CB8AC3E}">
        <p14:creationId xmlns:p14="http://schemas.microsoft.com/office/powerpoint/2010/main" val="22069622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6091257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2"/>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426789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
        <p:nvSpPr>
          <p:cNvPr id="21" name="Picture Placeholder 20"/>
          <p:cNvSpPr>
            <a:spLocks noGrp="1"/>
          </p:cNvSpPr>
          <p:nvPr>
            <p:ph type="pic" sz="quarter" idx="13"/>
          </p:nvPr>
        </p:nvSpPr>
        <p:spPr>
          <a:xfrm>
            <a:off x="5319713"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9" y="1785652"/>
            <a:ext cx="3468687" cy="4210591"/>
          </a:xfrm>
        </p:spPr>
        <p:txBody>
          <a:bodyPr lIns="0" tIns="0" rIns="0" bIns="0">
            <a:normAutofit/>
          </a:bodyPr>
          <a:lstStyle>
            <a:lvl1pPr marL="0" inden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pPr>
            <a:r>
              <a:rPr lang="en-US" dirty="0"/>
              <a:t>Click to add text</a:t>
            </a:r>
            <a:endParaRPr lang="en-IN" dirty="0"/>
          </a:p>
        </p:txBody>
      </p:sp>
      <p:sp>
        <p:nvSpPr>
          <p:cNvPr id="8" name="Title 2188"/>
          <p:cNvSpPr>
            <a:spLocks noGrp="1"/>
          </p:cNvSpPr>
          <p:nvPr>
            <p:ph type="title" hasCustomPrompt="1"/>
          </p:nvPr>
        </p:nvSpPr>
        <p:spPr>
          <a:xfrm>
            <a:off x="604739" y="332579"/>
            <a:ext cx="3199787" cy="382925"/>
          </a:xfrm>
        </p:spPr>
        <p:txBody>
          <a:bodyPr wrap="none" lIns="0" tIns="0" rIns="0" bIns="0"/>
          <a:lstStyle>
            <a:lvl1pPr>
              <a:defRPr>
                <a:solidFill>
                  <a:schemeClr val="accent1"/>
                </a:solidFill>
              </a:defRPr>
            </a:lvl1pPr>
          </a:lstStyle>
          <a:p>
            <a:r>
              <a:rPr lang="en-US" sz="2765" dirty="0"/>
              <a:t>Headline goes here</a:t>
            </a:r>
            <a:endParaRPr lang="en-IN" sz="2765" dirty="0"/>
          </a:p>
        </p:txBody>
      </p:sp>
      <p:sp>
        <p:nvSpPr>
          <p:cNvPr id="18" name="AutoShape 325"/>
          <p:cNvSpPr>
            <a:spLocks noChangeAspect="1" noChangeArrowheads="1" noTextEdit="1"/>
          </p:cNvSpPr>
          <p:nvPr userDrawn="1"/>
        </p:nvSpPr>
        <p:spPr bwMode="auto">
          <a:xfrm>
            <a:off x="1"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19" name="Freeform 336"/>
          <p:cNvSpPr>
            <a:spLocks/>
          </p:cNvSpPr>
          <p:nvPr userDrawn="1"/>
        </p:nvSpPr>
        <p:spPr bwMode="auto">
          <a:xfrm>
            <a:off x="342123" y="5693348"/>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20" name="Freeform 337"/>
          <p:cNvSpPr>
            <a:spLocks/>
          </p:cNvSpPr>
          <p:nvPr userDrawn="1"/>
        </p:nvSpPr>
        <p:spPr bwMode="auto">
          <a:xfrm>
            <a:off x="4811485" y="173039"/>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0311" tIns="45156" rIns="90311" bIns="45156" numCol="1" anchor="t" anchorCtr="0" compatLnSpc="1">
            <a:prstTxWarp prst="textNoShape">
              <a:avLst/>
            </a:prstTxWarp>
          </a:bodyPr>
          <a:lstStyle/>
          <a:p>
            <a:endParaRPr lang="en-IN" sz="2864"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2951041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20"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4"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sz="2864"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sz="2864"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03039" rtl="0" eaLnBrk="1" latinLnBrk="0" hangingPunct="1">
              <a:lnSpc>
                <a:spcPct val="100000"/>
              </a:lnSpc>
              <a:spcBef>
                <a:spcPts val="0"/>
              </a:spcBef>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171508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2"/>
            <a:ext cx="2628900" cy="5355481"/>
          </a:xfrm>
        </p:spPr>
        <p:txBody>
          <a:bodyPr lIns="0" tIns="0" rIns="0" bIns="0">
            <a:normAutofit/>
          </a:bodyPr>
          <a:lstStyle>
            <a:lvl1pPr marL="0" indent="0" algn="l" defTabSz="903039" rtl="0" eaLnBrk="1" latinLnBrk="0" hangingPunct="1">
              <a:lnSpc>
                <a:spcPct val="90000"/>
              </a:lnSpc>
              <a:spcBef>
                <a:spcPts val="987"/>
              </a:spcBef>
              <a:buFont typeface="Arial" panose="020B0604020202020204" pitchFamily="34" charset="0"/>
              <a:buNone/>
              <a:defRPr lang="en-IN" sz="1087" kern="1200" dirty="0">
                <a:solidFill>
                  <a:schemeClr val="accent4">
                    <a:lumMod val="75000"/>
                    <a:lumOff val="25000"/>
                  </a:schemeClr>
                </a:solidFill>
                <a:latin typeface="Segoe UI" panose="020B0502040204020203" pitchFamily="34" charset="0"/>
                <a:ea typeface="+mn-ea"/>
                <a:cs typeface="+mn-cs"/>
              </a:defRPr>
            </a:lvl1pPr>
          </a:lstStyle>
          <a:p>
            <a:pPr marL="225759" lvl="0" indent="-225759" algn="l" defTabSz="903039" rtl="0" eaLnBrk="1" latinLnBrk="0" hangingPunct="1">
              <a:lnSpc>
                <a:spcPct val="90000"/>
              </a:lnSpc>
              <a:spcBef>
                <a:spcPts val="987"/>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161" dirty="0"/>
          </a:p>
        </p:txBody>
      </p:sp>
      <p:sp>
        <p:nvSpPr>
          <p:cNvPr id="11" name="AutoShape 325"/>
          <p:cNvSpPr>
            <a:spLocks noChangeAspect="1" noChangeArrowheads="1" noTextEdit="1"/>
          </p:cNvSpPr>
          <p:nvPr userDrawn="1"/>
        </p:nvSpPr>
        <p:spPr bwMode="auto">
          <a:xfrm>
            <a:off x="1"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311" tIns="45156" rIns="90311" bIns="45156" numCol="1" anchor="t" anchorCtr="0" compatLnSpc="1">
            <a:prstTxWarp prst="textNoShape">
              <a:avLst/>
            </a:prstTxWarp>
          </a:bodyPr>
          <a:lstStyle/>
          <a:p>
            <a:endParaRPr lang="en-IN" sz="2864" dirty="0"/>
          </a:p>
        </p:txBody>
      </p:sp>
      <p:sp>
        <p:nvSpPr>
          <p:cNvPr id="12" name="Freeform 336"/>
          <p:cNvSpPr>
            <a:spLocks/>
          </p:cNvSpPr>
          <p:nvPr userDrawn="1"/>
        </p:nvSpPr>
        <p:spPr bwMode="auto">
          <a:xfrm>
            <a:off x="365812" y="6392864"/>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0311" tIns="45156" rIns="90311" bIns="45156" numCol="1" anchor="t" anchorCtr="0" compatLnSpc="1">
            <a:prstTxWarp prst="textNoShape">
              <a:avLst/>
            </a:prstTxWarp>
          </a:bodyPr>
          <a:lstStyle/>
          <a:p>
            <a:endParaRPr lang="en-IN" sz="2864" dirty="0"/>
          </a:p>
        </p:txBody>
      </p:sp>
      <p:sp>
        <p:nvSpPr>
          <p:cNvPr id="13" name="Freeform 337"/>
          <p:cNvSpPr>
            <a:spLocks/>
          </p:cNvSpPr>
          <p:nvPr userDrawn="1"/>
        </p:nvSpPr>
        <p:spPr bwMode="auto">
          <a:xfrm>
            <a:off x="2942619" y="219307"/>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0311" tIns="45156" rIns="90311" bIns="45156" numCol="1" anchor="t" anchorCtr="0" compatLnSpc="1">
            <a:prstTxWarp prst="textNoShape">
              <a:avLst/>
            </a:prstTxWarp>
          </a:bodyPr>
          <a:lstStyle/>
          <a:p>
            <a:endParaRPr lang="en-IN" sz="2864" dirty="0"/>
          </a:p>
        </p:txBody>
      </p:sp>
      <p:sp>
        <p:nvSpPr>
          <p:cNvPr id="37" name="Text Placeholder 36"/>
          <p:cNvSpPr>
            <a:spLocks noGrp="1"/>
          </p:cNvSpPr>
          <p:nvPr>
            <p:ph type="body" sz="quarter" idx="13" hasCustomPrompt="1"/>
          </p:nvPr>
        </p:nvSpPr>
        <p:spPr>
          <a:xfrm>
            <a:off x="604838" y="284463"/>
            <a:ext cx="2533826" cy="1163395"/>
          </a:xfrm>
        </p:spPr>
        <p:txBody>
          <a:bodyPr wrap="square" lIns="0" tIns="0" rIns="0" bIns="0">
            <a:spAutoFit/>
          </a:bodyPr>
          <a:lstStyle>
            <a:lvl1pPr algn="l" defTabSz="903039" rtl="0" eaLnBrk="1" latinLnBrk="0" hangingPunct="1">
              <a:lnSpc>
                <a:spcPct val="90000"/>
              </a:lnSpc>
              <a:spcBef>
                <a:spcPct val="0"/>
              </a:spcBef>
              <a:buNone/>
              <a:defRPr lang="en-IN" sz="2765" b="1" kern="1200" dirty="0">
                <a:solidFill>
                  <a:schemeClr val="bg1"/>
                </a:solidFill>
                <a:latin typeface="Segoe UI" panose="020B0502040204020203" pitchFamily="34" charset="0"/>
                <a:ea typeface="+mj-ea"/>
                <a:cs typeface="+mj-cs"/>
              </a:defRPr>
            </a:lvl1pPr>
            <a:lvl2pPr algn="l" defTabSz="903039" rtl="0" eaLnBrk="1" latinLnBrk="0" hangingPunct="1">
              <a:lnSpc>
                <a:spcPct val="90000"/>
              </a:lnSpc>
              <a:spcBef>
                <a:spcPct val="0"/>
              </a:spcBef>
              <a:buNone/>
              <a:defRPr lang="en-US" sz="2765" kern="1200" dirty="0" smtClean="0">
                <a:solidFill>
                  <a:schemeClr val="bg1"/>
                </a:solidFill>
                <a:latin typeface="Graphik Semibold" panose="020B0703030202060203" pitchFamily="34" charset="0"/>
                <a:ea typeface="+mj-ea"/>
                <a:cs typeface="+mj-cs"/>
              </a:defRPr>
            </a:lvl2pPr>
            <a:lvl3pPr algn="l" defTabSz="903039" rtl="0" eaLnBrk="1" latinLnBrk="0" hangingPunct="1">
              <a:lnSpc>
                <a:spcPct val="90000"/>
              </a:lnSpc>
              <a:spcBef>
                <a:spcPct val="0"/>
              </a:spcBef>
              <a:buNone/>
              <a:defRPr lang="en-US" sz="2765" kern="1200" dirty="0" smtClean="0">
                <a:solidFill>
                  <a:schemeClr val="bg1"/>
                </a:solidFill>
                <a:latin typeface="Graphik Semibold" panose="020B0703030202060203" pitchFamily="34" charset="0"/>
                <a:ea typeface="+mj-ea"/>
                <a:cs typeface="+mj-cs"/>
              </a:defRPr>
            </a:lvl3pPr>
            <a:lvl4pPr algn="l" defTabSz="903039" rtl="0" eaLnBrk="1" latinLnBrk="0" hangingPunct="1">
              <a:lnSpc>
                <a:spcPct val="90000"/>
              </a:lnSpc>
              <a:spcBef>
                <a:spcPct val="0"/>
              </a:spcBef>
              <a:buNone/>
              <a:defRPr lang="en-US" sz="2765" kern="1200" dirty="0" smtClean="0">
                <a:solidFill>
                  <a:schemeClr val="bg1"/>
                </a:solidFill>
                <a:latin typeface="Graphik Semibold" panose="020B0703030202060203" pitchFamily="34" charset="0"/>
                <a:ea typeface="+mj-ea"/>
                <a:cs typeface="+mj-cs"/>
              </a:defRPr>
            </a:lvl4pPr>
            <a:lvl5pPr algn="l" defTabSz="903039" rtl="0" eaLnBrk="1" latinLnBrk="0" hangingPunct="1">
              <a:lnSpc>
                <a:spcPct val="90000"/>
              </a:lnSpc>
              <a:spcBef>
                <a:spcPct val="0"/>
              </a:spcBef>
              <a:buNone/>
              <a:defRPr lang="en-IN" sz="2765"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4" y="6141567"/>
            <a:ext cx="418499" cy="537178"/>
          </a:xfrm>
          <a:prstGeom prst="rect">
            <a:avLst/>
          </a:prstGeom>
        </p:spPr>
      </p:pic>
    </p:spTree>
    <p:extLst>
      <p:ext uri="{BB962C8B-B14F-4D97-AF65-F5344CB8AC3E}">
        <p14:creationId xmlns:p14="http://schemas.microsoft.com/office/powerpoint/2010/main" val="3839836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theme" Target="../theme/theme2.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8" Type="http://schemas.openxmlformats.org/officeDocument/2006/relationships/slideLayout" Target="../slideLayouts/slideLayout31.xml"/><Relationship Id="rId3"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40" y="317459"/>
            <a:ext cx="10982522" cy="455628"/>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40" y="1193800"/>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4"/>
            <a:ext cx="5441982" cy="604430"/>
            <a:chOff x="5876243" y="7470301"/>
            <a:chExt cx="5441982" cy="604430"/>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2864"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939890" cy="533095"/>
            </a:xfrm>
            <a:prstGeom prst="rect">
              <a:avLst/>
            </a:prstGeom>
            <a:noFill/>
          </p:spPr>
          <p:txBody>
            <a:bodyPr wrap="none" rtlCol="0">
              <a:spAutoFit/>
            </a:bodyPr>
            <a:lstStyle/>
            <a:p>
              <a:r>
                <a:rPr lang="en-US" sz="2864" dirty="0"/>
                <a:t>Color ref - </a:t>
              </a:r>
              <a:endParaRPr lang="en-IN" sz="2864"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0296" tIns="90296" rIns="90296" bIns="90296"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889"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087"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501"/>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679"/>
              </a:lnSpc>
              <a:spcAft>
                <a:spcPts val="198"/>
              </a:spcAft>
            </a:pPr>
            <a:fld id="{D8605FA4-F412-44BB-9B30-812870BB5E9B}" type="slidenum">
              <a:rPr lang="en-IN" sz="987" b="0" smtClean="0">
                <a:solidFill>
                  <a:schemeClr val="accent4">
                    <a:lumMod val="75000"/>
                    <a:lumOff val="25000"/>
                  </a:schemeClr>
                </a:solidFill>
              </a:rPr>
              <a:pPr>
                <a:lnSpc>
                  <a:spcPts val="1679"/>
                </a:lnSpc>
                <a:spcAft>
                  <a:spcPts val="198"/>
                </a:spcAft>
              </a:pPr>
              <a:t>‹#›</a:t>
            </a:fld>
            <a:endParaRPr lang="en-IN" sz="1185" b="0" dirty="0">
              <a:solidFill>
                <a:schemeClr val="accent4">
                  <a:lumMod val="75000"/>
                  <a:lumOff val="25000"/>
                </a:schemeClr>
              </a:solidFill>
            </a:endParaRPr>
          </a:p>
        </p:txBody>
      </p:sp>
    </p:spTree>
    <p:extLst>
      <p:ext uri="{BB962C8B-B14F-4D97-AF65-F5344CB8AC3E}">
        <p14:creationId xmlns:p14="http://schemas.microsoft.com/office/powerpoint/2010/main" val="3805889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03039" rtl="0" eaLnBrk="1" latinLnBrk="0" hangingPunct="1">
        <a:lnSpc>
          <a:spcPct val="90000"/>
        </a:lnSpc>
        <a:spcBef>
          <a:spcPct val="0"/>
        </a:spcBef>
        <a:buNone/>
        <a:defRPr sz="2765"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03039" rtl="0" eaLnBrk="1" latinLnBrk="0" hangingPunct="1">
        <a:lnSpc>
          <a:spcPct val="90000"/>
        </a:lnSpc>
        <a:spcBef>
          <a:spcPts val="987"/>
        </a:spcBef>
        <a:buFont typeface="Arial" panose="020B0604020202020204" pitchFamily="34" charset="0"/>
        <a:buNone/>
        <a:defRPr sz="1827" kern="1200">
          <a:solidFill>
            <a:srgbClr val="1D1D1B"/>
          </a:solidFill>
          <a:latin typeface="Segoe UI Semibold" panose="020B0702040204020203" pitchFamily="34" charset="0"/>
          <a:ea typeface="+mn-ea"/>
          <a:cs typeface="+mn-cs"/>
        </a:defRPr>
      </a:lvl1pPr>
      <a:lvl2pPr marL="451520" indent="0" algn="l" defTabSz="903039" rtl="0" eaLnBrk="1" latinLnBrk="0" hangingPunct="1">
        <a:lnSpc>
          <a:spcPct val="90000"/>
        </a:lnSpc>
        <a:spcBef>
          <a:spcPts val="494"/>
        </a:spcBef>
        <a:buFont typeface="Arial" panose="020B0604020202020204" pitchFamily="34" charset="0"/>
        <a:buNone/>
        <a:defRPr sz="1827" kern="1200">
          <a:solidFill>
            <a:srgbClr val="1D1D1B"/>
          </a:solidFill>
          <a:latin typeface="Segoe UI Semibold" panose="020B0702040204020203" pitchFamily="34" charset="0"/>
          <a:ea typeface="+mn-ea"/>
          <a:cs typeface="+mn-cs"/>
        </a:defRPr>
      </a:lvl2pPr>
      <a:lvl3pPr marL="903039" indent="0" algn="l" defTabSz="903039" rtl="0" eaLnBrk="1" latinLnBrk="0" hangingPunct="1">
        <a:lnSpc>
          <a:spcPct val="90000"/>
        </a:lnSpc>
        <a:spcBef>
          <a:spcPts val="494"/>
        </a:spcBef>
        <a:buFont typeface="Arial" panose="020B0604020202020204" pitchFamily="34" charset="0"/>
        <a:buNone/>
        <a:defRPr sz="1827" kern="1200">
          <a:solidFill>
            <a:srgbClr val="1D1D1B"/>
          </a:solidFill>
          <a:latin typeface="Segoe UI Semibold" panose="020B0702040204020203" pitchFamily="34" charset="0"/>
          <a:ea typeface="+mn-ea"/>
          <a:cs typeface="+mn-cs"/>
        </a:defRPr>
      </a:lvl3pPr>
      <a:lvl4pPr marL="1354558" indent="0" algn="l" defTabSz="903039" rtl="0" eaLnBrk="1" latinLnBrk="0" hangingPunct="1">
        <a:lnSpc>
          <a:spcPct val="90000"/>
        </a:lnSpc>
        <a:spcBef>
          <a:spcPts val="494"/>
        </a:spcBef>
        <a:buFont typeface="Arial" panose="020B0604020202020204" pitchFamily="34" charset="0"/>
        <a:buNone/>
        <a:defRPr sz="1827" kern="1200">
          <a:solidFill>
            <a:srgbClr val="1D1D1B"/>
          </a:solidFill>
          <a:latin typeface="Segoe UI Semibold" panose="020B0702040204020203" pitchFamily="34" charset="0"/>
          <a:ea typeface="+mn-ea"/>
          <a:cs typeface="+mn-cs"/>
        </a:defRPr>
      </a:lvl4pPr>
      <a:lvl5pPr marL="1806078" indent="0" algn="l" defTabSz="903039" rtl="0" eaLnBrk="1" latinLnBrk="0" hangingPunct="1">
        <a:lnSpc>
          <a:spcPct val="90000"/>
        </a:lnSpc>
        <a:spcBef>
          <a:spcPts val="494"/>
        </a:spcBef>
        <a:buFont typeface="Arial" panose="020B0604020202020204" pitchFamily="34" charset="0"/>
        <a:buNone/>
        <a:defRPr sz="1827" kern="1200">
          <a:solidFill>
            <a:srgbClr val="1D1D1B"/>
          </a:solidFill>
          <a:latin typeface="Segoe UI Semibold" panose="020B0702040204020203" pitchFamily="34" charset="0"/>
          <a:ea typeface="+mn-ea"/>
          <a:cs typeface="+mn-cs"/>
        </a:defRPr>
      </a:lvl5pPr>
      <a:lvl6pPr marL="2483357" indent="-225759" algn="l" defTabSz="903039"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6pPr>
      <a:lvl7pPr marL="2934876" indent="-225759" algn="l" defTabSz="903039"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7pPr>
      <a:lvl8pPr marL="3386396" indent="-225759" algn="l" defTabSz="903039"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8pPr>
      <a:lvl9pPr marL="3837915" indent="-225759" algn="l" defTabSz="903039"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9pPr>
    </p:bodyStyle>
    <p:otherStyle>
      <a:defPPr>
        <a:defRPr lang="en-US"/>
      </a:defPPr>
      <a:lvl1pPr marL="0" algn="l" defTabSz="903039" rtl="0" eaLnBrk="1" latinLnBrk="0" hangingPunct="1">
        <a:defRPr sz="1778" kern="1200">
          <a:solidFill>
            <a:schemeClr val="tx1"/>
          </a:solidFill>
          <a:latin typeface="+mn-lt"/>
          <a:ea typeface="+mn-ea"/>
          <a:cs typeface="+mn-cs"/>
        </a:defRPr>
      </a:lvl1pPr>
      <a:lvl2pPr marL="451520" algn="l" defTabSz="903039" rtl="0" eaLnBrk="1" latinLnBrk="0" hangingPunct="1">
        <a:defRPr sz="1778" kern="1200">
          <a:solidFill>
            <a:schemeClr val="tx1"/>
          </a:solidFill>
          <a:latin typeface="+mn-lt"/>
          <a:ea typeface="+mn-ea"/>
          <a:cs typeface="+mn-cs"/>
        </a:defRPr>
      </a:lvl2pPr>
      <a:lvl3pPr marL="903039" algn="l" defTabSz="903039" rtl="0" eaLnBrk="1" latinLnBrk="0" hangingPunct="1">
        <a:defRPr sz="1778" kern="1200">
          <a:solidFill>
            <a:schemeClr val="tx1"/>
          </a:solidFill>
          <a:latin typeface="+mn-lt"/>
          <a:ea typeface="+mn-ea"/>
          <a:cs typeface="+mn-cs"/>
        </a:defRPr>
      </a:lvl3pPr>
      <a:lvl4pPr marL="1354558" algn="l" defTabSz="903039" rtl="0" eaLnBrk="1" latinLnBrk="0" hangingPunct="1">
        <a:defRPr sz="1778" kern="1200">
          <a:solidFill>
            <a:schemeClr val="tx1"/>
          </a:solidFill>
          <a:latin typeface="+mn-lt"/>
          <a:ea typeface="+mn-ea"/>
          <a:cs typeface="+mn-cs"/>
        </a:defRPr>
      </a:lvl4pPr>
      <a:lvl5pPr marL="1806078" algn="l" defTabSz="903039" rtl="0" eaLnBrk="1" latinLnBrk="0" hangingPunct="1">
        <a:defRPr sz="1778" kern="1200">
          <a:solidFill>
            <a:schemeClr val="tx1"/>
          </a:solidFill>
          <a:latin typeface="+mn-lt"/>
          <a:ea typeface="+mn-ea"/>
          <a:cs typeface="+mn-cs"/>
        </a:defRPr>
      </a:lvl5pPr>
      <a:lvl6pPr marL="2257597" algn="l" defTabSz="903039" rtl="0" eaLnBrk="1" latinLnBrk="0" hangingPunct="1">
        <a:defRPr sz="1778" kern="1200">
          <a:solidFill>
            <a:schemeClr val="tx1"/>
          </a:solidFill>
          <a:latin typeface="+mn-lt"/>
          <a:ea typeface="+mn-ea"/>
          <a:cs typeface="+mn-cs"/>
        </a:defRPr>
      </a:lvl6pPr>
      <a:lvl7pPr marL="2709117" algn="l" defTabSz="903039" rtl="0" eaLnBrk="1" latinLnBrk="0" hangingPunct="1">
        <a:defRPr sz="1778" kern="1200">
          <a:solidFill>
            <a:schemeClr val="tx1"/>
          </a:solidFill>
          <a:latin typeface="+mn-lt"/>
          <a:ea typeface="+mn-ea"/>
          <a:cs typeface="+mn-cs"/>
        </a:defRPr>
      </a:lvl7pPr>
      <a:lvl8pPr marL="3160636" algn="l" defTabSz="903039" rtl="0" eaLnBrk="1" latinLnBrk="0" hangingPunct="1">
        <a:defRPr sz="1778" kern="1200">
          <a:solidFill>
            <a:schemeClr val="tx1"/>
          </a:solidFill>
          <a:latin typeface="+mn-lt"/>
          <a:ea typeface="+mn-ea"/>
          <a:cs typeface="+mn-cs"/>
        </a:defRPr>
      </a:lvl8pPr>
      <a:lvl9pPr marL="3612155" algn="l" defTabSz="903039" rtl="0" eaLnBrk="1" latinLnBrk="0" hangingPunct="1">
        <a:defRPr sz="177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err="1">
                <a:solidFill>
                  <a:schemeClr val="accent4">
                    <a:lumMod val="75000"/>
                    <a:lumOff val="25000"/>
                  </a:schemeClr>
                </a:solidFill>
                <a:latin typeface="+mn-lt"/>
                <a:ea typeface="Arial"/>
                <a:cs typeface="Arial"/>
                <a:sym typeface="Arial"/>
              </a:rPr>
              <a:t>Intelliswift</a:t>
            </a:r>
            <a:r>
              <a:rPr lang="en-US" sz="900" b="0" i="0" u="none" strike="noStrike" cap="none" dirty="0">
                <a:solidFill>
                  <a:schemeClr val="accent4">
                    <a:lumMod val="75000"/>
                    <a:lumOff val="25000"/>
                  </a:schemeClr>
                </a:solidFill>
                <a:latin typeface="+mn-lt"/>
                <a:ea typeface="Arial"/>
                <a:cs typeface="Arial"/>
                <a:sym typeface="Arial"/>
              </a:rPr>
              <a: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19281425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microsoft.com/office/2007/relationships/hdphoto" Target="../media/hdphoto1.wdp"/><Relationship Id="rId18" Type="http://schemas.openxmlformats.org/officeDocument/2006/relationships/image" Target="../media/image16.png"/><Relationship Id="rId3" Type="http://schemas.openxmlformats.org/officeDocument/2006/relationships/oleObject" Target="../embeddings/oleObject1.bin"/><Relationship Id="rId21" Type="http://schemas.openxmlformats.org/officeDocument/2006/relationships/image" Target="../media/image19.htm"/><Relationship Id="rId7" Type="http://schemas.openxmlformats.org/officeDocument/2006/relationships/image" Target="../media/image7.jpeg"/><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slideLayout" Target="../slideLayouts/slideLayout5.xml"/><Relationship Id="rId16" Type="http://schemas.microsoft.com/office/2007/relationships/hdphoto" Target="../media/hdphoto2.wdp"/><Relationship Id="rId20" Type="http://schemas.openxmlformats.org/officeDocument/2006/relationships/image" Target="../media/image18.png"/><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emf"/><Relationship Id="rId19" Type="http://schemas.openxmlformats.org/officeDocument/2006/relationships/image" Target="../media/image17.jpe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lstStyle/>
          <a:p>
            <a:r>
              <a:rPr lang="en-US" dirty="0"/>
              <a:t>POV on API Monetization</a:t>
            </a:r>
          </a:p>
        </p:txBody>
      </p:sp>
      <p:cxnSp>
        <p:nvCxnSpPr>
          <p:cNvPr id="4" name="Straight Connector 3">
            <a:extLst>
              <a:ext uri="{FF2B5EF4-FFF2-40B4-BE49-F238E27FC236}">
                <a16:creationId xmlns:a16="http://schemas.microsoft.com/office/drawing/2014/main" id="{3861793D-9174-4533-A3F1-5E86D3AA6521}"/>
              </a:ext>
            </a:extLst>
          </p:cNvPr>
          <p:cNvCxnSpPr>
            <a:cxnSpLocks/>
          </p:cNvCxnSpPr>
          <p:nvPr/>
        </p:nvCxnSpPr>
        <p:spPr>
          <a:xfrm>
            <a:off x="455898" y="2777718"/>
            <a:ext cx="11410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31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678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A939-49F6-4ADB-8E94-FC126F23306D}"/>
              </a:ext>
            </a:extLst>
          </p:cNvPr>
          <p:cNvSpPr>
            <a:spLocks noGrp="1"/>
          </p:cNvSpPr>
          <p:nvPr>
            <p:ph type="title"/>
          </p:nvPr>
        </p:nvSpPr>
        <p:spPr/>
        <p:txBody>
          <a:bodyPr/>
          <a:lstStyle/>
          <a:p>
            <a:r>
              <a:rPr lang="en-US" dirty="0"/>
              <a:t>Apigee Monetization</a:t>
            </a:r>
          </a:p>
        </p:txBody>
      </p:sp>
      <p:graphicFrame>
        <p:nvGraphicFramePr>
          <p:cNvPr id="3" name="Table 2">
            <a:extLst>
              <a:ext uri="{FF2B5EF4-FFF2-40B4-BE49-F238E27FC236}">
                <a16:creationId xmlns:a16="http://schemas.microsoft.com/office/drawing/2014/main" id="{EAFF9F20-A760-4B54-BC78-3192972D8CA5}"/>
              </a:ext>
            </a:extLst>
          </p:cNvPr>
          <p:cNvGraphicFramePr>
            <a:graphicFrameLocks noGrp="1"/>
          </p:cNvGraphicFramePr>
          <p:nvPr>
            <p:extLst>
              <p:ext uri="{D42A27DB-BD31-4B8C-83A1-F6EECF244321}">
                <p14:modId xmlns:p14="http://schemas.microsoft.com/office/powerpoint/2010/main" val="1259756216"/>
              </p:ext>
            </p:extLst>
          </p:nvPr>
        </p:nvGraphicFramePr>
        <p:xfrm>
          <a:off x="464139" y="1024465"/>
          <a:ext cx="7897983" cy="5237480"/>
        </p:xfrm>
        <a:graphic>
          <a:graphicData uri="http://schemas.openxmlformats.org/drawingml/2006/table">
            <a:tbl>
              <a:tblPr firstRow="1" bandRow="1">
                <a:tableStyleId>{5C22544A-7EE6-4342-B048-85BDC9FD1C3A}</a:tableStyleId>
              </a:tblPr>
              <a:tblGrid>
                <a:gridCol w="3282271">
                  <a:extLst>
                    <a:ext uri="{9D8B030D-6E8A-4147-A177-3AD203B41FA5}">
                      <a16:colId xmlns:a16="http://schemas.microsoft.com/office/drawing/2014/main" val="3949701611"/>
                    </a:ext>
                  </a:extLst>
                </a:gridCol>
                <a:gridCol w="4615712">
                  <a:extLst>
                    <a:ext uri="{9D8B030D-6E8A-4147-A177-3AD203B41FA5}">
                      <a16:colId xmlns:a16="http://schemas.microsoft.com/office/drawing/2014/main" val="142348475"/>
                    </a:ext>
                  </a:extLst>
                </a:gridCol>
              </a:tblGrid>
              <a:tr h="370840">
                <a:tc>
                  <a:txBody>
                    <a:bodyPr/>
                    <a:lstStyle/>
                    <a:p>
                      <a:r>
                        <a:rPr lang="en-US" dirty="0"/>
                        <a:t>Category</a:t>
                      </a:r>
                    </a:p>
                  </a:txBody>
                  <a:tcPr/>
                </a:tc>
                <a:tc>
                  <a:txBody>
                    <a:bodyPr/>
                    <a:lstStyle/>
                    <a:p>
                      <a:r>
                        <a:rPr lang="en-US" dirty="0"/>
                        <a:t>Details</a:t>
                      </a:r>
                    </a:p>
                  </a:txBody>
                  <a:tcPr/>
                </a:tc>
                <a:extLst>
                  <a:ext uri="{0D108BD9-81ED-4DB2-BD59-A6C34878D82A}">
                    <a16:rowId xmlns:a16="http://schemas.microsoft.com/office/drawing/2014/main" val="1616740866"/>
                  </a:ext>
                </a:extLst>
              </a:tr>
              <a:tr h="370840">
                <a:tc>
                  <a:txBody>
                    <a:bodyPr/>
                    <a:lstStyle/>
                    <a:p>
                      <a:r>
                        <a:rPr lang="en-US" sz="1600" dirty="0"/>
                        <a:t>License</a:t>
                      </a:r>
                    </a:p>
                  </a:txBody>
                  <a:tcPr/>
                </a:tc>
                <a:tc>
                  <a:txBody>
                    <a:bodyPr/>
                    <a:lstStyle/>
                    <a:p>
                      <a:r>
                        <a:rPr lang="en-US" sz="1600" dirty="0"/>
                        <a:t>Add-On – additional license for Monetization module </a:t>
                      </a:r>
                    </a:p>
                  </a:txBody>
                  <a:tcPr/>
                </a:tc>
                <a:extLst>
                  <a:ext uri="{0D108BD9-81ED-4DB2-BD59-A6C34878D82A}">
                    <a16:rowId xmlns:a16="http://schemas.microsoft.com/office/drawing/2014/main" val="1961470991"/>
                  </a:ext>
                </a:extLst>
              </a:tr>
              <a:tr h="370840">
                <a:tc>
                  <a:txBody>
                    <a:bodyPr/>
                    <a:lstStyle/>
                    <a:p>
                      <a:r>
                        <a:rPr lang="en-US" sz="1600" dirty="0"/>
                        <a:t>Monetization Models supported</a:t>
                      </a:r>
                    </a:p>
                  </a:txBody>
                  <a:tcPr/>
                </a:tc>
                <a:tc>
                  <a:txBody>
                    <a:bodyPr/>
                    <a:lstStyle/>
                    <a:p>
                      <a:r>
                        <a:rPr lang="en-US" sz="1600" dirty="0"/>
                        <a:t>Fixed Fee, Consumption based, Consumption band based, Revenue sharing</a:t>
                      </a:r>
                    </a:p>
                  </a:txBody>
                  <a:tcPr/>
                </a:tc>
                <a:extLst>
                  <a:ext uri="{0D108BD9-81ED-4DB2-BD59-A6C34878D82A}">
                    <a16:rowId xmlns:a16="http://schemas.microsoft.com/office/drawing/2014/main" val="690175198"/>
                  </a:ext>
                </a:extLst>
              </a:tr>
              <a:tr h="370840">
                <a:tc>
                  <a:txBody>
                    <a:bodyPr/>
                    <a:lstStyle/>
                    <a:p>
                      <a:r>
                        <a:rPr lang="en-US" sz="1600" dirty="0"/>
                        <a:t>Refunds </a:t>
                      </a:r>
                    </a:p>
                  </a:txBody>
                  <a:tcPr/>
                </a:tc>
                <a:tc>
                  <a:txBody>
                    <a:bodyPr/>
                    <a:lstStyle/>
                    <a:p>
                      <a:r>
                        <a:rPr lang="en-US" sz="1600" dirty="0"/>
                        <a:t>Allow refunds</a:t>
                      </a:r>
                    </a:p>
                  </a:txBody>
                  <a:tcPr/>
                </a:tc>
                <a:extLst>
                  <a:ext uri="{0D108BD9-81ED-4DB2-BD59-A6C34878D82A}">
                    <a16:rowId xmlns:a16="http://schemas.microsoft.com/office/drawing/2014/main" val="1697613666"/>
                  </a:ext>
                </a:extLst>
              </a:tr>
              <a:tr h="370840">
                <a:tc>
                  <a:txBody>
                    <a:bodyPr/>
                    <a:lstStyle/>
                    <a:p>
                      <a:r>
                        <a:rPr lang="en-US" sz="1600" dirty="0"/>
                        <a:t>Billing</a:t>
                      </a:r>
                    </a:p>
                  </a:txBody>
                  <a:tcPr/>
                </a:tc>
                <a:tc>
                  <a:txBody>
                    <a:bodyPr/>
                    <a:lstStyle/>
                    <a:p>
                      <a:r>
                        <a:rPr lang="en-US" sz="1600" dirty="0"/>
                        <a:t>Both Pre-paid and Post-paid plan supported</a:t>
                      </a:r>
                    </a:p>
                  </a:txBody>
                  <a:tcPr/>
                </a:tc>
                <a:extLst>
                  <a:ext uri="{0D108BD9-81ED-4DB2-BD59-A6C34878D82A}">
                    <a16:rowId xmlns:a16="http://schemas.microsoft.com/office/drawing/2014/main" val="4132658604"/>
                  </a:ext>
                </a:extLst>
              </a:tr>
              <a:tr h="370840">
                <a:tc>
                  <a:txBody>
                    <a:bodyPr/>
                    <a:lstStyle/>
                    <a:p>
                      <a:r>
                        <a:rPr lang="en-US" sz="1600" dirty="0"/>
                        <a:t>Currency support</a:t>
                      </a:r>
                    </a:p>
                  </a:txBody>
                  <a:tcPr/>
                </a:tc>
                <a:tc>
                  <a:txBody>
                    <a:bodyPr/>
                    <a:lstStyle/>
                    <a:p>
                      <a:r>
                        <a:rPr lang="en-US" sz="1600" dirty="0"/>
                        <a:t>Yes, have inbuilt support for various currencies</a:t>
                      </a:r>
                    </a:p>
                  </a:txBody>
                  <a:tcPr/>
                </a:tc>
                <a:extLst>
                  <a:ext uri="{0D108BD9-81ED-4DB2-BD59-A6C34878D82A}">
                    <a16:rowId xmlns:a16="http://schemas.microsoft.com/office/drawing/2014/main" val="368045970"/>
                  </a:ext>
                </a:extLst>
              </a:tr>
              <a:tr h="370840">
                <a:tc>
                  <a:txBody>
                    <a:bodyPr/>
                    <a:lstStyle/>
                    <a:p>
                      <a:r>
                        <a:rPr lang="en-US" sz="1600" dirty="0"/>
                        <a:t>Analytics</a:t>
                      </a:r>
                    </a:p>
                  </a:txBody>
                  <a:tcPr/>
                </a:tc>
                <a:tc>
                  <a:txBody>
                    <a:bodyPr/>
                    <a:lstStyle/>
                    <a:p>
                      <a:r>
                        <a:rPr lang="en-US" sz="1600" dirty="0"/>
                        <a:t>Captures monetization transactions analytics and can be offload to external log sinks </a:t>
                      </a:r>
                    </a:p>
                  </a:txBody>
                  <a:tcPr/>
                </a:tc>
                <a:extLst>
                  <a:ext uri="{0D108BD9-81ED-4DB2-BD59-A6C34878D82A}">
                    <a16:rowId xmlns:a16="http://schemas.microsoft.com/office/drawing/2014/main" val="2490713354"/>
                  </a:ext>
                </a:extLst>
              </a:tr>
              <a:tr h="370840">
                <a:tc>
                  <a:txBody>
                    <a:bodyPr/>
                    <a:lstStyle/>
                    <a:p>
                      <a:r>
                        <a:rPr lang="en-US" sz="1600" dirty="0"/>
                        <a:t>Payment Gateway</a:t>
                      </a:r>
                    </a:p>
                  </a:txBody>
                  <a:tcPr/>
                </a:tc>
                <a:tc>
                  <a:txBody>
                    <a:bodyPr/>
                    <a:lstStyle/>
                    <a:p>
                      <a:r>
                        <a:rPr lang="en-US" sz="1600" dirty="0"/>
                        <a:t>Can be integrated with Google Payment Gateway</a:t>
                      </a:r>
                    </a:p>
                  </a:txBody>
                  <a:tcPr/>
                </a:tc>
                <a:extLst>
                  <a:ext uri="{0D108BD9-81ED-4DB2-BD59-A6C34878D82A}">
                    <a16:rowId xmlns:a16="http://schemas.microsoft.com/office/drawing/2014/main" val="3191870816"/>
                  </a:ext>
                </a:extLst>
              </a:tr>
              <a:tr h="370840">
                <a:tc>
                  <a:txBody>
                    <a:bodyPr/>
                    <a:lstStyle/>
                    <a:p>
                      <a:r>
                        <a:rPr lang="en-US" sz="1600" dirty="0"/>
                        <a:t>Application</a:t>
                      </a:r>
                    </a:p>
                  </a:txBody>
                  <a:tcPr/>
                </a:tc>
                <a:tc>
                  <a:txBody>
                    <a:bodyPr/>
                    <a:lstStyle/>
                    <a:p>
                      <a:r>
                        <a:rPr lang="en-US" sz="1600" dirty="0"/>
                        <a:t>Applied at the API product level , thus App developers purchase monetized API Products</a:t>
                      </a:r>
                    </a:p>
                  </a:txBody>
                  <a:tcPr/>
                </a:tc>
                <a:extLst>
                  <a:ext uri="{0D108BD9-81ED-4DB2-BD59-A6C34878D82A}">
                    <a16:rowId xmlns:a16="http://schemas.microsoft.com/office/drawing/2014/main" val="3633886183"/>
                  </a:ext>
                </a:extLst>
              </a:tr>
              <a:tr h="370840">
                <a:tc>
                  <a:txBody>
                    <a:bodyPr/>
                    <a:lstStyle/>
                    <a:p>
                      <a:r>
                        <a:rPr lang="en-US" sz="1600" dirty="0"/>
                        <a:t>Migration from Apigee Edge to Apigee X</a:t>
                      </a:r>
                    </a:p>
                  </a:txBody>
                  <a:tcPr/>
                </a:tc>
                <a:tc>
                  <a:txBody>
                    <a:bodyPr/>
                    <a:lstStyle/>
                    <a:p>
                      <a:r>
                        <a:rPr lang="en-US" sz="1600" dirty="0"/>
                        <a:t>Significant changes between Apigee Edge enabled monetization and Apigee X.   Manual migration of monetized product and rate plans required</a:t>
                      </a:r>
                    </a:p>
                  </a:txBody>
                  <a:tcPr/>
                </a:tc>
                <a:extLst>
                  <a:ext uri="{0D108BD9-81ED-4DB2-BD59-A6C34878D82A}">
                    <a16:rowId xmlns:a16="http://schemas.microsoft.com/office/drawing/2014/main" val="1717116298"/>
                  </a:ext>
                </a:extLst>
              </a:tr>
            </a:tbl>
          </a:graphicData>
        </a:graphic>
      </p:graphicFrame>
      <p:cxnSp>
        <p:nvCxnSpPr>
          <p:cNvPr id="5" name="Straight Connector 4">
            <a:extLst>
              <a:ext uri="{FF2B5EF4-FFF2-40B4-BE49-F238E27FC236}">
                <a16:creationId xmlns:a16="http://schemas.microsoft.com/office/drawing/2014/main" id="{C674A2C5-5BFB-4125-B8DF-5A1F932BD2A6}"/>
              </a:ext>
            </a:extLst>
          </p:cNvPr>
          <p:cNvCxnSpPr/>
          <p:nvPr/>
        </p:nvCxnSpPr>
        <p:spPr>
          <a:xfrm>
            <a:off x="8759687" y="927652"/>
            <a:ext cx="0" cy="5499652"/>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951201-2649-4358-B106-208A7A5BD132}"/>
              </a:ext>
            </a:extLst>
          </p:cNvPr>
          <p:cNvSpPr txBox="1"/>
          <p:nvPr/>
        </p:nvSpPr>
        <p:spPr>
          <a:xfrm>
            <a:off x="8812691" y="1024465"/>
            <a:ext cx="3180523" cy="584775"/>
          </a:xfrm>
          <a:prstGeom prst="rect">
            <a:avLst/>
          </a:prstGeom>
          <a:noFill/>
        </p:spPr>
        <p:txBody>
          <a:bodyPr wrap="square" rtlCol="0">
            <a:spAutoFit/>
          </a:bodyPr>
          <a:lstStyle/>
          <a:p>
            <a:r>
              <a:rPr lang="en-US" sz="1600" u="sng" dirty="0">
                <a:solidFill>
                  <a:schemeClr val="accent2">
                    <a:lumMod val="50000"/>
                  </a:schemeClr>
                </a:solidFill>
              </a:rPr>
              <a:t>Our Experience in Apigee Monetization</a:t>
            </a:r>
          </a:p>
        </p:txBody>
      </p:sp>
      <p:sp>
        <p:nvSpPr>
          <p:cNvPr id="7" name="TextBox 6">
            <a:extLst>
              <a:ext uri="{FF2B5EF4-FFF2-40B4-BE49-F238E27FC236}">
                <a16:creationId xmlns:a16="http://schemas.microsoft.com/office/drawing/2014/main" id="{A64FB929-C039-403B-BA8B-2A26CF421CA2}"/>
              </a:ext>
            </a:extLst>
          </p:cNvPr>
          <p:cNvSpPr txBox="1"/>
          <p:nvPr/>
        </p:nvSpPr>
        <p:spPr>
          <a:xfrm>
            <a:off x="9011475" y="1960596"/>
            <a:ext cx="3180523" cy="4185761"/>
          </a:xfrm>
          <a:prstGeom prst="rect">
            <a:avLst/>
          </a:prstGeom>
          <a:noFill/>
        </p:spPr>
        <p:txBody>
          <a:bodyPr wrap="square" rtlCol="0">
            <a:spAutoFit/>
          </a:bodyPr>
          <a:lstStyle/>
          <a:p>
            <a:r>
              <a:rPr lang="en-US" sz="1400" dirty="0"/>
              <a:t>Implementing consumption based monetization models for APIs related to bank loan for small business segment for a Fintech customer. </a:t>
            </a:r>
          </a:p>
          <a:p>
            <a:r>
              <a:rPr lang="en-US" sz="1400" dirty="0"/>
              <a:t> </a:t>
            </a:r>
          </a:p>
          <a:p>
            <a:pPr marL="285750" indent="-285750">
              <a:buFont typeface="Wingdings" panose="05000000000000000000" pitchFamily="2" charset="2"/>
              <a:buChar char="Ø"/>
            </a:pPr>
            <a:r>
              <a:rPr lang="en-US" sz="1400" dirty="0"/>
              <a:t>All the rate plans are post-paid and have consumption band based pricing such as for first 100K-x$ and then for next 100K-y$</a:t>
            </a:r>
          </a:p>
          <a:p>
            <a:pPr marL="285750" indent="-285750">
              <a:buFont typeface="Wingdings" panose="05000000000000000000" pitchFamily="2" charset="2"/>
              <a:buChar char="Ø"/>
            </a:pPr>
            <a:r>
              <a:rPr lang="en-US" sz="1400" dirty="0"/>
              <a:t>Also migrating customers monetization plan and configuration from Apigee Edge to Apigee X</a:t>
            </a:r>
          </a:p>
          <a:p>
            <a:pPr marL="285750" indent="-285750">
              <a:buFont typeface="Wingdings" panose="05000000000000000000" pitchFamily="2" charset="2"/>
              <a:buChar char="Ø"/>
            </a:pPr>
            <a:r>
              <a:rPr lang="en-US" sz="1400" dirty="0"/>
              <a:t>Apigee offloads all the monetization related analytics to SAP, which is used for invoicing customers </a:t>
            </a:r>
          </a:p>
          <a:p>
            <a:pPr marL="285750" indent="-285750">
              <a:buFont typeface="Wingdings" panose="05000000000000000000" pitchFamily="2" charset="2"/>
              <a:buChar char="Ø"/>
            </a:pPr>
            <a:endParaRPr lang="en-US" sz="1400" dirty="0"/>
          </a:p>
        </p:txBody>
      </p:sp>
      <p:sp>
        <p:nvSpPr>
          <p:cNvPr id="8" name="TextBox 7">
            <a:extLst>
              <a:ext uri="{FF2B5EF4-FFF2-40B4-BE49-F238E27FC236}">
                <a16:creationId xmlns:a16="http://schemas.microsoft.com/office/drawing/2014/main" id="{F6D97C2D-D3F6-4761-A2AC-4180B375B71C}"/>
              </a:ext>
            </a:extLst>
          </p:cNvPr>
          <p:cNvSpPr txBox="1"/>
          <p:nvPr/>
        </p:nvSpPr>
        <p:spPr>
          <a:xfrm>
            <a:off x="9011475" y="4180535"/>
            <a:ext cx="2796209" cy="523220"/>
          </a:xfrm>
          <a:prstGeom prst="rect">
            <a:avLst/>
          </a:prstGeom>
          <a:noFill/>
        </p:spPr>
        <p:txBody>
          <a:bodyPr wrap="square" rtlCol="0">
            <a:spAutoFit/>
          </a:bodyPr>
          <a:lstStyle/>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97458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C76A-59F3-4288-AB50-4B9DCD99CC51}"/>
              </a:ext>
            </a:extLst>
          </p:cNvPr>
          <p:cNvSpPr>
            <a:spLocks noGrp="1"/>
          </p:cNvSpPr>
          <p:nvPr>
            <p:ph type="title"/>
          </p:nvPr>
        </p:nvSpPr>
        <p:spPr>
          <a:xfrm>
            <a:off x="583719" y="306022"/>
            <a:ext cx="10982522" cy="373949"/>
          </a:xfrm>
        </p:spPr>
        <p:txBody>
          <a:bodyPr/>
          <a:lstStyle/>
          <a:p>
            <a:r>
              <a:rPr lang="en-US" sz="2700" dirty="0">
                <a:cs typeface="Arial" panose="020B0604020202020204" pitchFamily="34" charset="0"/>
              </a:rPr>
              <a:t>API Monetization implementation for a Global Fintech Company </a:t>
            </a:r>
            <a:endParaRPr lang="en-US" sz="2700" dirty="0"/>
          </a:p>
        </p:txBody>
      </p:sp>
      <p:sp>
        <p:nvSpPr>
          <p:cNvPr id="16" name="Rectangle 15">
            <a:extLst>
              <a:ext uri="{FF2B5EF4-FFF2-40B4-BE49-F238E27FC236}">
                <a16:creationId xmlns:a16="http://schemas.microsoft.com/office/drawing/2014/main" id="{6F8B02A3-3365-44A0-9F88-D1B105E713ED}"/>
              </a:ext>
            </a:extLst>
          </p:cNvPr>
          <p:cNvSpPr/>
          <p:nvPr/>
        </p:nvSpPr>
        <p:spPr>
          <a:xfrm>
            <a:off x="8489085" y="1629402"/>
            <a:ext cx="3256807" cy="4416829"/>
          </a:xfrm>
          <a:prstGeom prst="rect">
            <a:avLst/>
          </a:prstGeom>
          <a:solidFill>
            <a:schemeClr val="accent2"/>
          </a:solidFill>
          <a:ln w="9525" cap="flat" cmpd="sng" algn="ctr">
            <a:solidFill>
              <a:schemeClr val="accent2"/>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black"/>
              </a:solidFill>
              <a:effectLst/>
              <a:uLnTx/>
              <a:uFillTx/>
              <a:latin typeface="Segoe UI Semibold"/>
              <a:ea typeface="+mn-ea"/>
              <a:cs typeface="+mn-cs"/>
            </a:endParaRPr>
          </a:p>
        </p:txBody>
      </p:sp>
      <p:sp>
        <p:nvSpPr>
          <p:cNvPr id="17" name="Lead Body Copy">
            <a:extLst>
              <a:ext uri="{FF2B5EF4-FFF2-40B4-BE49-F238E27FC236}">
                <a16:creationId xmlns:a16="http://schemas.microsoft.com/office/drawing/2014/main" id="{A1271D86-FEF4-456E-8A09-D41CAFBC14C2}"/>
              </a:ext>
            </a:extLst>
          </p:cNvPr>
          <p:cNvSpPr txBox="1"/>
          <p:nvPr/>
        </p:nvSpPr>
        <p:spPr>
          <a:xfrm>
            <a:off x="8879419" y="1813260"/>
            <a:ext cx="333112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white"/>
                </a:solidFill>
                <a:effectLst/>
                <a:uLnTx/>
                <a:uFillTx/>
                <a:latin typeface="Segoe UI Semibold" panose="020B0702040204020203" pitchFamily="34" charset="0"/>
                <a:ea typeface="+mn-ea"/>
                <a:cs typeface="Segoe UI Semibold" panose="020B0702040204020203" pitchFamily="34" charset="0"/>
              </a:rPr>
              <a:t>Results</a:t>
            </a:r>
          </a:p>
        </p:txBody>
      </p:sp>
      <p:sp>
        <p:nvSpPr>
          <p:cNvPr id="20" name="Text Box">
            <a:extLst>
              <a:ext uri="{FF2B5EF4-FFF2-40B4-BE49-F238E27FC236}">
                <a16:creationId xmlns:a16="http://schemas.microsoft.com/office/drawing/2014/main" id="{0E9012D0-72F1-4852-986C-C93A8AF9C61D}"/>
              </a:ext>
            </a:extLst>
          </p:cNvPr>
          <p:cNvSpPr/>
          <p:nvPr/>
        </p:nvSpPr>
        <p:spPr>
          <a:xfrm>
            <a:off x="8779060" y="2123342"/>
            <a:ext cx="2814433" cy="2931572"/>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Onboarded 10 Clients on Monetization Platform across US and Canada Market</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lang="en-US" sz="1200" dirty="0">
                <a:solidFill>
                  <a:prstClr val="white"/>
                </a:solidFill>
                <a:latin typeface="Segoe UI"/>
              </a:rPr>
              <a:t>Implemented a common framework for enterprise clients to integrate in a standard way </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lang="en-US" sz="1200" dirty="0">
                <a:solidFill>
                  <a:prstClr val="white"/>
                </a:solidFill>
                <a:latin typeface="Segoe UI"/>
              </a:rPr>
              <a:t>A seamless onboarding platform created where customer can use free tier plan to evaluate the Data APIs and subscribe post it.</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lang="en-US" sz="1200" dirty="0">
                <a:solidFill>
                  <a:prstClr val="white"/>
                </a:solidFill>
                <a:latin typeface="Segoe UI"/>
              </a:rPr>
              <a:t>Close to 1000 Monetized Transaction per day in the first week of launch </a:t>
            </a:r>
          </a:p>
        </p:txBody>
      </p:sp>
      <p:sp>
        <p:nvSpPr>
          <p:cNvPr id="23" name="Rectangle 22">
            <a:extLst>
              <a:ext uri="{FF2B5EF4-FFF2-40B4-BE49-F238E27FC236}">
                <a16:creationId xmlns:a16="http://schemas.microsoft.com/office/drawing/2014/main" id="{6A827028-7EF1-40F8-A123-AA884AB9A496}"/>
              </a:ext>
            </a:extLst>
          </p:cNvPr>
          <p:cNvSpPr/>
          <p:nvPr/>
        </p:nvSpPr>
        <p:spPr>
          <a:xfrm>
            <a:off x="8658752" y="2242825"/>
            <a:ext cx="120308" cy="3648928"/>
          </a:xfrm>
          <a:prstGeom prst="rect">
            <a:avLst/>
          </a:prstGeom>
          <a:solidFill>
            <a:sysClr val="window" lastClr="FFFFFF"/>
          </a:solidFill>
          <a:ln w="9525" cap="flat" cmpd="sng" algn="ctr">
            <a:solidFill>
              <a:srgbClr val="E7E6E6">
                <a:lumMod val="90000"/>
              </a:srgb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black"/>
              </a:solidFill>
              <a:effectLst/>
              <a:uLnTx/>
              <a:uFillTx/>
              <a:latin typeface="Segoe UI Semibold"/>
              <a:ea typeface="+mn-ea"/>
              <a:cs typeface="+mn-cs"/>
            </a:endParaRPr>
          </a:p>
        </p:txBody>
      </p:sp>
      <p:sp>
        <p:nvSpPr>
          <p:cNvPr id="24" name="Rectangle 23">
            <a:extLst>
              <a:ext uri="{FF2B5EF4-FFF2-40B4-BE49-F238E27FC236}">
                <a16:creationId xmlns:a16="http://schemas.microsoft.com/office/drawing/2014/main" id="{995B8DDC-1274-4763-A378-DD6C0067ED04}"/>
              </a:ext>
            </a:extLst>
          </p:cNvPr>
          <p:cNvSpPr/>
          <p:nvPr/>
        </p:nvSpPr>
        <p:spPr>
          <a:xfrm>
            <a:off x="446108" y="1090547"/>
            <a:ext cx="8042977" cy="4955690"/>
          </a:xfrm>
          <a:prstGeom prst="rect">
            <a:avLst/>
          </a:prstGeom>
          <a:noFill/>
          <a:ln w="12700" cap="flat" cmpd="sng" algn="ctr">
            <a:solidFill>
              <a:schemeClr val="accent2"/>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Segoe UI Semibold"/>
              <a:ea typeface="+mn-ea"/>
              <a:cs typeface="+mn-cs"/>
            </a:endParaRPr>
          </a:p>
        </p:txBody>
      </p:sp>
      <p:sp>
        <p:nvSpPr>
          <p:cNvPr id="25" name="Text Box">
            <a:extLst>
              <a:ext uri="{FF2B5EF4-FFF2-40B4-BE49-F238E27FC236}">
                <a16:creationId xmlns:a16="http://schemas.microsoft.com/office/drawing/2014/main" id="{B300BF88-DCA7-4F6E-AE14-CEA1CAC35F25}"/>
              </a:ext>
            </a:extLst>
          </p:cNvPr>
          <p:cNvSpPr/>
          <p:nvPr/>
        </p:nvSpPr>
        <p:spPr>
          <a:xfrm>
            <a:off x="459961" y="4845571"/>
            <a:ext cx="3522442" cy="369332"/>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Apigee Monetization </a:t>
            </a:r>
          </a:p>
        </p:txBody>
      </p:sp>
      <p:sp>
        <p:nvSpPr>
          <p:cNvPr id="27" name="Lead Body Copy">
            <a:extLst>
              <a:ext uri="{FF2B5EF4-FFF2-40B4-BE49-F238E27FC236}">
                <a16:creationId xmlns:a16="http://schemas.microsoft.com/office/drawing/2014/main" id="{EB9459B9-9F53-4AB8-B58F-B8DBC10350BA}"/>
              </a:ext>
            </a:extLst>
          </p:cNvPr>
          <p:cNvSpPr txBox="1"/>
          <p:nvPr/>
        </p:nvSpPr>
        <p:spPr>
          <a:xfrm>
            <a:off x="598507" y="4481549"/>
            <a:ext cx="1206933" cy="184666"/>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Technology Stack</a:t>
            </a:r>
          </a:p>
        </p:txBody>
      </p:sp>
      <p:sp>
        <p:nvSpPr>
          <p:cNvPr id="29" name="Lead Body Copy">
            <a:extLst>
              <a:ext uri="{FF2B5EF4-FFF2-40B4-BE49-F238E27FC236}">
                <a16:creationId xmlns:a16="http://schemas.microsoft.com/office/drawing/2014/main" id="{4F927F15-A489-4DD6-A01E-6364686958E8}"/>
              </a:ext>
            </a:extLst>
          </p:cNvPr>
          <p:cNvSpPr txBox="1"/>
          <p:nvPr/>
        </p:nvSpPr>
        <p:spPr>
          <a:xfrm>
            <a:off x="4493566" y="1536261"/>
            <a:ext cx="333112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Solution</a:t>
            </a:r>
          </a:p>
        </p:txBody>
      </p:sp>
      <p:sp>
        <p:nvSpPr>
          <p:cNvPr id="30" name="Text Box">
            <a:extLst>
              <a:ext uri="{FF2B5EF4-FFF2-40B4-BE49-F238E27FC236}">
                <a16:creationId xmlns:a16="http://schemas.microsoft.com/office/drawing/2014/main" id="{2D757896-1B57-47CD-8F07-15876201B0AD}"/>
              </a:ext>
            </a:extLst>
          </p:cNvPr>
          <p:cNvSpPr/>
          <p:nvPr/>
        </p:nvSpPr>
        <p:spPr>
          <a:xfrm>
            <a:off x="4289238" y="1813260"/>
            <a:ext cx="4041887" cy="3031599"/>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a:p>
            <a:r>
              <a:rPr lang="en-US" sz="1200" dirty="0"/>
              <a:t>Implementing consumption based monetization models for APIs related to bank loan for small business segment for a Fintech customer. </a:t>
            </a:r>
          </a:p>
          <a:p>
            <a:r>
              <a:rPr lang="en-US" sz="1200" dirty="0"/>
              <a:t> </a:t>
            </a:r>
          </a:p>
          <a:p>
            <a:pPr marL="285750" indent="-285750">
              <a:buFont typeface="Wingdings" panose="05000000000000000000" pitchFamily="2" charset="2"/>
              <a:buChar char="Ø"/>
            </a:pPr>
            <a:r>
              <a:rPr lang="en-US" sz="1200" dirty="0"/>
              <a:t>All the rate plans are post-paid and have consumption band based pricing such as for first 100K-x$ and then for next 100K-y$</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Also migrating customers monetization plan and configuration from Apigee Edge to Apigee X</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Apigee offloads all the monetization related analytics to SAP, which is used for invoicing customers </a:t>
            </a:r>
          </a:p>
          <a:p>
            <a:pPr marL="171450" marR="0" lvl="0" indent="-171450" algn="just"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31" name="Lead Body Copy">
            <a:extLst>
              <a:ext uri="{FF2B5EF4-FFF2-40B4-BE49-F238E27FC236}">
                <a16:creationId xmlns:a16="http://schemas.microsoft.com/office/drawing/2014/main" id="{34928E0C-9411-427D-845A-E71C3D9DBFC5}"/>
              </a:ext>
            </a:extLst>
          </p:cNvPr>
          <p:cNvSpPr txBox="1"/>
          <p:nvPr/>
        </p:nvSpPr>
        <p:spPr>
          <a:xfrm>
            <a:off x="614150" y="1524246"/>
            <a:ext cx="333112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Business Premise/Challenges</a:t>
            </a:r>
          </a:p>
        </p:txBody>
      </p:sp>
      <p:sp>
        <p:nvSpPr>
          <p:cNvPr id="32" name="Text Box">
            <a:extLst>
              <a:ext uri="{FF2B5EF4-FFF2-40B4-BE49-F238E27FC236}">
                <a16:creationId xmlns:a16="http://schemas.microsoft.com/office/drawing/2014/main" id="{1E9483BB-F8AC-491A-9695-810F037646A4}"/>
              </a:ext>
            </a:extLst>
          </p:cNvPr>
          <p:cNvSpPr/>
          <p:nvPr/>
        </p:nvSpPr>
        <p:spPr>
          <a:xfrm>
            <a:off x="452969" y="1916856"/>
            <a:ext cx="3597844" cy="2215991"/>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Need a solution to help customers to leverage changing financial payments ecosystems and keep pace in delivering experience to their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marL="171450" lvl="0" indent="-171450">
              <a:buFont typeface="Arial" panose="020B0604020202020204" pitchFamily="34" charset="0"/>
              <a:buChar char="•"/>
              <a:defRPr/>
            </a:pPr>
            <a:r>
              <a:rPr lang="en-US" sz="1200" dirty="0">
                <a:solidFill>
                  <a:prstClr val="black"/>
                </a:solidFill>
                <a:latin typeface="Segoe UI"/>
              </a:rPr>
              <a:t>An inclusive approach where financial institutions gain significant efficiencies and better leverage the information in their enterprise  applications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Promote reusability across the integration build for customers </a:t>
            </a:r>
          </a:p>
        </p:txBody>
      </p:sp>
      <p:cxnSp>
        <p:nvCxnSpPr>
          <p:cNvPr id="33" name="Straight Connector 32">
            <a:extLst>
              <a:ext uri="{FF2B5EF4-FFF2-40B4-BE49-F238E27FC236}">
                <a16:creationId xmlns:a16="http://schemas.microsoft.com/office/drawing/2014/main" id="{9306203F-827C-42C2-AED8-7CE9A13971B1}"/>
              </a:ext>
            </a:extLst>
          </p:cNvPr>
          <p:cNvCxnSpPr>
            <a:cxnSpLocks/>
          </p:cNvCxnSpPr>
          <p:nvPr/>
        </p:nvCxnSpPr>
        <p:spPr>
          <a:xfrm>
            <a:off x="583546" y="4797190"/>
            <a:ext cx="2539427" cy="0"/>
          </a:xfrm>
          <a:prstGeom prst="line">
            <a:avLst/>
          </a:prstGeom>
          <a:noFill/>
          <a:ln w="6350" cap="flat" cmpd="sng" algn="ctr">
            <a:solidFill>
              <a:sysClr val="window" lastClr="FFFFFF">
                <a:lumMod val="50000"/>
              </a:sysClr>
            </a:solidFill>
            <a:prstDash val="solid"/>
            <a:miter lim="800000"/>
          </a:ln>
          <a:effectLst/>
        </p:spPr>
      </p:cxnSp>
      <p:cxnSp>
        <p:nvCxnSpPr>
          <p:cNvPr id="35" name="Straight Connector 34">
            <a:extLst>
              <a:ext uri="{FF2B5EF4-FFF2-40B4-BE49-F238E27FC236}">
                <a16:creationId xmlns:a16="http://schemas.microsoft.com/office/drawing/2014/main" id="{81B8D103-C7AC-4709-B60E-67DD21982222}"/>
              </a:ext>
            </a:extLst>
          </p:cNvPr>
          <p:cNvCxnSpPr>
            <a:cxnSpLocks/>
          </p:cNvCxnSpPr>
          <p:nvPr/>
        </p:nvCxnSpPr>
        <p:spPr>
          <a:xfrm>
            <a:off x="4514847" y="1850130"/>
            <a:ext cx="2539427" cy="0"/>
          </a:xfrm>
          <a:prstGeom prst="line">
            <a:avLst/>
          </a:prstGeom>
          <a:noFill/>
          <a:ln w="6350" cap="flat" cmpd="sng" algn="ctr">
            <a:solidFill>
              <a:sysClr val="window" lastClr="FFFFFF">
                <a:lumMod val="50000"/>
              </a:sysClr>
            </a:solidFill>
            <a:prstDash val="solid"/>
            <a:miter lim="800000"/>
          </a:ln>
          <a:effectLst/>
        </p:spPr>
      </p:cxnSp>
      <p:cxnSp>
        <p:nvCxnSpPr>
          <p:cNvPr id="36" name="Straight Connector 35">
            <a:extLst>
              <a:ext uri="{FF2B5EF4-FFF2-40B4-BE49-F238E27FC236}">
                <a16:creationId xmlns:a16="http://schemas.microsoft.com/office/drawing/2014/main" id="{40842699-5D10-43DB-A199-FF280245BE5D}"/>
              </a:ext>
            </a:extLst>
          </p:cNvPr>
          <p:cNvCxnSpPr>
            <a:cxnSpLocks/>
          </p:cNvCxnSpPr>
          <p:nvPr/>
        </p:nvCxnSpPr>
        <p:spPr>
          <a:xfrm>
            <a:off x="600296" y="1889075"/>
            <a:ext cx="2539427" cy="0"/>
          </a:xfrm>
          <a:prstGeom prst="line">
            <a:avLst/>
          </a:prstGeom>
          <a:noFill/>
          <a:ln w="6350" cap="flat" cmpd="sng" algn="ctr">
            <a:solidFill>
              <a:sysClr val="window" lastClr="FFFFFF">
                <a:lumMod val="50000"/>
              </a:sysClr>
            </a:solidFill>
            <a:prstDash val="solid"/>
            <a:miter lim="800000"/>
          </a:ln>
          <a:effectLst/>
        </p:spPr>
      </p:cxnSp>
      <p:sp>
        <p:nvSpPr>
          <p:cNvPr id="37" name="Rectangle 36">
            <a:extLst>
              <a:ext uri="{FF2B5EF4-FFF2-40B4-BE49-F238E27FC236}">
                <a16:creationId xmlns:a16="http://schemas.microsoft.com/office/drawing/2014/main" id="{3817DA7B-7E7E-4C3B-97BB-AA9BAE4BE542}"/>
              </a:ext>
            </a:extLst>
          </p:cNvPr>
          <p:cNvSpPr/>
          <p:nvPr/>
        </p:nvSpPr>
        <p:spPr>
          <a:xfrm>
            <a:off x="4074261" y="1562904"/>
            <a:ext cx="123119" cy="4203264"/>
          </a:xfrm>
          <a:prstGeom prst="rect">
            <a:avLst/>
          </a:prstGeom>
          <a:solidFill>
            <a:sysClr val="window" lastClr="FFFFFF">
              <a:lumMod val="95000"/>
            </a:sysClr>
          </a:solidFill>
          <a:ln w="9525" cap="flat" cmpd="sng" algn="ctr">
            <a:solidFill>
              <a:srgbClr val="E7E6E6">
                <a:lumMod val="90000"/>
              </a:srgb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black"/>
              </a:solidFill>
              <a:effectLst/>
              <a:uLnTx/>
              <a:uFillTx/>
              <a:latin typeface="Segoe UI Semibold"/>
              <a:ea typeface="+mn-ea"/>
              <a:cs typeface="+mn-cs"/>
            </a:endParaRPr>
          </a:p>
        </p:txBody>
      </p:sp>
      <p:sp>
        <p:nvSpPr>
          <p:cNvPr id="38" name="Rectangle 37">
            <a:extLst>
              <a:ext uri="{FF2B5EF4-FFF2-40B4-BE49-F238E27FC236}">
                <a16:creationId xmlns:a16="http://schemas.microsoft.com/office/drawing/2014/main" id="{AA4D9D17-9C02-436C-A6BD-094FCFB2DCEB}"/>
              </a:ext>
            </a:extLst>
          </p:cNvPr>
          <p:cNvSpPr/>
          <p:nvPr/>
        </p:nvSpPr>
        <p:spPr>
          <a:xfrm>
            <a:off x="614150" y="913472"/>
            <a:ext cx="7049842" cy="338554"/>
          </a:xfrm>
          <a:prstGeom prst="rect">
            <a:avLst/>
          </a:prstGeom>
          <a:solidFill>
            <a:sysClr val="window" lastClr="FFFFFF"/>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noProof="1">
                <a:solidFill>
                  <a:prstClr val="black"/>
                </a:solidFill>
                <a:latin typeface="Segoe UI Semibold"/>
                <a:cs typeface="Segoe UI Semibold"/>
              </a:rPr>
              <a:t>Monetizing of Payment, Account and Credit Services for SMB Clients</a:t>
            </a:r>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9" name="Lead Body Copy">
            <a:extLst>
              <a:ext uri="{FF2B5EF4-FFF2-40B4-BE49-F238E27FC236}">
                <a16:creationId xmlns:a16="http://schemas.microsoft.com/office/drawing/2014/main" id="{43423EAC-4F33-42DF-81D4-5F4AFEF8ABF5}"/>
              </a:ext>
            </a:extLst>
          </p:cNvPr>
          <p:cNvSpPr txBox="1"/>
          <p:nvPr/>
        </p:nvSpPr>
        <p:spPr>
          <a:xfrm>
            <a:off x="557274" y="5355616"/>
            <a:ext cx="1206933" cy="184666"/>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Team and Duration</a:t>
            </a:r>
          </a:p>
        </p:txBody>
      </p:sp>
      <p:cxnSp>
        <p:nvCxnSpPr>
          <p:cNvPr id="21" name="Straight Connector 20">
            <a:extLst>
              <a:ext uri="{FF2B5EF4-FFF2-40B4-BE49-F238E27FC236}">
                <a16:creationId xmlns:a16="http://schemas.microsoft.com/office/drawing/2014/main" id="{2ED62276-2FEA-4C1C-A474-E82FFBD8F432}"/>
              </a:ext>
            </a:extLst>
          </p:cNvPr>
          <p:cNvCxnSpPr>
            <a:cxnSpLocks/>
          </p:cNvCxnSpPr>
          <p:nvPr/>
        </p:nvCxnSpPr>
        <p:spPr>
          <a:xfrm>
            <a:off x="542313" y="5671257"/>
            <a:ext cx="2539427" cy="0"/>
          </a:xfrm>
          <a:prstGeom prst="line">
            <a:avLst/>
          </a:prstGeom>
          <a:noFill/>
          <a:ln w="6350" cap="flat" cmpd="sng" algn="ctr">
            <a:solidFill>
              <a:sysClr val="window" lastClr="FFFFFF">
                <a:lumMod val="50000"/>
              </a:sysClr>
            </a:solidFill>
            <a:prstDash val="solid"/>
            <a:miter lim="800000"/>
          </a:ln>
          <a:effectLst/>
        </p:spPr>
      </p:cxnSp>
      <p:sp>
        <p:nvSpPr>
          <p:cNvPr id="22" name="Text Box">
            <a:extLst>
              <a:ext uri="{FF2B5EF4-FFF2-40B4-BE49-F238E27FC236}">
                <a16:creationId xmlns:a16="http://schemas.microsoft.com/office/drawing/2014/main" id="{6A1E27F6-CC1A-4BAC-99B6-BBC691F6AAFE}"/>
              </a:ext>
            </a:extLst>
          </p:cNvPr>
          <p:cNvSpPr/>
          <p:nvPr/>
        </p:nvSpPr>
        <p:spPr>
          <a:xfrm>
            <a:off x="505890" y="5584982"/>
            <a:ext cx="3522442" cy="553998"/>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rPr>
              <a:t>2 Associates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rPr>
              <a:t>7 weeks duration</a:t>
            </a:r>
          </a:p>
        </p:txBody>
      </p:sp>
    </p:spTree>
    <p:extLst>
      <p:ext uri="{BB962C8B-B14F-4D97-AF65-F5344CB8AC3E}">
        <p14:creationId xmlns:p14="http://schemas.microsoft.com/office/powerpoint/2010/main" val="3745426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The API Economy</a:t>
            </a:r>
          </a:p>
        </p:txBody>
      </p:sp>
      <p:sp>
        <p:nvSpPr>
          <p:cNvPr id="3" name="Slide Number Placeholder 2"/>
          <p:cNvSpPr>
            <a:spLocks noGrp="1"/>
          </p:cNvSpPr>
          <p:nvPr>
            <p:ph type="sldNum" sz="quarter" idx="4294967295"/>
          </p:nvPr>
        </p:nvSpPr>
        <p:spPr>
          <a:xfrm>
            <a:off x="0" y="6366463"/>
            <a:ext cx="338667" cy="235185"/>
          </a:xfrm>
          <a:prstGeom prst="rect">
            <a:avLst/>
          </a:prstGeom>
        </p:spPr>
        <p:txBody>
          <a:bodyPr/>
          <a:lstStyle/>
          <a:p>
            <a:pPr defTabSz="1083674" eaLnBrk="0" hangingPunct="0">
              <a:lnSpc>
                <a:spcPct val="110000"/>
              </a:lnSpc>
            </a:pPr>
            <a:endParaRPr lang="en-US" sz="2148" dirty="0">
              <a:solidFill>
                <a:srgbClr val="00AEEF"/>
              </a:solidFill>
              <a:latin typeface="Segoe UI"/>
            </a:endParaRPr>
          </a:p>
        </p:txBody>
      </p:sp>
      <p:sp>
        <p:nvSpPr>
          <p:cNvPr id="165" name="Content Placeholder 5"/>
          <p:cNvSpPr txBox="1">
            <a:spLocks/>
          </p:cNvSpPr>
          <p:nvPr/>
        </p:nvSpPr>
        <p:spPr>
          <a:xfrm>
            <a:off x="70556" y="5296273"/>
            <a:ext cx="6092422" cy="175213"/>
          </a:xfrm>
          <a:prstGeom prst="rect">
            <a:avLst/>
          </a:prstGeom>
        </p:spPr>
        <p:txBody>
          <a:bodyPr vert="horz" lIns="67733" tIns="33867" rIns="67733" bIns="33867" rtlCol="0">
            <a:noAutofit/>
          </a:bodyPr>
          <a:lstStyle>
            <a:lvl1pPr marL="0" indent="0" algn="l" defTabSz="457200" rtl="0" eaLnBrk="1" latinLnBrk="0" hangingPunct="1">
              <a:lnSpc>
                <a:spcPct val="100000"/>
              </a:lnSpc>
              <a:spcBef>
                <a:spcPts val="0"/>
              </a:spcBef>
              <a:spcAft>
                <a:spcPts val="200"/>
              </a:spcAft>
              <a:buClr>
                <a:schemeClr val="tx1"/>
              </a:buClr>
              <a:buFont typeface="Wingdings" charset="2"/>
              <a:buNone/>
              <a:defRPr sz="1000" b="0" kern="1200">
                <a:solidFill>
                  <a:schemeClr val="tx2"/>
                </a:solidFill>
                <a:latin typeface="+mn-lt"/>
                <a:ea typeface="+mn-ea"/>
                <a:cs typeface="+mn-cs"/>
              </a:defRPr>
            </a:lvl1pPr>
            <a:lvl2pPr marL="393700" indent="0" algn="l" defTabSz="457200" rtl="0" eaLnBrk="1" latinLnBrk="0" hangingPunct="1">
              <a:lnSpc>
                <a:spcPts val="2200"/>
              </a:lnSpc>
              <a:spcBef>
                <a:spcPts val="0"/>
              </a:spcBef>
              <a:spcAft>
                <a:spcPts val="600"/>
              </a:spcAft>
              <a:buClr>
                <a:schemeClr val="tx1"/>
              </a:buClr>
              <a:buFont typeface="Arial"/>
              <a:buNone/>
              <a:defRPr sz="1100" b="0" kern="1200">
                <a:solidFill>
                  <a:schemeClr val="tx1"/>
                </a:solidFill>
                <a:latin typeface="+mn-lt"/>
                <a:ea typeface="+mn-ea"/>
                <a:cs typeface="+mn-cs"/>
              </a:defRPr>
            </a:lvl2pPr>
            <a:lvl3pPr marL="749300" indent="0" algn="l" defTabSz="457200" rtl="0" eaLnBrk="1" latinLnBrk="0" hangingPunct="1">
              <a:lnSpc>
                <a:spcPts val="2200"/>
              </a:lnSpc>
              <a:spcBef>
                <a:spcPts val="0"/>
              </a:spcBef>
              <a:spcAft>
                <a:spcPts val="600"/>
              </a:spcAft>
              <a:buClr>
                <a:schemeClr val="tx1"/>
              </a:buClr>
              <a:buFont typeface="Wingdings" charset="2"/>
              <a:buNone/>
              <a:defRPr sz="1100" b="0" kern="1200">
                <a:solidFill>
                  <a:schemeClr val="tx1"/>
                </a:solidFill>
                <a:latin typeface="+mn-lt"/>
                <a:ea typeface="+mn-ea"/>
                <a:cs typeface="+mn-cs"/>
              </a:defRPr>
            </a:lvl3pPr>
            <a:lvl4pPr marL="1092200" marR="0" indent="0" algn="l" defTabSz="457200" rtl="0" eaLnBrk="1" fontAlgn="auto" latinLnBrk="0" hangingPunct="1">
              <a:lnSpc>
                <a:spcPts val="2200"/>
              </a:lnSpc>
              <a:spcBef>
                <a:spcPts val="0"/>
              </a:spcBef>
              <a:spcAft>
                <a:spcPts val="600"/>
              </a:spcAft>
              <a:buClr>
                <a:schemeClr val="tx1"/>
              </a:buClr>
              <a:buSzTx/>
              <a:buFont typeface="Arial"/>
              <a:buNone/>
              <a:tabLst/>
              <a:defRPr sz="1100" b="0" kern="1200">
                <a:solidFill>
                  <a:schemeClr val="tx1"/>
                </a:solidFill>
                <a:latin typeface="+mn-lt"/>
                <a:ea typeface="+mn-ea"/>
                <a:cs typeface="+mn-cs"/>
              </a:defRPr>
            </a:lvl4pPr>
            <a:lvl5pPr marL="1371600" indent="0" algn="l" defTabSz="457200" rtl="0" eaLnBrk="1" latinLnBrk="0" hangingPunct="1">
              <a:lnSpc>
                <a:spcPts val="2200"/>
              </a:lnSpc>
              <a:spcBef>
                <a:spcPts val="0"/>
              </a:spcBef>
              <a:spcAft>
                <a:spcPts val="600"/>
              </a:spcAft>
              <a:buClr>
                <a:schemeClr val="tx1"/>
              </a:buClr>
              <a:buFont typeface="Wingdings" charset="2"/>
              <a:buNone/>
              <a:tabLst/>
              <a:defRPr sz="1100" b="0" kern="1200" baseline="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38648">
              <a:spcAft>
                <a:spcPts val="148"/>
              </a:spcAft>
              <a:buClr>
                <a:srgbClr val="1D1D1B"/>
              </a:buClr>
            </a:pPr>
            <a:r>
              <a:rPr lang="en-US" sz="1037" b="1" i="1" dirty="0">
                <a:solidFill>
                  <a:srgbClr val="1D1D1B"/>
                </a:solidFill>
                <a:latin typeface="Century Gothic" panose="020B0502020202020204" pitchFamily="34" charset="0"/>
              </a:rPr>
              <a:t>Enable Anything, Everywhere Application Access </a:t>
            </a:r>
          </a:p>
        </p:txBody>
      </p:sp>
      <p:sp>
        <p:nvSpPr>
          <p:cNvPr id="166" name="Rounded Rectangle 165"/>
          <p:cNvSpPr/>
          <p:nvPr/>
        </p:nvSpPr>
        <p:spPr bwMode="gray">
          <a:xfrm>
            <a:off x="80094" y="1839714"/>
            <a:ext cx="1834444" cy="981630"/>
          </a:xfrm>
          <a:prstGeom prst="roundRect">
            <a:avLst>
              <a:gd name="adj" fmla="val 50000"/>
            </a:avLst>
          </a:prstGeom>
          <a:noFill/>
          <a:ln w="12700" cap="rnd" cmpd="sng" algn="ctr">
            <a:solidFill>
              <a:srgbClr val="53BBD4"/>
            </a:solidFill>
            <a:prstDash val="solid"/>
          </a:ln>
          <a:effectLst/>
        </p:spPr>
        <p:txBody>
          <a:bodyPr vert="horz" lIns="67733" tIns="67733" rIns="67733" bIns="67733" rtlCol="0" anchor="ctr"/>
          <a:lstStyle/>
          <a:p>
            <a:pPr algn="ctr" defTabSz="677296">
              <a:lnSpc>
                <a:spcPts val="1274"/>
              </a:lnSpc>
              <a:buClr>
                <a:srgbClr val="FFFFFF"/>
              </a:buClr>
              <a:defRPr/>
            </a:pPr>
            <a:endParaRPr lang="en-US" sz="889" kern="0" dirty="0">
              <a:solidFill>
                <a:srgbClr val="22475C"/>
              </a:solidFill>
              <a:latin typeface="Segoe UI"/>
              <a:cs typeface="Arial Unicode MS" pitchFamily="34" charset="-128"/>
            </a:endParaRPr>
          </a:p>
        </p:txBody>
      </p:sp>
      <p:sp>
        <p:nvSpPr>
          <p:cNvPr id="167" name="Rounded Rectangle 166"/>
          <p:cNvSpPr/>
          <p:nvPr/>
        </p:nvSpPr>
        <p:spPr bwMode="gray">
          <a:xfrm>
            <a:off x="80095" y="3009667"/>
            <a:ext cx="1834445" cy="981630"/>
          </a:xfrm>
          <a:prstGeom prst="roundRect">
            <a:avLst>
              <a:gd name="adj" fmla="val 50000"/>
            </a:avLst>
          </a:prstGeom>
          <a:noFill/>
          <a:ln w="12700" cap="rnd" cmpd="sng" algn="ctr">
            <a:solidFill>
              <a:srgbClr val="53BBD4"/>
            </a:solidFill>
            <a:prstDash val="solid"/>
          </a:ln>
          <a:effectLst/>
        </p:spPr>
        <p:txBody>
          <a:bodyPr vert="horz" lIns="67733" tIns="67733" rIns="67733" bIns="67733" rtlCol="0" anchor="ctr"/>
          <a:lstStyle/>
          <a:p>
            <a:pPr algn="ctr" defTabSz="677296">
              <a:lnSpc>
                <a:spcPts val="1274"/>
              </a:lnSpc>
              <a:buClr>
                <a:srgbClr val="FFFFFF"/>
              </a:buClr>
              <a:defRPr/>
            </a:pPr>
            <a:endParaRPr lang="en-US" sz="889" kern="0" dirty="0">
              <a:solidFill>
                <a:srgbClr val="22475C"/>
              </a:solidFill>
              <a:latin typeface="Segoe UI"/>
              <a:cs typeface="Arial Unicode MS" pitchFamily="34" charset="-128"/>
            </a:endParaRPr>
          </a:p>
        </p:txBody>
      </p:sp>
      <p:sp>
        <p:nvSpPr>
          <p:cNvPr id="168" name="TextBox 167"/>
          <p:cNvSpPr txBox="1">
            <a:spLocks noChangeArrowheads="1"/>
          </p:cNvSpPr>
          <p:nvPr/>
        </p:nvSpPr>
        <p:spPr bwMode="auto">
          <a:xfrm>
            <a:off x="90867" y="1970971"/>
            <a:ext cx="1834444" cy="365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200">
                <a:solidFill>
                  <a:schemeClr val="tx1"/>
                </a:solidFill>
                <a:latin typeface="Barclays" charset="0"/>
                <a:ea typeface="ＭＳ Ｐゴシック" charset="0"/>
                <a:cs typeface="ＭＳ Ｐゴシック" charset="0"/>
              </a:defRPr>
            </a:lvl1pPr>
            <a:lvl2pPr marL="742950" indent="-285750" eaLnBrk="0" hangingPunct="0">
              <a:defRPr sz="1200">
                <a:solidFill>
                  <a:schemeClr val="tx1"/>
                </a:solidFill>
                <a:latin typeface="Barclays" charset="0"/>
                <a:ea typeface="ＭＳ Ｐゴシック" charset="0"/>
              </a:defRPr>
            </a:lvl2pPr>
            <a:lvl3pPr marL="1143000" indent="-228600" eaLnBrk="0" hangingPunct="0">
              <a:defRPr sz="1200">
                <a:solidFill>
                  <a:schemeClr val="tx1"/>
                </a:solidFill>
                <a:latin typeface="Barclays" charset="0"/>
                <a:ea typeface="ＭＳ Ｐゴシック" charset="0"/>
              </a:defRPr>
            </a:lvl3pPr>
            <a:lvl4pPr marL="1600200" indent="-228600" eaLnBrk="0" hangingPunct="0">
              <a:defRPr sz="1200">
                <a:solidFill>
                  <a:schemeClr val="tx1"/>
                </a:solidFill>
                <a:latin typeface="Barclays" charset="0"/>
                <a:ea typeface="ＭＳ Ｐゴシック" charset="0"/>
              </a:defRPr>
            </a:lvl4pPr>
            <a:lvl5pPr marL="2057400" indent="-228600" eaLnBrk="0" hangingPunct="0">
              <a:defRPr sz="1200">
                <a:solidFill>
                  <a:schemeClr val="tx1"/>
                </a:solidFill>
                <a:latin typeface="Barclays" charset="0"/>
                <a:ea typeface="ＭＳ Ｐゴシック" charset="0"/>
              </a:defRPr>
            </a:lvl5pPr>
            <a:lvl6pPr marL="2514600" indent="-228600" eaLnBrk="0" fontAlgn="base" hangingPunct="0">
              <a:spcBef>
                <a:spcPct val="0"/>
              </a:spcBef>
              <a:spcAft>
                <a:spcPct val="0"/>
              </a:spcAft>
              <a:defRPr sz="1200">
                <a:solidFill>
                  <a:schemeClr val="tx1"/>
                </a:solidFill>
                <a:latin typeface="Barclays" charset="0"/>
                <a:ea typeface="ＭＳ Ｐゴシック" charset="0"/>
              </a:defRPr>
            </a:lvl6pPr>
            <a:lvl7pPr marL="2971800" indent="-228600" eaLnBrk="0" fontAlgn="base" hangingPunct="0">
              <a:spcBef>
                <a:spcPct val="0"/>
              </a:spcBef>
              <a:spcAft>
                <a:spcPct val="0"/>
              </a:spcAft>
              <a:defRPr sz="1200">
                <a:solidFill>
                  <a:schemeClr val="tx1"/>
                </a:solidFill>
                <a:latin typeface="Barclays" charset="0"/>
                <a:ea typeface="ＭＳ Ｐゴシック" charset="0"/>
              </a:defRPr>
            </a:lvl7pPr>
            <a:lvl8pPr marL="3429000" indent="-228600" eaLnBrk="0" fontAlgn="base" hangingPunct="0">
              <a:spcBef>
                <a:spcPct val="0"/>
              </a:spcBef>
              <a:spcAft>
                <a:spcPct val="0"/>
              </a:spcAft>
              <a:defRPr sz="1200">
                <a:solidFill>
                  <a:schemeClr val="tx1"/>
                </a:solidFill>
                <a:latin typeface="Barclays" charset="0"/>
                <a:ea typeface="ＭＳ Ｐゴシック" charset="0"/>
              </a:defRPr>
            </a:lvl8pPr>
            <a:lvl9pPr marL="3886200" indent="-228600" eaLnBrk="0" fontAlgn="base" hangingPunct="0">
              <a:spcBef>
                <a:spcPct val="0"/>
              </a:spcBef>
              <a:spcAft>
                <a:spcPct val="0"/>
              </a:spcAft>
              <a:defRPr sz="1200">
                <a:solidFill>
                  <a:schemeClr val="tx1"/>
                </a:solidFill>
                <a:latin typeface="Barclays" charset="0"/>
                <a:ea typeface="ＭＳ Ｐゴシック" charset="0"/>
              </a:defRPr>
            </a:lvl9pPr>
          </a:lstStyle>
          <a:p>
            <a:pPr algn="ctr" defTabSz="677296" eaLnBrk="1" hangingPunct="1">
              <a:defRPr/>
            </a:pPr>
            <a:r>
              <a:rPr lang="en-US" sz="889" kern="0" dirty="0">
                <a:solidFill>
                  <a:srgbClr val="22475C"/>
                </a:solidFill>
                <a:latin typeface="Century Gothic" panose="020B0502020202020204" pitchFamily="34" charset="0"/>
              </a:rPr>
              <a:t>OUTSIDE PARTNERS / DIVISIONS</a:t>
            </a:r>
          </a:p>
        </p:txBody>
      </p:sp>
      <p:sp>
        <p:nvSpPr>
          <p:cNvPr id="169" name="TextBox 50"/>
          <p:cNvSpPr txBox="1">
            <a:spLocks noChangeArrowheads="1"/>
          </p:cNvSpPr>
          <p:nvPr/>
        </p:nvSpPr>
        <p:spPr bwMode="auto">
          <a:xfrm>
            <a:off x="113805" y="3021484"/>
            <a:ext cx="1767024" cy="229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100" i="0" u="none" strike="noStrike" kern="0" cap="none" spc="0" normalizeH="0" baseline="0">
                <a:ln>
                  <a:noFill/>
                </a:ln>
                <a:solidFill>
                  <a:schemeClr val="accent1"/>
                </a:solidFill>
                <a:effectLst/>
                <a:uLnTx/>
                <a:uFillTx/>
                <a:latin typeface="Barclays" charset="0"/>
                <a:ea typeface="ＭＳ Ｐゴシック" charset="0"/>
                <a:cs typeface="ＭＳ Ｐゴシック" charset="0"/>
              </a:defRPr>
            </a:lvl1pPr>
            <a:lvl2pPr marL="742950" indent="-285750" eaLnBrk="0" hangingPunct="0">
              <a:defRPr sz="1200">
                <a:latin typeface="Barclays" charset="0"/>
                <a:ea typeface="ＭＳ Ｐゴシック" charset="0"/>
              </a:defRPr>
            </a:lvl2pPr>
            <a:lvl3pPr marL="1143000" indent="-228600" eaLnBrk="0" hangingPunct="0">
              <a:defRPr sz="1200">
                <a:latin typeface="Barclays" charset="0"/>
                <a:ea typeface="ＭＳ Ｐゴシック" charset="0"/>
              </a:defRPr>
            </a:lvl3pPr>
            <a:lvl4pPr marL="1600200" indent="-228600" eaLnBrk="0" hangingPunct="0">
              <a:defRPr sz="1200">
                <a:latin typeface="Barclays" charset="0"/>
                <a:ea typeface="ＭＳ Ｐゴシック" charset="0"/>
              </a:defRPr>
            </a:lvl4pPr>
            <a:lvl5pPr marL="2057400" indent="-228600" eaLnBrk="0" hangingPunct="0">
              <a:defRPr sz="1200">
                <a:latin typeface="Barclays" charset="0"/>
                <a:ea typeface="ＭＳ Ｐゴシック" charset="0"/>
              </a:defRPr>
            </a:lvl5pPr>
            <a:lvl6pPr marL="2514600" indent="-228600" eaLnBrk="0" fontAlgn="base" hangingPunct="0">
              <a:spcBef>
                <a:spcPct val="0"/>
              </a:spcBef>
              <a:spcAft>
                <a:spcPct val="0"/>
              </a:spcAft>
              <a:defRPr sz="1200">
                <a:latin typeface="Barclays" charset="0"/>
                <a:ea typeface="ＭＳ Ｐゴシック" charset="0"/>
              </a:defRPr>
            </a:lvl6pPr>
            <a:lvl7pPr marL="2971800" indent="-228600" eaLnBrk="0" fontAlgn="base" hangingPunct="0">
              <a:spcBef>
                <a:spcPct val="0"/>
              </a:spcBef>
              <a:spcAft>
                <a:spcPct val="0"/>
              </a:spcAft>
              <a:defRPr sz="1200">
                <a:latin typeface="Barclays" charset="0"/>
                <a:ea typeface="ＭＳ Ｐゴシック" charset="0"/>
              </a:defRPr>
            </a:lvl7pPr>
            <a:lvl8pPr marL="3429000" indent="-228600" eaLnBrk="0" fontAlgn="base" hangingPunct="0">
              <a:spcBef>
                <a:spcPct val="0"/>
              </a:spcBef>
              <a:spcAft>
                <a:spcPct val="0"/>
              </a:spcAft>
              <a:defRPr sz="1200">
                <a:latin typeface="Barclays" charset="0"/>
                <a:ea typeface="ＭＳ Ｐゴシック" charset="0"/>
              </a:defRPr>
            </a:lvl8pPr>
            <a:lvl9pPr marL="3886200" indent="-228600" eaLnBrk="0" fontAlgn="base" hangingPunct="0">
              <a:spcBef>
                <a:spcPct val="0"/>
              </a:spcBef>
              <a:spcAft>
                <a:spcPct val="0"/>
              </a:spcAft>
              <a:defRPr sz="1200">
                <a:latin typeface="Barclays" charset="0"/>
                <a:ea typeface="ＭＳ Ｐゴシック" charset="0"/>
              </a:defRPr>
            </a:lvl9pPr>
          </a:lstStyle>
          <a:p>
            <a:pPr defTabSz="677296">
              <a:defRPr/>
            </a:pPr>
            <a:r>
              <a:rPr lang="en-US" sz="889" dirty="0">
                <a:solidFill>
                  <a:srgbClr val="22475C"/>
                </a:solidFill>
                <a:latin typeface="Century Gothic" panose="020B0502020202020204" pitchFamily="34" charset="0"/>
              </a:rPr>
              <a:t>EXTERNAL DEVELOPERS</a:t>
            </a:r>
          </a:p>
        </p:txBody>
      </p:sp>
      <p:sp>
        <p:nvSpPr>
          <p:cNvPr id="170" name="Rounded Rectangle 169"/>
          <p:cNvSpPr/>
          <p:nvPr/>
        </p:nvSpPr>
        <p:spPr bwMode="gray">
          <a:xfrm>
            <a:off x="80095" y="4212453"/>
            <a:ext cx="1837944" cy="981630"/>
          </a:xfrm>
          <a:prstGeom prst="roundRect">
            <a:avLst>
              <a:gd name="adj" fmla="val 48301"/>
            </a:avLst>
          </a:prstGeom>
          <a:noFill/>
          <a:ln w="12700" cap="rnd" cmpd="sng" algn="ctr">
            <a:solidFill>
              <a:srgbClr val="53BBD4"/>
            </a:solidFill>
            <a:prstDash val="solid"/>
          </a:ln>
          <a:effectLst/>
        </p:spPr>
        <p:txBody>
          <a:bodyPr vert="horz" lIns="67733" tIns="67733" rIns="67733" bIns="67733" rtlCol="0" anchor="ctr"/>
          <a:lstStyle/>
          <a:p>
            <a:pPr algn="ctr" defTabSz="677296">
              <a:lnSpc>
                <a:spcPts val="1274"/>
              </a:lnSpc>
              <a:buClr>
                <a:srgbClr val="FFFFFF"/>
              </a:buClr>
              <a:defRPr/>
            </a:pPr>
            <a:endParaRPr lang="en-US" sz="889" kern="0" dirty="0">
              <a:solidFill>
                <a:srgbClr val="22475C"/>
              </a:solidFill>
              <a:latin typeface="Segoe UI"/>
              <a:cs typeface="Arial Unicode MS" pitchFamily="34" charset="-128"/>
            </a:endParaRPr>
          </a:p>
        </p:txBody>
      </p:sp>
      <p:sp>
        <p:nvSpPr>
          <p:cNvPr id="171" name="TextBox 170"/>
          <p:cNvSpPr txBox="1">
            <a:spLocks noChangeArrowheads="1"/>
          </p:cNvSpPr>
          <p:nvPr/>
        </p:nvSpPr>
        <p:spPr bwMode="auto">
          <a:xfrm>
            <a:off x="90867" y="4206649"/>
            <a:ext cx="1832395" cy="229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100" i="0" u="none" strike="noStrike" kern="0" cap="none" spc="0" normalizeH="0" baseline="0">
                <a:ln>
                  <a:noFill/>
                </a:ln>
                <a:solidFill>
                  <a:schemeClr val="accent1"/>
                </a:solidFill>
                <a:effectLst/>
                <a:uLnTx/>
                <a:uFillTx/>
                <a:latin typeface="Barclays" charset="0"/>
                <a:ea typeface="ＭＳ Ｐゴシック" charset="0"/>
                <a:cs typeface="ＭＳ Ｐゴシック" charset="0"/>
              </a:defRPr>
            </a:lvl1pPr>
            <a:lvl2pPr marL="742950" indent="-285750" eaLnBrk="0" hangingPunct="0">
              <a:defRPr sz="1200">
                <a:latin typeface="Barclays" charset="0"/>
                <a:ea typeface="ＭＳ Ｐゴシック" charset="0"/>
              </a:defRPr>
            </a:lvl2pPr>
            <a:lvl3pPr marL="1143000" indent="-228600" eaLnBrk="0" hangingPunct="0">
              <a:defRPr sz="1200">
                <a:latin typeface="Barclays" charset="0"/>
                <a:ea typeface="ＭＳ Ｐゴシック" charset="0"/>
              </a:defRPr>
            </a:lvl3pPr>
            <a:lvl4pPr marL="1600200" indent="-228600" eaLnBrk="0" hangingPunct="0">
              <a:defRPr sz="1200">
                <a:latin typeface="Barclays" charset="0"/>
                <a:ea typeface="ＭＳ Ｐゴシック" charset="0"/>
              </a:defRPr>
            </a:lvl4pPr>
            <a:lvl5pPr marL="2057400" indent="-228600" eaLnBrk="0" hangingPunct="0">
              <a:defRPr sz="1200">
                <a:latin typeface="Barclays" charset="0"/>
                <a:ea typeface="ＭＳ Ｐゴシック" charset="0"/>
              </a:defRPr>
            </a:lvl5pPr>
            <a:lvl6pPr marL="2514600" indent="-228600" eaLnBrk="0" fontAlgn="base" hangingPunct="0">
              <a:spcBef>
                <a:spcPct val="0"/>
              </a:spcBef>
              <a:spcAft>
                <a:spcPct val="0"/>
              </a:spcAft>
              <a:defRPr sz="1200">
                <a:latin typeface="Barclays" charset="0"/>
                <a:ea typeface="ＭＳ Ｐゴシック" charset="0"/>
              </a:defRPr>
            </a:lvl6pPr>
            <a:lvl7pPr marL="2971800" indent="-228600" eaLnBrk="0" fontAlgn="base" hangingPunct="0">
              <a:spcBef>
                <a:spcPct val="0"/>
              </a:spcBef>
              <a:spcAft>
                <a:spcPct val="0"/>
              </a:spcAft>
              <a:defRPr sz="1200">
                <a:latin typeface="Barclays" charset="0"/>
                <a:ea typeface="ＭＳ Ｐゴシック" charset="0"/>
              </a:defRPr>
            </a:lvl7pPr>
            <a:lvl8pPr marL="3429000" indent="-228600" eaLnBrk="0" fontAlgn="base" hangingPunct="0">
              <a:spcBef>
                <a:spcPct val="0"/>
              </a:spcBef>
              <a:spcAft>
                <a:spcPct val="0"/>
              </a:spcAft>
              <a:defRPr sz="1200">
                <a:latin typeface="Barclays" charset="0"/>
                <a:ea typeface="ＭＳ Ｐゴシック" charset="0"/>
              </a:defRPr>
            </a:lvl8pPr>
            <a:lvl9pPr marL="3886200" indent="-228600" eaLnBrk="0" fontAlgn="base" hangingPunct="0">
              <a:spcBef>
                <a:spcPct val="0"/>
              </a:spcBef>
              <a:spcAft>
                <a:spcPct val="0"/>
              </a:spcAft>
              <a:defRPr sz="1200">
                <a:latin typeface="Barclays" charset="0"/>
                <a:ea typeface="ＭＳ Ｐゴシック" charset="0"/>
              </a:defRPr>
            </a:lvl9pPr>
          </a:lstStyle>
          <a:p>
            <a:pPr defTabSz="677296">
              <a:defRPr/>
            </a:pPr>
            <a:r>
              <a:rPr lang="en-US" sz="889" dirty="0">
                <a:solidFill>
                  <a:srgbClr val="22475C"/>
                </a:solidFill>
                <a:latin typeface="Century Gothic" panose="020B0502020202020204" pitchFamily="34" charset="0"/>
              </a:rPr>
              <a:t>MOBILE APPS</a:t>
            </a:r>
          </a:p>
        </p:txBody>
      </p:sp>
      <p:sp>
        <p:nvSpPr>
          <p:cNvPr id="172" name="Rounded Rectangle 171"/>
          <p:cNvSpPr/>
          <p:nvPr/>
        </p:nvSpPr>
        <p:spPr bwMode="gray">
          <a:xfrm>
            <a:off x="2117751" y="4212452"/>
            <a:ext cx="1921134" cy="981630"/>
          </a:xfrm>
          <a:prstGeom prst="roundRect">
            <a:avLst>
              <a:gd name="adj" fmla="val 45541"/>
            </a:avLst>
          </a:prstGeom>
          <a:noFill/>
          <a:ln w="12700" cap="rnd" cmpd="sng" algn="ctr">
            <a:solidFill>
              <a:srgbClr val="53BBD4"/>
            </a:solidFill>
            <a:prstDash val="solid"/>
          </a:ln>
          <a:effectLst/>
        </p:spPr>
        <p:txBody>
          <a:bodyPr vert="horz" lIns="67733" tIns="67733" rIns="67733" bIns="67733" rtlCol="0" anchor="ctr"/>
          <a:lstStyle/>
          <a:p>
            <a:pPr algn="ctr" defTabSz="677296">
              <a:lnSpc>
                <a:spcPts val="1274"/>
              </a:lnSpc>
              <a:buClr>
                <a:srgbClr val="FFFFFF"/>
              </a:buClr>
              <a:defRPr/>
            </a:pPr>
            <a:endParaRPr lang="en-US" sz="889" kern="0" dirty="0">
              <a:solidFill>
                <a:srgbClr val="22475C"/>
              </a:solidFill>
              <a:latin typeface="Segoe UI"/>
              <a:cs typeface="Arial Unicode MS" pitchFamily="34" charset="-128"/>
            </a:endParaRPr>
          </a:p>
        </p:txBody>
      </p:sp>
      <p:sp>
        <p:nvSpPr>
          <p:cNvPr id="173" name="TextBox 172"/>
          <p:cNvSpPr txBox="1">
            <a:spLocks noChangeArrowheads="1"/>
          </p:cNvSpPr>
          <p:nvPr/>
        </p:nvSpPr>
        <p:spPr bwMode="auto">
          <a:xfrm>
            <a:off x="2122973" y="4212403"/>
            <a:ext cx="1915912" cy="229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100" i="0" u="none" strike="noStrike" kern="0" cap="none" spc="0" normalizeH="0" baseline="0">
                <a:ln>
                  <a:noFill/>
                </a:ln>
                <a:solidFill>
                  <a:schemeClr val="accent1"/>
                </a:solidFill>
                <a:effectLst/>
                <a:uLnTx/>
                <a:uFillTx/>
                <a:latin typeface="Barclays" charset="0"/>
                <a:ea typeface="ＭＳ Ｐゴシック" charset="0"/>
                <a:cs typeface="ＭＳ Ｐゴシック" charset="0"/>
              </a:defRPr>
            </a:lvl1pPr>
            <a:lvl2pPr marL="742950" indent="-285750" eaLnBrk="0" hangingPunct="0">
              <a:defRPr sz="1200">
                <a:latin typeface="Barclays" charset="0"/>
                <a:ea typeface="ＭＳ Ｐゴシック" charset="0"/>
              </a:defRPr>
            </a:lvl2pPr>
            <a:lvl3pPr marL="1143000" indent="-228600" eaLnBrk="0" hangingPunct="0">
              <a:defRPr sz="1200">
                <a:latin typeface="Barclays" charset="0"/>
                <a:ea typeface="ＭＳ Ｐゴシック" charset="0"/>
              </a:defRPr>
            </a:lvl3pPr>
            <a:lvl4pPr marL="1600200" indent="-228600" eaLnBrk="0" hangingPunct="0">
              <a:defRPr sz="1200">
                <a:latin typeface="Barclays" charset="0"/>
                <a:ea typeface="ＭＳ Ｐゴシック" charset="0"/>
              </a:defRPr>
            </a:lvl4pPr>
            <a:lvl5pPr marL="2057400" indent="-228600" eaLnBrk="0" hangingPunct="0">
              <a:defRPr sz="1200">
                <a:latin typeface="Barclays" charset="0"/>
                <a:ea typeface="ＭＳ Ｐゴシック" charset="0"/>
              </a:defRPr>
            </a:lvl5pPr>
            <a:lvl6pPr marL="2514600" indent="-228600" eaLnBrk="0" fontAlgn="base" hangingPunct="0">
              <a:spcBef>
                <a:spcPct val="0"/>
              </a:spcBef>
              <a:spcAft>
                <a:spcPct val="0"/>
              </a:spcAft>
              <a:defRPr sz="1200">
                <a:latin typeface="Barclays" charset="0"/>
                <a:ea typeface="ＭＳ Ｐゴシック" charset="0"/>
              </a:defRPr>
            </a:lvl6pPr>
            <a:lvl7pPr marL="2971800" indent="-228600" eaLnBrk="0" fontAlgn="base" hangingPunct="0">
              <a:spcBef>
                <a:spcPct val="0"/>
              </a:spcBef>
              <a:spcAft>
                <a:spcPct val="0"/>
              </a:spcAft>
              <a:defRPr sz="1200">
                <a:latin typeface="Barclays" charset="0"/>
                <a:ea typeface="ＭＳ Ｐゴシック" charset="0"/>
              </a:defRPr>
            </a:lvl7pPr>
            <a:lvl8pPr marL="3429000" indent="-228600" eaLnBrk="0" fontAlgn="base" hangingPunct="0">
              <a:spcBef>
                <a:spcPct val="0"/>
              </a:spcBef>
              <a:spcAft>
                <a:spcPct val="0"/>
              </a:spcAft>
              <a:defRPr sz="1200">
                <a:latin typeface="Barclays" charset="0"/>
                <a:ea typeface="ＭＳ Ｐゴシック" charset="0"/>
              </a:defRPr>
            </a:lvl8pPr>
            <a:lvl9pPr marL="3886200" indent="-228600" eaLnBrk="0" fontAlgn="base" hangingPunct="0">
              <a:spcBef>
                <a:spcPct val="0"/>
              </a:spcBef>
              <a:spcAft>
                <a:spcPct val="0"/>
              </a:spcAft>
              <a:defRPr sz="1200">
                <a:latin typeface="Barclays" charset="0"/>
                <a:ea typeface="ＭＳ Ｐゴシック" charset="0"/>
              </a:defRPr>
            </a:lvl9pPr>
          </a:lstStyle>
          <a:p>
            <a:pPr defTabSz="677296">
              <a:defRPr/>
            </a:pPr>
            <a:r>
              <a:rPr lang="en-US" sz="889" dirty="0">
                <a:solidFill>
                  <a:srgbClr val="22475C"/>
                </a:solidFill>
                <a:latin typeface="Century Gothic" panose="020B0502020202020204" pitchFamily="34" charset="0"/>
              </a:rPr>
              <a:t>CLOUD SERVICES</a:t>
            </a:r>
          </a:p>
        </p:txBody>
      </p:sp>
      <p:graphicFrame>
        <p:nvGraphicFramePr>
          <p:cNvPr id="174" name="Object 3"/>
          <p:cNvGraphicFramePr>
            <a:graphicFrameLocks noChangeAspect="1"/>
          </p:cNvGraphicFramePr>
          <p:nvPr/>
        </p:nvGraphicFramePr>
        <p:xfrm>
          <a:off x="2259460" y="4489535"/>
          <a:ext cx="599994" cy="222713"/>
        </p:xfrm>
        <a:graphic>
          <a:graphicData uri="http://schemas.openxmlformats.org/presentationml/2006/ole">
            <mc:AlternateContent xmlns:mc="http://schemas.openxmlformats.org/markup-compatibility/2006">
              <mc:Choice xmlns:v="urn:schemas-microsoft-com:vml" Requires="v">
                <p:oleObj spid="_x0000_s1026" name="Photo Editor Photo" r:id="rId3" imgW="2514286" imgH="1276190" progId="">
                  <p:embed/>
                </p:oleObj>
              </mc:Choice>
              <mc:Fallback>
                <p:oleObj name="Photo Editor Photo" r:id="rId3" imgW="2514286" imgH="1276190" progId="">
                  <p:embed/>
                  <p:pic>
                    <p:nvPicPr>
                      <p:cNvPr id="1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460" y="4489535"/>
                        <a:ext cx="599994" cy="2227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175" name="Picture 24" descr="google_apps.png"/>
          <p:cNvPicPr>
            <a:picLocks noChangeAspect="1"/>
          </p:cNvPicPr>
          <p:nvPr/>
        </p:nvPicPr>
        <p:blipFill>
          <a:blip r:embed="rId5" cstate="email">
            <a:grayscl/>
            <a:extLst>
              <a:ext uri="{28A0092B-C50C-407E-A947-70E740481C1C}">
                <a14:useLocalDpi xmlns:a14="http://schemas.microsoft.com/office/drawing/2010/main"/>
              </a:ext>
            </a:extLst>
          </a:blip>
          <a:srcRect/>
          <a:stretch>
            <a:fillRect/>
          </a:stretch>
        </p:blipFill>
        <p:spPr bwMode="auto">
          <a:xfrm>
            <a:off x="3533987" y="4544102"/>
            <a:ext cx="433111" cy="5389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6" name="Picture 175"/>
          <p:cNvPicPr>
            <a:picLocks noChangeAspect="1"/>
          </p:cNvPicPr>
          <p:nvPr/>
        </p:nvPicPr>
        <p:blipFill>
          <a:blip r:embed="rId6" cstate="screen">
            <a:clrChange>
              <a:clrFrom>
                <a:srgbClr val="FFFFFF"/>
              </a:clrFrom>
              <a:clrTo>
                <a:srgbClr val="FFFFFF">
                  <a:alpha val="0"/>
                </a:srgbClr>
              </a:clrTo>
            </a:clrChange>
            <a:grayscl/>
            <a:extLst>
              <a:ext uri="{28A0092B-C50C-407E-A947-70E740481C1C}">
                <a14:useLocalDpi xmlns:a14="http://schemas.microsoft.com/office/drawing/2010/main"/>
              </a:ext>
            </a:extLst>
          </a:blip>
          <a:stretch>
            <a:fillRect/>
          </a:stretch>
        </p:blipFill>
        <p:spPr>
          <a:xfrm>
            <a:off x="2284546" y="4750909"/>
            <a:ext cx="628904" cy="347010"/>
          </a:xfrm>
          <a:prstGeom prst="rect">
            <a:avLst/>
          </a:prstGeom>
        </p:spPr>
      </p:pic>
      <p:pic>
        <p:nvPicPr>
          <p:cNvPr id="177" name="Picture 176" descr="azure.jpg"/>
          <p:cNvPicPr>
            <a:picLocks noChangeAspect="1"/>
          </p:cNvPicPr>
          <p:nvPr/>
        </p:nvPicPr>
        <p:blipFill>
          <a:blip r:embed="rId7" cstate="screen">
            <a:clrChange>
              <a:clrFrom>
                <a:srgbClr val="FFFFFF"/>
              </a:clrFrom>
              <a:clrTo>
                <a:srgbClr val="FFFFFF">
                  <a:alpha val="0"/>
                </a:srgbClr>
              </a:clrTo>
            </a:clrChange>
            <a:grayscl/>
            <a:extLst>
              <a:ext uri="{28A0092B-C50C-407E-A947-70E740481C1C}">
                <a14:useLocalDpi xmlns:a14="http://schemas.microsoft.com/office/drawing/2010/main"/>
              </a:ext>
            </a:extLst>
          </a:blip>
          <a:stretch>
            <a:fillRect/>
          </a:stretch>
        </p:blipFill>
        <p:spPr>
          <a:xfrm>
            <a:off x="3002530" y="4499327"/>
            <a:ext cx="410513" cy="399849"/>
          </a:xfrm>
          <a:prstGeom prst="rect">
            <a:avLst/>
          </a:prstGeom>
        </p:spPr>
      </p:pic>
      <p:sp>
        <p:nvSpPr>
          <p:cNvPr id="178" name="Rounded Rectangle 177"/>
          <p:cNvSpPr/>
          <p:nvPr/>
        </p:nvSpPr>
        <p:spPr bwMode="gray">
          <a:xfrm>
            <a:off x="4239732" y="4211078"/>
            <a:ext cx="1834444" cy="981630"/>
          </a:xfrm>
          <a:prstGeom prst="roundRect">
            <a:avLst>
              <a:gd name="adj" fmla="val 50000"/>
            </a:avLst>
          </a:prstGeom>
          <a:noFill/>
          <a:ln w="12700" cap="rnd" cmpd="sng" algn="ctr">
            <a:solidFill>
              <a:srgbClr val="53BBD4"/>
            </a:solidFill>
            <a:prstDash val="solid"/>
          </a:ln>
          <a:effectLst>
            <a:softEdge rad="12700"/>
          </a:effectLst>
        </p:spPr>
        <p:txBody>
          <a:bodyPr vert="horz" lIns="67733" tIns="67733" rIns="67733" bIns="67733" rtlCol="0" anchor="ctr"/>
          <a:lstStyle/>
          <a:p>
            <a:pPr algn="ctr" defTabSz="677296">
              <a:lnSpc>
                <a:spcPts val="1274"/>
              </a:lnSpc>
              <a:buClr>
                <a:srgbClr val="FFFFFF"/>
              </a:buClr>
              <a:defRPr/>
            </a:pPr>
            <a:endParaRPr lang="en-US" sz="889" kern="0" dirty="0">
              <a:solidFill>
                <a:srgbClr val="22475C"/>
              </a:solidFill>
              <a:latin typeface="Segoe UI"/>
              <a:cs typeface="Arial Unicode MS" pitchFamily="34" charset="-128"/>
            </a:endParaRPr>
          </a:p>
        </p:txBody>
      </p:sp>
      <p:sp>
        <p:nvSpPr>
          <p:cNvPr id="179" name="TextBox 178"/>
          <p:cNvSpPr txBox="1">
            <a:spLocks noChangeArrowheads="1"/>
          </p:cNvSpPr>
          <p:nvPr/>
        </p:nvSpPr>
        <p:spPr bwMode="auto">
          <a:xfrm>
            <a:off x="4238594" y="4211077"/>
            <a:ext cx="1835582" cy="229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marR="0" lvl="0" indent="0" algn="ctr" defTabSz="914400" fontAlgn="auto">
              <a:lnSpc>
                <a:spcPct val="100000"/>
              </a:lnSpc>
              <a:spcBef>
                <a:spcPts val="0"/>
              </a:spcBef>
              <a:spcAft>
                <a:spcPts val="0"/>
              </a:spcAft>
              <a:buClrTx/>
              <a:buSzTx/>
              <a:buFontTx/>
              <a:buNone/>
              <a:tabLst/>
              <a:defRPr kumimoji="0" sz="1100" i="0" u="none" strike="noStrike" kern="0" cap="none" spc="0" normalizeH="0" baseline="0">
                <a:ln>
                  <a:noFill/>
                </a:ln>
                <a:solidFill>
                  <a:schemeClr val="accent1"/>
                </a:solidFill>
                <a:effectLst/>
                <a:uLnTx/>
                <a:uFillTx/>
                <a:latin typeface="Barclays" charset="0"/>
                <a:ea typeface="ＭＳ Ｐゴシック" charset="0"/>
                <a:cs typeface="ＭＳ Ｐゴシック" charset="0"/>
              </a:defRPr>
            </a:lvl1pPr>
            <a:lvl2pPr marL="742950" indent="-285750" eaLnBrk="0" hangingPunct="0">
              <a:defRPr sz="1200">
                <a:latin typeface="Barclays" charset="0"/>
                <a:ea typeface="ＭＳ Ｐゴシック" charset="0"/>
              </a:defRPr>
            </a:lvl2pPr>
            <a:lvl3pPr marL="1143000" indent="-228600" eaLnBrk="0" hangingPunct="0">
              <a:defRPr sz="1200">
                <a:latin typeface="Barclays" charset="0"/>
                <a:ea typeface="ＭＳ Ｐゴシック" charset="0"/>
              </a:defRPr>
            </a:lvl3pPr>
            <a:lvl4pPr marL="1600200" indent="-228600" eaLnBrk="0" hangingPunct="0">
              <a:defRPr sz="1200">
                <a:latin typeface="Barclays" charset="0"/>
                <a:ea typeface="ＭＳ Ｐゴシック" charset="0"/>
              </a:defRPr>
            </a:lvl4pPr>
            <a:lvl5pPr marL="2057400" indent="-228600" eaLnBrk="0" hangingPunct="0">
              <a:defRPr sz="1200">
                <a:latin typeface="Barclays" charset="0"/>
                <a:ea typeface="ＭＳ Ｐゴシック" charset="0"/>
              </a:defRPr>
            </a:lvl5pPr>
            <a:lvl6pPr marL="2514600" indent="-228600" eaLnBrk="0" fontAlgn="base" hangingPunct="0">
              <a:spcBef>
                <a:spcPct val="0"/>
              </a:spcBef>
              <a:spcAft>
                <a:spcPct val="0"/>
              </a:spcAft>
              <a:defRPr sz="1200">
                <a:latin typeface="Barclays" charset="0"/>
                <a:ea typeface="ＭＳ Ｐゴシック" charset="0"/>
              </a:defRPr>
            </a:lvl6pPr>
            <a:lvl7pPr marL="2971800" indent="-228600" eaLnBrk="0" fontAlgn="base" hangingPunct="0">
              <a:spcBef>
                <a:spcPct val="0"/>
              </a:spcBef>
              <a:spcAft>
                <a:spcPct val="0"/>
              </a:spcAft>
              <a:defRPr sz="1200">
                <a:latin typeface="Barclays" charset="0"/>
                <a:ea typeface="ＭＳ Ｐゴシック" charset="0"/>
              </a:defRPr>
            </a:lvl7pPr>
            <a:lvl8pPr marL="3429000" indent="-228600" eaLnBrk="0" fontAlgn="base" hangingPunct="0">
              <a:spcBef>
                <a:spcPct val="0"/>
              </a:spcBef>
              <a:spcAft>
                <a:spcPct val="0"/>
              </a:spcAft>
              <a:defRPr sz="1200">
                <a:latin typeface="Barclays" charset="0"/>
                <a:ea typeface="ＭＳ Ｐゴシック" charset="0"/>
              </a:defRPr>
            </a:lvl8pPr>
            <a:lvl9pPr marL="3886200" indent="-228600" eaLnBrk="0" fontAlgn="base" hangingPunct="0">
              <a:spcBef>
                <a:spcPct val="0"/>
              </a:spcBef>
              <a:spcAft>
                <a:spcPct val="0"/>
              </a:spcAft>
              <a:defRPr sz="1200">
                <a:latin typeface="Barclays" charset="0"/>
                <a:ea typeface="ＭＳ Ｐゴシック" charset="0"/>
              </a:defRPr>
            </a:lvl9pPr>
          </a:lstStyle>
          <a:p>
            <a:pPr defTabSz="677296">
              <a:defRPr/>
            </a:pPr>
            <a:r>
              <a:rPr lang="en-US" sz="889" dirty="0">
                <a:solidFill>
                  <a:srgbClr val="22475C"/>
                </a:solidFill>
                <a:latin typeface="Century Gothic" panose="020B0502020202020204" pitchFamily="34" charset="0"/>
              </a:rPr>
              <a:t>INTERNET OF THINGS</a:t>
            </a:r>
          </a:p>
        </p:txBody>
      </p:sp>
      <p:sp>
        <p:nvSpPr>
          <p:cNvPr id="180" name="Rectangle 179"/>
          <p:cNvSpPr/>
          <p:nvPr/>
        </p:nvSpPr>
        <p:spPr>
          <a:xfrm>
            <a:off x="3666432" y="2502722"/>
            <a:ext cx="829073" cy="251928"/>
          </a:xfrm>
          <a:prstGeom prst="rect">
            <a:avLst/>
          </a:prstGeom>
        </p:spPr>
        <p:txBody>
          <a:bodyPr wrap="none">
            <a:spAutoFit/>
          </a:bodyPr>
          <a:lstStyle/>
          <a:p>
            <a:pPr defTabSz="338648"/>
            <a:r>
              <a:rPr lang="en-US" sz="1037" b="1" dirty="0">
                <a:solidFill>
                  <a:srgbClr val="22475C"/>
                </a:solidFill>
                <a:latin typeface="Century Gothic" panose="020B0502020202020204" pitchFamily="34" charset="0"/>
                <a:cs typeface="Calibri" pitchFamily="34" charset="0"/>
              </a:rPr>
              <a:t>API Server</a:t>
            </a:r>
            <a:endParaRPr lang="en-US" sz="1037" dirty="0">
              <a:solidFill>
                <a:srgbClr val="22475C"/>
              </a:solidFill>
              <a:latin typeface="Century Gothic" panose="020B0502020202020204" pitchFamily="34" charset="0"/>
              <a:cs typeface="Calibri" pitchFamily="34" charset="0"/>
            </a:endParaRPr>
          </a:p>
        </p:txBody>
      </p:sp>
      <p:sp>
        <p:nvSpPr>
          <p:cNvPr id="181" name="TextBox 67"/>
          <p:cNvSpPr txBox="1">
            <a:spLocks noChangeArrowheads="1"/>
          </p:cNvSpPr>
          <p:nvPr/>
        </p:nvSpPr>
        <p:spPr bwMode="auto">
          <a:xfrm>
            <a:off x="4783108" y="2722366"/>
            <a:ext cx="494046" cy="251928"/>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a:defRPr sz="1200" b="1">
                <a:solidFill>
                  <a:schemeClr val="accent3"/>
                </a:solidFill>
                <a:latin typeface="Calibri" pitchFamily="34" charset="0"/>
                <a:cs typeface="Calibri" pitchFamily="34" charset="0"/>
              </a:defRPr>
            </a:lvl1pPr>
          </a:lstStyle>
          <a:p>
            <a:pPr defTabSz="338648">
              <a:defRPr/>
            </a:pPr>
            <a:r>
              <a:rPr lang="en-US" sz="1037" kern="0" dirty="0">
                <a:solidFill>
                  <a:srgbClr val="22475C"/>
                </a:solidFill>
                <a:latin typeface="Century Gothic" panose="020B0502020202020204" pitchFamily="34" charset="0"/>
              </a:rPr>
              <a:t>Data</a:t>
            </a:r>
          </a:p>
        </p:txBody>
      </p:sp>
      <p:cxnSp>
        <p:nvCxnSpPr>
          <p:cNvPr id="182" name="Elbow Connector 181"/>
          <p:cNvCxnSpPr>
            <a:stCxn id="166" idx="3"/>
          </p:cNvCxnSpPr>
          <p:nvPr/>
        </p:nvCxnSpPr>
        <p:spPr>
          <a:xfrm>
            <a:off x="1914539" y="2330529"/>
            <a:ext cx="1135813" cy="690955"/>
          </a:xfrm>
          <a:prstGeom prst="bentConnector3">
            <a:avLst>
              <a:gd name="adj1" fmla="val 50000"/>
            </a:avLst>
          </a:prstGeom>
          <a:noFill/>
          <a:ln w="12700" cap="flat" cmpd="sng" algn="ctr">
            <a:solidFill>
              <a:srgbClr val="53BBD4"/>
            </a:solidFill>
            <a:prstDash val="solid"/>
            <a:tailEnd type="triangle"/>
          </a:ln>
          <a:effectLst/>
        </p:spPr>
      </p:cxnSp>
      <p:cxnSp>
        <p:nvCxnSpPr>
          <p:cNvPr id="183" name="Elbow Connector 182"/>
          <p:cNvCxnSpPr/>
          <p:nvPr/>
        </p:nvCxnSpPr>
        <p:spPr>
          <a:xfrm>
            <a:off x="1704240" y="3153568"/>
            <a:ext cx="1385386" cy="164217"/>
          </a:xfrm>
          <a:prstGeom prst="bentConnector3">
            <a:avLst>
              <a:gd name="adj1" fmla="val 33377"/>
            </a:avLst>
          </a:prstGeom>
          <a:noFill/>
          <a:ln w="12700" cap="flat" cmpd="sng" algn="ctr">
            <a:solidFill>
              <a:srgbClr val="53BBD4"/>
            </a:solidFill>
            <a:prstDash val="solid"/>
            <a:tailEnd type="triangle"/>
          </a:ln>
          <a:effectLst/>
        </p:spPr>
      </p:cxnSp>
      <p:cxnSp>
        <p:nvCxnSpPr>
          <p:cNvPr id="184" name="Elbow Connector 183"/>
          <p:cNvCxnSpPr/>
          <p:nvPr/>
        </p:nvCxnSpPr>
        <p:spPr>
          <a:xfrm flipV="1">
            <a:off x="1555820" y="3430155"/>
            <a:ext cx="1762687" cy="804950"/>
          </a:xfrm>
          <a:prstGeom prst="bentConnector3">
            <a:avLst>
              <a:gd name="adj1" fmla="val 34630"/>
            </a:avLst>
          </a:prstGeom>
          <a:noFill/>
          <a:ln w="12700" cap="flat" cmpd="sng" algn="ctr">
            <a:solidFill>
              <a:srgbClr val="53BBD4"/>
            </a:solidFill>
            <a:prstDash val="solid"/>
            <a:tailEnd type="triangle"/>
          </a:ln>
          <a:effectLst/>
        </p:spPr>
      </p:cxnSp>
      <p:cxnSp>
        <p:nvCxnSpPr>
          <p:cNvPr id="185" name="Elbow Connector 184"/>
          <p:cNvCxnSpPr>
            <a:stCxn id="172" idx="0"/>
            <a:endCxn id="201" idx="2"/>
          </p:cNvCxnSpPr>
          <p:nvPr/>
        </p:nvCxnSpPr>
        <p:spPr>
          <a:xfrm rot="5400000" flipH="1" flipV="1">
            <a:off x="2949499" y="3556042"/>
            <a:ext cx="785228" cy="527591"/>
          </a:xfrm>
          <a:prstGeom prst="bentConnector3">
            <a:avLst>
              <a:gd name="adj1" fmla="val 50000"/>
            </a:avLst>
          </a:prstGeom>
          <a:noFill/>
          <a:ln w="12700" cap="flat" cmpd="sng" algn="ctr">
            <a:solidFill>
              <a:srgbClr val="53BBD4"/>
            </a:solidFill>
            <a:prstDash val="solid"/>
            <a:tailEnd type="triangle"/>
          </a:ln>
          <a:effectLst/>
        </p:spPr>
      </p:cxnSp>
      <p:pic>
        <p:nvPicPr>
          <p:cNvPr id="189" name="Picture 18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4272" y="2147865"/>
            <a:ext cx="506859" cy="673479"/>
          </a:xfrm>
          <a:prstGeom prst="rect">
            <a:avLst/>
          </a:prstGeom>
        </p:spPr>
      </p:pic>
      <p:pic>
        <p:nvPicPr>
          <p:cNvPr id="190" name="Picture 18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20631" y="3268673"/>
            <a:ext cx="505341" cy="673789"/>
          </a:xfrm>
          <a:prstGeom prst="rect">
            <a:avLst/>
          </a:prstGeom>
        </p:spPr>
      </p:pic>
      <p:pic>
        <p:nvPicPr>
          <p:cNvPr id="191" name="Picture 190" descr="Mobility_8_Apps.eps"/>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630599" y="4357040"/>
            <a:ext cx="685403" cy="913871"/>
          </a:xfrm>
          <a:prstGeom prst="rect">
            <a:avLst/>
          </a:prstGeom>
        </p:spPr>
      </p:pic>
      <p:pic>
        <p:nvPicPr>
          <p:cNvPr id="192" name="Picture 191" descr="Mobility_3_Internet_of_Things.eps"/>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894138" y="4392484"/>
            <a:ext cx="595373" cy="793831"/>
          </a:xfrm>
          <a:prstGeom prst="rect">
            <a:avLst/>
          </a:prstGeom>
        </p:spPr>
      </p:pic>
      <p:pic>
        <p:nvPicPr>
          <p:cNvPr id="193" name="Picture 192" descr="5_Big Data.jpg"/>
          <p:cNvPicPr>
            <a:picLocks noChangeAspect="1"/>
          </p:cNvPicPr>
          <p:nvPr/>
        </p:nvPicPr>
        <p:blipFill>
          <a:blip r:embed="rId12" cstate="screen">
            <a:extLst>
              <a:ext uri="{BEBA8EAE-BF5A-486C-A8C5-ECC9F3942E4B}">
                <a14:imgProps xmlns:a14="http://schemas.microsoft.com/office/drawing/2010/main">
                  <a14:imgLayer r:embed="rId13">
                    <a14:imgEffect>
                      <a14:colorTemperature colorTemp="4700"/>
                    </a14:imgEffect>
                  </a14:imgLayer>
                </a14:imgProps>
              </a:ext>
              <a:ext uri="{28A0092B-C50C-407E-A947-70E740481C1C}">
                <a14:useLocalDpi xmlns:a14="http://schemas.microsoft.com/office/drawing/2010/main"/>
              </a:ext>
            </a:extLst>
          </a:blip>
          <a:stretch>
            <a:fillRect/>
          </a:stretch>
        </p:blipFill>
        <p:spPr>
          <a:xfrm>
            <a:off x="4594344" y="1824781"/>
            <a:ext cx="702415" cy="936553"/>
          </a:xfrm>
          <a:prstGeom prst="rect">
            <a:avLst/>
          </a:prstGeom>
        </p:spPr>
      </p:pic>
      <p:pic>
        <p:nvPicPr>
          <p:cNvPr id="201" name="Picture 5" descr="C:\USERS\OAKBI01\APPDATA\LOCAL\TEMP\wz086d\CA-API-Gateway.png"/>
          <p:cNvPicPr>
            <a:picLocks noChangeAspect="1" noChangeArrowheads="1"/>
          </p:cNvPicPr>
          <p:nvPr/>
        </p:nvPicPr>
        <p:blipFill>
          <a:blip r:embed="rId14">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990352" y="2574670"/>
            <a:ext cx="1231113" cy="852553"/>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Chevron 16"/>
          <p:cNvSpPr/>
          <p:nvPr/>
        </p:nvSpPr>
        <p:spPr>
          <a:xfrm>
            <a:off x="5804376" y="3076544"/>
            <a:ext cx="634721" cy="7140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674"/>
            <a:endParaRPr lang="en-US" sz="2148" dirty="0">
              <a:solidFill>
                <a:srgbClr val="1D1D1B"/>
              </a:solidFill>
              <a:latin typeface="Segoe UI"/>
            </a:endParaRPr>
          </a:p>
        </p:txBody>
      </p:sp>
      <p:sp>
        <p:nvSpPr>
          <p:cNvPr id="202" name="Chevron 201"/>
          <p:cNvSpPr/>
          <p:nvPr/>
        </p:nvSpPr>
        <p:spPr>
          <a:xfrm>
            <a:off x="6201273" y="3076544"/>
            <a:ext cx="634721" cy="71403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3674"/>
            <a:endParaRPr lang="en-US" sz="2148" dirty="0">
              <a:solidFill>
                <a:srgbClr val="1D1D1B"/>
              </a:solidFill>
              <a:latin typeface="Segoe UI"/>
            </a:endParaRPr>
          </a:p>
        </p:txBody>
      </p:sp>
      <p:grpSp>
        <p:nvGrpSpPr>
          <p:cNvPr id="241" name="Group 240"/>
          <p:cNvGrpSpPr/>
          <p:nvPr/>
        </p:nvGrpSpPr>
        <p:grpSpPr>
          <a:xfrm>
            <a:off x="6724493" y="3562111"/>
            <a:ext cx="2292140" cy="2306865"/>
            <a:chOff x="901116" y="1621691"/>
            <a:chExt cx="3094389" cy="3114268"/>
          </a:xfrm>
        </p:grpSpPr>
        <p:sp>
          <p:nvSpPr>
            <p:cNvPr id="242" name="Teardrop 241"/>
            <p:cNvSpPr/>
            <p:nvPr/>
          </p:nvSpPr>
          <p:spPr bwMode="auto">
            <a:xfrm rot="3704374">
              <a:off x="891177" y="1631630"/>
              <a:ext cx="3114268" cy="3094389"/>
            </a:xfrm>
            <a:prstGeom prst="teardrop">
              <a:avLst>
                <a:gd name="adj" fmla="val 87876"/>
              </a:avLst>
            </a:prstGeom>
            <a:solidFill>
              <a:schemeClr val="bg1"/>
            </a:solidFill>
            <a:ln w="22225" cap="flat" cmpd="sng" algn="ctr">
              <a:noFill/>
              <a:prstDash val="solid"/>
              <a:round/>
              <a:headEnd type="none" w="med" len="med"/>
              <a:tailEnd type="none" w="med" len="med"/>
            </a:ln>
            <a:effectLst>
              <a:outerShdw blurRad="63500" sx="102000" sy="102000" algn="ctr" rotWithShape="0">
                <a:prstClr val="black">
                  <a:alpha val="25000"/>
                </a:prstClr>
              </a:outerShdw>
            </a:effectLst>
          </p:spPr>
          <p:txBody>
            <a:bodyPr vert="horz" wrap="square" lIns="0" tIns="0" rIns="0" bIns="0" numCol="1" rtlCol="0" anchor="ctr" anchorCtr="1" compatLnSpc="1">
              <a:prstTxWarp prst="textNoShape">
                <a:avLst/>
              </a:prstTxWarp>
            </a:bodyPr>
            <a:lstStyle/>
            <a:p>
              <a:pPr algn="ctr" defTabSz="1083674"/>
              <a:endParaRPr lang="en-US" sz="889" dirty="0">
                <a:solidFill>
                  <a:prstClr val="black">
                    <a:lumMod val="65000"/>
                    <a:lumOff val="35000"/>
                  </a:prstClr>
                </a:solidFill>
                <a:latin typeface="Century Gothic" panose="020B0502020202020204" pitchFamily="34" charset="0"/>
                <a:ea typeface="ＭＳ Ｐゴシック" charset="-128"/>
                <a:cs typeface="Calibri" panose="020F0502020204030204" pitchFamily="34" charset="0"/>
              </a:endParaRPr>
            </a:p>
          </p:txBody>
        </p:sp>
        <p:grpSp>
          <p:nvGrpSpPr>
            <p:cNvPr id="243" name="Group 242"/>
            <p:cNvGrpSpPr/>
            <p:nvPr/>
          </p:nvGrpSpPr>
          <p:grpSpPr>
            <a:xfrm>
              <a:off x="1556531" y="2071442"/>
              <a:ext cx="1773840" cy="2375013"/>
              <a:chOff x="1556531" y="2071442"/>
              <a:chExt cx="1773840" cy="2375013"/>
            </a:xfrm>
          </p:grpSpPr>
          <p:pic>
            <p:nvPicPr>
              <p:cNvPr id="244" name="Picture 2"/>
              <p:cNvPicPr>
                <a:picLocks noChangeAspect="1" noChangeArrowheads="1"/>
              </p:cNvPicPr>
              <p:nvPr/>
            </p:nvPicPr>
            <p:blipFill>
              <a:blip r:embed="rId15" cstate="print">
                <a:extLst>
                  <a:ext uri="{BEBA8EAE-BF5A-486C-A8C5-ECC9F3942E4B}">
                    <a14:imgProps xmlns:a14="http://schemas.microsoft.com/office/drawing/2010/main">
                      <a14:imgLayer r:embed="rId16">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776710" y="2378432"/>
                <a:ext cx="1299661" cy="103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 name="TextBox 244"/>
              <p:cNvSpPr txBox="1"/>
              <p:nvPr/>
            </p:nvSpPr>
            <p:spPr bwMode="auto">
              <a:xfrm>
                <a:off x="1567416" y="2071442"/>
                <a:ext cx="1674186" cy="378010"/>
              </a:xfrm>
              <a:prstGeom prst="rect">
                <a:avLst/>
              </a:prstGeom>
              <a:noFill/>
              <a:ln w="9525">
                <a:noFill/>
                <a:miter lim="800000"/>
                <a:headEnd/>
                <a:tailEnd/>
              </a:ln>
            </p:spPr>
            <p:txBody>
              <a:bodyPr wrap="square" lIns="51619" tIns="25810" rIns="51619" bIns="25810" rtlCol="0">
                <a:prstTxWarp prst="textNoShape">
                  <a:avLst/>
                </a:prstTxWarp>
                <a:spAutoFit/>
              </a:bodyPr>
              <a:lstStyle/>
              <a:p>
                <a:pPr marL="61833" indent="-61833" algn="ctr" defTabSz="1083674">
                  <a:spcBef>
                    <a:spcPct val="20000"/>
                  </a:spcBef>
                  <a:buClr>
                    <a:prstClr val="black"/>
                  </a:buClr>
                </a:pPr>
                <a:r>
                  <a:rPr lang="en-US" sz="1481" dirty="0">
                    <a:solidFill>
                      <a:srgbClr val="3188B4"/>
                    </a:solidFill>
                    <a:latin typeface="Century Gothic" panose="020B0502020202020204" pitchFamily="34" charset="0"/>
                    <a:cs typeface="Calibri" pitchFamily="34" charset="0"/>
                  </a:rPr>
                  <a:t>Monetize</a:t>
                </a:r>
                <a:endParaRPr lang="en-US" sz="889" dirty="0">
                  <a:solidFill>
                    <a:srgbClr val="3188B4"/>
                  </a:solidFill>
                  <a:latin typeface="Century Gothic" panose="020B0502020202020204" pitchFamily="34" charset="0"/>
                  <a:cs typeface="Calibri" pitchFamily="34" charset="0"/>
                </a:endParaRPr>
              </a:p>
            </p:txBody>
          </p:sp>
          <p:sp>
            <p:nvSpPr>
              <p:cNvPr id="246" name="Rectangle 245"/>
              <p:cNvSpPr/>
              <p:nvPr/>
            </p:nvSpPr>
            <p:spPr>
              <a:xfrm>
                <a:off x="1556531" y="3514274"/>
                <a:ext cx="1773840" cy="932181"/>
              </a:xfrm>
              <a:prstGeom prst="rect">
                <a:avLst/>
              </a:prstGeom>
            </p:spPr>
            <p:txBody>
              <a:bodyPr wrap="square" lIns="51619" tIns="25810" rIns="51619" bIns="25810">
                <a:spAutoFit/>
              </a:bodyPr>
              <a:lstStyle/>
              <a:p>
                <a:pPr algn="ctr" defTabSz="1083674"/>
                <a:r>
                  <a:rPr lang="en-US" sz="1037" dirty="0">
                    <a:solidFill>
                      <a:prstClr val="black">
                        <a:lumMod val="75000"/>
                        <a:lumOff val="25000"/>
                      </a:prstClr>
                    </a:solidFill>
                    <a:latin typeface="Century Gothic" panose="020B0502020202020204" pitchFamily="34" charset="0"/>
                  </a:rPr>
                  <a:t>Enterprise assets exposed as Products through API’s</a:t>
                </a:r>
              </a:p>
            </p:txBody>
          </p:sp>
        </p:grpSp>
      </p:grpSp>
      <p:grpSp>
        <p:nvGrpSpPr>
          <p:cNvPr id="247" name="Group 246"/>
          <p:cNvGrpSpPr/>
          <p:nvPr/>
        </p:nvGrpSpPr>
        <p:grpSpPr>
          <a:xfrm>
            <a:off x="9538944" y="979526"/>
            <a:ext cx="2368033" cy="2220070"/>
            <a:chOff x="5784779" y="1730220"/>
            <a:chExt cx="3196844" cy="2997095"/>
          </a:xfrm>
        </p:grpSpPr>
        <p:sp>
          <p:nvSpPr>
            <p:cNvPr id="248" name="Teardrop 247"/>
            <p:cNvSpPr/>
            <p:nvPr/>
          </p:nvSpPr>
          <p:spPr bwMode="auto">
            <a:xfrm rot="3704374">
              <a:off x="5884653" y="1630346"/>
              <a:ext cx="2997095" cy="3196844"/>
            </a:xfrm>
            <a:prstGeom prst="teardrop">
              <a:avLst>
                <a:gd name="adj" fmla="val 87876"/>
              </a:avLst>
            </a:prstGeom>
            <a:solidFill>
              <a:schemeClr val="bg1"/>
            </a:solidFill>
            <a:ln w="22225" cap="flat" cmpd="sng" algn="ctr">
              <a:noFill/>
              <a:prstDash val="solid"/>
              <a:round/>
              <a:headEnd type="none" w="med" len="med"/>
              <a:tailEnd type="none" w="med" len="med"/>
            </a:ln>
            <a:effectLst>
              <a:outerShdw blurRad="63500" sx="102000" sy="102000" algn="ctr" rotWithShape="0">
                <a:prstClr val="black">
                  <a:alpha val="25000"/>
                </a:prstClr>
              </a:outerShdw>
            </a:effectLst>
          </p:spPr>
          <p:txBody>
            <a:bodyPr vert="horz" wrap="square" lIns="0" tIns="0" rIns="0" bIns="0" numCol="1" rtlCol="0" anchor="ctr" anchorCtr="1" compatLnSpc="1">
              <a:prstTxWarp prst="textNoShape">
                <a:avLst/>
              </a:prstTxWarp>
            </a:bodyPr>
            <a:lstStyle/>
            <a:p>
              <a:pPr algn="ctr" defTabSz="1083674"/>
              <a:endParaRPr lang="en-US" sz="889" dirty="0">
                <a:solidFill>
                  <a:prstClr val="black">
                    <a:lumMod val="65000"/>
                    <a:lumOff val="35000"/>
                  </a:prstClr>
                </a:solidFill>
                <a:latin typeface="Century Gothic" panose="020B0502020202020204" pitchFamily="34" charset="0"/>
                <a:ea typeface="ＭＳ Ｐゴシック" charset="-128"/>
                <a:cs typeface="Calibri" panose="020F0502020204030204" pitchFamily="34" charset="0"/>
              </a:endParaRPr>
            </a:p>
          </p:txBody>
        </p:sp>
        <p:grpSp>
          <p:nvGrpSpPr>
            <p:cNvPr id="249" name="Group 248"/>
            <p:cNvGrpSpPr/>
            <p:nvPr/>
          </p:nvGrpSpPr>
          <p:grpSpPr>
            <a:xfrm>
              <a:off x="6331081" y="1848737"/>
              <a:ext cx="2254108" cy="2724718"/>
              <a:chOff x="6331081" y="1848737"/>
              <a:chExt cx="2254108" cy="2724718"/>
            </a:xfrm>
          </p:grpSpPr>
          <p:pic>
            <p:nvPicPr>
              <p:cNvPr id="250" name="Picture 5"/>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10739" y="2576585"/>
                <a:ext cx="1180197" cy="88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1" name="TextBox 250"/>
              <p:cNvSpPr txBox="1"/>
              <p:nvPr/>
            </p:nvSpPr>
            <p:spPr bwMode="auto">
              <a:xfrm>
                <a:off x="6568896" y="1848737"/>
                <a:ext cx="1663881" cy="685652"/>
              </a:xfrm>
              <a:prstGeom prst="rect">
                <a:avLst/>
              </a:prstGeom>
              <a:noFill/>
              <a:ln w="9525">
                <a:noFill/>
                <a:miter lim="800000"/>
                <a:headEnd/>
                <a:tailEnd/>
              </a:ln>
            </p:spPr>
            <p:txBody>
              <a:bodyPr wrap="square" lIns="51619" tIns="25810" rIns="51619" bIns="25810" rtlCol="0">
                <a:prstTxWarp prst="textNoShape">
                  <a:avLst/>
                </a:prstTxWarp>
                <a:spAutoFit/>
              </a:bodyPr>
              <a:lstStyle/>
              <a:p>
                <a:pPr algn="ctr" defTabSz="1083674">
                  <a:spcBef>
                    <a:spcPct val="20000"/>
                  </a:spcBef>
                  <a:buClr>
                    <a:prstClr val="black"/>
                  </a:buClr>
                </a:pPr>
                <a:r>
                  <a:rPr lang="en-US" sz="1481" dirty="0">
                    <a:solidFill>
                      <a:srgbClr val="3188B4"/>
                    </a:solidFill>
                    <a:latin typeface="Century Gothic" panose="020B0502020202020204" pitchFamily="34" charset="0"/>
                    <a:cs typeface="Calibri" pitchFamily="34" charset="0"/>
                  </a:rPr>
                  <a:t>Brand Building</a:t>
                </a:r>
              </a:p>
            </p:txBody>
          </p:sp>
          <p:sp>
            <p:nvSpPr>
              <p:cNvPr id="252" name="Rectangle 251"/>
              <p:cNvSpPr/>
              <p:nvPr/>
            </p:nvSpPr>
            <p:spPr>
              <a:xfrm>
                <a:off x="6331081" y="3641274"/>
                <a:ext cx="2254108" cy="932181"/>
              </a:xfrm>
              <a:prstGeom prst="rect">
                <a:avLst/>
              </a:prstGeom>
            </p:spPr>
            <p:txBody>
              <a:bodyPr wrap="square" lIns="51619" tIns="25810" rIns="51619" bIns="25810">
                <a:spAutoFit/>
              </a:bodyPr>
              <a:lstStyle/>
              <a:p>
                <a:pPr algn="ctr" defTabSz="1083674"/>
                <a:r>
                  <a:rPr lang="en-US" sz="1037" dirty="0">
                    <a:solidFill>
                      <a:prstClr val="black">
                        <a:lumMod val="75000"/>
                        <a:lumOff val="25000"/>
                      </a:prstClr>
                    </a:solidFill>
                    <a:latin typeface="Century Gothic" panose="020B0502020202020204" pitchFamily="34" charset="0"/>
                  </a:rPr>
                  <a:t>Applications build on API’s exposed by the Enterprise do the branding</a:t>
                </a:r>
              </a:p>
            </p:txBody>
          </p:sp>
        </p:grpSp>
      </p:grpSp>
      <p:grpSp>
        <p:nvGrpSpPr>
          <p:cNvPr id="253" name="Group 252"/>
          <p:cNvGrpSpPr/>
          <p:nvPr/>
        </p:nvGrpSpPr>
        <p:grpSpPr>
          <a:xfrm>
            <a:off x="6712193" y="960035"/>
            <a:ext cx="2292140" cy="2306865"/>
            <a:chOff x="1053516" y="5330091"/>
            <a:chExt cx="3094389" cy="3114268"/>
          </a:xfrm>
        </p:grpSpPr>
        <p:sp>
          <p:nvSpPr>
            <p:cNvPr id="254" name="Teardrop 253"/>
            <p:cNvSpPr/>
            <p:nvPr/>
          </p:nvSpPr>
          <p:spPr bwMode="auto">
            <a:xfrm rot="3704374">
              <a:off x="1043577" y="5340030"/>
              <a:ext cx="3114268" cy="3094389"/>
            </a:xfrm>
            <a:prstGeom prst="teardrop">
              <a:avLst>
                <a:gd name="adj" fmla="val 87876"/>
              </a:avLst>
            </a:prstGeom>
            <a:solidFill>
              <a:schemeClr val="bg1"/>
            </a:solidFill>
            <a:ln w="22225" cap="flat" cmpd="sng" algn="ctr">
              <a:noFill/>
              <a:prstDash val="solid"/>
              <a:round/>
              <a:headEnd type="none" w="med" len="med"/>
              <a:tailEnd type="none" w="med" len="med"/>
            </a:ln>
            <a:effectLst>
              <a:outerShdw blurRad="63500" sx="102000" sy="102000" algn="ctr" rotWithShape="0">
                <a:prstClr val="black">
                  <a:alpha val="25000"/>
                </a:prstClr>
              </a:outerShdw>
            </a:effectLst>
          </p:spPr>
          <p:txBody>
            <a:bodyPr vert="horz" wrap="square" lIns="0" tIns="0" rIns="0" bIns="0" numCol="1" rtlCol="0" anchor="ctr" anchorCtr="1" compatLnSpc="1">
              <a:prstTxWarp prst="textNoShape">
                <a:avLst/>
              </a:prstTxWarp>
            </a:bodyPr>
            <a:lstStyle/>
            <a:p>
              <a:pPr algn="ctr" defTabSz="1083674"/>
              <a:endParaRPr lang="en-US" sz="889" dirty="0">
                <a:solidFill>
                  <a:prstClr val="black">
                    <a:lumMod val="65000"/>
                    <a:lumOff val="35000"/>
                  </a:prstClr>
                </a:solidFill>
                <a:latin typeface="Century Gothic" panose="020B0502020202020204" pitchFamily="34" charset="0"/>
                <a:ea typeface="ＭＳ Ｐゴシック" charset="-128"/>
                <a:cs typeface="Calibri" panose="020F0502020204030204" pitchFamily="34" charset="0"/>
              </a:endParaRPr>
            </a:p>
          </p:txBody>
        </p:sp>
        <p:grpSp>
          <p:nvGrpSpPr>
            <p:cNvPr id="255" name="Group 254"/>
            <p:cNvGrpSpPr/>
            <p:nvPr/>
          </p:nvGrpSpPr>
          <p:grpSpPr>
            <a:xfrm>
              <a:off x="1361938" y="5525842"/>
              <a:ext cx="2656936" cy="2661586"/>
              <a:chOff x="1361938" y="5525842"/>
              <a:chExt cx="2656936" cy="2661586"/>
            </a:xfrm>
          </p:grpSpPr>
          <p:sp>
            <p:nvSpPr>
              <p:cNvPr id="256" name="TextBox 255"/>
              <p:cNvSpPr txBox="1"/>
              <p:nvPr/>
            </p:nvSpPr>
            <p:spPr bwMode="auto">
              <a:xfrm>
                <a:off x="1592815" y="5525842"/>
                <a:ext cx="2188659" cy="685652"/>
              </a:xfrm>
              <a:prstGeom prst="rect">
                <a:avLst/>
              </a:prstGeom>
              <a:noFill/>
              <a:ln w="9525">
                <a:noFill/>
                <a:miter lim="800000"/>
                <a:headEnd/>
                <a:tailEnd/>
              </a:ln>
            </p:spPr>
            <p:txBody>
              <a:bodyPr wrap="square" lIns="51619" tIns="25810" rIns="51619" bIns="25810" rtlCol="0">
                <a:prstTxWarp prst="textNoShape">
                  <a:avLst/>
                </a:prstTxWarp>
                <a:spAutoFit/>
              </a:bodyPr>
              <a:lstStyle/>
              <a:p>
                <a:pPr marL="61833" indent="-61833" algn="ctr" defTabSz="1083674">
                  <a:spcBef>
                    <a:spcPct val="20000"/>
                  </a:spcBef>
                  <a:buClr>
                    <a:prstClr val="black"/>
                  </a:buClr>
                </a:pPr>
                <a:r>
                  <a:rPr lang="en-US" sz="1481" dirty="0">
                    <a:solidFill>
                      <a:srgbClr val="3188B4"/>
                    </a:solidFill>
                    <a:latin typeface="Century Gothic" panose="020B0502020202020204" pitchFamily="34" charset="0"/>
                    <a:cs typeface="Calibri" pitchFamily="34" charset="0"/>
                  </a:rPr>
                  <a:t>Revenue Channel</a:t>
                </a:r>
                <a:endParaRPr lang="en-US" sz="889" dirty="0">
                  <a:solidFill>
                    <a:srgbClr val="3188B4"/>
                  </a:solidFill>
                  <a:latin typeface="Century Gothic" panose="020B0502020202020204" pitchFamily="34" charset="0"/>
                  <a:cs typeface="Calibri" pitchFamily="34" charset="0"/>
                </a:endParaRPr>
              </a:p>
            </p:txBody>
          </p:sp>
          <p:sp>
            <p:nvSpPr>
              <p:cNvPr id="257" name="Rectangle 256"/>
              <p:cNvSpPr/>
              <p:nvPr/>
            </p:nvSpPr>
            <p:spPr>
              <a:xfrm>
                <a:off x="1361938" y="7039794"/>
                <a:ext cx="2656936" cy="1147634"/>
              </a:xfrm>
              <a:prstGeom prst="rect">
                <a:avLst/>
              </a:prstGeom>
            </p:spPr>
            <p:txBody>
              <a:bodyPr wrap="square" lIns="51619" tIns="25810" rIns="51619" bIns="25810">
                <a:spAutoFit/>
              </a:bodyPr>
              <a:lstStyle/>
              <a:p>
                <a:pPr algn="ctr" defTabSz="1083674"/>
                <a:r>
                  <a:rPr lang="en-US" sz="1037" dirty="0">
                    <a:solidFill>
                      <a:prstClr val="black">
                        <a:lumMod val="75000"/>
                        <a:lumOff val="25000"/>
                      </a:prstClr>
                    </a:solidFill>
                    <a:latin typeface="Century Gothic" panose="020B0502020202020204" pitchFamily="34" charset="0"/>
                  </a:rPr>
                  <a:t>Lightweight and device specific digital Channels enabled and existing web channels transformed using APIs </a:t>
                </a:r>
              </a:p>
            </p:txBody>
          </p:sp>
          <p:pic>
            <p:nvPicPr>
              <p:cNvPr id="258" name="Picture 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190006" y="6217814"/>
                <a:ext cx="779997" cy="779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259" name="Group 258"/>
          <p:cNvGrpSpPr/>
          <p:nvPr/>
        </p:nvGrpSpPr>
        <p:grpSpPr>
          <a:xfrm>
            <a:off x="9598104" y="3537651"/>
            <a:ext cx="2368033" cy="2231304"/>
            <a:chOff x="5937179" y="5423455"/>
            <a:chExt cx="3196844" cy="3012260"/>
          </a:xfrm>
        </p:grpSpPr>
        <p:sp>
          <p:nvSpPr>
            <p:cNvPr id="260" name="Teardrop 259"/>
            <p:cNvSpPr/>
            <p:nvPr/>
          </p:nvSpPr>
          <p:spPr bwMode="auto">
            <a:xfrm rot="3704374">
              <a:off x="6037053" y="5338746"/>
              <a:ext cx="2997095" cy="3196844"/>
            </a:xfrm>
            <a:prstGeom prst="teardrop">
              <a:avLst>
                <a:gd name="adj" fmla="val 87876"/>
              </a:avLst>
            </a:prstGeom>
            <a:solidFill>
              <a:schemeClr val="bg1"/>
            </a:solidFill>
            <a:ln w="22225" cap="flat" cmpd="sng" algn="ctr">
              <a:noFill/>
              <a:prstDash val="solid"/>
              <a:round/>
              <a:headEnd type="none" w="med" len="med"/>
              <a:tailEnd type="none" w="med" len="med"/>
            </a:ln>
            <a:effectLst>
              <a:outerShdw blurRad="63500" sx="102000" sy="102000" algn="ctr" rotWithShape="0">
                <a:prstClr val="black">
                  <a:alpha val="25000"/>
                </a:prstClr>
              </a:outerShdw>
            </a:effectLst>
          </p:spPr>
          <p:txBody>
            <a:bodyPr vert="horz" wrap="square" lIns="0" tIns="0" rIns="0" bIns="0" numCol="1" rtlCol="0" anchor="ctr" anchorCtr="1" compatLnSpc="1">
              <a:prstTxWarp prst="textNoShape">
                <a:avLst/>
              </a:prstTxWarp>
            </a:bodyPr>
            <a:lstStyle/>
            <a:p>
              <a:pPr algn="ctr" defTabSz="1083674"/>
              <a:endParaRPr lang="en-US" sz="889" dirty="0">
                <a:solidFill>
                  <a:prstClr val="black">
                    <a:lumMod val="65000"/>
                    <a:lumOff val="35000"/>
                  </a:prstClr>
                </a:solidFill>
                <a:latin typeface="Century Gothic" panose="020B0502020202020204" pitchFamily="34" charset="0"/>
                <a:ea typeface="ＭＳ Ｐゴシック" charset="-128"/>
                <a:cs typeface="Calibri" panose="020F0502020204030204" pitchFamily="34" charset="0"/>
              </a:endParaRPr>
            </a:p>
          </p:txBody>
        </p:sp>
        <p:grpSp>
          <p:nvGrpSpPr>
            <p:cNvPr id="261" name="Group 260"/>
            <p:cNvGrpSpPr/>
            <p:nvPr/>
          </p:nvGrpSpPr>
          <p:grpSpPr>
            <a:xfrm>
              <a:off x="5950825" y="5423455"/>
              <a:ext cx="3169550" cy="2675452"/>
              <a:chOff x="5950825" y="5423455"/>
              <a:chExt cx="3169550" cy="2675452"/>
            </a:xfrm>
          </p:grpSpPr>
          <p:sp>
            <p:nvSpPr>
              <p:cNvPr id="262" name="TextBox 261"/>
              <p:cNvSpPr txBox="1"/>
              <p:nvPr/>
            </p:nvSpPr>
            <p:spPr bwMode="auto">
              <a:xfrm>
                <a:off x="6545553" y="5423455"/>
                <a:ext cx="2152507" cy="993293"/>
              </a:xfrm>
              <a:prstGeom prst="rect">
                <a:avLst/>
              </a:prstGeom>
              <a:noFill/>
              <a:ln w="9525">
                <a:noFill/>
                <a:miter lim="800000"/>
                <a:headEnd/>
                <a:tailEnd/>
              </a:ln>
            </p:spPr>
            <p:txBody>
              <a:bodyPr wrap="square" lIns="51619" tIns="25810" rIns="51619" bIns="25810" rtlCol="0">
                <a:prstTxWarp prst="textNoShape">
                  <a:avLst/>
                </a:prstTxWarp>
                <a:spAutoFit/>
              </a:bodyPr>
              <a:lstStyle/>
              <a:p>
                <a:pPr algn="ctr" defTabSz="1083674">
                  <a:spcBef>
                    <a:spcPct val="20000"/>
                  </a:spcBef>
                  <a:buClr>
                    <a:prstClr val="black"/>
                  </a:buClr>
                </a:pPr>
                <a:r>
                  <a:rPr lang="en-US" sz="1481" dirty="0">
                    <a:solidFill>
                      <a:srgbClr val="3188B4"/>
                    </a:solidFill>
                    <a:latin typeface="Century Gothic" panose="020B0502020202020204" pitchFamily="34" charset="0"/>
                    <a:cs typeface="Calibri" pitchFamily="34" charset="0"/>
                  </a:rPr>
                  <a:t>You Save money, I Make Money</a:t>
                </a:r>
              </a:p>
            </p:txBody>
          </p:sp>
          <p:sp>
            <p:nvSpPr>
              <p:cNvPr id="263" name="Rectangle 262"/>
              <p:cNvSpPr/>
              <p:nvPr/>
            </p:nvSpPr>
            <p:spPr>
              <a:xfrm>
                <a:off x="5950825" y="6951274"/>
                <a:ext cx="3169550" cy="1147633"/>
              </a:xfrm>
              <a:prstGeom prst="rect">
                <a:avLst/>
              </a:prstGeom>
            </p:spPr>
            <p:txBody>
              <a:bodyPr wrap="square" lIns="51619" tIns="25810" rIns="51619" bIns="25810">
                <a:spAutoFit/>
              </a:bodyPr>
              <a:lstStyle/>
              <a:p>
                <a:pPr algn="ctr" defTabSz="1083674"/>
                <a:r>
                  <a:rPr lang="en-US" sz="1037" dirty="0">
                    <a:solidFill>
                      <a:prstClr val="black">
                        <a:lumMod val="75000"/>
                        <a:lumOff val="25000"/>
                      </a:prstClr>
                    </a:solidFill>
                    <a:latin typeface="Century Gothic" panose="020B0502020202020204" pitchFamily="34" charset="0"/>
                  </a:rPr>
                  <a:t>Enterprise exposes infrastructure APIs for other organizations; to hose services saving money for partners and making money for itself</a:t>
                </a:r>
              </a:p>
            </p:txBody>
          </p:sp>
          <p:grpSp>
            <p:nvGrpSpPr>
              <p:cNvPr id="264" name="Group 263"/>
              <p:cNvGrpSpPr/>
              <p:nvPr/>
            </p:nvGrpSpPr>
            <p:grpSpPr>
              <a:xfrm>
                <a:off x="7062638" y="6243205"/>
                <a:ext cx="1268551" cy="852469"/>
                <a:chOff x="12980091" y="4154446"/>
                <a:chExt cx="1633974" cy="904844"/>
              </a:xfrm>
            </p:grpSpPr>
            <p:pic>
              <p:nvPicPr>
                <p:cNvPr id="265" name="Picture 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980091" y="4307654"/>
                  <a:ext cx="489888" cy="59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 name="Picture 2"/>
                <p:cNvPicPr>
                  <a:picLocks noChangeAspect="1" noChangeArrowheads="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83010" y="4154446"/>
                  <a:ext cx="1131055" cy="904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cxnSp>
        <p:nvCxnSpPr>
          <p:cNvPr id="281" name="Elbow Connector 280"/>
          <p:cNvCxnSpPr/>
          <p:nvPr/>
        </p:nvCxnSpPr>
        <p:spPr>
          <a:xfrm rot="16200000" flipV="1">
            <a:off x="3634487" y="3616606"/>
            <a:ext cx="839581" cy="641290"/>
          </a:xfrm>
          <a:prstGeom prst="bentConnector3">
            <a:avLst>
              <a:gd name="adj1" fmla="val 50000"/>
            </a:avLst>
          </a:prstGeom>
          <a:noFill/>
          <a:ln w="12700" cap="flat" cmpd="sng" algn="ctr">
            <a:solidFill>
              <a:srgbClr val="53BBD4"/>
            </a:solidFill>
            <a:prstDash val="solid"/>
            <a:tailEnd type="triangle"/>
          </a:ln>
          <a:effectLst/>
        </p:spPr>
      </p:cxnSp>
      <p:pic>
        <p:nvPicPr>
          <p:cNvPr id="286" name="Picture 28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2010945">
            <a:off x="2259959" y="2023969"/>
            <a:ext cx="1250610" cy="531380"/>
          </a:xfrm>
          <a:prstGeom prst="rect">
            <a:avLst/>
          </a:prstGeom>
        </p:spPr>
      </p:pic>
      <p:pic>
        <p:nvPicPr>
          <p:cNvPr id="287" name="Picture 28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1827468">
            <a:off x="3996514" y="3235829"/>
            <a:ext cx="1250610" cy="531380"/>
          </a:xfrm>
          <a:prstGeom prst="rect">
            <a:avLst/>
          </a:prstGeom>
        </p:spPr>
      </p:pic>
    </p:spTree>
    <p:extLst>
      <p:ext uri="{BB962C8B-B14F-4D97-AF65-F5344CB8AC3E}">
        <p14:creationId xmlns:p14="http://schemas.microsoft.com/office/powerpoint/2010/main" val="242422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A40A-B761-4EC3-9835-1BC1A1BCC798}"/>
              </a:ext>
            </a:extLst>
          </p:cNvPr>
          <p:cNvSpPr>
            <a:spLocks noGrp="1"/>
          </p:cNvSpPr>
          <p:nvPr>
            <p:ph type="title"/>
          </p:nvPr>
        </p:nvSpPr>
        <p:spPr/>
        <p:txBody>
          <a:bodyPr/>
          <a:lstStyle/>
          <a:p>
            <a:r>
              <a:rPr lang="en-US" dirty="0"/>
              <a:t>Monetization know-hows for success</a:t>
            </a:r>
          </a:p>
        </p:txBody>
      </p:sp>
      <p:sp>
        <p:nvSpPr>
          <p:cNvPr id="4" name="Rectangle 3">
            <a:extLst>
              <a:ext uri="{FF2B5EF4-FFF2-40B4-BE49-F238E27FC236}">
                <a16:creationId xmlns:a16="http://schemas.microsoft.com/office/drawing/2014/main" id="{85804756-8C44-40BC-8607-65341053B7A4}"/>
              </a:ext>
            </a:extLst>
          </p:cNvPr>
          <p:cNvSpPr/>
          <p:nvPr/>
        </p:nvSpPr>
        <p:spPr>
          <a:xfrm>
            <a:off x="583720" y="1427490"/>
            <a:ext cx="11169541" cy="3139321"/>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Lato"/>
              </a:rPr>
              <a:t>Know your audience for better monetization strategy</a:t>
            </a: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r>
              <a:rPr lang="en-US" b="1" dirty="0">
                <a:solidFill>
                  <a:srgbClr val="000000"/>
                </a:solidFill>
                <a:latin typeface="Lato"/>
              </a:rPr>
              <a:t>User experience and after support is critical for success of monetization </a:t>
            </a: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r>
              <a:rPr lang="en-US" b="1" dirty="0">
                <a:solidFill>
                  <a:srgbClr val="000000"/>
                </a:solidFill>
                <a:latin typeface="Lato"/>
              </a:rPr>
              <a:t>Have a test or free tier plan for APIs for wider reach and adoption</a:t>
            </a: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r>
              <a:rPr lang="en-US" b="1" dirty="0">
                <a:solidFill>
                  <a:srgbClr val="000000"/>
                </a:solidFill>
                <a:latin typeface="Lato"/>
              </a:rPr>
              <a:t>Capture analytics for user behavior and adoption , helps to cater monetization strategy by geography , by usage of APIs, common user journey while adopting the APIs</a:t>
            </a:r>
          </a:p>
          <a:p>
            <a:pPr marL="285750" indent="-285750">
              <a:buFont typeface="Arial" panose="020B0604020202020204" pitchFamily="34" charset="0"/>
              <a:buChar char="•"/>
            </a:pPr>
            <a:endParaRPr lang="en-US" b="1" dirty="0">
              <a:solidFill>
                <a:srgbClr val="000000"/>
              </a:solidFill>
              <a:latin typeface="Lato"/>
            </a:endParaRPr>
          </a:p>
          <a:p>
            <a:pPr marL="285750" indent="-285750">
              <a:buFont typeface="Arial" panose="020B0604020202020204" pitchFamily="34" charset="0"/>
              <a:buChar char="•"/>
            </a:pPr>
            <a:r>
              <a:rPr lang="en-US" b="1" dirty="0">
                <a:solidFill>
                  <a:srgbClr val="000000"/>
                </a:solidFill>
                <a:latin typeface="Lato"/>
              </a:rPr>
              <a:t>Limiting to one form of Monetization , leverage multiple models to monetize either in terms of hard-dollars or soft-dollars </a:t>
            </a:r>
            <a:endParaRPr lang="en-US" dirty="0"/>
          </a:p>
        </p:txBody>
      </p:sp>
    </p:spTree>
    <p:extLst>
      <p:ext uri="{BB962C8B-B14F-4D97-AF65-F5344CB8AC3E}">
        <p14:creationId xmlns:p14="http://schemas.microsoft.com/office/powerpoint/2010/main" val="193618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C93C-B931-49A6-BD6F-961373F41544}"/>
              </a:ext>
            </a:extLst>
          </p:cNvPr>
          <p:cNvSpPr>
            <a:spLocks noGrp="1"/>
          </p:cNvSpPr>
          <p:nvPr>
            <p:ph type="title"/>
          </p:nvPr>
        </p:nvSpPr>
        <p:spPr/>
        <p:txBody>
          <a:bodyPr/>
          <a:lstStyle/>
          <a:p>
            <a:r>
              <a:rPr lang="en-US" dirty="0"/>
              <a:t>Microservices Anti-patterns to avoid</a:t>
            </a:r>
          </a:p>
        </p:txBody>
      </p:sp>
      <p:sp>
        <p:nvSpPr>
          <p:cNvPr id="3" name="Rectangle 2">
            <a:extLst>
              <a:ext uri="{FF2B5EF4-FFF2-40B4-BE49-F238E27FC236}">
                <a16:creationId xmlns:a16="http://schemas.microsoft.com/office/drawing/2014/main" id="{0FC2595D-7FB4-4973-97FA-6EFDCFA30850}"/>
              </a:ext>
            </a:extLst>
          </p:cNvPr>
          <p:cNvSpPr/>
          <p:nvPr/>
        </p:nvSpPr>
        <p:spPr>
          <a:xfrm>
            <a:off x="511229" y="817267"/>
            <a:ext cx="11169541" cy="5693866"/>
          </a:xfrm>
          <a:prstGeom prst="rect">
            <a:avLst/>
          </a:prstGeom>
        </p:spPr>
        <p:txBody>
          <a:bodyPr wrap="square">
            <a:spAutoFit/>
          </a:bodyPr>
          <a:lstStyle/>
          <a:p>
            <a:pPr marL="285750" indent="-285750">
              <a:buFont typeface="Arial" panose="020B0604020202020204" pitchFamily="34" charset="0"/>
              <a:buChar char="•"/>
            </a:pPr>
            <a:endParaRPr lang="en-US" sz="1600" b="1" dirty="0">
              <a:solidFill>
                <a:srgbClr val="000000"/>
              </a:solidFill>
            </a:endParaRPr>
          </a:p>
          <a:p>
            <a:pPr marL="285750" indent="-285750">
              <a:buFont typeface="Arial" panose="020B0604020202020204" pitchFamily="34" charset="0"/>
              <a:buChar char="•"/>
            </a:pPr>
            <a:r>
              <a:rPr lang="en-US" sz="1600" dirty="0">
                <a:solidFill>
                  <a:srgbClr val="000000"/>
                </a:solidFill>
              </a:rPr>
              <a:t>Distributed Monolith patterns , where microservices are dependent on multiple microservices to perform a function. It means for any change to deploy , there is no decoupling among microservice and breaks the very own purpose of microservices based architecture</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Microservices should follow SOLID principal of software development </a:t>
            </a:r>
          </a:p>
          <a:p>
            <a:pPr marL="800100" lvl="1" indent="-342900">
              <a:buFont typeface="+mj-lt"/>
              <a:buAutoNum type="arabicPeriod"/>
            </a:pPr>
            <a:r>
              <a:rPr lang="en-US" sz="1600" dirty="0"/>
              <a:t>Single Responsibility Principle </a:t>
            </a:r>
          </a:p>
          <a:p>
            <a:pPr marL="800100" lvl="1" indent="-342900">
              <a:buFont typeface="+mj-lt"/>
              <a:buAutoNum type="arabicPeriod"/>
            </a:pPr>
            <a:r>
              <a:rPr lang="en-US" sz="1600" dirty="0"/>
              <a:t>Open-Close Principle </a:t>
            </a:r>
          </a:p>
          <a:p>
            <a:pPr marL="800100" lvl="1" indent="-342900">
              <a:buFont typeface="+mj-lt"/>
              <a:buAutoNum type="arabicPeriod"/>
            </a:pPr>
            <a:r>
              <a:rPr lang="en-US" sz="1600" dirty="0" err="1"/>
              <a:t>Liskov</a:t>
            </a:r>
            <a:r>
              <a:rPr lang="en-US" sz="1600" dirty="0"/>
              <a:t> Substitution – Derived classes should extend without breaking application</a:t>
            </a:r>
          </a:p>
          <a:p>
            <a:pPr marL="800100" lvl="1" indent="-342900">
              <a:buFont typeface="+mj-lt"/>
              <a:buAutoNum type="arabicPeriod"/>
            </a:pPr>
            <a:r>
              <a:rPr lang="en-US" sz="1600" dirty="0"/>
              <a:t>Interface Segregation </a:t>
            </a:r>
          </a:p>
          <a:p>
            <a:pPr marL="800100" lvl="1" indent="-342900">
              <a:buFont typeface="+mj-lt"/>
              <a:buAutoNum type="arabicPeriod"/>
            </a:pPr>
            <a:r>
              <a:rPr lang="en-US" sz="1600" dirty="0"/>
              <a:t>Dependency Inversion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Avoid dependency disorder, means deployment of microservices in a certain order to achieve a functionality ; remove this cohesion with an API Gateway </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Shared database across multiple microservices </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Entangled data , where all the microservices have access to all the data. I</a:t>
            </a:r>
            <a:r>
              <a:rPr lang="en-US" sz="1600" dirty="0"/>
              <a:t>solate the data inside the application to distinct domains and ensure that only services relevant to a domain have access to the data</a:t>
            </a:r>
            <a:endParaRPr lang="en-US" sz="1600" dirty="0">
              <a:solidFill>
                <a:srgbClr val="000000"/>
              </a:solidFill>
            </a:endParaRP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Lack of API Gateway for security and governance features  - without which often team build all these feature within microservices rather then cross cutting concerns and enterprise wide adoption of standards</a:t>
            </a:r>
            <a:endParaRPr lang="en-US" sz="1600" dirty="0"/>
          </a:p>
        </p:txBody>
      </p:sp>
    </p:spTree>
    <p:extLst>
      <p:ext uri="{BB962C8B-B14F-4D97-AF65-F5344CB8AC3E}">
        <p14:creationId xmlns:p14="http://schemas.microsoft.com/office/powerpoint/2010/main" val="279118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Right 6">
            <a:extLst>
              <a:ext uri="{FF2B5EF4-FFF2-40B4-BE49-F238E27FC236}">
                <a16:creationId xmlns:a16="http://schemas.microsoft.com/office/drawing/2014/main" id="{E0925D59-6E2B-435B-8BD6-226FEEA794E7}"/>
              </a:ext>
            </a:extLst>
          </p:cNvPr>
          <p:cNvSpPr/>
          <p:nvPr/>
        </p:nvSpPr>
        <p:spPr>
          <a:xfrm>
            <a:off x="490330" y="2522648"/>
            <a:ext cx="10982521" cy="247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74426-A805-4D74-AFFD-ACA18984AE50}"/>
              </a:ext>
            </a:extLst>
          </p:cNvPr>
          <p:cNvSpPr>
            <a:spLocks noGrp="1"/>
          </p:cNvSpPr>
          <p:nvPr>
            <p:ph type="title"/>
          </p:nvPr>
        </p:nvSpPr>
        <p:spPr/>
        <p:txBody>
          <a:bodyPr/>
          <a:lstStyle/>
          <a:p>
            <a:r>
              <a:rPr lang="en-US" dirty="0"/>
              <a:t> Monetization Approach</a:t>
            </a:r>
          </a:p>
        </p:txBody>
      </p:sp>
      <p:sp>
        <p:nvSpPr>
          <p:cNvPr id="3" name="Rectangle 2">
            <a:extLst>
              <a:ext uri="{FF2B5EF4-FFF2-40B4-BE49-F238E27FC236}">
                <a16:creationId xmlns:a16="http://schemas.microsoft.com/office/drawing/2014/main" id="{8DBBF592-5293-40F6-A2A5-0B4F34698565}"/>
              </a:ext>
            </a:extLst>
          </p:cNvPr>
          <p:cNvSpPr/>
          <p:nvPr/>
        </p:nvSpPr>
        <p:spPr>
          <a:xfrm>
            <a:off x="954157" y="2292626"/>
            <a:ext cx="2179982" cy="7156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Identify the data to Monetize</a:t>
            </a:r>
          </a:p>
        </p:txBody>
      </p:sp>
      <p:sp>
        <p:nvSpPr>
          <p:cNvPr id="4" name="Rectangle 3">
            <a:extLst>
              <a:ext uri="{FF2B5EF4-FFF2-40B4-BE49-F238E27FC236}">
                <a16:creationId xmlns:a16="http://schemas.microsoft.com/office/drawing/2014/main" id="{0755BD25-0879-4FDB-827C-97D54B633CC2}"/>
              </a:ext>
            </a:extLst>
          </p:cNvPr>
          <p:cNvSpPr/>
          <p:nvPr/>
        </p:nvSpPr>
        <p:spPr>
          <a:xfrm>
            <a:off x="3531705" y="2325756"/>
            <a:ext cx="2179982" cy="7156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Collect and expose measurable data</a:t>
            </a:r>
          </a:p>
        </p:txBody>
      </p:sp>
      <p:sp>
        <p:nvSpPr>
          <p:cNvPr id="5" name="Rectangle 4">
            <a:extLst>
              <a:ext uri="{FF2B5EF4-FFF2-40B4-BE49-F238E27FC236}">
                <a16:creationId xmlns:a16="http://schemas.microsoft.com/office/drawing/2014/main" id="{F38BA923-4BF0-43E4-9257-C907F66A2FD3}"/>
              </a:ext>
            </a:extLst>
          </p:cNvPr>
          <p:cNvSpPr/>
          <p:nvPr/>
        </p:nvSpPr>
        <p:spPr>
          <a:xfrm>
            <a:off x="6109253" y="2325756"/>
            <a:ext cx="2179982" cy="7156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Define strategy to Monetize</a:t>
            </a:r>
          </a:p>
        </p:txBody>
      </p:sp>
      <p:sp>
        <p:nvSpPr>
          <p:cNvPr id="6" name="Rectangle 5">
            <a:extLst>
              <a:ext uri="{FF2B5EF4-FFF2-40B4-BE49-F238E27FC236}">
                <a16:creationId xmlns:a16="http://schemas.microsoft.com/office/drawing/2014/main" id="{556B48B2-094D-45AC-BEB9-007FAA148F44}"/>
              </a:ext>
            </a:extLst>
          </p:cNvPr>
          <p:cNvSpPr/>
          <p:nvPr/>
        </p:nvSpPr>
        <p:spPr>
          <a:xfrm>
            <a:off x="8819322" y="2292625"/>
            <a:ext cx="2179982" cy="7156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Monetize and Govern</a:t>
            </a:r>
          </a:p>
        </p:txBody>
      </p:sp>
    </p:spTree>
    <p:extLst>
      <p:ext uri="{BB962C8B-B14F-4D97-AF65-F5344CB8AC3E}">
        <p14:creationId xmlns:p14="http://schemas.microsoft.com/office/powerpoint/2010/main" val="130592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7282-C7FC-4539-8CA8-E9349C493D35}"/>
              </a:ext>
            </a:extLst>
          </p:cNvPr>
          <p:cNvSpPr>
            <a:spLocks noGrp="1"/>
          </p:cNvSpPr>
          <p:nvPr>
            <p:ph type="title"/>
          </p:nvPr>
        </p:nvSpPr>
        <p:spPr/>
        <p:txBody>
          <a:bodyPr/>
          <a:lstStyle/>
          <a:p>
            <a:r>
              <a:rPr lang="en-US" dirty="0"/>
              <a:t>Identify the Data Asset</a:t>
            </a:r>
          </a:p>
        </p:txBody>
      </p:sp>
      <p:sp>
        <p:nvSpPr>
          <p:cNvPr id="3" name="TextBox 2">
            <a:extLst>
              <a:ext uri="{FF2B5EF4-FFF2-40B4-BE49-F238E27FC236}">
                <a16:creationId xmlns:a16="http://schemas.microsoft.com/office/drawing/2014/main" id="{312F402E-CFAA-42E0-94C4-6DAAE4E02754}"/>
              </a:ext>
            </a:extLst>
          </p:cNvPr>
          <p:cNvSpPr txBox="1"/>
          <p:nvPr/>
        </p:nvSpPr>
        <p:spPr>
          <a:xfrm>
            <a:off x="604739" y="1039956"/>
            <a:ext cx="10982522" cy="3693319"/>
          </a:xfrm>
          <a:prstGeom prst="rect">
            <a:avLst/>
          </a:prstGeom>
          <a:noFill/>
        </p:spPr>
        <p:txBody>
          <a:bodyPr wrap="square" rtlCol="0">
            <a:spAutoFit/>
          </a:bodyPr>
          <a:lstStyle/>
          <a:p>
            <a:r>
              <a:rPr lang="en-US" dirty="0"/>
              <a:t>Some of the strategies here could be to expose</a:t>
            </a:r>
          </a:p>
          <a:p>
            <a:pPr marL="800100" lvl="1" indent="-342900">
              <a:buAutoNum type="alphaLcPeriod"/>
            </a:pPr>
            <a:endParaRPr lang="en-US" dirty="0"/>
          </a:p>
          <a:p>
            <a:pPr marL="800100" lvl="1" indent="-342900">
              <a:buAutoNum type="alphaLcPeriod"/>
            </a:pPr>
            <a:r>
              <a:rPr lang="en-US" dirty="0"/>
              <a:t>Data directly associated with products or services of the enterprise– For e.g., proprietary data such as payment services, banking customer verification  etc. </a:t>
            </a:r>
          </a:p>
          <a:p>
            <a:pPr marL="800100" lvl="1" indent="-342900">
              <a:buAutoNum type="alphaLcPeriod"/>
            </a:pPr>
            <a:endParaRPr lang="en-US" dirty="0"/>
          </a:p>
          <a:p>
            <a:pPr marL="800100" lvl="1" indent="-342900">
              <a:buAutoNum type="alphaLcPeriod"/>
            </a:pPr>
            <a:r>
              <a:rPr lang="en-US" dirty="0"/>
              <a:t>Data which complements with other offerings of partners – For e.g., clubbing organization’s services with partner services for upselling or cross-selling such as store based promotional offers of product along with purchasing some services from partner</a:t>
            </a:r>
          </a:p>
          <a:p>
            <a:pPr marL="800100" lvl="1" indent="-342900">
              <a:buAutoNum type="alphaLcPeriod"/>
            </a:pPr>
            <a:endParaRPr lang="en-US" dirty="0"/>
          </a:p>
          <a:p>
            <a:pPr marL="800100" lvl="1" indent="-342900">
              <a:buAutoNum type="alphaLcPeriod"/>
            </a:pPr>
            <a:r>
              <a:rPr lang="en-US" dirty="0"/>
              <a:t>Data which cannot be monetized directly in dollar terms but creates better experience and better penetration through open or partner channels – For e.g., customer spend patterns given to a bank from which they can provide customized offers or your store location data with which open App developers can use in their apps for better customer reach </a:t>
            </a:r>
          </a:p>
        </p:txBody>
      </p:sp>
    </p:spTree>
    <p:extLst>
      <p:ext uri="{BB962C8B-B14F-4D97-AF65-F5344CB8AC3E}">
        <p14:creationId xmlns:p14="http://schemas.microsoft.com/office/powerpoint/2010/main" val="1543113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EC4B-3217-4DD6-8685-FAFFCF321510}"/>
              </a:ext>
            </a:extLst>
          </p:cNvPr>
          <p:cNvSpPr>
            <a:spLocks noGrp="1"/>
          </p:cNvSpPr>
          <p:nvPr>
            <p:ph type="title"/>
          </p:nvPr>
        </p:nvSpPr>
        <p:spPr>
          <a:xfrm>
            <a:off x="583720" y="157841"/>
            <a:ext cx="10982522" cy="765851"/>
          </a:xfrm>
        </p:spPr>
        <p:txBody>
          <a:bodyPr/>
          <a:lstStyle/>
          <a:p>
            <a:r>
              <a:rPr lang="en-US" dirty="0"/>
              <a:t>Collect and expose measurable data</a:t>
            </a:r>
            <a:br>
              <a:rPr lang="en-US" dirty="0"/>
            </a:br>
            <a:endParaRPr lang="en-US" dirty="0"/>
          </a:p>
        </p:txBody>
      </p:sp>
      <p:sp>
        <p:nvSpPr>
          <p:cNvPr id="4" name="TextBox 3">
            <a:extLst>
              <a:ext uri="{FF2B5EF4-FFF2-40B4-BE49-F238E27FC236}">
                <a16:creationId xmlns:a16="http://schemas.microsoft.com/office/drawing/2014/main" id="{6353C21E-0B14-43CA-A934-4BF575CC4848}"/>
              </a:ext>
            </a:extLst>
          </p:cNvPr>
          <p:cNvSpPr txBox="1"/>
          <p:nvPr/>
        </p:nvSpPr>
        <p:spPr>
          <a:xfrm>
            <a:off x="604739" y="1344756"/>
            <a:ext cx="10982522" cy="3970318"/>
          </a:xfrm>
          <a:prstGeom prst="rect">
            <a:avLst/>
          </a:prstGeom>
          <a:noFill/>
        </p:spPr>
        <p:txBody>
          <a:bodyPr wrap="square" rtlCol="0">
            <a:spAutoFit/>
          </a:bodyPr>
          <a:lstStyle/>
          <a:p>
            <a:pPr marL="342900" indent="-342900">
              <a:buAutoNum type="alphaLcPeriod"/>
            </a:pPr>
            <a:r>
              <a:rPr lang="en-US" dirty="0"/>
              <a:t>Often data is scattered across enterprise across multiple data stores; there exists a need to cleanse the data, enrich it by collating it together in data-lakes such as Snowflake, Azure Data lake etc. before attempting to monetize the same through API &amp; Microservices</a:t>
            </a:r>
          </a:p>
          <a:p>
            <a:pPr marL="342900" indent="-342900">
              <a:buAutoNum type="alphaLcPeriod"/>
            </a:pPr>
            <a:endParaRPr lang="en-US" dirty="0"/>
          </a:p>
          <a:p>
            <a:pPr marL="342900" indent="-342900">
              <a:buAutoNum type="alphaLcPeriod"/>
            </a:pPr>
            <a:r>
              <a:rPr lang="en-US" dirty="0"/>
              <a:t>Invest in right set of tools and frameworks for continuous monitoring, governance and exposure controls of the data. Tools here include API Gateways, API Analytics dashboards, Data Virtualization tools,  Mock API testing suites , API Marketplaces etc.</a:t>
            </a:r>
          </a:p>
          <a:p>
            <a:pPr marL="342900" indent="-342900">
              <a:buAutoNum type="alphaLcPeriod"/>
            </a:pPr>
            <a:endParaRPr lang="en-US" dirty="0"/>
          </a:p>
          <a:p>
            <a:pPr marL="342900" indent="-342900">
              <a:buAutoNum type="alphaLcPeriod"/>
            </a:pPr>
            <a:r>
              <a:rPr lang="en-US" dirty="0"/>
              <a:t>Microservices and APIs can follow meet-in-the middle approach where </a:t>
            </a:r>
          </a:p>
          <a:p>
            <a:pPr marL="800100" lvl="1" indent="-342900">
              <a:buAutoNum type="alphaLcPeriod"/>
            </a:pPr>
            <a:r>
              <a:rPr lang="en-US" dirty="0"/>
              <a:t>They are not fully business centric as in API-first approach</a:t>
            </a:r>
          </a:p>
          <a:p>
            <a:pPr marL="800100" lvl="1" indent="-342900">
              <a:buAutoNum type="alphaLcPeriod"/>
            </a:pPr>
            <a:r>
              <a:rPr lang="en-US" dirty="0"/>
              <a:t>Not completely driven by the underlying data schema as in Data-centric approach</a:t>
            </a:r>
          </a:p>
          <a:p>
            <a:pPr marL="800100" lvl="1" indent="-342900">
              <a:buAutoNum type="alphaLcPeriod"/>
            </a:pPr>
            <a:r>
              <a:rPr lang="en-US" dirty="0"/>
              <a:t>It can be combination of both spectrum and can leverage experience specific APIs pertaining to business need </a:t>
            </a:r>
          </a:p>
          <a:p>
            <a:pPr marL="800100" lvl="1" indent="-342900">
              <a:buAutoNum type="alphaLcPeriod"/>
            </a:pPr>
            <a:endParaRPr lang="en-US" dirty="0"/>
          </a:p>
        </p:txBody>
      </p:sp>
    </p:spTree>
    <p:extLst>
      <p:ext uri="{BB962C8B-B14F-4D97-AF65-F5344CB8AC3E}">
        <p14:creationId xmlns:p14="http://schemas.microsoft.com/office/powerpoint/2010/main" val="66338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API Monetization Strategy</a:t>
            </a:r>
          </a:p>
        </p:txBody>
      </p:sp>
      <p:sp>
        <p:nvSpPr>
          <p:cNvPr id="3" name="Slide Number Placeholder 2"/>
          <p:cNvSpPr>
            <a:spLocks noGrp="1"/>
          </p:cNvSpPr>
          <p:nvPr>
            <p:ph type="sldNum" sz="quarter" idx="4294967295"/>
          </p:nvPr>
        </p:nvSpPr>
        <p:spPr>
          <a:xfrm>
            <a:off x="0" y="6366463"/>
            <a:ext cx="338667" cy="235185"/>
          </a:xfrm>
          <a:prstGeom prst="rect">
            <a:avLst/>
          </a:prstGeom>
        </p:spPr>
        <p:txBody>
          <a:bodyPr/>
          <a:lstStyle/>
          <a:p>
            <a:pPr defTabSz="1083674" eaLnBrk="0" hangingPunct="0">
              <a:lnSpc>
                <a:spcPct val="110000"/>
              </a:lnSpc>
            </a:pPr>
            <a:endParaRPr lang="en-US" sz="2148" dirty="0">
              <a:solidFill>
                <a:srgbClr val="00AEEF"/>
              </a:solidFill>
              <a:latin typeface="Century Gothic" panose="020B0502020202020204" pitchFamily="34" charset="0"/>
            </a:endParaRPr>
          </a:p>
        </p:txBody>
      </p:sp>
      <p:sp>
        <p:nvSpPr>
          <p:cNvPr id="132" name="Content Placeholder 6"/>
          <p:cNvSpPr txBox="1">
            <a:spLocks/>
          </p:cNvSpPr>
          <p:nvPr/>
        </p:nvSpPr>
        <p:spPr>
          <a:xfrm>
            <a:off x="4160329" y="3419420"/>
            <a:ext cx="3038173" cy="2146291"/>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defTabSz="1083674">
              <a:buNone/>
            </a:pPr>
            <a:r>
              <a:rPr lang="en-US" sz="2370" b="1" dirty="0">
                <a:solidFill>
                  <a:srgbClr val="15AF97">
                    <a:lumMod val="75000"/>
                  </a:srgbClr>
                </a:solidFill>
                <a:latin typeface="Century Gothic" panose="020B0502020202020204" pitchFamily="34" charset="0"/>
              </a:rPr>
              <a:t>Who</a:t>
            </a:r>
            <a:r>
              <a:rPr lang="en-US" sz="1555" b="1" dirty="0">
                <a:solidFill>
                  <a:srgbClr val="15AF97">
                    <a:lumMod val="75000"/>
                  </a:srgbClr>
                </a:solidFill>
                <a:latin typeface="Century Gothic" panose="020B0502020202020204" pitchFamily="34" charset="0"/>
              </a:rPr>
              <a:t> </a:t>
            </a:r>
            <a:r>
              <a:rPr lang="en-US" sz="1333" b="1" dirty="0">
                <a:solidFill>
                  <a:srgbClr val="15AF97">
                    <a:lumMod val="75000"/>
                  </a:srgbClr>
                </a:solidFill>
                <a:latin typeface="Century Gothic" panose="020B0502020202020204" pitchFamily="34" charset="0"/>
              </a:rPr>
              <a:t>Pays?</a:t>
            </a:r>
          </a:p>
          <a:p>
            <a:pPr marL="169324" indent="-169324" defTabSz="1083674"/>
            <a:r>
              <a:rPr lang="en-US" sz="1333" dirty="0">
                <a:solidFill>
                  <a:srgbClr val="15AF97">
                    <a:lumMod val="75000"/>
                  </a:srgbClr>
                </a:solidFill>
                <a:latin typeface="Century Gothic" panose="020B0502020202020204" pitchFamily="34" charset="0"/>
              </a:rPr>
              <a:t>No one</a:t>
            </a:r>
          </a:p>
          <a:p>
            <a:pPr marL="169324" indent="-169324" defTabSz="1083674"/>
            <a:r>
              <a:rPr lang="en-US" sz="1333" dirty="0">
                <a:solidFill>
                  <a:srgbClr val="15AF97">
                    <a:lumMod val="75000"/>
                  </a:srgbClr>
                </a:solidFill>
                <a:latin typeface="Century Gothic" panose="020B0502020202020204" pitchFamily="34" charset="0"/>
              </a:rPr>
              <a:t>The Developer</a:t>
            </a:r>
          </a:p>
          <a:p>
            <a:pPr marL="169324" indent="-169324" defTabSz="1083674"/>
            <a:r>
              <a:rPr lang="en-US" sz="1333" dirty="0">
                <a:solidFill>
                  <a:srgbClr val="15AF97">
                    <a:lumMod val="75000"/>
                  </a:srgbClr>
                </a:solidFill>
                <a:latin typeface="Century Gothic" panose="020B0502020202020204" pitchFamily="34" charset="0"/>
              </a:rPr>
              <a:t>The Enterprise (to the developer)</a:t>
            </a:r>
          </a:p>
          <a:p>
            <a:pPr marL="169324" indent="-169324" defTabSz="1083674"/>
            <a:r>
              <a:rPr lang="en-US" sz="1333" dirty="0">
                <a:solidFill>
                  <a:srgbClr val="15AF97">
                    <a:lumMod val="75000"/>
                  </a:srgbClr>
                </a:solidFill>
                <a:latin typeface="Century Gothic" panose="020B0502020202020204" pitchFamily="34" charset="0"/>
              </a:rPr>
              <a:t>The Customer (to the enterprise and/or developer)</a:t>
            </a:r>
          </a:p>
        </p:txBody>
      </p:sp>
      <p:sp>
        <p:nvSpPr>
          <p:cNvPr id="133" name="Text Placeholder 5"/>
          <p:cNvSpPr txBox="1">
            <a:spLocks/>
          </p:cNvSpPr>
          <p:nvPr/>
        </p:nvSpPr>
        <p:spPr>
          <a:xfrm>
            <a:off x="18329" y="1126068"/>
            <a:ext cx="3018670" cy="517862"/>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defTabSz="1083674">
              <a:buNone/>
            </a:pPr>
            <a:r>
              <a:rPr lang="en-US" sz="2370" b="1" dirty="0">
                <a:solidFill>
                  <a:srgbClr val="15AF97">
                    <a:lumMod val="75000"/>
                  </a:srgbClr>
                </a:solidFill>
                <a:latin typeface="Century Gothic" panose="020B0502020202020204" pitchFamily="34" charset="0"/>
              </a:rPr>
              <a:t>Why </a:t>
            </a:r>
            <a:r>
              <a:rPr lang="en-US" sz="1333" b="1" dirty="0">
                <a:solidFill>
                  <a:srgbClr val="15AF97">
                    <a:lumMod val="75000"/>
                  </a:srgbClr>
                </a:solidFill>
                <a:latin typeface="Century Gothic" panose="020B0502020202020204" pitchFamily="34" charset="0"/>
              </a:rPr>
              <a:t>the Push to Monetization?</a:t>
            </a:r>
            <a:endParaRPr lang="en-US" sz="1555" b="1" dirty="0">
              <a:solidFill>
                <a:srgbClr val="15AF97">
                  <a:lumMod val="75000"/>
                </a:srgbClr>
              </a:solidFill>
              <a:latin typeface="Century Gothic" panose="020B0502020202020204" pitchFamily="34" charset="0"/>
            </a:endParaRPr>
          </a:p>
        </p:txBody>
      </p:sp>
      <p:grpSp>
        <p:nvGrpSpPr>
          <p:cNvPr id="26" name="Group 25"/>
          <p:cNvGrpSpPr/>
          <p:nvPr/>
        </p:nvGrpSpPr>
        <p:grpSpPr>
          <a:xfrm>
            <a:off x="7539068" y="2210200"/>
            <a:ext cx="4675420" cy="4300933"/>
            <a:chOff x="4010138" y="1255757"/>
            <a:chExt cx="6311817" cy="5806260"/>
          </a:xfrm>
        </p:grpSpPr>
        <p:grpSp>
          <p:nvGrpSpPr>
            <p:cNvPr id="25" name="Group 24"/>
            <p:cNvGrpSpPr/>
            <p:nvPr/>
          </p:nvGrpSpPr>
          <p:grpSpPr>
            <a:xfrm>
              <a:off x="4156376" y="1880822"/>
              <a:ext cx="5799587" cy="5181195"/>
              <a:chOff x="4156376" y="1880822"/>
              <a:chExt cx="5799587" cy="5181195"/>
            </a:xfrm>
          </p:grpSpPr>
          <p:sp>
            <p:nvSpPr>
              <p:cNvPr id="102" name="Rounded Rectangle 101"/>
              <p:cNvSpPr/>
              <p:nvPr/>
            </p:nvSpPr>
            <p:spPr>
              <a:xfrm>
                <a:off x="4156376" y="1880822"/>
                <a:ext cx="5799587" cy="1624378"/>
              </a:xfrm>
              <a:prstGeom prst="roundRect">
                <a:avLst>
                  <a:gd name="adj" fmla="val 9900"/>
                </a:avLst>
              </a:prstGeom>
              <a:solidFill>
                <a:srgbClr val="51B3CF"/>
              </a:solidFill>
              <a:ln>
                <a:noFill/>
              </a:ln>
            </p:spPr>
            <p:txBody>
              <a:bodyPr lIns="90311" tIns="27093" rIns="27093" bIns="27093" anchor="ctr" anchorCtr="0"/>
              <a:lstStyle/>
              <a:p>
                <a:pPr defTabSz="460926">
                  <a:lnSpc>
                    <a:spcPct val="90000"/>
                  </a:lnSpc>
                  <a:spcBef>
                    <a:spcPct val="0"/>
                  </a:spcBef>
                  <a:spcAft>
                    <a:spcPct val="35000"/>
                  </a:spcAft>
                </a:pPr>
                <a:r>
                  <a:rPr lang="en-US" sz="1087" b="1" dirty="0">
                    <a:solidFill>
                      <a:srgbClr val="15AF97">
                        <a:lumMod val="50000"/>
                      </a:srgbClr>
                    </a:solidFill>
                    <a:effectLst>
                      <a:outerShdw blurRad="38100" dist="38100" dir="2700000" algn="tl">
                        <a:srgbClr val="000000">
                          <a:alpha val="43137"/>
                        </a:srgbClr>
                      </a:outerShdw>
                    </a:effectLst>
                    <a:latin typeface="Arial"/>
                  </a:rPr>
                  <a:t>IDENTIFICATION</a:t>
                </a:r>
              </a:p>
              <a:p>
                <a:pPr marL="211655" indent="-211655" defTabSz="460926">
                  <a:lnSpc>
                    <a:spcPct val="90000"/>
                  </a:lnSpc>
                  <a:spcBef>
                    <a:spcPct val="0"/>
                  </a:spcBef>
                  <a:spcAft>
                    <a:spcPct val="35000"/>
                  </a:spcAft>
                  <a:buFont typeface="Wingdings" panose="05000000000000000000" pitchFamily="2" charset="2"/>
                  <a:buChar char="ü"/>
                </a:pPr>
                <a:r>
                  <a:rPr lang="en-US" sz="1037" dirty="0">
                    <a:solidFill>
                      <a:srgbClr val="15AF97">
                        <a:lumMod val="50000"/>
                      </a:srgbClr>
                    </a:solidFill>
                    <a:latin typeface="Arial"/>
                  </a:rPr>
                  <a:t>Identify the product line/business line that you want to monetize </a:t>
                </a:r>
              </a:p>
              <a:p>
                <a:pPr marL="211655" indent="-211655" defTabSz="460926">
                  <a:lnSpc>
                    <a:spcPct val="90000"/>
                  </a:lnSpc>
                  <a:spcBef>
                    <a:spcPct val="0"/>
                  </a:spcBef>
                  <a:spcAft>
                    <a:spcPct val="35000"/>
                  </a:spcAft>
                  <a:buFont typeface="Wingdings" panose="05000000000000000000" pitchFamily="2" charset="2"/>
                  <a:buChar char="ü"/>
                </a:pPr>
                <a:r>
                  <a:rPr lang="en-US" sz="1037" dirty="0">
                    <a:solidFill>
                      <a:srgbClr val="15AF97">
                        <a:lumMod val="50000"/>
                      </a:srgbClr>
                    </a:solidFill>
                    <a:latin typeface="Arial"/>
                  </a:rPr>
                  <a:t>Crucial to design the business model right from the start</a:t>
                </a:r>
              </a:p>
              <a:p>
                <a:pPr marL="211655" indent="-211655" defTabSz="460926">
                  <a:lnSpc>
                    <a:spcPct val="90000"/>
                  </a:lnSpc>
                  <a:spcBef>
                    <a:spcPct val="0"/>
                  </a:spcBef>
                  <a:spcAft>
                    <a:spcPct val="35000"/>
                  </a:spcAft>
                  <a:buFont typeface="Wingdings" panose="05000000000000000000" pitchFamily="2" charset="2"/>
                  <a:buChar char="ü"/>
                </a:pPr>
                <a:r>
                  <a:rPr lang="en-US" sz="1037" dirty="0">
                    <a:solidFill>
                      <a:srgbClr val="15AF97">
                        <a:lumMod val="50000"/>
                      </a:srgbClr>
                    </a:solidFill>
                    <a:latin typeface="Arial"/>
                  </a:rPr>
                  <a:t>The business model is a marketing tool, should be owned by the business</a:t>
                </a:r>
              </a:p>
              <a:p>
                <a:pPr marL="211655" indent="-211655" defTabSz="460926">
                  <a:lnSpc>
                    <a:spcPct val="90000"/>
                  </a:lnSpc>
                  <a:spcBef>
                    <a:spcPct val="0"/>
                  </a:spcBef>
                  <a:spcAft>
                    <a:spcPct val="35000"/>
                  </a:spcAft>
                  <a:buFont typeface="Wingdings" panose="05000000000000000000" pitchFamily="2" charset="2"/>
                  <a:buChar char="ü"/>
                </a:pPr>
                <a:r>
                  <a:rPr lang="en-US" sz="1037" dirty="0">
                    <a:solidFill>
                      <a:srgbClr val="15AF97">
                        <a:lumMod val="50000"/>
                      </a:srgbClr>
                    </a:solidFill>
                    <a:latin typeface="Arial"/>
                  </a:rPr>
                  <a:t>Beware of too much complexity</a:t>
                </a:r>
              </a:p>
            </p:txBody>
          </p:sp>
          <p:sp>
            <p:nvSpPr>
              <p:cNvPr id="103" name="Rounded Rectangle 102"/>
              <p:cNvSpPr/>
              <p:nvPr/>
            </p:nvSpPr>
            <p:spPr>
              <a:xfrm>
                <a:off x="4156376" y="3521358"/>
                <a:ext cx="5799587" cy="874575"/>
              </a:xfrm>
              <a:prstGeom prst="roundRect">
                <a:avLst>
                  <a:gd name="adj" fmla="val 7193"/>
                </a:avLst>
              </a:prstGeom>
              <a:solidFill>
                <a:srgbClr val="51B3CF"/>
              </a:solidFill>
              <a:ln>
                <a:noFill/>
              </a:ln>
            </p:spPr>
            <p:txBody>
              <a:bodyPr lIns="90311" tIns="27093" rIns="27093" bIns="27093" anchor="ctr" anchorCtr="0"/>
              <a:lstStyle/>
              <a:p>
                <a:pPr defTabSz="460926">
                  <a:lnSpc>
                    <a:spcPct val="90000"/>
                  </a:lnSpc>
                  <a:spcBef>
                    <a:spcPct val="0"/>
                  </a:spcBef>
                  <a:spcAft>
                    <a:spcPct val="35000"/>
                  </a:spcAft>
                </a:pPr>
                <a:r>
                  <a:rPr lang="en-US" sz="1087" b="1" dirty="0">
                    <a:solidFill>
                      <a:srgbClr val="15AF97">
                        <a:lumMod val="50000"/>
                      </a:srgbClr>
                    </a:solidFill>
                    <a:effectLst>
                      <a:outerShdw blurRad="38100" dist="38100" dir="2700000" algn="tl">
                        <a:srgbClr val="000000">
                          <a:alpha val="43137"/>
                        </a:srgbClr>
                      </a:outerShdw>
                    </a:effectLst>
                    <a:latin typeface="Arial"/>
                  </a:rPr>
                  <a:t>ADOPTION</a:t>
                </a:r>
              </a:p>
              <a:p>
                <a:pPr marL="211655" indent="-211655" defTabSz="460926">
                  <a:lnSpc>
                    <a:spcPct val="90000"/>
                  </a:lnSpc>
                  <a:spcBef>
                    <a:spcPct val="0"/>
                  </a:spcBef>
                  <a:spcAft>
                    <a:spcPct val="35000"/>
                  </a:spcAft>
                  <a:buFont typeface="Wingdings" panose="05000000000000000000" pitchFamily="2" charset="2"/>
                  <a:buChar char="ü"/>
                </a:pPr>
                <a:r>
                  <a:rPr lang="en-US" sz="987" dirty="0">
                    <a:solidFill>
                      <a:srgbClr val="15AF97">
                        <a:lumMod val="50000"/>
                      </a:srgbClr>
                    </a:solidFill>
                    <a:latin typeface="Arial"/>
                  </a:rPr>
                  <a:t>APIs can have multiple models</a:t>
                </a:r>
              </a:p>
              <a:p>
                <a:pPr marL="211655" indent="-211655" defTabSz="460926">
                  <a:lnSpc>
                    <a:spcPct val="90000"/>
                  </a:lnSpc>
                  <a:spcBef>
                    <a:spcPct val="0"/>
                  </a:spcBef>
                  <a:spcAft>
                    <a:spcPct val="35000"/>
                  </a:spcAft>
                  <a:buFont typeface="Wingdings" panose="05000000000000000000" pitchFamily="2" charset="2"/>
                  <a:buChar char="ü"/>
                </a:pPr>
                <a:r>
                  <a:rPr lang="en-US" sz="987" dirty="0">
                    <a:solidFill>
                      <a:srgbClr val="15AF97">
                        <a:lumMod val="50000"/>
                      </a:srgbClr>
                    </a:solidFill>
                    <a:latin typeface="Arial"/>
                  </a:rPr>
                  <a:t>Choose the appropriate monetization model </a:t>
                </a:r>
              </a:p>
            </p:txBody>
          </p:sp>
          <p:sp>
            <p:nvSpPr>
              <p:cNvPr id="104" name="Rounded Rectangle 103"/>
              <p:cNvSpPr/>
              <p:nvPr/>
            </p:nvSpPr>
            <p:spPr>
              <a:xfrm>
                <a:off x="4156376" y="4399893"/>
                <a:ext cx="5799587" cy="874575"/>
              </a:xfrm>
              <a:prstGeom prst="roundRect">
                <a:avLst>
                  <a:gd name="adj" fmla="val 5839"/>
                </a:avLst>
              </a:prstGeom>
              <a:solidFill>
                <a:srgbClr val="51B3CF"/>
              </a:solidFill>
              <a:ln>
                <a:noFill/>
              </a:ln>
            </p:spPr>
            <p:txBody>
              <a:bodyPr lIns="90311" tIns="27093" rIns="27093" bIns="27093" anchor="ctr" anchorCtr="0"/>
              <a:lstStyle/>
              <a:p>
                <a:pPr defTabSz="460926" fontAlgn="base">
                  <a:lnSpc>
                    <a:spcPct val="90000"/>
                  </a:lnSpc>
                  <a:spcBef>
                    <a:spcPct val="0"/>
                  </a:spcBef>
                  <a:spcAft>
                    <a:spcPct val="35000"/>
                  </a:spcAft>
                </a:pPr>
                <a:r>
                  <a:rPr lang="en-US" sz="1087" b="1" dirty="0">
                    <a:solidFill>
                      <a:srgbClr val="15AF97">
                        <a:lumMod val="50000"/>
                      </a:srgbClr>
                    </a:solidFill>
                    <a:effectLst>
                      <a:outerShdw blurRad="38100" dist="38100" dir="2700000" algn="tl">
                        <a:srgbClr val="000000">
                          <a:alpha val="43137"/>
                        </a:srgbClr>
                      </a:outerShdw>
                    </a:effectLst>
                    <a:latin typeface="Arial"/>
                  </a:rPr>
                  <a:t>MEASUREMENT</a:t>
                </a:r>
              </a:p>
              <a:p>
                <a:pPr defTabSz="460926">
                  <a:lnSpc>
                    <a:spcPct val="90000"/>
                  </a:lnSpc>
                  <a:spcBef>
                    <a:spcPct val="0"/>
                  </a:spcBef>
                  <a:spcAft>
                    <a:spcPct val="35000"/>
                  </a:spcAft>
                </a:pPr>
                <a:r>
                  <a:rPr lang="en-US" sz="1087" dirty="0">
                    <a:solidFill>
                      <a:srgbClr val="15AF97">
                        <a:lumMod val="50000"/>
                      </a:srgbClr>
                    </a:solidFill>
                    <a:latin typeface="Arial"/>
                  </a:rPr>
                  <a:t>Define transaction recording policy</a:t>
                </a:r>
              </a:p>
            </p:txBody>
          </p:sp>
          <p:sp>
            <p:nvSpPr>
              <p:cNvPr id="105" name="Rounded Rectangle 104"/>
              <p:cNvSpPr/>
              <p:nvPr/>
            </p:nvSpPr>
            <p:spPr>
              <a:xfrm>
                <a:off x="4156376" y="5293668"/>
                <a:ext cx="5799587" cy="874575"/>
              </a:xfrm>
              <a:prstGeom prst="roundRect">
                <a:avLst>
                  <a:gd name="adj" fmla="val 9900"/>
                </a:avLst>
              </a:prstGeom>
              <a:solidFill>
                <a:srgbClr val="51B3CF"/>
              </a:solidFill>
              <a:ln>
                <a:noFill/>
              </a:ln>
            </p:spPr>
            <p:txBody>
              <a:bodyPr lIns="90311" tIns="27093" rIns="27093" bIns="27093" anchor="ctr" anchorCtr="0"/>
              <a:lstStyle/>
              <a:p>
                <a:pPr defTabSz="460926">
                  <a:lnSpc>
                    <a:spcPct val="90000"/>
                  </a:lnSpc>
                  <a:spcBef>
                    <a:spcPct val="0"/>
                  </a:spcBef>
                  <a:spcAft>
                    <a:spcPct val="35000"/>
                  </a:spcAft>
                </a:pPr>
                <a:r>
                  <a:rPr lang="en-US" sz="1087" b="1" dirty="0">
                    <a:solidFill>
                      <a:srgbClr val="15AF97">
                        <a:lumMod val="50000"/>
                      </a:srgbClr>
                    </a:solidFill>
                    <a:effectLst>
                      <a:outerShdw blurRad="38100" dist="38100" dir="2700000" algn="tl">
                        <a:srgbClr val="000000">
                          <a:alpha val="43137"/>
                        </a:srgbClr>
                      </a:outerShdw>
                    </a:effectLst>
                    <a:latin typeface="Arial"/>
                  </a:rPr>
                  <a:t>PRICING PLAN</a:t>
                </a:r>
              </a:p>
              <a:p>
                <a:pPr defTabSz="460926">
                  <a:lnSpc>
                    <a:spcPct val="90000"/>
                  </a:lnSpc>
                  <a:spcBef>
                    <a:spcPct val="0"/>
                  </a:spcBef>
                  <a:spcAft>
                    <a:spcPct val="35000"/>
                  </a:spcAft>
                </a:pPr>
                <a:r>
                  <a:rPr lang="en-US" sz="1087" dirty="0">
                    <a:solidFill>
                      <a:srgbClr val="15AF97">
                        <a:lumMod val="50000"/>
                      </a:srgbClr>
                    </a:solidFill>
                    <a:latin typeface="Arial"/>
                  </a:rPr>
                  <a:t>Define different set of pricing plan</a:t>
                </a:r>
              </a:p>
            </p:txBody>
          </p:sp>
          <p:sp>
            <p:nvSpPr>
              <p:cNvPr id="106" name="Rounded Rectangle 105"/>
              <p:cNvSpPr/>
              <p:nvPr/>
            </p:nvSpPr>
            <p:spPr>
              <a:xfrm>
                <a:off x="4156376" y="6187442"/>
                <a:ext cx="5799587" cy="874575"/>
              </a:xfrm>
              <a:prstGeom prst="roundRect">
                <a:avLst>
                  <a:gd name="adj" fmla="val 5839"/>
                </a:avLst>
              </a:prstGeom>
              <a:solidFill>
                <a:srgbClr val="51B3CF"/>
              </a:solidFill>
              <a:ln>
                <a:noFill/>
              </a:ln>
            </p:spPr>
            <p:txBody>
              <a:bodyPr lIns="90311" tIns="27093" rIns="27093" bIns="27093" anchor="ctr" anchorCtr="0"/>
              <a:lstStyle/>
              <a:p>
                <a:pPr defTabSz="460926">
                  <a:lnSpc>
                    <a:spcPct val="90000"/>
                  </a:lnSpc>
                  <a:spcBef>
                    <a:spcPct val="0"/>
                  </a:spcBef>
                  <a:spcAft>
                    <a:spcPct val="35000"/>
                  </a:spcAft>
                </a:pPr>
                <a:r>
                  <a:rPr lang="en-US" sz="1087" b="1" dirty="0">
                    <a:solidFill>
                      <a:srgbClr val="15AF97">
                        <a:lumMod val="50000"/>
                      </a:srgbClr>
                    </a:solidFill>
                    <a:effectLst>
                      <a:outerShdw blurRad="38100" dist="38100" dir="2700000" algn="tl">
                        <a:srgbClr val="000000">
                          <a:alpha val="43137"/>
                        </a:srgbClr>
                      </a:outerShdw>
                    </a:effectLst>
                    <a:latin typeface="Arial"/>
                  </a:rPr>
                  <a:t>GOVERNANCE</a:t>
                </a:r>
              </a:p>
              <a:p>
                <a:pPr defTabSz="460926">
                  <a:lnSpc>
                    <a:spcPct val="90000"/>
                  </a:lnSpc>
                  <a:spcBef>
                    <a:spcPct val="0"/>
                  </a:spcBef>
                  <a:spcAft>
                    <a:spcPct val="35000"/>
                  </a:spcAft>
                </a:pPr>
                <a:r>
                  <a:rPr lang="en-US" sz="1087" dirty="0">
                    <a:solidFill>
                      <a:srgbClr val="15AF97">
                        <a:lumMod val="50000"/>
                      </a:srgbClr>
                    </a:solidFill>
                    <a:latin typeface="Arial"/>
                  </a:rPr>
                  <a:t>Apply SLA, metering and Rate limiting</a:t>
                </a:r>
              </a:p>
            </p:txBody>
          </p:sp>
        </p:grpSp>
        <p:sp>
          <p:nvSpPr>
            <p:cNvPr id="135" name="Text Placeholder 5"/>
            <p:cNvSpPr txBox="1">
              <a:spLocks/>
            </p:cNvSpPr>
            <p:nvPr/>
          </p:nvSpPr>
          <p:spPr>
            <a:xfrm>
              <a:off x="4010138" y="1255757"/>
              <a:ext cx="6311817" cy="699115"/>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defTabSz="1083674">
                <a:buNone/>
              </a:pPr>
              <a:r>
                <a:rPr lang="en-US" sz="2370" b="1" dirty="0">
                  <a:solidFill>
                    <a:srgbClr val="15AF97">
                      <a:lumMod val="75000"/>
                    </a:srgbClr>
                  </a:solidFill>
                  <a:latin typeface="Century Gothic" panose="020B0502020202020204" pitchFamily="34" charset="0"/>
                </a:rPr>
                <a:t>How </a:t>
              </a:r>
              <a:r>
                <a:rPr lang="en-US" sz="1333" b="1" dirty="0">
                  <a:solidFill>
                    <a:srgbClr val="15AF97">
                      <a:lumMod val="75000"/>
                    </a:srgbClr>
                  </a:solidFill>
                  <a:latin typeface="Century Gothic" panose="020B0502020202020204" pitchFamily="34" charset="0"/>
                </a:rPr>
                <a:t>to define an effective Monetization strategy?</a:t>
              </a:r>
              <a:endParaRPr lang="en-US" sz="1555" b="1" dirty="0">
                <a:solidFill>
                  <a:srgbClr val="15AF97">
                    <a:lumMod val="75000"/>
                  </a:srgbClr>
                </a:solidFill>
                <a:latin typeface="Century Gothic" panose="020B0502020202020204" pitchFamily="34" charset="0"/>
              </a:endParaRPr>
            </a:p>
          </p:txBody>
        </p:sp>
      </p:grpSp>
      <p:cxnSp>
        <p:nvCxnSpPr>
          <p:cNvPr id="140" name="Straight Connector 139"/>
          <p:cNvCxnSpPr/>
          <p:nvPr/>
        </p:nvCxnSpPr>
        <p:spPr>
          <a:xfrm flipV="1">
            <a:off x="7314629" y="2210199"/>
            <a:ext cx="1422" cy="414739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3710018" y="2236891"/>
            <a:ext cx="1422" cy="414739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50" name="Text Placeholder 5"/>
          <p:cNvSpPr txBox="1">
            <a:spLocks/>
          </p:cNvSpPr>
          <p:nvPr/>
        </p:nvSpPr>
        <p:spPr>
          <a:xfrm>
            <a:off x="181490" y="1630636"/>
            <a:ext cx="3018670" cy="417343"/>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69324" indent="-169324" defTabSz="1083674">
              <a:buFont typeface="Wingdings" panose="05000000000000000000" pitchFamily="2" charset="2"/>
              <a:buChar char="v"/>
            </a:pPr>
            <a:r>
              <a:rPr lang="en-US" sz="1333" b="1" i="1" dirty="0">
                <a:solidFill>
                  <a:srgbClr val="15AF97">
                    <a:lumMod val="75000"/>
                  </a:srgbClr>
                </a:solidFill>
                <a:latin typeface="Century Gothic" panose="020B0502020202020204" pitchFamily="34" charset="0"/>
              </a:rPr>
              <a:t>To Extend the Brand</a:t>
            </a:r>
          </a:p>
        </p:txBody>
      </p:sp>
      <p:pic>
        <p:nvPicPr>
          <p:cNvPr id="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8" y="2029415"/>
            <a:ext cx="1118569" cy="8019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4" name="Text Placeholder 5"/>
          <p:cNvSpPr txBox="1">
            <a:spLocks/>
          </p:cNvSpPr>
          <p:nvPr/>
        </p:nvSpPr>
        <p:spPr>
          <a:xfrm>
            <a:off x="99609" y="3230362"/>
            <a:ext cx="3018670" cy="417343"/>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69324" indent="-169324" defTabSz="1083674">
              <a:buFont typeface="Wingdings" panose="05000000000000000000" pitchFamily="2" charset="2"/>
              <a:buChar char="v"/>
            </a:pPr>
            <a:r>
              <a:rPr lang="en-US" sz="1333" b="1" i="1" dirty="0">
                <a:solidFill>
                  <a:srgbClr val="15AF97">
                    <a:lumMod val="75000"/>
                  </a:srgbClr>
                </a:solidFill>
                <a:latin typeface="Century Gothic" panose="020B0502020202020204" pitchFamily="34" charset="0"/>
              </a:rPr>
              <a:t>To Extend the Reach</a:t>
            </a:r>
          </a:p>
        </p:txBody>
      </p:sp>
      <p:sp>
        <p:nvSpPr>
          <p:cNvPr id="55" name="Text Placeholder 5"/>
          <p:cNvSpPr txBox="1">
            <a:spLocks/>
          </p:cNvSpPr>
          <p:nvPr/>
        </p:nvSpPr>
        <p:spPr>
          <a:xfrm>
            <a:off x="181490" y="5330748"/>
            <a:ext cx="3018670" cy="417343"/>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69324" indent="-169324" defTabSz="1083674">
              <a:buFont typeface="Wingdings" panose="05000000000000000000" pitchFamily="2" charset="2"/>
              <a:buChar char="v"/>
            </a:pPr>
            <a:r>
              <a:rPr lang="en-US" sz="1333" b="1" i="1" dirty="0">
                <a:solidFill>
                  <a:srgbClr val="15AF97">
                    <a:lumMod val="75000"/>
                  </a:srgbClr>
                </a:solidFill>
                <a:latin typeface="Century Gothic" panose="020B0502020202020204" pitchFamily="34" charset="0"/>
              </a:rPr>
              <a:t>To Actually Make Money</a:t>
            </a:r>
          </a:p>
        </p:txBody>
      </p:sp>
      <p:sp>
        <p:nvSpPr>
          <p:cNvPr id="57" name="Content Placeholder 6"/>
          <p:cNvSpPr txBox="1">
            <a:spLocks/>
          </p:cNvSpPr>
          <p:nvPr/>
        </p:nvSpPr>
        <p:spPr>
          <a:xfrm>
            <a:off x="1553171" y="2089286"/>
            <a:ext cx="1424946" cy="765150"/>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69324" indent="-169324" defTabSz="1083674">
              <a:buFont typeface="Wingdings" panose="05000000000000000000" pitchFamily="2" charset="2"/>
              <a:buChar char="ü"/>
            </a:pPr>
            <a:r>
              <a:rPr lang="en-US" sz="1185" dirty="0">
                <a:solidFill>
                  <a:srgbClr val="15AF97">
                    <a:lumMod val="75000"/>
                  </a:srgbClr>
                </a:solidFill>
                <a:latin typeface="Century Gothic" panose="020B0502020202020204" pitchFamily="34" charset="0"/>
              </a:rPr>
              <a:t>Tying Map Search to  advertising</a:t>
            </a:r>
          </a:p>
        </p:txBody>
      </p:sp>
      <p:pic>
        <p:nvPicPr>
          <p:cNvPr id="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42" y="3599922"/>
            <a:ext cx="1285342" cy="3137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5507" r="15564"/>
          <a:stretch/>
        </p:blipFill>
        <p:spPr bwMode="auto">
          <a:xfrm>
            <a:off x="424694" y="3913667"/>
            <a:ext cx="797367" cy="11568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2" name="Content Placeholder 6"/>
          <p:cNvSpPr txBox="1">
            <a:spLocks/>
          </p:cNvSpPr>
          <p:nvPr/>
        </p:nvSpPr>
        <p:spPr>
          <a:xfrm>
            <a:off x="1565250" y="3616531"/>
            <a:ext cx="2056532" cy="1581236"/>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169324" indent="-169324" defTabSz="1083674">
              <a:buFont typeface="Wingdings" panose="05000000000000000000" pitchFamily="2" charset="2"/>
              <a:buChar char="ü"/>
            </a:pPr>
            <a:r>
              <a:rPr lang="en-US" sz="1185" dirty="0">
                <a:solidFill>
                  <a:srgbClr val="15AF97">
                    <a:lumMod val="75000"/>
                  </a:srgbClr>
                </a:solidFill>
                <a:latin typeface="Century Gothic" panose="020B0502020202020204" pitchFamily="34" charset="0"/>
              </a:rPr>
              <a:t>Consumer sees who offers best price</a:t>
            </a:r>
          </a:p>
          <a:p>
            <a:pPr marL="169324" indent="-169324" defTabSz="1083674">
              <a:buFont typeface="Wingdings" panose="05000000000000000000" pitchFamily="2" charset="2"/>
              <a:buChar char="ü"/>
            </a:pPr>
            <a:r>
              <a:rPr lang="en-US" sz="1185" dirty="0">
                <a:solidFill>
                  <a:srgbClr val="15AF97">
                    <a:lumMod val="75000"/>
                  </a:srgbClr>
                </a:solidFill>
                <a:latin typeface="Century Gothic" panose="020B0502020202020204" pitchFamily="34" charset="0"/>
              </a:rPr>
              <a:t>Revenue shared between enterprise</a:t>
            </a:r>
            <a:br>
              <a:rPr lang="en-US" sz="1185" dirty="0">
                <a:solidFill>
                  <a:srgbClr val="15AF97">
                    <a:lumMod val="75000"/>
                  </a:srgbClr>
                </a:solidFill>
                <a:latin typeface="Century Gothic" panose="020B0502020202020204" pitchFamily="34" charset="0"/>
              </a:rPr>
            </a:br>
            <a:r>
              <a:rPr lang="en-US" sz="1185" dirty="0">
                <a:solidFill>
                  <a:srgbClr val="15AF97">
                    <a:lumMod val="75000"/>
                  </a:srgbClr>
                </a:solidFill>
                <a:latin typeface="Century Gothic" panose="020B0502020202020204" pitchFamily="34" charset="0"/>
              </a:rPr>
              <a:t>and app developer</a:t>
            </a:r>
          </a:p>
        </p:txBody>
      </p:sp>
      <p:pic>
        <p:nvPicPr>
          <p:cNvPr id="63"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t="36332" b="31834"/>
          <a:stretch/>
        </p:blipFill>
        <p:spPr bwMode="auto">
          <a:xfrm>
            <a:off x="277658" y="5688483"/>
            <a:ext cx="1652964" cy="52620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7" name="Rectangle 26">
            <a:extLst>
              <a:ext uri="{FF2B5EF4-FFF2-40B4-BE49-F238E27FC236}">
                <a16:creationId xmlns:a16="http://schemas.microsoft.com/office/drawing/2014/main" id="{4FCC1F15-2C7C-49AE-B7F5-A67721A80410}"/>
              </a:ext>
            </a:extLst>
          </p:cNvPr>
          <p:cNvSpPr/>
          <p:nvPr/>
        </p:nvSpPr>
        <p:spPr>
          <a:xfrm>
            <a:off x="4160329" y="955592"/>
            <a:ext cx="7681426" cy="1015663"/>
          </a:xfrm>
          <a:prstGeom prst="rect">
            <a:avLst/>
          </a:prstGeom>
        </p:spPr>
        <p:txBody>
          <a:bodyPr wrap="square">
            <a:spAutoFit/>
          </a:bodyPr>
          <a:lstStyle/>
          <a:p>
            <a:r>
              <a:rPr lang="en-US" sz="1200" b="1" dirty="0"/>
              <a:t>API Monetization </a:t>
            </a:r>
            <a:r>
              <a:rPr lang="en-US" sz="1200" dirty="0"/>
              <a:t>: - </a:t>
            </a:r>
          </a:p>
          <a:p>
            <a:pPr marL="742950" lvl="1" indent="-285750">
              <a:buFont typeface="Wingdings" panose="05000000000000000000" pitchFamily="2" charset="2"/>
              <a:buChar char="§"/>
            </a:pPr>
            <a:r>
              <a:rPr lang="en-US" sz="1200" dirty="0"/>
              <a:t>Process by which enterprises generate revenue from APIs 	</a:t>
            </a:r>
          </a:p>
          <a:p>
            <a:pPr marL="742950" lvl="1" indent="-285750">
              <a:buFont typeface="Wingdings" panose="05000000000000000000" pitchFamily="2" charset="2"/>
              <a:buChar char="§"/>
            </a:pPr>
            <a:r>
              <a:rPr lang="en-US" sz="1200" dirty="0"/>
              <a:t>Access to the assets or services is provided via APIs enabling new and innovative usage of the assets to drive additional revenue. </a:t>
            </a:r>
          </a:p>
          <a:p>
            <a:pPr marL="742950" lvl="1" indent="-285750">
              <a:buFont typeface="Wingdings" panose="05000000000000000000" pitchFamily="2" charset="2"/>
              <a:buChar char="§"/>
            </a:pPr>
            <a:r>
              <a:rPr lang="en-US" sz="1200" dirty="0"/>
              <a:t>There are indirect or direct monetization model.</a:t>
            </a:r>
          </a:p>
        </p:txBody>
      </p:sp>
    </p:spTree>
    <p:extLst>
      <p:ext uri="{BB962C8B-B14F-4D97-AF65-F5344CB8AC3E}">
        <p14:creationId xmlns:p14="http://schemas.microsoft.com/office/powerpoint/2010/main" val="81993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rPr>
              <a:t>API Business Models</a:t>
            </a:r>
          </a:p>
        </p:txBody>
      </p:sp>
      <p:grpSp>
        <p:nvGrpSpPr>
          <p:cNvPr id="20" name="Group 19"/>
          <p:cNvGrpSpPr/>
          <p:nvPr/>
        </p:nvGrpSpPr>
        <p:grpSpPr>
          <a:xfrm>
            <a:off x="2280116" y="5696475"/>
            <a:ext cx="7517112" cy="625083"/>
            <a:chOff x="9255780" y="7351573"/>
            <a:chExt cx="10148101" cy="369179"/>
          </a:xfrm>
        </p:grpSpPr>
        <p:sp>
          <p:nvSpPr>
            <p:cNvPr id="101" name="Rounded Rectangle 100"/>
            <p:cNvSpPr/>
            <p:nvPr/>
          </p:nvSpPr>
          <p:spPr>
            <a:xfrm>
              <a:off x="9255780" y="7351573"/>
              <a:ext cx="9869605" cy="369179"/>
            </a:xfrm>
            <a:prstGeom prst="roundRect">
              <a:avLst/>
            </a:prstGeom>
            <a:solidFill>
              <a:srgbClr val="E9F5FD"/>
            </a:solidFill>
            <a:ln w="9525" algn="ctr">
              <a:solidFill>
                <a:srgbClr val="B0DBF6"/>
              </a:solidFill>
              <a:round/>
              <a:headEnd/>
              <a:tailEnd/>
            </a:ln>
          </p:spPr>
          <p:txBody>
            <a:bodyPr lIns="27093" tIns="27093" rIns="27093" bIns="27093" anchor="ctr" anchorCtr="0"/>
            <a:lstStyle/>
            <a:p>
              <a:pPr algn="ctr" defTabSz="451520" eaLnBrk="0" fontAlgn="base" hangingPunct="0">
                <a:spcBef>
                  <a:spcPct val="0"/>
                </a:spcBef>
                <a:spcAft>
                  <a:spcPct val="0"/>
                </a:spcAft>
              </a:pPr>
              <a:endParaRPr lang="en-IN" sz="790" dirty="0">
                <a:solidFill>
                  <a:srgbClr val="50B3CF"/>
                </a:solidFill>
                <a:latin typeface="Arial"/>
                <a:cs typeface="Arial" pitchFamily="34" charset="0"/>
              </a:endParaRPr>
            </a:p>
          </p:txBody>
        </p:sp>
        <p:sp>
          <p:nvSpPr>
            <p:cNvPr id="107" name="Rectangle 106"/>
            <p:cNvSpPr/>
            <p:nvPr/>
          </p:nvSpPr>
          <p:spPr>
            <a:xfrm>
              <a:off x="11329572" y="7351573"/>
              <a:ext cx="8074309" cy="202023"/>
            </a:xfrm>
            <a:prstGeom prst="rect">
              <a:avLst/>
            </a:prstGeom>
          </p:spPr>
          <p:txBody>
            <a:bodyPr wrap="square" lIns="67733" tIns="33867" rIns="67733" bIns="33867">
              <a:spAutoFit/>
            </a:bodyPr>
            <a:lstStyle/>
            <a:p>
              <a:pPr defTabSz="433458"/>
              <a:r>
                <a:rPr lang="en-GB" sz="889" dirty="0">
                  <a:solidFill>
                    <a:srgbClr val="DF7A1C">
                      <a:lumMod val="75000"/>
                    </a:srgbClr>
                  </a:solidFill>
                  <a:latin typeface="Arial"/>
                </a:rPr>
                <a:t>where CLTV ( Customer Life Time Value); </a:t>
              </a:r>
              <a:r>
                <a:rPr lang="en-GB" sz="889" i="1" dirty="0">
                  <a:solidFill>
                    <a:srgbClr val="DF7A1C">
                      <a:lumMod val="75000"/>
                    </a:srgbClr>
                  </a:solidFill>
                  <a:latin typeface="Arial"/>
                </a:rPr>
                <a:t>ARPU</a:t>
              </a:r>
              <a:r>
                <a:rPr lang="en-GB" sz="889" dirty="0">
                  <a:solidFill>
                    <a:srgbClr val="DF7A1C">
                      <a:lumMod val="75000"/>
                    </a:srgbClr>
                  </a:solidFill>
                  <a:latin typeface="Arial"/>
                </a:rPr>
                <a:t> is the average revenue earned per user or customer, </a:t>
              </a:r>
              <a:r>
                <a:rPr lang="en-GB" sz="889" i="1" dirty="0">
                  <a:solidFill>
                    <a:srgbClr val="DF7A1C">
                      <a:lumMod val="75000"/>
                    </a:srgbClr>
                  </a:solidFill>
                  <a:latin typeface="Arial"/>
                </a:rPr>
                <a:t>r</a:t>
              </a:r>
              <a:r>
                <a:rPr lang="en-GB" sz="889" dirty="0">
                  <a:solidFill>
                    <a:srgbClr val="DF7A1C">
                      <a:lumMod val="75000"/>
                    </a:srgbClr>
                  </a:solidFill>
                  <a:latin typeface="Arial"/>
                </a:rPr>
                <a:t> is the retention rate, and </a:t>
              </a:r>
              <a:r>
                <a:rPr lang="en-GB" sz="889" i="1" dirty="0">
                  <a:solidFill>
                    <a:srgbClr val="DF7A1C">
                      <a:lumMod val="75000"/>
                    </a:srgbClr>
                  </a:solidFill>
                  <a:latin typeface="Arial"/>
                </a:rPr>
                <a:t>d</a:t>
              </a:r>
              <a:r>
                <a:rPr lang="en-GB" sz="889" dirty="0">
                  <a:solidFill>
                    <a:srgbClr val="DF7A1C">
                      <a:lumMod val="75000"/>
                    </a:srgbClr>
                  </a:solidFill>
                  <a:latin typeface="Arial"/>
                </a:rPr>
                <a:t> is the yearly discount rate (which is often the interest rate as a proxy).</a:t>
              </a:r>
            </a:p>
          </p:txBody>
        </p:sp>
        <p:pic>
          <p:nvPicPr>
            <p:cNvPr id="108" name="Picture 107"/>
            <p:cNvPicPr/>
            <p:nvPr/>
          </p:nvPicPr>
          <p:blipFill>
            <a:blip r:embed="rId2">
              <a:extLst>
                <a:ext uri="{28A0092B-C50C-407E-A947-70E740481C1C}">
                  <a14:useLocalDpi xmlns:a14="http://schemas.microsoft.com/office/drawing/2010/main"/>
                </a:ext>
              </a:extLst>
            </a:blip>
            <a:srcRect/>
            <a:stretch>
              <a:fillRect/>
            </a:stretch>
          </p:blipFill>
          <p:spPr bwMode="auto">
            <a:xfrm>
              <a:off x="9488855" y="7420413"/>
              <a:ext cx="1859280" cy="135938"/>
            </a:xfrm>
            <a:prstGeom prst="rect">
              <a:avLst/>
            </a:prstGeom>
            <a:noFill/>
            <a:ln>
              <a:noFill/>
            </a:ln>
          </p:spPr>
        </p:pic>
      </p:grpSp>
      <p:grpSp>
        <p:nvGrpSpPr>
          <p:cNvPr id="19" name="Group 18"/>
          <p:cNvGrpSpPr/>
          <p:nvPr/>
        </p:nvGrpSpPr>
        <p:grpSpPr>
          <a:xfrm>
            <a:off x="2514926" y="963857"/>
            <a:ext cx="6841196" cy="4446317"/>
            <a:chOff x="10195330" y="1305822"/>
            <a:chExt cx="5571462" cy="5684552"/>
          </a:xfrm>
        </p:grpSpPr>
        <p:grpSp>
          <p:nvGrpSpPr>
            <p:cNvPr id="17" name="Group 16"/>
            <p:cNvGrpSpPr/>
            <p:nvPr/>
          </p:nvGrpSpPr>
          <p:grpSpPr>
            <a:xfrm>
              <a:off x="10260939" y="2011974"/>
              <a:ext cx="5505853" cy="4978400"/>
              <a:chOff x="10591523" y="2149904"/>
              <a:chExt cx="5505853" cy="4978400"/>
            </a:xfrm>
          </p:grpSpPr>
          <p:sp>
            <p:nvSpPr>
              <p:cNvPr id="100" name="Rounded Rectangle 99"/>
              <p:cNvSpPr/>
              <p:nvPr/>
            </p:nvSpPr>
            <p:spPr>
              <a:xfrm>
                <a:off x="10591523" y="2149904"/>
                <a:ext cx="5505853" cy="4978400"/>
              </a:xfrm>
              <a:prstGeom prst="roundRect">
                <a:avLst>
                  <a:gd name="adj" fmla="val 1688"/>
                </a:avLst>
              </a:prstGeom>
              <a:solidFill>
                <a:srgbClr val="E9F5FD"/>
              </a:solidFill>
              <a:ln w="9525" algn="ctr">
                <a:solidFill>
                  <a:srgbClr val="B0DBF6"/>
                </a:solidFill>
                <a:round/>
                <a:headEnd/>
                <a:tailEnd/>
              </a:ln>
            </p:spPr>
            <p:txBody>
              <a:bodyPr lIns="27093" tIns="27093" rIns="27093" bIns="27093" anchor="ctr" anchorCtr="0"/>
              <a:lstStyle/>
              <a:p>
                <a:pPr algn="ctr" defTabSz="451520" eaLnBrk="0" fontAlgn="base" hangingPunct="0">
                  <a:spcBef>
                    <a:spcPct val="0"/>
                  </a:spcBef>
                  <a:spcAft>
                    <a:spcPct val="0"/>
                  </a:spcAft>
                </a:pPr>
                <a:endParaRPr lang="en-IN" sz="790" dirty="0">
                  <a:solidFill>
                    <a:srgbClr val="50B3CF"/>
                  </a:solidFill>
                  <a:latin typeface="Arial"/>
                  <a:cs typeface="Arial" pitchFamily="34" charset="0"/>
                </a:endParaRPr>
              </a:p>
            </p:txBody>
          </p:sp>
          <p:sp>
            <p:nvSpPr>
              <p:cNvPr id="109" name="Rounded Rectangle 108"/>
              <p:cNvSpPr/>
              <p:nvPr/>
            </p:nvSpPr>
            <p:spPr>
              <a:xfrm rot="10800000">
                <a:off x="12497539" y="4586008"/>
                <a:ext cx="1712497" cy="2123435"/>
              </a:xfrm>
              <a:prstGeom prst="roundRect">
                <a:avLst>
                  <a:gd name="adj" fmla="val 5608"/>
                </a:avLst>
              </a:prstGeom>
              <a:solidFill>
                <a:sysClr val="window" lastClr="FFFFFF"/>
              </a:solidFill>
              <a:ln w="9525" algn="ctr">
                <a:solidFill>
                  <a:sysClr val="window" lastClr="FFFFFF">
                    <a:lumMod val="75000"/>
                  </a:sysClr>
                </a:solidFill>
                <a:round/>
                <a:headEnd/>
                <a:tailEnd/>
              </a:ln>
            </p:spPr>
            <p:txBody>
              <a:bodyPr lIns="27093" tIns="27093" rIns="27093" bIns="27093" anchor="ctr" anchorCtr="0"/>
              <a:lstStyle/>
              <a:p>
                <a:pPr algn="ctr" defTabSz="451520" eaLnBrk="0" fontAlgn="base" hangingPunct="0">
                  <a:spcBef>
                    <a:spcPct val="0"/>
                  </a:spcBef>
                  <a:spcAft>
                    <a:spcPct val="0"/>
                  </a:spcAft>
                  <a:defRPr/>
                </a:pPr>
                <a:endParaRPr lang="en-US" sz="790" kern="0" dirty="0">
                  <a:solidFill>
                    <a:srgbClr val="50B3CF"/>
                  </a:solidFill>
                  <a:latin typeface="Arial"/>
                  <a:cs typeface="Arial" pitchFamily="34" charset="0"/>
                </a:endParaRPr>
              </a:p>
            </p:txBody>
          </p:sp>
          <p:sp>
            <p:nvSpPr>
              <p:cNvPr id="110" name="Rectangle 109"/>
              <p:cNvSpPr/>
              <p:nvPr/>
            </p:nvSpPr>
            <p:spPr>
              <a:xfrm>
                <a:off x="12594648" y="4783367"/>
                <a:ext cx="1518275" cy="507768"/>
              </a:xfrm>
              <a:prstGeom prst="rect">
                <a:avLst/>
              </a:prstGeom>
              <a:gradFill flip="none" rotWithShape="1">
                <a:gsLst>
                  <a:gs pos="0">
                    <a:sysClr val="window" lastClr="FFFFFF"/>
                  </a:gs>
                  <a:gs pos="50000">
                    <a:sysClr val="window" lastClr="FFFFFF">
                      <a:lumMod val="85000"/>
                    </a:sysClr>
                  </a:gs>
                  <a:gs pos="100000">
                    <a:sysClr val="window" lastClr="FFFFFF">
                      <a:lumMod val="95000"/>
                    </a:sysClr>
                  </a:gs>
                </a:gsLst>
                <a:lin ang="5400000" scaled="0"/>
                <a:tileRect/>
              </a:gradFill>
              <a:ln w="9525" algn="ctr">
                <a:solidFill>
                  <a:sysClr val="window" lastClr="FFFFFF">
                    <a:lumMod val="75000"/>
                  </a:sysClr>
                </a:solidFill>
                <a:round/>
                <a:headEnd/>
                <a:tailEnd/>
              </a:ln>
              <a:effectLst/>
            </p:spPr>
            <p:txBody>
              <a:bodyPr lIns="27093" tIns="27093" rIns="27093" bIns="27093" anchor="ctr" anchorCtr="0"/>
              <a:lstStyle/>
              <a:p>
                <a:pPr algn="ctr" defTabSz="901472" eaLnBrk="0" hangingPunct="0">
                  <a:defRPr/>
                </a:pPr>
                <a:r>
                  <a:rPr lang="en-US" sz="987" kern="0" dirty="0">
                    <a:solidFill>
                      <a:srgbClr val="141414">
                        <a:lumMod val="90000"/>
                        <a:lumOff val="10000"/>
                      </a:srgbClr>
                    </a:solidFill>
                    <a:latin typeface="Arial"/>
                    <a:cs typeface="Arial" pitchFamily="34" charset="0"/>
                  </a:rPr>
                  <a:t>Fixed</a:t>
                </a:r>
              </a:p>
            </p:txBody>
          </p:sp>
          <p:sp>
            <p:nvSpPr>
              <p:cNvPr id="111" name="Rectangle 110"/>
              <p:cNvSpPr/>
              <p:nvPr/>
            </p:nvSpPr>
            <p:spPr>
              <a:xfrm>
                <a:off x="12594648" y="5337633"/>
                <a:ext cx="1518275" cy="519680"/>
              </a:xfrm>
              <a:prstGeom prst="rect">
                <a:avLst/>
              </a:prstGeom>
              <a:gradFill flip="none" rotWithShape="1">
                <a:gsLst>
                  <a:gs pos="0">
                    <a:sysClr val="window" lastClr="FFFFFF"/>
                  </a:gs>
                  <a:gs pos="50000">
                    <a:sysClr val="window" lastClr="FFFFFF">
                      <a:lumMod val="85000"/>
                    </a:sysClr>
                  </a:gs>
                  <a:gs pos="100000">
                    <a:sysClr val="window" lastClr="FFFFFF">
                      <a:lumMod val="95000"/>
                    </a:sysClr>
                  </a:gs>
                </a:gsLst>
                <a:lin ang="5400000" scaled="0"/>
                <a:tileRect/>
              </a:gradFill>
              <a:ln w="9525" algn="ctr">
                <a:solidFill>
                  <a:sysClr val="window" lastClr="FFFFFF">
                    <a:lumMod val="75000"/>
                  </a:sysClr>
                </a:solidFill>
                <a:round/>
                <a:headEnd/>
                <a:tailEnd/>
              </a:ln>
              <a:effectLst/>
            </p:spPr>
            <p:txBody>
              <a:bodyPr lIns="27093" tIns="27093" rIns="27093" bIns="27093" anchor="ctr" anchorCtr="0"/>
              <a:lstStyle/>
              <a:p>
                <a:pPr algn="ctr" defTabSz="901472" eaLnBrk="0" hangingPunct="0">
                  <a:defRPr/>
                </a:pPr>
                <a:r>
                  <a:rPr lang="en-US" sz="987" kern="0" dirty="0">
                    <a:solidFill>
                      <a:srgbClr val="141414">
                        <a:lumMod val="90000"/>
                        <a:lumOff val="10000"/>
                      </a:srgbClr>
                    </a:solidFill>
                    <a:latin typeface="Arial"/>
                    <a:cs typeface="Arial" pitchFamily="34" charset="0"/>
                  </a:rPr>
                  <a:t>Flexible</a:t>
                </a:r>
              </a:p>
            </p:txBody>
          </p:sp>
          <p:sp>
            <p:nvSpPr>
              <p:cNvPr id="112" name="Rectangle 111"/>
              <p:cNvSpPr/>
              <p:nvPr/>
            </p:nvSpPr>
            <p:spPr>
              <a:xfrm>
                <a:off x="12594156" y="5912012"/>
                <a:ext cx="1519259" cy="687465"/>
              </a:xfrm>
              <a:prstGeom prst="rect">
                <a:avLst/>
              </a:prstGeom>
              <a:gradFill flip="none" rotWithShape="1">
                <a:gsLst>
                  <a:gs pos="0">
                    <a:sysClr val="window" lastClr="FFFFFF"/>
                  </a:gs>
                  <a:gs pos="50000">
                    <a:sysClr val="window" lastClr="FFFFFF">
                      <a:lumMod val="85000"/>
                    </a:sysClr>
                  </a:gs>
                  <a:gs pos="100000">
                    <a:sysClr val="window" lastClr="FFFFFF">
                      <a:lumMod val="95000"/>
                    </a:sysClr>
                  </a:gs>
                </a:gsLst>
                <a:lin ang="5400000" scaled="0"/>
                <a:tileRect/>
              </a:gradFill>
              <a:ln w="9525" algn="ctr">
                <a:solidFill>
                  <a:sysClr val="window" lastClr="FFFFFF">
                    <a:lumMod val="75000"/>
                  </a:sysClr>
                </a:solidFill>
                <a:round/>
                <a:headEnd/>
                <a:tailEnd/>
              </a:ln>
              <a:effectLst/>
            </p:spPr>
            <p:txBody>
              <a:bodyPr lIns="27093" tIns="27093" rIns="27093" bIns="27093" anchor="ctr" anchorCtr="0"/>
              <a:lstStyle/>
              <a:p>
                <a:pPr algn="ctr" defTabSz="901472" eaLnBrk="0" hangingPunct="0">
                  <a:defRPr/>
                </a:pPr>
                <a:r>
                  <a:rPr lang="en-US" sz="987" kern="0" dirty="0">
                    <a:solidFill>
                      <a:srgbClr val="141414">
                        <a:lumMod val="90000"/>
                        <a:lumOff val="10000"/>
                      </a:srgbClr>
                    </a:solidFill>
                    <a:latin typeface="Arial"/>
                    <a:cs typeface="Arial" pitchFamily="34" charset="0"/>
                  </a:rPr>
                  <a:t>Hybrid</a:t>
                </a:r>
              </a:p>
              <a:p>
                <a:pPr algn="ctr" defTabSz="901472" eaLnBrk="0" hangingPunct="0">
                  <a:defRPr/>
                </a:pPr>
                <a:r>
                  <a:rPr lang="en-US" sz="987" kern="0" dirty="0">
                    <a:solidFill>
                      <a:srgbClr val="141414">
                        <a:lumMod val="90000"/>
                        <a:lumOff val="10000"/>
                      </a:srgbClr>
                    </a:solidFill>
                    <a:latin typeface="Arial"/>
                    <a:cs typeface="Arial" pitchFamily="34" charset="0"/>
                  </a:rPr>
                  <a:t>(flat fee plus fixed or flexible)</a:t>
                </a:r>
              </a:p>
            </p:txBody>
          </p:sp>
          <p:sp>
            <p:nvSpPr>
              <p:cNvPr id="113" name="Rounded Rectangle 112"/>
              <p:cNvSpPr/>
              <p:nvPr/>
            </p:nvSpPr>
            <p:spPr>
              <a:xfrm rot="10800000">
                <a:off x="10680877" y="4582598"/>
                <a:ext cx="1773457" cy="2126695"/>
              </a:xfrm>
              <a:prstGeom prst="roundRect">
                <a:avLst>
                  <a:gd name="adj" fmla="val 5988"/>
                </a:avLst>
              </a:prstGeom>
              <a:solidFill>
                <a:srgbClr val="EDF4E8"/>
              </a:solidFill>
              <a:ln w="9525" algn="ctr">
                <a:solidFill>
                  <a:srgbClr val="B1D295"/>
                </a:solidFill>
                <a:round/>
                <a:headEnd/>
                <a:tailEnd/>
              </a:ln>
            </p:spPr>
            <p:txBody>
              <a:bodyPr lIns="27093" tIns="27093" rIns="27093" bIns="27093" anchor="ctr" anchorCtr="0"/>
              <a:lstStyle/>
              <a:p>
                <a:pPr algn="ctr" defTabSz="451520" eaLnBrk="0" fontAlgn="base" hangingPunct="0">
                  <a:spcBef>
                    <a:spcPct val="0"/>
                  </a:spcBef>
                  <a:spcAft>
                    <a:spcPct val="0"/>
                  </a:spcAft>
                </a:pPr>
                <a:endParaRPr lang="en-US" sz="790" dirty="0">
                  <a:solidFill>
                    <a:srgbClr val="50B3CF"/>
                  </a:solidFill>
                  <a:latin typeface="Arial"/>
                  <a:cs typeface="Arial" pitchFamily="34" charset="0"/>
                </a:endParaRPr>
              </a:p>
            </p:txBody>
          </p:sp>
          <p:sp>
            <p:nvSpPr>
              <p:cNvPr id="114" name="Rectangle 113"/>
              <p:cNvSpPr/>
              <p:nvPr/>
            </p:nvSpPr>
            <p:spPr>
              <a:xfrm>
                <a:off x="10855802" y="4725038"/>
                <a:ext cx="1423607" cy="520477"/>
              </a:xfrm>
              <a:prstGeom prst="rect">
                <a:avLst/>
              </a:prstGeom>
              <a:gradFill rotWithShape="1">
                <a:gsLst>
                  <a:gs pos="0">
                    <a:srgbClr val="D2EBB7"/>
                  </a:gs>
                  <a:gs pos="35000">
                    <a:srgbClr val="DDF0C8"/>
                  </a:gs>
                  <a:gs pos="100000">
                    <a:sysClr val="window" lastClr="FFFFFF"/>
                  </a:gs>
                </a:gsLst>
                <a:lin ang="16200000" scaled="1"/>
              </a:gradFill>
              <a:ln w="12700" cap="flat" cmpd="sng" algn="ctr">
                <a:solidFill>
                  <a:srgbClr val="BEE296"/>
                </a:solidFill>
                <a:prstDash val="solid"/>
                <a:headEnd/>
                <a:tailEnd/>
              </a:ln>
              <a:effectLst/>
            </p:spPr>
            <p:txBody>
              <a:bodyPr lIns="27093" tIns="27093" rIns="27093" bIns="27093" anchor="ctr" anchorCtr="0">
                <a:flatTx/>
              </a:bodyPr>
              <a:lstStyle/>
              <a:p>
                <a:pPr algn="ctr" defTabSz="901472" eaLnBrk="0" fontAlgn="base" hangingPunct="0">
                  <a:spcBef>
                    <a:spcPct val="0"/>
                  </a:spcBef>
                  <a:spcAft>
                    <a:spcPct val="0"/>
                  </a:spcAft>
                  <a:defRPr/>
                </a:pPr>
                <a:r>
                  <a:rPr lang="en-US" sz="1037" kern="0" dirty="0">
                    <a:solidFill>
                      <a:srgbClr val="141414">
                        <a:lumMod val="90000"/>
                        <a:lumOff val="10000"/>
                      </a:srgbClr>
                    </a:solidFill>
                    <a:latin typeface="Arial"/>
                    <a:cs typeface="Arial" pitchFamily="34" charset="0"/>
                  </a:rPr>
                  <a:t>Transaction</a:t>
                </a:r>
              </a:p>
            </p:txBody>
          </p:sp>
          <p:sp>
            <p:nvSpPr>
              <p:cNvPr id="115" name="Rectangle 114"/>
              <p:cNvSpPr/>
              <p:nvPr/>
            </p:nvSpPr>
            <p:spPr>
              <a:xfrm>
                <a:off x="10855802" y="5310104"/>
                <a:ext cx="1423607" cy="527760"/>
              </a:xfrm>
              <a:prstGeom prst="rect">
                <a:avLst/>
              </a:prstGeom>
              <a:gradFill rotWithShape="1">
                <a:gsLst>
                  <a:gs pos="0">
                    <a:srgbClr val="D2EBB7"/>
                  </a:gs>
                  <a:gs pos="35000">
                    <a:srgbClr val="DDF0C8"/>
                  </a:gs>
                  <a:gs pos="100000">
                    <a:sysClr val="window" lastClr="FFFFFF"/>
                  </a:gs>
                </a:gsLst>
                <a:lin ang="16200000" scaled="1"/>
              </a:gradFill>
              <a:ln w="12700" cap="flat" cmpd="sng" algn="ctr">
                <a:solidFill>
                  <a:srgbClr val="BEE296"/>
                </a:solidFill>
                <a:prstDash val="solid"/>
                <a:headEnd/>
                <a:tailEnd/>
              </a:ln>
              <a:effectLst/>
            </p:spPr>
            <p:txBody>
              <a:bodyPr lIns="27093" tIns="27093" rIns="27093" bIns="27093" anchor="ctr" anchorCtr="0">
                <a:flatTx/>
              </a:bodyPr>
              <a:lstStyle/>
              <a:p>
                <a:pPr algn="ctr" defTabSz="901472" eaLnBrk="0" fontAlgn="base" hangingPunct="0">
                  <a:spcBef>
                    <a:spcPct val="0"/>
                  </a:spcBef>
                  <a:spcAft>
                    <a:spcPct val="0"/>
                  </a:spcAft>
                  <a:defRPr/>
                </a:pPr>
                <a:r>
                  <a:rPr lang="en-US" sz="1037" kern="0" dirty="0">
                    <a:solidFill>
                      <a:srgbClr val="141414">
                        <a:lumMod val="90000"/>
                        <a:lumOff val="10000"/>
                      </a:srgbClr>
                    </a:solidFill>
                    <a:latin typeface="Arial"/>
                    <a:cs typeface="Arial" pitchFamily="34" charset="0"/>
                  </a:rPr>
                  <a:t>One-time</a:t>
                </a:r>
              </a:p>
            </p:txBody>
          </p:sp>
          <p:sp>
            <p:nvSpPr>
              <p:cNvPr id="116" name="Rectangle 115"/>
              <p:cNvSpPr/>
              <p:nvPr/>
            </p:nvSpPr>
            <p:spPr>
              <a:xfrm>
                <a:off x="10855802" y="5939808"/>
                <a:ext cx="1423607" cy="515688"/>
              </a:xfrm>
              <a:prstGeom prst="rect">
                <a:avLst/>
              </a:prstGeom>
              <a:gradFill rotWithShape="1">
                <a:gsLst>
                  <a:gs pos="0">
                    <a:srgbClr val="D2EBB7"/>
                  </a:gs>
                  <a:gs pos="35000">
                    <a:srgbClr val="DDF0C8"/>
                  </a:gs>
                  <a:gs pos="100000">
                    <a:sysClr val="window" lastClr="FFFFFF"/>
                  </a:gs>
                </a:gsLst>
                <a:lin ang="16200000" scaled="1"/>
              </a:gradFill>
              <a:ln w="12700" cap="flat" cmpd="sng" algn="ctr">
                <a:solidFill>
                  <a:srgbClr val="BEE296"/>
                </a:solidFill>
                <a:prstDash val="solid"/>
                <a:headEnd/>
                <a:tailEnd/>
              </a:ln>
              <a:effectLst/>
            </p:spPr>
            <p:txBody>
              <a:bodyPr lIns="27093" tIns="27093" rIns="27093" bIns="27093" anchor="ctr" anchorCtr="0">
                <a:flatTx/>
              </a:bodyPr>
              <a:lstStyle/>
              <a:p>
                <a:pPr algn="ctr" defTabSz="901472" eaLnBrk="0" fontAlgn="base" hangingPunct="0">
                  <a:spcBef>
                    <a:spcPct val="0"/>
                  </a:spcBef>
                  <a:spcAft>
                    <a:spcPct val="0"/>
                  </a:spcAft>
                  <a:defRPr/>
                </a:pPr>
                <a:r>
                  <a:rPr lang="en-US" sz="1037" kern="0" dirty="0">
                    <a:solidFill>
                      <a:srgbClr val="141414">
                        <a:lumMod val="90000"/>
                        <a:lumOff val="10000"/>
                      </a:srgbClr>
                    </a:solidFill>
                    <a:latin typeface="Arial"/>
                    <a:cs typeface="Arial" pitchFamily="34" charset="0"/>
                  </a:rPr>
                  <a:t>Subscription</a:t>
                </a:r>
              </a:p>
            </p:txBody>
          </p:sp>
          <p:sp>
            <p:nvSpPr>
              <p:cNvPr id="117" name="Rectangle 116"/>
              <p:cNvSpPr/>
              <p:nvPr/>
            </p:nvSpPr>
            <p:spPr>
              <a:xfrm>
                <a:off x="10680877" y="3299732"/>
                <a:ext cx="1773457" cy="967659"/>
              </a:xfrm>
              <a:prstGeom prst="rect">
                <a:avLst/>
              </a:prstGeom>
              <a:gradFill rotWithShape="1">
                <a:gsLst>
                  <a:gs pos="0">
                    <a:srgbClr val="B4B4A2"/>
                  </a:gs>
                  <a:gs pos="35000">
                    <a:srgbClr val="CDCDC1"/>
                  </a:gs>
                  <a:gs pos="100000">
                    <a:srgbClr val="E9E9E3"/>
                  </a:gs>
                </a:gsLst>
                <a:lin ang="16200000" scaled="1"/>
              </a:gradFill>
              <a:ln w="3175" cap="flat" cmpd="sng" algn="ctr">
                <a:solidFill>
                  <a:sysClr val="window" lastClr="FFFFFF">
                    <a:lumMod val="50000"/>
                  </a:sysClr>
                </a:solidFill>
                <a:prstDash val="solid"/>
                <a:headEnd/>
                <a:tailEnd/>
              </a:ln>
              <a:effectLst/>
            </p:spPr>
            <p:txBody>
              <a:bodyPr lIns="27093" tIns="27093" rIns="27093" bIns="27093" anchor="ctr" anchorCtr="0">
                <a:flatTx/>
              </a:bodyPr>
              <a:lstStyle/>
              <a:p>
                <a:pPr algn="ctr" defTabSz="901472" eaLnBrk="0" fontAlgn="base" hangingPunct="0">
                  <a:spcBef>
                    <a:spcPct val="0"/>
                  </a:spcBef>
                  <a:spcAft>
                    <a:spcPct val="0"/>
                  </a:spcAft>
                  <a:tabLst>
                    <a:tab pos="178726" algn="l"/>
                  </a:tabLst>
                  <a:defRPr/>
                </a:pPr>
                <a:r>
                  <a:rPr lang="en-US" sz="1087" kern="0" dirty="0">
                    <a:solidFill>
                      <a:srgbClr val="141414">
                        <a:lumMod val="90000"/>
                        <a:lumOff val="10000"/>
                      </a:srgbClr>
                    </a:solidFill>
                    <a:latin typeface="Arial"/>
                    <a:cs typeface="Arial" pitchFamily="34" charset="0"/>
                  </a:rPr>
                  <a:t>Fee-based models </a:t>
                </a:r>
              </a:p>
              <a:p>
                <a:pPr algn="ctr" defTabSz="901472" eaLnBrk="0" fontAlgn="base" hangingPunct="0">
                  <a:spcBef>
                    <a:spcPct val="0"/>
                  </a:spcBef>
                  <a:spcAft>
                    <a:spcPct val="0"/>
                  </a:spcAft>
                  <a:tabLst>
                    <a:tab pos="178726" algn="l"/>
                  </a:tabLst>
                  <a:defRPr/>
                </a:pPr>
                <a:r>
                  <a:rPr lang="en-US" sz="1087" kern="0" dirty="0">
                    <a:solidFill>
                      <a:srgbClr val="141414">
                        <a:lumMod val="90000"/>
                        <a:lumOff val="10000"/>
                      </a:srgbClr>
                    </a:solidFill>
                    <a:latin typeface="Arial"/>
                    <a:cs typeface="Arial" pitchFamily="34" charset="0"/>
                  </a:rPr>
                  <a:t>(API provider charges developer)</a:t>
                </a:r>
              </a:p>
            </p:txBody>
          </p:sp>
          <p:sp>
            <p:nvSpPr>
              <p:cNvPr id="118" name="Rectangle 117"/>
              <p:cNvSpPr/>
              <p:nvPr/>
            </p:nvSpPr>
            <p:spPr>
              <a:xfrm>
                <a:off x="12497539" y="3299732"/>
                <a:ext cx="1712497" cy="967659"/>
              </a:xfrm>
              <a:prstGeom prst="rect">
                <a:avLst/>
              </a:prstGeom>
              <a:gradFill rotWithShape="1">
                <a:gsLst>
                  <a:gs pos="0">
                    <a:srgbClr val="B4B4A2"/>
                  </a:gs>
                  <a:gs pos="35000">
                    <a:srgbClr val="CDCDC1"/>
                  </a:gs>
                  <a:gs pos="100000">
                    <a:srgbClr val="E9E9E3"/>
                  </a:gs>
                </a:gsLst>
                <a:lin ang="16200000" scaled="1"/>
              </a:gradFill>
              <a:ln w="3175" cap="flat" cmpd="sng" algn="ctr">
                <a:solidFill>
                  <a:sysClr val="window" lastClr="FFFFFF">
                    <a:lumMod val="50000"/>
                  </a:sysClr>
                </a:solidFill>
                <a:prstDash val="solid"/>
                <a:headEnd/>
                <a:tailEnd/>
              </a:ln>
              <a:effectLst/>
            </p:spPr>
            <p:txBody>
              <a:bodyPr lIns="27093" tIns="27093" rIns="27093" bIns="27093" anchor="ctr" anchorCtr="0">
                <a:flatTx/>
              </a:bodyPr>
              <a:lstStyle/>
              <a:p>
                <a:pPr algn="ctr" defTabSz="901472" eaLnBrk="0" fontAlgn="base" hangingPunct="0">
                  <a:spcBef>
                    <a:spcPct val="0"/>
                  </a:spcBef>
                  <a:spcAft>
                    <a:spcPct val="0"/>
                  </a:spcAft>
                  <a:tabLst>
                    <a:tab pos="178726" algn="l"/>
                  </a:tabLst>
                  <a:defRPr/>
                </a:pPr>
                <a:r>
                  <a:rPr lang="en-US" sz="1087" kern="0" dirty="0">
                    <a:solidFill>
                      <a:srgbClr val="141414">
                        <a:lumMod val="90000"/>
                        <a:lumOff val="10000"/>
                      </a:srgbClr>
                    </a:solidFill>
                    <a:latin typeface="Arial"/>
                    <a:cs typeface="Arial" pitchFamily="34" charset="0"/>
                  </a:rPr>
                  <a:t>Revenue-sharing models </a:t>
                </a:r>
              </a:p>
              <a:p>
                <a:pPr algn="ctr" defTabSz="901472" eaLnBrk="0" fontAlgn="base" hangingPunct="0">
                  <a:spcBef>
                    <a:spcPct val="0"/>
                  </a:spcBef>
                  <a:spcAft>
                    <a:spcPct val="0"/>
                  </a:spcAft>
                  <a:tabLst>
                    <a:tab pos="178726" algn="l"/>
                  </a:tabLst>
                  <a:defRPr/>
                </a:pPr>
                <a:r>
                  <a:rPr lang="en-US" sz="1087" kern="0" dirty="0">
                    <a:solidFill>
                      <a:srgbClr val="141414">
                        <a:lumMod val="90000"/>
                        <a:lumOff val="10000"/>
                      </a:srgbClr>
                    </a:solidFill>
                    <a:latin typeface="Arial"/>
                    <a:cs typeface="Arial" pitchFamily="34" charset="0"/>
                  </a:rPr>
                  <a:t>(API provider pays developer)</a:t>
                </a:r>
              </a:p>
            </p:txBody>
          </p:sp>
          <p:sp>
            <p:nvSpPr>
              <p:cNvPr id="119" name="Rectangle 118"/>
              <p:cNvSpPr/>
              <p:nvPr/>
            </p:nvSpPr>
            <p:spPr>
              <a:xfrm>
                <a:off x="14254669" y="3292796"/>
                <a:ext cx="1712497" cy="967659"/>
              </a:xfrm>
              <a:prstGeom prst="rect">
                <a:avLst/>
              </a:prstGeom>
              <a:gradFill rotWithShape="1">
                <a:gsLst>
                  <a:gs pos="0">
                    <a:srgbClr val="B4B4A2"/>
                  </a:gs>
                  <a:gs pos="35000">
                    <a:srgbClr val="CDCDC1"/>
                  </a:gs>
                  <a:gs pos="100000">
                    <a:srgbClr val="E9E9E3"/>
                  </a:gs>
                </a:gsLst>
                <a:lin ang="16200000" scaled="1"/>
              </a:gradFill>
              <a:ln w="3175" cap="flat" cmpd="sng" algn="ctr">
                <a:solidFill>
                  <a:sysClr val="window" lastClr="FFFFFF">
                    <a:lumMod val="50000"/>
                  </a:sysClr>
                </a:solidFill>
                <a:prstDash val="solid"/>
                <a:headEnd/>
                <a:tailEnd/>
              </a:ln>
              <a:effectLst/>
            </p:spPr>
            <p:txBody>
              <a:bodyPr lIns="27093" tIns="27093" rIns="27093" bIns="27093" anchor="ctr" anchorCtr="0">
                <a:flatTx/>
              </a:bodyPr>
              <a:lstStyle/>
              <a:p>
                <a:pPr algn="ctr" defTabSz="901472" eaLnBrk="0" fontAlgn="base" hangingPunct="0">
                  <a:spcBef>
                    <a:spcPct val="0"/>
                  </a:spcBef>
                  <a:spcAft>
                    <a:spcPct val="0"/>
                  </a:spcAft>
                  <a:tabLst>
                    <a:tab pos="178726" algn="l"/>
                  </a:tabLst>
                  <a:defRPr/>
                </a:pPr>
                <a:r>
                  <a:rPr lang="en-US" sz="1087" kern="0" dirty="0">
                    <a:solidFill>
                      <a:srgbClr val="141414">
                        <a:lumMod val="90000"/>
                        <a:lumOff val="10000"/>
                      </a:srgbClr>
                    </a:solidFill>
                    <a:latin typeface="Arial"/>
                    <a:cs typeface="Arial" pitchFamily="34" charset="0"/>
                  </a:rPr>
                  <a:t>Freemium models</a:t>
                </a:r>
              </a:p>
            </p:txBody>
          </p:sp>
          <p:sp>
            <p:nvSpPr>
              <p:cNvPr id="120" name="Rectangle 119"/>
              <p:cNvSpPr/>
              <p:nvPr/>
            </p:nvSpPr>
            <p:spPr>
              <a:xfrm>
                <a:off x="11985082" y="2196050"/>
                <a:ext cx="2405211" cy="636921"/>
              </a:xfrm>
              <a:prstGeom prst="rect">
                <a:avLst/>
              </a:prstGeom>
              <a:gradFill rotWithShape="1">
                <a:gsLst>
                  <a:gs pos="0">
                    <a:srgbClr val="FFFFFF"/>
                  </a:gs>
                  <a:gs pos="100000">
                    <a:srgbClr val="C2E6FA"/>
                  </a:gs>
                </a:gsLst>
                <a:lin ang="5400000"/>
              </a:gradFill>
              <a:ln w="12700">
                <a:solidFill>
                  <a:srgbClr val="B2D5FC"/>
                </a:solidFill>
                <a:round/>
                <a:headEnd/>
                <a:tailEnd/>
              </a:ln>
              <a:effectLst/>
            </p:spPr>
            <p:txBody>
              <a:bodyPr lIns="27093" tIns="27093" rIns="27093" bIns="27093" anchor="ctr" anchorCtr="0"/>
              <a:lstStyle/>
              <a:p>
                <a:pPr algn="ctr" defTabSz="901472" eaLnBrk="0" fontAlgn="base" hangingPunct="0">
                  <a:spcBef>
                    <a:spcPct val="0"/>
                  </a:spcBef>
                  <a:spcAft>
                    <a:spcPct val="0"/>
                  </a:spcAft>
                </a:pPr>
                <a:r>
                  <a:rPr lang="en-US" sz="1087" dirty="0">
                    <a:solidFill>
                      <a:srgbClr val="141414">
                        <a:lumMod val="90000"/>
                        <a:lumOff val="10000"/>
                      </a:srgbClr>
                    </a:solidFill>
                    <a:latin typeface="Arial"/>
                    <a:cs typeface="Arial" pitchFamily="34" charset="0"/>
                  </a:rPr>
                  <a:t>API Monetization Models</a:t>
                </a:r>
              </a:p>
            </p:txBody>
          </p:sp>
          <p:sp>
            <p:nvSpPr>
              <p:cNvPr id="121" name="Rounded Rectangle 120"/>
              <p:cNvSpPr/>
              <p:nvPr/>
            </p:nvSpPr>
            <p:spPr>
              <a:xfrm rot="10800000">
                <a:off x="14254669" y="4609496"/>
                <a:ext cx="1712497" cy="2123435"/>
              </a:xfrm>
              <a:prstGeom prst="roundRect">
                <a:avLst>
                  <a:gd name="adj" fmla="val 8372"/>
                </a:avLst>
              </a:prstGeom>
              <a:solidFill>
                <a:srgbClr val="FDF7E9"/>
              </a:solidFill>
              <a:ln w="9525" algn="ctr">
                <a:solidFill>
                  <a:srgbClr val="F8DFAE"/>
                </a:solidFill>
                <a:round/>
                <a:headEnd/>
                <a:tailEnd/>
              </a:ln>
            </p:spPr>
            <p:txBody>
              <a:bodyPr lIns="27093" tIns="27093" rIns="27093" bIns="27093" anchor="ctr" anchorCtr="0"/>
              <a:lstStyle/>
              <a:p>
                <a:pPr algn="ctr" defTabSz="451520" eaLnBrk="0" fontAlgn="base" hangingPunct="0">
                  <a:spcBef>
                    <a:spcPct val="0"/>
                  </a:spcBef>
                  <a:spcAft>
                    <a:spcPct val="0"/>
                  </a:spcAft>
                </a:pPr>
                <a:endParaRPr lang="en-US" sz="790" dirty="0">
                  <a:solidFill>
                    <a:srgbClr val="50B3CF"/>
                  </a:solidFill>
                  <a:latin typeface="Arial"/>
                  <a:cs typeface="Arial" pitchFamily="34" charset="0"/>
                </a:endParaRPr>
              </a:p>
            </p:txBody>
          </p:sp>
          <p:sp>
            <p:nvSpPr>
              <p:cNvPr id="122" name="Rectangle 121"/>
              <p:cNvSpPr/>
              <p:nvPr/>
            </p:nvSpPr>
            <p:spPr>
              <a:xfrm>
                <a:off x="14351779" y="4806855"/>
                <a:ext cx="1518275" cy="507768"/>
              </a:xfrm>
              <a:prstGeom prst="rect">
                <a:avLst/>
              </a:prstGeom>
              <a:gradFill rotWithShape="1">
                <a:gsLst>
                  <a:gs pos="0">
                    <a:srgbClr val="FDC476"/>
                  </a:gs>
                  <a:gs pos="35000">
                    <a:srgbClr val="FED49C"/>
                  </a:gs>
                  <a:gs pos="100000">
                    <a:srgbClr val="FEE9C6"/>
                  </a:gs>
                </a:gsLst>
                <a:lin ang="16200000" scaled="1"/>
              </a:gradFill>
              <a:ln w="3175" cap="flat" cmpd="sng" algn="ctr">
                <a:solidFill>
                  <a:srgbClr val="FFC000"/>
                </a:solidFill>
                <a:prstDash val="solid"/>
                <a:headEnd/>
                <a:tailEnd/>
              </a:ln>
              <a:effectLst/>
            </p:spPr>
            <p:txBody>
              <a:bodyPr lIns="27093" tIns="27093" rIns="27093" bIns="27093" anchor="ctr" anchorCtr="0">
                <a:flatTx/>
              </a:bodyPr>
              <a:lstStyle/>
              <a:p>
                <a:pPr algn="ctr" defTabSz="901472" fontAlgn="base">
                  <a:spcBef>
                    <a:spcPct val="0"/>
                  </a:spcBef>
                  <a:spcAft>
                    <a:spcPct val="0"/>
                  </a:spcAft>
                  <a:defRPr/>
                </a:pPr>
                <a:r>
                  <a:rPr lang="en-US" sz="1087" kern="0" dirty="0">
                    <a:solidFill>
                      <a:srgbClr val="141414">
                        <a:lumMod val="90000"/>
                        <a:lumOff val="10000"/>
                      </a:srgbClr>
                    </a:solidFill>
                    <a:latin typeface="Arial"/>
                    <a:cs typeface="Arial" pitchFamily="34" charset="0"/>
                  </a:rPr>
                  <a:t>Duration</a:t>
                </a:r>
              </a:p>
            </p:txBody>
          </p:sp>
          <p:sp>
            <p:nvSpPr>
              <p:cNvPr id="123" name="Rectangle 122"/>
              <p:cNvSpPr/>
              <p:nvPr/>
            </p:nvSpPr>
            <p:spPr>
              <a:xfrm>
                <a:off x="14351779" y="5361121"/>
                <a:ext cx="1518275" cy="519680"/>
              </a:xfrm>
              <a:prstGeom prst="rect">
                <a:avLst/>
              </a:prstGeom>
              <a:gradFill rotWithShape="1">
                <a:gsLst>
                  <a:gs pos="0">
                    <a:srgbClr val="FDC476"/>
                  </a:gs>
                  <a:gs pos="35000">
                    <a:srgbClr val="FED49C"/>
                  </a:gs>
                  <a:gs pos="100000">
                    <a:srgbClr val="FEE9C6"/>
                  </a:gs>
                </a:gsLst>
                <a:lin ang="16200000" scaled="1"/>
              </a:gradFill>
              <a:ln w="3175" cap="flat" cmpd="sng" algn="ctr">
                <a:solidFill>
                  <a:srgbClr val="FFC000"/>
                </a:solidFill>
                <a:prstDash val="solid"/>
                <a:headEnd/>
                <a:tailEnd/>
              </a:ln>
              <a:effectLst/>
            </p:spPr>
            <p:txBody>
              <a:bodyPr lIns="27093" tIns="27093" rIns="27093" bIns="27093" anchor="ctr" anchorCtr="0">
                <a:flatTx/>
              </a:bodyPr>
              <a:lstStyle/>
              <a:p>
                <a:pPr algn="ctr" defTabSz="901472" fontAlgn="base">
                  <a:spcBef>
                    <a:spcPct val="0"/>
                  </a:spcBef>
                  <a:spcAft>
                    <a:spcPct val="0"/>
                  </a:spcAft>
                  <a:defRPr/>
                </a:pPr>
                <a:r>
                  <a:rPr lang="en-US" sz="1087" kern="0" dirty="0">
                    <a:solidFill>
                      <a:srgbClr val="141414">
                        <a:lumMod val="90000"/>
                        <a:lumOff val="10000"/>
                      </a:srgbClr>
                    </a:solidFill>
                    <a:latin typeface="Arial"/>
                    <a:cs typeface="Arial" pitchFamily="34" charset="0"/>
                  </a:rPr>
                  <a:t>Quantity</a:t>
                </a:r>
              </a:p>
            </p:txBody>
          </p:sp>
          <p:sp>
            <p:nvSpPr>
              <p:cNvPr id="124" name="Rectangle 123"/>
              <p:cNvSpPr/>
              <p:nvPr/>
            </p:nvSpPr>
            <p:spPr>
              <a:xfrm>
                <a:off x="14351287" y="5935500"/>
                <a:ext cx="1519259" cy="687465"/>
              </a:xfrm>
              <a:prstGeom prst="rect">
                <a:avLst/>
              </a:prstGeom>
              <a:gradFill rotWithShape="1">
                <a:gsLst>
                  <a:gs pos="0">
                    <a:srgbClr val="FDC476"/>
                  </a:gs>
                  <a:gs pos="35000">
                    <a:srgbClr val="FED49C"/>
                  </a:gs>
                  <a:gs pos="100000">
                    <a:srgbClr val="FEE9C6"/>
                  </a:gs>
                </a:gsLst>
                <a:lin ang="16200000" scaled="1"/>
              </a:gradFill>
              <a:ln w="3175" cap="flat" cmpd="sng" algn="ctr">
                <a:solidFill>
                  <a:srgbClr val="FFC000"/>
                </a:solidFill>
                <a:prstDash val="solid"/>
                <a:headEnd/>
                <a:tailEnd/>
              </a:ln>
              <a:effectLst/>
            </p:spPr>
            <p:txBody>
              <a:bodyPr lIns="27093" tIns="27093" rIns="27093" bIns="27093" anchor="ctr" anchorCtr="0">
                <a:flatTx/>
              </a:bodyPr>
              <a:lstStyle/>
              <a:p>
                <a:pPr algn="ctr" defTabSz="901472" fontAlgn="base">
                  <a:spcBef>
                    <a:spcPct val="0"/>
                  </a:spcBef>
                  <a:spcAft>
                    <a:spcPct val="0"/>
                  </a:spcAft>
                  <a:defRPr/>
                </a:pPr>
                <a:r>
                  <a:rPr lang="en-US" sz="1087" kern="0" dirty="0">
                    <a:solidFill>
                      <a:srgbClr val="141414">
                        <a:lumMod val="90000"/>
                        <a:lumOff val="10000"/>
                      </a:srgbClr>
                    </a:solidFill>
                    <a:latin typeface="Arial"/>
                    <a:cs typeface="Arial" pitchFamily="34" charset="0"/>
                  </a:rPr>
                  <a:t>Hybrid</a:t>
                </a:r>
              </a:p>
            </p:txBody>
          </p:sp>
          <p:cxnSp>
            <p:nvCxnSpPr>
              <p:cNvPr id="125" name="Elbow Connector 124"/>
              <p:cNvCxnSpPr>
                <a:stCxn id="120" idx="2"/>
                <a:endCxn id="117" idx="0"/>
              </p:cNvCxnSpPr>
              <p:nvPr/>
            </p:nvCxnSpPr>
            <p:spPr>
              <a:xfrm rot="5400000">
                <a:off x="12144268" y="2256312"/>
                <a:ext cx="466761" cy="1620081"/>
              </a:xfrm>
              <a:prstGeom prst="bentConnector3">
                <a:avLst/>
              </a:prstGeom>
              <a:noFill/>
              <a:ln w="19050" cap="flat" cmpd="sng" algn="ctr">
                <a:solidFill>
                  <a:srgbClr val="50B3CF">
                    <a:shade val="95000"/>
                    <a:satMod val="105000"/>
                  </a:srgbClr>
                </a:solidFill>
                <a:prstDash val="solid"/>
                <a:tailEnd type="triangle"/>
              </a:ln>
              <a:effectLst/>
            </p:spPr>
          </p:cxnSp>
          <p:cxnSp>
            <p:nvCxnSpPr>
              <p:cNvPr id="126" name="Elbow Connector 125"/>
              <p:cNvCxnSpPr>
                <a:stCxn id="120" idx="2"/>
                <a:endCxn id="119" idx="0"/>
              </p:cNvCxnSpPr>
              <p:nvPr/>
            </p:nvCxnSpPr>
            <p:spPr>
              <a:xfrm rot="16200000" flipH="1">
                <a:off x="13919391" y="2101267"/>
                <a:ext cx="459825" cy="1923231"/>
              </a:xfrm>
              <a:prstGeom prst="bentConnector3">
                <a:avLst/>
              </a:prstGeom>
              <a:noFill/>
              <a:ln w="19050" cap="flat" cmpd="sng" algn="ctr">
                <a:solidFill>
                  <a:srgbClr val="50B3CF">
                    <a:shade val="95000"/>
                    <a:satMod val="105000"/>
                  </a:srgbClr>
                </a:solidFill>
                <a:prstDash val="solid"/>
                <a:tailEnd type="triangle"/>
              </a:ln>
              <a:effectLst/>
            </p:spPr>
          </p:cxnSp>
          <p:cxnSp>
            <p:nvCxnSpPr>
              <p:cNvPr id="127" name="Straight Arrow Connector 126"/>
              <p:cNvCxnSpPr>
                <a:stCxn id="120" idx="2"/>
              </p:cNvCxnSpPr>
              <p:nvPr/>
            </p:nvCxnSpPr>
            <p:spPr>
              <a:xfrm>
                <a:off x="13187688" y="2832971"/>
                <a:ext cx="1" cy="415583"/>
              </a:xfrm>
              <a:prstGeom prst="straightConnector1">
                <a:avLst/>
              </a:prstGeom>
              <a:noFill/>
              <a:ln w="19050" cap="flat" cmpd="sng" algn="ctr">
                <a:solidFill>
                  <a:srgbClr val="50B3CF">
                    <a:shade val="95000"/>
                    <a:satMod val="105000"/>
                  </a:srgbClr>
                </a:solidFill>
                <a:prstDash val="solid"/>
                <a:tailEnd type="triangle"/>
              </a:ln>
              <a:effectLst/>
            </p:spPr>
          </p:cxnSp>
          <p:cxnSp>
            <p:nvCxnSpPr>
              <p:cNvPr id="128" name="Straight Arrow Connector 127"/>
              <p:cNvCxnSpPr>
                <a:stCxn id="117" idx="2"/>
              </p:cNvCxnSpPr>
              <p:nvPr/>
            </p:nvCxnSpPr>
            <p:spPr>
              <a:xfrm flipH="1">
                <a:off x="11567605" y="4267391"/>
                <a:ext cx="1" cy="315207"/>
              </a:xfrm>
              <a:prstGeom prst="straightConnector1">
                <a:avLst/>
              </a:prstGeom>
              <a:noFill/>
              <a:ln w="19050" cap="flat" cmpd="sng" algn="ctr">
                <a:solidFill>
                  <a:srgbClr val="6DB33F">
                    <a:shade val="95000"/>
                    <a:satMod val="105000"/>
                  </a:srgbClr>
                </a:solidFill>
                <a:prstDash val="solid"/>
                <a:tailEnd type="triangle"/>
              </a:ln>
              <a:effectLst/>
            </p:spPr>
          </p:cxnSp>
          <p:cxnSp>
            <p:nvCxnSpPr>
              <p:cNvPr id="129" name="Straight Arrow Connector 128"/>
              <p:cNvCxnSpPr/>
              <p:nvPr/>
            </p:nvCxnSpPr>
            <p:spPr>
              <a:xfrm flipH="1">
                <a:off x="13353787" y="4300873"/>
                <a:ext cx="1" cy="315207"/>
              </a:xfrm>
              <a:prstGeom prst="straightConnector1">
                <a:avLst/>
              </a:prstGeom>
              <a:noFill/>
              <a:ln w="19050" cap="flat" cmpd="sng" algn="ctr">
                <a:solidFill>
                  <a:srgbClr val="387C2C">
                    <a:shade val="95000"/>
                    <a:satMod val="105000"/>
                  </a:srgbClr>
                </a:solidFill>
                <a:prstDash val="solid"/>
                <a:tailEnd type="triangle"/>
              </a:ln>
              <a:effectLst/>
            </p:spPr>
          </p:cxnSp>
          <p:cxnSp>
            <p:nvCxnSpPr>
              <p:cNvPr id="130" name="Straight Arrow Connector 129"/>
              <p:cNvCxnSpPr/>
              <p:nvPr/>
            </p:nvCxnSpPr>
            <p:spPr>
              <a:xfrm flipH="1">
                <a:off x="15110917" y="4276742"/>
                <a:ext cx="1" cy="315207"/>
              </a:xfrm>
              <a:prstGeom prst="straightConnector1">
                <a:avLst/>
              </a:prstGeom>
              <a:noFill/>
              <a:ln w="19050" cap="flat" cmpd="sng" algn="ctr">
                <a:solidFill>
                  <a:srgbClr val="DF7A1C">
                    <a:shade val="95000"/>
                    <a:satMod val="105000"/>
                  </a:srgbClr>
                </a:solidFill>
                <a:prstDash val="solid"/>
                <a:tailEnd type="triangle"/>
              </a:ln>
              <a:effectLst/>
            </p:spPr>
          </p:cxnSp>
          <p:sp>
            <p:nvSpPr>
              <p:cNvPr id="131" name="Rectangle 130"/>
              <p:cNvSpPr/>
              <p:nvPr/>
            </p:nvSpPr>
            <p:spPr>
              <a:xfrm>
                <a:off x="10680876" y="6694830"/>
                <a:ext cx="5407303" cy="281647"/>
              </a:xfrm>
              <a:prstGeom prst="rect">
                <a:avLst/>
              </a:prstGeom>
            </p:spPr>
            <p:txBody>
              <a:bodyPr wrap="square" lIns="67733" tIns="33867" rIns="67733" bIns="33867">
                <a:spAutoFit/>
              </a:bodyPr>
              <a:lstStyle/>
              <a:p>
                <a:pPr algn="ctr" defTabSz="433458"/>
                <a:r>
                  <a:rPr lang="en-GB" sz="987" dirty="0">
                    <a:solidFill>
                      <a:srgbClr val="141414"/>
                    </a:solidFill>
                    <a:latin typeface="Arial"/>
                  </a:rPr>
                  <a:t>As per a study, a new channel may be able to provide 26% more CLTV than other traditional channels</a:t>
                </a:r>
              </a:p>
            </p:txBody>
          </p:sp>
        </p:grpSp>
        <p:sp>
          <p:nvSpPr>
            <p:cNvPr id="134" name="Text Placeholder 5"/>
            <p:cNvSpPr txBox="1">
              <a:spLocks/>
            </p:cNvSpPr>
            <p:nvPr/>
          </p:nvSpPr>
          <p:spPr>
            <a:xfrm>
              <a:off x="10195330" y="1305822"/>
              <a:ext cx="5344140" cy="699115"/>
            </a:xfrm>
            <a:prstGeom prst="rect">
              <a:avLst/>
            </a:prstGeom>
          </p:spPr>
          <p:txBody>
            <a:bodyPr/>
            <a:lstStyle>
              <a:lvl1pPr marL="2286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1pPr>
              <a:lvl2pPr marL="4572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2pPr>
              <a:lvl3pPr marL="6858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3pPr>
              <a:lvl4pPr marL="9144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4pPr>
              <a:lvl5pPr marL="1143000" indent="-228600" algn="l" defTabSz="1463040" rtl="0" eaLnBrk="1" latinLnBrk="0" hangingPunct="1">
                <a:spcBef>
                  <a:spcPct val="20000"/>
                </a:spcBef>
                <a:buClr>
                  <a:srgbClr val="92D050"/>
                </a:buClr>
                <a:buFont typeface="Symbol" pitchFamily="18" charset="2"/>
                <a:buChar char="·"/>
                <a:defRPr sz="2100" kern="1200">
                  <a:solidFill>
                    <a:schemeClr val="tx1"/>
                  </a:solidFill>
                  <a:latin typeface="Arial" pitchFamily="34" charset="0"/>
                  <a:ea typeface="+mn-ea"/>
                  <a:cs typeface="Arial" pitchFamily="34" charset="0"/>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a:lstStyle>
            <a:p>
              <a:pPr marL="0" indent="0" defTabSz="1083674">
                <a:buNone/>
              </a:pPr>
              <a:r>
                <a:rPr lang="en-US" sz="2370" b="1" dirty="0">
                  <a:solidFill>
                    <a:srgbClr val="15AF97">
                      <a:lumMod val="75000"/>
                    </a:srgbClr>
                  </a:solidFill>
                  <a:latin typeface="Century Gothic" panose="020B0502020202020204" pitchFamily="34" charset="0"/>
                </a:rPr>
                <a:t>What </a:t>
              </a:r>
              <a:r>
                <a:rPr lang="en-US" sz="1333" b="1" dirty="0">
                  <a:solidFill>
                    <a:srgbClr val="15AF97">
                      <a:lumMod val="75000"/>
                    </a:srgbClr>
                  </a:solidFill>
                  <a:latin typeface="Century Gothic" panose="020B0502020202020204" pitchFamily="34" charset="0"/>
                </a:rPr>
                <a:t>are the Monetization Models?</a:t>
              </a:r>
              <a:endParaRPr lang="en-US" sz="1555" b="1" dirty="0">
                <a:solidFill>
                  <a:srgbClr val="15AF97">
                    <a:lumMod val="75000"/>
                  </a:srgbClr>
                </a:solidFill>
                <a:latin typeface="Century Gothic" panose="020B0502020202020204" pitchFamily="34" charset="0"/>
              </a:endParaRPr>
            </a:p>
          </p:txBody>
        </p:sp>
      </p:grpSp>
    </p:spTree>
    <p:extLst>
      <p:ext uri="{BB962C8B-B14F-4D97-AF65-F5344CB8AC3E}">
        <p14:creationId xmlns:p14="http://schemas.microsoft.com/office/powerpoint/2010/main" val="2905615827"/>
      </p:ext>
    </p:extLst>
  </p:cSld>
  <p:clrMapOvr>
    <a:masterClrMapping/>
  </p:clrMapOvr>
</p:sld>
</file>

<file path=ppt/theme/theme1.xml><?xml version="1.0" encoding="utf-8"?>
<a:theme xmlns:a="http://schemas.openxmlformats.org/drawingml/2006/main" name="3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120e38b-ae86-4099-aa66-abe0e059b68f" xsi:nil="true"/>
    <lcf76f155ced4ddcb4097134ff3c332f xmlns="87e102d4-1bcc-4754-8587-0ac332a946ee">
      <Terms xmlns="http://schemas.microsoft.com/office/infopath/2007/PartnerControls"/>
    </lcf76f155ced4ddcb4097134ff3c332f>
    <_dlc_DocId xmlns="d120e38b-ae86-4099-aa66-abe0e059b68f">UJ3EZNSAX3SN-1489146520-142</_dlc_DocId>
    <_dlc_DocIdUrl xmlns="d120e38b-ae86-4099-aa66-abe0e059b68f">
      <Url>https://intelliswift.sharepoint.com/sites/TechnologyCommunities/Integration/_layouts/15/DocIdRedir.aspx?ID=UJ3EZNSAX3SN-1489146520-142</Url>
      <Description>UJ3EZNSAX3SN-1489146520-142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1" ma:contentTypeDescription="Create a new document." ma:contentTypeScope="" ma:versionID="43b05043d2bef103bd10c9a327ff518e">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442bf9cd03c3e3f5568f5e5a44ff336f"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3289397-1096-4092-9A73-0747D61C85E4}">
  <ds:schemaRefs>
    <ds:schemaRef ds:uri="http://schemas.microsoft.com/office/2006/metadata/properties"/>
    <ds:schemaRef ds:uri="http://purl.org/dc/elements/1.1/"/>
    <ds:schemaRef ds:uri="http://purl.org/dc/terms/"/>
    <ds:schemaRef ds:uri="4b0169b6-5eb2-4755-86c2-fdac0086ac73"/>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96b0f37c-9b5d-4ae8-8ca1-109f1cd926bf"/>
  </ds:schemaRefs>
</ds:datastoreItem>
</file>

<file path=customXml/itemProps2.xml><?xml version="1.0" encoding="utf-8"?>
<ds:datastoreItem xmlns:ds="http://schemas.openxmlformats.org/officeDocument/2006/customXml" ds:itemID="{099F8690-8BCE-48DE-BBDE-190269175D77}"/>
</file>

<file path=customXml/itemProps3.xml><?xml version="1.0" encoding="utf-8"?>
<ds:datastoreItem xmlns:ds="http://schemas.openxmlformats.org/officeDocument/2006/customXml" ds:itemID="{90CAE706-DEE9-4BAB-811B-57E955CE1579}">
  <ds:schemaRefs>
    <ds:schemaRef ds:uri="http://schemas.microsoft.com/sharepoint/v3/contenttype/forms"/>
  </ds:schemaRefs>
</ds:datastoreItem>
</file>

<file path=customXml/itemProps4.xml><?xml version="1.0" encoding="utf-8"?>
<ds:datastoreItem xmlns:ds="http://schemas.openxmlformats.org/officeDocument/2006/customXml" ds:itemID="{24726053-14FA-4F60-BC7C-1E4E717DF291}"/>
</file>

<file path=docProps/app.xml><?xml version="1.0" encoding="utf-8"?>
<Properties xmlns="http://schemas.openxmlformats.org/officeDocument/2006/extended-properties" xmlns:vt="http://schemas.openxmlformats.org/officeDocument/2006/docPropsVTypes">
  <TotalTime>840</TotalTime>
  <Words>1364</Words>
  <Application>Microsoft Office PowerPoint</Application>
  <PresentationFormat>Widescreen</PresentationFormat>
  <Paragraphs>174</Paragraphs>
  <Slides>12</Slides>
  <Notes>0</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31" baseType="lpstr">
      <vt:lpstr>Arial Unicode MS</vt:lpstr>
      <vt:lpstr>ＭＳ Ｐゴシック</vt:lpstr>
      <vt:lpstr>Arial</vt:lpstr>
      <vt:lpstr>Calibri</vt:lpstr>
      <vt:lpstr>Century Gothic</vt:lpstr>
      <vt:lpstr>Graphik Light</vt:lpstr>
      <vt:lpstr>Graphik Medium</vt:lpstr>
      <vt:lpstr>Graphik Semibold</vt:lpstr>
      <vt:lpstr>Helvetica Neue Medium</vt:lpstr>
      <vt:lpstr>Lato</vt:lpstr>
      <vt:lpstr>Roboto</vt:lpstr>
      <vt:lpstr>Segoe UI</vt:lpstr>
      <vt:lpstr>Segoe UI Semibold</vt:lpstr>
      <vt:lpstr>Source Sans Pro</vt:lpstr>
      <vt:lpstr>Symbol</vt:lpstr>
      <vt:lpstr>Wingdings</vt:lpstr>
      <vt:lpstr>3_Office Theme</vt:lpstr>
      <vt:lpstr>4_Office Theme</vt:lpstr>
      <vt:lpstr>Photo Editor Photo</vt:lpstr>
      <vt:lpstr>PowerPoint Presentation</vt:lpstr>
      <vt:lpstr>The API Economy</vt:lpstr>
      <vt:lpstr>Monetization know-hows for success</vt:lpstr>
      <vt:lpstr>Microservices Anti-patterns to avoid</vt:lpstr>
      <vt:lpstr> Monetization Approach</vt:lpstr>
      <vt:lpstr>Identify the Data Asset</vt:lpstr>
      <vt:lpstr>Collect and expose measurable data </vt:lpstr>
      <vt:lpstr>API Monetization Strategy</vt:lpstr>
      <vt:lpstr>API Business Models</vt:lpstr>
      <vt:lpstr>PowerPoint Presentation</vt:lpstr>
      <vt:lpstr>Apigee Monetization</vt:lpstr>
      <vt:lpstr>API Monetization implementation for a Global Fintech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Totla</dc:creator>
  <cp:lastModifiedBy>Naveen Totla</cp:lastModifiedBy>
  <cp:revision>19</cp:revision>
  <dcterms:created xsi:type="dcterms:W3CDTF">2023-02-01T04:15:35Z</dcterms:created>
  <dcterms:modified xsi:type="dcterms:W3CDTF">2023-08-09T06:42:48Z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7b2ffdfc-8b21-46b4-bed4-0dcc204e8c3f</vt:lpwstr>
  </property>
</Properties>
</file>