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Lst>
  <p:sldIdLst>
    <p:sldId id="8351" r:id="rId5"/>
    <p:sldId id="8345" r:id="rId6"/>
    <p:sldId id="274" r:id="rId7"/>
    <p:sldId id="8355" r:id="rId8"/>
    <p:sldId id="279" r:id="rId9"/>
    <p:sldId id="669" r:id="rId10"/>
    <p:sldId id="294" r:id="rId11"/>
    <p:sldId id="295" r:id="rId12"/>
    <p:sldId id="8352" r:id="rId13"/>
    <p:sldId id="267" r:id="rId14"/>
    <p:sldId id="264" r:id="rId15"/>
    <p:sldId id="271" r:id="rId16"/>
    <p:sldId id="8353" r:id="rId17"/>
    <p:sldId id="8356" r:id="rId18"/>
    <p:sldId id="8357" r:id="rId19"/>
    <p:sldId id="8358" r:id="rId20"/>
    <p:sldId id="835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openxmlformats.org/officeDocument/2006/relationships/customXml" Target="../customXml/item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9243F1FE-C90B-43F4-9C74-209AF7F96EEA}"/>
    <pc:docChg chg="custSel addSld delSld modSld">
      <pc:chgData name="Naveen Totla" userId="3a0dd7d2-776f-45b5-aa20-bccfea9d8cc6" providerId="ADAL" clId="{9243F1FE-C90B-43F4-9C74-209AF7F96EEA}" dt="2021-12-29T12:02:32.841" v="1592" actId="108"/>
      <pc:docMkLst>
        <pc:docMk/>
      </pc:docMkLst>
      <pc:sldChg chg="modSp">
        <pc:chgData name="Naveen Totla" userId="3a0dd7d2-776f-45b5-aa20-bccfea9d8cc6" providerId="ADAL" clId="{9243F1FE-C90B-43F4-9C74-209AF7F96EEA}" dt="2021-12-29T05:26:02.043" v="119" actId="404"/>
        <pc:sldMkLst>
          <pc:docMk/>
          <pc:sldMk cId="3090118607" sldId="264"/>
        </pc:sldMkLst>
        <pc:spChg chg="mod">
          <ac:chgData name="Naveen Totla" userId="3a0dd7d2-776f-45b5-aa20-bccfea9d8cc6" providerId="ADAL" clId="{9243F1FE-C90B-43F4-9C74-209AF7F96EEA}" dt="2021-12-29T05:26:02.043" v="119" actId="404"/>
          <ac:spMkLst>
            <pc:docMk/>
            <pc:sldMk cId="3090118607" sldId="264"/>
            <ac:spMk id="14" creationId="{00000000-0000-0000-0000-000000000000}"/>
          </ac:spMkLst>
        </pc:spChg>
        <pc:spChg chg="mod">
          <ac:chgData name="Naveen Totla" userId="3a0dd7d2-776f-45b5-aa20-bccfea9d8cc6" providerId="ADAL" clId="{9243F1FE-C90B-43F4-9C74-209AF7F96EEA}" dt="2021-12-29T05:25:59.257" v="118" actId="1076"/>
          <ac:spMkLst>
            <pc:docMk/>
            <pc:sldMk cId="3090118607" sldId="264"/>
            <ac:spMk id="23" creationId="{00000000-0000-0000-0000-000000000000}"/>
          </ac:spMkLst>
        </pc:spChg>
      </pc:sldChg>
      <pc:sldChg chg="modSp">
        <pc:chgData name="Naveen Totla" userId="3a0dd7d2-776f-45b5-aa20-bccfea9d8cc6" providerId="ADAL" clId="{9243F1FE-C90B-43F4-9C74-209AF7F96EEA}" dt="2021-12-29T12:02:32.841" v="1592" actId="108"/>
        <pc:sldMkLst>
          <pc:docMk/>
          <pc:sldMk cId="4144898841" sldId="267"/>
        </pc:sldMkLst>
        <pc:spChg chg="mod">
          <ac:chgData name="Naveen Totla" userId="3a0dd7d2-776f-45b5-aa20-bccfea9d8cc6" providerId="ADAL" clId="{9243F1FE-C90B-43F4-9C74-209AF7F96EEA}" dt="2021-12-29T12:02:32.841" v="1592" actId="108"/>
          <ac:spMkLst>
            <pc:docMk/>
            <pc:sldMk cId="4144898841" sldId="267"/>
            <ac:spMk id="2" creationId="{00000000-0000-0000-0000-000000000000}"/>
          </ac:spMkLst>
        </pc:spChg>
      </pc:sldChg>
      <pc:sldChg chg="modSp">
        <pc:chgData name="Naveen Totla" userId="3a0dd7d2-776f-45b5-aa20-bccfea9d8cc6" providerId="ADAL" clId="{9243F1FE-C90B-43F4-9C74-209AF7F96EEA}" dt="2021-12-29T05:25:04.750" v="114" actId="313"/>
        <pc:sldMkLst>
          <pc:docMk/>
          <pc:sldMk cId="3939872287" sldId="271"/>
        </pc:sldMkLst>
        <pc:spChg chg="mod">
          <ac:chgData name="Naveen Totla" userId="3a0dd7d2-776f-45b5-aa20-bccfea9d8cc6" providerId="ADAL" clId="{9243F1FE-C90B-43F4-9C74-209AF7F96EEA}" dt="2021-12-29T05:25:03.564" v="113" actId="313"/>
          <ac:spMkLst>
            <pc:docMk/>
            <pc:sldMk cId="3939872287" sldId="271"/>
            <ac:spMk id="5" creationId="{00000000-0000-0000-0000-000000000000}"/>
          </ac:spMkLst>
        </pc:spChg>
        <pc:spChg chg="mod">
          <ac:chgData name="Naveen Totla" userId="3a0dd7d2-776f-45b5-aa20-bccfea9d8cc6" providerId="ADAL" clId="{9243F1FE-C90B-43F4-9C74-209AF7F96EEA}" dt="2021-12-29T05:25:04.750" v="114" actId="313"/>
          <ac:spMkLst>
            <pc:docMk/>
            <pc:sldMk cId="3939872287" sldId="271"/>
            <ac:spMk id="6" creationId="{00000000-0000-0000-0000-000000000000}"/>
          </ac:spMkLst>
        </pc:spChg>
      </pc:sldChg>
      <pc:sldChg chg="addSp modSp">
        <pc:chgData name="Naveen Totla" userId="3a0dd7d2-776f-45b5-aa20-bccfea9d8cc6" providerId="ADAL" clId="{9243F1FE-C90B-43F4-9C74-209AF7F96EEA}" dt="2021-12-29T05:22:27.353" v="87" actId="20577"/>
        <pc:sldMkLst>
          <pc:docMk/>
          <pc:sldMk cId="3697020785" sldId="274"/>
        </pc:sldMkLst>
        <pc:spChg chg="mod">
          <ac:chgData name="Naveen Totla" userId="3a0dd7d2-776f-45b5-aa20-bccfea9d8cc6" providerId="ADAL" clId="{9243F1FE-C90B-43F4-9C74-209AF7F96EEA}" dt="2021-12-29T05:21:19.827" v="35" actId="20577"/>
          <ac:spMkLst>
            <pc:docMk/>
            <pc:sldMk cId="3697020785" sldId="274"/>
            <ac:spMk id="15" creationId="{00000000-0000-0000-0000-000000000000}"/>
          </ac:spMkLst>
        </pc:spChg>
        <pc:spChg chg="mod">
          <ac:chgData name="Naveen Totla" userId="3a0dd7d2-776f-45b5-aa20-bccfea9d8cc6" providerId="ADAL" clId="{9243F1FE-C90B-43F4-9C74-209AF7F96EEA}" dt="2021-12-29T05:22:13.749" v="63" actId="1076"/>
          <ac:spMkLst>
            <pc:docMk/>
            <pc:sldMk cId="3697020785" sldId="274"/>
            <ac:spMk id="31" creationId="{00000000-0000-0000-0000-000000000000}"/>
          </ac:spMkLst>
        </pc:spChg>
        <pc:spChg chg="mod">
          <ac:chgData name="Naveen Totla" userId="3a0dd7d2-776f-45b5-aa20-bccfea9d8cc6" providerId="ADAL" clId="{9243F1FE-C90B-43F4-9C74-209AF7F96EEA}" dt="2021-12-29T05:22:27.353" v="87" actId="20577"/>
          <ac:spMkLst>
            <pc:docMk/>
            <pc:sldMk cId="3697020785" sldId="274"/>
            <ac:spMk id="35" creationId="{00000000-0000-0000-0000-000000000000}"/>
          </ac:spMkLst>
        </pc:spChg>
        <pc:spChg chg="mod">
          <ac:chgData name="Naveen Totla" userId="3a0dd7d2-776f-45b5-aa20-bccfea9d8cc6" providerId="ADAL" clId="{9243F1FE-C90B-43F4-9C74-209AF7F96EEA}" dt="2021-12-29T05:21:45.531" v="39" actId="14100"/>
          <ac:spMkLst>
            <pc:docMk/>
            <pc:sldMk cId="3697020785" sldId="274"/>
            <ac:spMk id="37" creationId="{00000000-0000-0000-0000-000000000000}"/>
          </ac:spMkLst>
        </pc:spChg>
        <pc:spChg chg="mod">
          <ac:chgData name="Naveen Totla" userId="3a0dd7d2-776f-45b5-aa20-bccfea9d8cc6" providerId="ADAL" clId="{9243F1FE-C90B-43F4-9C74-209AF7F96EEA}" dt="2021-12-29T05:21:27.186" v="36" actId="6549"/>
          <ac:spMkLst>
            <pc:docMk/>
            <pc:sldMk cId="3697020785" sldId="274"/>
            <ac:spMk id="39" creationId="{00000000-0000-0000-0000-000000000000}"/>
          </ac:spMkLst>
        </pc:spChg>
        <pc:spChg chg="add mod">
          <ac:chgData name="Naveen Totla" userId="3a0dd7d2-776f-45b5-aa20-bccfea9d8cc6" providerId="ADAL" clId="{9243F1FE-C90B-43F4-9C74-209AF7F96EEA}" dt="2021-12-29T05:21:58.065" v="62" actId="20577"/>
          <ac:spMkLst>
            <pc:docMk/>
            <pc:sldMk cId="3697020785" sldId="274"/>
            <ac:spMk id="43" creationId="{5304010E-06AA-4BA6-98DB-B649696CE6A0}"/>
          </ac:spMkLst>
        </pc:spChg>
        <pc:spChg chg="add mod">
          <ac:chgData name="Naveen Totla" userId="3a0dd7d2-776f-45b5-aa20-bccfea9d8cc6" providerId="ADAL" clId="{9243F1FE-C90B-43F4-9C74-209AF7F96EEA}" dt="2021-12-29T05:22:22.791" v="80" actId="20577"/>
          <ac:spMkLst>
            <pc:docMk/>
            <pc:sldMk cId="3697020785" sldId="274"/>
            <ac:spMk id="44" creationId="{99F9A282-99DE-44C2-B3C7-04CC18F186B2}"/>
          </ac:spMkLst>
        </pc:spChg>
      </pc:sldChg>
      <pc:sldChg chg="modSp">
        <pc:chgData name="Naveen Totla" userId="3a0dd7d2-776f-45b5-aa20-bccfea9d8cc6" providerId="ADAL" clId="{9243F1FE-C90B-43F4-9C74-209AF7F96EEA}" dt="2021-12-29T05:24:33.106" v="91" actId="6549"/>
        <pc:sldMkLst>
          <pc:docMk/>
          <pc:sldMk cId="923770325" sldId="294"/>
        </pc:sldMkLst>
        <pc:graphicFrameChg chg="modGraphic">
          <ac:chgData name="Naveen Totla" userId="3a0dd7d2-776f-45b5-aa20-bccfea9d8cc6" providerId="ADAL" clId="{9243F1FE-C90B-43F4-9C74-209AF7F96EEA}" dt="2021-12-29T05:24:33.106" v="91" actId="6549"/>
          <ac:graphicFrameMkLst>
            <pc:docMk/>
            <pc:sldMk cId="923770325" sldId="294"/>
            <ac:graphicFrameMk id="5" creationId="{00000000-0000-0000-0000-000000000000}"/>
          </ac:graphicFrameMkLst>
        </pc:graphicFrameChg>
      </pc:sldChg>
      <pc:sldChg chg="modSp">
        <pc:chgData name="Naveen Totla" userId="3a0dd7d2-776f-45b5-aa20-bccfea9d8cc6" providerId="ADAL" clId="{9243F1FE-C90B-43F4-9C74-209AF7F96EEA}" dt="2021-12-29T05:24:23.440" v="90" actId="6549"/>
        <pc:sldMkLst>
          <pc:docMk/>
          <pc:sldMk cId="1217478655" sldId="669"/>
        </pc:sldMkLst>
        <pc:graphicFrameChg chg="modGraphic">
          <ac:chgData name="Naveen Totla" userId="3a0dd7d2-776f-45b5-aa20-bccfea9d8cc6" providerId="ADAL" clId="{9243F1FE-C90B-43F4-9C74-209AF7F96EEA}" dt="2021-12-29T05:24:23.440" v="90" actId="6549"/>
          <ac:graphicFrameMkLst>
            <pc:docMk/>
            <pc:sldMk cId="1217478655" sldId="669"/>
            <ac:graphicFrameMk id="4" creationId="{00000000-0000-0000-0000-000000000000}"/>
          </ac:graphicFrameMkLst>
        </pc:graphicFrameChg>
      </pc:sldChg>
      <pc:sldChg chg="modSp">
        <pc:chgData name="Naveen Totla" userId="3a0dd7d2-776f-45b5-aa20-bccfea9d8cc6" providerId="ADAL" clId="{9243F1FE-C90B-43F4-9C74-209AF7F96EEA}" dt="2021-12-29T05:26:37.837" v="122" actId="14100"/>
        <pc:sldMkLst>
          <pc:docMk/>
          <pc:sldMk cId="3741687558" sldId="8345"/>
        </pc:sldMkLst>
        <pc:spChg chg="mod">
          <ac:chgData name="Naveen Totla" userId="3a0dd7d2-776f-45b5-aa20-bccfea9d8cc6" providerId="ADAL" clId="{9243F1FE-C90B-43F4-9C74-209AF7F96EEA}" dt="2021-12-29T05:26:29.388" v="120" actId="1076"/>
          <ac:spMkLst>
            <pc:docMk/>
            <pc:sldMk cId="3741687558" sldId="8345"/>
            <ac:spMk id="8" creationId="{4699CB09-ADDA-4F5D-8A1C-455FDE8C1098}"/>
          </ac:spMkLst>
        </pc:spChg>
        <pc:spChg chg="mod">
          <ac:chgData name="Naveen Totla" userId="3a0dd7d2-776f-45b5-aa20-bccfea9d8cc6" providerId="ADAL" clId="{9243F1FE-C90B-43F4-9C74-209AF7F96EEA}" dt="2021-12-29T05:25:06.880" v="115" actId="313"/>
          <ac:spMkLst>
            <pc:docMk/>
            <pc:sldMk cId="3741687558" sldId="8345"/>
            <ac:spMk id="14" creationId="{B754C822-F983-484B-B5F4-E145B12507B5}"/>
          </ac:spMkLst>
        </pc:spChg>
        <pc:spChg chg="mod">
          <ac:chgData name="Naveen Totla" userId="3a0dd7d2-776f-45b5-aa20-bccfea9d8cc6" providerId="ADAL" clId="{9243F1FE-C90B-43F4-9C74-209AF7F96EEA}" dt="2021-12-29T05:26:37.837" v="122" actId="14100"/>
          <ac:spMkLst>
            <pc:docMk/>
            <pc:sldMk cId="3741687558" sldId="8345"/>
            <ac:spMk id="17" creationId="{A2D3812D-F61A-4B0D-9946-B3B59A4C0343}"/>
          </ac:spMkLst>
        </pc:spChg>
      </pc:sldChg>
      <pc:sldChg chg="addSp modSp add">
        <pc:chgData name="Naveen Totla" userId="3a0dd7d2-776f-45b5-aa20-bccfea9d8cc6" providerId="ADAL" clId="{9243F1FE-C90B-43F4-9C74-209AF7F96EEA}" dt="2021-12-29T05:44:17.051" v="1143" actId="207"/>
        <pc:sldMkLst>
          <pc:docMk/>
          <pc:sldMk cId="1319594282" sldId="8355"/>
        </pc:sldMkLst>
        <pc:spChg chg="add mod">
          <ac:chgData name="Naveen Totla" userId="3a0dd7d2-776f-45b5-aa20-bccfea9d8cc6" providerId="ADAL" clId="{9243F1FE-C90B-43F4-9C74-209AF7F96EEA}" dt="2021-12-29T05:27:26.149" v="155" actId="20577"/>
          <ac:spMkLst>
            <pc:docMk/>
            <pc:sldMk cId="1319594282" sldId="8355"/>
            <ac:spMk id="2" creationId="{A398FFEE-54C9-4F9B-B10F-352978AED16F}"/>
          </ac:spMkLst>
        </pc:spChg>
        <pc:spChg chg="add mod">
          <ac:chgData name="Naveen Totla" userId="3a0dd7d2-776f-45b5-aa20-bccfea9d8cc6" providerId="ADAL" clId="{9243F1FE-C90B-43F4-9C74-209AF7F96EEA}" dt="2021-12-29T05:40:50.645" v="983" actId="1076"/>
          <ac:spMkLst>
            <pc:docMk/>
            <pc:sldMk cId="1319594282" sldId="8355"/>
            <ac:spMk id="3" creationId="{73688890-A6E9-4FA7-9AC5-1A6B2BE16EC4}"/>
          </ac:spMkLst>
        </pc:spChg>
        <pc:spChg chg="add mod">
          <ac:chgData name="Naveen Totla" userId="3a0dd7d2-776f-45b5-aa20-bccfea9d8cc6" providerId="ADAL" clId="{9243F1FE-C90B-43F4-9C74-209AF7F96EEA}" dt="2021-12-29T05:44:17.051" v="1143" actId="207"/>
          <ac:spMkLst>
            <pc:docMk/>
            <pc:sldMk cId="1319594282" sldId="8355"/>
            <ac:spMk id="4" creationId="{B5DDFE38-32D2-474B-8D4A-902F8E9FE20B}"/>
          </ac:spMkLst>
        </pc:spChg>
        <pc:spChg chg="add mod">
          <ac:chgData name="Naveen Totla" userId="3a0dd7d2-776f-45b5-aa20-bccfea9d8cc6" providerId="ADAL" clId="{9243F1FE-C90B-43F4-9C74-209AF7F96EEA}" dt="2021-12-29T05:44:17.051" v="1143" actId="207"/>
          <ac:spMkLst>
            <pc:docMk/>
            <pc:sldMk cId="1319594282" sldId="8355"/>
            <ac:spMk id="5" creationId="{ECC6555D-3C95-4226-B494-3B0CE1CF579B}"/>
          </ac:spMkLst>
        </pc:spChg>
        <pc:spChg chg="add mod">
          <ac:chgData name="Naveen Totla" userId="3a0dd7d2-776f-45b5-aa20-bccfea9d8cc6" providerId="ADAL" clId="{9243F1FE-C90B-43F4-9C74-209AF7F96EEA}" dt="2021-12-29T05:44:17.051" v="1143" actId="207"/>
          <ac:spMkLst>
            <pc:docMk/>
            <pc:sldMk cId="1319594282" sldId="8355"/>
            <ac:spMk id="6" creationId="{B9F629AD-6A8E-48B9-86CD-6C31A1560F7F}"/>
          </ac:spMkLst>
        </pc:spChg>
        <pc:spChg chg="add mod">
          <ac:chgData name="Naveen Totla" userId="3a0dd7d2-776f-45b5-aa20-bccfea9d8cc6" providerId="ADAL" clId="{9243F1FE-C90B-43F4-9C74-209AF7F96EEA}" dt="2021-12-29T05:44:17.051" v="1143" actId="207"/>
          <ac:spMkLst>
            <pc:docMk/>
            <pc:sldMk cId="1319594282" sldId="8355"/>
            <ac:spMk id="7" creationId="{693F24D8-C9E9-47DF-9B4D-DC6D3EDD03D2}"/>
          </ac:spMkLst>
        </pc:spChg>
        <pc:spChg chg="add mod">
          <ac:chgData name="Naveen Totla" userId="3a0dd7d2-776f-45b5-aa20-bccfea9d8cc6" providerId="ADAL" clId="{9243F1FE-C90B-43F4-9C74-209AF7F96EEA}" dt="2021-12-29T05:44:17.051" v="1143" actId="207"/>
          <ac:spMkLst>
            <pc:docMk/>
            <pc:sldMk cId="1319594282" sldId="8355"/>
            <ac:spMk id="8" creationId="{B83969AC-AD4D-4833-9FCD-45A653009E8A}"/>
          </ac:spMkLst>
        </pc:spChg>
        <pc:spChg chg="add mod">
          <ac:chgData name="Naveen Totla" userId="3a0dd7d2-776f-45b5-aa20-bccfea9d8cc6" providerId="ADAL" clId="{9243F1FE-C90B-43F4-9C74-209AF7F96EEA}" dt="2021-12-29T05:44:17.051" v="1143" actId="207"/>
          <ac:spMkLst>
            <pc:docMk/>
            <pc:sldMk cId="1319594282" sldId="8355"/>
            <ac:spMk id="9" creationId="{826DB78A-5E9A-438D-8CA1-0146A7353FCC}"/>
          </ac:spMkLst>
        </pc:spChg>
        <pc:spChg chg="add mod">
          <ac:chgData name="Naveen Totla" userId="3a0dd7d2-776f-45b5-aa20-bccfea9d8cc6" providerId="ADAL" clId="{9243F1FE-C90B-43F4-9C74-209AF7F96EEA}" dt="2021-12-29T05:44:17.051" v="1143" actId="207"/>
          <ac:spMkLst>
            <pc:docMk/>
            <pc:sldMk cId="1319594282" sldId="8355"/>
            <ac:spMk id="10" creationId="{55205D16-F1FF-4DB0-9134-EDE9C9BDFCE9}"/>
          </ac:spMkLst>
        </pc:spChg>
        <pc:spChg chg="add mod">
          <ac:chgData name="Naveen Totla" userId="3a0dd7d2-776f-45b5-aa20-bccfea9d8cc6" providerId="ADAL" clId="{9243F1FE-C90B-43F4-9C74-209AF7F96EEA}" dt="2021-12-29T05:44:17.051" v="1143" actId="207"/>
          <ac:spMkLst>
            <pc:docMk/>
            <pc:sldMk cId="1319594282" sldId="8355"/>
            <ac:spMk id="11" creationId="{6226912E-D149-4B66-B597-DAFB7B0FD725}"/>
          </ac:spMkLst>
        </pc:spChg>
        <pc:spChg chg="add mod">
          <ac:chgData name="Naveen Totla" userId="3a0dd7d2-776f-45b5-aa20-bccfea9d8cc6" providerId="ADAL" clId="{9243F1FE-C90B-43F4-9C74-209AF7F96EEA}" dt="2021-12-29T05:44:17.051" v="1143" actId="207"/>
          <ac:spMkLst>
            <pc:docMk/>
            <pc:sldMk cId="1319594282" sldId="8355"/>
            <ac:spMk id="12" creationId="{1222FDD7-C1BC-455D-8991-05B9824D1401}"/>
          </ac:spMkLst>
        </pc:spChg>
        <pc:spChg chg="add mod">
          <ac:chgData name="Naveen Totla" userId="3a0dd7d2-776f-45b5-aa20-bccfea9d8cc6" providerId="ADAL" clId="{9243F1FE-C90B-43F4-9C74-209AF7F96EEA}" dt="2021-12-29T05:40:54.191" v="984" actId="207"/>
          <ac:spMkLst>
            <pc:docMk/>
            <pc:sldMk cId="1319594282" sldId="8355"/>
            <ac:spMk id="13" creationId="{ED29C399-2CDC-4928-8A12-FAF3031EEB3F}"/>
          </ac:spMkLst>
        </pc:spChg>
        <pc:spChg chg="add mod">
          <ac:chgData name="Naveen Totla" userId="3a0dd7d2-776f-45b5-aa20-bccfea9d8cc6" providerId="ADAL" clId="{9243F1FE-C90B-43F4-9C74-209AF7F96EEA}" dt="2021-12-29T05:42:53.279" v="1084" actId="1076"/>
          <ac:spMkLst>
            <pc:docMk/>
            <pc:sldMk cId="1319594282" sldId="8355"/>
            <ac:spMk id="14" creationId="{5E85FF03-84AC-4687-AB65-B99230CD0CB5}"/>
          </ac:spMkLst>
        </pc:spChg>
        <pc:spChg chg="add mod">
          <ac:chgData name="Naveen Totla" userId="3a0dd7d2-776f-45b5-aa20-bccfea9d8cc6" providerId="ADAL" clId="{9243F1FE-C90B-43F4-9C74-209AF7F96EEA}" dt="2021-12-29T05:44:17.051" v="1143" actId="207"/>
          <ac:spMkLst>
            <pc:docMk/>
            <pc:sldMk cId="1319594282" sldId="8355"/>
            <ac:spMk id="15" creationId="{06B2CD3B-05EC-4B98-A730-5B83AEF52CA1}"/>
          </ac:spMkLst>
        </pc:spChg>
      </pc:sldChg>
      <pc:sldChg chg="addSp delSp modSp add">
        <pc:chgData name="Naveen Totla" userId="3a0dd7d2-776f-45b5-aa20-bccfea9d8cc6" providerId="ADAL" clId="{9243F1FE-C90B-43F4-9C74-209AF7F96EEA}" dt="2021-12-29T11:57:02.817" v="1591" actId="20577"/>
        <pc:sldMkLst>
          <pc:docMk/>
          <pc:sldMk cId="2872972237" sldId="8356"/>
        </pc:sldMkLst>
        <pc:spChg chg="del">
          <ac:chgData name="Naveen Totla" userId="3a0dd7d2-776f-45b5-aa20-bccfea9d8cc6" providerId="ADAL" clId="{9243F1FE-C90B-43F4-9C74-209AF7F96EEA}" dt="2021-12-29T05:44:57.878" v="1145"/>
          <ac:spMkLst>
            <pc:docMk/>
            <pc:sldMk cId="2872972237" sldId="8356"/>
            <ac:spMk id="2" creationId="{58ACE1D1-D5FB-402B-8B1C-EB0AF637DCFD}"/>
          </ac:spMkLst>
        </pc:spChg>
        <pc:spChg chg="del">
          <ac:chgData name="Naveen Totla" userId="3a0dd7d2-776f-45b5-aa20-bccfea9d8cc6" providerId="ADAL" clId="{9243F1FE-C90B-43F4-9C74-209AF7F96EEA}" dt="2021-12-29T05:44:57.878" v="1145"/>
          <ac:spMkLst>
            <pc:docMk/>
            <pc:sldMk cId="2872972237" sldId="8356"/>
            <ac:spMk id="3" creationId="{B20C1C8B-0835-469A-BB0B-929676708124}"/>
          </ac:spMkLst>
        </pc:spChg>
        <pc:spChg chg="add mod">
          <ac:chgData name="Naveen Totla" userId="3a0dd7d2-776f-45b5-aa20-bccfea9d8cc6" providerId="ADAL" clId="{9243F1FE-C90B-43F4-9C74-209AF7F96EEA}" dt="2021-12-29T11:57:02.817" v="1591" actId="20577"/>
          <ac:spMkLst>
            <pc:docMk/>
            <pc:sldMk cId="2872972237" sldId="8356"/>
            <ac:spMk id="4" creationId="{131238D3-581B-4767-A5A8-9DF98B50FBF1}"/>
          </ac:spMkLst>
        </pc:spChg>
        <pc:spChg chg="add mod">
          <ac:chgData name="Naveen Totla" userId="3a0dd7d2-776f-45b5-aa20-bccfea9d8cc6" providerId="ADAL" clId="{9243F1FE-C90B-43F4-9C74-209AF7F96EEA}" dt="2021-12-29T05:49:57.631" v="1403" actId="1076"/>
          <ac:spMkLst>
            <pc:docMk/>
            <pc:sldMk cId="2872972237" sldId="8356"/>
            <ac:spMk id="5" creationId="{69D94492-87B0-40A4-A88D-C9833CECBBAC}"/>
          </ac:spMkLst>
        </pc:spChg>
        <pc:spChg chg="add mod">
          <ac:chgData name="Naveen Totla" userId="3a0dd7d2-776f-45b5-aa20-bccfea9d8cc6" providerId="ADAL" clId="{9243F1FE-C90B-43F4-9C74-209AF7F96EEA}" dt="2021-12-29T05:49:08.735" v="1393" actId="1076"/>
          <ac:spMkLst>
            <pc:docMk/>
            <pc:sldMk cId="2872972237" sldId="8356"/>
            <ac:spMk id="6" creationId="{2444CD0A-473E-496C-A86E-90CE5DA59A59}"/>
          </ac:spMkLst>
        </pc:spChg>
        <pc:spChg chg="add mod">
          <ac:chgData name="Naveen Totla" userId="3a0dd7d2-776f-45b5-aa20-bccfea9d8cc6" providerId="ADAL" clId="{9243F1FE-C90B-43F4-9C74-209AF7F96EEA}" dt="2021-12-29T05:50:09.986" v="1407" actId="1076"/>
          <ac:spMkLst>
            <pc:docMk/>
            <pc:sldMk cId="2872972237" sldId="8356"/>
            <ac:spMk id="7" creationId="{EF09C321-F348-4BAA-984C-1C3925068A8A}"/>
          </ac:spMkLst>
        </pc:spChg>
        <pc:spChg chg="add del mod">
          <ac:chgData name="Naveen Totla" userId="3a0dd7d2-776f-45b5-aa20-bccfea9d8cc6" providerId="ADAL" clId="{9243F1FE-C90B-43F4-9C74-209AF7F96EEA}" dt="2021-12-29T05:50:24.052" v="1427" actId="478"/>
          <ac:spMkLst>
            <pc:docMk/>
            <pc:sldMk cId="2872972237" sldId="8356"/>
            <ac:spMk id="11" creationId="{5E54CEB2-6910-4C6A-8962-011B712516FA}"/>
          </ac:spMkLst>
        </pc:spChg>
        <pc:spChg chg="add del mod">
          <ac:chgData name="Naveen Totla" userId="3a0dd7d2-776f-45b5-aa20-bccfea9d8cc6" providerId="ADAL" clId="{9243F1FE-C90B-43F4-9C74-209AF7F96EEA}" dt="2021-12-29T05:50:24.052" v="1427" actId="478"/>
          <ac:spMkLst>
            <pc:docMk/>
            <pc:sldMk cId="2872972237" sldId="8356"/>
            <ac:spMk id="12" creationId="{34AFFD71-9CA7-4241-A546-197115440E3D}"/>
          </ac:spMkLst>
        </pc:spChg>
        <pc:spChg chg="add del mod">
          <ac:chgData name="Naveen Totla" userId="3a0dd7d2-776f-45b5-aa20-bccfea9d8cc6" providerId="ADAL" clId="{9243F1FE-C90B-43F4-9C74-209AF7F96EEA}" dt="2021-12-29T05:50:24.052" v="1427" actId="478"/>
          <ac:spMkLst>
            <pc:docMk/>
            <pc:sldMk cId="2872972237" sldId="8356"/>
            <ac:spMk id="13" creationId="{799F352C-0035-438F-9AAA-F3A6846178C7}"/>
          </ac:spMkLst>
        </pc:spChg>
        <pc:spChg chg="add del mod">
          <ac:chgData name="Naveen Totla" userId="3a0dd7d2-776f-45b5-aa20-bccfea9d8cc6" providerId="ADAL" clId="{9243F1FE-C90B-43F4-9C74-209AF7F96EEA}" dt="2021-12-29T05:50:24.052" v="1427" actId="478"/>
          <ac:spMkLst>
            <pc:docMk/>
            <pc:sldMk cId="2872972237" sldId="8356"/>
            <ac:spMk id="14" creationId="{A17F7E4A-923D-4A0E-8A8F-24BEB8E04DB1}"/>
          </ac:spMkLst>
        </pc:spChg>
        <pc:spChg chg="add mod">
          <ac:chgData name="Naveen Totla" userId="3a0dd7d2-776f-45b5-aa20-bccfea9d8cc6" providerId="ADAL" clId="{9243F1FE-C90B-43F4-9C74-209AF7F96EEA}" dt="2021-12-29T05:50:42.652" v="1451" actId="1076"/>
          <ac:spMkLst>
            <pc:docMk/>
            <pc:sldMk cId="2872972237" sldId="8356"/>
            <ac:spMk id="15" creationId="{A84F463E-4A84-4431-9B36-95AB9D198453}"/>
          </ac:spMkLst>
        </pc:spChg>
        <pc:spChg chg="add mod">
          <ac:chgData name="Naveen Totla" userId="3a0dd7d2-776f-45b5-aa20-bccfea9d8cc6" providerId="ADAL" clId="{9243F1FE-C90B-43F4-9C74-209AF7F96EEA}" dt="2021-12-29T05:50:46.547" v="1452" actId="1076"/>
          <ac:spMkLst>
            <pc:docMk/>
            <pc:sldMk cId="2872972237" sldId="8356"/>
            <ac:spMk id="16" creationId="{5A7AA174-093E-4AEA-84B2-8483877DD105}"/>
          </ac:spMkLst>
        </pc:spChg>
        <pc:spChg chg="add mod">
          <ac:chgData name="Naveen Totla" userId="3a0dd7d2-776f-45b5-aa20-bccfea9d8cc6" providerId="ADAL" clId="{9243F1FE-C90B-43F4-9C74-209AF7F96EEA}" dt="2021-12-29T05:50:57.915" v="1481" actId="20577"/>
          <ac:spMkLst>
            <pc:docMk/>
            <pc:sldMk cId="2872972237" sldId="8356"/>
            <ac:spMk id="17" creationId="{327B2622-D720-4D64-8A8D-2FA61380D558}"/>
          </ac:spMkLst>
        </pc:spChg>
        <pc:spChg chg="add mod">
          <ac:chgData name="Naveen Totla" userId="3a0dd7d2-776f-45b5-aa20-bccfea9d8cc6" providerId="ADAL" clId="{9243F1FE-C90B-43F4-9C74-209AF7F96EEA}" dt="2021-12-29T05:51:12.999" v="1527" actId="20577"/>
          <ac:spMkLst>
            <pc:docMk/>
            <pc:sldMk cId="2872972237" sldId="8356"/>
            <ac:spMk id="18" creationId="{E217EC76-CB47-4BAB-82A1-C87627EF983B}"/>
          </ac:spMkLst>
        </pc:spChg>
        <pc:cxnChg chg="add del mod">
          <ac:chgData name="Naveen Totla" userId="3a0dd7d2-776f-45b5-aa20-bccfea9d8cc6" providerId="ADAL" clId="{9243F1FE-C90B-43F4-9C74-209AF7F96EEA}" dt="2021-12-29T05:49:36.709" v="1398" actId="478"/>
          <ac:cxnSpMkLst>
            <pc:docMk/>
            <pc:sldMk cId="2872972237" sldId="8356"/>
            <ac:cxnSpMk id="9" creationId="{7A3F878D-C289-45ED-B6E9-E95AE5E922CA}"/>
          </ac:cxnSpMkLst>
        </pc:cxnChg>
        <pc:cxnChg chg="add del mod">
          <ac:chgData name="Naveen Totla" userId="3a0dd7d2-776f-45b5-aa20-bccfea9d8cc6" providerId="ADAL" clId="{9243F1FE-C90B-43F4-9C74-209AF7F96EEA}" dt="2021-12-29T05:49:40.052" v="1399" actId="478"/>
          <ac:cxnSpMkLst>
            <pc:docMk/>
            <pc:sldMk cId="2872972237" sldId="8356"/>
            <ac:cxnSpMk id="10" creationId="{6382F1B5-E45E-467C-9E52-32C943ABE168}"/>
          </ac:cxnSpMkLst>
        </pc:cxnChg>
      </pc:sldChg>
      <pc:sldChg chg="modSp add">
        <pc:chgData name="Naveen Totla" userId="3a0dd7d2-776f-45b5-aa20-bccfea9d8cc6" providerId="ADAL" clId="{9243F1FE-C90B-43F4-9C74-209AF7F96EEA}" dt="2021-12-29T11:56:51.577" v="1562" actId="20577"/>
        <pc:sldMkLst>
          <pc:docMk/>
          <pc:sldMk cId="905197516" sldId="8357"/>
        </pc:sldMkLst>
        <pc:spChg chg="mod">
          <ac:chgData name="Naveen Totla" userId="3a0dd7d2-776f-45b5-aa20-bccfea9d8cc6" providerId="ADAL" clId="{9243F1FE-C90B-43F4-9C74-209AF7F96EEA}" dt="2021-12-29T11:56:51.577" v="1562" actId="20577"/>
          <ac:spMkLst>
            <pc:docMk/>
            <pc:sldMk cId="905197516" sldId="8357"/>
            <ac:spMk id="2" creationId="{69E53B08-8DBC-49FC-8B73-03DFEC7EE254}"/>
          </ac:spMkLst>
        </pc:spChg>
      </pc:sldChg>
    </pc:docChg>
  </pc:docChgLst>
  <pc:docChgLst>
    <pc:chgData name="Naveen Totla" userId="3a0dd7d2-776f-45b5-aa20-bccfea9d8cc6" providerId="ADAL" clId="{623B11D5-A5E9-4E68-A6AA-6B503625AFD2}"/>
    <pc:docChg chg="custSel addSld modSld">
      <pc:chgData name="Naveen Totla" userId="3a0dd7d2-776f-45b5-aa20-bccfea9d8cc6" providerId="ADAL" clId="{623B11D5-A5E9-4E68-A6AA-6B503625AFD2}" dt="2022-02-04T05:14:22.041" v="539" actId="20577"/>
      <pc:docMkLst>
        <pc:docMk/>
      </pc:docMkLst>
      <pc:sldChg chg="addSp modSp add">
        <pc:chgData name="Naveen Totla" userId="3a0dd7d2-776f-45b5-aa20-bccfea9d8cc6" providerId="ADAL" clId="{623B11D5-A5E9-4E68-A6AA-6B503625AFD2}" dt="2022-02-04T05:14:22.041" v="539" actId="20577"/>
        <pc:sldMkLst>
          <pc:docMk/>
          <pc:sldMk cId="4117960234" sldId="8358"/>
        </pc:sldMkLst>
        <pc:spChg chg="mod">
          <ac:chgData name="Naveen Totla" userId="3a0dd7d2-776f-45b5-aa20-bccfea9d8cc6" providerId="ADAL" clId="{623B11D5-A5E9-4E68-A6AA-6B503625AFD2}" dt="2022-02-04T05:12:46.363" v="444" actId="20577"/>
          <ac:spMkLst>
            <pc:docMk/>
            <pc:sldMk cId="4117960234" sldId="8358"/>
            <ac:spMk id="2" creationId="{7390AEC1-B808-41EF-8B6B-B6087B3973BE}"/>
          </ac:spMkLst>
        </pc:spChg>
        <pc:spChg chg="add mod">
          <ac:chgData name="Naveen Totla" userId="3a0dd7d2-776f-45b5-aa20-bccfea9d8cc6" providerId="ADAL" clId="{623B11D5-A5E9-4E68-A6AA-6B503625AFD2}" dt="2022-02-04T05:13:15.293" v="484" actId="1076"/>
          <ac:spMkLst>
            <pc:docMk/>
            <pc:sldMk cId="4117960234" sldId="8358"/>
            <ac:spMk id="3" creationId="{0A5A8BEC-39F7-43CB-A964-29D5249B8452}"/>
          </ac:spMkLst>
        </pc:spChg>
        <pc:spChg chg="add mod">
          <ac:chgData name="Naveen Totla" userId="3a0dd7d2-776f-45b5-aa20-bccfea9d8cc6" providerId="ADAL" clId="{623B11D5-A5E9-4E68-A6AA-6B503625AFD2}" dt="2022-02-04T05:14:22.041" v="539" actId="20577"/>
          <ac:spMkLst>
            <pc:docMk/>
            <pc:sldMk cId="4117960234" sldId="8358"/>
            <ac:spMk id="4" creationId="{6CFBBA90-C853-4C20-91D9-A334F56E9863}"/>
          </ac:spMkLst>
        </pc:spChg>
        <pc:spChg chg="add mod">
          <ac:chgData name="Naveen Totla" userId="3a0dd7d2-776f-45b5-aa20-bccfea9d8cc6" providerId="ADAL" clId="{623B11D5-A5E9-4E68-A6AA-6B503625AFD2}" dt="2022-02-04T05:13:53.165" v="532" actId="114"/>
          <ac:spMkLst>
            <pc:docMk/>
            <pc:sldMk cId="4117960234" sldId="8358"/>
            <ac:spMk id="5" creationId="{4D453412-A8DE-46DC-81B4-8AC6835CD8B0}"/>
          </ac:spMkLst>
        </pc:spChg>
        <pc:spChg chg="add mod">
          <ac:chgData name="Naveen Totla" userId="3a0dd7d2-776f-45b5-aa20-bccfea9d8cc6" providerId="ADAL" clId="{623B11D5-A5E9-4E68-A6AA-6B503625AFD2}" dt="2022-02-04T05:09:53.668" v="99" actId="1076"/>
          <ac:spMkLst>
            <pc:docMk/>
            <pc:sldMk cId="4117960234" sldId="8358"/>
            <ac:spMk id="6" creationId="{F7971CB0-6C7C-4DD2-A635-95027F9A7DDC}"/>
          </ac:spMkLst>
        </pc:spChg>
        <pc:spChg chg="add mod">
          <ac:chgData name="Naveen Totla" userId="3a0dd7d2-776f-45b5-aa20-bccfea9d8cc6" providerId="ADAL" clId="{623B11D5-A5E9-4E68-A6AA-6B503625AFD2}" dt="2022-02-04T05:11:57.722" v="399" actId="13822"/>
          <ac:spMkLst>
            <pc:docMk/>
            <pc:sldMk cId="4117960234" sldId="8358"/>
            <ac:spMk id="7" creationId="{976FD6B8-5445-4897-BAD3-5B5FF3121AD7}"/>
          </ac:spMkLst>
        </pc:spChg>
        <pc:spChg chg="add mod">
          <ac:chgData name="Naveen Totla" userId="3a0dd7d2-776f-45b5-aa20-bccfea9d8cc6" providerId="ADAL" clId="{623B11D5-A5E9-4E68-A6AA-6B503625AFD2}" dt="2022-02-04T05:12:10.103" v="402" actId="20577"/>
          <ac:spMkLst>
            <pc:docMk/>
            <pc:sldMk cId="4117960234" sldId="8358"/>
            <ac:spMk id="8" creationId="{4B8E7093-225F-498E-B46B-6BB5E70C9BA9}"/>
          </ac:spMkLst>
        </pc:spChg>
        <pc:spChg chg="add mod">
          <ac:chgData name="Naveen Totla" userId="3a0dd7d2-776f-45b5-aa20-bccfea9d8cc6" providerId="ADAL" clId="{623B11D5-A5E9-4E68-A6AA-6B503625AFD2}" dt="2022-02-04T05:13:11.235" v="483" actId="207"/>
          <ac:spMkLst>
            <pc:docMk/>
            <pc:sldMk cId="4117960234" sldId="8358"/>
            <ac:spMk id="9" creationId="{B2BF8E4F-9B7E-4FF9-A798-B7F1FA09FEE3}"/>
          </ac:spMkLst>
        </pc:spChg>
        <pc:cxnChg chg="add mod">
          <ac:chgData name="Naveen Totla" userId="3a0dd7d2-776f-45b5-aa20-bccfea9d8cc6" providerId="ADAL" clId="{623B11D5-A5E9-4E68-A6AA-6B503625AFD2}" dt="2022-02-04T05:13:27.936" v="485" actId="11529"/>
          <ac:cxnSpMkLst>
            <pc:docMk/>
            <pc:sldMk cId="4117960234" sldId="8358"/>
            <ac:cxnSpMk id="11" creationId="{C580E6FD-8ED5-4476-8031-A50AC6C11EC2}"/>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8201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96033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0968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2789373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580715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76671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07623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83106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387288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963993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5382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30241211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77837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746578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623488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26057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99835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09463" y="6079442"/>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3589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36435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46170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182769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192504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2910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38838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275438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285172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21772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3150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368106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377841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45057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14440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24175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60775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470509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604738" y="5071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604738" y="51684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604738" y="553443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604738" y="563177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604738" y="59977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604738" y="609512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294248478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02517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04496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8736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383474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89940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34784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10136675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AD31F8-5895-4598-98ED-71B55F65FFF7}"/>
              </a:ext>
            </a:extLst>
          </p:cNvPr>
          <p:cNvSpPr>
            <a:spLocks noGrp="1"/>
          </p:cNvSpPr>
          <p:nvPr>
            <p:ph type="body" sz="quarter" idx="12"/>
          </p:nvPr>
        </p:nvSpPr>
        <p:spPr>
          <a:xfrm>
            <a:off x="6781780" y="2336379"/>
            <a:ext cx="3896036" cy="1380378"/>
          </a:xfrm>
        </p:spPr>
        <p:txBody>
          <a:bodyPr/>
          <a:lstStyle/>
          <a:p>
            <a:r>
              <a:rPr lang="en-US" dirty="0"/>
              <a:t>API Gateway Security Management</a:t>
            </a:r>
            <a:endParaRPr lang="en-IN" dirty="0"/>
          </a:p>
        </p:txBody>
      </p:sp>
      <p:sp>
        <p:nvSpPr>
          <p:cNvPr id="3" name="Title 2">
            <a:extLst>
              <a:ext uri="{FF2B5EF4-FFF2-40B4-BE49-F238E27FC236}">
                <a16:creationId xmlns:a16="http://schemas.microsoft.com/office/drawing/2014/main" id="{A064D5CB-E9B2-41AB-9843-B11920089772}"/>
              </a:ext>
            </a:extLst>
          </p:cNvPr>
          <p:cNvSpPr>
            <a:spLocks noGrp="1"/>
          </p:cNvSpPr>
          <p:nvPr>
            <p:ph type="title" idx="4294967295"/>
          </p:nvPr>
        </p:nvSpPr>
        <p:spPr>
          <a:xfrm>
            <a:off x="0" y="3175730"/>
            <a:ext cx="10515600" cy="460502"/>
          </a:xfrm>
        </p:spPr>
        <p:txBody>
          <a:bodyPr/>
          <a:lstStyle/>
          <a:p>
            <a:endParaRPr lang="en-US" dirty="0"/>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lvl="0" indent="0" algn="l"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54775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017" y="0"/>
            <a:ext cx="12298017" cy="1325563"/>
          </a:xfrm>
        </p:spPr>
        <p:txBody>
          <a:bodyPr>
            <a:normAutofit/>
          </a:bodyPr>
          <a:lstStyle/>
          <a:p>
            <a:r>
              <a:rPr lang="en-US" dirty="0">
                <a:solidFill>
                  <a:schemeClr val="accent1"/>
                </a:solidFill>
              </a:rPr>
              <a:t>Using ESB without APIGEE – Security Perspective</a:t>
            </a:r>
          </a:p>
        </p:txBody>
      </p:sp>
      <p:sp>
        <p:nvSpPr>
          <p:cNvPr id="58" name="TextBox 57"/>
          <p:cNvSpPr txBox="1"/>
          <p:nvPr/>
        </p:nvSpPr>
        <p:spPr>
          <a:xfrm>
            <a:off x="7929154" y="1502650"/>
            <a:ext cx="3927805" cy="3970318"/>
          </a:xfrm>
          <a:prstGeom prst="rect">
            <a:avLst/>
          </a:prstGeom>
          <a:noFill/>
        </p:spPr>
        <p:txBody>
          <a:bodyPr wrap="square" rtlCol="0">
            <a:spAutoFit/>
          </a:bodyPr>
          <a:lstStyle/>
          <a:p>
            <a:pPr marL="285750" indent="-285750">
              <a:buFont typeface="Arial" panose="020B0604020202020204" pitchFamily="34" charset="0"/>
              <a:buChar char="•"/>
            </a:pPr>
            <a:r>
              <a:rPr lang="en-US" sz="1400" dirty="0"/>
              <a:t>APIGEE provides additional security specifically from API access, traffic, token based authentication, granular security patterns for an API and App based Authorization/Access control to APIs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APIGEE provides IP whitelisting for specific APIs as well thus provides more flexibility to apply whitelisting at individual APIs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APIGEE can also facilitate the security token from various API Providers such as Salesforce, Veeva or 3</a:t>
            </a:r>
            <a:r>
              <a:rPr lang="en-US" sz="1400" baseline="30000" dirty="0"/>
              <a:t>rd</a:t>
            </a:r>
            <a:r>
              <a:rPr lang="en-US" sz="1400" dirty="0"/>
              <a:t> Party APIs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APIGEE additional provides API analytics around security dimension which can further used for analysis</a:t>
            </a:r>
          </a:p>
          <a:p>
            <a:endParaRPr lang="en-US" sz="1400" dirty="0"/>
          </a:p>
        </p:txBody>
      </p:sp>
      <p:graphicFrame>
        <p:nvGraphicFramePr>
          <p:cNvPr id="59" name="Table 58"/>
          <p:cNvGraphicFramePr>
            <a:graphicFrameLocks noGrp="1"/>
          </p:cNvGraphicFramePr>
          <p:nvPr>
            <p:extLst>
              <p:ext uri="{D42A27DB-BD31-4B8C-83A1-F6EECF244321}">
                <p14:modId xmlns:p14="http://schemas.microsoft.com/office/powerpoint/2010/main" val="52965275"/>
              </p:ext>
            </p:extLst>
          </p:nvPr>
        </p:nvGraphicFramePr>
        <p:xfrm>
          <a:off x="692834" y="1041300"/>
          <a:ext cx="6691386" cy="5493143"/>
        </p:xfrm>
        <a:graphic>
          <a:graphicData uri="http://schemas.openxmlformats.org/drawingml/2006/table">
            <a:tbl>
              <a:tblPr firstRow="1" bandRow="1">
                <a:tableStyleId>{5C22544A-7EE6-4342-B048-85BDC9FD1C3A}</a:tableStyleId>
              </a:tblPr>
              <a:tblGrid>
                <a:gridCol w="4171977">
                  <a:extLst>
                    <a:ext uri="{9D8B030D-6E8A-4147-A177-3AD203B41FA5}">
                      <a16:colId xmlns:a16="http://schemas.microsoft.com/office/drawing/2014/main" val="3322119908"/>
                    </a:ext>
                  </a:extLst>
                </a:gridCol>
                <a:gridCol w="1103884">
                  <a:extLst>
                    <a:ext uri="{9D8B030D-6E8A-4147-A177-3AD203B41FA5}">
                      <a16:colId xmlns:a16="http://schemas.microsoft.com/office/drawing/2014/main" val="2139123693"/>
                    </a:ext>
                  </a:extLst>
                </a:gridCol>
                <a:gridCol w="1415525">
                  <a:extLst>
                    <a:ext uri="{9D8B030D-6E8A-4147-A177-3AD203B41FA5}">
                      <a16:colId xmlns:a16="http://schemas.microsoft.com/office/drawing/2014/main" val="2162661055"/>
                    </a:ext>
                  </a:extLst>
                </a:gridCol>
              </a:tblGrid>
              <a:tr h="352211">
                <a:tc>
                  <a:txBody>
                    <a:bodyPr/>
                    <a:lstStyle/>
                    <a:p>
                      <a:r>
                        <a:rPr lang="en-US" sz="1200" dirty="0"/>
                        <a:t>Security Feature</a:t>
                      </a:r>
                    </a:p>
                  </a:txBody>
                  <a:tcPr/>
                </a:tc>
                <a:tc>
                  <a:txBody>
                    <a:bodyPr/>
                    <a:lstStyle/>
                    <a:p>
                      <a:r>
                        <a:rPr lang="en-US" sz="1200" dirty="0"/>
                        <a:t>APIGEE</a:t>
                      </a:r>
                    </a:p>
                  </a:txBody>
                  <a:tcPr/>
                </a:tc>
                <a:tc>
                  <a:txBody>
                    <a:bodyPr/>
                    <a:lstStyle/>
                    <a:p>
                      <a:r>
                        <a:rPr lang="en-US" sz="1200" dirty="0"/>
                        <a:t>ESB</a:t>
                      </a:r>
                    </a:p>
                  </a:txBody>
                  <a:tcPr/>
                </a:tc>
                <a:extLst>
                  <a:ext uri="{0D108BD9-81ED-4DB2-BD59-A6C34878D82A}">
                    <a16:rowId xmlns:a16="http://schemas.microsoft.com/office/drawing/2014/main" val="1603896340"/>
                  </a:ext>
                </a:extLst>
              </a:tr>
              <a:tr h="352211">
                <a:tc>
                  <a:txBody>
                    <a:bodyPr/>
                    <a:lstStyle/>
                    <a:p>
                      <a:r>
                        <a:rPr lang="en-US" sz="1200" dirty="0"/>
                        <a:t>TLS 1.2</a:t>
                      </a:r>
                    </a:p>
                  </a:txBody>
                  <a:tcPr/>
                </a:tc>
                <a:tc>
                  <a:txBody>
                    <a:bodyPr/>
                    <a:lstStyle/>
                    <a:p>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1381957796"/>
                  </a:ext>
                </a:extLst>
              </a:tr>
              <a:tr h="352211">
                <a:tc>
                  <a:txBody>
                    <a:bodyPr/>
                    <a:lstStyle/>
                    <a:p>
                      <a:r>
                        <a:rPr lang="en-US" sz="1200" dirty="0"/>
                        <a:t>Mutual SSL</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4245305885"/>
                  </a:ext>
                </a:extLst>
              </a:tr>
              <a:tr h="352211">
                <a:tc>
                  <a:txBody>
                    <a:bodyPr/>
                    <a:lstStyle/>
                    <a:p>
                      <a:r>
                        <a:rPr lang="en-US" sz="1200" dirty="0"/>
                        <a:t>IP whitelisting</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2017535265"/>
                  </a:ext>
                </a:extLst>
              </a:tr>
              <a:tr h="352211">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SAML Token Support </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X</a:t>
                      </a: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a:tc>
                <a:extLst>
                  <a:ext uri="{0D108BD9-81ED-4DB2-BD59-A6C34878D82A}">
                    <a16:rowId xmlns:a16="http://schemas.microsoft.com/office/drawing/2014/main" val="715120879"/>
                  </a:ext>
                </a:extLst>
              </a:tr>
              <a:tr h="434233">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API Keys for App level Authorization</a:t>
                      </a:r>
                    </a:p>
                    <a:p>
                      <a:pPr marL="0" algn="l" defTabSz="913798" rtl="0" eaLnBrk="1" latinLnBrk="0" hangingPunct="1"/>
                      <a:endParaRPr lang="en-US" sz="1200" kern="1200" dirty="0">
                        <a:solidFill>
                          <a:schemeClr val="dk1"/>
                        </a:solidFill>
                        <a:latin typeface="+mn-lt"/>
                        <a:ea typeface="+mn-ea"/>
                        <a:cs typeface="+mn-cs"/>
                      </a:endParaRP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X</a:t>
                      </a:r>
                    </a:p>
                  </a:txBody>
                  <a:tcPr/>
                </a:tc>
                <a:extLst>
                  <a:ext uri="{0D108BD9-81ED-4DB2-BD59-A6C34878D82A}">
                    <a16:rowId xmlns:a16="http://schemas.microsoft.com/office/drawing/2014/main" val="2130304531"/>
                  </a:ext>
                </a:extLst>
              </a:tr>
              <a:tr h="352211">
                <a:tc>
                  <a:txBody>
                    <a:bodyPr/>
                    <a:lstStyle/>
                    <a:p>
                      <a:r>
                        <a:rPr lang="en-US" sz="1200" dirty="0"/>
                        <a:t>Token</a:t>
                      </a:r>
                      <a:r>
                        <a:rPr lang="en-US" sz="1200" baseline="0" dirty="0"/>
                        <a:t> based Authentication ( </a:t>
                      </a:r>
                      <a:r>
                        <a:rPr lang="en-US" sz="1200" baseline="0" dirty="0" err="1"/>
                        <a:t>Oauth</a:t>
                      </a:r>
                      <a:r>
                        <a:rPr lang="en-US" sz="1200" baseline="0" dirty="0"/>
                        <a:t> , JWT)</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X</a:t>
                      </a:r>
                    </a:p>
                  </a:txBody>
                  <a:tcPr/>
                </a:tc>
                <a:extLst>
                  <a:ext uri="{0D108BD9-81ED-4DB2-BD59-A6C34878D82A}">
                    <a16:rowId xmlns:a16="http://schemas.microsoft.com/office/drawing/2014/main" val="2374602684"/>
                  </a:ext>
                </a:extLst>
              </a:tr>
              <a:tr h="352211">
                <a:tc>
                  <a:txBody>
                    <a:bodyPr/>
                    <a:lstStyle/>
                    <a:p>
                      <a:r>
                        <a:rPr lang="en-US" sz="1200" dirty="0"/>
                        <a:t>Basic</a:t>
                      </a:r>
                      <a:r>
                        <a:rPr lang="en-US" sz="1200" baseline="0" dirty="0"/>
                        <a:t> Authentication</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2910694737"/>
                  </a:ext>
                </a:extLst>
              </a:tr>
              <a:tr h="352211">
                <a:tc>
                  <a:txBody>
                    <a:bodyPr/>
                    <a:lstStyle/>
                    <a:p>
                      <a:r>
                        <a:rPr lang="en-US" sz="1200" dirty="0"/>
                        <a:t>Data Encryption</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3454117012"/>
                  </a:ext>
                </a:extLst>
              </a:tr>
              <a:tr h="352211">
                <a:tc>
                  <a:txBody>
                    <a:bodyPr/>
                    <a:lstStyle/>
                    <a:p>
                      <a:r>
                        <a:rPr lang="en-US" sz="1200" dirty="0"/>
                        <a:t>Field</a:t>
                      </a:r>
                      <a:r>
                        <a:rPr lang="en-US" sz="1200" baseline="0" dirty="0"/>
                        <a:t> Level Masking </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3957335593"/>
                  </a:ext>
                </a:extLst>
              </a:tr>
              <a:tr h="352211">
                <a:tc>
                  <a:txBody>
                    <a:bodyPr/>
                    <a:lstStyle/>
                    <a:p>
                      <a:r>
                        <a:rPr lang="en-US" sz="1200" dirty="0"/>
                        <a:t>HMAC for</a:t>
                      </a:r>
                      <a:r>
                        <a:rPr lang="en-US" sz="1200" baseline="0" dirty="0"/>
                        <a:t> Data Integrity</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extLst>
                  <a:ext uri="{0D108BD9-81ED-4DB2-BD59-A6C34878D82A}">
                    <a16:rowId xmlns:a16="http://schemas.microsoft.com/office/drawing/2014/main" val="2332437414"/>
                  </a:ext>
                </a:extLst>
              </a:tr>
              <a:tr h="352211">
                <a:tc>
                  <a:txBody>
                    <a:bodyPr/>
                    <a:lstStyle/>
                    <a:p>
                      <a:r>
                        <a:rPr lang="en-US" sz="1200" dirty="0"/>
                        <a:t>JSON and XML Threat Attack</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X</a:t>
                      </a: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a:tc>
                <a:extLst>
                  <a:ext uri="{0D108BD9-81ED-4DB2-BD59-A6C34878D82A}">
                    <a16:rowId xmlns:a16="http://schemas.microsoft.com/office/drawing/2014/main" val="2637902706"/>
                  </a:ext>
                </a:extLst>
              </a:tr>
              <a:tr h="352211">
                <a:tc>
                  <a:txBody>
                    <a:bodyPr/>
                    <a:lstStyle/>
                    <a:p>
                      <a:r>
                        <a:rPr lang="en-US" sz="1200" dirty="0"/>
                        <a:t>Quota</a:t>
                      </a:r>
                      <a:r>
                        <a:rPr lang="en-US" sz="1200" baseline="0" dirty="0"/>
                        <a:t> Management</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X</a:t>
                      </a: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a:tc>
                <a:extLst>
                  <a:ext uri="{0D108BD9-81ED-4DB2-BD59-A6C34878D82A}">
                    <a16:rowId xmlns:a16="http://schemas.microsoft.com/office/drawing/2014/main" val="3462573340"/>
                  </a:ext>
                </a:extLst>
              </a:tr>
              <a:tr h="352211">
                <a:tc>
                  <a:txBody>
                    <a:bodyPr/>
                    <a:lstStyle/>
                    <a:p>
                      <a:r>
                        <a:rPr lang="en-US" sz="1200" dirty="0"/>
                        <a:t>Spike Arrest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X</a:t>
                      </a:r>
                      <a:endPar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a:tc>
                <a:extLst>
                  <a:ext uri="{0D108BD9-81ED-4DB2-BD59-A6C34878D82A}">
                    <a16:rowId xmlns:a16="http://schemas.microsoft.com/office/drawing/2014/main" val="2679535064"/>
                  </a:ext>
                </a:extLst>
              </a:tr>
              <a:tr h="434233">
                <a:tc>
                  <a:txBody>
                    <a:bodyPr/>
                    <a:lstStyle/>
                    <a:p>
                      <a:r>
                        <a:rPr lang="en-US" sz="1200" dirty="0"/>
                        <a:t>Selective</a:t>
                      </a:r>
                      <a:r>
                        <a:rPr lang="en-US" sz="1200" baseline="0" dirty="0"/>
                        <a:t> security mechanism for different methods of an API</a:t>
                      </a:r>
                      <a:endParaRPr lang="en-US" sz="1200" dirty="0"/>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lang="en-US" sz="1200" dirty="0"/>
                        <a:t>√</a:t>
                      </a:r>
                    </a:p>
                  </a:txBody>
                  <a:tcPr/>
                </a:tc>
                <a:tc>
                  <a:txBody>
                    <a:bodyPr/>
                    <a:lstStyle/>
                    <a:p>
                      <a:pPr marL="0" marR="0" lvl="0" indent="0" algn="l" defTabSz="91379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a:ea typeface="+mn-ea"/>
                          <a:cs typeface="+mn-cs"/>
                        </a:rPr>
                        <a:t>X</a:t>
                      </a:r>
                    </a:p>
                  </a:txBody>
                  <a:tcPr/>
                </a:tc>
                <a:extLst>
                  <a:ext uri="{0D108BD9-81ED-4DB2-BD59-A6C34878D82A}">
                    <a16:rowId xmlns:a16="http://schemas.microsoft.com/office/drawing/2014/main" val="526044348"/>
                  </a:ext>
                </a:extLst>
              </a:tr>
            </a:tbl>
          </a:graphicData>
        </a:graphic>
      </p:graphicFrame>
    </p:spTree>
    <p:extLst>
      <p:ext uri="{BB962C8B-B14F-4D97-AF65-F5344CB8AC3E}">
        <p14:creationId xmlns:p14="http://schemas.microsoft.com/office/powerpoint/2010/main" val="4144898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38200" y="169863"/>
            <a:ext cx="11353800" cy="1325562"/>
          </a:xfrm>
        </p:spPr>
        <p:txBody>
          <a:bodyPr/>
          <a:lstStyle/>
          <a:p>
            <a:r>
              <a:rPr lang="en-US" dirty="0"/>
              <a:t>Outbound API access ( APIGEE vs non-APIGEE)</a:t>
            </a:r>
          </a:p>
        </p:txBody>
      </p:sp>
      <p:sp>
        <p:nvSpPr>
          <p:cNvPr id="20" name="Rectangle 19"/>
          <p:cNvSpPr/>
          <p:nvPr/>
        </p:nvSpPr>
        <p:spPr>
          <a:xfrm>
            <a:off x="1783313" y="3161210"/>
            <a:ext cx="1267097" cy="833005"/>
          </a:xfrm>
          <a:prstGeom prst="rect">
            <a:avLst/>
          </a:prstGeom>
          <a:solidFill>
            <a:schemeClr val="accent2">
              <a:lumMod val="20000"/>
              <a:lumOff val="80000"/>
            </a:schemeClr>
          </a:solidFill>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400" dirty="0">
                <a:solidFill>
                  <a:schemeClr val="accent2"/>
                </a:solidFill>
                <a:latin typeface="Arial" panose="020B0604020202020204" pitchFamily="34" charset="0"/>
                <a:cs typeface="Arial" panose="020B0604020202020204" pitchFamily="34" charset="0"/>
              </a:rPr>
              <a:t>APIGEE - API Gateway</a:t>
            </a:r>
          </a:p>
        </p:txBody>
      </p:sp>
      <p:pic>
        <p:nvPicPr>
          <p:cNvPr id="22" name="Picture 21"/>
          <p:cNvPicPr>
            <a:picLocks noChangeAspect="1"/>
          </p:cNvPicPr>
          <p:nvPr/>
        </p:nvPicPr>
        <p:blipFill>
          <a:blip r:embed="rId2"/>
          <a:stretch>
            <a:fillRect/>
          </a:stretch>
        </p:blipFill>
        <p:spPr>
          <a:xfrm>
            <a:off x="2003384" y="3751689"/>
            <a:ext cx="864471" cy="232978"/>
          </a:xfrm>
          <a:prstGeom prst="rect">
            <a:avLst/>
          </a:prstGeom>
        </p:spPr>
      </p:pic>
      <p:sp>
        <p:nvSpPr>
          <p:cNvPr id="21" name="Rectangle 20"/>
          <p:cNvSpPr/>
          <p:nvPr/>
        </p:nvSpPr>
        <p:spPr>
          <a:xfrm>
            <a:off x="3569453" y="1386629"/>
            <a:ext cx="1590842" cy="744583"/>
          </a:xfrm>
          <a:prstGeom prst="rect">
            <a:avLst/>
          </a:prstGeom>
          <a:noFill/>
          <a:ln>
            <a:solidFill>
              <a:schemeClr val="tx1">
                <a:lumMod val="50000"/>
                <a:lumOff val="50000"/>
              </a:schemeClr>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Source system</a:t>
            </a:r>
          </a:p>
        </p:txBody>
      </p:sp>
      <p:sp>
        <p:nvSpPr>
          <p:cNvPr id="14" name="TextBox 13"/>
          <p:cNvSpPr txBox="1"/>
          <p:nvPr/>
        </p:nvSpPr>
        <p:spPr>
          <a:xfrm>
            <a:off x="7276012" y="1326170"/>
            <a:ext cx="4452439"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Source system  - 3</a:t>
            </a:r>
            <a:r>
              <a:rPr lang="en-US" sz="1400" baseline="30000" dirty="0"/>
              <a:t>rd</a:t>
            </a:r>
            <a:r>
              <a:rPr lang="en-US" sz="1400" dirty="0"/>
              <a:t> party hosted APIs like World bank, clinical trials APIs   or Enterprise hosted APIs like Veeva Vault APIs</a:t>
            </a:r>
          </a:p>
          <a:p>
            <a:pPr marL="285750" indent="-285750">
              <a:buFont typeface="Arial" panose="020B0604020202020204" pitchFamily="34" charset="0"/>
              <a:buChar char="•"/>
            </a:pPr>
            <a:r>
              <a:rPr lang="en-US" sz="1400" dirty="0"/>
              <a:t>Source Hosted :  cloud</a:t>
            </a:r>
          </a:p>
          <a:p>
            <a:pPr marL="285750" indent="-285750">
              <a:buFont typeface="Arial" panose="020B0604020202020204" pitchFamily="34" charset="0"/>
              <a:buChar char="•"/>
            </a:pPr>
            <a:r>
              <a:rPr lang="en-US" sz="1400" dirty="0"/>
              <a:t>Target System : On-</a:t>
            </a:r>
            <a:r>
              <a:rPr lang="en-US" sz="1400" dirty="0" err="1"/>
              <a:t>prem</a:t>
            </a:r>
            <a:r>
              <a:rPr lang="en-US" sz="1400" dirty="0"/>
              <a:t> or cloud</a:t>
            </a:r>
          </a:p>
        </p:txBody>
      </p:sp>
      <p:sp>
        <p:nvSpPr>
          <p:cNvPr id="18" name="Rectangle 17"/>
          <p:cNvSpPr/>
          <p:nvPr/>
        </p:nvSpPr>
        <p:spPr>
          <a:xfrm>
            <a:off x="3569453" y="4634926"/>
            <a:ext cx="1590842" cy="744583"/>
          </a:xfrm>
          <a:prstGeom prst="rect">
            <a:avLst/>
          </a:prstGeom>
          <a:noFill/>
          <a:ln>
            <a:solidFill>
              <a:schemeClr val="tx1">
                <a:lumMod val="50000"/>
                <a:lumOff val="50000"/>
              </a:schemeClr>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Consuming or Target system</a:t>
            </a:r>
          </a:p>
        </p:txBody>
      </p:sp>
      <p:sp>
        <p:nvSpPr>
          <p:cNvPr id="3" name="Rectangle 2"/>
          <p:cNvSpPr/>
          <p:nvPr/>
        </p:nvSpPr>
        <p:spPr>
          <a:xfrm>
            <a:off x="4042688" y="2131211"/>
            <a:ext cx="644372" cy="27217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latin typeface="Arial" panose="020B0604020202020204" pitchFamily="34" charset="0"/>
                <a:cs typeface="Arial" panose="020B0604020202020204" pitchFamily="34" charset="0"/>
              </a:rPr>
              <a:t>API</a:t>
            </a:r>
          </a:p>
        </p:txBody>
      </p:sp>
      <p:cxnSp>
        <p:nvCxnSpPr>
          <p:cNvPr id="9" name="Straight Arrow Connector 8"/>
          <p:cNvCxnSpPr/>
          <p:nvPr/>
        </p:nvCxnSpPr>
        <p:spPr>
          <a:xfrm flipV="1">
            <a:off x="4534691" y="2403388"/>
            <a:ext cx="0" cy="223153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88811" y="3019099"/>
            <a:ext cx="5026840" cy="3231654"/>
          </a:xfrm>
          <a:prstGeom prst="rect">
            <a:avLst/>
          </a:prstGeom>
          <a:noFill/>
        </p:spPr>
        <p:txBody>
          <a:bodyPr wrap="square" rtlCol="0">
            <a:spAutoFit/>
          </a:bodyPr>
          <a:lstStyle/>
          <a:p>
            <a:pPr marL="285750" indent="-285750">
              <a:buFont typeface="Arial" panose="020B0604020202020204" pitchFamily="34" charset="0"/>
              <a:buChar char="•"/>
            </a:pPr>
            <a:r>
              <a:rPr lang="en-US" sz="1200" dirty="0"/>
              <a:t>Provides following benefits</a:t>
            </a:r>
          </a:p>
          <a:p>
            <a:pPr marL="742950" lvl="1" indent="-285750">
              <a:buFont typeface="Arial" panose="020B0604020202020204" pitchFamily="34" charset="0"/>
              <a:buChar char="•"/>
            </a:pPr>
            <a:r>
              <a:rPr lang="en-US" sz="1200" b="1" dirty="0"/>
              <a:t>Reusability</a:t>
            </a:r>
            <a:r>
              <a:rPr lang="en-US" sz="1200" dirty="0"/>
              <a:t> – High reusability for Consuming application where upfront development cost to establish integration with 3</a:t>
            </a:r>
            <a:r>
              <a:rPr lang="en-US" sz="1200" baseline="30000" dirty="0"/>
              <a:t>rd</a:t>
            </a:r>
            <a:r>
              <a:rPr lang="en-US" sz="1200" dirty="0"/>
              <a:t> party APIs or Enterprise APIs are available/performed by API Gateway</a:t>
            </a:r>
          </a:p>
          <a:p>
            <a:pPr marL="742950" lvl="1" indent="-285750">
              <a:buFont typeface="Arial" panose="020B0604020202020204" pitchFamily="34" charset="0"/>
              <a:buChar char="•"/>
            </a:pPr>
            <a:r>
              <a:rPr lang="en-US" sz="1200" b="1" dirty="0"/>
              <a:t>Management</a:t>
            </a:r>
            <a:r>
              <a:rPr lang="en-US" sz="1200" dirty="0"/>
              <a:t> of APIs -  manages who access APIs, API analytics, Traffic management on those APIs from Gateway. Can help in throttle traffic for paid subscriptions like BMI APIs </a:t>
            </a:r>
          </a:p>
          <a:p>
            <a:pPr marL="742950" lvl="1" indent="-285750">
              <a:buFont typeface="Arial" panose="020B0604020202020204" pitchFamily="34" charset="0"/>
              <a:buChar char="•"/>
            </a:pPr>
            <a:r>
              <a:rPr lang="en-US" sz="1200" b="1" dirty="0"/>
              <a:t>Standardization</a:t>
            </a:r>
            <a:r>
              <a:rPr lang="en-US" sz="1200" dirty="0"/>
              <a:t> - Access API in standardized way , irrespective of Source system security method</a:t>
            </a:r>
          </a:p>
          <a:p>
            <a:pPr marL="742950" lvl="1" indent="-285750">
              <a:buFont typeface="Arial" panose="020B0604020202020204" pitchFamily="34" charset="0"/>
              <a:buChar char="•"/>
            </a:pPr>
            <a:r>
              <a:rPr lang="en-US" sz="1200" b="1" dirty="0"/>
              <a:t>Abstraction</a:t>
            </a:r>
            <a:r>
              <a:rPr lang="en-US" sz="1200" dirty="0"/>
              <a:t> – breaking up point-to-point brittle integrations and provide abstraction which ensures Consuming system impact on changes from source system are minimal</a:t>
            </a:r>
          </a:p>
          <a:p>
            <a:pPr marL="742950" lvl="1" indent="-285750">
              <a:buFont typeface="Arial" panose="020B0604020202020204" pitchFamily="34" charset="0"/>
              <a:buChar char="•"/>
            </a:pPr>
            <a:r>
              <a:rPr lang="en-US" sz="1200" b="1" dirty="0"/>
              <a:t>Catalog</a:t>
            </a:r>
            <a:r>
              <a:rPr lang="en-US" sz="1200" dirty="0"/>
              <a:t>  - Centralized catalog to provide information on all the APIs available for consumption. </a:t>
            </a:r>
          </a:p>
          <a:p>
            <a:pPr marL="1200150" lvl="2" indent="-285750">
              <a:buFont typeface="Arial" panose="020B0604020202020204" pitchFamily="34" charset="0"/>
              <a:buChar char="•"/>
            </a:pPr>
            <a:r>
              <a:rPr lang="en-US" sz="1200" dirty="0"/>
              <a:t>Increases identification of APIs</a:t>
            </a:r>
          </a:p>
        </p:txBody>
      </p:sp>
      <p:cxnSp>
        <p:nvCxnSpPr>
          <p:cNvPr id="5" name="Elbow Connector 4"/>
          <p:cNvCxnSpPr>
            <a:stCxn id="18" idx="1"/>
            <a:endCxn id="20" idx="2"/>
          </p:cNvCxnSpPr>
          <p:nvPr/>
        </p:nvCxnSpPr>
        <p:spPr>
          <a:xfrm rot="10800000">
            <a:off x="2416863" y="3994216"/>
            <a:ext cx="1152591" cy="1013003"/>
          </a:xfrm>
          <a:prstGeom prst="bent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741994" y="1400263"/>
            <a:ext cx="1590842" cy="744583"/>
          </a:xfrm>
          <a:prstGeom prst="rect">
            <a:avLst/>
          </a:prstGeom>
          <a:noFill/>
          <a:ln>
            <a:solidFill>
              <a:schemeClr val="tx1">
                <a:lumMod val="50000"/>
                <a:lumOff val="50000"/>
              </a:schemeClr>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Source system</a:t>
            </a:r>
          </a:p>
        </p:txBody>
      </p:sp>
      <p:sp>
        <p:nvSpPr>
          <p:cNvPr id="16" name="Rectangle 15"/>
          <p:cNvSpPr/>
          <p:nvPr/>
        </p:nvSpPr>
        <p:spPr>
          <a:xfrm>
            <a:off x="2215229" y="2158480"/>
            <a:ext cx="644372" cy="272177"/>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1000" dirty="0">
                <a:latin typeface="Arial" panose="020B0604020202020204" pitchFamily="34" charset="0"/>
                <a:cs typeface="Arial" panose="020B0604020202020204" pitchFamily="34" charset="0"/>
              </a:rPr>
              <a:t>API</a:t>
            </a:r>
          </a:p>
        </p:txBody>
      </p:sp>
      <p:cxnSp>
        <p:nvCxnSpPr>
          <p:cNvPr id="19" name="Straight Arrow Connector 18"/>
          <p:cNvCxnSpPr>
            <a:stCxn id="18" idx="0"/>
          </p:cNvCxnSpPr>
          <p:nvPr/>
        </p:nvCxnSpPr>
        <p:spPr>
          <a:xfrm flipH="1" flipV="1">
            <a:off x="2717074" y="2430658"/>
            <a:ext cx="1647800" cy="22042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0" idx="0"/>
            <a:endCxn id="16" idx="2"/>
          </p:cNvCxnSpPr>
          <p:nvPr/>
        </p:nvCxnSpPr>
        <p:spPr>
          <a:xfrm rot="5400000" flipH="1" flipV="1">
            <a:off x="2111862" y="2735658"/>
            <a:ext cx="730553" cy="120553"/>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0" idx="0"/>
            <a:endCxn id="3" idx="2"/>
          </p:cNvCxnSpPr>
          <p:nvPr/>
        </p:nvCxnSpPr>
        <p:spPr>
          <a:xfrm rot="5400000" flipH="1" flipV="1">
            <a:off x="3011957" y="1808293"/>
            <a:ext cx="757822" cy="1948012"/>
          </a:xfrm>
          <a:prstGeom prst="bentConnector3">
            <a:avLst>
              <a:gd name="adj1" fmla="val 50000"/>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11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54050" y="327025"/>
            <a:ext cx="11537950" cy="787400"/>
          </a:xfrm>
        </p:spPr>
        <p:txBody>
          <a:bodyPr>
            <a:normAutofit/>
          </a:bodyPr>
          <a:lstStyle/>
          <a:p>
            <a:r>
              <a:rPr lang="en-US" dirty="0"/>
              <a:t>Application consuming without API Gateway or ESB</a:t>
            </a:r>
          </a:p>
        </p:txBody>
      </p:sp>
      <p:pic>
        <p:nvPicPr>
          <p:cNvPr id="4" name="Picture 3"/>
          <p:cNvPicPr>
            <a:picLocks noChangeAspect="1"/>
          </p:cNvPicPr>
          <p:nvPr/>
        </p:nvPicPr>
        <p:blipFill>
          <a:blip r:embed="rId2"/>
          <a:stretch>
            <a:fillRect/>
          </a:stretch>
        </p:blipFill>
        <p:spPr>
          <a:xfrm>
            <a:off x="493184" y="1237695"/>
            <a:ext cx="8237906" cy="2855869"/>
          </a:xfrm>
          <a:prstGeom prst="rect">
            <a:avLst/>
          </a:prstGeom>
        </p:spPr>
      </p:pic>
      <p:sp>
        <p:nvSpPr>
          <p:cNvPr id="5" name="Rectangle 4"/>
          <p:cNvSpPr/>
          <p:nvPr/>
        </p:nvSpPr>
        <p:spPr>
          <a:xfrm>
            <a:off x="-6693" y="4066876"/>
            <a:ext cx="4138108" cy="1815882"/>
          </a:xfrm>
          <a:prstGeom prst="rect">
            <a:avLst/>
          </a:prstGeom>
        </p:spPr>
        <p:txBody>
          <a:bodyPr wrap="square">
            <a:spAutoFit/>
          </a:bodyPr>
          <a:lstStyle/>
          <a:p>
            <a:r>
              <a:rPr lang="en-US" sz="1467" b="1" u="sng" dirty="0"/>
              <a:t>Overhead</a:t>
            </a:r>
          </a:p>
          <a:p>
            <a:r>
              <a:rPr lang="en-US" sz="1200" b="1" dirty="0"/>
              <a:t>Connectivity to Enterprise Applications </a:t>
            </a:r>
          </a:p>
          <a:p>
            <a:pPr marL="228594" indent="-228594">
              <a:buFont typeface="Arial" panose="020B0604020202020204" pitchFamily="34" charset="0"/>
              <a:buChar char="•"/>
            </a:pPr>
            <a:r>
              <a:rPr lang="en-US" sz="1200" dirty="0"/>
              <a:t>Each consuming apps to put the same effort to establish connectivity with Enterprise systems.</a:t>
            </a:r>
          </a:p>
          <a:p>
            <a:pPr marL="228594" indent="-228594">
              <a:buFont typeface="Arial" panose="020B0604020202020204" pitchFamily="34" charset="0"/>
              <a:buChar char="•"/>
            </a:pPr>
            <a:r>
              <a:rPr lang="en-US" sz="1200" dirty="0"/>
              <a:t>Number of connection increase as number of consuming apps increases</a:t>
            </a:r>
          </a:p>
          <a:p>
            <a:pPr marL="228594" indent="-228594">
              <a:buFont typeface="Arial" panose="020B0604020202020204" pitchFamily="34" charset="0"/>
              <a:buChar char="•"/>
            </a:pPr>
            <a:r>
              <a:rPr lang="en-US" sz="1200" dirty="0"/>
              <a:t>Application team need to cater to different security mechanism per Data Source.</a:t>
            </a:r>
            <a:endParaRPr lang="en-US" sz="1333" dirty="0"/>
          </a:p>
          <a:p>
            <a:r>
              <a:rPr lang="en-US" sz="1333" dirty="0"/>
              <a:t> </a:t>
            </a:r>
          </a:p>
        </p:txBody>
      </p:sp>
      <p:sp>
        <p:nvSpPr>
          <p:cNvPr id="6" name="Rectangle 5"/>
          <p:cNvSpPr/>
          <p:nvPr/>
        </p:nvSpPr>
        <p:spPr>
          <a:xfrm>
            <a:off x="8233186" y="4093564"/>
            <a:ext cx="3958815" cy="2349426"/>
          </a:xfrm>
          <a:prstGeom prst="rect">
            <a:avLst/>
          </a:prstGeom>
        </p:spPr>
        <p:txBody>
          <a:bodyPr wrap="square">
            <a:spAutoFit/>
          </a:bodyPr>
          <a:lstStyle/>
          <a:p>
            <a:r>
              <a:rPr lang="en-US" sz="1467" b="1" u="sng" dirty="0"/>
              <a:t>Integration Risk </a:t>
            </a:r>
          </a:p>
          <a:p>
            <a:r>
              <a:rPr lang="en-US" sz="1200" b="1" dirty="0"/>
              <a:t>Abstraction</a:t>
            </a:r>
            <a:r>
              <a:rPr lang="en-US" sz="1200" dirty="0"/>
              <a:t> – breaking up point-to-point brittle integrations and provide abstraction which ensures Consuming system impact on changes from source system are minimal. </a:t>
            </a:r>
          </a:p>
          <a:p>
            <a:endParaRPr lang="en-US" sz="1200" b="1" dirty="0"/>
          </a:p>
          <a:p>
            <a:r>
              <a:rPr lang="en-US" sz="1200" b="1" dirty="0"/>
              <a:t>Traffic Management with APIGEE</a:t>
            </a:r>
          </a:p>
          <a:p>
            <a:pPr marL="228594" indent="-228594">
              <a:buFont typeface="Arial" panose="020B0604020202020204" pitchFamily="34" charset="0"/>
              <a:buChar char="•"/>
            </a:pPr>
            <a:r>
              <a:rPr lang="en-US" sz="1200" dirty="0">
                <a:solidFill>
                  <a:schemeClr val="accent5">
                    <a:lumMod val="50000"/>
                  </a:schemeClr>
                </a:solidFill>
              </a:rPr>
              <a:t>Control or Throttle the traffic to individual APIs thus safeguarding underlying Enterprise application from potential DDoS attacks</a:t>
            </a:r>
          </a:p>
          <a:p>
            <a:r>
              <a:rPr lang="en-US" sz="1200" b="1" dirty="0">
                <a:solidFill>
                  <a:schemeClr val="accent5">
                    <a:lumMod val="50000"/>
                  </a:schemeClr>
                </a:solidFill>
              </a:rPr>
              <a:t>Reuse </a:t>
            </a:r>
          </a:p>
          <a:p>
            <a:pPr marL="228594" indent="-228594">
              <a:buFont typeface="Arial" panose="020B0604020202020204" pitchFamily="34" charset="0"/>
              <a:buChar char="•"/>
            </a:pPr>
            <a:r>
              <a:rPr lang="en-US" sz="1200" dirty="0">
                <a:solidFill>
                  <a:schemeClr val="accent5">
                    <a:lumMod val="50000"/>
                  </a:schemeClr>
                </a:solidFill>
              </a:rPr>
              <a:t>Promotes reuses of services or orchestration of data</a:t>
            </a:r>
          </a:p>
        </p:txBody>
      </p:sp>
      <p:sp>
        <p:nvSpPr>
          <p:cNvPr id="7" name="Rectangle 6"/>
          <p:cNvSpPr/>
          <p:nvPr/>
        </p:nvSpPr>
        <p:spPr>
          <a:xfrm>
            <a:off x="3866058" y="3964362"/>
            <a:ext cx="4575585" cy="2534092"/>
          </a:xfrm>
          <a:prstGeom prst="rect">
            <a:avLst/>
          </a:prstGeom>
        </p:spPr>
        <p:txBody>
          <a:bodyPr wrap="square">
            <a:spAutoFit/>
          </a:bodyPr>
          <a:lstStyle/>
          <a:p>
            <a:r>
              <a:rPr lang="en-US" sz="1467" b="1" u="sng" dirty="0"/>
              <a:t>Security Risk </a:t>
            </a:r>
          </a:p>
          <a:p>
            <a:r>
              <a:rPr lang="en-US" sz="1200" b="1" dirty="0"/>
              <a:t>Protecting sensitive data in transit</a:t>
            </a:r>
          </a:p>
          <a:p>
            <a:pPr marL="228594" indent="-228594">
              <a:buFont typeface="Arial" panose="020B0604020202020204" pitchFamily="34" charset="0"/>
              <a:buChar char="•"/>
            </a:pPr>
            <a:r>
              <a:rPr lang="en-US" sz="1200" dirty="0">
                <a:solidFill>
                  <a:schemeClr val="accent5">
                    <a:lumMod val="50000"/>
                  </a:schemeClr>
                </a:solidFill>
              </a:rPr>
              <a:t>APIGEE provide features to perform message or field level encryption for sensitive data in transit </a:t>
            </a:r>
          </a:p>
          <a:p>
            <a:pPr marL="228594" indent="-228594">
              <a:buFont typeface="Arial" panose="020B0604020202020204" pitchFamily="34" charset="0"/>
              <a:buChar char="•"/>
            </a:pPr>
            <a:r>
              <a:rPr lang="en-US" sz="1200" dirty="0"/>
              <a:t>Without APIGEE, the data is flowing with only transport level security</a:t>
            </a:r>
          </a:p>
          <a:p>
            <a:endParaRPr lang="en-US" sz="1200" b="1" dirty="0"/>
          </a:p>
          <a:p>
            <a:r>
              <a:rPr lang="en-US" sz="1200" b="1" dirty="0"/>
              <a:t>Consolidated governance with APIGEE</a:t>
            </a:r>
          </a:p>
          <a:p>
            <a:pPr marL="228594" indent="-228594">
              <a:buFont typeface="Arial" panose="020B0604020202020204" pitchFamily="34" charset="0"/>
              <a:buChar char="•"/>
            </a:pPr>
            <a:r>
              <a:rPr lang="en-US" sz="1200" dirty="0">
                <a:solidFill>
                  <a:schemeClr val="accent5">
                    <a:lumMod val="50000"/>
                  </a:schemeClr>
                </a:solidFill>
              </a:rPr>
              <a:t>Provides visibility in who is using the APIs and from where APIs are accessed </a:t>
            </a:r>
          </a:p>
          <a:p>
            <a:pPr marL="228594" indent="-228594">
              <a:buFont typeface="Arial" panose="020B0604020202020204" pitchFamily="34" charset="0"/>
              <a:buChar char="•"/>
            </a:pPr>
            <a:r>
              <a:rPr lang="en-US" sz="1200" dirty="0">
                <a:solidFill>
                  <a:schemeClr val="accent5">
                    <a:lumMod val="50000"/>
                  </a:schemeClr>
                </a:solidFill>
              </a:rPr>
              <a:t>Approval based subscription to APIs</a:t>
            </a:r>
          </a:p>
          <a:p>
            <a:pPr marL="228594" indent="-228594">
              <a:buFont typeface="Arial" panose="020B0604020202020204" pitchFamily="34" charset="0"/>
              <a:buChar char="•"/>
            </a:pPr>
            <a:r>
              <a:rPr lang="en-US" sz="1200" dirty="0">
                <a:solidFill>
                  <a:schemeClr val="accent5">
                    <a:lumMod val="50000"/>
                  </a:schemeClr>
                </a:solidFill>
              </a:rPr>
              <a:t>Rotating/Pre-defined expiry of API Key assigned to consumer app; on the fly change of API Key by Consumer app</a:t>
            </a:r>
          </a:p>
        </p:txBody>
      </p:sp>
    </p:spTree>
    <p:extLst>
      <p:ext uri="{BB962C8B-B14F-4D97-AF65-F5344CB8AC3E}">
        <p14:creationId xmlns:p14="http://schemas.microsoft.com/office/powerpoint/2010/main" val="393987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2582B65-2992-4C89-8BFE-3B66AD8D95F5}"/>
              </a:ext>
            </a:extLst>
          </p:cNvPr>
          <p:cNvSpPr>
            <a:spLocks noGrp="1"/>
          </p:cNvSpPr>
          <p:nvPr>
            <p:ph type="pic" sz="quarter" idx="10"/>
          </p:nvPr>
        </p:nvSpPr>
        <p:spPr/>
      </p:sp>
      <p:sp>
        <p:nvSpPr>
          <p:cNvPr id="3" name="Title 2">
            <a:extLst>
              <a:ext uri="{FF2B5EF4-FFF2-40B4-BE49-F238E27FC236}">
                <a16:creationId xmlns:a16="http://schemas.microsoft.com/office/drawing/2014/main" id="{A064D5CB-E9B2-41AB-9843-B11920089772}"/>
              </a:ext>
            </a:extLst>
          </p:cNvPr>
          <p:cNvSpPr>
            <a:spLocks noGrp="1"/>
          </p:cNvSpPr>
          <p:nvPr>
            <p:ph type="title"/>
          </p:nvPr>
        </p:nvSpPr>
        <p:spPr/>
        <p:txBody>
          <a:bodyPr/>
          <a:lstStyle/>
          <a:p>
            <a:r>
              <a:rPr lang="en-US" dirty="0"/>
              <a:t>Network level Security</a:t>
            </a:r>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lvl="0" indent="0" algn="l"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96314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1238D3-581B-4767-A5A8-9DF98B50FBF1}"/>
              </a:ext>
            </a:extLst>
          </p:cNvPr>
          <p:cNvSpPr>
            <a:spLocks noGrp="1"/>
          </p:cNvSpPr>
          <p:nvPr>
            <p:ph type="title"/>
          </p:nvPr>
        </p:nvSpPr>
        <p:spPr/>
        <p:txBody>
          <a:bodyPr/>
          <a:lstStyle/>
          <a:p>
            <a:r>
              <a:rPr lang="en-US" dirty="0"/>
              <a:t>Cloud Setup- Network Security</a:t>
            </a:r>
            <a:endParaRPr lang="en-IN" dirty="0"/>
          </a:p>
        </p:txBody>
      </p:sp>
      <p:sp>
        <p:nvSpPr>
          <p:cNvPr id="5" name="Rectangle 4">
            <a:extLst>
              <a:ext uri="{FF2B5EF4-FFF2-40B4-BE49-F238E27FC236}">
                <a16:creationId xmlns:a16="http://schemas.microsoft.com/office/drawing/2014/main" id="{69D94492-87B0-40A4-A88D-C9833CECBBAC}"/>
              </a:ext>
            </a:extLst>
          </p:cNvPr>
          <p:cNvSpPr/>
          <p:nvPr/>
        </p:nvSpPr>
        <p:spPr>
          <a:xfrm>
            <a:off x="0" y="1581735"/>
            <a:ext cx="1433015" cy="999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Consumer on Cloud</a:t>
            </a:r>
            <a:endParaRPr lang="en-IN" dirty="0"/>
          </a:p>
        </p:txBody>
      </p:sp>
      <p:sp>
        <p:nvSpPr>
          <p:cNvPr id="6" name="Rectangle 5">
            <a:extLst>
              <a:ext uri="{FF2B5EF4-FFF2-40B4-BE49-F238E27FC236}">
                <a16:creationId xmlns:a16="http://schemas.microsoft.com/office/drawing/2014/main" id="{2444CD0A-473E-496C-A86E-90CE5DA59A59}"/>
              </a:ext>
            </a:extLst>
          </p:cNvPr>
          <p:cNvSpPr/>
          <p:nvPr/>
        </p:nvSpPr>
        <p:spPr>
          <a:xfrm>
            <a:off x="10112990" y="1705950"/>
            <a:ext cx="1903002" cy="750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Enterprise Resources</a:t>
            </a:r>
            <a:endParaRPr lang="en-IN" sz="1400" dirty="0"/>
          </a:p>
        </p:txBody>
      </p:sp>
      <p:sp>
        <p:nvSpPr>
          <p:cNvPr id="7" name="Rectangle 6">
            <a:extLst>
              <a:ext uri="{FF2B5EF4-FFF2-40B4-BE49-F238E27FC236}">
                <a16:creationId xmlns:a16="http://schemas.microsoft.com/office/drawing/2014/main" id="{EF09C321-F348-4BAA-984C-1C3925068A8A}"/>
              </a:ext>
            </a:extLst>
          </p:cNvPr>
          <p:cNvSpPr/>
          <p:nvPr/>
        </p:nvSpPr>
        <p:spPr>
          <a:xfrm>
            <a:off x="1433015" y="2788899"/>
            <a:ext cx="1903002" cy="102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API Gateway On Cloud</a:t>
            </a:r>
            <a:endParaRPr lang="en-IN" sz="1400" dirty="0"/>
          </a:p>
        </p:txBody>
      </p:sp>
      <p:sp>
        <p:nvSpPr>
          <p:cNvPr id="15" name="Rectangle 14">
            <a:extLst>
              <a:ext uri="{FF2B5EF4-FFF2-40B4-BE49-F238E27FC236}">
                <a16:creationId xmlns:a16="http://schemas.microsoft.com/office/drawing/2014/main" id="{A84F463E-4A84-4431-9B36-95AB9D198453}"/>
              </a:ext>
            </a:extLst>
          </p:cNvPr>
          <p:cNvSpPr/>
          <p:nvPr/>
        </p:nvSpPr>
        <p:spPr>
          <a:xfrm>
            <a:off x="3572027" y="3824312"/>
            <a:ext cx="1903002" cy="102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External Firewall</a:t>
            </a:r>
            <a:endParaRPr lang="en-IN" sz="1400" dirty="0"/>
          </a:p>
        </p:txBody>
      </p:sp>
      <p:sp>
        <p:nvSpPr>
          <p:cNvPr id="16" name="Rectangle 15">
            <a:extLst>
              <a:ext uri="{FF2B5EF4-FFF2-40B4-BE49-F238E27FC236}">
                <a16:creationId xmlns:a16="http://schemas.microsoft.com/office/drawing/2014/main" id="{5A7AA174-093E-4AEA-84B2-8483877DD105}"/>
              </a:ext>
            </a:extLst>
          </p:cNvPr>
          <p:cNvSpPr/>
          <p:nvPr/>
        </p:nvSpPr>
        <p:spPr>
          <a:xfrm>
            <a:off x="5765472" y="3824312"/>
            <a:ext cx="1903002" cy="102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External Load Balancer</a:t>
            </a:r>
            <a:endParaRPr lang="en-IN" sz="1400" dirty="0"/>
          </a:p>
        </p:txBody>
      </p:sp>
      <p:sp>
        <p:nvSpPr>
          <p:cNvPr id="17" name="Rectangle 16">
            <a:extLst>
              <a:ext uri="{FF2B5EF4-FFF2-40B4-BE49-F238E27FC236}">
                <a16:creationId xmlns:a16="http://schemas.microsoft.com/office/drawing/2014/main" id="{327B2622-D720-4D64-8A8D-2FA61380D558}"/>
              </a:ext>
            </a:extLst>
          </p:cNvPr>
          <p:cNvSpPr/>
          <p:nvPr/>
        </p:nvSpPr>
        <p:spPr>
          <a:xfrm>
            <a:off x="7958917" y="3824312"/>
            <a:ext cx="1903002" cy="102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Apache Reverse Proxy</a:t>
            </a:r>
            <a:endParaRPr lang="en-IN" sz="1400" dirty="0"/>
          </a:p>
        </p:txBody>
      </p:sp>
      <p:sp>
        <p:nvSpPr>
          <p:cNvPr id="18" name="Rectangle 17">
            <a:extLst>
              <a:ext uri="{FF2B5EF4-FFF2-40B4-BE49-F238E27FC236}">
                <a16:creationId xmlns:a16="http://schemas.microsoft.com/office/drawing/2014/main" id="{E217EC76-CB47-4BAB-82A1-C87627EF983B}"/>
              </a:ext>
            </a:extLst>
          </p:cNvPr>
          <p:cNvSpPr/>
          <p:nvPr/>
        </p:nvSpPr>
        <p:spPr>
          <a:xfrm>
            <a:off x="10112990" y="3816020"/>
            <a:ext cx="1903002" cy="1027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Internal Load Balancer</a:t>
            </a:r>
            <a:endParaRPr lang="en-IN" sz="1400" dirty="0"/>
          </a:p>
        </p:txBody>
      </p:sp>
    </p:spTree>
    <p:extLst>
      <p:ext uri="{BB962C8B-B14F-4D97-AF65-F5344CB8AC3E}">
        <p14:creationId xmlns:p14="http://schemas.microsoft.com/office/powerpoint/2010/main" val="287297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3B08-8DBC-49FC-8B73-03DFEC7EE254}"/>
              </a:ext>
            </a:extLst>
          </p:cNvPr>
          <p:cNvSpPr>
            <a:spLocks noGrp="1"/>
          </p:cNvSpPr>
          <p:nvPr>
            <p:ph type="title"/>
          </p:nvPr>
        </p:nvSpPr>
        <p:spPr/>
        <p:txBody>
          <a:bodyPr/>
          <a:lstStyle/>
          <a:p>
            <a:r>
              <a:rPr lang="en-US" dirty="0"/>
              <a:t>Hybrid Setup – Network Security</a:t>
            </a:r>
            <a:endParaRPr lang="en-IN" dirty="0"/>
          </a:p>
        </p:txBody>
      </p:sp>
    </p:spTree>
    <p:extLst>
      <p:ext uri="{BB962C8B-B14F-4D97-AF65-F5344CB8AC3E}">
        <p14:creationId xmlns:p14="http://schemas.microsoft.com/office/powerpoint/2010/main" val="90519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AEC1-B808-41EF-8B6B-B6087B3973BE}"/>
              </a:ext>
            </a:extLst>
          </p:cNvPr>
          <p:cNvSpPr>
            <a:spLocks noGrp="1"/>
          </p:cNvSpPr>
          <p:nvPr>
            <p:ph type="title"/>
          </p:nvPr>
        </p:nvSpPr>
        <p:spPr/>
        <p:txBody>
          <a:bodyPr/>
          <a:lstStyle/>
          <a:p>
            <a:r>
              <a:rPr lang="en-US" dirty="0"/>
              <a:t>Data Access via API in Multi-cloud </a:t>
            </a:r>
            <a:endParaRPr lang="en-IN" dirty="0"/>
          </a:p>
        </p:txBody>
      </p:sp>
      <p:sp>
        <p:nvSpPr>
          <p:cNvPr id="3" name="Rectangle 2">
            <a:extLst>
              <a:ext uri="{FF2B5EF4-FFF2-40B4-BE49-F238E27FC236}">
                <a16:creationId xmlns:a16="http://schemas.microsoft.com/office/drawing/2014/main" id="{0A5A8BEC-39F7-43CB-A964-29D5249B8452}"/>
              </a:ext>
            </a:extLst>
          </p:cNvPr>
          <p:cNvSpPr/>
          <p:nvPr/>
        </p:nvSpPr>
        <p:spPr>
          <a:xfrm>
            <a:off x="417442" y="2266647"/>
            <a:ext cx="5327375" cy="3293209"/>
          </a:xfrm>
          <a:prstGeom prst="rect">
            <a:avLst/>
          </a:prstGeom>
        </p:spPr>
        <p:txBody>
          <a:bodyPr wrap="square">
            <a:spAutoFit/>
          </a:bodyPr>
          <a:lstStyle/>
          <a:p>
            <a:r>
              <a:rPr lang="en-US" sz="1600" b="1" dirty="0"/>
              <a:t>Data residency: </a:t>
            </a:r>
            <a:r>
              <a:rPr lang="en-US" sz="1600" dirty="0"/>
              <a:t>Refers to where the organization chooses to store their data (usually for regulatory or policy reasons).</a:t>
            </a:r>
          </a:p>
          <a:p>
            <a:endParaRPr lang="en-US" sz="1600" dirty="0"/>
          </a:p>
          <a:p>
            <a:r>
              <a:rPr lang="en-US" sz="1600" b="1" dirty="0"/>
              <a:t>Data sovereignty: </a:t>
            </a:r>
            <a:r>
              <a:rPr lang="en-US" sz="1600" dirty="0"/>
              <a:t>Refers to a government’s rights of access to data found within its borders. These may differ widely from country to country and may extend beyond a country’s borders based on where the organization resides.</a:t>
            </a:r>
          </a:p>
          <a:p>
            <a:endParaRPr lang="en-US" sz="1600" dirty="0"/>
          </a:p>
          <a:p>
            <a:r>
              <a:rPr lang="en-US" sz="1600" b="1" dirty="0"/>
              <a:t>Data localization: </a:t>
            </a:r>
            <a:r>
              <a:rPr lang="en-US" sz="1600" dirty="0"/>
              <a:t>Requires that data created within certain borders stay within them, or a copy of the data is kept within the country.</a:t>
            </a:r>
            <a:endParaRPr lang="en-IN" sz="1600" dirty="0"/>
          </a:p>
        </p:txBody>
      </p:sp>
      <p:sp>
        <p:nvSpPr>
          <p:cNvPr id="4" name="Rectangle 3">
            <a:extLst>
              <a:ext uri="{FF2B5EF4-FFF2-40B4-BE49-F238E27FC236}">
                <a16:creationId xmlns:a16="http://schemas.microsoft.com/office/drawing/2014/main" id="{6CFBBA90-C853-4C20-91D9-A334F56E9863}"/>
              </a:ext>
            </a:extLst>
          </p:cNvPr>
          <p:cNvSpPr/>
          <p:nvPr/>
        </p:nvSpPr>
        <p:spPr>
          <a:xfrm>
            <a:off x="7447722" y="1577009"/>
            <a:ext cx="3180521" cy="129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Hybrid API Management</a:t>
            </a:r>
          </a:p>
          <a:p>
            <a:pPr algn="ctr"/>
            <a:r>
              <a:rPr lang="en-US" dirty="0"/>
              <a:t>(Message, User and Transport Level security) </a:t>
            </a:r>
            <a:endParaRPr lang="en-IN" dirty="0"/>
          </a:p>
        </p:txBody>
      </p:sp>
      <p:sp>
        <p:nvSpPr>
          <p:cNvPr id="5" name="Rectangle 4">
            <a:extLst>
              <a:ext uri="{FF2B5EF4-FFF2-40B4-BE49-F238E27FC236}">
                <a16:creationId xmlns:a16="http://schemas.microsoft.com/office/drawing/2014/main" id="{4D453412-A8DE-46DC-81B4-8AC6835CD8B0}"/>
              </a:ext>
            </a:extLst>
          </p:cNvPr>
          <p:cNvSpPr/>
          <p:nvPr/>
        </p:nvSpPr>
        <p:spPr>
          <a:xfrm>
            <a:off x="7520608" y="3639763"/>
            <a:ext cx="3034747" cy="1298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OPA (Open Policy Agent)</a:t>
            </a:r>
          </a:p>
          <a:p>
            <a:pPr algn="ctr"/>
            <a:r>
              <a:rPr lang="en-US" sz="1400" i="1" dirty="0">
                <a:solidFill>
                  <a:schemeClr val="tx1"/>
                </a:solidFill>
              </a:rPr>
              <a:t>*Optional for more granular controls</a:t>
            </a:r>
            <a:endParaRPr lang="en-IN" sz="1400" i="1" dirty="0">
              <a:solidFill>
                <a:schemeClr val="tx1"/>
              </a:solidFill>
            </a:endParaRPr>
          </a:p>
        </p:txBody>
      </p:sp>
      <p:sp>
        <p:nvSpPr>
          <p:cNvPr id="6" name="TextBox 5">
            <a:extLst>
              <a:ext uri="{FF2B5EF4-FFF2-40B4-BE49-F238E27FC236}">
                <a16:creationId xmlns:a16="http://schemas.microsoft.com/office/drawing/2014/main" id="{F7971CB0-6C7C-4DD2-A635-95027F9A7DDC}"/>
              </a:ext>
            </a:extLst>
          </p:cNvPr>
          <p:cNvSpPr txBox="1"/>
          <p:nvPr/>
        </p:nvSpPr>
        <p:spPr>
          <a:xfrm>
            <a:off x="8693425" y="2925849"/>
            <a:ext cx="371060" cy="584775"/>
          </a:xfrm>
          <a:prstGeom prst="rect">
            <a:avLst/>
          </a:prstGeom>
          <a:noFill/>
        </p:spPr>
        <p:txBody>
          <a:bodyPr wrap="square" rtlCol="0">
            <a:spAutoFit/>
          </a:bodyPr>
          <a:lstStyle/>
          <a:p>
            <a:pPr algn="ctr"/>
            <a:r>
              <a:rPr lang="en-IN" sz="3200" dirty="0"/>
              <a:t>+</a:t>
            </a:r>
          </a:p>
        </p:txBody>
      </p:sp>
      <p:sp>
        <p:nvSpPr>
          <p:cNvPr id="7" name="Rectangle 6">
            <a:extLst>
              <a:ext uri="{FF2B5EF4-FFF2-40B4-BE49-F238E27FC236}">
                <a16:creationId xmlns:a16="http://schemas.microsoft.com/office/drawing/2014/main" id="{976FD6B8-5445-4897-BAD3-5B5FF3121AD7}"/>
              </a:ext>
            </a:extLst>
          </p:cNvPr>
          <p:cNvSpPr/>
          <p:nvPr/>
        </p:nvSpPr>
        <p:spPr>
          <a:xfrm>
            <a:off x="7447722" y="5521302"/>
            <a:ext cx="3465444" cy="96740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Customizable Data access control ,enforced at user-level  or client-levels </a:t>
            </a:r>
            <a:endParaRPr lang="en-IN" dirty="0"/>
          </a:p>
        </p:txBody>
      </p:sp>
      <p:sp>
        <p:nvSpPr>
          <p:cNvPr id="8" name="TextBox 7">
            <a:extLst>
              <a:ext uri="{FF2B5EF4-FFF2-40B4-BE49-F238E27FC236}">
                <a16:creationId xmlns:a16="http://schemas.microsoft.com/office/drawing/2014/main" id="{4B8E7093-225F-498E-B46B-6BB5E70C9BA9}"/>
              </a:ext>
            </a:extLst>
          </p:cNvPr>
          <p:cNvSpPr txBox="1"/>
          <p:nvPr/>
        </p:nvSpPr>
        <p:spPr>
          <a:xfrm>
            <a:off x="8766315" y="4937502"/>
            <a:ext cx="371060" cy="584775"/>
          </a:xfrm>
          <a:prstGeom prst="rect">
            <a:avLst/>
          </a:prstGeom>
          <a:noFill/>
        </p:spPr>
        <p:txBody>
          <a:bodyPr wrap="square" rtlCol="0">
            <a:spAutoFit/>
          </a:bodyPr>
          <a:lstStyle/>
          <a:p>
            <a:pPr algn="ctr"/>
            <a:r>
              <a:rPr lang="en-IN" sz="3200" dirty="0"/>
              <a:t>=</a:t>
            </a:r>
          </a:p>
        </p:txBody>
      </p:sp>
      <p:sp>
        <p:nvSpPr>
          <p:cNvPr id="9" name="TextBox 8">
            <a:extLst>
              <a:ext uri="{FF2B5EF4-FFF2-40B4-BE49-F238E27FC236}">
                <a16:creationId xmlns:a16="http://schemas.microsoft.com/office/drawing/2014/main" id="{B2BF8E4F-9B7E-4FF9-A798-B7F1FA09FEE3}"/>
              </a:ext>
            </a:extLst>
          </p:cNvPr>
          <p:cNvSpPr txBox="1"/>
          <p:nvPr/>
        </p:nvSpPr>
        <p:spPr>
          <a:xfrm>
            <a:off x="397565" y="1571632"/>
            <a:ext cx="5022574" cy="369332"/>
          </a:xfrm>
          <a:prstGeom prst="rect">
            <a:avLst/>
          </a:prstGeom>
          <a:solidFill>
            <a:schemeClr val="bg1">
              <a:lumMod val="85000"/>
            </a:schemeClr>
          </a:solidFill>
        </p:spPr>
        <p:txBody>
          <a:bodyPr wrap="square" rtlCol="0">
            <a:spAutoFit/>
          </a:bodyPr>
          <a:lstStyle/>
          <a:p>
            <a:r>
              <a:rPr lang="en-US" b="1" dirty="0"/>
              <a:t>Data access considerations</a:t>
            </a:r>
            <a:endParaRPr lang="en-IN" b="1" dirty="0"/>
          </a:p>
        </p:txBody>
      </p:sp>
      <p:cxnSp>
        <p:nvCxnSpPr>
          <p:cNvPr id="11" name="Straight Connector 10">
            <a:extLst>
              <a:ext uri="{FF2B5EF4-FFF2-40B4-BE49-F238E27FC236}">
                <a16:creationId xmlns:a16="http://schemas.microsoft.com/office/drawing/2014/main" id="{C580E6FD-8ED5-4476-8031-A50AC6C11EC2}"/>
              </a:ext>
            </a:extLst>
          </p:cNvPr>
          <p:cNvCxnSpPr/>
          <p:nvPr/>
        </p:nvCxnSpPr>
        <p:spPr>
          <a:xfrm>
            <a:off x="6347791" y="1756298"/>
            <a:ext cx="0" cy="44192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96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300DF6-BF42-40C7-B91D-3FA61200979D}"/>
              </a:ext>
            </a:extLst>
          </p:cNvPr>
          <p:cNvSpPr>
            <a:spLocks noGrp="1"/>
          </p:cNvSpPr>
          <p:nvPr>
            <p:ph type="pic" sz="quarter" idx="10"/>
          </p:nvPr>
        </p:nvSpPr>
        <p:spPr/>
      </p:sp>
      <p:sp>
        <p:nvSpPr>
          <p:cNvPr id="3" name="Title 2">
            <a:extLst>
              <a:ext uri="{FF2B5EF4-FFF2-40B4-BE49-F238E27FC236}">
                <a16:creationId xmlns:a16="http://schemas.microsoft.com/office/drawing/2014/main" id="{A064D5CB-E9B2-41AB-9843-B11920089772}"/>
              </a:ext>
            </a:extLst>
          </p:cNvPr>
          <p:cNvSpPr>
            <a:spLocks noGrp="1"/>
          </p:cNvSpPr>
          <p:nvPr>
            <p:ph type="title"/>
          </p:nvPr>
        </p:nvSpPr>
        <p:spPr/>
        <p:txBody>
          <a:bodyPr/>
          <a:lstStyle/>
          <a:p>
            <a:r>
              <a:rPr lang="en-US" dirty="0"/>
              <a:t>Apps, developers , Marketplace security</a:t>
            </a:r>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lvl="0" indent="0" algn="l"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64207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B5F9B3-A3E3-4168-8B6C-39CBBF64F475}"/>
              </a:ext>
            </a:extLst>
          </p:cNvPr>
          <p:cNvSpPr>
            <a:spLocks noGrp="1"/>
          </p:cNvSpPr>
          <p:nvPr>
            <p:ph type="title" idx="4294967295"/>
          </p:nvPr>
        </p:nvSpPr>
        <p:spPr>
          <a:xfrm>
            <a:off x="957263" y="327025"/>
            <a:ext cx="11234737" cy="787400"/>
          </a:xfrm>
        </p:spPr>
        <p:txBody>
          <a:bodyPr/>
          <a:lstStyle/>
          <a:p>
            <a:r>
              <a:rPr lang="en-US"/>
              <a:t>Integration &amp; Security Matrix</a:t>
            </a:r>
          </a:p>
        </p:txBody>
      </p:sp>
      <p:sp>
        <p:nvSpPr>
          <p:cNvPr id="8" name="Text Placeholder 7">
            <a:extLst>
              <a:ext uri="{FF2B5EF4-FFF2-40B4-BE49-F238E27FC236}">
                <a16:creationId xmlns:a16="http://schemas.microsoft.com/office/drawing/2014/main" id="{4699CB09-ADDA-4F5D-8A1C-455FDE8C1098}"/>
              </a:ext>
            </a:extLst>
          </p:cNvPr>
          <p:cNvSpPr>
            <a:spLocks noGrp="1"/>
          </p:cNvSpPr>
          <p:nvPr>
            <p:ph type="body" idx="4294967295"/>
          </p:nvPr>
        </p:nvSpPr>
        <p:spPr>
          <a:xfrm>
            <a:off x="492025" y="1461621"/>
            <a:ext cx="4273550" cy="4351337"/>
          </a:xfrm>
        </p:spPr>
        <p:txBody>
          <a:bodyPr/>
          <a:lstStyle/>
          <a:p>
            <a:r>
              <a:rPr lang="en-US" sz="2000" dirty="0"/>
              <a:t>Security Matrix for Integration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925B3C6-C469-4A1C-A2BE-C52557670EF9}"/>
              </a:ext>
            </a:extLst>
          </p:cNvPr>
          <p:cNvSpPr>
            <a:spLocks noGrp="1"/>
          </p:cNvSpPr>
          <p:nvPr>
            <p:ph type="sldNum" idx="4294967295"/>
          </p:nvPr>
        </p:nvSpPr>
        <p:spPr>
          <a:xfrm>
            <a:off x="0" y="6400800"/>
            <a:ext cx="2743200" cy="2921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800" b="0" i="0" u="none" strike="noStrike" kern="1200" cap="none" spc="0" normalizeH="0" baseline="0" noProof="0" smtClean="0">
                <a:ln>
                  <a:noFill/>
                </a:ln>
                <a:solidFill>
                  <a:srgbClr val="C6CAC6"/>
                </a:solidFill>
                <a:effectLst/>
                <a:uLnTx/>
                <a:uFillTx/>
                <a:latin typeface="Trebuchet MS"/>
                <a:sym typeface="Trebuchet M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C6CAC6"/>
              </a:solidFill>
              <a:effectLst/>
              <a:uLnTx/>
              <a:uFillTx/>
              <a:latin typeface="Trebuchet MS"/>
              <a:sym typeface="Trebuchet MS"/>
            </a:endParaRPr>
          </a:p>
        </p:txBody>
      </p:sp>
      <p:sp>
        <p:nvSpPr>
          <p:cNvPr id="10" name="Rectangle 9">
            <a:extLst>
              <a:ext uri="{FF2B5EF4-FFF2-40B4-BE49-F238E27FC236}">
                <a16:creationId xmlns:a16="http://schemas.microsoft.com/office/drawing/2014/main" id="{E5AAA46F-0C24-45D2-A65A-7C4070FAE742}"/>
              </a:ext>
            </a:extLst>
          </p:cNvPr>
          <p:cNvSpPr/>
          <p:nvPr/>
        </p:nvSpPr>
        <p:spPr>
          <a:xfrm>
            <a:off x="908385" y="2171700"/>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a:ea typeface="+mn-ea"/>
                <a:cs typeface="+mn-cs"/>
              </a:rPr>
              <a:t>Type and classification of data</a:t>
            </a:r>
          </a:p>
        </p:txBody>
      </p:sp>
      <p:sp>
        <p:nvSpPr>
          <p:cNvPr id="11" name="Rectangle 10">
            <a:extLst>
              <a:ext uri="{FF2B5EF4-FFF2-40B4-BE49-F238E27FC236}">
                <a16:creationId xmlns:a16="http://schemas.microsoft.com/office/drawing/2014/main" id="{2E94AEB7-E599-433D-8061-54D73BB15524}"/>
              </a:ext>
            </a:extLst>
          </p:cNvPr>
          <p:cNvSpPr/>
          <p:nvPr/>
        </p:nvSpPr>
        <p:spPr>
          <a:xfrm>
            <a:off x="908385" y="3480518"/>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a:ln>
                  <a:noFill/>
                </a:ln>
                <a:solidFill>
                  <a:srgbClr val="FFFFFF"/>
                </a:solidFill>
                <a:effectLst/>
                <a:uLnTx/>
                <a:uFillTx/>
                <a:latin typeface="Arial"/>
                <a:ea typeface="+mn-ea"/>
                <a:cs typeface="+mn-cs"/>
              </a:rPr>
              <a:t>Does data include PII, SPI, HCI?</a:t>
            </a: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14EE19D4-80B1-4EB6-85B5-DE621E439FC1}"/>
              </a:ext>
            </a:extLst>
          </p:cNvPr>
          <p:cNvSpPr/>
          <p:nvPr/>
        </p:nvSpPr>
        <p:spPr>
          <a:xfrm>
            <a:off x="2745206" y="2171699"/>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Is Data shared by several downstream applications?</a:t>
            </a:r>
          </a:p>
        </p:txBody>
      </p:sp>
      <p:sp>
        <p:nvSpPr>
          <p:cNvPr id="14" name="Rectangle 13">
            <a:extLst>
              <a:ext uri="{FF2B5EF4-FFF2-40B4-BE49-F238E27FC236}">
                <a16:creationId xmlns:a16="http://schemas.microsoft.com/office/drawing/2014/main" id="{B754C822-F983-484B-B5F4-E145B12507B5}"/>
              </a:ext>
            </a:extLst>
          </p:cNvPr>
          <p:cNvSpPr/>
          <p:nvPr/>
        </p:nvSpPr>
        <p:spPr>
          <a:xfrm>
            <a:off x="2751684" y="3498050"/>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Is data traveling outside of Enterprise? </a:t>
            </a:r>
          </a:p>
        </p:txBody>
      </p:sp>
      <p:sp>
        <p:nvSpPr>
          <p:cNvPr id="15" name="Rectangle 14">
            <a:extLst>
              <a:ext uri="{FF2B5EF4-FFF2-40B4-BE49-F238E27FC236}">
                <a16:creationId xmlns:a16="http://schemas.microsoft.com/office/drawing/2014/main" id="{D0C5F48C-4502-42C6-9AD6-228B58D333BB}"/>
              </a:ext>
            </a:extLst>
          </p:cNvPr>
          <p:cNvSpPr/>
          <p:nvPr/>
        </p:nvSpPr>
        <p:spPr>
          <a:xfrm>
            <a:off x="908385" y="4859624"/>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a:ea typeface="+mn-ea"/>
                <a:cs typeface="+mn-cs"/>
              </a:rPr>
              <a:t>Supported Authentication Methods </a:t>
            </a:r>
          </a:p>
        </p:txBody>
      </p:sp>
      <p:sp>
        <p:nvSpPr>
          <p:cNvPr id="16" name="Rectangle 15">
            <a:extLst>
              <a:ext uri="{FF2B5EF4-FFF2-40B4-BE49-F238E27FC236}">
                <a16:creationId xmlns:a16="http://schemas.microsoft.com/office/drawing/2014/main" id="{0B67FC8B-C5E8-4719-9864-207E305AE8BC}"/>
              </a:ext>
            </a:extLst>
          </p:cNvPr>
          <p:cNvSpPr/>
          <p:nvPr/>
        </p:nvSpPr>
        <p:spPr>
          <a:xfrm>
            <a:off x="2745206" y="4859623"/>
            <a:ext cx="1558090" cy="1100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a:ea typeface="+mn-ea"/>
                <a:cs typeface="+mn-cs"/>
              </a:rPr>
              <a:t>What Integrations are supported by the application </a:t>
            </a:r>
          </a:p>
        </p:txBody>
      </p:sp>
      <p:sp>
        <p:nvSpPr>
          <p:cNvPr id="17" name="Text Placeholder 7">
            <a:extLst>
              <a:ext uri="{FF2B5EF4-FFF2-40B4-BE49-F238E27FC236}">
                <a16:creationId xmlns:a16="http://schemas.microsoft.com/office/drawing/2014/main" id="{A2D3812D-F61A-4B0D-9946-B3B59A4C0343}"/>
              </a:ext>
            </a:extLst>
          </p:cNvPr>
          <p:cNvSpPr txBox="1">
            <a:spLocks/>
          </p:cNvSpPr>
          <p:nvPr/>
        </p:nvSpPr>
        <p:spPr>
          <a:xfrm>
            <a:off x="4519359" y="1332216"/>
            <a:ext cx="4273551" cy="483004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14000"/>
              </a:lnSpc>
              <a:spcBef>
                <a:spcPts val="0"/>
              </a:spcBef>
              <a:spcAft>
                <a:spcPts val="0"/>
              </a:spcAft>
              <a:buClr>
                <a:schemeClr val="dk1"/>
              </a:buClr>
              <a:buSzPts val="1800"/>
              <a:buFont typeface="Arial"/>
              <a:buNone/>
              <a:defRPr sz="2000" b="0" i="0" u="none" strike="noStrike" cap="none">
                <a:solidFill>
                  <a:schemeClr val="dk1"/>
                </a:solidFill>
                <a:latin typeface="Trebuchet MS"/>
                <a:ea typeface="Trebuchet MS"/>
                <a:cs typeface="Trebuchet MS"/>
                <a:sym typeface="Trebuchet MS"/>
              </a:defRPr>
            </a:lvl1pPr>
            <a:lvl2pPr marL="914400" marR="0" lvl="1" indent="-342900" algn="l" rtl="0">
              <a:lnSpc>
                <a:spcPct val="114000"/>
              </a:lnSpc>
              <a:spcBef>
                <a:spcPts val="600"/>
              </a:spcBef>
              <a:spcAft>
                <a:spcPts val="0"/>
              </a:spcAft>
              <a:buClr>
                <a:schemeClr val="dk1"/>
              </a:buClr>
              <a:buSzPts val="1800"/>
              <a:buFont typeface="Noto Sans Symbols"/>
              <a:buChar char="⎼"/>
              <a:defRPr sz="1800" b="0" i="1" u="none" strike="noStrike" cap="none">
                <a:solidFill>
                  <a:schemeClr val="dk1"/>
                </a:solidFill>
                <a:latin typeface="Georgia"/>
                <a:ea typeface="Georgia"/>
                <a:cs typeface="Georgia"/>
                <a:sym typeface="Georgia"/>
              </a:defRPr>
            </a:lvl2pPr>
            <a:lvl3pPr marL="1371600" marR="0" lvl="2" indent="-330200" algn="l" rtl="0">
              <a:lnSpc>
                <a:spcPct val="114000"/>
              </a:lnSpc>
              <a:spcBef>
                <a:spcPts val="600"/>
              </a:spcBef>
              <a:spcAft>
                <a:spcPts val="0"/>
              </a:spcAft>
              <a:buClr>
                <a:schemeClr val="dk1"/>
              </a:buClr>
              <a:buSzPts val="1600"/>
              <a:buFont typeface="Noto Sans Symbols"/>
              <a:buChar char="⎼"/>
              <a:defRPr sz="1600" b="0" i="0" u="none" strike="noStrike" cap="none">
                <a:solidFill>
                  <a:schemeClr val="dk1"/>
                </a:solidFill>
                <a:latin typeface="Trebuchet MS"/>
                <a:ea typeface="Trebuchet MS"/>
                <a:cs typeface="Trebuchet MS"/>
                <a:sym typeface="Trebuchet MS"/>
              </a:defRPr>
            </a:lvl3pPr>
            <a:lvl4pPr marL="1828800" marR="0" lvl="3" indent="-317500" algn="l" rtl="0">
              <a:lnSpc>
                <a:spcPct val="114000"/>
              </a:lnSpc>
              <a:spcBef>
                <a:spcPts val="600"/>
              </a:spcBef>
              <a:spcAft>
                <a:spcPts val="0"/>
              </a:spcAft>
              <a:buClr>
                <a:schemeClr val="dk1"/>
              </a:buClr>
              <a:buSzPts val="1400"/>
              <a:buFont typeface="Noto Sans Symbols"/>
              <a:buChar char="⎼"/>
              <a:defRPr sz="1400" b="0" i="0" u="none" strike="noStrike" cap="none">
                <a:solidFill>
                  <a:schemeClr val="dk1"/>
                </a:solidFill>
                <a:latin typeface="Trebuchet MS"/>
                <a:ea typeface="Trebuchet MS"/>
                <a:cs typeface="Trebuchet MS"/>
                <a:sym typeface="Trebuchet MS"/>
              </a:defRPr>
            </a:lvl4pPr>
            <a:lvl5pPr marL="2286000" marR="0" lvl="4" indent="-304800" algn="l" rtl="0">
              <a:lnSpc>
                <a:spcPct val="114000"/>
              </a:lnSpc>
              <a:spcBef>
                <a:spcPts val="600"/>
              </a:spcBef>
              <a:spcAft>
                <a:spcPts val="0"/>
              </a:spcAft>
              <a:buClr>
                <a:schemeClr val="dk1"/>
              </a:buClr>
              <a:buSzPts val="1200"/>
              <a:buFont typeface="Noto Sans Symbols"/>
              <a:buChar char="⎼"/>
              <a:defRPr sz="12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457200" marR="0" lvl="0" indent="-228600" algn="l" defTabSz="914400" rtl="0" eaLnBrk="1" fontAlgn="auto" latinLnBrk="0" hangingPunct="1">
              <a:lnSpc>
                <a:spcPct val="114000"/>
              </a:lnSpc>
              <a:spcBef>
                <a:spcPts val="0"/>
              </a:spcBef>
              <a:spcAft>
                <a:spcPts val="0"/>
              </a:spcAft>
              <a:buClr>
                <a:srgbClr val="54565B"/>
              </a:buClr>
              <a:buSzPts val="1800"/>
              <a:buFont typeface="Arial"/>
              <a:buNone/>
              <a:tabLst/>
              <a:defRPr/>
            </a:pPr>
            <a:r>
              <a:rPr kumimoji="0" lang="en-US" sz="2000" b="0" i="0" u="none" strike="noStrike" kern="0" cap="none" spc="0" normalizeH="0" baseline="0" noProof="0" dirty="0">
                <a:ln>
                  <a:noFill/>
                </a:ln>
                <a:solidFill>
                  <a:srgbClr val="54565B"/>
                </a:solidFill>
                <a:effectLst/>
                <a:uLnTx/>
                <a:uFillTx/>
                <a:latin typeface="Trebuchet MS"/>
                <a:sym typeface="Trebuchet MS"/>
              </a:rPr>
              <a:t>Integration Matrix</a:t>
            </a:r>
          </a:p>
          <a:p>
            <a:pPr marL="457200" marR="0" lvl="0" indent="-228600" algn="l" defTabSz="914400" rtl="0" eaLnBrk="1" fontAlgn="auto" latinLnBrk="0" hangingPunct="1">
              <a:lnSpc>
                <a:spcPct val="114000"/>
              </a:lnSpc>
              <a:spcBef>
                <a:spcPts val="0"/>
              </a:spcBef>
              <a:spcAft>
                <a:spcPts val="0"/>
              </a:spcAft>
              <a:buClr>
                <a:srgbClr val="54565B"/>
              </a:buClr>
              <a:buSzPts val="1800"/>
              <a:buFont typeface="Arial"/>
              <a:buNone/>
              <a:tabLst/>
              <a:defRPr/>
            </a:pPr>
            <a:endParaRPr kumimoji="0" lang="en-US" sz="2000" b="0" i="0" u="none" strike="noStrike" kern="0" cap="none" spc="0" normalizeH="0" baseline="0" noProof="0" dirty="0">
              <a:ln>
                <a:noFill/>
              </a:ln>
              <a:solidFill>
                <a:srgbClr val="54565B"/>
              </a:solidFill>
              <a:effectLst/>
              <a:uLnTx/>
              <a:uFillTx/>
              <a:latin typeface="Trebuchet MS"/>
              <a:sym typeface="Trebuchet MS"/>
            </a:endParaRPr>
          </a:p>
          <a:p>
            <a:pPr marL="457200" marR="0" lvl="0" indent="-228600" algn="l" defTabSz="914400" rtl="0" eaLnBrk="1" fontAlgn="auto" latinLnBrk="0" hangingPunct="1">
              <a:lnSpc>
                <a:spcPct val="114000"/>
              </a:lnSpc>
              <a:spcBef>
                <a:spcPts val="0"/>
              </a:spcBef>
              <a:spcAft>
                <a:spcPts val="0"/>
              </a:spcAft>
              <a:buClr>
                <a:srgbClr val="54565B"/>
              </a:buClr>
              <a:buSzPts val="1800"/>
              <a:buFont typeface="Arial"/>
              <a:buNone/>
              <a:tabLst/>
              <a:defRPr/>
            </a:pPr>
            <a:endParaRPr kumimoji="0" lang="en-US" sz="2000" b="0" i="0" u="none" strike="noStrike" kern="0" cap="none" spc="0" normalizeH="0" baseline="0" noProof="0" dirty="0">
              <a:ln>
                <a:noFill/>
              </a:ln>
              <a:solidFill>
                <a:srgbClr val="54565B"/>
              </a:solidFill>
              <a:effectLst/>
              <a:uLnTx/>
              <a:uFillTx/>
              <a:latin typeface="Trebuchet MS"/>
              <a:sym typeface="Trebuchet MS"/>
            </a:endParaRPr>
          </a:p>
          <a:p>
            <a:pPr marL="457200" marR="0" lvl="0" indent="-228600" algn="l" defTabSz="914400" rtl="0" eaLnBrk="1" fontAlgn="auto" latinLnBrk="0" hangingPunct="1">
              <a:lnSpc>
                <a:spcPct val="114000"/>
              </a:lnSpc>
              <a:spcBef>
                <a:spcPts val="0"/>
              </a:spcBef>
              <a:spcAft>
                <a:spcPts val="0"/>
              </a:spcAft>
              <a:buClr>
                <a:srgbClr val="54565B"/>
              </a:buClr>
              <a:buSzPts val="1800"/>
              <a:buFont typeface="Arial"/>
              <a:buNone/>
              <a:tabLst/>
              <a:defRPr/>
            </a:pPr>
            <a:endParaRPr kumimoji="0" lang="en-US" sz="2000" b="0" i="0" u="none" strike="noStrike" kern="0" cap="none" spc="0" normalizeH="0" baseline="0" noProof="0" dirty="0">
              <a:ln>
                <a:noFill/>
              </a:ln>
              <a:solidFill>
                <a:srgbClr val="54565B"/>
              </a:solidFill>
              <a:effectLst/>
              <a:uLnTx/>
              <a:uFillTx/>
              <a:latin typeface="Trebuchet MS"/>
              <a:sym typeface="Trebuchet MS"/>
            </a:endParaRPr>
          </a:p>
        </p:txBody>
      </p:sp>
      <p:sp>
        <p:nvSpPr>
          <p:cNvPr id="18" name="Rectangle 17">
            <a:extLst>
              <a:ext uri="{FF2B5EF4-FFF2-40B4-BE49-F238E27FC236}">
                <a16:creationId xmlns:a16="http://schemas.microsoft.com/office/drawing/2014/main" id="{FF73B16D-A784-48DC-93F9-44989D5A4FAA}"/>
              </a:ext>
            </a:extLst>
          </p:cNvPr>
          <p:cNvSpPr/>
          <p:nvPr/>
        </p:nvSpPr>
        <p:spPr>
          <a:xfrm>
            <a:off x="4811046" y="2171700"/>
            <a:ext cx="1558090"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4565B"/>
                </a:solidFill>
                <a:effectLst/>
                <a:uLnTx/>
                <a:uFillTx/>
                <a:latin typeface="Arial"/>
                <a:ea typeface="+mn-ea"/>
                <a:cs typeface="+mn-cs"/>
              </a:rPr>
              <a:t>Type of Integration flow (cloud vs. on-prem)</a:t>
            </a:r>
          </a:p>
        </p:txBody>
      </p:sp>
      <p:sp>
        <p:nvSpPr>
          <p:cNvPr id="19" name="Rectangle 18">
            <a:extLst>
              <a:ext uri="{FF2B5EF4-FFF2-40B4-BE49-F238E27FC236}">
                <a16:creationId xmlns:a16="http://schemas.microsoft.com/office/drawing/2014/main" id="{14A005E4-6FB1-446F-9B3F-F367C5BEE58B}"/>
              </a:ext>
            </a:extLst>
          </p:cNvPr>
          <p:cNvSpPr/>
          <p:nvPr/>
        </p:nvSpPr>
        <p:spPr>
          <a:xfrm>
            <a:off x="4811046" y="3480518"/>
            <a:ext cx="1558090"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1400" b="0" i="0" u="none" strike="noStrike" kern="1200" cap="none" spc="0" normalizeH="0" baseline="0" noProof="0">
                <a:ln>
                  <a:noFill/>
                </a:ln>
                <a:solidFill>
                  <a:srgbClr val="54565B"/>
                </a:solidFill>
                <a:effectLst/>
                <a:uLnTx/>
                <a:uFillTx/>
                <a:latin typeface="Arial"/>
                <a:ea typeface="+mn-ea"/>
                <a:cs typeface="+mn-cs"/>
              </a:rPr>
              <a:t>Reusable? ( Experience (p2p), Process, System)</a:t>
            </a:r>
            <a:endParaRPr kumimoji="0" lang="en-US" sz="1400" b="0" i="0" u="none" strike="noStrike" kern="1200" cap="none" spc="0" normalizeH="0" baseline="0" noProof="0">
              <a:ln>
                <a:noFill/>
              </a:ln>
              <a:solidFill>
                <a:srgbClr val="54565B"/>
              </a:solidFill>
              <a:effectLst/>
              <a:uLnTx/>
              <a:uFillTx/>
              <a:latin typeface="Arial"/>
              <a:ea typeface="+mn-ea"/>
              <a:cs typeface="+mn-cs"/>
            </a:endParaRPr>
          </a:p>
        </p:txBody>
      </p:sp>
      <p:sp>
        <p:nvSpPr>
          <p:cNvPr id="20" name="Rectangle 19">
            <a:extLst>
              <a:ext uri="{FF2B5EF4-FFF2-40B4-BE49-F238E27FC236}">
                <a16:creationId xmlns:a16="http://schemas.microsoft.com/office/drawing/2014/main" id="{A46A9C0B-92CC-40BF-A70D-88B68AEA2A3A}"/>
              </a:ext>
            </a:extLst>
          </p:cNvPr>
          <p:cNvSpPr/>
          <p:nvPr/>
        </p:nvSpPr>
        <p:spPr>
          <a:xfrm>
            <a:off x="6647867" y="2171699"/>
            <a:ext cx="1564568"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4565B"/>
                </a:solidFill>
                <a:effectLst/>
                <a:uLnTx/>
                <a:uFillTx/>
                <a:latin typeface="Arial"/>
                <a:ea typeface="+mn-ea"/>
                <a:cs typeface="+mn-cs"/>
              </a:rPr>
              <a:t>Method - DBMS, Email, SFTP, REST API, SOAP, EDI, etc.</a:t>
            </a:r>
          </a:p>
        </p:txBody>
      </p:sp>
      <p:sp>
        <p:nvSpPr>
          <p:cNvPr id="21" name="Rectangle 20">
            <a:extLst>
              <a:ext uri="{FF2B5EF4-FFF2-40B4-BE49-F238E27FC236}">
                <a16:creationId xmlns:a16="http://schemas.microsoft.com/office/drawing/2014/main" id="{7C1E204F-B5D6-4A19-8D18-31600EFEA91F}"/>
              </a:ext>
            </a:extLst>
          </p:cNvPr>
          <p:cNvSpPr/>
          <p:nvPr/>
        </p:nvSpPr>
        <p:spPr>
          <a:xfrm>
            <a:off x="6654345" y="3498050"/>
            <a:ext cx="1558090"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4565B"/>
                </a:solidFill>
                <a:effectLst/>
                <a:uLnTx/>
                <a:uFillTx/>
                <a:latin typeface="Arial"/>
                <a:ea typeface="+mn-ea"/>
                <a:cs typeface="+mn-cs"/>
              </a:rPr>
              <a:t>Streaming, Caching, Transformation?</a:t>
            </a:r>
          </a:p>
        </p:txBody>
      </p:sp>
      <p:sp>
        <p:nvSpPr>
          <p:cNvPr id="22" name="Rectangle 21">
            <a:extLst>
              <a:ext uri="{FF2B5EF4-FFF2-40B4-BE49-F238E27FC236}">
                <a16:creationId xmlns:a16="http://schemas.microsoft.com/office/drawing/2014/main" id="{CFD414E6-A9F8-4F01-80F4-1A392CC57660}"/>
              </a:ext>
            </a:extLst>
          </p:cNvPr>
          <p:cNvSpPr/>
          <p:nvPr/>
        </p:nvSpPr>
        <p:spPr>
          <a:xfrm>
            <a:off x="4811046" y="4859624"/>
            <a:ext cx="1558090"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54565B"/>
                </a:solidFill>
                <a:effectLst/>
                <a:uLnTx/>
                <a:uFillTx/>
                <a:latin typeface="Arial"/>
                <a:ea typeface="+mn-ea"/>
                <a:cs typeface="+mn-cs"/>
              </a:rPr>
              <a:t>Direct vs. Middleware</a:t>
            </a:r>
          </a:p>
        </p:txBody>
      </p:sp>
      <p:sp>
        <p:nvSpPr>
          <p:cNvPr id="23" name="Rectangle 22">
            <a:extLst>
              <a:ext uri="{FF2B5EF4-FFF2-40B4-BE49-F238E27FC236}">
                <a16:creationId xmlns:a16="http://schemas.microsoft.com/office/drawing/2014/main" id="{1A97EE9B-B6EF-4E6C-9745-F3FD9E331544}"/>
              </a:ext>
            </a:extLst>
          </p:cNvPr>
          <p:cNvSpPr/>
          <p:nvPr/>
        </p:nvSpPr>
        <p:spPr>
          <a:xfrm>
            <a:off x="6647867" y="4859623"/>
            <a:ext cx="1558090" cy="110088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4565B"/>
                </a:solidFill>
                <a:effectLst/>
                <a:uLnTx/>
                <a:uFillTx/>
                <a:latin typeface="Arial"/>
                <a:ea typeface="+mn-ea"/>
                <a:cs typeface="+mn-cs"/>
              </a:rPr>
              <a:t>Encryption Type (Field vs. Record vs. Transport)</a:t>
            </a:r>
          </a:p>
        </p:txBody>
      </p:sp>
      <p:sp>
        <p:nvSpPr>
          <p:cNvPr id="24" name="Rectangle 23">
            <a:extLst>
              <a:ext uri="{FF2B5EF4-FFF2-40B4-BE49-F238E27FC236}">
                <a16:creationId xmlns:a16="http://schemas.microsoft.com/office/drawing/2014/main" id="{ED3D418C-A2AA-4FAA-8D1B-9B550B7A57BD}"/>
              </a:ext>
            </a:extLst>
          </p:cNvPr>
          <p:cNvSpPr/>
          <p:nvPr/>
        </p:nvSpPr>
        <p:spPr>
          <a:xfrm>
            <a:off x="8883852" y="2136338"/>
            <a:ext cx="2650525" cy="286232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4565B"/>
                </a:solidFill>
                <a:effectLst/>
                <a:uLnTx/>
                <a:uFillTx/>
                <a:latin typeface="Arial"/>
                <a:ea typeface="+mn-ea"/>
                <a:cs typeface="+mn-cs"/>
              </a:rPr>
              <a:t>WHO – BE/Business/IT Solution Lead/PM</a:t>
            </a:r>
            <a:br>
              <a:rPr kumimoji="0" lang="en-US" sz="1800" b="0" i="0" u="none" strike="noStrike" kern="1200" cap="none" spc="0" normalizeH="0" baseline="0" noProof="0">
                <a:ln>
                  <a:noFill/>
                </a:ln>
                <a:solidFill>
                  <a:srgbClr val="54565B"/>
                </a:solidFill>
                <a:effectLst/>
                <a:uLnTx/>
                <a:uFillTx/>
                <a:latin typeface="Arial"/>
                <a:ea typeface="+mn-ea"/>
                <a:cs typeface="+mn-cs"/>
              </a:rPr>
            </a:br>
            <a:endParaRPr kumimoji="0" lang="en-US" sz="1800" b="0" i="0" u="none" strike="noStrike" kern="1200" cap="none" spc="0" normalizeH="0" baseline="0" noProof="0">
              <a:ln>
                <a:noFill/>
              </a:ln>
              <a:solidFill>
                <a:srgbClr val="54565B"/>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4565B"/>
                </a:solidFill>
                <a:effectLst/>
                <a:uLnTx/>
                <a:uFillTx/>
                <a:latin typeface="Arial"/>
                <a:ea typeface="+mn-ea"/>
                <a:cs typeface="+mn-cs"/>
              </a:rPr>
              <a:t>WHEN - To complete during demand assessment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54565B"/>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54565B"/>
                </a:solidFill>
                <a:effectLst/>
                <a:uLnTx/>
                <a:uFillTx/>
                <a:latin typeface="Arial"/>
                <a:ea typeface="+mn-ea"/>
                <a:cs typeface="+mn-cs"/>
              </a:rPr>
              <a:t>Output – Integration Solution Decision</a:t>
            </a:r>
          </a:p>
        </p:txBody>
      </p:sp>
    </p:spTree>
    <p:extLst>
      <p:ext uri="{BB962C8B-B14F-4D97-AF65-F5344CB8AC3E}">
        <p14:creationId xmlns:p14="http://schemas.microsoft.com/office/powerpoint/2010/main" val="3741687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09538"/>
            <a:ext cx="11818938" cy="563562"/>
          </a:xfrm>
        </p:spPr>
        <p:txBody>
          <a:bodyPr/>
          <a:lstStyle/>
          <a:p>
            <a:r>
              <a:rPr lang="en-US" dirty="0"/>
              <a:t>API Gateway Security Architecture</a:t>
            </a:r>
          </a:p>
        </p:txBody>
      </p:sp>
      <p:sp>
        <p:nvSpPr>
          <p:cNvPr id="5" name="Rectangle 4"/>
          <p:cNvSpPr/>
          <p:nvPr/>
        </p:nvSpPr>
        <p:spPr>
          <a:xfrm>
            <a:off x="1101302" y="1116735"/>
            <a:ext cx="8163959" cy="953591"/>
          </a:xfrm>
          <a:prstGeom prst="rect">
            <a:avLst/>
          </a:prstGeom>
          <a:ln>
            <a:solidFill>
              <a:srgbClr val="A1030E"/>
            </a:solidFill>
          </a:ln>
        </p:spPr>
        <p:style>
          <a:lnRef idx="2">
            <a:schemeClr val="accent6"/>
          </a:lnRef>
          <a:fillRef idx="1">
            <a:schemeClr val="lt1"/>
          </a:fillRef>
          <a:effectRef idx="0">
            <a:schemeClr val="accent6"/>
          </a:effectRef>
          <a:fontRef idx="minor">
            <a:schemeClr val="dk1"/>
          </a:fontRef>
        </p:style>
        <p:txBody>
          <a:bodyPr lIns="91389" tIns="45696" rIns="91389" bIns="45696" rtlCol="0" anchor="ctr"/>
          <a:lstStyle/>
          <a:p>
            <a:pPr algn="ctr" defTabSz="913880"/>
            <a:endParaRPr lang="en-US" sz="1900">
              <a:solidFill>
                <a:prstClr val="black"/>
              </a:solidFill>
              <a:latin typeface="Arial" panose="020B0604020202020204"/>
            </a:endParaRPr>
          </a:p>
        </p:txBody>
      </p:sp>
      <p:sp>
        <p:nvSpPr>
          <p:cNvPr id="6" name="Rounded Rectangle 5"/>
          <p:cNvSpPr/>
          <p:nvPr/>
        </p:nvSpPr>
        <p:spPr>
          <a:xfrm>
            <a:off x="1349609" y="1430249"/>
            <a:ext cx="84059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TLS 1.2</a:t>
            </a:r>
          </a:p>
        </p:txBody>
      </p:sp>
      <p:sp>
        <p:nvSpPr>
          <p:cNvPr id="7" name="Rounded Rectangle 6"/>
          <p:cNvSpPr/>
          <p:nvPr/>
        </p:nvSpPr>
        <p:spPr>
          <a:xfrm>
            <a:off x="2746355" y="1430243"/>
            <a:ext cx="84059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Mutual SSL</a:t>
            </a:r>
          </a:p>
        </p:txBody>
      </p:sp>
      <p:sp>
        <p:nvSpPr>
          <p:cNvPr id="8" name="Rounded Rectangle 7"/>
          <p:cNvSpPr/>
          <p:nvPr/>
        </p:nvSpPr>
        <p:spPr>
          <a:xfrm>
            <a:off x="4143153" y="1430243"/>
            <a:ext cx="1021027"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IP Whitelisting</a:t>
            </a:r>
          </a:p>
        </p:txBody>
      </p:sp>
      <p:sp>
        <p:nvSpPr>
          <p:cNvPr id="9" name="Rectangle 8"/>
          <p:cNvSpPr/>
          <p:nvPr/>
        </p:nvSpPr>
        <p:spPr>
          <a:xfrm>
            <a:off x="1101302" y="2065849"/>
            <a:ext cx="8163959" cy="953591"/>
          </a:xfrm>
          <a:prstGeom prst="rect">
            <a:avLst/>
          </a:prstGeom>
          <a:ln>
            <a:solidFill>
              <a:srgbClr val="A1030E"/>
            </a:solidFill>
          </a:ln>
        </p:spPr>
        <p:style>
          <a:lnRef idx="2">
            <a:schemeClr val="accent6"/>
          </a:lnRef>
          <a:fillRef idx="1">
            <a:schemeClr val="lt1"/>
          </a:fillRef>
          <a:effectRef idx="0">
            <a:schemeClr val="accent6"/>
          </a:effectRef>
          <a:fontRef idx="minor">
            <a:schemeClr val="dk1"/>
          </a:fontRef>
        </p:style>
        <p:txBody>
          <a:bodyPr lIns="91389" tIns="45696" rIns="91389" bIns="45696" rtlCol="0" anchor="ctr"/>
          <a:lstStyle/>
          <a:p>
            <a:pPr algn="ctr" defTabSz="913880"/>
            <a:endParaRPr lang="en-US" sz="1900">
              <a:solidFill>
                <a:prstClr val="black"/>
              </a:solidFill>
              <a:latin typeface="Arial" panose="020B0604020202020204"/>
            </a:endParaRPr>
          </a:p>
        </p:txBody>
      </p:sp>
      <p:sp>
        <p:nvSpPr>
          <p:cNvPr id="11" name="Rounded Rectangle 10"/>
          <p:cNvSpPr/>
          <p:nvPr/>
        </p:nvSpPr>
        <p:spPr>
          <a:xfrm>
            <a:off x="3355584" y="2383833"/>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Custom API Authorize using metadata</a:t>
            </a:r>
          </a:p>
        </p:txBody>
      </p:sp>
      <p:sp>
        <p:nvSpPr>
          <p:cNvPr id="12" name="Rounded Rectangle 11"/>
          <p:cNvSpPr/>
          <p:nvPr/>
        </p:nvSpPr>
        <p:spPr>
          <a:xfrm>
            <a:off x="5361549" y="2364237"/>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API Keys for App level Authorization</a:t>
            </a:r>
          </a:p>
        </p:txBody>
      </p:sp>
      <p:sp>
        <p:nvSpPr>
          <p:cNvPr id="13" name="Rounded Rectangle 12"/>
          <p:cNvSpPr/>
          <p:nvPr/>
        </p:nvSpPr>
        <p:spPr>
          <a:xfrm>
            <a:off x="1266825" y="2380481"/>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SAML for User Authentication</a:t>
            </a:r>
          </a:p>
        </p:txBody>
      </p:sp>
      <p:sp>
        <p:nvSpPr>
          <p:cNvPr id="14" name="Rounded Rectangle 13"/>
          <p:cNvSpPr/>
          <p:nvPr/>
        </p:nvSpPr>
        <p:spPr>
          <a:xfrm>
            <a:off x="7303827" y="2184531"/>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JWT and </a:t>
            </a:r>
            <a:r>
              <a:rPr lang="en-US" sz="1100" dirty="0" err="1">
                <a:solidFill>
                  <a:prstClr val="white"/>
                </a:solidFill>
                <a:latin typeface="Arial" panose="020B0604020202020204"/>
              </a:rPr>
              <a:t>Oauth</a:t>
            </a:r>
            <a:r>
              <a:rPr lang="en-US" sz="1100" dirty="0">
                <a:solidFill>
                  <a:prstClr val="white"/>
                </a:solidFill>
                <a:latin typeface="Arial" panose="020B0604020202020204"/>
              </a:rPr>
              <a:t> for API Authentication</a:t>
            </a:r>
          </a:p>
        </p:txBody>
      </p:sp>
      <p:sp>
        <p:nvSpPr>
          <p:cNvPr id="15" name="Rounded Rectangle 14"/>
          <p:cNvSpPr/>
          <p:nvPr/>
        </p:nvSpPr>
        <p:spPr>
          <a:xfrm>
            <a:off x="7303827" y="2596013"/>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err="1">
                <a:solidFill>
                  <a:prstClr val="white"/>
                </a:solidFill>
                <a:latin typeface="Arial" panose="020B0604020202020204"/>
              </a:rPr>
              <a:t>Oauth</a:t>
            </a:r>
            <a:r>
              <a:rPr lang="en-US" sz="1100" dirty="0">
                <a:solidFill>
                  <a:prstClr val="white"/>
                </a:solidFill>
                <a:latin typeface="Arial" panose="020B0604020202020204"/>
              </a:rPr>
              <a:t> with PKCE for mobile apps</a:t>
            </a:r>
          </a:p>
        </p:txBody>
      </p:sp>
      <p:sp>
        <p:nvSpPr>
          <p:cNvPr id="16" name="Round Same Side Corner Rectangle 15"/>
          <p:cNvSpPr/>
          <p:nvPr/>
        </p:nvSpPr>
        <p:spPr>
          <a:xfrm rot="16200000">
            <a:off x="420705" y="1396164"/>
            <a:ext cx="953587" cy="394825"/>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500" dirty="0">
                <a:solidFill>
                  <a:prstClr val="white"/>
                </a:solidFill>
                <a:latin typeface="Calibiri"/>
              </a:rPr>
              <a:t>Transport</a:t>
            </a:r>
          </a:p>
        </p:txBody>
      </p:sp>
      <p:sp>
        <p:nvSpPr>
          <p:cNvPr id="17" name="Round Same Side Corner Rectangle 16"/>
          <p:cNvSpPr/>
          <p:nvPr/>
        </p:nvSpPr>
        <p:spPr>
          <a:xfrm rot="16200000">
            <a:off x="414317" y="2349754"/>
            <a:ext cx="953587" cy="394825"/>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500" dirty="0">
                <a:solidFill>
                  <a:prstClr val="white"/>
                </a:solidFill>
                <a:latin typeface="Calibiri"/>
              </a:rPr>
              <a:t>User Level</a:t>
            </a:r>
          </a:p>
        </p:txBody>
      </p:sp>
      <p:sp>
        <p:nvSpPr>
          <p:cNvPr id="18" name="Rectangle 17"/>
          <p:cNvSpPr/>
          <p:nvPr/>
        </p:nvSpPr>
        <p:spPr>
          <a:xfrm>
            <a:off x="1101302" y="3014962"/>
            <a:ext cx="8163959" cy="953591"/>
          </a:xfrm>
          <a:prstGeom prst="rect">
            <a:avLst/>
          </a:prstGeom>
          <a:ln>
            <a:solidFill>
              <a:srgbClr val="A1030E"/>
            </a:solidFill>
          </a:ln>
        </p:spPr>
        <p:style>
          <a:lnRef idx="2">
            <a:schemeClr val="accent6"/>
          </a:lnRef>
          <a:fillRef idx="1">
            <a:schemeClr val="lt1"/>
          </a:fillRef>
          <a:effectRef idx="0">
            <a:schemeClr val="accent6"/>
          </a:effectRef>
          <a:fontRef idx="minor">
            <a:schemeClr val="dk1"/>
          </a:fontRef>
        </p:style>
        <p:txBody>
          <a:bodyPr lIns="91389" tIns="45696" rIns="91389" bIns="45696" rtlCol="0" anchor="ctr"/>
          <a:lstStyle/>
          <a:p>
            <a:pPr algn="ctr" defTabSz="913880"/>
            <a:endParaRPr lang="en-US" sz="1900">
              <a:solidFill>
                <a:prstClr val="black"/>
              </a:solidFill>
              <a:latin typeface="Arial" panose="020B0604020202020204"/>
            </a:endParaRPr>
          </a:p>
        </p:txBody>
      </p:sp>
      <p:sp>
        <p:nvSpPr>
          <p:cNvPr id="19" name="Rounded Rectangle 18"/>
          <p:cNvSpPr/>
          <p:nvPr/>
        </p:nvSpPr>
        <p:spPr>
          <a:xfrm>
            <a:off x="4031665" y="3281473"/>
            <a:ext cx="2119528"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Field level Masking for sensitive data</a:t>
            </a:r>
          </a:p>
        </p:txBody>
      </p:sp>
      <p:sp>
        <p:nvSpPr>
          <p:cNvPr id="20" name="Rounded Rectangle 19"/>
          <p:cNvSpPr/>
          <p:nvPr/>
        </p:nvSpPr>
        <p:spPr>
          <a:xfrm>
            <a:off x="6399549" y="3288355"/>
            <a:ext cx="180855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JSON /XML attack Protection</a:t>
            </a:r>
          </a:p>
        </p:txBody>
      </p:sp>
      <p:sp>
        <p:nvSpPr>
          <p:cNvPr id="21" name="Rounded Rectangle 20"/>
          <p:cNvSpPr/>
          <p:nvPr/>
        </p:nvSpPr>
        <p:spPr>
          <a:xfrm>
            <a:off x="2758049" y="3287821"/>
            <a:ext cx="1160063"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Data Encryption  </a:t>
            </a:r>
          </a:p>
        </p:txBody>
      </p:sp>
      <p:sp>
        <p:nvSpPr>
          <p:cNvPr id="24" name="Round Same Side Corner Rectangle 23"/>
          <p:cNvSpPr/>
          <p:nvPr/>
        </p:nvSpPr>
        <p:spPr>
          <a:xfrm rot="16200000">
            <a:off x="420705" y="3296630"/>
            <a:ext cx="953587" cy="394825"/>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500" dirty="0">
                <a:solidFill>
                  <a:prstClr val="white"/>
                </a:solidFill>
                <a:latin typeface="Calibiri"/>
              </a:rPr>
              <a:t>Message Level</a:t>
            </a:r>
          </a:p>
        </p:txBody>
      </p:sp>
      <p:sp>
        <p:nvSpPr>
          <p:cNvPr id="25" name="Rounded Rectangle 24"/>
          <p:cNvSpPr/>
          <p:nvPr/>
        </p:nvSpPr>
        <p:spPr>
          <a:xfrm>
            <a:off x="1209526" y="3265027"/>
            <a:ext cx="146042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HMAC for Data Integrity</a:t>
            </a:r>
          </a:p>
        </p:txBody>
      </p:sp>
      <p:sp>
        <p:nvSpPr>
          <p:cNvPr id="26" name="Rectangle 25"/>
          <p:cNvSpPr/>
          <p:nvPr/>
        </p:nvSpPr>
        <p:spPr>
          <a:xfrm>
            <a:off x="1101302" y="3964074"/>
            <a:ext cx="8163959" cy="953591"/>
          </a:xfrm>
          <a:prstGeom prst="rect">
            <a:avLst/>
          </a:prstGeom>
          <a:ln>
            <a:solidFill>
              <a:srgbClr val="A1030E"/>
            </a:solidFill>
          </a:ln>
        </p:spPr>
        <p:style>
          <a:lnRef idx="2">
            <a:schemeClr val="accent6"/>
          </a:lnRef>
          <a:fillRef idx="1">
            <a:schemeClr val="lt1"/>
          </a:fillRef>
          <a:effectRef idx="0">
            <a:schemeClr val="accent6"/>
          </a:effectRef>
          <a:fontRef idx="minor">
            <a:schemeClr val="dk1"/>
          </a:fontRef>
        </p:style>
        <p:txBody>
          <a:bodyPr lIns="91389" tIns="45696" rIns="91389" bIns="45696" rtlCol="0" anchor="ctr"/>
          <a:lstStyle/>
          <a:p>
            <a:pPr algn="ctr" defTabSz="913880"/>
            <a:endParaRPr lang="en-US" sz="1900">
              <a:solidFill>
                <a:prstClr val="black"/>
              </a:solidFill>
              <a:latin typeface="Arial" panose="020B0604020202020204"/>
            </a:endParaRPr>
          </a:p>
        </p:txBody>
      </p:sp>
      <p:sp>
        <p:nvSpPr>
          <p:cNvPr id="29" name="Rounded Rectangle 28"/>
          <p:cNvSpPr/>
          <p:nvPr/>
        </p:nvSpPr>
        <p:spPr>
          <a:xfrm>
            <a:off x="2738938" y="4234697"/>
            <a:ext cx="1160063"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Spike Arrest for Traffic burst</a:t>
            </a:r>
          </a:p>
        </p:txBody>
      </p:sp>
      <p:sp>
        <p:nvSpPr>
          <p:cNvPr id="30" name="Round Same Side Corner Rectangle 29"/>
          <p:cNvSpPr/>
          <p:nvPr/>
        </p:nvSpPr>
        <p:spPr>
          <a:xfrm rot="16200000">
            <a:off x="401595" y="4243506"/>
            <a:ext cx="953587" cy="394825"/>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500" dirty="0">
                <a:solidFill>
                  <a:prstClr val="white"/>
                </a:solidFill>
                <a:latin typeface="Calibiri"/>
              </a:rPr>
              <a:t>Traffic Level </a:t>
            </a:r>
          </a:p>
        </p:txBody>
      </p:sp>
      <p:sp>
        <p:nvSpPr>
          <p:cNvPr id="31" name="Rounded Rectangle 30"/>
          <p:cNvSpPr/>
          <p:nvPr/>
        </p:nvSpPr>
        <p:spPr>
          <a:xfrm>
            <a:off x="1184057" y="4214140"/>
            <a:ext cx="146042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Quota Management</a:t>
            </a:r>
          </a:p>
        </p:txBody>
      </p:sp>
      <p:sp>
        <p:nvSpPr>
          <p:cNvPr id="32" name="Rectangle 31"/>
          <p:cNvSpPr/>
          <p:nvPr/>
        </p:nvSpPr>
        <p:spPr>
          <a:xfrm>
            <a:off x="1094941" y="4904241"/>
            <a:ext cx="8163959" cy="953591"/>
          </a:xfrm>
          <a:prstGeom prst="rect">
            <a:avLst/>
          </a:prstGeom>
          <a:ln>
            <a:solidFill>
              <a:srgbClr val="A1030E"/>
            </a:solidFill>
          </a:ln>
        </p:spPr>
        <p:style>
          <a:lnRef idx="2">
            <a:schemeClr val="accent6"/>
          </a:lnRef>
          <a:fillRef idx="1">
            <a:schemeClr val="lt1"/>
          </a:fillRef>
          <a:effectRef idx="0">
            <a:schemeClr val="accent6"/>
          </a:effectRef>
          <a:fontRef idx="minor">
            <a:schemeClr val="dk1"/>
          </a:fontRef>
        </p:style>
        <p:txBody>
          <a:bodyPr lIns="91389" tIns="45696" rIns="91389" bIns="45696" rtlCol="0" anchor="ctr"/>
          <a:lstStyle/>
          <a:p>
            <a:pPr algn="ctr" defTabSz="913880"/>
            <a:endParaRPr lang="en-US" sz="1900">
              <a:solidFill>
                <a:prstClr val="black"/>
              </a:solidFill>
              <a:latin typeface="Arial" panose="020B0604020202020204"/>
            </a:endParaRPr>
          </a:p>
        </p:txBody>
      </p:sp>
      <p:sp>
        <p:nvSpPr>
          <p:cNvPr id="33" name="Rounded Rectangle 32"/>
          <p:cNvSpPr/>
          <p:nvPr/>
        </p:nvSpPr>
        <p:spPr>
          <a:xfrm>
            <a:off x="2732586" y="5161799"/>
            <a:ext cx="1160063"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Role Based Access Control</a:t>
            </a:r>
          </a:p>
        </p:txBody>
      </p:sp>
      <p:sp>
        <p:nvSpPr>
          <p:cNvPr id="34" name="Round Same Side Corner Rectangle 33"/>
          <p:cNvSpPr/>
          <p:nvPr/>
        </p:nvSpPr>
        <p:spPr>
          <a:xfrm rot="16200000">
            <a:off x="420705" y="5183672"/>
            <a:ext cx="953587" cy="394825"/>
          </a:xfrm>
          <a:prstGeom prst="round2Same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200" dirty="0">
                <a:solidFill>
                  <a:prstClr val="white"/>
                </a:solidFill>
                <a:latin typeface="Calibiri"/>
              </a:rPr>
              <a:t>Developer Level </a:t>
            </a:r>
          </a:p>
        </p:txBody>
      </p:sp>
      <p:sp>
        <p:nvSpPr>
          <p:cNvPr id="35" name="Rounded Rectangle 34"/>
          <p:cNvSpPr/>
          <p:nvPr/>
        </p:nvSpPr>
        <p:spPr>
          <a:xfrm>
            <a:off x="1184057" y="5152069"/>
            <a:ext cx="146042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IAM based login</a:t>
            </a:r>
          </a:p>
        </p:txBody>
      </p:sp>
      <p:sp>
        <p:nvSpPr>
          <p:cNvPr id="36" name="Rounded Rectangle 35"/>
          <p:cNvSpPr/>
          <p:nvPr/>
        </p:nvSpPr>
        <p:spPr>
          <a:xfrm>
            <a:off x="4016855" y="5161799"/>
            <a:ext cx="261836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API catalog access for Public , Internal and Private categorization</a:t>
            </a:r>
          </a:p>
        </p:txBody>
      </p:sp>
      <p:sp>
        <p:nvSpPr>
          <p:cNvPr id="37" name="Rectangle 36"/>
          <p:cNvSpPr/>
          <p:nvPr/>
        </p:nvSpPr>
        <p:spPr>
          <a:xfrm flipH="1">
            <a:off x="10063345" y="1167419"/>
            <a:ext cx="1747019" cy="28034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t"/>
          <a:lstStyle/>
          <a:p>
            <a:pPr algn="ctr" defTabSz="913880" eaLnBrk="0" fontAlgn="base" hangingPunct="0">
              <a:spcBef>
                <a:spcPct val="0"/>
              </a:spcBef>
              <a:spcAft>
                <a:spcPct val="0"/>
              </a:spcAft>
              <a:defRPr/>
            </a:pPr>
            <a:r>
              <a:rPr lang="en-US" sz="1200" dirty="0">
                <a:solidFill>
                  <a:prstClr val="white"/>
                </a:solidFill>
                <a:latin typeface="Arial" panose="020B0604020202020204"/>
                <a:cs typeface="Arial" panose="020B0604020202020204" pitchFamily="34" charset="0"/>
              </a:rPr>
              <a:t>Enterprise Security Components</a:t>
            </a:r>
          </a:p>
        </p:txBody>
      </p:sp>
      <p:sp>
        <p:nvSpPr>
          <p:cNvPr id="38" name="Rounded Rectangle 37"/>
          <p:cNvSpPr/>
          <p:nvPr/>
        </p:nvSpPr>
        <p:spPr>
          <a:xfrm>
            <a:off x="10202371" y="1684199"/>
            <a:ext cx="1515619" cy="3515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eaLnBrk="0" fontAlgn="base" hangingPunct="0">
              <a:spcBef>
                <a:spcPct val="0"/>
              </a:spcBef>
              <a:spcAft>
                <a:spcPct val="0"/>
              </a:spcAft>
              <a:defRPr/>
            </a:pPr>
            <a:r>
              <a:rPr lang="en-US" sz="1100" dirty="0">
                <a:solidFill>
                  <a:prstClr val="black"/>
                </a:solidFill>
                <a:latin typeface="Arial" panose="020B0604020202020204"/>
              </a:rPr>
              <a:t>Identity Access Management</a:t>
            </a:r>
          </a:p>
        </p:txBody>
      </p:sp>
      <p:sp>
        <p:nvSpPr>
          <p:cNvPr id="39" name="Rounded Rectangle 38"/>
          <p:cNvSpPr/>
          <p:nvPr/>
        </p:nvSpPr>
        <p:spPr>
          <a:xfrm>
            <a:off x="10202371" y="3042169"/>
            <a:ext cx="1515619" cy="3515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eaLnBrk="0" fontAlgn="base" hangingPunct="0">
              <a:spcBef>
                <a:spcPct val="0"/>
              </a:spcBef>
              <a:spcAft>
                <a:spcPct val="0"/>
              </a:spcAft>
              <a:defRPr/>
            </a:pPr>
            <a:r>
              <a:rPr lang="en-US" sz="1100" dirty="0">
                <a:solidFill>
                  <a:prstClr val="black"/>
                </a:solidFill>
                <a:latin typeface="Arial" panose="020B0604020202020204"/>
              </a:rPr>
              <a:t>Security logging</a:t>
            </a:r>
          </a:p>
        </p:txBody>
      </p:sp>
      <p:sp>
        <p:nvSpPr>
          <p:cNvPr id="40" name="Rounded Rectangle 39"/>
          <p:cNvSpPr/>
          <p:nvPr/>
        </p:nvSpPr>
        <p:spPr>
          <a:xfrm>
            <a:off x="10224473" y="2139321"/>
            <a:ext cx="1515619" cy="3515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eaLnBrk="0" fontAlgn="base" hangingPunct="0">
              <a:spcBef>
                <a:spcPct val="0"/>
              </a:spcBef>
              <a:spcAft>
                <a:spcPct val="0"/>
              </a:spcAft>
              <a:defRPr/>
            </a:pPr>
            <a:r>
              <a:rPr lang="en-US" sz="1100" dirty="0">
                <a:solidFill>
                  <a:prstClr val="black"/>
                </a:solidFill>
                <a:latin typeface="Arial" panose="020B0604020202020204"/>
              </a:rPr>
              <a:t>Security policy and compliance</a:t>
            </a:r>
          </a:p>
        </p:txBody>
      </p:sp>
      <p:sp>
        <p:nvSpPr>
          <p:cNvPr id="41" name="Rounded Rectangle 40"/>
          <p:cNvSpPr/>
          <p:nvPr/>
        </p:nvSpPr>
        <p:spPr>
          <a:xfrm>
            <a:off x="10202785" y="2552850"/>
            <a:ext cx="1515619" cy="3515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eaLnBrk="0" fontAlgn="base" hangingPunct="0">
              <a:spcBef>
                <a:spcPct val="0"/>
              </a:spcBef>
              <a:spcAft>
                <a:spcPct val="0"/>
              </a:spcAft>
              <a:defRPr/>
            </a:pPr>
            <a:r>
              <a:rPr lang="en-US" sz="1100" dirty="0">
                <a:solidFill>
                  <a:prstClr val="black"/>
                </a:solidFill>
                <a:latin typeface="Arial" panose="020B0604020202020204"/>
              </a:rPr>
              <a:t>DDoS</a:t>
            </a:r>
          </a:p>
        </p:txBody>
      </p:sp>
      <p:sp>
        <p:nvSpPr>
          <p:cNvPr id="42" name="Left-Right Arrow 41"/>
          <p:cNvSpPr/>
          <p:nvPr/>
        </p:nvSpPr>
        <p:spPr>
          <a:xfrm>
            <a:off x="9398951" y="2364236"/>
            <a:ext cx="562496" cy="12660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lIns="91389" tIns="45696" rIns="91389" bIns="45696" rtlCol="0" anchor="ctr"/>
          <a:lstStyle/>
          <a:p>
            <a:pPr algn="ctr" defTabSz="913880"/>
            <a:endParaRPr lang="en-US" sz="1900">
              <a:solidFill>
                <a:prstClr val="white"/>
              </a:solidFill>
              <a:latin typeface="Arial" panose="020B0604020202020204"/>
            </a:endParaRPr>
          </a:p>
        </p:txBody>
      </p:sp>
      <p:sp>
        <p:nvSpPr>
          <p:cNvPr id="43" name="Rounded Rectangle 38">
            <a:extLst>
              <a:ext uri="{FF2B5EF4-FFF2-40B4-BE49-F238E27FC236}">
                <a16:creationId xmlns:a16="http://schemas.microsoft.com/office/drawing/2014/main" id="{5304010E-06AA-4BA6-98DB-B649696CE6A0}"/>
              </a:ext>
            </a:extLst>
          </p:cNvPr>
          <p:cNvSpPr/>
          <p:nvPr/>
        </p:nvSpPr>
        <p:spPr>
          <a:xfrm>
            <a:off x="10179044" y="3474468"/>
            <a:ext cx="1515619" cy="35156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eaLnBrk="0" fontAlgn="base" hangingPunct="0">
              <a:spcBef>
                <a:spcPct val="0"/>
              </a:spcBef>
              <a:spcAft>
                <a:spcPct val="0"/>
              </a:spcAft>
              <a:defRPr/>
            </a:pPr>
            <a:r>
              <a:rPr lang="en-US" sz="1100" dirty="0">
                <a:solidFill>
                  <a:prstClr val="black"/>
                </a:solidFill>
                <a:latin typeface="Arial" panose="020B0604020202020204"/>
              </a:rPr>
              <a:t>Key Management System</a:t>
            </a:r>
          </a:p>
        </p:txBody>
      </p:sp>
      <p:sp>
        <p:nvSpPr>
          <p:cNvPr id="44" name="Rounded Rectangle 30">
            <a:extLst>
              <a:ext uri="{FF2B5EF4-FFF2-40B4-BE49-F238E27FC236}">
                <a16:creationId xmlns:a16="http://schemas.microsoft.com/office/drawing/2014/main" id="{99F9A282-99DE-44C2-B3C7-04CC18F186B2}"/>
              </a:ext>
            </a:extLst>
          </p:cNvPr>
          <p:cNvSpPr/>
          <p:nvPr/>
        </p:nvSpPr>
        <p:spPr>
          <a:xfrm>
            <a:off x="4076212" y="4234697"/>
            <a:ext cx="1460425" cy="326572"/>
          </a:xfrm>
          <a:prstGeom prst="roundRect">
            <a:avLst/>
          </a:prstGeom>
          <a:solidFill>
            <a:srgbClr val="FC465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89" tIns="45696" rIns="91389" bIns="45696" rtlCol="0" anchor="ctr"/>
          <a:lstStyle/>
          <a:p>
            <a:pPr algn="ctr" defTabSz="913880"/>
            <a:r>
              <a:rPr lang="en-US" sz="1100" dirty="0">
                <a:solidFill>
                  <a:prstClr val="white"/>
                </a:solidFill>
                <a:latin typeface="Arial" panose="020B0604020202020204"/>
              </a:rPr>
              <a:t>Circuit Breaker</a:t>
            </a:r>
          </a:p>
        </p:txBody>
      </p:sp>
    </p:spTree>
    <p:extLst>
      <p:ext uri="{BB962C8B-B14F-4D97-AF65-F5344CB8AC3E}">
        <p14:creationId xmlns:p14="http://schemas.microsoft.com/office/powerpoint/2010/main" val="3697020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FFEE-54C9-4F9B-B10F-352978AED16F}"/>
              </a:ext>
            </a:extLst>
          </p:cNvPr>
          <p:cNvSpPr>
            <a:spLocks noGrp="1"/>
          </p:cNvSpPr>
          <p:nvPr>
            <p:ph type="title"/>
          </p:nvPr>
        </p:nvSpPr>
        <p:spPr/>
        <p:txBody>
          <a:bodyPr/>
          <a:lstStyle/>
          <a:p>
            <a:r>
              <a:rPr lang="en-US" dirty="0"/>
              <a:t>API Security Top Concerns</a:t>
            </a:r>
            <a:endParaRPr lang="en-IN" dirty="0"/>
          </a:p>
        </p:txBody>
      </p:sp>
      <p:sp>
        <p:nvSpPr>
          <p:cNvPr id="3" name="Rectangle 2">
            <a:extLst>
              <a:ext uri="{FF2B5EF4-FFF2-40B4-BE49-F238E27FC236}">
                <a16:creationId xmlns:a16="http://schemas.microsoft.com/office/drawing/2014/main" id="{73688890-A6E9-4FA7-9AC5-1A6B2BE16EC4}"/>
              </a:ext>
            </a:extLst>
          </p:cNvPr>
          <p:cNvSpPr/>
          <p:nvPr/>
        </p:nvSpPr>
        <p:spPr>
          <a:xfrm>
            <a:off x="365354" y="1693184"/>
            <a:ext cx="4676633" cy="419570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Broken Object Level Authorization</a:t>
            </a:r>
          </a:p>
          <a:p>
            <a:pPr marL="285750" indent="-285750">
              <a:lnSpc>
                <a:spcPct val="150000"/>
              </a:lnSpc>
              <a:buFont typeface="Arial" panose="020B0604020202020204" pitchFamily="34" charset="0"/>
              <a:buChar char="•"/>
            </a:pPr>
            <a:r>
              <a:rPr lang="en-US" dirty="0"/>
              <a:t>Broken User Authentication</a:t>
            </a:r>
          </a:p>
          <a:p>
            <a:pPr marL="285750" indent="-285750">
              <a:lnSpc>
                <a:spcPct val="150000"/>
              </a:lnSpc>
              <a:buFont typeface="Arial" panose="020B0604020202020204" pitchFamily="34" charset="0"/>
              <a:buChar char="•"/>
            </a:pPr>
            <a:r>
              <a:rPr lang="en-US" dirty="0"/>
              <a:t>Excessive Data Exposure</a:t>
            </a:r>
          </a:p>
          <a:p>
            <a:pPr marL="285750" indent="-285750">
              <a:lnSpc>
                <a:spcPct val="150000"/>
              </a:lnSpc>
              <a:buFont typeface="Arial" panose="020B0604020202020204" pitchFamily="34" charset="0"/>
              <a:buChar char="•"/>
            </a:pPr>
            <a:r>
              <a:rPr lang="en-US" dirty="0"/>
              <a:t>Lack of Resources &amp; Rate Limiting</a:t>
            </a:r>
          </a:p>
          <a:p>
            <a:pPr marL="285750" indent="-285750">
              <a:lnSpc>
                <a:spcPct val="150000"/>
              </a:lnSpc>
              <a:buFont typeface="Arial" panose="020B0604020202020204" pitchFamily="34" charset="0"/>
              <a:buChar char="•"/>
            </a:pPr>
            <a:r>
              <a:rPr lang="en-US" dirty="0"/>
              <a:t>Broken Function level Authorization</a:t>
            </a:r>
          </a:p>
          <a:p>
            <a:pPr marL="285750" indent="-285750">
              <a:lnSpc>
                <a:spcPct val="150000"/>
              </a:lnSpc>
              <a:buFont typeface="Arial" panose="020B0604020202020204" pitchFamily="34" charset="0"/>
              <a:buChar char="•"/>
            </a:pPr>
            <a:r>
              <a:rPr lang="en-US" dirty="0"/>
              <a:t>Mass Assignment</a:t>
            </a:r>
          </a:p>
          <a:p>
            <a:pPr marL="285750" indent="-285750">
              <a:lnSpc>
                <a:spcPct val="150000"/>
              </a:lnSpc>
              <a:buFont typeface="Arial" panose="020B0604020202020204" pitchFamily="34" charset="0"/>
              <a:buChar char="•"/>
            </a:pPr>
            <a:r>
              <a:rPr lang="en-US" dirty="0"/>
              <a:t>Security Misconfiguration</a:t>
            </a:r>
          </a:p>
          <a:p>
            <a:pPr marL="285750" indent="-285750">
              <a:lnSpc>
                <a:spcPct val="150000"/>
              </a:lnSpc>
              <a:buFont typeface="Arial" panose="020B0604020202020204" pitchFamily="34" charset="0"/>
              <a:buChar char="•"/>
            </a:pPr>
            <a:r>
              <a:rPr lang="en-US" dirty="0"/>
              <a:t>Injection</a:t>
            </a:r>
          </a:p>
          <a:p>
            <a:pPr marL="285750" indent="-285750">
              <a:lnSpc>
                <a:spcPct val="150000"/>
              </a:lnSpc>
              <a:buFont typeface="Arial" panose="020B0604020202020204" pitchFamily="34" charset="0"/>
              <a:buChar char="•"/>
            </a:pPr>
            <a:r>
              <a:rPr lang="en-US" dirty="0"/>
              <a:t>Improper Assets Management</a:t>
            </a:r>
          </a:p>
          <a:p>
            <a:pPr marL="285750" indent="-285750">
              <a:lnSpc>
                <a:spcPct val="150000"/>
              </a:lnSpc>
              <a:buFont typeface="Arial" panose="020B0604020202020204" pitchFamily="34" charset="0"/>
              <a:buChar char="•"/>
            </a:pPr>
            <a:r>
              <a:rPr lang="en-US" dirty="0"/>
              <a:t>Insufficient Logging &amp; Monitoring</a:t>
            </a:r>
            <a:endParaRPr lang="en-IN" dirty="0"/>
          </a:p>
        </p:txBody>
      </p:sp>
      <p:sp>
        <p:nvSpPr>
          <p:cNvPr id="4" name="Rectangle 3">
            <a:extLst>
              <a:ext uri="{FF2B5EF4-FFF2-40B4-BE49-F238E27FC236}">
                <a16:creationId xmlns:a16="http://schemas.microsoft.com/office/drawing/2014/main" id="{B5DDFE38-32D2-474B-8D4A-902F8E9FE20B}"/>
              </a:ext>
            </a:extLst>
          </p:cNvPr>
          <p:cNvSpPr/>
          <p:nvPr/>
        </p:nvSpPr>
        <p:spPr>
          <a:xfrm>
            <a:off x="5574250" y="1744195"/>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Security Testing Incorporated in DevOps Process</a:t>
            </a:r>
            <a:endParaRPr lang="en-IN" sz="1400" dirty="0"/>
          </a:p>
        </p:txBody>
      </p:sp>
      <p:sp>
        <p:nvSpPr>
          <p:cNvPr id="5" name="Rectangle 4">
            <a:extLst>
              <a:ext uri="{FF2B5EF4-FFF2-40B4-BE49-F238E27FC236}">
                <a16:creationId xmlns:a16="http://schemas.microsoft.com/office/drawing/2014/main" id="{ECC6555D-3C95-4226-B494-3B0CE1CF579B}"/>
              </a:ext>
            </a:extLst>
          </p:cNvPr>
          <p:cNvSpPr/>
          <p:nvPr/>
        </p:nvSpPr>
        <p:spPr>
          <a:xfrm>
            <a:off x="8645618" y="2736209"/>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Perform PACT and Semantics Testing for APIs</a:t>
            </a:r>
            <a:endParaRPr lang="en-IN" sz="1400" dirty="0"/>
          </a:p>
        </p:txBody>
      </p:sp>
      <p:sp>
        <p:nvSpPr>
          <p:cNvPr id="6" name="Rectangle 5">
            <a:extLst>
              <a:ext uri="{FF2B5EF4-FFF2-40B4-BE49-F238E27FC236}">
                <a16:creationId xmlns:a16="http://schemas.microsoft.com/office/drawing/2014/main" id="{B9F629AD-6A8E-48B9-86CD-6C31A1560F7F}"/>
              </a:ext>
            </a:extLst>
          </p:cNvPr>
          <p:cNvSpPr/>
          <p:nvPr/>
        </p:nvSpPr>
        <p:spPr>
          <a:xfrm>
            <a:off x="5574249" y="2678373"/>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 Proof-of –Possession and PKCE for </a:t>
            </a:r>
            <a:r>
              <a:rPr lang="en-US" sz="1400" dirty="0" err="1"/>
              <a:t>Oauth</a:t>
            </a:r>
            <a:r>
              <a:rPr lang="en-US" sz="1400" dirty="0"/>
              <a:t> with Authorization flow</a:t>
            </a:r>
            <a:endParaRPr lang="en-IN" sz="1400" dirty="0"/>
          </a:p>
        </p:txBody>
      </p:sp>
      <p:sp>
        <p:nvSpPr>
          <p:cNvPr id="7" name="Rectangle 6">
            <a:extLst>
              <a:ext uri="{FF2B5EF4-FFF2-40B4-BE49-F238E27FC236}">
                <a16:creationId xmlns:a16="http://schemas.microsoft.com/office/drawing/2014/main" id="{693F24D8-C9E9-47DF-9B4D-DC6D3EDD03D2}"/>
              </a:ext>
            </a:extLst>
          </p:cNvPr>
          <p:cNvSpPr/>
          <p:nvPr/>
        </p:nvSpPr>
        <p:spPr>
          <a:xfrm>
            <a:off x="5574248" y="3612552"/>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 API Gateway XML and JSON Injection Global Threat Policy</a:t>
            </a:r>
            <a:endParaRPr lang="en-IN" sz="1400" dirty="0"/>
          </a:p>
        </p:txBody>
      </p:sp>
      <p:sp>
        <p:nvSpPr>
          <p:cNvPr id="8" name="Rectangle 7">
            <a:extLst>
              <a:ext uri="{FF2B5EF4-FFF2-40B4-BE49-F238E27FC236}">
                <a16:creationId xmlns:a16="http://schemas.microsoft.com/office/drawing/2014/main" id="{B83969AC-AD4D-4833-9FCD-45A653009E8A}"/>
              </a:ext>
            </a:extLst>
          </p:cNvPr>
          <p:cNvSpPr/>
          <p:nvPr/>
        </p:nvSpPr>
        <p:spPr>
          <a:xfrm>
            <a:off x="5574247" y="4477489"/>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 Global Rate Limiting Policies </a:t>
            </a:r>
            <a:endParaRPr lang="en-IN" sz="1400" dirty="0"/>
          </a:p>
        </p:txBody>
      </p:sp>
      <p:sp>
        <p:nvSpPr>
          <p:cNvPr id="9" name="Rectangle 8">
            <a:extLst>
              <a:ext uri="{FF2B5EF4-FFF2-40B4-BE49-F238E27FC236}">
                <a16:creationId xmlns:a16="http://schemas.microsoft.com/office/drawing/2014/main" id="{826DB78A-5E9A-438D-8CA1-0146A7353FCC}"/>
              </a:ext>
            </a:extLst>
          </p:cNvPr>
          <p:cNvSpPr/>
          <p:nvPr/>
        </p:nvSpPr>
        <p:spPr>
          <a:xfrm>
            <a:off x="5574246" y="5359166"/>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Continuous Monitoring of Security Aspects and appropriate alert setup for early detection</a:t>
            </a:r>
            <a:endParaRPr lang="en-IN" sz="1400" dirty="0"/>
          </a:p>
        </p:txBody>
      </p:sp>
      <p:sp>
        <p:nvSpPr>
          <p:cNvPr id="10" name="Rectangle 9">
            <a:extLst>
              <a:ext uri="{FF2B5EF4-FFF2-40B4-BE49-F238E27FC236}">
                <a16:creationId xmlns:a16="http://schemas.microsoft.com/office/drawing/2014/main" id="{55205D16-F1FF-4DB0-9134-EDE9C9BDFCE9}"/>
              </a:ext>
            </a:extLst>
          </p:cNvPr>
          <p:cNvSpPr/>
          <p:nvPr/>
        </p:nvSpPr>
        <p:spPr>
          <a:xfrm>
            <a:off x="8645620" y="3610528"/>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Don’t store API key secret on Mobile or SPA Apps</a:t>
            </a:r>
            <a:endParaRPr lang="en-IN" sz="1400" dirty="0"/>
          </a:p>
        </p:txBody>
      </p:sp>
      <p:sp>
        <p:nvSpPr>
          <p:cNvPr id="11" name="Rectangle 10">
            <a:extLst>
              <a:ext uri="{FF2B5EF4-FFF2-40B4-BE49-F238E27FC236}">
                <a16:creationId xmlns:a16="http://schemas.microsoft.com/office/drawing/2014/main" id="{6226912E-D149-4B66-B597-DAFB7B0FD725}"/>
              </a:ext>
            </a:extLst>
          </p:cNvPr>
          <p:cNvSpPr/>
          <p:nvPr/>
        </p:nvSpPr>
        <p:spPr>
          <a:xfrm>
            <a:off x="8645619" y="4484847"/>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Remove Password and Implicit Grant types implementation</a:t>
            </a:r>
            <a:endParaRPr lang="en-IN" sz="1400" dirty="0"/>
          </a:p>
        </p:txBody>
      </p:sp>
      <p:sp>
        <p:nvSpPr>
          <p:cNvPr id="12" name="Rectangle 11">
            <a:extLst>
              <a:ext uri="{FF2B5EF4-FFF2-40B4-BE49-F238E27FC236}">
                <a16:creationId xmlns:a16="http://schemas.microsoft.com/office/drawing/2014/main" id="{1222FDD7-C1BC-455D-8991-05B9824D1401}"/>
              </a:ext>
            </a:extLst>
          </p:cNvPr>
          <p:cNvSpPr/>
          <p:nvPr/>
        </p:nvSpPr>
        <p:spPr>
          <a:xfrm>
            <a:off x="8645618" y="5359166"/>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 Data sensitive transaction, can implement Push RAR </a:t>
            </a:r>
            <a:endParaRPr lang="en-IN" sz="1400" dirty="0"/>
          </a:p>
        </p:txBody>
      </p:sp>
      <p:sp>
        <p:nvSpPr>
          <p:cNvPr id="13" name="TextBox 12">
            <a:extLst>
              <a:ext uri="{FF2B5EF4-FFF2-40B4-BE49-F238E27FC236}">
                <a16:creationId xmlns:a16="http://schemas.microsoft.com/office/drawing/2014/main" id="{ED29C399-2CDC-4928-8A12-FAF3031EEB3F}"/>
              </a:ext>
            </a:extLst>
          </p:cNvPr>
          <p:cNvSpPr txBox="1"/>
          <p:nvPr/>
        </p:nvSpPr>
        <p:spPr>
          <a:xfrm>
            <a:off x="583719" y="1213924"/>
            <a:ext cx="2811439" cy="369332"/>
          </a:xfrm>
          <a:prstGeom prst="rect">
            <a:avLst/>
          </a:prstGeom>
          <a:solidFill>
            <a:schemeClr val="bg1"/>
          </a:solidFill>
        </p:spPr>
        <p:txBody>
          <a:bodyPr wrap="square" rtlCol="0">
            <a:spAutoFit/>
          </a:bodyPr>
          <a:lstStyle/>
          <a:p>
            <a:r>
              <a:rPr lang="en-US" b="1" dirty="0"/>
              <a:t>Issues/Concerns</a:t>
            </a:r>
            <a:endParaRPr lang="en-IN" b="1" dirty="0"/>
          </a:p>
        </p:txBody>
      </p:sp>
      <p:sp>
        <p:nvSpPr>
          <p:cNvPr id="14" name="TextBox 13">
            <a:extLst>
              <a:ext uri="{FF2B5EF4-FFF2-40B4-BE49-F238E27FC236}">
                <a16:creationId xmlns:a16="http://schemas.microsoft.com/office/drawing/2014/main" id="{5E85FF03-84AC-4687-AB65-B99230CD0CB5}"/>
              </a:ext>
            </a:extLst>
          </p:cNvPr>
          <p:cNvSpPr txBox="1"/>
          <p:nvPr/>
        </p:nvSpPr>
        <p:spPr>
          <a:xfrm>
            <a:off x="5574246" y="1066959"/>
            <a:ext cx="5603271" cy="646331"/>
          </a:xfrm>
          <a:prstGeom prst="rect">
            <a:avLst/>
          </a:prstGeom>
          <a:solidFill>
            <a:schemeClr val="bg1"/>
          </a:solidFill>
        </p:spPr>
        <p:txBody>
          <a:bodyPr wrap="square" rtlCol="0">
            <a:spAutoFit/>
          </a:bodyPr>
          <a:lstStyle/>
          <a:p>
            <a:r>
              <a:rPr lang="en-US" b="1" dirty="0"/>
              <a:t>Mitigation or Best Practices for API security Implementation</a:t>
            </a:r>
            <a:endParaRPr lang="en-IN" b="1" dirty="0"/>
          </a:p>
        </p:txBody>
      </p:sp>
      <p:sp>
        <p:nvSpPr>
          <p:cNvPr id="15" name="Rectangle 14">
            <a:extLst>
              <a:ext uri="{FF2B5EF4-FFF2-40B4-BE49-F238E27FC236}">
                <a16:creationId xmlns:a16="http://schemas.microsoft.com/office/drawing/2014/main" id="{06B2CD3B-05EC-4B98-A730-5B83AEF52CA1}"/>
              </a:ext>
            </a:extLst>
          </p:cNvPr>
          <p:cNvSpPr/>
          <p:nvPr/>
        </p:nvSpPr>
        <p:spPr>
          <a:xfrm>
            <a:off x="8645618" y="1757584"/>
            <a:ext cx="2920621" cy="75062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 DDoS or WAF on top of API Gateway</a:t>
            </a:r>
            <a:endParaRPr lang="en-IN" sz="1400" dirty="0"/>
          </a:p>
        </p:txBody>
      </p:sp>
    </p:spTree>
    <p:extLst>
      <p:ext uri="{BB962C8B-B14F-4D97-AF65-F5344CB8AC3E}">
        <p14:creationId xmlns:p14="http://schemas.microsoft.com/office/powerpoint/2010/main" val="131959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6538" y="92075"/>
            <a:ext cx="11955462" cy="425450"/>
          </a:xfrm>
        </p:spPr>
        <p:txBody>
          <a:bodyPr/>
          <a:lstStyle/>
          <a:p>
            <a:r>
              <a:rPr lang="en-US" dirty="0"/>
              <a:t>API Implementation Security </a:t>
            </a:r>
          </a:p>
        </p:txBody>
      </p:sp>
      <p:sp>
        <p:nvSpPr>
          <p:cNvPr id="3" name="Slide Number Placeholder 2"/>
          <p:cNvSpPr>
            <a:spLocks noGrp="1"/>
          </p:cNvSpPr>
          <p:nvPr>
            <p:ph type="sldNum" sz="quarter" idx="4294967295"/>
          </p:nvPr>
        </p:nvSpPr>
        <p:spPr>
          <a:xfrm>
            <a:off x="0" y="6489700"/>
            <a:ext cx="544513" cy="276225"/>
          </a:xfrm>
          <a:prstGeom prst="rect">
            <a:avLst/>
          </a:prstGeom>
        </p:spPr>
        <p:txBody>
          <a:bodyPr/>
          <a:lstStyle/>
          <a:p>
            <a:pPr>
              <a:defRPr/>
            </a:pPr>
            <a:fld id="{00B196A2-AFC0-4016-BF01-C57D892E7532}" type="slidenum">
              <a:rPr lang="en-US" altLang="en-US">
                <a:solidFill>
                  <a:prstClr val="white"/>
                </a:solidFill>
              </a:rPr>
              <a:pPr>
                <a:defRPr/>
              </a:pPr>
              <a:t>5</a:t>
            </a:fld>
            <a:endParaRPr lang="en-US" altLang="en-US" dirty="0">
              <a:solidFill>
                <a:prstClr val="white"/>
              </a:solidFill>
            </a:endParaRPr>
          </a:p>
        </p:txBody>
      </p:sp>
      <p:graphicFrame>
        <p:nvGraphicFramePr>
          <p:cNvPr id="4" name="Table 3"/>
          <p:cNvGraphicFramePr>
            <a:graphicFrameLocks noGrp="1"/>
          </p:cNvGraphicFramePr>
          <p:nvPr/>
        </p:nvGraphicFramePr>
        <p:xfrm>
          <a:off x="272257" y="737928"/>
          <a:ext cx="11121014" cy="5094624"/>
        </p:xfrm>
        <a:graphic>
          <a:graphicData uri="http://schemas.openxmlformats.org/drawingml/2006/table">
            <a:tbl>
              <a:tblPr firstRow="1" bandRow="1">
                <a:tableStyleId>{5C22544A-7EE6-4342-B048-85BDC9FD1C3A}</a:tableStyleId>
              </a:tblPr>
              <a:tblGrid>
                <a:gridCol w="2997417">
                  <a:extLst>
                    <a:ext uri="{9D8B030D-6E8A-4147-A177-3AD203B41FA5}">
                      <a16:colId xmlns:a16="http://schemas.microsoft.com/office/drawing/2014/main" val="1443714895"/>
                    </a:ext>
                  </a:extLst>
                </a:gridCol>
                <a:gridCol w="8123597">
                  <a:extLst>
                    <a:ext uri="{9D8B030D-6E8A-4147-A177-3AD203B41FA5}">
                      <a16:colId xmlns:a16="http://schemas.microsoft.com/office/drawing/2014/main" val="276275746"/>
                    </a:ext>
                  </a:extLst>
                </a:gridCol>
              </a:tblGrid>
              <a:tr h="370840">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67227448"/>
                  </a:ext>
                </a:extLst>
              </a:tr>
              <a:tr h="370840">
                <a:tc>
                  <a:txBody>
                    <a:bodyPr/>
                    <a:lstStyle/>
                    <a:p>
                      <a:pPr marL="0" lvl="2" algn="l" defTabSz="914363" rtl="0" eaLnBrk="1" latinLnBrk="0" hangingPunct="1"/>
                      <a:r>
                        <a:rPr lang="en-US" sz="1600" kern="1200" dirty="0">
                          <a:solidFill>
                            <a:schemeClr val="dk1"/>
                          </a:solidFill>
                          <a:latin typeface="+mn-lt"/>
                          <a:ea typeface="+mn-ea"/>
                          <a:cs typeface="+mn-cs"/>
                        </a:rPr>
                        <a:t>Quota Management.</a:t>
                      </a:r>
                    </a:p>
                  </a:txBody>
                  <a:tcPr/>
                </a:tc>
                <a:tc>
                  <a:txBody>
                    <a:bodyPr/>
                    <a:lstStyle/>
                    <a:p>
                      <a:r>
                        <a:rPr lang="en-US" sz="1200" kern="1200" dirty="0">
                          <a:solidFill>
                            <a:schemeClr val="dk1"/>
                          </a:solidFill>
                          <a:effectLst/>
                          <a:latin typeface="+mn-lt"/>
                          <a:ea typeface="+mn-ea"/>
                          <a:cs typeface="+mn-cs"/>
                        </a:rPr>
                        <a:t>Quota management for any API can be done either from policy level or define the quota at API method level.</a:t>
                      </a:r>
                    </a:p>
                  </a:txBody>
                  <a:tcPr/>
                </a:tc>
                <a:extLst>
                  <a:ext uri="{0D108BD9-81ED-4DB2-BD59-A6C34878D82A}">
                    <a16:rowId xmlns:a16="http://schemas.microsoft.com/office/drawing/2014/main" val="1477448715"/>
                  </a:ext>
                </a:extLst>
              </a:tr>
              <a:tr h="113730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API Alerting</a:t>
                      </a:r>
                    </a:p>
                  </a:txBody>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200" dirty="0">
                          <a:effectLst/>
                        </a:rPr>
                        <a:t>Alerts will be generated and to handle specific incident like management events or security violation and send email to certain email group. If the Security Operation Center (SOC) interface is available API Gateway will send error details to SOC.</a:t>
                      </a:r>
                    </a:p>
                    <a:p>
                      <a:endParaRPr lang="en-US" sz="1200" dirty="0"/>
                    </a:p>
                  </a:txBody>
                  <a:tcPr/>
                </a:tc>
                <a:extLst>
                  <a:ext uri="{0D108BD9-81ED-4DB2-BD59-A6C34878D82A}">
                    <a16:rowId xmlns:a16="http://schemas.microsoft.com/office/drawing/2014/main" val="1220386076"/>
                  </a:ext>
                </a:extLst>
              </a:tr>
              <a:tr h="228600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Global Security policy</a:t>
                      </a:r>
                    </a:p>
                    <a:p>
                      <a:pPr marL="0" algn="l" defTabSz="914363" rtl="0" eaLnBrk="1" latinLnBrk="0" hangingPunct="1"/>
                      <a:endParaRPr lang="en-US" sz="1600" kern="1200" dirty="0">
                        <a:solidFill>
                          <a:schemeClr val="dk1"/>
                        </a:solidFill>
                        <a:latin typeface="+mn-lt"/>
                        <a:ea typeface="+mn-ea"/>
                        <a:cs typeface="+mn-cs"/>
                      </a:endParaRPr>
                    </a:p>
                  </a:txBody>
                  <a:tcPr/>
                </a:tc>
                <a:tc>
                  <a:txBody>
                    <a:bodyPr/>
                    <a:lstStyle/>
                    <a:p>
                      <a:r>
                        <a:rPr lang="en-US" sz="1200" kern="1200" dirty="0">
                          <a:solidFill>
                            <a:schemeClr val="dk1"/>
                          </a:solidFill>
                          <a:effectLst/>
                          <a:latin typeface="+mn-lt"/>
                          <a:ea typeface="+mn-ea"/>
                          <a:cs typeface="+mn-cs"/>
                        </a:rPr>
                        <a:t>Global Security policy will perform following activities. </a:t>
                      </a:r>
                    </a:p>
                    <a:p>
                      <a:r>
                        <a:rPr lang="en-US" sz="1200" kern="1200" dirty="0">
                          <a:solidFill>
                            <a:schemeClr val="dk1"/>
                          </a:solidFill>
                          <a:effectLst/>
                          <a:latin typeface="+mn-lt"/>
                          <a:ea typeface="+mn-ea"/>
                          <a:cs typeface="+mn-cs"/>
                        </a:rPr>
                        <a:t>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Throttling will be used in API Manager Level.</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Check the allowed Message Size.</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Check the allowed Content Type.</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Check any threatening content in the message (also in header &amp; query parameter) </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The complexity of the XML is checked in terms of number of nodes, attributes per node, and number of child nodes per node.</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If any of these filters return an error, the corresponding error handler is called. The error handler is implemented as a policy that sets the value of the error code and message for this error, and then re-throws the exception so that the global fault handler catches it and sends the email notification. </a:t>
                      </a:r>
                    </a:p>
                    <a:p>
                      <a:pPr marL="171450" indent="-171450">
                        <a:buFont typeface="Arial" panose="020B0604020202020204" pitchFamily="34" charset="0"/>
                        <a:buChar char="•"/>
                      </a:pPr>
                      <a:endParaRPr lang="en-US" sz="1200" dirty="0">
                        <a:effectLst/>
                      </a:endParaRPr>
                    </a:p>
                  </a:txBody>
                  <a:tcPr/>
                </a:tc>
                <a:extLst>
                  <a:ext uri="{0D108BD9-81ED-4DB2-BD59-A6C34878D82A}">
                    <a16:rowId xmlns:a16="http://schemas.microsoft.com/office/drawing/2014/main" val="3206948555"/>
                  </a:ext>
                </a:extLst>
              </a:tr>
              <a:tr h="92456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Using anti-virus security (optional)</a:t>
                      </a:r>
                    </a:p>
                    <a:p>
                      <a:pPr marL="0" algn="l" defTabSz="914363" rtl="0" eaLnBrk="1" latinLnBrk="0" hangingPunct="1"/>
                      <a:endParaRPr lang="en-US" sz="1600" kern="1200" dirty="0">
                        <a:solidFill>
                          <a:schemeClr val="dk1"/>
                        </a:solidFill>
                        <a:latin typeface="+mn-lt"/>
                        <a:ea typeface="+mn-ea"/>
                        <a:cs typeface="+mn-cs"/>
                      </a:endParaRPr>
                    </a:p>
                  </a:txBody>
                  <a:tcPr/>
                </a:tc>
                <a:tc>
                  <a:txBody>
                    <a:bodyPr/>
                    <a:lstStyle/>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Scans incoming HTTPs requests with Anti-virus jars and their attachments for viruses and exploits. For example, if a virus is detected, the API Gateway can reject the entire message and return a fault to the client.</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The virus definition files should be regularly updated</a:t>
                      </a:r>
                      <a:r>
                        <a:rPr lang="en-US" sz="1900" kern="1200" dirty="0">
                          <a:solidFill>
                            <a:schemeClr val="dk1"/>
                          </a:solidFill>
                          <a:effectLst/>
                          <a:latin typeface="+mn-lt"/>
                          <a:ea typeface="+mn-ea"/>
                          <a:cs typeface="+mn-cs"/>
                        </a:rPr>
                        <a:t>. </a:t>
                      </a:r>
                    </a:p>
                    <a:p>
                      <a:pPr marL="171450" indent="-171450">
                        <a:buFont typeface="Arial" panose="020B0604020202020204" pitchFamily="34" charset="0"/>
                        <a:buChar char="•"/>
                      </a:pPr>
                      <a:endParaRPr lang="en-US" sz="1200" dirty="0">
                        <a:effectLst/>
                      </a:endParaRPr>
                    </a:p>
                  </a:txBody>
                  <a:tcPr/>
                </a:tc>
                <a:extLst>
                  <a:ext uri="{0D108BD9-81ED-4DB2-BD59-A6C34878D82A}">
                    <a16:rowId xmlns:a16="http://schemas.microsoft.com/office/drawing/2014/main" val="2033511000"/>
                  </a:ext>
                </a:extLst>
              </a:tr>
            </a:tbl>
          </a:graphicData>
        </a:graphic>
      </p:graphicFrame>
    </p:spTree>
    <p:extLst>
      <p:ext uri="{BB962C8B-B14F-4D97-AF65-F5344CB8AC3E}">
        <p14:creationId xmlns:p14="http://schemas.microsoft.com/office/powerpoint/2010/main" val="50388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6538" y="92075"/>
            <a:ext cx="11955462" cy="425450"/>
          </a:xfrm>
        </p:spPr>
        <p:txBody>
          <a:bodyPr/>
          <a:lstStyle/>
          <a:p>
            <a:r>
              <a:rPr lang="en-US" dirty="0"/>
              <a:t>API Implementation Security </a:t>
            </a:r>
          </a:p>
        </p:txBody>
      </p:sp>
      <p:sp>
        <p:nvSpPr>
          <p:cNvPr id="3" name="Slide Number Placeholder 2"/>
          <p:cNvSpPr>
            <a:spLocks noGrp="1"/>
          </p:cNvSpPr>
          <p:nvPr>
            <p:ph type="sldNum" sz="quarter" idx="4294967295"/>
          </p:nvPr>
        </p:nvSpPr>
        <p:spPr>
          <a:xfrm>
            <a:off x="0" y="6489700"/>
            <a:ext cx="544513" cy="276225"/>
          </a:xfrm>
          <a:prstGeom prst="rect">
            <a:avLst/>
          </a:prstGeom>
        </p:spPr>
        <p:txBody>
          <a:bodyPr/>
          <a:lstStyle/>
          <a:p>
            <a:pPr>
              <a:defRPr/>
            </a:pPr>
            <a:fld id="{00B196A2-AFC0-4016-BF01-C57D892E7532}" type="slidenum">
              <a:rPr lang="en-US" altLang="en-US">
                <a:solidFill>
                  <a:prstClr val="white"/>
                </a:solidFill>
              </a:rPr>
              <a:pPr>
                <a:defRPr/>
              </a:pPr>
              <a:t>6</a:t>
            </a:fld>
            <a:endParaRPr lang="en-US" altLang="en-US" dirty="0">
              <a:solidFill>
                <a:prstClr val="white"/>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566095"/>
              </p:ext>
            </p:extLst>
          </p:nvPr>
        </p:nvGraphicFramePr>
        <p:xfrm>
          <a:off x="272257" y="737928"/>
          <a:ext cx="11121014" cy="3997960"/>
        </p:xfrm>
        <a:graphic>
          <a:graphicData uri="http://schemas.openxmlformats.org/drawingml/2006/table">
            <a:tbl>
              <a:tblPr firstRow="1" bandRow="1">
                <a:tableStyleId>{5C22544A-7EE6-4342-B048-85BDC9FD1C3A}</a:tableStyleId>
              </a:tblPr>
              <a:tblGrid>
                <a:gridCol w="2997417">
                  <a:extLst>
                    <a:ext uri="{9D8B030D-6E8A-4147-A177-3AD203B41FA5}">
                      <a16:colId xmlns:a16="http://schemas.microsoft.com/office/drawing/2014/main" val="1443714895"/>
                    </a:ext>
                  </a:extLst>
                </a:gridCol>
                <a:gridCol w="8123597">
                  <a:extLst>
                    <a:ext uri="{9D8B030D-6E8A-4147-A177-3AD203B41FA5}">
                      <a16:colId xmlns:a16="http://schemas.microsoft.com/office/drawing/2014/main" val="276275746"/>
                    </a:ext>
                  </a:extLst>
                </a:gridCol>
              </a:tblGrid>
              <a:tr h="370840">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67227448"/>
                  </a:ext>
                </a:extLst>
              </a:tr>
              <a:tr h="153924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Certificate based security</a:t>
                      </a:r>
                    </a:p>
                  </a:txBody>
                  <a:tcPr/>
                </a:tc>
                <a:tc>
                  <a:txBody>
                    <a:bodyPr/>
                    <a:lstStyle/>
                    <a:p>
                      <a:pPr marL="285750" lvl="0" indent="-285750">
                        <a:buFont typeface="Arial" panose="020B0604020202020204" pitchFamily="34" charset="0"/>
                        <a:buChar char="•"/>
                      </a:pPr>
                      <a:r>
                        <a:rPr lang="en-US" sz="1200" kern="1200" dirty="0">
                          <a:solidFill>
                            <a:schemeClr val="dk1"/>
                          </a:solidFill>
                          <a:effectLst/>
                          <a:latin typeface="+mn-lt"/>
                          <a:ea typeface="+mn-ea"/>
                          <a:cs typeface="+mn-cs"/>
                        </a:rPr>
                        <a:t>Whenever API Gateway receives an X.509 certificate, either as part of the SSL handshake or as part of the XML message itself, API Gateway validates whether the certificate is valid or not</a:t>
                      </a:r>
                    </a:p>
                    <a:p>
                      <a:pPr marL="285750" lvl="0" indent="-285750">
                        <a:buFont typeface="Arial" panose="020B0604020202020204" pitchFamily="34" charset="0"/>
                        <a:buChar char="•"/>
                      </a:pPr>
                      <a:r>
                        <a:rPr lang="en-US" sz="1200" kern="1200" dirty="0">
                          <a:solidFill>
                            <a:schemeClr val="dk1"/>
                          </a:solidFill>
                          <a:effectLst/>
                          <a:latin typeface="+mn-lt"/>
                          <a:ea typeface="+mn-ea"/>
                          <a:cs typeface="+mn-cs"/>
                        </a:rPr>
                        <a:t>These can be done by three ways</a:t>
                      </a:r>
                    </a:p>
                    <a:p>
                      <a:pPr marL="742932" lvl="1" indent="-285750">
                        <a:buFont typeface="Arial" panose="020B0604020202020204" pitchFamily="34" charset="0"/>
                        <a:buChar char="•"/>
                      </a:pPr>
                      <a:r>
                        <a:rPr lang="en-US" sz="1200" kern="1200" dirty="0">
                          <a:solidFill>
                            <a:schemeClr val="dk1"/>
                          </a:solidFill>
                          <a:effectLst/>
                          <a:latin typeface="+mn-lt"/>
                          <a:ea typeface="+mn-ea"/>
                          <a:cs typeface="+mn-cs"/>
                        </a:rPr>
                        <a:t>Online Certificate Status Protocol (OCSP) </a:t>
                      </a:r>
                    </a:p>
                    <a:p>
                      <a:pPr marL="742932" lvl="1" indent="-285750">
                        <a:buFont typeface="Arial" panose="020B0604020202020204" pitchFamily="34" charset="0"/>
                        <a:buChar char="•"/>
                      </a:pPr>
                      <a:r>
                        <a:rPr lang="en-US" sz="1200" kern="1200" dirty="0">
                          <a:solidFill>
                            <a:schemeClr val="dk1"/>
                          </a:solidFill>
                          <a:effectLst/>
                          <a:latin typeface="+mn-lt"/>
                          <a:ea typeface="+mn-ea"/>
                          <a:cs typeface="+mn-cs"/>
                        </a:rPr>
                        <a:t>Certificate Revocation List (CRL) </a:t>
                      </a:r>
                    </a:p>
                    <a:p>
                      <a:pPr marL="742932" lvl="1" indent="-285750">
                        <a:buFont typeface="Arial" panose="020B0604020202020204" pitchFamily="34" charset="0"/>
                        <a:buChar char="•"/>
                      </a:pPr>
                      <a:r>
                        <a:rPr lang="en-US" sz="1200" kern="1200" dirty="0">
                          <a:solidFill>
                            <a:schemeClr val="dk1"/>
                          </a:solidFill>
                          <a:effectLst/>
                          <a:latin typeface="+mn-lt"/>
                          <a:ea typeface="+mn-ea"/>
                          <a:cs typeface="+mn-cs"/>
                        </a:rPr>
                        <a:t>XML Key Management Services (XKMS)</a:t>
                      </a:r>
                    </a:p>
                    <a:p>
                      <a:pPr marL="0" indent="0">
                        <a:buFont typeface="Arial" panose="020B0604020202020204" pitchFamily="34" charset="0"/>
                        <a:buNone/>
                      </a:pPr>
                      <a:r>
                        <a:rPr lang="en-US" sz="1200" kern="1200" dirty="0">
                          <a:solidFill>
                            <a:schemeClr val="dk1"/>
                          </a:solidFill>
                          <a:effectLst/>
                          <a:latin typeface="+mn-lt"/>
                          <a:ea typeface="+mn-ea"/>
                          <a:cs typeface="+mn-cs"/>
                        </a:rPr>
                        <a:t> </a:t>
                      </a:r>
                    </a:p>
                    <a:p>
                      <a:pPr marL="285750" marR="0" lvl="0" indent="-285750" algn="l" defTabSz="914363"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477448715"/>
                  </a:ext>
                </a:extLst>
              </a:tr>
              <a:tr h="208788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Message Level Security</a:t>
                      </a:r>
                    </a:p>
                    <a:p>
                      <a:pPr marL="0" marR="0" lvl="0" indent="0" algn="l" defTabSz="914363" rtl="0" eaLnBrk="1" fontAlgn="auto" latinLnBrk="0" hangingPunct="1">
                        <a:lnSpc>
                          <a:spcPct val="100000"/>
                        </a:lnSpc>
                        <a:spcBef>
                          <a:spcPts val="0"/>
                        </a:spcBef>
                        <a:spcAft>
                          <a:spcPts val="0"/>
                        </a:spcAft>
                        <a:buClrTx/>
                        <a:buSzTx/>
                        <a:buFontTx/>
                        <a:buNone/>
                        <a:tabLst/>
                        <a:defRPr/>
                      </a:pPr>
                      <a:endParaRPr lang="en-US" sz="1600" kern="1200" dirty="0">
                        <a:solidFill>
                          <a:schemeClr val="dk1"/>
                        </a:solidFill>
                        <a:latin typeface="+mn-lt"/>
                        <a:ea typeface="+mn-ea"/>
                        <a:cs typeface="+mn-cs"/>
                      </a:endParaRPr>
                    </a:p>
                  </a:txBody>
                  <a:tcPr/>
                </a:tc>
                <a:tc>
                  <a:txBody>
                    <a:bodyPr/>
                    <a:lstStyle/>
                    <a:p>
                      <a:pPr marL="285750" lvl="0" indent="-285750">
                        <a:buFont typeface="Arial" panose="020B0604020202020204" pitchFamily="34" charset="0"/>
                        <a:buChar char="•"/>
                      </a:pPr>
                      <a:r>
                        <a:rPr lang="en-US" sz="1200" kern="1200" dirty="0">
                          <a:solidFill>
                            <a:schemeClr val="dk1"/>
                          </a:solidFill>
                          <a:effectLst/>
                          <a:latin typeface="+mn-lt"/>
                          <a:ea typeface="+mn-ea"/>
                          <a:cs typeface="+mn-cs"/>
                        </a:rPr>
                        <a:t>Content-based Filtering:</a:t>
                      </a:r>
                    </a:p>
                    <a:p>
                      <a:pPr lvl="1"/>
                      <a:r>
                        <a:rPr lang="en-US" sz="1200" kern="1200" dirty="0">
                          <a:solidFill>
                            <a:schemeClr val="dk1"/>
                          </a:solidFill>
                          <a:effectLst/>
                          <a:latin typeface="+mn-lt"/>
                          <a:ea typeface="+mn-ea"/>
                          <a:cs typeface="+mn-cs"/>
                        </a:rPr>
                        <a:t>Security is enabled based the content of the client message like JSON schema validation, HTTP Header validation query string validation, timestamp validation and other message body validations.</a:t>
                      </a:r>
                    </a:p>
                    <a:p>
                      <a:r>
                        <a:rPr lang="en-US" sz="1200" kern="1200" dirty="0">
                          <a:solidFill>
                            <a:schemeClr val="dk1"/>
                          </a:solidFill>
                          <a:effectLst/>
                          <a:latin typeface="+mn-lt"/>
                          <a:ea typeface="+mn-ea"/>
                          <a:cs typeface="+mn-cs"/>
                        </a:rPr>
                        <a:t> </a:t>
                      </a:r>
                    </a:p>
                    <a:p>
                      <a:pPr marL="285750" lvl="0" indent="-285750">
                        <a:buFont typeface="Arial" panose="020B0604020202020204" pitchFamily="34" charset="0"/>
                        <a:buChar char="•"/>
                      </a:pPr>
                      <a:r>
                        <a:rPr lang="en-US" sz="1200" kern="1200" dirty="0">
                          <a:solidFill>
                            <a:schemeClr val="dk1"/>
                          </a:solidFill>
                          <a:effectLst/>
                          <a:latin typeface="+mn-lt"/>
                          <a:ea typeface="+mn-ea"/>
                          <a:cs typeface="+mn-cs"/>
                        </a:rPr>
                        <a:t>Data Encryption:</a:t>
                      </a:r>
                    </a:p>
                    <a:p>
                      <a:pPr lvl="1"/>
                      <a:r>
                        <a:rPr lang="en-US" sz="1200" kern="1200" dirty="0">
                          <a:solidFill>
                            <a:schemeClr val="dk1"/>
                          </a:solidFill>
                          <a:effectLst/>
                          <a:latin typeface="+mn-lt"/>
                          <a:ea typeface="+mn-ea"/>
                          <a:cs typeface="+mn-cs"/>
                        </a:rPr>
                        <a:t>Encrypt data using  JWT decrypt/encrypt, XML decrypt/encrypt, SMIME decrypt/encrypt to ensure integrity of the message. </a:t>
                      </a:r>
                    </a:p>
                    <a:p>
                      <a:pPr lvl="1"/>
                      <a:r>
                        <a:rPr lang="en-US" sz="1200" kern="1200" dirty="0">
                          <a:solidFill>
                            <a:schemeClr val="dk1"/>
                          </a:solidFill>
                          <a:effectLst/>
                          <a:latin typeface="+mn-lt"/>
                          <a:ea typeface="+mn-ea"/>
                          <a:cs typeface="+mn-cs"/>
                        </a:rPr>
                        <a:t>Additionally, framework such as HMAC can be utilized for Data integrity</a:t>
                      </a:r>
                    </a:p>
                    <a:p>
                      <a:pPr lvl="1"/>
                      <a:r>
                        <a:rPr lang="en-US" sz="1200" kern="1200" dirty="0">
                          <a:solidFill>
                            <a:schemeClr val="dk1"/>
                          </a:solidFill>
                          <a:effectLst/>
                          <a:latin typeface="+mn-lt"/>
                          <a:ea typeface="+mn-ea"/>
                          <a:cs typeface="+mn-cs"/>
                        </a:rPr>
                        <a:t>Ensure to follow AES-128,256 and SHA-256,382 algorithm for encryption</a:t>
                      </a:r>
                    </a:p>
                    <a:p>
                      <a:pPr marL="0" marR="0" lvl="0" indent="0" algn="l" defTabSz="914363" rtl="0" eaLnBrk="1" fontAlgn="auto" latinLnBrk="0" hangingPunct="1">
                        <a:lnSpc>
                          <a:spcPct val="100000"/>
                        </a:lnSpc>
                        <a:spcBef>
                          <a:spcPts val="0"/>
                        </a:spcBef>
                        <a:spcAft>
                          <a:spcPts val="0"/>
                        </a:spcAft>
                        <a:buClrTx/>
                        <a:buSzTx/>
                        <a:buFontTx/>
                        <a:buNone/>
                        <a:tabLst/>
                        <a:defRPr/>
                      </a:pPr>
                      <a:endParaRPr lang="en-US" sz="1100" kern="1200" dirty="0">
                        <a:solidFill>
                          <a:schemeClr val="dk1"/>
                        </a:solidFill>
                        <a:latin typeface="+mn-lt"/>
                        <a:ea typeface="+mn-ea"/>
                        <a:cs typeface="+mn-cs"/>
                      </a:endParaRPr>
                    </a:p>
                  </a:txBody>
                  <a:tcPr/>
                </a:tc>
                <a:extLst>
                  <a:ext uri="{0D108BD9-81ED-4DB2-BD59-A6C34878D82A}">
                    <a16:rowId xmlns:a16="http://schemas.microsoft.com/office/drawing/2014/main" val="1220386076"/>
                  </a:ext>
                </a:extLst>
              </a:tr>
            </a:tbl>
          </a:graphicData>
        </a:graphic>
      </p:graphicFrame>
    </p:spTree>
    <p:extLst>
      <p:ext uri="{BB962C8B-B14F-4D97-AF65-F5344CB8AC3E}">
        <p14:creationId xmlns:p14="http://schemas.microsoft.com/office/powerpoint/2010/main" val="121747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6538" y="92075"/>
            <a:ext cx="11955462" cy="425450"/>
          </a:xfrm>
        </p:spPr>
        <p:txBody>
          <a:bodyPr/>
          <a:lstStyle/>
          <a:p>
            <a:r>
              <a:rPr lang="en-US" dirty="0"/>
              <a:t>API Platform Security </a:t>
            </a:r>
          </a:p>
        </p:txBody>
      </p:sp>
      <p:sp>
        <p:nvSpPr>
          <p:cNvPr id="3" name="Slide Number Placeholder 2"/>
          <p:cNvSpPr>
            <a:spLocks noGrp="1"/>
          </p:cNvSpPr>
          <p:nvPr>
            <p:ph type="sldNum" sz="quarter" idx="4294967295"/>
          </p:nvPr>
        </p:nvSpPr>
        <p:spPr>
          <a:xfrm>
            <a:off x="0" y="6489700"/>
            <a:ext cx="544513" cy="276225"/>
          </a:xfrm>
          <a:prstGeom prst="rect">
            <a:avLst/>
          </a:prstGeom>
        </p:spPr>
        <p:txBody>
          <a:bodyPr/>
          <a:lstStyle/>
          <a:p>
            <a:pPr>
              <a:defRPr/>
            </a:pPr>
            <a:fld id="{00B196A2-AFC0-4016-BF01-C57D892E7532}" type="slidenum">
              <a:rPr lang="en-US" altLang="en-US">
                <a:solidFill>
                  <a:prstClr val="white"/>
                </a:solidFill>
              </a:rPr>
              <a:pPr>
                <a:defRPr/>
              </a:pPr>
              <a:t>7</a:t>
            </a:fld>
            <a:endParaRPr lang="en-US" altLang="en-US" dirty="0">
              <a:solidFill>
                <a:prstClr val="white"/>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937260765"/>
              </p:ext>
            </p:extLst>
          </p:nvPr>
        </p:nvGraphicFramePr>
        <p:xfrm>
          <a:off x="272257" y="737928"/>
          <a:ext cx="11121014" cy="4799984"/>
        </p:xfrm>
        <a:graphic>
          <a:graphicData uri="http://schemas.openxmlformats.org/drawingml/2006/table">
            <a:tbl>
              <a:tblPr firstRow="1" bandRow="1">
                <a:tableStyleId>{5C22544A-7EE6-4342-B048-85BDC9FD1C3A}</a:tableStyleId>
              </a:tblPr>
              <a:tblGrid>
                <a:gridCol w="2997417">
                  <a:extLst>
                    <a:ext uri="{9D8B030D-6E8A-4147-A177-3AD203B41FA5}">
                      <a16:colId xmlns:a16="http://schemas.microsoft.com/office/drawing/2014/main" val="1443714895"/>
                    </a:ext>
                  </a:extLst>
                </a:gridCol>
                <a:gridCol w="8123597">
                  <a:extLst>
                    <a:ext uri="{9D8B030D-6E8A-4147-A177-3AD203B41FA5}">
                      <a16:colId xmlns:a16="http://schemas.microsoft.com/office/drawing/2014/main" val="276275746"/>
                    </a:ext>
                  </a:extLst>
                </a:gridCol>
              </a:tblGrid>
              <a:tr h="370840">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67227448"/>
                  </a:ext>
                </a:extLst>
              </a:tr>
              <a:tr h="2103120">
                <a:tc>
                  <a:txBody>
                    <a:bodyPr/>
                    <a:lstStyle/>
                    <a:p>
                      <a:r>
                        <a:rPr lang="en-US" sz="1600" dirty="0"/>
                        <a:t>API Firewall</a:t>
                      </a:r>
                    </a:p>
                  </a:txBody>
                  <a:tcPr/>
                </a:tc>
                <a:tc>
                  <a:txBody>
                    <a:bodyPr/>
                    <a:lstStyle/>
                    <a:p>
                      <a:r>
                        <a:rPr lang="en-US" sz="1200" kern="1200" dirty="0">
                          <a:solidFill>
                            <a:schemeClr val="dk1"/>
                          </a:solidFill>
                          <a:effectLst/>
                          <a:latin typeface="+mn-lt"/>
                          <a:ea typeface="+mn-ea"/>
                          <a:cs typeface="+mn-cs"/>
                        </a:rPr>
                        <a:t>The recommended strategy for the solution is that utilize current Load balancer based firewall implementation.</a:t>
                      </a:r>
                    </a:p>
                    <a:p>
                      <a:r>
                        <a:rPr lang="en-US" sz="1200" kern="1200" dirty="0">
                          <a:solidFill>
                            <a:schemeClr val="dk1"/>
                          </a:solidFill>
                          <a:effectLst/>
                          <a:latin typeface="+mn-lt"/>
                          <a:ea typeface="+mn-ea"/>
                          <a:cs typeface="+mn-cs"/>
                        </a:rPr>
                        <a:t> </a:t>
                      </a:r>
                    </a:p>
                    <a:p>
                      <a:r>
                        <a:rPr lang="en-US" sz="1200" kern="1200" dirty="0">
                          <a:solidFill>
                            <a:schemeClr val="dk1"/>
                          </a:solidFill>
                          <a:effectLst/>
                          <a:latin typeface="+mn-lt"/>
                          <a:ea typeface="+mn-ea"/>
                          <a:cs typeface="+mn-cs"/>
                        </a:rPr>
                        <a:t>Incase, API Gateway/SaaS Platform can provide API firewalling capabilities by configuring Apache Mod Security or other means, then below are the key security coverages should be considered:-</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Virtual Patching</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IP Reputation</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Web-based Malware Detection</a:t>
                      </a:r>
                    </a:p>
                    <a:p>
                      <a:pPr marL="171450" lvl="0" indent="-171450">
                        <a:buFont typeface="Arial" panose="020B0604020202020204" pitchFamily="34" charset="0"/>
                        <a:buChar char="•"/>
                      </a:pPr>
                      <a:r>
                        <a:rPr lang="en-US" sz="1200" kern="1200" dirty="0" err="1">
                          <a:solidFill>
                            <a:schemeClr val="dk1"/>
                          </a:solidFill>
                          <a:effectLst/>
                          <a:latin typeface="+mn-lt"/>
                          <a:ea typeface="+mn-ea"/>
                          <a:cs typeface="+mn-cs"/>
                        </a:rPr>
                        <a:t>Webshell</a:t>
                      </a:r>
                      <a:r>
                        <a:rPr lang="en-US" sz="1200" kern="1200" dirty="0">
                          <a:solidFill>
                            <a:schemeClr val="dk1"/>
                          </a:solidFill>
                          <a:effectLst/>
                          <a:latin typeface="+mn-lt"/>
                          <a:ea typeface="+mn-ea"/>
                          <a:cs typeface="+mn-cs"/>
                        </a:rPr>
                        <a:t>/Backdoor Detection</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Botnet Attack Detection</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HTTP Denial of Service (</a:t>
                      </a:r>
                      <a:r>
                        <a:rPr lang="en-US" sz="1200" kern="1200" dirty="0" err="1">
                          <a:solidFill>
                            <a:schemeClr val="dk1"/>
                          </a:solidFill>
                          <a:effectLst/>
                          <a:latin typeface="+mn-lt"/>
                          <a:ea typeface="+mn-ea"/>
                          <a:cs typeface="+mn-cs"/>
                        </a:rPr>
                        <a:t>DoS</a:t>
                      </a:r>
                      <a:r>
                        <a:rPr lang="en-US" sz="1200" kern="1200" dirty="0">
                          <a:solidFill>
                            <a:schemeClr val="dk1"/>
                          </a:solidFill>
                          <a:effectLst/>
                          <a:latin typeface="+mn-lt"/>
                          <a:ea typeface="+mn-ea"/>
                          <a:cs typeface="+mn-cs"/>
                        </a:rPr>
                        <a:t>) Attack Detection</a:t>
                      </a: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Anti-Virus Scanning of File Attachments</a:t>
                      </a:r>
                    </a:p>
                  </a:txBody>
                  <a:tcPr/>
                </a:tc>
                <a:extLst>
                  <a:ext uri="{0D108BD9-81ED-4DB2-BD59-A6C34878D82A}">
                    <a16:rowId xmlns:a16="http://schemas.microsoft.com/office/drawing/2014/main" val="1477448715"/>
                  </a:ext>
                </a:extLst>
              </a:tr>
              <a:tr h="1137304">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Inbound and Outbound SSL </a:t>
                      </a:r>
                    </a:p>
                    <a:p>
                      <a:pPr marL="0" algn="l" defTabSz="914363" rtl="0" eaLnBrk="1" latinLnBrk="0" hangingPunct="1"/>
                      <a:endParaRPr 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dirty="0">
                          <a:effectLst/>
                        </a:rPr>
                        <a:t>Only https interface will be used as interfaces. </a:t>
                      </a:r>
                    </a:p>
                    <a:p>
                      <a:pPr marL="171450" indent="-171450">
                        <a:buFont typeface="Arial" panose="020B0604020202020204" pitchFamily="34" charset="0"/>
                        <a:buChar char="•"/>
                      </a:pPr>
                      <a:r>
                        <a:rPr lang="en-US" sz="1200" dirty="0">
                          <a:effectLst/>
                        </a:rPr>
                        <a:t>No http interface will be allowed. </a:t>
                      </a:r>
                    </a:p>
                    <a:p>
                      <a:pPr marL="171450" indent="-171450">
                        <a:buFont typeface="Arial" panose="020B0604020202020204" pitchFamily="34" charset="0"/>
                        <a:buChar char="•"/>
                      </a:pPr>
                      <a:r>
                        <a:rPr lang="en-US" sz="1200" dirty="0">
                          <a:effectLst/>
                        </a:rPr>
                        <a:t>For sensitive interfaces mutual SSL connection will be used for the inbound communication.</a:t>
                      </a:r>
                    </a:p>
                    <a:p>
                      <a:endParaRPr lang="en-US" sz="1200" dirty="0"/>
                    </a:p>
                  </a:txBody>
                  <a:tcPr/>
                </a:tc>
                <a:extLst>
                  <a:ext uri="{0D108BD9-81ED-4DB2-BD59-A6C34878D82A}">
                    <a16:rowId xmlns:a16="http://schemas.microsoft.com/office/drawing/2014/main" val="1220386076"/>
                  </a:ext>
                </a:extLst>
              </a:tr>
              <a:tr h="1188720">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RBAC model</a:t>
                      </a:r>
                    </a:p>
                    <a:p>
                      <a:pPr marL="0" algn="l" defTabSz="914363" rtl="0" eaLnBrk="1" latinLnBrk="0" hangingPunct="1"/>
                      <a:endParaRPr 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en-US" sz="1200" dirty="0">
                          <a:effectLst/>
                        </a:rPr>
                        <a:t>Use Role-Based Access Control (RBAC) to restrict access to authorized users based on their assigned roles in a domain. Permissions to perform specific system operations are assigned to specific roles, and system users are granted permission to perform specific operations only through their assigned roles. This simplifies system administration because users do not need to be assigned permissions directly, but instead acquire them through their assigned roles.</a:t>
                      </a:r>
                    </a:p>
                    <a:p>
                      <a:pPr marL="171450" indent="-171450">
                        <a:buFont typeface="Arial" panose="020B0604020202020204" pitchFamily="34" charset="0"/>
                        <a:buChar char="•"/>
                      </a:pPr>
                      <a:r>
                        <a:rPr lang="en-US" sz="1200" dirty="0">
                          <a:effectLst/>
                        </a:rPr>
                        <a:t> Any user Authentication to API Gateway or API Manager will use active directory.</a:t>
                      </a:r>
                    </a:p>
                  </a:txBody>
                  <a:tcPr/>
                </a:tc>
                <a:extLst>
                  <a:ext uri="{0D108BD9-81ED-4DB2-BD59-A6C34878D82A}">
                    <a16:rowId xmlns:a16="http://schemas.microsoft.com/office/drawing/2014/main" val="3206948555"/>
                  </a:ext>
                </a:extLst>
              </a:tr>
            </a:tbl>
          </a:graphicData>
        </a:graphic>
      </p:graphicFrame>
    </p:spTree>
    <p:extLst>
      <p:ext uri="{BB962C8B-B14F-4D97-AF65-F5344CB8AC3E}">
        <p14:creationId xmlns:p14="http://schemas.microsoft.com/office/powerpoint/2010/main" val="923770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36538" y="92075"/>
            <a:ext cx="11955462" cy="425450"/>
          </a:xfrm>
        </p:spPr>
        <p:txBody>
          <a:bodyPr/>
          <a:lstStyle/>
          <a:p>
            <a:r>
              <a:rPr lang="en-US" dirty="0"/>
              <a:t>API Platform Security </a:t>
            </a:r>
          </a:p>
        </p:txBody>
      </p:sp>
      <p:sp>
        <p:nvSpPr>
          <p:cNvPr id="3" name="Slide Number Placeholder 2"/>
          <p:cNvSpPr>
            <a:spLocks noGrp="1"/>
          </p:cNvSpPr>
          <p:nvPr>
            <p:ph type="sldNum" sz="quarter" idx="4294967295"/>
          </p:nvPr>
        </p:nvSpPr>
        <p:spPr>
          <a:xfrm>
            <a:off x="0" y="6489700"/>
            <a:ext cx="544513" cy="276225"/>
          </a:xfrm>
          <a:prstGeom prst="rect">
            <a:avLst/>
          </a:prstGeom>
        </p:spPr>
        <p:txBody>
          <a:bodyPr/>
          <a:lstStyle/>
          <a:p>
            <a:pPr>
              <a:defRPr/>
            </a:pPr>
            <a:fld id="{00B196A2-AFC0-4016-BF01-C57D892E7532}" type="slidenum">
              <a:rPr lang="en-US" altLang="en-US">
                <a:solidFill>
                  <a:prstClr val="white"/>
                </a:solidFill>
              </a:rPr>
              <a:pPr>
                <a:defRPr/>
              </a:pPr>
              <a:t>8</a:t>
            </a:fld>
            <a:endParaRPr lang="en-US" altLang="en-US" dirty="0">
              <a:solidFill>
                <a:prstClr val="white"/>
              </a:solidFill>
            </a:endParaRPr>
          </a:p>
        </p:txBody>
      </p:sp>
      <p:graphicFrame>
        <p:nvGraphicFramePr>
          <p:cNvPr id="5" name="Table 4"/>
          <p:cNvGraphicFramePr>
            <a:graphicFrameLocks noGrp="1"/>
          </p:cNvGraphicFramePr>
          <p:nvPr/>
        </p:nvGraphicFramePr>
        <p:xfrm>
          <a:off x="272257" y="737929"/>
          <a:ext cx="11121014" cy="4208145"/>
        </p:xfrm>
        <a:graphic>
          <a:graphicData uri="http://schemas.openxmlformats.org/drawingml/2006/table">
            <a:tbl>
              <a:tblPr firstRow="1" bandRow="1">
                <a:tableStyleId>{5C22544A-7EE6-4342-B048-85BDC9FD1C3A}</a:tableStyleId>
              </a:tblPr>
              <a:tblGrid>
                <a:gridCol w="2997417">
                  <a:extLst>
                    <a:ext uri="{9D8B030D-6E8A-4147-A177-3AD203B41FA5}">
                      <a16:colId xmlns:a16="http://schemas.microsoft.com/office/drawing/2014/main" val="1443714895"/>
                    </a:ext>
                  </a:extLst>
                </a:gridCol>
                <a:gridCol w="8123597">
                  <a:extLst>
                    <a:ext uri="{9D8B030D-6E8A-4147-A177-3AD203B41FA5}">
                      <a16:colId xmlns:a16="http://schemas.microsoft.com/office/drawing/2014/main" val="276275746"/>
                    </a:ext>
                  </a:extLst>
                </a:gridCol>
              </a:tblGrid>
              <a:tr h="370840">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67227448"/>
                  </a:ext>
                </a:extLst>
              </a:tr>
              <a:tr h="3837305">
                <a:tc>
                  <a:txBody>
                    <a:bodyPr/>
                    <a:lstStyle/>
                    <a:p>
                      <a:pPr marL="0" lvl="2" algn="l" defTabSz="914363" rtl="0" eaLnBrk="1" latinLnBrk="0" hangingPunct="1"/>
                      <a:r>
                        <a:rPr lang="en-US" sz="1600" kern="1200" dirty="0">
                          <a:solidFill>
                            <a:schemeClr val="dk1"/>
                          </a:solidFill>
                          <a:latin typeface="+mn-lt"/>
                          <a:ea typeface="+mn-ea"/>
                          <a:cs typeface="+mn-cs"/>
                        </a:rPr>
                        <a:t>Sensitive Data Redaction</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Sensitive data will be redacted at the API gateway layer, the specific content to redact should be controlled by configuration policies and system should have ability to perform global level redaction for all APIs .  API gateway trace and traffic monitoring database sensitive content won’t be present</a:t>
                      </a:r>
                    </a:p>
                    <a:p>
                      <a:pPr marL="171450" indent="-171450">
                        <a:buFont typeface="Arial" panose="020B0604020202020204" pitchFamily="34" charset="0"/>
                        <a:buChar char="•"/>
                      </a:pPr>
                      <a:endParaRPr lang="en-US" sz="1200" kern="1200" dirty="0">
                        <a:solidFill>
                          <a:schemeClr val="dk1"/>
                        </a:solidFill>
                        <a:effectLst/>
                        <a:latin typeface="+mn-lt"/>
                        <a:ea typeface="+mn-ea"/>
                        <a:cs typeface="+mn-cs"/>
                      </a:endParaRPr>
                    </a:p>
                    <a:p>
                      <a:pPr marL="171450" indent="-171450" algn="l" defTabSz="914363"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Sensitive content across a range of message protocols and content types such as HTTP, JSON, XML, HTML form, and plain text will be redacted.</a:t>
                      </a:r>
                    </a:p>
                    <a:p>
                      <a:pPr marL="171450" indent="-171450" algn="l" defTabSz="914363"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 </a:t>
                      </a:r>
                    </a:p>
                    <a:p>
                      <a:pPr marL="171450" indent="-171450" algn="l" defTabSz="914363" rtl="0" eaLnBrk="1" latinLnBrk="0" hangingPunct="1">
                        <a:buFont typeface="Arial" panose="020B0604020202020204" pitchFamily="34" charset="0"/>
                        <a:buChar char="•"/>
                      </a:pPr>
                      <a:r>
                        <a:rPr lang="en-US" sz="1200" kern="1200" dirty="0">
                          <a:solidFill>
                            <a:schemeClr val="dk1"/>
                          </a:solidFill>
                          <a:effectLst/>
                          <a:latin typeface="+mn-lt"/>
                          <a:ea typeface="+mn-ea"/>
                          <a:cs typeface="+mn-cs"/>
                        </a:rPr>
                        <a:t>During the transaction processing, for each traffic monitoring stream, a chain of redactors can be created for redacting the received and sent data. Each redactor removes any sensitive data that it finds and passes the data for the next redactor for processing. The redacted content is then written to the traffic monitoring database</a:t>
                      </a:r>
                    </a:p>
                  </a:txBody>
                  <a:tcPr/>
                </a:tc>
                <a:extLst>
                  <a:ext uri="{0D108BD9-81ED-4DB2-BD59-A6C34878D82A}">
                    <a16:rowId xmlns:a16="http://schemas.microsoft.com/office/drawing/2014/main" val="1477448715"/>
                  </a:ext>
                </a:extLst>
              </a:tr>
            </a:tbl>
          </a:graphicData>
        </a:graphic>
      </p:graphicFrame>
      <p:pic>
        <p:nvPicPr>
          <p:cNvPr id="4" name="Picture 3"/>
          <p:cNvPicPr>
            <a:picLocks noChangeAspect="1"/>
          </p:cNvPicPr>
          <p:nvPr/>
        </p:nvPicPr>
        <p:blipFill>
          <a:blip r:embed="rId2"/>
          <a:stretch>
            <a:fillRect/>
          </a:stretch>
        </p:blipFill>
        <p:spPr>
          <a:xfrm>
            <a:off x="3806001" y="3184780"/>
            <a:ext cx="5553937" cy="1688739"/>
          </a:xfrm>
          <a:prstGeom prst="rect">
            <a:avLst/>
          </a:prstGeom>
        </p:spPr>
      </p:pic>
    </p:spTree>
    <p:extLst>
      <p:ext uri="{BB962C8B-B14F-4D97-AF65-F5344CB8AC3E}">
        <p14:creationId xmlns:p14="http://schemas.microsoft.com/office/powerpoint/2010/main" val="198422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CA5A75-66C9-487D-AF4B-5AB95ADFE0A3}"/>
              </a:ext>
            </a:extLst>
          </p:cNvPr>
          <p:cNvSpPr>
            <a:spLocks noGrp="1"/>
          </p:cNvSpPr>
          <p:nvPr>
            <p:ph type="pic" sz="quarter" idx="10"/>
          </p:nvPr>
        </p:nvSpPr>
        <p:spPr/>
      </p:sp>
      <p:sp>
        <p:nvSpPr>
          <p:cNvPr id="3" name="Title 2">
            <a:extLst>
              <a:ext uri="{FF2B5EF4-FFF2-40B4-BE49-F238E27FC236}">
                <a16:creationId xmlns:a16="http://schemas.microsoft.com/office/drawing/2014/main" id="{A064D5CB-E9B2-41AB-9843-B11920089772}"/>
              </a:ext>
            </a:extLst>
          </p:cNvPr>
          <p:cNvSpPr>
            <a:spLocks noGrp="1"/>
          </p:cNvSpPr>
          <p:nvPr>
            <p:ph type="title"/>
          </p:nvPr>
        </p:nvSpPr>
        <p:spPr/>
        <p:txBody>
          <a:bodyPr/>
          <a:lstStyle/>
          <a:p>
            <a:r>
              <a:rPr lang="en-US" dirty="0"/>
              <a:t>API Gateway Security vs Traditional layers</a:t>
            </a:r>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lvl="0" indent="0" algn="l"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999792359"/>
      </p:ext>
    </p:extLst>
  </p:cSld>
  <p:clrMapOvr>
    <a:masterClrMapping/>
  </p:clrMapOvr>
</p:sld>
</file>

<file path=ppt/theme/theme1.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UJ3EZNSAX3SN-1489146520-11</_dlc_DocId>
    <_dlc_DocIdUrl xmlns="d120e38b-ae86-4099-aa66-abe0e059b68f">
      <Url>https://intelliswift.sharepoint.com/sites/TechnologyCommunities/Integration/_layouts/15/DocIdRedir.aspx?ID=UJ3EZNSAX3SN-1489146520-11</Url>
      <Description>UJ3EZNSAX3SN-1489146520-11</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59DBC5E-3521-4FBE-8FEE-B1B3724AC6D3}"/>
</file>

<file path=customXml/itemProps2.xml><?xml version="1.0" encoding="utf-8"?>
<ds:datastoreItem xmlns:ds="http://schemas.openxmlformats.org/officeDocument/2006/customXml" ds:itemID="{586EF869-F2D2-4792-98EF-6E331CA4030F}">
  <ds:schemaRefs>
    <ds:schemaRef ds:uri="http://schemas.microsoft.com/sharepoint/v3/contenttype/forms"/>
  </ds:schemaRefs>
</ds:datastoreItem>
</file>

<file path=customXml/itemProps3.xml><?xml version="1.0" encoding="utf-8"?>
<ds:datastoreItem xmlns:ds="http://schemas.openxmlformats.org/officeDocument/2006/customXml" ds:itemID="{3690D6C8-F078-46DA-BD6E-A6B2F8B6C908}">
  <ds:schemaRefs>
    <ds:schemaRef ds:uri="http://schemas.microsoft.com/office/2006/documentManagement/types"/>
    <ds:schemaRef ds:uri="http://purl.org/dc/elements/1.1/"/>
    <ds:schemaRef ds:uri="http://purl.org/dc/terms/"/>
    <ds:schemaRef ds:uri="http://purl.org/dc/dcmitype/"/>
    <ds:schemaRef ds:uri="96b0f37c-9b5d-4ae8-8ca1-109f1cd926bf"/>
    <ds:schemaRef ds:uri="http://www.w3.org/XML/1998/namespace"/>
    <ds:schemaRef ds:uri="4b0169b6-5eb2-4755-86c2-fdac0086ac73"/>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4.xml><?xml version="1.0" encoding="utf-8"?>
<ds:datastoreItem xmlns:ds="http://schemas.openxmlformats.org/officeDocument/2006/customXml" ds:itemID="{BAA86738-97FF-472D-A0A0-6E86FEA80807}"/>
</file>

<file path=docProps/app.xml><?xml version="1.0" encoding="utf-8"?>
<Properties xmlns="http://schemas.openxmlformats.org/officeDocument/2006/extended-properties" xmlns:vt="http://schemas.openxmlformats.org/officeDocument/2006/docPropsVTypes">
  <TotalTime>455</TotalTime>
  <Words>1850</Words>
  <Application>Microsoft Office PowerPoint</Application>
  <PresentationFormat>Widescreen</PresentationFormat>
  <Paragraphs>262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Calibiri</vt:lpstr>
      <vt:lpstr>Graphik Light</vt:lpstr>
      <vt:lpstr>Graphik Medium</vt:lpstr>
      <vt:lpstr>Graphik Semibold</vt:lpstr>
      <vt:lpstr>Helvetica Neue Medium</vt:lpstr>
      <vt:lpstr>Roboto</vt:lpstr>
      <vt:lpstr>Segoe UI</vt:lpstr>
      <vt:lpstr>Segoe UI Semibold</vt:lpstr>
      <vt:lpstr>Source Sans Pro</vt:lpstr>
      <vt:lpstr>Trebuchet MS</vt:lpstr>
      <vt:lpstr>2_Office Theme</vt:lpstr>
      <vt:lpstr>PowerPoint Presentation</vt:lpstr>
      <vt:lpstr>Integration &amp; Security Matrix</vt:lpstr>
      <vt:lpstr>API Gateway Security Architecture</vt:lpstr>
      <vt:lpstr>API Security Top Concerns</vt:lpstr>
      <vt:lpstr>API Implementation Security </vt:lpstr>
      <vt:lpstr>API Implementation Security </vt:lpstr>
      <vt:lpstr>API Platform Security </vt:lpstr>
      <vt:lpstr>API Platform Security </vt:lpstr>
      <vt:lpstr>API Gateway Security vs Traditional layers</vt:lpstr>
      <vt:lpstr>Using ESB without APIGEE – Security Perspective</vt:lpstr>
      <vt:lpstr>Outbound API access ( APIGEE vs non-APIGEE)</vt:lpstr>
      <vt:lpstr>Application consuming without API Gateway or ESB</vt:lpstr>
      <vt:lpstr>Network level Security</vt:lpstr>
      <vt:lpstr>Cloud Setup- Network Security</vt:lpstr>
      <vt:lpstr>Hybrid Setup – Network Security</vt:lpstr>
      <vt:lpstr>Data Access via API in Multi-cloud </vt:lpstr>
      <vt:lpstr>Apps, developers , Marketplace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Totla</dc:creator>
  <cp:lastModifiedBy>Naveen Totla</cp:lastModifiedBy>
  <cp:revision>7</cp:revision>
  <dcterms:created xsi:type="dcterms:W3CDTF">2021-12-13T12:54:08Z</dcterms:created>
  <dcterms:modified xsi:type="dcterms:W3CDTF">2022-02-04T05:20:23Z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bb5e7a9a-f87a-42a6-8842-c892e64bde14</vt:lpwstr>
  </property>
</Properties>
</file>