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sldIdLst>
    <p:sldId id="280" r:id="rId5"/>
    <p:sldId id="282" r:id="rId6"/>
    <p:sldId id="291" r:id="rId7"/>
    <p:sldId id="292" r:id="rId8"/>
    <p:sldId id="296" r:id="rId9"/>
    <p:sldId id="297" r:id="rId10"/>
    <p:sldId id="298" r:id="rId11"/>
    <p:sldId id="300" r:id="rId12"/>
    <p:sldId id="301" r:id="rId13"/>
    <p:sldId id="302" r:id="rId14"/>
    <p:sldId id="303" r:id="rId15"/>
    <p:sldId id="304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ustomXml" Target="../customXml/item4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Totla" userId="3a0dd7d2-776f-45b5-aa20-bccfea9d8cc6" providerId="ADAL" clId="{1AA7E13A-2914-41AF-B74C-E6F83E4583BC}"/>
    <pc:docChg chg="custSel addSld modSld sldOrd">
      <pc:chgData name="Naveen Totla" userId="3a0dd7d2-776f-45b5-aa20-bccfea9d8cc6" providerId="ADAL" clId="{1AA7E13A-2914-41AF-B74C-E6F83E4583BC}" dt="2022-01-21T08:28:41.320" v="1230" actId="20577"/>
      <pc:docMkLst>
        <pc:docMk/>
      </pc:docMkLst>
      <pc:sldChg chg="add">
        <pc:chgData name="Naveen Totla" userId="3a0dd7d2-776f-45b5-aa20-bccfea9d8cc6" providerId="ADAL" clId="{1AA7E13A-2914-41AF-B74C-E6F83E4583BC}" dt="2022-01-21T08:25:12.493" v="1030"/>
        <pc:sldMkLst>
          <pc:docMk/>
          <pc:sldMk cId="679882024" sldId="282"/>
        </pc:sldMkLst>
      </pc:sldChg>
      <pc:sldChg chg="add">
        <pc:chgData name="Naveen Totla" userId="3a0dd7d2-776f-45b5-aa20-bccfea9d8cc6" providerId="ADAL" clId="{1AA7E13A-2914-41AF-B74C-E6F83E4583BC}" dt="2022-01-21T08:25:12.493" v="1030"/>
        <pc:sldMkLst>
          <pc:docMk/>
          <pc:sldMk cId="2635220094" sldId="291"/>
        </pc:sldMkLst>
      </pc:sldChg>
      <pc:sldChg chg="add">
        <pc:chgData name="Naveen Totla" userId="3a0dd7d2-776f-45b5-aa20-bccfea9d8cc6" providerId="ADAL" clId="{1AA7E13A-2914-41AF-B74C-E6F83E4583BC}" dt="2022-01-21T08:25:12.493" v="1030"/>
        <pc:sldMkLst>
          <pc:docMk/>
          <pc:sldMk cId="1023063583" sldId="292"/>
        </pc:sldMkLst>
      </pc:sldChg>
      <pc:sldChg chg="addSp delSp modSp add">
        <pc:chgData name="Naveen Totla" userId="3a0dd7d2-776f-45b5-aa20-bccfea9d8cc6" providerId="ADAL" clId="{1AA7E13A-2914-41AF-B74C-E6F83E4583BC}" dt="2022-01-21T08:28:41.320" v="1230" actId="20577"/>
        <pc:sldMkLst>
          <pc:docMk/>
          <pc:sldMk cId="359343410" sldId="300"/>
        </pc:sldMkLst>
        <pc:spChg chg="del">
          <ac:chgData name="Naveen Totla" userId="3a0dd7d2-776f-45b5-aa20-bccfea9d8cc6" providerId="ADAL" clId="{1AA7E13A-2914-41AF-B74C-E6F83E4583BC}" dt="2022-01-21T08:10:22.334" v="1" actId="478"/>
          <ac:spMkLst>
            <pc:docMk/>
            <pc:sldMk cId="359343410" sldId="300"/>
            <ac:spMk id="2" creationId="{D5745DE0-E5B1-4D75-8889-9A737827AFE2}"/>
          </ac:spMkLst>
        </pc:spChg>
        <pc:spChg chg="mod">
          <ac:chgData name="Naveen Totla" userId="3a0dd7d2-776f-45b5-aa20-bccfea9d8cc6" providerId="ADAL" clId="{1AA7E13A-2914-41AF-B74C-E6F83E4583BC}" dt="2022-01-21T08:16:48.760" v="387" actId="20577"/>
          <ac:spMkLst>
            <pc:docMk/>
            <pc:sldMk cId="359343410" sldId="300"/>
            <ac:spMk id="3" creationId="{D977E430-EB84-4F64-943C-D093AB75AD84}"/>
          </ac:spMkLst>
        </pc:spChg>
        <pc:spChg chg="add mod">
          <ac:chgData name="Naveen Totla" userId="3a0dd7d2-776f-45b5-aa20-bccfea9d8cc6" providerId="ADAL" clId="{1AA7E13A-2914-41AF-B74C-E6F83E4583BC}" dt="2022-01-21T08:28:41.320" v="1230" actId="20577"/>
          <ac:spMkLst>
            <pc:docMk/>
            <pc:sldMk cId="359343410" sldId="300"/>
            <ac:spMk id="10" creationId="{CB8562BE-3014-46C2-BF7A-137BBA8BAE6A}"/>
          </ac:spMkLst>
        </pc:spChg>
        <pc:spChg chg="add mod">
          <ac:chgData name="Naveen Totla" userId="3a0dd7d2-776f-45b5-aa20-bccfea9d8cc6" providerId="ADAL" clId="{1AA7E13A-2914-41AF-B74C-E6F83E4583BC}" dt="2022-01-21T08:27:21.376" v="1100" actId="1076"/>
          <ac:spMkLst>
            <pc:docMk/>
            <pc:sldMk cId="359343410" sldId="300"/>
            <ac:spMk id="11" creationId="{43730349-9B04-45C8-98DD-5D0DCD846635}"/>
          </ac:spMkLst>
        </pc:spChg>
        <pc:spChg chg="add del mod">
          <ac:chgData name="Naveen Totla" userId="3a0dd7d2-776f-45b5-aa20-bccfea9d8cc6" providerId="ADAL" clId="{1AA7E13A-2914-41AF-B74C-E6F83E4583BC}" dt="2022-01-21T08:27:58.320" v="1204" actId="478"/>
          <ac:spMkLst>
            <pc:docMk/>
            <pc:sldMk cId="359343410" sldId="300"/>
            <ac:spMk id="12" creationId="{309B7C8B-4AAF-491D-B491-F719EBC70765}"/>
          </ac:spMkLst>
        </pc:spChg>
        <pc:picChg chg="add mod">
          <ac:chgData name="Naveen Totla" userId="3a0dd7d2-776f-45b5-aa20-bccfea9d8cc6" providerId="ADAL" clId="{1AA7E13A-2914-41AF-B74C-E6F83E4583BC}" dt="2022-01-21T08:16:13.246" v="284" actId="1076"/>
          <ac:picMkLst>
            <pc:docMk/>
            <pc:sldMk cId="359343410" sldId="300"/>
            <ac:picMk id="4" creationId="{C8E94366-7637-4533-BF74-6CF86E4F42C0}"/>
          </ac:picMkLst>
        </pc:picChg>
        <pc:picChg chg="add del">
          <ac:chgData name="Naveen Totla" userId="3a0dd7d2-776f-45b5-aa20-bccfea9d8cc6" providerId="ADAL" clId="{1AA7E13A-2914-41AF-B74C-E6F83E4583BC}" dt="2022-01-21T08:11:36.346" v="10" actId="478"/>
          <ac:picMkLst>
            <pc:docMk/>
            <pc:sldMk cId="359343410" sldId="300"/>
            <ac:picMk id="5" creationId="{11E7624D-8FE8-4122-9732-78E1F6963335}"/>
          </ac:picMkLst>
        </pc:picChg>
        <pc:picChg chg="add del mod">
          <ac:chgData name="Naveen Totla" userId="3a0dd7d2-776f-45b5-aa20-bccfea9d8cc6" providerId="ADAL" clId="{1AA7E13A-2914-41AF-B74C-E6F83E4583BC}" dt="2022-01-21T08:12:20.980" v="19" actId="478"/>
          <ac:picMkLst>
            <pc:docMk/>
            <pc:sldMk cId="359343410" sldId="300"/>
            <ac:picMk id="6" creationId="{933C1201-C1E2-43BA-A88A-AB25663A1A19}"/>
          </ac:picMkLst>
        </pc:picChg>
        <pc:picChg chg="add mod">
          <ac:chgData name="Naveen Totla" userId="3a0dd7d2-776f-45b5-aa20-bccfea9d8cc6" providerId="ADAL" clId="{1AA7E13A-2914-41AF-B74C-E6F83E4583BC}" dt="2022-01-21T08:16:17.077" v="286" actId="1076"/>
          <ac:picMkLst>
            <pc:docMk/>
            <pc:sldMk cId="359343410" sldId="300"/>
            <ac:picMk id="7" creationId="{0C98A15A-7568-42F3-A371-7508692414CA}"/>
          </ac:picMkLst>
        </pc:picChg>
        <pc:picChg chg="add mod">
          <ac:chgData name="Naveen Totla" userId="3a0dd7d2-776f-45b5-aa20-bccfea9d8cc6" providerId="ADAL" clId="{1AA7E13A-2914-41AF-B74C-E6F83E4583BC}" dt="2022-01-21T08:16:22.068" v="288" actId="1076"/>
          <ac:picMkLst>
            <pc:docMk/>
            <pc:sldMk cId="359343410" sldId="300"/>
            <ac:picMk id="8" creationId="{F736BD89-F76E-4288-9EE7-6632CC192BFD}"/>
          </ac:picMkLst>
        </pc:picChg>
        <pc:picChg chg="add mod">
          <ac:chgData name="Naveen Totla" userId="3a0dd7d2-776f-45b5-aa20-bccfea9d8cc6" providerId="ADAL" clId="{1AA7E13A-2914-41AF-B74C-E6F83E4583BC}" dt="2022-01-21T08:16:19.723" v="287" actId="1076"/>
          <ac:picMkLst>
            <pc:docMk/>
            <pc:sldMk cId="359343410" sldId="300"/>
            <ac:picMk id="9" creationId="{BD94E313-D2C7-42F5-A402-AD68282E4BF5}"/>
          </ac:picMkLst>
        </pc:picChg>
      </pc:sldChg>
      <pc:sldChg chg="addSp delSp modSp add">
        <pc:chgData name="Naveen Totla" userId="3a0dd7d2-776f-45b5-aa20-bccfea9d8cc6" providerId="ADAL" clId="{1AA7E13A-2914-41AF-B74C-E6F83E4583BC}" dt="2022-01-21T08:24:42.115" v="1029" actId="6549"/>
        <pc:sldMkLst>
          <pc:docMk/>
          <pc:sldMk cId="744097421" sldId="301"/>
        </pc:sldMkLst>
        <pc:spChg chg="del">
          <ac:chgData name="Naveen Totla" userId="3a0dd7d2-776f-45b5-aa20-bccfea9d8cc6" providerId="ADAL" clId="{1AA7E13A-2914-41AF-B74C-E6F83E4583BC}" dt="2022-01-21T08:17:34.100" v="442" actId="478"/>
          <ac:spMkLst>
            <pc:docMk/>
            <pc:sldMk cId="744097421" sldId="301"/>
            <ac:spMk id="2" creationId="{454BD9F1-4913-458B-B609-1563CA4C5276}"/>
          </ac:spMkLst>
        </pc:spChg>
        <pc:spChg chg="mod">
          <ac:chgData name="Naveen Totla" userId="3a0dd7d2-776f-45b5-aa20-bccfea9d8cc6" providerId="ADAL" clId="{1AA7E13A-2914-41AF-B74C-E6F83E4583BC}" dt="2022-01-21T08:17:29.339" v="441" actId="20577"/>
          <ac:spMkLst>
            <pc:docMk/>
            <pc:sldMk cId="744097421" sldId="301"/>
            <ac:spMk id="3" creationId="{C71B21FE-FC8F-4CD9-8E72-2C54C518EF2B}"/>
          </ac:spMkLst>
        </pc:spChg>
        <pc:spChg chg="add mod">
          <ac:chgData name="Naveen Totla" userId="3a0dd7d2-776f-45b5-aa20-bccfea9d8cc6" providerId="ADAL" clId="{1AA7E13A-2914-41AF-B74C-E6F83E4583BC}" dt="2022-01-21T08:24:42.115" v="1029" actId="6549"/>
          <ac:spMkLst>
            <pc:docMk/>
            <pc:sldMk cId="744097421" sldId="301"/>
            <ac:spMk id="4" creationId="{66BBF195-1A34-43B8-BE30-A0254CDA265F}"/>
          </ac:spMkLst>
        </pc:spChg>
      </pc:sldChg>
      <pc:sldChg chg="add ord">
        <pc:chgData name="Naveen Totla" userId="3a0dd7d2-776f-45b5-aa20-bccfea9d8cc6" providerId="ADAL" clId="{1AA7E13A-2914-41AF-B74C-E6F83E4583BC}" dt="2022-01-21T08:26:04.958" v="1034"/>
        <pc:sldMkLst>
          <pc:docMk/>
          <pc:sldMk cId="201517521" sldId="302"/>
        </pc:sldMkLst>
      </pc:sldChg>
      <pc:sldChg chg="add ord">
        <pc:chgData name="Naveen Totla" userId="3a0dd7d2-776f-45b5-aa20-bccfea9d8cc6" providerId="ADAL" clId="{1AA7E13A-2914-41AF-B74C-E6F83E4583BC}" dt="2022-01-21T08:26:04.958" v="1034"/>
        <pc:sldMkLst>
          <pc:docMk/>
          <pc:sldMk cId="4001615913" sldId="303"/>
        </pc:sldMkLst>
      </pc:sldChg>
      <pc:sldChg chg="add ord">
        <pc:chgData name="Naveen Totla" userId="3a0dd7d2-776f-45b5-aa20-bccfea9d8cc6" providerId="ADAL" clId="{1AA7E13A-2914-41AF-B74C-E6F83E4583BC}" dt="2022-01-21T08:26:04.958" v="1034"/>
        <pc:sldMkLst>
          <pc:docMk/>
          <pc:sldMk cId="2679780074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41565" y="-1"/>
            <a:ext cx="12193200" cy="687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8941560" y="330526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9463566" y="5908063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7718872" y="4946336"/>
            <a:ext cx="1748270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5983114" y="4009635"/>
            <a:ext cx="174827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11190412" y="4949911"/>
            <a:ext cx="1004630" cy="967091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7790348" y="4290"/>
            <a:ext cx="1717881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6076043" y="947565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 userDrawn="1"/>
        </p:nvSpPr>
        <p:spPr bwMode="auto">
          <a:xfrm>
            <a:off x="7023301" y="6359260"/>
            <a:ext cx="513041" cy="498740"/>
          </a:xfrm>
          <a:prstGeom prst="ellipse">
            <a:avLst/>
          </a:pr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 userDrawn="1"/>
        </p:nvSpPr>
        <p:spPr bwMode="auto">
          <a:xfrm>
            <a:off x="7159158" y="6492436"/>
            <a:ext cx="241326" cy="232388"/>
          </a:xfrm>
          <a:prstGeom prst="ellipse">
            <a:avLst/>
          </a:prstGeom>
          <a:solidFill>
            <a:srgbClr val="1DAB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11190412" y="1935968"/>
            <a:ext cx="100463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auto">
          <a:xfrm>
            <a:off x="11199350" y="4958848"/>
            <a:ext cx="237751" cy="266353"/>
          </a:xfrm>
          <a:custGeom>
            <a:avLst/>
            <a:gdLst>
              <a:gd name="T0" fmla="*/ 133 w 133"/>
              <a:gd name="T1" fmla="*/ 0 h 149"/>
              <a:gd name="T2" fmla="*/ 0 w 133"/>
              <a:gd name="T3" fmla="*/ 0 h 149"/>
              <a:gd name="T4" fmla="*/ 0 w 133"/>
              <a:gd name="T5" fmla="*/ 149 h 149"/>
              <a:gd name="T6" fmla="*/ 133 w 13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0"/>
                </a:moveTo>
                <a:lnTo>
                  <a:pt x="0" y="0"/>
                </a:lnTo>
                <a:lnTo>
                  <a:pt x="0" y="149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7" name="Freeform 26"/>
          <p:cNvSpPr>
            <a:spLocks/>
          </p:cNvSpPr>
          <p:nvPr userDrawn="1"/>
        </p:nvSpPr>
        <p:spPr bwMode="auto">
          <a:xfrm>
            <a:off x="11199350" y="1948481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auto">
          <a:xfrm>
            <a:off x="7802862" y="7839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auto">
          <a:xfrm>
            <a:off x="7718872" y="5645286"/>
            <a:ext cx="237751" cy="266353"/>
          </a:xfrm>
          <a:custGeom>
            <a:avLst/>
            <a:gdLst>
              <a:gd name="T0" fmla="*/ 133 w 133"/>
              <a:gd name="T1" fmla="*/ 149 h 149"/>
              <a:gd name="T2" fmla="*/ 0 w 133"/>
              <a:gd name="T3" fmla="*/ 149 h 149"/>
              <a:gd name="T4" fmla="*/ 0 w 133"/>
              <a:gd name="T5" fmla="*/ 0 h 149"/>
              <a:gd name="T6" fmla="*/ 133 w 133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149"/>
                </a:moveTo>
                <a:lnTo>
                  <a:pt x="0" y="149"/>
                </a:lnTo>
                <a:lnTo>
                  <a:pt x="0" y="0"/>
                </a:lnTo>
                <a:lnTo>
                  <a:pt x="133" y="149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10945484" y="6607013"/>
            <a:ext cx="235963" cy="262777"/>
          </a:xfrm>
          <a:custGeom>
            <a:avLst/>
            <a:gdLst>
              <a:gd name="T0" fmla="*/ 0 w 132"/>
              <a:gd name="T1" fmla="*/ 147 h 147"/>
              <a:gd name="T2" fmla="*/ 132 w 132"/>
              <a:gd name="T3" fmla="*/ 147 h 147"/>
              <a:gd name="T4" fmla="*/ 132 w 132"/>
              <a:gd name="T5" fmla="*/ 0 h 147"/>
              <a:gd name="T6" fmla="*/ 0 w 132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47">
                <a:moveTo>
                  <a:pt x="0" y="147"/>
                </a:moveTo>
                <a:lnTo>
                  <a:pt x="132" y="147"/>
                </a:lnTo>
                <a:lnTo>
                  <a:pt x="132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7557960" y="1634002"/>
            <a:ext cx="235963" cy="268140"/>
          </a:xfrm>
          <a:custGeom>
            <a:avLst/>
            <a:gdLst>
              <a:gd name="T0" fmla="*/ 0 w 132"/>
              <a:gd name="T1" fmla="*/ 150 h 150"/>
              <a:gd name="T2" fmla="*/ 132 w 132"/>
              <a:gd name="T3" fmla="*/ 150 h 150"/>
              <a:gd name="T4" fmla="*/ 132 w 132"/>
              <a:gd name="T5" fmla="*/ 0 h 150"/>
              <a:gd name="T6" fmla="*/ 0 w 132"/>
              <a:gd name="T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50">
                <a:moveTo>
                  <a:pt x="0" y="150"/>
                </a:moveTo>
                <a:lnTo>
                  <a:pt x="132" y="150"/>
                </a:lnTo>
                <a:lnTo>
                  <a:pt x="132" y="0"/>
                </a:lnTo>
                <a:lnTo>
                  <a:pt x="0" y="15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7493634" y="4708585"/>
            <a:ext cx="237751" cy="262777"/>
          </a:xfrm>
          <a:custGeom>
            <a:avLst/>
            <a:gdLst>
              <a:gd name="T0" fmla="*/ 0 w 133"/>
              <a:gd name="T1" fmla="*/ 147 h 147"/>
              <a:gd name="T2" fmla="*/ 133 w 133"/>
              <a:gd name="T3" fmla="*/ 147 h 147"/>
              <a:gd name="T4" fmla="*/ 133 w 133"/>
              <a:gd name="T5" fmla="*/ 0 h 147"/>
              <a:gd name="T6" fmla="*/ 0 w 133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0" y="147"/>
                </a:moveTo>
                <a:lnTo>
                  <a:pt x="133" y="147"/>
                </a:lnTo>
                <a:lnTo>
                  <a:pt x="13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781780" y="2336379"/>
            <a:ext cx="3896036" cy="521681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Presentation</a:t>
            </a:r>
            <a:endParaRPr lang="en-IN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3" hasCustomPrompt="1"/>
          </p:nvPr>
        </p:nvSpPr>
        <p:spPr>
          <a:xfrm>
            <a:off x="6781781" y="2775541"/>
            <a:ext cx="3896036" cy="887422"/>
          </a:xfrm>
        </p:spPr>
        <p:txBody>
          <a:bodyPr wrap="square">
            <a:spAutoFit/>
          </a:bodyPr>
          <a:lstStyle>
            <a:lvl1pPr>
              <a:lnSpc>
                <a:spcPts val="3100"/>
              </a:lnSpc>
              <a:spcBef>
                <a:spcPts val="0"/>
              </a:spcBef>
              <a:defRPr sz="310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goes here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40" name="Freeform 39"/>
          <p:cNvSpPr>
            <a:spLocks/>
          </p:cNvSpPr>
          <p:nvPr userDrawn="1"/>
        </p:nvSpPr>
        <p:spPr bwMode="auto">
          <a:xfrm>
            <a:off x="-41565" y="3575"/>
            <a:ext cx="6270890" cy="6876000"/>
          </a:xfrm>
          <a:custGeom>
            <a:avLst/>
            <a:gdLst>
              <a:gd name="T0" fmla="*/ 2319 w 3508"/>
              <a:gd name="T1" fmla="*/ 0 h 3836"/>
              <a:gd name="T2" fmla="*/ 2319 w 3508"/>
              <a:gd name="T3" fmla="*/ 832 h 3836"/>
              <a:gd name="T4" fmla="*/ 1163 w 3508"/>
              <a:gd name="T5" fmla="*/ 3 h 3836"/>
              <a:gd name="T6" fmla="*/ 0 w 3508"/>
              <a:gd name="T7" fmla="*/ 3 h 3836"/>
              <a:gd name="T8" fmla="*/ 0 w 3508"/>
              <a:gd name="T9" fmla="*/ 3836 h 3836"/>
              <a:gd name="T10" fmla="*/ 1189 w 3508"/>
              <a:gd name="T11" fmla="*/ 3836 h 3836"/>
              <a:gd name="T12" fmla="*/ 1189 w 3508"/>
              <a:gd name="T13" fmla="*/ 3167 h 3836"/>
              <a:gd name="T14" fmla="*/ 2326 w 3508"/>
              <a:gd name="T15" fmla="*/ 3833 h 3836"/>
              <a:gd name="T16" fmla="*/ 2331 w 3508"/>
              <a:gd name="T17" fmla="*/ 3836 h 3836"/>
              <a:gd name="T18" fmla="*/ 3508 w 3508"/>
              <a:gd name="T19" fmla="*/ 3836 h 3836"/>
              <a:gd name="T20" fmla="*/ 3508 w 3508"/>
              <a:gd name="T21" fmla="*/ 0 h 3836"/>
              <a:gd name="T22" fmla="*/ 2319 w 3508"/>
              <a:gd name="T23" fmla="*/ 0 h 3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8" h="3836">
                <a:moveTo>
                  <a:pt x="2319" y="0"/>
                </a:moveTo>
                <a:lnTo>
                  <a:pt x="2319" y="832"/>
                </a:lnTo>
                <a:lnTo>
                  <a:pt x="1163" y="3"/>
                </a:lnTo>
                <a:lnTo>
                  <a:pt x="0" y="3"/>
                </a:lnTo>
                <a:lnTo>
                  <a:pt x="0" y="3836"/>
                </a:lnTo>
                <a:lnTo>
                  <a:pt x="1189" y="3836"/>
                </a:lnTo>
                <a:lnTo>
                  <a:pt x="1189" y="3167"/>
                </a:lnTo>
                <a:lnTo>
                  <a:pt x="2326" y="3833"/>
                </a:lnTo>
                <a:lnTo>
                  <a:pt x="2331" y="3836"/>
                </a:lnTo>
                <a:lnTo>
                  <a:pt x="3508" y="3836"/>
                </a:lnTo>
                <a:lnTo>
                  <a:pt x="3508" y="0"/>
                </a:lnTo>
                <a:lnTo>
                  <a:pt x="2319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365361" y="4454234"/>
            <a:ext cx="2651007" cy="2427557"/>
          </a:xfrm>
          <a:custGeom>
            <a:avLst/>
            <a:gdLst>
              <a:gd name="T0" fmla="*/ 443 w 1483"/>
              <a:gd name="T1" fmla="*/ 0 h 1358"/>
              <a:gd name="T2" fmla="*/ 0 w 1483"/>
              <a:gd name="T3" fmla="*/ 0 h 1358"/>
              <a:gd name="T4" fmla="*/ 0 w 1483"/>
              <a:gd name="T5" fmla="*/ 1358 h 1358"/>
              <a:gd name="T6" fmla="*/ 417 w 1483"/>
              <a:gd name="T7" fmla="*/ 1358 h 1358"/>
              <a:gd name="T8" fmla="*/ 443 w 1483"/>
              <a:gd name="T9" fmla="*/ 1358 h 1358"/>
              <a:gd name="T10" fmla="*/ 1042 w 1483"/>
              <a:gd name="T11" fmla="*/ 1358 h 1358"/>
              <a:gd name="T12" fmla="*/ 1194 w 1483"/>
              <a:gd name="T13" fmla="*/ 1358 h 1358"/>
              <a:gd name="T14" fmla="*/ 1483 w 1483"/>
              <a:gd name="T15" fmla="*/ 1358 h 1358"/>
              <a:gd name="T16" fmla="*/ 1483 w 1483"/>
              <a:gd name="T17" fmla="*/ 0 h 1358"/>
              <a:gd name="T18" fmla="*/ 1042 w 1483"/>
              <a:gd name="T19" fmla="*/ 0 h 1358"/>
              <a:gd name="T20" fmla="*/ 1042 w 1483"/>
              <a:gd name="T21" fmla="*/ 915 h 1358"/>
              <a:gd name="T22" fmla="*/ 966 w 1483"/>
              <a:gd name="T23" fmla="*/ 915 h 1358"/>
              <a:gd name="T24" fmla="*/ 966 w 1483"/>
              <a:gd name="T25" fmla="*/ 0 h 1358"/>
              <a:gd name="T26" fmla="*/ 526 w 1483"/>
              <a:gd name="T27" fmla="*/ 0 h 1358"/>
              <a:gd name="T28" fmla="*/ 526 w 1483"/>
              <a:gd name="T29" fmla="*/ 915 h 1358"/>
              <a:gd name="T30" fmla="*/ 443 w 1483"/>
              <a:gd name="T31" fmla="*/ 915 h 1358"/>
              <a:gd name="T32" fmla="*/ 443 w 1483"/>
              <a:gd name="T33" fmla="*/ 0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83" h="1358">
                <a:moveTo>
                  <a:pt x="443" y="0"/>
                </a:moveTo>
                <a:lnTo>
                  <a:pt x="0" y="0"/>
                </a:lnTo>
                <a:lnTo>
                  <a:pt x="0" y="1358"/>
                </a:lnTo>
                <a:lnTo>
                  <a:pt x="417" y="1358"/>
                </a:lnTo>
                <a:lnTo>
                  <a:pt x="443" y="1358"/>
                </a:lnTo>
                <a:lnTo>
                  <a:pt x="1042" y="1358"/>
                </a:lnTo>
                <a:lnTo>
                  <a:pt x="1194" y="1358"/>
                </a:lnTo>
                <a:lnTo>
                  <a:pt x="1483" y="1358"/>
                </a:lnTo>
                <a:lnTo>
                  <a:pt x="1483" y="0"/>
                </a:lnTo>
                <a:lnTo>
                  <a:pt x="1042" y="0"/>
                </a:lnTo>
                <a:lnTo>
                  <a:pt x="1042" y="915"/>
                </a:lnTo>
                <a:lnTo>
                  <a:pt x="966" y="915"/>
                </a:lnTo>
                <a:lnTo>
                  <a:pt x="966" y="0"/>
                </a:lnTo>
                <a:lnTo>
                  <a:pt x="526" y="0"/>
                </a:lnTo>
                <a:lnTo>
                  <a:pt x="526" y="915"/>
                </a:lnTo>
                <a:lnTo>
                  <a:pt x="443" y="915"/>
                </a:lnTo>
                <a:lnTo>
                  <a:pt x="4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4365105" y="1585141"/>
            <a:ext cx="1867539" cy="2869094"/>
          </a:xfrm>
          <a:custGeom>
            <a:avLst/>
            <a:gdLst>
              <a:gd name="T0" fmla="*/ 1037 w 1037"/>
              <a:gd name="T1" fmla="*/ 479 h 1605"/>
              <a:gd name="T2" fmla="*/ 1037 w 1037"/>
              <a:gd name="T3" fmla="*/ 0 h 1605"/>
              <a:gd name="T4" fmla="*/ 0 w 1037"/>
              <a:gd name="T5" fmla="*/ 0 h 1605"/>
              <a:gd name="T6" fmla="*/ 0 w 1037"/>
              <a:gd name="T7" fmla="*/ 450 h 1605"/>
              <a:gd name="T8" fmla="*/ 0 w 1037"/>
              <a:gd name="T9" fmla="*/ 479 h 1605"/>
              <a:gd name="T10" fmla="*/ 0 w 1037"/>
              <a:gd name="T11" fmla="*/ 1126 h 1605"/>
              <a:gd name="T12" fmla="*/ 0 w 1037"/>
              <a:gd name="T13" fmla="*/ 1290 h 1605"/>
              <a:gd name="T14" fmla="*/ 0 w 1037"/>
              <a:gd name="T15" fmla="*/ 1605 h 1605"/>
              <a:gd name="T16" fmla="*/ 1037 w 1037"/>
              <a:gd name="T17" fmla="*/ 1605 h 1605"/>
              <a:gd name="T18" fmla="*/ 1037 w 1037"/>
              <a:gd name="T19" fmla="*/ 1126 h 1605"/>
              <a:gd name="T20" fmla="*/ 476 w 1037"/>
              <a:gd name="T21" fmla="*/ 1126 h 1605"/>
              <a:gd name="T22" fmla="*/ 476 w 1037"/>
              <a:gd name="T23" fmla="*/ 1045 h 1605"/>
              <a:gd name="T24" fmla="*/ 1037 w 1037"/>
              <a:gd name="T25" fmla="*/ 1045 h 1605"/>
              <a:gd name="T26" fmla="*/ 1037 w 1037"/>
              <a:gd name="T27" fmla="*/ 569 h 1605"/>
              <a:gd name="T28" fmla="*/ 476 w 1037"/>
              <a:gd name="T29" fmla="*/ 569 h 1605"/>
              <a:gd name="T30" fmla="*/ 476 w 1037"/>
              <a:gd name="T31" fmla="*/ 479 h 1605"/>
              <a:gd name="T32" fmla="*/ 1037 w 1037"/>
              <a:gd name="T33" fmla="*/ 479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" h="1605">
                <a:moveTo>
                  <a:pt x="1037" y="479"/>
                </a:moveTo>
                <a:lnTo>
                  <a:pt x="1037" y="0"/>
                </a:lnTo>
                <a:lnTo>
                  <a:pt x="0" y="0"/>
                </a:lnTo>
                <a:lnTo>
                  <a:pt x="0" y="450"/>
                </a:lnTo>
                <a:lnTo>
                  <a:pt x="0" y="479"/>
                </a:lnTo>
                <a:lnTo>
                  <a:pt x="0" y="1126"/>
                </a:lnTo>
                <a:lnTo>
                  <a:pt x="0" y="1290"/>
                </a:lnTo>
                <a:lnTo>
                  <a:pt x="0" y="1605"/>
                </a:lnTo>
                <a:lnTo>
                  <a:pt x="1037" y="1605"/>
                </a:lnTo>
                <a:lnTo>
                  <a:pt x="1037" y="1126"/>
                </a:lnTo>
                <a:lnTo>
                  <a:pt x="476" y="1126"/>
                </a:lnTo>
                <a:lnTo>
                  <a:pt x="476" y="1045"/>
                </a:lnTo>
                <a:lnTo>
                  <a:pt x="1037" y="1045"/>
                </a:lnTo>
                <a:lnTo>
                  <a:pt x="1037" y="569"/>
                </a:lnTo>
                <a:lnTo>
                  <a:pt x="476" y="569"/>
                </a:lnTo>
                <a:lnTo>
                  <a:pt x="476" y="479"/>
                </a:lnTo>
                <a:lnTo>
                  <a:pt x="1037" y="4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6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45EEB-DC4A-44B4-B873-A1D00A5D94FA}"/>
              </a:ext>
            </a:extLst>
          </p:cNvPr>
          <p:cNvGrpSpPr/>
          <p:nvPr userDrawn="1"/>
        </p:nvGrpSpPr>
        <p:grpSpPr>
          <a:xfrm>
            <a:off x="348913" y="4872693"/>
            <a:ext cx="11494174" cy="1249367"/>
            <a:chOff x="367169" y="316642"/>
            <a:chExt cx="11494174" cy="1249367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191454D6-FEA7-45C0-98EA-02C952B72B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316642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AD87F0C0-4F56-4390-AF36-BA2F22075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740003"/>
            <a:ext cx="12192000" cy="359493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4739" y="5156086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cxnSp>
        <p:nvCxnSpPr>
          <p:cNvPr id="8" name="Прямая соединительная линия 12"/>
          <p:cNvCxnSpPr/>
          <p:nvPr userDrawn="1"/>
        </p:nvCxnSpPr>
        <p:spPr>
          <a:xfrm>
            <a:off x="2760964" y="5016548"/>
            <a:ext cx="0" cy="11288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>
            <a:spLocks/>
          </p:cNvSpPr>
          <p:nvPr/>
        </p:nvSpPr>
        <p:spPr bwMode="auto">
          <a:xfrm>
            <a:off x="3380014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6163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>
            <a:off x="7794618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00767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86162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66887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73E880-CA67-45B5-9068-383F04096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004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D9017D-1B27-4649-9AB6-F65F97613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94353" y="2073457"/>
            <a:ext cx="1098252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0"/>
          </p:nvPr>
        </p:nvSpPr>
        <p:spPr>
          <a:xfrm>
            <a:off x="7299325" y="0"/>
            <a:ext cx="4892675" cy="6858000"/>
          </a:xfrm>
          <a:custGeom>
            <a:avLst/>
            <a:gdLst>
              <a:gd name="connsiteX0" fmla="*/ 0 w 4892675"/>
              <a:gd name="connsiteY0" fmla="*/ 0 h 6858000"/>
              <a:gd name="connsiteX1" fmla="*/ 4892675 w 4892675"/>
              <a:gd name="connsiteY1" fmla="*/ 0 h 6858000"/>
              <a:gd name="connsiteX2" fmla="*/ 4892675 w 4892675"/>
              <a:gd name="connsiteY2" fmla="*/ 6858000 h 6858000"/>
              <a:gd name="connsiteX3" fmla="*/ 0 w 4892675"/>
              <a:gd name="connsiteY3" fmla="*/ 6858000 h 6858000"/>
              <a:gd name="connsiteX4" fmla="*/ 0 w 4892675"/>
              <a:gd name="connsiteY4" fmla="*/ 6181311 h 6858000"/>
              <a:gd name="connsiteX5" fmla="*/ 1228387 w 4892675"/>
              <a:gd name="connsiteY5" fmla="*/ 6181311 h 6858000"/>
              <a:gd name="connsiteX6" fmla="*/ 1228387 w 4892675"/>
              <a:gd name="connsiteY6" fmla="*/ 4587065 h 6858000"/>
              <a:gd name="connsiteX7" fmla="*/ 0 w 4892675"/>
              <a:gd name="connsiteY7" fmla="*/ 4587065 h 6858000"/>
              <a:gd name="connsiteX8" fmla="*/ 0 w 4892675"/>
              <a:gd name="connsiteY8" fmla="*/ 4217599 h 6858000"/>
              <a:gd name="connsiteX9" fmla="*/ 1228387 w 4892675"/>
              <a:gd name="connsiteY9" fmla="*/ 4217599 h 6858000"/>
              <a:gd name="connsiteX10" fmla="*/ 1228387 w 4892675"/>
              <a:gd name="connsiteY10" fmla="*/ 2623353 h 6858000"/>
              <a:gd name="connsiteX11" fmla="*/ 0 w 4892675"/>
              <a:gd name="connsiteY11" fmla="*/ 2623353 h 6858000"/>
              <a:gd name="connsiteX12" fmla="*/ 0 w 4892675"/>
              <a:gd name="connsiteY12" fmla="*/ 2253887 h 6858000"/>
              <a:gd name="connsiteX13" fmla="*/ 1228387 w 4892675"/>
              <a:gd name="connsiteY13" fmla="*/ 2253887 h 6858000"/>
              <a:gd name="connsiteX14" fmla="*/ 1228387 w 4892675"/>
              <a:gd name="connsiteY14" fmla="*/ 659641 h 6858000"/>
              <a:gd name="connsiteX15" fmla="*/ 0 w 4892675"/>
              <a:gd name="connsiteY15" fmla="*/ 6596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2675" h="6858000">
                <a:moveTo>
                  <a:pt x="0" y="0"/>
                </a:moveTo>
                <a:lnTo>
                  <a:pt x="4892675" y="0"/>
                </a:lnTo>
                <a:lnTo>
                  <a:pt x="4892675" y="6858000"/>
                </a:lnTo>
                <a:lnTo>
                  <a:pt x="0" y="6858000"/>
                </a:lnTo>
                <a:lnTo>
                  <a:pt x="0" y="6181311"/>
                </a:lnTo>
                <a:lnTo>
                  <a:pt x="1228387" y="6181311"/>
                </a:lnTo>
                <a:lnTo>
                  <a:pt x="1228387" y="4587065"/>
                </a:lnTo>
                <a:lnTo>
                  <a:pt x="0" y="4587065"/>
                </a:lnTo>
                <a:lnTo>
                  <a:pt x="0" y="4217599"/>
                </a:lnTo>
                <a:lnTo>
                  <a:pt x="1228387" y="4217599"/>
                </a:lnTo>
                <a:lnTo>
                  <a:pt x="1228387" y="2623353"/>
                </a:lnTo>
                <a:lnTo>
                  <a:pt x="0" y="2623353"/>
                </a:lnTo>
                <a:lnTo>
                  <a:pt x="0" y="2253887"/>
                </a:lnTo>
                <a:lnTo>
                  <a:pt x="1228387" y="2253887"/>
                </a:lnTo>
                <a:lnTo>
                  <a:pt x="1228387" y="659641"/>
                </a:lnTo>
                <a:lnTo>
                  <a:pt x="0" y="6596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4587065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8318690" y="465838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55" name="Picture Placeholder 3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200650" y="5022799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56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52871" y="5250127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2623353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8318690" y="2694668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52871" y="3286415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Picture Placeholder 32"/>
          <p:cNvSpPr>
            <a:spLocks noGrp="1"/>
          </p:cNvSpPr>
          <p:nvPr>
            <p:ph type="pic" sz="quarter" idx="15" hasCustomPrompt="1"/>
          </p:nvPr>
        </p:nvSpPr>
        <p:spPr>
          <a:xfrm>
            <a:off x="5200650" y="3059087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659641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318690" y="730956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1" hasCustomPrompt="1"/>
          </p:nvPr>
        </p:nvSpPr>
        <p:spPr>
          <a:xfrm>
            <a:off x="5200650" y="1095375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4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353" y="2749277"/>
            <a:ext cx="4059289" cy="228977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2871" y="1322703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852871" y="108269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5852871" y="3035180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852871" y="499036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910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  <a:p>
            <a:endParaRPr lang="en-IN" sz="1850" dirty="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1BA97D-94BD-4317-ACFA-85E587AFE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17BBA-089E-4144-AC26-5B7322834BF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B0143C9C-512F-4A89-A7D8-0B20EFC02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54CAB7D9-E4FC-46D9-B639-E16315D7F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A0033CD-0E5C-47A8-95C8-C303E977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7478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CF595-B1A8-41B5-B398-5F5C2B5E0F89}"/>
              </a:ext>
            </a:extLst>
          </p:cNvPr>
          <p:cNvGrpSpPr/>
          <p:nvPr userDrawn="1"/>
        </p:nvGrpSpPr>
        <p:grpSpPr>
          <a:xfrm>
            <a:off x="348913" y="229124"/>
            <a:ext cx="11494174" cy="1336885"/>
            <a:chOff x="367169" y="229124"/>
            <a:chExt cx="11494174" cy="1336885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4F90CE05-CA75-4080-9DCF-12B7D964E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29124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37687D2B-6AA4-44FA-AE15-2CB316482D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33338" y="-38100"/>
            <a:ext cx="5372101" cy="68961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7375" y="671943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5686599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8695821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686599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695821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Text Placehold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44182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4182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4" name="Text Placeholder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53404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5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953404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6" name="Text Placeholder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44182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44182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953404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953404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EB0651B-FA7E-4979-96CB-FA9B03F67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13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9613F4-DBEA-49F0-909A-1FC305FFD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4F3C2-0635-46B5-8C15-84C01913B64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6D14BDEE-28CA-4E5C-B982-67A07D315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88FC69C9-CD88-4A94-9779-E2E32AA07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25D8A2DC-C00B-4ADB-9DC2-5CC940A61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883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AEEFFF-EC52-4C93-9A11-71885EB03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568E-3E23-4913-894F-778DC7806495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3F8A74E4-CAD8-4DB4-BAF3-F610D8E6B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7BA773A9-E25D-4B87-9528-2005E193A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38D8DA5-24B9-445F-A1CF-FF5B5F80F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160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74501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663951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697131" y="4320924"/>
            <a:ext cx="133350" cy="152400"/>
          </a:xfrm>
          <a:custGeom>
            <a:avLst/>
            <a:gdLst>
              <a:gd name="T0" fmla="*/ 0 w 84"/>
              <a:gd name="T1" fmla="*/ 0 h 96"/>
              <a:gd name="T2" fmla="*/ 84 w 84"/>
              <a:gd name="T3" fmla="*/ 0 h 96"/>
              <a:gd name="T4" fmla="*/ 84 w 84"/>
              <a:gd name="T5" fmla="*/ 96 h 96"/>
              <a:gd name="T6" fmla="*/ 0 w 8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96">
                <a:moveTo>
                  <a:pt x="0" y="0"/>
                </a:moveTo>
                <a:lnTo>
                  <a:pt x="84" y="0"/>
                </a:lnTo>
                <a:lnTo>
                  <a:pt x="84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1" name="AutoShape 11"/>
          <p:cNvSpPr>
            <a:spLocks noChangeAspect="1" noChangeArrowheads="1" noTextEdit="1"/>
          </p:cNvSpPr>
          <p:nvPr/>
        </p:nvSpPr>
        <p:spPr bwMode="auto">
          <a:xfrm>
            <a:off x="7729892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734655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216729" y="1193800"/>
            <a:ext cx="8637814" cy="27450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utoShape 11"/>
          <p:cNvSpPr>
            <a:spLocks noChangeAspect="1" noChangeArrowheads="1" noTextEdit="1"/>
          </p:cNvSpPr>
          <p:nvPr/>
        </p:nvSpPr>
        <p:spPr bwMode="auto">
          <a:xfrm>
            <a:off x="9768367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9773130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88954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907234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945710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98418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88954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907234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45710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98418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887788" y="1870118"/>
            <a:ext cx="146685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5828706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72802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9707371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64592-9E49-4408-AC69-FAED99F9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2055637-A371-4B95-A78F-C87D0D0BAF06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901F40E5-7F4A-43AE-B049-46ED1333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51943B0B-2A78-4CD9-A3D4-622B25EFA7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93A9D943-4EC9-4B02-815F-DA2FA6DDF6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524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Section divider</a:t>
            </a:r>
            <a:br>
              <a:rPr lang="en-IN" dirty="0"/>
            </a:br>
            <a:r>
              <a:rPr lang="en-IN" dirty="0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1845715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8" name="Freeform 17"/>
          <p:cNvSpPr>
            <a:spLocks/>
          </p:cNvSpPr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D0AD65-8E91-4E08-BA63-3454575F4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CCF31-F881-4C5B-9933-81831B3E384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903946D5-398C-42E0-B24E-0ADD4AE23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8D48D6ED-A1E0-4B5B-A2E7-2E15BB8AB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EA58A27-C1D0-4AFA-B9DA-851B98ED3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50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" y="0"/>
            <a:ext cx="12192001" cy="6864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0D5B5778-AF0D-4083-ABD6-5062BEDF00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2700" y="0"/>
            <a:ext cx="5921375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Company Image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EE004-3B94-496C-B457-BB9738A06932}"/>
              </a:ext>
            </a:extLst>
          </p:cNvPr>
          <p:cNvGrpSpPr/>
          <p:nvPr userDrawn="1"/>
        </p:nvGrpSpPr>
        <p:grpSpPr>
          <a:xfrm>
            <a:off x="6461898" y="1839385"/>
            <a:ext cx="4113397" cy="3019346"/>
            <a:chOff x="-38580" y="3575"/>
            <a:chExt cx="9373774" cy="6880602"/>
          </a:xfrm>
        </p:grpSpPr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6D937FD6-85E7-4AFF-97E9-2F1E848B0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8580" y="3575"/>
              <a:ext cx="6270890" cy="6857222"/>
            </a:xfrm>
            <a:custGeom>
              <a:avLst/>
              <a:gdLst>
                <a:gd name="T0" fmla="*/ 2319 w 3508"/>
                <a:gd name="T1" fmla="*/ 0 h 3836"/>
                <a:gd name="T2" fmla="*/ 2319 w 3508"/>
                <a:gd name="T3" fmla="*/ 832 h 3836"/>
                <a:gd name="T4" fmla="*/ 1163 w 3508"/>
                <a:gd name="T5" fmla="*/ 3 h 3836"/>
                <a:gd name="T6" fmla="*/ 0 w 3508"/>
                <a:gd name="T7" fmla="*/ 3 h 3836"/>
                <a:gd name="T8" fmla="*/ 0 w 3508"/>
                <a:gd name="T9" fmla="*/ 3836 h 3836"/>
                <a:gd name="T10" fmla="*/ 1189 w 3508"/>
                <a:gd name="T11" fmla="*/ 3836 h 3836"/>
                <a:gd name="T12" fmla="*/ 1189 w 3508"/>
                <a:gd name="T13" fmla="*/ 3167 h 3836"/>
                <a:gd name="T14" fmla="*/ 2326 w 3508"/>
                <a:gd name="T15" fmla="*/ 3833 h 3836"/>
                <a:gd name="T16" fmla="*/ 2331 w 3508"/>
                <a:gd name="T17" fmla="*/ 3836 h 3836"/>
                <a:gd name="T18" fmla="*/ 3508 w 3508"/>
                <a:gd name="T19" fmla="*/ 3836 h 3836"/>
                <a:gd name="T20" fmla="*/ 3508 w 3508"/>
                <a:gd name="T21" fmla="*/ 0 h 3836"/>
                <a:gd name="T22" fmla="*/ 2319 w 3508"/>
                <a:gd name="T23" fmla="*/ 0 h 3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8" h="3836">
                  <a:moveTo>
                    <a:pt x="2319" y="0"/>
                  </a:moveTo>
                  <a:lnTo>
                    <a:pt x="2319" y="832"/>
                  </a:lnTo>
                  <a:lnTo>
                    <a:pt x="1163" y="3"/>
                  </a:lnTo>
                  <a:lnTo>
                    <a:pt x="0" y="3"/>
                  </a:lnTo>
                  <a:lnTo>
                    <a:pt x="0" y="3836"/>
                  </a:lnTo>
                  <a:lnTo>
                    <a:pt x="1189" y="3836"/>
                  </a:lnTo>
                  <a:lnTo>
                    <a:pt x="1189" y="3167"/>
                  </a:lnTo>
                  <a:lnTo>
                    <a:pt x="2326" y="3833"/>
                  </a:lnTo>
                  <a:lnTo>
                    <a:pt x="2331" y="3836"/>
                  </a:lnTo>
                  <a:lnTo>
                    <a:pt x="3508" y="3836"/>
                  </a:lnTo>
                  <a:lnTo>
                    <a:pt x="3508" y="0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010101"/>
            </a:solidFill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CAEA3237-D463-4F60-9D35-291F52B46E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6797" y="4436817"/>
              <a:ext cx="2651006" cy="2427558"/>
            </a:xfrm>
            <a:custGeom>
              <a:avLst/>
              <a:gdLst>
                <a:gd name="T0" fmla="*/ 443 w 1483"/>
                <a:gd name="T1" fmla="*/ 0 h 1358"/>
                <a:gd name="T2" fmla="*/ 0 w 1483"/>
                <a:gd name="T3" fmla="*/ 0 h 1358"/>
                <a:gd name="T4" fmla="*/ 0 w 1483"/>
                <a:gd name="T5" fmla="*/ 1358 h 1358"/>
                <a:gd name="T6" fmla="*/ 417 w 1483"/>
                <a:gd name="T7" fmla="*/ 1358 h 1358"/>
                <a:gd name="T8" fmla="*/ 443 w 1483"/>
                <a:gd name="T9" fmla="*/ 1358 h 1358"/>
                <a:gd name="T10" fmla="*/ 1042 w 1483"/>
                <a:gd name="T11" fmla="*/ 1358 h 1358"/>
                <a:gd name="T12" fmla="*/ 1194 w 1483"/>
                <a:gd name="T13" fmla="*/ 1358 h 1358"/>
                <a:gd name="T14" fmla="*/ 1483 w 1483"/>
                <a:gd name="T15" fmla="*/ 1358 h 1358"/>
                <a:gd name="T16" fmla="*/ 1483 w 1483"/>
                <a:gd name="T17" fmla="*/ 0 h 1358"/>
                <a:gd name="T18" fmla="*/ 1042 w 1483"/>
                <a:gd name="T19" fmla="*/ 0 h 1358"/>
                <a:gd name="T20" fmla="*/ 1042 w 1483"/>
                <a:gd name="T21" fmla="*/ 915 h 1358"/>
                <a:gd name="T22" fmla="*/ 966 w 1483"/>
                <a:gd name="T23" fmla="*/ 915 h 1358"/>
                <a:gd name="T24" fmla="*/ 966 w 1483"/>
                <a:gd name="T25" fmla="*/ 0 h 1358"/>
                <a:gd name="T26" fmla="*/ 526 w 1483"/>
                <a:gd name="T27" fmla="*/ 0 h 1358"/>
                <a:gd name="T28" fmla="*/ 526 w 1483"/>
                <a:gd name="T29" fmla="*/ 915 h 1358"/>
                <a:gd name="T30" fmla="*/ 443 w 1483"/>
                <a:gd name="T31" fmla="*/ 915 h 1358"/>
                <a:gd name="T32" fmla="*/ 443 w 1483"/>
                <a:gd name="T33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3" h="1358">
                  <a:moveTo>
                    <a:pt x="443" y="0"/>
                  </a:moveTo>
                  <a:lnTo>
                    <a:pt x="0" y="0"/>
                  </a:lnTo>
                  <a:lnTo>
                    <a:pt x="0" y="1358"/>
                  </a:lnTo>
                  <a:lnTo>
                    <a:pt x="417" y="1358"/>
                  </a:lnTo>
                  <a:lnTo>
                    <a:pt x="443" y="1358"/>
                  </a:lnTo>
                  <a:lnTo>
                    <a:pt x="1042" y="1358"/>
                  </a:lnTo>
                  <a:lnTo>
                    <a:pt x="1194" y="1358"/>
                  </a:lnTo>
                  <a:lnTo>
                    <a:pt x="1483" y="1358"/>
                  </a:lnTo>
                  <a:lnTo>
                    <a:pt x="1483" y="0"/>
                  </a:lnTo>
                  <a:lnTo>
                    <a:pt x="1042" y="0"/>
                  </a:lnTo>
                  <a:lnTo>
                    <a:pt x="1042" y="915"/>
                  </a:lnTo>
                  <a:lnTo>
                    <a:pt x="966" y="915"/>
                  </a:lnTo>
                  <a:lnTo>
                    <a:pt x="966" y="0"/>
                  </a:lnTo>
                  <a:lnTo>
                    <a:pt x="526" y="0"/>
                  </a:lnTo>
                  <a:lnTo>
                    <a:pt x="526" y="915"/>
                  </a:lnTo>
                  <a:lnTo>
                    <a:pt x="443" y="915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26B15ADD-9FC3-41FA-B837-A43795F8F2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7830" y="1421858"/>
              <a:ext cx="1867539" cy="2869094"/>
            </a:xfrm>
            <a:custGeom>
              <a:avLst/>
              <a:gdLst>
                <a:gd name="T0" fmla="*/ 1037 w 1037"/>
                <a:gd name="T1" fmla="*/ 479 h 1605"/>
                <a:gd name="T2" fmla="*/ 1037 w 1037"/>
                <a:gd name="T3" fmla="*/ 0 h 1605"/>
                <a:gd name="T4" fmla="*/ 0 w 1037"/>
                <a:gd name="T5" fmla="*/ 0 h 1605"/>
                <a:gd name="T6" fmla="*/ 0 w 1037"/>
                <a:gd name="T7" fmla="*/ 450 h 1605"/>
                <a:gd name="T8" fmla="*/ 0 w 1037"/>
                <a:gd name="T9" fmla="*/ 479 h 1605"/>
                <a:gd name="T10" fmla="*/ 0 w 1037"/>
                <a:gd name="T11" fmla="*/ 1126 h 1605"/>
                <a:gd name="T12" fmla="*/ 0 w 1037"/>
                <a:gd name="T13" fmla="*/ 1290 h 1605"/>
                <a:gd name="T14" fmla="*/ 0 w 1037"/>
                <a:gd name="T15" fmla="*/ 1605 h 1605"/>
                <a:gd name="T16" fmla="*/ 1037 w 1037"/>
                <a:gd name="T17" fmla="*/ 1605 h 1605"/>
                <a:gd name="T18" fmla="*/ 1037 w 1037"/>
                <a:gd name="T19" fmla="*/ 1126 h 1605"/>
                <a:gd name="T20" fmla="*/ 476 w 1037"/>
                <a:gd name="T21" fmla="*/ 1126 h 1605"/>
                <a:gd name="T22" fmla="*/ 476 w 1037"/>
                <a:gd name="T23" fmla="*/ 1045 h 1605"/>
                <a:gd name="T24" fmla="*/ 1037 w 1037"/>
                <a:gd name="T25" fmla="*/ 1045 h 1605"/>
                <a:gd name="T26" fmla="*/ 1037 w 1037"/>
                <a:gd name="T27" fmla="*/ 569 h 1605"/>
                <a:gd name="T28" fmla="*/ 476 w 1037"/>
                <a:gd name="T29" fmla="*/ 569 h 1605"/>
                <a:gd name="T30" fmla="*/ 476 w 1037"/>
                <a:gd name="T31" fmla="*/ 479 h 1605"/>
                <a:gd name="T32" fmla="*/ 1037 w 1037"/>
                <a:gd name="T33" fmla="*/ 479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7" h="1605">
                  <a:moveTo>
                    <a:pt x="1037" y="479"/>
                  </a:moveTo>
                  <a:lnTo>
                    <a:pt x="1037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0" y="479"/>
                  </a:lnTo>
                  <a:lnTo>
                    <a:pt x="0" y="1126"/>
                  </a:lnTo>
                  <a:lnTo>
                    <a:pt x="0" y="1290"/>
                  </a:lnTo>
                  <a:lnTo>
                    <a:pt x="0" y="1605"/>
                  </a:lnTo>
                  <a:lnTo>
                    <a:pt x="1037" y="1605"/>
                  </a:lnTo>
                  <a:lnTo>
                    <a:pt x="1037" y="1126"/>
                  </a:lnTo>
                  <a:lnTo>
                    <a:pt x="476" y="1126"/>
                  </a:lnTo>
                  <a:lnTo>
                    <a:pt x="476" y="1045"/>
                  </a:lnTo>
                  <a:lnTo>
                    <a:pt x="1037" y="1045"/>
                  </a:lnTo>
                  <a:lnTo>
                    <a:pt x="1037" y="569"/>
                  </a:lnTo>
                  <a:lnTo>
                    <a:pt x="476" y="569"/>
                  </a:lnTo>
                  <a:lnTo>
                    <a:pt x="476" y="479"/>
                  </a:lnTo>
                  <a:lnTo>
                    <a:pt x="1037" y="479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5219D8-25C3-4DA4-AC73-ED93BFB78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3867" y="6651789"/>
              <a:ext cx="241327" cy="23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971" y="5120261"/>
            <a:ext cx="4065409" cy="784830"/>
          </a:xfrm>
        </p:spPr>
        <p:txBody>
          <a:bodyPr wrap="square">
            <a:spAutoFit/>
          </a:bodyPr>
          <a:lstStyle>
            <a:lvl1pPr>
              <a:defRPr sz="2500" b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 err="1"/>
              <a:t>Intelliswift</a:t>
            </a:r>
            <a:r>
              <a:rPr lang="en-US" dirty="0"/>
              <a:t> Company and Capabilities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E42354-48E0-4429-B69C-A62675D6BA38}"/>
              </a:ext>
            </a:extLst>
          </p:cNvPr>
          <p:cNvGrpSpPr/>
          <p:nvPr userDrawn="1"/>
        </p:nvGrpSpPr>
        <p:grpSpPr>
          <a:xfrm flipV="1">
            <a:off x="5910488" y="6317826"/>
            <a:ext cx="6281512" cy="53616"/>
            <a:chOff x="515938" y="6180138"/>
            <a:chExt cx="11125200" cy="34925"/>
          </a:xfrm>
        </p:grpSpPr>
        <p:sp>
          <p:nvSpPr>
            <p:cNvPr id="59" name="Rectangle 35">
              <a:extLst>
                <a:ext uri="{FF2B5EF4-FFF2-40B4-BE49-F238E27FC236}">
                  <a16:creationId xmlns:a16="http://schemas.microsoft.com/office/drawing/2014/main" id="{805539E9-8107-4D4D-8E37-B5D3D6C4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Rectangle 36">
              <a:extLst>
                <a:ext uri="{FF2B5EF4-FFF2-40B4-BE49-F238E27FC236}">
                  <a16:creationId xmlns:a16="http://schemas.microsoft.com/office/drawing/2014/main" id="{E2168D98-7A33-4F1F-AEC1-DE3536D8E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9C0EC4F9-4889-411D-8162-CC6BE6B3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E65B11B8-CD8B-4367-8BCE-D6C6C6B0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3" name="Rectangle 39">
              <a:extLst>
                <a:ext uri="{FF2B5EF4-FFF2-40B4-BE49-F238E27FC236}">
                  <a16:creationId xmlns:a16="http://schemas.microsoft.com/office/drawing/2014/main" id="{557249E6-0EE7-4C85-9A60-623B60D9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9011070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800"/>
            <a:ext cx="5664608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57592" y="2987040"/>
            <a:ext cx="10885108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rgbClr val="1D1D1B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F6E341-A2CC-49FD-972B-830D23CFC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343DFF-D49D-40E1-8848-B9207E74FB5D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1412DA29-6F63-4579-8DD5-AEE2C098F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2A909387-C771-49F4-8F9C-48B7C2900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730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607639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BC7993-274E-4862-A82F-BED159E58DE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B6D4D-79EF-4E8E-8D7D-F0486D0DE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E3ED92-6CF6-4D7D-81F4-F4E555EBE520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DE19D964-9C5E-40A8-93E7-20F4C31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0975381-6BF9-4F99-B2D6-D023D4B22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12B4F3D-08C9-488C-8A19-7FC9ED97B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933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3" y="1193799"/>
            <a:ext cx="3587688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91F0-C503-499A-A056-0AEA3240A692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EA73A81-291E-44E6-BC07-1A6818F91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6DCB0B60-9CEF-4E91-87C8-099E8EF1A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7CB1B8A0-F44E-42F3-8244-AF9AAE056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1474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9E10B-7A2D-4D52-91D7-272AC77F4BC3}"/>
              </a:ext>
            </a:extLst>
          </p:cNvPr>
          <p:cNvGrpSpPr/>
          <p:nvPr userDrawn="1"/>
        </p:nvGrpSpPr>
        <p:grpSpPr>
          <a:xfrm>
            <a:off x="9725164" y="5100638"/>
            <a:ext cx="1866251" cy="530864"/>
            <a:chOff x="10051659" y="219383"/>
            <a:chExt cx="1866251" cy="5308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2115-17A3-4FF4-8933-E457533D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403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8B2C8E2-D1A5-44FD-BFA6-31944771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29" name="Freeform 87">
            <a:extLst>
              <a:ext uri="{FF2B5EF4-FFF2-40B4-BE49-F238E27FC236}">
                <a16:creationId xmlns:a16="http://schemas.microsoft.com/office/drawing/2014/main" id="{44F1EA6C-6062-47A1-9608-6D11E17B5C6A}"/>
              </a:ext>
            </a:extLst>
          </p:cNvPr>
          <p:cNvSpPr>
            <a:spLocks/>
          </p:cNvSpPr>
          <p:nvPr userDrawn="1"/>
        </p:nvSpPr>
        <p:spPr bwMode="auto">
          <a:xfrm>
            <a:off x="11293812" y="316642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57B7B-39EF-4886-8943-744CCBEC29B4}"/>
              </a:ext>
            </a:extLst>
          </p:cNvPr>
          <p:cNvGrpSpPr/>
          <p:nvPr userDrawn="1"/>
        </p:nvGrpSpPr>
        <p:grpSpPr>
          <a:xfrm>
            <a:off x="515938" y="6180138"/>
            <a:ext cx="11125200" cy="34925"/>
            <a:chOff x="515938" y="6180138"/>
            <a:chExt cx="11125200" cy="34925"/>
          </a:xfrm>
        </p:grpSpPr>
        <p:sp>
          <p:nvSpPr>
            <p:cNvPr id="35" name="Rectangle 35"/>
            <p:cNvSpPr>
              <a:spLocks noChangeArrowheads="1"/>
            </p:cNvSpPr>
            <p:nvPr userDrawn="1"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Rectangle 36"/>
            <p:cNvSpPr>
              <a:spLocks noChangeArrowheads="1"/>
            </p:cNvSpPr>
            <p:nvPr userDrawn="1"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Rectangle 37"/>
            <p:cNvSpPr>
              <a:spLocks noChangeArrowheads="1"/>
            </p:cNvSpPr>
            <p:nvPr userDrawn="1"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536575" y="5266115"/>
            <a:ext cx="149720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End Slide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2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99835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09463" y="6079442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358993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 userDrawn="1"/>
        </p:nvCxnSpPr>
        <p:spPr>
          <a:xfrm>
            <a:off x="604738" y="136435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1461700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 userDrawn="1"/>
        </p:nvCxnSpPr>
        <p:spPr>
          <a:xfrm>
            <a:off x="604738" y="1827699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1925042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 userDrawn="1"/>
        </p:nvCxnSpPr>
        <p:spPr>
          <a:xfrm>
            <a:off x="604738" y="229104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238838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 userDrawn="1"/>
        </p:nvCxnSpPr>
        <p:spPr>
          <a:xfrm>
            <a:off x="604738" y="2754383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E36FA99B-60BB-4502-8985-41F41E084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38" y="2851726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20F21-9089-46DD-830A-F8A82842CA3F}"/>
              </a:ext>
            </a:extLst>
          </p:cNvPr>
          <p:cNvCxnSpPr>
            <a:cxnSpLocks/>
          </p:cNvCxnSpPr>
          <p:nvPr userDrawn="1"/>
        </p:nvCxnSpPr>
        <p:spPr>
          <a:xfrm>
            <a:off x="604738" y="321772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221DD204-413E-42EB-AEC5-ABBAADEFA9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4738" y="33150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629B50-FBFE-47A9-9BBE-601662284D95}"/>
              </a:ext>
            </a:extLst>
          </p:cNvPr>
          <p:cNvCxnSpPr>
            <a:cxnSpLocks/>
          </p:cNvCxnSpPr>
          <p:nvPr userDrawn="1"/>
        </p:nvCxnSpPr>
        <p:spPr>
          <a:xfrm>
            <a:off x="604738" y="368106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9ADF44A6-CA57-45C4-8281-56400F5CDD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4738" y="3778410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450575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Agenda</a:t>
            </a:r>
            <a:endParaRPr lang="en-IN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8A9177-5EED-4FD5-9EA4-18F916FA6CEB}"/>
              </a:ext>
            </a:extLst>
          </p:cNvPr>
          <p:cNvCxnSpPr>
            <a:cxnSpLocks/>
          </p:cNvCxnSpPr>
          <p:nvPr userDrawn="1"/>
        </p:nvCxnSpPr>
        <p:spPr>
          <a:xfrm>
            <a:off x="604738" y="4144409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49E6533B-28F0-4676-A72D-273BF6DE76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738" y="4241752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A99E9A-0BE4-40A6-9341-552B9DCE5995}"/>
              </a:ext>
            </a:extLst>
          </p:cNvPr>
          <p:cNvCxnSpPr>
            <a:cxnSpLocks/>
          </p:cNvCxnSpPr>
          <p:nvPr userDrawn="1"/>
        </p:nvCxnSpPr>
        <p:spPr>
          <a:xfrm>
            <a:off x="604738" y="460775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41">
            <a:extLst>
              <a:ext uri="{FF2B5EF4-FFF2-40B4-BE49-F238E27FC236}">
                <a16:creationId xmlns:a16="http://schemas.microsoft.com/office/drawing/2014/main" id="{77142220-B486-444F-A529-461725AD60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4738" y="470509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5D8A43-ABA9-4292-8A39-1FD8F8C79D11}"/>
              </a:ext>
            </a:extLst>
          </p:cNvPr>
          <p:cNvCxnSpPr>
            <a:cxnSpLocks/>
          </p:cNvCxnSpPr>
          <p:nvPr userDrawn="1"/>
        </p:nvCxnSpPr>
        <p:spPr>
          <a:xfrm>
            <a:off x="604738" y="5071093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420DD2FD-F988-40BD-B85B-546272691AE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4738" y="5168436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D4EF54F-636F-4D81-9454-62696BA706CB}"/>
              </a:ext>
            </a:extLst>
          </p:cNvPr>
          <p:cNvCxnSpPr>
            <a:cxnSpLocks/>
          </p:cNvCxnSpPr>
          <p:nvPr userDrawn="1"/>
        </p:nvCxnSpPr>
        <p:spPr>
          <a:xfrm>
            <a:off x="604738" y="553443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41">
            <a:extLst>
              <a:ext uri="{FF2B5EF4-FFF2-40B4-BE49-F238E27FC236}">
                <a16:creationId xmlns:a16="http://schemas.microsoft.com/office/drawing/2014/main" id="{3BB1794C-A0BE-4B31-BE29-8677F2FF63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4738" y="563177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6CE8F9-E35E-43F0-8C8C-0681A02C9F32}"/>
              </a:ext>
            </a:extLst>
          </p:cNvPr>
          <p:cNvCxnSpPr>
            <a:cxnSpLocks/>
          </p:cNvCxnSpPr>
          <p:nvPr userDrawn="1"/>
        </p:nvCxnSpPr>
        <p:spPr>
          <a:xfrm>
            <a:off x="604738" y="599777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41">
            <a:extLst>
              <a:ext uri="{FF2B5EF4-FFF2-40B4-BE49-F238E27FC236}">
                <a16:creationId xmlns:a16="http://schemas.microsoft.com/office/drawing/2014/main" id="{B94C9737-7912-4533-920E-A8C00AB4C54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738" y="609512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835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10982522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D9B248-47F9-4B13-AE99-166A216EB0B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>
              <a:extLst>
                <a:ext uri="{FF2B5EF4-FFF2-40B4-BE49-F238E27FC236}">
                  <a16:creationId xmlns:a16="http://schemas.microsoft.com/office/drawing/2014/main" id="{B063F39F-CDEE-475D-B5B3-F3D2D124D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88">
              <a:extLst>
                <a:ext uri="{FF2B5EF4-FFF2-40B4-BE49-F238E27FC236}">
                  <a16:creationId xmlns:a16="http://schemas.microsoft.com/office/drawing/2014/main" id="{5B99E97F-DEF6-4CD9-B72C-37C14E1E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DCCDDA9-8EBB-4A70-A457-2D6CBFD3B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65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A7F4D7-EC8A-431C-97DF-73AEEFE79E68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C707C86A-767B-4FA6-AA32-26528DBDD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8850415-29AC-4CD2-952A-ADAE31621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5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35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319712" y="0"/>
            <a:ext cx="6862763" cy="6858000"/>
          </a:xfrm>
          <a:custGeom>
            <a:avLst/>
            <a:gdLst>
              <a:gd name="connsiteX0" fmla="*/ 0 w 6862763"/>
              <a:gd name="connsiteY0" fmla="*/ 0 h 6858000"/>
              <a:gd name="connsiteX1" fmla="*/ 1396397 w 6862763"/>
              <a:gd name="connsiteY1" fmla="*/ 0 h 6858000"/>
              <a:gd name="connsiteX2" fmla="*/ 1396397 w 6862763"/>
              <a:gd name="connsiteY2" fmla="*/ 966952 h 6858000"/>
              <a:gd name="connsiteX3" fmla="*/ 3120094 w 6862763"/>
              <a:gd name="connsiteY3" fmla="*/ 966952 h 6858000"/>
              <a:gd name="connsiteX4" fmla="*/ 3120094 w 6862763"/>
              <a:gd name="connsiteY4" fmla="*/ 0 h 6858000"/>
              <a:gd name="connsiteX5" fmla="*/ 6862763 w 6862763"/>
              <a:gd name="connsiteY5" fmla="*/ 0 h 6858000"/>
              <a:gd name="connsiteX6" fmla="*/ 6862763 w 6862763"/>
              <a:gd name="connsiteY6" fmla="*/ 6858000 h 6858000"/>
              <a:gd name="connsiteX7" fmla="*/ 4843791 w 6862763"/>
              <a:gd name="connsiteY7" fmla="*/ 6858000 h 6858000"/>
              <a:gd name="connsiteX8" fmla="*/ 4843791 w 6862763"/>
              <a:gd name="connsiteY8" fmla="*/ 5969876 h 6858000"/>
              <a:gd name="connsiteX9" fmla="*/ 5674108 w 6862763"/>
              <a:gd name="connsiteY9" fmla="*/ 5969876 h 6858000"/>
              <a:gd name="connsiteX10" fmla="*/ 5674108 w 6862763"/>
              <a:gd name="connsiteY10" fmla="*/ 5002924 h 6858000"/>
              <a:gd name="connsiteX11" fmla="*/ 4780841 w 6862763"/>
              <a:gd name="connsiteY11" fmla="*/ 5002924 h 6858000"/>
              <a:gd name="connsiteX12" fmla="*/ 4780841 w 6862763"/>
              <a:gd name="connsiteY12" fmla="*/ 5969876 h 6858000"/>
              <a:gd name="connsiteX13" fmla="*/ 3120094 w 6862763"/>
              <a:gd name="connsiteY13" fmla="*/ 5969876 h 6858000"/>
              <a:gd name="connsiteX14" fmla="*/ 3120094 w 6862763"/>
              <a:gd name="connsiteY14" fmla="*/ 5002924 h 6858000"/>
              <a:gd name="connsiteX15" fmla="*/ 1396397 w 6862763"/>
              <a:gd name="connsiteY15" fmla="*/ 5002924 h 6858000"/>
              <a:gd name="connsiteX16" fmla="*/ 1396397 w 6862763"/>
              <a:gd name="connsiteY16" fmla="*/ 5969876 h 6858000"/>
              <a:gd name="connsiteX17" fmla="*/ 3120094 w 6862763"/>
              <a:gd name="connsiteY17" fmla="*/ 5969876 h 6858000"/>
              <a:gd name="connsiteX18" fmla="*/ 3120094 w 6862763"/>
              <a:gd name="connsiteY18" fmla="*/ 6858000 h 6858000"/>
              <a:gd name="connsiteX19" fmla="*/ 0 w 6862763"/>
              <a:gd name="connsiteY19" fmla="*/ 6858000 h 6858000"/>
              <a:gd name="connsiteX20" fmla="*/ 0 w 6862763"/>
              <a:gd name="connsiteY20" fmla="*/ 5025202 h 6858000"/>
              <a:gd name="connsiteX21" fmla="*/ 1396209 w 6862763"/>
              <a:gd name="connsiteY21" fmla="*/ 5025202 h 6858000"/>
              <a:gd name="connsiteX22" fmla="*/ 1396209 w 6862763"/>
              <a:gd name="connsiteY22" fmla="*/ 4058250 h 6858000"/>
              <a:gd name="connsiteX23" fmla="*/ 0 w 6862763"/>
              <a:gd name="connsiteY23" fmla="*/ 4058250 h 6858000"/>
              <a:gd name="connsiteX24" fmla="*/ 0 w 6862763"/>
              <a:gd name="connsiteY24" fmla="*/ 1933905 h 6858000"/>
              <a:gd name="connsiteX25" fmla="*/ 1396209 w 6862763"/>
              <a:gd name="connsiteY25" fmla="*/ 1933905 h 6858000"/>
              <a:gd name="connsiteX26" fmla="*/ 1396209 w 6862763"/>
              <a:gd name="connsiteY26" fmla="*/ 966952 h 6858000"/>
              <a:gd name="connsiteX27" fmla="*/ 0 w 6862763"/>
              <a:gd name="connsiteY27" fmla="*/ 966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62763" h="6858000">
                <a:moveTo>
                  <a:pt x="0" y="0"/>
                </a:moveTo>
                <a:lnTo>
                  <a:pt x="1396397" y="0"/>
                </a:lnTo>
                <a:lnTo>
                  <a:pt x="1396397" y="966952"/>
                </a:lnTo>
                <a:lnTo>
                  <a:pt x="3120094" y="966952"/>
                </a:lnTo>
                <a:lnTo>
                  <a:pt x="3120094" y="0"/>
                </a:lnTo>
                <a:lnTo>
                  <a:pt x="6862763" y="0"/>
                </a:lnTo>
                <a:lnTo>
                  <a:pt x="6862763" y="6858000"/>
                </a:lnTo>
                <a:lnTo>
                  <a:pt x="4843791" y="6858000"/>
                </a:lnTo>
                <a:lnTo>
                  <a:pt x="4843791" y="5969876"/>
                </a:lnTo>
                <a:lnTo>
                  <a:pt x="5674108" y="5969876"/>
                </a:lnTo>
                <a:lnTo>
                  <a:pt x="5674108" y="5002924"/>
                </a:lnTo>
                <a:lnTo>
                  <a:pt x="4780841" y="5002924"/>
                </a:lnTo>
                <a:lnTo>
                  <a:pt x="4780841" y="5969876"/>
                </a:lnTo>
                <a:lnTo>
                  <a:pt x="3120094" y="5969876"/>
                </a:lnTo>
                <a:lnTo>
                  <a:pt x="3120094" y="5002924"/>
                </a:lnTo>
                <a:lnTo>
                  <a:pt x="1396397" y="5002924"/>
                </a:lnTo>
                <a:lnTo>
                  <a:pt x="1396397" y="5969876"/>
                </a:lnTo>
                <a:lnTo>
                  <a:pt x="3120094" y="5969876"/>
                </a:lnTo>
                <a:lnTo>
                  <a:pt x="3120094" y="6858000"/>
                </a:lnTo>
                <a:lnTo>
                  <a:pt x="0" y="6858000"/>
                </a:lnTo>
                <a:lnTo>
                  <a:pt x="0" y="5025202"/>
                </a:lnTo>
                <a:lnTo>
                  <a:pt x="1396209" y="5025202"/>
                </a:lnTo>
                <a:lnTo>
                  <a:pt x="1396209" y="4058250"/>
                </a:lnTo>
                <a:lnTo>
                  <a:pt x="0" y="4058250"/>
                </a:lnTo>
                <a:lnTo>
                  <a:pt x="0" y="1933905"/>
                </a:lnTo>
                <a:lnTo>
                  <a:pt x="1396209" y="1933905"/>
                </a:lnTo>
                <a:lnTo>
                  <a:pt x="1396209" y="966952"/>
                </a:lnTo>
                <a:lnTo>
                  <a:pt x="0" y="9669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838" y="1785651"/>
            <a:ext cx="3468687" cy="42105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330140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Headline goes here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4811484" y="173038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739" y="1260917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720441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61D4259-8A6D-489D-B509-46629ED2E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3719" y="346853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13527-9019-4AEA-89DC-74A5346CF736}"/>
              </a:ext>
            </a:extLst>
          </p:cNvPr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>
              <a:spLocks/>
            </p:cNvSpPr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" name="Freeform 88"/>
            <p:cNvSpPr>
              <a:spLocks/>
            </p:cNvSpPr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35241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8826500" y="640761"/>
            <a:ext cx="2628900" cy="5355481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000500" y="0"/>
            <a:ext cx="41148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6" name="Rectangle"/>
          <p:cNvSpPr/>
          <p:nvPr userDrawn="1"/>
        </p:nvSpPr>
        <p:spPr>
          <a:xfrm>
            <a:off x="1" y="1"/>
            <a:ext cx="4064000" cy="6858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336"/>
          <p:cNvSpPr>
            <a:spLocks/>
          </p:cNvSpPr>
          <p:nvPr userDrawn="1"/>
        </p:nvSpPr>
        <p:spPr bwMode="auto">
          <a:xfrm>
            <a:off x="365811" y="639286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Freeform 337"/>
          <p:cNvSpPr>
            <a:spLocks/>
          </p:cNvSpPr>
          <p:nvPr userDrawn="1"/>
        </p:nvSpPr>
        <p:spPr bwMode="auto">
          <a:xfrm>
            <a:off x="2942618" y="219306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284462"/>
            <a:ext cx="2533826" cy="1163395"/>
          </a:xfr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kern="1200" dirty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</a:t>
            </a:r>
            <a:br>
              <a:rPr lang="en-IN" dirty="0"/>
            </a:br>
            <a:r>
              <a:rPr lang="en-IN" dirty="0"/>
              <a:t>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1777301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55A86-AB21-4529-928D-66201D0BB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5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39" y="315022"/>
            <a:ext cx="10982522" cy="460502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739" y="1193799"/>
            <a:ext cx="10982522" cy="480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B0D2CA-C527-4E62-9A1E-EA826BB096BB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E76DBB-01A9-4050-BDF9-49662FB4805D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26F3FE-AD6D-41C8-BA10-E086E654CD5C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5E28D8-78C0-479D-BE6E-050A20A446AE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C16C75-959F-4286-A630-04D44D98176B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D565C7C-D87E-49D8-AAFB-423769236DEC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260C1-AB71-4BB4-A15F-76DA0042C140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18" name="Google Shape;55;p9">
            <a:extLst>
              <a:ext uri="{FF2B5EF4-FFF2-40B4-BE49-F238E27FC236}">
                <a16:creationId xmlns:a16="http://schemas.microsoft.com/office/drawing/2014/main" id="{7E9A1EA2-D79D-4934-901E-B488F58C515D}"/>
              </a:ext>
            </a:extLst>
          </p:cNvPr>
          <p:cNvSpPr txBox="1"/>
          <p:nvPr userDrawn="1"/>
        </p:nvSpPr>
        <p:spPr>
          <a:xfrm>
            <a:off x="958150" y="6444802"/>
            <a:ext cx="2496250" cy="31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Intelliswift Software Inc. Confidential.</a:t>
            </a:r>
            <a:endParaRPr lang="en-US" sz="1100" b="0" i="0" u="none" strike="noStrike" cap="none" dirty="0">
              <a:solidFill>
                <a:schemeClr val="accent4">
                  <a:lumMod val="75000"/>
                  <a:lumOff val="25000"/>
                </a:schemeClr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A3A01D6-7C62-481B-AFEB-AE1CB8A80B50}"/>
              </a:ext>
            </a:extLst>
          </p:cNvPr>
          <p:cNvSpPr txBox="1">
            <a:spLocks/>
          </p:cNvSpPr>
          <p:nvPr userDrawn="1"/>
        </p:nvSpPr>
        <p:spPr>
          <a:xfrm>
            <a:off x="325722" y="6454644"/>
            <a:ext cx="340158" cy="284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300" kern="1200" smtClean="0">
                <a:solidFill>
                  <a:srgbClr val="004A77"/>
                </a:solidFill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Aft>
                <a:spcPts val="200"/>
              </a:spcAft>
            </a:pPr>
            <a:fld id="{D8605FA4-F412-44BB-9B30-812870BB5E9B}" type="slidenum">
              <a:rPr lang="en-IN" sz="1000" b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pPr>
                <a:lnSpc>
                  <a:spcPts val="1700"/>
                </a:lnSpc>
                <a:spcAft>
                  <a:spcPts val="200"/>
                </a:spcAft>
              </a:pPr>
              <a:t>‹#›</a:t>
            </a:fld>
            <a:endParaRPr lang="en-IN" sz="1200" b="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6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C3C9193-27CC-4AC8-A050-44A2BBE7332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33030" y="1301262"/>
            <a:ext cx="5480931" cy="4996637"/>
          </a:xfrm>
        </p:spPr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E751F7-87EC-4371-B6E0-5A065C63F4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58971" y="5120261"/>
            <a:ext cx="5021829" cy="784830"/>
          </a:xfrm>
        </p:spPr>
        <p:txBody>
          <a:bodyPr/>
          <a:lstStyle/>
          <a:p>
            <a:r>
              <a:rPr lang="en-IN" dirty="0"/>
              <a:t>Next Gen - Apigee Platform Comparison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3BCBFE2-43A1-4F55-8965-351BB99C3337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33030" y="366713"/>
            <a:ext cx="2101850" cy="746979"/>
          </a:xfrm>
        </p:spPr>
      </p:sp>
      <p:pic>
        <p:nvPicPr>
          <p:cNvPr id="3" name="Picture Placeholder 2" descr="Background pattern&#10;&#10;Description automatically generated">
            <a:extLst>
              <a:ext uri="{FF2B5EF4-FFF2-40B4-BE49-F238E27FC236}">
                <a16:creationId xmlns:a16="http://schemas.microsoft.com/office/drawing/2014/main" id="{C1F7C4A6-2A24-42C4-83A0-8B0BC08A109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7" r="18867"/>
          <a:stretch>
            <a:fillRect/>
          </a:stretch>
        </p:blipFill>
        <p:spPr/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3D7F96D-DD09-4FD0-8B43-1ED90028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01" y="5339552"/>
            <a:ext cx="4038372" cy="138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689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APIGEE Hybrid Overview &amp; Architecture</a:t>
            </a:r>
            <a:endParaRPr lang="en-IN" dirty="0"/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C6986F68-5CD8-4CF5-AD97-4C4312859624}"/>
              </a:ext>
            </a:extLst>
          </p:cNvPr>
          <p:cNvSpPr txBox="1">
            <a:spLocks/>
          </p:cNvSpPr>
          <p:nvPr/>
        </p:nvSpPr>
        <p:spPr>
          <a:xfrm>
            <a:off x="5178651" y="3796465"/>
            <a:ext cx="3149600" cy="2248745"/>
          </a:xfrm>
          <a:prstGeom prst="rect">
            <a:avLst/>
          </a:prstGeom>
          <a:noFill/>
          <a:ln>
            <a:solidFill>
              <a:srgbClr val="15AF97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Apigee Hybrid- Management Plane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Apigee Services</a:t>
            </a:r>
          </a:p>
          <a:p>
            <a:pPr marL="216000" indent="-2160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AutoNum type="alphaLcPeriod"/>
            </a:pPr>
            <a:r>
              <a:rPr lang="en-US" sz="10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/>
              </a:rPr>
              <a:t>Apigee Hybrid UI – Create , configure API proxies, API products and Apps</a:t>
            </a:r>
          </a:p>
          <a:p>
            <a:pPr marL="216000" indent="-2160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AutoNum type="alphaLcPeriod"/>
            </a:pPr>
            <a:r>
              <a:rPr lang="en-US" sz="10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/>
              </a:rPr>
              <a:t>Management Server- Manager Hybrid Organization and Environments</a:t>
            </a:r>
          </a:p>
          <a:p>
            <a:pPr marL="216000" indent="-2160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AutoNum type="alphaLcPeriod"/>
            </a:pPr>
            <a:r>
              <a:rPr lang="en-US" sz="10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/>
              </a:rPr>
              <a:t>UAP – Unified Analytics Platform – Receives and processes analytics and deployment status data from runtime plane</a:t>
            </a:r>
          </a:p>
          <a:p>
            <a:pPr marL="216000" indent="-2160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AutoNum type="alphaLcPeriod"/>
            </a:pPr>
            <a:r>
              <a:rPr lang="en-US" sz="10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/>
              </a:rPr>
              <a:t>Integrated Developer Portal  - A light weight application developer portal</a:t>
            </a:r>
            <a:endParaRPr lang="en-IN" sz="1000" dirty="0">
              <a:solidFill>
                <a:schemeClr val="accent4">
                  <a:lumMod val="75000"/>
                  <a:lumOff val="25000"/>
                </a:schemeClr>
              </a:solidFill>
              <a:latin typeface="Segoe UI"/>
            </a:endParaRPr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F1F8AB24-93BC-4F0F-9139-ACB29DCEB95A}"/>
              </a:ext>
            </a:extLst>
          </p:cNvPr>
          <p:cNvSpPr txBox="1">
            <a:spLocks/>
          </p:cNvSpPr>
          <p:nvPr/>
        </p:nvSpPr>
        <p:spPr>
          <a:xfrm>
            <a:off x="242998" y="3796465"/>
            <a:ext cx="4739705" cy="2248745"/>
          </a:xfrm>
          <a:prstGeom prst="rect">
            <a:avLst/>
          </a:prstGeom>
          <a:noFill/>
          <a:ln>
            <a:solidFill>
              <a:srgbClr val="15AF97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Apigee Hybrid - Runtime Plane</a:t>
            </a: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DA04E996-6513-4C1B-9066-183D512ED92E}"/>
              </a:ext>
            </a:extLst>
          </p:cNvPr>
          <p:cNvSpPr txBox="1">
            <a:spLocks/>
          </p:cNvSpPr>
          <p:nvPr/>
        </p:nvSpPr>
        <p:spPr>
          <a:xfrm>
            <a:off x="242997" y="4037147"/>
            <a:ext cx="4739707" cy="199079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marR="0" lvl="0" indent="-2160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Apigee Connect – Agent which enables management plane to securely connect to MART</a:t>
            </a:r>
          </a:p>
          <a:p>
            <a:pPr marL="216000" marR="0" lvl="0" indent="-2160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Message Processor – API request processing and policy execution </a:t>
            </a:r>
          </a:p>
          <a:p>
            <a:pPr marL="216000" marR="0" lvl="0" indent="-2160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Cassandra – Persistent data store for entities such as KVM, Quota, OAuth, Response Cache and KMS</a:t>
            </a:r>
          </a:p>
          <a:p>
            <a:pPr marL="216000" marR="0" lvl="0" indent="-2160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+mj-lt"/>
              <a:buAutoNum type="alphaLcPeriod" startAt="4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MART – An API server , which provide access to configuration, KMS , cache and KVM stored in Runtime plane datastore</a:t>
            </a:r>
          </a:p>
          <a:p>
            <a:pPr marL="216000" marR="0" lvl="0" indent="-2160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+mj-lt"/>
              <a:buAutoNum type="alphaLcPeriod" startAt="4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UDCA(Universal Data Collection Agent)-  Receives message processor trace , analytics and deployment status and send to UAP on Management Plane</a:t>
            </a:r>
          </a:p>
          <a:p>
            <a:pPr marL="216000" marR="0" lvl="0" indent="-2160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+mj-lt"/>
              <a:buAutoNum type="alphaLcPeriod" startAt="4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  <a:lumOff val="25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Synchronizer - Fetch configuration data from management plane and propagates it across runtime plane components</a:t>
            </a: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70B29B9-F591-4772-87B2-FFB523F46CB2}"/>
              </a:ext>
            </a:extLst>
          </p:cNvPr>
          <p:cNvSpPr txBox="1">
            <a:spLocks/>
          </p:cNvSpPr>
          <p:nvPr/>
        </p:nvSpPr>
        <p:spPr>
          <a:xfrm>
            <a:off x="8426450" y="3796465"/>
            <a:ext cx="3149600" cy="2231471"/>
          </a:xfrm>
          <a:prstGeom prst="rect">
            <a:avLst/>
          </a:prstGeom>
          <a:noFill/>
          <a:ln>
            <a:solidFill>
              <a:srgbClr val="15AF97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Google Cloud Services</a:t>
            </a:r>
          </a:p>
          <a:p>
            <a:pPr marL="216000" indent="-2160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AutoNum type="alphaLcPeriod"/>
            </a:pPr>
            <a:r>
              <a:rPr lang="en-US" sz="10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/>
              </a:rPr>
              <a:t>Cloud IAM– Manage User access and roles for Apigee platform access</a:t>
            </a:r>
          </a:p>
          <a:p>
            <a:pPr marL="216000" indent="-2160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AutoNum type="alphaLcPeriod"/>
            </a:pPr>
            <a:r>
              <a:rPr lang="en-US" sz="10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/>
              </a:rPr>
              <a:t>Cloud monitoring &amp; logging – Receives data from Runtime plane to for monitoring &amp; logging dashboard</a:t>
            </a:r>
          </a:p>
          <a:p>
            <a:pPr marL="216000" indent="-2160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AutoNum type="alphaLcPeriod"/>
            </a:pPr>
            <a:r>
              <a:rPr lang="en-US" sz="10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/>
              </a:rPr>
              <a:t>GCP Projects- Contains resources used in Apigee Hybrid includes Org and environments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AD27464-7954-440A-8BD6-59283D71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2251" y="3593133"/>
            <a:ext cx="406854" cy="32711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90EBED6-DA9A-4ABB-A472-DA4718DBA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51" y="3641002"/>
            <a:ext cx="406854" cy="327111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96547A-EEAB-4F6A-A494-B47ECB5E0619}"/>
              </a:ext>
            </a:extLst>
          </p:cNvPr>
          <p:cNvCxnSpPr/>
          <p:nvPr/>
        </p:nvCxnSpPr>
        <p:spPr>
          <a:xfrm>
            <a:off x="94937" y="3494970"/>
            <a:ext cx="11832020" cy="0"/>
          </a:xfrm>
          <a:prstGeom prst="line">
            <a:avLst/>
          </a:prstGeom>
          <a:noFill/>
          <a:ln w="6350" cap="flat" cmpd="sng" algn="ctr">
            <a:solidFill>
              <a:srgbClr val="0080B7"/>
            </a:solidFill>
            <a:prstDash val="solid"/>
            <a:miter lim="800000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85E6867-C702-4399-A2BA-CF7EB7154946}"/>
              </a:ext>
            </a:extLst>
          </p:cNvPr>
          <p:cNvGrpSpPr/>
          <p:nvPr/>
        </p:nvGrpSpPr>
        <p:grpSpPr>
          <a:xfrm>
            <a:off x="8608433" y="732600"/>
            <a:ext cx="3488630" cy="2616339"/>
            <a:chOff x="8608433" y="732600"/>
            <a:chExt cx="3488630" cy="261633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E29DD8-4D32-470F-A363-EE1A1620447F}"/>
                </a:ext>
              </a:extLst>
            </p:cNvPr>
            <p:cNvSpPr txBox="1"/>
            <p:nvPr/>
          </p:nvSpPr>
          <p:spPr>
            <a:xfrm>
              <a:off x="8608433" y="732600"/>
              <a:ext cx="3488630" cy="7432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  <a:latin typeface="Segoe UI Semibold"/>
                  <a:cs typeface="Segoe UI" panose="020B0502040204020203" pitchFamily="34" charset="0"/>
                </a:rPr>
                <a:t>Runtime Plane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prstClr val="black"/>
                  </a:solidFill>
                  <a:cs typeface="Segoe UI" panose="020B0502040204020203" pitchFamily="34" charset="0"/>
                </a:rPr>
                <a:t>Customer Hosted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prstClr val="black"/>
                  </a:solidFill>
                  <a:cs typeface="Segoe UI" panose="020B0502040204020203" pitchFamily="34" charset="0"/>
                </a:rPr>
                <a:t>Comprises of API traffic and runtime components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prstClr val="black"/>
                  </a:solidFill>
                  <a:cs typeface="Segoe UI" panose="020B0502040204020203" pitchFamily="34" charset="0"/>
                </a:rPr>
                <a:t>Interacts with Client apps &amp; backend services or data </a:t>
              </a:r>
              <a:endParaRPr lang="en-IN" sz="1050" dirty="0">
                <a:solidFill>
                  <a:prstClr val="black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0F05FC-6B02-4E63-8959-D7D10BE6B00D}"/>
                </a:ext>
              </a:extLst>
            </p:cNvPr>
            <p:cNvSpPr txBox="1"/>
            <p:nvPr/>
          </p:nvSpPr>
          <p:spPr>
            <a:xfrm>
              <a:off x="8608433" y="1572950"/>
              <a:ext cx="3209715" cy="1097223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  <a:latin typeface="Segoe UI Semibold"/>
                  <a:cs typeface="Segoe UI" panose="020B0502040204020203" pitchFamily="34" charset="0"/>
                </a:rPr>
                <a:t>Management Plane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prstClr val="black"/>
                  </a:solidFill>
                  <a:cs typeface="Segoe UI" panose="020B0502040204020203" pitchFamily="34" charset="0"/>
                </a:rPr>
                <a:t>Google Hosted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prstClr val="black"/>
                  </a:solidFill>
                  <a:cs typeface="Segoe UI" panose="020B0502040204020203" pitchFamily="34" charset="0"/>
                </a:rPr>
                <a:t>Comprises of API Management, API deployment , development and marketplace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prstClr val="black"/>
                  </a:solidFill>
                  <a:cs typeface="Segoe UI" panose="020B0502040204020203" pitchFamily="34" charset="0"/>
                </a:rPr>
                <a:t>Interacts with Runtime for Analytics and syncing API deployments and </a:t>
              </a:r>
              <a:r>
                <a:rPr lang="en-US" sz="1050" dirty="0" err="1">
                  <a:solidFill>
                    <a:prstClr val="black"/>
                  </a:solidFill>
                  <a:cs typeface="Segoe UI" panose="020B0502040204020203" pitchFamily="34" charset="0"/>
                </a:rPr>
                <a:t>runtimeconfig</a:t>
              </a:r>
              <a:endParaRPr lang="en-IN" sz="1050" dirty="0">
                <a:solidFill>
                  <a:prstClr val="black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9D7C8E-715C-4F5B-8865-7C101FB9AA0A}"/>
                </a:ext>
              </a:extLst>
            </p:cNvPr>
            <p:cNvSpPr txBox="1"/>
            <p:nvPr/>
          </p:nvSpPr>
          <p:spPr>
            <a:xfrm>
              <a:off x="8608433" y="2767241"/>
              <a:ext cx="3209715" cy="581698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/>
            <a:p>
              <a:r>
                <a:rPr lang="en-US" sz="1200" b="1" dirty="0">
                  <a:solidFill>
                    <a:prstClr val="black"/>
                  </a:solidFill>
                  <a:latin typeface="Segoe UI Semibold"/>
                  <a:cs typeface="Segoe UI" panose="020B0502040204020203" pitchFamily="34" charset="0"/>
                </a:rPr>
                <a:t>Google Services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prstClr val="black"/>
                  </a:solidFill>
                  <a:cs typeface="Segoe UI" panose="020B0502040204020203" pitchFamily="34" charset="0"/>
                </a:rPr>
                <a:t>User Management &amp; RBAC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solidFill>
                    <a:prstClr val="black"/>
                  </a:solidFill>
                  <a:cs typeface="Segoe UI" panose="020B0502040204020203" pitchFamily="34" charset="0"/>
                </a:rPr>
                <a:t>Other Google services for platform management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A43D135-2915-4597-94BA-5A77BC0537FA}"/>
                </a:ext>
              </a:extLst>
            </p:cNvPr>
            <p:cNvCxnSpPr>
              <a:cxnSpLocks/>
            </p:cNvCxnSpPr>
            <p:nvPr/>
          </p:nvCxnSpPr>
          <p:spPr>
            <a:xfrm>
              <a:off x="8848131" y="1524415"/>
              <a:ext cx="2663687" cy="0"/>
            </a:xfrm>
            <a:prstGeom prst="line">
              <a:avLst/>
            </a:prstGeom>
            <a:noFill/>
            <a:ln w="6350" cap="flat" cmpd="sng" algn="ctr">
              <a:solidFill>
                <a:srgbClr val="15AF97"/>
              </a:solidFill>
              <a:prstDash val="solid"/>
              <a:miter lim="800000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6AEBD91-7A8F-445F-9B09-04FC373EE735}"/>
                </a:ext>
              </a:extLst>
            </p:cNvPr>
            <p:cNvCxnSpPr>
              <a:cxnSpLocks/>
            </p:cNvCxnSpPr>
            <p:nvPr/>
          </p:nvCxnSpPr>
          <p:spPr>
            <a:xfrm>
              <a:off x="8848131" y="2718707"/>
              <a:ext cx="2663687" cy="0"/>
            </a:xfrm>
            <a:prstGeom prst="line">
              <a:avLst/>
            </a:prstGeom>
            <a:noFill/>
            <a:ln w="6350" cap="flat" cmpd="sng" algn="ctr">
              <a:solidFill>
                <a:srgbClr val="15AF97"/>
              </a:solidFill>
              <a:prstDash val="solid"/>
              <a:miter lim="800000"/>
            </a:ln>
            <a:effectLst/>
          </p:spPr>
        </p:cxn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364EE86-1993-493A-A4D9-7C43CBAA5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37" y="1073771"/>
            <a:ext cx="8328478" cy="24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APIGEE X Overview &amp; Architecture</a:t>
            </a:r>
            <a:endParaRPr lang="en-IN" dirty="0"/>
          </a:p>
        </p:txBody>
      </p:sp>
      <p:sp>
        <p:nvSpPr>
          <p:cNvPr id="34" name="Text Placeholder 1">
            <a:extLst>
              <a:ext uri="{FF2B5EF4-FFF2-40B4-BE49-F238E27FC236}">
                <a16:creationId xmlns:a16="http://schemas.microsoft.com/office/drawing/2014/main" id="{C6986F68-5CD8-4CF5-AD97-4C4312859624}"/>
              </a:ext>
            </a:extLst>
          </p:cNvPr>
          <p:cNvSpPr txBox="1">
            <a:spLocks/>
          </p:cNvSpPr>
          <p:nvPr/>
        </p:nvSpPr>
        <p:spPr>
          <a:xfrm>
            <a:off x="5178651" y="3796465"/>
            <a:ext cx="3149600" cy="2248745"/>
          </a:xfrm>
          <a:prstGeom prst="rect">
            <a:avLst/>
          </a:prstGeom>
          <a:noFill/>
          <a:ln>
            <a:solidFill>
              <a:srgbClr val="15AF97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Google VPC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Per Apigee Organization</a:t>
            </a:r>
          </a:p>
          <a:p>
            <a:pPr marL="216000" marR="0" lvl="0" indent="-2160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Ingress Load balancer – Ingress load balancer for Apigee runtime , communicate with network bridge on Customer VPC</a:t>
            </a:r>
          </a:p>
          <a:p>
            <a:pPr marL="216000" marR="0" lvl="0" indent="-2160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Apigee Runtime – Core runtime of Apigee to process and execute API transactions</a:t>
            </a:r>
          </a:p>
          <a:p>
            <a:pPr marL="216000" marR="0" lvl="0" indent="-2160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Egress Cloud NAT -  Egress communication with backend services hosted on-premise or Internet</a:t>
            </a:r>
          </a:p>
        </p:txBody>
      </p:sp>
      <p:sp>
        <p:nvSpPr>
          <p:cNvPr id="36" name="Text Placeholder 1">
            <a:extLst>
              <a:ext uri="{FF2B5EF4-FFF2-40B4-BE49-F238E27FC236}">
                <a16:creationId xmlns:a16="http://schemas.microsoft.com/office/drawing/2014/main" id="{F1F8AB24-93BC-4F0F-9139-ACB29DCEB95A}"/>
              </a:ext>
            </a:extLst>
          </p:cNvPr>
          <p:cNvSpPr txBox="1">
            <a:spLocks/>
          </p:cNvSpPr>
          <p:nvPr/>
        </p:nvSpPr>
        <p:spPr>
          <a:xfrm>
            <a:off x="242998" y="3796465"/>
            <a:ext cx="4739705" cy="2248745"/>
          </a:xfrm>
          <a:prstGeom prst="rect">
            <a:avLst/>
          </a:prstGeom>
          <a:noFill/>
          <a:ln>
            <a:solidFill>
              <a:srgbClr val="15AF97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Customer VPC</a:t>
            </a:r>
          </a:p>
        </p:txBody>
      </p:sp>
      <p:sp>
        <p:nvSpPr>
          <p:cNvPr id="37" name="Text Placeholder 1">
            <a:extLst>
              <a:ext uri="{FF2B5EF4-FFF2-40B4-BE49-F238E27FC236}">
                <a16:creationId xmlns:a16="http://schemas.microsoft.com/office/drawing/2014/main" id="{DA04E996-6513-4C1B-9066-183D512ED92E}"/>
              </a:ext>
            </a:extLst>
          </p:cNvPr>
          <p:cNvSpPr txBox="1">
            <a:spLocks/>
          </p:cNvSpPr>
          <p:nvPr/>
        </p:nvSpPr>
        <p:spPr>
          <a:xfrm>
            <a:off x="242997" y="4037147"/>
            <a:ext cx="4739707" cy="199079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Google Services</a:t>
            </a:r>
          </a:p>
          <a:p>
            <a:pPr marL="216000" marR="0" lvl="0" indent="-2160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External Load balancer–  Load balancer to provide external IP for communication from Internet. Hosted using Google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Loadbalancer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service. This is a Global Load Balancer , all customer app access API using external Load balancer IP or DNS name</a:t>
            </a:r>
          </a:p>
          <a:p>
            <a:pPr marL="216000" marR="0" lvl="0" indent="-2160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Network Bridge – A Managed instance group of VMs which are region specific to enable external LB to communicate with Apigee runtime hosted with Google VPC</a:t>
            </a:r>
          </a:p>
          <a:p>
            <a:pPr marL="216000" marR="0" lvl="0" indent="-2160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VPC Peering  - Customer VPC need VPC peering to communicate to Google VPC, cannot communicate directly</a:t>
            </a: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970B29B9-F591-4772-87B2-FFB523F46CB2}"/>
              </a:ext>
            </a:extLst>
          </p:cNvPr>
          <p:cNvSpPr txBox="1">
            <a:spLocks/>
          </p:cNvSpPr>
          <p:nvPr/>
        </p:nvSpPr>
        <p:spPr>
          <a:xfrm>
            <a:off x="8426450" y="3796465"/>
            <a:ext cx="3149600" cy="2231471"/>
          </a:xfrm>
          <a:prstGeom prst="rect">
            <a:avLst/>
          </a:prstGeom>
          <a:noFill/>
          <a:ln>
            <a:solidFill>
              <a:srgbClr val="15AF97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>
                    <a:lumMod val="50000"/>
                  </a:schemeClr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Google Cloud Services</a:t>
            </a:r>
          </a:p>
          <a:p>
            <a:pPr marL="216000" marR="0" lvl="0" indent="-2160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Cloud IAM– Manage User access and roles for Apigee platform access</a:t>
            </a:r>
          </a:p>
          <a:p>
            <a:pPr marL="216000" marR="0" lvl="0" indent="-2160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Cloud monitoring &amp; logging – Receives data from Runtime plane to for monitoring &amp; logging dashboard</a:t>
            </a:r>
          </a:p>
          <a:p>
            <a:pPr marL="216000" marR="0" lvl="0" indent="-2160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GCP Projects- Contains resources used in Apigee X includes Org and environments</a:t>
            </a:r>
          </a:p>
          <a:p>
            <a:pPr marL="216000" marR="0" lvl="0" indent="-2160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Cloud Armor  - For additional WAF based security (optional)</a:t>
            </a:r>
          </a:p>
          <a:p>
            <a:pPr marL="216000" marR="0" lvl="0" indent="-21600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AutoNum type="alphaLcPeriod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Cloud CDN – For higher availability across regions (optional)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96547A-EEAB-4F6A-A494-B47ECB5E0619}"/>
              </a:ext>
            </a:extLst>
          </p:cNvPr>
          <p:cNvCxnSpPr/>
          <p:nvPr/>
        </p:nvCxnSpPr>
        <p:spPr>
          <a:xfrm>
            <a:off x="94937" y="3637013"/>
            <a:ext cx="11832020" cy="0"/>
          </a:xfrm>
          <a:prstGeom prst="line">
            <a:avLst/>
          </a:prstGeom>
          <a:noFill/>
          <a:ln w="6350" cap="flat" cmpd="sng" algn="ctr">
            <a:solidFill>
              <a:srgbClr val="0080B7"/>
            </a:solidFill>
            <a:prstDash val="solid"/>
            <a:miter lim="800000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A39C452-BE35-4F0B-84C7-9ADC85CC77CA}"/>
              </a:ext>
            </a:extLst>
          </p:cNvPr>
          <p:cNvGrpSpPr/>
          <p:nvPr/>
        </p:nvGrpSpPr>
        <p:grpSpPr>
          <a:xfrm>
            <a:off x="8608433" y="602175"/>
            <a:ext cx="3488630" cy="2924318"/>
            <a:chOff x="8608433" y="602175"/>
            <a:chExt cx="3488630" cy="292431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E29DD8-4D32-470F-A363-EE1A1620447F}"/>
                </a:ext>
              </a:extLst>
            </p:cNvPr>
            <p:cNvSpPr txBox="1"/>
            <p:nvPr/>
          </p:nvSpPr>
          <p:spPr>
            <a:xfrm>
              <a:off x="8608433" y="602175"/>
              <a:ext cx="3083458" cy="1228028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Customer VPC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Customer managed GCP VPC, additional effort to manage customer VPC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Contains networking components for external client apps to access APIs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Integrates with Apigee X runtime hosted on Google VPC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80F05FC-6B02-4E63-8959-D7D10BE6B00D}"/>
                </a:ext>
              </a:extLst>
            </p:cNvPr>
            <p:cNvSpPr txBox="1"/>
            <p:nvPr/>
          </p:nvSpPr>
          <p:spPr>
            <a:xfrm>
              <a:off x="8608433" y="1854277"/>
              <a:ext cx="3488630" cy="1066446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Google VPC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Google managed VPC , host APIGEE X Runtime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Integrates with backend services and customer VPC for communication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No direct internet access from Client Apps available 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Access Google Services for other configurations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A9D7C8E-715C-4F5B-8865-7C101FB9AA0A}"/>
                </a:ext>
              </a:extLst>
            </p:cNvPr>
            <p:cNvSpPr txBox="1"/>
            <p:nvPr/>
          </p:nvSpPr>
          <p:spPr>
            <a:xfrm>
              <a:off x="8608433" y="2944795"/>
              <a:ext cx="3209715" cy="581698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Google Services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User Management &amp; RBAC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Other Google services for platform management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A43D135-2915-4597-94BA-5A77BC0537FA}"/>
                </a:ext>
              </a:extLst>
            </p:cNvPr>
            <p:cNvCxnSpPr>
              <a:cxnSpLocks/>
            </p:cNvCxnSpPr>
            <p:nvPr/>
          </p:nvCxnSpPr>
          <p:spPr>
            <a:xfrm>
              <a:off x="8848131" y="1842240"/>
              <a:ext cx="2663687" cy="0"/>
            </a:xfrm>
            <a:prstGeom prst="line">
              <a:avLst/>
            </a:prstGeom>
            <a:noFill/>
            <a:ln w="6350" cap="flat" cmpd="sng" algn="ctr">
              <a:solidFill>
                <a:srgbClr val="15AF97"/>
              </a:solidFill>
              <a:prstDash val="solid"/>
              <a:miter lim="800000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6AEBD91-7A8F-445F-9B09-04FC373EE735}"/>
                </a:ext>
              </a:extLst>
            </p:cNvPr>
            <p:cNvCxnSpPr>
              <a:cxnSpLocks/>
            </p:cNvCxnSpPr>
            <p:nvPr/>
          </p:nvCxnSpPr>
          <p:spPr>
            <a:xfrm>
              <a:off x="8848131" y="2932760"/>
              <a:ext cx="2663687" cy="0"/>
            </a:xfrm>
            <a:prstGeom prst="line">
              <a:avLst/>
            </a:prstGeom>
            <a:noFill/>
            <a:ln w="6350" cap="flat" cmpd="sng" algn="ctr">
              <a:solidFill>
                <a:srgbClr val="15AF97"/>
              </a:solidFill>
              <a:prstDash val="solid"/>
              <a:miter lim="800000"/>
            </a:ln>
            <a:effectLst/>
          </p:spPr>
        </p:cxn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4EA470F-731A-4ADD-8BDA-D8C5FCE95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63" y="885392"/>
            <a:ext cx="6871426" cy="263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61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Apigee Adaptor for Envoy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7C4A94-0A32-4464-B02F-56FFE470FFA9}"/>
              </a:ext>
            </a:extLst>
          </p:cNvPr>
          <p:cNvSpPr txBox="1"/>
          <p:nvPr/>
        </p:nvSpPr>
        <p:spPr>
          <a:xfrm>
            <a:off x="1164454" y="900163"/>
            <a:ext cx="9863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1D1D1B"/>
                </a:solidFill>
                <a:latin typeface="Segoe UI Semibold" panose="020B0702040204020203" pitchFamily="34" charset="0"/>
              </a:rPr>
              <a:t>A light-weight implementation of API Management platform where Apigee on GCP cloud provides security, traffic and analytics features and Envoy on customer on-premise/private cloud handles runtime for API proxy. 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A34AFA-A36F-4221-9956-552149C98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0" t="3913" r="4466" b="4447"/>
          <a:stretch/>
        </p:blipFill>
        <p:spPr>
          <a:xfrm>
            <a:off x="495272" y="1535565"/>
            <a:ext cx="5296088" cy="32755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A6E3E60-3B62-418C-97BC-C106E2480CFE}"/>
              </a:ext>
            </a:extLst>
          </p:cNvPr>
          <p:cNvGrpSpPr/>
          <p:nvPr/>
        </p:nvGrpSpPr>
        <p:grpSpPr>
          <a:xfrm>
            <a:off x="6096000" y="1517993"/>
            <a:ext cx="5578136" cy="2476956"/>
            <a:chOff x="6096000" y="1810959"/>
            <a:chExt cx="5578136" cy="24769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BADADD-6846-4D6D-A52E-B37B2111FBE1}"/>
                </a:ext>
              </a:extLst>
            </p:cNvPr>
            <p:cNvSpPr/>
            <p:nvPr/>
          </p:nvSpPr>
          <p:spPr>
            <a:xfrm>
              <a:off x="6096000" y="1946656"/>
              <a:ext cx="5578136" cy="2341259"/>
            </a:xfrm>
            <a:prstGeom prst="rect">
              <a:avLst/>
            </a:prstGeom>
            <a:noFill/>
            <a:ln>
              <a:solidFill>
                <a:srgbClr val="15AF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18392C6-2319-4B5D-AC33-2B94CF16BCE4}"/>
                </a:ext>
              </a:extLst>
            </p:cNvPr>
            <p:cNvSpPr/>
            <p:nvPr/>
          </p:nvSpPr>
          <p:spPr>
            <a:xfrm>
              <a:off x="6400641" y="1810959"/>
              <a:ext cx="2194745" cy="271395"/>
            </a:xfrm>
            <a:prstGeom prst="roundRect">
              <a:avLst/>
            </a:prstGeom>
            <a:solidFill>
              <a:srgbClr val="15AF97"/>
            </a:solidFill>
            <a:ln w="9525" cap="flat" cmpd="sng" algn="ctr">
              <a:solidFill>
                <a:srgbClr val="15AF97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228600" tIns="228600" rIns="228600" bIns="228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Key Features</a:t>
              </a:r>
              <a:endPara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9" name="Text Placeholder 1">
              <a:extLst>
                <a:ext uri="{FF2B5EF4-FFF2-40B4-BE49-F238E27FC236}">
                  <a16:creationId xmlns:a16="http://schemas.microsoft.com/office/drawing/2014/main" id="{1C6E6FC7-C532-4979-AEE3-E108222CA9F9}"/>
                </a:ext>
              </a:extLst>
            </p:cNvPr>
            <p:cNvSpPr txBox="1">
              <a:spLocks/>
            </p:cNvSpPr>
            <p:nvPr/>
          </p:nvSpPr>
          <p:spPr>
            <a:xfrm>
              <a:off x="6169981" y="2142423"/>
              <a:ext cx="4687409" cy="2092224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accent4">
                      <a:lumMod val="85000"/>
                      <a:lumOff val="15000"/>
                    </a:schemeClr>
                  </a:solidFill>
                </a:rPr>
                <a:t>Envoy Engine, acts as API proxy runtime which provides abstraction to backend services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accent4">
                      <a:lumMod val="85000"/>
                      <a:lumOff val="15000"/>
                    </a:schemeClr>
                  </a:solidFill>
                </a:rPr>
                <a:t>Utilizes APIGEE Gateway on GCP Cloud to perform </a:t>
              </a:r>
            </a:p>
            <a:p>
              <a:pPr marL="800100" lvl="1" indent="-34290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+mn-lt"/>
                </a:rPr>
                <a:t>Authentication</a:t>
              </a:r>
            </a:p>
            <a:p>
              <a:pPr marL="800100" lvl="1" indent="-34290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+mn-lt"/>
                </a:rPr>
                <a:t>Quota</a:t>
              </a:r>
            </a:p>
            <a:p>
              <a:pPr marL="800100" lvl="1" indent="-34290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85000"/>
                      <a:lumOff val="15000"/>
                    </a:schemeClr>
                  </a:solidFill>
                  <a:latin typeface="+mn-lt"/>
                </a:rPr>
                <a:t>Analytics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accent4">
                      <a:lumMod val="85000"/>
                      <a:lumOff val="15000"/>
                    </a:schemeClr>
                  </a:solidFill>
                </a:rPr>
                <a:t>Apigee Remote Service -  Uses </a:t>
              </a:r>
              <a:r>
                <a:rPr lang="en-US" sz="1200" dirty="0" err="1">
                  <a:solidFill>
                    <a:schemeClr val="accent4">
                      <a:lumMod val="85000"/>
                      <a:lumOff val="15000"/>
                    </a:schemeClr>
                  </a:solidFill>
                </a:rPr>
                <a:t>gRPC</a:t>
              </a:r>
              <a:r>
                <a:rPr lang="en-US" sz="1200" dirty="0">
                  <a:solidFill>
                    <a:schemeClr val="accent4">
                      <a:lumMod val="85000"/>
                      <a:lumOff val="15000"/>
                    </a:schemeClr>
                  </a:solidFill>
                </a:rPr>
                <a:t> to communicate securely with Apigee Services on GCP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accent4">
                      <a:lumMod val="85000"/>
                      <a:lumOff val="15000"/>
                    </a:schemeClr>
                  </a:solidFill>
                </a:rPr>
                <a:t>Deployment support for multi-cloud topology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3A8539-CD2F-47BB-8702-9B1258B37033}"/>
              </a:ext>
            </a:extLst>
          </p:cNvPr>
          <p:cNvGrpSpPr/>
          <p:nvPr/>
        </p:nvGrpSpPr>
        <p:grpSpPr>
          <a:xfrm>
            <a:off x="6096000" y="4234566"/>
            <a:ext cx="5578136" cy="1891030"/>
            <a:chOff x="6096000" y="1810959"/>
            <a:chExt cx="5578136" cy="189103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156D744-3441-4AA3-AD40-28B8196A34E0}"/>
                </a:ext>
              </a:extLst>
            </p:cNvPr>
            <p:cNvSpPr/>
            <p:nvPr/>
          </p:nvSpPr>
          <p:spPr>
            <a:xfrm>
              <a:off x="6096000" y="1946656"/>
              <a:ext cx="5578136" cy="1755333"/>
            </a:xfrm>
            <a:prstGeom prst="rect">
              <a:avLst/>
            </a:prstGeom>
            <a:noFill/>
            <a:ln>
              <a:solidFill>
                <a:srgbClr val="F7A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8FDF858-706D-4AB1-9E81-79EB5A4F2151}"/>
                </a:ext>
              </a:extLst>
            </p:cNvPr>
            <p:cNvSpPr/>
            <p:nvPr/>
          </p:nvSpPr>
          <p:spPr>
            <a:xfrm>
              <a:off x="6400641" y="1810959"/>
              <a:ext cx="2194745" cy="271395"/>
            </a:xfrm>
            <a:prstGeom prst="roundRect">
              <a:avLst/>
            </a:prstGeom>
            <a:solidFill>
              <a:srgbClr val="F7A600"/>
            </a:solidFill>
            <a:ln w="9525" cap="flat" cmpd="sng" algn="ctr">
              <a:solidFill>
                <a:srgbClr val="F7A6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228600" tIns="228600" rIns="228600" bIns="228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Benefits</a:t>
              </a:r>
              <a:endPara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5" name="Text Placeholder 1">
              <a:extLst>
                <a:ext uri="{FF2B5EF4-FFF2-40B4-BE49-F238E27FC236}">
                  <a16:creationId xmlns:a16="http://schemas.microsoft.com/office/drawing/2014/main" id="{946687FF-1252-41BA-BF52-D5876FFFE284}"/>
                </a:ext>
              </a:extLst>
            </p:cNvPr>
            <p:cNvSpPr txBox="1">
              <a:spLocks/>
            </p:cNvSpPr>
            <p:nvPr/>
          </p:nvSpPr>
          <p:spPr>
            <a:xfrm>
              <a:off x="6169981" y="2142423"/>
              <a:ext cx="4687409" cy="1559566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accent4">
                      <a:lumMod val="85000"/>
                      <a:lumOff val="15000"/>
                    </a:schemeClr>
                  </a:solidFill>
                </a:rPr>
                <a:t>Deploy the runtime proxy engine closer to Client Apps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accent4">
                      <a:lumMod val="85000"/>
                      <a:lumOff val="15000"/>
                    </a:schemeClr>
                  </a:solidFill>
                </a:rPr>
                <a:t>Manage Data within the realm of Customer infrastructure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accent4">
                      <a:lumMod val="85000"/>
                      <a:lumOff val="15000"/>
                    </a:schemeClr>
                  </a:solidFill>
                </a:rPr>
                <a:t>Reduces latency for API transactions as it runs in close proximity to services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accent4">
                      <a:lumMod val="85000"/>
                      <a:lumOff val="15000"/>
                    </a:schemeClr>
                  </a:solidFill>
                </a:rPr>
                <a:t>Reduces complexity to manage full feature set API Management platform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E7FA2B-B57C-4FE1-841F-FFE5E14538C5}"/>
              </a:ext>
            </a:extLst>
          </p:cNvPr>
          <p:cNvGrpSpPr/>
          <p:nvPr/>
        </p:nvGrpSpPr>
        <p:grpSpPr>
          <a:xfrm>
            <a:off x="390652" y="4923283"/>
            <a:ext cx="5578136" cy="1200974"/>
            <a:chOff x="6096000" y="1810959"/>
            <a:chExt cx="5578136" cy="120097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E3AFB66-E84E-4FB3-976C-E930EEAB57C3}"/>
                </a:ext>
              </a:extLst>
            </p:cNvPr>
            <p:cNvSpPr/>
            <p:nvPr/>
          </p:nvSpPr>
          <p:spPr>
            <a:xfrm>
              <a:off x="6096000" y="1946657"/>
              <a:ext cx="5578136" cy="1065276"/>
            </a:xfrm>
            <a:prstGeom prst="rect">
              <a:avLst/>
            </a:prstGeom>
            <a:noFill/>
            <a:ln>
              <a:solidFill>
                <a:srgbClr val="B14D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B8921A0-F9B5-40BA-B40E-941624022529}"/>
                </a:ext>
              </a:extLst>
            </p:cNvPr>
            <p:cNvSpPr/>
            <p:nvPr/>
          </p:nvSpPr>
          <p:spPr>
            <a:xfrm>
              <a:off x="6400641" y="1810959"/>
              <a:ext cx="2194745" cy="271395"/>
            </a:xfrm>
            <a:prstGeom prst="roundRect">
              <a:avLst/>
            </a:prstGeom>
            <a:solidFill>
              <a:srgbClr val="B14D97"/>
            </a:solidFill>
            <a:ln w="9525" cap="flat" cmpd="sng" algn="ctr">
              <a:solidFill>
                <a:srgbClr val="B14D97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228600" tIns="228600" rIns="228600" bIns="2286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When to Use</a:t>
              </a:r>
            </a:p>
          </p:txBody>
        </p:sp>
        <p:sp>
          <p:nvSpPr>
            <p:cNvPr id="29" name="Text Placeholder 1">
              <a:extLst>
                <a:ext uri="{FF2B5EF4-FFF2-40B4-BE49-F238E27FC236}">
                  <a16:creationId xmlns:a16="http://schemas.microsoft.com/office/drawing/2014/main" id="{E6D0A7F2-6766-458D-B27C-6B2CECE22F99}"/>
                </a:ext>
              </a:extLst>
            </p:cNvPr>
            <p:cNvSpPr txBox="1">
              <a:spLocks/>
            </p:cNvSpPr>
            <p:nvPr/>
          </p:nvSpPr>
          <p:spPr>
            <a:xfrm>
              <a:off x="6169981" y="2142423"/>
              <a:ext cx="4687409" cy="759450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bg1">
                      <a:lumMod val="50000"/>
                    </a:schemeClr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>
                      <a:lumMod val="50000"/>
                    </a:schemeClr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>
                      <a:lumMod val="50000"/>
                    </a:schemeClr>
                  </a:solidFill>
                  <a:latin typeface="Lucida Sans" panose="020B0602030504020204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accent4">
                      <a:lumMod val="85000"/>
                      <a:lumOff val="15000"/>
                    </a:schemeClr>
                  </a:solidFill>
                </a:rPr>
                <a:t>Data for API traffic should remain within Customer infrastructure limits for compliance purpose 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200" dirty="0">
                  <a:solidFill>
                    <a:schemeClr val="accent4">
                      <a:lumMod val="85000"/>
                      <a:lumOff val="15000"/>
                    </a:schemeClr>
                  </a:solidFill>
                </a:rPr>
                <a:t>A subset of API Management feature require for API Proxy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78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88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APIGEE Overview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2C424EE-0A56-4F3E-A443-30135B9C0513}"/>
              </a:ext>
            </a:extLst>
          </p:cNvPr>
          <p:cNvSpPr txBox="1">
            <a:spLocks/>
          </p:cNvSpPr>
          <p:nvPr/>
        </p:nvSpPr>
        <p:spPr>
          <a:xfrm>
            <a:off x="835981" y="1267936"/>
            <a:ext cx="11158764" cy="670519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50" kern="1200">
                <a:solidFill>
                  <a:srgbClr val="1D1D1B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rgbClr val="1D1D1B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rgbClr val="1D1D1B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rgbClr val="1D1D1B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rgbClr val="1D1D1B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Apigee is an API Management Platform , which develop, secure, publish, manage and monetize enterprise APIs. </a:t>
            </a:r>
          </a:p>
          <a:p>
            <a:pPr algn="ctr"/>
            <a:r>
              <a:rPr lang="en-US" sz="1400" dirty="0"/>
              <a:t>Apigee API gateway ,  provides an abstraction for enterprise services or APIs and enables security, rate limiting, quotas, analytics, and more. Apigee API Developer Portal, provides a platform to publish and market API.</a:t>
            </a:r>
            <a:endParaRPr lang="en-IN" sz="1400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465A52D-4125-4E7C-A050-42AADF188B73}"/>
              </a:ext>
            </a:extLst>
          </p:cNvPr>
          <p:cNvGrpSpPr/>
          <p:nvPr/>
        </p:nvGrpSpPr>
        <p:grpSpPr>
          <a:xfrm>
            <a:off x="355108" y="2175029"/>
            <a:ext cx="11481784" cy="4351121"/>
            <a:chOff x="355108" y="2175029"/>
            <a:chExt cx="11481784" cy="4351121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9A8E96A-42D9-4F8A-A1CA-027DE2165844}"/>
                </a:ext>
              </a:extLst>
            </p:cNvPr>
            <p:cNvGrpSpPr/>
            <p:nvPr/>
          </p:nvGrpSpPr>
          <p:grpSpPr>
            <a:xfrm>
              <a:off x="355108" y="2175029"/>
              <a:ext cx="11481784" cy="4351121"/>
              <a:chOff x="355108" y="2175029"/>
              <a:chExt cx="11481784" cy="435112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98E33E1-31E6-468D-B717-15DB3E14EAFD}"/>
                  </a:ext>
                </a:extLst>
              </p:cNvPr>
              <p:cNvGrpSpPr/>
              <p:nvPr/>
            </p:nvGrpSpPr>
            <p:grpSpPr>
              <a:xfrm>
                <a:off x="355108" y="2175029"/>
                <a:ext cx="2104007" cy="807868"/>
                <a:chOff x="355108" y="2175029"/>
                <a:chExt cx="2104007" cy="807868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98895ACA-3222-4582-B87F-882E5A0D10CE}"/>
                    </a:ext>
                  </a:extLst>
                </p:cNvPr>
                <p:cNvSpPr/>
                <p:nvPr/>
              </p:nvSpPr>
              <p:spPr>
                <a:xfrm>
                  <a:off x="355108" y="2175029"/>
                  <a:ext cx="2104007" cy="807868"/>
                </a:xfrm>
                <a:prstGeom prst="roundRect">
                  <a:avLst/>
                </a:prstGeom>
                <a:solidFill>
                  <a:srgbClr val="15AF97"/>
                </a:solidFill>
                <a:ln>
                  <a:solidFill>
                    <a:srgbClr val="15AF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4700DFC-B330-4CE8-829E-D708D3606D69}"/>
                    </a:ext>
                  </a:extLst>
                </p:cNvPr>
                <p:cNvSpPr txBox="1"/>
                <p:nvPr/>
              </p:nvSpPr>
              <p:spPr>
                <a:xfrm>
                  <a:off x="835981" y="2425074"/>
                  <a:ext cx="114226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Features</a:t>
                  </a:r>
                  <a:endParaRPr lang="en-IN" sz="1400" dirty="0"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8998B16-F8C3-448C-B256-3FEC762DF1D1}"/>
                  </a:ext>
                </a:extLst>
              </p:cNvPr>
              <p:cNvGrpSpPr/>
              <p:nvPr/>
            </p:nvGrpSpPr>
            <p:grpSpPr>
              <a:xfrm>
                <a:off x="2699552" y="2175029"/>
                <a:ext cx="2104007" cy="807868"/>
                <a:chOff x="2699552" y="2175029"/>
                <a:chExt cx="2104007" cy="807868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E16959E8-86E9-4BDF-AD27-DEB56F43AB31}"/>
                    </a:ext>
                  </a:extLst>
                </p:cNvPr>
                <p:cNvSpPr/>
                <p:nvPr/>
              </p:nvSpPr>
              <p:spPr>
                <a:xfrm>
                  <a:off x="2699552" y="2175029"/>
                  <a:ext cx="2104007" cy="807868"/>
                </a:xfrm>
                <a:prstGeom prst="roundRect">
                  <a:avLst/>
                </a:prstGeom>
                <a:solidFill>
                  <a:srgbClr val="15AF97"/>
                </a:solidFill>
                <a:ln>
                  <a:solidFill>
                    <a:srgbClr val="15AF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8E9F0F8-8509-44DA-842C-545C449C2A71}"/>
                    </a:ext>
                  </a:extLst>
                </p:cNvPr>
                <p:cNvSpPr txBox="1"/>
                <p:nvPr/>
              </p:nvSpPr>
              <p:spPr>
                <a:xfrm>
                  <a:off x="3180425" y="2425074"/>
                  <a:ext cx="114226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Hosting</a:t>
                  </a:r>
                  <a:endParaRPr lang="en-IN" sz="1400" dirty="0">
                    <a:solidFill>
                      <a:schemeClr val="bg1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611EECC-C13B-44AC-8ABA-7FF02886ACF1}"/>
                  </a:ext>
                </a:extLst>
              </p:cNvPr>
              <p:cNvGrpSpPr/>
              <p:nvPr/>
            </p:nvGrpSpPr>
            <p:grpSpPr>
              <a:xfrm>
                <a:off x="5043996" y="2175029"/>
                <a:ext cx="2104007" cy="807868"/>
                <a:chOff x="5043996" y="2175029"/>
                <a:chExt cx="2104007" cy="807868"/>
              </a:xfrm>
            </p:grpSpPr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AEE3DD88-D6A3-4353-B506-81AAF491CBF5}"/>
                    </a:ext>
                  </a:extLst>
                </p:cNvPr>
                <p:cNvSpPr/>
                <p:nvPr/>
              </p:nvSpPr>
              <p:spPr>
                <a:xfrm>
                  <a:off x="5043996" y="2175029"/>
                  <a:ext cx="2104007" cy="807868"/>
                </a:xfrm>
                <a:prstGeom prst="roundRect">
                  <a:avLst/>
                </a:prstGeom>
                <a:solidFill>
                  <a:srgbClr val="15AF97"/>
                </a:solidFill>
                <a:ln>
                  <a:solidFill>
                    <a:srgbClr val="15AF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ED954A1-F358-4E17-9DAD-8B6E3E17C1B7}"/>
                    </a:ext>
                  </a:extLst>
                </p:cNvPr>
                <p:cNvSpPr txBox="1"/>
                <p:nvPr/>
              </p:nvSpPr>
              <p:spPr>
                <a:xfrm>
                  <a:off x="5452869" y="2425074"/>
                  <a:ext cx="124422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Form Factor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4879210-5AA6-4A5C-9159-645A6595F43C}"/>
                  </a:ext>
                </a:extLst>
              </p:cNvPr>
              <p:cNvGrpSpPr/>
              <p:nvPr/>
            </p:nvGrpSpPr>
            <p:grpSpPr>
              <a:xfrm>
                <a:off x="7388440" y="2175029"/>
                <a:ext cx="2104007" cy="807868"/>
                <a:chOff x="7388440" y="2175029"/>
                <a:chExt cx="2104007" cy="807868"/>
              </a:xfrm>
            </p:grpSpPr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1703D1B7-F60D-49CC-8DE4-FDF8BE2FEDA5}"/>
                    </a:ext>
                  </a:extLst>
                </p:cNvPr>
                <p:cNvSpPr/>
                <p:nvPr/>
              </p:nvSpPr>
              <p:spPr>
                <a:xfrm>
                  <a:off x="7388440" y="2175029"/>
                  <a:ext cx="2104007" cy="807868"/>
                </a:xfrm>
                <a:prstGeom prst="roundRect">
                  <a:avLst/>
                </a:prstGeom>
                <a:solidFill>
                  <a:srgbClr val="15AF97"/>
                </a:solidFill>
                <a:ln>
                  <a:solidFill>
                    <a:srgbClr val="15AF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AD60E41-25C6-43DA-9611-4BBDFCBECB65}"/>
                    </a:ext>
                  </a:extLst>
                </p:cNvPr>
                <p:cNvSpPr txBox="1"/>
                <p:nvPr/>
              </p:nvSpPr>
              <p:spPr>
                <a:xfrm>
                  <a:off x="7443516" y="2425074"/>
                  <a:ext cx="199385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Other Google Services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D2A39FA-F24F-4A0C-B04C-088E026840A1}"/>
                  </a:ext>
                </a:extLst>
              </p:cNvPr>
              <p:cNvGrpSpPr/>
              <p:nvPr/>
            </p:nvGrpSpPr>
            <p:grpSpPr>
              <a:xfrm>
                <a:off x="9732885" y="2175029"/>
                <a:ext cx="2104007" cy="807868"/>
                <a:chOff x="9732885" y="2175029"/>
                <a:chExt cx="2104007" cy="807868"/>
              </a:xfrm>
            </p:grpSpPr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0DC17890-FC83-45FA-A18B-CC746A208D99}"/>
                    </a:ext>
                  </a:extLst>
                </p:cNvPr>
                <p:cNvSpPr/>
                <p:nvPr/>
              </p:nvSpPr>
              <p:spPr>
                <a:xfrm>
                  <a:off x="9732885" y="2175029"/>
                  <a:ext cx="2104007" cy="807868"/>
                </a:xfrm>
                <a:prstGeom prst="roundRect">
                  <a:avLst/>
                </a:prstGeom>
                <a:solidFill>
                  <a:srgbClr val="15AF97"/>
                </a:solidFill>
                <a:ln>
                  <a:solidFill>
                    <a:srgbClr val="15AF9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8452AE7-DD1C-4A66-8737-2FC6CE0A7006}"/>
                    </a:ext>
                  </a:extLst>
                </p:cNvPr>
                <p:cNvSpPr txBox="1"/>
                <p:nvPr/>
              </p:nvSpPr>
              <p:spPr>
                <a:xfrm>
                  <a:off x="9860376" y="2317352"/>
                  <a:ext cx="1849024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Other Tool or Platform Integration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B1D5F39-6638-48FC-83B5-4D8259E9688B}"/>
                  </a:ext>
                </a:extLst>
              </p:cNvPr>
              <p:cNvSpPr txBox="1"/>
              <p:nvPr/>
            </p:nvSpPr>
            <p:spPr>
              <a:xfrm>
                <a:off x="367584" y="3097557"/>
                <a:ext cx="2079053" cy="2954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API Security &amp; Traffic Management</a:t>
                </a:r>
              </a:p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API Design &amp; Development</a:t>
                </a:r>
              </a:p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API Analytics</a:t>
                </a:r>
              </a:p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API Publishing</a:t>
                </a:r>
              </a:p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API Subscription</a:t>
                </a:r>
              </a:p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API Marketplace</a:t>
                </a:r>
              </a:p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IN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API Monetization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3D94C39-E7D8-48D5-849D-CBD66B5E1C61}"/>
                  </a:ext>
                </a:extLst>
              </p:cNvPr>
              <p:cNvSpPr txBox="1"/>
              <p:nvPr/>
            </p:nvSpPr>
            <p:spPr>
              <a:xfrm>
                <a:off x="2699552" y="3097557"/>
                <a:ext cx="207905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Google Cloud Platform</a:t>
                </a:r>
              </a:p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On-Premise</a:t>
                </a:r>
              </a:p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Private Cloud (On AWS, Azure, etc.)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DFC1776-BBC2-4CCF-BC44-36CC707EDAA3}"/>
                  </a:ext>
                </a:extLst>
              </p:cNvPr>
              <p:cNvSpPr txBox="1"/>
              <p:nvPr/>
            </p:nvSpPr>
            <p:spPr>
              <a:xfrm>
                <a:off x="5031520" y="3097557"/>
                <a:ext cx="207905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SaaS, managed by Apigee</a:t>
                </a:r>
              </a:p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Hybrid</a:t>
                </a:r>
              </a:p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Full Managed On-Prem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700FBF-D2ED-43F1-94C3-ED6367AACE56}"/>
                  </a:ext>
                </a:extLst>
              </p:cNvPr>
              <p:cNvSpPr txBox="1"/>
              <p:nvPr/>
            </p:nvSpPr>
            <p:spPr>
              <a:xfrm>
                <a:off x="7299413" y="3079052"/>
                <a:ext cx="2319491" cy="3447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Cloud Armor for WAF</a:t>
                </a:r>
              </a:p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Cloud CDN for availability across globe</a:t>
                </a:r>
              </a:p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Cloud IAM for User identity</a:t>
                </a:r>
              </a:p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Cloud Monitoring and Logging services for metrics </a:t>
                </a:r>
              </a:p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Google GKE for Deployment</a:t>
                </a:r>
              </a:p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Anthos GKE for Deployment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88486AA-2187-4E96-93A6-5BAFF8F75BEF}"/>
                  </a:ext>
                </a:extLst>
              </p:cNvPr>
              <p:cNvSpPr txBox="1"/>
              <p:nvPr/>
            </p:nvSpPr>
            <p:spPr>
              <a:xfrm>
                <a:off x="9757839" y="3097557"/>
                <a:ext cx="2079053" cy="1538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Envoy Proxy with light weight API Gateway features</a:t>
                </a:r>
              </a:p>
              <a:p>
                <a:pPr marL="180000" indent="-1800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Connectors for Salesforce, AWS and GCP services </a:t>
                </a:r>
              </a:p>
            </p:txBody>
          </p: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8C922CA-C607-4887-872B-54E7D52E7AB2}"/>
                </a:ext>
              </a:extLst>
            </p:cNvPr>
            <p:cNvCxnSpPr/>
            <p:nvPr/>
          </p:nvCxnSpPr>
          <p:spPr>
            <a:xfrm>
              <a:off x="2590800" y="2317352"/>
              <a:ext cx="0" cy="3734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115F07C-AFA1-4FDA-81CE-8F169206D0E8}"/>
                </a:ext>
              </a:extLst>
            </p:cNvPr>
            <p:cNvCxnSpPr/>
            <p:nvPr/>
          </p:nvCxnSpPr>
          <p:spPr>
            <a:xfrm>
              <a:off x="4907280" y="2317352"/>
              <a:ext cx="0" cy="3734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ED47709-188C-45FD-B93B-5502CC46EE24}"/>
                </a:ext>
              </a:extLst>
            </p:cNvPr>
            <p:cNvCxnSpPr/>
            <p:nvPr/>
          </p:nvCxnSpPr>
          <p:spPr>
            <a:xfrm>
              <a:off x="7279093" y="2317352"/>
              <a:ext cx="0" cy="3734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4A9D8E1-5066-4FAD-86D9-46C55E49F713}"/>
                </a:ext>
              </a:extLst>
            </p:cNvPr>
            <p:cNvCxnSpPr/>
            <p:nvPr/>
          </p:nvCxnSpPr>
          <p:spPr>
            <a:xfrm>
              <a:off x="9618904" y="2317352"/>
              <a:ext cx="0" cy="3734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988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Apigee Product 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6F0AE1-BC2F-4894-9E19-C517A8F436B9}"/>
              </a:ext>
            </a:extLst>
          </p:cNvPr>
          <p:cNvGrpSpPr/>
          <p:nvPr/>
        </p:nvGrpSpPr>
        <p:grpSpPr>
          <a:xfrm>
            <a:off x="316833" y="1151433"/>
            <a:ext cx="11558334" cy="5556054"/>
            <a:chOff x="316833" y="1151433"/>
            <a:chExt cx="11558334" cy="55560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DFBF781-9F28-4AB8-BE19-21BA63CEE93C}"/>
                </a:ext>
              </a:extLst>
            </p:cNvPr>
            <p:cNvGrpSpPr/>
            <p:nvPr/>
          </p:nvGrpSpPr>
          <p:grpSpPr>
            <a:xfrm>
              <a:off x="316833" y="1151433"/>
              <a:ext cx="11558334" cy="5556054"/>
              <a:chOff x="278558" y="1151433"/>
              <a:chExt cx="11558334" cy="555605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98E33E1-31E6-468D-B717-15DB3E14EAFD}"/>
                  </a:ext>
                </a:extLst>
              </p:cNvPr>
              <p:cNvGrpSpPr/>
              <p:nvPr/>
            </p:nvGrpSpPr>
            <p:grpSpPr>
              <a:xfrm>
                <a:off x="355108" y="1151433"/>
                <a:ext cx="2104007" cy="687527"/>
                <a:chOff x="355108" y="2175029"/>
                <a:chExt cx="2104007" cy="807868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98895ACA-3222-4582-B87F-882E5A0D10CE}"/>
                    </a:ext>
                  </a:extLst>
                </p:cNvPr>
                <p:cNvSpPr/>
                <p:nvPr/>
              </p:nvSpPr>
              <p:spPr>
                <a:xfrm>
                  <a:off x="355108" y="2175029"/>
                  <a:ext cx="2104007" cy="807868"/>
                </a:xfrm>
                <a:prstGeom prst="roundRect">
                  <a:avLst/>
                </a:prstGeom>
                <a:solidFill>
                  <a:srgbClr val="0080B7"/>
                </a:solidFill>
                <a:ln>
                  <a:solidFill>
                    <a:srgbClr val="0080B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4700DFC-B330-4CE8-829E-D708D3606D69}"/>
                    </a:ext>
                  </a:extLst>
                </p:cNvPr>
                <p:cNvSpPr txBox="1"/>
                <p:nvPr/>
              </p:nvSpPr>
              <p:spPr>
                <a:xfrm>
                  <a:off x="835980" y="2317352"/>
                  <a:ext cx="114226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Apigee Edge SaaS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8998B16-F8C3-448C-B256-3FEC762DF1D1}"/>
                  </a:ext>
                </a:extLst>
              </p:cNvPr>
              <p:cNvGrpSpPr/>
              <p:nvPr/>
            </p:nvGrpSpPr>
            <p:grpSpPr>
              <a:xfrm>
                <a:off x="2699552" y="1151433"/>
                <a:ext cx="2104007" cy="687527"/>
                <a:chOff x="2699552" y="2175029"/>
                <a:chExt cx="2104007" cy="807868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E16959E8-86E9-4BDF-AD27-DEB56F43AB31}"/>
                    </a:ext>
                  </a:extLst>
                </p:cNvPr>
                <p:cNvSpPr/>
                <p:nvPr/>
              </p:nvSpPr>
              <p:spPr>
                <a:xfrm>
                  <a:off x="2699552" y="2175029"/>
                  <a:ext cx="2104007" cy="807868"/>
                </a:xfrm>
                <a:prstGeom prst="roundRect">
                  <a:avLst/>
                </a:prstGeom>
                <a:solidFill>
                  <a:srgbClr val="0080B7"/>
                </a:solidFill>
                <a:ln>
                  <a:solidFill>
                    <a:srgbClr val="0080B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8E9F0F8-8509-44DA-842C-545C449C2A71}"/>
                    </a:ext>
                  </a:extLst>
                </p:cNvPr>
                <p:cNvSpPr txBox="1"/>
                <p:nvPr/>
              </p:nvSpPr>
              <p:spPr>
                <a:xfrm>
                  <a:off x="3167948" y="2293475"/>
                  <a:ext cx="1142260" cy="523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Apigee Edge OPDK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611EECC-C13B-44AC-8ABA-7FF02886ACF1}"/>
                  </a:ext>
                </a:extLst>
              </p:cNvPr>
              <p:cNvGrpSpPr/>
              <p:nvPr/>
            </p:nvGrpSpPr>
            <p:grpSpPr>
              <a:xfrm>
                <a:off x="5043996" y="1151433"/>
                <a:ext cx="2104007" cy="687527"/>
                <a:chOff x="5043996" y="2175029"/>
                <a:chExt cx="2104007" cy="807868"/>
              </a:xfrm>
            </p:grpSpPr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AEE3DD88-D6A3-4353-B506-81AAF491CBF5}"/>
                    </a:ext>
                  </a:extLst>
                </p:cNvPr>
                <p:cNvSpPr/>
                <p:nvPr/>
              </p:nvSpPr>
              <p:spPr>
                <a:xfrm>
                  <a:off x="5043996" y="2175029"/>
                  <a:ext cx="2104007" cy="807868"/>
                </a:xfrm>
                <a:prstGeom prst="roundRect">
                  <a:avLst/>
                </a:prstGeom>
                <a:solidFill>
                  <a:srgbClr val="0080B7"/>
                </a:solidFill>
                <a:ln>
                  <a:solidFill>
                    <a:srgbClr val="0080B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ED954A1-F358-4E17-9DAD-8B6E3E17C1B7}"/>
                    </a:ext>
                  </a:extLst>
                </p:cNvPr>
                <p:cNvSpPr txBox="1"/>
                <p:nvPr/>
              </p:nvSpPr>
              <p:spPr>
                <a:xfrm>
                  <a:off x="5448935" y="2317352"/>
                  <a:ext cx="1244222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Apigee Hybrid</a:t>
                  </a: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4879210-5AA6-4A5C-9159-645A6595F43C}"/>
                  </a:ext>
                </a:extLst>
              </p:cNvPr>
              <p:cNvGrpSpPr/>
              <p:nvPr/>
            </p:nvGrpSpPr>
            <p:grpSpPr>
              <a:xfrm>
                <a:off x="7388440" y="1151433"/>
                <a:ext cx="2104007" cy="687527"/>
                <a:chOff x="7388440" y="2175029"/>
                <a:chExt cx="2104007" cy="807868"/>
              </a:xfrm>
            </p:grpSpPr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1703D1B7-F60D-49CC-8DE4-FDF8BE2FEDA5}"/>
                    </a:ext>
                  </a:extLst>
                </p:cNvPr>
                <p:cNvSpPr/>
                <p:nvPr/>
              </p:nvSpPr>
              <p:spPr>
                <a:xfrm>
                  <a:off x="7388440" y="2175029"/>
                  <a:ext cx="2104007" cy="807868"/>
                </a:xfrm>
                <a:prstGeom prst="roundRect">
                  <a:avLst/>
                </a:prstGeom>
                <a:solidFill>
                  <a:srgbClr val="0080B7"/>
                </a:solidFill>
                <a:ln>
                  <a:solidFill>
                    <a:srgbClr val="0080B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AD60E41-25C6-43DA-9611-4BBDFCBECB65}"/>
                    </a:ext>
                  </a:extLst>
                </p:cNvPr>
                <p:cNvSpPr txBox="1"/>
                <p:nvPr/>
              </p:nvSpPr>
              <p:spPr>
                <a:xfrm>
                  <a:off x="7443516" y="2425074"/>
                  <a:ext cx="199385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Apigee X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D2A39FA-F24F-4A0C-B04C-088E026840A1}"/>
                  </a:ext>
                </a:extLst>
              </p:cNvPr>
              <p:cNvGrpSpPr/>
              <p:nvPr/>
            </p:nvGrpSpPr>
            <p:grpSpPr>
              <a:xfrm>
                <a:off x="9732885" y="1151433"/>
                <a:ext cx="2104007" cy="687527"/>
                <a:chOff x="9732885" y="2175029"/>
                <a:chExt cx="2104007" cy="807868"/>
              </a:xfrm>
            </p:grpSpPr>
            <p:sp>
              <p:nvSpPr>
                <p:cNvPr id="70" name="Rectangle: Rounded Corners 69">
                  <a:extLst>
                    <a:ext uri="{FF2B5EF4-FFF2-40B4-BE49-F238E27FC236}">
                      <a16:creationId xmlns:a16="http://schemas.microsoft.com/office/drawing/2014/main" id="{0DC17890-FC83-45FA-A18B-CC746A208D99}"/>
                    </a:ext>
                  </a:extLst>
                </p:cNvPr>
                <p:cNvSpPr/>
                <p:nvPr/>
              </p:nvSpPr>
              <p:spPr>
                <a:xfrm>
                  <a:off x="9732885" y="2175029"/>
                  <a:ext cx="2104007" cy="807868"/>
                </a:xfrm>
                <a:prstGeom prst="roundRect">
                  <a:avLst/>
                </a:prstGeom>
                <a:solidFill>
                  <a:srgbClr val="0080B7"/>
                </a:solidFill>
                <a:ln>
                  <a:solidFill>
                    <a:srgbClr val="0080B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8452AE7-DD1C-4A66-8737-2FC6CE0A7006}"/>
                    </a:ext>
                  </a:extLst>
                </p:cNvPr>
                <p:cNvSpPr txBox="1"/>
                <p:nvPr/>
              </p:nvSpPr>
              <p:spPr>
                <a:xfrm>
                  <a:off x="9860376" y="2317352"/>
                  <a:ext cx="1849024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bg1"/>
                      </a:solidFill>
                      <a:latin typeface="Segoe UI Semibold" panose="020B0702040204020203" pitchFamily="34" charset="0"/>
                      <a:cs typeface="Segoe UI Semibold" panose="020B0702040204020203" pitchFamily="34" charset="0"/>
                    </a:rPr>
                    <a:t>Apigee Envoy Adaptor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B1D5F39-6638-48FC-83B5-4D8259E9688B}"/>
                  </a:ext>
                </a:extLst>
              </p:cNvPr>
              <p:cNvSpPr txBox="1"/>
              <p:nvPr/>
            </p:nvSpPr>
            <p:spPr>
              <a:xfrm>
                <a:off x="278558" y="1921561"/>
                <a:ext cx="2257106" cy="243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0000" indent="-180000" algn="l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API Management platform hosted on GCP</a:t>
                </a:r>
              </a:p>
              <a:p>
                <a:pPr marL="180000" indent="-180000" algn="l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Google Managed Infrastructure on GCP</a:t>
                </a:r>
              </a:p>
              <a:p>
                <a:pPr marL="180000" indent="-180000" algn="l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Customer configures the platform and develops on cloud </a:t>
                </a:r>
              </a:p>
              <a:p>
                <a:pPr marL="180000" indent="-180000" algn="l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All traffic routes through GCP clouds</a:t>
                </a:r>
              </a:p>
              <a:p>
                <a:pPr marL="180000" indent="-180000" algn="l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Provides options to choose region for availability and Traffic Isolation packs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3D94C39-E7D8-48D5-849D-CBD66B5E1C61}"/>
                  </a:ext>
                </a:extLst>
              </p:cNvPr>
              <p:cNvSpPr txBox="1"/>
              <p:nvPr/>
            </p:nvSpPr>
            <p:spPr>
              <a:xfrm>
                <a:off x="2674598" y="1921561"/>
                <a:ext cx="2128962" cy="3277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API Management platform hosted on Customer on-premise or private cloud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Customer Managed Infrastructure on-prem/private cloud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Customer configures the platform and develops on-premise/private cloud instance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All traffic routes through Customer infrastructure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Implemented in various topologies (5-node, 9-node, 13-node clusters) across data centers to achieve HA , performance and scalability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DFC1776-BBC2-4CCF-BC44-36CC707EDAA3}"/>
                  </a:ext>
                </a:extLst>
              </p:cNvPr>
              <p:cNvSpPr txBox="1"/>
              <p:nvPr/>
            </p:nvSpPr>
            <p:spPr>
              <a:xfrm>
                <a:off x="4915670" y="1921561"/>
                <a:ext cx="2310754" cy="4785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Build using new Product Architecture , where management plane is hosted on GCP and Runtime plane on Customer environment, as hybrid topology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Google managed infrastructure for management plane  and Customer managed infrastructure for Apigee runtime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Customer configures the platform and develops on cloud , analytics data stored on GCP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All runtime traffic routes through Customer infrastructure 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Supports multi-cloud topology for Runtime deployments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Uses Anthos GKE for managing workload for runtime hosted on Kubernetes clusters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Utilizes other GCP services for Identity , Logs and Analytics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B700FBF-D2ED-43F1-94C3-ED6367AACE56}"/>
                  </a:ext>
                </a:extLst>
              </p:cNvPr>
              <p:cNvSpPr txBox="1"/>
              <p:nvPr/>
            </p:nvSpPr>
            <p:spPr>
              <a:xfrm>
                <a:off x="7299413" y="1903056"/>
                <a:ext cx="2319491" cy="46166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Build using new Product Architecture , where Apigee manages runtime components in GCP 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API Management platform hosted on GCP and infrastructure managed by Google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Customer  VPC on GCP used to configure networking to access Apigee runtime hosted on Google managed VPC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Customer configures the platform and develops on cloud 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All runtime traffic routes through GCP cloud ; availability across 24 regions using Cloud CDN 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Multi-layer security provided by Cloud Armor and Google IAM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Automates Predictive analytics with Google AI services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88486AA-2187-4E96-93A6-5BAFF8F75BEF}"/>
                  </a:ext>
                </a:extLst>
              </p:cNvPr>
              <p:cNvSpPr txBox="1"/>
              <p:nvPr/>
            </p:nvSpPr>
            <p:spPr>
              <a:xfrm>
                <a:off x="9757839" y="1921561"/>
                <a:ext cx="2079053" cy="2600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Subset of API Management features for Security and Quota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API Management platform hosted on GCP 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Envoy provides runtime proxy for API 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Customer configures Envoy Adaptor and related components in its environment</a:t>
                </a:r>
              </a:p>
              <a:p>
                <a:pPr marL="180000" indent="-180000">
                  <a:spcBef>
                    <a:spcPts val="3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1100" dirty="0">
                    <a:solidFill>
                      <a:schemeClr val="accent4">
                        <a:lumMod val="75000"/>
                        <a:lumOff val="25000"/>
                      </a:schemeClr>
                    </a:solidFill>
                    <a:latin typeface="+mj-lt"/>
                    <a:cs typeface="Segoe UI" panose="020B0502040204020203" pitchFamily="34" charset="0"/>
                  </a:rPr>
                  <a:t>All traffic routes through Envoy proxy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A23BF66-1B91-4432-9ED2-3224F3A86AAC}"/>
                </a:ext>
              </a:extLst>
            </p:cNvPr>
            <p:cNvCxnSpPr/>
            <p:nvPr/>
          </p:nvCxnSpPr>
          <p:spPr>
            <a:xfrm>
              <a:off x="2604419" y="1151433"/>
              <a:ext cx="0" cy="5087605"/>
            </a:xfrm>
            <a:prstGeom prst="line">
              <a:avLst/>
            </a:prstGeom>
            <a:ln>
              <a:solidFill>
                <a:srgbClr val="008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1ED7F7-9B64-491A-A818-E651FB14C50E}"/>
                </a:ext>
              </a:extLst>
            </p:cNvPr>
            <p:cNvCxnSpPr/>
            <p:nvPr/>
          </p:nvCxnSpPr>
          <p:spPr>
            <a:xfrm>
              <a:off x="4953945" y="1151433"/>
              <a:ext cx="0" cy="5087605"/>
            </a:xfrm>
            <a:prstGeom prst="line">
              <a:avLst/>
            </a:prstGeom>
            <a:ln>
              <a:solidFill>
                <a:srgbClr val="008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AD757E-2782-45E9-8C65-000C0FEF8B1C}"/>
                </a:ext>
              </a:extLst>
            </p:cNvPr>
            <p:cNvCxnSpPr/>
            <p:nvPr/>
          </p:nvCxnSpPr>
          <p:spPr>
            <a:xfrm>
              <a:off x="7311364" y="1151433"/>
              <a:ext cx="0" cy="5087605"/>
            </a:xfrm>
            <a:prstGeom prst="line">
              <a:avLst/>
            </a:prstGeom>
            <a:ln>
              <a:solidFill>
                <a:srgbClr val="008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7D96D5-2023-4FE9-845E-FFD21DB3D90D}"/>
                </a:ext>
              </a:extLst>
            </p:cNvPr>
            <p:cNvCxnSpPr/>
            <p:nvPr/>
          </p:nvCxnSpPr>
          <p:spPr>
            <a:xfrm>
              <a:off x="9657179" y="1151433"/>
              <a:ext cx="0" cy="5087605"/>
            </a:xfrm>
            <a:prstGeom prst="line">
              <a:avLst/>
            </a:prstGeom>
            <a:ln>
              <a:solidFill>
                <a:srgbClr val="0080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522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Apigee Products Components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0B1C73-9477-4F5F-9B0F-C47CA92BEA1D}"/>
              </a:ext>
            </a:extLst>
          </p:cNvPr>
          <p:cNvGrpSpPr/>
          <p:nvPr/>
        </p:nvGrpSpPr>
        <p:grpSpPr>
          <a:xfrm>
            <a:off x="162560" y="1161593"/>
            <a:ext cx="2956561" cy="4848590"/>
            <a:chOff x="162560" y="1161593"/>
            <a:chExt cx="2956561" cy="484859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3E8608-57EE-42EB-BA65-F9D2467D8C6A}"/>
                </a:ext>
              </a:extLst>
            </p:cNvPr>
            <p:cNvSpPr/>
            <p:nvPr/>
          </p:nvSpPr>
          <p:spPr>
            <a:xfrm>
              <a:off x="162560" y="1502415"/>
              <a:ext cx="2956560" cy="3103574"/>
            </a:xfrm>
            <a:prstGeom prst="rect">
              <a:avLst/>
            </a:prstGeom>
            <a:noFill/>
            <a:ln>
              <a:solidFill>
                <a:srgbClr val="0080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7D185B-021F-4165-94F1-C110E1BFCAAA}"/>
                </a:ext>
              </a:extLst>
            </p:cNvPr>
            <p:cNvGrpSpPr/>
            <p:nvPr/>
          </p:nvGrpSpPr>
          <p:grpSpPr>
            <a:xfrm>
              <a:off x="588837" y="1161593"/>
              <a:ext cx="2104007" cy="687527"/>
              <a:chOff x="505143" y="1598473"/>
              <a:chExt cx="2104007" cy="687527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E5453B9-A423-4A82-89B0-645D6FC87EEE}"/>
                  </a:ext>
                </a:extLst>
              </p:cNvPr>
              <p:cNvSpPr/>
              <p:nvPr/>
            </p:nvSpPr>
            <p:spPr>
              <a:xfrm>
                <a:off x="505143" y="1598473"/>
                <a:ext cx="2104007" cy="687527"/>
              </a:xfrm>
              <a:prstGeom prst="roundRect">
                <a:avLst/>
              </a:prstGeom>
              <a:solidFill>
                <a:srgbClr val="0080B7"/>
              </a:solidFill>
              <a:ln>
                <a:solidFill>
                  <a:srgbClr val="0080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D32670-04CD-4712-AEC2-447137E59332}"/>
                  </a:ext>
                </a:extLst>
              </p:cNvPr>
              <p:cNvSpPr txBox="1"/>
              <p:nvPr/>
            </p:nvSpPr>
            <p:spPr>
              <a:xfrm>
                <a:off x="982205" y="1677686"/>
                <a:ext cx="11422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Apigee Edge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23E9CF-A5B9-4B32-AC11-AA323CD973C8}"/>
                </a:ext>
              </a:extLst>
            </p:cNvPr>
            <p:cNvSpPr/>
            <p:nvPr/>
          </p:nvSpPr>
          <p:spPr>
            <a:xfrm>
              <a:off x="273369" y="1928333"/>
              <a:ext cx="2845752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solidFill>
                    <a:srgbClr val="0080B7"/>
                  </a:solidFill>
                </a:rPr>
                <a:t>Apigee Edge Component </a:t>
              </a:r>
              <a:r>
                <a:rPr lang="en-IN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– </a:t>
              </a:r>
              <a:r>
                <a:rPr lang="en-IN" sz="1200" i="1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Hosted on GCP for SaaS , or Customer On-prem/Private cloud for OPDK.</a:t>
              </a:r>
              <a:endParaRPr lang="en-US" sz="1200" i="1" dirty="0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200" dirty="0">
                  <a:solidFill>
                    <a:srgbClr val="0080B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Management </a:t>
              </a:r>
              <a:r>
                <a:rPr lang="en-IN" sz="1200" dirty="0">
                  <a:solidFill>
                    <a:srgbClr val="0080B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Components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Apigee Management UI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Management Server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Developer Portal</a:t>
              </a:r>
            </a:p>
            <a:p>
              <a:r>
                <a:rPr lang="en-US" sz="1200" dirty="0">
                  <a:solidFill>
                    <a:srgbClr val="0080B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Runtime</a:t>
              </a:r>
              <a:r>
                <a:rPr lang="en-IN" sz="1200" dirty="0">
                  <a:solidFill>
                    <a:srgbClr val="0080B7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Components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Router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Message Processor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QPID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Postgres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Cassandra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Zookeeper</a:t>
              </a:r>
              <a:endParaRPr lang="en-IN" sz="1200" dirty="0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28BC72-DF42-4E74-9314-A690B588D98D}"/>
                </a:ext>
              </a:extLst>
            </p:cNvPr>
            <p:cNvSpPr txBox="1"/>
            <p:nvPr/>
          </p:nvSpPr>
          <p:spPr>
            <a:xfrm>
              <a:off x="162560" y="4867598"/>
              <a:ext cx="2956560" cy="9971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3152" tIns="36576" rIns="73152" bIns="36576" rtlCol="0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Customer manages both management components and runtime components for OPDK installation of Apigee Edge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For SaaS, Customer only configures the platform and uses for implementation </a:t>
              </a:r>
              <a:endParaRPr lang="en-IN" sz="1200" dirty="0">
                <a:solidFill>
                  <a:schemeClr val="accent4">
                    <a:lumMod val="75000"/>
                    <a:lumOff val="25000"/>
                  </a:schemeClr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739BEA7-FCE2-45CD-AA4B-0499B2EFA464}"/>
                </a:ext>
              </a:extLst>
            </p:cNvPr>
            <p:cNvSpPr/>
            <p:nvPr/>
          </p:nvSpPr>
          <p:spPr>
            <a:xfrm>
              <a:off x="162560" y="4686026"/>
              <a:ext cx="2956560" cy="1324157"/>
            </a:xfrm>
            <a:prstGeom prst="rect">
              <a:avLst/>
            </a:prstGeom>
            <a:noFill/>
            <a:ln>
              <a:solidFill>
                <a:srgbClr val="0080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6F03A2-3DA8-40CE-8F2B-81C946A150BD}"/>
              </a:ext>
            </a:extLst>
          </p:cNvPr>
          <p:cNvGrpSpPr/>
          <p:nvPr/>
        </p:nvGrpSpPr>
        <p:grpSpPr>
          <a:xfrm>
            <a:off x="3380673" y="1161593"/>
            <a:ext cx="4201290" cy="4848590"/>
            <a:chOff x="3388359" y="1161593"/>
            <a:chExt cx="4201290" cy="484859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183A3ED-2DAA-4770-BC6B-D95C87875001}"/>
                </a:ext>
              </a:extLst>
            </p:cNvPr>
            <p:cNvSpPr/>
            <p:nvPr/>
          </p:nvSpPr>
          <p:spPr>
            <a:xfrm>
              <a:off x="3388359" y="1501150"/>
              <a:ext cx="4185920" cy="3103574"/>
            </a:xfrm>
            <a:prstGeom prst="rect">
              <a:avLst/>
            </a:prstGeom>
            <a:noFill/>
            <a:ln>
              <a:solidFill>
                <a:srgbClr val="15AF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F34D957-D2F4-4917-8196-B828F2870266}"/>
                </a:ext>
              </a:extLst>
            </p:cNvPr>
            <p:cNvGrpSpPr/>
            <p:nvPr/>
          </p:nvGrpSpPr>
          <p:grpSpPr>
            <a:xfrm>
              <a:off x="4429316" y="1161593"/>
              <a:ext cx="2104007" cy="687527"/>
              <a:chOff x="505143" y="1598473"/>
              <a:chExt cx="2104007" cy="687527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8B6B7C16-05B8-4486-8ACB-686471034838}"/>
                  </a:ext>
                </a:extLst>
              </p:cNvPr>
              <p:cNvSpPr/>
              <p:nvPr/>
            </p:nvSpPr>
            <p:spPr>
              <a:xfrm>
                <a:off x="505143" y="1598473"/>
                <a:ext cx="2104007" cy="687527"/>
              </a:xfrm>
              <a:prstGeom prst="roundRect">
                <a:avLst/>
              </a:prstGeom>
              <a:solidFill>
                <a:srgbClr val="15AF97"/>
              </a:solidFill>
              <a:ln>
                <a:solidFill>
                  <a:srgbClr val="15AF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9180CE4-9BE7-49F6-A297-1A8E94134B26}"/>
                  </a:ext>
                </a:extLst>
              </p:cNvPr>
              <p:cNvSpPr txBox="1"/>
              <p:nvPr/>
            </p:nvSpPr>
            <p:spPr>
              <a:xfrm>
                <a:off x="982205" y="1677686"/>
                <a:ext cx="11422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Apigee Hybrid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F00BA17-3603-4D74-A272-84DBAFF2C10F}"/>
                </a:ext>
              </a:extLst>
            </p:cNvPr>
            <p:cNvSpPr/>
            <p:nvPr/>
          </p:nvSpPr>
          <p:spPr>
            <a:xfrm>
              <a:off x="3403730" y="1928333"/>
              <a:ext cx="230991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solidFill>
                    <a:srgbClr val="15AF97"/>
                  </a:solidFill>
                </a:rPr>
                <a:t>Management Plane </a:t>
              </a:r>
              <a:r>
                <a:rPr lang="en-IN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– </a:t>
              </a:r>
              <a:r>
                <a:rPr lang="en-IN" sz="1200" i="1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Hosted on GCP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Apigee Hybrid UI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Management Server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Unified Analytics Platform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Developer Portal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641816-D0FC-47AC-9022-0B177B642C9B}"/>
                </a:ext>
              </a:extLst>
            </p:cNvPr>
            <p:cNvSpPr/>
            <p:nvPr/>
          </p:nvSpPr>
          <p:spPr>
            <a:xfrm>
              <a:off x="5729013" y="1928333"/>
              <a:ext cx="1845266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15AF97"/>
                  </a:solidFill>
                </a:rPr>
                <a:t>Runtime Plane </a:t>
              </a: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– </a:t>
              </a:r>
              <a:r>
                <a:rPr lang="en-US" sz="1200" i="1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Hosted as Kubernetes Cluster on Customer managed multi-cloud(on-prem/private cloud)</a:t>
              </a:r>
            </a:p>
            <a:p>
              <a:endParaRPr lang="en-US" sz="1200" i="1" dirty="0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Apigee Connect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Message Processor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MART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UDCA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Cassandra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Synchronizer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Istio</a:t>
              </a: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 Ingress/Envoy 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8177064-CE24-43CE-9CD0-E08904C00778}"/>
                </a:ext>
              </a:extLst>
            </p:cNvPr>
            <p:cNvSpPr/>
            <p:nvPr/>
          </p:nvSpPr>
          <p:spPr>
            <a:xfrm>
              <a:off x="3403730" y="3294982"/>
              <a:ext cx="195146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15AF97"/>
                  </a:solidFill>
                </a:rPr>
                <a:t>Google Services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Cloud IAM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Cloud Identity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Cloud Monitoring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Cloud Logging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Google Projects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12F336-F96F-4447-8823-657FC1308A7A}"/>
                </a:ext>
              </a:extLst>
            </p:cNvPr>
            <p:cNvSpPr txBox="1"/>
            <p:nvPr/>
          </p:nvSpPr>
          <p:spPr>
            <a:xfrm>
              <a:off x="3403730" y="4941839"/>
              <a:ext cx="4185919" cy="8125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3152" tIns="36576" rIns="73152" bIns="36576" rtlCol="0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Customer manages runtime components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accent4">
                    <a:lumMod val="75000"/>
                    <a:lumOff val="25000"/>
                  </a:schemeClr>
                </a:solidFill>
                <a:cs typeface="Segoe UI" panose="020B0502040204020203" pitchFamily="34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Customer configures management platform,  google services and use for implementation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7214B17-CF3A-4AF0-9727-F49935DF53E8}"/>
                </a:ext>
              </a:extLst>
            </p:cNvPr>
            <p:cNvSpPr/>
            <p:nvPr/>
          </p:nvSpPr>
          <p:spPr>
            <a:xfrm>
              <a:off x="3388359" y="4686026"/>
              <a:ext cx="4185918" cy="1324157"/>
            </a:xfrm>
            <a:prstGeom prst="rect">
              <a:avLst/>
            </a:prstGeom>
            <a:noFill/>
            <a:ln>
              <a:solidFill>
                <a:srgbClr val="15AF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F7B9A9-C550-4EBA-AA44-088709E05CD2}"/>
              </a:ext>
            </a:extLst>
          </p:cNvPr>
          <p:cNvGrpSpPr/>
          <p:nvPr/>
        </p:nvGrpSpPr>
        <p:grpSpPr>
          <a:xfrm>
            <a:off x="7843515" y="1161593"/>
            <a:ext cx="4185925" cy="4848590"/>
            <a:chOff x="7843515" y="1161593"/>
            <a:chExt cx="4185925" cy="484859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B3D6107-F6B9-4F6E-A183-1FE3DEC4C22C}"/>
                </a:ext>
              </a:extLst>
            </p:cNvPr>
            <p:cNvSpPr/>
            <p:nvPr/>
          </p:nvSpPr>
          <p:spPr>
            <a:xfrm>
              <a:off x="7843520" y="1502415"/>
              <a:ext cx="4185920" cy="3103574"/>
            </a:xfrm>
            <a:prstGeom prst="rect">
              <a:avLst/>
            </a:prstGeom>
            <a:noFill/>
            <a:ln>
              <a:solidFill>
                <a:srgbClr val="F7A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490EA48-59A6-4FDE-89C9-320E0F4969FD}"/>
                </a:ext>
              </a:extLst>
            </p:cNvPr>
            <p:cNvGrpSpPr/>
            <p:nvPr/>
          </p:nvGrpSpPr>
          <p:grpSpPr>
            <a:xfrm>
              <a:off x="8884477" y="1161593"/>
              <a:ext cx="2104007" cy="687527"/>
              <a:chOff x="505143" y="1598473"/>
              <a:chExt cx="2104007" cy="687527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C879CE1C-4A24-41B7-AFA9-E27D60B1B43E}"/>
                  </a:ext>
                </a:extLst>
              </p:cNvPr>
              <p:cNvSpPr/>
              <p:nvPr/>
            </p:nvSpPr>
            <p:spPr>
              <a:xfrm>
                <a:off x="505143" y="1598473"/>
                <a:ext cx="2104007" cy="687527"/>
              </a:xfrm>
              <a:prstGeom prst="roundRect">
                <a:avLst/>
              </a:prstGeom>
              <a:solidFill>
                <a:srgbClr val="F7A600"/>
              </a:solidFill>
              <a:ln>
                <a:solidFill>
                  <a:srgbClr val="F7A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AE9AAE-0752-4D18-B3E2-DA978089B899}"/>
                  </a:ext>
                </a:extLst>
              </p:cNvPr>
              <p:cNvSpPr txBox="1"/>
              <p:nvPr/>
            </p:nvSpPr>
            <p:spPr>
              <a:xfrm>
                <a:off x="989828" y="1785407"/>
                <a:ext cx="11422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4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Apigee X</a:t>
                </a: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04F4203-F378-4986-A8CD-55798823F26B}"/>
                </a:ext>
              </a:extLst>
            </p:cNvPr>
            <p:cNvSpPr/>
            <p:nvPr/>
          </p:nvSpPr>
          <p:spPr>
            <a:xfrm>
              <a:off x="7843515" y="4686026"/>
              <a:ext cx="4185918" cy="1324157"/>
            </a:xfrm>
            <a:prstGeom prst="rect">
              <a:avLst/>
            </a:prstGeom>
            <a:noFill/>
            <a:ln>
              <a:solidFill>
                <a:srgbClr val="F7A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468EAB-0F3E-473B-A7B3-E1250E6BE801}"/>
                </a:ext>
              </a:extLst>
            </p:cNvPr>
            <p:cNvSpPr txBox="1"/>
            <p:nvPr/>
          </p:nvSpPr>
          <p:spPr>
            <a:xfrm>
              <a:off x="7843515" y="5029472"/>
              <a:ext cx="4185919" cy="6278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3152" tIns="36576" rIns="73152" bIns="36576" rtlCol="0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Customer manages VPC on Google Cloud Platform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accent4">
                    <a:lumMod val="75000"/>
                    <a:lumOff val="25000"/>
                  </a:schemeClr>
                </a:solidFill>
                <a:cs typeface="Segoe UI" panose="020B0502040204020203" pitchFamily="34" charset="0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  <a:cs typeface="Segoe UI" panose="020B0502040204020203" pitchFamily="34" charset="0"/>
                </a:rPr>
                <a:t>Customer configures networking components on VPC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3626F3A-64B5-4C53-A376-19CFCE15E1A7}"/>
                </a:ext>
              </a:extLst>
            </p:cNvPr>
            <p:cNvSpPr/>
            <p:nvPr/>
          </p:nvSpPr>
          <p:spPr>
            <a:xfrm>
              <a:off x="7919824" y="1928333"/>
              <a:ext cx="2518217" cy="2492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solidFill>
                    <a:srgbClr val="F7A600"/>
                  </a:solidFill>
                </a:rPr>
                <a:t>Apigee X </a:t>
              </a:r>
              <a:r>
                <a:rPr lang="en-IN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– </a:t>
              </a:r>
              <a:r>
                <a:rPr lang="en-IN" sz="1200" i="1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Hosted on GCP</a:t>
              </a:r>
              <a:endParaRPr lang="en-IN" sz="1200" dirty="0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200" i="1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Components under Customer Managed Project on GCP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A</a:t>
              </a:r>
              <a:r>
                <a:rPr lang="en-IN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pigee API Services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IN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Developer Portal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L4 Internal Load balancer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VMs for Network bridge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IN" sz="1200" dirty="0">
                <a:solidFill>
                  <a:schemeClr val="accent4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200" i="1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Components under Google Managed Tenant Project on GCP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A</a:t>
              </a:r>
              <a:r>
                <a:rPr lang="en-IN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pigee Runtime Services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L7 External Load balancer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Cloud NAT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1E0F9AF-B2AC-406F-95DE-0B13E8CA5A9D}"/>
                </a:ext>
              </a:extLst>
            </p:cNvPr>
            <p:cNvSpPr/>
            <p:nvPr/>
          </p:nvSpPr>
          <p:spPr>
            <a:xfrm>
              <a:off x="10362034" y="1928333"/>
              <a:ext cx="15634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rgbClr val="F7A600"/>
                  </a:solidFill>
                </a:rPr>
                <a:t>Google Services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Cloud IAM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Cloud Identity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Cloud Monitoring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Cloud Logging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accent4">
                      <a:lumMod val="75000"/>
                      <a:lumOff val="25000"/>
                    </a:schemeClr>
                  </a:solidFill>
                </a:rPr>
                <a:t>Google Projects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063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 in Product Variants</a:t>
            </a:r>
            <a:endParaRPr lang="en-IN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6D5872D-F6CF-43CF-83AC-1DCAF8C77E68}"/>
              </a:ext>
            </a:extLst>
          </p:cNvPr>
          <p:cNvSpPr/>
          <p:nvPr/>
        </p:nvSpPr>
        <p:spPr>
          <a:xfrm>
            <a:off x="2055395" y="1211519"/>
            <a:ext cx="2956560" cy="4967339"/>
          </a:xfrm>
          <a:prstGeom prst="rect">
            <a:avLst/>
          </a:prstGeom>
          <a:solidFill>
            <a:srgbClr val="E7EDF3"/>
          </a:solidFill>
          <a:ln>
            <a:solidFill>
              <a:srgbClr val="E7ED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8DFD27-FD47-4F49-97F8-956805301810}"/>
              </a:ext>
            </a:extLst>
          </p:cNvPr>
          <p:cNvGrpSpPr/>
          <p:nvPr/>
        </p:nvGrpSpPr>
        <p:grpSpPr>
          <a:xfrm>
            <a:off x="2481672" y="826160"/>
            <a:ext cx="2104007" cy="465166"/>
            <a:chOff x="2481672" y="826160"/>
            <a:chExt cx="2104007" cy="46516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E5453B9-A423-4A82-89B0-645D6FC87EEE}"/>
                </a:ext>
              </a:extLst>
            </p:cNvPr>
            <p:cNvSpPr/>
            <p:nvPr/>
          </p:nvSpPr>
          <p:spPr>
            <a:xfrm>
              <a:off x="2481672" y="826160"/>
              <a:ext cx="2104007" cy="465166"/>
            </a:xfrm>
            <a:prstGeom prst="roundRect">
              <a:avLst/>
            </a:prstGeom>
            <a:solidFill>
              <a:srgbClr val="0080B7"/>
            </a:solidFill>
            <a:ln>
              <a:solidFill>
                <a:srgbClr val="0080B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D32670-04CD-4712-AEC2-447137E59332}"/>
                </a:ext>
              </a:extLst>
            </p:cNvPr>
            <p:cNvSpPr txBox="1"/>
            <p:nvPr/>
          </p:nvSpPr>
          <p:spPr>
            <a:xfrm>
              <a:off x="2900327" y="893826"/>
              <a:ext cx="12590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Apigee Edge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7210E27-C48D-4FF2-B7BD-95BF4DEE6401}"/>
              </a:ext>
            </a:extLst>
          </p:cNvPr>
          <p:cNvSpPr/>
          <p:nvPr/>
        </p:nvSpPr>
        <p:spPr>
          <a:xfrm>
            <a:off x="5438231" y="1211519"/>
            <a:ext cx="2956560" cy="4967339"/>
          </a:xfrm>
          <a:prstGeom prst="rect">
            <a:avLst/>
          </a:prstGeom>
          <a:solidFill>
            <a:srgbClr val="E7F2EF"/>
          </a:solidFill>
          <a:ln>
            <a:solidFill>
              <a:srgbClr val="E7F2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BD87E9-EC45-4170-840F-76EB48554995}"/>
              </a:ext>
            </a:extLst>
          </p:cNvPr>
          <p:cNvGrpSpPr/>
          <p:nvPr/>
        </p:nvGrpSpPr>
        <p:grpSpPr>
          <a:xfrm>
            <a:off x="5864508" y="826160"/>
            <a:ext cx="2104007" cy="465166"/>
            <a:chOff x="5864508" y="826160"/>
            <a:chExt cx="2104007" cy="46516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B6B7C16-05B8-4486-8ACB-686471034838}"/>
                </a:ext>
              </a:extLst>
            </p:cNvPr>
            <p:cNvSpPr/>
            <p:nvPr/>
          </p:nvSpPr>
          <p:spPr>
            <a:xfrm>
              <a:off x="5864508" y="826160"/>
              <a:ext cx="2104007" cy="465166"/>
            </a:xfrm>
            <a:prstGeom prst="roundRect">
              <a:avLst/>
            </a:prstGeom>
            <a:solidFill>
              <a:srgbClr val="15AF97"/>
            </a:solidFill>
            <a:ln>
              <a:solidFill>
                <a:srgbClr val="15AF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9180CE4-9BE7-49F6-A297-1A8E94134B26}"/>
                </a:ext>
              </a:extLst>
            </p:cNvPr>
            <p:cNvSpPr txBox="1"/>
            <p:nvPr/>
          </p:nvSpPr>
          <p:spPr>
            <a:xfrm>
              <a:off x="6174920" y="893826"/>
              <a:ext cx="147556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Apigee Hybrid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934573E-37C0-4691-B0F2-550C9804AD8E}"/>
              </a:ext>
            </a:extLst>
          </p:cNvPr>
          <p:cNvSpPr/>
          <p:nvPr/>
        </p:nvSpPr>
        <p:spPr>
          <a:xfrm>
            <a:off x="8821068" y="1211519"/>
            <a:ext cx="2956560" cy="4967339"/>
          </a:xfrm>
          <a:prstGeom prst="rect">
            <a:avLst/>
          </a:prstGeom>
          <a:solidFill>
            <a:srgbClr val="FDF1E7">
              <a:alpha val="70000"/>
            </a:srgbClr>
          </a:solidFill>
          <a:ln>
            <a:solidFill>
              <a:srgbClr val="FDF1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E2214C-A887-4A67-8DB4-D6C7F54E8917}"/>
              </a:ext>
            </a:extLst>
          </p:cNvPr>
          <p:cNvGrpSpPr/>
          <p:nvPr/>
        </p:nvGrpSpPr>
        <p:grpSpPr>
          <a:xfrm>
            <a:off x="9247345" y="826159"/>
            <a:ext cx="2104007" cy="464400"/>
            <a:chOff x="9247345" y="826159"/>
            <a:chExt cx="2104007" cy="46440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879CE1C-4A24-41B7-AFA9-E27D60B1B43E}"/>
                </a:ext>
              </a:extLst>
            </p:cNvPr>
            <p:cNvSpPr/>
            <p:nvPr/>
          </p:nvSpPr>
          <p:spPr>
            <a:xfrm>
              <a:off x="9247345" y="826159"/>
              <a:ext cx="2104007" cy="464400"/>
            </a:xfrm>
            <a:prstGeom prst="roundRect">
              <a:avLst/>
            </a:prstGeom>
            <a:solidFill>
              <a:srgbClr val="F7A600"/>
            </a:solidFill>
            <a:ln>
              <a:solidFill>
                <a:srgbClr val="F7A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AE9AAE-0752-4D18-B3E2-DA978089B899}"/>
                </a:ext>
              </a:extLst>
            </p:cNvPr>
            <p:cNvSpPr txBox="1"/>
            <p:nvPr/>
          </p:nvSpPr>
          <p:spPr>
            <a:xfrm>
              <a:off x="9732030" y="893826"/>
              <a:ext cx="114226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Apigee X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77AA42-46A7-4128-939F-9CA5C14F576F}"/>
              </a:ext>
            </a:extLst>
          </p:cNvPr>
          <p:cNvGrpSpPr/>
          <p:nvPr/>
        </p:nvGrpSpPr>
        <p:grpSpPr>
          <a:xfrm>
            <a:off x="384428" y="1349034"/>
            <a:ext cx="11562088" cy="797336"/>
            <a:chOff x="384428" y="1349034"/>
            <a:chExt cx="11562088" cy="79733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861038-A2ED-4554-9F8F-E5C506B03B82}"/>
                </a:ext>
              </a:extLst>
            </p:cNvPr>
            <p:cNvGrpSpPr/>
            <p:nvPr/>
          </p:nvGrpSpPr>
          <p:grpSpPr>
            <a:xfrm>
              <a:off x="384428" y="1349034"/>
              <a:ext cx="11562088" cy="797336"/>
              <a:chOff x="396232" y="1345152"/>
              <a:chExt cx="11562088" cy="797336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1FBE7CAD-62A2-4E9A-82EE-1583159AA5D4}"/>
                  </a:ext>
                </a:extLst>
              </p:cNvPr>
              <p:cNvSpPr/>
              <p:nvPr/>
            </p:nvSpPr>
            <p:spPr>
              <a:xfrm>
                <a:off x="396232" y="1432604"/>
                <a:ext cx="1567925" cy="616818"/>
              </a:xfrm>
              <a:prstGeom prst="roundRect">
                <a:avLst/>
              </a:prstGeom>
              <a:solidFill>
                <a:srgbClr val="B14D97"/>
              </a:solidFill>
              <a:ln w="9525" cap="flat" cmpd="sng" algn="ctr">
                <a:solidFill>
                  <a:srgbClr val="B14D97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228600" tIns="228600" rIns="228600" bIns="2286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Hosting Platform</a:t>
                </a:r>
                <a:endParaRPr kumimoji="0" lang="en-IN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39D87A1-F418-469A-8292-D68A8F53FB7A}"/>
                  </a:ext>
                </a:extLst>
              </p:cNvPr>
              <p:cNvSpPr/>
              <p:nvPr/>
            </p:nvSpPr>
            <p:spPr>
              <a:xfrm>
                <a:off x="1310640" y="1345152"/>
                <a:ext cx="10647680" cy="797336"/>
              </a:xfrm>
              <a:prstGeom prst="rect">
                <a:avLst/>
              </a:prstGeom>
              <a:noFill/>
              <a:ln>
                <a:solidFill>
                  <a:srgbClr val="B14D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F162028-8C29-4AD5-A3F9-52601DC1B372}"/>
                </a:ext>
              </a:extLst>
            </p:cNvPr>
            <p:cNvSpPr txBox="1"/>
            <p:nvPr/>
          </p:nvSpPr>
          <p:spPr>
            <a:xfrm>
              <a:off x="2201434" y="1377080"/>
              <a:ext cx="2656860" cy="750975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spAutoFit/>
            </a:bodyPr>
            <a:lstStyle/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B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SaaS  - All Components hosted on GCP </a:t>
              </a:r>
            </a:p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B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OPDK – All Components hosted on Customer private cloud</a:t>
              </a:r>
              <a:endPara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80B7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2848927-E171-4B8F-BA71-264A5D6CB632}"/>
                </a:ext>
              </a:extLst>
            </p:cNvPr>
            <p:cNvSpPr txBox="1"/>
            <p:nvPr/>
          </p:nvSpPr>
          <p:spPr>
            <a:xfrm>
              <a:off x="5584271" y="1461718"/>
              <a:ext cx="2656860" cy="581698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spAutoFit/>
            </a:bodyPr>
            <a:lstStyle/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5AF9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Management Plane – Hosted on GCP</a:t>
              </a:r>
            </a:p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5AF9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Runtime – Hosted on Customer multi-cloud(on-prem/private cloud)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CF0E2D3-D3C7-47AB-A1EA-0CCB9B2688A0}"/>
                </a:ext>
              </a:extLst>
            </p:cNvPr>
            <p:cNvSpPr txBox="1"/>
            <p:nvPr/>
          </p:nvSpPr>
          <p:spPr>
            <a:xfrm>
              <a:off x="8967108" y="1630996"/>
              <a:ext cx="2656860" cy="243143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spAutoFit/>
            </a:bodyPr>
            <a:lstStyle/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7A60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All Component hosted on GCP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BA3D2DE-B914-4C3D-8DAC-6E0A41210B3A}"/>
              </a:ext>
            </a:extLst>
          </p:cNvPr>
          <p:cNvGrpSpPr/>
          <p:nvPr/>
        </p:nvGrpSpPr>
        <p:grpSpPr>
          <a:xfrm>
            <a:off x="393306" y="2211012"/>
            <a:ext cx="11541034" cy="719046"/>
            <a:chOff x="393306" y="2222664"/>
            <a:chExt cx="11541034" cy="71904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202DECA-D0C0-4F96-BD42-654AB37BBFA2}"/>
                </a:ext>
              </a:extLst>
            </p:cNvPr>
            <p:cNvGrpSpPr/>
            <p:nvPr/>
          </p:nvGrpSpPr>
          <p:grpSpPr>
            <a:xfrm>
              <a:off x="393306" y="2222664"/>
              <a:ext cx="11541034" cy="719046"/>
              <a:chOff x="405482" y="2651909"/>
              <a:chExt cx="11541034" cy="719046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1254E566-ABC4-4629-B93D-0EEB287B58B5}"/>
                  </a:ext>
                </a:extLst>
              </p:cNvPr>
              <p:cNvSpPr/>
              <p:nvPr/>
            </p:nvSpPr>
            <p:spPr>
              <a:xfrm>
                <a:off x="405482" y="2703023"/>
                <a:ext cx="1567925" cy="616818"/>
              </a:xfrm>
              <a:prstGeom prst="roundRect">
                <a:avLst/>
              </a:prstGeom>
              <a:solidFill>
                <a:srgbClr val="B14D97"/>
              </a:solidFill>
              <a:ln w="9525" cap="flat" cmpd="sng" algn="ctr">
                <a:solidFill>
                  <a:srgbClr val="B14D97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228600" tIns="228600" rIns="228600" bIns="2286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Infrastructure Ownership</a:t>
                </a:r>
                <a:endParaRPr kumimoji="0" lang="en-IN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6DAD9F0-7A7C-4AA6-BFDA-8071EBDACE3C}"/>
                  </a:ext>
                </a:extLst>
              </p:cNvPr>
              <p:cNvSpPr/>
              <p:nvPr/>
            </p:nvSpPr>
            <p:spPr>
              <a:xfrm>
                <a:off x="1298836" y="2651909"/>
                <a:ext cx="10647680" cy="719046"/>
              </a:xfrm>
              <a:prstGeom prst="rect">
                <a:avLst/>
              </a:prstGeom>
              <a:noFill/>
              <a:ln>
                <a:solidFill>
                  <a:srgbClr val="B14D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6C1C93D-44B3-4974-892C-6CCFF9C6EEF2}"/>
                </a:ext>
              </a:extLst>
            </p:cNvPr>
            <p:cNvSpPr txBox="1"/>
            <p:nvPr/>
          </p:nvSpPr>
          <p:spPr>
            <a:xfrm>
              <a:off x="2201434" y="2372807"/>
              <a:ext cx="2656860" cy="412421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spAutoFit/>
            </a:bodyPr>
            <a:lstStyle/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B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SaaS  - Managed by Google</a:t>
              </a:r>
            </a:p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B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OPDK – Managed by Customer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11DCF8-AE8D-49AD-95DC-8C8C725553B5}"/>
                </a:ext>
              </a:extLst>
            </p:cNvPr>
            <p:cNvSpPr txBox="1"/>
            <p:nvPr/>
          </p:nvSpPr>
          <p:spPr>
            <a:xfrm>
              <a:off x="5584271" y="2457446"/>
              <a:ext cx="2656860" cy="243143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spAutoFit/>
            </a:bodyPr>
            <a:lstStyle/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5AF9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Both Google and Customer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D460FC0-8FBA-4CCB-8ABD-55487B132489}"/>
                </a:ext>
              </a:extLst>
            </p:cNvPr>
            <p:cNvSpPr txBox="1"/>
            <p:nvPr/>
          </p:nvSpPr>
          <p:spPr>
            <a:xfrm>
              <a:off x="8967108" y="2303409"/>
              <a:ext cx="2656860" cy="581698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spAutoFit/>
            </a:bodyPr>
            <a:lstStyle/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7A60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Google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7A60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* Networking configuration topology managed by Customer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B2CF8C-0EFB-4D86-930D-A2371A5AAF68}"/>
              </a:ext>
            </a:extLst>
          </p:cNvPr>
          <p:cNvGrpSpPr/>
          <p:nvPr/>
        </p:nvGrpSpPr>
        <p:grpSpPr>
          <a:xfrm>
            <a:off x="384428" y="2999057"/>
            <a:ext cx="11546649" cy="720000"/>
            <a:chOff x="384428" y="3028498"/>
            <a:chExt cx="11546649" cy="720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FE5CE1B-05A8-45FF-950E-A0C203E23018}"/>
                </a:ext>
              </a:extLst>
            </p:cNvPr>
            <p:cNvGrpSpPr/>
            <p:nvPr/>
          </p:nvGrpSpPr>
          <p:grpSpPr>
            <a:xfrm>
              <a:off x="384428" y="3028498"/>
              <a:ext cx="11546649" cy="720000"/>
              <a:chOff x="417286" y="3076333"/>
              <a:chExt cx="11546649" cy="720000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F5B116D3-81F6-4A38-BBBB-3CDFEF89E61C}"/>
                  </a:ext>
                </a:extLst>
              </p:cNvPr>
              <p:cNvSpPr/>
              <p:nvPr/>
            </p:nvSpPr>
            <p:spPr>
              <a:xfrm>
                <a:off x="417286" y="3120591"/>
                <a:ext cx="1567925" cy="616818"/>
              </a:xfrm>
              <a:prstGeom prst="roundRect">
                <a:avLst/>
              </a:prstGeom>
              <a:solidFill>
                <a:srgbClr val="B14D97"/>
              </a:solidFill>
              <a:ln w="9525" cap="flat" cmpd="sng" algn="ctr">
                <a:solidFill>
                  <a:srgbClr val="B14D97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228600" tIns="228600" rIns="228600" bIns="2286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GCP Services </a:t>
                </a:r>
                <a:endParaRPr kumimoji="0" lang="en-IN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CEE5313-1028-4335-89F4-14412C525FB1}"/>
                  </a:ext>
                </a:extLst>
              </p:cNvPr>
              <p:cNvSpPr/>
              <p:nvPr/>
            </p:nvSpPr>
            <p:spPr>
              <a:xfrm>
                <a:off x="1316255" y="3076333"/>
                <a:ext cx="10647680" cy="720000"/>
              </a:xfrm>
              <a:prstGeom prst="rect">
                <a:avLst/>
              </a:prstGeom>
              <a:noFill/>
              <a:ln>
                <a:solidFill>
                  <a:srgbClr val="B14D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B57EBBA-DCC4-4319-8DB4-7C5F56200770}"/>
                </a:ext>
              </a:extLst>
            </p:cNvPr>
            <p:cNvSpPr txBox="1"/>
            <p:nvPr/>
          </p:nvSpPr>
          <p:spPr>
            <a:xfrm>
              <a:off x="2201434" y="3174954"/>
              <a:ext cx="2656860" cy="412421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spAutoFit/>
            </a:bodyPr>
            <a:lstStyle/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B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No Additional Google Services required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F367569-011D-4C49-8C96-061285964CAD}"/>
                </a:ext>
              </a:extLst>
            </p:cNvPr>
            <p:cNvSpPr txBox="1"/>
            <p:nvPr/>
          </p:nvSpPr>
          <p:spPr>
            <a:xfrm>
              <a:off x="5584271" y="3174954"/>
              <a:ext cx="2656860" cy="412421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spAutoFit/>
            </a:bodyPr>
            <a:lstStyle/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5AF9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Require Google Services for IAM, Monitoring, etc.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94939EF-9731-418B-9C26-BF8DE8692CA9}"/>
                </a:ext>
              </a:extLst>
            </p:cNvPr>
            <p:cNvSpPr txBox="1"/>
            <p:nvPr/>
          </p:nvSpPr>
          <p:spPr>
            <a:xfrm>
              <a:off x="8967108" y="3174954"/>
              <a:ext cx="2656860" cy="412421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spAutoFit/>
            </a:bodyPr>
            <a:lstStyle/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7A60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Require Google Services for IAM, Monitoring, Networking, etc.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12FC59-602C-44DB-B30D-B033B63432DA}"/>
              </a:ext>
            </a:extLst>
          </p:cNvPr>
          <p:cNvGrpSpPr/>
          <p:nvPr/>
        </p:nvGrpSpPr>
        <p:grpSpPr>
          <a:xfrm>
            <a:off x="366672" y="3783699"/>
            <a:ext cx="11573356" cy="920252"/>
            <a:chOff x="366672" y="3808793"/>
            <a:chExt cx="11573356" cy="92025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B049637-4357-4B16-A4A8-8CA42E40A949}"/>
                </a:ext>
              </a:extLst>
            </p:cNvPr>
            <p:cNvGrpSpPr/>
            <p:nvPr/>
          </p:nvGrpSpPr>
          <p:grpSpPr>
            <a:xfrm>
              <a:off x="366672" y="3824300"/>
              <a:ext cx="11573356" cy="889238"/>
              <a:chOff x="384964" y="3906342"/>
              <a:chExt cx="11573356" cy="889238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6E85C5DD-9A94-43BC-850C-969FA33DA1FE}"/>
                  </a:ext>
                </a:extLst>
              </p:cNvPr>
              <p:cNvSpPr/>
              <p:nvPr/>
            </p:nvSpPr>
            <p:spPr>
              <a:xfrm>
                <a:off x="384964" y="4042552"/>
                <a:ext cx="1567925" cy="616818"/>
              </a:xfrm>
              <a:prstGeom prst="roundRect">
                <a:avLst/>
              </a:prstGeom>
              <a:solidFill>
                <a:srgbClr val="B14D97"/>
              </a:solidFill>
              <a:ln w="9525" cap="flat" cmpd="sng" algn="ctr">
                <a:solidFill>
                  <a:srgbClr val="B14D97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228600" tIns="228600" rIns="228600" bIns="2286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Support for Additional components</a:t>
                </a:r>
                <a:endParaRPr kumimoji="0" lang="en-IN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8EB4E28-1264-4AFC-A76D-CACA4B89F891}"/>
                  </a:ext>
                </a:extLst>
              </p:cNvPr>
              <p:cNvSpPr/>
              <p:nvPr/>
            </p:nvSpPr>
            <p:spPr>
              <a:xfrm>
                <a:off x="1310640" y="3906342"/>
                <a:ext cx="10647680" cy="889238"/>
              </a:xfrm>
              <a:prstGeom prst="rect">
                <a:avLst/>
              </a:prstGeom>
              <a:noFill/>
              <a:ln>
                <a:solidFill>
                  <a:srgbClr val="B14D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CF0F9E2-EB36-493E-B3F4-B04EDD63B0DB}"/>
                </a:ext>
              </a:extLst>
            </p:cNvPr>
            <p:cNvSpPr txBox="1"/>
            <p:nvPr/>
          </p:nvSpPr>
          <p:spPr>
            <a:xfrm>
              <a:off x="2183678" y="3808793"/>
              <a:ext cx="2810520" cy="920252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spAutoFit/>
            </a:bodyPr>
            <a:lstStyle/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B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Support available for </a:t>
              </a:r>
            </a:p>
            <a:p>
              <a:pPr marL="396000" marR="0" lvl="1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B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Monetization</a:t>
              </a:r>
            </a:p>
            <a:p>
              <a:pPr marL="396000" marR="0" lvl="1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B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Micro-gateway</a:t>
              </a:r>
            </a:p>
            <a:p>
              <a:pPr marL="396000" marR="0" lvl="1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B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Node.js ,Hosted Targets, Extension</a:t>
              </a:r>
            </a:p>
            <a:p>
              <a:pPr marL="396000" marR="0" lvl="1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B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Apigee Sense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FDDDF04-8B8D-45D9-BAF7-945C639E8EBE}"/>
                </a:ext>
              </a:extLst>
            </p:cNvPr>
            <p:cNvSpPr txBox="1"/>
            <p:nvPr/>
          </p:nvSpPr>
          <p:spPr>
            <a:xfrm>
              <a:off x="5566515" y="3978070"/>
              <a:ext cx="2810520" cy="581698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spAutoFit/>
            </a:bodyPr>
            <a:lstStyle/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5AF9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Support available for </a:t>
              </a:r>
            </a:p>
            <a:p>
              <a:pPr marL="396000" marR="0" lvl="1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5AF9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Monetization</a:t>
              </a:r>
            </a:p>
            <a:p>
              <a:pPr marL="396000" marR="0" lvl="1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5AF9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Integrated Developer Portal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5B84A04-2079-4274-93C6-9E9259698E80}"/>
                </a:ext>
              </a:extLst>
            </p:cNvPr>
            <p:cNvSpPr txBox="1"/>
            <p:nvPr/>
          </p:nvSpPr>
          <p:spPr>
            <a:xfrm>
              <a:off x="8949352" y="3808793"/>
              <a:ext cx="2810520" cy="920252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spAutoFit/>
            </a:bodyPr>
            <a:lstStyle/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7A60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Support available for </a:t>
              </a:r>
            </a:p>
            <a:p>
              <a:pPr marL="396000" marR="0" lvl="1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7A60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Monetization</a:t>
              </a:r>
            </a:p>
            <a:p>
              <a:pPr marL="396000" marR="0" lvl="1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7A60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Cloud Armor</a:t>
              </a:r>
            </a:p>
            <a:p>
              <a:pPr marL="396000" marR="0" lvl="1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7A60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Google AI &amp; ML services</a:t>
              </a:r>
            </a:p>
            <a:p>
              <a:pPr marL="396000" marR="0" lvl="1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7A60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Integrated Developer Portal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E9C100-7025-4DCF-A894-E0B2AD94DB52}"/>
              </a:ext>
            </a:extLst>
          </p:cNvPr>
          <p:cNvGrpSpPr/>
          <p:nvPr/>
        </p:nvGrpSpPr>
        <p:grpSpPr>
          <a:xfrm>
            <a:off x="384428" y="4768592"/>
            <a:ext cx="11562088" cy="1324208"/>
            <a:chOff x="384428" y="4768592"/>
            <a:chExt cx="11562088" cy="13242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C9BE5E-CD25-42FA-8B1D-4F8BA85974E5}"/>
                </a:ext>
              </a:extLst>
            </p:cNvPr>
            <p:cNvGrpSpPr/>
            <p:nvPr/>
          </p:nvGrpSpPr>
          <p:grpSpPr>
            <a:xfrm>
              <a:off x="384428" y="4768592"/>
              <a:ext cx="11562088" cy="1324208"/>
              <a:chOff x="396232" y="4772636"/>
              <a:chExt cx="11562088" cy="132420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8FF18D4-0D1C-46C7-AA33-8EC567130AD9}"/>
                  </a:ext>
                </a:extLst>
              </p:cNvPr>
              <p:cNvSpPr/>
              <p:nvPr/>
            </p:nvSpPr>
            <p:spPr>
              <a:xfrm>
                <a:off x="1310640" y="4772636"/>
                <a:ext cx="10647680" cy="1324208"/>
              </a:xfrm>
              <a:prstGeom prst="rect">
                <a:avLst/>
              </a:prstGeom>
              <a:noFill/>
              <a:ln>
                <a:solidFill>
                  <a:srgbClr val="B14D9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5500F42-9B7B-4B4C-963C-283A09E45464}"/>
                  </a:ext>
                </a:extLst>
              </p:cNvPr>
              <p:cNvSpPr/>
              <p:nvPr/>
            </p:nvSpPr>
            <p:spPr>
              <a:xfrm>
                <a:off x="396232" y="5126331"/>
                <a:ext cx="1567925" cy="616818"/>
              </a:xfrm>
              <a:prstGeom prst="roundRect">
                <a:avLst/>
              </a:prstGeom>
              <a:solidFill>
                <a:srgbClr val="B14D97"/>
              </a:solidFill>
              <a:ln w="9525" cap="flat" cmpd="sng" algn="ctr">
                <a:solidFill>
                  <a:srgbClr val="B14D97"/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228600" tIns="228600" rIns="228600" bIns="2286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 Semibold"/>
                    <a:ea typeface="+mn-ea"/>
                    <a:cs typeface="+mn-cs"/>
                  </a:rPr>
                  <a:t>Configuration Addendum</a:t>
                </a:r>
                <a:endParaRPr kumimoji="0" lang="en-IN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3191459-0C87-488C-90A4-7437CB2C82D5}"/>
                </a:ext>
              </a:extLst>
            </p:cNvPr>
            <p:cNvSpPr txBox="1"/>
            <p:nvPr/>
          </p:nvSpPr>
          <p:spPr>
            <a:xfrm>
              <a:off x="2201434" y="5109862"/>
              <a:ext cx="2656860" cy="581698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spAutoFit/>
            </a:bodyPr>
            <a:lstStyle/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B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All network configuration are within Apigee</a:t>
              </a:r>
            </a:p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B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Need additional tools for WAF, DDoS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1AA82AE-DA4E-49F3-90A0-336F6CD9D168}"/>
                </a:ext>
              </a:extLst>
            </p:cNvPr>
            <p:cNvSpPr txBox="1"/>
            <p:nvPr/>
          </p:nvSpPr>
          <p:spPr>
            <a:xfrm>
              <a:off x="5584271" y="5025224"/>
              <a:ext cx="2656860" cy="750975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spAutoFit/>
            </a:bodyPr>
            <a:lstStyle/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15AF97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Flexible to configure runtime closer to business applications, customized auto-scaling configuration per requirement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AB3713E-6FCC-4CA9-AFEF-3CD02A3BC5F2}"/>
                </a:ext>
              </a:extLst>
            </p:cNvPr>
            <p:cNvSpPr txBox="1"/>
            <p:nvPr/>
          </p:nvSpPr>
          <p:spPr>
            <a:xfrm>
              <a:off x="8967108" y="4771308"/>
              <a:ext cx="2810520" cy="1258806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spAutoFit/>
            </a:bodyPr>
            <a:lstStyle/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7A60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Added responsibility on customer to manage external network configuration to access Apigee Runtime</a:t>
              </a:r>
            </a:p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7A60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Flexible to configure access per region</a:t>
              </a:r>
            </a:p>
            <a:p>
              <a:pPr marL="144000" marR="0" lvl="0" indent="-1440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7A60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Flexibility to enable Cloud CDN to improve availability &amp; performance globally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80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Variants Comparison – Detailed View</a:t>
            </a:r>
            <a:endParaRPr lang="en-IN" dirty="0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5E6B6DBF-203B-4381-8154-DD5A265DFE4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406" y="1222673"/>
          <a:ext cx="11247188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804">
                  <a:extLst>
                    <a:ext uri="{9D8B030D-6E8A-4147-A177-3AD203B41FA5}">
                      <a16:colId xmlns:a16="http://schemas.microsoft.com/office/drawing/2014/main" val="3754814731"/>
                    </a:ext>
                  </a:extLst>
                </a:gridCol>
                <a:gridCol w="2112885">
                  <a:extLst>
                    <a:ext uri="{9D8B030D-6E8A-4147-A177-3AD203B41FA5}">
                      <a16:colId xmlns:a16="http://schemas.microsoft.com/office/drawing/2014/main" val="2314276884"/>
                    </a:ext>
                  </a:extLst>
                </a:gridCol>
                <a:gridCol w="4057095">
                  <a:extLst>
                    <a:ext uri="{9D8B030D-6E8A-4147-A177-3AD203B41FA5}">
                      <a16:colId xmlns:a16="http://schemas.microsoft.com/office/drawing/2014/main" val="874091056"/>
                    </a:ext>
                  </a:extLst>
                </a:gridCol>
                <a:gridCol w="3605404">
                  <a:extLst>
                    <a:ext uri="{9D8B030D-6E8A-4147-A177-3AD203B41FA5}">
                      <a16:colId xmlns:a16="http://schemas.microsoft.com/office/drawing/2014/main" val="3991704521"/>
                    </a:ext>
                  </a:extLst>
                </a:gridCol>
              </a:tblGrid>
              <a:tr h="257019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Feature</a:t>
                      </a:r>
                      <a:endParaRPr lang="en-IN" sz="1400" b="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Apigee Edge</a:t>
                      </a:r>
                      <a:endParaRPr lang="en-IN" sz="1400" b="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Apigee Hybrid</a:t>
                      </a:r>
                      <a:endParaRPr lang="en-IN" sz="1400" b="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Apigee X</a:t>
                      </a:r>
                      <a:endParaRPr lang="en-IN" sz="1400" b="0" dirty="0">
                        <a:latin typeface="Segoe UI Semibold" panose="020B0702040204020203" pitchFamily="34" charset="0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095732"/>
                  </a:ext>
                </a:extLst>
              </a:tr>
              <a:tr h="539741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Hosting</a:t>
                      </a:r>
                      <a:endParaRPr lang="en-IN" sz="12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SaaS – GCP hosted;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OPDK – Customer on-prem/private cloud hosted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Management plan- Hosted in GCP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Runtime Plan – Hosted on Customer private cloud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Both Management and Runtime Hosted on GCP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095334"/>
                  </a:ext>
                </a:extLst>
              </a:tr>
              <a:tr h="6939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Ownership</a:t>
                      </a:r>
                      <a:endParaRPr lang="en-IN" sz="1200" kern="1200" noProof="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  <a:p>
                      <a:pPr algn="ctr"/>
                      <a:endParaRPr lang="en-IN" sz="12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SaaS  - Managed by Google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OPDK – Managed by Customer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Both Google and Customer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Google manages Management Plane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Customer manages Runtime Plane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Both Google and Customer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Infrastructure managed by Google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Network Configuration Topology managed by Customer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2540640"/>
                  </a:ext>
                </a:extLst>
              </a:tr>
              <a:tr h="385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GCP Services </a:t>
                      </a:r>
                      <a:endParaRPr lang="en-IN" sz="1200" kern="1200" noProof="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No Additional Google Services required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Require Google Services for IAM, Monitoring etc.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Require Google Services for IAM, Monitoring, Networking etc.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459379"/>
                  </a:ext>
                </a:extLst>
              </a:tr>
              <a:tr h="539741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Management API</a:t>
                      </a:r>
                      <a:endParaRPr lang="en-IN" sz="12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Yes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Yes, few management APIs deprecated related to KVM, Consumer apps, etc. Details on link at the bottom of table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Yes, few management APIs deprecated related to KVM, Consumer apps, etc. Details on link at the bottom of table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640016"/>
                  </a:ext>
                </a:extLst>
              </a:tr>
              <a:tr h="385529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API Policies</a:t>
                      </a:r>
                      <a:endParaRPr lang="en-IN" sz="12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All supported across SaaS and OPDK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Deprecated – OAuth 1.0 </a:t>
                      </a:r>
                      <a:r>
                        <a:rPr lang="en-IN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N" sz="1100" kern="1200" dirty="0" err="1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StatisticsCollector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IN" sz="1100" kern="1200" dirty="0" err="1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ew</a:t>
                      </a:r>
                      <a:r>
                        <a:rPr lang="en-IN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– </a:t>
                      </a:r>
                      <a:r>
                        <a:rPr lang="en-IN" sz="1100" kern="1200" dirty="0" err="1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DataCapture</a:t>
                      </a:r>
                      <a:r>
                        <a:rPr lang="en-IN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Policy, RevokeOauth2Policy</a:t>
                      </a:r>
                      <a:endParaRPr lang="en-US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Deprecated – OAuth 1.0 </a:t>
                      </a:r>
                      <a:r>
                        <a:rPr lang="en-IN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IN" sz="1100" kern="1200" dirty="0" err="1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StatisticsCollector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IN" sz="1100" kern="1200" dirty="0" err="1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ew</a:t>
                      </a:r>
                      <a:r>
                        <a:rPr lang="en-IN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– </a:t>
                      </a:r>
                      <a:r>
                        <a:rPr lang="en-IN" sz="1100" kern="1200" dirty="0" err="1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DataCapture</a:t>
                      </a:r>
                      <a:r>
                        <a:rPr lang="en-IN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Policy, RevokeOauth2Policy</a:t>
                      </a:r>
                      <a:endParaRPr lang="en-US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224442"/>
                  </a:ext>
                </a:extLst>
              </a:tr>
              <a:tr h="539741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KVM</a:t>
                      </a:r>
                      <a:endParaRPr lang="en-IN" sz="12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Encrypted and non-encrypted, can be added by UI or Management API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Encrypted ; Cannot be added, updated from UI or Management APIs.  Perform it from </a:t>
                      </a:r>
                      <a:r>
                        <a:rPr lang="en-US" sz="1100" kern="1200" dirty="0" err="1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KeyValueMapOperations</a:t>
                      </a: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Policy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Encrypted ; Cannot be added, updated from UI or Management APIs.  Perform it from </a:t>
                      </a:r>
                      <a:r>
                        <a:rPr lang="en-US" sz="1100" kern="1200" dirty="0" err="1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KeyValueMapOperations</a:t>
                      </a: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Policy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962720"/>
                  </a:ext>
                </a:extLst>
              </a:tr>
              <a:tr h="385529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Virtual Host</a:t>
                      </a:r>
                      <a:endParaRPr lang="en-IN" sz="12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Yes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Not managed by Apigee, changed to environment group. Anthos Service Mesh manages ingress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Not managed by Apigee, changed to environment group.  Each instance has its own https endpoint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068771"/>
                  </a:ext>
                </a:extLst>
              </a:tr>
              <a:tr h="231317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API Proxies </a:t>
                      </a:r>
                      <a:endParaRPr lang="en-IN" sz="12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No hard limit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Limited to 50 API Proxies per environment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Limited to 50 API proxies per environment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637971"/>
                  </a:ext>
                </a:extLst>
              </a:tr>
              <a:tr h="385529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Node.js; Hosted targets</a:t>
                      </a:r>
                      <a:endParaRPr lang="en-IN" sz="12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Yes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Not supported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Not Supported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953503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C050CD2C-4D81-4AAA-8493-12F6EF3FE9F7}"/>
              </a:ext>
            </a:extLst>
          </p:cNvPr>
          <p:cNvSpPr/>
          <p:nvPr/>
        </p:nvSpPr>
        <p:spPr>
          <a:xfrm>
            <a:off x="3918476" y="631107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80B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For Detailed comparison , check below link</a:t>
            </a:r>
            <a:endParaRPr kumimoji="0" lang="en-IN" sz="1000" b="0" i="1" u="none" strike="noStrike" kern="1200" cap="none" spc="0" normalizeH="0" baseline="0" noProof="0" dirty="0">
              <a:ln>
                <a:noFill/>
              </a:ln>
              <a:solidFill>
                <a:srgbClr val="0080B7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1" u="none" strike="noStrike" kern="1200" cap="none" spc="0" normalizeH="0" baseline="0" noProof="0" dirty="0">
                <a:ln>
                  <a:noFill/>
                </a:ln>
                <a:solidFill>
                  <a:srgbClr val="0080B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https://cloud.google.com/apigee/docs/api-platform/get-started/compare-apigee-products</a:t>
            </a:r>
          </a:p>
        </p:txBody>
      </p:sp>
    </p:spTree>
    <p:extLst>
      <p:ext uri="{BB962C8B-B14F-4D97-AF65-F5344CB8AC3E}">
        <p14:creationId xmlns:p14="http://schemas.microsoft.com/office/powerpoint/2010/main" val="2004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Variants Comparison – Detailed View</a:t>
            </a:r>
            <a:endParaRPr lang="en-IN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050CD2C-4D81-4AAA-8493-12F6EF3FE9F7}"/>
              </a:ext>
            </a:extLst>
          </p:cNvPr>
          <p:cNvSpPr/>
          <p:nvPr/>
        </p:nvSpPr>
        <p:spPr>
          <a:xfrm>
            <a:off x="3918476" y="631107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80B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For Detailed comparison , check below link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80B7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https://cloud.google.com/apigee/docs/api-platform/get-started/compare-apigee-products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BFA4D9-770A-4DA3-A56E-4A7116F7FD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2406" y="1226347"/>
          <a:ext cx="11247188" cy="48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568">
                  <a:extLst>
                    <a:ext uri="{9D8B030D-6E8A-4147-A177-3AD203B41FA5}">
                      <a16:colId xmlns:a16="http://schemas.microsoft.com/office/drawing/2014/main" val="3754814731"/>
                    </a:ext>
                  </a:extLst>
                </a:gridCol>
                <a:gridCol w="2432367">
                  <a:extLst>
                    <a:ext uri="{9D8B030D-6E8A-4147-A177-3AD203B41FA5}">
                      <a16:colId xmlns:a16="http://schemas.microsoft.com/office/drawing/2014/main" val="2314276884"/>
                    </a:ext>
                  </a:extLst>
                </a:gridCol>
                <a:gridCol w="3356811">
                  <a:extLst>
                    <a:ext uri="{9D8B030D-6E8A-4147-A177-3AD203B41FA5}">
                      <a16:colId xmlns:a16="http://schemas.microsoft.com/office/drawing/2014/main" val="874091056"/>
                    </a:ext>
                  </a:extLst>
                </a:gridCol>
                <a:gridCol w="3597442">
                  <a:extLst>
                    <a:ext uri="{9D8B030D-6E8A-4147-A177-3AD203B41FA5}">
                      <a16:colId xmlns:a16="http://schemas.microsoft.com/office/drawing/2014/main" val="399170452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Feature</a:t>
                      </a:r>
                      <a:endParaRPr lang="en-IN" sz="1400" b="0" kern="1200" dirty="0">
                        <a:solidFill>
                          <a:schemeClr val="lt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Apigee Edge</a:t>
                      </a:r>
                      <a:endParaRPr lang="en-IN" sz="1400" b="0" kern="1200" dirty="0">
                        <a:solidFill>
                          <a:schemeClr val="lt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Apigee Hybrid</a:t>
                      </a:r>
                      <a:endParaRPr lang="en-IN" sz="1400" b="0" kern="1200" dirty="0">
                        <a:solidFill>
                          <a:schemeClr val="lt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>
                          <a:solidFill>
                            <a:schemeClr val="lt1"/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Apigee X</a:t>
                      </a:r>
                      <a:endParaRPr lang="en-IN" sz="1400" b="0" kern="1200" dirty="0">
                        <a:solidFill>
                          <a:schemeClr val="lt1"/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09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Monetization</a:t>
                      </a:r>
                      <a:endParaRPr lang="en-IN" sz="12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Yes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Yes, few features different from Apigee Edge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Yes; few features different from Apigee Edge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08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WAF/DDoS</a:t>
                      </a:r>
                      <a:endParaRPr lang="en-IN" sz="12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Not available ; Customer WAF/DDoS Servers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Cloud Armor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Cloud Armor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02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User Identity</a:t>
                      </a:r>
                      <a:endParaRPr lang="en-IN" sz="12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Local account or integrated with Customer IAM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Google IAM 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Google IAM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438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Developer Portal</a:t>
                      </a:r>
                      <a:endParaRPr lang="en-IN" sz="12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Integrated Developer Portal 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Drupal 7 +  based Developer Portal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Integrated Developer Portal 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Drupal 8 based Developer Portal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Integrated Developer Portal ,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Drupal 8 based Developer Portal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30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AL/ML</a:t>
                      </a:r>
                      <a:endParaRPr lang="en-IN" sz="12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Apigee Sense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Google AL and ML Services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Google AL And ML Services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63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Messaging Logging </a:t>
                      </a:r>
                      <a:endParaRPr lang="en-IN" sz="12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Supported for file system logging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Support for File system Logging deprecated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Support for File system Logging deprecated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381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Alerts and Notifications</a:t>
                      </a:r>
                      <a:endParaRPr lang="en-IN" sz="12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Configure and Managed within Apigee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Configure and Managed at GCP Monitoring Services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Configure and Managed by GCP Monitoring 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40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Analytics </a:t>
                      </a:r>
                      <a:endParaRPr lang="en-IN" sz="12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Real-time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Near Real-time; Asynchronous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Near Real-time; Asynchronous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algn="l" defTabSz="914400" rtl="0" eaLnBrk="1" latinLnBrk="0" hangingPunct="1"/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16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Extensions</a:t>
                      </a:r>
                      <a:endParaRPr lang="en-IN" sz="12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Supported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No support for Extensions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No support for Extensions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71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Certificates</a:t>
                      </a:r>
                      <a:endParaRPr lang="en-IN" sz="12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Managed by Apigee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Not managed by Apigee ; Kubernetes cluster manages Certificates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Not Managed by Apigee;  Envoy manages certificates and key 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26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Segoe UI Semibold" panose="020B0702040204020203" pitchFamily="34" charset="0"/>
                          <a:ea typeface="+mn-ea"/>
                          <a:cs typeface="Segoe UI Semibold" panose="020B0702040204020203" pitchFamily="34" charset="0"/>
                        </a:rPr>
                        <a:t>Open API Specification Store</a:t>
                      </a:r>
                      <a:endParaRPr lang="en-IN" sz="12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Segoe UI Semibold" panose="020B0702040204020203" pitchFamily="34" charset="0"/>
                        <a:ea typeface="+mn-ea"/>
                        <a:cs typeface="Segoe UI Semibold" panose="020B07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Yes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 No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accent4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No</a:t>
                      </a:r>
                      <a:endParaRPr lang="en-IN" sz="1100" kern="1200" dirty="0">
                        <a:solidFill>
                          <a:schemeClr val="accent4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0230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58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77E430-EB84-4F64-943C-D093AB75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Framework/Scorecard for Apigee X vs Apigee Hybrid Fitment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94366-7637-4533-BF74-6CF86E4F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59" y="2225658"/>
            <a:ext cx="6765352" cy="4003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98A15A-7568-42F3-A371-750869241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513" y="4349033"/>
            <a:ext cx="2047578" cy="1244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36BD89-F76E-4288-9EE7-6632CC192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077" y="2919603"/>
            <a:ext cx="3298550" cy="1018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94E313-D2C7-42F5-A402-AD68282E4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5891" y="4349032"/>
            <a:ext cx="1732358" cy="12448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8562BE-3014-46C2-BF7A-137BBA8BAE6A}"/>
              </a:ext>
            </a:extLst>
          </p:cNvPr>
          <p:cNvSpPr/>
          <p:nvPr/>
        </p:nvSpPr>
        <p:spPr>
          <a:xfrm>
            <a:off x="639475" y="1171279"/>
            <a:ext cx="115426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framework that captures user inputs/preferences on pre-defined evaluation criteria and weightage to each criteria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 can change the weightage of criteria and provide inputs as simple </a:t>
            </a:r>
            <a:r>
              <a:rPr lang="en-US" sz="1400"/>
              <a:t>drop-down selection 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framework calculates the scorecard among 2 product variants based on given inputs and provides rationale for fitment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30349-9B04-45C8-98DD-5D0DCD846635}"/>
              </a:ext>
            </a:extLst>
          </p:cNvPr>
          <p:cNvSpPr txBox="1"/>
          <p:nvPr/>
        </p:nvSpPr>
        <p:spPr>
          <a:xfrm rot="19872852">
            <a:off x="4806763" y="3539685"/>
            <a:ext cx="45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Representative Illustration of scorecard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43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1B21FE-FC8F-4CD9-8E72-2C54C518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Evaluation Criteria/Considerations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BF195-1A34-43B8-BE30-A0254CDA265F}"/>
              </a:ext>
            </a:extLst>
          </p:cNvPr>
          <p:cNvSpPr txBox="1"/>
          <p:nvPr/>
        </p:nvSpPr>
        <p:spPr>
          <a:xfrm>
            <a:off x="1198179" y="1071080"/>
            <a:ext cx="9409043" cy="5053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Deployment Topology (Multi-cloud/Single-cloud or datacenter 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API Traffic controls and compliance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Runtime Management and Ownership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Other Criteria such as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Availability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Scalability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Throughput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Complexity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Additional Skillset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Latency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4409742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DE Color Theme">
      <a:dk1>
        <a:srgbClr val="1D1D1B"/>
      </a:dk1>
      <a:lt1>
        <a:srgbClr val="FFFFFF"/>
      </a:lt1>
      <a:dk2>
        <a:srgbClr val="1D1D1B"/>
      </a:dk2>
      <a:lt2>
        <a:srgbClr val="FFFFFF"/>
      </a:lt2>
      <a:accent1>
        <a:srgbClr val="15AF97"/>
      </a:accent1>
      <a:accent2>
        <a:srgbClr val="0080B7"/>
      </a:accent2>
      <a:accent3>
        <a:srgbClr val="F7A600"/>
      </a:accent3>
      <a:accent4>
        <a:srgbClr val="000000"/>
      </a:accent4>
      <a:accent5>
        <a:srgbClr val="919189"/>
      </a:accent5>
      <a:accent6>
        <a:srgbClr val="BFBFBF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666D5B5485E1439112A733814A8FB9" ma:contentTypeVersion="12" ma:contentTypeDescription="Create a new document." ma:contentTypeScope="" ma:versionID="886725ef03b2858c4266bfbf7c203e29">
  <xsd:schema xmlns:xsd="http://www.w3.org/2001/XMLSchema" xmlns:xs="http://www.w3.org/2001/XMLSchema" xmlns:p="http://schemas.microsoft.com/office/2006/metadata/properties" xmlns:ns2="d120e38b-ae86-4099-aa66-abe0e059b68f" xmlns:ns3="87e102d4-1bcc-4754-8587-0ac332a946ee" targetNamespace="http://schemas.microsoft.com/office/2006/metadata/properties" ma:root="true" ma:fieldsID="759894c396810f8bfac6929b40abc79b" ns2:_="" ns3:_="">
    <xsd:import namespace="d120e38b-ae86-4099-aa66-abe0e059b68f"/>
    <xsd:import namespace="87e102d4-1bcc-4754-8587-0ac332a946e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0e38b-ae86-4099-aa66-abe0e059b6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541d59b-15a2-4847-a546-d1bf00215b6a}" ma:internalName="TaxCatchAll" ma:showField="CatchAllData" ma:web="d120e38b-ae86-4099-aa66-abe0e059b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102d4-1bcc-4754-8587-0ac332a94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78fb48d-d816-4dbe-92eb-7e88bd6f62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20e38b-ae86-4099-aa66-abe0e059b68f">UJ3EZNSAX3SN-1489146520-16</_dlc_DocId>
    <_dlc_DocIdUrl xmlns="d120e38b-ae86-4099-aa66-abe0e059b68f">
      <Url>https://intelliswift.sharepoint.com/sites/TechnologyCommunities/Integration/_layouts/15/DocIdRedir.aspx?ID=UJ3EZNSAX3SN-1489146520-16</Url>
      <Description>UJ3EZNSAX3SN-1489146520-16</Description>
    </_dlc_DocIdUrl>
    <TaxCatchAll xmlns="d120e38b-ae86-4099-aa66-abe0e059b68f" xsi:nil="true"/>
    <lcf76f155ced4ddcb4097134ff3c332f xmlns="87e102d4-1bcc-4754-8587-0ac332a946ee">
      <Terms xmlns="http://schemas.microsoft.com/office/infopath/2007/PartnerControls"/>
    </lcf76f155ced4ddcb4097134ff3c332f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0D7EC4A-2AF2-491D-86E0-C10241707C35}"/>
</file>

<file path=customXml/itemProps2.xml><?xml version="1.0" encoding="utf-8"?>
<ds:datastoreItem xmlns:ds="http://schemas.openxmlformats.org/officeDocument/2006/customXml" ds:itemID="{99F9E7B5-76C8-40AA-883E-BE37927525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EEDD8B-552E-4BA6-8145-A8D0EAF13697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96b0f37c-9b5d-4ae8-8ca1-109f1cd926bf"/>
    <ds:schemaRef ds:uri="http://schemas.microsoft.com/office/2006/metadata/properties"/>
    <ds:schemaRef ds:uri="http://schemas.openxmlformats.org/package/2006/metadata/core-properties"/>
    <ds:schemaRef ds:uri="4b0169b6-5eb2-4755-86c2-fdac0086ac73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652686AB-66B2-4572-A2CD-01A9D1048F73}"/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2244</Words>
  <Application>Microsoft Office PowerPoint</Application>
  <PresentationFormat>Widescreen</PresentationFormat>
  <Paragraphs>365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Graphik Light</vt:lpstr>
      <vt:lpstr>Graphik Medium</vt:lpstr>
      <vt:lpstr>Graphik Semibold</vt:lpstr>
      <vt:lpstr>Helvetica Neue Medium</vt:lpstr>
      <vt:lpstr>Roboto</vt:lpstr>
      <vt:lpstr>Segoe UI</vt:lpstr>
      <vt:lpstr>Segoe UI Semibold</vt:lpstr>
      <vt:lpstr>Source Sans Pro</vt:lpstr>
      <vt:lpstr>2_Office Theme</vt:lpstr>
      <vt:lpstr>PowerPoint Presentation</vt:lpstr>
      <vt:lpstr>APIGEE Overview</vt:lpstr>
      <vt:lpstr>Apigee Product Variants</vt:lpstr>
      <vt:lpstr>Apigee Products Components</vt:lpstr>
      <vt:lpstr>Key Difference in Product Variants</vt:lpstr>
      <vt:lpstr>Product Variants Comparison – Detailed View</vt:lpstr>
      <vt:lpstr>Product Variants Comparison – Detailed View</vt:lpstr>
      <vt:lpstr>Framework/Scorecard for Apigee X vs Apigee Hybrid Fitment</vt:lpstr>
      <vt:lpstr>Key Evaluation Criteria/Considerations</vt:lpstr>
      <vt:lpstr>APIGEE Hybrid Overview &amp; Architecture</vt:lpstr>
      <vt:lpstr>APIGEE X Overview &amp; Architecture</vt:lpstr>
      <vt:lpstr>Apigee Adaptor for Envoy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Totla</dc:creator>
  <cp:lastModifiedBy>Naveen Totla</cp:lastModifiedBy>
  <cp:revision>2</cp:revision>
  <dcterms:created xsi:type="dcterms:W3CDTF">2022-01-21T06:25:03Z</dcterms:created>
  <dcterms:modified xsi:type="dcterms:W3CDTF">2022-01-21T08:28:42Z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0x01010025666D5B5485E1439112A733814A8FB9</vt:lpwstr>
  </property>
  <property fmtid="{D5CDD505-2E9C-101B-9397-08002B2CF9AE}" pid="3" name="_dlc_DocIdItemGuid">
    <vt:lpwstr>32b48a32-e75a-4240-84a0-cde8503de171</vt:lpwstr>
  </property>
</Properties>
</file>