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1"/>
  </p:notesMasterIdLst>
  <p:handoutMasterIdLst>
    <p:handoutMasterId r:id="rId22"/>
  </p:handoutMasterIdLst>
  <p:sldIdLst>
    <p:sldId id="8352" r:id="rId2"/>
    <p:sldId id="8353" r:id="rId3"/>
    <p:sldId id="261" r:id="rId4"/>
    <p:sldId id="276" r:id="rId5"/>
    <p:sldId id="294" r:id="rId6"/>
    <p:sldId id="277" r:id="rId7"/>
    <p:sldId id="283" r:id="rId8"/>
    <p:sldId id="284" r:id="rId9"/>
    <p:sldId id="285" r:id="rId10"/>
    <p:sldId id="295" r:id="rId11"/>
    <p:sldId id="286" r:id="rId12"/>
    <p:sldId id="287" r:id="rId13"/>
    <p:sldId id="288" r:id="rId14"/>
    <p:sldId id="296" r:id="rId15"/>
    <p:sldId id="289" r:id="rId16"/>
    <p:sldId id="290" r:id="rId17"/>
    <p:sldId id="291" r:id="rId18"/>
    <p:sldId id="293" r:id="rId19"/>
    <p:sldId id="29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4" autoAdjust="0"/>
    <p:restoredTop sz="94660" autoAdjust="0"/>
  </p:normalViewPr>
  <p:slideViewPr>
    <p:cSldViewPr snapToGrid="0">
      <p:cViewPr varScale="1">
        <p:scale>
          <a:sx n="96" d="100"/>
          <a:sy n="96" d="100"/>
        </p:scale>
        <p:origin x="618"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 Id="rId30"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pPr/>
              <a:t>6/1/2022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pPr/>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pPr/>
              <a:t>6/1/2022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9144900" cy="5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8" name="Rectangle 7"/>
          <p:cNvSpPr>
            <a:spLocks noChangeArrowheads="1"/>
          </p:cNvSpPr>
          <p:nvPr userDrawn="1"/>
        </p:nvSpPr>
        <p:spPr bwMode="auto">
          <a:xfrm>
            <a:off x="-31174" y="-1"/>
            <a:ext cx="9144900" cy="5157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13" name="Rectangle 12"/>
          <p:cNvSpPr>
            <a:spLocks noChangeArrowheads="1"/>
          </p:cNvSpPr>
          <p:nvPr userDrawn="1"/>
        </p:nvSpPr>
        <p:spPr bwMode="auto">
          <a:xfrm>
            <a:off x="6706170" y="2478951"/>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7097675" y="4431048"/>
            <a:ext cx="1288411" cy="72129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15" name="Rectangle 14"/>
          <p:cNvSpPr>
            <a:spLocks noChangeArrowheads="1"/>
          </p:cNvSpPr>
          <p:nvPr userDrawn="1"/>
        </p:nvSpPr>
        <p:spPr bwMode="auto">
          <a:xfrm>
            <a:off x="5789154" y="3709752"/>
            <a:ext cx="1311203" cy="72397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16" name="Rectangle 15"/>
          <p:cNvSpPr>
            <a:spLocks noChangeArrowheads="1"/>
          </p:cNvSpPr>
          <p:nvPr userDrawn="1"/>
        </p:nvSpPr>
        <p:spPr bwMode="auto">
          <a:xfrm>
            <a:off x="4487335" y="3007227"/>
            <a:ext cx="1311203" cy="72129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17" name="Rectangle 16"/>
          <p:cNvSpPr>
            <a:spLocks noChangeArrowheads="1"/>
          </p:cNvSpPr>
          <p:nvPr userDrawn="1"/>
        </p:nvSpPr>
        <p:spPr bwMode="auto">
          <a:xfrm>
            <a:off x="8392809" y="3712434"/>
            <a:ext cx="753473" cy="72531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18" name="Rectangle 17"/>
          <p:cNvSpPr>
            <a:spLocks noChangeArrowheads="1"/>
          </p:cNvSpPr>
          <p:nvPr userDrawn="1"/>
        </p:nvSpPr>
        <p:spPr bwMode="auto">
          <a:xfrm>
            <a:off x="5842761" y="3217"/>
            <a:ext cx="1288411" cy="72397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19" name="Rectangle 18"/>
          <p:cNvSpPr>
            <a:spLocks noChangeArrowheads="1"/>
          </p:cNvSpPr>
          <p:nvPr userDrawn="1"/>
        </p:nvSpPr>
        <p:spPr bwMode="auto">
          <a:xfrm>
            <a:off x="4557033" y="710674"/>
            <a:ext cx="1288411" cy="72129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1" name="Oval 20"/>
          <p:cNvSpPr>
            <a:spLocks noChangeArrowheads="1"/>
          </p:cNvSpPr>
          <p:nvPr userDrawn="1"/>
        </p:nvSpPr>
        <p:spPr bwMode="auto">
          <a:xfrm>
            <a:off x="5267476" y="4769445"/>
            <a:ext cx="384781" cy="374055"/>
          </a:xfrm>
          <a:prstGeom prst="ellipse">
            <a:avLst/>
          </a:prstGeom>
          <a:solidFill>
            <a:srgbClr val="FFA600"/>
          </a:solidFill>
          <a:ln>
            <a:noFill/>
          </a:ln>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4" name="Oval 23"/>
          <p:cNvSpPr>
            <a:spLocks noChangeArrowheads="1"/>
          </p:cNvSpPr>
          <p:nvPr userDrawn="1"/>
        </p:nvSpPr>
        <p:spPr bwMode="auto">
          <a:xfrm>
            <a:off x="5369368" y="4869327"/>
            <a:ext cx="180995" cy="174291"/>
          </a:xfrm>
          <a:prstGeom prst="ellipse">
            <a:avLst/>
          </a:prstGeom>
          <a:solidFill>
            <a:srgbClr val="1DAB9E"/>
          </a:solidFill>
          <a:ln>
            <a:noFill/>
          </a:ln>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5" name="Rectangle 24"/>
          <p:cNvSpPr>
            <a:spLocks noChangeArrowheads="1"/>
          </p:cNvSpPr>
          <p:nvPr userDrawn="1"/>
        </p:nvSpPr>
        <p:spPr bwMode="auto">
          <a:xfrm>
            <a:off x="8392809" y="1451977"/>
            <a:ext cx="753473" cy="72129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6" name="Freeform 25"/>
          <p:cNvSpPr>
            <a:spLocks/>
          </p:cNvSpPr>
          <p:nvPr userDrawn="1"/>
        </p:nvSpPr>
        <p:spPr bwMode="auto">
          <a:xfrm>
            <a:off x="8399513" y="3719136"/>
            <a:ext cx="178313" cy="199765"/>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7" name="Freeform 26"/>
          <p:cNvSpPr>
            <a:spLocks/>
          </p:cNvSpPr>
          <p:nvPr userDrawn="1"/>
        </p:nvSpPr>
        <p:spPr bwMode="auto">
          <a:xfrm>
            <a:off x="8399513" y="1461361"/>
            <a:ext cx="178313" cy="197083"/>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8" name="Freeform 27"/>
          <p:cNvSpPr>
            <a:spLocks/>
          </p:cNvSpPr>
          <p:nvPr userDrawn="1"/>
        </p:nvSpPr>
        <p:spPr bwMode="auto">
          <a:xfrm>
            <a:off x="5852147" y="5879"/>
            <a:ext cx="178313" cy="197083"/>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29" name="Freeform 28"/>
          <p:cNvSpPr>
            <a:spLocks/>
          </p:cNvSpPr>
          <p:nvPr userDrawn="1"/>
        </p:nvSpPr>
        <p:spPr bwMode="auto">
          <a:xfrm>
            <a:off x="5789155" y="4233965"/>
            <a:ext cx="178313" cy="199765"/>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30" name="Freeform 29"/>
          <p:cNvSpPr>
            <a:spLocks/>
          </p:cNvSpPr>
          <p:nvPr userDrawn="1"/>
        </p:nvSpPr>
        <p:spPr bwMode="auto">
          <a:xfrm>
            <a:off x="8209114" y="4955260"/>
            <a:ext cx="176972" cy="197083"/>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31" name="Freeform 30"/>
          <p:cNvSpPr>
            <a:spLocks/>
          </p:cNvSpPr>
          <p:nvPr userDrawn="1"/>
        </p:nvSpPr>
        <p:spPr bwMode="auto">
          <a:xfrm>
            <a:off x="5668471" y="1225502"/>
            <a:ext cx="176972" cy="201105"/>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32" name="Freeform 31"/>
          <p:cNvSpPr>
            <a:spLocks/>
          </p:cNvSpPr>
          <p:nvPr userDrawn="1"/>
        </p:nvSpPr>
        <p:spPr bwMode="auto">
          <a:xfrm>
            <a:off x="5620226" y="3531439"/>
            <a:ext cx="178313" cy="197083"/>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grpSp>
        <p:nvGrpSpPr>
          <p:cNvPr id="33" name="Group 32"/>
          <p:cNvGrpSpPr/>
          <p:nvPr userDrawn="1"/>
        </p:nvGrpSpPr>
        <p:grpSpPr>
          <a:xfrm>
            <a:off x="7502005" y="274758"/>
            <a:ext cx="1399688" cy="398148"/>
            <a:chOff x="10051659" y="219383"/>
            <a:chExt cx="1866251" cy="530863"/>
          </a:xfrm>
        </p:grpSpPr>
        <p:sp>
          <p:nvSpPr>
            <p:cNvPr id="34" name="Rectangle 33"/>
            <p:cNvSpPr>
              <a:spLocks noChangeArrowheads="1"/>
            </p:cNvSpPr>
            <p:nvPr/>
          </p:nvSpPr>
          <p:spPr bwMode="auto">
            <a:xfrm>
              <a:off x="11098737" y="580969"/>
              <a:ext cx="7437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825"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5086335" y="1752285"/>
            <a:ext cx="2922027" cy="414344"/>
          </a:xfrm>
        </p:spPr>
        <p:txBody>
          <a:bodyPr wrap="square">
            <a:spAutoFit/>
          </a:bodyPr>
          <a:lstStyle>
            <a:lvl1pPr>
              <a:defRPr sz="2325" b="1">
                <a:solidFill>
                  <a:schemeClr val="accent4">
                    <a:lumMod val="75000"/>
                    <a:lumOff val="25000"/>
                  </a:schemeClr>
                </a:solidFill>
                <a:latin typeface="Segoe UI" panose="020B0502040204020203" pitchFamily="34" charset="0"/>
                <a:cs typeface="Segoe UI" panose="020B0502040204020203" pitchFamily="34" charset="0"/>
              </a:defRPr>
            </a:lvl1pPr>
            <a:lvl2pPr>
              <a:defRPr sz="2325"/>
            </a:lvl2pPr>
            <a:lvl3pPr>
              <a:defRPr sz="2325"/>
            </a:lvl3pPr>
            <a:lvl4pPr>
              <a:defRPr sz="2325"/>
            </a:lvl4pPr>
            <a:lvl5pPr>
              <a:defRPr sz="2325"/>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5086336" y="2081656"/>
            <a:ext cx="2922027" cy="682238"/>
          </a:xfrm>
        </p:spPr>
        <p:txBody>
          <a:bodyPr wrap="square">
            <a:spAutoFit/>
          </a:bodyPr>
          <a:lstStyle>
            <a:lvl1pPr>
              <a:lnSpc>
                <a:spcPts val="2325"/>
              </a:lnSpc>
              <a:spcBef>
                <a:spcPts val="0"/>
              </a:spcBef>
              <a:defRPr sz="2325">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4407182" y="5602726"/>
            <a:ext cx="4081487" cy="353583"/>
            <a:chOff x="5876243" y="7470301"/>
            <a:chExt cx="5441982" cy="47144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350284" cy="400109"/>
            </a:xfrm>
            <a:prstGeom prst="rect">
              <a:avLst/>
            </a:prstGeom>
            <a:noFill/>
          </p:spPr>
          <p:txBody>
            <a:bodyPr wrap="none" rtlCol="0">
              <a:spAutoFit/>
            </a:bodyPr>
            <a:lstStyle/>
            <a:p>
              <a:r>
                <a:rPr lang="en-US" sz="1350" dirty="0"/>
                <a:t>Color ref - </a:t>
              </a:r>
              <a:endParaRPr lang="en-IN" sz="1350" dirty="0"/>
            </a:p>
          </p:txBody>
        </p:sp>
      </p:grpSp>
      <p:sp>
        <p:nvSpPr>
          <p:cNvPr id="40" name="Freeform 39"/>
          <p:cNvSpPr>
            <a:spLocks/>
          </p:cNvSpPr>
          <p:nvPr userDrawn="1"/>
        </p:nvSpPr>
        <p:spPr bwMode="auto">
          <a:xfrm>
            <a:off x="-31174" y="2681"/>
            <a:ext cx="4703168" cy="5157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41" name="Freeform 40"/>
          <p:cNvSpPr>
            <a:spLocks/>
          </p:cNvSpPr>
          <p:nvPr userDrawn="1"/>
        </p:nvSpPr>
        <p:spPr bwMode="auto">
          <a:xfrm>
            <a:off x="3274021" y="3340676"/>
            <a:ext cx="1988255" cy="182066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42" name="Freeform 41"/>
          <p:cNvSpPr>
            <a:spLocks/>
          </p:cNvSpPr>
          <p:nvPr userDrawn="1"/>
        </p:nvSpPr>
        <p:spPr bwMode="auto">
          <a:xfrm>
            <a:off x="3273829" y="1188856"/>
            <a:ext cx="1400654" cy="2151821"/>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Tree>
    <p:extLst>
      <p:ext uri="{BB962C8B-B14F-4D97-AF65-F5344CB8AC3E}">
        <p14:creationId xmlns:p14="http://schemas.microsoft.com/office/powerpoint/2010/main" val="7382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261685" y="3654520"/>
            <a:ext cx="8620631" cy="937025"/>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17" name="Picture Placeholder 16"/>
          <p:cNvSpPr>
            <a:spLocks noGrp="1"/>
          </p:cNvSpPr>
          <p:nvPr>
            <p:ph type="pic" sz="quarter" idx="10"/>
          </p:nvPr>
        </p:nvSpPr>
        <p:spPr>
          <a:xfrm>
            <a:off x="0" y="555002"/>
            <a:ext cx="9144000" cy="2696199"/>
          </a:xfrm>
          <a:solidFill>
            <a:schemeClr val="bg1">
              <a:lumMod val="85000"/>
            </a:schemeClr>
          </a:solidFill>
        </p:spPr>
        <p:txBody>
          <a:bodyPr/>
          <a:lstStyle/>
          <a:p>
            <a:endParaRPr lang="en-IN" dirty="0"/>
          </a:p>
        </p:txBody>
      </p:sp>
      <p:sp>
        <p:nvSpPr>
          <p:cNvPr id="7" name="Title 1"/>
          <p:cNvSpPr>
            <a:spLocks noGrp="1"/>
          </p:cNvSpPr>
          <p:nvPr>
            <p:ph type="title"/>
          </p:nvPr>
        </p:nvSpPr>
        <p:spPr>
          <a:xfrm>
            <a:off x="453554" y="3867065"/>
            <a:ext cx="1743546" cy="581698"/>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070723" y="3762411"/>
            <a:ext cx="0" cy="84661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2535011" y="3829597"/>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1" name="Text Placeholder 20"/>
          <p:cNvSpPr>
            <a:spLocks noGrp="1"/>
          </p:cNvSpPr>
          <p:nvPr userDrawn="1">
            <p:ph type="body" sz="quarter" idx="12" hasCustomPrompt="1"/>
          </p:nvPr>
        </p:nvSpPr>
        <p:spPr>
          <a:xfrm>
            <a:off x="2689622" y="4121086"/>
            <a:ext cx="2684145" cy="335756"/>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5845964" y="3829597"/>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lvl="0"/>
            <a:endParaRPr lang="en-IN" sz="1350" dirty="0"/>
          </a:p>
        </p:txBody>
      </p:sp>
      <p:sp>
        <p:nvSpPr>
          <p:cNvPr id="29" name="Text Placeholder 20"/>
          <p:cNvSpPr>
            <a:spLocks noGrp="1"/>
          </p:cNvSpPr>
          <p:nvPr>
            <p:ph type="body" sz="quarter" idx="14" hasCustomPrompt="1"/>
          </p:nvPr>
        </p:nvSpPr>
        <p:spPr>
          <a:xfrm>
            <a:off x="6000575" y="4121086"/>
            <a:ext cx="2684145" cy="335756"/>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2689622" y="3798473"/>
            <a:ext cx="2709555" cy="192168"/>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5975165" y="3798473"/>
            <a:ext cx="2709555" cy="192168"/>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Tree>
    <p:extLst>
      <p:ext uri="{BB962C8B-B14F-4D97-AF65-F5344CB8AC3E}">
        <p14:creationId xmlns:p14="http://schemas.microsoft.com/office/powerpoint/2010/main" val="36627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
        <p:nvSpPr>
          <p:cNvPr id="22" name="Text Placeholder 20"/>
          <p:cNvSpPr>
            <a:spLocks noGrp="1"/>
          </p:cNvSpPr>
          <p:nvPr>
            <p:ph type="body" sz="quarter" idx="12" hasCustomPrompt="1"/>
          </p:nvPr>
        </p:nvSpPr>
        <p:spPr>
          <a:xfrm>
            <a:off x="445765" y="1217961"/>
            <a:ext cx="4038311" cy="1421253"/>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5368528" y="789385"/>
            <a:ext cx="3775472" cy="4354115"/>
          </a:xfrm>
          <a:solidFill>
            <a:schemeClr val="bg1">
              <a:lumMod val="85000"/>
            </a:schemeClr>
          </a:solidFill>
        </p:spPr>
        <p:txBody>
          <a:bodyPr/>
          <a:lstStyle/>
          <a:p>
            <a:endParaRPr lang="en-IN" dirty="0"/>
          </a:p>
        </p:txBody>
      </p:sp>
      <p:sp>
        <p:nvSpPr>
          <p:cNvPr id="9" name="Oval 8"/>
          <p:cNvSpPr/>
          <p:nvPr userDrawn="1"/>
        </p:nvSpPr>
        <p:spPr>
          <a:xfrm>
            <a:off x="437790" y="2826978"/>
            <a:ext cx="491664" cy="491664"/>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Segoe UI" panose="020B0502040204020203" pitchFamily="34" charset="0"/>
              </a:rPr>
              <a:t>1</a:t>
            </a:r>
          </a:p>
        </p:txBody>
      </p:sp>
      <p:sp>
        <p:nvSpPr>
          <p:cNvPr id="13" name="Oval 12"/>
          <p:cNvSpPr/>
          <p:nvPr userDrawn="1"/>
        </p:nvSpPr>
        <p:spPr>
          <a:xfrm>
            <a:off x="437790" y="3812323"/>
            <a:ext cx="491664" cy="491664"/>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Segoe UI" panose="020B0502040204020203" pitchFamily="34" charset="0"/>
              </a:rPr>
              <a:t>2</a:t>
            </a:r>
          </a:p>
        </p:txBody>
      </p:sp>
      <p:sp>
        <p:nvSpPr>
          <p:cNvPr id="30" name="Text Placeholder 20"/>
          <p:cNvSpPr>
            <a:spLocks noGrp="1"/>
          </p:cNvSpPr>
          <p:nvPr>
            <p:ph type="body" sz="quarter" idx="13" hasCustomPrompt="1"/>
          </p:nvPr>
        </p:nvSpPr>
        <p:spPr>
          <a:xfrm>
            <a:off x="1080184" y="2825904"/>
            <a:ext cx="4043722" cy="119520"/>
          </a:xfrm>
        </p:spPr>
        <p:txBody>
          <a:bodyPr lIns="0" tIns="0" rIns="0" bIns="0">
            <a:spAutoFit/>
          </a:bodyPr>
          <a:lstStyle>
            <a:lvl1pPr marL="0" indent="-171450" algn="l" defTabSz="685800" rtl="0" eaLnBrk="1" latinLnBrk="0" hangingPunct="1">
              <a:lnSpc>
                <a:spcPct val="90000"/>
              </a:lnSpc>
              <a:spcBef>
                <a:spcPts val="750"/>
              </a:spcBef>
              <a:buFont typeface="Arial" panose="020B0604020202020204" pitchFamily="34" charset="0"/>
              <a:buNone/>
              <a:defRPr lang="en-IN" sz="863" kern="1200" baseline="0" dirty="0">
                <a:solidFill>
                  <a:schemeClr val="accent4">
                    <a:lumMod val="75000"/>
                    <a:lumOff val="25000"/>
                  </a:schemeClr>
                </a:solidFill>
                <a:latin typeface="Segoe UI Semibold" panose="020B07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080184" y="2996237"/>
            <a:ext cx="4038311" cy="462155"/>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080184" y="3815415"/>
            <a:ext cx="4043722" cy="119520"/>
          </a:xfrm>
        </p:spPr>
        <p:txBody>
          <a:bodyPr lIns="0" tIns="0" rIns="0" bIns="0">
            <a:spAutoFit/>
          </a:bodyPr>
          <a:lstStyle>
            <a:lvl1pPr marL="0" indent="-171450" algn="l" defTabSz="685800" rtl="0" eaLnBrk="1" latinLnBrk="0" hangingPunct="1">
              <a:lnSpc>
                <a:spcPct val="90000"/>
              </a:lnSpc>
              <a:spcBef>
                <a:spcPts val="750"/>
              </a:spcBef>
              <a:buFont typeface="Arial" panose="020B0604020202020204" pitchFamily="34" charset="0"/>
              <a:buNone/>
              <a:defRPr lang="en-IN" sz="863" kern="1200" baseline="0" dirty="0">
                <a:solidFill>
                  <a:schemeClr val="accent4">
                    <a:lumMod val="75000"/>
                    <a:lumOff val="25000"/>
                  </a:schemeClr>
                </a:solidFill>
                <a:latin typeface="Segoe UI Semibold" panose="020B07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080184" y="3985748"/>
            <a:ext cx="4038311" cy="462155"/>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445765" y="895349"/>
            <a:ext cx="2057400" cy="192168"/>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261685" y="156726"/>
            <a:ext cx="8620631" cy="618935"/>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6443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
        <p:nvSpPr>
          <p:cNvPr id="28" name="Title 1"/>
          <p:cNvSpPr>
            <a:spLocks noGrp="1"/>
          </p:cNvSpPr>
          <p:nvPr>
            <p:ph type="title"/>
          </p:nvPr>
        </p:nvSpPr>
        <p:spPr>
          <a:xfrm>
            <a:off x="445765" y="1555093"/>
            <a:ext cx="8236892" cy="290849"/>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5474494" y="0"/>
            <a:ext cx="3669506" cy="51435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3721005" y="3440299"/>
            <a:ext cx="2674780" cy="1195685"/>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06"/>
            <a:endParaRPr lang="en-US" sz="1349" dirty="0">
              <a:solidFill>
                <a:srgbClr val="FFFFFF"/>
              </a:solidFill>
              <a:latin typeface="Roboto"/>
            </a:endParaRPr>
          </a:p>
        </p:txBody>
      </p:sp>
      <p:sp>
        <p:nvSpPr>
          <p:cNvPr id="54" name="Freeform 5"/>
          <p:cNvSpPr>
            <a:spLocks/>
          </p:cNvSpPr>
          <p:nvPr userDrawn="1"/>
        </p:nvSpPr>
        <p:spPr bwMode="auto">
          <a:xfrm>
            <a:off x="6239017" y="3493785"/>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pPr lvl="0"/>
            <a:endParaRPr lang="en-IN" sz="1350" dirty="0"/>
          </a:p>
        </p:txBody>
      </p:sp>
      <p:sp>
        <p:nvSpPr>
          <p:cNvPr id="55" name="Picture Placeholder 32"/>
          <p:cNvSpPr>
            <a:spLocks noGrp="1"/>
          </p:cNvSpPr>
          <p:nvPr userDrawn="1">
            <p:ph type="pic" sz="quarter" idx="17" hasCustomPrompt="1"/>
          </p:nvPr>
        </p:nvSpPr>
        <p:spPr>
          <a:xfrm>
            <a:off x="3900488" y="3767099"/>
            <a:ext cx="358980" cy="377429"/>
          </a:xfrm>
        </p:spPr>
        <p:txBody>
          <a:bodyPr/>
          <a:lstStyle>
            <a:lvl1pPr>
              <a:defRPr sz="525"/>
            </a:lvl1pPr>
          </a:lstStyle>
          <a:p>
            <a:r>
              <a:rPr lang="en-US" dirty="0"/>
              <a:t>icon</a:t>
            </a:r>
            <a:endParaRPr lang="en-IN" dirty="0"/>
          </a:p>
        </p:txBody>
      </p:sp>
      <p:sp>
        <p:nvSpPr>
          <p:cNvPr id="56" name="Text Placeholder 20"/>
          <p:cNvSpPr>
            <a:spLocks noGrp="1"/>
          </p:cNvSpPr>
          <p:nvPr userDrawn="1">
            <p:ph type="body" sz="quarter" idx="18" hasCustomPrompt="1"/>
          </p:nvPr>
        </p:nvSpPr>
        <p:spPr>
          <a:xfrm>
            <a:off x="4389653" y="3937595"/>
            <a:ext cx="1664499" cy="43264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3721005" y="1967515"/>
            <a:ext cx="2674780" cy="1195685"/>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06"/>
            <a:endParaRPr lang="en-US" sz="1349" dirty="0">
              <a:solidFill>
                <a:srgbClr val="FFFFFF"/>
              </a:solidFill>
              <a:latin typeface="Roboto"/>
            </a:endParaRPr>
          </a:p>
        </p:txBody>
      </p:sp>
      <p:sp>
        <p:nvSpPr>
          <p:cNvPr id="49" name="Freeform 5"/>
          <p:cNvSpPr>
            <a:spLocks/>
          </p:cNvSpPr>
          <p:nvPr userDrawn="1"/>
        </p:nvSpPr>
        <p:spPr bwMode="auto">
          <a:xfrm>
            <a:off x="6239017" y="2021001"/>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lvl="0"/>
            <a:endParaRPr lang="en-IN" sz="1350" dirty="0"/>
          </a:p>
        </p:txBody>
      </p:sp>
      <p:sp>
        <p:nvSpPr>
          <p:cNvPr id="51" name="Text Placeholder 20"/>
          <p:cNvSpPr>
            <a:spLocks noGrp="1"/>
          </p:cNvSpPr>
          <p:nvPr>
            <p:ph type="body" sz="quarter" idx="16" hasCustomPrompt="1"/>
          </p:nvPr>
        </p:nvSpPr>
        <p:spPr>
          <a:xfrm>
            <a:off x="4389653" y="2464811"/>
            <a:ext cx="1664499" cy="43264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3900488" y="2294315"/>
            <a:ext cx="358980" cy="377429"/>
          </a:xfrm>
        </p:spPr>
        <p:txBody>
          <a:bodyPr/>
          <a:lstStyle>
            <a:lvl1pPr>
              <a:defRPr sz="525"/>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3721005" y="494731"/>
            <a:ext cx="2674780" cy="1195685"/>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806"/>
            <a:endParaRPr lang="en-US" sz="1349" dirty="0">
              <a:solidFill>
                <a:srgbClr val="FFFFFF"/>
              </a:solidFill>
              <a:latin typeface="Roboto"/>
            </a:endParaRPr>
          </a:p>
        </p:txBody>
      </p:sp>
      <p:sp>
        <p:nvSpPr>
          <p:cNvPr id="13" name="Freeform 5"/>
          <p:cNvSpPr>
            <a:spLocks/>
          </p:cNvSpPr>
          <p:nvPr/>
        </p:nvSpPr>
        <p:spPr bwMode="auto">
          <a:xfrm>
            <a:off x="6239017" y="548217"/>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33" name="Picture Placeholder 32"/>
          <p:cNvSpPr>
            <a:spLocks noGrp="1"/>
          </p:cNvSpPr>
          <p:nvPr>
            <p:ph type="pic" sz="quarter" idx="11" hasCustomPrompt="1"/>
          </p:nvPr>
        </p:nvSpPr>
        <p:spPr>
          <a:xfrm>
            <a:off x="3900488" y="821531"/>
            <a:ext cx="358980" cy="377429"/>
          </a:xfrm>
        </p:spPr>
        <p:txBody>
          <a:bodyPr/>
          <a:lstStyle>
            <a:lvl1pPr>
              <a:defRPr sz="525"/>
            </a:lvl1pPr>
          </a:lstStyle>
          <a:p>
            <a:r>
              <a:rPr lang="en-US" dirty="0"/>
              <a:t>icon</a:t>
            </a:r>
            <a:endParaRPr lang="en-IN" dirty="0"/>
          </a:p>
        </p:txBody>
      </p:sp>
      <p:sp>
        <p:nvSpPr>
          <p:cNvPr id="34" name="Text Placeholder 20"/>
          <p:cNvSpPr>
            <a:spLocks noGrp="1"/>
          </p:cNvSpPr>
          <p:nvPr userDrawn="1">
            <p:ph type="body" sz="quarter" idx="12" hasCustomPrompt="1"/>
          </p:nvPr>
        </p:nvSpPr>
        <p:spPr>
          <a:xfrm>
            <a:off x="445765" y="2061958"/>
            <a:ext cx="3044467" cy="1717334"/>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4389653" y="992027"/>
            <a:ext cx="1664499" cy="43264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4389654" y="812024"/>
            <a:ext cx="966611" cy="119520"/>
          </a:xfrm>
        </p:spPr>
        <p:txBody>
          <a:bodyPr wrap="none" lIns="0" tIns="0" rIns="0" bIns="0">
            <a:spAutoFit/>
          </a:bodyPr>
          <a:lstStyle>
            <a:lvl1pPr marL="0" indent="-171450" algn="l" defTabSz="685800" rtl="0" eaLnBrk="1" latinLnBrk="0" hangingPunct="1">
              <a:lnSpc>
                <a:spcPct val="90000"/>
              </a:lnSpc>
              <a:spcBef>
                <a:spcPts val="750"/>
              </a:spcBef>
              <a:buFont typeface="Arial" panose="020B0604020202020204" pitchFamily="34" charset="0"/>
              <a:buNone/>
              <a:defRPr lang="en-IN" sz="863" kern="1200" baseline="0" dirty="0">
                <a:solidFill>
                  <a:schemeClr val="accent4">
                    <a:lumMod val="75000"/>
                    <a:lumOff val="25000"/>
                  </a:schemeClr>
                </a:solidFill>
                <a:latin typeface="Segoe UI Semibold" panose="020B07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4389654" y="2276385"/>
            <a:ext cx="966611" cy="119520"/>
          </a:xfrm>
        </p:spPr>
        <p:txBody>
          <a:bodyPr wrap="none" lIns="0" tIns="0" rIns="0" bIns="0">
            <a:spAutoFit/>
          </a:bodyPr>
          <a:lstStyle>
            <a:lvl1pPr marL="0" indent="-171450" algn="l" defTabSz="685800" rtl="0" eaLnBrk="1" latinLnBrk="0" hangingPunct="1">
              <a:lnSpc>
                <a:spcPct val="90000"/>
              </a:lnSpc>
              <a:spcBef>
                <a:spcPts val="750"/>
              </a:spcBef>
              <a:buFont typeface="Arial" panose="020B0604020202020204" pitchFamily="34" charset="0"/>
              <a:buNone/>
              <a:defRPr lang="en-IN" sz="863" kern="1200" baseline="0" dirty="0">
                <a:solidFill>
                  <a:schemeClr val="accent4">
                    <a:lumMod val="75000"/>
                    <a:lumOff val="25000"/>
                  </a:schemeClr>
                </a:solidFill>
                <a:latin typeface="Segoe UI Semibold" panose="020B07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4389654" y="3742776"/>
            <a:ext cx="966611" cy="119520"/>
          </a:xfrm>
        </p:spPr>
        <p:txBody>
          <a:bodyPr wrap="none" lIns="0" tIns="0" rIns="0" bIns="0">
            <a:spAutoFit/>
          </a:bodyPr>
          <a:lstStyle>
            <a:lvl1pPr marL="0" indent="-171450" algn="l" defTabSz="685800" rtl="0" eaLnBrk="1" latinLnBrk="0" hangingPunct="1">
              <a:lnSpc>
                <a:spcPct val="90000"/>
              </a:lnSpc>
              <a:spcBef>
                <a:spcPts val="750"/>
              </a:spcBef>
              <a:buFont typeface="Arial" panose="020B0604020202020204" pitchFamily="34" charset="0"/>
              <a:buNone/>
              <a:defRPr lang="en-IN" sz="863" kern="1200" baseline="0" dirty="0">
                <a:solidFill>
                  <a:schemeClr val="accent4">
                    <a:lumMod val="75000"/>
                    <a:lumOff val="25000"/>
                  </a:schemeClr>
                </a:solidFill>
                <a:latin typeface="Segoe UI Semibold" panose="020B07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3781006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121039"/>
            <a:ext cx="4114800" cy="3385778"/>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6300788" y="3763019"/>
            <a:ext cx="10477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12" name="Freeform 5"/>
          <p:cNvSpPr>
            <a:spLocks/>
          </p:cNvSpPr>
          <p:nvPr/>
        </p:nvSpPr>
        <p:spPr bwMode="auto">
          <a:xfrm>
            <a:off x="4418445" y="1139350"/>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4" name="Freeform 5"/>
          <p:cNvSpPr>
            <a:spLocks/>
          </p:cNvSpPr>
          <p:nvPr/>
        </p:nvSpPr>
        <p:spPr bwMode="auto">
          <a:xfrm>
            <a:off x="4418445" y="2330753"/>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7" name="Freeform 5"/>
          <p:cNvSpPr>
            <a:spLocks/>
          </p:cNvSpPr>
          <p:nvPr/>
        </p:nvSpPr>
        <p:spPr bwMode="auto">
          <a:xfrm>
            <a:off x="4418445" y="3522157"/>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2" name="Text Placeholder 18"/>
          <p:cNvSpPr>
            <a:spLocks noGrp="1"/>
          </p:cNvSpPr>
          <p:nvPr>
            <p:ph type="body" sz="quarter" idx="11" hasCustomPrompt="1"/>
          </p:nvPr>
        </p:nvSpPr>
        <p:spPr>
          <a:xfrm>
            <a:off x="4592407" y="1121038"/>
            <a:ext cx="2683669" cy="196454"/>
          </a:xfrm>
        </p:spPr>
        <p:txBody>
          <a:bodyPr lIns="0" tIns="0" rIns="0" bIns="0"/>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388"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4592407" y="1403868"/>
            <a:ext cx="4082274" cy="48375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4592407" y="2315306"/>
            <a:ext cx="2683669" cy="196454"/>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4592407" y="2598136"/>
            <a:ext cx="4082274" cy="48375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4418445" y="3523054"/>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31" name="Text Placeholder 18"/>
          <p:cNvSpPr>
            <a:spLocks noGrp="1"/>
          </p:cNvSpPr>
          <p:nvPr>
            <p:ph type="body" sz="quarter" idx="15" hasCustomPrompt="1"/>
          </p:nvPr>
        </p:nvSpPr>
        <p:spPr>
          <a:xfrm>
            <a:off x="4592407" y="3504742"/>
            <a:ext cx="2683669" cy="196454"/>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4592407" y="3787572"/>
            <a:ext cx="4082274" cy="48375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261685" y="156726"/>
            <a:ext cx="8620631" cy="618935"/>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25090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261685" y="171843"/>
            <a:ext cx="8620631" cy="1002664"/>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20" name="Picture Placeholder 19"/>
          <p:cNvSpPr>
            <a:spLocks noGrp="1"/>
          </p:cNvSpPr>
          <p:nvPr>
            <p:ph type="pic" sz="quarter" idx="10"/>
          </p:nvPr>
        </p:nvSpPr>
        <p:spPr>
          <a:xfrm>
            <a:off x="-25003" y="-28575"/>
            <a:ext cx="4029076" cy="5172075"/>
          </a:xfrm>
          <a:solidFill>
            <a:schemeClr val="bg1">
              <a:lumMod val="85000"/>
            </a:schemeClr>
          </a:solidFill>
        </p:spPr>
        <p:txBody>
          <a:bodyPr/>
          <a:lstStyle/>
          <a:p>
            <a:endParaRPr lang="en-IN" dirty="0"/>
          </a:p>
        </p:txBody>
      </p:sp>
      <p:sp>
        <p:nvSpPr>
          <p:cNvPr id="7" name="Title 1"/>
          <p:cNvSpPr>
            <a:spLocks noGrp="1"/>
          </p:cNvSpPr>
          <p:nvPr>
            <p:ph type="title"/>
          </p:nvPr>
        </p:nvSpPr>
        <p:spPr>
          <a:xfrm>
            <a:off x="440531" y="503958"/>
            <a:ext cx="1743546" cy="581698"/>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4264950" y="1332440"/>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2" name="Freeform 5"/>
          <p:cNvSpPr>
            <a:spLocks/>
          </p:cNvSpPr>
          <p:nvPr/>
        </p:nvSpPr>
        <p:spPr bwMode="auto">
          <a:xfrm>
            <a:off x="6521866" y="1332440"/>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6" name="Freeform 5"/>
          <p:cNvSpPr>
            <a:spLocks/>
          </p:cNvSpPr>
          <p:nvPr/>
        </p:nvSpPr>
        <p:spPr bwMode="auto">
          <a:xfrm>
            <a:off x="4264950" y="3181651"/>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7" name="Freeform 5"/>
          <p:cNvSpPr>
            <a:spLocks/>
          </p:cNvSpPr>
          <p:nvPr/>
        </p:nvSpPr>
        <p:spPr bwMode="auto">
          <a:xfrm>
            <a:off x="6521866" y="3181651"/>
            <a:ext cx="108877" cy="122966"/>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2" name="Text Placeholder 18"/>
          <p:cNvSpPr>
            <a:spLocks noGrp="1"/>
          </p:cNvSpPr>
          <p:nvPr userDrawn="1">
            <p:ph type="body" sz="quarter" idx="11" hasCustomPrompt="1"/>
          </p:nvPr>
        </p:nvSpPr>
        <p:spPr>
          <a:xfrm>
            <a:off x="4458137" y="1307549"/>
            <a:ext cx="1745741" cy="196454"/>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4458137" y="1583210"/>
            <a:ext cx="1745741" cy="574696"/>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6715054" y="1307549"/>
            <a:ext cx="1745741" cy="196454"/>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6715054" y="1583210"/>
            <a:ext cx="1745741" cy="574696"/>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4458137" y="3157137"/>
            <a:ext cx="1745741" cy="196454"/>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4458137" y="3432798"/>
            <a:ext cx="1745741" cy="574696"/>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6715054" y="3157137"/>
            <a:ext cx="1745741" cy="196454"/>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6715054" y="3432798"/>
            <a:ext cx="1745741" cy="574696"/>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Tree>
    <p:extLst>
      <p:ext uri="{BB962C8B-B14F-4D97-AF65-F5344CB8AC3E}">
        <p14:creationId xmlns:p14="http://schemas.microsoft.com/office/powerpoint/2010/main" val="2966472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7004723" y="1294829"/>
            <a:ext cx="1671300" cy="16713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4807061" y="1294829"/>
            <a:ext cx="1671300" cy="16713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2597482" y="1294829"/>
            <a:ext cx="1671300" cy="16713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440531" y="1294829"/>
            <a:ext cx="1671300" cy="16713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459206" y="3398587"/>
            <a:ext cx="1664499" cy="860993"/>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2606328" y="3398587"/>
            <a:ext cx="1664499" cy="860993"/>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4815793" y="3398587"/>
            <a:ext cx="1664499" cy="860993"/>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7004476" y="3398587"/>
            <a:ext cx="1664499" cy="860993"/>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808151" y="3229167"/>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2955273" y="3229167"/>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5164737" y="3229167"/>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7353420" y="3229167"/>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261685" y="156726"/>
            <a:ext cx="8620631" cy="618935"/>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248345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742950" y="953088"/>
            <a:ext cx="1912144" cy="177165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4567366" y="953088"/>
            <a:ext cx="1912144" cy="177165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2654920" y="2725347"/>
            <a:ext cx="1912144" cy="177165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6484746" y="2725347"/>
            <a:ext cx="1912144" cy="1771650"/>
          </a:xfrm>
          <a:solidFill>
            <a:schemeClr val="bg1">
              <a:lumMod val="85000"/>
            </a:schemeClr>
          </a:solidFill>
        </p:spPr>
        <p:txBody>
          <a:bodyPr/>
          <a:lstStyle/>
          <a:p>
            <a:endParaRPr lang="en-IN" dirty="0"/>
          </a:p>
        </p:txBody>
      </p:sp>
      <p:sp>
        <p:nvSpPr>
          <p:cNvPr id="7" name="Прямоугольник 19"/>
          <p:cNvSpPr/>
          <p:nvPr userDrawn="1"/>
        </p:nvSpPr>
        <p:spPr>
          <a:xfrm>
            <a:off x="2655464" y="953512"/>
            <a:ext cx="1912444" cy="177183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038" dirty="0"/>
          </a:p>
        </p:txBody>
      </p:sp>
      <p:sp>
        <p:nvSpPr>
          <p:cNvPr id="8" name="Прямоугольник 19"/>
          <p:cNvSpPr/>
          <p:nvPr userDrawn="1"/>
        </p:nvSpPr>
        <p:spPr>
          <a:xfrm>
            <a:off x="743021" y="2725347"/>
            <a:ext cx="1912444" cy="177183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038" dirty="0"/>
          </a:p>
        </p:txBody>
      </p:sp>
      <p:sp>
        <p:nvSpPr>
          <p:cNvPr id="9" name="Прямоугольник 20"/>
          <p:cNvSpPr/>
          <p:nvPr userDrawn="1"/>
        </p:nvSpPr>
        <p:spPr>
          <a:xfrm>
            <a:off x="4567910" y="2725347"/>
            <a:ext cx="1912444" cy="177183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038" dirty="0"/>
          </a:p>
        </p:txBody>
      </p:sp>
      <p:sp>
        <p:nvSpPr>
          <p:cNvPr id="10" name="Прямоугольник 19"/>
          <p:cNvSpPr/>
          <p:nvPr userDrawn="1"/>
        </p:nvSpPr>
        <p:spPr>
          <a:xfrm>
            <a:off x="6484446" y="953512"/>
            <a:ext cx="1912444" cy="177183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038" dirty="0"/>
          </a:p>
        </p:txBody>
      </p:sp>
      <p:sp>
        <p:nvSpPr>
          <p:cNvPr id="29" name="Text Placeholder 20"/>
          <p:cNvSpPr>
            <a:spLocks noGrp="1"/>
          </p:cNvSpPr>
          <p:nvPr>
            <p:ph type="body" sz="quarter" idx="17" hasCustomPrompt="1"/>
          </p:nvPr>
        </p:nvSpPr>
        <p:spPr>
          <a:xfrm>
            <a:off x="2769640" y="1680938"/>
            <a:ext cx="1684091" cy="432641"/>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857197" y="3498850"/>
            <a:ext cx="1684091" cy="432641"/>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3128380" y="1518314"/>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6598621" y="1680938"/>
            <a:ext cx="1684091" cy="432641"/>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6957362" y="1518314"/>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215937" y="3336226"/>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4682086" y="3498850"/>
            <a:ext cx="1684091" cy="432641"/>
          </a:xfrm>
        </p:spPr>
        <p:txBody>
          <a:bodyPr lIns="0" tIns="0" rIns="0" bIns="0" anchor="t" anchorCtr="1">
            <a:normAutofit/>
          </a:bodyPr>
          <a:lstStyle>
            <a:lvl1pPr marL="0" indent="-171450" algn="ctr" defTabSz="685800" rtl="0" eaLnBrk="1" latinLnBrk="0" hangingPunct="1">
              <a:lnSpc>
                <a:spcPct val="10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5040826" y="3336226"/>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261685" y="156726"/>
            <a:ext cx="8620631" cy="618935"/>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107931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418195" y="895349"/>
            <a:ext cx="1809296" cy="2058764"/>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2747963" y="3240693"/>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7" name="Freeform 9"/>
          <p:cNvSpPr>
            <a:spLocks/>
          </p:cNvSpPr>
          <p:nvPr/>
        </p:nvSpPr>
        <p:spPr bwMode="auto">
          <a:xfrm>
            <a:off x="4272848" y="3240693"/>
            <a:ext cx="100013" cy="1143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1" name="AutoShape 11"/>
          <p:cNvSpPr>
            <a:spLocks noChangeAspect="1" noChangeArrowheads="1" noTextEdit="1"/>
          </p:cNvSpPr>
          <p:nvPr/>
        </p:nvSpPr>
        <p:spPr bwMode="auto">
          <a:xfrm>
            <a:off x="5797419" y="3240693"/>
            <a:ext cx="10477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22" name="Freeform 13"/>
          <p:cNvSpPr>
            <a:spLocks/>
          </p:cNvSpPr>
          <p:nvPr/>
        </p:nvSpPr>
        <p:spPr bwMode="auto">
          <a:xfrm>
            <a:off x="5800991" y="3240693"/>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32" name="Rectangle 31"/>
          <p:cNvSpPr/>
          <p:nvPr userDrawn="1"/>
        </p:nvSpPr>
        <p:spPr>
          <a:xfrm>
            <a:off x="2412547" y="895350"/>
            <a:ext cx="6478361" cy="2058763"/>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6" name="AutoShape 11"/>
          <p:cNvSpPr>
            <a:spLocks noChangeAspect="1" noChangeArrowheads="1" noTextEdit="1"/>
          </p:cNvSpPr>
          <p:nvPr/>
        </p:nvSpPr>
        <p:spPr bwMode="auto">
          <a:xfrm>
            <a:off x="7326275" y="3240693"/>
            <a:ext cx="10477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37" name="Freeform 13"/>
          <p:cNvSpPr>
            <a:spLocks/>
          </p:cNvSpPr>
          <p:nvPr/>
        </p:nvSpPr>
        <p:spPr bwMode="auto">
          <a:xfrm>
            <a:off x="7329847" y="3240693"/>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47" name="Text Placeholder 20"/>
          <p:cNvSpPr>
            <a:spLocks noGrp="1"/>
          </p:cNvSpPr>
          <p:nvPr userDrawn="1">
            <p:ph type="body" sz="quarter" idx="16" hasCustomPrompt="1"/>
          </p:nvPr>
        </p:nvSpPr>
        <p:spPr>
          <a:xfrm>
            <a:off x="2917159" y="3383488"/>
            <a:ext cx="1148137" cy="1043732"/>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4430426" y="3383488"/>
            <a:ext cx="1148137" cy="1043732"/>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5959283" y="3383488"/>
            <a:ext cx="1148137" cy="1043732"/>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7488139" y="3383488"/>
            <a:ext cx="1148137" cy="1043732"/>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2914755" y="3221150"/>
            <a:ext cx="966611" cy="119520"/>
          </a:xfrm>
        </p:spPr>
        <p:txBody>
          <a:bodyPr wrap="none" lIns="0" tIns="0" rIns="0" bIns="0">
            <a:spAutoFit/>
          </a:bodyPr>
          <a:lstStyle>
            <a:lvl1pPr algn="l">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4428021" y="3221150"/>
            <a:ext cx="966611" cy="119520"/>
          </a:xfrm>
        </p:spPr>
        <p:txBody>
          <a:bodyPr wrap="none" lIns="0" tIns="0" rIns="0" bIns="0">
            <a:spAutoFit/>
          </a:bodyPr>
          <a:lstStyle>
            <a:lvl1pPr algn="l">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5956878" y="3221150"/>
            <a:ext cx="966611" cy="119520"/>
          </a:xfrm>
        </p:spPr>
        <p:txBody>
          <a:bodyPr wrap="none" lIns="0" tIns="0" rIns="0" bIns="0">
            <a:spAutoFit/>
          </a:bodyPr>
          <a:lstStyle>
            <a:lvl1pPr algn="l">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7485735" y="3221150"/>
            <a:ext cx="966611" cy="119520"/>
          </a:xfrm>
        </p:spPr>
        <p:txBody>
          <a:bodyPr wrap="none" lIns="0" tIns="0" rIns="0" bIns="0">
            <a:spAutoFit/>
          </a:bodyPr>
          <a:lstStyle>
            <a:lvl1pPr algn="l">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2915841" y="1402589"/>
            <a:ext cx="1100138" cy="1082278"/>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4371530" y="1402589"/>
            <a:ext cx="1101600" cy="1082278"/>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5829602" y="1402589"/>
            <a:ext cx="1101600" cy="1082278"/>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7280528" y="1402589"/>
            <a:ext cx="1101600" cy="1082278"/>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261685" y="156726"/>
            <a:ext cx="8620631" cy="618935"/>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039612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
        <p:nvSpPr>
          <p:cNvPr id="11" name="Picture Placeholder 10"/>
          <p:cNvSpPr>
            <a:spLocks noGrp="1"/>
          </p:cNvSpPr>
          <p:nvPr>
            <p:ph type="pic" sz="quarter" idx="10"/>
          </p:nvPr>
        </p:nvSpPr>
        <p:spPr>
          <a:xfrm>
            <a:off x="3760595" y="0"/>
            <a:ext cx="5383405" cy="5143500"/>
          </a:xfrm>
          <a:solidFill>
            <a:schemeClr val="bg1">
              <a:lumMod val="85000"/>
            </a:schemeClr>
          </a:solidFill>
        </p:spPr>
        <p:txBody>
          <a:bodyPr/>
          <a:lstStyle/>
          <a:p>
            <a:endParaRPr lang="en-IN" dirty="0"/>
          </a:p>
        </p:txBody>
      </p:sp>
      <p:sp>
        <p:nvSpPr>
          <p:cNvPr id="8" name="Freeform 87"/>
          <p:cNvSpPr>
            <a:spLocks/>
          </p:cNvSpPr>
          <p:nvPr userDrawn="1"/>
        </p:nvSpPr>
        <p:spPr bwMode="auto">
          <a:xfrm>
            <a:off x="3039325" y="1982560"/>
            <a:ext cx="411956" cy="466725"/>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9" name="Freeform 88"/>
          <p:cNvSpPr>
            <a:spLocks/>
          </p:cNvSpPr>
          <p:nvPr userDrawn="1"/>
        </p:nvSpPr>
        <p:spPr bwMode="auto">
          <a:xfrm>
            <a:off x="437790" y="3122494"/>
            <a:ext cx="222647" cy="251222"/>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2" name="Title 1"/>
          <p:cNvSpPr>
            <a:spLocks noGrp="1"/>
          </p:cNvSpPr>
          <p:nvPr>
            <p:ph type="title" hasCustomPrompt="1"/>
          </p:nvPr>
        </p:nvSpPr>
        <p:spPr>
          <a:xfrm>
            <a:off x="549111" y="2123752"/>
            <a:ext cx="2902170" cy="945250"/>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707027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2623931" y="895349"/>
            <a:ext cx="2916048" cy="3461688"/>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418195" y="895349"/>
            <a:ext cx="1809296" cy="1924524"/>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5862075" y="976521"/>
            <a:ext cx="863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862075" y="1935698"/>
            <a:ext cx="863723"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862075" y="2894876"/>
            <a:ext cx="86372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862075" y="3854052"/>
            <a:ext cx="86372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6786563" y="976313"/>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5" name="AutoShape 7"/>
          <p:cNvSpPr>
            <a:spLocks noChangeAspect="1" noChangeArrowheads="1" noTextEdit="1"/>
          </p:cNvSpPr>
          <p:nvPr userDrawn="1"/>
        </p:nvSpPr>
        <p:spPr bwMode="auto">
          <a:xfrm>
            <a:off x="6782991" y="1935957"/>
            <a:ext cx="104775" cy="11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26" name="Freeform 9"/>
          <p:cNvSpPr>
            <a:spLocks/>
          </p:cNvSpPr>
          <p:nvPr userDrawn="1"/>
        </p:nvSpPr>
        <p:spPr bwMode="auto">
          <a:xfrm>
            <a:off x="6786563" y="1935957"/>
            <a:ext cx="101204" cy="113110"/>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7" name="Freeform 13"/>
          <p:cNvSpPr>
            <a:spLocks/>
          </p:cNvSpPr>
          <p:nvPr userDrawn="1"/>
        </p:nvSpPr>
        <p:spPr bwMode="auto">
          <a:xfrm>
            <a:off x="6786563" y="2894410"/>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8" name="Freeform 17"/>
          <p:cNvSpPr>
            <a:spLocks/>
          </p:cNvSpPr>
          <p:nvPr userDrawn="1"/>
        </p:nvSpPr>
        <p:spPr bwMode="auto">
          <a:xfrm>
            <a:off x="6786563" y="3854054"/>
            <a:ext cx="101204" cy="113109"/>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31" name="Text Placeholder 20"/>
          <p:cNvSpPr>
            <a:spLocks noGrp="1"/>
          </p:cNvSpPr>
          <p:nvPr>
            <p:ph type="body" sz="quarter" idx="16" hasCustomPrompt="1"/>
          </p:nvPr>
        </p:nvSpPr>
        <p:spPr>
          <a:xfrm>
            <a:off x="6944956" y="1140156"/>
            <a:ext cx="1148137" cy="483671"/>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6944956" y="2078083"/>
            <a:ext cx="1148137" cy="500744"/>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6944956" y="3037261"/>
            <a:ext cx="1148137" cy="500744"/>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6944956" y="3996437"/>
            <a:ext cx="1148137" cy="500744"/>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6942552" y="943674"/>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6942552" y="1902851"/>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6942552" y="2862029"/>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6942552" y="3821205"/>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261685" y="156726"/>
            <a:ext cx="8620631" cy="618935"/>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56253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9144001" cy="5148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9525" y="0"/>
            <a:ext cx="4441031" cy="51435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4846424" y="1379539"/>
            <a:ext cx="3085048" cy="2264510"/>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sz="1350"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sz="1350"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9144900" cy="51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latin typeface="Segoe UI" panose="020B0502040204020203" pitchFamily="34" charset="0"/>
            </a:endParaRPr>
          </a:p>
        </p:txBody>
      </p:sp>
      <p:grpSp>
        <p:nvGrpSpPr>
          <p:cNvPr id="33" name="Group 32"/>
          <p:cNvGrpSpPr/>
          <p:nvPr userDrawn="1"/>
        </p:nvGrpSpPr>
        <p:grpSpPr>
          <a:xfrm>
            <a:off x="7502005" y="274758"/>
            <a:ext cx="1399688" cy="398148"/>
            <a:chOff x="10051659" y="219383"/>
            <a:chExt cx="1866251" cy="530863"/>
          </a:xfrm>
        </p:grpSpPr>
        <p:sp>
          <p:nvSpPr>
            <p:cNvPr id="34" name="Rectangle 33"/>
            <p:cNvSpPr>
              <a:spLocks noChangeArrowheads="1"/>
            </p:cNvSpPr>
            <p:nvPr/>
          </p:nvSpPr>
          <p:spPr bwMode="auto">
            <a:xfrm>
              <a:off x="11098737" y="580969"/>
              <a:ext cx="7437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825"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4844229" y="3840196"/>
            <a:ext cx="3049057" cy="611706"/>
          </a:xfrm>
        </p:spPr>
        <p:txBody>
          <a:bodyPr wrap="square">
            <a:spAutoFit/>
          </a:bodyPr>
          <a:lstStyle>
            <a:lvl1pPr>
              <a:defRPr sz="1875"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2325"/>
            </a:lvl2pPr>
            <a:lvl3pPr>
              <a:defRPr sz="2325"/>
            </a:lvl3pPr>
            <a:lvl4pPr>
              <a:defRPr sz="2325"/>
            </a:lvl4pPr>
            <a:lvl5pPr>
              <a:defRPr sz="2325"/>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4407182" y="5602726"/>
            <a:ext cx="4081487" cy="353583"/>
            <a:chOff x="5876243" y="7470301"/>
            <a:chExt cx="5441982" cy="47144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350284" cy="400109"/>
            </a:xfrm>
            <a:prstGeom prst="rect">
              <a:avLst/>
            </a:prstGeom>
            <a:noFill/>
          </p:spPr>
          <p:txBody>
            <a:bodyPr wrap="none" rtlCol="0">
              <a:spAutoFit/>
            </a:bodyPr>
            <a:lstStyle/>
            <a:p>
              <a:r>
                <a:rPr lang="en-US" sz="1350" dirty="0"/>
                <a:t>Color ref - </a:t>
              </a:r>
              <a:endParaRPr lang="en-IN" sz="1350"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4432866" y="4738370"/>
            <a:ext cx="4711134" cy="40212"/>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grpSp>
    </p:spTree>
    <p:extLst>
      <p:ext uri="{BB962C8B-B14F-4D97-AF65-F5344CB8AC3E}">
        <p14:creationId xmlns:p14="http://schemas.microsoft.com/office/powerpoint/2010/main" val="1975883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5261983" y="1082848"/>
            <a:ext cx="101204" cy="1143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5" name="AutoShape 7"/>
          <p:cNvSpPr>
            <a:spLocks noChangeAspect="1" noChangeArrowheads="1" noTextEdit="1"/>
          </p:cNvSpPr>
          <p:nvPr/>
        </p:nvSpPr>
        <p:spPr bwMode="auto">
          <a:xfrm>
            <a:off x="6782991" y="1562577"/>
            <a:ext cx="104775" cy="11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19" name="Freeform 9"/>
          <p:cNvSpPr>
            <a:spLocks/>
          </p:cNvSpPr>
          <p:nvPr/>
        </p:nvSpPr>
        <p:spPr bwMode="auto">
          <a:xfrm>
            <a:off x="7005452" y="1083315"/>
            <a:ext cx="101204" cy="113110"/>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6" name="Text Placeholder 20"/>
          <p:cNvSpPr>
            <a:spLocks noGrp="1"/>
          </p:cNvSpPr>
          <p:nvPr>
            <p:ph type="body" sz="quarter" idx="17" hasCustomPrompt="1"/>
          </p:nvPr>
        </p:nvSpPr>
        <p:spPr>
          <a:xfrm>
            <a:off x="5420376" y="1228263"/>
            <a:ext cx="1148137" cy="623248"/>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7163845" y="1228263"/>
            <a:ext cx="1148137" cy="623248"/>
          </a:xfrm>
        </p:spPr>
        <p:txBody>
          <a:bodyPr lIns="0" tIns="0" rIns="0" bIns="0">
            <a:normAutofit/>
          </a:bodyPr>
          <a:lstStyle>
            <a:lvl1pPr marL="0" indent="-171450" algn="l" defTabSz="685800" rtl="0" eaLnBrk="1" latinLnBrk="0" hangingPunct="1">
              <a:lnSpc>
                <a:spcPct val="90000"/>
              </a:lnSpc>
              <a:spcBef>
                <a:spcPts val="750"/>
              </a:spcBef>
              <a:buFont typeface="Arial" panose="020B0604020202020204" pitchFamily="34" charset="0"/>
              <a:buNone/>
              <a:defRPr lang="en-IN" sz="67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418194" y="895350"/>
            <a:ext cx="4248456" cy="1153716"/>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418194" y="2240280"/>
            <a:ext cx="8163831" cy="22569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5417971" y="1050209"/>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7161441" y="1050209"/>
            <a:ext cx="966611" cy="119520"/>
          </a:xfrm>
        </p:spPr>
        <p:txBody>
          <a:bodyPr wrap="none" lIns="0" tIns="0" rIns="0" bIns="0">
            <a:spAutoFit/>
          </a:bodyPr>
          <a:lstStyle>
            <a:lvl1pPr>
              <a:defRPr sz="863">
                <a:solidFill>
                  <a:schemeClr val="accent4">
                    <a:lumMod val="75000"/>
                    <a:lumOff val="25000"/>
                  </a:schemeClr>
                </a:solidFill>
                <a:latin typeface="Segoe UI Semibold" panose="020B0702040204020203" pitchFamily="34" charset="0"/>
              </a:defRPr>
            </a:lvl1pPr>
            <a:lvl2pPr>
              <a:defRPr sz="863"/>
            </a:lvl2pPr>
            <a:lvl3pPr>
              <a:defRPr sz="863"/>
            </a:lvl3pPr>
            <a:lvl4pPr>
              <a:defRPr sz="863"/>
            </a:lvl4pPr>
            <a:lvl5pPr>
              <a:defRPr sz="863"/>
            </a:lvl5pPr>
          </a:lstStyle>
          <a:p>
            <a:pPr algn="ctr"/>
            <a:r>
              <a:rPr lang="en-IN" sz="863"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261685" y="156726"/>
            <a:ext cx="8620631" cy="618935"/>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322160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418195" y="895350"/>
            <a:ext cx="1955729" cy="3598451"/>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2717006" y="895350"/>
            <a:ext cx="5957888" cy="3598451"/>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261685" y="156726"/>
            <a:ext cx="8620631" cy="618935"/>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86831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418195" y="895350"/>
            <a:ext cx="2690766" cy="3601832"/>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261685" y="156726"/>
            <a:ext cx="8620631" cy="618935"/>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172176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7293874" y="3825479"/>
            <a:ext cx="1399688" cy="398148"/>
            <a:chOff x="10051659" y="219383"/>
            <a:chExt cx="1866251" cy="530863"/>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69"/>
              <a:ext cx="7437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825"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8470360" y="237482"/>
            <a:ext cx="411956" cy="466725"/>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N" sz="1350"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386954" y="4635104"/>
            <a:ext cx="8343900" cy="26194"/>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350" dirty="0"/>
            </a:p>
          </p:txBody>
        </p:sp>
      </p:grpSp>
      <p:sp>
        <p:nvSpPr>
          <p:cNvPr id="13" name="Rectangle 34"/>
          <p:cNvSpPr>
            <a:spLocks noChangeArrowheads="1"/>
          </p:cNvSpPr>
          <p:nvPr userDrawn="1"/>
        </p:nvSpPr>
        <p:spPr bwMode="auto">
          <a:xfrm>
            <a:off x="402431" y="3949586"/>
            <a:ext cx="112210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2025" b="1" i="0" u="none" strike="noStrike" cap="none" normalizeH="0" baseline="0" dirty="0">
                <a:ln>
                  <a:noFill/>
                </a:ln>
                <a:solidFill>
                  <a:schemeClr val="accent1"/>
                </a:solidFill>
                <a:effectLst/>
                <a:latin typeface="Segoe UI" panose="020B0502040204020203" pitchFamily="34" charset="0"/>
              </a:rPr>
              <a:t>End Slide</a:t>
            </a:r>
            <a:endParaRPr kumimoji="0" lang="en-US" altLang="en-US" sz="135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36430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4903471" y="0"/>
            <a:ext cx="4240530" cy="51435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453553" y="748769"/>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sp>
        <p:nvSpPr>
          <p:cNvPr id="18" name="AutoShape 325"/>
          <p:cNvSpPr>
            <a:spLocks noChangeAspect="1" noChangeArrowheads="1" noTextEdit="1"/>
          </p:cNvSpPr>
          <p:nvPr userDrawn="1"/>
        </p:nvSpPr>
        <p:spPr bwMode="auto">
          <a:xfrm>
            <a:off x="1" y="0"/>
            <a:ext cx="9136856"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19" name="Freeform 336"/>
          <p:cNvSpPr>
            <a:spLocks/>
          </p:cNvSpPr>
          <p:nvPr userDrawn="1"/>
        </p:nvSpPr>
        <p:spPr bwMode="auto">
          <a:xfrm>
            <a:off x="232098" y="4559582"/>
            <a:ext cx="221456" cy="250031"/>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0" name="Freeform 337"/>
          <p:cNvSpPr>
            <a:spLocks/>
          </p:cNvSpPr>
          <p:nvPr userDrawn="1"/>
        </p:nvSpPr>
        <p:spPr bwMode="auto">
          <a:xfrm>
            <a:off x="4132183" y="269245"/>
            <a:ext cx="222647" cy="251222"/>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anchor="t" anchorCtr="0" compatLnSpc="1">
            <a:prstTxWarp prst="textNoShape">
              <a:avLst/>
            </a:prstTxWarp>
          </a:bodyPr>
          <a:lstStyle/>
          <a:p>
            <a:endParaRPr lang="en-IN" sz="1350"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453553" y="1023268"/>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453553" y="1096275"/>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453553" y="1370774"/>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453553" y="1443782"/>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453553" y="1718281"/>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453553" y="1791288"/>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453553" y="2065787"/>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453553" y="2138795"/>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453553" y="2413294"/>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453553" y="2486301"/>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453553" y="2760800"/>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453553" y="2833808"/>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sp>
        <p:nvSpPr>
          <p:cNvPr id="8" name="Title 2188"/>
          <p:cNvSpPr>
            <a:spLocks noGrp="1"/>
          </p:cNvSpPr>
          <p:nvPr>
            <p:ph type="title" hasCustomPrompt="1"/>
          </p:nvPr>
        </p:nvSpPr>
        <p:spPr>
          <a:xfrm>
            <a:off x="453553" y="337931"/>
            <a:ext cx="2769707" cy="290849"/>
          </a:xfrm>
        </p:spPr>
        <p:txBody>
          <a:bodyPr lIns="0" tIns="0" rIns="0" bIns="0"/>
          <a:lstStyle>
            <a:lvl1pPr>
              <a:defRPr>
                <a:solidFill>
                  <a:schemeClr val="accent1"/>
                </a:solidFill>
              </a:defRPr>
            </a:lvl1pPr>
          </a:lstStyle>
          <a:p>
            <a:r>
              <a:rPr lang="en-US" sz="2100" dirty="0"/>
              <a:t>Agenda</a:t>
            </a:r>
            <a:endParaRPr lang="en-IN" sz="21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453553" y="3108307"/>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453553" y="3181314"/>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453553" y="3455813"/>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453553" y="3528821"/>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43" name="Straight Connector 42">
            <a:extLst>
              <a:ext uri="{FF2B5EF4-FFF2-40B4-BE49-F238E27FC236}">
                <a16:creationId xmlns:a16="http://schemas.microsoft.com/office/drawing/2014/main" id="{685D8A43-ABA9-4292-8A39-1FD8F8C79D11}"/>
              </a:ext>
            </a:extLst>
          </p:cNvPr>
          <p:cNvCxnSpPr>
            <a:cxnSpLocks/>
          </p:cNvCxnSpPr>
          <p:nvPr userDrawn="1"/>
        </p:nvCxnSpPr>
        <p:spPr>
          <a:xfrm>
            <a:off x="453553" y="3803320"/>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1">
            <a:extLst>
              <a:ext uri="{FF2B5EF4-FFF2-40B4-BE49-F238E27FC236}">
                <a16:creationId xmlns:a16="http://schemas.microsoft.com/office/drawing/2014/main" id="{420DD2FD-F988-40BD-B85B-546272691AE7}"/>
              </a:ext>
            </a:extLst>
          </p:cNvPr>
          <p:cNvSpPr>
            <a:spLocks noGrp="1"/>
          </p:cNvSpPr>
          <p:nvPr>
            <p:ph type="body" sz="quarter" idx="22" hasCustomPrompt="1"/>
          </p:nvPr>
        </p:nvSpPr>
        <p:spPr>
          <a:xfrm>
            <a:off x="453553" y="3876327"/>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45" name="Straight Connector 44">
            <a:extLst>
              <a:ext uri="{FF2B5EF4-FFF2-40B4-BE49-F238E27FC236}">
                <a16:creationId xmlns:a16="http://schemas.microsoft.com/office/drawing/2014/main" id="{CD4EF54F-636F-4D81-9454-62696BA706CB}"/>
              </a:ext>
            </a:extLst>
          </p:cNvPr>
          <p:cNvCxnSpPr>
            <a:cxnSpLocks/>
          </p:cNvCxnSpPr>
          <p:nvPr userDrawn="1"/>
        </p:nvCxnSpPr>
        <p:spPr>
          <a:xfrm>
            <a:off x="453553" y="4150826"/>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41">
            <a:extLst>
              <a:ext uri="{FF2B5EF4-FFF2-40B4-BE49-F238E27FC236}">
                <a16:creationId xmlns:a16="http://schemas.microsoft.com/office/drawing/2014/main" id="{3BB1794C-A0BE-4B31-BE29-8677F2FF63E5}"/>
              </a:ext>
            </a:extLst>
          </p:cNvPr>
          <p:cNvSpPr>
            <a:spLocks noGrp="1"/>
          </p:cNvSpPr>
          <p:nvPr>
            <p:ph type="body" sz="quarter" idx="23" hasCustomPrompt="1"/>
          </p:nvPr>
        </p:nvSpPr>
        <p:spPr>
          <a:xfrm>
            <a:off x="453553" y="4223834"/>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cxnSp>
        <p:nvCxnSpPr>
          <p:cNvPr id="47" name="Straight Connector 46">
            <a:extLst>
              <a:ext uri="{FF2B5EF4-FFF2-40B4-BE49-F238E27FC236}">
                <a16:creationId xmlns:a16="http://schemas.microsoft.com/office/drawing/2014/main" id="{6C6CE8F9-E35E-43F0-8C8C-0681A02C9F32}"/>
              </a:ext>
            </a:extLst>
          </p:cNvPr>
          <p:cNvCxnSpPr>
            <a:cxnSpLocks/>
          </p:cNvCxnSpPr>
          <p:nvPr userDrawn="1"/>
        </p:nvCxnSpPr>
        <p:spPr>
          <a:xfrm>
            <a:off x="453553" y="4498333"/>
            <a:ext cx="390127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41">
            <a:extLst>
              <a:ext uri="{FF2B5EF4-FFF2-40B4-BE49-F238E27FC236}">
                <a16:creationId xmlns:a16="http://schemas.microsoft.com/office/drawing/2014/main" id="{B94C9737-7912-4533-920E-A8C00AB4C54C}"/>
              </a:ext>
            </a:extLst>
          </p:cNvPr>
          <p:cNvSpPr>
            <a:spLocks noGrp="1"/>
          </p:cNvSpPr>
          <p:nvPr>
            <p:ph type="body" sz="quarter" idx="24" hasCustomPrompt="1"/>
          </p:nvPr>
        </p:nvSpPr>
        <p:spPr>
          <a:xfrm>
            <a:off x="453553" y="4571346"/>
            <a:ext cx="3901277" cy="201492"/>
          </a:xfrm>
        </p:spPr>
        <p:txBody>
          <a:bodyPr lIns="0" tIns="0" rIns="0" bIns="0">
            <a:normAutofit/>
          </a:bodyPr>
          <a:lstStyle>
            <a:lvl1pPr marL="0" indent="0">
              <a:buNone/>
              <a:defRPr lang="en-IN" sz="1050"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spTree>
    <p:extLst>
      <p:ext uri="{BB962C8B-B14F-4D97-AF65-F5344CB8AC3E}">
        <p14:creationId xmlns:p14="http://schemas.microsoft.com/office/powerpoint/2010/main" val="11684573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437789" y="895350"/>
            <a:ext cx="8236892" cy="3601832"/>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261685" y="156726"/>
            <a:ext cx="8620631" cy="618935"/>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09871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261685" y="156726"/>
            <a:ext cx="8620631" cy="618935"/>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6" name="Title 1"/>
          <p:cNvSpPr>
            <a:spLocks noGrp="1"/>
          </p:cNvSpPr>
          <p:nvPr>
            <p:ph type="title" hasCustomPrompt="1"/>
          </p:nvPr>
        </p:nvSpPr>
        <p:spPr>
          <a:xfrm>
            <a:off x="437789" y="260150"/>
            <a:ext cx="8236892" cy="290849"/>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Tree>
    <p:extLst>
      <p:ext uri="{BB962C8B-B14F-4D97-AF65-F5344CB8AC3E}">
        <p14:creationId xmlns:p14="http://schemas.microsoft.com/office/powerpoint/2010/main" val="300591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Tree>
    <p:extLst>
      <p:ext uri="{BB962C8B-B14F-4D97-AF65-F5344CB8AC3E}">
        <p14:creationId xmlns:p14="http://schemas.microsoft.com/office/powerpoint/2010/main" val="736157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
        <p:nvSpPr>
          <p:cNvPr id="21" name="Picture Placeholder 20"/>
          <p:cNvSpPr>
            <a:spLocks noGrp="1"/>
          </p:cNvSpPr>
          <p:nvPr>
            <p:ph type="pic" sz="quarter" idx="13"/>
          </p:nvPr>
        </p:nvSpPr>
        <p:spPr>
          <a:xfrm>
            <a:off x="3989785" y="0"/>
            <a:ext cx="5147072" cy="51435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453629" y="1339239"/>
            <a:ext cx="2601515" cy="3157943"/>
          </a:xfrm>
        </p:spPr>
        <p:txBody>
          <a:bodyPr lIns="0" tIns="0" rIns="0" bIns="0">
            <a:normAutofit/>
          </a:bodyPr>
          <a:lstStyle>
            <a:lvl1pPr marL="0" inden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pPr>
            <a:r>
              <a:rPr lang="en-US" dirty="0"/>
              <a:t>Click to add text</a:t>
            </a:r>
            <a:endParaRPr lang="en-IN" dirty="0"/>
          </a:p>
        </p:txBody>
      </p:sp>
      <p:sp>
        <p:nvSpPr>
          <p:cNvPr id="8" name="Title 2188"/>
          <p:cNvSpPr>
            <a:spLocks noGrp="1"/>
          </p:cNvSpPr>
          <p:nvPr>
            <p:ph type="title" hasCustomPrompt="1"/>
          </p:nvPr>
        </p:nvSpPr>
        <p:spPr>
          <a:xfrm>
            <a:off x="453553" y="247605"/>
            <a:ext cx="2430730" cy="290849"/>
          </a:xfrm>
        </p:spPr>
        <p:txBody>
          <a:bodyPr wrap="none" lIns="0" tIns="0" rIns="0" bIns="0"/>
          <a:lstStyle>
            <a:lvl1pPr>
              <a:defRPr>
                <a:solidFill>
                  <a:schemeClr val="accent1"/>
                </a:solidFill>
              </a:defRPr>
            </a:lvl1pPr>
          </a:lstStyle>
          <a:p>
            <a:r>
              <a:rPr lang="en-US" sz="2100" dirty="0"/>
              <a:t>Headline goes here</a:t>
            </a:r>
            <a:endParaRPr lang="en-IN" sz="2100" dirty="0"/>
          </a:p>
        </p:txBody>
      </p:sp>
      <p:sp>
        <p:nvSpPr>
          <p:cNvPr id="18" name="AutoShape 325"/>
          <p:cNvSpPr>
            <a:spLocks noChangeAspect="1" noChangeArrowheads="1" noTextEdit="1"/>
          </p:cNvSpPr>
          <p:nvPr userDrawn="1"/>
        </p:nvSpPr>
        <p:spPr bwMode="auto">
          <a:xfrm>
            <a:off x="1" y="0"/>
            <a:ext cx="9136856"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19" name="Freeform 336"/>
          <p:cNvSpPr>
            <a:spLocks/>
          </p:cNvSpPr>
          <p:nvPr userDrawn="1"/>
        </p:nvSpPr>
        <p:spPr bwMode="auto">
          <a:xfrm>
            <a:off x="256592" y="4270011"/>
            <a:ext cx="221456" cy="250031"/>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20" name="Freeform 337"/>
          <p:cNvSpPr>
            <a:spLocks/>
          </p:cNvSpPr>
          <p:nvPr userDrawn="1"/>
        </p:nvSpPr>
        <p:spPr bwMode="auto">
          <a:xfrm>
            <a:off x="3608614" y="129779"/>
            <a:ext cx="222647" cy="251222"/>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anchor="t" anchorCtr="0" compatLnSpc="1">
            <a:prstTxWarp prst="textNoShape">
              <a:avLst/>
            </a:prstTxWarp>
          </a:bodyPr>
          <a:lstStyle/>
          <a:p>
            <a:endParaRPr lang="en-IN" sz="1350" dirty="0"/>
          </a:p>
        </p:txBody>
      </p:sp>
      <p:sp>
        <p:nvSpPr>
          <p:cNvPr id="3" name="Text Placeholder 2"/>
          <p:cNvSpPr>
            <a:spLocks noGrp="1"/>
          </p:cNvSpPr>
          <p:nvPr>
            <p:ph type="body" sz="quarter" idx="14" hasCustomPrompt="1"/>
          </p:nvPr>
        </p:nvSpPr>
        <p:spPr>
          <a:xfrm>
            <a:off x="453554" y="945688"/>
            <a:ext cx="2057400" cy="192168"/>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27173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
        <p:nvSpPr>
          <p:cNvPr id="15" name="Picture Placeholder 14"/>
          <p:cNvSpPr>
            <a:spLocks noGrp="1"/>
          </p:cNvSpPr>
          <p:nvPr>
            <p:ph type="pic" sz="quarter" idx="10"/>
          </p:nvPr>
        </p:nvSpPr>
        <p:spPr>
          <a:xfrm>
            <a:off x="0" y="895349"/>
            <a:ext cx="9144000" cy="4248152"/>
          </a:xfrm>
          <a:solidFill>
            <a:schemeClr val="bg1">
              <a:lumMod val="85000"/>
            </a:schemeClr>
          </a:solidFill>
        </p:spPr>
        <p:txBody>
          <a:bodyPr/>
          <a:lstStyle/>
          <a:p>
            <a:endParaRPr lang="en-IN" dirty="0"/>
          </a:p>
        </p:txBody>
      </p:sp>
      <p:sp>
        <p:nvSpPr>
          <p:cNvPr id="7" name="Title 1"/>
          <p:cNvSpPr>
            <a:spLocks noGrp="1"/>
          </p:cNvSpPr>
          <p:nvPr>
            <p:ph type="title"/>
          </p:nvPr>
        </p:nvSpPr>
        <p:spPr>
          <a:xfrm>
            <a:off x="437790" y="260139"/>
            <a:ext cx="2432300" cy="290849"/>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261685" y="183325"/>
            <a:ext cx="8620631" cy="599186"/>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1350"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1350" dirty="0"/>
            </a:p>
          </p:txBody>
        </p:sp>
      </p:grpSp>
      <p:sp>
        <p:nvSpPr>
          <p:cNvPr id="17" name="Text Placeholder 16"/>
          <p:cNvSpPr>
            <a:spLocks noGrp="1"/>
          </p:cNvSpPr>
          <p:nvPr>
            <p:ph type="body" sz="quarter" idx="11" hasCustomPrompt="1"/>
          </p:nvPr>
        </p:nvSpPr>
        <p:spPr>
          <a:xfrm>
            <a:off x="3267972" y="188786"/>
            <a:ext cx="4951987" cy="672623"/>
          </a:xfrm>
        </p:spPr>
        <p:txBody>
          <a:bodyPr wrap="square" lIns="0" tIns="0" rIns="0" bIns="0">
            <a:normAutofit/>
          </a:bodyPr>
          <a:lstStyle>
            <a:lvl1pPr marL="0" indent="0" algn="l" defTabSz="685800" rtl="0" eaLnBrk="1" latinLnBrk="0" hangingPunct="1">
              <a:lnSpc>
                <a:spcPct val="100000"/>
              </a:lnSpc>
              <a:spcBef>
                <a:spcPts val="0"/>
              </a:spcBef>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437788" y="3171573"/>
            <a:ext cx="1556630" cy="428625"/>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304372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6619875" y="480571"/>
            <a:ext cx="1971675" cy="4016611"/>
          </a:xfrm>
        </p:spPr>
        <p:txBody>
          <a:bodyPr lIns="0" tIns="0" rIns="0" bIns="0">
            <a:normAutofit/>
          </a:bodyPr>
          <a:lstStyle>
            <a:lvl1pPr marL="0" indent="0" algn="l" defTabSz="685800" rtl="0" eaLnBrk="1" latinLnBrk="0" hangingPunct="1">
              <a:lnSpc>
                <a:spcPct val="90000"/>
              </a:lnSpc>
              <a:spcBef>
                <a:spcPts val="750"/>
              </a:spcBef>
              <a:buFont typeface="Arial" panose="020B0604020202020204" pitchFamily="34" charset="0"/>
              <a:buNone/>
              <a:defRPr lang="en-IN" sz="825" kern="1200" dirty="0">
                <a:solidFill>
                  <a:schemeClr val="accent4">
                    <a:lumMod val="75000"/>
                    <a:lumOff val="25000"/>
                  </a:schemeClr>
                </a:solidFill>
                <a:latin typeface="Segoe UI" panose="020B0502040204020203" pitchFamily="34" charset="0"/>
                <a:ea typeface="+mn-ea"/>
                <a:cs typeface="+mn-cs"/>
              </a:defRPr>
            </a:lvl1pPr>
          </a:lstStyle>
          <a:p>
            <a:pPr marL="171450" lvl="0" indent="-171450" algn="l" defTabSz="685800" rtl="0" eaLnBrk="1" latinLnBrk="0" hangingPunct="1">
              <a:lnSpc>
                <a:spcPct val="90000"/>
              </a:lnSpc>
              <a:spcBef>
                <a:spcPts val="75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3000375" y="0"/>
            <a:ext cx="3086100" cy="5143500"/>
          </a:xfrm>
          <a:solidFill>
            <a:schemeClr val="bg1">
              <a:lumMod val="85000"/>
            </a:schemeClr>
          </a:solidFill>
        </p:spPr>
        <p:txBody>
          <a:bodyPr/>
          <a:lstStyle/>
          <a:p>
            <a:endParaRPr lang="en-IN" dirty="0"/>
          </a:p>
        </p:txBody>
      </p:sp>
      <p:sp>
        <p:nvSpPr>
          <p:cNvPr id="6" name="Rectangle"/>
          <p:cNvSpPr/>
          <p:nvPr userDrawn="1"/>
        </p:nvSpPr>
        <p:spPr>
          <a:xfrm>
            <a:off x="1" y="1"/>
            <a:ext cx="3048000" cy="51435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dirty="0"/>
          </a:p>
        </p:txBody>
      </p:sp>
      <p:sp>
        <p:nvSpPr>
          <p:cNvPr id="11" name="AutoShape 325"/>
          <p:cNvSpPr>
            <a:spLocks noChangeAspect="1" noChangeArrowheads="1" noTextEdit="1"/>
          </p:cNvSpPr>
          <p:nvPr userDrawn="1"/>
        </p:nvSpPr>
        <p:spPr bwMode="auto">
          <a:xfrm>
            <a:off x="1" y="0"/>
            <a:ext cx="9136856"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IN" sz="1350" dirty="0"/>
          </a:p>
        </p:txBody>
      </p:sp>
      <p:sp>
        <p:nvSpPr>
          <p:cNvPr id="12" name="Freeform 336"/>
          <p:cNvSpPr>
            <a:spLocks/>
          </p:cNvSpPr>
          <p:nvPr userDrawn="1"/>
        </p:nvSpPr>
        <p:spPr bwMode="auto">
          <a:xfrm>
            <a:off x="274359" y="4794648"/>
            <a:ext cx="221456" cy="250031"/>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N" sz="1350" dirty="0"/>
          </a:p>
        </p:txBody>
      </p:sp>
      <p:sp>
        <p:nvSpPr>
          <p:cNvPr id="13" name="Freeform 337"/>
          <p:cNvSpPr>
            <a:spLocks/>
          </p:cNvSpPr>
          <p:nvPr userDrawn="1"/>
        </p:nvSpPr>
        <p:spPr bwMode="auto">
          <a:xfrm>
            <a:off x="2206964" y="164480"/>
            <a:ext cx="222647" cy="251222"/>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68580" tIns="34290" rIns="68580" bIns="34290" numCol="1" anchor="t" anchorCtr="0" compatLnSpc="1">
            <a:prstTxWarp prst="textNoShape">
              <a:avLst/>
            </a:prstTxWarp>
          </a:bodyPr>
          <a:lstStyle/>
          <a:p>
            <a:endParaRPr lang="en-IN" sz="1350" dirty="0"/>
          </a:p>
        </p:txBody>
      </p:sp>
      <p:sp>
        <p:nvSpPr>
          <p:cNvPr id="37" name="Text Placeholder 36"/>
          <p:cNvSpPr>
            <a:spLocks noGrp="1"/>
          </p:cNvSpPr>
          <p:nvPr>
            <p:ph type="body" sz="quarter" idx="13" hasCustomPrompt="1"/>
          </p:nvPr>
        </p:nvSpPr>
        <p:spPr>
          <a:xfrm>
            <a:off x="453628" y="213347"/>
            <a:ext cx="1900370" cy="872546"/>
          </a:xfrm>
        </p:spPr>
        <p:txBody>
          <a:bodyPr wrap="square" lIns="0" tIns="0" rIns="0" bIns="0">
            <a:spAutoFit/>
          </a:bodyPr>
          <a:lstStyle>
            <a:lvl1pPr algn="l" defTabSz="685800" rtl="0" eaLnBrk="1" latinLnBrk="0" hangingPunct="1">
              <a:lnSpc>
                <a:spcPct val="90000"/>
              </a:lnSpc>
              <a:spcBef>
                <a:spcPct val="0"/>
              </a:spcBef>
              <a:buNone/>
              <a:defRPr lang="en-IN" sz="2100" b="1" kern="1200" dirty="0">
                <a:solidFill>
                  <a:schemeClr val="bg1"/>
                </a:solidFill>
                <a:latin typeface="Segoe UI" panose="020B0502040204020203" pitchFamily="34" charset="0"/>
                <a:ea typeface="+mj-ea"/>
                <a:cs typeface="+mj-cs"/>
              </a:defRPr>
            </a:lvl1pPr>
            <a:lvl2pPr algn="l" defTabSz="685800" rtl="0" eaLnBrk="1" latinLnBrk="0" hangingPunct="1">
              <a:lnSpc>
                <a:spcPct val="90000"/>
              </a:lnSpc>
              <a:spcBef>
                <a:spcPct val="0"/>
              </a:spcBef>
              <a:buNone/>
              <a:defRPr lang="en-US" sz="2100" kern="1200" dirty="0" smtClean="0">
                <a:solidFill>
                  <a:schemeClr val="bg1"/>
                </a:solidFill>
                <a:latin typeface="Graphik Semibold" panose="020B0703030202060203" pitchFamily="34" charset="0"/>
                <a:ea typeface="+mj-ea"/>
                <a:cs typeface="+mj-cs"/>
              </a:defRPr>
            </a:lvl2pPr>
            <a:lvl3pPr algn="l" defTabSz="685800" rtl="0" eaLnBrk="1" latinLnBrk="0" hangingPunct="1">
              <a:lnSpc>
                <a:spcPct val="90000"/>
              </a:lnSpc>
              <a:spcBef>
                <a:spcPct val="0"/>
              </a:spcBef>
              <a:buNone/>
              <a:defRPr lang="en-US" sz="2100" kern="1200" dirty="0" smtClean="0">
                <a:solidFill>
                  <a:schemeClr val="bg1"/>
                </a:solidFill>
                <a:latin typeface="Graphik Semibold" panose="020B0703030202060203" pitchFamily="34" charset="0"/>
                <a:ea typeface="+mj-ea"/>
                <a:cs typeface="+mj-cs"/>
              </a:defRPr>
            </a:lvl3pPr>
            <a:lvl4pPr algn="l" defTabSz="685800" rtl="0" eaLnBrk="1" latinLnBrk="0" hangingPunct="1">
              <a:lnSpc>
                <a:spcPct val="90000"/>
              </a:lnSpc>
              <a:spcBef>
                <a:spcPct val="0"/>
              </a:spcBef>
              <a:buNone/>
              <a:defRPr lang="en-US" sz="2100" kern="1200" dirty="0" smtClean="0">
                <a:solidFill>
                  <a:schemeClr val="bg1"/>
                </a:solidFill>
                <a:latin typeface="Graphik Semibold" panose="020B0703030202060203" pitchFamily="34" charset="0"/>
                <a:ea typeface="+mj-ea"/>
                <a:cs typeface="+mj-cs"/>
              </a:defRPr>
            </a:lvl4pPr>
            <a:lvl5pPr algn="l" defTabSz="685800" rtl="0" eaLnBrk="1" latinLnBrk="0" hangingPunct="1">
              <a:lnSpc>
                <a:spcPct val="90000"/>
              </a:lnSpc>
              <a:spcBef>
                <a:spcPct val="0"/>
              </a:spcBef>
              <a:buNone/>
              <a:defRPr lang="en-IN" sz="21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453629" y="1332976"/>
            <a:ext cx="2057400" cy="192168"/>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8438628" y="4606174"/>
            <a:ext cx="313874" cy="402884"/>
          </a:xfrm>
          <a:prstGeom prst="rect">
            <a:avLst/>
          </a:prstGeom>
        </p:spPr>
      </p:pic>
    </p:spTree>
    <p:extLst>
      <p:ext uri="{BB962C8B-B14F-4D97-AF65-F5344CB8AC3E}">
        <p14:creationId xmlns:p14="http://schemas.microsoft.com/office/powerpoint/2010/main" val="181773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3554" y="227179"/>
            <a:ext cx="8236892" cy="36355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453554" y="895350"/>
            <a:ext cx="8236892" cy="360183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4407182" y="5602726"/>
            <a:ext cx="4081487" cy="353583"/>
            <a:chOff x="5876243" y="7470301"/>
            <a:chExt cx="5441982" cy="47144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350"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350284" cy="400109"/>
            </a:xfrm>
            <a:prstGeom prst="rect">
              <a:avLst/>
            </a:prstGeom>
            <a:noFill/>
          </p:spPr>
          <p:txBody>
            <a:bodyPr wrap="none" rtlCol="0">
              <a:spAutoFit/>
            </a:bodyPr>
            <a:lstStyle/>
            <a:p>
              <a:r>
                <a:rPr lang="en-US" sz="1350" dirty="0"/>
                <a:t>Color ref - </a:t>
              </a:r>
              <a:endParaRPr lang="en-IN" sz="1350"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718612" y="4833602"/>
            <a:ext cx="1872188" cy="232755"/>
          </a:xfrm>
          <a:prstGeom prst="rect">
            <a:avLst/>
          </a:prstGeom>
          <a:noFill/>
          <a:ln>
            <a:noFill/>
          </a:ln>
        </p:spPr>
        <p:txBody>
          <a:bodyPr spcFirstLastPara="1" wrap="square" lIns="68569" tIns="68569" rIns="68569" bIns="68569"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675"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825"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244291" y="4840983"/>
            <a:ext cx="301686" cy="239104"/>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275"/>
              </a:lnSpc>
              <a:spcAft>
                <a:spcPts val="150"/>
              </a:spcAft>
            </a:pPr>
            <a:fld id="{D8605FA4-F412-44BB-9B30-812870BB5E9B}" type="slidenum">
              <a:rPr lang="en-IN" sz="750" b="0" smtClean="0">
                <a:solidFill>
                  <a:schemeClr val="accent4">
                    <a:lumMod val="75000"/>
                    <a:lumOff val="25000"/>
                  </a:schemeClr>
                </a:solidFill>
              </a:rPr>
              <a:pPr>
                <a:lnSpc>
                  <a:spcPts val="1275"/>
                </a:lnSpc>
                <a:spcAft>
                  <a:spcPts val="150"/>
                </a:spcAft>
              </a:pPr>
              <a:t>‹#›</a:t>
            </a:fld>
            <a:endParaRPr lang="en-IN" sz="900" b="0" dirty="0">
              <a:solidFill>
                <a:schemeClr val="accent4">
                  <a:lumMod val="75000"/>
                  <a:lumOff val="25000"/>
                </a:schemeClr>
              </a:solidFill>
            </a:endParaRPr>
          </a:p>
        </p:txBody>
      </p:sp>
    </p:spTree>
    <p:extLst>
      <p:ext uri="{BB962C8B-B14F-4D97-AF65-F5344CB8AC3E}">
        <p14:creationId xmlns:p14="http://schemas.microsoft.com/office/powerpoint/2010/main" val="8243658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Lst>
  <p:txStyles>
    <p:titleStyle>
      <a:lvl1pPr algn="l" defTabSz="685800" rtl="0" eaLnBrk="1" latinLnBrk="0" hangingPunct="1">
        <a:lnSpc>
          <a:spcPct val="90000"/>
        </a:lnSpc>
        <a:spcBef>
          <a:spcPct val="0"/>
        </a:spcBef>
        <a:buNone/>
        <a:defRPr sz="21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388" kern="1200">
          <a:solidFill>
            <a:srgbClr val="1D1D1B"/>
          </a:solidFill>
          <a:latin typeface="Segoe UI Semibold" panose="020B0702040204020203" pitchFamily="34"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388" kern="1200">
          <a:solidFill>
            <a:srgbClr val="1D1D1B"/>
          </a:solidFill>
          <a:latin typeface="Segoe UI Semibold" panose="020B0702040204020203" pitchFamily="34" charset="0"/>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88" kern="1200">
          <a:solidFill>
            <a:srgbClr val="1D1D1B"/>
          </a:solidFill>
          <a:latin typeface="Segoe UI Semibold" panose="020B0702040204020203" pitchFamily="34"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88" kern="1200">
          <a:solidFill>
            <a:srgbClr val="1D1D1B"/>
          </a:solidFill>
          <a:latin typeface="Segoe UI Semibold" panose="020B0702040204020203" pitchFamily="34" charset="0"/>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88" kern="1200">
          <a:solidFill>
            <a:srgbClr val="1D1D1B"/>
          </a:solidFill>
          <a:latin typeface="Segoe UI Semibold" panose="020B07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AD31F8-5895-4598-98ED-71B55F65FFF7}"/>
              </a:ext>
            </a:extLst>
          </p:cNvPr>
          <p:cNvSpPr>
            <a:spLocks noGrp="1"/>
          </p:cNvSpPr>
          <p:nvPr>
            <p:ph type="body" sz="quarter" idx="12"/>
          </p:nvPr>
        </p:nvSpPr>
        <p:spPr>
          <a:xfrm>
            <a:off x="5086335" y="1752284"/>
            <a:ext cx="2922027" cy="1160959"/>
          </a:xfrm>
        </p:spPr>
        <p:txBody>
          <a:bodyPr/>
          <a:lstStyle/>
          <a:p>
            <a:pPr algn="ctr"/>
            <a:r>
              <a:rPr lang="en-US" dirty="0">
                <a:latin typeface="Calibri" pitchFamily="34" charset="0"/>
              </a:rPr>
              <a:t>Apigee API Development </a:t>
            </a:r>
          </a:p>
          <a:p>
            <a:pPr algn="ctr"/>
            <a:r>
              <a:rPr lang="en-US" dirty="0">
                <a:latin typeface="Calibri" pitchFamily="34" charset="0"/>
              </a:rPr>
              <a:t> Best Practices Guide</a:t>
            </a:r>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4800600"/>
            <a:ext cx="2057400" cy="219075"/>
          </a:xfrm>
          <a:prstGeom prst="rect">
            <a:avLst/>
          </a:prstGeom>
        </p:spPr>
        <p:txBody>
          <a:bodyPr/>
          <a:lstStyle/>
          <a:p>
            <a:pPr defTabSz="685800"/>
            <a:fld id="{00000000-1234-1234-1234-123412341234}" type="slidenum">
              <a:rPr lang="en-US" sz="1350">
                <a:solidFill>
                  <a:srgbClr val="1D1D1B"/>
                </a:solidFill>
                <a:latin typeface="Segoe UI"/>
              </a:rPr>
              <a:pPr defTabSz="685800"/>
              <a:t>1</a:t>
            </a:fld>
            <a:endParaRPr lang="en-US" sz="1350">
              <a:solidFill>
                <a:srgbClr val="1D1D1B"/>
              </a:solidFill>
              <a:latin typeface="Segoe UI"/>
            </a:endParaRPr>
          </a:p>
        </p:txBody>
      </p:sp>
    </p:spTree>
    <p:extLst>
      <p:ext uri="{BB962C8B-B14F-4D97-AF65-F5344CB8AC3E}">
        <p14:creationId xmlns:p14="http://schemas.microsoft.com/office/powerpoint/2010/main" val="332971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Development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646043" y="1064316"/>
            <a:ext cx="8235950" cy="3602038"/>
          </a:xfrm>
        </p:spPr>
        <p:txBody>
          <a:bodyPr>
            <a:normAutofit/>
          </a:bodyPr>
          <a:lstStyle/>
          <a:p>
            <a:r>
              <a:rPr lang="en-GB" sz="1800" dirty="0">
                <a:solidFill>
                  <a:schemeClr val="tx2">
                    <a:lumMod val="75000"/>
                    <a:lumOff val="25000"/>
                  </a:schemeClr>
                </a:solidFill>
                <a:latin typeface="+mn-lt"/>
              </a:rPr>
              <a:t>Here is a list of best practices for development,</a:t>
            </a:r>
          </a:p>
          <a:p>
            <a:pPr lvl="2"/>
            <a:endParaRPr lang="en-GB" sz="1800" dirty="0">
              <a:solidFill>
                <a:schemeClr val="tx2">
                  <a:lumMod val="75000"/>
                  <a:lumOff val="25000"/>
                </a:schemeClr>
              </a:solidFill>
              <a:latin typeface="+mn-lt"/>
            </a:endParaRPr>
          </a:p>
          <a:p>
            <a:pPr marL="971550" lvl="2" indent="-285750">
              <a:buFont typeface="Arial" panose="020B0604020202020204" pitchFamily="34" charset="0"/>
              <a:buChar char="•"/>
            </a:pPr>
            <a:r>
              <a:rPr lang="en-GB" sz="1800" dirty="0">
                <a:solidFill>
                  <a:schemeClr val="tx2">
                    <a:lumMod val="75000"/>
                    <a:lumOff val="25000"/>
                  </a:schemeClr>
                </a:solidFill>
                <a:latin typeface="+mn-lt"/>
              </a:rPr>
              <a:t>Naming Conventions</a:t>
            </a:r>
          </a:p>
          <a:p>
            <a:pPr marL="971550" lvl="2" indent="-285750">
              <a:buFont typeface="Arial" panose="020B0604020202020204" pitchFamily="34" charset="0"/>
              <a:buChar char="•"/>
            </a:pPr>
            <a:endParaRPr lang="en-GB" sz="1800" dirty="0">
              <a:solidFill>
                <a:schemeClr val="tx2">
                  <a:lumMod val="75000"/>
                  <a:lumOff val="25000"/>
                </a:schemeClr>
              </a:solidFill>
              <a:latin typeface="+mn-lt"/>
            </a:endParaRPr>
          </a:p>
          <a:p>
            <a:pPr marL="971550" lvl="2" indent="-285750">
              <a:buFont typeface="Arial" panose="020B0604020202020204" pitchFamily="34" charset="0"/>
              <a:buChar char="•"/>
            </a:pPr>
            <a:r>
              <a:rPr lang="en-GB" sz="1800" dirty="0">
                <a:solidFill>
                  <a:schemeClr val="tx2">
                    <a:lumMod val="75000"/>
                    <a:lumOff val="25000"/>
                  </a:schemeClr>
                </a:solidFill>
                <a:latin typeface="+mn-lt"/>
              </a:rPr>
              <a:t>Policy Usage ( KVM , Cache )</a:t>
            </a:r>
          </a:p>
          <a:p>
            <a:pPr marL="971550" lvl="2" indent="-285750">
              <a:buFont typeface="Arial" panose="020B0604020202020204" pitchFamily="34" charset="0"/>
              <a:buChar char="•"/>
            </a:pPr>
            <a:endParaRPr lang="en-GB" sz="1800" dirty="0">
              <a:solidFill>
                <a:schemeClr val="tx2">
                  <a:lumMod val="75000"/>
                  <a:lumOff val="25000"/>
                </a:schemeClr>
              </a:solidFill>
              <a:latin typeface="+mn-lt"/>
            </a:endParaRPr>
          </a:p>
          <a:p>
            <a:pPr marL="971550" lvl="2" indent="-285750">
              <a:buFont typeface="Arial" panose="020B0604020202020204" pitchFamily="34" charset="0"/>
              <a:buChar char="•"/>
            </a:pPr>
            <a:r>
              <a:rPr lang="en-GB" sz="1800" dirty="0">
                <a:solidFill>
                  <a:schemeClr val="tx2">
                    <a:lumMod val="75000"/>
                    <a:lumOff val="25000"/>
                  </a:schemeClr>
                </a:solidFill>
                <a:latin typeface="+mn-lt"/>
              </a:rPr>
              <a:t>Policy Extensions</a:t>
            </a:r>
          </a:p>
          <a:p>
            <a:pPr marL="971550" lvl="2" indent="-285750">
              <a:buFont typeface="Arial" panose="020B0604020202020204" pitchFamily="34" charset="0"/>
              <a:buChar char="•"/>
            </a:pPr>
            <a:endParaRPr lang="en-GB" sz="1800" dirty="0">
              <a:solidFill>
                <a:schemeClr val="tx2">
                  <a:lumMod val="75000"/>
                  <a:lumOff val="25000"/>
                </a:schemeClr>
              </a:solidFill>
              <a:latin typeface="+mn-lt"/>
            </a:endParaRPr>
          </a:p>
          <a:p>
            <a:pPr marL="971550" lvl="2" indent="-285750">
              <a:buFont typeface="Arial" panose="020B0604020202020204" pitchFamily="34" charset="0"/>
              <a:buChar char="•"/>
            </a:pPr>
            <a:r>
              <a:rPr lang="en-GB" sz="1800" dirty="0">
                <a:solidFill>
                  <a:schemeClr val="tx2">
                    <a:lumMod val="75000"/>
                    <a:lumOff val="25000"/>
                  </a:schemeClr>
                </a:solidFill>
                <a:latin typeface="+mn-lt"/>
              </a:rPr>
              <a:t>Version Management</a:t>
            </a:r>
          </a:p>
          <a:p>
            <a:pPr marL="971550" lvl="2" indent="-285750">
              <a:buFont typeface="Arial" panose="020B0604020202020204" pitchFamily="34" charset="0"/>
              <a:buChar char="•"/>
            </a:pPr>
            <a:r>
              <a:rPr lang="en-GB" sz="1600" b="1" dirty="0">
                <a:solidFill>
                  <a:schemeClr val="tx2">
                    <a:lumMod val="75000"/>
                    <a:lumOff val="25000"/>
                  </a:schemeClr>
                </a:solidFill>
                <a:latin typeface="Calibri" pitchFamily="34" charset="0"/>
              </a:rPr>
              <a:t>	</a:t>
            </a:r>
            <a:endParaRPr lang="en-GB" sz="1400" dirty="0">
              <a:solidFill>
                <a:schemeClr val="tx2">
                  <a:lumMod val="75000"/>
                  <a:lumOff val="25000"/>
                </a:schemeClr>
              </a:solidFill>
              <a:latin typeface="Calibri" pitchFamily="34" charset="0"/>
            </a:endParaRPr>
          </a:p>
        </p:txBody>
      </p:sp>
    </p:spTree>
    <p:extLst>
      <p:ext uri="{BB962C8B-B14F-4D97-AF65-F5344CB8AC3E}">
        <p14:creationId xmlns:p14="http://schemas.microsoft.com/office/powerpoint/2010/main" val="218650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Development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228600" y="964924"/>
            <a:ext cx="8845826" cy="3602038"/>
          </a:xfrm>
        </p:spPr>
        <p:txBody>
          <a:bodyPr>
            <a:normAutofit lnSpcReduction="10000"/>
          </a:bodyPr>
          <a:lstStyle/>
          <a:p>
            <a:r>
              <a:rPr lang="en-GB" sz="1600" dirty="0">
                <a:solidFill>
                  <a:schemeClr val="tx2">
                    <a:lumMod val="75000"/>
                    <a:lumOff val="25000"/>
                  </a:schemeClr>
                </a:solidFill>
                <a:latin typeface="+mn-lt"/>
              </a:rPr>
              <a:t>Naming Conventions</a:t>
            </a:r>
          </a:p>
          <a:p>
            <a:r>
              <a:rPr lang="en-GB" sz="1600" b="1" dirty="0">
                <a:solidFill>
                  <a:schemeClr val="tx2">
                    <a:lumMod val="75000"/>
                    <a:lumOff val="25000"/>
                  </a:schemeClr>
                </a:solidFill>
                <a:latin typeface="+mn-lt"/>
              </a:rPr>
              <a:t>	</a:t>
            </a:r>
            <a:r>
              <a:rPr lang="en-GB" sz="1400" b="1" dirty="0">
                <a:solidFill>
                  <a:schemeClr val="tx2">
                    <a:lumMod val="75000"/>
                    <a:lumOff val="25000"/>
                  </a:schemeClr>
                </a:solidFill>
                <a:latin typeface="+mn-lt"/>
              </a:rPr>
              <a:t>Proxy name : </a:t>
            </a:r>
            <a:r>
              <a:rPr lang="en-GB" sz="1400" dirty="0">
                <a:solidFill>
                  <a:schemeClr val="tx2">
                    <a:lumMod val="75000"/>
                    <a:lumOff val="25000"/>
                  </a:schemeClr>
                </a:solidFill>
                <a:latin typeface="+mn-lt"/>
              </a:rPr>
              <a:t>The API proxy name should be composed of the business/API capability context</a:t>
            </a:r>
          </a:p>
          <a:p>
            <a:r>
              <a:rPr lang="en-GB" sz="1400" dirty="0">
                <a:solidFill>
                  <a:schemeClr val="tx2">
                    <a:lumMod val="75000"/>
                    <a:lumOff val="25000"/>
                  </a:schemeClr>
                </a:solidFill>
                <a:latin typeface="+mn-lt"/>
              </a:rPr>
              <a:t>	e.g.:   products , pharmacies, customers etc</a:t>
            </a:r>
            <a:endParaRPr lang="en-GB" sz="1600" dirty="0">
              <a:solidFill>
                <a:schemeClr val="tx2">
                  <a:lumMod val="75000"/>
                  <a:lumOff val="25000"/>
                </a:schemeClr>
              </a:solidFill>
              <a:latin typeface="+mn-lt"/>
            </a:endParaRPr>
          </a:p>
          <a:p>
            <a:r>
              <a:rPr lang="en-GB" sz="1600" b="1" dirty="0">
                <a:solidFill>
                  <a:schemeClr val="tx2">
                    <a:lumMod val="75000"/>
                    <a:lumOff val="25000"/>
                  </a:schemeClr>
                </a:solidFill>
                <a:latin typeface="+mn-lt"/>
              </a:rPr>
              <a:t>	</a:t>
            </a:r>
            <a:r>
              <a:rPr lang="en-GB" sz="1400" b="1" dirty="0">
                <a:solidFill>
                  <a:schemeClr val="tx2">
                    <a:lumMod val="75000"/>
                    <a:lumOff val="25000"/>
                  </a:schemeClr>
                </a:solidFill>
                <a:latin typeface="+mn-lt"/>
              </a:rPr>
              <a:t>Policy name :</a:t>
            </a:r>
            <a:r>
              <a:rPr lang="en-GB" sz="1400" dirty="0">
                <a:solidFill>
                  <a:schemeClr val="tx2">
                    <a:lumMod val="75000"/>
                    <a:lumOff val="25000"/>
                  </a:schemeClr>
                </a:solidFill>
                <a:latin typeface="+mn-lt"/>
              </a:rPr>
              <a:t> </a:t>
            </a:r>
          </a:p>
          <a:p>
            <a:pPr lvl="2"/>
            <a:r>
              <a:rPr lang="en-GB" sz="1200" dirty="0">
                <a:solidFill>
                  <a:schemeClr val="tx2">
                    <a:lumMod val="75000"/>
                    <a:lumOff val="25000"/>
                  </a:schemeClr>
                </a:solidFill>
                <a:latin typeface="+mn-lt"/>
              </a:rPr>
              <a:t>Name policies according to their function. This helps identify the type of policy it belongs to and its purpose</a:t>
            </a:r>
          </a:p>
          <a:p>
            <a:r>
              <a:rPr lang="en-GB" sz="1400" dirty="0">
                <a:solidFill>
                  <a:schemeClr val="tx2">
                    <a:lumMod val="75000"/>
                    <a:lumOff val="25000"/>
                  </a:schemeClr>
                </a:solidFill>
                <a:latin typeface="+mn-lt"/>
              </a:rPr>
              <a:t>	</a:t>
            </a:r>
            <a:r>
              <a:rPr lang="en-GB" sz="1200" dirty="0">
                <a:solidFill>
                  <a:schemeClr val="tx2">
                    <a:lumMod val="75000"/>
                    <a:lumOff val="25000"/>
                  </a:schemeClr>
                </a:solidFill>
                <a:latin typeface="+mn-lt"/>
              </a:rPr>
              <a:t>e.g.:   ServiceCallout.GetProducts – To invoke intermediate service – GetProducts</a:t>
            </a:r>
          </a:p>
          <a:p>
            <a:pPr lvl="2"/>
            <a:r>
              <a:rPr lang="en-GB" sz="1200" dirty="0">
                <a:solidFill>
                  <a:schemeClr val="tx2">
                    <a:lumMod val="75000"/>
                    <a:lumOff val="25000"/>
                  </a:schemeClr>
                </a:solidFill>
                <a:latin typeface="+mn-lt"/>
              </a:rPr>
              <a:t>The Policy name attribute and the XML policy file name must be identical.</a:t>
            </a:r>
          </a:p>
          <a:p>
            <a:pPr lvl="2"/>
            <a:r>
              <a:rPr lang="en-GB" sz="1200" dirty="0">
                <a:solidFill>
                  <a:schemeClr val="tx2">
                    <a:lumMod val="75000"/>
                    <a:lumOff val="25000"/>
                  </a:schemeClr>
                </a:solidFill>
                <a:latin typeface="+mn-lt"/>
              </a:rPr>
              <a:t>The Script and ServiceCallout policy name attribute and the name of the resource file should be identical.</a:t>
            </a:r>
          </a:p>
          <a:p>
            <a:pPr lvl="2"/>
            <a:r>
              <a:rPr lang="en-GB" sz="1200" b="1" dirty="0">
                <a:solidFill>
                  <a:schemeClr val="tx2">
                    <a:lumMod val="75000"/>
                    <a:lumOff val="25000"/>
                  </a:schemeClr>
                </a:solidFill>
                <a:latin typeface="+mn-lt"/>
              </a:rPr>
              <a:t>DisplayName</a:t>
            </a:r>
            <a:r>
              <a:rPr lang="en-GB" sz="1200" dirty="0">
                <a:solidFill>
                  <a:schemeClr val="tx2">
                    <a:lumMod val="75000"/>
                    <a:lumOff val="25000"/>
                  </a:schemeClr>
                </a:solidFill>
                <a:latin typeface="+mn-lt"/>
              </a:rPr>
              <a:t> should accurately describe the policy’s function to someone who has never worked with that API proxy before.</a:t>
            </a:r>
          </a:p>
          <a:p>
            <a:pPr lvl="2"/>
            <a:r>
              <a:rPr lang="en-GB" sz="1200" dirty="0">
                <a:solidFill>
                  <a:schemeClr val="tx2">
                    <a:lumMod val="75000"/>
                    <a:lumOff val="25000"/>
                  </a:schemeClr>
                </a:solidFill>
                <a:latin typeface="+mn-lt"/>
              </a:rPr>
              <a:t>Variable names should be consistent. If you choose a style, such as camelCase or under_score, use it throughout the API proxy</a:t>
            </a:r>
            <a:endParaRPr lang="en-GB" sz="1400" dirty="0">
              <a:solidFill>
                <a:schemeClr val="tx2">
                  <a:lumMod val="75000"/>
                  <a:lumOff val="25000"/>
                </a:schemeClr>
              </a:solidFill>
              <a:latin typeface="+mn-lt"/>
            </a:endParaRPr>
          </a:p>
          <a:p>
            <a:r>
              <a:rPr lang="en-GB" sz="1400" dirty="0">
                <a:solidFill>
                  <a:schemeClr val="tx2">
                    <a:lumMod val="75000"/>
                    <a:lumOff val="25000"/>
                  </a:schemeClr>
                </a:solidFill>
                <a:latin typeface="+mn-lt"/>
              </a:rPr>
              <a:t>	</a:t>
            </a:r>
            <a:r>
              <a:rPr lang="en-GB" sz="1400" b="1" dirty="0">
                <a:solidFill>
                  <a:schemeClr val="tx2">
                    <a:lumMod val="75000"/>
                    <a:lumOff val="25000"/>
                  </a:schemeClr>
                </a:solidFill>
                <a:latin typeface="+mn-lt"/>
              </a:rPr>
              <a:t>Variable name:</a:t>
            </a:r>
            <a:r>
              <a:rPr lang="en-GB" sz="1400" dirty="0">
                <a:solidFill>
                  <a:schemeClr val="tx2">
                    <a:lumMod val="75000"/>
                    <a:lumOff val="25000"/>
                  </a:schemeClr>
                </a:solidFill>
                <a:latin typeface="+mn-lt"/>
              </a:rPr>
              <a:t> Prefix variable name with context and data type to organize the variable. Use lower case for variable naming.</a:t>
            </a:r>
          </a:p>
          <a:p>
            <a:r>
              <a:rPr lang="en-GB" sz="1400" dirty="0">
                <a:solidFill>
                  <a:schemeClr val="tx2">
                    <a:lumMod val="75000"/>
                    <a:lumOff val="25000"/>
                  </a:schemeClr>
                </a:solidFill>
                <a:latin typeface="+mn-lt"/>
              </a:rPr>
              <a:t>	e.g.: request.queryparam.apikey, target.url, response.header.content, flow.products etc</a:t>
            </a:r>
          </a:p>
        </p:txBody>
      </p:sp>
    </p:spTree>
    <p:extLst>
      <p:ext uri="{BB962C8B-B14F-4D97-AF65-F5344CB8AC3E}">
        <p14:creationId xmlns:p14="http://schemas.microsoft.com/office/powerpoint/2010/main" val="218650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Development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536713" y="935106"/>
            <a:ext cx="8235950" cy="3602038"/>
          </a:xfrm>
        </p:spPr>
        <p:txBody>
          <a:bodyPr>
            <a:normAutofit fontScale="92500" lnSpcReduction="20000"/>
          </a:bodyPr>
          <a:lstStyle/>
          <a:p>
            <a:pPr marL="285750" indent="-285750">
              <a:buFont typeface="Arial" panose="020B0604020202020204" pitchFamily="34" charset="0"/>
              <a:buChar char="•"/>
            </a:pPr>
            <a:r>
              <a:rPr lang="en-GB" dirty="0">
                <a:solidFill>
                  <a:schemeClr val="tx2">
                    <a:lumMod val="75000"/>
                    <a:lumOff val="25000"/>
                  </a:schemeClr>
                </a:solidFill>
                <a:latin typeface="+mn-lt"/>
              </a:rPr>
              <a:t>Key value Maps : Use Key Value Maps only for limited data sets. They are not designed to be a long-term data store. </a:t>
            </a:r>
          </a:p>
          <a:p>
            <a:pPr marL="285750" indent="-285750">
              <a:buFont typeface="Arial" panose="020B0604020202020204" pitchFamily="34" charset="0"/>
              <a:buChar char="•"/>
            </a:pPr>
            <a:endParaRPr lang="en-GB" dirty="0">
              <a:solidFill>
                <a:schemeClr val="tx2">
                  <a:lumMod val="75000"/>
                  <a:lumOff val="25000"/>
                </a:schemeClr>
              </a:solidFill>
              <a:latin typeface="+mn-lt"/>
            </a:endParaRPr>
          </a:p>
          <a:p>
            <a:pPr marL="285750" indent="-285750">
              <a:buFont typeface="Arial" panose="020B0604020202020204" pitchFamily="34" charset="0"/>
              <a:buChar char="•"/>
            </a:pPr>
            <a:r>
              <a:rPr lang="en-GB" dirty="0">
                <a:solidFill>
                  <a:schemeClr val="tx2">
                    <a:lumMod val="75000"/>
                    <a:lumOff val="25000"/>
                  </a:schemeClr>
                </a:solidFill>
                <a:latin typeface="+mn-lt"/>
              </a:rPr>
              <a:t>Response Cache : </a:t>
            </a:r>
          </a:p>
          <a:p>
            <a:pPr marL="628650" lvl="1" indent="-285750">
              <a:buFont typeface="Arial" panose="020B0604020202020204" pitchFamily="34" charset="0"/>
              <a:buChar char="•"/>
            </a:pPr>
            <a:r>
              <a:rPr lang="en-GB" sz="1300" dirty="0">
                <a:solidFill>
                  <a:schemeClr val="tx2">
                    <a:lumMod val="75000"/>
                    <a:lumOff val="25000"/>
                  </a:schemeClr>
                </a:solidFill>
                <a:latin typeface="+mn-lt"/>
              </a:rPr>
              <a:t>Do not populate the response cache if the response is not successful or if the request is not a GET. Creates, updates, and deletes should not be cached. Eg: &lt;SkipCachePopulation&gt;response.status.code != 200 or </a:t>
            </a:r>
            <a:r>
              <a:rPr lang="en-GB" sz="1300" dirty="0" err="1">
                <a:solidFill>
                  <a:schemeClr val="tx2">
                    <a:lumMod val="75000"/>
                    <a:lumOff val="25000"/>
                  </a:schemeClr>
                </a:solidFill>
                <a:latin typeface="+mn-lt"/>
              </a:rPr>
              <a:t>request.verb</a:t>
            </a:r>
            <a:r>
              <a:rPr lang="en-GB" sz="1300" dirty="0">
                <a:solidFill>
                  <a:schemeClr val="tx2">
                    <a:lumMod val="75000"/>
                    <a:lumOff val="25000"/>
                  </a:schemeClr>
                </a:solidFill>
                <a:latin typeface="+mn-lt"/>
              </a:rPr>
              <a:t> != “GET” &lt;/SkipCachePopulation&gt;</a:t>
            </a:r>
          </a:p>
          <a:p>
            <a:pPr marL="628650" lvl="1" indent="-285750">
              <a:buFont typeface="Arial" panose="020B0604020202020204" pitchFamily="34" charset="0"/>
              <a:buChar char="•"/>
            </a:pPr>
            <a:r>
              <a:rPr lang="en-GB" sz="1300" dirty="0">
                <a:solidFill>
                  <a:schemeClr val="tx2">
                    <a:lumMod val="75000"/>
                    <a:lumOff val="25000"/>
                  </a:schemeClr>
                </a:solidFill>
                <a:latin typeface="+mn-lt"/>
              </a:rPr>
              <a:t>Populate cache with a single consistent content type (for example, XML or JSON). After retrieving a </a:t>
            </a:r>
            <a:r>
              <a:rPr lang="en-GB" sz="1300" dirty="0" err="1">
                <a:solidFill>
                  <a:schemeClr val="tx2">
                    <a:lumMod val="75000"/>
                    <a:lumOff val="25000"/>
                  </a:schemeClr>
                </a:solidFill>
                <a:latin typeface="+mn-lt"/>
              </a:rPr>
              <a:t>responseCache</a:t>
            </a:r>
            <a:r>
              <a:rPr lang="en-GB" sz="1300" dirty="0">
                <a:solidFill>
                  <a:schemeClr val="tx2">
                    <a:lumMod val="75000"/>
                    <a:lumOff val="25000"/>
                  </a:schemeClr>
                </a:solidFill>
                <a:latin typeface="+mn-lt"/>
              </a:rPr>
              <a:t> entry, then convert to the needed content type with </a:t>
            </a:r>
            <a:r>
              <a:rPr lang="en-GB" sz="1300" dirty="0" err="1">
                <a:solidFill>
                  <a:schemeClr val="tx2">
                    <a:lumMod val="75000"/>
                    <a:lumOff val="25000"/>
                  </a:schemeClr>
                </a:solidFill>
                <a:latin typeface="+mn-lt"/>
              </a:rPr>
              <a:t>JSONtoXML</a:t>
            </a:r>
            <a:r>
              <a:rPr lang="en-GB" sz="1300" dirty="0">
                <a:solidFill>
                  <a:schemeClr val="tx2">
                    <a:lumMod val="75000"/>
                    <a:lumOff val="25000"/>
                  </a:schemeClr>
                </a:solidFill>
                <a:latin typeface="+mn-lt"/>
              </a:rPr>
              <a:t> or </a:t>
            </a:r>
            <a:r>
              <a:rPr lang="en-GB" sz="1300" dirty="0" err="1">
                <a:solidFill>
                  <a:schemeClr val="tx2">
                    <a:lumMod val="75000"/>
                    <a:lumOff val="25000"/>
                  </a:schemeClr>
                </a:solidFill>
                <a:latin typeface="+mn-lt"/>
              </a:rPr>
              <a:t>XMLToJSON</a:t>
            </a:r>
            <a:r>
              <a:rPr lang="en-GB" sz="1300" dirty="0">
                <a:solidFill>
                  <a:schemeClr val="tx2">
                    <a:lumMod val="75000"/>
                    <a:lumOff val="25000"/>
                  </a:schemeClr>
                </a:solidFill>
                <a:latin typeface="+mn-lt"/>
              </a:rPr>
              <a:t>. This will prevent storing double, triple, or more data.</a:t>
            </a:r>
          </a:p>
          <a:p>
            <a:pPr marL="628650" lvl="1" indent="-285750">
              <a:buFont typeface="Arial" panose="020B0604020202020204" pitchFamily="34" charset="0"/>
              <a:buChar char="•"/>
            </a:pPr>
            <a:r>
              <a:rPr lang="en-GB" sz="1300" dirty="0">
                <a:solidFill>
                  <a:schemeClr val="tx2">
                    <a:lumMod val="75000"/>
                    <a:lumOff val="25000"/>
                  </a:schemeClr>
                </a:solidFill>
                <a:latin typeface="+mn-lt"/>
              </a:rPr>
              <a:t>Ensure that the cache key is sufficient to the caching requirement. In many cases, the </a:t>
            </a:r>
            <a:r>
              <a:rPr lang="en-GB" sz="1300" dirty="0" err="1">
                <a:solidFill>
                  <a:schemeClr val="tx2">
                    <a:lumMod val="75000"/>
                    <a:lumOff val="25000"/>
                  </a:schemeClr>
                </a:solidFill>
                <a:latin typeface="+mn-lt"/>
              </a:rPr>
              <a:t>request.querystring</a:t>
            </a:r>
            <a:r>
              <a:rPr lang="en-GB" sz="1300" dirty="0">
                <a:solidFill>
                  <a:schemeClr val="tx2">
                    <a:lumMod val="75000"/>
                    <a:lumOff val="25000"/>
                  </a:schemeClr>
                </a:solidFill>
                <a:latin typeface="+mn-lt"/>
              </a:rPr>
              <a:t> can be used as the unique identifier.</a:t>
            </a:r>
          </a:p>
          <a:p>
            <a:pPr marL="628650" lvl="1" indent="-285750">
              <a:buFont typeface="Arial" panose="020B0604020202020204" pitchFamily="34" charset="0"/>
              <a:buChar char="•"/>
            </a:pPr>
            <a:r>
              <a:rPr lang="en-GB" sz="1300" dirty="0">
                <a:solidFill>
                  <a:schemeClr val="tx2">
                    <a:lumMod val="75000"/>
                    <a:lumOff val="25000"/>
                  </a:schemeClr>
                </a:solidFill>
                <a:latin typeface="+mn-lt"/>
              </a:rPr>
              <a:t>Do not include the API key (</a:t>
            </a:r>
            <a:r>
              <a:rPr lang="en-GB" sz="1300" dirty="0" err="1">
                <a:solidFill>
                  <a:schemeClr val="tx2">
                    <a:lumMod val="75000"/>
                    <a:lumOff val="25000"/>
                  </a:schemeClr>
                </a:solidFill>
                <a:latin typeface="+mn-lt"/>
              </a:rPr>
              <a:t>client_id</a:t>
            </a:r>
            <a:r>
              <a:rPr lang="en-GB" sz="1300" dirty="0">
                <a:solidFill>
                  <a:schemeClr val="tx2">
                    <a:lumMod val="75000"/>
                    <a:lumOff val="25000"/>
                  </a:schemeClr>
                </a:solidFill>
                <a:latin typeface="+mn-lt"/>
              </a:rPr>
              <a:t>) in the cache key, unless explicitly required. Most often, APIs secured only by a key will return the same data to all clients for a given request. It is inefficient to store the same value for a number of entries based on the API key.</a:t>
            </a:r>
          </a:p>
          <a:p>
            <a:pPr marL="628650" lvl="1" indent="-285750">
              <a:buFont typeface="Arial" panose="020B0604020202020204" pitchFamily="34" charset="0"/>
              <a:buChar char="•"/>
            </a:pPr>
            <a:r>
              <a:rPr lang="en-GB" sz="1300" dirty="0">
                <a:solidFill>
                  <a:schemeClr val="tx2">
                    <a:lumMod val="75000"/>
                    <a:lumOff val="25000"/>
                  </a:schemeClr>
                </a:solidFill>
                <a:latin typeface="+mn-lt"/>
              </a:rPr>
              <a:t>Ideally, the response cache policy should be attached to the </a:t>
            </a:r>
            <a:r>
              <a:rPr lang="en-GB" sz="1300" dirty="0" err="1">
                <a:solidFill>
                  <a:schemeClr val="tx2">
                    <a:lumMod val="75000"/>
                    <a:lumOff val="25000"/>
                  </a:schemeClr>
                </a:solidFill>
                <a:latin typeface="+mn-lt"/>
              </a:rPr>
              <a:t>ProxyEndpoint</a:t>
            </a:r>
            <a:r>
              <a:rPr lang="en-GB" sz="1300" dirty="0">
                <a:solidFill>
                  <a:schemeClr val="tx2">
                    <a:lumMod val="75000"/>
                    <a:lumOff val="25000"/>
                  </a:schemeClr>
                </a:solidFill>
                <a:latin typeface="+mn-lt"/>
              </a:rPr>
              <a:t> response </a:t>
            </a:r>
            <a:r>
              <a:rPr lang="en-GB" sz="1300" dirty="0" err="1">
                <a:solidFill>
                  <a:schemeClr val="tx2">
                    <a:lumMod val="75000"/>
                    <a:lumOff val="25000"/>
                  </a:schemeClr>
                </a:solidFill>
                <a:latin typeface="+mn-lt"/>
              </a:rPr>
              <a:t>PostFlow</a:t>
            </a:r>
            <a:r>
              <a:rPr lang="en-GB" sz="1300" dirty="0">
                <a:solidFill>
                  <a:schemeClr val="tx2">
                    <a:lumMod val="75000"/>
                    <a:lumOff val="25000"/>
                  </a:schemeClr>
                </a:solidFill>
                <a:latin typeface="+mn-lt"/>
              </a:rPr>
              <a:t>, before any format translations (</a:t>
            </a:r>
            <a:r>
              <a:rPr lang="en-GB" sz="1300" dirty="0" err="1">
                <a:solidFill>
                  <a:schemeClr val="tx2">
                    <a:lumMod val="75000"/>
                    <a:lumOff val="25000"/>
                  </a:schemeClr>
                </a:solidFill>
                <a:latin typeface="+mn-lt"/>
              </a:rPr>
              <a:t>XMLToJSON</a:t>
            </a:r>
            <a:r>
              <a:rPr lang="en-GB" sz="1300" dirty="0">
                <a:solidFill>
                  <a:schemeClr val="tx2">
                    <a:lumMod val="75000"/>
                    <a:lumOff val="25000"/>
                  </a:schemeClr>
                </a:solidFill>
                <a:latin typeface="+mn-lt"/>
              </a:rPr>
              <a:t>, </a:t>
            </a:r>
            <a:r>
              <a:rPr lang="en-GB" sz="1300" dirty="0" err="1">
                <a:solidFill>
                  <a:schemeClr val="tx2">
                    <a:lumMod val="75000"/>
                    <a:lumOff val="25000"/>
                  </a:schemeClr>
                </a:solidFill>
                <a:latin typeface="+mn-lt"/>
              </a:rPr>
              <a:t>JSONToXML</a:t>
            </a:r>
            <a:r>
              <a:rPr lang="en-GB" sz="1300" dirty="0">
                <a:solidFill>
                  <a:schemeClr val="tx2">
                    <a:lumMod val="75000"/>
                    <a:lumOff val="25000"/>
                  </a:schemeClr>
                </a:solidFill>
                <a:latin typeface="+mn-lt"/>
              </a:rPr>
              <a:t>)</a:t>
            </a:r>
          </a:p>
          <a:p>
            <a:pPr marL="628650" lvl="1" indent="-285750">
              <a:buFont typeface="Arial" panose="020B0604020202020204" pitchFamily="34" charset="0"/>
              <a:buChar char="•"/>
            </a:pPr>
            <a:r>
              <a:rPr lang="en-GB" sz="1300" dirty="0">
                <a:solidFill>
                  <a:schemeClr val="tx2">
                    <a:lumMod val="75000"/>
                    <a:lumOff val="25000"/>
                  </a:schemeClr>
                </a:solidFill>
                <a:latin typeface="+mn-lt"/>
              </a:rPr>
              <a:t>The response cache policy to lookup the cache entry should occur in the </a:t>
            </a:r>
            <a:r>
              <a:rPr lang="en-GB" sz="1300" dirty="0" err="1">
                <a:solidFill>
                  <a:schemeClr val="tx2">
                    <a:lumMod val="75000"/>
                    <a:lumOff val="25000"/>
                  </a:schemeClr>
                </a:solidFill>
                <a:latin typeface="+mn-lt"/>
              </a:rPr>
              <a:t>ProxyEndpoint</a:t>
            </a:r>
            <a:r>
              <a:rPr lang="en-GB" sz="1300" dirty="0">
                <a:solidFill>
                  <a:schemeClr val="tx2">
                    <a:lumMod val="75000"/>
                    <a:lumOff val="25000"/>
                  </a:schemeClr>
                </a:solidFill>
                <a:latin typeface="+mn-lt"/>
              </a:rPr>
              <a:t> request </a:t>
            </a:r>
            <a:r>
              <a:rPr lang="en-GB" sz="1300" dirty="0" err="1">
                <a:solidFill>
                  <a:schemeClr val="tx2">
                    <a:lumMod val="75000"/>
                    <a:lumOff val="25000"/>
                  </a:schemeClr>
                </a:solidFill>
                <a:latin typeface="+mn-lt"/>
              </a:rPr>
              <a:t>PreFlow</a:t>
            </a:r>
            <a:r>
              <a:rPr lang="en-GB" sz="1300" dirty="0">
                <a:solidFill>
                  <a:schemeClr val="tx2">
                    <a:lumMod val="75000"/>
                    <a:lumOff val="25000"/>
                  </a:schemeClr>
                </a:solidFill>
                <a:latin typeface="+mn-lt"/>
              </a:rPr>
              <a:t>. Avoid implementing too much logic, other than cache key generation, before returning a cache entry. Otherwise, the benefits of caching are minimized.</a:t>
            </a:r>
          </a:p>
          <a:p>
            <a:pPr marL="628650" lvl="1" indent="-285750">
              <a:buFont typeface="Arial" panose="020B0604020202020204" pitchFamily="34" charset="0"/>
              <a:buChar char="•"/>
            </a:pPr>
            <a:r>
              <a:rPr lang="en-GB" sz="1300" dirty="0">
                <a:solidFill>
                  <a:schemeClr val="tx2">
                    <a:lumMod val="75000"/>
                    <a:lumOff val="25000"/>
                  </a:schemeClr>
                </a:solidFill>
                <a:latin typeface="+mn-lt"/>
              </a:rPr>
              <a:t>In general, you should always keep the response cache lookup as close to the client request as possible. Conversely, you should keep the response cache population as close to the client response as possible.</a:t>
            </a:r>
          </a:p>
        </p:txBody>
      </p:sp>
    </p:spTree>
    <p:extLst>
      <p:ext uri="{BB962C8B-B14F-4D97-AF65-F5344CB8AC3E}">
        <p14:creationId xmlns:p14="http://schemas.microsoft.com/office/powerpoint/2010/main" val="218650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Development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0" y="895350"/>
            <a:ext cx="8235950" cy="3602038"/>
          </a:xfrm>
        </p:spPr>
        <p:txBody>
          <a:bodyPr>
            <a:normAutofit/>
          </a:bodyPr>
          <a:lstStyle/>
          <a:p>
            <a:pPr marL="285750" indent="-285750">
              <a:buFont typeface="Arial" panose="020B0604020202020204" pitchFamily="34" charset="0"/>
              <a:buChar char="•"/>
            </a:pPr>
            <a:r>
              <a:rPr lang="en-GB" sz="1600" dirty="0">
                <a:solidFill>
                  <a:schemeClr val="tx2">
                    <a:lumMod val="75000"/>
                    <a:lumOff val="25000"/>
                  </a:schemeClr>
                </a:solidFill>
                <a:latin typeface="+mn-lt"/>
              </a:rPr>
              <a:t>Policy Extensions :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Apigee policies are hardened, optimized, and supported. For example, use the standard AssignMessage and </a:t>
            </a:r>
            <a:r>
              <a:rPr lang="en-GB" sz="1400" dirty="0" err="1">
                <a:solidFill>
                  <a:schemeClr val="tx2">
                    <a:lumMod val="75000"/>
                    <a:lumOff val="25000"/>
                  </a:schemeClr>
                </a:solidFill>
                <a:latin typeface="+mn-lt"/>
              </a:rPr>
              <a:t>ExtractVariables</a:t>
            </a:r>
            <a:r>
              <a:rPr lang="en-GB" sz="1400" dirty="0">
                <a:solidFill>
                  <a:schemeClr val="tx2">
                    <a:lumMod val="75000"/>
                    <a:lumOff val="25000"/>
                  </a:schemeClr>
                </a:solidFill>
                <a:latin typeface="+mn-lt"/>
              </a:rPr>
              <a:t> policies instead of JavaScript (when possible) to create payloads, extract information from payloads (</a:t>
            </a:r>
            <a:r>
              <a:rPr lang="en-GB" sz="1400" dirty="0" err="1">
                <a:solidFill>
                  <a:schemeClr val="tx2">
                    <a:lumMod val="75000"/>
                    <a:lumOff val="25000"/>
                  </a:schemeClr>
                </a:solidFill>
                <a:latin typeface="+mn-lt"/>
              </a:rPr>
              <a:t>XPath</a:t>
            </a:r>
            <a:r>
              <a:rPr lang="en-GB" sz="1400" dirty="0">
                <a:solidFill>
                  <a:schemeClr val="tx2">
                    <a:lumMod val="75000"/>
                    <a:lumOff val="25000"/>
                  </a:schemeClr>
                </a:solidFill>
                <a:latin typeface="+mn-lt"/>
              </a:rPr>
              <a:t>, </a:t>
            </a:r>
            <a:r>
              <a:rPr lang="en-GB" sz="1400" dirty="0" err="1">
                <a:solidFill>
                  <a:schemeClr val="tx2">
                    <a:lumMod val="75000"/>
                    <a:lumOff val="25000"/>
                  </a:schemeClr>
                </a:solidFill>
                <a:latin typeface="+mn-lt"/>
              </a:rPr>
              <a:t>JSONPath</a:t>
            </a:r>
            <a:r>
              <a:rPr lang="en-GB" sz="1400" dirty="0">
                <a:solidFill>
                  <a:schemeClr val="tx2">
                    <a:lumMod val="75000"/>
                    <a:lumOff val="25000"/>
                  </a:schemeClr>
                </a:solidFill>
                <a:latin typeface="+mn-lt"/>
              </a:rPr>
              <a:t>), etc.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JavaScript is preferred over Python and Java. However, if performance is the primary requirement, Java should be used over JavaScript. </a:t>
            </a:r>
          </a:p>
          <a:p>
            <a:pPr lvl="2"/>
            <a:r>
              <a:rPr lang="en-GB" sz="1050" i="1" dirty="0">
                <a:solidFill>
                  <a:schemeClr val="tx2">
                    <a:lumMod val="75000"/>
                    <a:lumOff val="25000"/>
                  </a:schemeClr>
                </a:solidFill>
                <a:latin typeface="+mn-lt"/>
              </a:rPr>
              <a:t>Here is a quick reference for Policy extension implementation ,</a:t>
            </a:r>
          </a:p>
          <a:p>
            <a:pPr lvl="2"/>
            <a:endParaRPr lang="en-GB" sz="1400" dirty="0">
              <a:solidFill>
                <a:schemeClr val="tx2">
                  <a:lumMod val="75000"/>
                  <a:lumOff val="25000"/>
                </a:schemeClr>
              </a:solidFill>
              <a:latin typeface="Calibri" pitchFamily="34" charset="0"/>
            </a:endParaRPr>
          </a:p>
        </p:txBody>
      </p:sp>
      <p:pic>
        <p:nvPicPr>
          <p:cNvPr id="1028" name="Picture 4"/>
          <p:cNvPicPr>
            <a:picLocks noChangeAspect="1" noChangeArrowheads="1"/>
          </p:cNvPicPr>
          <p:nvPr/>
        </p:nvPicPr>
        <p:blipFill>
          <a:blip r:embed="rId2"/>
          <a:srcRect/>
          <a:stretch>
            <a:fillRect/>
          </a:stretch>
        </p:blipFill>
        <p:spPr bwMode="auto">
          <a:xfrm>
            <a:off x="1423706" y="2402541"/>
            <a:ext cx="6079753" cy="2339788"/>
          </a:xfrm>
          <a:prstGeom prst="rect">
            <a:avLst/>
          </a:prstGeom>
          <a:noFill/>
          <a:ln w="9525">
            <a:noFill/>
            <a:miter lim="800000"/>
            <a:headEnd/>
            <a:tailEnd/>
          </a:ln>
        </p:spPr>
      </p:pic>
    </p:spTree>
    <p:extLst>
      <p:ext uri="{BB962C8B-B14F-4D97-AF65-F5344CB8AC3E}">
        <p14:creationId xmlns:p14="http://schemas.microsoft.com/office/powerpoint/2010/main" val="218650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Development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566529" y="915228"/>
            <a:ext cx="8235950" cy="3602038"/>
          </a:xfrm>
        </p:spPr>
        <p:txBody>
          <a:bodyPr>
            <a:normAutofit lnSpcReduction="10000"/>
          </a:bodyPr>
          <a:lstStyle/>
          <a:p>
            <a:pPr marL="342900" indent="-342900">
              <a:buFont typeface="Arial" panose="020B0604020202020204" pitchFamily="34" charset="0"/>
              <a:buChar char="•"/>
            </a:pPr>
            <a:r>
              <a:rPr lang="en-GB" sz="1700" dirty="0">
                <a:solidFill>
                  <a:schemeClr val="tx2">
                    <a:lumMod val="75000"/>
                    <a:lumOff val="25000"/>
                  </a:schemeClr>
                </a:solidFill>
                <a:latin typeface="+mn-lt"/>
              </a:rPr>
              <a:t>Version Management: Version is the address of a resource in time. If an API endpoint's fully-qualified domain name is a container of resources, then an API's version is a collection of resources that are similar in time and if place precedes time, then a natural pattern like api.mydomain.com/{version}/{resource} makes a ton of sense. </a:t>
            </a:r>
            <a:endParaRPr lang="en-GB" sz="2100" dirty="0">
              <a:solidFill>
                <a:schemeClr val="tx2">
                  <a:lumMod val="75000"/>
                  <a:lumOff val="25000"/>
                </a:schemeClr>
              </a:solidFill>
              <a:latin typeface="+mn-lt"/>
            </a:endParaRPr>
          </a:p>
          <a:p>
            <a:pPr marL="971550" lvl="2" indent="-285750">
              <a:buFont typeface="Arial" panose="020B0604020202020204" pitchFamily="34" charset="0"/>
              <a:buChar char="•"/>
            </a:pPr>
            <a:r>
              <a:rPr lang="en-GB" sz="1300" dirty="0">
                <a:solidFill>
                  <a:schemeClr val="tx2">
                    <a:lumMod val="75000"/>
                    <a:lumOff val="25000"/>
                  </a:schemeClr>
                </a:solidFill>
                <a:latin typeface="+mn-lt"/>
              </a:rPr>
              <a:t>Version an API only when you knowingly break a structural pattern that developers depend upon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Meaning of version number is relative. API transaction with that number should determine a perspective.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From a developer perspective, you depend upon the version in the URL, which communicates that the design pattern isn't going to break.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From a Provider perspective, the code at the back end is changing all the time. This reflects your own internal pattern for the source code that makes everything go, such as a build number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The most common way of versioning an API is to include the version number in every URL.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For </a:t>
            </a:r>
            <a:r>
              <a:rPr lang="en-GB" sz="1300" dirty="0" err="1">
                <a:solidFill>
                  <a:schemeClr val="tx2">
                    <a:lumMod val="75000"/>
                    <a:lumOff val="25000"/>
                  </a:schemeClr>
                </a:solidFill>
                <a:latin typeface="+mn-lt"/>
              </a:rPr>
              <a:t>example:https</a:t>
            </a:r>
            <a:r>
              <a:rPr lang="en-GB" sz="1300" dirty="0">
                <a:solidFill>
                  <a:schemeClr val="tx2">
                    <a:lumMod val="75000"/>
                    <a:lumOff val="25000"/>
                  </a:schemeClr>
                </a:solidFill>
                <a:latin typeface="+mn-lt"/>
              </a:rPr>
              <a:t>://</a:t>
            </a:r>
            <a:r>
              <a:rPr lang="en-GB" sz="1300" dirty="0" err="1">
                <a:solidFill>
                  <a:schemeClr val="tx2">
                    <a:lumMod val="75000"/>
                    <a:lumOff val="25000"/>
                  </a:schemeClr>
                </a:solidFill>
                <a:latin typeface="+mn-lt"/>
              </a:rPr>
              <a:t>server.api.com</a:t>
            </a:r>
            <a:r>
              <a:rPr lang="en-GB" sz="1300" dirty="0">
                <a:solidFill>
                  <a:schemeClr val="tx2">
                    <a:lumMod val="75000"/>
                    <a:lumOff val="25000"/>
                  </a:schemeClr>
                </a:solidFill>
                <a:latin typeface="+mn-lt"/>
              </a:rPr>
              <a:t>/</a:t>
            </a:r>
            <a:r>
              <a:rPr lang="en-GB" sz="1300" dirty="0" err="1">
                <a:solidFill>
                  <a:schemeClr val="tx2">
                    <a:lumMod val="75000"/>
                    <a:lumOff val="25000"/>
                  </a:schemeClr>
                </a:solidFill>
                <a:latin typeface="+mn-lt"/>
              </a:rPr>
              <a:t>myapi</a:t>
            </a:r>
            <a:r>
              <a:rPr lang="en-GB" sz="1300" dirty="0">
                <a:solidFill>
                  <a:schemeClr val="tx2">
                    <a:lumMod val="75000"/>
                    <a:lumOff val="25000"/>
                  </a:schemeClr>
                </a:solidFill>
                <a:latin typeface="+mn-lt"/>
              </a:rPr>
              <a:t>/v1.0.0/&lt;</a:t>
            </a:r>
            <a:r>
              <a:rPr lang="en-GB" sz="1300" dirty="0" err="1">
                <a:solidFill>
                  <a:schemeClr val="tx2">
                    <a:lumMod val="75000"/>
                    <a:lumOff val="25000"/>
                  </a:schemeClr>
                </a:solidFill>
                <a:latin typeface="+mn-lt"/>
              </a:rPr>
              <a:t>params</a:t>
            </a:r>
            <a:r>
              <a:rPr lang="en-GB" sz="1300" dirty="0">
                <a:solidFill>
                  <a:schemeClr val="tx2">
                    <a:lumMod val="75000"/>
                    <a:lumOff val="25000"/>
                  </a:schemeClr>
                </a:solidFill>
                <a:latin typeface="+mn-lt"/>
              </a:rPr>
              <a:t>&gt; – here v1.0.0 means that this call is to version 1.0.0 of the API “</a:t>
            </a:r>
            <a:r>
              <a:rPr lang="en-GB" sz="1300" dirty="0" err="1">
                <a:solidFill>
                  <a:schemeClr val="tx2">
                    <a:lumMod val="75000"/>
                    <a:lumOff val="25000"/>
                  </a:schemeClr>
                </a:solidFill>
                <a:latin typeface="+mn-lt"/>
              </a:rPr>
              <a:t>myapi</a:t>
            </a:r>
            <a:r>
              <a:rPr lang="en-GB" sz="1300" dirty="0">
                <a:solidFill>
                  <a:schemeClr val="tx2">
                    <a:lumMod val="75000"/>
                    <a:lumOff val="25000"/>
                  </a:schemeClr>
                </a:solidFill>
                <a:latin typeface="+mn-lt"/>
              </a:rPr>
              <a:t>” deployed in server.api.com.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Specify the version with a "v" prefix. Place the prefix to the far left in the URL so that it has the highest scope, e.g.., /v1/dogs. </a:t>
            </a:r>
          </a:p>
          <a:p>
            <a:pPr marL="971550" lvl="2" indent="-285750">
              <a:buFont typeface="Arial" panose="020B0604020202020204" pitchFamily="34" charset="0"/>
              <a:buChar char="•"/>
            </a:pPr>
            <a:r>
              <a:rPr lang="en-GB" sz="1300" dirty="0">
                <a:solidFill>
                  <a:schemeClr val="tx2">
                    <a:lumMod val="75000"/>
                    <a:lumOff val="25000"/>
                  </a:schemeClr>
                </a:solidFill>
                <a:latin typeface="+mn-lt"/>
              </a:rPr>
              <a:t>Make the version part of the API base path </a:t>
            </a:r>
            <a:endParaRPr lang="en-GB" dirty="0">
              <a:solidFill>
                <a:schemeClr val="tx2">
                  <a:lumMod val="75000"/>
                  <a:lumOff val="25000"/>
                </a:schemeClr>
              </a:solidFill>
              <a:latin typeface="+mn-lt"/>
            </a:endParaRPr>
          </a:p>
        </p:txBody>
      </p:sp>
    </p:spTree>
    <p:extLst>
      <p:ext uri="{BB962C8B-B14F-4D97-AF65-F5344CB8AC3E}">
        <p14:creationId xmlns:p14="http://schemas.microsoft.com/office/powerpoint/2010/main" val="218650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Logging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695739" y="964924"/>
            <a:ext cx="8235950" cy="3602038"/>
          </a:xfrm>
        </p:spPr>
        <p:txBody>
          <a:bodyPr>
            <a:normAutofit/>
          </a:bodyPr>
          <a:lstStyle/>
          <a:p>
            <a:pPr marL="285750" indent="-285750">
              <a:buFont typeface="Arial" panose="020B0604020202020204" pitchFamily="34" charset="0"/>
              <a:buChar char="•"/>
            </a:pPr>
            <a:r>
              <a:rPr lang="en-GB" sz="1600" dirty="0">
                <a:solidFill>
                  <a:schemeClr val="tx2">
                    <a:lumMod val="75000"/>
                    <a:lumOff val="25000"/>
                  </a:schemeClr>
                </a:solidFill>
                <a:latin typeface="+mn-lt"/>
              </a:rPr>
              <a:t>Message Logging Policy: Use a common </a:t>
            </a:r>
            <a:r>
              <a:rPr lang="en-GB" sz="1600" dirty="0" err="1">
                <a:solidFill>
                  <a:schemeClr val="tx2">
                    <a:lumMod val="75000"/>
                    <a:lumOff val="25000"/>
                  </a:schemeClr>
                </a:solidFill>
                <a:latin typeface="+mn-lt"/>
              </a:rPr>
              <a:t>syslog</a:t>
            </a:r>
            <a:r>
              <a:rPr lang="en-GB" sz="1600" dirty="0">
                <a:solidFill>
                  <a:schemeClr val="tx2">
                    <a:lumMod val="75000"/>
                    <a:lumOff val="25000"/>
                  </a:schemeClr>
                </a:solidFill>
                <a:latin typeface="+mn-lt"/>
              </a:rPr>
              <a:t> policy across bundles and within the same bundle. This will keep a consistent logging format </a:t>
            </a:r>
          </a:p>
          <a:p>
            <a:pPr marL="285750" indent="-285750">
              <a:buFont typeface="Arial" panose="020B0604020202020204" pitchFamily="34" charset="0"/>
              <a:buChar char="•"/>
            </a:pPr>
            <a:endParaRPr lang="en-GB" sz="1600" dirty="0">
              <a:solidFill>
                <a:schemeClr val="tx2">
                  <a:lumMod val="75000"/>
                  <a:lumOff val="25000"/>
                </a:schemeClr>
              </a:solidFill>
              <a:latin typeface="+mn-lt"/>
            </a:endParaRPr>
          </a:p>
          <a:p>
            <a:pPr marL="285750" indent="-285750">
              <a:buFont typeface="Arial" panose="020B0604020202020204" pitchFamily="34" charset="0"/>
              <a:buChar char="•"/>
            </a:pPr>
            <a:r>
              <a:rPr lang="en-GB" sz="1600" dirty="0">
                <a:solidFill>
                  <a:schemeClr val="tx2">
                    <a:lumMod val="75000"/>
                    <a:lumOff val="25000"/>
                  </a:schemeClr>
                </a:solidFill>
                <a:latin typeface="+mn-lt"/>
              </a:rPr>
              <a:t>Mask Data : Based on the client needs (HIPAA, PCI, and PII) mask the data while auditing and Logging purposes. </a:t>
            </a:r>
          </a:p>
          <a:p>
            <a:pPr marL="857250" lvl="2" indent="-171450">
              <a:buFont typeface="Arial" panose="020B0604020202020204" pitchFamily="34" charset="0"/>
              <a:buChar char="•"/>
            </a:pPr>
            <a:r>
              <a:rPr lang="en-GB" sz="1200" dirty="0">
                <a:solidFill>
                  <a:schemeClr val="tx2">
                    <a:lumMod val="75000"/>
                    <a:lumOff val="25000"/>
                  </a:schemeClr>
                </a:solidFill>
                <a:latin typeface="+mn-lt"/>
              </a:rPr>
              <a:t> Data Mask can be masked at organization level or API level. So ensure appropriate level of </a:t>
            </a:r>
            <a:r>
              <a:rPr lang="en-GB" sz="1200" dirty="0" err="1">
                <a:solidFill>
                  <a:schemeClr val="tx2">
                    <a:lumMod val="75000"/>
                    <a:lumOff val="25000"/>
                  </a:schemeClr>
                </a:solidFill>
                <a:latin typeface="+mn-lt"/>
              </a:rPr>
              <a:t>maksing</a:t>
            </a:r>
            <a:endParaRPr lang="en-GB" sz="1200" dirty="0">
              <a:solidFill>
                <a:schemeClr val="tx2">
                  <a:lumMod val="75000"/>
                  <a:lumOff val="25000"/>
                </a:schemeClr>
              </a:solidFill>
              <a:latin typeface="+mn-lt"/>
            </a:endParaRPr>
          </a:p>
          <a:p>
            <a:pPr marL="285750" indent="-285750">
              <a:buFont typeface="Arial" panose="020B0604020202020204" pitchFamily="34" charset="0"/>
              <a:buChar char="•"/>
            </a:pPr>
            <a:endParaRPr lang="en-GB" sz="1600" dirty="0">
              <a:solidFill>
                <a:schemeClr val="tx2">
                  <a:lumMod val="75000"/>
                  <a:lumOff val="25000"/>
                </a:schemeClr>
              </a:solidFill>
              <a:latin typeface="+mn-lt"/>
            </a:endParaRPr>
          </a:p>
          <a:p>
            <a:pPr marL="285750" indent="-285750">
              <a:buFont typeface="Arial" panose="020B0604020202020204" pitchFamily="34" charset="0"/>
              <a:buChar char="•"/>
            </a:pPr>
            <a:r>
              <a:rPr lang="en-GB" sz="1600" dirty="0">
                <a:solidFill>
                  <a:schemeClr val="tx2">
                    <a:lumMod val="75000"/>
                    <a:lumOff val="25000"/>
                  </a:schemeClr>
                </a:solidFill>
                <a:latin typeface="+mn-lt"/>
              </a:rPr>
              <a:t>External Logs : </a:t>
            </a:r>
          </a:p>
          <a:p>
            <a:pPr marL="857250" lvl="2" indent="-171450">
              <a:buFont typeface="Arial" panose="020B0604020202020204" pitchFamily="34" charset="0"/>
              <a:buChar char="•"/>
            </a:pPr>
            <a:r>
              <a:rPr lang="en-GB" sz="1100" dirty="0">
                <a:solidFill>
                  <a:schemeClr val="tx2">
                    <a:lumMod val="75000"/>
                    <a:lumOff val="25000"/>
                  </a:schemeClr>
                </a:solidFill>
                <a:latin typeface="+mn-lt"/>
              </a:rPr>
              <a:t>Log forwarders (Recommended): Configure the log forwarders to the take the rolling logs and replicate it to the Splunk system. </a:t>
            </a:r>
          </a:p>
          <a:p>
            <a:pPr marL="857250" lvl="2" indent="-171450">
              <a:buFont typeface="Arial" panose="020B0604020202020204" pitchFamily="34" charset="0"/>
              <a:buChar char="•"/>
            </a:pPr>
            <a:r>
              <a:rPr lang="en-GB" sz="1100" dirty="0">
                <a:solidFill>
                  <a:schemeClr val="tx2">
                    <a:lumMod val="75000"/>
                    <a:lumOff val="25000"/>
                  </a:schemeClr>
                </a:solidFill>
                <a:latin typeface="+mn-lt"/>
              </a:rPr>
              <a:t>JMS: Create a custom message and publish it to a JMS destination (queue or a topic) </a:t>
            </a:r>
          </a:p>
          <a:p>
            <a:pPr marL="857250" lvl="2" indent="-171450">
              <a:buFont typeface="Arial" panose="020B0604020202020204" pitchFamily="34" charset="0"/>
              <a:buChar char="•"/>
            </a:pPr>
            <a:r>
              <a:rPr lang="en-GB" sz="1100" dirty="0">
                <a:solidFill>
                  <a:schemeClr val="tx2">
                    <a:lumMod val="75000"/>
                    <a:lumOff val="25000"/>
                  </a:schemeClr>
                </a:solidFill>
                <a:latin typeface="+mn-lt"/>
              </a:rPr>
              <a:t>Service Callout: Create a custom service request (SOAP or REST) call the service with the message payload. </a:t>
            </a:r>
          </a:p>
          <a:p>
            <a:pPr>
              <a:buFont typeface="Wingdings" pitchFamily="2" charset="2"/>
              <a:buChar char="§"/>
            </a:pPr>
            <a:endParaRPr lang="en-GB" dirty="0">
              <a:solidFill>
                <a:schemeClr val="tx2">
                  <a:lumMod val="75000"/>
                  <a:lumOff val="25000"/>
                </a:schemeClr>
              </a:solidFill>
              <a:latin typeface="Calibri" pitchFamily="34" charset="0"/>
            </a:endParaRPr>
          </a:p>
        </p:txBody>
      </p:sp>
    </p:spTree>
    <p:extLst>
      <p:ext uri="{BB962C8B-B14F-4D97-AF65-F5344CB8AC3E}">
        <p14:creationId xmlns:p14="http://schemas.microsoft.com/office/powerpoint/2010/main" val="2186501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Fault Handling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715617" y="925167"/>
            <a:ext cx="8235950" cy="3602038"/>
          </a:xfrm>
        </p:spPr>
        <p:txBody>
          <a:bodyPr>
            <a:normAutofit/>
          </a:bodyPr>
          <a:lstStyle/>
          <a:p>
            <a:pPr marL="285750" indent="-285750">
              <a:buFont typeface="Arial" panose="020B0604020202020204" pitchFamily="34" charset="0"/>
              <a:buChar char="•"/>
            </a:pPr>
            <a:r>
              <a:rPr lang="en-GB" sz="1400" dirty="0">
                <a:solidFill>
                  <a:schemeClr val="tx2">
                    <a:lumMod val="75000"/>
                    <a:lumOff val="25000"/>
                  </a:schemeClr>
                </a:solidFill>
                <a:latin typeface="+mn-lt"/>
              </a:rPr>
              <a:t>API Resource and Error handling : Setting up error handling for API resource is optional, but highly recommended. </a:t>
            </a:r>
          </a:p>
          <a:p>
            <a:pPr marL="285750" indent="-285750">
              <a:buFont typeface="Arial" panose="020B0604020202020204" pitchFamily="34" charset="0"/>
              <a:buChar char="•"/>
            </a:pPr>
            <a:r>
              <a:rPr lang="en-GB" sz="1400" dirty="0">
                <a:solidFill>
                  <a:schemeClr val="tx2">
                    <a:lumMod val="75000"/>
                    <a:lumOff val="25000"/>
                  </a:schemeClr>
                </a:solidFill>
                <a:latin typeface="+mn-lt"/>
              </a:rPr>
              <a:t>Meaningful Error messages : Providing short and descriptive return error messages, including meaningful HTTP status codes, enable effective problem determination and analysis. </a:t>
            </a:r>
          </a:p>
          <a:p>
            <a:pPr marL="285750" indent="-285750">
              <a:buFont typeface="Arial" panose="020B0604020202020204" pitchFamily="34" charset="0"/>
              <a:buChar char="•"/>
            </a:pPr>
            <a:r>
              <a:rPr lang="en-GB" sz="1400" dirty="0">
                <a:solidFill>
                  <a:schemeClr val="tx2">
                    <a:lumMod val="75000"/>
                    <a:lumOff val="25000"/>
                  </a:schemeClr>
                </a:solidFill>
                <a:latin typeface="+mn-lt"/>
              </a:rPr>
              <a:t>Error Code and Error Response Documentation: All the Error code and Error Response must be properly documented under API Documentation and Attachment section in API Manager which helps to Consumer to developer the application </a:t>
            </a:r>
          </a:p>
          <a:p>
            <a:pPr marL="285750" indent="-285750">
              <a:buFont typeface="Arial" panose="020B0604020202020204" pitchFamily="34" charset="0"/>
              <a:buChar char="•"/>
            </a:pPr>
            <a:r>
              <a:rPr lang="en-GB" sz="1400" dirty="0">
                <a:solidFill>
                  <a:schemeClr val="tx2">
                    <a:lumMod val="75000"/>
                    <a:lumOff val="25000"/>
                  </a:schemeClr>
                </a:solidFill>
                <a:latin typeface="+mn-lt"/>
              </a:rPr>
              <a:t>Fault Rules Usage for Error handling : Leverage FaultRules to handle all Error handling. Within the FaultRules Flow, use AssignMessage policies to build the fault response, not RaiseFault policies. </a:t>
            </a:r>
          </a:p>
          <a:p>
            <a:pPr marL="285750" indent="-285750">
              <a:buFont typeface="Arial" panose="020B0604020202020204" pitchFamily="34" charset="0"/>
              <a:buChar char="•"/>
            </a:pPr>
            <a:r>
              <a:rPr lang="en-GB" sz="1400" dirty="0">
                <a:solidFill>
                  <a:schemeClr val="tx2">
                    <a:lumMod val="75000"/>
                    <a:lumOff val="25000"/>
                  </a:schemeClr>
                </a:solidFill>
                <a:latin typeface="+mn-lt"/>
              </a:rPr>
              <a:t>Assign Message Policies for Error handling : Use AssignMessage policies and set conditions to execute based on the fault type that occurs. </a:t>
            </a:r>
          </a:p>
          <a:p>
            <a:pPr marL="285750" indent="-285750">
              <a:buFont typeface="Arial" panose="020B0604020202020204" pitchFamily="34" charset="0"/>
              <a:buChar char="•"/>
            </a:pPr>
            <a:r>
              <a:rPr lang="en-GB" sz="1400" dirty="0">
                <a:solidFill>
                  <a:schemeClr val="tx2">
                    <a:lumMod val="75000"/>
                    <a:lumOff val="25000"/>
                  </a:schemeClr>
                </a:solidFill>
                <a:latin typeface="+mn-lt"/>
              </a:rPr>
              <a:t>Raise Fault Usage for Error handling : RaiseFault policies should be used to stop message Flow and send processing to the FaultRules Flow</a:t>
            </a:r>
          </a:p>
        </p:txBody>
      </p:sp>
    </p:spTree>
    <p:extLst>
      <p:ext uri="{BB962C8B-B14F-4D97-AF65-F5344CB8AC3E}">
        <p14:creationId xmlns:p14="http://schemas.microsoft.com/office/powerpoint/2010/main" val="218650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Analytics Best Practices </a:t>
            </a:r>
            <a:endParaRPr lang="en-US" dirty="0">
              <a:solidFill>
                <a:schemeClr val="accent4">
                  <a:lumMod val="75000"/>
                  <a:lumOff val="25000"/>
                </a:schemeClr>
              </a:solidFill>
            </a:endParaRPr>
          </a:p>
        </p:txBody>
      </p:sp>
      <p:sp>
        <p:nvSpPr>
          <p:cNvPr id="6" name="Content Placeholder 2"/>
          <p:cNvSpPr>
            <a:spLocks noGrp="1"/>
          </p:cNvSpPr>
          <p:nvPr>
            <p:ph type="body" sz="quarter" idx="4294967295"/>
          </p:nvPr>
        </p:nvSpPr>
        <p:spPr>
          <a:xfrm>
            <a:off x="437789" y="1034498"/>
            <a:ext cx="8235950" cy="3602038"/>
          </a:xfrm>
        </p:spPr>
        <p:txBody>
          <a:bodyPr>
            <a:normAutofit/>
          </a:bodyPr>
          <a:lstStyle/>
          <a:p>
            <a:pPr marL="285750" indent="-285750">
              <a:buFont typeface="Arial" panose="020B0604020202020204" pitchFamily="34" charset="0"/>
              <a:buChar char="•"/>
            </a:pPr>
            <a:r>
              <a:rPr lang="en-GB" sz="1400" dirty="0">
                <a:solidFill>
                  <a:schemeClr val="tx2">
                    <a:lumMod val="75000"/>
                    <a:lumOff val="25000"/>
                  </a:schemeClr>
                </a:solidFill>
                <a:latin typeface="+mn-lt"/>
              </a:rPr>
              <a:t>Apigee Edge Analytics Services collects and analyzes information that flows through APIs in real time.</a:t>
            </a:r>
          </a:p>
          <a:p>
            <a:pPr marL="285750" indent="-285750">
              <a:buFont typeface="Arial" panose="020B0604020202020204" pitchFamily="34" charset="0"/>
              <a:buChar char="•"/>
            </a:pPr>
            <a:r>
              <a:rPr lang="en-GB" sz="1400" dirty="0">
                <a:solidFill>
                  <a:schemeClr val="tx2">
                    <a:lumMod val="75000"/>
                    <a:lumOff val="25000"/>
                  </a:schemeClr>
                </a:solidFill>
                <a:latin typeface="+mn-lt"/>
              </a:rPr>
              <a:t>API analytics can provide a powerful 360-degree view of your entire API ecosystem and help you improve your overall business. API Analytics can be used by all stake holders to, </a:t>
            </a:r>
          </a:p>
          <a:p>
            <a:pPr marL="285750" indent="-285750">
              <a:buFont typeface="Arial" panose="020B0604020202020204" pitchFamily="34" charset="0"/>
              <a:buChar char="•"/>
            </a:pPr>
            <a:r>
              <a:rPr lang="en-GB" sz="1400" dirty="0">
                <a:solidFill>
                  <a:schemeClr val="tx2">
                    <a:lumMod val="75000"/>
                    <a:lumOff val="25000"/>
                  </a:schemeClr>
                </a:solidFill>
                <a:latin typeface="+mn-lt"/>
              </a:rPr>
              <a:t>API Analytics can be used by all stake holders to,</a:t>
            </a:r>
          </a:p>
          <a:p>
            <a:pPr marL="857250" lvl="2" indent="-171450">
              <a:buFont typeface="Arial" panose="020B0604020202020204" pitchFamily="34" charset="0"/>
              <a:buChar char="•"/>
            </a:pPr>
            <a:r>
              <a:rPr lang="en-GB" sz="1200" dirty="0">
                <a:solidFill>
                  <a:schemeClr val="tx2">
                    <a:lumMod val="75000"/>
                    <a:lumOff val="25000"/>
                  </a:schemeClr>
                </a:solidFill>
                <a:latin typeface="+mn-lt"/>
              </a:rPr>
              <a:t>API Team - The API team is tapping into internal systems to create interesting APIs. The API team wants to know how the API program is doing overall, how individual APIs are doing, and how to improve their APIs</a:t>
            </a:r>
          </a:p>
          <a:p>
            <a:pPr marL="857250" lvl="2" indent="-171450">
              <a:buFont typeface="Arial" panose="020B0604020202020204" pitchFamily="34" charset="0"/>
              <a:buChar char="•"/>
            </a:pPr>
            <a:r>
              <a:rPr lang="en-GB" sz="1200" dirty="0">
                <a:solidFill>
                  <a:schemeClr val="tx2">
                    <a:lumMod val="75000"/>
                    <a:lumOff val="25000"/>
                  </a:schemeClr>
                </a:solidFill>
                <a:latin typeface="+mn-lt"/>
              </a:rPr>
              <a:t>App Developers - By sharing analytics information with app developers, you get better apps. These developers are innovating with your API and building creative apps that help drive revenue to your enterprise. Analytics help app developers know how their apps are doing and how much they are contributing to the bottom line of your enterprise. App developers want to know how they can improve their apps. Ultimately, everyone wants happy end users. </a:t>
            </a:r>
          </a:p>
          <a:p>
            <a:pPr marL="857250" lvl="2" indent="-171450">
              <a:buFont typeface="Arial" panose="020B0604020202020204" pitchFamily="34" charset="0"/>
              <a:buChar char="•"/>
            </a:pPr>
            <a:r>
              <a:rPr lang="en-GB" sz="1200" dirty="0">
                <a:solidFill>
                  <a:schemeClr val="tx2">
                    <a:lumMod val="75000"/>
                    <a:lumOff val="25000"/>
                  </a:schemeClr>
                </a:solidFill>
                <a:latin typeface="+mn-lt"/>
              </a:rPr>
              <a:t> Ops Team - Equally, the operations team wants to understand traffic patterns and anticipate when to add backend resources or make other critical adjustments </a:t>
            </a:r>
          </a:p>
          <a:p>
            <a:pPr marL="857250" lvl="2" indent="-171450">
              <a:buFont typeface="Arial" panose="020B0604020202020204" pitchFamily="34" charset="0"/>
              <a:buChar char="•"/>
            </a:pPr>
            <a:r>
              <a:rPr lang="en-GB" sz="1200" dirty="0">
                <a:solidFill>
                  <a:schemeClr val="tx2">
                    <a:lumMod val="75000"/>
                    <a:lumOff val="25000"/>
                  </a:schemeClr>
                </a:solidFill>
                <a:latin typeface="+mn-lt"/>
              </a:rPr>
              <a:t>Business Owner - The business owner wants to see how her API investment is paying off and where to invest API dollars in the future. Ultimately, the business owner wants to improve her business. </a:t>
            </a:r>
          </a:p>
          <a:p>
            <a:pPr lvl="1">
              <a:buFont typeface="Wingdings" pitchFamily="2" charset="2"/>
              <a:buChar char="§"/>
            </a:pPr>
            <a:endParaRPr lang="en-GB" sz="800" dirty="0">
              <a:solidFill>
                <a:schemeClr val="tx2">
                  <a:lumMod val="75000"/>
                  <a:lumOff val="25000"/>
                </a:schemeClr>
              </a:solidFill>
              <a:latin typeface="Calibri" pitchFamily="34" charset="0"/>
            </a:endParaRPr>
          </a:p>
        </p:txBody>
      </p:sp>
    </p:spTree>
    <p:extLst>
      <p:ext uri="{BB962C8B-B14F-4D97-AF65-F5344CB8AC3E}">
        <p14:creationId xmlns:p14="http://schemas.microsoft.com/office/powerpoint/2010/main" val="218650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Analytics Best Practices </a:t>
            </a:r>
            <a:endParaRPr lang="en-US" dirty="0">
              <a:solidFill>
                <a:schemeClr val="accent4">
                  <a:lumMod val="75000"/>
                  <a:lumOff val="25000"/>
                </a:schemeClr>
              </a:solidFill>
            </a:endParaRPr>
          </a:p>
        </p:txBody>
      </p:sp>
      <p:sp>
        <p:nvSpPr>
          <p:cNvPr id="6" name="Content Placeholder 2"/>
          <p:cNvSpPr>
            <a:spLocks noGrp="1"/>
          </p:cNvSpPr>
          <p:nvPr>
            <p:ph type="body" sz="quarter" idx="4294967295"/>
          </p:nvPr>
        </p:nvSpPr>
        <p:spPr>
          <a:xfrm>
            <a:off x="437789" y="895350"/>
            <a:ext cx="8235950" cy="3602038"/>
          </a:xfrm>
        </p:spPr>
        <p:txBody>
          <a:bodyPr>
            <a:normAutofit/>
          </a:bodyPr>
          <a:lstStyle/>
          <a:p>
            <a:pPr marL="628650" lvl="1" indent="-285750">
              <a:buFont typeface="Arial" panose="020B0604020202020204" pitchFamily="34" charset="0"/>
              <a:buChar char="•"/>
            </a:pPr>
            <a:r>
              <a:rPr lang="en-GB" sz="1400" dirty="0">
                <a:solidFill>
                  <a:schemeClr val="tx2">
                    <a:lumMod val="75000"/>
                    <a:lumOff val="25000"/>
                  </a:schemeClr>
                </a:solidFill>
                <a:latin typeface="+mn-lt"/>
              </a:rPr>
              <a:t>Dashboard : Use dashboard to get an overall view of entire API program and Proxy resource performance view to track performance metrics for individual URIs (resources) for a specific API proxy. This view lets you plot trends in traffic, response time, and other metrics for each individual resource. </a:t>
            </a:r>
          </a:p>
          <a:p>
            <a:pPr marL="628650" lvl="1" indent="-285750">
              <a:buFont typeface="Arial" panose="020B0604020202020204" pitchFamily="34" charset="0"/>
              <a:buChar char="•"/>
            </a:pPr>
            <a:endParaRPr lang="en-GB" sz="1400" dirty="0">
              <a:solidFill>
                <a:schemeClr val="tx2">
                  <a:lumMod val="75000"/>
                  <a:lumOff val="25000"/>
                </a:schemeClr>
              </a:solidFill>
              <a:latin typeface="+mn-lt"/>
            </a:endParaRPr>
          </a:p>
          <a:p>
            <a:pPr marL="628650" lvl="1" indent="-285750">
              <a:buFont typeface="Arial" panose="020B0604020202020204" pitchFamily="34" charset="0"/>
              <a:buChar char="•"/>
            </a:pPr>
            <a:r>
              <a:rPr lang="en-GB" sz="1400" dirty="0">
                <a:solidFill>
                  <a:schemeClr val="tx2">
                    <a:lumMod val="75000"/>
                    <a:lumOff val="25000"/>
                  </a:schemeClr>
                </a:solidFill>
                <a:latin typeface="+mn-lt"/>
              </a:rPr>
              <a:t>Analytics Services API : Use Analytics Services API, to access a wide variety of operational and business data that flows across your APIs. For example, using REST calls, you can determine which APIs are performing well or poorly, which developers are delivering the highest value traffic, and which apps are causing the most issues for your backend services. </a:t>
            </a:r>
          </a:p>
          <a:p>
            <a:pPr marL="628650" lvl="1" indent="-285750">
              <a:buFont typeface="Arial" panose="020B0604020202020204" pitchFamily="34" charset="0"/>
              <a:buChar char="•"/>
            </a:pPr>
            <a:endParaRPr lang="en-GB" sz="1400" dirty="0">
              <a:solidFill>
                <a:schemeClr val="tx2">
                  <a:lumMod val="75000"/>
                  <a:lumOff val="25000"/>
                </a:schemeClr>
              </a:solidFill>
              <a:latin typeface="+mn-lt"/>
            </a:endParaRPr>
          </a:p>
          <a:p>
            <a:pPr marL="628650" lvl="1" indent="-285750">
              <a:buFont typeface="Arial" panose="020B0604020202020204" pitchFamily="34" charset="0"/>
              <a:buChar char="•"/>
            </a:pPr>
            <a:r>
              <a:rPr lang="en-GB" sz="1400" dirty="0">
                <a:solidFill>
                  <a:schemeClr val="tx2">
                    <a:lumMod val="75000"/>
                    <a:lumOff val="25000"/>
                  </a:schemeClr>
                </a:solidFill>
                <a:latin typeface="+mn-lt"/>
              </a:rPr>
              <a:t>*Analytics Subscriptions : Subscribe to daily summary reports through email, all organization administrators are automatically subscribed to receive daily analytics summary reports through email. You can use the </a:t>
            </a:r>
            <a:r>
              <a:rPr lang="en-GB" sz="1400" i="1" dirty="0">
                <a:solidFill>
                  <a:schemeClr val="tx2">
                    <a:lumMod val="75000"/>
                    <a:lumOff val="25000"/>
                  </a:schemeClr>
                </a:solidFill>
                <a:latin typeface="+mn-lt"/>
              </a:rPr>
              <a:t>/stats/preferences/</a:t>
            </a:r>
            <a:r>
              <a:rPr lang="en-GB" sz="1400" i="1" dirty="0" err="1">
                <a:solidFill>
                  <a:schemeClr val="tx2">
                    <a:lumMod val="75000"/>
                    <a:lumOff val="25000"/>
                  </a:schemeClr>
                </a:solidFill>
                <a:latin typeface="+mn-lt"/>
              </a:rPr>
              <a:t>dailysummaryreport</a:t>
            </a:r>
            <a:r>
              <a:rPr lang="en-GB" sz="1400" i="1" dirty="0">
                <a:solidFill>
                  <a:schemeClr val="tx2">
                    <a:lumMod val="75000"/>
                    <a:lumOff val="25000"/>
                  </a:schemeClr>
                </a:solidFill>
                <a:latin typeface="+mn-lt"/>
              </a:rPr>
              <a:t> </a:t>
            </a:r>
            <a:r>
              <a:rPr lang="en-GB" sz="1400" dirty="0">
                <a:solidFill>
                  <a:schemeClr val="tx2">
                    <a:lumMod val="75000"/>
                    <a:lumOff val="25000"/>
                  </a:schemeClr>
                </a:solidFill>
                <a:latin typeface="+mn-lt"/>
              </a:rPr>
              <a:t>API to unsubscribe (opt out) from receiving daily analytics reports, or subscribe (opt in). </a:t>
            </a:r>
          </a:p>
          <a:p>
            <a:pPr lvl="1"/>
            <a:endParaRPr lang="en-GB" i="1" dirty="0">
              <a:solidFill>
                <a:schemeClr val="tx2">
                  <a:lumMod val="75000"/>
                  <a:lumOff val="25000"/>
                </a:schemeClr>
              </a:solidFill>
              <a:latin typeface="Calibri" pitchFamily="34" charset="0"/>
            </a:endParaRPr>
          </a:p>
          <a:p>
            <a:pPr lvl="1"/>
            <a:r>
              <a:rPr lang="en-GB" sz="1100" i="1" dirty="0">
                <a:solidFill>
                  <a:schemeClr val="tx2">
                    <a:lumMod val="75000"/>
                    <a:lumOff val="25000"/>
                  </a:schemeClr>
                </a:solidFill>
                <a:latin typeface="Calibri" pitchFamily="34" charset="0"/>
              </a:rPr>
              <a:t>*This feature is only available for Apigee cloud deployments. </a:t>
            </a:r>
          </a:p>
        </p:txBody>
      </p:sp>
    </p:spTree>
    <p:extLst>
      <p:ext uri="{BB962C8B-B14F-4D97-AF65-F5344CB8AC3E}">
        <p14:creationId xmlns:p14="http://schemas.microsoft.com/office/powerpoint/2010/main" val="218650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API BaaS and App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347869" y="905289"/>
            <a:ext cx="8235950" cy="3905250"/>
          </a:xfrm>
        </p:spPr>
        <p:txBody>
          <a:bodyPr>
            <a:normAutofit fontScale="85000" lnSpcReduction="20000"/>
          </a:bodyPr>
          <a:lstStyle/>
          <a:p>
            <a:pPr marL="285750" indent="-285750">
              <a:buFont typeface="Arial" panose="020B0604020202020204" pitchFamily="34" charset="0"/>
              <a:buChar char="•"/>
            </a:pPr>
            <a:r>
              <a:rPr lang="en-GB" sz="1800" dirty="0">
                <a:solidFill>
                  <a:schemeClr val="tx2">
                    <a:lumMod val="75000"/>
                    <a:lumOff val="25000"/>
                  </a:schemeClr>
                </a:solidFill>
                <a:latin typeface="+mn-lt"/>
              </a:rPr>
              <a:t>Default APP  : Do not use default APP (sandbox) in Production environment, as this APP has full permission for guest role. </a:t>
            </a:r>
          </a:p>
          <a:p>
            <a:pPr marL="285750" indent="-285750">
              <a:buFont typeface="Arial" panose="020B0604020202020204" pitchFamily="34" charset="0"/>
              <a:buChar char="•"/>
            </a:pPr>
            <a:r>
              <a:rPr lang="en-GB" sz="1800" dirty="0">
                <a:solidFill>
                  <a:schemeClr val="tx2">
                    <a:lumMod val="75000"/>
                    <a:lumOff val="25000"/>
                  </a:schemeClr>
                </a:solidFill>
                <a:latin typeface="+mn-lt"/>
              </a:rPr>
              <a:t>APP Permissions : Review permissions for APP before launching in production environment, edit default with gives full permission to all authenticated users. </a:t>
            </a:r>
          </a:p>
          <a:p>
            <a:pPr marL="285750" indent="-285750">
              <a:buFont typeface="Arial" panose="020B0604020202020204" pitchFamily="34" charset="0"/>
              <a:buChar char="•"/>
            </a:pPr>
            <a:r>
              <a:rPr lang="en-GB" sz="1800" dirty="0">
                <a:solidFill>
                  <a:schemeClr val="tx2">
                    <a:lumMod val="75000"/>
                    <a:lumOff val="25000"/>
                  </a:schemeClr>
                </a:solidFill>
                <a:latin typeface="+mn-lt"/>
              </a:rPr>
              <a:t>User Grid : Use secure connection to access user grid endpoints. </a:t>
            </a:r>
          </a:p>
          <a:p>
            <a:pPr marL="285750" indent="-285750">
              <a:buFont typeface="Arial" panose="020B0604020202020204" pitchFamily="34" charset="0"/>
              <a:buChar char="•"/>
            </a:pPr>
            <a:r>
              <a:rPr lang="en-GB" sz="1800" dirty="0">
                <a:solidFill>
                  <a:schemeClr val="tx2">
                    <a:lumMod val="75000"/>
                    <a:lumOff val="25000"/>
                  </a:schemeClr>
                </a:solidFill>
                <a:latin typeface="+mn-lt"/>
              </a:rPr>
              <a:t>Mobile Applications : For mobile access,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Ensure that you connect as an application user with configured access control policies.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Mobile applications are inherently un-trusted because they can be easily examined and even decompiled.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Any credentials stored in a mobile app should be considered secure only to the Application User level. This means that if you don’t want the user to be able to access or delete data in your API BaaS application, you need to make sure that you don’t enable that capability through roles or permissions</a:t>
            </a:r>
            <a:r>
              <a:rPr lang="en-GB" sz="1800" dirty="0">
                <a:solidFill>
                  <a:schemeClr val="tx2">
                    <a:lumMod val="75000"/>
                    <a:lumOff val="25000"/>
                  </a:schemeClr>
                </a:solidFill>
                <a:latin typeface="+mn-lt"/>
              </a:rPr>
              <a:t>. </a:t>
            </a:r>
          </a:p>
          <a:p>
            <a:pPr marL="285750" indent="-285750">
              <a:buFont typeface="Arial" panose="020B0604020202020204" pitchFamily="34" charset="0"/>
              <a:buChar char="•"/>
            </a:pPr>
            <a:r>
              <a:rPr lang="en-GB" sz="1800" dirty="0">
                <a:solidFill>
                  <a:schemeClr val="tx2">
                    <a:lumMod val="75000"/>
                    <a:lumOff val="25000"/>
                  </a:schemeClr>
                </a:solidFill>
                <a:latin typeface="+mn-lt"/>
              </a:rPr>
              <a:t>Authentication Tokens in APPs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Acquire tokens in a secure manner with appropriate authentication levels.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Never use client secret-client id combination for generating authentication Tokens in client applications. These tokens are vulnerable to as hacker can analyze apps (even a compiled, binary distribution of your app), and retrieve the secret-id combination. Armed with this information, an attacker could gain full access to the data in your account.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Use application user credentials, where app users will provide a username and password, and APP would use these to authenticate against the API and retrieve an access token. </a:t>
            </a:r>
          </a:p>
          <a:p>
            <a:pPr marL="971550" lvl="2" indent="-285750">
              <a:buFont typeface="Arial" panose="020B0604020202020204" pitchFamily="34" charset="0"/>
              <a:buChar char="•"/>
            </a:pPr>
            <a:r>
              <a:rPr lang="en-GB" sz="1400" dirty="0">
                <a:solidFill>
                  <a:schemeClr val="tx2">
                    <a:lumMod val="75000"/>
                    <a:lumOff val="25000"/>
                  </a:schemeClr>
                </a:solidFill>
                <a:latin typeface="+mn-lt"/>
              </a:rPr>
              <a:t>Use client secret-client id combination only in secure, server-side applications where there is no possibility of a hacker gaining control of the credentials.</a:t>
            </a:r>
          </a:p>
        </p:txBody>
      </p:sp>
    </p:spTree>
    <p:extLst>
      <p:ext uri="{BB962C8B-B14F-4D97-AF65-F5344CB8AC3E}">
        <p14:creationId xmlns:p14="http://schemas.microsoft.com/office/powerpoint/2010/main" val="218650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B5F9B3-A3E3-4168-8B6C-39CBBF64F475}"/>
              </a:ext>
            </a:extLst>
          </p:cNvPr>
          <p:cNvSpPr>
            <a:spLocks noGrp="1"/>
          </p:cNvSpPr>
          <p:nvPr>
            <p:ph type="title" idx="4294967295"/>
          </p:nvPr>
        </p:nvSpPr>
        <p:spPr>
          <a:xfrm>
            <a:off x="717948" y="358768"/>
            <a:ext cx="8426053" cy="363552"/>
          </a:xfrm>
        </p:spPr>
        <p:txBody>
          <a:bodyPr/>
          <a:lstStyle/>
          <a:p>
            <a:r>
              <a:rPr lang="en-US" dirty="0"/>
              <a:t>Integration &amp; Security Matrix</a:t>
            </a:r>
          </a:p>
        </p:txBody>
      </p:sp>
      <p:sp>
        <p:nvSpPr>
          <p:cNvPr id="8" name="Text Placeholder 7">
            <a:extLst>
              <a:ext uri="{FF2B5EF4-FFF2-40B4-BE49-F238E27FC236}">
                <a16:creationId xmlns:a16="http://schemas.microsoft.com/office/drawing/2014/main" id="{4699CB09-ADDA-4F5D-8A1C-455FDE8C1098}"/>
              </a:ext>
            </a:extLst>
          </p:cNvPr>
          <p:cNvSpPr>
            <a:spLocks noGrp="1"/>
          </p:cNvSpPr>
          <p:nvPr>
            <p:ph type="body" idx="4294967295"/>
          </p:nvPr>
        </p:nvSpPr>
        <p:spPr>
          <a:xfrm>
            <a:off x="369019" y="1096216"/>
            <a:ext cx="3205163" cy="3263503"/>
          </a:xfrm>
        </p:spPr>
        <p:txBody>
          <a:bodyPr/>
          <a:lstStyle/>
          <a:p>
            <a:r>
              <a:rPr lang="en-US" sz="1500" dirty="0"/>
              <a:t>Security Matrix for Integration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25B3C6-C469-4A1C-A2BE-C52557670EF9}"/>
              </a:ext>
            </a:extLst>
          </p:cNvPr>
          <p:cNvSpPr>
            <a:spLocks noGrp="1"/>
          </p:cNvSpPr>
          <p:nvPr>
            <p:ph type="sldNum" idx="4294967295"/>
          </p:nvPr>
        </p:nvSpPr>
        <p:spPr>
          <a:xfrm>
            <a:off x="0" y="4800600"/>
            <a:ext cx="2057400" cy="219075"/>
          </a:xfrm>
          <a:prstGeom prst="rect">
            <a:avLst/>
          </a:prstGeom>
        </p:spPr>
        <p:txBody>
          <a:bodyPr/>
          <a:lstStyle/>
          <a:p>
            <a:pPr defTabSz="685800">
              <a:defRPr/>
            </a:pPr>
            <a:fld id="{00000000-1234-1234-1234-123412341234}" type="slidenum">
              <a:rPr lang="en-US" sz="600">
                <a:solidFill>
                  <a:srgbClr val="C6CAC6"/>
                </a:solidFill>
                <a:latin typeface="Trebuchet MS"/>
                <a:sym typeface="Trebuchet MS"/>
              </a:rPr>
              <a:pPr defTabSz="685800">
                <a:defRPr/>
              </a:pPr>
              <a:t>2</a:t>
            </a:fld>
            <a:endParaRPr lang="en-US" sz="600">
              <a:solidFill>
                <a:srgbClr val="C6CAC6"/>
              </a:solidFill>
              <a:latin typeface="Trebuchet MS"/>
              <a:sym typeface="Trebuchet MS"/>
            </a:endParaRPr>
          </a:p>
        </p:txBody>
      </p:sp>
      <p:sp>
        <p:nvSpPr>
          <p:cNvPr id="10" name="Rectangle 9">
            <a:extLst>
              <a:ext uri="{FF2B5EF4-FFF2-40B4-BE49-F238E27FC236}">
                <a16:creationId xmlns:a16="http://schemas.microsoft.com/office/drawing/2014/main" id="{E5AAA46F-0C24-45D2-A65A-7C4070FAE742}"/>
              </a:ext>
            </a:extLst>
          </p:cNvPr>
          <p:cNvSpPr/>
          <p:nvPr/>
        </p:nvSpPr>
        <p:spPr>
          <a:xfrm>
            <a:off x="681289" y="1628775"/>
            <a:ext cx="1168568" cy="82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a:solidFill>
                  <a:srgbClr val="FFFFFF"/>
                </a:solidFill>
                <a:latin typeface="Arial"/>
              </a:rPr>
              <a:t>Type and classification of data</a:t>
            </a:r>
          </a:p>
        </p:txBody>
      </p:sp>
      <p:sp>
        <p:nvSpPr>
          <p:cNvPr id="11" name="Rectangle 10">
            <a:extLst>
              <a:ext uri="{FF2B5EF4-FFF2-40B4-BE49-F238E27FC236}">
                <a16:creationId xmlns:a16="http://schemas.microsoft.com/office/drawing/2014/main" id="{2E94AEB7-E599-433D-8061-54D73BB15524}"/>
              </a:ext>
            </a:extLst>
          </p:cNvPr>
          <p:cNvSpPr/>
          <p:nvPr/>
        </p:nvSpPr>
        <p:spPr>
          <a:xfrm>
            <a:off x="681289" y="2610389"/>
            <a:ext cx="1168568" cy="82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it-IT" sz="1350">
                <a:solidFill>
                  <a:srgbClr val="FFFFFF"/>
                </a:solidFill>
                <a:latin typeface="Arial"/>
              </a:rPr>
              <a:t>Does data include PII, SPI, HCI?</a:t>
            </a:r>
            <a:endParaRPr lang="en-US" sz="1350">
              <a:solidFill>
                <a:srgbClr val="FFFFFF"/>
              </a:solidFill>
              <a:latin typeface="Arial"/>
            </a:endParaRPr>
          </a:p>
        </p:txBody>
      </p:sp>
      <p:sp>
        <p:nvSpPr>
          <p:cNvPr id="12" name="Rectangle 11">
            <a:extLst>
              <a:ext uri="{FF2B5EF4-FFF2-40B4-BE49-F238E27FC236}">
                <a16:creationId xmlns:a16="http://schemas.microsoft.com/office/drawing/2014/main" id="{14EE19D4-80B1-4EB6-85B5-DE621E439FC1}"/>
              </a:ext>
            </a:extLst>
          </p:cNvPr>
          <p:cNvSpPr/>
          <p:nvPr/>
        </p:nvSpPr>
        <p:spPr>
          <a:xfrm>
            <a:off x="2058904" y="1628775"/>
            <a:ext cx="1168568" cy="82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200">
                <a:solidFill>
                  <a:srgbClr val="FFFFFF"/>
                </a:solidFill>
                <a:latin typeface="Arial"/>
              </a:rPr>
              <a:t>Is Data shared by several downstream applications?</a:t>
            </a:r>
          </a:p>
        </p:txBody>
      </p:sp>
      <p:sp>
        <p:nvSpPr>
          <p:cNvPr id="14" name="Rectangle 13">
            <a:extLst>
              <a:ext uri="{FF2B5EF4-FFF2-40B4-BE49-F238E27FC236}">
                <a16:creationId xmlns:a16="http://schemas.microsoft.com/office/drawing/2014/main" id="{B754C822-F983-484B-B5F4-E145B12507B5}"/>
              </a:ext>
            </a:extLst>
          </p:cNvPr>
          <p:cNvSpPr/>
          <p:nvPr/>
        </p:nvSpPr>
        <p:spPr>
          <a:xfrm>
            <a:off x="2063763" y="2623538"/>
            <a:ext cx="1168568" cy="82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200" dirty="0">
                <a:solidFill>
                  <a:srgbClr val="FFFFFF"/>
                </a:solidFill>
                <a:latin typeface="Arial"/>
              </a:rPr>
              <a:t>Is data traveling outside of Enterprise? </a:t>
            </a:r>
          </a:p>
        </p:txBody>
      </p:sp>
      <p:sp>
        <p:nvSpPr>
          <p:cNvPr id="15" name="Rectangle 14">
            <a:extLst>
              <a:ext uri="{FF2B5EF4-FFF2-40B4-BE49-F238E27FC236}">
                <a16:creationId xmlns:a16="http://schemas.microsoft.com/office/drawing/2014/main" id="{D0C5F48C-4502-42C6-9AD6-228B58D333BB}"/>
              </a:ext>
            </a:extLst>
          </p:cNvPr>
          <p:cNvSpPr/>
          <p:nvPr/>
        </p:nvSpPr>
        <p:spPr>
          <a:xfrm>
            <a:off x="681289" y="3644718"/>
            <a:ext cx="1168568" cy="82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200">
                <a:solidFill>
                  <a:srgbClr val="FFFFFF"/>
                </a:solidFill>
                <a:latin typeface="Arial"/>
              </a:rPr>
              <a:t>Supported Authentication Methods </a:t>
            </a:r>
          </a:p>
        </p:txBody>
      </p:sp>
      <p:sp>
        <p:nvSpPr>
          <p:cNvPr id="16" name="Rectangle 15">
            <a:extLst>
              <a:ext uri="{FF2B5EF4-FFF2-40B4-BE49-F238E27FC236}">
                <a16:creationId xmlns:a16="http://schemas.microsoft.com/office/drawing/2014/main" id="{0B67FC8B-C5E8-4719-9864-207E305AE8BC}"/>
              </a:ext>
            </a:extLst>
          </p:cNvPr>
          <p:cNvSpPr/>
          <p:nvPr/>
        </p:nvSpPr>
        <p:spPr>
          <a:xfrm>
            <a:off x="2058904" y="3644718"/>
            <a:ext cx="1168568" cy="825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050">
                <a:solidFill>
                  <a:srgbClr val="FFFFFF"/>
                </a:solidFill>
                <a:latin typeface="Arial"/>
              </a:rPr>
              <a:t>What Integrations are supported by the application </a:t>
            </a:r>
          </a:p>
        </p:txBody>
      </p:sp>
      <p:sp>
        <p:nvSpPr>
          <p:cNvPr id="17" name="Text Placeholder 7">
            <a:extLst>
              <a:ext uri="{FF2B5EF4-FFF2-40B4-BE49-F238E27FC236}">
                <a16:creationId xmlns:a16="http://schemas.microsoft.com/office/drawing/2014/main" id="{A2D3812D-F61A-4B0D-9946-B3B59A4C0343}"/>
              </a:ext>
            </a:extLst>
          </p:cNvPr>
          <p:cNvSpPr txBox="1">
            <a:spLocks/>
          </p:cNvSpPr>
          <p:nvPr/>
        </p:nvSpPr>
        <p:spPr>
          <a:xfrm>
            <a:off x="3389520" y="999162"/>
            <a:ext cx="3205163" cy="3622534"/>
          </a:xfrm>
          <a:prstGeom prst="rect">
            <a:avLst/>
          </a:prstGeom>
          <a:noFill/>
          <a:ln>
            <a:noFill/>
          </a:ln>
        </p:spPr>
        <p:txBody>
          <a:bodyPr spcFirstLastPara="1" wrap="square" lIns="68569" tIns="34275" rIns="68569" bIns="34275" anchor="t" anchorCtr="0">
            <a:noAutofit/>
          </a:bodyPr>
          <a:lstStyle>
            <a:defPPr marR="0" lvl="0" algn="l" rtl="0">
              <a:lnSpc>
                <a:spcPct val="100000"/>
              </a:lnSpc>
              <a:spcBef>
                <a:spcPts val="0"/>
              </a:spcBef>
              <a:spcAft>
                <a:spcPts val="0"/>
              </a:spcAft>
            </a:defPPr>
            <a:lvl1pPr marL="457200" marR="0" lvl="0" indent="-228600" algn="l" rtl="0">
              <a:lnSpc>
                <a:spcPct val="114000"/>
              </a:lnSpc>
              <a:spcBef>
                <a:spcPts val="0"/>
              </a:spcBef>
              <a:spcAft>
                <a:spcPts val="0"/>
              </a:spcAft>
              <a:buClr>
                <a:schemeClr val="dk1"/>
              </a:buClr>
              <a:buSzPts val="1800"/>
              <a:buFont typeface="Arial"/>
              <a:buNone/>
              <a:defRPr sz="2000" b="0" i="0" u="none" strike="noStrike" cap="none">
                <a:solidFill>
                  <a:schemeClr val="dk1"/>
                </a:solidFill>
                <a:latin typeface="Trebuchet MS"/>
                <a:ea typeface="Trebuchet MS"/>
                <a:cs typeface="Trebuchet MS"/>
                <a:sym typeface="Trebuchet MS"/>
              </a:defRPr>
            </a:lvl1pPr>
            <a:lvl2pPr marL="914400" marR="0" lvl="1" indent="-342900" algn="l" rtl="0">
              <a:lnSpc>
                <a:spcPct val="114000"/>
              </a:lnSpc>
              <a:spcBef>
                <a:spcPts val="600"/>
              </a:spcBef>
              <a:spcAft>
                <a:spcPts val="0"/>
              </a:spcAft>
              <a:buClr>
                <a:schemeClr val="dk1"/>
              </a:buClr>
              <a:buSzPts val="1800"/>
              <a:buFont typeface="Noto Sans Symbols"/>
              <a:buChar char="⎼"/>
              <a:defRPr sz="1800" b="0" i="1" u="none" strike="noStrike" cap="none">
                <a:solidFill>
                  <a:schemeClr val="dk1"/>
                </a:solidFill>
                <a:latin typeface="Georgia"/>
                <a:ea typeface="Georgia"/>
                <a:cs typeface="Georgia"/>
                <a:sym typeface="Georgia"/>
              </a:defRPr>
            </a:lvl2pPr>
            <a:lvl3pPr marL="1371600" marR="0" lvl="2" indent="-330200" algn="l" rtl="0">
              <a:lnSpc>
                <a:spcPct val="114000"/>
              </a:lnSpc>
              <a:spcBef>
                <a:spcPts val="600"/>
              </a:spcBef>
              <a:spcAft>
                <a:spcPts val="0"/>
              </a:spcAft>
              <a:buClr>
                <a:schemeClr val="dk1"/>
              </a:buClr>
              <a:buSzPts val="160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17500" algn="l" rtl="0">
              <a:lnSpc>
                <a:spcPct val="114000"/>
              </a:lnSpc>
              <a:spcBef>
                <a:spcPts val="600"/>
              </a:spcBef>
              <a:spcAft>
                <a:spcPts val="0"/>
              </a:spcAft>
              <a:buClr>
                <a:schemeClr val="dk1"/>
              </a:buClr>
              <a:buSzPts val="1400"/>
              <a:buFont typeface="Noto Sans Symbols"/>
              <a:buChar char="⎼"/>
              <a:defRPr sz="1400" b="0" i="0" u="none" strike="noStrike" cap="none">
                <a:solidFill>
                  <a:schemeClr val="dk1"/>
                </a:solidFill>
                <a:latin typeface="Trebuchet MS"/>
                <a:ea typeface="Trebuchet MS"/>
                <a:cs typeface="Trebuchet MS"/>
                <a:sym typeface="Trebuchet MS"/>
              </a:defRPr>
            </a:lvl4pPr>
            <a:lvl5pPr marL="2286000" marR="0" lvl="4" indent="-304800" algn="l" rtl="0">
              <a:lnSpc>
                <a:spcPct val="114000"/>
              </a:lnSpc>
              <a:spcBef>
                <a:spcPts val="600"/>
              </a:spcBef>
              <a:spcAft>
                <a:spcPts val="0"/>
              </a:spcAft>
              <a:buClr>
                <a:schemeClr val="dk1"/>
              </a:buClr>
              <a:buSzPts val="1200"/>
              <a:buFont typeface="Noto Sans Symbols"/>
              <a:buChar char="⎼"/>
              <a:defRPr sz="12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342900" indent="-171450" defTabSz="685800">
              <a:buClr>
                <a:srgbClr val="54565B"/>
              </a:buClr>
              <a:defRPr/>
            </a:pPr>
            <a:r>
              <a:rPr lang="en-US" sz="1500" kern="0" dirty="0">
                <a:solidFill>
                  <a:srgbClr val="54565B"/>
                </a:solidFill>
              </a:rPr>
              <a:t>Integration Matrix</a:t>
            </a:r>
          </a:p>
          <a:p>
            <a:pPr marL="342900" indent="-171450" defTabSz="685800">
              <a:buClr>
                <a:srgbClr val="54565B"/>
              </a:buClr>
              <a:defRPr/>
            </a:pPr>
            <a:endParaRPr lang="en-US" sz="1500" kern="0" dirty="0">
              <a:solidFill>
                <a:srgbClr val="54565B"/>
              </a:solidFill>
            </a:endParaRPr>
          </a:p>
          <a:p>
            <a:pPr marL="342900" indent="-171450" defTabSz="685800">
              <a:buClr>
                <a:srgbClr val="54565B"/>
              </a:buClr>
              <a:defRPr/>
            </a:pPr>
            <a:endParaRPr lang="en-US" sz="1500" kern="0" dirty="0">
              <a:solidFill>
                <a:srgbClr val="54565B"/>
              </a:solidFill>
            </a:endParaRPr>
          </a:p>
          <a:p>
            <a:pPr marL="342900" indent="-171450" defTabSz="685800">
              <a:buClr>
                <a:srgbClr val="54565B"/>
              </a:buClr>
              <a:defRPr/>
            </a:pPr>
            <a:endParaRPr lang="en-US" sz="1500" kern="0" dirty="0">
              <a:solidFill>
                <a:srgbClr val="54565B"/>
              </a:solidFill>
            </a:endParaRPr>
          </a:p>
        </p:txBody>
      </p:sp>
      <p:sp>
        <p:nvSpPr>
          <p:cNvPr id="18" name="Rectangle 17">
            <a:extLst>
              <a:ext uri="{FF2B5EF4-FFF2-40B4-BE49-F238E27FC236}">
                <a16:creationId xmlns:a16="http://schemas.microsoft.com/office/drawing/2014/main" id="{FF73B16D-A784-48DC-93F9-44989D5A4FAA}"/>
              </a:ext>
            </a:extLst>
          </p:cNvPr>
          <p:cNvSpPr/>
          <p:nvPr/>
        </p:nvSpPr>
        <p:spPr>
          <a:xfrm>
            <a:off x="3608284" y="1628775"/>
            <a:ext cx="1168568" cy="825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defRPr/>
            </a:pPr>
            <a:r>
              <a:rPr lang="en-US" sz="1200">
                <a:solidFill>
                  <a:srgbClr val="54565B"/>
                </a:solidFill>
                <a:latin typeface="Arial"/>
              </a:rPr>
              <a:t>Type of Integration flow (cloud vs. on-prem)</a:t>
            </a:r>
          </a:p>
        </p:txBody>
      </p:sp>
      <p:sp>
        <p:nvSpPr>
          <p:cNvPr id="19" name="Rectangle 18">
            <a:extLst>
              <a:ext uri="{FF2B5EF4-FFF2-40B4-BE49-F238E27FC236}">
                <a16:creationId xmlns:a16="http://schemas.microsoft.com/office/drawing/2014/main" id="{14A005E4-6FB1-446F-9B3F-F367C5BEE58B}"/>
              </a:ext>
            </a:extLst>
          </p:cNvPr>
          <p:cNvSpPr/>
          <p:nvPr/>
        </p:nvSpPr>
        <p:spPr>
          <a:xfrm>
            <a:off x="3608284" y="2610389"/>
            <a:ext cx="1168568" cy="825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defRPr/>
            </a:pPr>
            <a:r>
              <a:rPr lang="it-IT" sz="1050">
                <a:solidFill>
                  <a:srgbClr val="54565B"/>
                </a:solidFill>
                <a:latin typeface="Arial"/>
              </a:rPr>
              <a:t>Reusable? ( Experience (p2p), Process, System)</a:t>
            </a:r>
            <a:endParaRPr lang="en-US" sz="1050">
              <a:solidFill>
                <a:srgbClr val="54565B"/>
              </a:solidFill>
              <a:latin typeface="Arial"/>
            </a:endParaRPr>
          </a:p>
        </p:txBody>
      </p:sp>
      <p:sp>
        <p:nvSpPr>
          <p:cNvPr id="20" name="Rectangle 19">
            <a:extLst>
              <a:ext uri="{FF2B5EF4-FFF2-40B4-BE49-F238E27FC236}">
                <a16:creationId xmlns:a16="http://schemas.microsoft.com/office/drawing/2014/main" id="{A46A9C0B-92CC-40BF-A70D-88B68AEA2A3A}"/>
              </a:ext>
            </a:extLst>
          </p:cNvPr>
          <p:cNvSpPr/>
          <p:nvPr/>
        </p:nvSpPr>
        <p:spPr>
          <a:xfrm>
            <a:off x="4985900" y="1628775"/>
            <a:ext cx="1173426" cy="825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defRPr/>
            </a:pPr>
            <a:r>
              <a:rPr lang="en-US" sz="1050">
                <a:solidFill>
                  <a:srgbClr val="54565B"/>
                </a:solidFill>
                <a:latin typeface="Arial"/>
              </a:rPr>
              <a:t>Method - DBMS, Email, SFTP, REST API, SOAP, EDI, etc.</a:t>
            </a:r>
          </a:p>
        </p:txBody>
      </p:sp>
      <p:sp>
        <p:nvSpPr>
          <p:cNvPr id="21" name="Rectangle 20">
            <a:extLst>
              <a:ext uri="{FF2B5EF4-FFF2-40B4-BE49-F238E27FC236}">
                <a16:creationId xmlns:a16="http://schemas.microsoft.com/office/drawing/2014/main" id="{7C1E204F-B5D6-4A19-8D18-31600EFEA91F}"/>
              </a:ext>
            </a:extLst>
          </p:cNvPr>
          <p:cNvSpPr/>
          <p:nvPr/>
        </p:nvSpPr>
        <p:spPr>
          <a:xfrm>
            <a:off x="4990759" y="2623538"/>
            <a:ext cx="1168568" cy="825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defRPr/>
            </a:pPr>
            <a:r>
              <a:rPr lang="en-US" sz="1050">
                <a:solidFill>
                  <a:srgbClr val="54565B"/>
                </a:solidFill>
                <a:latin typeface="Arial"/>
              </a:rPr>
              <a:t>Streaming, Caching, Transformation?</a:t>
            </a:r>
          </a:p>
        </p:txBody>
      </p:sp>
      <p:sp>
        <p:nvSpPr>
          <p:cNvPr id="22" name="Rectangle 21">
            <a:extLst>
              <a:ext uri="{FF2B5EF4-FFF2-40B4-BE49-F238E27FC236}">
                <a16:creationId xmlns:a16="http://schemas.microsoft.com/office/drawing/2014/main" id="{CFD414E6-A9F8-4F01-80F4-1A392CC57660}"/>
              </a:ext>
            </a:extLst>
          </p:cNvPr>
          <p:cNvSpPr/>
          <p:nvPr/>
        </p:nvSpPr>
        <p:spPr>
          <a:xfrm>
            <a:off x="3608284" y="3644718"/>
            <a:ext cx="1168568" cy="825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defRPr/>
            </a:pPr>
            <a:r>
              <a:rPr lang="en-US" sz="1200">
                <a:solidFill>
                  <a:srgbClr val="54565B"/>
                </a:solidFill>
                <a:latin typeface="Arial"/>
              </a:rPr>
              <a:t>Direct vs. Middleware</a:t>
            </a:r>
          </a:p>
        </p:txBody>
      </p:sp>
      <p:sp>
        <p:nvSpPr>
          <p:cNvPr id="23" name="Rectangle 22">
            <a:extLst>
              <a:ext uri="{FF2B5EF4-FFF2-40B4-BE49-F238E27FC236}">
                <a16:creationId xmlns:a16="http://schemas.microsoft.com/office/drawing/2014/main" id="{1A97EE9B-B6EF-4E6C-9745-F3FD9E331544}"/>
              </a:ext>
            </a:extLst>
          </p:cNvPr>
          <p:cNvSpPr/>
          <p:nvPr/>
        </p:nvSpPr>
        <p:spPr>
          <a:xfrm>
            <a:off x="4985900" y="3644718"/>
            <a:ext cx="1168568" cy="8256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685800">
              <a:defRPr/>
            </a:pPr>
            <a:r>
              <a:rPr lang="en-US" sz="1050">
                <a:solidFill>
                  <a:srgbClr val="54565B"/>
                </a:solidFill>
                <a:latin typeface="Arial"/>
              </a:rPr>
              <a:t>Encryption Type (Field vs. Record vs. Transport)</a:t>
            </a:r>
          </a:p>
        </p:txBody>
      </p:sp>
      <p:sp>
        <p:nvSpPr>
          <p:cNvPr id="24" name="Rectangle 23">
            <a:extLst>
              <a:ext uri="{FF2B5EF4-FFF2-40B4-BE49-F238E27FC236}">
                <a16:creationId xmlns:a16="http://schemas.microsoft.com/office/drawing/2014/main" id="{ED3D418C-A2AA-4FAA-8D1B-9B550B7A57BD}"/>
              </a:ext>
            </a:extLst>
          </p:cNvPr>
          <p:cNvSpPr/>
          <p:nvPr/>
        </p:nvSpPr>
        <p:spPr>
          <a:xfrm>
            <a:off x="6662889" y="1602253"/>
            <a:ext cx="1987894" cy="2169825"/>
          </a:xfrm>
          <a:prstGeom prst="rect">
            <a:avLst/>
          </a:prstGeom>
        </p:spPr>
        <p:txBody>
          <a:bodyPr wrap="square">
            <a:spAutoFit/>
          </a:bodyPr>
          <a:lstStyle/>
          <a:p>
            <a:pPr marL="214313" indent="-214313" defTabSz="685800">
              <a:buFont typeface="Arial" panose="020B0604020202020204" pitchFamily="34" charset="0"/>
              <a:buChar char="•"/>
              <a:defRPr/>
            </a:pPr>
            <a:r>
              <a:rPr lang="en-US" sz="1350">
                <a:solidFill>
                  <a:srgbClr val="54565B"/>
                </a:solidFill>
                <a:latin typeface="Arial"/>
              </a:rPr>
              <a:t>WHO – BE/Business/IT Solution Lead/PM</a:t>
            </a:r>
            <a:br>
              <a:rPr lang="en-US" sz="1350">
                <a:solidFill>
                  <a:srgbClr val="54565B"/>
                </a:solidFill>
                <a:latin typeface="Arial"/>
              </a:rPr>
            </a:br>
            <a:endParaRPr lang="en-US" sz="1350">
              <a:solidFill>
                <a:srgbClr val="54565B"/>
              </a:solidFill>
              <a:latin typeface="Arial"/>
            </a:endParaRPr>
          </a:p>
          <a:p>
            <a:pPr marL="214313" indent="-214313" defTabSz="685800">
              <a:buFont typeface="Arial" panose="020B0604020202020204" pitchFamily="34" charset="0"/>
              <a:buChar char="•"/>
              <a:defRPr/>
            </a:pPr>
            <a:r>
              <a:rPr lang="en-US" sz="1350">
                <a:solidFill>
                  <a:srgbClr val="54565B"/>
                </a:solidFill>
                <a:latin typeface="Arial"/>
              </a:rPr>
              <a:t>WHEN - To complete during demand assessment</a:t>
            </a:r>
          </a:p>
          <a:p>
            <a:pPr marL="214313" indent="-214313" defTabSz="685800">
              <a:buFont typeface="Arial" panose="020B0604020202020204" pitchFamily="34" charset="0"/>
              <a:buChar char="•"/>
              <a:defRPr/>
            </a:pPr>
            <a:endParaRPr lang="en-US" sz="1350">
              <a:solidFill>
                <a:srgbClr val="54565B"/>
              </a:solidFill>
              <a:latin typeface="Arial"/>
            </a:endParaRPr>
          </a:p>
          <a:p>
            <a:pPr marL="214313" indent="-214313" defTabSz="685800">
              <a:buFont typeface="Arial" panose="020B0604020202020204" pitchFamily="34" charset="0"/>
              <a:buChar char="•"/>
              <a:defRPr/>
            </a:pPr>
            <a:r>
              <a:rPr lang="en-US" sz="1350">
                <a:solidFill>
                  <a:srgbClr val="54565B"/>
                </a:solidFill>
                <a:latin typeface="Arial"/>
              </a:rPr>
              <a:t>Output – Integration Solution Decision</a:t>
            </a:r>
          </a:p>
        </p:txBody>
      </p:sp>
    </p:spTree>
    <p:extLst>
      <p:ext uri="{BB962C8B-B14F-4D97-AF65-F5344CB8AC3E}">
        <p14:creationId xmlns:p14="http://schemas.microsoft.com/office/powerpoint/2010/main" val="155617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solidFill>
                  <a:schemeClr val="accent4">
                    <a:lumMod val="75000"/>
                    <a:lumOff val="25000"/>
                  </a:schemeClr>
                </a:solidFill>
              </a:rPr>
              <a:t>Apigee - API Development Best Practices</a:t>
            </a:r>
          </a:p>
        </p:txBody>
      </p:sp>
      <p:sp>
        <p:nvSpPr>
          <p:cNvPr id="6" name="TextBox 5"/>
          <p:cNvSpPr txBox="1"/>
          <p:nvPr/>
        </p:nvSpPr>
        <p:spPr>
          <a:xfrm>
            <a:off x="634699" y="849851"/>
            <a:ext cx="8122025" cy="1397306"/>
          </a:xfrm>
          <a:prstGeom prst="rect">
            <a:avLst/>
          </a:prstGeom>
          <a:noFill/>
        </p:spPr>
        <p:txBody>
          <a:bodyPr wrap="square" rtlCol="0">
            <a:spAutoFit/>
          </a:bodyPr>
          <a:lstStyle/>
          <a:p>
            <a:pPr indent="-287338">
              <a:spcBef>
                <a:spcPct val="20000"/>
              </a:spcBef>
            </a:pPr>
            <a:r>
              <a:rPr lang="en-GB" sz="1600" dirty="0">
                <a:solidFill>
                  <a:schemeClr val="tx2">
                    <a:lumMod val="75000"/>
                    <a:lumOff val="25000"/>
                  </a:schemeClr>
                </a:solidFill>
              </a:rPr>
              <a:t>Best practises are proven methods / techniques which provide superior results and serves as a bench mark.</a:t>
            </a:r>
          </a:p>
          <a:p>
            <a:pPr indent="-287338">
              <a:spcBef>
                <a:spcPct val="20000"/>
              </a:spcBef>
            </a:pPr>
            <a:endParaRPr lang="en-GB" sz="1600" dirty="0">
              <a:solidFill>
                <a:schemeClr val="tx2">
                  <a:lumMod val="75000"/>
                  <a:lumOff val="25000"/>
                </a:schemeClr>
              </a:solidFill>
            </a:endParaRPr>
          </a:p>
          <a:p>
            <a:pPr indent="-287338">
              <a:spcBef>
                <a:spcPct val="20000"/>
              </a:spcBef>
            </a:pPr>
            <a:r>
              <a:rPr lang="en-GB" sz="1600" dirty="0">
                <a:solidFill>
                  <a:schemeClr val="tx2">
                    <a:lumMod val="75000"/>
                    <a:lumOff val="25000"/>
                  </a:schemeClr>
                </a:solidFill>
              </a:rPr>
              <a:t>Here is a list of best practices in API development cycle,</a:t>
            </a:r>
          </a:p>
          <a:p>
            <a:pPr indent="-287338">
              <a:spcBef>
                <a:spcPct val="20000"/>
              </a:spcBef>
            </a:pPr>
            <a:endParaRPr lang="en-GB" sz="1200" dirty="0">
              <a:solidFill>
                <a:schemeClr val="tx2"/>
              </a:solidFill>
              <a:latin typeface="Calibri" pitchFamily="34" charset="0"/>
            </a:endParaRPr>
          </a:p>
        </p:txBody>
      </p:sp>
      <p:grpSp>
        <p:nvGrpSpPr>
          <p:cNvPr id="30" name="Group 29"/>
          <p:cNvGrpSpPr/>
          <p:nvPr/>
        </p:nvGrpSpPr>
        <p:grpSpPr>
          <a:xfrm>
            <a:off x="592505" y="2438407"/>
            <a:ext cx="8085329" cy="1341185"/>
            <a:chOff x="709050" y="2581834"/>
            <a:chExt cx="7864857" cy="1002719"/>
          </a:xfrm>
        </p:grpSpPr>
        <p:pic>
          <p:nvPicPr>
            <p:cNvPr id="9" name="Picture 8" descr="Design.png"/>
            <p:cNvPicPr>
              <a:picLocks noChangeAspect="1"/>
            </p:cNvPicPr>
            <p:nvPr/>
          </p:nvPicPr>
          <p:blipFill>
            <a:blip r:embed="rId2"/>
            <a:stretch>
              <a:fillRect/>
            </a:stretch>
          </p:blipFill>
          <p:spPr>
            <a:xfrm>
              <a:off x="709050" y="2581834"/>
              <a:ext cx="682271" cy="590334"/>
            </a:xfrm>
            <a:prstGeom prst="rect">
              <a:avLst/>
            </a:prstGeom>
          </p:spPr>
        </p:pic>
        <p:sp>
          <p:nvSpPr>
            <p:cNvPr id="10" name="TextBox 9"/>
            <p:cNvSpPr txBox="1"/>
            <p:nvPr/>
          </p:nvSpPr>
          <p:spPr>
            <a:xfrm>
              <a:off x="756621" y="3195019"/>
              <a:ext cx="622470" cy="195589"/>
            </a:xfrm>
            <a:prstGeom prst="rect">
              <a:avLst/>
            </a:prstGeom>
            <a:noFill/>
          </p:spPr>
          <p:txBody>
            <a:bodyPr wrap="none" rtlCol="0">
              <a:spAutoFit/>
            </a:bodyPr>
            <a:lstStyle/>
            <a:p>
              <a:r>
                <a:rPr lang="en-GB" sz="1100" b="1" dirty="0"/>
                <a:t>Design</a:t>
              </a:r>
            </a:p>
          </p:txBody>
        </p:sp>
        <p:pic>
          <p:nvPicPr>
            <p:cNvPr id="11" name="Picture 10" descr="API.png"/>
            <p:cNvPicPr>
              <a:picLocks noChangeAspect="1"/>
            </p:cNvPicPr>
            <p:nvPr/>
          </p:nvPicPr>
          <p:blipFill>
            <a:blip r:embed="rId3"/>
            <a:stretch>
              <a:fillRect/>
            </a:stretch>
          </p:blipFill>
          <p:spPr>
            <a:xfrm flipH="1">
              <a:off x="1702620" y="2646381"/>
              <a:ext cx="468630" cy="468630"/>
            </a:xfrm>
            <a:prstGeom prst="rect">
              <a:avLst/>
            </a:prstGeom>
          </p:spPr>
        </p:pic>
        <p:pic>
          <p:nvPicPr>
            <p:cNvPr id="12" name="Picture 11" descr="Api-pencil-design.png"/>
            <p:cNvPicPr>
              <a:picLocks noChangeAspect="1"/>
            </p:cNvPicPr>
            <p:nvPr/>
          </p:nvPicPr>
          <p:blipFill>
            <a:blip r:embed="rId4"/>
            <a:stretch>
              <a:fillRect/>
            </a:stretch>
          </p:blipFill>
          <p:spPr>
            <a:xfrm>
              <a:off x="1896258" y="2818503"/>
              <a:ext cx="334830" cy="334830"/>
            </a:xfrm>
            <a:prstGeom prst="rect">
              <a:avLst/>
            </a:prstGeom>
          </p:spPr>
        </p:pic>
        <p:sp>
          <p:nvSpPr>
            <p:cNvPr id="14" name="TextBox 13"/>
            <p:cNvSpPr txBox="1"/>
            <p:nvPr/>
          </p:nvSpPr>
          <p:spPr>
            <a:xfrm>
              <a:off x="1500691" y="3196812"/>
              <a:ext cx="1073974" cy="195589"/>
            </a:xfrm>
            <a:prstGeom prst="rect">
              <a:avLst/>
            </a:prstGeom>
            <a:noFill/>
          </p:spPr>
          <p:txBody>
            <a:bodyPr wrap="square" rtlCol="0">
              <a:spAutoFit/>
            </a:bodyPr>
            <a:lstStyle/>
            <a:p>
              <a:r>
                <a:rPr lang="en-GB" sz="1100" b="1" dirty="0"/>
                <a:t>Development</a:t>
              </a:r>
            </a:p>
          </p:txBody>
        </p:sp>
        <p:pic>
          <p:nvPicPr>
            <p:cNvPr id="15" name="Picture 14" descr="Security.png"/>
            <p:cNvPicPr>
              <a:picLocks noChangeAspect="1"/>
            </p:cNvPicPr>
            <p:nvPr/>
          </p:nvPicPr>
          <p:blipFill>
            <a:blip r:embed="rId5"/>
            <a:stretch>
              <a:fillRect/>
            </a:stretch>
          </p:blipFill>
          <p:spPr>
            <a:xfrm>
              <a:off x="2617692" y="2635623"/>
              <a:ext cx="989703" cy="537882"/>
            </a:xfrm>
            <a:prstGeom prst="rect">
              <a:avLst/>
            </a:prstGeom>
          </p:spPr>
        </p:pic>
        <p:sp>
          <p:nvSpPr>
            <p:cNvPr id="16" name="TextBox 15"/>
            <p:cNvSpPr txBox="1"/>
            <p:nvPr/>
          </p:nvSpPr>
          <p:spPr>
            <a:xfrm>
              <a:off x="2632069" y="3187842"/>
              <a:ext cx="977152" cy="195589"/>
            </a:xfrm>
            <a:prstGeom prst="rect">
              <a:avLst/>
            </a:prstGeom>
            <a:noFill/>
          </p:spPr>
          <p:txBody>
            <a:bodyPr wrap="square" rtlCol="0">
              <a:spAutoFit/>
            </a:bodyPr>
            <a:lstStyle/>
            <a:p>
              <a:pPr algn="ctr"/>
              <a:r>
                <a:rPr lang="en-GB" sz="1100" b="1" dirty="0"/>
                <a:t>Security</a:t>
              </a:r>
            </a:p>
          </p:txBody>
        </p:sp>
        <p:pic>
          <p:nvPicPr>
            <p:cNvPr id="17" name="Picture 16" descr="versionManagement.png"/>
            <p:cNvPicPr>
              <a:picLocks noChangeAspect="1"/>
            </p:cNvPicPr>
            <p:nvPr/>
          </p:nvPicPr>
          <p:blipFill>
            <a:blip r:embed="rId6"/>
            <a:stretch>
              <a:fillRect/>
            </a:stretch>
          </p:blipFill>
          <p:spPr>
            <a:xfrm>
              <a:off x="3843952" y="2721684"/>
              <a:ext cx="709762" cy="418876"/>
            </a:xfrm>
            <a:prstGeom prst="rect">
              <a:avLst/>
            </a:prstGeom>
          </p:spPr>
        </p:pic>
        <p:sp>
          <p:nvSpPr>
            <p:cNvPr id="18" name="TextBox 17"/>
            <p:cNvSpPr txBox="1"/>
            <p:nvPr/>
          </p:nvSpPr>
          <p:spPr>
            <a:xfrm>
              <a:off x="3763415" y="3135848"/>
              <a:ext cx="977152" cy="448705"/>
            </a:xfrm>
            <a:prstGeom prst="rect">
              <a:avLst/>
            </a:prstGeom>
            <a:noFill/>
          </p:spPr>
          <p:txBody>
            <a:bodyPr wrap="square" rtlCol="0">
              <a:spAutoFit/>
            </a:bodyPr>
            <a:lstStyle/>
            <a:p>
              <a:pPr algn="ctr"/>
              <a:r>
                <a:rPr lang="en-GB" sz="1100" b="1" dirty="0"/>
                <a:t>Version Management</a:t>
              </a:r>
            </a:p>
          </p:txBody>
        </p:sp>
        <p:pic>
          <p:nvPicPr>
            <p:cNvPr id="19" name="Picture 18" descr="Logs.jpg"/>
            <p:cNvPicPr>
              <a:picLocks noChangeAspect="1"/>
            </p:cNvPicPr>
            <p:nvPr/>
          </p:nvPicPr>
          <p:blipFill>
            <a:blip r:embed="rId7"/>
            <a:stretch>
              <a:fillRect/>
            </a:stretch>
          </p:blipFill>
          <p:spPr>
            <a:xfrm>
              <a:off x="4959779" y="2700171"/>
              <a:ext cx="595424" cy="595424"/>
            </a:xfrm>
            <a:prstGeom prst="rect">
              <a:avLst/>
            </a:prstGeom>
          </p:spPr>
        </p:pic>
        <p:sp>
          <p:nvSpPr>
            <p:cNvPr id="20" name="TextBox 19"/>
            <p:cNvSpPr txBox="1"/>
            <p:nvPr/>
          </p:nvSpPr>
          <p:spPr>
            <a:xfrm>
              <a:off x="4797971" y="3234458"/>
              <a:ext cx="977152" cy="195589"/>
            </a:xfrm>
            <a:prstGeom prst="rect">
              <a:avLst/>
            </a:prstGeom>
            <a:noFill/>
          </p:spPr>
          <p:txBody>
            <a:bodyPr wrap="square" rtlCol="0">
              <a:spAutoFit/>
            </a:bodyPr>
            <a:lstStyle/>
            <a:p>
              <a:pPr algn="ctr"/>
              <a:r>
                <a:rPr lang="en-GB" sz="1100" b="1" dirty="0"/>
                <a:t>Logging</a:t>
              </a:r>
            </a:p>
          </p:txBody>
        </p:sp>
        <p:pic>
          <p:nvPicPr>
            <p:cNvPr id="21" name="Picture 20" descr="Error.jpg"/>
            <p:cNvPicPr>
              <a:picLocks noChangeAspect="1"/>
            </p:cNvPicPr>
            <p:nvPr/>
          </p:nvPicPr>
          <p:blipFill>
            <a:blip r:embed="rId8"/>
            <a:stretch>
              <a:fillRect/>
            </a:stretch>
          </p:blipFill>
          <p:spPr>
            <a:xfrm>
              <a:off x="5989486" y="2700167"/>
              <a:ext cx="415570" cy="415570"/>
            </a:xfrm>
            <a:prstGeom prst="rect">
              <a:avLst/>
            </a:prstGeom>
          </p:spPr>
        </p:pic>
        <p:sp>
          <p:nvSpPr>
            <p:cNvPr id="22" name="TextBox 21"/>
            <p:cNvSpPr txBox="1"/>
            <p:nvPr/>
          </p:nvSpPr>
          <p:spPr>
            <a:xfrm>
              <a:off x="5735680" y="3150187"/>
              <a:ext cx="977152" cy="322147"/>
            </a:xfrm>
            <a:prstGeom prst="rect">
              <a:avLst/>
            </a:prstGeom>
            <a:noFill/>
          </p:spPr>
          <p:txBody>
            <a:bodyPr wrap="square" rtlCol="0">
              <a:spAutoFit/>
            </a:bodyPr>
            <a:lstStyle/>
            <a:p>
              <a:pPr algn="ctr"/>
              <a:r>
                <a:rPr lang="en-GB" sz="1100" b="1" dirty="0"/>
                <a:t>Fault Handling</a:t>
              </a:r>
            </a:p>
          </p:txBody>
        </p:sp>
        <p:pic>
          <p:nvPicPr>
            <p:cNvPr id="23" name="Picture 22" descr="Api-pencil-design.png"/>
            <p:cNvPicPr>
              <a:picLocks noChangeAspect="1"/>
            </p:cNvPicPr>
            <p:nvPr/>
          </p:nvPicPr>
          <p:blipFill>
            <a:blip r:embed="rId4"/>
            <a:stretch>
              <a:fillRect/>
            </a:stretch>
          </p:blipFill>
          <p:spPr>
            <a:xfrm>
              <a:off x="6167042" y="2915992"/>
              <a:ext cx="291129" cy="291129"/>
            </a:xfrm>
            <a:prstGeom prst="rect">
              <a:avLst/>
            </a:prstGeom>
          </p:spPr>
        </p:pic>
        <p:pic>
          <p:nvPicPr>
            <p:cNvPr id="24" name="Picture 23" descr="Analytics.png"/>
            <p:cNvPicPr>
              <a:picLocks noChangeAspect="1"/>
            </p:cNvPicPr>
            <p:nvPr/>
          </p:nvPicPr>
          <p:blipFill>
            <a:blip r:embed="rId9"/>
            <a:stretch>
              <a:fillRect/>
            </a:stretch>
          </p:blipFill>
          <p:spPr>
            <a:xfrm>
              <a:off x="6874137" y="2710926"/>
              <a:ext cx="564876" cy="559397"/>
            </a:xfrm>
            <a:prstGeom prst="rect">
              <a:avLst/>
            </a:prstGeom>
          </p:spPr>
        </p:pic>
        <p:sp>
          <p:nvSpPr>
            <p:cNvPr id="25" name="TextBox 24"/>
            <p:cNvSpPr txBox="1"/>
            <p:nvPr/>
          </p:nvSpPr>
          <p:spPr>
            <a:xfrm>
              <a:off x="6659047" y="3205770"/>
              <a:ext cx="977152" cy="195589"/>
            </a:xfrm>
            <a:prstGeom prst="rect">
              <a:avLst/>
            </a:prstGeom>
            <a:noFill/>
          </p:spPr>
          <p:txBody>
            <a:bodyPr wrap="square" rtlCol="0">
              <a:spAutoFit/>
            </a:bodyPr>
            <a:lstStyle/>
            <a:p>
              <a:pPr algn="ctr"/>
              <a:r>
                <a:rPr lang="en-GB" sz="1100" b="1" dirty="0"/>
                <a:t>Analytics</a:t>
              </a:r>
            </a:p>
          </p:txBody>
        </p:sp>
        <p:pic>
          <p:nvPicPr>
            <p:cNvPr id="26" name="Picture 25" descr="Baas.png"/>
            <p:cNvPicPr>
              <a:picLocks noChangeAspect="1"/>
            </p:cNvPicPr>
            <p:nvPr/>
          </p:nvPicPr>
          <p:blipFill>
            <a:blip r:embed="rId10"/>
            <a:stretch>
              <a:fillRect/>
            </a:stretch>
          </p:blipFill>
          <p:spPr>
            <a:xfrm>
              <a:off x="7767022" y="2689411"/>
              <a:ext cx="677732" cy="548640"/>
            </a:xfrm>
            <a:prstGeom prst="rect">
              <a:avLst/>
            </a:prstGeom>
          </p:spPr>
        </p:pic>
        <p:sp>
          <p:nvSpPr>
            <p:cNvPr id="27" name="TextBox 26"/>
            <p:cNvSpPr txBox="1"/>
            <p:nvPr/>
          </p:nvSpPr>
          <p:spPr>
            <a:xfrm>
              <a:off x="7596755" y="3239835"/>
              <a:ext cx="977152" cy="322147"/>
            </a:xfrm>
            <a:prstGeom prst="rect">
              <a:avLst/>
            </a:prstGeom>
            <a:noFill/>
          </p:spPr>
          <p:txBody>
            <a:bodyPr wrap="square" rtlCol="0">
              <a:spAutoFit/>
            </a:bodyPr>
            <a:lstStyle/>
            <a:p>
              <a:pPr algn="ctr"/>
              <a:r>
                <a:rPr lang="en-GB" sz="1100" b="1" dirty="0"/>
                <a:t>API Baas &amp; APP</a:t>
              </a:r>
            </a:p>
          </p:txBody>
        </p:sp>
      </p:grpSp>
    </p:spTree>
    <p:extLst>
      <p:ext uri="{BB962C8B-B14F-4D97-AF65-F5344CB8AC3E}">
        <p14:creationId xmlns:p14="http://schemas.microsoft.com/office/powerpoint/2010/main" val="5639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Design Best Practices</a:t>
            </a:r>
            <a:endParaRPr lang="en-US" dirty="0">
              <a:solidFill>
                <a:schemeClr val="accent4">
                  <a:lumMod val="75000"/>
                  <a:lumOff val="25000"/>
                </a:schemeClr>
              </a:solidFill>
            </a:endParaRPr>
          </a:p>
        </p:txBody>
      </p:sp>
      <p:sp>
        <p:nvSpPr>
          <p:cNvPr id="6" name="Content Placeholder 2"/>
          <p:cNvSpPr>
            <a:spLocks noGrp="1"/>
          </p:cNvSpPr>
          <p:nvPr>
            <p:ph type="body" sz="quarter" idx="4294967295"/>
          </p:nvPr>
        </p:nvSpPr>
        <p:spPr>
          <a:xfrm>
            <a:off x="596348" y="994742"/>
            <a:ext cx="8235950" cy="3602038"/>
          </a:xfrm>
        </p:spPr>
        <p:txBody>
          <a:bodyPr>
            <a:normAutofit/>
          </a:bodyPr>
          <a:lstStyle/>
          <a:p>
            <a:r>
              <a:rPr lang="en-GB" sz="1800" dirty="0">
                <a:solidFill>
                  <a:schemeClr val="tx2"/>
                </a:solidFill>
                <a:latin typeface="+mn-lt"/>
              </a:rPr>
              <a:t>Here is a list of design considerations</a:t>
            </a:r>
          </a:p>
          <a:p>
            <a:pPr lvl="2"/>
            <a:r>
              <a:rPr lang="en-GB" sz="1800" dirty="0">
                <a:solidFill>
                  <a:schemeClr val="tx2"/>
                </a:solidFill>
                <a:latin typeface="+mn-lt"/>
              </a:rPr>
              <a:t> </a:t>
            </a:r>
          </a:p>
          <a:p>
            <a:pPr marL="971550" lvl="2" indent="-285750">
              <a:buFont typeface="Arial" panose="020B0604020202020204" pitchFamily="34" charset="0"/>
              <a:buChar char="•"/>
            </a:pPr>
            <a:r>
              <a:rPr lang="en-GB" sz="1800" dirty="0">
                <a:solidFill>
                  <a:schemeClr val="tx2"/>
                </a:solidFill>
                <a:latin typeface="+mn-lt"/>
              </a:rPr>
              <a:t>U</a:t>
            </a:r>
            <a:r>
              <a:rPr lang="en-GB" sz="1600" dirty="0">
                <a:solidFill>
                  <a:schemeClr val="tx2"/>
                </a:solidFill>
                <a:latin typeface="+mn-lt"/>
              </a:rPr>
              <a:t>RL Definition</a:t>
            </a:r>
            <a:r>
              <a:rPr lang="en-GB" sz="1600" dirty="0">
                <a:latin typeface="+mn-lt"/>
              </a:rPr>
              <a:t>s</a:t>
            </a:r>
          </a:p>
          <a:p>
            <a:pPr marL="971550" lvl="2" indent="-285750">
              <a:buFont typeface="Arial" panose="020B0604020202020204" pitchFamily="34" charset="0"/>
              <a:buChar char="•"/>
            </a:pPr>
            <a:endParaRPr lang="en-GB" sz="1600" dirty="0">
              <a:solidFill>
                <a:schemeClr val="tx2"/>
              </a:solidFill>
              <a:latin typeface="+mn-lt"/>
            </a:endParaRPr>
          </a:p>
          <a:p>
            <a:pPr marL="971550" lvl="2" indent="-285750">
              <a:buFont typeface="Arial" panose="020B0604020202020204" pitchFamily="34" charset="0"/>
              <a:buChar char="•"/>
            </a:pPr>
            <a:r>
              <a:rPr lang="en-GB" sz="1600" dirty="0">
                <a:solidFill>
                  <a:schemeClr val="tx2"/>
                </a:solidFill>
                <a:latin typeface="+mn-lt"/>
              </a:rPr>
              <a:t>Environment configurations</a:t>
            </a:r>
          </a:p>
          <a:p>
            <a:pPr marL="971550" lvl="2" indent="-285750">
              <a:buFont typeface="Arial" panose="020B0604020202020204" pitchFamily="34" charset="0"/>
              <a:buChar char="•"/>
            </a:pPr>
            <a:endParaRPr lang="en-GB" sz="1600" dirty="0">
              <a:latin typeface="+mn-lt"/>
            </a:endParaRPr>
          </a:p>
          <a:p>
            <a:pPr marL="971550" lvl="2" indent="-285750">
              <a:buFont typeface="Arial" panose="020B0604020202020204" pitchFamily="34" charset="0"/>
              <a:buChar char="•"/>
            </a:pPr>
            <a:r>
              <a:rPr lang="en-GB" sz="1600" dirty="0">
                <a:latin typeface="+mn-lt"/>
              </a:rPr>
              <a:t>Proxy flows</a:t>
            </a:r>
          </a:p>
          <a:p>
            <a:pPr marL="971550" lvl="2" indent="-285750">
              <a:buFont typeface="Arial" panose="020B0604020202020204" pitchFamily="34" charset="0"/>
              <a:buChar char="•"/>
            </a:pPr>
            <a:endParaRPr lang="en-GB" sz="1600" dirty="0">
              <a:solidFill>
                <a:schemeClr val="tx2"/>
              </a:solidFill>
              <a:latin typeface="+mn-lt"/>
            </a:endParaRPr>
          </a:p>
          <a:p>
            <a:pPr marL="971550" lvl="2" indent="-285750">
              <a:buFont typeface="Arial" panose="020B0604020202020204" pitchFamily="34" charset="0"/>
              <a:buChar char="•"/>
            </a:pPr>
            <a:r>
              <a:rPr lang="en-GB" sz="1600" dirty="0">
                <a:solidFill>
                  <a:schemeClr val="tx2"/>
                </a:solidFill>
                <a:latin typeface="+mn-lt"/>
              </a:rPr>
              <a:t>Management APIs</a:t>
            </a:r>
          </a:p>
          <a:p>
            <a:pPr marL="971550" lvl="2" indent="-285750">
              <a:buFont typeface="Arial" panose="020B0604020202020204" pitchFamily="34" charset="0"/>
              <a:buChar char="•"/>
            </a:pPr>
            <a:endParaRPr lang="en-GB" sz="1600" dirty="0">
              <a:latin typeface="+mn-lt"/>
            </a:endParaRPr>
          </a:p>
          <a:p>
            <a:pPr marL="971550" lvl="2" indent="-285750">
              <a:buFont typeface="Arial" panose="020B0604020202020204" pitchFamily="34" charset="0"/>
              <a:buChar char="•"/>
            </a:pPr>
            <a:r>
              <a:rPr lang="en-GB" sz="1600" dirty="0">
                <a:latin typeface="+mn-lt"/>
              </a:rPr>
              <a:t>Failsafe API</a:t>
            </a:r>
            <a:endParaRPr lang="en-GB" sz="1600" dirty="0">
              <a:solidFill>
                <a:schemeClr val="tx2"/>
              </a:solidFill>
              <a:latin typeface="+mn-lt"/>
            </a:endParaRPr>
          </a:p>
        </p:txBody>
      </p:sp>
    </p:spTree>
    <p:extLst>
      <p:ext uri="{BB962C8B-B14F-4D97-AF65-F5344CB8AC3E}">
        <p14:creationId xmlns:p14="http://schemas.microsoft.com/office/powerpoint/2010/main" val="304074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Design Best Practices</a:t>
            </a:r>
            <a:endParaRPr lang="en-US" dirty="0">
              <a:solidFill>
                <a:schemeClr val="accent4">
                  <a:lumMod val="75000"/>
                  <a:lumOff val="25000"/>
                </a:schemeClr>
              </a:solidFill>
            </a:endParaRPr>
          </a:p>
        </p:txBody>
      </p:sp>
      <p:sp>
        <p:nvSpPr>
          <p:cNvPr id="6" name="Content Placeholder 2"/>
          <p:cNvSpPr>
            <a:spLocks noGrp="1"/>
          </p:cNvSpPr>
          <p:nvPr>
            <p:ph type="body" sz="quarter" idx="4294967295"/>
          </p:nvPr>
        </p:nvSpPr>
        <p:spPr>
          <a:xfrm>
            <a:off x="437789" y="885411"/>
            <a:ext cx="8235950" cy="3602038"/>
          </a:xfrm>
        </p:spPr>
        <p:txBody>
          <a:bodyPr/>
          <a:lstStyle/>
          <a:p>
            <a:pPr marL="285750" indent="-285750">
              <a:buFont typeface="Arial" panose="020B0604020202020204" pitchFamily="34" charset="0"/>
              <a:buChar char="•"/>
            </a:pPr>
            <a:r>
              <a:rPr lang="en-GB" sz="1800" dirty="0">
                <a:latin typeface="+mn-lt"/>
              </a:rPr>
              <a:t>URL Definition:</a:t>
            </a:r>
          </a:p>
          <a:p>
            <a:pPr lvl="1">
              <a:buFont typeface="Wingdings" pitchFamily="2" charset="2"/>
              <a:buChar char="ü"/>
            </a:pPr>
            <a:r>
              <a:rPr lang="en-GB" sz="1400" dirty="0">
                <a:latin typeface="+mn-lt"/>
              </a:rPr>
              <a:t>Ensure simple and intuitive base URL</a:t>
            </a:r>
          </a:p>
          <a:p>
            <a:pPr lvl="1">
              <a:buFont typeface="Wingdings" pitchFamily="2" charset="2"/>
              <a:buChar char="ü"/>
            </a:pPr>
            <a:r>
              <a:rPr lang="en-GB" sz="1400" dirty="0">
                <a:latin typeface="+mn-lt"/>
              </a:rPr>
              <a:t>Ensure plural and concrete names for base URL</a:t>
            </a:r>
          </a:p>
          <a:p>
            <a:pPr lvl="1">
              <a:buFont typeface="Wingdings" pitchFamily="2" charset="2"/>
              <a:buChar char="ü"/>
            </a:pPr>
            <a:r>
              <a:rPr lang="en-GB" sz="1400" dirty="0">
                <a:latin typeface="+mn-lt"/>
              </a:rPr>
              <a:t>Keep verbs out of your base URL</a:t>
            </a:r>
          </a:p>
          <a:p>
            <a:pPr lvl="1">
              <a:buFont typeface="Wingdings" pitchFamily="2" charset="2"/>
              <a:buChar char="ü"/>
            </a:pPr>
            <a:r>
              <a:rPr lang="en-GB" sz="1400" dirty="0">
                <a:latin typeface="+mn-lt"/>
              </a:rPr>
              <a:t>Use HTTP verbs (CRUD) to perform operations on data</a:t>
            </a:r>
          </a:p>
          <a:p>
            <a:pPr lvl="1">
              <a:buFont typeface="Arial" pitchFamily="34" charset="0"/>
              <a:buChar char="•"/>
            </a:pPr>
            <a:endParaRPr lang="en-GB" dirty="0">
              <a:latin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92143935"/>
              </p:ext>
            </p:extLst>
          </p:nvPr>
        </p:nvGraphicFramePr>
        <p:xfrm>
          <a:off x="957430" y="2341987"/>
          <a:ext cx="7347473" cy="1805940"/>
        </p:xfrm>
        <a:graphic>
          <a:graphicData uri="http://schemas.openxmlformats.org/drawingml/2006/table">
            <a:tbl>
              <a:tblPr>
                <a:tableStyleId>{93296810-A885-4BE3-A3E7-6D5BEEA58F35}</a:tableStyleId>
              </a:tblPr>
              <a:tblGrid>
                <a:gridCol w="1483132">
                  <a:extLst>
                    <a:ext uri="{9D8B030D-6E8A-4147-A177-3AD203B41FA5}">
                      <a16:colId xmlns:a16="http://schemas.microsoft.com/office/drawing/2014/main" val="20000"/>
                    </a:ext>
                  </a:extLst>
                </a:gridCol>
                <a:gridCol w="1354162">
                  <a:extLst>
                    <a:ext uri="{9D8B030D-6E8A-4147-A177-3AD203B41FA5}">
                      <a16:colId xmlns:a16="http://schemas.microsoft.com/office/drawing/2014/main" val="20001"/>
                    </a:ext>
                  </a:extLst>
                </a:gridCol>
                <a:gridCol w="1225196">
                  <a:extLst>
                    <a:ext uri="{9D8B030D-6E8A-4147-A177-3AD203B41FA5}">
                      <a16:colId xmlns:a16="http://schemas.microsoft.com/office/drawing/2014/main" val="20002"/>
                    </a:ext>
                  </a:extLst>
                </a:gridCol>
                <a:gridCol w="1354162">
                  <a:extLst>
                    <a:ext uri="{9D8B030D-6E8A-4147-A177-3AD203B41FA5}">
                      <a16:colId xmlns:a16="http://schemas.microsoft.com/office/drawing/2014/main" val="20003"/>
                    </a:ext>
                  </a:extLst>
                </a:gridCol>
                <a:gridCol w="1930821">
                  <a:extLst>
                    <a:ext uri="{9D8B030D-6E8A-4147-A177-3AD203B41FA5}">
                      <a16:colId xmlns:a16="http://schemas.microsoft.com/office/drawing/2014/main" val="20004"/>
                    </a:ext>
                  </a:extLst>
                </a:gridCol>
              </a:tblGrid>
              <a:tr h="253764">
                <a:tc gridSpan="5">
                  <a:txBody>
                    <a:bodyPr/>
                    <a:lstStyle/>
                    <a:p>
                      <a:r>
                        <a:rPr lang="en-GB" sz="1200" b="1" dirty="0">
                          <a:solidFill>
                            <a:schemeClr val="tx2">
                              <a:lumMod val="75000"/>
                              <a:lumOff val="25000"/>
                            </a:schemeClr>
                          </a:solidFill>
                          <a:latin typeface="+mn-lt"/>
                        </a:rPr>
                        <a:t>Sample</a:t>
                      </a:r>
                    </a:p>
                  </a:txBody>
                  <a:tcPr>
                    <a:solidFill>
                      <a:schemeClr val="accent6"/>
                    </a:solidFill>
                  </a:tcPr>
                </a:tc>
                <a:tc hMerge="1">
                  <a:txBody>
                    <a:bodyPr/>
                    <a:lstStyle/>
                    <a:p>
                      <a:pPr algn="ctr"/>
                      <a:endParaRPr lang="en-GB" sz="1400" dirty="0"/>
                    </a:p>
                  </a:txBody>
                  <a:tcPr>
                    <a:solidFill>
                      <a:schemeClr val="accent6"/>
                    </a:solidFill>
                  </a:tcPr>
                </a:tc>
                <a:tc hMerge="1">
                  <a:txBody>
                    <a:bodyPr/>
                    <a:lstStyle/>
                    <a:p>
                      <a:pPr algn="ctr"/>
                      <a:endParaRPr lang="en-GB" dirty="0"/>
                    </a:p>
                  </a:txBody>
                  <a:tcPr>
                    <a:solidFill>
                      <a:schemeClr val="accent6"/>
                    </a:solidFill>
                  </a:tcPr>
                </a:tc>
                <a:tc hMerge="1">
                  <a:txBody>
                    <a:bodyPr/>
                    <a:lstStyle/>
                    <a:p>
                      <a:endParaRPr lang="en-GB" dirty="0"/>
                    </a:p>
                  </a:txBody>
                  <a:tcPr>
                    <a:solidFill>
                      <a:schemeClr val="accent6"/>
                    </a:solidFill>
                  </a:tcPr>
                </a:tc>
                <a:tc hMerge="1">
                  <a:txBody>
                    <a:bodyPr/>
                    <a:lstStyle/>
                    <a:p>
                      <a:endParaRPr lang="en-GB" dirty="0"/>
                    </a:p>
                  </a:txBody>
                  <a:tcPr>
                    <a:solidFill>
                      <a:schemeClr val="accent6"/>
                    </a:solidFill>
                  </a:tcPr>
                </a:tc>
                <a:extLst>
                  <a:ext uri="{0D108BD9-81ED-4DB2-BD59-A6C34878D82A}">
                    <a16:rowId xmlns:a16="http://schemas.microsoft.com/office/drawing/2014/main" val="10000"/>
                  </a:ext>
                </a:extLst>
              </a:tr>
              <a:tr h="232617">
                <a:tc rowSpan="2">
                  <a:txBody>
                    <a:bodyPr/>
                    <a:lstStyle/>
                    <a:p>
                      <a:pPr algn="ctr"/>
                      <a:r>
                        <a:rPr lang="en-GB" sz="1050" b="1" dirty="0">
                          <a:solidFill>
                            <a:schemeClr val="tx2">
                              <a:lumMod val="75000"/>
                              <a:lumOff val="25000"/>
                            </a:schemeClr>
                          </a:solidFill>
                          <a:latin typeface="+mn-lt"/>
                        </a:rPr>
                        <a:t>Base URL</a:t>
                      </a:r>
                    </a:p>
                  </a:txBody>
                  <a:tcPr anchor="ctr">
                    <a:solidFill>
                      <a:schemeClr val="accent6"/>
                    </a:solidFill>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050" b="1" dirty="0">
                          <a:solidFill>
                            <a:schemeClr val="tx2">
                              <a:lumMod val="75000"/>
                              <a:lumOff val="25000"/>
                            </a:schemeClr>
                          </a:solidFill>
                          <a:latin typeface="+mn-lt"/>
                        </a:rPr>
                        <a:t>HTTP Operations</a:t>
                      </a:r>
                    </a:p>
                  </a:txBody>
                  <a:tcPr>
                    <a:solidFill>
                      <a:schemeClr val="accent6"/>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1"/>
                  </a:ext>
                </a:extLst>
              </a:tr>
              <a:tr h="380646">
                <a:tc vMerge="1">
                  <a:txBody>
                    <a:bodyPr/>
                    <a:lstStyle/>
                    <a:p>
                      <a:endParaRPr lang="en-GB" sz="1400" dirty="0"/>
                    </a:p>
                  </a:txBody>
                  <a:tcPr>
                    <a:solidFill>
                      <a:schemeClr val="accent6"/>
                    </a:solidFill>
                  </a:tcPr>
                </a:tc>
                <a:tc>
                  <a:txBody>
                    <a:bodyPr/>
                    <a:lstStyle/>
                    <a:p>
                      <a:pPr algn="ctr"/>
                      <a:r>
                        <a:rPr lang="en-GB" sz="1050" b="1" dirty="0">
                          <a:solidFill>
                            <a:schemeClr val="tx2">
                              <a:lumMod val="75000"/>
                              <a:lumOff val="25000"/>
                            </a:schemeClr>
                          </a:solidFill>
                          <a:latin typeface="+mn-lt"/>
                        </a:rPr>
                        <a:t>POST </a:t>
                      </a:r>
                    </a:p>
                    <a:p>
                      <a:pPr algn="ctr"/>
                      <a:r>
                        <a:rPr lang="en-GB" sz="1050" b="1" dirty="0">
                          <a:solidFill>
                            <a:schemeClr val="tx2">
                              <a:lumMod val="75000"/>
                              <a:lumOff val="25000"/>
                            </a:schemeClr>
                          </a:solidFill>
                          <a:latin typeface="+mn-lt"/>
                        </a:rPr>
                        <a:t>(Create)</a:t>
                      </a:r>
                    </a:p>
                  </a:txBody>
                  <a:tcPr>
                    <a:solidFill>
                      <a:schemeClr val="accent6"/>
                    </a:solidFill>
                  </a:tcPr>
                </a:tc>
                <a:tc>
                  <a:txBody>
                    <a:bodyPr/>
                    <a:lstStyle/>
                    <a:p>
                      <a:pPr algn="ctr"/>
                      <a:r>
                        <a:rPr lang="en-GB" sz="1050" b="1" dirty="0">
                          <a:solidFill>
                            <a:schemeClr val="tx2">
                              <a:lumMod val="75000"/>
                              <a:lumOff val="25000"/>
                            </a:schemeClr>
                          </a:solidFill>
                          <a:latin typeface="+mn-lt"/>
                        </a:rPr>
                        <a:t>  GET </a:t>
                      </a:r>
                    </a:p>
                    <a:p>
                      <a:pPr algn="ctr"/>
                      <a:r>
                        <a:rPr lang="en-GB" sz="1050" b="1" dirty="0">
                          <a:solidFill>
                            <a:schemeClr val="tx2">
                              <a:lumMod val="75000"/>
                              <a:lumOff val="25000"/>
                            </a:schemeClr>
                          </a:solidFill>
                          <a:latin typeface="+mn-lt"/>
                        </a:rPr>
                        <a:t>(Read)</a:t>
                      </a:r>
                    </a:p>
                  </a:txBody>
                  <a:tcPr>
                    <a:solidFill>
                      <a:schemeClr val="accent6"/>
                    </a:solidFill>
                  </a:tcPr>
                </a:tc>
                <a:tc>
                  <a:txBody>
                    <a:bodyPr/>
                    <a:lstStyle/>
                    <a:p>
                      <a:pPr marL="0" algn="ctr" defTabSz="914400" rtl="0" eaLnBrk="1" latinLnBrk="0" hangingPunct="1"/>
                      <a:r>
                        <a:rPr lang="en-GB" sz="1050" b="1" kern="1200" dirty="0">
                          <a:solidFill>
                            <a:schemeClr val="tx2">
                              <a:lumMod val="75000"/>
                              <a:lumOff val="25000"/>
                            </a:schemeClr>
                          </a:solidFill>
                          <a:latin typeface="+mn-lt"/>
                          <a:ea typeface="+mn-ea"/>
                          <a:cs typeface="+mn-cs"/>
                        </a:rPr>
                        <a:t>PUT        </a:t>
                      </a:r>
                    </a:p>
                    <a:p>
                      <a:pPr marL="0" algn="ctr" defTabSz="914400" rtl="0" eaLnBrk="1" latinLnBrk="0" hangingPunct="1"/>
                      <a:r>
                        <a:rPr lang="en-GB" sz="1050" b="1" kern="1200" dirty="0">
                          <a:solidFill>
                            <a:schemeClr val="tx2">
                              <a:lumMod val="75000"/>
                              <a:lumOff val="25000"/>
                            </a:schemeClr>
                          </a:solidFill>
                          <a:latin typeface="+mn-lt"/>
                          <a:ea typeface="+mn-ea"/>
                          <a:cs typeface="+mn-cs"/>
                        </a:rPr>
                        <a:t>(Update)</a:t>
                      </a:r>
                    </a:p>
                  </a:txBody>
                  <a:tcPr>
                    <a:solidFill>
                      <a:schemeClr val="accent6"/>
                    </a:solidFill>
                  </a:tcPr>
                </a:tc>
                <a:tc>
                  <a:txBody>
                    <a:bodyPr/>
                    <a:lstStyle/>
                    <a:p>
                      <a:pPr marL="0" algn="ctr" defTabSz="914400" rtl="0" eaLnBrk="1" latinLnBrk="0" hangingPunct="1"/>
                      <a:r>
                        <a:rPr lang="en-GB" sz="1050" b="1" kern="1200" dirty="0">
                          <a:solidFill>
                            <a:schemeClr val="tx2">
                              <a:lumMod val="75000"/>
                              <a:lumOff val="25000"/>
                            </a:schemeClr>
                          </a:solidFill>
                          <a:latin typeface="+mn-lt"/>
                          <a:ea typeface="+mn-ea"/>
                          <a:cs typeface="+mn-cs"/>
                        </a:rPr>
                        <a:t>DELETE</a:t>
                      </a:r>
                    </a:p>
                    <a:p>
                      <a:pPr marL="0" algn="ctr" defTabSz="914400" rtl="0" eaLnBrk="1" latinLnBrk="0" hangingPunct="1"/>
                      <a:r>
                        <a:rPr lang="en-GB" sz="1050" b="1" kern="1200" dirty="0">
                          <a:solidFill>
                            <a:schemeClr val="tx2">
                              <a:lumMod val="75000"/>
                              <a:lumOff val="25000"/>
                            </a:schemeClr>
                          </a:solidFill>
                          <a:latin typeface="+mn-lt"/>
                          <a:ea typeface="+mn-ea"/>
                          <a:cs typeface="+mn-cs"/>
                        </a:rPr>
                        <a:t>(Delete)</a:t>
                      </a:r>
                    </a:p>
                  </a:txBody>
                  <a:tcPr>
                    <a:solidFill>
                      <a:schemeClr val="accent6"/>
                    </a:solidFill>
                  </a:tcPr>
                </a:tc>
                <a:extLst>
                  <a:ext uri="{0D108BD9-81ED-4DB2-BD59-A6C34878D82A}">
                    <a16:rowId xmlns:a16="http://schemas.microsoft.com/office/drawing/2014/main" val="10002"/>
                  </a:ext>
                </a:extLst>
              </a:tr>
              <a:tr h="338352">
                <a:tc>
                  <a:txBody>
                    <a:bodyPr/>
                    <a:lstStyle/>
                    <a:p>
                      <a:pPr algn="l"/>
                      <a:r>
                        <a:rPr lang="en-GB" sz="900" kern="1200" baseline="0" dirty="0">
                          <a:solidFill>
                            <a:schemeClr val="tx2">
                              <a:lumMod val="75000"/>
                              <a:lumOff val="25000"/>
                            </a:schemeClr>
                          </a:solidFill>
                          <a:latin typeface="+mn-lt"/>
                          <a:ea typeface="+mn-ea"/>
                          <a:cs typeface="+mn-cs"/>
                        </a:rPr>
                        <a:t>/products/</a:t>
                      </a:r>
                    </a:p>
                  </a:txBody>
                  <a:tcPr anchor="ctr">
                    <a:solidFill>
                      <a:schemeClr val="accent6">
                        <a:lumMod val="40000"/>
                        <a:lumOff val="60000"/>
                      </a:schemeClr>
                    </a:solidFill>
                  </a:tcPr>
                </a:tc>
                <a:tc>
                  <a:txBody>
                    <a:bodyPr/>
                    <a:lstStyle/>
                    <a:p>
                      <a:pPr algn="l"/>
                      <a:r>
                        <a:rPr lang="en-GB" sz="900" kern="1200" baseline="0" dirty="0">
                          <a:solidFill>
                            <a:schemeClr val="tx2">
                              <a:lumMod val="75000"/>
                              <a:lumOff val="25000"/>
                            </a:schemeClr>
                          </a:solidFill>
                          <a:latin typeface="+mn-lt"/>
                          <a:ea typeface="+mn-ea"/>
                          <a:cs typeface="+mn-cs"/>
                        </a:rPr>
                        <a:t>Post a payload to create a new product</a:t>
                      </a:r>
                    </a:p>
                  </a:txBody>
                  <a:tcPr anchor="ctr">
                    <a:solidFill>
                      <a:schemeClr val="accent6">
                        <a:lumMod val="40000"/>
                        <a:lumOff val="60000"/>
                      </a:schemeClr>
                    </a:solidFill>
                  </a:tcPr>
                </a:tc>
                <a:tc>
                  <a:txBody>
                    <a:bodyPr/>
                    <a:lstStyle/>
                    <a:p>
                      <a:pPr algn="l"/>
                      <a:r>
                        <a:rPr lang="en-GB" sz="900" kern="1200" baseline="0" dirty="0">
                          <a:solidFill>
                            <a:schemeClr val="tx2">
                              <a:lumMod val="75000"/>
                              <a:lumOff val="25000"/>
                            </a:schemeClr>
                          </a:solidFill>
                          <a:latin typeface="+mn-lt"/>
                          <a:ea typeface="+mn-ea"/>
                          <a:cs typeface="+mn-cs"/>
                        </a:rPr>
                        <a:t>List all products</a:t>
                      </a:r>
                    </a:p>
                  </a:txBody>
                  <a:tcPr anchor="ctr">
                    <a:solidFill>
                      <a:schemeClr val="accent6">
                        <a:lumMod val="40000"/>
                        <a:lumOff val="60000"/>
                      </a:schemeClr>
                    </a:solidFill>
                  </a:tcPr>
                </a:tc>
                <a:tc>
                  <a:txBody>
                    <a:bodyPr/>
                    <a:lstStyle/>
                    <a:p>
                      <a:pPr algn="l"/>
                      <a:r>
                        <a:rPr lang="en-GB" sz="900" kern="1200" baseline="0" dirty="0">
                          <a:solidFill>
                            <a:schemeClr val="tx2">
                              <a:lumMod val="75000"/>
                              <a:lumOff val="25000"/>
                            </a:schemeClr>
                          </a:solidFill>
                          <a:latin typeface="+mn-lt"/>
                          <a:ea typeface="+mn-ea"/>
                          <a:cs typeface="+mn-cs"/>
                        </a:rPr>
                        <a:t>Bulk update of all products</a:t>
                      </a:r>
                    </a:p>
                  </a:txBody>
                  <a:tcPr anchor="ctr">
                    <a:solidFill>
                      <a:schemeClr val="accent6">
                        <a:lumMod val="40000"/>
                        <a:lumOff val="60000"/>
                      </a:schemeClr>
                    </a:solidFill>
                  </a:tcPr>
                </a:tc>
                <a:tc>
                  <a:txBody>
                    <a:bodyPr/>
                    <a:lstStyle/>
                    <a:p>
                      <a:pPr algn="l"/>
                      <a:r>
                        <a:rPr lang="en-GB" sz="900" kern="1200" baseline="0" dirty="0">
                          <a:solidFill>
                            <a:schemeClr val="tx2">
                              <a:lumMod val="75000"/>
                              <a:lumOff val="25000"/>
                            </a:schemeClr>
                          </a:solidFill>
                          <a:latin typeface="+mn-lt"/>
                          <a:ea typeface="+mn-ea"/>
                          <a:cs typeface="+mn-cs"/>
                        </a:rPr>
                        <a:t>Bulk delete of all products</a:t>
                      </a:r>
                    </a:p>
                  </a:txBody>
                  <a:tcPr anchor="ctr">
                    <a:solidFill>
                      <a:schemeClr val="accent6">
                        <a:lumMod val="40000"/>
                        <a:lumOff val="60000"/>
                      </a:schemeClr>
                    </a:solidFill>
                  </a:tcPr>
                </a:tc>
                <a:extLst>
                  <a:ext uri="{0D108BD9-81ED-4DB2-BD59-A6C34878D82A}">
                    <a16:rowId xmlns:a16="http://schemas.microsoft.com/office/drawing/2014/main" val="10003"/>
                  </a:ext>
                </a:extLst>
              </a:tr>
              <a:tr h="465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kern="1200" baseline="0" dirty="0">
                          <a:solidFill>
                            <a:schemeClr val="tx2">
                              <a:lumMod val="75000"/>
                              <a:lumOff val="25000"/>
                            </a:schemeClr>
                          </a:solidFill>
                          <a:latin typeface="+mn-lt"/>
                          <a:ea typeface="+mn-ea"/>
                          <a:cs typeface="+mn-cs"/>
                        </a:rPr>
                        <a:t>/products/AE123</a:t>
                      </a:r>
                    </a:p>
                    <a:p>
                      <a:pPr algn="l"/>
                      <a:endParaRPr lang="en-GB" sz="900" kern="1200" baseline="0" dirty="0">
                        <a:solidFill>
                          <a:schemeClr val="tx2">
                            <a:lumMod val="75000"/>
                            <a:lumOff val="25000"/>
                          </a:schemeClr>
                        </a:solidFill>
                        <a:latin typeface="+mn-lt"/>
                        <a:ea typeface="+mn-ea"/>
                        <a:cs typeface="+mn-cs"/>
                      </a:endParaRPr>
                    </a:p>
                  </a:txBody>
                  <a:tcPr>
                    <a:solidFill>
                      <a:schemeClr val="accent6">
                        <a:lumMod val="40000"/>
                        <a:lumOff val="60000"/>
                      </a:schemeClr>
                    </a:solidFill>
                  </a:tcPr>
                </a:tc>
                <a:tc>
                  <a:txBody>
                    <a:bodyPr/>
                    <a:lstStyle/>
                    <a:p>
                      <a:pPr marL="0" algn="l" defTabSz="914400" rtl="0" eaLnBrk="1" latinLnBrk="0" hangingPunct="1"/>
                      <a:r>
                        <a:rPr lang="en-GB" sz="900" kern="1200" baseline="0" dirty="0">
                          <a:solidFill>
                            <a:schemeClr val="tx2">
                              <a:lumMod val="75000"/>
                              <a:lumOff val="25000"/>
                            </a:schemeClr>
                          </a:solidFill>
                          <a:latin typeface="+mn-lt"/>
                          <a:ea typeface="+mn-ea"/>
                          <a:cs typeface="+mn-cs"/>
                        </a:rPr>
                        <a:t>Throw Error </a:t>
                      </a:r>
                    </a:p>
                  </a:txBody>
                  <a:tcPr anchor="ctr">
                    <a:solidFill>
                      <a:schemeClr val="accent6">
                        <a:lumMod val="40000"/>
                        <a:lumOff val="60000"/>
                      </a:schemeClr>
                    </a:solidFill>
                  </a:tcPr>
                </a:tc>
                <a:tc>
                  <a:txBody>
                    <a:bodyPr/>
                    <a:lstStyle/>
                    <a:p>
                      <a:pPr marL="0" algn="l" defTabSz="914400" rtl="0" eaLnBrk="1" latinLnBrk="0" hangingPunct="1"/>
                      <a:r>
                        <a:rPr lang="en-GB" sz="900" kern="1200" baseline="0" dirty="0">
                          <a:solidFill>
                            <a:schemeClr val="tx2">
                              <a:lumMod val="75000"/>
                              <a:lumOff val="25000"/>
                            </a:schemeClr>
                          </a:solidFill>
                          <a:latin typeface="+mn-lt"/>
                          <a:ea typeface="+mn-ea"/>
                          <a:cs typeface="+mn-cs"/>
                        </a:rPr>
                        <a:t>List product with id –AE123</a:t>
                      </a:r>
                    </a:p>
                  </a:txBody>
                  <a:tcPr anchor="ctr">
                    <a:solidFill>
                      <a:schemeClr val="accent6">
                        <a:lumMod val="40000"/>
                        <a:lumOff val="60000"/>
                      </a:schemeClr>
                    </a:solidFill>
                  </a:tcPr>
                </a:tc>
                <a:tc>
                  <a:txBody>
                    <a:bodyPr/>
                    <a:lstStyle/>
                    <a:p>
                      <a:pPr marL="0" algn="l" defTabSz="914400" rtl="0" eaLnBrk="1" latinLnBrk="0" hangingPunct="1"/>
                      <a:r>
                        <a:rPr lang="en-GB" sz="900" kern="1200" baseline="0" dirty="0">
                          <a:solidFill>
                            <a:schemeClr val="tx2">
                              <a:lumMod val="75000"/>
                              <a:lumOff val="25000"/>
                            </a:schemeClr>
                          </a:solidFill>
                          <a:latin typeface="+mn-lt"/>
                          <a:ea typeface="+mn-ea"/>
                          <a:cs typeface="+mn-cs"/>
                        </a:rPr>
                        <a:t>Update product with id –AE123 if it exists else throw error</a:t>
                      </a:r>
                    </a:p>
                  </a:txBody>
                  <a:tcPr anchor="ct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kern="1200" baseline="0" dirty="0">
                          <a:solidFill>
                            <a:schemeClr val="tx2">
                              <a:lumMod val="75000"/>
                              <a:lumOff val="25000"/>
                            </a:schemeClr>
                          </a:solidFill>
                          <a:latin typeface="+mn-lt"/>
                          <a:ea typeface="+mn-ea"/>
                          <a:cs typeface="+mn-cs"/>
                        </a:rPr>
                        <a:t>Delete product with id –AE123 if it exists else throw error</a:t>
                      </a:r>
                    </a:p>
                    <a:p>
                      <a:pPr marL="0" algn="l" defTabSz="914400" rtl="0" eaLnBrk="1" latinLnBrk="0" hangingPunct="1"/>
                      <a:endParaRPr lang="en-GB" sz="900" kern="1200" baseline="0" dirty="0">
                        <a:solidFill>
                          <a:schemeClr val="tx2">
                            <a:lumMod val="75000"/>
                            <a:lumOff val="25000"/>
                          </a:schemeClr>
                        </a:solidFill>
                        <a:latin typeface="+mn-lt"/>
                        <a:ea typeface="+mn-ea"/>
                        <a:cs typeface="+mn-cs"/>
                      </a:endParaRPr>
                    </a:p>
                  </a:txBody>
                  <a:tcPr anchor="ctr">
                    <a:solidFill>
                      <a:schemeClr val="accent6">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4074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Design Best Practices</a:t>
            </a:r>
            <a:endParaRPr lang="en-US" dirty="0">
              <a:solidFill>
                <a:schemeClr val="accent4">
                  <a:lumMod val="75000"/>
                  <a:lumOff val="25000"/>
                </a:schemeClr>
              </a:solidFill>
            </a:endParaRPr>
          </a:p>
        </p:txBody>
      </p:sp>
      <p:sp>
        <p:nvSpPr>
          <p:cNvPr id="5" name="Rectangle 4"/>
          <p:cNvSpPr/>
          <p:nvPr/>
        </p:nvSpPr>
        <p:spPr>
          <a:xfrm>
            <a:off x="602428" y="735364"/>
            <a:ext cx="7024744" cy="1077218"/>
          </a:xfrm>
          <a:prstGeom prst="rect">
            <a:avLst/>
          </a:prstGeom>
        </p:spPr>
        <p:txBody>
          <a:bodyPr wrap="square">
            <a:spAutoFit/>
          </a:bodyPr>
          <a:lstStyle/>
          <a:p>
            <a:r>
              <a:rPr lang="en-GB" sz="1600" dirty="0"/>
              <a:t>Environment Configuration: </a:t>
            </a:r>
          </a:p>
          <a:p>
            <a:r>
              <a:rPr lang="en-GB" sz="1600" dirty="0">
                <a:solidFill>
                  <a:schemeClr val="tx2">
                    <a:lumMod val="75000"/>
                    <a:lumOff val="25000"/>
                  </a:schemeClr>
                </a:solidFill>
              </a:rPr>
              <a:t>Environment specific configuration should be captured in design consideration upfront. This will be useful during the migration / deployment as these features won’t be part of the API proxy configuration bundles. </a:t>
            </a:r>
          </a:p>
        </p:txBody>
      </p:sp>
      <p:graphicFrame>
        <p:nvGraphicFramePr>
          <p:cNvPr id="6" name="Table 5"/>
          <p:cNvGraphicFramePr>
            <a:graphicFrameLocks noGrp="1"/>
          </p:cNvGraphicFramePr>
          <p:nvPr/>
        </p:nvGraphicFramePr>
        <p:xfrm>
          <a:off x="2539298" y="2111771"/>
          <a:ext cx="2304256" cy="1435730"/>
        </p:xfrm>
        <a:graphic>
          <a:graphicData uri="http://schemas.openxmlformats.org/drawingml/2006/table">
            <a:tbl>
              <a:tblPr>
                <a:tableStyleId>{93296810-A885-4BE3-A3E7-6D5BEEA58F35}</a:tableStyleId>
              </a:tblPr>
              <a:tblGrid>
                <a:gridCol w="2304256">
                  <a:extLst>
                    <a:ext uri="{9D8B030D-6E8A-4147-A177-3AD203B41FA5}">
                      <a16:colId xmlns:a16="http://schemas.microsoft.com/office/drawing/2014/main" val="20000"/>
                    </a:ext>
                  </a:extLst>
                </a:gridCol>
              </a:tblGrid>
              <a:tr h="202714">
                <a:tc>
                  <a:txBody>
                    <a:bodyPr/>
                    <a:lstStyle/>
                    <a:p>
                      <a:pPr marL="0" algn="l" defTabSz="914400" rtl="0" eaLnBrk="1" latinLnBrk="0" hangingPunct="1"/>
                      <a:r>
                        <a:rPr lang="en-GB" sz="1200" b="1" kern="1200" baseline="0" dirty="0">
                          <a:solidFill>
                            <a:schemeClr val="tx2">
                              <a:lumMod val="75000"/>
                              <a:lumOff val="25000"/>
                            </a:schemeClr>
                          </a:solidFill>
                          <a:latin typeface="Calibri" pitchFamily="34" charset="0"/>
                          <a:ea typeface="+mn-ea"/>
                          <a:cs typeface="+mn-cs"/>
                        </a:rPr>
                        <a:t>List of Environment Resources</a:t>
                      </a:r>
                    </a:p>
                  </a:txBody>
                  <a:tcPr>
                    <a:solidFill>
                      <a:schemeClr val="accent6"/>
                    </a:solidFill>
                  </a:tcPr>
                </a:tc>
                <a:extLst>
                  <a:ext uri="{0D108BD9-81ED-4DB2-BD59-A6C34878D82A}">
                    <a16:rowId xmlns:a16="http://schemas.microsoft.com/office/drawing/2014/main" val="10000"/>
                  </a:ext>
                </a:extLst>
              </a:tr>
              <a:tr h="276929">
                <a:tc>
                  <a:txBody>
                    <a:bodyPr/>
                    <a:lstStyle/>
                    <a:p>
                      <a:pPr marL="0" algn="l" defTabSz="914400" rtl="0" eaLnBrk="1" latinLnBrk="0" hangingPunct="1"/>
                      <a:r>
                        <a:rPr lang="en-GB" sz="1100" kern="1200" baseline="0" dirty="0">
                          <a:solidFill>
                            <a:schemeClr val="tx2">
                              <a:lumMod val="75000"/>
                              <a:lumOff val="25000"/>
                            </a:schemeClr>
                          </a:solidFill>
                          <a:latin typeface="Calibri" pitchFamily="34" charset="0"/>
                          <a:ea typeface="+mn-ea"/>
                          <a:cs typeface="+mn-cs"/>
                        </a:rPr>
                        <a:t>Virtual Hosts</a:t>
                      </a:r>
                    </a:p>
                  </a:txBody>
                  <a:tcPr anchor="ctr">
                    <a:solidFill>
                      <a:schemeClr val="accent6">
                        <a:lumMod val="40000"/>
                        <a:lumOff val="60000"/>
                      </a:schemeClr>
                    </a:solidFill>
                  </a:tcPr>
                </a:tc>
                <a:extLst>
                  <a:ext uri="{0D108BD9-81ED-4DB2-BD59-A6C34878D82A}">
                    <a16:rowId xmlns:a16="http://schemas.microsoft.com/office/drawing/2014/main" val="10001"/>
                  </a:ext>
                </a:extLst>
              </a:tr>
              <a:tr h="469248">
                <a:tc>
                  <a:txBody>
                    <a:bodyPr/>
                    <a:lstStyle/>
                    <a:p>
                      <a:pPr marL="0" algn="l" defTabSz="914400" rtl="0" eaLnBrk="1" latinLnBrk="0" hangingPunct="1"/>
                      <a:r>
                        <a:rPr lang="en-GB" sz="1100" kern="1200" baseline="0" dirty="0">
                          <a:solidFill>
                            <a:schemeClr val="tx2">
                              <a:lumMod val="75000"/>
                              <a:lumOff val="25000"/>
                            </a:schemeClr>
                          </a:solidFill>
                          <a:latin typeface="Calibri" pitchFamily="34" charset="0"/>
                          <a:ea typeface="+mn-ea"/>
                          <a:cs typeface="+mn-cs"/>
                        </a:rPr>
                        <a:t>Cache Resources</a:t>
                      </a:r>
                    </a:p>
                  </a:txBody>
                  <a:tcPr anchor="ctr">
                    <a:solidFill>
                      <a:schemeClr val="accent6">
                        <a:lumMod val="40000"/>
                        <a:lumOff val="60000"/>
                      </a:schemeClr>
                    </a:solidFill>
                  </a:tcPr>
                </a:tc>
                <a:extLst>
                  <a:ext uri="{0D108BD9-81ED-4DB2-BD59-A6C34878D82A}">
                    <a16:rowId xmlns:a16="http://schemas.microsoft.com/office/drawing/2014/main" val="10002"/>
                  </a:ext>
                </a:extLst>
              </a:tr>
              <a:tr h="415233">
                <a:tc>
                  <a:txBody>
                    <a:bodyPr/>
                    <a:lstStyle/>
                    <a:p>
                      <a:pPr marL="0" algn="l" defTabSz="914400" rtl="0" eaLnBrk="1" latinLnBrk="0" hangingPunct="1"/>
                      <a:r>
                        <a:rPr lang="en-GB" sz="1100" kern="1200" baseline="0" dirty="0">
                          <a:solidFill>
                            <a:schemeClr val="tx2">
                              <a:lumMod val="75000"/>
                              <a:lumOff val="25000"/>
                            </a:schemeClr>
                          </a:solidFill>
                          <a:latin typeface="Calibri" pitchFamily="34" charset="0"/>
                          <a:ea typeface="+mn-ea"/>
                          <a:cs typeface="+mn-cs"/>
                        </a:rPr>
                        <a:t>Key Value Maps</a:t>
                      </a:r>
                    </a:p>
                  </a:txBody>
                  <a:tcP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650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Design Best Practices</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454025" y="964924"/>
            <a:ext cx="8235950" cy="3602038"/>
          </a:xfrm>
        </p:spPr>
        <p:txBody>
          <a:bodyPr>
            <a:normAutofit lnSpcReduction="10000"/>
          </a:bodyPr>
          <a:lstStyle/>
          <a:p>
            <a:pPr marL="285750" indent="-285750">
              <a:buFont typeface="Arial" panose="020B0604020202020204" pitchFamily="34" charset="0"/>
              <a:buChar char="•"/>
            </a:pPr>
            <a:r>
              <a:rPr lang="en-GB" sz="1600" dirty="0">
                <a:solidFill>
                  <a:schemeClr val="tx2">
                    <a:lumMod val="75000"/>
                    <a:lumOff val="25000"/>
                  </a:schemeClr>
                </a:solidFill>
                <a:latin typeface="+mn-lt"/>
              </a:rPr>
              <a:t>Proxy Flows:   </a:t>
            </a:r>
          </a:p>
          <a:p>
            <a:pPr marL="912812" lvl="2" indent="-285750">
              <a:buFont typeface="Arial" panose="020B0604020202020204" pitchFamily="34" charset="0"/>
              <a:buChar char="•"/>
            </a:pPr>
            <a:r>
              <a:rPr lang="en-GB" sz="1500" dirty="0">
                <a:solidFill>
                  <a:schemeClr val="tx2">
                    <a:lumMod val="75000"/>
                    <a:lumOff val="25000"/>
                  </a:schemeClr>
                </a:solidFill>
                <a:latin typeface="+mn-lt"/>
              </a:rPr>
              <a:t>Construct Flows in an organized manner. Multiple Flows, each with a single condition, are preferable to multiple conditional attachments to the same PreFlow and Postflow. </a:t>
            </a:r>
          </a:p>
          <a:p>
            <a:pPr marL="912812" lvl="2" indent="-285750">
              <a:buFont typeface="Arial" panose="020B0604020202020204" pitchFamily="34" charset="0"/>
              <a:buChar char="•"/>
            </a:pPr>
            <a:r>
              <a:rPr lang="en-GB" sz="1500" dirty="0">
                <a:solidFill>
                  <a:schemeClr val="tx2">
                    <a:lumMod val="75000"/>
                    <a:lumOff val="25000"/>
                  </a:schemeClr>
                </a:solidFill>
                <a:latin typeface="+mn-lt"/>
              </a:rPr>
              <a:t>Avoid implementing ServiceCallout Policy from one API proxy to another in the same organization, or recursively from an API proxy back to itself. </a:t>
            </a:r>
          </a:p>
          <a:p>
            <a:pPr marL="912812" lvl="2" indent="-285750">
              <a:buFont typeface="Arial" panose="020B0604020202020204" pitchFamily="34" charset="0"/>
              <a:buChar char="•"/>
            </a:pPr>
            <a:endParaRPr lang="en-GB" sz="1500" dirty="0">
              <a:solidFill>
                <a:schemeClr val="tx2">
                  <a:lumMod val="75000"/>
                  <a:lumOff val="25000"/>
                </a:schemeClr>
              </a:solidFill>
              <a:latin typeface="+mn-lt"/>
            </a:endParaRPr>
          </a:p>
          <a:p>
            <a:pPr marL="285750" indent="-285750">
              <a:buFont typeface="Arial" panose="020B0604020202020204" pitchFamily="34" charset="0"/>
              <a:buChar char="•"/>
            </a:pPr>
            <a:r>
              <a:rPr lang="en-GB" sz="1600" dirty="0">
                <a:solidFill>
                  <a:schemeClr val="tx2">
                    <a:lumMod val="75000"/>
                    <a:lumOff val="25000"/>
                  </a:schemeClr>
                </a:solidFill>
                <a:latin typeface="+mn-lt"/>
              </a:rPr>
              <a:t>Management APIs:  </a:t>
            </a:r>
            <a:endParaRPr lang="en-GB" sz="1400" dirty="0">
              <a:solidFill>
                <a:schemeClr val="tx2">
                  <a:lumMod val="75000"/>
                  <a:lumOff val="25000"/>
                </a:schemeClr>
              </a:solidFill>
              <a:latin typeface="+mn-lt"/>
            </a:endParaRPr>
          </a:p>
          <a:p>
            <a:pPr marL="912812" lvl="2" indent="-285750">
              <a:buFont typeface="Arial" panose="020B0604020202020204" pitchFamily="34" charset="0"/>
              <a:buChar char="•"/>
            </a:pPr>
            <a:r>
              <a:rPr lang="en-GB" sz="1500" dirty="0">
                <a:solidFill>
                  <a:schemeClr val="tx2">
                    <a:lumMod val="75000"/>
                    <a:lumOff val="25000"/>
                  </a:schemeClr>
                </a:solidFill>
                <a:latin typeface="+mn-lt"/>
              </a:rPr>
              <a:t>Never invoke Management APIs from API Proxy. The Management APIs are used for administrative management purposes, not API flow logic. </a:t>
            </a:r>
          </a:p>
          <a:p>
            <a:pPr marL="912812" lvl="2" indent="-285750">
              <a:buFont typeface="Arial" panose="020B0604020202020204" pitchFamily="34" charset="0"/>
              <a:buChar char="•"/>
            </a:pPr>
            <a:endParaRPr lang="en-GB" sz="1500" dirty="0">
              <a:solidFill>
                <a:schemeClr val="tx2">
                  <a:lumMod val="75000"/>
                  <a:lumOff val="25000"/>
                </a:schemeClr>
              </a:solidFill>
              <a:latin typeface="+mn-lt"/>
            </a:endParaRPr>
          </a:p>
          <a:p>
            <a:pPr marL="285750" indent="-285750">
              <a:buFont typeface="Arial" panose="020B0604020202020204" pitchFamily="34" charset="0"/>
              <a:buChar char="•"/>
            </a:pPr>
            <a:r>
              <a:rPr lang="en-GB" sz="1600" dirty="0">
                <a:solidFill>
                  <a:schemeClr val="tx2">
                    <a:lumMod val="75000"/>
                    <a:lumOff val="25000"/>
                  </a:schemeClr>
                </a:solidFill>
                <a:latin typeface="+mn-lt"/>
              </a:rPr>
              <a:t>Failsafe APIs:  </a:t>
            </a:r>
          </a:p>
          <a:p>
            <a:pPr marL="912812" lvl="2" indent="-285750">
              <a:buFont typeface="Arial" panose="020B0604020202020204" pitchFamily="34" charset="0"/>
              <a:buChar char="•"/>
            </a:pPr>
            <a:r>
              <a:rPr lang="en-GB" sz="1500" dirty="0">
                <a:solidFill>
                  <a:schemeClr val="tx2">
                    <a:lumMod val="75000"/>
                    <a:lumOff val="25000"/>
                  </a:schemeClr>
                </a:solidFill>
                <a:latin typeface="+mn-lt"/>
              </a:rPr>
              <a:t>Create a default API proxy with a ProxyEndpoint BasePath of / and  use  this to redirect base API requests to a developer site, to return a custom response, or perform another action more useful than returning the default CLASSIFICATION_ERROR. </a:t>
            </a:r>
          </a:p>
        </p:txBody>
      </p:sp>
    </p:spTree>
    <p:extLst>
      <p:ext uri="{BB962C8B-B14F-4D97-AF65-F5344CB8AC3E}">
        <p14:creationId xmlns:p14="http://schemas.microsoft.com/office/powerpoint/2010/main" val="218650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Security Best Practices </a:t>
            </a:r>
            <a:endParaRPr lang="en-US" dirty="0">
              <a:solidFill>
                <a:schemeClr val="accent4">
                  <a:lumMod val="75000"/>
                  <a:lumOff val="25000"/>
                </a:schemeClr>
              </a:solidFill>
            </a:endParaRPr>
          </a:p>
        </p:txBody>
      </p:sp>
      <p:sp>
        <p:nvSpPr>
          <p:cNvPr id="6" name="Content Placeholder 2"/>
          <p:cNvSpPr>
            <a:spLocks noGrp="1"/>
          </p:cNvSpPr>
          <p:nvPr>
            <p:ph type="body" sz="quarter" idx="4294967295"/>
          </p:nvPr>
        </p:nvSpPr>
        <p:spPr>
          <a:xfrm>
            <a:off x="437789" y="895350"/>
            <a:ext cx="8235950" cy="3602038"/>
          </a:xfrm>
        </p:spPr>
        <p:txBody>
          <a:bodyPr>
            <a:noAutofit/>
          </a:bodyPr>
          <a:lstStyle/>
          <a:p>
            <a:pPr marL="285750" indent="-285750">
              <a:buFont typeface="Arial" panose="020B0604020202020204" pitchFamily="34" charset="0"/>
              <a:buChar char="•"/>
            </a:pPr>
            <a:r>
              <a:rPr lang="en-GB" sz="1400" b="1" dirty="0">
                <a:solidFill>
                  <a:schemeClr val="tx2">
                    <a:lumMod val="75000"/>
                    <a:lumOff val="25000"/>
                  </a:schemeClr>
                </a:solidFill>
                <a:latin typeface="+mn-lt"/>
              </a:rPr>
              <a:t>IP Based Access control : </a:t>
            </a:r>
            <a:r>
              <a:rPr lang="en-GB" sz="1400" dirty="0">
                <a:solidFill>
                  <a:schemeClr val="tx2">
                    <a:lumMod val="75000"/>
                    <a:lumOff val="25000"/>
                  </a:schemeClr>
                </a:solidFill>
                <a:latin typeface="+mn-lt"/>
              </a:rPr>
              <a:t>It is recommended to filter access, based on IP address range for scenarios where the consuming applications are coming from a known IP sources. In such scenarios, Use Access Control Policy to impose IP address based security to limit access to your test environment. white list the IP addresses of you development machines or environments.</a:t>
            </a:r>
          </a:p>
          <a:p>
            <a:pPr marL="285750" indent="-285750">
              <a:buFont typeface="Arial" panose="020B0604020202020204" pitchFamily="34" charset="0"/>
              <a:buChar char="•"/>
            </a:pPr>
            <a:r>
              <a:rPr lang="en-GB" sz="1400" b="1" dirty="0">
                <a:solidFill>
                  <a:schemeClr val="tx2">
                    <a:lumMod val="75000"/>
                    <a:lumOff val="25000"/>
                  </a:schemeClr>
                </a:solidFill>
                <a:latin typeface="+mn-lt"/>
              </a:rPr>
              <a:t>Message Protection: </a:t>
            </a:r>
            <a:r>
              <a:rPr lang="en-GB" sz="1400" dirty="0">
                <a:solidFill>
                  <a:schemeClr val="tx2">
                    <a:lumMod val="75000"/>
                    <a:lumOff val="25000"/>
                  </a:schemeClr>
                </a:solidFill>
                <a:latin typeface="+mn-lt"/>
              </a:rPr>
              <a:t>Always apply content protection policies (JSON and or XML) to API proxies that are deployed to production. </a:t>
            </a:r>
          </a:p>
          <a:p>
            <a:pPr marL="285750" indent="-285750">
              <a:buFont typeface="Arial" panose="020B0604020202020204" pitchFamily="34" charset="0"/>
              <a:buChar char="•"/>
            </a:pPr>
            <a:r>
              <a:rPr lang="en-GB" sz="1400" b="1" dirty="0">
                <a:solidFill>
                  <a:schemeClr val="tx2">
                    <a:lumMod val="75000"/>
                    <a:lumOff val="25000"/>
                  </a:schemeClr>
                </a:solidFill>
                <a:latin typeface="+mn-lt"/>
              </a:rPr>
              <a:t>HTTP Basic Authentication : </a:t>
            </a:r>
            <a:r>
              <a:rPr lang="en-GB" sz="1400" dirty="0">
                <a:solidFill>
                  <a:schemeClr val="tx2">
                    <a:lumMod val="75000"/>
                    <a:lumOff val="25000"/>
                  </a:schemeClr>
                </a:solidFill>
                <a:latin typeface="+mn-lt"/>
              </a:rPr>
              <a:t>Scenarios with HTTP Basic authentication  should be carefully handled since the credentials are base64 encoded and NOT encrypted – anyone who intercepts the message can easily decode the message and retrieve the user name and password. Following are the recommendation for such scenarios ,</a:t>
            </a:r>
          </a:p>
          <a:p>
            <a:pPr marL="742950" lvl="3" indent="-285750">
              <a:buFont typeface="Arial" panose="020B0604020202020204" pitchFamily="34" charset="0"/>
              <a:buChar char="•"/>
            </a:pPr>
            <a:r>
              <a:rPr lang="en-GB" sz="1400" dirty="0">
                <a:solidFill>
                  <a:schemeClr val="tx2">
                    <a:lumMod val="75000"/>
                    <a:lumOff val="25000"/>
                  </a:schemeClr>
                </a:solidFill>
                <a:latin typeface="+mn-lt"/>
              </a:rPr>
              <a:t>Ensure transport layer is secured by using to encrypt the message</a:t>
            </a:r>
          </a:p>
          <a:p>
            <a:pPr marL="742950" lvl="3" indent="-285750">
              <a:buFont typeface="Arial" panose="020B0604020202020204" pitchFamily="34" charset="0"/>
              <a:buChar char="•"/>
            </a:pPr>
            <a:r>
              <a:rPr lang="en-GB" sz="1400" dirty="0">
                <a:solidFill>
                  <a:schemeClr val="tx2">
                    <a:lumMod val="75000"/>
                    <a:lumOff val="25000"/>
                  </a:schemeClr>
                </a:solidFill>
                <a:latin typeface="+mn-lt"/>
              </a:rPr>
              <a:t>Use Vault feature to store user credentials if API layer has to attach the HTTP header and don’t hard code.</a:t>
            </a:r>
          </a:p>
          <a:p>
            <a:pPr marL="742950" lvl="3" indent="-285750">
              <a:buFont typeface="Arial" panose="020B0604020202020204" pitchFamily="34" charset="0"/>
              <a:buChar char="•"/>
            </a:pPr>
            <a:r>
              <a:rPr lang="en-GB" sz="1400" dirty="0">
                <a:solidFill>
                  <a:schemeClr val="tx2">
                    <a:lumMod val="75000"/>
                    <a:lumOff val="25000"/>
                  </a:schemeClr>
                </a:solidFill>
                <a:latin typeface="+mn-lt"/>
              </a:rPr>
              <a:t>Use Data mask feature in Apigee to mask credentials in header / payload data during debug sessions. This feature can be setup at Organization level or at API level.</a:t>
            </a:r>
          </a:p>
          <a:p>
            <a:pPr>
              <a:buFont typeface="Wingdings" pitchFamily="2" charset="2"/>
              <a:buChar char="ü"/>
            </a:pPr>
            <a:endParaRPr lang="en-GB" sz="1200" dirty="0"/>
          </a:p>
        </p:txBody>
      </p:sp>
    </p:spTree>
    <p:extLst>
      <p:ext uri="{BB962C8B-B14F-4D97-AF65-F5344CB8AC3E}">
        <p14:creationId xmlns:p14="http://schemas.microsoft.com/office/powerpoint/2010/main" val="218650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solidFill>
                  <a:schemeClr val="accent4">
                    <a:lumMod val="75000"/>
                    <a:lumOff val="25000"/>
                  </a:schemeClr>
                </a:solidFill>
              </a:rPr>
              <a:t>Security Best Practices </a:t>
            </a:r>
            <a:endParaRPr lang="en-US" dirty="0">
              <a:solidFill>
                <a:schemeClr val="accent4">
                  <a:lumMod val="75000"/>
                  <a:lumOff val="25000"/>
                </a:schemeClr>
              </a:solidFill>
            </a:endParaRPr>
          </a:p>
        </p:txBody>
      </p:sp>
      <p:sp>
        <p:nvSpPr>
          <p:cNvPr id="8" name="Content Placeholder 2"/>
          <p:cNvSpPr>
            <a:spLocks noGrp="1"/>
          </p:cNvSpPr>
          <p:nvPr>
            <p:ph type="body" sz="quarter" idx="4294967295"/>
          </p:nvPr>
        </p:nvSpPr>
        <p:spPr>
          <a:xfrm>
            <a:off x="437789" y="905289"/>
            <a:ext cx="8235950" cy="3602038"/>
          </a:xfrm>
        </p:spPr>
        <p:txBody>
          <a:bodyPr>
            <a:normAutofit/>
          </a:bodyPr>
          <a:lstStyle/>
          <a:p>
            <a:pPr marL="285750" indent="-285750">
              <a:buFont typeface="Arial" panose="020B0604020202020204" pitchFamily="34" charset="0"/>
              <a:buChar char="•"/>
            </a:pPr>
            <a:r>
              <a:rPr lang="en-GB" sz="1600" dirty="0">
                <a:solidFill>
                  <a:schemeClr val="tx2">
                    <a:lumMod val="75000"/>
                    <a:lumOff val="25000"/>
                  </a:schemeClr>
                </a:solidFill>
                <a:latin typeface="+mn-lt"/>
              </a:rPr>
              <a:t>Ensure Client secret is not part of URL or shared publicly</a:t>
            </a:r>
          </a:p>
          <a:p>
            <a:pPr marL="285750" indent="-285750">
              <a:buFont typeface="Arial" panose="020B0604020202020204" pitchFamily="34" charset="0"/>
              <a:buChar char="•"/>
            </a:pPr>
            <a:r>
              <a:rPr lang="en-GB" sz="1600" dirty="0">
                <a:solidFill>
                  <a:schemeClr val="tx2">
                    <a:lumMod val="75000"/>
                    <a:lumOff val="25000"/>
                  </a:schemeClr>
                </a:solidFill>
                <a:latin typeface="+mn-lt"/>
              </a:rPr>
              <a:t>API Key Validation: API keys are validated by the API Gateway prior to providing access to protected resources. Following are the recommendations when using API Keys for application / user identification. </a:t>
            </a:r>
          </a:p>
          <a:p>
            <a:pPr marL="628650" lvl="3" indent="-171450">
              <a:buFont typeface="Arial" panose="020B0604020202020204" pitchFamily="34" charset="0"/>
              <a:buChar char="•"/>
            </a:pPr>
            <a:r>
              <a:rPr lang="en-GB" sz="1200" dirty="0">
                <a:solidFill>
                  <a:schemeClr val="tx2">
                    <a:lumMod val="75000"/>
                    <a:lumOff val="25000"/>
                  </a:schemeClr>
                </a:solidFill>
                <a:latin typeface="+mn-lt"/>
              </a:rPr>
              <a:t>Avoid over provisioning of keys with privileges that are not required for apps / users to perform certain operations against the APIs. </a:t>
            </a:r>
          </a:p>
          <a:p>
            <a:pPr marL="628650" lvl="3" indent="-171450">
              <a:buFont typeface="Arial" panose="020B0604020202020204" pitchFamily="34" charset="0"/>
              <a:buChar char="•"/>
            </a:pPr>
            <a:r>
              <a:rPr lang="en-GB" sz="1200" dirty="0">
                <a:solidFill>
                  <a:schemeClr val="tx2">
                    <a:lumMod val="75000"/>
                    <a:lumOff val="25000"/>
                  </a:schemeClr>
                </a:solidFill>
                <a:latin typeface="+mn-lt"/>
              </a:rPr>
              <a:t>Do not give unlimited access to APIs without imposing quotas per key </a:t>
            </a:r>
          </a:p>
          <a:p>
            <a:pPr marL="285750" indent="-285750">
              <a:buFont typeface="Arial" panose="020B0604020202020204" pitchFamily="34" charset="0"/>
              <a:buChar char="•"/>
            </a:pPr>
            <a:r>
              <a:rPr lang="en-GB" sz="1600" dirty="0">
                <a:solidFill>
                  <a:schemeClr val="tx2">
                    <a:lumMod val="75000"/>
                    <a:lumOff val="25000"/>
                  </a:schemeClr>
                </a:solidFill>
                <a:latin typeface="+mn-lt"/>
              </a:rPr>
              <a:t>OAuth 2.0 Implementation : Following are the recommendations when implementing OAuth framework in Apigee, </a:t>
            </a:r>
          </a:p>
          <a:p>
            <a:pPr marL="628650" lvl="3" indent="-171450">
              <a:buFont typeface="Arial" panose="020B0604020202020204" pitchFamily="34" charset="0"/>
              <a:buChar char="•"/>
            </a:pPr>
            <a:r>
              <a:rPr lang="en-GB" sz="1200" dirty="0">
                <a:solidFill>
                  <a:schemeClr val="tx2">
                    <a:lumMod val="75000"/>
                    <a:lumOff val="25000"/>
                  </a:schemeClr>
                </a:solidFill>
                <a:latin typeface="+mn-lt"/>
              </a:rPr>
              <a:t>Ensure separate resource name / URL are used to for requesting tokens, issuing tokens, redirecting browsers. </a:t>
            </a:r>
          </a:p>
          <a:p>
            <a:pPr marL="628650" lvl="3" indent="-171450">
              <a:buFont typeface="Arial" panose="020B0604020202020204" pitchFamily="34" charset="0"/>
              <a:buChar char="•"/>
            </a:pPr>
            <a:r>
              <a:rPr lang="en-GB" sz="1200" dirty="0">
                <a:solidFill>
                  <a:schemeClr val="tx2">
                    <a:lumMod val="75000"/>
                    <a:lumOff val="25000"/>
                  </a:schemeClr>
                </a:solidFill>
                <a:latin typeface="+mn-lt"/>
              </a:rPr>
              <a:t>Store Authentication tokens in secure place. Use, Secure Vault feature, Key Value Maps or Data collection with appropriate access restrictions. </a:t>
            </a:r>
          </a:p>
        </p:txBody>
      </p:sp>
    </p:spTree>
    <p:extLst>
      <p:ext uri="{BB962C8B-B14F-4D97-AF65-F5344CB8AC3E}">
        <p14:creationId xmlns:p14="http://schemas.microsoft.com/office/powerpoint/2010/main" val="2186501316"/>
      </p:ext>
    </p:extLst>
  </p:cSld>
  <p:clrMapOvr>
    <a:masterClrMapping/>
  </p:clrMapOvr>
</p:sld>
</file>

<file path=ppt/theme/theme1.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UJ3EZNSAX3SN-1489146520-9</_dlc_DocId>
    <_dlc_DocIdUrl xmlns="d120e38b-ae86-4099-aa66-abe0e059b68f">
      <Url>https://intelliswift.sharepoint.com/sites/TechnologyCommunities/Integration/_layouts/15/DocIdRedir.aspx?ID=UJ3EZNSAX3SN-1489146520-9</Url>
      <Description>UJ3EZNSAX3SN-1489146520-9</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6D77693-2EC5-44A1-8A8B-F58740AE3924}"/>
</file>

<file path=customXml/itemProps2.xml><?xml version="1.0" encoding="utf-8"?>
<ds:datastoreItem xmlns:ds="http://schemas.openxmlformats.org/officeDocument/2006/customXml" ds:itemID="{AF1826B8-AB8D-4387-BB95-FF8ECB866D0F}"/>
</file>

<file path=customXml/itemProps3.xml><?xml version="1.0" encoding="utf-8"?>
<ds:datastoreItem xmlns:ds="http://schemas.openxmlformats.org/officeDocument/2006/customXml" ds:itemID="{19D66019-5922-483E-B1BB-D8D1DD9099BF}"/>
</file>

<file path=customXml/itemProps4.xml><?xml version="1.0" encoding="utf-8"?>
<ds:datastoreItem xmlns:ds="http://schemas.openxmlformats.org/officeDocument/2006/customXml" ds:itemID="{BDB6C771-BAA4-4AB4-A943-B1093CCFB7D0}"/>
</file>

<file path=docProps/app.xml><?xml version="1.0" encoding="utf-8"?>
<Properties xmlns="http://schemas.openxmlformats.org/officeDocument/2006/extended-properties" xmlns:vt="http://schemas.openxmlformats.org/officeDocument/2006/docPropsVTypes">
  <Template>COGNIZANT_Corp_16x9_2016</Template>
  <TotalTime>681</TotalTime>
  <Words>2788</Words>
  <Application>Microsoft Office PowerPoint</Application>
  <PresentationFormat>On-screen Show (16:9)</PresentationFormat>
  <Paragraphs>204</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Calibri</vt:lpstr>
      <vt:lpstr>Graphik Light</vt:lpstr>
      <vt:lpstr>Graphik Medium</vt:lpstr>
      <vt:lpstr>Graphik Semibold</vt:lpstr>
      <vt:lpstr>Helvetica Neue Medium</vt:lpstr>
      <vt:lpstr>Roboto</vt:lpstr>
      <vt:lpstr>Segoe UI</vt:lpstr>
      <vt:lpstr>Segoe UI Semibold</vt:lpstr>
      <vt:lpstr>Source Sans Pro</vt:lpstr>
      <vt:lpstr>Trebuchet MS</vt:lpstr>
      <vt:lpstr>Wingdings</vt:lpstr>
      <vt:lpstr>2_Office Theme</vt:lpstr>
      <vt:lpstr>PowerPoint Presentation</vt:lpstr>
      <vt:lpstr>Integration &amp; Security Matrix</vt:lpstr>
      <vt:lpstr>Apigee - API Development Best Practices</vt:lpstr>
      <vt:lpstr>Design Best Practices</vt:lpstr>
      <vt:lpstr>Design Best Practices</vt:lpstr>
      <vt:lpstr>Design Best Practices</vt:lpstr>
      <vt:lpstr>Design Best Practices</vt:lpstr>
      <vt:lpstr>Security Best Practices </vt:lpstr>
      <vt:lpstr>Security Best Practices </vt:lpstr>
      <vt:lpstr>Development Best Practices </vt:lpstr>
      <vt:lpstr>Development Best Practices </vt:lpstr>
      <vt:lpstr>Development Best Practices </vt:lpstr>
      <vt:lpstr>Development Best Practices </vt:lpstr>
      <vt:lpstr>Development Best Practices </vt:lpstr>
      <vt:lpstr>Logging Best Practices </vt:lpstr>
      <vt:lpstr>Fault Handling Best Practices </vt:lpstr>
      <vt:lpstr>Analytics Best Practices </vt:lpstr>
      <vt:lpstr>Analytics Best Practices </vt:lpstr>
      <vt:lpstr>API BaaS and App Best Practices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Vikaas Shivalingappa</dc:creator>
  <cp:lastModifiedBy>Naveen Totla</cp:lastModifiedBy>
  <cp:revision>158</cp:revision>
  <dcterms:created xsi:type="dcterms:W3CDTF">2016-01-23T12:16:06Z</dcterms:created>
  <dcterms:modified xsi:type="dcterms:W3CDTF">2022-06-01T05:21:21Z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19f24c90-993f-47cf-b201-18c5fd983d06</vt:lpwstr>
  </property>
</Properties>
</file>