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0761379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openxmlformats.org/officeDocument/2006/relationships/customXml" Target="../customXml/item4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Totla" userId="3a0dd7d2-776f-45b5-aa20-bccfea9d8cc6" providerId="ADAL" clId="{270A3322-6167-48EB-8DBC-6FD2044F50FE}"/>
    <pc:docChg chg="undo modSld">
      <pc:chgData name="Naveen Totla" userId="3a0dd7d2-776f-45b5-aa20-bccfea9d8cc6" providerId="ADAL" clId="{270A3322-6167-48EB-8DBC-6FD2044F50FE}" dt="2023-08-09T07:03:19.566" v="91" actId="20577"/>
      <pc:docMkLst>
        <pc:docMk/>
      </pc:docMkLst>
      <pc:sldChg chg="modSp">
        <pc:chgData name="Naveen Totla" userId="3a0dd7d2-776f-45b5-aa20-bccfea9d8cc6" providerId="ADAL" clId="{270A3322-6167-48EB-8DBC-6FD2044F50FE}" dt="2023-08-09T07:03:19.566" v="91" actId="20577"/>
        <pc:sldMkLst>
          <pc:docMk/>
          <pc:sldMk cId="3745426996" sldId="2076137959"/>
        </pc:sldMkLst>
        <pc:spChg chg="mod">
          <ac:chgData name="Naveen Totla" userId="3a0dd7d2-776f-45b5-aa20-bccfea9d8cc6" providerId="ADAL" clId="{270A3322-6167-48EB-8DBC-6FD2044F50FE}" dt="2023-08-09T07:03:19.566" v="91" actId="20577"/>
          <ac:spMkLst>
            <pc:docMk/>
            <pc:sldMk cId="3745426996" sldId="2076137959"/>
            <ac:spMk id="32" creationId="{1E9483BB-F8AC-491A-9695-810F037646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41565" y="-1"/>
            <a:ext cx="12193200" cy="687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8941560" y="330526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9463566" y="5908063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7718872" y="4946336"/>
            <a:ext cx="1748270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5983114" y="4009635"/>
            <a:ext cx="174827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11190412" y="4949911"/>
            <a:ext cx="1004630" cy="9670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7790348" y="4290"/>
            <a:ext cx="1717881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6076043" y="947565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 userDrawn="1"/>
        </p:nvSpPr>
        <p:spPr bwMode="auto">
          <a:xfrm>
            <a:off x="7023301" y="6359260"/>
            <a:ext cx="513041" cy="498740"/>
          </a:xfrm>
          <a:prstGeom prst="ellipse">
            <a:avLst/>
          </a:pr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 userDrawn="1"/>
        </p:nvSpPr>
        <p:spPr bwMode="auto">
          <a:xfrm>
            <a:off x="7159158" y="6492436"/>
            <a:ext cx="241326" cy="232388"/>
          </a:xfrm>
          <a:prstGeom prst="ellipse">
            <a:avLst/>
          </a:prstGeom>
          <a:solidFill>
            <a:srgbClr val="1DAB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11190412" y="1935968"/>
            <a:ext cx="100463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auto">
          <a:xfrm>
            <a:off x="11199350" y="4958848"/>
            <a:ext cx="237751" cy="266353"/>
          </a:xfrm>
          <a:custGeom>
            <a:avLst/>
            <a:gdLst>
              <a:gd name="T0" fmla="*/ 133 w 133"/>
              <a:gd name="T1" fmla="*/ 0 h 149"/>
              <a:gd name="T2" fmla="*/ 0 w 133"/>
              <a:gd name="T3" fmla="*/ 0 h 149"/>
              <a:gd name="T4" fmla="*/ 0 w 133"/>
              <a:gd name="T5" fmla="*/ 149 h 149"/>
              <a:gd name="T6" fmla="*/ 133 w 13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0"/>
                </a:moveTo>
                <a:lnTo>
                  <a:pt x="0" y="0"/>
                </a:lnTo>
                <a:lnTo>
                  <a:pt x="0" y="149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auto">
          <a:xfrm>
            <a:off x="11199350" y="1948481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auto">
          <a:xfrm>
            <a:off x="7802862" y="7839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auto">
          <a:xfrm>
            <a:off x="7718872" y="5645286"/>
            <a:ext cx="237751" cy="266353"/>
          </a:xfrm>
          <a:custGeom>
            <a:avLst/>
            <a:gdLst>
              <a:gd name="T0" fmla="*/ 133 w 133"/>
              <a:gd name="T1" fmla="*/ 149 h 149"/>
              <a:gd name="T2" fmla="*/ 0 w 133"/>
              <a:gd name="T3" fmla="*/ 149 h 149"/>
              <a:gd name="T4" fmla="*/ 0 w 133"/>
              <a:gd name="T5" fmla="*/ 0 h 149"/>
              <a:gd name="T6" fmla="*/ 133 w 133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149"/>
                </a:moveTo>
                <a:lnTo>
                  <a:pt x="0" y="149"/>
                </a:lnTo>
                <a:lnTo>
                  <a:pt x="0" y="0"/>
                </a:lnTo>
                <a:lnTo>
                  <a:pt x="133" y="149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10945484" y="6607013"/>
            <a:ext cx="235963" cy="262777"/>
          </a:xfrm>
          <a:custGeom>
            <a:avLst/>
            <a:gdLst>
              <a:gd name="T0" fmla="*/ 0 w 132"/>
              <a:gd name="T1" fmla="*/ 147 h 147"/>
              <a:gd name="T2" fmla="*/ 132 w 132"/>
              <a:gd name="T3" fmla="*/ 147 h 147"/>
              <a:gd name="T4" fmla="*/ 132 w 132"/>
              <a:gd name="T5" fmla="*/ 0 h 147"/>
              <a:gd name="T6" fmla="*/ 0 w 132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47">
                <a:moveTo>
                  <a:pt x="0" y="147"/>
                </a:moveTo>
                <a:lnTo>
                  <a:pt x="132" y="147"/>
                </a:lnTo>
                <a:lnTo>
                  <a:pt x="132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7557960" y="1634002"/>
            <a:ext cx="235963" cy="268140"/>
          </a:xfrm>
          <a:custGeom>
            <a:avLst/>
            <a:gdLst>
              <a:gd name="T0" fmla="*/ 0 w 132"/>
              <a:gd name="T1" fmla="*/ 150 h 150"/>
              <a:gd name="T2" fmla="*/ 132 w 132"/>
              <a:gd name="T3" fmla="*/ 150 h 150"/>
              <a:gd name="T4" fmla="*/ 132 w 132"/>
              <a:gd name="T5" fmla="*/ 0 h 150"/>
              <a:gd name="T6" fmla="*/ 0 w 132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50">
                <a:moveTo>
                  <a:pt x="0" y="150"/>
                </a:moveTo>
                <a:lnTo>
                  <a:pt x="132" y="150"/>
                </a:lnTo>
                <a:lnTo>
                  <a:pt x="132" y="0"/>
                </a:lnTo>
                <a:lnTo>
                  <a:pt x="0" y="15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7493634" y="4708585"/>
            <a:ext cx="237751" cy="262777"/>
          </a:xfrm>
          <a:custGeom>
            <a:avLst/>
            <a:gdLst>
              <a:gd name="T0" fmla="*/ 0 w 133"/>
              <a:gd name="T1" fmla="*/ 147 h 147"/>
              <a:gd name="T2" fmla="*/ 133 w 133"/>
              <a:gd name="T3" fmla="*/ 147 h 147"/>
              <a:gd name="T4" fmla="*/ 133 w 133"/>
              <a:gd name="T5" fmla="*/ 0 h 147"/>
              <a:gd name="T6" fmla="*/ 0 w 133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0" y="147"/>
                </a:moveTo>
                <a:lnTo>
                  <a:pt x="133" y="147"/>
                </a:lnTo>
                <a:lnTo>
                  <a:pt x="13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781780" y="2336379"/>
            <a:ext cx="3896036" cy="521681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Presentation</a:t>
            </a:r>
            <a:endParaRPr lang="en-IN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6781781" y="2775541"/>
            <a:ext cx="3896036" cy="887422"/>
          </a:xfrm>
        </p:spPr>
        <p:txBody>
          <a:bodyPr wrap="square">
            <a:spAutoFit/>
          </a:bodyPr>
          <a:lstStyle>
            <a:lvl1pPr>
              <a:lnSpc>
                <a:spcPts val="3100"/>
              </a:lnSpc>
              <a:spcBef>
                <a:spcPts val="0"/>
              </a:spcBef>
              <a:defRPr sz="310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goes here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40" name="Freeform 39"/>
          <p:cNvSpPr>
            <a:spLocks/>
          </p:cNvSpPr>
          <p:nvPr userDrawn="1"/>
        </p:nvSpPr>
        <p:spPr bwMode="auto">
          <a:xfrm>
            <a:off x="-41565" y="3575"/>
            <a:ext cx="6270890" cy="6876000"/>
          </a:xfrm>
          <a:custGeom>
            <a:avLst/>
            <a:gdLst>
              <a:gd name="T0" fmla="*/ 2319 w 3508"/>
              <a:gd name="T1" fmla="*/ 0 h 3836"/>
              <a:gd name="T2" fmla="*/ 2319 w 3508"/>
              <a:gd name="T3" fmla="*/ 832 h 3836"/>
              <a:gd name="T4" fmla="*/ 1163 w 3508"/>
              <a:gd name="T5" fmla="*/ 3 h 3836"/>
              <a:gd name="T6" fmla="*/ 0 w 3508"/>
              <a:gd name="T7" fmla="*/ 3 h 3836"/>
              <a:gd name="T8" fmla="*/ 0 w 3508"/>
              <a:gd name="T9" fmla="*/ 3836 h 3836"/>
              <a:gd name="T10" fmla="*/ 1189 w 3508"/>
              <a:gd name="T11" fmla="*/ 3836 h 3836"/>
              <a:gd name="T12" fmla="*/ 1189 w 3508"/>
              <a:gd name="T13" fmla="*/ 3167 h 3836"/>
              <a:gd name="T14" fmla="*/ 2326 w 3508"/>
              <a:gd name="T15" fmla="*/ 3833 h 3836"/>
              <a:gd name="T16" fmla="*/ 2331 w 3508"/>
              <a:gd name="T17" fmla="*/ 3836 h 3836"/>
              <a:gd name="T18" fmla="*/ 3508 w 3508"/>
              <a:gd name="T19" fmla="*/ 3836 h 3836"/>
              <a:gd name="T20" fmla="*/ 3508 w 3508"/>
              <a:gd name="T21" fmla="*/ 0 h 3836"/>
              <a:gd name="T22" fmla="*/ 2319 w 3508"/>
              <a:gd name="T23" fmla="*/ 0 h 3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8" h="3836">
                <a:moveTo>
                  <a:pt x="2319" y="0"/>
                </a:moveTo>
                <a:lnTo>
                  <a:pt x="2319" y="832"/>
                </a:lnTo>
                <a:lnTo>
                  <a:pt x="1163" y="3"/>
                </a:lnTo>
                <a:lnTo>
                  <a:pt x="0" y="3"/>
                </a:lnTo>
                <a:lnTo>
                  <a:pt x="0" y="3836"/>
                </a:lnTo>
                <a:lnTo>
                  <a:pt x="1189" y="3836"/>
                </a:lnTo>
                <a:lnTo>
                  <a:pt x="1189" y="3167"/>
                </a:lnTo>
                <a:lnTo>
                  <a:pt x="2326" y="3833"/>
                </a:lnTo>
                <a:lnTo>
                  <a:pt x="2331" y="3836"/>
                </a:lnTo>
                <a:lnTo>
                  <a:pt x="3508" y="3836"/>
                </a:lnTo>
                <a:lnTo>
                  <a:pt x="3508" y="0"/>
                </a:lnTo>
                <a:lnTo>
                  <a:pt x="2319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365361" y="4454234"/>
            <a:ext cx="2651007" cy="2427557"/>
          </a:xfrm>
          <a:custGeom>
            <a:avLst/>
            <a:gdLst>
              <a:gd name="T0" fmla="*/ 443 w 1483"/>
              <a:gd name="T1" fmla="*/ 0 h 1358"/>
              <a:gd name="T2" fmla="*/ 0 w 1483"/>
              <a:gd name="T3" fmla="*/ 0 h 1358"/>
              <a:gd name="T4" fmla="*/ 0 w 1483"/>
              <a:gd name="T5" fmla="*/ 1358 h 1358"/>
              <a:gd name="T6" fmla="*/ 417 w 1483"/>
              <a:gd name="T7" fmla="*/ 1358 h 1358"/>
              <a:gd name="T8" fmla="*/ 443 w 1483"/>
              <a:gd name="T9" fmla="*/ 1358 h 1358"/>
              <a:gd name="T10" fmla="*/ 1042 w 1483"/>
              <a:gd name="T11" fmla="*/ 1358 h 1358"/>
              <a:gd name="T12" fmla="*/ 1194 w 1483"/>
              <a:gd name="T13" fmla="*/ 1358 h 1358"/>
              <a:gd name="T14" fmla="*/ 1483 w 1483"/>
              <a:gd name="T15" fmla="*/ 1358 h 1358"/>
              <a:gd name="T16" fmla="*/ 1483 w 1483"/>
              <a:gd name="T17" fmla="*/ 0 h 1358"/>
              <a:gd name="T18" fmla="*/ 1042 w 1483"/>
              <a:gd name="T19" fmla="*/ 0 h 1358"/>
              <a:gd name="T20" fmla="*/ 1042 w 1483"/>
              <a:gd name="T21" fmla="*/ 915 h 1358"/>
              <a:gd name="T22" fmla="*/ 966 w 1483"/>
              <a:gd name="T23" fmla="*/ 915 h 1358"/>
              <a:gd name="T24" fmla="*/ 966 w 1483"/>
              <a:gd name="T25" fmla="*/ 0 h 1358"/>
              <a:gd name="T26" fmla="*/ 526 w 1483"/>
              <a:gd name="T27" fmla="*/ 0 h 1358"/>
              <a:gd name="T28" fmla="*/ 526 w 1483"/>
              <a:gd name="T29" fmla="*/ 915 h 1358"/>
              <a:gd name="T30" fmla="*/ 443 w 1483"/>
              <a:gd name="T31" fmla="*/ 915 h 1358"/>
              <a:gd name="T32" fmla="*/ 443 w 1483"/>
              <a:gd name="T33" fmla="*/ 0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83" h="1358">
                <a:moveTo>
                  <a:pt x="443" y="0"/>
                </a:moveTo>
                <a:lnTo>
                  <a:pt x="0" y="0"/>
                </a:lnTo>
                <a:lnTo>
                  <a:pt x="0" y="1358"/>
                </a:lnTo>
                <a:lnTo>
                  <a:pt x="417" y="1358"/>
                </a:lnTo>
                <a:lnTo>
                  <a:pt x="443" y="1358"/>
                </a:lnTo>
                <a:lnTo>
                  <a:pt x="1042" y="1358"/>
                </a:lnTo>
                <a:lnTo>
                  <a:pt x="1194" y="1358"/>
                </a:lnTo>
                <a:lnTo>
                  <a:pt x="1483" y="1358"/>
                </a:lnTo>
                <a:lnTo>
                  <a:pt x="1483" y="0"/>
                </a:lnTo>
                <a:lnTo>
                  <a:pt x="1042" y="0"/>
                </a:lnTo>
                <a:lnTo>
                  <a:pt x="1042" y="915"/>
                </a:lnTo>
                <a:lnTo>
                  <a:pt x="966" y="915"/>
                </a:lnTo>
                <a:lnTo>
                  <a:pt x="966" y="0"/>
                </a:lnTo>
                <a:lnTo>
                  <a:pt x="526" y="0"/>
                </a:lnTo>
                <a:lnTo>
                  <a:pt x="526" y="915"/>
                </a:lnTo>
                <a:lnTo>
                  <a:pt x="443" y="915"/>
                </a:lnTo>
                <a:lnTo>
                  <a:pt x="4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4365105" y="1585141"/>
            <a:ext cx="1867539" cy="2869094"/>
          </a:xfrm>
          <a:custGeom>
            <a:avLst/>
            <a:gdLst>
              <a:gd name="T0" fmla="*/ 1037 w 1037"/>
              <a:gd name="T1" fmla="*/ 479 h 1605"/>
              <a:gd name="T2" fmla="*/ 1037 w 1037"/>
              <a:gd name="T3" fmla="*/ 0 h 1605"/>
              <a:gd name="T4" fmla="*/ 0 w 1037"/>
              <a:gd name="T5" fmla="*/ 0 h 1605"/>
              <a:gd name="T6" fmla="*/ 0 w 1037"/>
              <a:gd name="T7" fmla="*/ 450 h 1605"/>
              <a:gd name="T8" fmla="*/ 0 w 1037"/>
              <a:gd name="T9" fmla="*/ 479 h 1605"/>
              <a:gd name="T10" fmla="*/ 0 w 1037"/>
              <a:gd name="T11" fmla="*/ 1126 h 1605"/>
              <a:gd name="T12" fmla="*/ 0 w 1037"/>
              <a:gd name="T13" fmla="*/ 1290 h 1605"/>
              <a:gd name="T14" fmla="*/ 0 w 1037"/>
              <a:gd name="T15" fmla="*/ 1605 h 1605"/>
              <a:gd name="T16" fmla="*/ 1037 w 1037"/>
              <a:gd name="T17" fmla="*/ 1605 h 1605"/>
              <a:gd name="T18" fmla="*/ 1037 w 1037"/>
              <a:gd name="T19" fmla="*/ 1126 h 1605"/>
              <a:gd name="T20" fmla="*/ 476 w 1037"/>
              <a:gd name="T21" fmla="*/ 1126 h 1605"/>
              <a:gd name="T22" fmla="*/ 476 w 1037"/>
              <a:gd name="T23" fmla="*/ 1045 h 1605"/>
              <a:gd name="T24" fmla="*/ 1037 w 1037"/>
              <a:gd name="T25" fmla="*/ 1045 h 1605"/>
              <a:gd name="T26" fmla="*/ 1037 w 1037"/>
              <a:gd name="T27" fmla="*/ 569 h 1605"/>
              <a:gd name="T28" fmla="*/ 476 w 1037"/>
              <a:gd name="T29" fmla="*/ 569 h 1605"/>
              <a:gd name="T30" fmla="*/ 476 w 1037"/>
              <a:gd name="T31" fmla="*/ 479 h 1605"/>
              <a:gd name="T32" fmla="*/ 1037 w 1037"/>
              <a:gd name="T33" fmla="*/ 479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" h="1605">
                <a:moveTo>
                  <a:pt x="1037" y="479"/>
                </a:moveTo>
                <a:lnTo>
                  <a:pt x="1037" y="0"/>
                </a:lnTo>
                <a:lnTo>
                  <a:pt x="0" y="0"/>
                </a:lnTo>
                <a:lnTo>
                  <a:pt x="0" y="450"/>
                </a:lnTo>
                <a:lnTo>
                  <a:pt x="0" y="479"/>
                </a:lnTo>
                <a:lnTo>
                  <a:pt x="0" y="1126"/>
                </a:lnTo>
                <a:lnTo>
                  <a:pt x="0" y="1290"/>
                </a:lnTo>
                <a:lnTo>
                  <a:pt x="0" y="1605"/>
                </a:lnTo>
                <a:lnTo>
                  <a:pt x="1037" y="1605"/>
                </a:lnTo>
                <a:lnTo>
                  <a:pt x="1037" y="1126"/>
                </a:lnTo>
                <a:lnTo>
                  <a:pt x="476" y="1126"/>
                </a:lnTo>
                <a:lnTo>
                  <a:pt x="476" y="1045"/>
                </a:lnTo>
                <a:lnTo>
                  <a:pt x="1037" y="1045"/>
                </a:lnTo>
                <a:lnTo>
                  <a:pt x="1037" y="569"/>
                </a:lnTo>
                <a:lnTo>
                  <a:pt x="476" y="569"/>
                </a:lnTo>
                <a:lnTo>
                  <a:pt x="476" y="479"/>
                </a:lnTo>
                <a:lnTo>
                  <a:pt x="1037" y="4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1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45EEB-DC4A-44B4-B873-A1D00A5D94FA}"/>
              </a:ext>
            </a:extLst>
          </p:cNvPr>
          <p:cNvGrpSpPr/>
          <p:nvPr userDrawn="1"/>
        </p:nvGrpSpPr>
        <p:grpSpPr>
          <a:xfrm>
            <a:off x="348913" y="4872693"/>
            <a:ext cx="11494174" cy="1249367"/>
            <a:chOff x="367169" y="316642"/>
            <a:chExt cx="11494174" cy="1249367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191454D6-FEA7-45C0-98EA-02C952B72B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316642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AD87F0C0-4F56-4390-AF36-BA2F22075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740003"/>
            <a:ext cx="12192000" cy="359493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4739" y="5156086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cxnSp>
        <p:nvCxnSpPr>
          <p:cNvPr id="8" name="Прямая соединительная линия 12"/>
          <p:cNvCxnSpPr/>
          <p:nvPr userDrawn="1"/>
        </p:nvCxnSpPr>
        <p:spPr>
          <a:xfrm>
            <a:off x="2760964" y="5016548"/>
            <a:ext cx="0" cy="11288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/>
          </p:cNvSpPr>
          <p:nvPr/>
        </p:nvSpPr>
        <p:spPr bwMode="auto">
          <a:xfrm>
            <a:off x="3380014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6163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>
            <a:off x="7794618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00767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86162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66887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3E880-CA67-45B5-9068-383F04096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2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87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D9017D-1B27-4649-9AB6-F65F97613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94353" y="2073457"/>
            <a:ext cx="1098252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0"/>
          </p:nvPr>
        </p:nvSpPr>
        <p:spPr>
          <a:xfrm>
            <a:off x="7299325" y="0"/>
            <a:ext cx="4892675" cy="6858000"/>
          </a:xfrm>
          <a:custGeom>
            <a:avLst/>
            <a:gdLst>
              <a:gd name="connsiteX0" fmla="*/ 0 w 4892675"/>
              <a:gd name="connsiteY0" fmla="*/ 0 h 6858000"/>
              <a:gd name="connsiteX1" fmla="*/ 4892675 w 4892675"/>
              <a:gd name="connsiteY1" fmla="*/ 0 h 6858000"/>
              <a:gd name="connsiteX2" fmla="*/ 4892675 w 4892675"/>
              <a:gd name="connsiteY2" fmla="*/ 6858000 h 6858000"/>
              <a:gd name="connsiteX3" fmla="*/ 0 w 4892675"/>
              <a:gd name="connsiteY3" fmla="*/ 6858000 h 6858000"/>
              <a:gd name="connsiteX4" fmla="*/ 0 w 4892675"/>
              <a:gd name="connsiteY4" fmla="*/ 6181311 h 6858000"/>
              <a:gd name="connsiteX5" fmla="*/ 1228387 w 4892675"/>
              <a:gd name="connsiteY5" fmla="*/ 6181311 h 6858000"/>
              <a:gd name="connsiteX6" fmla="*/ 1228387 w 4892675"/>
              <a:gd name="connsiteY6" fmla="*/ 4587065 h 6858000"/>
              <a:gd name="connsiteX7" fmla="*/ 0 w 4892675"/>
              <a:gd name="connsiteY7" fmla="*/ 4587065 h 6858000"/>
              <a:gd name="connsiteX8" fmla="*/ 0 w 4892675"/>
              <a:gd name="connsiteY8" fmla="*/ 4217599 h 6858000"/>
              <a:gd name="connsiteX9" fmla="*/ 1228387 w 4892675"/>
              <a:gd name="connsiteY9" fmla="*/ 4217599 h 6858000"/>
              <a:gd name="connsiteX10" fmla="*/ 1228387 w 4892675"/>
              <a:gd name="connsiteY10" fmla="*/ 2623353 h 6858000"/>
              <a:gd name="connsiteX11" fmla="*/ 0 w 4892675"/>
              <a:gd name="connsiteY11" fmla="*/ 2623353 h 6858000"/>
              <a:gd name="connsiteX12" fmla="*/ 0 w 4892675"/>
              <a:gd name="connsiteY12" fmla="*/ 2253887 h 6858000"/>
              <a:gd name="connsiteX13" fmla="*/ 1228387 w 4892675"/>
              <a:gd name="connsiteY13" fmla="*/ 2253887 h 6858000"/>
              <a:gd name="connsiteX14" fmla="*/ 1228387 w 4892675"/>
              <a:gd name="connsiteY14" fmla="*/ 659641 h 6858000"/>
              <a:gd name="connsiteX15" fmla="*/ 0 w 4892675"/>
              <a:gd name="connsiteY15" fmla="*/ 6596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2675" h="6858000">
                <a:moveTo>
                  <a:pt x="0" y="0"/>
                </a:moveTo>
                <a:lnTo>
                  <a:pt x="4892675" y="0"/>
                </a:lnTo>
                <a:lnTo>
                  <a:pt x="4892675" y="6858000"/>
                </a:lnTo>
                <a:lnTo>
                  <a:pt x="0" y="6858000"/>
                </a:lnTo>
                <a:lnTo>
                  <a:pt x="0" y="6181311"/>
                </a:lnTo>
                <a:lnTo>
                  <a:pt x="1228387" y="6181311"/>
                </a:lnTo>
                <a:lnTo>
                  <a:pt x="1228387" y="4587065"/>
                </a:lnTo>
                <a:lnTo>
                  <a:pt x="0" y="4587065"/>
                </a:lnTo>
                <a:lnTo>
                  <a:pt x="0" y="4217599"/>
                </a:lnTo>
                <a:lnTo>
                  <a:pt x="1228387" y="4217599"/>
                </a:lnTo>
                <a:lnTo>
                  <a:pt x="1228387" y="2623353"/>
                </a:lnTo>
                <a:lnTo>
                  <a:pt x="0" y="2623353"/>
                </a:lnTo>
                <a:lnTo>
                  <a:pt x="0" y="2253887"/>
                </a:lnTo>
                <a:lnTo>
                  <a:pt x="1228387" y="2253887"/>
                </a:lnTo>
                <a:lnTo>
                  <a:pt x="1228387" y="659641"/>
                </a:lnTo>
                <a:lnTo>
                  <a:pt x="0" y="6596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4587065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8318690" y="465838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/>
          </a:p>
        </p:txBody>
      </p:sp>
      <p:sp>
        <p:nvSpPr>
          <p:cNvPr id="55" name="Picture Placeholder 3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200650" y="5022799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56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52871" y="5250127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2623353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8318690" y="2694668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52871" y="3286415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Picture Placeholder 32"/>
          <p:cNvSpPr>
            <a:spLocks noGrp="1"/>
          </p:cNvSpPr>
          <p:nvPr>
            <p:ph type="pic" sz="quarter" idx="15" hasCustomPrompt="1"/>
          </p:nvPr>
        </p:nvSpPr>
        <p:spPr>
          <a:xfrm>
            <a:off x="5200650" y="3059087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659641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318690" y="730956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 hasCustomPrompt="1"/>
          </p:nvPr>
        </p:nvSpPr>
        <p:spPr>
          <a:xfrm>
            <a:off x="5200650" y="1095375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4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353" y="2749277"/>
            <a:ext cx="4059289" cy="228977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2871" y="1322703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852871" y="108269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5852871" y="3035180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852871" y="499036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57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  <a:p>
            <a:endParaRPr lang="en-IN" sz="1850" dirty="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141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CF595-B1A8-41B5-B398-5F5C2B5E0F89}"/>
              </a:ext>
            </a:extLst>
          </p:cNvPr>
          <p:cNvGrpSpPr/>
          <p:nvPr userDrawn="1"/>
        </p:nvGrpSpPr>
        <p:grpSpPr>
          <a:xfrm>
            <a:off x="348913" y="229124"/>
            <a:ext cx="11494174" cy="1336885"/>
            <a:chOff x="367169" y="229124"/>
            <a:chExt cx="11494174" cy="1336885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4F90CE05-CA75-4080-9DCF-12B7D964E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29124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37687D2B-6AA4-44FA-AE15-2CB316482D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33338" y="-38100"/>
            <a:ext cx="5372101" cy="68961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7375" y="671943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5686599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8695821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686599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695821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Text Placehold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44182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4182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4" name="Text Placehold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53404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5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53404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6" name="Text Placeholder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44182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44182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953404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953404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EB0651B-FA7E-4979-96CB-FA9B03F67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37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78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93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74501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663951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697131" y="4320924"/>
            <a:ext cx="133350" cy="152400"/>
          </a:xfrm>
          <a:custGeom>
            <a:avLst/>
            <a:gdLst>
              <a:gd name="T0" fmla="*/ 0 w 84"/>
              <a:gd name="T1" fmla="*/ 0 h 96"/>
              <a:gd name="T2" fmla="*/ 84 w 84"/>
              <a:gd name="T3" fmla="*/ 0 h 96"/>
              <a:gd name="T4" fmla="*/ 84 w 84"/>
              <a:gd name="T5" fmla="*/ 96 h 96"/>
              <a:gd name="T6" fmla="*/ 0 w 8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96">
                <a:moveTo>
                  <a:pt x="0" y="0"/>
                </a:moveTo>
                <a:lnTo>
                  <a:pt x="84" y="0"/>
                </a:lnTo>
                <a:lnTo>
                  <a:pt x="84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AutoShape 11"/>
          <p:cNvSpPr>
            <a:spLocks noChangeAspect="1" noChangeArrowheads="1" noTextEdit="1"/>
          </p:cNvSpPr>
          <p:nvPr/>
        </p:nvSpPr>
        <p:spPr bwMode="auto">
          <a:xfrm>
            <a:off x="7729892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734655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Rectangle 31"/>
          <p:cNvSpPr/>
          <p:nvPr userDrawn="1"/>
        </p:nvSpPr>
        <p:spPr>
          <a:xfrm>
            <a:off x="3216729" y="1193800"/>
            <a:ext cx="8637814" cy="27450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utoShape 11"/>
          <p:cNvSpPr>
            <a:spLocks noChangeAspect="1" noChangeArrowheads="1" noTextEdit="1"/>
          </p:cNvSpPr>
          <p:nvPr/>
        </p:nvSpPr>
        <p:spPr bwMode="auto">
          <a:xfrm>
            <a:off x="9768367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9773130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8954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907234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945710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98418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88954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907234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45710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98418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887788" y="1870118"/>
            <a:ext cx="146685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5828706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72802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9707371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64592-9E49-4408-AC69-FAED99F9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55637-A371-4B95-A78F-C87D0D0BAF06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901F40E5-7F4A-43AE-B049-46ED1333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51943B0B-2A78-4CD9-A3D4-622B25EFA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93A9D943-4EC9-4B02-815F-DA2FA6DDF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969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Section divider</a:t>
            </a:r>
            <a:br>
              <a:rPr lang="en-IN" dirty="0"/>
            </a:br>
            <a:r>
              <a:rPr lang="en-IN" dirty="0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87712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79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" y="0"/>
            <a:ext cx="12192001" cy="6864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0D5B5778-AF0D-4083-ABD6-5062BEDF0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2700" y="0"/>
            <a:ext cx="5921375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Company Image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EE004-3B94-496C-B457-BB9738A06932}"/>
              </a:ext>
            </a:extLst>
          </p:cNvPr>
          <p:cNvGrpSpPr/>
          <p:nvPr userDrawn="1"/>
        </p:nvGrpSpPr>
        <p:grpSpPr>
          <a:xfrm>
            <a:off x="6461898" y="1839385"/>
            <a:ext cx="4113397" cy="3019346"/>
            <a:chOff x="-38580" y="3575"/>
            <a:chExt cx="9373774" cy="6880602"/>
          </a:xfrm>
        </p:grpSpPr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6D937FD6-85E7-4AFF-97E9-2F1E848B0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8580" y="3575"/>
              <a:ext cx="6270890" cy="6857222"/>
            </a:xfrm>
            <a:custGeom>
              <a:avLst/>
              <a:gdLst>
                <a:gd name="T0" fmla="*/ 2319 w 3508"/>
                <a:gd name="T1" fmla="*/ 0 h 3836"/>
                <a:gd name="T2" fmla="*/ 2319 w 3508"/>
                <a:gd name="T3" fmla="*/ 832 h 3836"/>
                <a:gd name="T4" fmla="*/ 1163 w 3508"/>
                <a:gd name="T5" fmla="*/ 3 h 3836"/>
                <a:gd name="T6" fmla="*/ 0 w 3508"/>
                <a:gd name="T7" fmla="*/ 3 h 3836"/>
                <a:gd name="T8" fmla="*/ 0 w 3508"/>
                <a:gd name="T9" fmla="*/ 3836 h 3836"/>
                <a:gd name="T10" fmla="*/ 1189 w 3508"/>
                <a:gd name="T11" fmla="*/ 3836 h 3836"/>
                <a:gd name="T12" fmla="*/ 1189 w 3508"/>
                <a:gd name="T13" fmla="*/ 3167 h 3836"/>
                <a:gd name="T14" fmla="*/ 2326 w 3508"/>
                <a:gd name="T15" fmla="*/ 3833 h 3836"/>
                <a:gd name="T16" fmla="*/ 2331 w 3508"/>
                <a:gd name="T17" fmla="*/ 3836 h 3836"/>
                <a:gd name="T18" fmla="*/ 3508 w 3508"/>
                <a:gd name="T19" fmla="*/ 3836 h 3836"/>
                <a:gd name="T20" fmla="*/ 3508 w 3508"/>
                <a:gd name="T21" fmla="*/ 0 h 3836"/>
                <a:gd name="T22" fmla="*/ 2319 w 3508"/>
                <a:gd name="T23" fmla="*/ 0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8" h="3836">
                  <a:moveTo>
                    <a:pt x="2319" y="0"/>
                  </a:moveTo>
                  <a:lnTo>
                    <a:pt x="2319" y="832"/>
                  </a:lnTo>
                  <a:lnTo>
                    <a:pt x="1163" y="3"/>
                  </a:lnTo>
                  <a:lnTo>
                    <a:pt x="0" y="3"/>
                  </a:lnTo>
                  <a:lnTo>
                    <a:pt x="0" y="3836"/>
                  </a:lnTo>
                  <a:lnTo>
                    <a:pt x="1189" y="3836"/>
                  </a:lnTo>
                  <a:lnTo>
                    <a:pt x="1189" y="3167"/>
                  </a:lnTo>
                  <a:lnTo>
                    <a:pt x="2326" y="3833"/>
                  </a:lnTo>
                  <a:lnTo>
                    <a:pt x="2331" y="3836"/>
                  </a:lnTo>
                  <a:lnTo>
                    <a:pt x="3508" y="3836"/>
                  </a:lnTo>
                  <a:lnTo>
                    <a:pt x="3508" y="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010101"/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CAEA3237-D463-4F60-9D35-291F52B46E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6797" y="4436817"/>
              <a:ext cx="2651006" cy="2427558"/>
            </a:xfrm>
            <a:custGeom>
              <a:avLst/>
              <a:gdLst>
                <a:gd name="T0" fmla="*/ 443 w 1483"/>
                <a:gd name="T1" fmla="*/ 0 h 1358"/>
                <a:gd name="T2" fmla="*/ 0 w 1483"/>
                <a:gd name="T3" fmla="*/ 0 h 1358"/>
                <a:gd name="T4" fmla="*/ 0 w 1483"/>
                <a:gd name="T5" fmla="*/ 1358 h 1358"/>
                <a:gd name="T6" fmla="*/ 417 w 1483"/>
                <a:gd name="T7" fmla="*/ 1358 h 1358"/>
                <a:gd name="T8" fmla="*/ 443 w 1483"/>
                <a:gd name="T9" fmla="*/ 1358 h 1358"/>
                <a:gd name="T10" fmla="*/ 1042 w 1483"/>
                <a:gd name="T11" fmla="*/ 1358 h 1358"/>
                <a:gd name="T12" fmla="*/ 1194 w 1483"/>
                <a:gd name="T13" fmla="*/ 1358 h 1358"/>
                <a:gd name="T14" fmla="*/ 1483 w 1483"/>
                <a:gd name="T15" fmla="*/ 1358 h 1358"/>
                <a:gd name="T16" fmla="*/ 1483 w 1483"/>
                <a:gd name="T17" fmla="*/ 0 h 1358"/>
                <a:gd name="T18" fmla="*/ 1042 w 1483"/>
                <a:gd name="T19" fmla="*/ 0 h 1358"/>
                <a:gd name="T20" fmla="*/ 1042 w 1483"/>
                <a:gd name="T21" fmla="*/ 915 h 1358"/>
                <a:gd name="T22" fmla="*/ 966 w 1483"/>
                <a:gd name="T23" fmla="*/ 915 h 1358"/>
                <a:gd name="T24" fmla="*/ 966 w 1483"/>
                <a:gd name="T25" fmla="*/ 0 h 1358"/>
                <a:gd name="T26" fmla="*/ 526 w 1483"/>
                <a:gd name="T27" fmla="*/ 0 h 1358"/>
                <a:gd name="T28" fmla="*/ 526 w 1483"/>
                <a:gd name="T29" fmla="*/ 915 h 1358"/>
                <a:gd name="T30" fmla="*/ 443 w 1483"/>
                <a:gd name="T31" fmla="*/ 915 h 1358"/>
                <a:gd name="T32" fmla="*/ 443 w 1483"/>
                <a:gd name="T33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3" h="1358">
                  <a:moveTo>
                    <a:pt x="443" y="0"/>
                  </a:moveTo>
                  <a:lnTo>
                    <a:pt x="0" y="0"/>
                  </a:lnTo>
                  <a:lnTo>
                    <a:pt x="0" y="1358"/>
                  </a:lnTo>
                  <a:lnTo>
                    <a:pt x="417" y="1358"/>
                  </a:lnTo>
                  <a:lnTo>
                    <a:pt x="443" y="1358"/>
                  </a:lnTo>
                  <a:lnTo>
                    <a:pt x="1042" y="1358"/>
                  </a:lnTo>
                  <a:lnTo>
                    <a:pt x="1194" y="1358"/>
                  </a:lnTo>
                  <a:lnTo>
                    <a:pt x="1483" y="1358"/>
                  </a:lnTo>
                  <a:lnTo>
                    <a:pt x="1483" y="0"/>
                  </a:lnTo>
                  <a:lnTo>
                    <a:pt x="1042" y="0"/>
                  </a:lnTo>
                  <a:lnTo>
                    <a:pt x="1042" y="915"/>
                  </a:lnTo>
                  <a:lnTo>
                    <a:pt x="966" y="915"/>
                  </a:lnTo>
                  <a:lnTo>
                    <a:pt x="966" y="0"/>
                  </a:lnTo>
                  <a:lnTo>
                    <a:pt x="526" y="0"/>
                  </a:lnTo>
                  <a:lnTo>
                    <a:pt x="526" y="915"/>
                  </a:lnTo>
                  <a:lnTo>
                    <a:pt x="443" y="915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26B15ADD-9FC3-41FA-B837-A43795F8F2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7830" y="1421858"/>
              <a:ext cx="1867539" cy="2869094"/>
            </a:xfrm>
            <a:custGeom>
              <a:avLst/>
              <a:gdLst>
                <a:gd name="T0" fmla="*/ 1037 w 1037"/>
                <a:gd name="T1" fmla="*/ 479 h 1605"/>
                <a:gd name="T2" fmla="*/ 1037 w 1037"/>
                <a:gd name="T3" fmla="*/ 0 h 1605"/>
                <a:gd name="T4" fmla="*/ 0 w 1037"/>
                <a:gd name="T5" fmla="*/ 0 h 1605"/>
                <a:gd name="T6" fmla="*/ 0 w 1037"/>
                <a:gd name="T7" fmla="*/ 450 h 1605"/>
                <a:gd name="T8" fmla="*/ 0 w 1037"/>
                <a:gd name="T9" fmla="*/ 479 h 1605"/>
                <a:gd name="T10" fmla="*/ 0 w 1037"/>
                <a:gd name="T11" fmla="*/ 1126 h 1605"/>
                <a:gd name="T12" fmla="*/ 0 w 1037"/>
                <a:gd name="T13" fmla="*/ 1290 h 1605"/>
                <a:gd name="T14" fmla="*/ 0 w 1037"/>
                <a:gd name="T15" fmla="*/ 1605 h 1605"/>
                <a:gd name="T16" fmla="*/ 1037 w 1037"/>
                <a:gd name="T17" fmla="*/ 1605 h 1605"/>
                <a:gd name="T18" fmla="*/ 1037 w 1037"/>
                <a:gd name="T19" fmla="*/ 1126 h 1605"/>
                <a:gd name="T20" fmla="*/ 476 w 1037"/>
                <a:gd name="T21" fmla="*/ 1126 h 1605"/>
                <a:gd name="T22" fmla="*/ 476 w 1037"/>
                <a:gd name="T23" fmla="*/ 1045 h 1605"/>
                <a:gd name="T24" fmla="*/ 1037 w 1037"/>
                <a:gd name="T25" fmla="*/ 1045 h 1605"/>
                <a:gd name="T26" fmla="*/ 1037 w 1037"/>
                <a:gd name="T27" fmla="*/ 569 h 1605"/>
                <a:gd name="T28" fmla="*/ 476 w 1037"/>
                <a:gd name="T29" fmla="*/ 569 h 1605"/>
                <a:gd name="T30" fmla="*/ 476 w 1037"/>
                <a:gd name="T31" fmla="*/ 479 h 1605"/>
                <a:gd name="T32" fmla="*/ 1037 w 1037"/>
                <a:gd name="T33" fmla="*/ 479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7" h="1605">
                  <a:moveTo>
                    <a:pt x="1037" y="479"/>
                  </a:moveTo>
                  <a:lnTo>
                    <a:pt x="1037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0" y="479"/>
                  </a:lnTo>
                  <a:lnTo>
                    <a:pt x="0" y="1126"/>
                  </a:lnTo>
                  <a:lnTo>
                    <a:pt x="0" y="1290"/>
                  </a:lnTo>
                  <a:lnTo>
                    <a:pt x="0" y="1605"/>
                  </a:lnTo>
                  <a:lnTo>
                    <a:pt x="1037" y="1605"/>
                  </a:lnTo>
                  <a:lnTo>
                    <a:pt x="1037" y="1126"/>
                  </a:lnTo>
                  <a:lnTo>
                    <a:pt x="476" y="1126"/>
                  </a:lnTo>
                  <a:lnTo>
                    <a:pt x="476" y="1045"/>
                  </a:lnTo>
                  <a:lnTo>
                    <a:pt x="1037" y="1045"/>
                  </a:lnTo>
                  <a:lnTo>
                    <a:pt x="1037" y="569"/>
                  </a:lnTo>
                  <a:lnTo>
                    <a:pt x="476" y="569"/>
                  </a:lnTo>
                  <a:lnTo>
                    <a:pt x="476" y="479"/>
                  </a:lnTo>
                  <a:lnTo>
                    <a:pt x="1037" y="479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5219D8-25C3-4DA4-AC73-ED93BFB78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3867" y="6651789"/>
              <a:ext cx="241327" cy="23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971" y="5120261"/>
            <a:ext cx="4065409" cy="784830"/>
          </a:xfrm>
        </p:spPr>
        <p:txBody>
          <a:bodyPr wrap="square">
            <a:spAutoFit/>
          </a:bodyPr>
          <a:lstStyle>
            <a:lvl1pPr>
              <a:defRPr sz="2500" b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 err="1"/>
              <a:t>Intelliswift</a:t>
            </a:r>
            <a:r>
              <a:rPr lang="en-US" dirty="0"/>
              <a:t> Company and Capabilities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E42354-48E0-4429-B69C-A62675D6BA38}"/>
              </a:ext>
            </a:extLst>
          </p:cNvPr>
          <p:cNvGrpSpPr/>
          <p:nvPr userDrawn="1"/>
        </p:nvGrpSpPr>
        <p:grpSpPr>
          <a:xfrm flipV="1">
            <a:off x="5910488" y="6317826"/>
            <a:ext cx="6281512" cy="53616"/>
            <a:chOff x="515938" y="6180138"/>
            <a:chExt cx="11125200" cy="34925"/>
          </a:xfrm>
        </p:grpSpPr>
        <p:sp>
          <p:nvSpPr>
            <p:cNvPr id="59" name="Rectangle 35">
              <a:extLst>
                <a:ext uri="{FF2B5EF4-FFF2-40B4-BE49-F238E27FC236}">
                  <a16:creationId xmlns:a16="http://schemas.microsoft.com/office/drawing/2014/main" id="{805539E9-8107-4D4D-8E37-B5D3D6C4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Rectangle 36">
              <a:extLst>
                <a:ext uri="{FF2B5EF4-FFF2-40B4-BE49-F238E27FC236}">
                  <a16:creationId xmlns:a16="http://schemas.microsoft.com/office/drawing/2014/main" id="{E2168D98-7A33-4F1F-AEC1-DE3536D8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9C0EC4F9-4889-411D-8162-CC6BE6B3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E65B11B8-CD8B-4367-8BCE-D6C6C6B0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Rectangle 39">
              <a:extLst>
                <a:ext uri="{FF2B5EF4-FFF2-40B4-BE49-F238E27FC236}">
                  <a16:creationId xmlns:a16="http://schemas.microsoft.com/office/drawing/2014/main" id="{557249E6-0EE7-4C85-9A60-623B60D9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3677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800"/>
            <a:ext cx="5664608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57592" y="2987040"/>
            <a:ext cx="10885108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996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607639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12B4F3D-08C9-488C-8A19-7FC9ED97B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358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3" y="1193799"/>
            <a:ext cx="3587688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CB1B8A0-F44E-42F3-8244-AF9AAE056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372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9E10B-7A2D-4D52-91D7-272AC77F4BC3}"/>
              </a:ext>
            </a:extLst>
          </p:cNvPr>
          <p:cNvGrpSpPr/>
          <p:nvPr userDrawn="1"/>
        </p:nvGrpSpPr>
        <p:grpSpPr>
          <a:xfrm>
            <a:off x="9725164" y="5100638"/>
            <a:ext cx="1866251" cy="530864"/>
            <a:chOff x="10051659" y="219383"/>
            <a:chExt cx="1866251" cy="5308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2115-17A3-4FF4-8933-E457533D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403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8B2C8E2-D1A5-44FD-BFA6-31944771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29" name="Freeform 87">
            <a:extLst>
              <a:ext uri="{FF2B5EF4-FFF2-40B4-BE49-F238E27FC236}">
                <a16:creationId xmlns:a16="http://schemas.microsoft.com/office/drawing/2014/main" id="{44F1EA6C-6062-47A1-9608-6D11E17B5C6A}"/>
              </a:ext>
            </a:extLst>
          </p:cNvPr>
          <p:cNvSpPr>
            <a:spLocks/>
          </p:cNvSpPr>
          <p:nvPr userDrawn="1"/>
        </p:nvSpPr>
        <p:spPr bwMode="auto">
          <a:xfrm>
            <a:off x="11293812" y="316642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57B7B-39EF-4886-8943-744CCBEC29B4}"/>
              </a:ext>
            </a:extLst>
          </p:cNvPr>
          <p:cNvGrpSpPr/>
          <p:nvPr userDrawn="1"/>
        </p:nvGrpSpPr>
        <p:grpSpPr>
          <a:xfrm>
            <a:off x="515938" y="6180138"/>
            <a:ext cx="11125200" cy="34925"/>
            <a:chOff x="515938" y="6180138"/>
            <a:chExt cx="11125200" cy="34925"/>
          </a:xfrm>
        </p:grpSpPr>
        <p:sp>
          <p:nvSpPr>
            <p:cNvPr id="35" name="Rectangle 35"/>
            <p:cNvSpPr>
              <a:spLocks noChangeArrowheads="1"/>
            </p:cNvSpPr>
            <p:nvPr userDrawn="1"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37"/>
            <p:cNvSpPr>
              <a:spLocks noChangeArrowheads="1"/>
            </p:cNvSpPr>
            <p:nvPr userDrawn="1"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536575" y="5266115"/>
            <a:ext cx="14972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End Slide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20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29645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2246628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z="2800" dirty="0"/>
              <a:t>Agenda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1454892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32995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34103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37453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38547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41897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43005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46355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E36FA99B-60BB-4502-8985-41F41E084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38" y="474471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A6E876-692E-4DEF-BBEF-DE9C429180CA}"/>
              </a:ext>
            </a:extLst>
          </p:cNvPr>
          <p:cNvCxnSpPr>
            <a:cxnSpLocks/>
          </p:cNvCxnSpPr>
          <p:nvPr userDrawn="1"/>
        </p:nvCxnSpPr>
        <p:spPr>
          <a:xfrm>
            <a:off x="604738" y="509746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7D372E7E-90FC-4373-B921-D7B917FFDF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4738" y="520666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408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10982522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782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878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319712" y="0"/>
            <a:ext cx="6862763" cy="6858000"/>
          </a:xfrm>
          <a:custGeom>
            <a:avLst/>
            <a:gdLst>
              <a:gd name="connsiteX0" fmla="*/ 0 w 6862763"/>
              <a:gd name="connsiteY0" fmla="*/ 0 h 6858000"/>
              <a:gd name="connsiteX1" fmla="*/ 1396397 w 6862763"/>
              <a:gd name="connsiteY1" fmla="*/ 0 h 6858000"/>
              <a:gd name="connsiteX2" fmla="*/ 1396397 w 6862763"/>
              <a:gd name="connsiteY2" fmla="*/ 966952 h 6858000"/>
              <a:gd name="connsiteX3" fmla="*/ 3120094 w 6862763"/>
              <a:gd name="connsiteY3" fmla="*/ 966952 h 6858000"/>
              <a:gd name="connsiteX4" fmla="*/ 3120094 w 6862763"/>
              <a:gd name="connsiteY4" fmla="*/ 0 h 6858000"/>
              <a:gd name="connsiteX5" fmla="*/ 6862763 w 6862763"/>
              <a:gd name="connsiteY5" fmla="*/ 0 h 6858000"/>
              <a:gd name="connsiteX6" fmla="*/ 6862763 w 6862763"/>
              <a:gd name="connsiteY6" fmla="*/ 6858000 h 6858000"/>
              <a:gd name="connsiteX7" fmla="*/ 4843791 w 6862763"/>
              <a:gd name="connsiteY7" fmla="*/ 6858000 h 6858000"/>
              <a:gd name="connsiteX8" fmla="*/ 4843791 w 6862763"/>
              <a:gd name="connsiteY8" fmla="*/ 5969876 h 6858000"/>
              <a:gd name="connsiteX9" fmla="*/ 5674108 w 6862763"/>
              <a:gd name="connsiteY9" fmla="*/ 5969876 h 6858000"/>
              <a:gd name="connsiteX10" fmla="*/ 5674108 w 6862763"/>
              <a:gd name="connsiteY10" fmla="*/ 5002924 h 6858000"/>
              <a:gd name="connsiteX11" fmla="*/ 4780841 w 6862763"/>
              <a:gd name="connsiteY11" fmla="*/ 5002924 h 6858000"/>
              <a:gd name="connsiteX12" fmla="*/ 4780841 w 6862763"/>
              <a:gd name="connsiteY12" fmla="*/ 5969876 h 6858000"/>
              <a:gd name="connsiteX13" fmla="*/ 3120094 w 6862763"/>
              <a:gd name="connsiteY13" fmla="*/ 5969876 h 6858000"/>
              <a:gd name="connsiteX14" fmla="*/ 3120094 w 6862763"/>
              <a:gd name="connsiteY14" fmla="*/ 5002924 h 6858000"/>
              <a:gd name="connsiteX15" fmla="*/ 1396397 w 6862763"/>
              <a:gd name="connsiteY15" fmla="*/ 5002924 h 6858000"/>
              <a:gd name="connsiteX16" fmla="*/ 1396397 w 6862763"/>
              <a:gd name="connsiteY16" fmla="*/ 5969876 h 6858000"/>
              <a:gd name="connsiteX17" fmla="*/ 3120094 w 6862763"/>
              <a:gd name="connsiteY17" fmla="*/ 5969876 h 6858000"/>
              <a:gd name="connsiteX18" fmla="*/ 3120094 w 6862763"/>
              <a:gd name="connsiteY18" fmla="*/ 6858000 h 6858000"/>
              <a:gd name="connsiteX19" fmla="*/ 0 w 6862763"/>
              <a:gd name="connsiteY19" fmla="*/ 6858000 h 6858000"/>
              <a:gd name="connsiteX20" fmla="*/ 0 w 6862763"/>
              <a:gd name="connsiteY20" fmla="*/ 5025202 h 6858000"/>
              <a:gd name="connsiteX21" fmla="*/ 1396209 w 6862763"/>
              <a:gd name="connsiteY21" fmla="*/ 5025202 h 6858000"/>
              <a:gd name="connsiteX22" fmla="*/ 1396209 w 6862763"/>
              <a:gd name="connsiteY22" fmla="*/ 4058250 h 6858000"/>
              <a:gd name="connsiteX23" fmla="*/ 0 w 6862763"/>
              <a:gd name="connsiteY23" fmla="*/ 4058250 h 6858000"/>
              <a:gd name="connsiteX24" fmla="*/ 0 w 6862763"/>
              <a:gd name="connsiteY24" fmla="*/ 1933905 h 6858000"/>
              <a:gd name="connsiteX25" fmla="*/ 1396209 w 6862763"/>
              <a:gd name="connsiteY25" fmla="*/ 1933905 h 6858000"/>
              <a:gd name="connsiteX26" fmla="*/ 1396209 w 6862763"/>
              <a:gd name="connsiteY26" fmla="*/ 966952 h 6858000"/>
              <a:gd name="connsiteX27" fmla="*/ 0 w 6862763"/>
              <a:gd name="connsiteY27" fmla="*/ 966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62763" h="6858000">
                <a:moveTo>
                  <a:pt x="0" y="0"/>
                </a:moveTo>
                <a:lnTo>
                  <a:pt x="1396397" y="0"/>
                </a:lnTo>
                <a:lnTo>
                  <a:pt x="1396397" y="966952"/>
                </a:lnTo>
                <a:lnTo>
                  <a:pt x="3120094" y="966952"/>
                </a:lnTo>
                <a:lnTo>
                  <a:pt x="3120094" y="0"/>
                </a:lnTo>
                <a:lnTo>
                  <a:pt x="6862763" y="0"/>
                </a:lnTo>
                <a:lnTo>
                  <a:pt x="6862763" y="6858000"/>
                </a:lnTo>
                <a:lnTo>
                  <a:pt x="4843791" y="6858000"/>
                </a:lnTo>
                <a:lnTo>
                  <a:pt x="4843791" y="5969876"/>
                </a:lnTo>
                <a:lnTo>
                  <a:pt x="5674108" y="5969876"/>
                </a:lnTo>
                <a:lnTo>
                  <a:pt x="5674108" y="5002924"/>
                </a:lnTo>
                <a:lnTo>
                  <a:pt x="4780841" y="5002924"/>
                </a:lnTo>
                <a:lnTo>
                  <a:pt x="4780841" y="5969876"/>
                </a:lnTo>
                <a:lnTo>
                  <a:pt x="3120094" y="5969876"/>
                </a:lnTo>
                <a:lnTo>
                  <a:pt x="3120094" y="5002924"/>
                </a:lnTo>
                <a:lnTo>
                  <a:pt x="1396397" y="5002924"/>
                </a:lnTo>
                <a:lnTo>
                  <a:pt x="1396397" y="5969876"/>
                </a:lnTo>
                <a:lnTo>
                  <a:pt x="3120094" y="5969876"/>
                </a:lnTo>
                <a:lnTo>
                  <a:pt x="3120094" y="6858000"/>
                </a:lnTo>
                <a:lnTo>
                  <a:pt x="0" y="6858000"/>
                </a:lnTo>
                <a:lnTo>
                  <a:pt x="0" y="5025202"/>
                </a:lnTo>
                <a:lnTo>
                  <a:pt x="1396209" y="5025202"/>
                </a:lnTo>
                <a:lnTo>
                  <a:pt x="1396209" y="4058250"/>
                </a:lnTo>
                <a:lnTo>
                  <a:pt x="0" y="4058250"/>
                </a:lnTo>
                <a:lnTo>
                  <a:pt x="0" y="1933905"/>
                </a:lnTo>
                <a:lnTo>
                  <a:pt x="1396209" y="1933905"/>
                </a:lnTo>
                <a:lnTo>
                  <a:pt x="1396209" y="966952"/>
                </a:lnTo>
                <a:lnTo>
                  <a:pt x="0" y="9669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838" y="1785651"/>
            <a:ext cx="3468687" cy="42105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4811484" y="173038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9" y="1260917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3243067" cy="387798"/>
          </a:xfrm>
        </p:spPr>
        <p:txBody>
          <a:bodyPr wrap="none"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0636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 txBox="1">
            <a:spLocks/>
          </p:cNvSpPr>
          <p:nvPr userDrawn="1"/>
        </p:nvSpPr>
        <p:spPr>
          <a:xfrm>
            <a:off x="583719" y="346867"/>
            <a:ext cx="3243067" cy="3877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Headline goes here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137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13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29645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2246628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Agenda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1454892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32995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34103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37453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38547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41897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43005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46355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E36FA99B-60BB-4502-8985-41F41E084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38" y="474471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622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  <a:p>
            <a:endParaRPr lang="en-IN" sz="1850" dirty="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1832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971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400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IN" dirty="0"/>
              <a:t>Section divider</a:t>
            </a:r>
            <a:br>
              <a:rPr lang="en-IN" dirty="0"/>
            </a:br>
            <a:r>
              <a:rPr lang="en-IN" dirty="0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8056501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3064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800"/>
            <a:ext cx="5664608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57592" y="2987040"/>
            <a:ext cx="10885108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7194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607639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12B4F3D-08C9-488C-8A19-7FC9ED97B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612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3" y="1193799"/>
            <a:ext cx="3587688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CB1B8A0-F44E-42F3-8244-AF9AAE056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2952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9E10B-7A2D-4D52-91D7-272AC77F4BC3}"/>
              </a:ext>
            </a:extLst>
          </p:cNvPr>
          <p:cNvGrpSpPr/>
          <p:nvPr userDrawn="1"/>
        </p:nvGrpSpPr>
        <p:grpSpPr>
          <a:xfrm>
            <a:off x="9725164" y="5100638"/>
            <a:ext cx="1866251" cy="530864"/>
            <a:chOff x="10051659" y="219383"/>
            <a:chExt cx="1866251" cy="5308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2115-17A3-4FF4-8933-E457533D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403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8B2C8E2-D1A5-44FD-BFA6-31944771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29" name="Freeform 87">
            <a:extLst>
              <a:ext uri="{FF2B5EF4-FFF2-40B4-BE49-F238E27FC236}">
                <a16:creationId xmlns:a16="http://schemas.microsoft.com/office/drawing/2014/main" id="{44F1EA6C-6062-47A1-9608-6D11E17B5C6A}"/>
              </a:ext>
            </a:extLst>
          </p:cNvPr>
          <p:cNvSpPr>
            <a:spLocks/>
          </p:cNvSpPr>
          <p:nvPr userDrawn="1"/>
        </p:nvSpPr>
        <p:spPr bwMode="auto">
          <a:xfrm>
            <a:off x="11293812" y="316642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57B7B-39EF-4886-8943-744CCBEC29B4}"/>
              </a:ext>
            </a:extLst>
          </p:cNvPr>
          <p:cNvGrpSpPr/>
          <p:nvPr userDrawn="1"/>
        </p:nvGrpSpPr>
        <p:grpSpPr>
          <a:xfrm>
            <a:off x="515938" y="6180138"/>
            <a:ext cx="11125200" cy="34925"/>
            <a:chOff x="515938" y="6180138"/>
            <a:chExt cx="11125200" cy="34925"/>
          </a:xfrm>
        </p:grpSpPr>
        <p:sp>
          <p:nvSpPr>
            <p:cNvPr id="35" name="Rectangle 35"/>
            <p:cNvSpPr>
              <a:spLocks noChangeArrowheads="1"/>
            </p:cNvSpPr>
            <p:nvPr userDrawn="1"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37"/>
            <p:cNvSpPr>
              <a:spLocks noChangeArrowheads="1"/>
            </p:cNvSpPr>
            <p:nvPr userDrawn="1"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536575" y="5266115"/>
            <a:ext cx="14972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Segoe UI" panose="020B0502040204020203" pitchFamily="34" charset="0"/>
              </a:rPr>
              <a:t>End Slide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6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10982522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49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0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7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319712" y="0"/>
            <a:ext cx="6862763" cy="6858000"/>
          </a:xfrm>
          <a:custGeom>
            <a:avLst/>
            <a:gdLst>
              <a:gd name="connsiteX0" fmla="*/ 0 w 6862763"/>
              <a:gd name="connsiteY0" fmla="*/ 0 h 6858000"/>
              <a:gd name="connsiteX1" fmla="*/ 1396397 w 6862763"/>
              <a:gd name="connsiteY1" fmla="*/ 0 h 6858000"/>
              <a:gd name="connsiteX2" fmla="*/ 1396397 w 6862763"/>
              <a:gd name="connsiteY2" fmla="*/ 966952 h 6858000"/>
              <a:gd name="connsiteX3" fmla="*/ 3120094 w 6862763"/>
              <a:gd name="connsiteY3" fmla="*/ 966952 h 6858000"/>
              <a:gd name="connsiteX4" fmla="*/ 3120094 w 6862763"/>
              <a:gd name="connsiteY4" fmla="*/ 0 h 6858000"/>
              <a:gd name="connsiteX5" fmla="*/ 6862763 w 6862763"/>
              <a:gd name="connsiteY5" fmla="*/ 0 h 6858000"/>
              <a:gd name="connsiteX6" fmla="*/ 6862763 w 6862763"/>
              <a:gd name="connsiteY6" fmla="*/ 6858000 h 6858000"/>
              <a:gd name="connsiteX7" fmla="*/ 4843791 w 6862763"/>
              <a:gd name="connsiteY7" fmla="*/ 6858000 h 6858000"/>
              <a:gd name="connsiteX8" fmla="*/ 4843791 w 6862763"/>
              <a:gd name="connsiteY8" fmla="*/ 5969876 h 6858000"/>
              <a:gd name="connsiteX9" fmla="*/ 5674108 w 6862763"/>
              <a:gd name="connsiteY9" fmla="*/ 5969876 h 6858000"/>
              <a:gd name="connsiteX10" fmla="*/ 5674108 w 6862763"/>
              <a:gd name="connsiteY10" fmla="*/ 5002924 h 6858000"/>
              <a:gd name="connsiteX11" fmla="*/ 4780841 w 6862763"/>
              <a:gd name="connsiteY11" fmla="*/ 5002924 h 6858000"/>
              <a:gd name="connsiteX12" fmla="*/ 4780841 w 6862763"/>
              <a:gd name="connsiteY12" fmla="*/ 5969876 h 6858000"/>
              <a:gd name="connsiteX13" fmla="*/ 3120094 w 6862763"/>
              <a:gd name="connsiteY13" fmla="*/ 5969876 h 6858000"/>
              <a:gd name="connsiteX14" fmla="*/ 3120094 w 6862763"/>
              <a:gd name="connsiteY14" fmla="*/ 5002924 h 6858000"/>
              <a:gd name="connsiteX15" fmla="*/ 1396397 w 6862763"/>
              <a:gd name="connsiteY15" fmla="*/ 5002924 h 6858000"/>
              <a:gd name="connsiteX16" fmla="*/ 1396397 w 6862763"/>
              <a:gd name="connsiteY16" fmla="*/ 5969876 h 6858000"/>
              <a:gd name="connsiteX17" fmla="*/ 3120094 w 6862763"/>
              <a:gd name="connsiteY17" fmla="*/ 5969876 h 6858000"/>
              <a:gd name="connsiteX18" fmla="*/ 3120094 w 6862763"/>
              <a:gd name="connsiteY18" fmla="*/ 6858000 h 6858000"/>
              <a:gd name="connsiteX19" fmla="*/ 0 w 6862763"/>
              <a:gd name="connsiteY19" fmla="*/ 6858000 h 6858000"/>
              <a:gd name="connsiteX20" fmla="*/ 0 w 6862763"/>
              <a:gd name="connsiteY20" fmla="*/ 5025202 h 6858000"/>
              <a:gd name="connsiteX21" fmla="*/ 1396209 w 6862763"/>
              <a:gd name="connsiteY21" fmla="*/ 5025202 h 6858000"/>
              <a:gd name="connsiteX22" fmla="*/ 1396209 w 6862763"/>
              <a:gd name="connsiteY22" fmla="*/ 4058250 h 6858000"/>
              <a:gd name="connsiteX23" fmla="*/ 0 w 6862763"/>
              <a:gd name="connsiteY23" fmla="*/ 4058250 h 6858000"/>
              <a:gd name="connsiteX24" fmla="*/ 0 w 6862763"/>
              <a:gd name="connsiteY24" fmla="*/ 1933905 h 6858000"/>
              <a:gd name="connsiteX25" fmla="*/ 1396209 w 6862763"/>
              <a:gd name="connsiteY25" fmla="*/ 1933905 h 6858000"/>
              <a:gd name="connsiteX26" fmla="*/ 1396209 w 6862763"/>
              <a:gd name="connsiteY26" fmla="*/ 966952 h 6858000"/>
              <a:gd name="connsiteX27" fmla="*/ 0 w 6862763"/>
              <a:gd name="connsiteY27" fmla="*/ 966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62763" h="6858000">
                <a:moveTo>
                  <a:pt x="0" y="0"/>
                </a:moveTo>
                <a:lnTo>
                  <a:pt x="1396397" y="0"/>
                </a:lnTo>
                <a:lnTo>
                  <a:pt x="1396397" y="966952"/>
                </a:lnTo>
                <a:lnTo>
                  <a:pt x="3120094" y="966952"/>
                </a:lnTo>
                <a:lnTo>
                  <a:pt x="3120094" y="0"/>
                </a:lnTo>
                <a:lnTo>
                  <a:pt x="6862763" y="0"/>
                </a:lnTo>
                <a:lnTo>
                  <a:pt x="6862763" y="6858000"/>
                </a:lnTo>
                <a:lnTo>
                  <a:pt x="4843791" y="6858000"/>
                </a:lnTo>
                <a:lnTo>
                  <a:pt x="4843791" y="5969876"/>
                </a:lnTo>
                <a:lnTo>
                  <a:pt x="5674108" y="5969876"/>
                </a:lnTo>
                <a:lnTo>
                  <a:pt x="5674108" y="5002924"/>
                </a:lnTo>
                <a:lnTo>
                  <a:pt x="4780841" y="5002924"/>
                </a:lnTo>
                <a:lnTo>
                  <a:pt x="4780841" y="5969876"/>
                </a:lnTo>
                <a:lnTo>
                  <a:pt x="3120094" y="5969876"/>
                </a:lnTo>
                <a:lnTo>
                  <a:pt x="3120094" y="5002924"/>
                </a:lnTo>
                <a:lnTo>
                  <a:pt x="1396397" y="5002924"/>
                </a:lnTo>
                <a:lnTo>
                  <a:pt x="1396397" y="5969876"/>
                </a:lnTo>
                <a:lnTo>
                  <a:pt x="3120094" y="5969876"/>
                </a:lnTo>
                <a:lnTo>
                  <a:pt x="3120094" y="6858000"/>
                </a:lnTo>
                <a:lnTo>
                  <a:pt x="0" y="6858000"/>
                </a:lnTo>
                <a:lnTo>
                  <a:pt x="0" y="5025202"/>
                </a:lnTo>
                <a:lnTo>
                  <a:pt x="1396209" y="5025202"/>
                </a:lnTo>
                <a:lnTo>
                  <a:pt x="1396209" y="4058250"/>
                </a:lnTo>
                <a:lnTo>
                  <a:pt x="0" y="4058250"/>
                </a:lnTo>
                <a:lnTo>
                  <a:pt x="0" y="1933905"/>
                </a:lnTo>
                <a:lnTo>
                  <a:pt x="1396209" y="1933905"/>
                </a:lnTo>
                <a:lnTo>
                  <a:pt x="1396209" y="966952"/>
                </a:lnTo>
                <a:lnTo>
                  <a:pt x="0" y="9669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838" y="1785651"/>
            <a:ext cx="3468687" cy="42105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330140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Headline goes here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4811484" y="173038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9" y="1260917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71770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3719" y="346853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66775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8826500" y="640761"/>
            <a:ext cx="2628900" cy="5355481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000500" y="0"/>
            <a:ext cx="41148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Rectangle"/>
          <p:cNvSpPr/>
          <p:nvPr userDrawn="1"/>
        </p:nvSpPr>
        <p:spPr>
          <a:xfrm>
            <a:off x="1" y="1"/>
            <a:ext cx="4064000" cy="6858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336"/>
          <p:cNvSpPr>
            <a:spLocks/>
          </p:cNvSpPr>
          <p:nvPr userDrawn="1"/>
        </p:nvSpPr>
        <p:spPr bwMode="auto">
          <a:xfrm>
            <a:off x="365811" y="639286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337"/>
          <p:cNvSpPr>
            <a:spLocks/>
          </p:cNvSpPr>
          <p:nvPr userDrawn="1"/>
        </p:nvSpPr>
        <p:spPr bwMode="auto">
          <a:xfrm>
            <a:off x="2942618" y="219306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284462"/>
            <a:ext cx="2533826" cy="1163395"/>
          </a:xfr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dirty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</a:t>
            </a:r>
            <a:br>
              <a:rPr lang="en-IN" dirty="0"/>
            </a:br>
            <a:r>
              <a:rPr lang="en-IN" dirty="0"/>
              <a:t>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1777301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55A86-AB21-4529-928D-66201D0BB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6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39" y="315022"/>
            <a:ext cx="10982522" cy="460502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739" y="1193799"/>
            <a:ext cx="10982522" cy="480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B0D2CA-C527-4E62-9A1E-EA826BB096BB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E76DBB-01A9-4050-BDF9-49662FB4805D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26F3FE-AD6D-41C8-BA10-E086E654CD5C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5E28D8-78C0-479D-BE6E-050A20A446AE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C16C75-959F-4286-A630-04D44D98176B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D565C7C-D87E-49D8-AAFB-423769236DEC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260C1-AB71-4BB4-A15F-76DA0042C140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18" name="Google Shape;55;p9">
            <a:extLst>
              <a:ext uri="{FF2B5EF4-FFF2-40B4-BE49-F238E27FC236}">
                <a16:creationId xmlns:a16="http://schemas.microsoft.com/office/drawing/2014/main" id="{7E9A1EA2-D79D-4934-901E-B488F58C515D}"/>
              </a:ext>
            </a:extLst>
          </p:cNvPr>
          <p:cNvSpPr txBox="1"/>
          <p:nvPr userDrawn="1"/>
        </p:nvSpPr>
        <p:spPr>
          <a:xfrm>
            <a:off x="958150" y="6444802"/>
            <a:ext cx="2496250" cy="31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900" b="0" i="0" u="none" strike="noStrike" cap="none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Intelliswift</a:t>
            </a:r>
            <a:r>
              <a:rPr lang="en-US" sz="900" b="0" i="0" u="none" strike="noStrike" cap="none" dirty="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Software Inc. Confidential.</a:t>
            </a:r>
            <a:endParaRPr lang="en-US" sz="1100" b="0" i="0" u="none" strike="noStrike" cap="none" dirty="0">
              <a:solidFill>
                <a:schemeClr val="accent4">
                  <a:lumMod val="75000"/>
                  <a:lumOff val="25000"/>
                </a:schemeClr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A3A01D6-7C62-481B-AFEB-AE1CB8A80B50}"/>
              </a:ext>
            </a:extLst>
          </p:cNvPr>
          <p:cNvSpPr txBox="1">
            <a:spLocks/>
          </p:cNvSpPr>
          <p:nvPr userDrawn="1"/>
        </p:nvSpPr>
        <p:spPr>
          <a:xfrm>
            <a:off x="325722" y="6454644"/>
            <a:ext cx="340158" cy="28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300" kern="1200" smtClean="0">
                <a:solidFill>
                  <a:srgbClr val="004A77"/>
                </a:solidFill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Aft>
                <a:spcPts val="200"/>
              </a:spcAft>
            </a:pPr>
            <a:fld id="{D8605FA4-F412-44BB-9B30-812870BB5E9B}" type="slidenum">
              <a:rPr lang="en-IN" sz="1000" b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pPr>
                <a:lnSpc>
                  <a:spcPts val="1700"/>
                </a:lnSpc>
                <a:spcAft>
                  <a:spcPts val="200"/>
                </a:spcAft>
              </a:pPr>
              <a:t>‹#›</a:t>
            </a:fld>
            <a:endParaRPr lang="en-IN" sz="1200" b="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C76A-59F3-4288-AB50-4B9DCD99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306022"/>
            <a:ext cx="10982522" cy="373949"/>
          </a:xfrm>
        </p:spPr>
        <p:txBody>
          <a:bodyPr/>
          <a:lstStyle/>
          <a:p>
            <a:r>
              <a:rPr lang="en-US" sz="2700" dirty="0">
                <a:cs typeface="Arial" panose="020B0604020202020204" pitchFamily="34" charset="0"/>
              </a:rPr>
              <a:t>API Monetization implementation for a Global Fintech Company </a:t>
            </a:r>
            <a:endParaRPr 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8B02A3-3365-44A0-9F88-D1B105E713ED}"/>
              </a:ext>
            </a:extLst>
          </p:cNvPr>
          <p:cNvSpPr/>
          <p:nvPr/>
        </p:nvSpPr>
        <p:spPr>
          <a:xfrm>
            <a:off x="8489085" y="1629402"/>
            <a:ext cx="3256807" cy="4416829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rot="0" spcFirstLastPara="0" vertOverflow="overflow" horzOverflow="overflow" vert="horz" wrap="square" lIns="228600" tIns="228600" rIns="228600" bIns="2286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17" name="Lead Body Copy">
            <a:extLst>
              <a:ext uri="{FF2B5EF4-FFF2-40B4-BE49-F238E27FC236}">
                <a16:creationId xmlns:a16="http://schemas.microsoft.com/office/drawing/2014/main" id="{A1271D86-FEF4-456E-8A09-D41CAFBC14C2}"/>
              </a:ext>
            </a:extLst>
          </p:cNvPr>
          <p:cNvSpPr txBox="1"/>
          <p:nvPr/>
        </p:nvSpPr>
        <p:spPr>
          <a:xfrm>
            <a:off x="8879419" y="1813260"/>
            <a:ext cx="33311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Results</a:t>
            </a:r>
          </a:p>
        </p:txBody>
      </p:sp>
      <p:sp>
        <p:nvSpPr>
          <p:cNvPr id="20" name="Text Box">
            <a:extLst>
              <a:ext uri="{FF2B5EF4-FFF2-40B4-BE49-F238E27FC236}">
                <a16:creationId xmlns:a16="http://schemas.microsoft.com/office/drawing/2014/main" id="{0E9012D0-72F1-4852-986C-C93A8AF9C61D}"/>
              </a:ext>
            </a:extLst>
          </p:cNvPr>
          <p:cNvSpPr/>
          <p:nvPr/>
        </p:nvSpPr>
        <p:spPr>
          <a:xfrm>
            <a:off x="8779060" y="2123342"/>
            <a:ext cx="2814433" cy="293157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Onboarded 10 Clients on Monetization Platform across US and Canada Market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Implemented a common framework for enterprise clients to integrate in a standard way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seamless onboarding platform created where customer can use free tier plan to evaluate the Data APIs and subscribe post it.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Close to 1000 Monetized Transaction per day in the first week of launch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827028-7EF1-40F8-A123-AA884AB9A496}"/>
              </a:ext>
            </a:extLst>
          </p:cNvPr>
          <p:cNvSpPr/>
          <p:nvPr/>
        </p:nvSpPr>
        <p:spPr>
          <a:xfrm>
            <a:off x="8658752" y="2242825"/>
            <a:ext cx="120308" cy="364892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E7E6E6">
                <a:lumMod val="9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228600" tIns="228600" rIns="228600" bIns="2286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5B8DDC-1274-4763-A378-DD6C0067ED04}"/>
              </a:ext>
            </a:extLst>
          </p:cNvPr>
          <p:cNvSpPr/>
          <p:nvPr/>
        </p:nvSpPr>
        <p:spPr>
          <a:xfrm>
            <a:off x="446108" y="1090547"/>
            <a:ext cx="8042977" cy="4955690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</a:ln>
          <a:effectLst/>
        </p:spPr>
        <p:txBody>
          <a:bodyPr rot="0" spcFirstLastPara="0" vertOverflow="overflow" horzOverflow="overflow" vert="horz" wrap="square" lIns="228600" tIns="228600" rIns="228600" bIns="2286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25" name="Text Box">
            <a:extLst>
              <a:ext uri="{FF2B5EF4-FFF2-40B4-BE49-F238E27FC236}">
                <a16:creationId xmlns:a16="http://schemas.microsoft.com/office/drawing/2014/main" id="{B300BF88-DCA7-4F6E-AE14-CEA1CAC35F25}"/>
              </a:ext>
            </a:extLst>
          </p:cNvPr>
          <p:cNvSpPr/>
          <p:nvPr/>
        </p:nvSpPr>
        <p:spPr>
          <a:xfrm>
            <a:off x="459961" y="4845571"/>
            <a:ext cx="3522442" cy="3693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Apigee Monetization </a:t>
            </a:r>
          </a:p>
        </p:txBody>
      </p:sp>
      <p:sp>
        <p:nvSpPr>
          <p:cNvPr id="27" name="Lead Body Copy">
            <a:extLst>
              <a:ext uri="{FF2B5EF4-FFF2-40B4-BE49-F238E27FC236}">
                <a16:creationId xmlns:a16="http://schemas.microsoft.com/office/drawing/2014/main" id="{EB9459B9-9F53-4AB8-B58F-B8DBC10350BA}"/>
              </a:ext>
            </a:extLst>
          </p:cNvPr>
          <p:cNvSpPr txBox="1"/>
          <p:nvPr/>
        </p:nvSpPr>
        <p:spPr>
          <a:xfrm>
            <a:off x="598507" y="4481549"/>
            <a:ext cx="1206933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0080B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Technology Stack</a:t>
            </a:r>
          </a:p>
        </p:txBody>
      </p:sp>
      <p:sp>
        <p:nvSpPr>
          <p:cNvPr id="29" name="Lead Body Copy">
            <a:extLst>
              <a:ext uri="{FF2B5EF4-FFF2-40B4-BE49-F238E27FC236}">
                <a16:creationId xmlns:a16="http://schemas.microsoft.com/office/drawing/2014/main" id="{4F927F15-A489-4DD6-A01E-6364686958E8}"/>
              </a:ext>
            </a:extLst>
          </p:cNvPr>
          <p:cNvSpPr txBox="1"/>
          <p:nvPr/>
        </p:nvSpPr>
        <p:spPr>
          <a:xfrm>
            <a:off x="4493566" y="1536261"/>
            <a:ext cx="33311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0080B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Solution</a:t>
            </a:r>
          </a:p>
        </p:txBody>
      </p:sp>
      <p:sp>
        <p:nvSpPr>
          <p:cNvPr id="30" name="Text Box">
            <a:extLst>
              <a:ext uri="{FF2B5EF4-FFF2-40B4-BE49-F238E27FC236}">
                <a16:creationId xmlns:a16="http://schemas.microsoft.com/office/drawing/2014/main" id="{2D757896-1B57-47CD-8F07-15876201B0AD}"/>
              </a:ext>
            </a:extLst>
          </p:cNvPr>
          <p:cNvSpPr/>
          <p:nvPr/>
        </p:nvSpPr>
        <p:spPr>
          <a:xfrm>
            <a:off x="4289238" y="1813260"/>
            <a:ext cx="4041887" cy="303159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Implemented consumption based monetization models for APIs related to bank loan for small business segment for a Fintech customer.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All the rate plans are post-paid and have consumption band based pricing such as for first 100K-x$ and then for next 100K-y$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Also migrating customers monetization plan and configuration from Apigee Edge to Apigee 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Apigee offloads all the monetization related analytics to SAP, which is used for invoicing customers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Lead Body Copy">
            <a:extLst>
              <a:ext uri="{FF2B5EF4-FFF2-40B4-BE49-F238E27FC236}">
                <a16:creationId xmlns:a16="http://schemas.microsoft.com/office/drawing/2014/main" id="{34928E0C-9411-427D-845A-E71C3D9DBFC5}"/>
              </a:ext>
            </a:extLst>
          </p:cNvPr>
          <p:cNvSpPr txBox="1"/>
          <p:nvPr/>
        </p:nvSpPr>
        <p:spPr>
          <a:xfrm>
            <a:off x="614150" y="1524246"/>
            <a:ext cx="33311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0080B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Business Premise/Challenges</a:t>
            </a:r>
          </a:p>
        </p:txBody>
      </p:sp>
      <p:sp>
        <p:nvSpPr>
          <p:cNvPr id="32" name="Text Box">
            <a:extLst>
              <a:ext uri="{FF2B5EF4-FFF2-40B4-BE49-F238E27FC236}">
                <a16:creationId xmlns:a16="http://schemas.microsoft.com/office/drawing/2014/main" id="{1E9483BB-F8AC-491A-9695-810F037646A4}"/>
              </a:ext>
            </a:extLst>
          </p:cNvPr>
          <p:cNvSpPr/>
          <p:nvPr/>
        </p:nvSpPr>
        <p:spPr>
          <a:xfrm>
            <a:off x="452969" y="1916856"/>
            <a:ext cx="3597844" cy="20313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Need a solution to help customers to leverage changing financial payments ecosystems and keep pace in delivering experience to their users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Provider a platform for financial institutions to leverage the information in their enterprise  applications in an efficient manner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Promote reusability across the integration build for customers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06203F-827C-42C2-AED8-7CE9A13971B1}"/>
              </a:ext>
            </a:extLst>
          </p:cNvPr>
          <p:cNvCxnSpPr>
            <a:cxnSpLocks/>
          </p:cNvCxnSpPr>
          <p:nvPr/>
        </p:nvCxnSpPr>
        <p:spPr>
          <a:xfrm>
            <a:off x="583546" y="4797190"/>
            <a:ext cx="253942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B8D103-C7AC-4709-B60E-67DD21982222}"/>
              </a:ext>
            </a:extLst>
          </p:cNvPr>
          <p:cNvCxnSpPr>
            <a:cxnSpLocks/>
          </p:cNvCxnSpPr>
          <p:nvPr/>
        </p:nvCxnSpPr>
        <p:spPr>
          <a:xfrm>
            <a:off x="4514847" y="1850130"/>
            <a:ext cx="253942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42699-5D10-43DB-A199-FF280245BE5D}"/>
              </a:ext>
            </a:extLst>
          </p:cNvPr>
          <p:cNvCxnSpPr>
            <a:cxnSpLocks/>
          </p:cNvCxnSpPr>
          <p:nvPr/>
        </p:nvCxnSpPr>
        <p:spPr>
          <a:xfrm>
            <a:off x="600296" y="1889075"/>
            <a:ext cx="253942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817DA7B-7E7E-4C3B-97BB-AA9BAE4BE542}"/>
              </a:ext>
            </a:extLst>
          </p:cNvPr>
          <p:cNvSpPr/>
          <p:nvPr/>
        </p:nvSpPr>
        <p:spPr>
          <a:xfrm>
            <a:off x="4074261" y="1562904"/>
            <a:ext cx="123119" cy="420326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E7E6E6">
                <a:lumMod val="9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228600" tIns="228600" rIns="228600" bIns="2286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4D9D17-9C02-436C-A6BD-094FCFB2DCEB}"/>
              </a:ext>
            </a:extLst>
          </p:cNvPr>
          <p:cNvSpPr/>
          <p:nvPr/>
        </p:nvSpPr>
        <p:spPr>
          <a:xfrm>
            <a:off x="614150" y="913472"/>
            <a:ext cx="7049842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Monetizing of Payment, Account and Credit Services for SMB Clients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Lead Body Copy">
            <a:extLst>
              <a:ext uri="{FF2B5EF4-FFF2-40B4-BE49-F238E27FC236}">
                <a16:creationId xmlns:a16="http://schemas.microsoft.com/office/drawing/2014/main" id="{43423EAC-4F33-42DF-81D4-5F4AFEF8ABF5}"/>
              </a:ext>
            </a:extLst>
          </p:cNvPr>
          <p:cNvSpPr txBox="1"/>
          <p:nvPr/>
        </p:nvSpPr>
        <p:spPr>
          <a:xfrm>
            <a:off x="557274" y="5355616"/>
            <a:ext cx="1206933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0080B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Team and Duration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D62276-2FEA-4C1C-A474-E82FFBD8F432}"/>
              </a:ext>
            </a:extLst>
          </p:cNvPr>
          <p:cNvCxnSpPr>
            <a:cxnSpLocks/>
          </p:cNvCxnSpPr>
          <p:nvPr/>
        </p:nvCxnSpPr>
        <p:spPr>
          <a:xfrm>
            <a:off x="542313" y="5671257"/>
            <a:ext cx="253942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</p:cxnSp>
      <p:sp>
        <p:nvSpPr>
          <p:cNvPr id="22" name="Text Box">
            <a:extLst>
              <a:ext uri="{FF2B5EF4-FFF2-40B4-BE49-F238E27FC236}">
                <a16:creationId xmlns:a16="http://schemas.microsoft.com/office/drawing/2014/main" id="{6A1E27F6-CC1A-4BAC-99B6-BBC691F6AAFE}"/>
              </a:ext>
            </a:extLst>
          </p:cNvPr>
          <p:cNvSpPr/>
          <p:nvPr/>
        </p:nvSpPr>
        <p:spPr>
          <a:xfrm>
            <a:off x="505890" y="5584982"/>
            <a:ext cx="3522442" cy="55399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 Associates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7 weeks duration</a:t>
            </a:r>
          </a:p>
        </p:txBody>
      </p:sp>
    </p:spTree>
    <p:extLst>
      <p:ext uri="{BB962C8B-B14F-4D97-AF65-F5344CB8AC3E}">
        <p14:creationId xmlns:p14="http://schemas.microsoft.com/office/powerpoint/2010/main" val="3745426996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DE Color Theme">
      <a:dk1>
        <a:srgbClr val="1D1D1B"/>
      </a:dk1>
      <a:lt1>
        <a:srgbClr val="FFFFFF"/>
      </a:lt1>
      <a:dk2>
        <a:srgbClr val="1D1D1B"/>
      </a:dk2>
      <a:lt2>
        <a:srgbClr val="FFFFFF"/>
      </a:lt2>
      <a:accent1>
        <a:srgbClr val="15AF97"/>
      </a:accent1>
      <a:accent2>
        <a:srgbClr val="0080B7"/>
      </a:accent2>
      <a:accent3>
        <a:srgbClr val="F7A600"/>
      </a:accent3>
      <a:accent4>
        <a:srgbClr val="000000"/>
      </a:accent4>
      <a:accent5>
        <a:srgbClr val="919189"/>
      </a:accent5>
      <a:accent6>
        <a:srgbClr val="BFBFBF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666D5B5485E1439112A733814A8FB9" ma:contentTypeVersion="12" ma:contentTypeDescription="Create a new document." ma:contentTypeScope="" ma:versionID="886725ef03b2858c4266bfbf7c203e29">
  <xsd:schema xmlns:xsd="http://www.w3.org/2001/XMLSchema" xmlns:xs="http://www.w3.org/2001/XMLSchema" xmlns:p="http://schemas.microsoft.com/office/2006/metadata/properties" xmlns:ns2="d120e38b-ae86-4099-aa66-abe0e059b68f" xmlns:ns3="87e102d4-1bcc-4754-8587-0ac332a946ee" targetNamespace="http://schemas.microsoft.com/office/2006/metadata/properties" ma:root="true" ma:fieldsID="759894c396810f8bfac6929b40abc79b" ns2:_="" ns3:_="">
    <xsd:import namespace="d120e38b-ae86-4099-aa66-abe0e059b68f"/>
    <xsd:import namespace="87e102d4-1bcc-4754-8587-0ac332a946e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0e38b-ae86-4099-aa66-abe0e059b6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541d59b-15a2-4847-a546-d1bf00215b6a}" ma:internalName="TaxCatchAll" ma:showField="CatchAllData" ma:web="d120e38b-ae86-4099-aa66-abe0e059b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102d4-1bcc-4754-8587-0ac332a94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78fb48d-d816-4dbe-92eb-7e88bd6f62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20e38b-ae86-4099-aa66-abe0e059b68f">UJ3EZNSAX3SN-1489146520-36</_dlc_DocId>
    <_dlc_DocIdUrl xmlns="d120e38b-ae86-4099-aa66-abe0e059b68f">
      <Url>https://intelliswift.sharepoint.com/sites/TechnologyCommunities/Integration/_layouts/15/DocIdRedir.aspx?ID=UJ3EZNSAX3SN-1489146520-36</Url>
      <Description>UJ3EZNSAX3SN-1489146520-36</Description>
    </_dlc_DocIdUrl>
    <TaxCatchAll xmlns="d120e38b-ae86-4099-aa66-abe0e059b68f" xsi:nil="true"/>
    <lcf76f155ced4ddcb4097134ff3c332f xmlns="87e102d4-1bcc-4754-8587-0ac332a946ee">
      <Terms xmlns="http://schemas.microsoft.com/office/infopath/2007/PartnerControls"/>
    </lcf76f155ced4ddcb4097134ff3c332f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C260B86-401A-416F-BE9A-74D91BFD3678}"/>
</file>

<file path=customXml/itemProps2.xml><?xml version="1.0" encoding="utf-8"?>
<ds:datastoreItem xmlns:ds="http://schemas.openxmlformats.org/officeDocument/2006/customXml" ds:itemID="{F9BC2C91-3512-4C4B-AA81-F2098778B1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4D2C33-EF61-4D4B-95E6-3D86BF358E41}">
  <ds:schemaRefs>
    <ds:schemaRef ds:uri="http://schemas.microsoft.com/office/2006/metadata/properties"/>
    <ds:schemaRef ds:uri="http://purl.org/dc/terms/"/>
    <ds:schemaRef ds:uri="http://purl.org/dc/elements/1.1/"/>
    <ds:schemaRef ds:uri="4b0169b6-5eb2-4755-86c2-fdac0086ac73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96b0f37c-9b5d-4ae8-8ca1-109f1cd926bf"/>
  </ds:schemaRefs>
</ds:datastoreItem>
</file>

<file path=customXml/itemProps4.xml><?xml version="1.0" encoding="utf-8"?>
<ds:datastoreItem xmlns:ds="http://schemas.openxmlformats.org/officeDocument/2006/customXml" ds:itemID="{8516B7B4-3215-45BA-9D05-4EBB5F8A6ED3}"/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Graphik Light</vt:lpstr>
      <vt:lpstr>Graphik Medium</vt:lpstr>
      <vt:lpstr>Graphik Semibold</vt:lpstr>
      <vt:lpstr>Helvetica Neue Medium</vt:lpstr>
      <vt:lpstr>Roboto</vt:lpstr>
      <vt:lpstr>Segoe UI</vt:lpstr>
      <vt:lpstr>Segoe UI Semibold</vt:lpstr>
      <vt:lpstr>Source Sans Pro</vt:lpstr>
      <vt:lpstr>Wingdings</vt:lpstr>
      <vt:lpstr>4_Office Theme</vt:lpstr>
      <vt:lpstr>API Monetization implementation for a Global Fintech Company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Monetization implementation for a Global Fintech Company</dc:title>
  <dc:creator>Naveen Totla</dc:creator>
  <cp:lastModifiedBy>Naveen Totla</cp:lastModifiedBy>
  <cp:revision>2</cp:revision>
  <dcterms:created xsi:type="dcterms:W3CDTF">2023-08-09T06:43:06Z</dcterms:created>
  <dcterms:modified xsi:type="dcterms:W3CDTF">2023-08-09T07:10:36Z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0x01010025666D5B5485E1439112A733814A8FB9</vt:lpwstr>
  </property>
  <property fmtid="{D5CDD505-2E9C-101B-9397-08002B2CF9AE}" pid="3" name="_dlc_DocIdItemGuid">
    <vt:lpwstr>ff1573d9-96c1-4dbc-a5dd-2e118e178d26</vt:lpwstr>
  </property>
</Properties>
</file>