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58" r:id="rId4"/>
    <p:sldId id="261" r:id="rId5"/>
    <p:sldId id="264" r:id="rId6"/>
    <p:sldId id="265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4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9" tIns="60924" rIns="121849" bIns="60924" rtlCol="0" anchor="ctr"/>
          <a:lstStyle/>
          <a:p>
            <a:pPr marL="0" marR="0" lvl="0" indent="0" algn="ctr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2583543"/>
            <a:ext cx="12192000" cy="2433736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49" tIns="60924" rIns="121849" bIns="60924" rtlCol="0" anchor="ctr">
            <a:normAutofit/>
          </a:bodyPr>
          <a:lstStyle/>
          <a:p>
            <a:pPr marL="0" marR="0" lvl="0" indent="0" algn="ctr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58807" y="6259291"/>
            <a:ext cx="2564191" cy="307704"/>
          </a:xfrm>
          <a:prstGeom prst="rect">
            <a:avLst/>
          </a:prstGeom>
          <a:noFill/>
        </p:spPr>
        <p:txBody>
          <a:bodyPr wrap="square" lIns="121849" tIns="60924" rIns="121849" bIns="60924" rtlCol="0">
            <a:spAutoFit/>
          </a:bodyPr>
          <a:lstStyle/>
          <a:p>
            <a:pPr marL="0" marR="0" lvl="0" indent="0" algn="l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©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2017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Cognizant 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58808" y="2830712"/>
            <a:ext cx="11046177" cy="572305"/>
          </a:xfrm>
          <a:prstGeom prst="rect">
            <a:avLst/>
          </a:prstGeom>
        </p:spPr>
        <p:txBody>
          <a:bodyPr lIns="91387" tIns="45693" rIns="91387" bIns="45693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558808" y="3411751"/>
            <a:ext cx="11046177" cy="748933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>
            <a:lvl1pPr marL="0" indent="0">
              <a:lnSpc>
                <a:spcPct val="100000"/>
              </a:lnSpc>
              <a:buNone/>
              <a:defRPr sz="4267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609231" indent="0">
              <a:buNone/>
              <a:defRPr/>
            </a:lvl2pPr>
            <a:lvl3pPr marL="1218464" indent="0">
              <a:buNone/>
              <a:defRPr/>
            </a:lvl3pPr>
            <a:lvl4pPr marL="1827694" indent="0">
              <a:buNone/>
              <a:defRPr/>
            </a:lvl4pPr>
            <a:lvl5pPr marL="2436926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58808" y="4198597"/>
            <a:ext cx="11046177" cy="594784"/>
          </a:xfrm>
          <a:prstGeom prst="rect">
            <a:avLst/>
          </a:prstGeom>
        </p:spPr>
        <p:txBody>
          <a:bodyPr lIns="91387" tIns="45693" rIns="91387" bIns="45693">
            <a:norm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439334" y="-1744133"/>
            <a:ext cx="246142" cy="492370"/>
          </a:xfrm>
          <a:prstGeom prst="rect">
            <a:avLst/>
          </a:prstGeom>
          <a:noFill/>
        </p:spPr>
        <p:txBody>
          <a:bodyPr wrap="none" lIns="121849" tIns="60924" rIns="121849" bIns="60924" rtlCol="0">
            <a:spAutoFit/>
          </a:bodyPr>
          <a:lstStyle/>
          <a:p>
            <a:pPr marL="0" marR="0" lvl="0" indent="0" algn="l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50B3C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8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1" y="330261"/>
            <a:ext cx="11286649" cy="6072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2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3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6271138"/>
            <a:ext cx="977900" cy="595943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21849" tIns="60924" rIns="121849" bIns="60924" rtlCol="0" anchor="ctr"/>
          <a:lstStyle/>
          <a:p>
            <a:pPr marL="0" marR="0" lvl="0" indent="0" algn="ctr" defTabSz="1218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Screen Shot 2014-06-11 at 4.03.33 PM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316133"/>
          </a:xfrm>
          <a:prstGeom prst="rect">
            <a:avLst/>
          </a:prstGeom>
        </p:spPr>
      </p:pic>
      <p:sp>
        <p:nvSpPr>
          <p:cNvPr id="8" name="Rounded Rectangle 7"/>
          <p:cNvSpPr/>
          <p:nvPr userDrawn="1"/>
        </p:nvSpPr>
        <p:spPr>
          <a:xfrm>
            <a:off x="1476558" y="1863665"/>
            <a:ext cx="9238884" cy="3130673"/>
          </a:xfrm>
          <a:prstGeom prst="round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lIns="121889" tIns="60945" rIns="121889" bIns="60945" rtlCol="0" anchor="ctr"/>
          <a:lstStyle/>
          <a:p>
            <a:pPr marL="0" marR="0" lvl="0" indent="0" algn="ctr" defTabSz="1218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476559" y="1863665"/>
            <a:ext cx="9238884" cy="3130673"/>
          </a:xfrm>
          <a:prstGeom prst="rect">
            <a:avLst/>
          </a:prstGeom>
        </p:spPr>
        <p:txBody>
          <a:bodyPr vert="horz" lIns="91417" tIns="45709" rIns="91417" bIns="45709" anchor="ctr">
            <a:normAutofit/>
          </a:bodyPr>
          <a:lstStyle>
            <a:lvl1pPr marL="0" indent="0" algn="ctr">
              <a:buNone/>
              <a:defRPr sz="5333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609433" indent="0" algn="l">
              <a:buNone/>
              <a:defRPr>
                <a:solidFill>
                  <a:schemeClr val="tx2"/>
                </a:solidFill>
              </a:defRPr>
            </a:lvl2pPr>
            <a:lvl3pPr marL="1218866" indent="0" algn="l">
              <a:buNone/>
              <a:defRPr>
                <a:solidFill>
                  <a:schemeClr val="tx2"/>
                </a:solidFill>
              </a:defRPr>
            </a:lvl3pPr>
            <a:lvl4pPr marL="1828298" indent="0" algn="l">
              <a:buNone/>
              <a:defRPr>
                <a:solidFill>
                  <a:schemeClr val="tx2"/>
                </a:solidFill>
              </a:defRPr>
            </a:lvl4pPr>
            <a:lvl5pPr marL="243773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1371" y="116632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4267"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021" y="5821684"/>
            <a:ext cx="774604" cy="552381"/>
          </a:xfrm>
          <a:prstGeom prst="rect">
            <a:avLst/>
          </a:prstGeom>
        </p:spPr>
      </p:pic>
      <p:sp>
        <p:nvSpPr>
          <p:cNvPr id="3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40800" y="6416676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654E93-4789-46B2-974C-A62DE9361D2C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23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 dir="u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26166" y="228601"/>
            <a:ext cx="4740080" cy="67710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lvl1pPr>
              <a:defRPr lang="en-US" sz="4400" kern="1200" dirty="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1900" dirty="0" smtClean="0"/>
            </a:lvl2pPr>
            <a:lvl3pPr>
              <a:defRPr lang="en-US" sz="1900" dirty="0" smtClean="0"/>
            </a:lvl3pPr>
            <a:lvl4pPr>
              <a:defRPr lang="en-US" sz="1900" dirty="0" smtClean="0"/>
            </a:lvl4pPr>
            <a:lvl5pPr>
              <a:defRPr lang="en-US" sz="1900" dirty="0"/>
            </a:lvl5pPr>
          </a:lstStyle>
          <a:p>
            <a:pPr marL="0" lvl="0" indent="0" algn="ctr">
              <a:buNone/>
            </a:pPr>
            <a:r>
              <a:rPr lang="en-US" dirty="0" smtClean="0"/>
              <a:t>&lt; Insert slide title &gt;</a:t>
            </a:r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67134" y="6477001"/>
            <a:ext cx="440469" cy="433959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24311" y="6498453"/>
            <a:ext cx="0" cy="207147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5" name="Straight Connector 24"/>
          <p:cNvCxnSpPr/>
          <p:nvPr userDrawn="1"/>
        </p:nvCxnSpPr>
        <p:spPr>
          <a:xfrm>
            <a:off x="408324" y="238125"/>
            <a:ext cx="11431688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693617" y="6477001"/>
            <a:ext cx="1923644" cy="230802"/>
          </a:xfrm>
          <a:prstGeom prst="rect">
            <a:avLst/>
          </a:prstGeom>
          <a:noFill/>
        </p:spPr>
        <p:txBody>
          <a:bodyPr wrap="square" lIns="91411" tIns="45705" rIns="91411" bIns="45705" rtlCol="0">
            <a:spAutoFit/>
          </a:bodyPr>
          <a:lstStyle/>
          <a:p>
            <a:pPr marL="0" marR="0" lvl="0" indent="0" algn="l" defTabSz="9140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© 2016 Cognizant </a:t>
            </a:r>
          </a:p>
        </p:txBody>
      </p:sp>
    </p:spTree>
    <p:extLst>
      <p:ext uri="{BB962C8B-B14F-4D97-AF65-F5344CB8AC3E}">
        <p14:creationId xmlns:p14="http://schemas.microsoft.com/office/powerpoint/2010/main" val="16555689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2677" y="1"/>
            <a:ext cx="11286649" cy="708169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67" b="0"/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20097" y="71584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365912" y="6394702"/>
            <a:ext cx="405880" cy="318100"/>
          </a:xfrm>
          <a:prstGeom prst="rect">
            <a:avLst/>
          </a:prstGeom>
          <a:ln w="12700">
            <a:noFill/>
            <a:headEnd type="triangl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marL="0" marR="0" lvl="0" indent="0" algn="r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C9D8F6-5181-4470-884F-EB7050D50C74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609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53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20" y="330261"/>
            <a:ext cx="11286649" cy="6072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2" y="1325973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</a:defRPr>
            </a:lvl1pPr>
            <a:lvl2pPr marL="304784" indent="-302668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098" indent="-222240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</a:defRPr>
            </a:lvl3pPr>
            <a:lvl4pPr marL="524907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50" indent="-234939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90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5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86649" cy="6072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9811" y="1325972"/>
            <a:ext cx="11281123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rgbClr val="141414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rgbClr val="141414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rgbClr val="141414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4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95116" cy="6072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9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49"/>
            <a:ext cx="12192000" cy="51766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244609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06381" y="6415256"/>
            <a:ext cx="2564191" cy="307704"/>
          </a:xfrm>
          <a:prstGeom prst="rect">
            <a:avLst/>
          </a:prstGeom>
          <a:noFill/>
        </p:spPr>
        <p:txBody>
          <a:bodyPr wrap="square" lIns="121849" tIns="60924" rIns="121849" bIns="60924" rtlCol="0" anchor="ctr">
            <a:spAutoFit/>
          </a:bodyPr>
          <a:lstStyle/>
          <a:p>
            <a:pPr marL="0" marR="0" lvl="0" indent="0" algn="l" defTabSz="1218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©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2017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822499" y="6431011"/>
            <a:ext cx="0" cy="276195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866" y="6318595"/>
            <a:ext cx="718927" cy="501028"/>
          </a:xfrm>
          <a:prstGeom prst="rect">
            <a:avLst/>
          </a:prstGeom>
        </p:spPr>
        <p:txBody>
          <a:bodyPr vert="horz" lIns="91387" tIns="45693" rIns="91387" bIns="45693" rtlCol="0" anchor="ctr"/>
          <a:lstStyle>
            <a:lvl1pPr algn="r">
              <a:defRPr sz="1467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6092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B80A-78BA-6B42-BA0D-B44ACF890F5A}" type="slidenum">
              <a:rPr kumimoji="0" lang="en-US" sz="14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6092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90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609231" rtl="0" eaLnBrk="1" latinLnBrk="0" hangingPunct="1">
        <a:spcBef>
          <a:spcPct val="0"/>
        </a:spcBef>
        <a:buNone/>
        <a:defRPr sz="3733" kern="120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6925" indent="-456925" algn="l" defTabSz="60923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001" indent="-380772" algn="l" defTabSz="60923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079" indent="-304616" algn="l" defTabSz="6092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312" indent="-304616" algn="l" defTabSz="60923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1542" indent="-304616" algn="l" defTabSz="60923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0775" indent="-304616" algn="l" defTabSz="6092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0005" indent="-304616" algn="l" defTabSz="6092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69238" indent="-304616" algn="l" defTabSz="6092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78469" indent="-304616" algn="l" defTabSz="60923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231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464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694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6926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160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390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4623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3851" algn="l" defTabSz="60923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jpeg"/><Relationship Id="rId5" Type="http://schemas.openxmlformats.org/officeDocument/2006/relationships/image" Target="../media/image12.emf"/><Relationship Id="rId10" Type="http://schemas.openxmlformats.org/officeDocument/2006/relationships/image" Target="../media/image17.png"/><Relationship Id="rId4" Type="http://schemas.openxmlformats.org/officeDocument/2006/relationships/image" Target="../media/image11.emf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Integration Strategy Definition Approach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Integration Strategy Influencers</a:t>
            </a:r>
            <a:endParaRPr lang="en-AU" dirty="0"/>
          </a:p>
        </p:txBody>
      </p:sp>
      <p:sp>
        <p:nvSpPr>
          <p:cNvPr id="76" name="Freeform 75"/>
          <p:cNvSpPr>
            <a:spLocks/>
          </p:cNvSpPr>
          <p:nvPr/>
        </p:nvSpPr>
        <p:spPr bwMode="auto">
          <a:xfrm>
            <a:off x="2604159" y="2345297"/>
            <a:ext cx="1333532" cy="1282284"/>
          </a:xfrm>
          <a:custGeom>
            <a:avLst/>
            <a:gdLst>
              <a:gd name="T0" fmla="*/ 0 w 517"/>
              <a:gd name="T1" fmla="*/ 126 h 497"/>
              <a:gd name="T2" fmla="*/ 409 w 517"/>
              <a:gd name="T3" fmla="*/ 0 h 497"/>
              <a:gd name="T4" fmla="*/ 517 w 517"/>
              <a:gd name="T5" fmla="*/ 307 h 497"/>
              <a:gd name="T6" fmla="*/ 157 w 517"/>
              <a:gd name="T7" fmla="*/ 497 h 497"/>
              <a:gd name="T8" fmla="*/ 0 w 517"/>
              <a:gd name="T9" fmla="*/ 12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497">
                <a:moveTo>
                  <a:pt x="0" y="126"/>
                </a:moveTo>
                <a:cubicBezTo>
                  <a:pt x="0" y="126"/>
                  <a:pt x="276" y="278"/>
                  <a:pt x="409" y="0"/>
                </a:cubicBezTo>
                <a:cubicBezTo>
                  <a:pt x="517" y="307"/>
                  <a:pt x="517" y="307"/>
                  <a:pt x="517" y="307"/>
                </a:cubicBezTo>
                <a:cubicBezTo>
                  <a:pt x="517" y="307"/>
                  <a:pt x="283" y="210"/>
                  <a:pt x="157" y="497"/>
                </a:cubicBezTo>
                <a:lnTo>
                  <a:pt x="0" y="12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7" name="Oval 76"/>
          <p:cNvSpPr>
            <a:spLocks noChangeArrowheads="1"/>
          </p:cNvSpPr>
          <p:nvPr/>
        </p:nvSpPr>
        <p:spPr bwMode="auto">
          <a:xfrm>
            <a:off x="3594222" y="2031268"/>
            <a:ext cx="1163433" cy="116343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8" name="Oval 7"/>
          <p:cNvSpPr>
            <a:spLocks noChangeArrowheads="1"/>
          </p:cNvSpPr>
          <p:nvPr/>
        </p:nvSpPr>
        <p:spPr bwMode="auto">
          <a:xfrm flipH="1">
            <a:off x="3594222" y="2031268"/>
            <a:ext cx="1163433" cy="1163433"/>
          </a:xfrm>
          <a:prstGeom prst="pie">
            <a:avLst>
              <a:gd name="adj1" fmla="val 4791205"/>
              <a:gd name="adj2" fmla="val 16200000"/>
            </a:avLst>
          </a:prstGeom>
          <a:solidFill>
            <a:srgbClr val="5B9BD5">
              <a:alpha val="6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744694" y="2182831"/>
            <a:ext cx="861398" cy="859217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0" name="Oval 79"/>
          <p:cNvSpPr>
            <a:spLocks noChangeArrowheads="1"/>
          </p:cNvSpPr>
          <p:nvPr/>
        </p:nvSpPr>
        <p:spPr bwMode="auto">
          <a:xfrm>
            <a:off x="3841738" y="2278784"/>
            <a:ext cx="666221" cy="668402"/>
          </a:xfrm>
          <a:prstGeom prst="ellipse">
            <a:avLst/>
          </a:prstGeom>
          <a:solidFill>
            <a:srgbClr val="46B688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580171" y="3268846"/>
            <a:ext cx="1352068" cy="1292097"/>
          </a:xfrm>
          <a:custGeom>
            <a:avLst/>
            <a:gdLst>
              <a:gd name="T0" fmla="*/ 0 w 524"/>
              <a:gd name="T1" fmla="*/ 375 h 501"/>
              <a:gd name="T2" fmla="*/ 412 w 524"/>
              <a:gd name="T3" fmla="*/ 501 h 501"/>
              <a:gd name="T4" fmla="*/ 524 w 524"/>
              <a:gd name="T5" fmla="*/ 194 h 501"/>
              <a:gd name="T6" fmla="*/ 169 w 524"/>
              <a:gd name="T7" fmla="*/ 0 h 501"/>
              <a:gd name="T8" fmla="*/ 0 w 524"/>
              <a:gd name="T9" fmla="*/ 375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4" h="501">
                <a:moveTo>
                  <a:pt x="0" y="375"/>
                </a:moveTo>
                <a:cubicBezTo>
                  <a:pt x="0" y="375"/>
                  <a:pt x="279" y="223"/>
                  <a:pt x="412" y="501"/>
                </a:cubicBezTo>
                <a:cubicBezTo>
                  <a:pt x="524" y="194"/>
                  <a:pt x="524" y="194"/>
                  <a:pt x="524" y="194"/>
                </a:cubicBezTo>
                <a:cubicBezTo>
                  <a:pt x="524" y="194"/>
                  <a:pt x="285" y="302"/>
                  <a:pt x="169" y="0"/>
                </a:cubicBezTo>
                <a:lnTo>
                  <a:pt x="0" y="375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2" name="Oval 81"/>
          <p:cNvSpPr>
            <a:spLocks noChangeArrowheads="1"/>
          </p:cNvSpPr>
          <p:nvPr/>
        </p:nvSpPr>
        <p:spPr bwMode="auto">
          <a:xfrm>
            <a:off x="3584409" y="3720263"/>
            <a:ext cx="1163433" cy="116343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 flipH="1">
            <a:off x="3584409" y="3720263"/>
            <a:ext cx="1163433" cy="1163433"/>
          </a:xfrm>
          <a:prstGeom prst="pie">
            <a:avLst>
              <a:gd name="adj1" fmla="val 2531604"/>
              <a:gd name="adj2" fmla="val 16200000"/>
            </a:avLst>
          </a:prstGeom>
          <a:solidFill>
            <a:srgbClr val="ED7D31">
              <a:alpha val="6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4" name="Oval 83"/>
          <p:cNvSpPr>
            <a:spLocks noChangeArrowheads="1"/>
          </p:cNvSpPr>
          <p:nvPr/>
        </p:nvSpPr>
        <p:spPr bwMode="auto">
          <a:xfrm>
            <a:off x="3733790" y="3872916"/>
            <a:ext cx="861398" cy="861398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5" name="Oval 84"/>
          <p:cNvSpPr>
            <a:spLocks noChangeArrowheads="1"/>
          </p:cNvSpPr>
          <p:nvPr/>
        </p:nvSpPr>
        <p:spPr bwMode="auto">
          <a:xfrm>
            <a:off x="3831924" y="3971050"/>
            <a:ext cx="665130" cy="665130"/>
          </a:xfrm>
          <a:prstGeom prst="ellipse">
            <a:avLst/>
          </a:prstGeom>
          <a:solidFill>
            <a:srgbClr val="FEA34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 rot="19012925">
            <a:off x="1960516" y="1678661"/>
            <a:ext cx="1333532" cy="1282284"/>
          </a:xfrm>
          <a:custGeom>
            <a:avLst/>
            <a:gdLst>
              <a:gd name="T0" fmla="*/ 0 w 517"/>
              <a:gd name="T1" fmla="*/ 126 h 497"/>
              <a:gd name="T2" fmla="*/ 409 w 517"/>
              <a:gd name="T3" fmla="*/ 0 h 497"/>
              <a:gd name="T4" fmla="*/ 517 w 517"/>
              <a:gd name="T5" fmla="*/ 307 h 497"/>
              <a:gd name="T6" fmla="*/ 157 w 517"/>
              <a:gd name="T7" fmla="*/ 497 h 497"/>
              <a:gd name="T8" fmla="*/ 0 w 517"/>
              <a:gd name="T9" fmla="*/ 12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497">
                <a:moveTo>
                  <a:pt x="0" y="126"/>
                </a:moveTo>
                <a:cubicBezTo>
                  <a:pt x="0" y="126"/>
                  <a:pt x="276" y="278"/>
                  <a:pt x="409" y="0"/>
                </a:cubicBezTo>
                <a:cubicBezTo>
                  <a:pt x="517" y="307"/>
                  <a:pt x="517" y="307"/>
                  <a:pt x="517" y="307"/>
                </a:cubicBezTo>
                <a:cubicBezTo>
                  <a:pt x="517" y="307"/>
                  <a:pt x="283" y="210"/>
                  <a:pt x="157" y="497"/>
                </a:cubicBezTo>
                <a:lnTo>
                  <a:pt x="0" y="12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 rot="2674789" flipV="1">
            <a:off x="1834212" y="3900116"/>
            <a:ext cx="1333532" cy="1282284"/>
          </a:xfrm>
          <a:custGeom>
            <a:avLst/>
            <a:gdLst>
              <a:gd name="T0" fmla="*/ 0 w 517"/>
              <a:gd name="T1" fmla="*/ 126 h 497"/>
              <a:gd name="T2" fmla="*/ 409 w 517"/>
              <a:gd name="T3" fmla="*/ 0 h 497"/>
              <a:gd name="T4" fmla="*/ 517 w 517"/>
              <a:gd name="T5" fmla="*/ 307 h 497"/>
              <a:gd name="T6" fmla="*/ 157 w 517"/>
              <a:gd name="T7" fmla="*/ 497 h 497"/>
              <a:gd name="T8" fmla="*/ 0 w 517"/>
              <a:gd name="T9" fmla="*/ 12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497">
                <a:moveTo>
                  <a:pt x="0" y="126"/>
                </a:moveTo>
                <a:cubicBezTo>
                  <a:pt x="0" y="126"/>
                  <a:pt x="276" y="278"/>
                  <a:pt x="409" y="0"/>
                </a:cubicBezTo>
                <a:cubicBezTo>
                  <a:pt x="517" y="307"/>
                  <a:pt x="517" y="307"/>
                  <a:pt x="517" y="307"/>
                </a:cubicBezTo>
                <a:cubicBezTo>
                  <a:pt x="517" y="307"/>
                  <a:pt x="283" y="210"/>
                  <a:pt x="157" y="497"/>
                </a:cubicBezTo>
                <a:lnTo>
                  <a:pt x="0" y="126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8" name="Oval 87"/>
          <p:cNvSpPr>
            <a:spLocks noChangeArrowheads="1"/>
          </p:cNvSpPr>
          <p:nvPr/>
        </p:nvSpPr>
        <p:spPr bwMode="auto">
          <a:xfrm>
            <a:off x="1180127" y="2531751"/>
            <a:ext cx="1843828" cy="1843828"/>
          </a:xfrm>
          <a:prstGeom prst="ellipse">
            <a:avLst/>
          </a:prstGeom>
          <a:solidFill>
            <a:srgbClr val="E7E6E6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89" name="Oval 88"/>
          <p:cNvSpPr>
            <a:spLocks noChangeArrowheads="1"/>
          </p:cNvSpPr>
          <p:nvPr/>
        </p:nvSpPr>
        <p:spPr bwMode="auto">
          <a:xfrm>
            <a:off x="1340129" y="2691753"/>
            <a:ext cx="1523825" cy="152382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0" name="TextBox 212"/>
          <p:cNvSpPr txBox="1"/>
          <p:nvPr/>
        </p:nvSpPr>
        <p:spPr>
          <a:xfrm>
            <a:off x="1379795" y="3201651"/>
            <a:ext cx="1444492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Integration Strategy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3" name="Oval 92"/>
          <p:cNvSpPr>
            <a:spLocks noChangeArrowheads="1"/>
          </p:cNvSpPr>
          <p:nvPr/>
        </p:nvSpPr>
        <p:spPr bwMode="auto">
          <a:xfrm>
            <a:off x="2442238" y="839430"/>
            <a:ext cx="1163433" cy="116343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4" name="Oval 7"/>
          <p:cNvSpPr>
            <a:spLocks noChangeArrowheads="1"/>
          </p:cNvSpPr>
          <p:nvPr/>
        </p:nvSpPr>
        <p:spPr bwMode="auto">
          <a:xfrm flipH="1">
            <a:off x="2442238" y="839430"/>
            <a:ext cx="1163433" cy="1163433"/>
          </a:xfrm>
          <a:prstGeom prst="pie">
            <a:avLst>
              <a:gd name="adj1" fmla="val 10799997"/>
              <a:gd name="adj2" fmla="val 16200000"/>
            </a:avLst>
          </a:prstGeom>
          <a:solidFill>
            <a:srgbClr val="44546A">
              <a:alpha val="6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592710" y="990993"/>
            <a:ext cx="861398" cy="859217"/>
            <a:chOff x="1844383" y="1394308"/>
            <a:chExt cx="861398" cy="859217"/>
          </a:xfrm>
        </p:grpSpPr>
        <p:sp>
          <p:nvSpPr>
            <p:cNvPr id="96" name="Oval 95"/>
            <p:cNvSpPr>
              <a:spLocks noChangeArrowheads="1"/>
            </p:cNvSpPr>
            <p:nvPr/>
          </p:nvSpPr>
          <p:spPr bwMode="auto">
            <a:xfrm>
              <a:off x="1844383" y="1394308"/>
              <a:ext cx="861398" cy="859217"/>
            </a:xfrm>
            <a:prstGeom prst="ellipse">
              <a:avLst/>
            </a:prstGeom>
            <a:solidFill>
              <a:sysClr val="window" lastClr="FFFFF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1941427" y="1490261"/>
              <a:ext cx="666221" cy="668402"/>
            </a:xfrm>
            <a:prstGeom prst="ellipse">
              <a:avLst/>
            </a:prstGeom>
            <a:solidFill>
              <a:srgbClr val="016AA3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98" name="Oval 97"/>
          <p:cNvSpPr>
            <a:spLocks noChangeArrowheads="1"/>
          </p:cNvSpPr>
          <p:nvPr/>
        </p:nvSpPr>
        <p:spPr bwMode="auto">
          <a:xfrm>
            <a:off x="2309181" y="4850831"/>
            <a:ext cx="1163433" cy="116343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99" name="Oval 7"/>
          <p:cNvSpPr>
            <a:spLocks noChangeArrowheads="1"/>
          </p:cNvSpPr>
          <p:nvPr/>
        </p:nvSpPr>
        <p:spPr bwMode="auto">
          <a:xfrm flipH="1">
            <a:off x="2309181" y="4850831"/>
            <a:ext cx="1163433" cy="1163433"/>
          </a:xfrm>
          <a:prstGeom prst="pie">
            <a:avLst>
              <a:gd name="adj1" fmla="val 20470388"/>
              <a:gd name="adj2" fmla="val 16200000"/>
            </a:avLst>
          </a:prstGeom>
          <a:solidFill>
            <a:srgbClr val="A5A5A5">
              <a:alpha val="60000"/>
            </a:srgbClr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0" name="Oval 99"/>
          <p:cNvSpPr>
            <a:spLocks noChangeArrowheads="1"/>
          </p:cNvSpPr>
          <p:nvPr/>
        </p:nvSpPr>
        <p:spPr bwMode="auto">
          <a:xfrm>
            <a:off x="2459653" y="5002394"/>
            <a:ext cx="861398" cy="859217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01" name="Oval 100"/>
          <p:cNvSpPr>
            <a:spLocks noChangeArrowheads="1"/>
          </p:cNvSpPr>
          <p:nvPr/>
        </p:nvSpPr>
        <p:spPr bwMode="auto">
          <a:xfrm>
            <a:off x="2556697" y="5098347"/>
            <a:ext cx="666221" cy="668402"/>
          </a:xfrm>
          <a:prstGeom prst="ellipse">
            <a:avLst/>
          </a:prstGeom>
          <a:solidFill>
            <a:srgbClr val="AAAAAA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744694" y="1420601"/>
            <a:ext cx="2166183" cy="54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 flipV="1">
            <a:off x="4853277" y="2612984"/>
            <a:ext cx="1057600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 flipV="1">
            <a:off x="4834043" y="4301979"/>
            <a:ext cx="1057600" cy="1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109" name="Straight Connector 108"/>
          <p:cNvCxnSpPr/>
          <p:nvPr/>
        </p:nvCxnSpPr>
        <p:spPr>
          <a:xfrm>
            <a:off x="3622161" y="5432274"/>
            <a:ext cx="228871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oval"/>
          </a:ln>
          <a:effectLst/>
        </p:spPr>
      </p:cxnSp>
      <p:grpSp>
        <p:nvGrpSpPr>
          <p:cNvPr id="110" name="Group 109"/>
          <p:cNvGrpSpPr/>
          <p:nvPr/>
        </p:nvGrpSpPr>
        <p:grpSpPr>
          <a:xfrm>
            <a:off x="6062601" y="4010187"/>
            <a:ext cx="588346" cy="586856"/>
            <a:chOff x="1844383" y="1394308"/>
            <a:chExt cx="861398" cy="859217"/>
          </a:xfrm>
        </p:grpSpPr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1844383" y="1394308"/>
              <a:ext cx="861398" cy="859217"/>
            </a:xfrm>
            <a:prstGeom prst="ellipse">
              <a:avLst/>
            </a:prstGeom>
            <a:solidFill>
              <a:sysClr val="window" lastClr="FFFFF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1941427" y="1490261"/>
              <a:ext cx="666221" cy="668402"/>
            </a:xfrm>
            <a:prstGeom prst="ellipse">
              <a:avLst/>
            </a:prstGeom>
            <a:solidFill>
              <a:srgbClr val="FEA34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062601" y="2319557"/>
            <a:ext cx="588346" cy="586856"/>
            <a:chOff x="1844383" y="1394308"/>
            <a:chExt cx="861398" cy="859217"/>
          </a:xfrm>
        </p:grpSpPr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1844383" y="1394308"/>
              <a:ext cx="861398" cy="859217"/>
            </a:xfrm>
            <a:prstGeom prst="ellipse">
              <a:avLst/>
            </a:prstGeom>
            <a:solidFill>
              <a:sysClr val="window" lastClr="FFFFF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1941427" y="1490261"/>
              <a:ext cx="666221" cy="668402"/>
            </a:xfrm>
            <a:prstGeom prst="ellipse">
              <a:avLst/>
            </a:prstGeom>
            <a:solidFill>
              <a:srgbClr val="46B688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062601" y="1127173"/>
            <a:ext cx="588346" cy="586856"/>
            <a:chOff x="1844383" y="1394308"/>
            <a:chExt cx="861398" cy="859217"/>
          </a:xfrm>
        </p:grpSpPr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1844383" y="1394308"/>
              <a:ext cx="861398" cy="859217"/>
            </a:xfrm>
            <a:prstGeom prst="ellipse">
              <a:avLst/>
            </a:prstGeom>
            <a:solidFill>
              <a:sysClr val="window" lastClr="FFFFF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8" name="Oval 117"/>
            <p:cNvSpPr>
              <a:spLocks noChangeArrowheads="1"/>
            </p:cNvSpPr>
            <p:nvPr/>
          </p:nvSpPr>
          <p:spPr bwMode="auto">
            <a:xfrm>
              <a:off x="1941427" y="1490261"/>
              <a:ext cx="666221" cy="668402"/>
            </a:xfrm>
            <a:prstGeom prst="ellipse">
              <a:avLst/>
            </a:prstGeom>
            <a:solidFill>
              <a:srgbClr val="016AA3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062601" y="5134250"/>
            <a:ext cx="588346" cy="586856"/>
            <a:chOff x="1844383" y="1394308"/>
            <a:chExt cx="861398" cy="859217"/>
          </a:xfrm>
        </p:grpSpPr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44383" y="1394308"/>
              <a:ext cx="861398" cy="859217"/>
            </a:xfrm>
            <a:prstGeom prst="ellipse">
              <a:avLst/>
            </a:prstGeom>
            <a:solidFill>
              <a:sysClr val="window" lastClr="FFFFFF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21" name="Oval 120"/>
            <p:cNvSpPr>
              <a:spLocks noChangeArrowheads="1"/>
            </p:cNvSpPr>
            <p:nvPr/>
          </p:nvSpPr>
          <p:spPr bwMode="auto">
            <a:xfrm>
              <a:off x="1941427" y="1490261"/>
              <a:ext cx="666221" cy="668402"/>
            </a:xfrm>
            <a:prstGeom prst="ellipse">
              <a:avLst/>
            </a:prstGeom>
            <a:solidFill>
              <a:srgbClr val="AAAAAA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38100" dist="25400" dir="5400000" algn="ctr" rotWithShape="0">
                <a:srgbClr val="000000">
                  <a:alpha val="2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780871" y="1187109"/>
            <a:ext cx="3657795" cy="4794939"/>
            <a:chOff x="7562409" y="1241598"/>
            <a:chExt cx="2673791" cy="4794939"/>
          </a:xfrm>
        </p:grpSpPr>
        <p:grpSp>
          <p:nvGrpSpPr>
            <p:cNvPr id="123" name="Group 122"/>
            <p:cNvGrpSpPr/>
            <p:nvPr/>
          </p:nvGrpSpPr>
          <p:grpSpPr>
            <a:xfrm>
              <a:off x="7578344" y="1241598"/>
              <a:ext cx="2657856" cy="795093"/>
              <a:chOff x="6054344" y="1612285"/>
              <a:chExt cx="2482396" cy="795093"/>
            </a:xfrm>
          </p:grpSpPr>
          <p:sp>
            <p:nvSpPr>
              <p:cNvPr id="133" name="TextBox 364"/>
              <p:cNvSpPr txBox="1"/>
              <p:nvPr/>
            </p:nvSpPr>
            <p:spPr>
              <a:xfrm>
                <a:off x="6054344" y="1853380"/>
                <a:ext cx="2482396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Existing Business Processes, Business strategy and key desired outcomes expected of the integration strategy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4" name="TextBox 365"/>
              <p:cNvSpPr txBox="1"/>
              <p:nvPr/>
            </p:nvSpPr>
            <p:spPr>
              <a:xfrm>
                <a:off x="6054344" y="1612285"/>
                <a:ext cx="2482396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Business Context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578344" y="2433982"/>
              <a:ext cx="2657856" cy="993407"/>
              <a:chOff x="6054344" y="1612285"/>
              <a:chExt cx="2482396" cy="993407"/>
            </a:xfrm>
          </p:grpSpPr>
          <p:sp>
            <p:nvSpPr>
              <p:cNvPr id="131" name="TextBox 372"/>
              <p:cNvSpPr txBox="1"/>
              <p:nvPr/>
            </p:nvSpPr>
            <p:spPr>
              <a:xfrm>
                <a:off x="6054344" y="1867028"/>
                <a:ext cx="2482396" cy="73866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Current integration maturity state, overall IT landscape, integration patterns, Architecture and Governance Principles, future IT strategy and desired outcomes of integration strategy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TextBox 373"/>
              <p:cNvSpPr txBox="1"/>
              <p:nvPr/>
            </p:nvSpPr>
            <p:spPr>
              <a:xfrm>
                <a:off x="6054344" y="1612285"/>
                <a:ext cx="2482396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IT Context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7578344" y="4124612"/>
              <a:ext cx="2657856" cy="781445"/>
              <a:chOff x="6054344" y="1612285"/>
              <a:chExt cx="2482396" cy="781445"/>
            </a:xfrm>
          </p:grpSpPr>
          <p:sp>
            <p:nvSpPr>
              <p:cNvPr id="129" name="TextBox 375"/>
              <p:cNvSpPr txBox="1"/>
              <p:nvPr/>
            </p:nvSpPr>
            <p:spPr>
              <a:xfrm>
                <a:off x="6054344" y="1839732"/>
                <a:ext cx="2482396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Current and emerging Business and Integration Technology trends and their applicability to the key business requirements of the Enterprise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TextBox 376"/>
              <p:cNvSpPr txBox="1"/>
              <p:nvPr/>
            </p:nvSpPr>
            <p:spPr>
              <a:xfrm>
                <a:off x="6054344" y="1612285"/>
                <a:ext cx="2482396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Industry Trends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7562409" y="5248675"/>
              <a:ext cx="2673791" cy="787862"/>
              <a:chOff x="6039461" y="1612285"/>
              <a:chExt cx="2497279" cy="787862"/>
            </a:xfrm>
          </p:grpSpPr>
          <p:sp>
            <p:nvSpPr>
              <p:cNvPr id="127" name="TextBox 378"/>
              <p:cNvSpPr txBox="1"/>
              <p:nvPr/>
            </p:nvSpPr>
            <p:spPr>
              <a:xfrm>
                <a:off x="6039461" y="1846149"/>
                <a:ext cx="2482396" cy="553998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Immediate Business and IT requirements and concerns that are critical due to the benefits they provide in short-term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TextBox 379"/>
              <p:cNvSpPr txBox="1"/>
              <p:nvPr/>
            </p:nvSpPr>
            <p:spPr>
              <a:xfrm>
                <a:off x="6054344" y="1612285"/>
                <a:ext cx="2482396" cy="215444"/>
              </a:xfrm>
              <a:prstGeom prst="rect">
                <a:avLst/>
              </a:prstGeom>
              <a:noFill/>
              <a:ln w="6350">
                <a:noFill/>
                <a:prstDash val="dash"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+mn-ea"/>
                    <a:cs typeface="+mn-cs"/>
                  </a:rPr>
                  <a:t>Business &amp; IT Tactical Concerns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5" name="Freeform 3391"/>
          <p:cNvSpPr>
            <a:spLocks noEditPoints="1"/>
          </p:cNvSpPr>
          <p:nvPr/>
        </p:nvSpPr>
        <p:spPr bwMode="auto">
          <a:xfrm>
            <a:off x="6264373" y="1325346"/>
            <a:ext cx="184058" cy="184058"/>
          </a:xfrm>
          <a:custGeom>
            <a:avLst/>
            <a:gdLst>
              <a:gd name="T0" fmla="*/ 400 w 721"/>
              <a:gd name="T1" fmla="*/ 502 h 721"/>
              <a:gd name="T2" fmla="*/ 441 w 721"/>
              <a:gd name="T3" fmla="*/ 487 h 721"/>
              <a:gd name="T4" fmla="*/ 456 w 721"/>
              <a:gd name="T5" fmla="*/ 469 h 721"/>
              <a:gd name="T6" fmla="*/ 477 w 721"/>
              <a:gd name="T7" fmla="*/ 475 h 721"/>
              <a:gd name="T8" fmla="*/ 498 w 721"/>
              <a:gd name="T9" fmla="*/ 505 h 721"/>
              <a:gd name="T10" fmla="*/ 361 w 721"/>
              <a:gd name="T11" fmla="*/ 709 h 721"/>
              <a:gd name="T12" fmla="*/ 315 w 721"/>
              <a:gd name="T13" fmla="*/ 654 h 721"/>
              <a:gd name="T14" fmla="*/ 347 w 721"/>
              <a:gd name="T15" fmla="*/ 606 h 721"/>
              <a:gd name="T16" fmla="*/ 365 w 721"/>
              <a:gd name="T17" fmla="*/ 601 h 721"/>
              <a:gd name="T18" fmla="*/ 387 w 721"/>
              <a:gd name="T19" fmla="*/ 623 h 721"/>
              <a:gd name="T20" fmla="*/ 415 w 721"/>
              <a:gd name="T21" fmla="*/ 691 h 721"/>
              <a:gd name="T22" fmla="*/ 225 w 721"/>
              <a:gd name="T23" fmla="*/ 505 h 721"/>
              <a:gd name="T24" fmla="*/ 245 w 721"/>
              <a:gd name="T25" fmla="*/ 477 h 721"/>
              <a:gd name="T26" fmla="*/ 265 w 721"/>
              <a:gd name="T27" fmla="*/ 469 h 721"/>
              <a:gd name="T28" fmla="*/ 280 w 721"/>
              <a:gd name="T29" fmla="*/ 487 h 721"/>
              <a:gd name="T30" fmla="*/ 321 w 721"/>
              <a:gd name="T31" fmla="*/ 502 h 721"/>
              <a:gd name="T32" fmla="*/ 222 w 721"/>
              <a:gd name="T33" fmla="*/ 511 h 721"/>
              <a:gd name="T34" fmla="*/ 397 w 721"/>
              <a:gd name="T35" fmla="*/ 541 h 721"/>
              <a:gd name="T36" fmla="*/ 385 w 721"/>
              <a:gd name="T37" fmla="*/ 565 h 721"/>
              <a:gd name="T38" fmla="*/ 361 w 721"/>
              <a:gd name="T39" fmla="*/ 577 h 721"/>
              <a:gd name="T40" fmla="*/ 335 w 721"/>
              <a:gd name="T41" fmla="*/ 565 h 721"/>
              <a:gd name="T42" fmla="*/ 325 w 721"/>
              <a:gd name="T43" fmla="*/ 541 h 721"/>
              <a:gd name="T44" fmla="*/ 681 w 721"/>
              <a:gd name="T45" fmla="*/ 552 h 721"/>
              <a:gd name="T46" fmla="*/ 633 w 721"/>
              <a:gd name="T47" fmla="*/ 522 h 721"/>
              <a:gd name="T48" fmla="*/ 524 w 721"/>
              <a:gd name="T49" fmla="*/ 477 h 721"/>
              <a:gd name="T50" fmla="*/ 484 w 721"/>
              <a:gd name="T51" fmla="*/ 448 h 721"/>
              <a:gd name="T52" fmla="*/ 457 w 721"/>
              <a:gd name="T53" fmla="*/ 433 h 721"/>
              <a:gd name="T54" fmla="*/ 466 w 721"/>
              <a:gd name="T55" fmla="*/ 366 h 721"/>
              <a:gd name="T56" fmla="*/ 489 w 721"/>
              <a:gd name="T57" fmla="*/ 322 h 721"/>
              <a:gd name="T58" fmla="*/ 504 w 721"/>
              <a:gd name="T59" fmla="*/ 279 h 721"/>
              <a:gd name="T60" fmla="*/ 513 w 721"/>
              <a:gd name="T61" fmla="*/ 247 h 721"/>
              <a:gd name="T62" fmla="*/ 506 w 721"/>
              <a:gd name="T63" fmla="*/ 215 h 721"/>
              <a:gd name="T64" fmla="*/ 501 w 721"/>
              <a:gd name="T65" fmla="*/ 193 h 721"/>
              <a:gd name="T66" fmla="*/ 527 w 721"/>
              <a:gd name="T67" fmla="*/ 102 h 721"/>
              <a:gd name="T68" fmla="*/ 519 w 721"/>
              <a:gd name="T69" fmla="*/ 51 h 721"/>
              <a:gd name="T70" fmla="*/ 493 w 721"/>
              <a:gd name="T71" fmla="*/ 26 h 721"/>
              <a:gd name="T72" fmla="*/ 453 w 721"/>
              <a:gd name="T73" fmla="*/ 9 h 721"/>
              <a:gd name="T74" fmla="*/ 383 w 721"/>
              <a:gd name="T75" fmla="*/ 0 h 721"/>
              <a:gd name="T76" fmla="*/ 311 w 721"/>
              <a:gd name="T77" fmla="*/ 9 h 721"/>
              <a:gd name="T78" fmla="*/ 271 w 721"/>
              <a:gd name="T79" fmla="*/ 32 h 721"/>
              <a:gd name="T80" fmla="*/ 239 w 721"/>
              <a:gd name="T81" fmla="*/ 50 h 721"/>
              <a:gd name="T82" fmla="*/ 222 w 721"/>
              <a:gd name="T83" fmla="*/ 66 h 721"/>
              <a:gd name="T84" fmla="*/ 211 w 721"/>
              <a:gd name="T85" fmla="*/ 95 h 721"/>
              <a:gd name="T86" fmla="*/ 217 w 721"/>
              <a:gd name="T87" fmla="*/ 164 h 721"/>
              <a:gd name="T88" fmla="*/ 227 w 721"/>
              <a:gd name="T89" fmla="*/ 202 h 721"/>
              <a:gd name="T90" fmla="*/ 212 w 721"/>
              <a:gd name="T91" fmla="*/ 230 h 721"/>
              <a:gd name="T92" fmla="*/ 213 w 721"/>
              <a:gd name="T93" fmla="*/ 263 h 721"/>
              <a:gd name="T94" fmla="*/ 229 w 721"/>
              <a:gd name="T95" fmla="*/ 290 h 721"/>
              <a:gd name="T96" fmla="*/ 243 w 721"/>
              <a:gd name="T97" fmla="*/ 348 h 721"/>
              <a:gd name="T98" fmla="*/ 265 w 721"/>
              <a:gd name="T99" fmla="*/ 378 h 721"/>
              <a:gd name="T100" fmla="*/ 249 w 721"/>
              <a:gd name="T101" fmla="*/ 441 h 721"/>
              <a:gd name="T102" fmla="*/ 209 w 721"/>
              <a:gd name="T103" fmla="*/ 473 h 721"/>
              <a:gd name="T104" fmla="*/ 134 w 721"/>
              <a:gd name="T105" fmla="*/ 502 h 721"/>
              <a:gd name="T106" fmla="*/ 50 w 721"/>
              <a:gd name="T107" fmla="*/ 547 h 721"/>
              <a:gd name="T108" fmla="*/ 28 w 721"/>
              <a:gd name="T109" fmla="*/ 573 h 721"/>
              <a:gd name="T110" fmla="*/ 9 w 721"/>
              <a:gd name="T111" fmla="*/ 629 h 721"/>
              <a:gd name="T112" fmla="*/ 0 w 721"/>
              <a:gd name="T113" fmla="*/ 713 h 721"/>
              <a:gd name="T114" fmla="*/ 709 w 721"/>
              <a:gd name="T115" fmla="*/ 721 h 721"/>
              <a:gd name="T116" fmla="*/ 721 w 721"/>
              <a:gd name="T117" fmla="*/ 709 h 721"/>
              <a:gd name="T118" fmla="*/ 709 w 721"/>
              <a:gd name="T119" fmla="*/ 606 h 721"/>
              <a:gd name="T120" fmla="*/ 691 w 721"/>
              <a:gd name="T121" fmla="*/ 564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21" h="721">
                <a:moveTo>
                  <a:pt x="415" y="510"/>
                </a:moveTo>
                <a:lnTo>
                  <a:pt x="415" y="510"/>
                </a:lnTo>
                <a:lnTo>
                  <a:pt x="415" y="510"/>
                </a:lnTo>
                <a:lnTo>
                  <a:pt x="400" y="502"/>
                </a:lnTo>
                <a:lnTo>
                  <a:pt x="414" y="498"/>
                </a:lnTo>
                <a:lnTo>
                  <a:pt x="428" y="493"/>
                </a:lnTo>
                <a:lnTo>
                  <a:pt x="434" y="491"/>
                </a:lnTo>
                <a:lnTo>
                  <a:pt x="441" y="487"/>
                </a:lnTo>
                <a:lnTo>
                  <a:pt x="447" y="482"/>
                </a:lnTo>
                <a:lnTo>
                  <a:pt x="453" y="477"/>
                </a:lnTo>
                <a:lnTo>
                  <a:pt x="456" y="473"/>
                </a:lnTo>
                <a:lnTo>
                  <a:pt x="456" y="469"/>
                </a:lnTo>
                <a:lnTo>
                  <a:pt x="456" y="459"/>
                </a:lnTo>
                <a:lnTo>
                  <a:pt x="464" y="462"/>
                </a:lnTo>
                <a:lnTo>
                  <a:pt x="470" y="469"/>
                </a:lnTo>
                <a:lnTo>
                  <a:pt x="477" y="475"/>
                </a:lnTo>
                <a:lnTo>
                  <a:pt x="483" y="482"/>
                </a:lnTo>
                <a:lnTo>
                  <a:pt x="489" y="489"/>
                </a:lnTo>
                <a:lnTo>
                  <a:pt x="495" y="497"/>
                </a:lnTo>
                <a:lnTo>
                  <a:pt x="498" y="505"/>
                </a:lnTo>
                <a:lnTo>
                  <a:pt x="501" y="511"/>
                </a:lnTo>
                <a:lnTo>
                  <a:pt x="522" y="574"/>
                </a:lnTo>
                <a:lnTo>
                  <a:pt x="415" y="510"/>
                </a:lnTo>
                <a:close/>
                <a:moveTo>
                  <a:pt x="361" y="709"/>
                </a:moveTo>
                <a:lnTo>
                  <a:pt x="293" y="709"/>
                </a:lnTo>
                <a:lnTo>
                  <a:pt x="299" y="691"/>
                </a:lnTo>
                <a:lnTo>
                  <a:pt x="306" y="672"/>
                </a:lnTo>
                <a:lnTo>
                  <a:pt x="315" y="654"/>
                </a:lnTo>
                <a:lnTo>
                  <a:pt x="322" y="637"/>
                </a:lnTo>
                <a:lnTo>
                  <a:pt x="333" y="623"/>
                </a:lnTo>
                <a:lnTo>
                  <a:pt x="342" y="611"/>
                </a:lnTo>
                <a:lnTo>
                  <a:pt x="347" y="606"/>
                </a:lnTo>
                <a:lnTo>
                  <a:pt x="351" y="604"/>
                </a:lnTo>
                <a:lnTo>
                  <a:pt x="356" y="601"/>
                </a:lnTo>
                <a:lnTo>
                  <a:pt x="361" y="601"/>
                </a:lnTo>
                <a:lnTo>
                  <a:pt x="365" y="601"/>
                </a:lnTo>
                <a:lnTo>
                  <a:pt x="370" y="604"/>
                </a:lnTo>
                <a:lnTo>
                  <a:pt x="374" y="606"/>
                </a:lnTo>
                <a:lnTo>
                  <a:pt x="379" y="611"/>
                </a:lnTo>
                <a:lnTo>
                  <a:pt x="387" y="623"/>
                </a:lnTo>
                <a:lnTo>
                  <a:pt x="396" y="637"/>
                </a:lnTo>
                <a:lnTo>
                  <a:pt x="403" y="654"/>
                </a:lnTo>
                <a:lnTo>
                  <a:pt x="410" y="673"/>
                </a:lnTo>
                <a:lnTo>
                  <a:pt x="415" y="691"/>
                </a:lnTo>
                <a:lnTo>
                  <a:pt x="420" y="709"/>
                </a:lnTo>
                <a:lnTo>
                  <a:pt x="361" y="709"/>
                </a:lnTo>
                <a:close/>
                <a:moveTo>
                  <a:pt x="222" y="511"/>
                </a:moveTo>
                <a:lnTo>
                  <a:pt x="225" y="505"/>
                </a:lnTo>
                <a:lnTo>
                  <a:pt x="229" y="497"/>
                </a:lnTo>
                <a:lnTo>
                  <a:pt x="234" y="489"/>
                </a:lnTo>
                <a:lnTo>
                  <a:pt x="239" y="483"/>
                </a:lnTo>
                <a:lnTo>
                  <a:pt x="245" y="477"/>
                </a:lnTo>
                <a:lnTo>
                  <a:pt x="252" y="470"/>
                </a:lnTo>
                <a:lnTo>
                  <a:pt x="258" y="464"/>
                </a:lnTo>
                <a:lnTo>
                  <a:pt x="265" y="460"/>
                </a:lnTo>
                <a:lnTo>
                  <a:pt x="265" y="469"/>
                </a:lnTo>
                <a:lnTo>
                  <a:pt x="265" y="473"/>
                </a:lnTo>
                <a:lnTo>
                  <a:pt x="267" y="477"/>
                </a:lnTo>
                <a:lnTo>
                  <a:pt x="274" y="482"/>
                </a:lnTo>
                <a:lnTo>
                  <a:pt x="280" y="487"/>
                </a:lnTo>
                <a:lnTo>
                  <a:pt x="286" y="491"/>
                </a:lnTo>
                <a:lnTo>
                  <a:pt x="293" y="493"/>
                </a:lnTo>
                <a:lnTo>
                  <a:pt x="307" y="498"/>
                </a:lnTo>
                <a:lnTo>
                  <a:pt x="321" y="502"/>
                </a:lnTo>
                <a:lnTo>
                  <a:pt x="306" y="511"/>
                </a:lnTo>
                <a:lnTo>
                  <a:pt x="306" y="511"/>
                </a:lnTo>
                <a:lnTo>
                  <a:pt x="202" y="574"/>
                </a:lnTo>
                <a:lnTo>
                  <a:pt x="222" y="511"/>
                </a:lnTo>
                <a:close/>
                <a:moveTo>
                  <a:pt x="325" y="528"/>
                </a:moveTo>
                <a:lnTo>
                  <a:pt x="361" y="506"/>
                </a:lnTo>
                <a:lnTo>
                  <a:pt x="397" y="528"/>
                </a:lnTo>
                <a:lnTo>
                  <a:pt x="397" y="541"/>
                </a:lnTo>
                <a:lnTo>
                  <a:pt x="396" y="547"/>
                </a:lnTo>
                <a:lnTo>
                  <a:pt x="393" y="554"/>
                </a:lnTo>
                <a:lnTo>
                  <a:pt x="391" y="560"/>
                </a:lnTo>
                <a:lnTo>
                  <a:pt x="385" y="565"/>
                </a:lnTo>
                <a:lnTo>
                  <a:pt x="380" y="570"/>
                </a:lnTo>
                <a:lnTo>
                  <a:pt x="374" y="573"/>
                </a:lnTo>
                <a:lnTo>
                  <a:pt x="367" y="575"/>
                </a:lnTo>
                <a:lnTo>
                  <a:pt x="361" y="577"/>
                </a:lnTo>
                <a:lnTo>
                  <a:pt x="353" y="575"/>
                </a:lnTo>
                <a:lnTo>
                  <a:pt x="347" y="573"/>
                </a:lnTo>
                <a:lnTo>
                  <a:pt x="340" y="570"/>
                </a:lnTo>
                <a:lnTo>
                  <a:pt x="335" y="565"/>
                </a:lnTo>
                <a:lnTo>
                  <a:pt x="331" y="560"/>
                </a:lnTo>
                <a:lnTo>
                  <a:pt x="328" y="554"/>
                </a:lnTo>
                <a:lnTo>
                  <a:pt x="325" y="547"/>
                </a:lnTo>
                <a:lnTo>
                  <a:pt x="325" y="541"/>
                </a:lnTo>
                <a:lnTo>
                  <a:pt x="325" y="528"/>
                </a:lnTo>
                <a:close/>
                <a:moveTo>
                  <a:pt x="691" y="564"/>
                </a:moveTo>
                <a:lnTo>
                  <a:pt x="686" y="557"/>
                </a:lnTo>
                <a:lnTo>
                  <a:pt x="681" y="552"/>
                </a:lnTo>
                <a:lnTo>
                  <a:pt x="674" y="547"/>
                </a:lnTo>
                <a:lnTo>
                  <a:pt x="668" y="541"/>
                </a:lnTo>
                <a:lnTo>
                  <a:pt x="651" y="531"/>
                </a:lnTo>
                <a:lnTo>
                  <a:pt x="633" y="522"/>
                </a:lnTo>
                <a:lnTo>
                  <a:pt x="591" y="502"/>
                </a:lnTo>
                <a:lnTo>
                  <a:pt x="545" y="484"/>
                </a:lnTo>
                <a:lnTo>
                  <a:pt x="534" y="480"/>
                </a:lnTo>
                <a:lnTo>
                  <a:pt x="524" y="477"/>
                </a:lnTo>
                <a:lnTo>
                  <a:pt x="514" y="473"/>
                </a:lnTo>
                <a:lnTo>
                  <a:pt x="504" y="469"/>
                </a:lnTo>
                <a:lnTo>
                  <a:pt x="495" y="457"/>
                </a:lnTo>
                <a:lnTo>
                  <a:pt x="484" y="448"/>
                </a:lnTo>
                <a:lnTo>
                  <a:pt x="473" y="441"/>
                </a:lnTo>
                <a:lnTo>
                  <a:pt x="462" y="434"/>
                </a:lnTo>
                <a:lnTo>
                  <a:pt x="460" y="433"/>
                </a:lnTo>
                <a:lnTo>
                  <a:pt x="457" y="433"/>
                </a:lnTo>
                <a:lnTo>
                  <a:pt x="456" y="433"/>
                </a:lnTo>
                <a:lnTo>
                  <a:pt x="456" y="378"/>
                </a:lnTo>
                <a:lnTo>
                  <a:pt x="461" y="373"/>
                </a:lnTo>
                <a:lnTo>
                  <a:pt x="466" y="366"/>
                </a:lnTo>
                <a:lnTo>
                  <a:pt x="473" y="358"/>
                </a:lnTo>
                <a:lnTo>
                  <a:pt x="479" y="348"/>
                </a:lnTo>
                <a:lnTo>
                  <a:pt x="484" y="337"/>
                </a:lnTo>
                <a:lnTo>
                  <a:pt x="489" y="322"/>
                </a:lnTo>
                <a:lnTo>
                  <a:pt x="492" y="308"/>
                </a:lnTo>
                <a:lnTo>
                  <a:pt x="495" y="290"/>
                </a:lnTo>
                <a:lnTo>
                  <a:pt x="500" y="285"/>
                </a:lnTo>
                <a:lnTo>
                  <a:pt x="504" y="279"/>
                </a:lnTo>
                <a:lnTo>
                  <a:pt x="507" y="271"/>
                </a:lnTo>
                <a:lnTo>
                  <a:pt x="510" y="262"/>
                </a:lnTo>
                <a:lnTo>
                  <a:pt x="511" y="254"/>
                </a:lnTo>
                <a:lnTo>
                  <a:pt x="513" y="247"/>
                </a:lnTo>
                <a:lnTo>
                  <a:pt x="513" y="238"/>
                </a:lnTo>
                <a:lnTo>
                  <a:pt x="511" y="230"/>
                </a:lnTo>
                <a:lnTo>
                  <a:pt x="510" y="222"/>
                </a:lnTo>
                <a:lnTo>
                  <a:pt x="506" y="215"/>
                </a:lnTo>
                <a:lnTo>
                  <a:pt x="502" y="208"/>
                </a:lnTo>
                <a:lnTo>
                  <a:pt x="497" y="202"/>
                </a:lnTo>
                <a:lnTo>
                  <a:pt x="498" y="198"/>
                </a:lnTo>
                <a:lnTo>
                  <a:pt x="501" y="193"/>
                </a:lnTo>
                <a:lnTo>
                  <a:pt x="510" y="167"/>
                </a:lnTo>
                <a:lnTo>
                  <a:pt x="520" y="135"/>
                </a:lnTo>
                <a:lnTo>
                  <a:pt x="524" y="118"/>
                </a:lnTo>
                <a:lnTo>
                  <a:pt x="527" y="102"/>
                </a:lnTo>
                <a:lnTo>
                  <a:pt x="527" y="85"/>
                </a:lnTo>
                <a:lnTo>
                  <a:pt x="525" y="68"/>
                </a:lnTo>
                <a:lnTo>
                  <a:pt x="523" y="59"/>
                </a:lnTo>
                <a:lnTo>
                  <a:pt x="519" y="51"/>
                </a:lnTo>
                <a:lnTo>
                  <a:pt x="514" y="44"/>
                </a:lnTo>
                <a:lnTo>
                  <a:pt x="509" y="37"/>
                </a:lnTo>
                <a:lnTo>
                  <a:pt x="501" y="31"/>
                </a:lnTo>
                <a:lnTo>
                  <a:pt x="493" y="26"/>
                </a:lnTo>
                <a:lnTo>
                  <a:pt x="484" y="21"/>
                </a:lnTo>
                <a:lnTo>
                  <a:pt x="475" y="16"/>
                </a:lnTo>
                <a:lnTo>
                  <a:pt x="465" y="12"/>
                </a:lnTo>
                <a:lnTo>
                  <a:pt x="453" y="9"/>
                </a:lnTo>
                <a:lnTo>
                  <a:pt x="442" y="7"/>
                </a:lnTo>
                <a:lnTo>
                  <a:pt x="430" y="4"/>
                </a:lnTo>
                <a:lnTo>
                  <a:pt x="407" y="0"/>
                </a:lnTo>
                <a:lnTo>
                  <a:pt x="383" y="0"/>
                </a:lnTo>
                <a:lnTo>
                  <a:pt x="365" y="0"/>
                </a:lnTo>
                <a:lnTo>
                  <a:pt x="347" y="1"/>
                </a:lnTo>
                <a:lnTo>
                  <a:pt x="329" y="5"/>
                </a:lnTo>
                <a:lnTo>
                  <a:pt x="311" y="9"/>
                </a:lnTo>
                <a:lnTo>
                  <a:pt x="295" y="16"/>
                </a:lnTo>
                <a:lnTo>
                  <a:pt x="281" y="23"/>
                </a:lnTo>
                <a:lnTo>
                  <a:pt x="276" y="27"/>
                </a:lnTo>
                <a:lnTo>
                  <a:pt x="271" y="32"/>
                </a:lnTo>
                <a:lnTo>
                  <a:pt x="266" y="37"/>
                </a:lnTo>
                <a:lnTo>
                  <a:pt x="263" y="44"/>
                </a:lnTo>
                <a:lnTo>
                  <a:pt x="251" y="46"/>
                </a:lnTo>
                <a:lnTo>
                  <a:pt x="239" y="50"/>
                </a:lnTo>
                <a:lnTo>
                  <a:pt x="234" y="53"/>
                </a:lnTo>
                <a:lnTo>
                  <a:pt x="230" y="57"/>
                </a:lnTo>
                <a:lnTo>
                  <a:pt x="225" y="60"/>
                </a:lnTo>
                <a:lnTo>
                  <a:pt x="222" y="66"/>
                </a:lnTo>
                <a:lnTo>
                  <a:pt x="217" y="72"/>
                </a:lnTo>
                <a:lnTo>
                  <a:pt x="215" y="78"/>
                </a:lnTo>
                <a:lnTo>
                  <a:pt x="212" y="87"/>
                </a:lnTo>
                <a:lnTo>
                  <a:pt x="211" y="95"/>
                </a:lnTo>
                <a:lnTo>
                  <a:pt x="209" y="112"/>
                </a:lnTo>
                <a:lnTo>
                  <a:pt x="211" y="130"/>
                </a:lnTo>
                <a:lnTo>
                  <a:pt x="213" y="148"/>
                </a:lnTo>
                <a:lnTo>
                  <a:pt x="217" y="164"/>
                </a:lnTo>
                <a:lnTo>
                  <a:pt x="221" y="181"/>
                </a:lnTo>
                <a:lnTo>
                  <a:pt x="225" y="194"/>
                </a:lnTo>
                <a:lnTo>
                  <a:pt x="226" y="198"/>
                </a:lnTo>
                <a:lnTo>
                  <a:pt x="227" y="202"/>
                </a:lnTo>
                <a:lnTo>
                  <a:pt x="222" y="207"/>
                </a:lnTo>
                <a:lnTo>
                  <a:pt x="217" y="215"/>
                </a:lnTo>
                <a:lnTo>
                  <a:pt x="215" y="221"/>
                </a:lnTo>
                <a:lnTo>
                  <a:pt x="212" y="230"/>
                </a:lnTo>
                <a:lnTo>
                  <a:pt x="211" y="238"/>
                </a:lnTo>
                <a:lnTo>
                  <a:pt x="211" y="247"/>
                </a:lnTo>
                <a:lnTo>
                  <a:pt x="212" y="254"/>
                </a:lnTo>
                <a:lnTo>
                  <a:pt x="213" y="263"/>
                </a:lnTo>
                <a:lnTo>
                  <a:pt x="216" y="272"/>
                </a:lnTo>
                <a:lnTo>
                  <a:pt x="220" y="280"/>
                </a:lnTo>
                <a:lnTo>
                  <a:pt x="224" y="285"/>
                </a:lnTo>
                <a:lnTo>
                  <a:pt x="229" y="290"/>
                </a:lnTo>
                <a:lnTo>
                  <a:pt x="230" y="307"/>
                </a:lnTo>
                <a:lnTo>
                  <a:pt x="234" y="322"/>
                </a:lnTo>
                <a:lnTo>
                  <a:pt x="238" y="337"/>
                </a:lnTo>
                <a:lnTo>
                  <a:pt x="243" y="348"/>
                </a:lnTo>
                <a:lnTo>
                  <a:pt x="249" y="358"/>
                </a:lnTo>
                <a:lnTo>
                  <a:pt x="254" y="366"/>
                </a:lnTo>
                <a:lnTo>
                  <a:pt x="260" y="373"/>
                </a:lnTo>
                <a:lnTo>
                  <a:pt x="265" y="378"/>
                </a:lnTo>
                <a:lnTo>
                  <a:pt x="265" y="433"/>
                </a:lnTo>
                <a:lnTo>
                  <a:pt x="262" y="433"/>
                </a:lnTo>
                <a:lnTo>
                  <a:pt x="261" y="434"/>
                </a:lnTo>
                <a:lnTo>
                  <a:pt x="249" y="441"/>
                </a:lnTo>
                <a:lnTo>
                  <a:pt x="239" y="448"/>
                </a:lnTo>
                <a:lnTo>
                  <a:pt x="229" y="457"/>
                </a:lnTo>
                <a:lnTo>
                  <a:pt x="220" y="469"/>
                </a:lnTo>
                <a:lnTo>
                  <a:pt x="209" y="473"/>
                </a:lnTo>
                <a:lnTo>
                  <a:pt x="200" y="477"/>
                </a:lnTo>
                <a:lnTo>
                  <a:pt x="190" y="480"/>
                </a:lnTo>
                <a:lnTo>
                  <a:pt x="181" y="484"/>
                </a:lnTo>
                <a:lnTo>
                  <a:pt x="134" y="502"/>
                </a:lnTo>
                <a:lnTo>
                  <a:pt x="91" y="522"/>
                </a:lnTo>
                <a:lnTo>
                  <a:pt x="73" y="531"/>
                </a:lnTo>
                <a:lnTo>
                  <a:pt x="57" y="541"/>
                </a:lnTo>
                <a:lnTo>
                  <a:pt x="50" y="547"/>
                </a:lnTo>
                <a:lnTo>
                  <a:pt x="44" y="552"/>
                </a:lnTo>
                <a:lnTo>
                  <a:pt x="39" y="557"/>
                </a:lnTo>
                <a:lnTo>
                  <a:pt x="34" y="564"/>
                </a:lnTo>
                <a:lnTo>
                  <a:pt x="28" y="573"/>
                </a:lnTo>
                <a:lnTo>
                  <a:pt x="23" y="583"/>
                </a:lnTo>
                <a:lnTo>
                  <a:pt x="19" y="595"/>
                </a:lnTo>
                <a:lnTo>
                  <a:pt x="16" y="606"/>
                </a:lnTo>
                <a:lnTo>
                  <a:pt x="9" y="629"/>
                </a:lnTo>
                <a:lnTo>
                  <a:pt x="5" y="653"/>
                </a:lnTo>
                <a:lnTo>
                  <a:pt x="1" y="691"/>
                </a:lnTo>
                <a:lnTo>
                  <a:pt x="0" y="709"/>
                </a:lnTo>
                <a:lnTo>
                  <a:pt x="0" y="713"/>
                </a:lnTo>
                <a:lnTo>
                  <a:pt x="4" y="717"/>
                </a:lnTo>
                <a:lnTo>
                  <a:pt x="8" y="719"/>
                </a:lnTo>
                <a:lnTo>
                  <a:pt x="12" y="721"/>
                </a:lnTo>
                <a:lnTo>
                  <a:pt x="709" y="721"/>
                </a:lnTo>
                <a:lnTo>
                  <a:pt x="714" y="719"/>
                </a:lnTo>
                <a:lnTo>
                  <a:pt x="718" y="717"/>
                </a:lnTo>
                <a:lnTo>
                  <a:pt x="721" y="713"/>
                </a:lnTo>
                <a:lnTo>
                  <a:pt x="721" y="709"/>
                </a:lnTo>
                <a:lnTo>
                  <a:pt x="721" y="691"/>
                </a:lnTo>
                <a:lnTo>
                  <a:pt x="718" y="653"/>
                </a:lnTo>
                <a:lnTo>
                  <a:pt x="714" y="629"/>
                </a:lnTo>
                <a:lnTo>
                  <a:pt x="709" y="606"/>
                </a:lnTo>
                <a:lnTo>
                  <a:pt x="705" y="595"/>
                </a:lnTo>
                <a:lnTo>
                  <a:pt x="701" y="583"/>
                </a:lnTo>
                <a:lnTo>
                  <a:pt x="696" y="573"/>
                </a:lnTo>
                <a:lnTo>
                  <a:pt x="691" y="564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6263391" y="2509062"/>
            <a:ext cx="185040" cy="191422"/>
            <a:chOff x="9882188" y="1336675"/>
            <a:chExt cx="276225" cy="285750"/>
          </a:xfrm>
          <a:solidFill>
            <a:sysClr val="window" lastClr="FFFFFF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37" name="Freeform 3049"/>
            <p:cNvSpPr>
              <a:spLocks/>
            </p:cNvSpPr>
            <p:nvPr/>
          </p:nvSpPr>
          <p:spPr bwMode="auto">
            <a:xfrm>
              <a:off x="9893300" y="1574800"/>
              <a:ext cx="254000" cy="47625"/>
            </a:xfrm>
            <a:custGeom>
              <a:avLst/>
              <a:gdLst>
                <a:gd name="T0" fmla="*/ 584 w 641"/>
                <a:gd name="T1" fmla="*/ 0 h 120"/>
                <a:gd name="T2" fmla="*/ 57 w 641"/>
                <a:gd name="T3" fmla="*/ 0 h 120"/>
                <a:gd name="T4" fmla="*/ 51 w 641"/>
                <a:gd name="T5" fmla="*/ 0 h 120"/>
                <a:gd name="T6" fmla="*/ 45 w 641"/>
                <a:gd name="T7" fmla="*/ 1 h 120"/>
                <a:gd name="T8" fmla="*/ 39 w 641"/>
                <a:gd name="T9" fmla="*/ 3 h 120"/>
                <a:gd name="T10" fmla="*/ 33 w 641"/>
                <a:gd name="T11" fmla="*/ 5 h 120"/>
                <a:gd name="T12" fmla="*/ 27 w 641"/>
                <a:gd name="T13" fmla="*/ 7 h 120"/>
                <a:gd name="T14" fmla="*/ 22 w 641"/>
                <a:gd name="T15" fmla="*/ 11 h 120"/>
                <a:gd name="T16" fmla="*/ 18 w 641"/>
                <a:gd name="T17" fmla="*/ 14 h 120"/>
                <a:gd name="T18" fmla="*/ 14 w 641"/>
                <a:gd name="T19" fmla="*/ 19 h 120"/>
                <a:gd name="T20" fmla="*/ 9 w 641"/>
                <a:gd name="T21" fmla="*/ 26 h 120"/>
                <a:gd name="T22" fmla="*/ 6 w 641"/>
                <a:gd name="T23" fmla="*/ 32 h 120"/>
                <a:gd name="T24" fmla="*/ 3 w 641"/>
                <a:gd name="T25" fmla="*/ 41 h 120"/>
                <a:gd name="T26" fmla="*/ 1 w 641"/>
                <a:gd name="T27" fmla="*/ 49 h 120"/>
                <a:gd name="T28" fmla="*/ 0 w 641"/>
                <a:gd name="T29" fmla="*/ 54 h 120"/>
                <a:gd name="T30" fmla="*/ 0 w 641"/>
                <a:gd name="T31" fmla="*/ 60 h 120"/>
                <a:gd name="T32" fmla="*/ 1 w 641"/>
                <a:gd name="T33" fmla="*/ 72 h 120"/>
                <a:gd name="T34" fmla="*/ 3 w 641"/>
                <a:gd name="T35" fmla="*/ 82 h 120"/>
                <a:gd name="T36" fmla="*/ 8 w 641"/>
                <a:gd name="T37" fmla="*/ 92 h 120"/>
                <a:gd name="T38" fmla="*/ 14 w 641"/>
                <a:gd name="T39" fmla="*/ 101 h 120"/>
                <a:gd name="T40" fmla="*/ 19 w 641"/>
                <a:gd name="T41" fmla="*/ 105 h 120"/>
                <a:gd name="T42" fmla="*/ 22 w 641"/>
                <a:gd name="T43" fmla="*/ 108 h 120"/>
                <a:gd name="T44" fmla="*/ 27 w 641"/>
                <a:gd name="T45" fmla="*/ 112 h 120"/>
                <a:gd name="T46" fmla="*/ 32 w 641"/>
                <a:gd name="T47" fmla="*/ 114 h 120"/>
                <a:gd name="T48" fmla="*/ 38 w 641"/>
                <a:gd name="T49" fmla="*/ 117 h 120"/>
                <a:gd name="T50" fmla="*/ 44 w 641"/>
                <a:gd name="T51" fmla="*/ 119 h 120"/>
                <a:gd name="T52" fmla="*/ 50 w 641"/>
                <a:gd name="T53" fmla="*/ 119 h 120"/>
                <a:gd name="T54" fmla="*/ 57 w 641"/>
                <a:gd name="T55" fmla="*/ 120 h 120"/>
                <a:gd name="T56" fmla="*/ 584 w 641"/>
                <a:gd name="T57" fmla="*/ 120 h 120"/>
                <a:gd name="T58" fmla="*/ 591 w 641"/>
                <a:gd name="T59" fmla="*/ 119 h 120"/>
                <a:gd name="T60" fmla="*/ 597 w 641"/>
                <a:gd name="T61" fmla="*/ 118 h 120"/>
                <a:gd name="T62" fmla="*/ 603 w 641"/>
                <a:gd name="T63" fmla="*/ 117 h 120"/>
                <a:gd name="T64" fmla="*/ 609 w 641"/>
                <a:gd name="T65" fmla="*/ 114 h 120"/>
                <a:gd name="T66" fmla="*/ 613 w 641"/>
                <a:gd name="T67" fmla="*/ 112 h 120"/>
                <a:gd name="T68" fmla="*/ 618 w 641"/>
                <a:gd name="T69" fmla="*/ 108 h 120"/>
                <a:gd name="T70" fmla="*/ 623 w 641"/>
                <a:gd name="T71" fmla="*/ 105 h 120"/>
                <a:gd name="T72" fmla="*/ 627 w 641"/>
                <a:gd name="T73" fmla="*/ 101 h 120"/>
                <a:gd name="T74" fmla="*/ 633 w 641"/>
                <a:gd name="T75" fmla="*/ 92 h 120"/>
                <a:gd name="T76" fmla="*/ 637 w 641"/>
                <a:gd name="T77" fmla="*/ 82 h 120"/>
                <a:gd name="T78" fmla="*/ 640 w 641"/>
                <a:gd name="T79" fmla="*/ 72 h 120"/>
                <a:gd name="T80" fmla="*/ 641 w 641"/>
                <a:gd name="T81" fmla="*/ 60 h 120"/>
                <a:gd name="T82" fmla="*/ 640 w 641"/>
                <a:gd name="T83" fmla="*/ 49 h 120"/>
                <a:gd name="T84" fmla="*/ 637 w 641"/>
                <a:gd name="T85" fmla="*/ 38 h 120"/>
                <a:gd name="T86" fmla="*/ 633 w 641"/>
                <a:gd name="T87" fmla="*/ 28 h 120"/>
                <a:gd name="T88" fmla="*/ 627 w 641"/>
                <a:gd name="T89" fmla="*/ 19 h 120"/>
                <a:gd name="T90" fmla="*/ 623 w 641"/>
                <a:gd name="T91" fmla="*/ 14 h 120"/>
                <a:gd name="T92" fmla="*/ 618 w 641"/>
                <a:gd name="T93" fmla="*/ 11 h 120"/>
                <a:gd name="T94" fmla="*/ 613 w 641"/>
                <a:gd name="T95" fmla="*/ 9 h 120"/>
                <a:gd name="T96" fmla="*/ 609 w 641"/>
                <a:gd name="T97" fmla="*/ 5 h 120"/>
                <a:gd name="T98" fmla="*/ 603 w 641"/>
                <a:gd name="T99" fmla="*/ 3 h 120"/>
                <a:gd name="T100" fmla="*/ 597 w 641"/>
                <a:gd name="T101" fmla="*/ 1 h 120"/>
                <a:gd name="T102" fmla="*/ 591 w 641"/>
                <a:gd name="T103" fmla="*/ 0 h 120"/>
                <a:gd name="T104" fmla="*/ 584 w 641"/>
                <a:gd name="T10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1" h="120">
                  <a:moveTo>
                    <a:pt x="584" y="0"/>
                  </a:moveTo>
                  <a:lnTo>
                    <a:pt x="57" y="0"/>
                  </a:lnTo>
                  <a:lnTo>
                    <a:pt x="51" y="0"/>
                  </a:lnTo>
                  <a:lnTo>
                    <a:pt x="45" y="1"/>
                  </a:lnTo>
                  <a:lnTo>
                    <a:pt x="39" y="3"/>
                  </a:lnTo>
                  <a:lnTo>
                    <a:pt x="33" y="5"/>
                  </a:lnTo>
                  <a:lnTo>
                    <a:pt x="27" y="7"/>
                  </a:lnTo>
                  <a:lnTo>
                    <a:pt x="22" y="11"/>
                  </a:lnTo>
                  <a:lnTo>
                    <a:pt x="18" y="14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6" y="32"/>
                  </a:lnTo>
                  <a:lnTo>
                    <a:pt x="3" y="41"/>
                  </a:lnTo>
                  <a:lnTo>
                    <a:pt x="1" y="49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1" y="72"/>
                  </a:lnTo>
                  <a:lnTo>
                    <a:pt x="3" y="82"/>
                  </a:lnTo>
                  <a:lnTo>
                    <a:pt x="8" y="92"/>
                  </a:lnTo>
                  <a:lnTo>
                    <a:pt x="14" y="101"/>
                  </a:lnTo>
                  <a:lnTo>
                    <a:pt x="19" y="105"/>
                  </a:lnTo>
                  <a:lnTo>
                    <a:pt x="22" y="108"/>
                  </a:lnTo>
                  <a:lnTo>
                    <a:pt x="27" y="112"/>
                  </a:lnTo>
                  <a:lnTo>
                    <a:pt x="32" y="114"/>
                  </a:lnTo>
                  <a:lnTo>
                    <a:pt x="38" y="117"/>
                  </a:lnTo>
                  <a:lnTo>
                    <a:pt x="44" y="119"/>
                  </a:lnTo>
                  <a:lnTo>
                    <a:pt x="50" y="119"/>
                  </a:lnTo>
                  <a:lnTo>
                    <a:pt x="57" y="120"/>
                  </a:lnTo>
                  <a:lnTo>
                    <a:pt x="584" y="120"/>
                  </a:lnTo>
                  <a:lnTo>
                    <a:pt x="591" y="119"/>
                  </a:lnTo>
                  <a:lnTo>
                    <a:pt x="597" y="118"/>
                  </a:lnTo>
                  <a:lnTo>
                    <a:pt x="603" y="117"/>
                  </a:lnTo>
                  <a:lnTo>
                    <a:pt x="609" y="114"/>
                  </a:lnTo>
                  <a:lnTo>
                    <a:pt x="613" y="112"/>
                  </a:lnTo>
                  <a:lnTo>
                    <a:pt x="618" y="108"/>
                  </a:lnTo>
                  <a:lnTo>
                    <a:pt x="623" y="105"/>
                  </a:lnTo>
                  <a:lnTo>
                    <a:pt x="627" y="101"/>
                  </a:lnTo>
                  <a:lnTo>
                    <a:pt x="633" y="92"/>
                  </a:lnTo>
                  <a:lnTo>
                    <a:pt x="637" y="82"/>
                  </a:lnTo>
                  <a:lnTo>
                    <a:pt x="640" y="72"/>
                  </a:lnTo>
                  <a:lnTo>
                    <a:pt x="641" y="60"/>
                  </a:lnTo>
                  <a:lnTo>
                    <a:pt x="640" y="49"/>
                  </a:lnTo>
                  <a:lnTo>
                    <a:pt x="637" y="38"/>
                  </a:lnTo>
                  <a:lnTo>
                    <a:pt x="633" y="28"/>
                  </a:lnTo>
                  <a:lnTo>
                    <a:pt x="627" y="19"/>
                  </a:lnTo>
                  <a:lnTo>
                    <a:pt x="623" y="14"/>
                  </a:lnTo>
                  <a:lnTo>
                    <a:pt x="618" y="11"/>
                  </a:lnTo>
                  <a:lnTo>
                    <a:pt x="613" y="9"/>
                  </a:lnTo>
                  <a:lnTo>
                    <a:pt x="609" y="5"/>
                  </a:lnTo>
                  <a:lnTo>
                    <a:pt x="603" y="3"/>
                  </a:lnTo>
                  <a:lnTo>
                    <a:pt x="597" y="1"/>
                  </a:lnTo>
                  <a:lnTo>
                    <a:pt x="591" y="0"/>
                  </a:lnTo>
                  <a:lnTo>
                    <a:pt x="58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38" name="Freeform 3050"/>
            <p:cNvSpPr>
              <a:spLocks/>
            </p:cNvSpPr>
            <p:nvPr/>
          </p:nvSpPr>
          <p:spPr bwMode="auto">
            <a:xfrm>
              <a:off x="9986963" y="1336675"/>
              <a:ext cx="66675" cy="28575"/>
            </a:xfrm>
            <a:custGeom>
              <a:avLst/>
              <a:gdLst>
                <a:gd name="T0" fmla="*/ 83 w 165"/>
                <a:gd name="T1" fmla="*/ 0 h 72"/>
                <a:gd name="T2" fmla="*/ 75 w 165"/>
                <a:gd name="T3" fmla="*/ 1 h 72"/>
                <a:gd name="T4" fmla="*/ 67 w 165"/>
                <a:gd name="T5" fmla="*/ 2 h 72"/>
                <a:gd name="T6" fmla="*/ 59 w 165"/>
                <a:gd name="T7" fmla="*/ 3 h 72"/>
                <a:gd name="T8" fmla="*/ 52 w 165"/>
                <a:gd name="T9" fmla="*/ 6 h 72"/>
                <a:gd name="T10" fmla="*/ 46 w 165"/>
                <a:gd name="T11" fmla="*/ 9 h 72"/>
                <a:gd name="T12" fmla="*/ 39 w 165"/>
                <a:gd name="T13" fmla="*/ 13 h 72"/>
                <a:gd name="T14" fmla="*/ 33 w 165"/>
                <a:gd name="T15" fmla="*/ 16 h 72"/>
                <a:gd name="T16" fmla="*/ 27 w 165"/>
                <a:gd name="T17" fmla="*/ 21 h 72"/>
                <a:gd name="T18" fmla="*/ 22 w 165"/>
                <a:gd name="T19" fmla="*/ 26 h 72"/>
                <a:gd name="T20" fmla="*/ 17 w 165"/>
                <a:gd name="T21" fmla="*/ 32 h 72"/>
                <a:gd name="T22" fmla="*/ 13 w 165"/>
                <a:gd name="T23" fmla="*/ 38 h 72"/>
                <a:gd name="T24" fmla="*/ 9 w 165"/>
                <a:gd name="T25" fmla="*/ 44 h 72"/>
                <a:gd name="T26" fmla="*/ 6 w 165"/>
                <a:gd name="T27" fmla="*/ 51 h 72"/>
                <a:gd name="T28" fmla="*/ 3 w 165"/>
                <a:gd name="T29" fmla="*/ 58 h 72"/>
                <a:gd name="T30" fmla="*/ 1 w 165"/>
                <a:gd name="T31" fmla="*/ 65 h 72"/>
                <a:gd name="T32" fmla="*/ 0 w 165"/>
                <a:gd name="T33" fmla="*/ 72 h 72"/>
                <a:gd name="T34" fmla="*/ 165 w 165"/>
                <a:gd name="T35" fmla="*/ 72 h 72"/>
                <a:gd name="T36" fmla="*/ 164 w 165"/>
                <a:gd name="T37" fmla="*/ 65 h 72"/>
                <a:gd name="T38" fmla="*/ 161 w 165"/>
                <a:gd name="T39" fmla="*/ 57 h 72"/>
                <a:gd name="T40" fmla="*/ 159 w 165"/>
                <a:gd name="T41" fmla="*/ 51 h 72"/>
                <a:gd name="T42" fmla="*/ 155 w 165"/>
                <a:gd name="T43" fmla="*/ 44 h 72"/>
                <a:gd name="T44" fmla="*/ 152 w 165"/>
                <a:gd name="T45" fmla="*/ 38 h 72"/>
                <a:gd name="T46" fmla="*/ 147 w 165"/>
                <a:gd name="T47" fmla="*/ 32 h 72"/>
                <a:gd name="T48" fmla="*/ 142 w 165"/>
                <a:gd name="T49" fmla="*/ 26 h 72"/>
                <a:gd name="T50" fmla="*/ 138 w 165"/>
                <a:gd name="T51" fmla="*/ 21 h 72"/>
                <a:gd name="T52" fmla="*/ 132 w 165"/>
                <a:gd name="T53" fmla="*/ 16 h 72"/>
                <a:gd name="T54" fmla="*/ 126 w 165"/>
                <a:gd name="T55" fmla="*/ 13 h 72"/>
                <a:gd name="T56" fmla="*/ 119 w 165"/>
                <a:gd name="T57" fmla="*/ 9 h 72"/>
                <a:gd name="T58" fmla="*/ 113 w 165"/>
                <a:gd name="T59" fmla="*/ 6 h 72"/>
                <a:gd name="T60" fmla="*/ 105 w 165"/>
                <a:gd name="T61" fmla="*/ 3 h 72"/>
                <a:gd name="T62" fmla="*/ 98 w 165"/>
                <a:gd name="T63" fmla="*/ 2 h 72"/>
                <a:gd name="T64" fmla="*/ 90 w 165"/>
                <a:gd name="T65" fmla="*/ 1 h 72"/>
                <a:gd name="T66" fmla="*/ 83 w 165"/>
                <a:gd name="T67" fmla="*/ 0 h 72"/>
                <a:gd name="T68" fmla="*/ 83 w 165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65" h="72">
                  <a:moveTo>
                    <a:pt x="83" y="0"/>
                  </a:moveTo>
                  <a:lnTo>
                    <a:pt x="75" y="1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2" y="6"/>
                  </a:lnTo>
                  <a:lnTo>
                    <a:pt x="46" y="9"/>
                  </a:lnTo>
                  <a:lnTo>
                    <a:pt x="39" y="13"/>
                  </a:lnTo>
                  <a:lnTo>
                    <a:pt x="33" y="16"/>
                  </a:lnTo>
                  <a:lnTo>
                    <a:pt x="27" y="21"/>
                  </a:lnTo>
                  <a:lnTo>
                    <a:pt x="22" y="26"/>
                  </a:lnTo>
                  <a:lnTo>
                    <a:pt x="17" y="32"/>
                  </a:lnTo>
                  <a:lnTo>
                    <a:pt x="13" y="38"/>
                  </a:lnTo>
                  <a:lnTo>
                    <a:pt x="9" y="44"/>
                  </a:lnTo>
                  <a:lnTo>
                    <a:pt x="6" y="51"/>
                  </a:lnTo>
                  <a:lnTo>
                    <a:pt x="3" y="58"/>
                  </a:lnTo>
                  <a:lnTo>
                    <a:pt x="1" y="65"/>
                  </a:lnTo>
                  <a:lnTo>
                    <a:pt x="0" y="72"/>
                  </a:lnTo>
                  <a:lnTo>
                    <a:pt x="165" y="72"/>
                  </a:lnTo>
                  <a:lnTo>
                    <a:pt x="164" y="65"/>
                  </a:lnTo>
                  <a:lnTo>
                    <a:pt x="161" y="57"/>
                  </a:lnTo>
                  <a:lnTo>
                    <a:pt x="159" y="51"/>
                  </a:lnTo>
                  <a:lnTo>
                    <a:pt x="155" y="44"/>
                  </a:lnTo>
                  <a:lnTo>
                    <a:pt x="152" y="38"/>
                  </a:lnTo>
                  <a:lnTo>
                    <a:pt x="147" y="32"/>
                  </a:lnTo>
                  <a:lnTo>
                    <a:pt x="142" y="26"/>
                  </a:lnTo>
                  <a:lnTo>
                    <a:pt x="138" y="21"/>
                  </a:lnTo>
                  <a:lnTo>
                    <a:pt x="132" y="16"/>
                  </a:lnTo>
                  <a:lnTo>
                    <a:pt x="126" y="13"/>
                  </a:lnTo>
                  <a:lnTo>
                    <a:pt x="119" y="9"/>
                  </a:lnTo>
                  <a:lnTo>
                    <a:pt x="113" y="6"/>
                  </a:lnTo>
                  <a:lnTo>
                    <a:pt x="105" y="3"/>
                  </a:lnTo>
                  <a:lnTo>
                    <a:pt x="98" y="2"/>
                  </a:lnTo>
                  <a:lnTo>
                    <a:pt x="90" y="1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Freeform 3051"/>
            <p:cNvSpPr>
              <a:spLocks/>
            </p:cNvSpPr>
            <p:nvPr/>
          </p:nvSpPr>
          <p:spPr bwMode="auto">
            <a:xfrm>
              <a:off x="9986963" y="1374775"/>
              <a:ext cx="66675" cy="52388"/>
            </a:xfrm>
            <a:custGeom>
              <a:avLst/>
              <a:gdLst>
                <a:gd name="T0" fmla="*/ 71 w 165"/>
                <a:gd name="T1" fmla="*/ 71 h 132"/>
                <a:gd name="T2" fmla="*/ 71 w 165"/>
                <a:gd name="T3" fmla="*/ 120 h 132"/>
                <a:gd name="T4" fmla="*/ 71 w 165"/>
                <a:gd name="T5" fmla="*/ 124 h 132"/>
                <a:gd name="T6" fmla="*/ 73 w 165"/>
                <a:gd name="T7" fmla="*/ 127 h 132"/>
                <a:gd name="T8" fmla="*/ 77 w 165"/>
                <a:gd name="T9" fmla="*/ 130 h 132"/>
                <a:gd name="T10" fmla="*/ 80 w 165"/>
                <a:gd name="T11" fmla="*/ 132 h 132"/>
                <a:gd name="T12" fmla="*/ 82 w 165"/>
                <a:gd name="T13" fmla="*/ 131 h 132"/>
                <a:gd name="T14" fmla="*/ 83 w 165"/>
                <a:gd name="T15" fmla="*/ 132 h 132"/>
                <a:gd name="T16" fmla="*/ 83 w 165"/>
                <a:gd name="T17" fmla="*/ 131 h 132"/>
                <a:gd name="T18" fmla="*/ 84 w 165"/>
                <a:gd name="T19" fmla="*/ 132 h 132"/>
                <a:gd name="T20" fmla="*/ 88 w 165"/>
                <a:gd name="T21" fmla="*/ 130 h 132"/>
                <a:gd name="T22" fmla="*/ 91 w 165"/>
                <a:gd name="T23" fmla="*/ 127 h 132"/>
                <a:gd name="T24" fmla="*/ 94 w 165"/>
                <a:gd name="T25" fmla="*/ 124 h 132"/>
                <a:gd name="T26" fmla="*/ 95 w 165"/>
                <a:gd name="T27" fmla="*/ 120 h 132"/>
                <a:gd name="T28" fmla="*/ 95 w 165"/>
                <a:gd name="T29" fmla="*/ 71 h 132"/>
                <a:gd name="T30" fmla="*/ 108 w 165"/>
                <a:gd name="T31" fmla="*/ 68 h 132"/>
                <a:gd name="T32" fmla="*/ 120 w 165"/>
                <a:gd name="T33" fmla="*/ 63 h 132"/>
                <a:gd name="T34" fmla="*/ 132 w 165"/>
                <a:gd name="T35" fmla="*/ 56 h 132"/>
                <a:gd name="T36" fmla="*/ 141 w 165"/>
                <a:gd name="T37" fmla="*/ 48 h 132"/>
                <a:gd name="T38" fmla="*/ 151 w 165"/>
                <a:gd name="T39" fmla="*/ 37 h 132"/>
                <a:gd name="T40" fmla="*/ 157 w 165"/>
                <a:gd name="T41" fmla="*/ 26 h 132"/>
                <a:gd name="T42" fmla="*/ 163 w 165"/>
                <a:gd name="T43" fmla="*/ 13 h 132"/>
                <a:gd name="T44" fmla="*/ 165 w 165"/>
                <a:gd name="T45" fmla="*/ 0 h 132"/>
                <a:gd name="T46" fmla="*/ 0 w 165"/>
                <a:gd name="T47" fmla="*/ 0 h 132"/>
                <a:gd name="T48" fmla="*/ 2 w 165"/>
                <a:gd name="T49" fmla="*/ 13 h 132"/>
                <a:gd name="T50" fmla="*/ 8 w 165"/>
                <a:gd name="T51" fmla="*/ 26 h 132"/>
                <a:gd name="T52" fmla="*/ 15 w 165"/>
                <a:gd name="T53" fmla="*/ 37 h 132"/>
                <a:gd name="T54" fmla="*/ 23 w 165"/>
                <a:gd name="T55" fmla="*/ 48 h 132"/>
                <a:gd name="T56" fmla="*/ 33 w 165"/>
                <a:gd name="T57" fmla="*/ 56 h 132"/>
                <a:gd name="T58" fmla="*/ 45 w 165"/>
                <a:gd name="T59" fmla="*/ 63 h 132"/>
                <a:gd name="T60" fmla="*/ 57 w 165"/>
                <a:gd name="T61" fmla="*/ 68 h 132"/>
                <a:gd name="T62" fmla="*/ 71 w 165"/>
                <a:gd name="T63" fmla="*/ 7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5" h="132">
                  <a:moveTo>
                    <a:pt x="71" y="71"/>
                  </a:moveTo>
                  <a:lnTo>
                    <a:pt x="71" y="120"/>
                  </a:lnTo>
                  <a:lnTo>
                    <a:pt x="71" y="124"/>
                  </a:lnTo>
                  <a:lnTo>
                    <a:pt x="73" y="127"/>
                  </a:lnTo>
                  <a:lnTo>
                    <a:pt x="77" y="130"/>
                  </a:lnTo>
                  <a:lnTo>
                    <a:pt x="80" y="132"/>
                  </a:lnTo>
                  <a:lnTo>
                    <a:pt x="82" y="131"/>
                  </a:lnTo>
                  <a:lnTo>
                    <a:pt x="83" y="132"/>
                  </a:lnTo>
                  <a:lnTo>
                    <a:pt x="83" y="131"/>
                  </a:lnTo>
                  <a:lnTo>
                    <a:pt x="84" y="132"/>
                  </a:lnTo>
                  <a:lnTo>
                    <a:pt x="88" y="130"/>
                  </a:lnTo>
                  <a:lnTo>
                    <a:pt x="91" y="127"/>
                  </a:lnTo>
                  <a:lnTo>
                    <a:pt x="94" y="124"/>
                  </a:lnTo>
                  <a:lnTo>
                    <a:pt x="95" y="120"/>
                  </a:lnTo>
                  <a:lnTo>
                    <a:pt x="95" y="71"/>
                  </a:lnTo>
                  <a:lnTo>
                    <a:pt x="108" y="68"/>
                  </a:lnTo>
                  <a:lnTo>
                    <a:pt x="120" y="63"/>
                  </a:lnTo>
                  <a:lnTo>
                    <a:pt x="132" y="56"/>
                  </a:lnTo>
                  <a:lnTo>
                    <a:pt x="141" y="48"/>
                  </a:lnTo>
                  <a:lnTo>
                    <a:pt x="151" y="37"/>
                  </a:lnTo>
                  <a:lnTo>
                    <a:pt x="157" y="26"/>
                  </a:lnTo>
                  <a:lnTo>
                    <a:pt x="163" y="13"/>
                  </a:lnTo>
                  <a:lnTo>
                    <a:pt x="165" y="0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26"/>
                  </a:lnTo>
                  <a:lnTo>
                    <a:pt x="15" y="37"/>
                  </a:lnTo>
                  <a:lnTo>
                    <a:pt x="23" y="48"/>
                  </a:lnTo>
                  <a:lnTo>
                    <a:pt x="33" y="56"/>
                  </a:lnTo>
                  <a:lnTo>
                    <a:pt x="45" y="63"/>
                  </a:lnTo>
                  <a:lnTo>
                    <a:pt x="57" y="68"/>
                  </a:lnTo>
                  <a:lnTo>
                    <a:pt x="7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40" name="Freeform 3052"/>
            <p:cNvSpPr>
              <a:spLocks/>
            </p:cNvSpPr>
            <p:nvPr/>
          </p:nvSpPr>
          <p:spPr bwMode="auto">
            <a:xfrm>
              <a:off x="9882188" y="1427163"/>
              <a:ext cx="276225" cy="138113"/>
            </a:xfrm>
            <a:custGeom>
              <a:avLst/>
              <a:gdLst>
                <a:gd name="T0" fmla="*/ 601 w 694"/>
                <a:gd name="T1" fmla="*/ 347 h 347"/>
                <a:gd name="T2" fmla="*/ 625 w 694"/>
                <a:gd name="T3" fmla="*/ 331 h 347"/>
                <a:gd name="T4" fmla="*/ 651 w 694"/>
                <a:gd name="T5" fmla="*/ 306 h 347"/>
                <a:gd name="T6" fmla="*/ 670 w 694"/>
                <a:gd name="T7" fmla="*/ 277 h 347"/>
                <a:gd name="T8" fmla="*/ 685 w 694"/>
                <a:gd name="T9" fmla="*/ 248 h 347"/>
                <a:gd name="T10" fmla="*/ 692 w 694"/>
                <a:gd name="T11" fmla="*/ 214 h 347"/>
                <a:gd name="T12" fmla="*/ 693 w 694"/>
                <a:gd name="T13" fmla="*/ 171 h 347"/>
                <a:gd name="T14" fmla="*/ 680 w 694"/>
                <a:gd name="T15" fmla="*/ 114 h 347"/>
                <a:gd name="T16" fmla="*/ 654 w 694"/>
                <a:gd name="T17" fmla="*/ 68 h 347"/>
                <a:gd name="T18" fmla="*/ 617 w 694"/>
                <a:gd name="T19" fmla="*/ 31 h 347"/>
                <a:gd name="T20" fmla="*/ 569 w 694"/>
                <a:gd name="T21" fmla="*/ 8 h 347"/>
                <a:gd name="T22" fmla="*/ 515 w 694"/>
                <a:gd name="T23" fmla="*/ 0 h 347"/>
                <a:gd name="T24" fmla="*/ 485 w 694"/>
                <a:gd name="T25" fmla="*/ 2 h 347"/>
                <a:gd name="T26" fmla="*/ 436 w 694"/>
                <a:gd name="T27" fmla="*/ 19 h 347"/>
                <a:gd name="T28" fmla="*/ 468 w 694"/>
                <a:gd name="T29" fmla="*/ 39 h 347"/>
                <a:gd name="T30" fmla="*/ 497 w 694"/>
                <a:gd name="T31" fmla="*/ 66 h 347"/>
                <a:gd name="T32" fmla="*/ 518 w 694"/>
                <a:gd name="T33" fmla="*/ 98 h 347"/>
                <a:gd name="T34" fmla="*/ 532 w 694"/>
                <a:gd name="T35" fmla="*/ 135 h 347"/>
                <a:gd name="T36" fmla="*/ 540 w 694"/>
                <a:gd name="T37" fmla="*/ 175 h 347"/>
                <a:gd name="T38" fmla="*/ 537 w 694"/>
                <a:gd name="T39" fmla="*/ 223 h 347"/>
                <a:gd name="T40" fmla="*/ 526 w 694"/>
                <a:gd name="T41" fmla="*/ 258 h 347"/>
                <a:gd name="T42" fmla="*/ 517 w 694"/>
                <a:gd name="T43" fmla="*/ 263 h 347"/>
                <a:gd name="T44" fmla="*/ 509 w 694"/>
                <a:gd name="T45" fmla="*/ 259 h 347"/>
                <a:gd name="T46" fmla="*/ 506 w 694"/>
                <a:gd name="T47" fmla="*/ 246 h 347"/>
                <a:gd name="T48" fmla="*/ 515 w 694"/>
                <a:gd name="T49" fmla="*/ 203 h 347"/>
                <a:gd name="T50" fmla="*/ 512 w 694"/>
                <a:gd name="T51" fmla="*/ 155 h 347"/>
                <a:gd name="T52" fmla="*/ 497 w 694"/>
                <a:gd name="T53" fmla="*/ 108 h 347"/>
                <a:gd name="T54" fmla="*/ 468 w 694"/>
                <a:gd name="T55" fmla="*/ 70 h 347"/>
                <a:gd name="T56" fmla="*/ 429 w 694"/>
                <a:gd name="T57" fmla="*/ 43 h 347"/>
                <a:gd name="T58" fmla="*/ 383 w 694"/>
                <a:gd name="T59" fmla="*/ 26 h 347"/>
                <a:gd name="T60" fmla="*/ 329 w 694"/>
                <a:gd name="T61" fmla="*/ 24 h 347"/>
                <a:gd name="T62" fmla="*/ 280 w 694"/>
                <a:gd name="T63" fmla="*/ 36 h 347"/>
                <a:gd name="T64" fmla="*/ 239 w 694"/>
                <a:gd name="T65" fmla="*/ 61 h 347"/>
                <a:gd name="T66" fmla="*/ 205 w 694"/>
                <a:gd name="T67" fmla="*/ 96 h 347"/>
                <a:gd name="T68" fmla="*/ 185 w 694"/>
                <a:gd name="T69" fmla="*/ 139 h 347"/>
                <a:gd name="T70" fmla="*/ 177 w 694"/>
                <a:gd name="T71" fmla="*/ 189 h 347"/>
                <a:gd name="T72" fmla="*/ 183 w 694"/>
                <a:gd name="T73" fmla="*/ 232 h 347"/>
                <a:gd name="T74" fmla="*/ 186 w 694"/>
                <a:gd name="T75" fmla="*/ 255 h 347"/>
                <a:gd name="T76" fmla="*/ 174 w 694"/>
                <a:gd name="T77" fmla="*/ 262 h 347"/>
                <a:gd name="T78" fmla="*/ 164 w 694"/>
                <a:gd name="T79" fmla="*/ 253 h 347"/>
                <a:gd name="T80" fmla="*/ 154 w 694"/>
                <a:gd name="T81" fmla="*/ 206 h 347"/>
                <a:gd name="T82" fmla="*/ 155 w 694"/>
                <a:gd name="T83" fmla="*/ 162 h 347"/>
                <a:gd name="T84" fmla="*/ 165 w 694"/>
                <a:gd name="T85" fmla="*/ 124 h 347"/>
                <a:gd name="T86" fmla="*/ 182 w 694"/>
                <a:gd name="T87" fmla="*/ 88 h 347"/>
                <a:gd name="T88" fmla="*/ 207 w 694"/>
                <a:gd name="T89" fmla="*/ 58 h 347"/>
                <a:gd name="T90" fmla="*/ 235 w 694"/>
                <a:gd name="T91" fmla="*/ 33 h 347"/>
                <a:gd name="T92" fmla="*/ 242 w 694"/>
                <a:gd name="T93" fmla="*/ 13 h 347"/>
                <a:gd name="T94" fmla="*/ 202 w 694"/>
                <a:gd name="T95" fmla="*/ 1 h 347"/>
                <a:gd name="T96" fmla="*/ 160 w 694"/>
                <a:gd name="T97" fmla="*/ 1 h 347"/>
                <a:gd name="T98" fmla="*/ 107 w 694"/>
                <a:gd name="T99" fmla="*/ 14 h 347"/>
                <a:gd name="T100" fmla="*/ 63 w 694"/>
                <a:gd name="T101" fmla="*/ 42 h 347"/>
                <a:gd name="T102" fmla="*/ 28 w 694"/>
                <a:gd name="T103" fmla="*/ 82 h 347"/>
                <a:gd name="T104" fmla="*/ 7 w 694"/>
                <a:gd name="T105" fmla="*/ 132 h 347"/>
                <a:gd name="T106" fmla="*/ 0 w 694"/>
                <a:gd name="T107" fmla="*/ 192 h 347"/>
                <a:gd name="T108" fmla="*/ 2 w 694"/>
                <a:gd name="T109" fmla="*/ 225 h 347"/>
                <a:gd name="T110" fmla="*/ 13 w 694"/>
                <a:gd name="T111" fmla="*/ 256 h 347"/>
                <a:gd name="T112" fmla="*/ 28 w 694"/>
                <a:gd name="T113" fmla="*/ 286 h 347"/>
                <a:gd name="T114" fmla="*/ 49 w 694"/>
                <a:gd name="T115" fmla="*/ 313 h 347"/>
                <a:gd name="T116" fmla="*/ 78 w 694"/>
                <a:gd name="T117" fmla="*/ 33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94" h="347">
                  <a:moveTo>
                    <a:pt x="88" y="345"/>
                  </a:moveTo>
                  <a:lnTo>
                    <a:pt x="91" y="347"/>
                  </a:lnTo>
                  <a:lnTo>
                    <a:pt x="601" y="347"/>
                  </a:lnTo>
                  <a:lnTo>
                    <a:pt x="605" y="345"/>
                  </a:lnTo>
                  <a:lnTo>
                    <a:pt x="615" y="338"/>
                  </a:lnTo>
                  <a:lnTo>
                    <a:pt x="625" y="331"/>
                  </a:lnTo>
                  <a:lnTo>
                    <a:pt x="635" y="322"/>
                  </a:lnTo>
                  <a:lnTo>
                    <a:pt x="643" y="314"/>
                  </a:lnTo>
                  <a:lnTo>
                    <a:pt x="651" y="306"/>
                  </a:lnTo>
                  <a:lnTo>
                    <a:pt x="659" y="296"/>
                  </a:lnTo>
                  <a:lnTo>
                    <a:pt x="664" y="288"/>
                  </a:lnTo>
                  <a:lnTo>
                    <a:pt x="670" y="277"/>
                  </a:lnTo>
                  <a:lnTo>
                    <a:pt x="676" y="268"/>
                  </a:lnTo>
                  <a:lnTo>
                    <a:pt x="681" y="258"/>
                  </a:lnTo>
                  <a:lnTo>
                    <a:pt x="685" y="248"/>
                  </a:lnTo>
                  <a:lnTo>
                    <a:pt x="688" y="237"/>
                  </a:lnTo>
                  <a:lnTo>
                    <a:pt x="691" y="226"/>
                  </a:lnTo>
                  <a:lnTo>
                    <a:pt x="692" y="214"/>
                  </a:lnTo>
                  <a:lnTo>
                    <a:pt x="693" y="203"/>
                  </a:lnTo>
                  <a:lnTo>
                    <a:pt x="694" y="192"/>
                  </a:lnTo>
                  <a:lnTo>
                    <a:pt x="693" y="171"/>
                  </a:lnTo>
                  <a:lnTo>
                    <a:pt x="691" y="151"/>
                  </a:lnTo>
                  <a:lnTo>
                    <a:pt x="686" y="132"/>
                  </a:lnTo>
                  <a:lnTo>
                    <a:pt x="680" y="114"/>
                  </a:lnTo>
                  <a:lnTo>
                    <a:pt x="673" y="98"/>
                  </a:lnTo>
                  <a:lnTo>
                    <a:pt x="664" y="82"/>
                  </a:lnTo>
                  <a:lnTo>
                    <a:pt x="654" y="68"/>
                  </a:lnTo>
                  <a:lnTo>
                    <a:pt x="643" y="54"/>
                  </a:lnTo>
                  <a:lnTo>
                    <a:pt x="630" y="42"/>
                  </a:lnTo>
                  <a:lnTo>
                    <a:pt x="617" y="31"/>
                  </a:lnTo>
                  <a:lnTo>
                    <a:pt x="601" y="22"/>
                  </a:lnTo>
                  <a:lnTo>
                    <a:pt x="586" y="14"/>
                  </a:lnTo>
                  <a:lnTo>
                    <a:pt x="569" y="8"/>
                  </a:lnTo>
                  <a:lnTo>
                    <a:pt x="551" y="4"/>
                  </a:lnTo>
                  <a:lnTo>
                    <a:pt x="534" y="1"/>
                  </a:lnTo>
                  <a:lnTo>
                    <a:pt x="515" y="0"/>
                  </a:lnTo>
                  <a:lnTo>
                    <a:pt x="504" y="0"/>
                  </a:lnTo>
                  <a:lnTo>
                    <a:pt x="494" y="1"/>
                  </a:lnTo>
                  <a:lnTo>
                    <a:pt x="485" y="2"/>
                  </a:lnTo>
                  <a:lnTo>
                    <a:pt x="475" y="5"/>
                  </a:lnTo>
                  <a:lnTo>
                    <a:pt x="455" y="11"/>
                  </a:lnTo>
                  <a:lnTo>
                    <a:pt x="436" y="19"/>
                  </a:lnTo>
                  <a:lnTo>
                    <a:pt x="447" y="25"/>
                  </a:lnTo>
                  <a:lnTo>
                    <a:pt x="459" y="32"/>
                  </a:lnTo>
                  <a:lnTo>
                    <a:pt x="468" y="39"/>
                  </a:lnTo>
                  <a:lnTo>
                    <a:pt x="479" y="48"/>
                  </a:lnTo>
                  <a:lnTo>
                    <a:pt x="487" y="56"/>
                  </a:lnTo>
                  <a:lnTo>
                    <a:pt x="497" y="66"/>
                  </a:lnTo>
                  <a:lnTo>
                    <a:pt x="504" y="75"/>
                  </a:lnTo>
                  <a:lnTo>
                    <a:pt x="511" y="86"/>
                  </a:lnTo>
                  <a:lnTo>
                    <a:pt x="518" y="98"/>
                  </a:lnTo>
                  <a:lnTo>
                    <a:pt x="523" y="110"/>
                  </a:lnTo>
                  <a:lnTo>
                    <a:pt x="528" y="121"/>
                  </a:lnTo>
                  <a:lnTo>
                    <a:pt x="532" y="135"/>
                  </a:lnTo>
                  <a:lnTo>
                    <a:pt x="536" y="148"/>
                  </a:lnTo>
                  <a:lnTo>
                    <a:pt x="537" y="161"/>
                  </a:lnTo>
                  <a:lnTo>
                    <a:pt x="540" y="175"/>
                  </a:lnTo>
                  <a:lnTo>
                    <a:pt x="540" y="189"/>
                  </a:lnTo>
                  <a:lnTo>
                    <a:pt x="538" y="206"/>
                  </a:lnTo>
                  <a:lnTo>
                    <a:pt x="537" y="223"/>
                  </a:lnTo>
                  <a:lnTo>
                    <a:pt x="534" y="239"/>
                  </a:lnTo>
                  <a:lnTo>
                    <a:pt x="528" y="255"/>
                  </a:lnTo>
                  <a:lnTo>
                    <a:pt x="526" y="258"/>
                  </a:lnTo>
                  <a:lnTo>
                    <a:pt x="524" y="261"/>
                  </a:lnTo>
                  <a:lnTo>
                    <a:pt x="521" y="262"/>
                  </a:lnTo>
                  <a:lnTo>
                    <a:pt x="517" y="263"/>
                  </a:lnTo>
                  <a:lnTo>
                    <a:pt x="515" y="263"/>
                  </a:lnTo>
                  <a:lnTo>
                    <a:pt x="513" y="262"/>
                  </a:lnTo>
                  <a:lnTo>
                    <a:pt x="509" y="259"/>
                  </a:lnTo>
                  <a:lnTo>
                    <a:pt x="506" y="256"/>
                  </a:lnTo>
                  <a:lnTo>
                    <a:pt x="505" y="251"/>
                  </a:lnTo>
                  <a:lnTo>
                    <a:pt x="506" y="246"/>
                  </a:lnTo>
                  <a:lnTo>
                    <a:pt x="510" y="233"/>
                  </a:lnTo>
                  <a:lnTo>
                    <a:pt x="513" y="219"/>
                  </a:lnTo>
                  <a:lnTo>
                    <a:pt x="515" y="203"/>
                  </a:lnTo>
                  <a:lnTo>
                    <a:pt x="516" y="189"/>
                  </a:lnTo>
                  <a:lnTo>
                    <a:pt x="515" y="171"/>
                  </a:lnTo>
                  <a:lnTo>
                    <a:pt x="512" y="155"/>
                  </a:lnTo>
                  <a:lnTo>
                    <a:pt x="509" y="138"/>
                  </a:lnTo>
                  <a:lnTo>
                    <a:pt x="503" y="123"/>
                  </a:lnTo>
                  <a:lnTo>
                    <a:pt x="497" y="108"/>
                  </a:lnTo>
                  <a:lnTo>
                    <a:pt x="488" y="94"/>
                  </a:lnTo>
                  <a:lnTo>
                    <a:pt x="479" y="82"/>
                  </a:lnTo>
                  <a:lnTo>
                    <a:pt x="468" y="70"/>
                  </a:lnTo>
                  <a:lnTo>
                    <a:pt x="456" y="60"/>
                  </a:lnTo>
                  <a:lnTo>
                    <a:pt x="443" y="50"/>
                  </a:lnTo>
                  <a:lnTo>
                    <a:pt x="429" y="43"/>
                  </a:lnTo>
                  <a:lnTo>
                    <a:pt x="415" y="36"/>
                  </a:lnTo>
                  <a:lnTo>
                    <a:pt x="398" y="31"/>
                  </a:lnTo>
                  <a:lnTo>
                    <a:pt x="383" y="26"/>
                  </a:lnTo>
                  <a:lnTo>
                    <a:pt x="365" y="24"/>
                  </a:lnTo>
                  <a:lnTo>
                    <a:pt x="347" y="24"/>
                  </a:lnTo>
                  <a:lnTo>
                    <a:pt x="329" y="24"/>
                  </a:lnTo>
                  <a:lnTo>
                    <a:pt x="312" y="26"/>
                  </a:lnTo>
                  <a:lnTo>
                    <a:pt x="296" y="31"/>
                  </a:lnTo>
                  <a:lnTo>
                    <a:pt x="280" y="36"/>
                  </a:lnTo>
                  <a:lnTo>
                    <a:pt x="265" y="43"/>
                  </a:lnTo>
                  <a:lnTo>
                    <a:pt x="252" y="51"/>
                  </a:lnTo>
                  <a:lnTo>
                    <a:pt x="239" y="61"/>
                  </a:lnTo>
                  <a:lnTo>
                    <a:pt x="227" y="71"/>
                  </a:lnTo>
                  <a:lnTo>
                    <a:pt x="215" y="83"/>
                  </a:lnTo>
                  <a:lnTo>
                    <a:pt x="205" y="96"/>
                  </a:lnTo>
                  <a:lnTo>
                    <a:pt x="197" y="110"/>
                  </a:lnTo>
                  <a:lnTo>
                    <a:pt x="190" y="124"/>
                  </a:lnTo>
                  <a:lnTo>
                    <a:pt x="185" y="139"/>
                  </a:lnTo>
                  <a:lnTo>
                    <a:pt x="180" y="156"/>
                  </a:lnTo>
                  <a:lnTo>
                    <a:pt x="178" y="173"/>
                  </a:lnTo>
                  <a:lnTo>
                    <a:pt x="177" y="189"/>
                  </a:lnTo>
                  <a:lnTo>
                    <a:pt x="178" y="203"/>
                  </a:lnTo>
                  <a:lnTo>
                    <a:pt x="179" y="218"/>
                  </a:lnTo>
                  <a:lnTo>
                    <a:pt x="183" y="232"/>
                  </a:lnTo>
                  <a:lnTo>
                    <a:pt x="186" y="245"/>
                  </a:lnTo>
                  <a:lnTo>
                    <a:pt x="187" y="250"/>
                  </a:lnTo>
                  <a:lnTo>
                    <a:pt x="186" y="255"/>
                  </a:lnTo>
                  <a:lnTo>
                    <a:pt x="184" y="258"/>
                  </a:lnTo>
                  <a:lnTo>
                    <a:pt x="179" y="261"/>
                  </a:lnTo>
                  <a:lnTo>
                    <a:pt x="174" y="262"/>
                  </a:lnTo>
                  <a:lnTo>
                    <a:pt x="170" y="261"/>
                  </a:lnTo>
                  <a:lnTo>
                    <a:pt x="166" y="257"/>
                  </a:lnTo>
                  <a:lnTo>
                    <a:pt x="164" y="253"/>
                  </a:lnTo>
                  <a:lnTo>
                    <a:pt x="159" y="238"/>
                  </a:lnTo>
                  <a:lnTo>
                    <a:pt x="155" y="223"/>
                  </a:lnTo>
                  <a:lnTo>
                    <a:pt x="154" y="206"/>
                  </a:lnTo>
                  <a:lnTo>
                    <a:pt x="153" y="189"/>
                  </a:lnTo>
                  <a:lnTo>
                    <a:pt x="154" y="176"/>
                  </a:lnTo>
                  <a:lnTo>
                    <a:pt x="155" y="162"/>
                  </a:lnTo>
                  <a:lnTo>
                    <a:pt x="158" y="149"/>
                  </a:lnTo>
                  <a:lnTo>
                    <a:pt x="161" y="136"/>
                  </a:lnTo>
                  <a:lnTo>
                    <a:pt x="165" y="124"/>
                  </a:lnTo>
                  <a:lnTo>
                    <a:pt x="170" y="111"/>
                  </a:lnTo>
                  <a:lnTo>
                    <a:pt x="176" y="100"/>
                  </a:lnTo>
                  <a:lnTo>
                    <a:pt x="182" y="88"/>
                  </a:lnTo>
                  <a:lnTo>
                    <a:pt x="190" y="77"/>
                  </a:lnTo>
                  <a:lnTo>
                    <a:pt x="197" y="68"/>
                  </a:lnTo>
                  <a:lnTo>
                    <a:pt x="207" y="58"/>
                  </a:lnTo>
                  <a:lnTo>
                    <a:pt x="215" y="49"/>
                  </a:lnTo>
                  <a:lnTo>
                    <a:pt x="226" y="41"/>
                  </a:lnTo>
                  <a:lnTo>
                    <a:pt x="235" y="33"/>
                  </a:lnTo>
                  <a:lnTo>
                    <a:pt x="247" y="26"/>
                  </a:lnTo>
                  <a:lnTo>
                    <a:pt x="258" y="20"/>
                  </a:lnTo>
                  <a:lnTo>
                    <a:pt x="242" y="13"/>
                  </a:lnTo>
                  <a:lnTo>
                    <a:pt x="223" y="6"/>
                  </a:lnTo>
                  <a:lnTo>
                    <a:pt x="212" y="4"/>
                  </a:lnTo>
                  <a:lnTo>
                    <a:pt x="202" y="1"/>
                  </a:lnTo>
                  <a:lnTo>
                    <a:pt x="191" y="0"/>
                  </a:lnTo>
                  <a:lnTo>
                    <a:pt x="179" y="0"/>
                  </a:lnTo>
                  <a:lnTo>
                    <a:pt x="160" y="1"/>
                  </a:lnTo>
                  <a:lnTo>
                    <a:pt x="141" y="4"/>
                  </a:lnTo>
                  <a:lnTo>
                    <a:pt x="123" y="8"/>
                  </a:lnTo>
                  <a:lnTo>
                    <a:pt x="107" y="14"/>
                  </a:lnTo>
                  <a:lnTo>
                    <a:pt x="91" y="22"/>
                  </a:lnTo>
                  <a:lnTo>
                    <a:pt x="76" y="31"/>
                  </a:lnTo>
                  <a:lnTo>
                    <a:pt x="63" y="42"/>
                  </a:lnTo>
                  <a:lnTo>
                    <a:pt x="49" y="54"/>
                  </a:lnTo>
                  <a:lnTo>
                    <a:pt x="39" y="68"/>
                  </a:lnTo>
                  <a:lnTo>
                    <a:pt x="28" y="82"/>
                  </a:lnTo>
                  <a:lnTo>
                    <a:pt x="20" y="98"/>
                  </a:lnTo>
                  <a:lnTo>
                    <a:pt x="13" y="114"/>
                  </a:lnTo>
                  <a:lnTo>
                    <a:pt x="7" y="132"/>
                  </a:lnTo>
                  <a:lnTo>
                    <a:pt x="3" y="151"/>
                  </a:lnTo>
                  <a:lnTo>
                    <a:pt x="0" y="171"/>
                  </a:lnTo>
                  <a:lnTo>
                    <a:pt x="0" y="192"/>
                  </a:lnTo>
                  <a:lnTo>
                    <a:pt x="0" y="202"/>
                  </a:lnTo>
                  <a:lnTo>
                    <a:pt x="1" y="213"/>
                  </a:lnTo>
                  <a:lnTo>
                    <a:pt x="2" y="225"/>
                  </a:lnTo>
                  <a:lnTo>
                    <a:pt x="5" y="236"/>
                  </a:lnTo>
                  <a:lnTo>
                    <a:pt x="8" y="245"/>
                  </a:lnTo>
                  <a:lnTo>
                    <a:pt x="13" y="256"/>
                  </a:lnTo>
                  <a:lnTo>
                    <a:pt x="16" y="267"/>
                  </a:lnTo>
                  <a:lnTo>
                    <a:pt x="22" y="276"/>
                  </a:lnTo>
                  <a:lnTo>
                    <a:pt x="28" y="286"/>
                  </a:lnTo>
                  <a:lnTo>
                    <a:pt x="35" y="295"/>
                  </a:lnTo>
                  <a:lnTo>
                    <a:pt x="42" y="305"/>
                  </a:lnTo>
                  <a:lnTo>
                    <a:pt x="49" y="313"/>
                  </a:lnTo>
                  <a:lnTo>
                    <a:pt x="59" y="321"/>
                  </a:lnTo>
                  <a:lnTo>
                    <a:pt x="67" y="330"/>
                  </a:lnTo>
                  <a:lnTo>
                    <a:pt x="78" y="338"/>
                  </a:lnTo>
                  <a:lnTo>
                    <a:pt x="88" y="345"/>
                  </a:lnTo>
                  <a:lnTo>
                    <a:pt x="88" y="3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273026" y="4214723"/>
            <a:ext cx="175406" cy="187934"/>
            <a:chOff x="10464800" y="1382713"/>
            <a:chExt cx="266701" cy="285750"/>
          </a:xfrm>
          <a:solidFill>
            <a:sysClr val="window" lastClr="FFFFFF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42" name="Freeform 4133"/>
            <p:cNvSpPr>
              <a:spLocks noEditPoints="1"/>
            </p:cNvSpPr>
            <p:nvPr/>
          </p:nvSpPr>
          <p:spPr bwMode="auto">
            <a:xfrm>
              <a:off x="10464800" y="1487488"/>
              <a:ext cx="230188" cy="180975"/>
            </a:xfrm>
            <a:custGeom>
              <a:avLst/>
              <a:gdLst>
                <a:gd name="T0" fmla="*/ 210 w 721"/>
                <a:gd name="T1" fmla="*/ 420 h 570"/>
                <a:gd name="T2" fmla="*/ 511 w 721"/>
                <a:gd name="T3" fmla="*/ 150 h 570"/>
                <a:gd name="T4" fmla="*/ 706 w 721"/>
                <a:gd name="T5" fmla="*/ 0 h 570"/>
                <a:gd name="T6" fmla="*/ 556 w 721"/>
                <a:gd name="T7" fmla="*/ 60 h 570"/>
                <a:gd name="T8" fmla="*/ 554 w 721"/>
                <a:gd name="T9" fmla="*/ 72 h 570"/>
                <a:gd name="T10" fmla="*/ 547 w 721"/>
                <a:gd name="T11" fmla="*/ 80 h 570"/>
                <a:gd name="T12" fmla="*/ 538 w 721"/>
                <a:gd name="T13" fmla="*/ 88 h 570"/>
                <a:gd name="T14" fmla="*/ 526 w 721"/>
                <a:gd name="T15" fmla="*/ 90 h 570"/>
                <a:gd name="T16" fmla="*/ 514 w 721"/>
                <a:gd name="T17" fmla="*/ 87 h 570"/>
                <a:gd name="T18" fmla="*/ 505 w 721"/>
                <a:gd name="T19" fmla="*/ 80 h 570"/>
                <a:gd name="T20" fmla="*/ 498 w 721"/>
                <a:gd name="T21" fmla="*/ 72 h 570"/>
                <a:gd name="T22" fmla="*/ 496 w 721"/>
                <a:gd name="T23" fmla="*/ 60 h 570"/>
                <a:gd name="T24" fmla="*/ 225 w 721"/>
                <a:gd name="T25" fmla="*/ 0 h 570"/>
                <a:gd name="T26" fmla="*/ 225 w 721"/>
                <a:gd name="T27" fmla="*/ 65 h 570"/>
                <a:gd name="T28" fmla="*/ 221 w 721"/>
                <a:gd name="T29" fmla="*/ 76 h 570"/>
                <a:gd name="T30" fmla="*/ 212 w 721"/>
                <a:gd name="T31" fmla="*/ 85 h 570"/>
                <a:gd name="T32" fmla="*/ 201 w 721"/>
                <a:gd name="T33" fmla="*/ 89 h 570"/>
                <a:gd name="T34" fmla="*/ 189 w 721"/>
                <a:gd name="T35" fmla="*/ 89 h 570"/>
                <a:gd name="T36" fmla="*/ 179 w 721"/>
                <a:gd name="T37" fmla="*/ 85 h 570"/>
                <a:gd name="T38" fmla="*/ 170 w 721"/>
                <a:gd name="T39" fmla="*/ 76 h 570"/>
                <a:gd name="T40" fmla="*/ 166 w 721"/>
                <a:gd name="T41" fmla="*/ 65 h 570"/>
                <a:gd name="T42" fmla="*/ 165 w 721"/>
                <a:gd name="T43" fmla="*/ 0 h 570"/>
                <a:gd name="T44" fmla="*/ 11 w 721"/>
                <a:gd name="T45" fmla="*/ 0 h 570"/>
                <a:gd name="T46" fmla="*/ 6 w 721"/>
                <a:gd name="T47" fmla="*/ 2 h 570"/>
                <a:gd name="T48" fmla="*/ 3 w 721"/>
                <a:gd name="T49" fmla="*/ 6 h 570"/>
                <a:gd name="T50" fmla="*/ 0 w 721"/>
                <a:gd name="T51" fmla="*/ 12 h 570"/>
                <a:gd name="T52" fmla="*/ 0 w 721"/>
                <a:gd name="T53" fmla="*/ 555 h 570"/>
                <a:gd name="T54" fmla="*/ 1 w 721"/>
                <a:gd name="T55" fmla="*/ 562 h 570"/>
                <a:gd name="T56" fmla="*/ 4 w 721"/>
                <a:gd name="T57" fmla="*/ 566 h 570"/>
                <a:gd name="T58" fmla="*/ 9 w 721"/>
                <a:gd name="T59" fmla="*/ 569 h 570"/>
                <a:gd name="T60" fmla="*/ 15 w 721"/>
                <a:gd name="T61" fmla="*/ 570 h 570"/>
                <a:gd name="T62" fmla="*/ 709 w 721"/>
                <a:gd name="T63" fmla="*/ 570 h 570"/>
                <a:gd name="T64" fmla="*/ 715 w 721"/>
                <a:gd name="T65" fmla="*/ 568 h 570"/>
                <a:gd name="T66" fmla="*/ 719 w 721"/>
                <a:gd name="T67" fmla="*/ 564 h 570"/>
                <a:gd name="T68" fmla="*/ 721 w 721"/>
                <a:gd name="T69" fmla="*/ 559 h 570"/>
                <a:gd name="T70" fmla="*/ 721 w 721"/>
                <a:gd name="T71" fmla="*/ 15 h 570"/>
                <a:gd name="T72" fmla="*/ 720 w 721"/>
                <a:gd name="T73" fmla="*/ 9 h 570"/>
                <a:gd name="T74" fmla="*/ 717 w 721"/>
                <a:gd name="T75" fmla="*/ 4 h 570"/>
                <a:gd name="T76" fmla="*/ 713 w 721"/>
                <a:gd name="T77" fmla="*/ 1 h 570"/>
                <a:gd name="T78" fmla="*/ 706 w 721"/>
                <a:gd name="T7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1" h="570">
                  <a:moveTo>
                    <a:pt x="511" y="420"/>
                  </a:moveTo>
                  <a:lnTo>
                    <a:pt x="210" y="420"/>
                  </a:lnTo>
                  <a:lnTo>
                    <a:pt x="210" y="150"/>
                  </a:lnTo>
                  <a:lnTo>
                    <a:pt x="511" y="150"/>
                  </a:lnTo>
                  <a:lnTo>
                    <a:pt x="511" y="420"/>
                  </a:lnTo>
                  <a:close/>
                  <a:moveTo>
                    <a:pt x="706" y="0"/>
                  </a:moveTo>
                  <a:lnTo>
                    <a:pt x="556" y="0"/>
                  </a:lnTo>
                  <a:lnTo>
                    <a:pt x="556" y="60"/>
                  </a:lnTo>
                  <a:lnTo>
                    <a:pt x="555" y="65"/>
                  </a:lnTo>
                  <a:lnTo>
                    <a:pt x="554" y="72"/>
                  </a:lnTo>
                  <a:lnTo>
                    <a:pt x="551" y="76"/>
                  </a:lnTo>
                  <a:lnTo>
                    <a:pt x="547" y="80"/>
                  </a:lnTo>
                  <a:lnTo>
                    <a:pt x="543" y="85"/>
                  </a:lnTo>
                  <a:lnTo>
                    <a:pt x="538" y="88"/>
                  </a:lnTo>
                  <a:lnTo>
                    <a:pt x="532" y="89"/>
                  </a:lnTo>
                  <a:lnTo>
                    <a:pt x="526" y="90"/>
                  </a:lnTo>
                  <a:lnTo>
                    <a:pt x="520" y="89"/>
                  </a:lnTo>
                  <a:lnTo>
                    <a:pt x="514" y="87"/>
                  </a:lnTo>
                  <a:lnTo>
                    <a:pt x="509" y="85"/>
                  </a:lnTo>
                  <a:lnTo>
                    <a:pt x="505" y="80"/>
                  </a:lnTo>
                  <a:lnTo>
                    <a:pt x="501" y="76"/>
                  </a:lnTo>
                  <a:lnTo>
                    <a:pt x="498" y="72"/>
                  </a:lnTo>
                  <a:lnTo>
                    <a:pt x="496" y="65"/>
                  </a:lnTo>
                  <a:lnTo>
                    <a:pt x="496" y="60"/>
                  </a:lnTo>
                  <a:lnTo>
                    <a:pt x="496" y="0"/>
                  </a:lnTo>
                  <a:lnTo>
                    <a:pt x="225" y="0"/>
                  </a:lnTo>
                  <a:lnTo>
                    <a:pt x="226" y="60"/>
                  </a:lnTo>
                  <a:lnTo>
                    <a:pt x="225" y="65"/>
                  </a:lnTo>
                  <a:lnTo>
                    <a:pt x="223" y="72"/>
                  </a:lnTo>
                  <a:lnTo>
                    <a:pt x="221" y="76"/>
                  </a:lnTo>
                  <a:lnTo>
                    <a:pt x="216" y="80"/>
                  </a:lnTo>
                  <a:lnTo>
                    <a:pt x="212" y="85"/>
                  </a:lnTo>
                  <a:lnTo>
                    <a:pt x="207" y="88"/>
                  </a:lnTo>
                  <a:lnTo>
                    <a:pt x="201" y="89"/>
                  </a:lnTo>
                  <a:lnTo>
                    <a:pt x="195" y="90"/>
                  </a:lnTo>
                  <a:lnTo>
                    <a:pt x="189" y="89"/>
                  </a:lnTo>
                  <a:lnTo>
                    <a:pt x="184" y="87"/>
                  </a:lnTo>
                  <a:lnTo>
                    <a:pt x="179" y="85"/>
                  </a:lnTo>
                  <a:lnTo>
                    <a:pt x="174" y="80"/>
                  </a:lnTo>
                  <a:lnTo>
                    <a:pt x="170" y="76"/>
                  </a:lnTo>
                  <a:lnTo>
                    <a:pt x="168" y="72"/>
                  </a:lnTo>
                  <a:lnTo>
                    <a:pt x="166" y="65"/>
                  </a:lnTo>
                  <a:lnTo>
                    <a:pt x="165" y="60"/>
                  </a:lnTo>
                  <a:lnTo>
                    <a:pt x="165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55"/>
                  </a:lnTo>
                  <a:lnTo>
                    <a:pt x="1" y="559"/>
                  </a:lnTo>
                  <a:lnTo>
                    <a:pt x="1" y="562"/>
                  </a:lnTo>
                  <a:lnTo>
                    <a:pt x="3" y="564"/>
                  </a:lnTo>
                  <a:lnTo>
                    <a:pt x="4" y="566"/>
                  </a:lnTo>
                  <a:lnTo>
                    <a:pt x="6" y="568"/>
                  </a:lnTo>
                  <a:lnTo>
                    <a:pt x="9" y="569"/>
                  </a:lnTo>
                  <a:lnTo>
                    <a:pt x="11" y="570"/>
                  </a:lnTo>
                  <a:lnTo>
                    <a:pt x="15" y="570"/>
                  </a:lnTo>
                  <a:lnTo>
                    <a:pt x="706" y="570"/>
                  </a:lnTo>
                  <a:lnTo>
                    <a:pt x="709" y="570"/>
                  </a:lnTo>
                  <a:lnTo>
                    <a:pt x="713" y="569"/>
                  </a:lnTo>
                  <a:lnTo>
                    <a:pt x="715" y="568"/>
                  </a:lnTo>
                  <a:lnTo>
                    <a:pt x="717" y="566"/>
                  </a:lnTo>
                  <a:lnTo>
                    <a:pt x="719" y="564"/>
                  </a:lnTo>
                  <a:lnTo>
                    <a:pt x="720" y="562"/>
                  </a:lnTo>
                  <a:lnTo>
                    <a:pt x="721" y="559"/>
                  </a:lnTo>
                  <a:lnTo>
                    <a:pt x="721" y="555"/>
                  </a:lnTo>
                  <a:lnTo>
                    <a:pt x="721" y="15"/>
                  </a:lnTo>
                  <a:lnTo>
                    <a:pt x="721" y="12"/>
                  </a:lnTo>
                  <a:lnTo>
                    <a:pt x="720" y="9"/>
                  </a:lnTo>
                  <a:lnTo>
                    <a:pt x="719" y="6"/>
                  </a:lnTo>
                  <a:lnTo>
                    <a:pt x="717" y="4"/>
                  </a:lnTo>
                  <a:lnTo>
                    <a:pt x="715" y="2"/>
                  </a:lnTo>
                  <a:lnTo>
                    <a:pt x="713" y="1"/>
                  </a:lnTo>
                  <a:lnTo>
                    <a:pt x="709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43" name="Freeform 4134"/>
            <p:cNvSpPr>
              <a:spLocks/>
            </p:cNvSpPr>
            <p:nvPr/>
          </p:nvSpPr>
          <p:spPr bwMode="auto">
            <a:xfrm>
              <a:off x="10521950" y="1382713"/>
              <a:ext cx="115888" cy="128588"/>
            </a:xfrm>
            <a:custGeom>
              <a:avLst/>
              <a:gdLst>
                <a:gd name="T0" fmla="*/ 0 w 361"/>
                <a:gd name="T1" fmla="*/ 391 h 406"/>
                <a:gd name="T2" fmla="*/ 2 w 361"/>
                <a:gd name="T3" fmla="*/ 396 h 406"/>
                <a:gd name="T4" fmla="*/ 5 w 361"/>
                <a:gd name="T5" fmla="*/ 402 h 406"/>
                <a:gd name="T6" fmla="*/ 9 w 361"/>
                <a:gd name="T7" fmla="*/ 405 h 406"/>
                <a:gd name="T8" fmla="*/ 15 w 361"/>
                <a:gd name="T9" fmla="*/ 406 h 406"/>
                <a:gd name="T10" fmla="*/ 21 w 361"/>
                <a:gd name="T11" fmla="*/ 405 h 406"/>
                <a:gd name="T12" fmla="*/ 26 w 361"/>
                <a:gd name="T13" fmla="*/ 402 h 406"/>
                <a:gd name="T14" fmla="*/ 29 w 361"/>
                <a:gd name="T15" fmla="*/ 396 h 406"/>
                <a:gd name="T16" fmla="*/ 30 w 361"/>
                <a:gd name="T17" fmla="*/ 391 h 406"/>
                <a:gd name="T18" fmla="*/ 30 w 361"/>
                <a:gd name="T19" fmla="*/ 169 h 406"/>
                <a:gd name="T20" fmla="*/ 34 w 361"/>
                <a:gd name="T21" fmla="*/ 140 h 406"/>
                <a:gd name="T22" fmla="*/ 44 w 361"/>
                <a:gd name="T23" fmla="*/ 113 h 406"/>
                <a:gd name="T24" fmla="*/ 59 w 361"/>
                <a:gd name="T25" fmla="*/ 89 h 406"/>
                <a:gd name="T26" fmla="*/ 80 w 361"/>
                <a:gd name="T27" fmla="*/ 67 h 406"/>
                <a:gd name="T28" fmla="*/ 105 w 361"/>
                <a:gd name="T29" fmla="*/ 50 h 406"/>
                <a:gd name="T30" fmla="*/ 132 w 361"/>
                <a:gd name="T31" fmla="*/ 37 h 406"/>
                <a:gd name="T32" fmla="*/ 162 w 361"/>
                <a:gd name="T33" fmla="*/ 31 h 406"/>
                <a:gd name="T34" fmla="*/ 179 w 361"/>
                <a:gd name="T35" fmla="*/ 30 h 406"/>
                <a:gd name="T36" fmla="*/ 191 w 361"/>
                <a:gd name="T37" fmla="*/ 31 h 406"/>
                <a:gd name="T38" fmla="*/ 213 w 361"/>
                <a:gd name="T39" fmla="*/ 34 h 406"/>
                <a:gd name="T40" fmla="*/ 226 w 361"/>
                <a:gd name="T41" fmla="*/ 37 h 406"/>
                <a:gd name="T42" fmla="*/ 236 w 361"/>
                <a:gd name="T43" fmla="*/ 41 h 406"/>
                <a:gd name="T44" fmla="*/ 253 w 361"/>
                <a:gd name="T45" fmla="*/ 48 h 406"/>
                <a:gd name="T46" fmla="*/ 269 w 361"/>
                <a:gd name="T47" fmla="*/ 59 h 406"/>
                <a:gd name="T48" fmla="*/ 284 w 361"/>
                <a:gd name="T49" fmla="*/ 71 h 406"/>
                <a:gd name="T50" fmla="*/ 291 w 361"/>
                <a:gd name="T51" fmla="*/ 77 h 406"/>
                <a:gd name="T52" fmla="*/ 301 w 361"/>
                <a:gd name="T53" fmla="*/ 89 h 406"/>
                <a:gd name="T54" fmla="*/ 316 w 361"/>
                <a:gd name="T55" fmla="*/ 113 h 406"/>
                <a:gd name="T56" fmla="*/ 327 w 361"/>
                <a:gd name="T57" fmla="*/ 141 h 406"/>
                <a:gd name="T58" fmla="*/ 331 w 361"/>
                <a:gd name="T59" fmla="*/ 170 h 406"/>
                <a:gd name="T60" fmla="*/ 331 w 361"/>
                <a:gd name="T61" fmla="*/ 331 h 406"/>
                <a:gd name="T62" fmla="*/ 331 w 361"/>
                <a:gd name="T63" fmla="*/ 393 h 406"/>
                <a:gd name="T64" fmla="*/ 333 w 361"/>
                <a:gd name="T65" fmla="*/ 399 h 406"/>
                <a:gd name="T66" fmla="*/ 337 w 361"/>
                <a:gd name="T67" fmla="*/ 403 h 406"/>
                <a:gd name="T68" fmla="*/ 343 w 361"/>
                <a:gd name="T69" fmla="*/ 405 h 406"/>
                <a:gd name="T70" fmla="*/ 349 w 361"/>
                <a:gd name="T71" fmla="*/ 405 h 406"/>
                <a:gd name="T72" fmla="*/ 355 w 361"/>
                <a:gd name="T73" fmla="*/ 403 h 406"/>
                <a:gd name="T74" fmla="*/ 359 w 361"/>
                <a:gd name="T75" fmla="*/ 400 h 406"/>
                <a:gd name="T76" fmla="*/ 361 w 361"/>
                <a:gd name="T77" fmla="*/ 394 h 406"/>
                <a:gd name="T78" fmla="*/ 361 w 361"/>
                <a:gd name="T79" fmla="*/ 186 h 406"/>
                <a:gd name="T80" fmla="*/ 360 w 361"/>
                <a:gd name="T81" fmla="*/ 158 h 406"/>
                <a:gd name="T82" fmla="*/ 355 w 361"/>
                <a:gd name="T83" fmla="*/ 132 h 406"/>
                <a:gd name="T84" fmla="*/ 346 w 361"/>
                <a:gd name="T85" fmla="*/ 106 h 406"/>
                <a:gd name="T86" fmla="*/ 332 w 361"/>
                <a:gd name="T87" fmla="*/ 82 h 406"/>
                <a:gd name="T88" fmla="*/ 313 w 361"/>
                <a:gd name="T89" fmla="*/ 57 h 406"/>
                <a:gd name="T90" fmla="*/ 285 w 361"/>
                <a:gd name="T91" fmla="*/ 33 h 406"/>
                <a:gd name="T92" fmla="*/ 254 w 361"/>
                <a:gd name="T93" fmla="*/ 16 h 406"/>
                <a:gd name="T94" fmla="*/ 220 w 361"/>
                <a:gd name="T95" fmla="*/ 4 h 406"/>
                <a:gd name="T96" fmla="*/ 184 w 361"/>
                <a:gd name="T97" fmla="*/ 0 h 406"/>
                <a:gd name="T98" fmla="*/ 180 w 361"/>
                <a:gd name="T99" fmla="*/ 0 h 406"/>
                <a:gd name="T100" fmla="*/ 173 w 361"/>
                <a:gd name="T101" fmla="*/ 0 h 406"/>
                <a:gd name="T102" fmla="*/ 138 w 361"/>
                <a:gd name="T103" fmla="*/ 5 h 406"/>
                <a:gd name="T104" fmla="*/ 105 w 361"/>
                <a:gd name="T105" fmla="*/ 16 h 406"/>
                <a:gd name="T106" fmla="*/ 74 w 361"/>
                <a:gd name="T107" fmla="*/ 34 h 406"/>
                <a:gd name="T108" fmla="*/ 47 w 361"/>
                <a:gd name="T109" fmla="*/ 57 h 406"/>
                <a:gd name="T110" fmla="*/ 26 w 361"/>
                <a:gd name="T111" fmla="*/ 86 h 406"/>
                <a:gd name="T112" fmla="*/ 11 w 361"/>
                <a:gd name="T113" fmla="*/ 117 h 406"/>
                <a:gd name="T114" fmla="*/ 2 w 361"/>
                <a:gd name="T115" fmla="*/ 151 h 406"/>
                <a:gd name="T116" fmla="*/ 0 w 361"/>
                <a:gd name="T117" fmla="*/ 185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1" h="406">
                  <a:moveTo>
                    <a:pt x="0" y="331"/>
                  </a:moveTo>
                  <a:lnTo>
                    <a:pt x="0" y="391"/>
                  </a:lnTo>
                  <a:lnTo>
                    <a:pt x="1" y="393"/>
                  </a:lnTo>
                  <a:lnTo>
                    <a:pt x="2" y="396"/>
                  </a:lnTo>
                  <a:lnTo>
                    <a:pt x="3" y="399"/>
                  </a:lnTo>
                  <a:lnTo>
                    <a:pt x="5" y="402"/>
                  </a:lnTo>
                  <a:lnTo>
                    <a:pt x="7" y="403"/>
                  </a:lnTo>
                  <a:lnTo>
                    <a:pt x="9" y="405"/>
                  </a:lnTo>
                  <a:lnTo>
                    <a:pt x="13" y="405"/>
                  </a:lnTo>
                  <a:lnTo>
                    <a:pt x="15" y="406"/>
                  </a:lnTo>
                  <a:lnTo>
                    <a:pt x="18" y="405"/>
                  </a:lnTo>
                  <a:lnTo>
                    <a:pt x="21" y="405"/>
                  </a:lnTo>
                  <a:lnTo>
                    <a:pt x="23" y="403"/>
                  </a:lnTo>
                  <a:lnTo>
                    <a:pt x="26" y="402"/>
                  </a:lnTo>
                  <a:lnTo>
                    <a:pt x="28" y="400"/>
                  </a:lnTo>
                  <a:lnTo>
                    <a:pt x="29" y="396"/>
                  </a:lnTo>
                  <a:lnTo>
                    <a:pt x="30" y="394"/>
                  </a:lnTo>
                  <a:lnTo>
                    <a:pt x="30" y="391"/>
                  </a:lnTo>
                  <a:lnTo>
                    <a:pt x="30" y="184"/>
                  </a:lnTo>
                  <a:lnTo>
                    <a:pt x="30" y="169"/>
                  </a:lnTo>
                  <a:lnTo>
                    <a:pt x="32" y="155"/>
                  </a:lnTo>
                  <a:lnTo>
                    <a:pt x="34" y="140"/>
                  </a:lnTo>
                  <a:lnTo>
                    <a:pt x="38" y="127"/>
                  </a:lnTo>
                  <a:lnTo>
                    <a:pt x="44" y="113"/>
                  </a:lnTo>
                  <a:lnTo>
                    <a:pt x="51" y="101"/>
                  </a:lnTo>
                  <a:lnTo>
                    <a:pt x="59" y="89"/>
                  </a:lnTo>
                  <a:lnTo>
                    <a:pt x="68" y="78"/>
                  </a:lnTo>
                  <a:lnTo>
                    <a:pt x="80" y="67"/>
                  </a:lnTo>
                  <a:lnTo>
                    <a:pt x="92" y="58"/>
                  </a:lnTo>
                  <a:lnTo>
                    <a:pt x="105" y="50"/>
                  </a:lnTo>
                  <a:lnTo>
                    <a:pt x="118" y="43"/>
                  </a:lnTo>
                  <a:lnTo>
                    <a:pt x="132" y="37"/>
                  </a:lnTo>
                  <a:lnTo>
                    <a:pt x="147" y="34"/>
                  </a:lnTo>
                  <a:lnTo>
                    <a:pt x="162" y="31"/>
                  </a:lnTo>
                  <a:lnTo>
                    <a:pt x="177" y="30"/>
                  </a:lnTo>
                  <a:lnTo>
                    <a:pt x="179" y="30"/>
                  </a:lnTo>
                  <a:lnTo>
                    <a:pt x="180" y="30"/>
                  </a:lnTo>
                  <a:lnTo>
                    <a:pt x="191" y="31"/>
                  </a:lnTo>
                  <a:lnTo>
                    <a:pt x="200" y="32"/>
                  </a:lnTo>
                  <a:lnTo>
                    <a:pt x="213" y="34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36" y="41"/>
                  </a:lnTo>
                  <a:lnTo>
                    <a:pt x="244" y="44"/>
                  </a:lnTo>
                  <a:lnTo>
                    <a:pt x="253" y="48"/>
                  </a:lnTo>
                  <a:lnTo>
                    <a:pt x="261" y="53"/>
                  </a:lnTo>
                  <a:lnTo>
                    <a:pt x="269" y="59"/>
                  </a:lnTo>
                  <a:lnTo>
                    <a:pt x="276" y="64"/>
                  </a:lnTo>
                  <a:lnTo>
                    <a:pt x="284" y="71"/>
                  </a:lnTo>
                  <a:lnTo>
                    <a:pt x="290" y="77"/>
                  </a:lnTo>
                  <a:lnTo>
                    <a:pt x="291" y="77"/>
                  </a:lnTo>
                  <a:lnTo>
                    <a:pt x="291" y="78"/>
                  </a:lnTo>
                  <a:lnTo>
                    <a:pt x="301" y="89"/>
                  </a:lnTo>
                  <a:lnTo>
                    <a:pt x="310" y="102"/>
                  </a:lnTo>
                  <a:lnTo>
                    <a:pt x="316" y="113"/>
                  </a:lnTo>
                  <a:lnTo>
                    <a:pt x="322" y="127"/>
                  </a:lnTo>
                  <a:lnTo>
                    <a:pt x="327" y="141"/>
                  </a:lnTo>
                  <a:lnTo>
                    <a:pt x="329" y="155"/>
                  </a:lnTo>
                  <a:lnTo>
                    <a:pt x="331" y="170"/>
                  </a:lnTo>
                  <a:lnTo>
                    <a:pt x="331" y="185"/>
                  </a:lnTo>
                  <a:lnTo>
                    <a:pt x="331" y="331"/>
                  </a:lnTo>
                  <a:lnTo>
                    <a:pt x="331" y="391"/>
                  </a:lnTo>
                  <a:lnTo>
                    <a:pt x="331" y="393"/>
                  </a:lnTo>
                  <a:lnTo>
                    <a:pt x="332" y="396"/>
                  </a:lnTo>
                  <a:lnTo>
                    <a:pt x="333" y="399"/>
                  </a:lnTo>
                  <a:lnTo>
                    <a:pt x="335" y="402"/>
                  </a:lnTo>
                  <a:lnTo>
                    <a:pt x="337" y="403"/>
                  </a:lnTo>
                  <a:lnTo>
                    <a:pt x="340" y="405"/>
                  </a:lnTo>
                  <a:lnTo>
                    <a:pt x="343" y="405"/>
                  </a:lnTo>
                  <a:lnTo>
                    <a:pt x="346" y="406"/>
                  </a:lnTo>
                  <a:lnTo>
                    <a:pt x="349" y="405"/>
                  </a:lnTo>
                  <a:lnTo>
                    <a:pt x="351" y="405"/>
                  </a:lnTo>
                  <a:lnTo>
                    <a:pt x="355" y="403"/>
                  </a:lnTo>
                  <a:lnTo>
                    <a:pt x="357" y="402"/>
                  </a:lnTo>
                  <a:lnTo>
                    <a:pt x="359" y="400"/>
                  </a:lnTo>
                  <a:lnTo>
                    <a:pt x="360" y="396"/>
                  </a:lnTo>
                  <a:lnTo>
                    <a:pt x="361" y="394"/>
                  </a:lnTo>
                  <a:lnTo>
                    <a:pt x="361" y="391"/>
                  </a:lnTo>
                  <a:lnTo>
                    <a:pt x="361" y="186"/>
                  </a:lnTo>
                  <a:lnTo>
                    <a:pt x="361" y="172"/>
                  </a:lnTo>
                  <a:lnTo>
                    <a:pt x="360" y="158"/>
                  </a:lnTo>
                  <a:lnTo>
                    <a:pt x="358" y="145"/>
                  </a:lnTo>
                  <a:lnTo>
                    <a:pt x="355" y="132"/>
                  </a:lnTo>
                  <a:lnTo>
                    <a:pt x="351" y="119"/>
                  </a:lnTo>
                  <a:lnTo>
                    <a:pt x="346" y="106"/>
                  </a:lnTo>
                  <a:lnTo>
                    <a:pt x="340" y="94"/>
                  </a:lnTo>
                  <a:lnTo>
                    <a:pt x="332" y="82"/>
                  </a:lnTo>
                  <a:lnTo>
                    <a:pt x="323" y="68"/>
                  </a:lnTo>
                  <a:lnTo>
                    <a:pt x="313" y="57"/>
                  </a:lnTo>
                  <a:lnTo>
                    <a:pt x="300" y="44"/>
                  </a:lnTo>
                  <a:lnTo>
                    <a:pt x="285" y="33"/>
                  </a:lnTo>
                  <a:lnTo>
                    <a:pt x="270" y="23"/>
                  </a:lnTo>
                  <a:lnTo>
                    <a:pt x="254" y="16"/>
                  </a:lnTo>
                  <a:lnTo>
                    <a:pt x="237" y="9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5"/>
                  </a:lnTo>
                  <a:lnTo>
                    <a:pt x="121" y="9"/>
                  </a:lnTo>
                  <a:lnTo>
                    <a:pt x="105" y="16"/>
                  </a:lnTo>
                  <a:lnTo>
                    <a:pt x="89" y="24"/>
                  </a:lnTo>
                  <a:lnTo>
                    <a:pt x="74" y="34"/>
                  </a:lnTo>
                  <a:lnTo>
                    <a:pt x="60" y="45"/>
                  </a:lnTo>
                  <a:lnTo>
                    <a:pt x="47" y="57"/>
                  </a:lnTo>
                  <a:lnTo>
                    <a:pt x="35" y="71"/>
                  </a:lnTo>
                  <a:lnTo>
                    <a:pt x="26" y="86"/>
                  </a:lnTo>
                  <a:lnTo>
                    <a:pt x="17" y="101"/>
                  </a:lnTo>
                  <a:lnTo>
                    <a:pt x="11" y="117"/>
                  </a:lnTo>
                  <a:lnTo>
                    <a:pt x="5" y="134"/>
                  </a:lnTo>
                  <a:lnTo>
                    <a:pt x="2" y="151"/>
                  </a:lnTo>
                  <a:lnTo>
                    <a:pt x="0" y="168"/>
                  </a:lnTo>
                  <a:lnTo>
                    <a:pt x="0" y="185"/>
                  </a:lnTo>
                  <a:lnTo>
                    <a:pt x="0" y="3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44" name="Freeform 4135"/>
            <p:cNvSpPr>
              <a:spLocks/>
            </p:cNvSpPr>
            <p:nvPr/>
          </p:nvSpPr>
          <p:spPr bwMode="auto">
            <a:xfrm>
              <a:off x="10656888" y="1398588"/>
              <a:ext cx="74613" cy="79375"/>
            </a:xfrm>
            <a:custGeom>
              <a:avLst/>
              <a:gdLst>
                <a:gd name="T0" fmla="*/ 230 w 235"/>
                <a:gd name="T1" fmla="*/ 85 h 250"/>
                <a:gd name="T2" fmla="*/ 150 w 235"/>
                <a:gd name="T3" fmla="*/ 5 h 250"/>
                <a:gd name="T4" fmla="*/ 148 w 235"/>
                <a:gd name="T5" fmla="*/ 2 h 250"/>
                <a:gd name="T6" fmla="*/ 145 w 235"/>
                <a:gd name="T7" fmla="*/ 1 h 250"/>
                <a:gd name="T8" fmla="*/ 142 w 235"/>
                <a:gd name="T9" fmla="*/ 0 h 250"/>
                <a:gd name="T10" fmla="*/ 138 w 235"/>
                <a:gd name="T11" fmla="*/ 0 h 250"/>
                <a:gd name="T12" fmla="*/ 135 w 235"/>
                <a:gd name="T13" fmla="*/ 0 h 250"/>
                <a:gd name="T14" fmla="*/ 133 w 235"/>
                <a:gd name="T15" fmla="*/ 1 h 250"/>
                <a:gd name="T16" fmla="*/ 130 w 235"/>
                <a:gd name="T17" fmla="*/ 2 h 250"/>
                <a:gd name="T18" fmla="*/ 128 w 235"/>
                <a:gd name="T19" fmla="*/ 5 h 250"/>
                <a:gd name="T20" fmla="*/ 3 w 235"/>
                <a:gd name="T21" fmla="*/ 149 h 250"/>
                <a:gd name="T22" fmla="*/ 1 w 235"/>
                <a:gd name="T23" fmla="*/ 155 h 250"/>
                <a:gd name="T24" fmla="*/ 0 w 235"/>
                <a:gd name="T25" fmla="*/ 159 h 250"/>
                <a:gd name="T26" fmla="*/ 0 w 235"/>
                <a:gd name="T27" fmla="*/ 235 h 250"/>
                <a:gd name="T28" fmla="*/ 0 w 235"/>
                <a:gd name="T29" fmla="*/ 237 h 250"/>
                <a:gd name="T30" fmla="*/ 1 w 235"/>
                <a:gd name="T31" fmla="*/ 240 h 250"/>
                <a:gd name="T32" fmla="*/ 2 w 235"/>
                <a:gd name="T33" fmla="*/ 243 h 250"/>
                <a:gd name="T34" fmla="*/ 4 w 235"/>
                <a:gd name="T35" fmla="*/ 245 h 250"/>
                <a:gd name="T36" fmla="*/ 6 w 235"/>
                <a:gd name="T37" fmla="*/ 247 h 250"/>
                <a:gd name="T38" fmla="*/ 10 w 235"/>
                <a:gd name="T39" fmla="*/ 248 h 250"/>
                <a:gd name="T40" fmla="*/ 12 w 235"/>
                <a:gd name="T41" fmla="*/ 249 h 250"/>
                <a:gd name="T42" fmla="*/ 15 w 235"/>
                <a:gd name="T43" fmla="*/ 250 h 250"/>
                <a:gd name="T44" fmla="*/ 90 w 235"/>
                <a:gd name="T45" fmla="*/ 250 h 250"/>
                <a:gd name="T46" fmla="*/ 93 w 235"/>
                <a:gd name="T47" fmla="*/ 249 h 250"/>
                <a:gd name="T48" fmla="*/ 96 w 235"/>
                <a:gd name="T49" fmla="*/ 248 h 250"/>
                <a:gd name="T50" fmla="*/ 99 w 235"/>
                <a:gd name="T51" fmla="*/ 247 h 250"/>
                <a:gd name="T52" fmla="*/ 101 w 235"/>
                <a:gd name="T53" fmla="*/ 245 h 250"/>
                <a:gd name="T54" fmla="*/ 230 w 235"/>
                <a:gd name="T55" fmla="*/ 105 h 250"/>
                <a:gd name="T56" fmla="*/ 233 w 235"/>
                <a:gd name="T57" fmla="*/ 103 h 250"/>
                <a:gd name="T58" fmla="*/ 234 w 235"/>
                <a:gd name="T59" fmla="*/ 101 h 250"/>
                <a:gd name="T60" fmla="*/ 235 w 235"/>
                <a:gd name="T61" fmla="*/ 98 h 250"/>
                <a:gd name="T62" fmla="*/ 235 w 235"/>
                <a:gd name="T63" fmla="*/ 95 h 250"/>
                <a:gd name="T64" fmla="*/ 235 w 235"/>
                <a:gd name="T65" fmla="*/ 92 h 250"/>
                <a:gd name="T66" fmla="*/ 234 w 235"/>
                <a:gd name="T67" fmla="*/ 89 h 250"/>
                <a:gd name="T68" fmla="*/ 233 w 235"/>
                <a:gd name="T69" fmla="*/ 87 h 250"/>
                <a:gd name="T70" fmla="*/ 230 w 235"/>
                <a:gd name="T71" fmla="*/ 8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5" h="250">
                  <a:moveTo>
                    <a:pt x="230" y="85"/>
                  </a:moveTo>
                  <a:lnTo>
                    <a:pt x="150" y="5"/>
                  </a:lnTo>
                  <a:lnTo>
                    <a:pt x="148" y="2"/>
                  </a:lnTo>
                  <a:lnTo>
                    <a:pt x="145" y="1"/>
                  </a:lnTo>
                  <a:lnTo>
                    <a:pt x="142" y="0"/>
                  </a:lnTo>
                  <a:lnTo>
                    <a:pt x="138" y="0"/>
                  </a:lnTo>
                  <a:lnTo>
                    <a:pt x="135" y="0"/>
                  </a:lnTo>
                  <a:lnTo>
                    <a:pt x="133" y="1"/>
                  </a:lnTo>
                  <a:lnTo>
                    <a:pt x="130" y="2"/>
                  </a:lnTo>
                  <a:lnTo>
                    <a:pt x="128" y="5"/>
                  </a:lnTo>
                  <a:lnTo>
                    <a:pt x="3" y="149"/>
                  </a:lnTo>
                  <a:lnTo>
                    <a:pt x="1" y="155"/>
                  </a:lnTo>
                  <a:lnTo>
                    <a:pt x="0" y="159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" y="245"/>
                  </a:lnTo>
                  <a:lnTo>
                    <a:pt x="6" y="247"/>
                  </a:lnTo>
                  <a:lnTo>
                    <a:pt x="10" y="248"/>
                  </a:lnTo>
                  <a:lnTo>
                    <a:pt x="12" y="249"/>
                  </a:lnTo>
                  <a:lnTo>
                    <a:pt x="15" y="250"/>
                  </a:lnTo>
                  <a:lnTo>
                    <a:pt x="90" y="250"/>
                  </a:lnTo>
                  <a:lnTo>
                    <a:pt x="93" y="249"/>
                  </a:lnTo>
                  <a:lnTo>
                    <a:pt x="96" y="248"/>
                  </a:lnTo>
                  <a:lnTo>
                    <a:pt x="99" y="247"/>
                  </a:lnTo>
                  <a:lnTo>
                    <a:pt x="101" y="245"/>
                  </a:lnTo>
                  <a:lnTo>
                    <a:pt x="230" y="105"/>
                  </a:lnTo>
                  <a:lnTo>
                    <a:pt x="233" y="103"/>
                  </a:lnTo>
                  <a:lnTo>
                    <a:pt x="234" y="101"/>
                  </a:lnTo>
                  <a:lnTo>
                    <a:pt x="235" y="98"/>
                  </a:lnTo>
                  <a:lnTo>
                    <a:pt x="235" y="95"/>
                  </a:lnTo>
                  <a:lnTo>
                    <a:pt x="235" y="92"/>
                  </a:lnTo>
                  <a:lnTo>
                    <a:pt x="234" y="89"/>
                  </a:lnTo>
                  <a:lnTo>
                    <a:pt x="233" y="87"/>
                  </a:lnTo>
                  <a:lnTo>
                    <a:pt x="23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258807" y="5335689"/>
            <a:ext cx="195934" cy="172820"/>
            <a:chOff x="5465763" y="812800"/>
            <a:chExt cx="282575" cy="249238"/>
          </a:xfrm>
          <a:solidFill>
            <a:sysClr val="window" lastClr="FFFFFF"/>
          </a:solidFill>
          <a:effectLst>
            <a:outerShdw blurRad="38100" dist="25400" dir="5400000" algn="ctr" rotWithShape="0">
              <a:srgbClr val="000000">
                <a:alpha val="20000"/>
              </a:srgbClr>
            </a:outerShdw>
          </a:effectLst>
        </p:grpSpPr>
        <p:sp>
          <p:nvSpPr>
            <p:cNvPr id="146" name="Freeform 642"/>
            <p:cNvSpPr>
              <a:spLocks noEditPoints="1"/>
            </p:cNvSpPr>
            <p:nvPr/>
          </p:nvSpPr>
          <p:spPr bwMode="auto">
            <a:xfrm>
              <a:off x="5527675" y="812800"/>
              <a:ext cx="63500" cy="247650"/>
            </a:xfrm>
            <a:custGeom>
              <a:avLst/>
              <a:gdLst>
                <a:gd name="T0" fmla="*/ 147 w 196"/>
                <a:gd name="T1" fmla="*/ 720 h 782"/>
                <a:gd name="T2" fmla="*/ 145 w 196"/>
                <a:gd name="T3" fmla="*/ 725 h 782"/>
                <a:gd name="T4" fmla="*/ 142 w 196"/>
                <a:gd name="T5" fmla="*/ 729 h 782"/>
                <a:gd name="T6" fmla="*/ 136 w 196"/>
                <a:gd name="T7" fmla="*/ 732 h 782"/>
                <a:gd name="T8" fmla="*/ 55 w 196"/>
                <a:gd name="T9" fmla="*/ 732 h 782"/>
                <a:gd name="T10" fmla="*/ 48 w 196"/>
                <a:gd name="T11" fmla="*/ 731 h 782"/>
                <a:gd name="T12" fmla="*/ 44 w 196"/>
                <a:gd name="T13" fmla="*/ 727 h 782"/>
                <a:gd name="T14" fmla="*/ 41 w 196"/>
                <a:gd name="T15" fmla="*/ 723 h 782"/>
                <a:gd name="T16" fmla="*/ 40 w 196"/>
                <a:gd name="T17" fmla="*/ 717 h 782"/>
                <a:gd name="T18" fmla="*/ 40 w 196"/>
                <a:gd name="T19" fmla="*/ 558 h 782"/>
                <a:gd name="T20" fmla="*/ 42 w 196"/>
                <a:gd name="T21" fmla="*/ 552 h 782"/>
                <a:gd name="T22" fmla="*/ 46 w 196"/>
                <a:gd name="T23" fmla="*/ 548 h 782"/>
                <a:gd name="T24" fmla="*/ 52 w 196"/>
                <a:gd name="T25" fmla="*/ 546 h 782"/>
                <a:gd name="T26" fmla="*/ 133 w 196"/>
                <a:gd name="T27" fmla="*/ 546 h 782"/>
                <a:gd name="T28" fmla="*/ 139 w 196"/>
                <a:gd name="T29" fmla="*/ 547 h 782"/>
                <a:gd name="T30" fmla="*/ 144 w 196"/>
                <a:gd name="T31" fmla="*/ 550 h 782"/>
                <a:gd name="T32" fmla="*/ 147 w 196"/>
                <a:gd name="T33" fmla="*/ 555 h 782"/>
                <a:gd name="T34" fmla="*/ 148 w 196"/>
                <a:gd name="T35" fmla="*/ 561 h 782"/>
                <a:gd name="T36" fmla="*/ 66 w 196"/>
                <a:gd name="T37" fmla="*/ 91 h 782"/>
                <a:gd name="T38" fmla="*/ 67 w 196"/>
                <a:gd name="T39" fmla="*/ 85 h 782"/>
                <a:gd name="T40" fmla="*/ 70 w 196"/>
                <a:gd name="T41" fmla="*/ 81 h 782"/>
                <a:gd name="T42" fmla="*/ 75 w 196"/>
                <a:gd name="T43" fmla="*/ 77 h 782"/>
                <a:gd name="T44" fmla="*/ 81 w 196"/>
                <a:gd name="T45" fmla="*/ 76 h 782"/>
                <a:gd name="T46" fmla="*/ 87 w 196"/>
                <a:gd name="T47" fmla="*/ 77 h 782"/>
                <a:gd name="T48" fmla="*/ 91 w 196"/>
                <a:gd name="T49" fmla="*/ 81 h 782"/>
                <a:gd name="T50" fmla="*/ 95 w 196"/>
                <a:gd name="T51" fmla="*/ 85 h 782"/>
                <a:gd name="T52" fmla="*/ 96 w 196"/>
                <a:gd name="T53" fmla="*/ 91 h 782"/>
                <a:gd name="T54" fmla="*/ 96 w 196"/>
                <a:gd name="T55" fmla="*/ 512 h 782"/>
                <a:gd name="T56" fmla="*/ 93 w 196"/>
                <a:gd name="T57" fmla="*/ 517 h 782"/>
                <a:gd name="T58" fmla="*/ 89 w 196"/>
                <a:gd name="T59" fmla="*/ 521 h 782"/>
                <a:gd name="T60" fmla="*/ 84 w 196"/>
                <a:gd name="T61" fmla="*/ 524 h 782"/>
                <a:gd name="T62" fmla="*/ 77 w 196"/>
                <a:gd name="T63" fmla="*/ 524 h 782"/>
                <a:gd name="T64" fmla="*/ 72 w 196"/>
                <a:gd name="T65" fmla="*/ 521 h 782"/>
                <a:gd name="T66" fmla="*/ 68 w 196"/>
                <a:gd name="T67" fmla="*/ 517 h 782"/>
                <a:gd name="T68" fmla="*/ 66 w 196"/>
                <a:gd name="T69" fmla="*/ 512 h 782"/>
                <a:gd name="T70" fmla="*/ 66 w 196"/>
                <a:gd name="T71" fmla="*/ 91 h 782"/>
                <a:gd name="T72" fmla="*/ 15 w 196"/>
                <a:gd name="T73" fmla="*/ 0 h 782"/>
                <a:gd name="T74" fmla="*/ 10 w 196"/>
                <a:gd name="T75" fmla="*/ 1 h 782"/>
                <a:gd name="T76" fmla="*/ 4 w 196"/>
                <a:gd name="T77" fmla="*/ 4 h 782"/>
                <a:gd name="T78" fmla="*/ 1 w 196"/>
                <a:gd name="T79" fmla="*/ 9 h 782"/>
                <a:gd name="T80" fmla="*/ 0 w 196"/>
                <a:gd name="T81" fmla="*/ 15 h 782"/>
                <a:gd name="T82" fmla="*/ 1 w 196"/>
                <a:gd name="T83" fmla="*/ 770 h 782"/>
                <a:gd name="T84" fmla="*/ 3 w 196"/>
                <a:gd name="T85" fmla="*/ 776 h 782"/>
                <a:gd name="T86" fmla="*/ 8 w 196"/>
                <a:gd name="T87" fmla="*/ 780 h 782"/>
                <a:gd name="T88" fmla="*/ 13 w 196"/>
                <a:gd name="T89" fmla="*/ 782 h 782"/>
                <a:gd name="T90" fmla="*/ 181 w 196"/>
                <a:gd name="T91" fmla="*/ 782 h 782"/>
                <a:gd name="T92" fmla="*/ 187 w 196"/>
                <a:gd name="T93" fmla="*/ 781 h 782"/>
                <a:gd name="T94" fmla="*/ 192 w 196"/>
                <a:gd name="T95" fmla="*/ 778 h 782"/>
                <a:gd name="T96" fmla="*/ 195 w 196"/>
                <a:gd name="T97" fmla="*/ 773 h 782"/>
                <a:gd name="T98" fmla="*/ 196 w 196"/>
                <a:gd name="T99" fmla="*/ 767 h 782"/>
                <a:gd name="T100" fmla="*/ 196 w 196"/>
                <a:gd name="T101" fmla="*/ 12 h 782"/>
                <a:gd name="T102" fmla="*/ 193 w 196"/>
                <a:gd name="T103" fmla="*/ 7 h 782"/>
                <a:gd name="T104" fmla="*/ 190 w 196"/>
                <a:gd name="T105" fmla="*/ 2 h 782"/>
                <a:gd name="T106" fmla="*/ 185 w 196"/>
                <a:gd name="T107" fmla="*/ 0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6" h="782">
                  <a:moveTo>
                    <a:pt x="148" y="717"/>
                  </a:moveTo>
                  <a:lnTo>
                    <a:pt x="147" y="720"/>
                  </a:lnTo>
                  <a:lnTo>
                    <a:pt x="147" y="723"/>
                  </a:lnTo>
                  <a:lnTo>
                    <a:pt x="145" y="725"/>
                  </a:lnTo>
                  <a:lnTo>
                    <a:pt x="144" y="727"/>
                  </a:lnTo>
                  <a:lnTo>
                    <a:pt x="142" y="729"/>
                  </a:lnTo>
                  <a:lnTo>
                    <a:pt x="139" y="731"/>
                  </a:lnTo>
                  <a:lnTo>
                    <a:pt x="136" y="732"/>
                  </a:lnTo>
                  <a:lnTo>
                    <a:pt x="133" y="732"/>
                  </a:lnTo>
                  <a:lnTo>
                    <a:pt x="55" y="732"/>
                  </a:lnTo>
                  <a:lnTo>
                    <a:pt x="52" y="732"/>
                  </a:lnTo>
                  <a:lnTo>
                    <a:pt x="48" y="731"/>
                  </a:lnTo>
                  <a:lnTo>
                    <a:pt x="46" y="729"/>
                  </a:lnTo>
                  <a:lnTo>
                    <a:pt x="44" y="727"/>
                  </a:lnTo>
                  <a:lnTo>
                    <a:pt x="42" y="725"/>
                  </a:lnTo>
                  <a:lnTo>
                    <a:pt x="41" y="723"/>
                  </a:lnTo>
                  <a:lnTo>
                    <a:pt x="40" y="720"/>
                  </a:lnTo>
                  <a:lnTo>
                    <a:pt x="40" y="717"/>
                  </a:lnTo>
                  <a:lnTo>
                    <a:pt x="40" y="561"/>
                  </a:lnTo>
                  <a:lnTo>
                    <a:pt x="40" y="558"/>
                  </a:lnTo>
                  <a:lnTo>
                    <a:pt x="41" y="555"/>
                  </a:lnTo>
                  <a:lnTo>
                    <a:pt x="42" y="552"/>
                  </a:lnTo>
                  <a:lnTo>
                    <a:pt x="44" y="550"/>
                  </a:lnTo>
                  <a:lnTo>
                    <a:pt x="46" y="548"/>
                  </a:lnTo>
                  <a:lnTo>
                    <a:pt x="48" y="547"/>
                  </a:lnTo>
                  <a:lnTo>
                    <a:pt x="52" y="546"/>
                  </a:lnTo>
                  <a:lnTo>
                    <a:pt x="55" y="546"/>
                  </a:lnTo>
                  <a:lnTo>
                    <a:pt x="133" y="546"/>
                  </a:lnTo>
                  <a:lnTo>
                    <a:pt x="136" y="546"/>
                  </a:lnTo>
                  <a:lnTo>
                    <a:pt x="139" y="547"/>
                  </a:lnTo>
                  <a:lnTo>
                    <a:pt x="142" y="548"/>
                  </a:lnTo>
                  <a:lnTo>
                    <a:pt x="144" y="550"/>
                  </a:lnTo>
                  <a:lnTo>
                    <a:pt x="145" y="552"/>
                  </a:lnTo>
                  <a:lnTo>
                    <a:pt x="147" y="555"/>
                  </a:lnTo>
                  <a:lnTo>
                    <a:pt x="147" y="558"/>
                  </a:lnTo>
                  <a:lnTo>
                    <a:pt x="148" y="561"/>
                  </a:lnTo>
                  <a:lnTo>
                    <a:pt x="148" y="717"/>
                  </a:lnTo>
                  <a:close/>
                  <a:moveTo>
                    <a:pt x="66" y="91"/>
                  </a:moveTo>
                  <a:lnTo>
                    <a:pt x="66" y="88"/>
                  </a:lnTo>
                  <a:lnTo>
                    <a:pt x="67" y="85"/>
                  </a:lnTo>
                  <a:lnTo>
                    <a:pt x="68" y="83"/>
                  </a:lnTo>
                  <a:lnTo>
                    <a:pt x="70" y="81"/>
                  </a:lnTo>
                  <a:lnTo>
                    <a:pt x="72" y="78"/>
                  </a:lnTo>
                  <a:lnTo>
                    <a:pt x="75" y="77"/>
                  </a:lnTo>
                  <a:lnTo>
                    <a:pt x="77" y="76"/>
                  </a:lnTo>
                  <a:lnTo>
                    <a:pt x="81" y="76"/>
                  </a:lnTo>
                  <a:lnTo>
                    <a:pt x="84" y="76"/>
                  </a:lnTo>
                  <a:lnTo>
                    <a:pt x="87" y="77"/>
                  </a:lnTo>
                  <a:lnTo>
                    <a:pt x="89" y="78"/>
                  </a:lnTo>
                  <a:lnTo>
                    <a:pt x="91" y="81"/>
                  </a:lnTo>
                  <a:lnTo>
                    <a:pt x="93" y="83"/>
                  </a:lnTo>
                  <a:lnTo>
                    <a:pt x="95" y="85"/>
                  </a:lnTo>
                  <a:lnTo>
                    <a:pt x="96" y="88"/>
                  </a:lnTo>
                  <a:lnTo>
                    <a:pt x="96" y="91"/>
                  </a:lnTo>
                  <a:lnTo>
                    <a:pt x="96" y="509"/>
                  </a:lnTo>
                  <a:lnTo>
                    <a:pt x="96" y="512"/>
                  </a:lnTo>
                  <a:lnTo>
                    <a:pt x="95" y="514"/>
                  </a:lnTo>
                  <a:lnTo>
                    <a:pt x="93" y="517"/>
                  </a:lnTo>
                  <a:lnTo>
                    <a:pt x="91" y="519"/>
                  </a:lnTo>
                  <a:lnTo>
                    <a:pt x="89" y="521"/>
                  </a:lnTo>
                  <a:lnTo>
                    <a:pt x="87" y="522"/>
                  </a:lnTo>
                  <a:lnTo>
                    <a:pt x="84" y="524"/>
                  </a:lnTo>
                  <a:lnTo>
                    <a:pt x="81" y="524"/>
                  </a:lnTo>
                  <a:lnTo>
                    <a:pt x="77" y="524"/>
                  </a:lnTo>
                  <a:lnTo>
                    <a:pt x="75" y="522"/>
                  </a:lnTo>
                  <a:lnTo>
                    <a:pt x="72" y="521"/>
                  </a:lnTo>
                  <a:lnTo>
                    <a:pt x="70" y="519"/>
                  </a:lnTo>
                  <a:lnTo>
                    <a:pt x="68" y="517"/>
                  </a:lnTo>
                  <a:lnTo>
                    <a:pt x="67" y="514"/>
                  </a:lnTo>
                  <a:lnTo>
                    <a:pt x="66" y="512"/>
                  </a:lnTo>
                  <a:lnTo>
                    <a:pt x="66" y="509"/>
                  </a:lnTo>
                  <a:lnTo>
                    <a:pt x="66" y="91"/>
                  </a:lnTo>
                  <a:close/>
                  <a:moveTo>
                    <a:pt x="181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767"/>
                  </a:lnTo>
                  <a:lnTo>
                    <a:pt x="1" y="770"/>
                  </a:lnTo>
                  <a:lnTo>
                    <a:pt x="1" y="773"/>
                  </a:lnTo>
                  <a:lnTo>
                    <a:pt x="3" y="776"/>
                  </a:lnTo>
                  <a:lnTo>
                    <a:pt x="4" y="778"/>
                  </a:lnTo>
                  <a:lnTo>
                    <a:pt x="8" y="780"/>
                  </a:lnTo>
                  <a:lnTo>
                    <a:pt x="10" y="781"/>
                  </a:lnTo>
                  <a:lnTo>
                    <a:pt x="13" y="782"/>
                  </a:lnTo>
                  <a:lnTo>
                    <a:pt x="15" y="782"/>
                  </a:lnTo>
                  <a:lnTo>
                    <a:pt x="181" y="782"/>
                  </a:lnTo>
                  <a:lnTo>
                    <a:pt x="185" y="782"/>
                  </a:lnTo>
                  <a:lnTo>
                    <a:pt x="187" y="781"/>
                  </a:lnTo>
                  <a:lnTo>
                    <a:pt x="190" y="780"/>
                  </a:lnTo>
                  <a:lnTo>
                    <a:pt x="192" y="778"/>
                  </a:lnTo>
                  <a:lnTo>
                    <a:pt x="193" y="776"/>
                  </a:lnTo>
                  <a:lnTo>
                    <a:pt x="195" y="773"/>
                  </a:lnTo>
                  <a:lnTo>
                    <a:pt x="196" y="770"/>
                  </a:lnTo>
                  <a:lnTo>
                    <a:pt x="196" y="767"/>
                  </a:lnTo>
                  <a:lnTo>
                    <a:pt x="196" y="15"/>
                  </a:lnTo>
                  <a:lnTo>
                    <a:pt x="196" y="12"/>
                  </a:lnTo>
                  <a:lnTo>
                    <a:pt x="195" y="9"/>
                  </a:lnTo>
                  <a:lnTo>
                    <a:pt x="193" y="7"/>
                  </a:lnTo>
                  <a:lnTo>
                    <a:pt x="192" y="4"/>
                  </a:lnTo>
                  <a:lnTo>
                    <a:pt x="190" y="2"/>
                  </a:lnTo>
                  <a:lnTo>
                    <a:pt x="187" y="1"/>
                  </a:lnTo>
                  <a:lnTo>
                    <a:pt x="185" y="0"/>
                  </a:lnTo>
                  <a:lnTo>
                    <a:pt x="18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47" name="Freeform 643"/>
            <p:cNvSpPr>
              <a:spLocks noEditPoints="1"/>
            </p:cNvSpPr>
            <p:nvPr/>
          </p:nvSpPr>
          <p:spPr bwMode="auto">
            <a:xfrm>
              <a:off x="5600700" y="844550"/>
              <a:ext cx="147638" cy="217488"/>
            </a:xfrm>
            <a:custGeom>
              <a:avLst/>
              <a:gdLst>
                <a:gd name="T0" fmla="*/ 61 w 469"/>
                <a:gd name="T1" fmla="*/ 632 h 684"/>
                <a:gd name="T2" fmla="*/ 53 w 469"/>
                <a:gd name="T3" fmla="*/ 627 h 684"/>
                <a:gd name="T4" fmla="*/ 49 w 469"/>
                <a:gd name="T5" fmla="*/ 620 h 684"/>
                <a:gd name="T6" fmla="*/ 50 w 469"/>
                <a:gd name="T7" fmla="*/ 611 h 684"/>
                <a:gd name="T8" fmla="*/ 55 w 469"/>
                <a:gd name="T9" fmla="*/ 605 h 684"/>
                <a:gd name="T10" fmla="*/ 64 w 469"/>
                <a:gd name="T11" fmla="*/ 602 h 684"/>
                <a:gd name="T12" fmla="*/ 147 w 469"/>
                <a:gd name="T13" fmla="*/ 603 h 684"/>
                <a:gd name="T14" fmla="*/ 154 w 469"/>
                <a:gd name="T15" fmla="*/ 609 h 684"/>
                <a:gd name="T16" fmla="*/ 157 w 469"/>
                <a:gd name="T17" fmla="*/ 617 h 684"/>
                <a:gd name="T18" fmla="*/ 154 w 469"/>
                <a:gd name="T19" fmla="*/ 625 h 684"/>
                <a:gd name="T20" fmla="*/ 147 w 469"/>
                <a:gd name="T21" fmla="*/ 631 h 684"/>
                <a:gd name="T22" fmla="*/ 74 w 469"/>
                <a:gd name="T23" fmla="*/ 252 h 684"/>
                <a:gd name="T24" fmla="*/ 77 w 469"/>
                <a:gd name="T25" fmla="*/ 243 h 684"/>
                <a:gd name="T26" fmla="*/ 83 w 469"/>
                <a:gd name="T27" fmla="*/ 238 h 684"/>
                <a:gd name="T28" fmla="*/ 93 w 469"/>
                <a:gd name="T29" fmla="*/ 237 h 684"/>
                <a:gd name="T30" fmla="*/ 100 w 469"/>
                <a:gd name="T31" fmla="*/ 241 h 684"/>
                <a:gd name="T32" fmla="*/ 104 w 469"/>
                <a:gd name="T33" fmla="*/ 249 h 684"/>
                <a:gd name="T34" fmla="*/ 104 w 469"/>
                <a:gd name="T35" fmla="*/ 542 h 684"/>
                <a:gd name="T36" fmla="*/ 100 w 469"/>
                <a:gd name="T37" fmla="*/ 549 h 684"/>
                <a:gd name="T38" fmla="*/ 93 w 469"/>
                <a:gd name="T39" fmla="*/ 553 h 684"/>
                <a:gd name="T40" fmla="*/ 83 w 469"/>
                <a:gd name="T41" fmla="*/ 553 h 684"/>
                <a:gd name="T42" fmla="*/ 77 w 469"/>
                <a:gd name="T43" fmla="*/ 547 h 684"/>
                <a:gd name="T44" fmla="*/ 74 w 469"/>
                <a:gd name="T45" fmla="*/ 539 h 684"/>
                <a:gd name="T46" fmla="*/ 260 w 469"/>
                <a:gd name="T47" fmla="*/ 11 h 684"/>
                <a:gd name="T48" fmla="*/ 255 w 469"/>
                <a:gd name="T49" fmla="*/ 3 h 684"/>
                <a:gd name="T50" fmla="*/ 247 w 469"/>
                <a:gd name="T51" fmla="*/ 0 h 684"/>
                <a:gd name="T52" fmla="*/ 150 w 469"/>
                <a:gd name="T53" fmla="*/ 33 h 684"/>
                <a:gd name="T54" fmla="*/ 143 w 469"/>
                <a:gd name="T55" fmla="*/ 38 h 684"/>
                <a:gd name="T56" fmla="*/ 140 w 469"/>
                <a:gd name="T57" fmla="*/ 46 h 684"/>
                <a:gd name="T58" fmla="*/ 180 w 469"/>
                <a:gd name="T59" fmla="*/ 170 h 684"/>
                <a:gd name="T60" fmla="*/ 9 w 469"/>
                <a:gd name="T61" fmla="*/ 171 h 684"/>
                <a:gd name="T62" fmla="*/ 3 w 469"/>
                <a:gd name="T63" fmla="*/ 177 h 684"/>
                <a:gd name="T64" fmla="*/ 0 w 469"/>
                <a:gd name="T65" fmla="*/ 185 h 684"/>
                <a:gd name="T66" fmla="*/ 2 w 469"/>
                <a:gd name="T67" fmla="*/ 673 h 684"/>
                <a:gd name="T68" fmla="*/ 7 w 469"/>
                <a:gd name="T69" fmla="*/ 680 h 684"/>
                <a:gd name="T70" fmla="*/ 15 w 469"/>
                <a:gd name="T71" fmla="*/ 682 h 684"/>
                <a:gd name="T72" fmla="*/ 202 w 469"/>
                <a:gd name="T73" fmla="*/ 681 h 684"/>
                <a:gd name="T74" fmla="*/ 209 w 469"/>
                <a:gd name="T75" fmla="*/ 676 h 684"/>
                <a:gd name="T76" fmla="*/ 211 w 469"/>
                <a:gd name="T77" fmla="*/ 667 h 684"/>
                <a:gd name="T78" fmla="*/ 350 w 469"/>
                <a:gd name="T79" fmla="*/ 677 h 684"/>
                <a:gd name="T80" fmla="*/ 357 w 469"/>
                <a:gd name="T81" fmla="*/ 683 h 684"/>
                <a:gd name="T82" fmla="*/ 366 w 469"/>
                <a:gd name="T83" fmla="*/ 684 h 684"/>
                <a:gd name="T84" fmla="*/ 463 w 469"/>
                <a:gd name="T85" fmla="*/ 650 h 684"/>
                <a:gd name="T86" fmla="*/ 468 w 469"/>
                <a:gd name="T87" fmla="*/ 643 h 684"/>
                <a:gd name="T88" fmla="*/ 469 w 469"/>
                <a:gd name="T89" fmla="*/ 635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69" h="684">
                  <a:moveTo>
                    <a:pt x="142" y="632"/>
                  </a:moveTo>
                  <a:lnTo>
                    <a:pt x="64" y="632"/>
                  </a:lnTo>
                  <a:lnTo>
                    <a:pt x="61" y="632"/>
                  </a:lnTo>
                  <a:lnTo>
                    <a:pt x="57" y="631"/>
                  </a:lnTo>
                  <a:lnTo>
                    <a:pt x="55" y="629"/>
                  </a:lnTo>
                  <a:lnTo>
                    <a:pt x="53" y="627"/>
                  </a:lnTo>
                  <a:lnTo>
                    <a:pt x="51" y="625"/>
                  </a:lnTo>
                  <a:lnTo>
                    <a:pt x="50" y="623"/>
                  </a:lnTo>
                  <a:lnTo>
                    <a:pt x="49" y="620"/>
                  </a:lnTo>
                  <a:lnTo>
                    <a:pt x="48" y="617"/>
                  </a:lnTo>
                  <a:lnTo>
                    <a:pt x="49" y="614"/>
                  </a:lnTo>
                  <a:lnTo>
                    <a:pt x="50" y="611"/>
                  </a:lnTo>
                  <a:lnTo>
                    <a:pt x="51" y="609"/>
                  </a:lnTo>
                  <a:lnTo>
                    <a:pt x="53" y="606"/>
                  </a:lnTo>
                  <a:lnTo>
                    <a:pt x="55" y="605"/>
                  </a:lnTo>
                  <a:lnTo>
                    <a:pt x="57" y="603"/>
                  </a:lnTo>
                  <a:lnTo>
                    <a:pt x="61" y="603"/>
                  </a:lnTo>
                  <a:lnTo>
                    <a:pt x="64" y="602"/>
                  </a:lnTo>
                  <a:lnTo>
                    <a:pt x="142" y="602"/>
                  </a:lnTo>
                  <a:lnTo>
                    <a:pt x="144" y="603"/>
                  </a:lnTo>
                  <a:lnTo>
                    <a:pt x="147" y="603"/>
                  </a:lnTo>
                  <a:lnTo>
                    <a:pt x="150" y="605"/>
                  </a:lnTo>
                  <a:lnTo>
                    <a:pt x="152" y="606"/>
                  </a:lnTo>
                  <a:lnTo>
                    <a:pt x="154" y="609"/>
                  </a:lnTo>
                  <a:lnTo>
                    <a:pt x="155" y="611"/>
                  </a:lnTo>
                  <a:lnTo>
                    <a:pt x="156" y="614"/>
                  </a:lnTo>
                  <a:lnTo>
                    <a:pt x="157" y="617"/>
                  </a:lnTo>
                  <a:lnTo>
                    <a:pt x="156" y="620"/>
                  </a:lnTo>
                  <a:lnTo>
                    <a:pt x="155" y="623"/>
                  </a:lnTo>
                  <a:lnTo>
                    <a:pt x="154" y="625"/>
                  </a:lnTo>
                  <a:lnTo>
                    <a:pt x="152" y="627"/>
                  </a:lnTo>
                  <a:lnTo>
                    <a:pt x="150" y="629"/>
                  </a:lnTo>
                  <a:lnTo>
                    <a:pt x="147" y="631"/>
                  </a:lnTo>
                  <a:lnTo>
                    <a:pt x="144" y="632"/>
                  </a:lnTo>
                  <a:lnTo>
                    <a:pt x="142" y="632"/>
                  </a:lnTo>
                  <a:close/>
                  <a:moveTo>
                    <a:pt x="74" y="252"/>
                  </a:moveTo>
                  <a:lnTo>
                    <a:pt x="74" y="249"/>
                  </a:lnTo>
                  <a:lnTo>
                    <a:pt x="76" y="247"/>
                  </a:lnTo>
                  <a:lnTo>
                    <a:pt x="77" y="243"/>
                  </a:lnTo>
                  <a:lnTo>
                    <a:pt x="79" y="241"/>
                  </a:lnTo>
                  <a:lnTo>
                    <a:pt x="81" y="239"/>
                  </a:lnTo>
                  <a:lnTo>
                    <a:pt x="83" y="238"/>
                  </a:lnTo>
                  <a:lnTo>
                    <a:pt x="86" y="237"/>
                  </a:lnTo>
                  <a:lnTo>
                    <a:pt x="89" y="237"/>
                  </a:lnTo>
                  <a:lnTo>
                    <a:pt x="93" y="237"/>
                  </a:lnTo>
                  <a:lnTo>
                    <a:pt x="95" y="238"/>
                  </a:lnTo>
                  <a:lnTo>
                    <a:pt x="98" y="239"/>
                  </a:lnTo>
                  <a:lnTo>
                    <a:pt x="100" y="241"/>
                  </a:lnTo>
                  <a:lnTo>
                    <a:pt x="102" y="243"/>
                  </a:lnTo>
                  <a:lnTo>
                    <a:pt x="103" y="247"/>
                  </a:lnTo>
                  <a:lnTo>
                    <a:pt x="104" y="249"/>
                  </a:lnTo>
                  <a:lnTo>
                    <a:pt x="104" y="252"/>
                  </a:lnTo>
                  <a:lnTo>
                    <a:pt x="104" y="539"/>
                  </a:lnTo>
                  <a:lnTo>
                    <a:pt x="104" y="542"/>
                  </a:lnTo>
                  <a:lnTo>
                    <a:pt x="103" y="545"/>
                  </a:lnTo>
                  <a:lnTo>
                    <a:pt x="102" y="547"/>
                  </a:lnTo>
                  <a:lnTo>
                    <a:pt x="100" y="549"/>
                  </a:lnTo>
                  <a:lnTo>
                    <a:pt x="98" y="551"/>
                  </a:lnTo>
                  <a:lnTo>
                    <a:pt x="95" y="553"/>
                  </a:lnTo>
                  <a:lnTo>
                    <a:pt x="93" y="553"/>
                  </a:lnTo>
                  <a:lnTo>
                    <a:pt x="89" y="554"/>
                  </a:lnTo>
                  <a:lnTo>
                    <a:pt x="86" y="553"/>
                  </a:lnTo>
                  <a:lnTo>
                    <a:pt x="83" y="553"/>
                  </a:lnTo>
                  <a:lnTo>
                    <a:pt x="81" y="551"/>
                  </a:lnTo>
                  <a:lnTo>
                    <a:pt x="79" y="549"/>
                  </a:lnTo>
                  <a:lnTo>
                    <a:pt x="77" y="547"/>
                  </a:lnTo>
                  <a:lnTo>
                    <a:pt x="76" y="545"/>
                  </a:lnTo>
                  <a:lnTo>
                    <a:pt x="74" y="542"/>
                  </a:lnTo>
                  <a:lnTo>
                    <a:pt x="74" y="539"/>
                  </a:lnTo>
                  <a:lnTo>
                    <a:pt x="74" y="252"/>
                  </a:lnTo>
                  <a:close/>
                  <a:moveTo>
                    <a:pt x="469" y="633"/>
                  </a:moveTo>
                  <a:lnTo>
                    <a:pt x="260" y="11"/>
                  </a:lnTo>
                  <a:lnTo>
                    <a:pt x="259" y="7"/>
                  </a:lnTo>
                  <a:lnTo>
                    <a:pt x="257" y="5"/>
                  </a:lnTo>
                  <a:lnTo>
                    <a:pt x="255" y="3"/>
                  </a:lnTo>
                  <a:lnTo>
                    <a:pt x="252" y="2"/>
                  </a:lnTo>
                  <a:lnTo>
                    <a:pt x="249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1"/>
                  </a:lnTo>
                  <a:lnTo>
                    <a:pt x="150" y="33"/>
                  </a:lnTo>
                  <a:lnTo>
                    <a:pt x="147" y="34"/>
                  </a:lnTo>
                  <a:lnTo>
                    <a:pt x="144" y="36"/>
                  </a:lnTo>
                  <a:lnTo>
                    <a:pt x="143" y="38"/>
                  </a:lnTo>
                  <a:lnTo>
                    <a:pt x="141" y="41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0" y="49"/>
                  </a:lnTo>
                  <a:lnTo>
                    <a:pt x="140" y="52"/>
                  </a:lnTo>
                  <a:lnTo>
                    <a:pt x="180" y="170"/>
                  </a:lnTo>
                  <a:lnTo>
                    <a:pt x="15" y="170"/>
                  </a:lnTo>
                  <a:lnTo>
                    <a:pt x="12" y="171"/>
                  </a:lnTo>
                  <a:lnTo>
                    <a:pt x="9" y="171"/>
                  </a:lnTo>
                  <a:lnTo>
                    <a:pt x="7" y="174"/>
                  </a:lnTo>
                  <a:lnTo>
                    <a:pt x="5" y="175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3"/>
                  </a:lnTo>
                  <a:lnTo>
                    <a:pt x="0" y="185"/>
                  </a:lnTo>
                  <a:lnTo>
                    <a:pt x="0" y="667"/>
                  </a:lnTo>
                  <a:lnTo>
                    <a:pt x="0" y="670"/>
                  </a:lnTo>
                  <a:lnTo>
                    <a:pt x="2" y="673"/>
                  </a:lnTo>
                  <a:lnTo>
                    <a:pt x="3" y="676"/>
                  </a:lnTo>
                  <a:lnTo>
                    <a:pt x="5" y="678"/>
                  </a:lnTo>
                  <a:lnTo>
                    <a:pt x="7" y="680"/>
                  </a:lnTo>
                  <a:lnTo>
                    <a:pt x="9" y="681"/>
                  </a:lnTo>
                  <a:lnTo>
                    <a:pt x="12" y="682"/>
                  </a:lnTo>
                  <a:lnTo>
                    <a:pt x="15" y="682"/>
                  </a:lnTo>
                  <a:lnTo>
                    <a:pt x="196" y="682"/>
                  </a:lnTo>
                  <a:lnTo>
                    <a:pt x="199" y="682"/>
                  </a:lnTo>
                  <a:lnTo>
                    <a:pt x="202" y="681"/>
                  </a:lnTo>
                  <a:lnTo>
                    <a:pt x="204" y="680"/>
                  </a:lnTo>
                  <a:lnTo>
                    <a:pt x="206" y="678"/>
                  </a:lnTo>
                  <a:lnTo>
                    <a:pt x="209" y="676"/>
                  </a:lnTo>
                  <a:lnTo>
                    <a:pt x="210" y="673"/>
                  </a:lnTo>
                  <a:lnTo>
                    <a:pt x="211" y="670"/>
                  </a:lnTo>
                  <a:lnTo>
                    <a:pt x="211" y="667"/>
                  </a:lnTo>
                  <a:lnTo>
                    <a:pt x="211" y="263"/>
                  </a:lnTo>
                  <a:lnTo>
                    <a:pt x="349" y="675"/>
                  </a:lnTo>
                  <a:lnTo>
                    <a:pt x="350" y="677"/>
                  </a:lnTo>
                  <a:lnTo>
                    <a:pt x="352" y="679"/>
                  </a:lnTo>
                  <a:lnTo>
                    <a:pt x="354" y="681"/>
                  </a:lnTo>
                  <a:lnTo>
                    <a:pt x="357" y="683"/>
                  </a:lnTo>
                  <a:lnTo>
                    <a:pt x="360" y="684"/>
                  </a:lnTo>
                  <a:lnTo>
                    <a:pt x="363" y="684"/>
                  </a:lnTo>
                  <a:lnTo>
                    <a:pt x="366" y="684"/>
                  </a:lnTo>
                  <a:lnTo>
                    <a:pt x="368" y="683"/>
                  </a:lnTo>
                  <a:lnTo>
                    <a:pt x="459" y="651"/>
                  </a:lnTo>
                  <a:lnTo>
                    <a:pt x="463" y="650"/>
                  </a:lnTo>
                  <a:lnTo>
                    <a:pt x="465" y="649"/>
                  </a:lnTo>
                  <a:lnTo>
                    <a:pt x="467" y="647"/>
                  </a:lnTo>
                  <a:lnTo>
                    <a:pt x="468" y="643"/>
                  </a:lnTo>
                  <a:lnTo>
                    <a:pt x="469" y="641"/>
                  </a:lnTo>
                  <a:lnTo>
                    <a:pt x="469" y="638"/>
                  </a:lnTo>
                  <a:lnTo>
                    <a:pt x="469" y="635"/>
                  </a:lnTo>
                  <a:lnTo>
                    <a:pt x="469" y="633"/>
                  </a:lnTo>
                  <a:lnTo>
                    <a:pt x="46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48" name="Freeform 644"/>
            <p:cNvSpPr>
              <a:spLocks noEditPoints="1"/>
            </p:cNvSpPr>
            <p:nvPr/>
          </p:nvSpPr>
          <p:spPr bwMode="auto">
            <a:xfrm>
              <a:off x="5465763" y="846138"/>
              <a:ext cx="52388" cy="214313"/>
            </a:xfrm>
            <a:custGeom>
              <a:avLst/>
              <a:gdLst>
                <a:gd name="T0" fmla="*/ 81 w 165"/>
                <a:gd name="T1" fmla="*/ 563 h 677"/>
                <a:gd name="T2" fmla="*/ 79 w 165"/>
                <a:gd name="T3" fmla="*/ 569 h 677"/>
                <a:gd name="T4" fmla="*/ 75 w 165"/>
                <a:gd name="T5" fmla="*/ 572 h 677"/>
                <a:gd name="T6" fmla="*/ 70 w 165"/>
                <a:gd name="T7" fmla="*/ 575 h 677"/>
                <a:gd name="T8" fmla="*/ 64 w 165"/>
                <a:gd name="T9" fmla="*/ 575 h 677"/>
                <a:gd name="T10" fmla="*/ 59 w 165"/>
                <a:gd name="T11" fmla="*/ 572 h 677"/>
                <a:gd name="T12" fmla="*/ 55 w 165"/>
                <a:gd name="T13" fmla="*/ 569 h 677"/>
                <a:gd name="T14" fmla="*/ 53 w 165"/>
                <a:gd name="T15" fmla="*/ 563 h 677"/>
                <a:gd name="T16" fmla="*/ 51 w 165"/>
                <a:gd name="T17" fmla="*/ 116 h 677"/>
                <a:gd name="T18" fmla="*/ 54 w 165"/>
                <a:gd name="T19" fmla="*/ 111 h 677"/>
                <a:gd name="T20" fmla="*/ 57 w 165"/>
                <a:gd name="T21" fmla="*/ 106 h 677"/>
                <a:gd name="T22" fmla="*/ 61 w 165"/>
                <a:gd name="T23" fmla="*/ 103 h 677"/>
                <a:gd name="T24" fmla="*/ 66 w 165"/>
                <a:gd name="T25" fmla="*/ 102 h 677"/>
                <a:gd name="T26" fmla="*/ 73 w 165"/>
                <a:gd name="T27" fmla="*/ 103 h 677"/>
                <a:gd name="T28" fmla="*/ 77 w 165"/>
                <a:gd name="T29" fmla="*/ 106 h 677"/>
                <a:gd name="T30" fmla="*/ 80 w 165"/>
                <a:gd name="T31" fmla="*/ 111 h 677"/>
                <a:gd name="T32" fmla="*/ 83 w 165"/>
                <a:gd name="T33" fmla="*/ 117 h 677"/>
                <a:gd name="T34" fmla="*/ 150 w 165"/>
                <a:gd name="T35" fmla="*/ 0 h 677"/>
                <a:gd name="T36" fmla="*/ 12 w 165"/>
                <a:gd name="T37" fmla="*/ 0 h 677"/>
                <a:gd name="T38" fmla="*/ 6 w 165"/>
                <a:gd name="T39" fmla="*/ 2 h 677"/>
                <a:gd name="T40" fmla="*/ 2 w 165"/>
                <a:gd name="T41" fmla="*/ 7 h 677"/>
                <a:gd name="T42" fmla="*/ 0 w 165"/>
                <a:gd name="T43" fmla="*/ 12 h 677"/>
                <a:gd name="T44" fmla="*/ 0 w 165"/>
                <a:gd name="T45" fmla="*/ 662 h 677"/>
                <a:gd name="T46" fmla="*/ 1 w 165"/>
                <a:gd name="T47" fmla="*/ 668 h 677"/>
                <a:gd name="T48" fmla="*/ 4 w 165"/>
                <a:gd name="T49" fmla="*/ 673 h 677"/>
                <a:gd name="T50" fmla="*/ 9 w 165"/>
                <a:gd name="T51" fmla="*/ 676 h 677"/>
                <a:gd name="T52" fmla="*/ 15 w 165"/>
                <a:gd name="T53" fmla="*/ 677 h 677"/>
                <a:gd name="T54" fmla="*/ 153 w 165"/>
                <a:gd name="T55" fmla="*/ 677 h 677"/>
                <a:gd name="T56" fmla="*/ 159 w 165"/>
                <a:gd name="T57" fmla="*/ 675 h 677"/>
                <a:gd name="T58" fmla="*/ 163 w 165"/>
                <a:gd name="T59" fmla="*/ 671 h 677"/>
                <a:gd name="T60" fmla="*/ 165 w 165"/>
                <a:gd name="T61" fmla="*/ 665 h 677"/>
                <a:gd name="T62" fmla="*/ 165 w 165"/>
                <a:gd name="T63" fmla="*/ 15 h 677"/>
                <a:gd name="T64" fmla="*/ 164 w 165"/>
                <a:gd name="T65" fmla="*/ 9 h 677"/>
                <a:gd name="T66" fmla="*/ 161 w 165"/>
                <a:gd name="T67" fmla="*/ 5 h 677"/>
                <a:gd name="T68" fmla="*/ 157 w 165"/>
                <a:gd name="T69" fmla="*/ 1 h 677"/>
                <a:gd name="T70" fmla="*/ 150 w 165"/>
                <a:gd name="T71" fmla="*/ 0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5" h="677">
                  <a:moveTo>
                    <a:pt x="83" y="560"/>
                  </a:moveTo>
                  <a:lnTo>
                    <a:pt x="81" y="563"/>
                  </a:lnTo>
                  <a:lnTo>
                    <a:pt x="80" y="565"/>
                  </a:lnTo>
                  <a:lnTo>
                    <a:pt x="79" y="569"/>
                  </a:lnTo>
                  <a:lnTo>
                    <a:pt x="77" y="571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0" y="575"/>
                  </a:lnTo>
                  <a:lnTo>
                    <a:pt x="66" y="575"/>
                  </a:lnTo>
                  <a:lnTo>
                    <a:pt x="64" y="575"/>
                  </a:lnTo>
                  <a:lnTo>
                    <a:pt x="61" y="574"/>
                  </a:lnTo>
                  <a:lnTo>
                    <a:pt x="59" y="572"/>
                  </a:lnTo>
                  <a:lnTo>
                    <a:pt x="57" y="571"/>
                  </a:lnTo>
                  <a:lnTo>
                    <a:pt x="55" y="569"/>
                  </a:lnTo>
                  <a:lnTo>
                    <a:pt x="54" y="565"/>
                  </a:lnTo>
                  <a:lnTo>
                    <a:pt x="53" y="563"/>
                  </a:lnTo>
                  <a:lnTo>
                    <a:pt x="51" y="560"/>
                  </a:lnTo>
                  <a:lnTo>
                    <a:pt x="51" y="116"/>
                  </a:lnTo>
                  <a:lnTo>
                    <a:pt x="53" y="114"/>
                  </a:lnTo>
                  <a:lnTo>
                    <a:pt x="54" y="111"/>
                  </a:lnTo>
                  <a:lnTo>
                    <a:pt x="55" y="109"/>
                  </a:lnTo>
                  <a:lnTo>
                    <a:pt x="57" y="106"/>
                  </a:lnTo>
                  <a:lnTo>
                    <a:pt x="59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6" y="102"/>
                  </a:lnTo>
                  <a:lnTo>
                    <a:pt x="70" y="102"/>
                  </a:lnTo>
                  <a:lnTo>
                    <a:pt x="73" y="103"/>
                  </a:lnTo>
                  <a:lnTo>
                    <a:pt x="75" y="104"/>
                  </a:lnTo>
                  <a:lnTo>
                    <a:pt x="77" y="106"/>
                  </a:lnTo>
                  <a:lnTo>
                    <a:pt x="79" y="109"/>
                  </a:lnTo>
                  <a:lnTo>
                    <a:pt x="80" y="111"/>
                  </a:lnTo>
                  <a:lnTo>
                    <a:pt x="81" y="114"/>
                  </a:lnTo>
                  <a:lnTo>
                    <a:pt x="83" y="117"/>
                  </a:lnTo>
                  <a:lnTo>
                    <a:pt x="83" y="560"/>
                  </a:lnTo>
                  <a:close/>
                  <a:moveTo>
                    <a:pt x="150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662"/>
                  </a:lnTo>
                  <a:lnTo>
                    <a:pt x="0" y="665"/>
                  </a:lnTo>
                  <a:lnTo>
                    <a:pt x="1" y="668"/>
                  </a:lnTo>
                  <a:lnTo>
                    <a:pt x="2" y="671"/>
                  </a:lnTo>
                  <a:lnTo>
                    <a:pt x="4" y="673"/>
                  </a:lnTo>
                  <a:lnTo>
                    <a:pt x="6" y="675"/>
                  </a:lnTo>
                  <a:lnTo>
                    <a:pt x="9" y="676"/>
                  </a:lnTo>
                  <a:lnTo>
                    <a:pt x="12" y="677"/>
                  </a:lnTo>
                  <a:lnTo>
                    <a:pt x="15" y="677"/>
                  </a:lnTo>
                  <a:lnTo>
                    <a:pt x="150" y="677"/>
                  </a:lnTo>
                  <a:lnTo>
                    <a:pt x="153" y="677"/>
                  </a:lnTo>
                  <a:lnTo>
                    <a:pt x="157" y="676"/>
                  </a:lnTo>
                  <a:lnTo>
                    <a:pt x="159" y="675"/>
                  </a:lnTo>
                  <a:lnTo>
                    <a:pt x="161" y="673"/>
                  </a:lnTo>
                  <a:lnTo>
                    <a:pt x="163" y="671"/>
                  </a:lnTo>
                  <a:lnTo>
                    <a:pt x="164" y="668"/>
                  </a:lnTo>
                  <a:lnTo>
                    <a:pt x="165" y="665"/>
                  </a:lnTo>
                  <a:lnTo>
                    <a:pt x="165" y="662"/>
                  </a:lnTo>
                  <a:lnTo>
                    <a:pt x="165" y="15"/>
                  </a:lnTo>
                  <a:lnTo>
                    <a:pt x="165" y="12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5"/>
                  </a:lnTo>
                  <a:lnTo>
                    <a:pt x="159" y="2"/>
                  </a:lnTo>
                  <a:lnTo>
                    <a:pt x="157" y="1"/>
                  </a:lnTo>
                  <a:lnTo>
                    <a:pt x="153" y="0"/>
                  </a:lnTo>
                  <a:lnTo>
                    <a:pt x="150" y="0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1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approach </a:t>
            </a:r>
            <a:r>
              <a:rPr lang="en-AU" dirty="0" smtClean="0"/>
              <a:t>for Integration Strategy Definition</a:t>
            </a:r>
            <a:endParaRPr lang="en-AU" dirty="0"/>
          </a:p>
        </p:txBody>
      </p:sp>
      <p:sp>
        <p:nvSpPr>
          <p:cNvPr id="117" name="Rounded Rectangle 116"/>
          <p:cNvSpPr/>
          <p:nvPr/>
        </p:nvSpPr>
        <p:spPr>
          <a:xfrm>
            <a:off x="580388" y="5545727"/>
            <a:ext cx="1432995" cy="22928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Technology  </a:t>
            </a: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Track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9189" y="5900211"/>
            <a:ext cx="1432995" cy="229281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Governance  </a:t>
            </a: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Track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2058833" y="5471640"/>
            <a:ext cx="980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Focuses on defining the to-be integration platform(Contextual and Capability views), capability gap analysis and how the  required integration patterns will be realized in the target integration platform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058833" y="5806172"/>
            <a:ext cx="9808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Focuses on defining the target operating model and governance model for implementation of integration strategy. Identifies working groups and their responsibilities to further the implementation of Integration Strategy 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69189" y="797442"/>
            <a:ext cx="10994520" cy="4562547"/>
            <a:chOff x="984293" y="849694"/>
            <a:chExt cx="10994520" cy="4562547"/>
          </a:xfrm>
        </p:grpSpPr>
        <p:sp>
          <p:nvSpPr>
            <p:cNvPr id="9" name="Rounded Rectangle 8"/>
            <p:cNvSpPr/>
            <p:nvPr/>
          </p:nvSpPr>
          <p:spPr>
            <a:xfrm>
              <a:off x="5234035" y="1977563"/>
              <a:ext cx="4522795" cy="2018261"/>
            </a:xfrm>
            <a:prstGeom prst="roundRect">
              <a:avLst>
                <a:gd name="adj" fmla="val 532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Integration Strategy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600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6411467" y="2357488"/>
              <a:ext cx="3209724" cy="158982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Finalized Integration Strategy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84293" y="1337483"/>
              <a:ext cx="1662944" cy="640080"/>
            </a:xfrm>
            <a:prstGeom prst="roundRect">
              <a:avLst/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Business &amp; It Tactical Concerns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84293" y="2482376"/>
              <a:ext cx="1662944" cy="640080"/>
            </a:xfrm>
            <a:prstGeom prst="roundRect">
              <a:avLst/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Industry Trends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84293" y="3627269"/>
              <a:ext cx="1662944" cy="640080"/>
            </a:xfrm>
            <a:prstGeom prst="roundRect">
              <a:avLst/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IT Context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84293" y="4772161"/>
              <a:ext cx="1662944" cy="640080"/>
            </a:xfrm>
            <a:custGeom>
              <a:avLst/>
              <a:gdLst>
                <a:gd name="connsiteX0" fmla="*/ 0 w 2194560"/>
                <a:gd name="connsiteY0" fmla="*/ 106682 h 640080"/>
                <a:gd name="connsiteX1" fmla="*/ 106682 w 2194560"/>
                <a:gd name="connsiteY1" fmla="*/ 0 h 640080"/>
                <a:gd name="connsiteX2" fmla="*/ 2087878 w 2194560"/>
                <a:gd name="connsiteY2" fmla="*/ 0 h 640080"/>
                <a:gd name="connsiteX3" fmla="*/ 2194560 w 2194560"/>
                <a:gd name="connsiteY3" fmla="*/ 106682 h 640080"/>
                <a:gd name="connsiteX4" fmla="*/ 2194560 w 2194560"/>
                <a:gd name="connsiteY4" fmla="*/ 533398 h 640080"/>
                <a:gd name="connsiteX5" fmla="*/ 2087878 w 2194560"/>
                <a:gd name="connsiteY5" fmla="*/ 640080 h 640080"/>
                <a:gd name="connsiteX6" fmla="*/ 106682 w 2194560"/>
                <a:gd name="connsiteY6" fmla="*/ 640080 h 640080"/>
                <a:gd name="connsiteX7" fmla="*/ 0 w 2194560"/>
                <a:gd name="connsiteY7" fmla="*/ 533398 h 640080"/>
                <a:gd name="connsiteX8" fmla="*/ 0 w 2194560"/>
                <a:gd name="connsiteY8" fmla="*/ 106682 h 640080"/>
                <a:gd name="connsiteX0" fmla="*/ 0 w 2194560"/>
                <a:gd name="connsiteY0" fmla="*/ 106682 h 640080"/>
                <a:gd name="connsiteX1" fmla="*/ 106682 w 2194560"/>
                <a:gd name="connsiteY1" fmla="*/ 0 h 640080"/>
                <a:gd name="connsiteX2" fmla="*/ 2087878 w 2194560"/>
                <a:gd name="connsiteY2" fmla="*/ 0 h 640080"/>
                <a:gd name="connsiteX3" fmla="*/ 2194560 w 2194560"/>
                <a:gd name="connsiteY3" fmla="*/ 106682 h 640080"/>
                <a:gd name="connsiteX4" fmla="*/ 2181341 w 2194560"/>
                <a:gd name="connsiteY4" fmla="*/ 277509 h 640080"/>
                <a:gd name="connsiteX5" fmla="*/ 2194560 w 2194560"/>
                <a:gd name="connsiteY5" fmla="*/ 533398 h 640080"/>
                <a:gd name="connsiteX6" fmla="*/ 2087878 w 2194560"/>
                <a:gd name="connsiteY6" fmla="*/ 640080 h 640080"/>
                <a:gd name="connsiteX7" fmla="*/ 106682 w 2194560"/>
                <a:gd name="connsiteY7" fmla="*/ 640080 h 640080"/>
                <a:gd name="connsiteX8" fmla="*/ 0 w 2194560"/>
                <a:gd name="connsiteY8" fmla="*/ 533398 h 640080"/>
                <a:gd name="connsiteX9" fmla="*/ 0 w 2194560"/>
                <a:gd name="connsiteY9" fmla="*/ 106682 h 640080"/>
                <a:gd name="connsiteX0" fmla="*/ 0 w 2194560"/>
                <a:gd name="connsiteY0" fmla="*/ 106682 h 640080"/>
                <a:gd name="connsiteX1" fmla="*/ 106682 w 2194560"/>
                <a:gd name="connsiteY1" fmla="*/ 0 h 640080"/>
                <a:gd name="connsiteX2" fmla="*/ 2087878 w 2194560"/>
                <a:gd name="connsiteY2" fmla="*/ 0 h 640080"/>
                <a:gd name="connsiteX3" fmla="*/ 2194560 w 2194560"/>
                <a:gd name="connsiteY3" fmla="*/ 106682 h 640080"/>
                <a:gd name="connsiteX4" fmla="*/ 2181341 w 2194560"/>
                <a:gd name="connsiteY4" fmla="*/ 277509 h 640080"/>
                <a:gd name="connsiteX5" fmla="*/ 2167693 w 2194560"/>
                <a:gd name="connsiteY5" fmla="*/ 359396 h 640080"/>
                <a:gd name="connsiteX6" fmla="*/ 2194560 w 2194560"/>
                <a:gd name="connsiteY6" fmla="*/ 533398 h 640080"/>
                <a:gd name="connsiteX7" fmla="*/ 2087878 w 2194560"/>
                <a:gd name="connsiteY7" fmla="*/ 640080 h 640080"/>
                <a:gd name="connsiteX8" fmla="*/ 106682 w 2194560"/>
                <a:gd name="connsiteY8" fmla="*/ 640080 h 640080"/>
                <a:gd name="connsiteX9" fmla="*/ 0 w 2194560"/>
                <a:gd name="connsiteY9" fmla="*/ 533398 h 640080"/>
                <a:gd name="connsiteX10" fmla="*/ 0 w 2194560"/>
                <a:gd name="connsiteY10" fmla="*/ 106682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94560" h="640080">
                  <a:moveTo>
                    <a:pt x="0" y="106682"/>
                  </a:moveTo>
                  <a:cubicBezTo>
                    <a:pt x="0" y="47763"/>
                    <a:pt x="47763" y="0"/>
                    <a:pt x="106682" y="0"/>
                  </a:cubicBezTo>
                  <a:lnTo>
                    <a:pt x="2087878" y="0"/>
                  </a:lnTo>
                  <a:cubicBezTo>
                    <a:pt x="2146797" y="0"/>
                    <a:pt x="2194560" y="47763"/>
                    <a:pt x="2194560" y="106682"/>
                  </a:cubicBezTo>
                  <a:lnTo>
                    <a:pt x="2181341" y="277509"/>
                  </a:lnTo>
                  <a:lnTo>
                    <a:pt x="2167693" y="359396"/>
                  </a:lnTo>
                  <a:lnTo>
                    <a:pt x="2194560" y="533398"/>
                  </a:lnTo>
                  <a:cubicBezTo>
                    <a:pt x="2194560" y="592317"/>
                    <a:pt x="2146797" y="640080"/>
                    <a:pt x="2087878" y="640080"/>
                  </a:cubicBezTo>
                  <a:lnTo>
                    <a:pt x="106682" y="640080"/>
                  </a:lnTo>
                  <a:cubicBezTo>
                    <a:pt x="47763" y="640080"/>
                    <a:pt x="0" y="592317"/>
                    <a:pt x="0" y="533398"/>
                  </a:cubicBezTo>
                  <a:lnTo>
                    <a:pt x="0" y="106682"/>
                  </a:lnTo>
                  <a:close/>
                </a:path>
              </a:pathLst>
            </a:cu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Business Context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45690" y="3766321"/>
              <a:ext cx="1582888" cy="731520"/>
            </a:xfrm>
            <a:prstGeom prst="roundRect">
              <a:avLst>
                <a:gd name="adj" fmla="val 14060"/>
              </a:avLst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Integration Strategy Guiding Principles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45690" y="1818106"/>
              <a:ext cx="1608813" cy="731520"/>
            </a:xfrm>
            <a:prstGeom prst="roundRect">
              <a:avLst>
                <a:gd name="adj" fmla="val 14060"/>
              </a:avLst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Integration Strategy Drivers &amp; Objectives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32727" y="849694"/>
              <a:ext cx="1737360" cy="731520"/>
            </a:xfrm>
            <a:prstGeom prst="roundRect">
              <a:avLst>
                <a:gd name="adj" fmla="val 10583"/>
              </a:avLst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Target State Of Integration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046246" y="3766321"/>
              <a:ext cx="1737360" cy="731520"/>
            </a:xfrm>
            <a:prstGeom prst="roundRect">
              <a:avLst>
                <a:gd name="adj" fmla="val 1058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Implementation*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046247" y="1818106"/>
              <a:ext cx="1737360" cy="731520"/>
            </a:xfrm>
            <a:prstGeom prst="roundRect">
              <a:avLst>
                <a:gd name="adj" fmla="val 10583"/>
              </a:avLst>
            </a:prstGeom>
            <a:gradFill rotWithShape="1">
              <a:gsLst>
                <a:gs pos="0">
                  <a:srgbClr val="A8CDD7">
                    <a:tint val="50000"/>
                    <a:satMod val="300000"/>
                  </a:srgbClr>
                </a:gs>
                <a:gs pos="35000">
                  <a:srgbClr val="A8CDD7">
                    <a:tint val="37000"/>
                    <a:satMod val="300000"/>
                  </a:srgbClr>
                </a:gs>
                <a:gs pos="100000">
                  <a:srgbClr val="A8CDD7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A8CDD7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Gap Analysis &amp; </a:t>
              </a:r>
              <a:r>
                <a:rPr kumimoji="0" lang="en-A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itchFamily="34" charset="0"/>
                </a:rPr>
                <a:t>Implementation Roadmap Definition</a:t>
              </a:r>
              <a:endParaRPr kumimoji="0" lang="en-AU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itchFamily="34" charset="0"/>
              </a:endParaRPr>
            </a:p>
          </p:txBody>
        </p:sp>
        <p:cxnSp>
          <p:nvCxnSpPr>
            <p:cNvPr id="15" name="Elbow Connector 14"/>
            <p:cNvCxnSpPr>
              <a:stCxn id="4" idx="3"/>
              <a:endCxn id="8" idx="1"/>
            </p:cNvCxnSpPr>
            <p:nvPr/>
          </p:nvCxnSpPr>
          <p:spPr>
            <a:xfrm flipV="1">
              <a:off x="2647237" y="2183866"/>
              <a:ext cx="598453" cy="618550"/>
            </a:xfrm>
            <a:prstGeom prst="bentConnector3">
              <a:avLst>
                <a:gd name="adj1" fmla="val 29475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3" idx="3"/>
              <a:endCxn id="8" idx="1"/>
            </p:cNvCxnSpPr>
            <p:nvPr/>
          </p:nvCxnSpPr>
          <p:spPr>
            <a:xfrm>
              <a:off x="2647237" y="1657523"/>
              <a:ext cx="598453" cy="526343"/>
            </a:xfrm>
            <a:prstGeom prst="bentConnector3">
              <a:avLst>
                <a:gd name="adj1" fmla="val 29475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3"/>
              <a:endCxn id="8" idx="1"/>
            </p:cNvCxnSpPr>
            <p:nvPr/>
          </p:nvCxnSpPr>
          <p:spPr>
            <a:xfrm flipV="1">
              <a:off x="2647237" y="2183866"/>
              <a:ext cx="598453" cy="1763443"/>
            </a:xfrm>
            <a:prstGeom prst="bentConnector3">
              <a:avLst>
                <a:gd name="adj1" fmla="val 29475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6" idx="4"/>
              <a:endCxn id="8" idx="1"/>
            </p:cNvCxnSpPr>
            <p:nvPr/>
          </p:nvCxnSpPr>
          <p:spPr>
            <a:xfrm flipV="1">
              <a:off x="2637220" y="2183866"/>
              <a:ext cx="608470" cy="2865804"/>
            </a:xfrm>
            <a:prstGeom prst="bentConnector3">
              <a:avLst>
                <a:gd name="adj1" fmla="val 29813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9" idx="0"/>
              <a:endCxn id="11" idx="2"/>
            </p:cNvCxnSpPr>
            <p:nvPr/>
          </p:nvCxnSpPr>
          <p:spPr>
            <a:xfrm flipV="1">
              <a:off x="7495433" y="1581214"/>
              <a:ext cx="5974" cy="39634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11" idx="3"/>
              <a:endCxn id="13" idx="0"/>
            </p:cNvCxnSpPr>
            <p:nvPr/>
          </p:nvCxnSpPr>
          <p:spPr>
            <a:xfrm>
              <a:off x="8370087" y="1215454"/>
              <a:ext cx="2544840" cy="602652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3" idx="2"/>
              <a:endCxn id="12" idx="0"/>
            </p:cNvCxnSpPr>
            <p:nvPr/>
          </p:nvCxnSpPr>
          <p:spPr>
            <a:xfrm flipH="1">
              <a:off x="10914926" y="2549626"/>
              <a:ext cx="1" cy="121669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736238" y="1669036"/>
              <a:ext cx="6546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Defines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967377" y="866022"/>
              <a:ext cx="9423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Achieved By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916471" y="2980543"/>
              <a:ext cx="1062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Prioritized For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03515" y="3065587"/>
              <a:ext cx="950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Benefits &amp; Feedback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11228" y="4143630"/>
              <a:ext cx="789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Shortlist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45438" y="1678140"/>
              <a:ext cx="8964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Inputs for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87538" y="1309886"/>
              <a:ext cx="79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Identify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02234" y="4461321"/>
              <a:ext cx="79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28F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To Derive</a:t>
              </a:r>
            </a:p>
          </p:txBody>
        </p:sp>
        <p:cxnSp>
          <p:nvCxnSpPr>
            <p:cNvPr id="85" name="Straight Arrow Connector 84"/>
            <p:cNvCxnSpPr>
              <a:endCxn id="7" idx="1"/>
            </p:cNvCxnSpPr>
            <p:nvPr/>
          </p:nvCxnSpPr>
          <p:spPr>
            <a:xfrm>
              <a:off x="2647237" y="4120858"/>
              <a:ext cx="598453" cy="11223"/>
            </a:xfrm>
            <a:prstGeom prst="bentConnector3">
              <a:avLst>
                <a:gd name="adj1" fmla="val 69279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4"/>
            <p:cNvCxnSpPr>
              <a:stCxn id="6" idx="5"/>
              <a:endCxn id="7" idx="1"/>
            </p:cNvCxnSpPr>
            <p:nvPr/>
          </p:nvCxnSpPr>
          <p:spPr>
            <a:xfrm flipV="1">
              <a:off x="2626878" y="4132081"/>
              <a:ext cx="618812" cy="999476"/>
            </a:xfrm>
            <a:prstGeom prst="bentConnector3">
              <a:avLst>
                <a:gd name="adj1" fmla="val 65438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Elbow Connector 99"/>
            <p:cNvCxnSpPr>
              <a:stCxn id="12" idx="1"/>
              <a:endCxn id="9" idx="3"/>
            </p:cNvCxnSpPr>
            <p:nvPr/>
          </p:nvCxnSpPr>
          <p:spPr>
            <a:xfrm rot="10800000">
              <a:off x="9756830" y="2986695"/>
              <a:ext cx="289416" cy="11453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113"/>
            <p:cNvSpPr/>
            <p:nvPr/>
          </p:nvSpPr>
          <p:spPr>
            <a:xfrm>
              <a:off x="6485310" y="2612492"/>
              <a:ext cx="1031444" cy="1282997"/>
            </a:xfrm>
            <a:prstGeom prst="roundRect">
              <a:avLst>
                <a:gd name="adj" fmla="val 3902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Technology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5296935" y="2408074"/>
              <a:ext cx="1028799" cy="578620"/>
            </a:xfrm>
            <a:prstGeom prst="roundRect">
              <a:avLst>
                <a:gd name="adj" fmla="val 14060"/>
              </a:avLst>
            </a:prstGeom>
            <a:solidFill>
              <a:schemeClr val="tx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Integration Strategy Options</a:t>
              </a:r>
            </a:p>
          </p:txBody>
        </p:sp>
        <p:cxnSp>
          <p:nvCxnSpPr>
            <p:cNvPr id="81" name="Elbow Connector 80"/>
            <p:cNvCxnSpPr>
              <a:stCxn id="8" idx="3"/>
              <a:endCxn id="9" idx="1"/>
            </p:cNvCxnSpPr>
            <p:nvPr/>
          </p:nvCxnSpPr>
          <p:spPr>
            <a:xfrm>
              <a:off x="4854503" y="2183866"/>
              <a:ext cx="379532" cy="80282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7" idx="3"/>
              <a:endCxn id="9" idx="1"/>
            </p:cNvCxnSpPr>
            <p:nvPr/>
          </p:nvCxnSpPr>
          <p:spPr>
            <a:xfrm flipV="1">
              <a:off x="4828578" y="2986694"/>
              <a:ext cx="405457" cy="114538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ounded Rectangle 112"/>
            <p:cNvSpPr/>
            <p:nvPr/>
          </p:nvSpPr>
          <p:spPr>
            <a:xfrm>
              <a:off x="7602487" y="2612493"/>
              <a:ext cx="1909813" cy="1282996"/>
            </a:xfrm>
            <a:prstGeom prst="roundRect">
              <a:avLst>
                <a:gd name="adj" fmla="val 3902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Governance</a:t>
              </a:r>
              <a:endPara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549079" y="2999911"/>
              <a:ext cx="926527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549080" y="3438439"/>
              <a:ext cx="926526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Enabling Platform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652418" y="2999910"/>
              <a:ext cx="877868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Charter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652418" y="3435623"/>
              <a:ext cx="877868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Governance Model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8676971" y="2999910"/>
              <a:ext cx="777094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Operating Model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685288" y="3435623"/>
              <a:ext cx="768053" cy="3657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Metrics</a:t>
              </a:r>
            </a:p>
          </p:txBody>
        </p:sp>
        <p:cxnSp>
          <p:nvCxnSpPr>
            <p:cNvPr id="82" name="Elbow Connector 81"/>
            <p:cNvCxnSpPr>
              <a:stCxn id="78" idx="2"/>
              <a:endCxn id="46" idx="1"/>
            </p:cNvCxnSpPr>
            <p:nvPr/>
          </p:nvCxnSpPr>
          <p:spPr>
            <a:xfrm rot="16200000" flipH="1">
              <a:off x="6028549" y="2769480"/>
              <a:ext cx="165705" cy="600132"/>
            </a:xfrm>
            <a:prstGeom prst="bentConnector2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636865" y="3211427"/>
              <a:ext cx="827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4141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Evaluated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31143" y="4556054"/>
            <a:ext cx="1932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*This is not part</a:t>
            </a:r>
            <a:r>
              <a:rPr kumimoji="0" lang="en-AU" sz="1000" b="0" i="0" u="none" strike="noStrike" kern="1200" cap="none" spc="0" normalizeH="0" noProof="0" dirty="0" smtClean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of the Integration Strategy Definition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rgbClr val="14141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Integration Strategy Definition Methodology</a:t>
            </a:r>
            <a:endParaRPr lang="en-AU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630" y="1416331"/>
            <a:ext cx="12135711" cy="465743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91420" y="847705"/>
            <a:ext cx="1166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Century Gothic" panose="020B0502020202020204" pitchFamily="34" charset="0"/>
              </a:rPr>
              <a:t>Cognizant offers a comprehensive solution for Integration strategy definition taking into consideration technology as well as Governance aspect of Enterprise Integration </a:t>
            </a:r>
            <a:endParaRPr lang="en-US" sz="1200" dirty="0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22777" y="5997022"/>
            <a:ext cx="948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Duration mentioned above is indicative and varies with the scope (the dimensions to be covered) scale and priorities of the </a:t>
            </a:r>
            <a:r>
              <a:rPr lang="en-US" sz="1100" b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Enetrprise</a:t>
            </a:r>
            <a:endParaRPr lang="en-US" sz="11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Deliverable | Integration Capability Reference Map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6" y="822961"/>
            <a:ext cx="11286649" cy="5342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Deliverable | Target State Reference Architecture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2677" y="708170"/>
            <a:ext cx="11103428" cy="54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Deliverables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25"/>
          <a:stretch/>
        </p:blipFill>
        <p:spPr>
          <a:xfrm>
            <a:off x="0" y="1058090"/>
            <a:ext cx="5363404" cy="4637315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1" y="1876490"/>
            <a:ext cx="5958305" cy="3496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15542" y="1267097"/>
            <a:ext cx="268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Implementation Roadmap</a:t>
            </a:r>
            <a:endParaRPr lang="en-US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443482" y="914400"/>
            <a:ext cx="2119086" cy="4789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dirty="0">
                <a:solidFill>
                  <a:srgbClr val="141414"/>
                </a:solidFill>
                <a:latin typeface="Calibri" panose="020F0502020204030204" pitchFamily="34" charset="0"/>
              </a:rPr>
              <a:t>Templates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77728" y="914400"/>
            <a:ext cx="2119086" cy="4789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dirty="0">
                <a:solidFill>
                  <a:srgbClr val="141414"/>
                </a:solidFill>
                <a:latin typeface="Calibri" panose="020F0502020204030204" pitchFamily="34" charset="0"/>
              </a:rPr>
              <a:t>Reference Architecture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33987" y="914400"/>
            <a:ext cx="2119086" cy="4789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dirty="0">
                <a:solidFill>
                  <a:srgbClr val="141414"/>
                </a:solidFill>
                <a:latin typeface="Calibri" panose="020F0502020204030204" pitchFamily="34" charset="0"/>
              </a:rPr>
              <a:t>Frameworks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8233" y="914400"/>
            <a:ext cx="2119086" cy="478972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 b="1" dirty="0">
                <a:solidFill>
                  <a:srgbClr val="141414"/>
                </a:solidFill>
                <a:latin typeface="Calibri" panose="020F0502020204030204" pitchFamily="34" charset="0"/>
              </a:rPr>
              <a:t>Questionnaires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Frameworks </a:t>
            </a:r>
            <a:r>
              <a:rPr lang="en-AU" dirty="0" smtClean="0"/>
              <a:t>and Accelerators</a:t>
            </a:r>
            <a:endParaRPr lang="en-AU" dirty="0"/>
          </a:p>
        </p:txBody>
      </p:sp>
      <p:sp>
        <p:nvSpPr>
          <p:cNvPr id="3" name="Rounded Rectangle 2"/>
          <p:cNvSpPr/>
          <p:nvPr/>
        </p:nvSpPr>
        <p:spPr>
          <a:xfrm>
            <a:off x="210456" y="1291771"/>
            <a:ext cx="2834640" cy="4818743"/>
          </a:xfrm>
          <a:prstGeom prst="roundRect">
            <a:avLst>
              <a:gd name="adj" fmla="val 5914"/>
            </a:avLst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76210" y="1291771"/>
            <a:ext cx="2834640" cy="4818743"/>
          </a:xfrm>
          <a:prstGeom prst="roundRect">
            <a:avLst>
              <a:gd name="adj" fmla="val 6938"/>
            </a:avLst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41964" y="1291771"/>
            <a:ext cx="2834640" cy="4818743"/>
          </a:xfrm>
          <a:prstGeom prst="roundRect">
            <a:avLst>
              <a:gd name="adj" fmla="val 6938"/>
            </a:avLst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07717" y="1291771"/>
            <a:ext cx="2834640" cy="4818743"/>
          </a:xfrm>
          <a:prstGeom prst="roundRect">
            <a:avLst>
              <a:gd name="adj" fmla="val 7450"/>
            </a:avLst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267182" y="1770743"/>
            <a:ext cx="2515710" cy="737198"/>
          </a:xfrm>
          <a:prstGeom prst="rect">
            <a:avLst/>
          </a:prstGeom>
          <a:solidFill>
            <a:srgbClr val="FFFFFF">
              <a:shade val="85000"/>
            </a:srgbClr>
          </a:solidFill>
          <a:ln w="25400" cap="sq">
            <a:solidFill>
              <a:schemeClr val="tx1">
                <a:lumMod val="60000"/>
                <a:lumOff val="40000"/>
              </a:schemeClr>
            </a:solidFill>
            <a:miter lim="800000"/>
          </a:ln>
          <a:effectLst>
            <a:glow rad="101600">
              <a:schemeClr val="tx1">
                <a:lumMod val="60000"/>
                <a:lumOff val="40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/>
          <p:cNvSpPr txBox="1"/>
          <p:nvPr/>
        </p:nvSpPr>
        <p:spPr>
          <a:xfrm>
            <a:off x="9871652" y="2499676"/>
            <a:ext cx="1242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Interface </a:t>
            </a:r>
            <a:r>
              <a:rPr lang="en-AU" sz="1200" dirty="0" err="1">
                <a:solidFill>
                  <a:srgbClr val="141414"/>
                </a:solidFill>
                <a:latin typeface="Calibri" panose="020F0502020204030204" pitchFamily="34" charset="0"/>
              </a:rPr>
              <a:t>Catalog</a:t>
            </a:r>
            <a:endParaRPr lang="en-AU" sz="1200" dirty="0">
              <a:solidFill>
                <a:srgbClr val="141414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r="4005"/>
          <a:stretch/>
        </p:blipFill>
        <p:spPr>
          <a:xfrm>
            <a:off x="9267182" y="3038446"/>
            <a:ext cx="2515709" cy="90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9781884" y="4042705"/>
            <a:ext cx="1522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Weekly Status Report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96" y="1599602"/>
            <a:ext cx="2472159" cy="1089536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391696" y="2745897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Integration Maturity Assessment Questionnaire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3643" y="4578688"/>
            <a:ext cx="247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Discovery Workshop Questionnaire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726" y="1625600"/>
            <a:ext cx="2683607" cy="106353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1" name="TextBox 20"/>
          <p:cNvSpPr txBox="1"/>
          <p:nvPr/>
        </p:nvSpPr>
        <p:spPr>
          <a:xfrm>
            <a:off x="3355097" y="2763916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Opportunity Prioritization Framework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l="11961" t="22570" r="33602" b="12748"/>
          <a:stretch/>
        </p:blipFill>
        <p:spPr>
          <a:xfrm>
            <a:off x="259842" y="3303329"/>
            <a:ext cx="2688674" cy="1273627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3328" y="3338888"/>
            <a:ext cx="2548632" cy="1145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</p:pic>
      <p:sp>
        <p:nvSpPr>
          <p:cNvPr id="24" name="TextBox 23"/>
          <p:cNvSpPr txBox="1"/>
          <p:nvPr/>
        </p:nvSpPr>
        <p:spPr>
          <a:xfrm>
            <a:off x="3319212" y="4693207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Integration Maturity Assessment Framework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95825" y="1535687"/>
            <a:ext cx="2589389" cy="10597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6" name="TextBox 25"/>
          <p:cNvSpPr txBox="1"/>
          <p:nvPr/>
        </p:nvSpPr>
        <p:spPr>
          <a:xfrm>
            <a:off x="6295825" y="2603385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SOA Conceptual Reference Architecture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4252" y="3117875"/>
            <a:ext cx="2220008" cy="1123973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9" name="TextBox 28"/>
          <p:cNvSpPr txBox="1"/>
          <p:nvPr/>
        </p:nvSpPr>
        <p:spPr>
          <a:xfrm>
            <a:off x="6346175" y="4250286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Digital Integration Platform Capability Architecture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5" y="4723434"/>
            <a:ext cx="2426512" cy="10288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3" name="TextBox 32"/>
          <p:cNvSpPr txBox="1"/>
          <p:nvPr/>
        </p:nvSpPr>
        <p:spPr>
          <a:xfrm>
            <a:off x="6295824" y="5725026"/>
            <a:ext cx="2476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Hybrid Integration Reference Architecture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180815" y="4509307"/>
            <a:ext cx="2536413" cy="103978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9999594" y="5652946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rgbClr val="141414"/>
                </a:solidFill>
                <a:latin typeface="Calibri" panose="020F0502020204030204" pitchFamily="34" charset="0"/>
              </a:rPr>
              <a:t>Gap Analysis</a:t>
            </a:r>
          </a:p>
        </p:txBody>
      </p:sp>
    </p:spTree>
    <p:extLst>
      <p:ext uri="{BB962C8B-B14F-4D97-AF65-F5344CB8AC3E}">
        <p14:creationId xmlns:p14="http://schemas.microsoft.com/office/powerpoint/2010/main" val="12726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UJ3EZNSAX3SN-1489146520-26</_dlc_DocId>
    <_dlc_DocIdUrl xmlns="d120e38b-ae86-4099-aa66-abe0e059b68f">
      <Url>https://intelliswift.sharepoint.com/sites/TechnologyCommunities/Integration/_layouts/15/DocIdRedir.aspx?ID=UJ3EZNSAX3SN-1489146520-26</Url>
      <Description>UJ3EZNSAX3SN-1489146520-26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62A280-0670-4BA8-B537-CF508DF2E3B9}"/>
</file>

<file path=customXml/itemProps2.xml><?xml version="1.0" encoding="utf-8"?>
<ds:datastoreItem xmlns:ds="http://schemas.openxmlformats.org/officeDocument/2006/customXml" ds:itemID="{A8D9C537-15A8-4BE2-8402-1B4689ADADAE}"/>
</file>

<file path=customXml/itemProps3.xml><?xml version="1.0" encoding="utf-8"?>
<ds:datastoreItem xmlns:ds="http://schemas.openxmlformats.org/officeDocument/2006/customXml" ds:itemID="{7EB2B5A2-9150-48AC-8885-16947681AD6A}"/>
</file>

<file path=customXml/itemProps4.xml><?xml version="1.0" encoding="utf-8"?>
<ds:datastoreItem xmlns:ds="http://schemas.openxmlformats.org/officeDocument/2006/customXml" ds:itemID="{1113ED3A-DDC3-436C-BF13-25F98B93807B}"/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350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Century Gothic</vt:lpstr>
      <vt:lpstr>2_Cognizant_16x9</vt:lpstr>
      <vt:lpstr>PowerPoint Presentation</vt:lpstr>
      <vt:lpstr>Integration Strategy Influencers</vt:lpstr>
      <vt:lpstr>approach for Integration Strategy Definition</vt:lpstr>
      <vt:lpstr>Integration Strategy Definition Methodology</vt:lpstr>
      <vt:lpstr>Sample Deliverable | Integration Capability Reference Map</vt:lpstr>
      <vt:lpstr>Sample Deliverable | Target State Reference Architecture</vt:lpstr>
      <vt:lpstr>Sample Deliverables</vt:lpstr>
      <vt:lpstr>Frameworks and Accelerators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Aggarwal, Yogesh (Cognizant)</dc:creator>
  <cp:lastModifiedBy>LENOVO</cp:lastModifiedBy>
  <cp:revision>11</cp:revision>
  <dcterms:created xsi:type="dcterms:W3CDTF">2017-07-05T10:26:20Z</dcterms:created>
  <dcterms:modified xsi:type="dcterms:W3CDTF">2022-06-21T15:26:55Z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ec74d06c-57e2-4232-9156-db2c7f72fc48</vt:lpwstr>
  </property>
</Properties>
</file>