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4" r:id="rId5"/>
    <p:sldMasterId id="2147483709" r:id="rId6"/>
  </p:sldMasterIdLst>
  <p:notesMasterIdLst>
    <p:notesMasterId r:id="rId25"/>
  </p:notesMasterIdLst>
  <p:sldIdLst>
    <p:sldId id="280" r:id="rId7"/>
    <p:sldId id="282" r:id="rId8"/>
    <p:sldId id="311" r:id="rId9"/>
    <p:sldId id="299" r:id="rId10"/>
    <p:sldId id="300" r:id="rId11"/>
    <p:sldId id="292" r:id="rId12"/>
    <p:sldId id="294" r:id="rId13"/>
    <p:sldId id="301" r:id="rId14"/>
    <p:sldId id="303" r:id="rId15"/>
    <p:sldId id="307" r:id="rId16"/>
    <p:sldId id="308" r:id="rId17"/>
    <p:sldId id="2076137929" r:id="rId18"/>
    <p:sldId id="273" r:id="rId19"/>
    <p:sldId id="304" r:id="rId20"/>
    <p:sldId id="305" r:id="rId21"/>
    <p:sldId id="306" r:id="rId22"/>
    <p:sldId id="302" r:id="rId23"/>
    <p:sldId id="840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AF97"/>
    <a:srgbClr val="0080B7"/>
    <a:srgbClr val="E7EDF3"/>
    <a:srgbClr val="F7A600"/>
    <a:srgbClr val="B14D97"/>
    <a:srgbClr val="E7F2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ustomXml" Target="../customXml/item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Totla" userId="3a0dd7d2-776f-45b5-aa20-bccfea9d8cc6" providerId="ADAL" clId="{7DEAF86B-BEDA-4846-90C0-1A9C7FA09EBE}"/>
    <pc:docChg chg="delSld">
      <pc:chgData name="Naveen Totla" userId="3a0dd7d2-776f-45b5-aa20-bccfea9d8cc6" providerId="ADAL" clId="{7DEAF86B-BEDA-4846-90C0-1A9C7FA09EBE}" dt="2022-04-08T07:45:01.626" v="1" actId="2696"/>
      <pc:docMkLst>
        <pc:docMk/>
      </pc:docMkLst>
      <pc:sldChg chg="del">
        <pc:chgData name="Naveen Totla" userId="3a0dd7d2-776f-45b5-aa20-bccfea9d8cc6" providerId="ADAL" clId="{7DEAF86B-BEDA-4846-90C0-1A9C7FA09EBE}" dt="2022-04-08T07:45:01.622" v="0" actId="2696"/>
        <pc:sldMkLst>
          <pc:docMk/>
          <pc:sldMk cId="2229494207" sldId="309"/>
        </pc:sldMkLst>
      </pc:sldChg>
      <pc:sldMasterChg chg="delSldLayout">
        <pc:chgData name="Naveen Totla" userId="3a0dd7d2-776f-45b5-aa20-bccfea9d8cc6" providerId="ADAL" clId="{7DEAF86B-BEDA-4846-90C0-1A9C7FA09EBE}" dt="2022-04-08T07:45:01.626" v="1" actId="2696"/>
        <pc:sldMasterMkLst>
          <pc:docMk/>
          <pc:sldMasterMk cId="231752407" sldId="2147483684"/>
        </pc:sldMasterMkLst>
        <pc:sldLayoutChg chg="del">
          <pc:chgData name="Naveen Totla" userId="3a0dd7d2-776f-45b5-aa20-bccfea9d8cc6" providerId="ADAL" clId="{7DEAF86B-BEDA-4846-90C0-1A9C7FA09EBE}" dt="2022-04-08T07:45:01.626" v="1" actId="2696"/>
          <pc:sldLayoutMkLst>
            <pc:docMk/>
            <pc:sldMasterMk cId="231752407" sldId="2147483684"/>
            <pc:sldLayoutMk cId="2774220834" sldId="214748370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EB3942-6AE9-4FB4-87FD-1417D4BBA3C1}" type="datetimeFigureOut">
              <a:rPr lang="en-IN" smtClean="0"/>
              <a:t>08-04-2022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E9069-BDB2-47BF-B55D-68F521DA1D0B}" type="slidenum">
              <a:rPr lang="en-IN" smtClean="0"/>
              <a:t>‹#›</a:t>
            </a:fld>
            <a:endParaRPr lang="en-IN" dirty="0"/>
          </a:p>
        </p:txBody>
      </p:sp>
    </p:spTree>
    <p:extLst>
      <p:ext uri="{BB962C8B-B14F-4D97-AF65-F5344CB8AC3E}">
        <p14:creationId xmlns:p14="http://schemas.microsoft.com/office/powerpoint/2010/main" val="3536615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Reverse cycle</a:t>
            </a:r>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89014B-300D-4874-B784-1173BBCE9AB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292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89014B-300D-4874-B784-1173BBCE9AB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832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89014B-300D-4874-B784-1173BBCE9AB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9847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Main Slide">
    <p:spTree>
      <p:nvGrpSpPr>
        <p:cNvPr id="1" name=""/>
        <p:cNvGrpSpPr/>
        <p:nvPr/>
      </p:nvGrpSpPr>
      <p:grpSpPr>
        <a:xfrm>
          <a:off x="0" y="0"/>
          <a:ext cx="0" cy="0"/>
          <a:chOff x="0" y="0"/>
          <a:chExt cx="0" cy="0"/>
        </a:xfrm>
      </p:grpSpPr>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8" name="Rectangle 7"/>
          <p:cNvSpPr>
            <a:spLocks noChangeArrowheads="1"/>
          </p:cNvSpPr>
          <p:nvPr userDrawn="1"/>
        </p:nvSpPr>
        <p:spPr bwMode="auto">
          <a:xfrm>
            <a:off x="-41565" y="-1"/>
            <a:ext cx="12193200" cy="6876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3" name="Rectangle 12"/>
          <p:cNvSpPr>
            <a:spLocks noChangeArrowheads="1"/>
          </p:cNvSpPr>
          <p:nvPr userDrawn="1"/>
        </p:nvSpPr>
        <p:spPr bwMode="auto">
          <a:xfrm>
            <a:off x="8941560" y="3305268"/>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3"/>
          <p:cNvSpPr>
            <a:spLocks noChangeArrowheads="1"/>
          </p:cNvSpPr>
          <p:nvPr userDrawn="1"/>
        </p:nvSpPr>
        <p:spPr bwMode="auto">
          <a:xfrm>
            <a:off x="9463566" y="5908063"/>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5" name="Rectangle 14"/>
          <p:cNvSpPr>
            <a:spLocks noChangeArrowheads="1"/>
          </p:cNvSpPr>
          <p:nvPr userDrawn="1"/>
        </p:nvSpPr>
        <p:spPr bwMode="auto">
          <a:xfrm>
            <a:off x="7718872" y="4946336"/>
            <a:ext cx="1748270"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6" name="Rectangle 15"/>
          <p:cNvSpPr>
            <a:spLocks noChangeArrowheads="1"/>
          </p:cNvSpPr>
          <p:nvPr userDrawn="1"/>
        </p:nvSpPr>
        <p:spPr bwMode="auto">
          <a:xfrm>
            <a:off x="5983114" y="4009635"/>
            <a:ext cx="174827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7" name="Rectangle 16"/>
          <p:cNvSpPr>
            <a:spLocks noChangeArrowheads="1"/>
          </p:cNvSpPr>
          <p:nvPr userDrawn="1"/>
        </p:nvSpPr>
        <p:spPr bwMode="auto">
          <a:xfrm>
            <a:off x="11190412" y="4949911"/>
            <a:ext cx="1004630" cy="967091"/>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8" name="Rectangle 17"/>
          <p:cNvSpPr>
            <a:spLocks noChangeArrowheads="1"/>
          </p:cNvSpPr>
          <p:nvPr userDrawn="1"/>
        </p:nvSpPr>
        <p:spPr bwMode="auto">
          <a:xfrm>
            <a:off x="7790348" y="4290"/>
            <a:ext cx="1717881"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9" name="Rectangle 18"/>
          <p:cNvSpPr>
            <a:spLocks noChangeArrowheads="1"/>
          </p:cNvSpPr>
          <p:nvPr userDrawn="1"/>
        </p:nvSpPr>
        <p:spPr bwMode="auto">
          <a:xfrm>
            <a:off x="6076043" y="947565"/>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1" name="Oval 20"/>
          <p:cNvSpPr>
            <a:spLocks noChangeArrowheads="1"/>
          </p:cNvSpPr>
          <p:nvPr userDrawn="1"/>
        </p:nvSpPr>
        <p:spPr bwMode="auto">
          <a:xfrm>
            <a:off x="7023301" y="6359260"/>
            <a:ext cx="513041" cy="498740"/>
          </a:xfrm>
          <a:prstGeom prst="ellipse">
            <a:avLst/>
          </a:pr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4" name="Oval 23"/>
          <p:cNvSpPr>
            <a:spLocks noChangeArrowheads="1"/>
          </p:cNvSpPr>
          <p:nvPr userDrawn="1"/>
        </p:nvSpPr>
        <p:spPr bwMode="auto">
          <a:xfrm>
            <a:off x="7159158" y="6492436"/>
            <a:ext cx="241326" cy="232388"/>
          </a:xfrm>
          <a:prstGeom prst="ellipse">
            <a:avLst/>
          </a:pr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5" name="Rectangle 24"/>
          <p:cNvSpPr>
            <a:spLocks noChangeArrowheads="1"/>
          </p:cNvSpPr>
          <p:nvPr userDrawn="1"/>
        </p:nvSpPr>
        <p:spPr bwMode="auto">
          <a:xfrm>
            <a:off x="11190412" y="1935968"/>
            <a:ext cx="100463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6" name="Freeform 25"/>
          <p:cNvSpPr>
            <a:spLocks/>
          </p:cNvSpPr>
          <p:nvPr userDrawn="1"/>
        </p:nvSpPr>
        <p:spPr bwMode="auto">
          <a:xfrm>
            <a:off x="11199350" y="4958848"/>
            <a:ext cx="237751" cy="266353"/>
          </a:xfrm>
          <a:custGeom>
            <a:avLst/>
            <a:gdLst>
              <a:gd name="T0" fmla="*/ 133 w 133"/>
              <a:gd name="T1" fmla="*/ 0 h 149"/>
              <a:gd name="T2" fmla="*/ 0 w 133"/>
              <a:gd name="T3" fmla="*/ 0 h 149"/>
              <a:gd name="T4" fmla="*/ 0 w 133"/>
              <a:gd name="T5" fmla="*/ 149 h 149"/>
              <a:gd name="T6" fmla="*/ 133 w 133"/>
              <a:gd name="T7" fmla="*/ 0 h 149"/>
            </a:gdLst>
            <a:ahLst/>
            <a:cxnLst>
              <a:cxn ang="0">
                <a:pos x="T0" y="T1"/>
              </a:cxn>
              <a:cxn ang="0">
                <a:pos x="T2" y="T3"/>
              </a:cxn>
              <a:cxn ang="0">
                <a:pos x="T4" y="T5"/>
              </a:cxn>
              <a:cxn ang="0">
                <a:pos x="T6" y="T7"/>
              </a:cxn>
            </a:cxnLst>
            <a:rect l="0" t="0" r="r" b="b"/>
            <a:pathLst>
              <a:path w="133" h="149">
                <a:moveTo>
                  <a:pt x="133" y="0"/>
                </a:moveTo>
                <a:lnTo>
                  <a:pt x="0" y="0"/>
                </a:lnTo>
                <a:lnTo>
                  <a:pt x="0" y="149"/>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7" name="Freeform 26"/>
          <p:cNvSpPr>
            <a:spLocks/>
          </p:cNvSpPr>
          <p:nvPr userDrawn="1"/>
        </p:nvSpPr>
        <p:spPr bwMode="auto">
          <a:xfrm>
            <a:off x="11199350" y="1948481"/>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8" name="Freeform 27"/>
          <p:cNvSpPr>
            <a:spLocks/>
          </p:cNvSpPr>
          <p:nvPr userDrawn="1"/>
        </p:nvSpPr>
        <p:spPr bwMode="auto">
          <a:xfrm>
            <a:off x="7802862" y="7839"/>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9" name="Freeform 28"/>
          <p:cNvSpPr>
            <a:spLocks/>
          </p:cNvSpPr>
          <p:nvPr userDrawn="1"/>
        </p:nvSpPr>
        <p:spPr bwMode="auto">
          <a:xfrm>
            <a:off x="7718872" y="5645286"/>
            <a:ext cx="237751" cy="266353"/>
          </a:xfrm>
          <a:custGeom>
            <a:avLst/>
            <a:gdLst>
              <a:gd name="T0" fmla="*/ 133 w 133"/>
              <a:gd name="T1" fmla="*/ 149 h 149"/>
              <a:gd name="T2" fmla="*/ 0 w 133"/>
              <a:gd name="T3" fmla="*/ 149 h 149"/>
              <a:gd name="T4" fmla="*/ 0 w 133"/>
              <a:gd name="T5" fmla="*/ 0 h 149"/>
              <a:gd name="T6" fmla="*/ 133 w 133"/>
              <a:gd name="T7" fmla="*/ 149 h 149"/>
            </a:gdLst>
            <a:ahLst/>
            <a:cxnLst>
              <a:cxn ang="0">
                <a:pos x="T0" y="T1"/>
              </a:cxn>
              <a:cxn ang="0">
                <a:pos x="T2" y="T3"/>
              </a:cxn>
              <a:cxn ang="0">
                <a:pos x="T4" y="T5"/>
              </a:cxn>
              <a:cxn ang="0">
                <a:pos x="T6" y="T7"/>
              </a:cxn>
            </a:cxnLst>
            <a:rect l="0" t="0" r="r" b="b"/>
            <a:pathLst>
              <a:path w="133" h="149">
                <a:moveTo>
                  <a:pt x="133" y="149"/>
                </a:moveTo>
                <a:lnTo>
                  <a:pt x="0" y="149"/>
                </a:lnTo>
                <a:lnTo>
                  <a:pt x="0" y="0"/>
                </a:lnTo>
                <a:lnTo>
                  <a:pt x="133" y="149"/>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0" name="Freeform 29"/>
          <p:cNvSpPr>
            <a:spLocks/>
          </p:cNvSpPr>
          <p:nvPr userDrawn="1"/>
        </p:nvSpPr>
        <p:spPr bwMode="auto">
          <a:xfrm>
            <a:off x="10945484" y="6607013"/>
            <a:ext cx="235963" cy="262777"/>
          </a:xfrm>
          <a:custGeom>
            <a:avLst/>
            <a:gdLst>
              <a:gd name="T0" fmla="*/ 0 w 132"/>
              <a:gd name="T1" fmla="*/ 147 h 147"/>
              <a:gd name="T2" fmla="*/ 132 w 132"/>
              <a:gd name="T3" fmla="*/ 147 h 147"/>
              <a:gd name="T4" fmla="*/ 132 w 132"/>
              <a:gd name="T5" fmla="*/ 0 h 147"/>
              <a:gd name="T6" fmla="*/ 0 w 132"/>
              <a:gd name="T7" fmla="*/ 147 h 147"/>
            </a:gdLst>
            <a:ahLst/>
            <a:cxnLst>
              <a:cxn ang="0">
                <a:pos x="T0" y="T1"/>
              </a:cxn>
              <a:cxn ang="0">
                <a:pos x="T2" y="T3"/>
              </a:cxn>
              <a:cxn ang="0">
                <a:pos x="T4" y="T5"/>
              </a:cxn>
              <a:cxn ang="0">
                <a:pos x="T6" y="T7"/>
              </a:cxn>
            </a:cxnLst>
            <a:rect l="0" t="0" r="r" b="b"/>
            <a:pathLst>
              <a:path w="132" h="147">
                <a:moveTo>
                  <a:pt x="0" y="147"/>
                </a:moveTo>
                <a:lnTo>
                  <a:pt x="132" y="147"/>
                </a:lnTo>
                <a:lnTo>
                  <a:pt x="132"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1" name="Freeform 30"/>
          <p:cNvSpPr>
            <a:spLocks/>
          </p:cNvSpPr>
          <p:nvPr userDrawn="1"/>
        </p:nvSpPr>
        <p:spPr bwMode="auto">
          <a:xfrm>
            <a:off x="7557960" y="1634002"/>
            <a:ext cx="235963" cy="268140"/>
          </a:xfrm>
          <a:custGeom>
            <a:avLst/>
            <a:gdLst>
              <a:gd name="T0" fmla="*/ 0 w 132"/>
              <a:gd name="T1" fmla="*/ 150 h 150"/>
              <a:gd name="T2" fmla="*/ 132 w 132"/>
              <a:gd name="T3" fmla="*/ 150 h 150"/>
              <a:gd name="T4" fmla="*/ 132 w 132"/>
              <a:gd name="T5" fmla="*/ 0 h 150"/>
              <a:gd name="T6" fmla="*/ 0 w 132"/>
              <a:gd name="T7" fmla="*/ 150 h 150"/>
            </a:gdLst>
            <a:ahLst/>
            <a:cxnLst>
              <a:cxn ang="0">
                <a:pos x="T0" y="T1"/>
              </a:cxn>
              <a:cxn ang="0">
                <a:pos x="T2" y="T3"/>
              </a:cxn>
              <a:cxn ang="0">
                <a:pos x="T4" y="T5"/>
              </a:cxn>
              <a:cxn ang="0">
                <a:pos x="T6" y="T7"/>
              </a:cxn>
            </a:cxnLst>
            <a:rect l="0" t="0" r="r" b="b"/>
            <a:pathLst>
              <a:path w="132" h="150">
                <a:moveTo>
                  <a:pt x="0" y="150"/>
                </a:moveTo>
                <a:lnTo>
                  <a:pt x="132" y="150"/>
                </a:lnTo>
                <a:lnTo>
                  <a:pt x="132" y="0"/>
                </a:lnTo>
                <a:lnTo>
                  <a:pt x="0" y="15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2" name="Freeform 31"/>
          <p:cNvSpPr>
            <a:spLocks/>
          </p:cNvSpPr>
          <p:nvPr userDrawn="1"/>
        </p:nvSpPr>
        <p:spPr bwMode="auto">
          <a:xfrm>
            <a:off x="7493634" y="4708585"/>
            <a:ext cx="237751" cy="262777"/>
          </a:xfrm>
          <a:custGeom>
            <a:avLst/>
            <a:gdLst>
              <a:gd name="T0" fmla="*/ 0 w 133"/>
              <a:gd name="T1" fmla="*/ 147 h 147"/>
              <a:gd name="T2" fmla="*/ 133 w 133"/>
              <a:gd name="T3" fmla="*/ 147 h 147"/>
              <a:gd name="T4" fmla="*/ 133 w 133"/>
              <a:gd name="T5" fmla="*/ 0 h 147"/>
              <a:gd name="T6" fmla="*/ 0 w 133"/>
              <a:gd name="T7" fmla="*/ 147 h 147"/>
            </a:gdLst>
            <a:ahLst/>
            <a:cxnLst>
              <a:cxn ang="0">
                <a:pos x="T0" y="T1"/>
              </a:cxn>
              <a:cxn ang="0">
                <a:pos x="T2" y="T3"/>
              </a:cxn>
              <a:cxn ang="0">
                <a:pos x="T4" y="T5"/>
              </a:cxn>
              <a:cxn ang="0">
                <a:pos x="T6" y="T7"/>
              </a:cxn>
            </a:cxnLst>
            <a:rect l="0" t="0" r="r" b="b"/>
            <a:pathLst>
              <a:path w="133" h="147">
                <a:moveTo>
                  <a:pt x="0" y="147"/>
                </a:moveTo>
                <a:lnTo>
                  <a:pt x="133" y="147"/>
                </a:lnTo>
                <a:lnTo>
                  <a:pt x="133"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781780" y="2336379"/>
            <a:ext cx="3896036" cy="521681"/>
          </a:xfrm>
        </p:spPr>
        <p:txBody>
          <a:bodyPr wrap="square">
            <a:spAutoFit/>
          </a:bodyPr>
          <a:lstStyle>
            <a:lvl1pPr>
              <a:defRPr sz="3100" b="1">
                <a:solidFill>
                  <a:schemeClr val="accent4">
                    <a:lumMod val="75000"/>
                    <a:lumOff val="25000"/>
                  </a:schemeClr>
                </a:solidFill>
                <a:latin typeface="Segoe UI" panose="020B0502040204020203" pitchFamily="34" charset="0"/>
                <a:cs typeface="Segoe UI" panose="020B0502040204020203" pitchFamily="34" charset="0"/>
              </a:defRPr>
            </a:lvl1pPr>
            <a:lvl2pPr>
              <a:defRPr sz="3100"/>
            </a:lvl2pPr>
            <a:lvl3pPr>
              <a:defRPr sz="3100"/>
            </a:lvl3pPr>
            <a:lvl4pPr>
              <a:defRPr sz="3100"/>
            </a:lvl4pPr>
            <a:lvl5pPr>
              <a:defRPr sz="3100"/>
            </a:lvl5pPr>
          </a:lstStyle>
          <a:p>
            <a:pPr lvl="0"/>
            <a:r>
              <a:rPr lang="en-US" dirty="0"/>
              <a:t>Presentation</a:t>
            </a:r>
            <a:endParaRPr lang="en-IN" dirty="0"/>
          </a:p>
        </p:txBody>
      </p:sp>
      <p:sp>
        <p:nvSpPr>
          <p:cNvPr id="46" name="Text Placeholder 45"/>
          <p:cNvSpPr>
            <a:spLocks noGrp="1"/>
          </p:cNvSpPr>
          <p:nvPr>
            <p:ph type="body" sz="quarter" idx="13" hasCustomPrompt="1"/>
          </p:nvPr>
        </p:nvSpPr>
        <p:spPr>
          <a:xfrm>
            <a:off x="6781781" y="2775541"/>
            <a:ext cx="3896036" cy="887422"/>
          </a:xfrm>
        </p:spPr>
        <p:txBody>
          <a:bodyPr wrap="square">
            <a:spAutoFit/>
          </a:bodyPr>
          <a:lstStyle>
            <a:lvl1pPr>
              <a:lnSpc>
                <a:spcPts val="3100"/>
              </a:lnSpc>
              <a:spcBef>
                <a:spcPts val="0"/>
              </a:spcBef>
              <a:defRPr sz="3100">
                <a:solidFill>
                  <a:schemeClr val="accent4">
                    <a:lumMod val="75000"/>
                    <a:lumOff val="25000"/>
                  </a:schemeClr>
                </a:solidFill>
                <a:latin typeface="Segoe UI" panose="020B0502040204020203" pitchFamily="34" charset="0"/>
                <a:cs typeface="Segoe UI" panose="020B0502040204020203" pitchFamily="34" charset="0"/>
              </a:defRPr>
            </a:lvl1pPr>
          </a:lstStyle>
          <a:p>
            <a:pPr lvl="0"/>
            <a:r>
              <a:rPr lang="en-US" dirty="0"/>
              <a:t>Title</a:t>
            </a:r>
            <a:br>
              <a:rPr lang="en-US" dirty="0"/>
            </a:br>
            <a:r>
              <a:rPr lang="en-US" dirty="0"/>
              <a:t>goes here</a:t>
            </a:r>
            <a:endParaRPr lang="en-IN" dirty="0"/>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40" name="Freeform 39"/>
          <p:cNvSpPr>
            <a:spLocks/>
          </p:cNvSpPr>
          <p:nvPr userDrawn="1"/>
        </p:nvSpPr>
        <p:spPr bwMode="auto">
          <a:xfrm>
            <a:off x="-41565" y="3575"/>
            <a:ext cx="6270890" cy="6876000"/>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1" name="Freeform 40"/>
          <p:cNvSpPr>
            <a:spLocks/>
          </p:cNvSpPr>
          <p:nvPr userDrawn="1"/>
        </p:nvSpPr>
        <p:spPr bwMode="auto">
          <a:xfrm>
            <a:off x="4365361" y="4454234"/>
            <a:ext cx="2651007" cy="2427557"/>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2" name="Freeform 41"/>
          <p:cNvSpPr>
            <a:spLocks/>
          </p:cNvSpPr>
          <p:nvPr userDrawn="1"/>
        </p:nvSpPr>
        <p:spPr bwMode="auto">
          <a:xfrm>
            <a:off x="4365105" y="1585141"/>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Tree>
    <p:extLst>
      <p:ext uri="{BB962C8B-B14F-4D97-AF65-F5344CB8AC3E}">
        <p14:creationId xmlns:p14="http://schemas.microsoft.com/office/powerpoint/2010/main" val="1033084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pointer - style 1">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FE45EEB-DC4A-44B4-B873-A1D00A5D94FA}"/>
              </a:ext>
            </a:extLst>
          </p:cNvPr>
          <p:cNvGrpSpPr/>
          <p:nvPr userDrawn="1"/>
        </p:nvGrpSpPr>
        <p:grpSpPr>
          <a:xfrm>
            <a:off x="348913" y="4872693"/>
            <a:ext cx="11494174" cy="1249367"/>
            <a:chOff x="367169" y="316642"/>
            <a:chExt cx="11494174" cy="1249367"/>
          </a:xfrm>
        </p:grpSpPr>
        <p:sp>
          <p:nvSpPr>
            <p:cNvPr id="19" name="Freeform 87">
              <a:extLst>
                <a:ext uri="{FF2B5EF4-FFF2-40B4-BE49-F238E27FC236}">
                  <a16:creationId xmlns:a16="http://schemas.microsoft.com/office/drawing/2014/main" id="{191454D6-FEA7-45C0-98EA-02C952B72BC3}"/>
                </a:ext>
              </a:extLst>
            </p:cNvPr>
            <p:cNvSpPr>
              <a:spLocks/>
            </p:cNvSpPr>
            <p:nvPr userDrawn="1"/>
          </p:nvSpPr>
          <p:spPr bwMode="auto">
            <a:xfrm>
              <a:off x="11312068"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Freeform 88">
              <a:extLst>
                <a:ext uri="{FF2B5EF4-FFF2-40B4-BE49-F238E27FC236}">
                  <a16:creationId xmlns:a16="http://schemas.microsoft.com/office/drawing/2014/main" id="{AD87F0C0-4F56-4390-AF36-BA2F220758E0}"/>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7" name="Picture Placeholder 16"/>
          <p:cNvSpPr>
            <a:spLocks noGrp="1"/>
          </p:cNvSpPr>
          <p:nvPr>
            <p:ph type="pic" sz="quarter" idx="10"/>
          </p:nvPr>
        </p:nvSpPr>
        <p:spPr>
          <a:xfrm>
            <a:off x="0" y="740003"/>
            <a:ext cx="12192000" cy="3594932"/>
          </a:xfrm>
          <a:solidFill>
            <a:schemeClr val="bg1">
              <a:lumMod val="85000"/>
            </a:schemeClr>
          </a:solidFill>
        </p:spPr>
        <p:txBody>
          <a:bodyPr/>
          <a:lstStyle/>
          <a:p>
            <a:endParaRPr lang="en-IN" dirty="0"/>
          </a:p>
        </p:txBody>
      </p:sp>
      <p:sp>
        <p:nvSpPr>
          <p:cNvPr id="7" name="Title 1"/>
          <p:cNvSpPr>
            <a:spLocks noGrp="1"/>
          </p:cNvSpPr>
          <p:nvPr>
            <p:ph type="title"/>
          </p:nvPr>
        </p:nvSpPr>
        <p:spPr>
          <a:xfrm>
            <a:off x="604739" y="5156086"/>
            <a:ext cx="2324728" cy="775597"/>
          </a:xfrm>
        </p:spPr>
        <p:txBody>
          <a:bodyPr lIns="0" tIns="0" rIns="0" bIns="0"/>
          <a:lstStyle>
            <a:lvl1pPr>
              <a:defRPr>
                <a:solidFill>
                  <a:schemeClr val="accent1"/>
                </a:solidFill>
              </a:defRPr>
            </a:lvl1pPr>
          </a:lstStyle>
          <a:p>
            <a:r>
              <a:rPr lang="en-IN" dirty="0"/>
              <a:t>Headline</a:t>
            </a:r>
            <a:br>
              <a:rPr lang="en-IN" dirty="0"/>
            </a:br>
            <a:r>
              <a:rPr lang="en-IN" dirty="0"/>
              <a:t>goes here</a:t>
            </a:r>
          </a:p>
        </p:txBody>
      </p:sp>
      <p:cxnSp>
        <p:nvCxnSpPr>
          <p:cNvPr id="8" name="Прямая соединительная линия 12"/>
          <p:cNvCxnSpPr/>
          <p:nvPr userDrawn="1"/>
        </p:nvCxnSpPr>
        <p:spPr>
          <a:xfrm>
            <a:off x="2760964" y="5016548"/>
            <a:ext cx="0" cy="112882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p:nvSpPr>
        <p:spPr bwMode="auto">
          <a:xfrm>
            <a:off x="3380014"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Text Placeholder 20"/>
          <p:cNvSpPr>
            <a:spLocks noGrp="1"/>
          </p:cNvSpPr>
          <p:nvPr userDrawn="1">
            <p:ph type="body" sz="quarter" idx="12" hasCustomPrompt="1"/>
          </p:nvPr>
        </p:nvSpPr>
        <p:spPr>
          <a:xfrm>
            <a:off x="3586163"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Freeform 5"/>
          <p:cNvSpPr>
            <a:spLocks/>
          </p:cNvSpPr>
          <p:nvPr userDrawn="1"/>
        </p:nvSpPr>
        <p:spPr bwMode="auto">
          <a:xfrm>
            <a:off x="7794618"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29" name="Text Placeholder 20"/>
          <p:cNvSpPr>
            <a:spLocks noGrp="1"/>
          </p:cNvSpPr>
          <p:nvPr>
            <p:ph type="body" sz="quarter" idx="14" hasCustomPrompt="1"/>
          </p:nvPr>
        </p:nvSpPr>
        <p:spPr>
          <a:xfrm>
            <a:off x="8000767"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 name="Text Placeholder 2"/>
          <p:cNvSpPr>
            <a:spLocks noGrp="1"/>
          </p:cNvSpPr>
          <p:nvPr>
            <p:ph type="body" sz="quarter" idx="15" hasCustomPrompt="1"/>
          </p:nvPr>
        </p:nvSpPr>
        <p:spPr>
          <a:xfrm>
            <a:off x="3586162"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sp>
        <p:nvSpPr>
          <p:cNvPr id="20" name="Text Placeholder 2"/>
          <p:cNvSpPr>
            <a:spLocks noGrp="1"/>
          </p:cNvSpPr>
          <p:nvPr>
            <p:ph type="body" sz="quarter" idx="16" hasCustomPrompt="1"/>
          </p:nvPr>
        </p:nvSpPr>
        <p:spPr>
          <a:xfrm>
            <a:off x="7966887"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pic>
        <p:nvPicPr>
          <p:cNvPr id="28" name="Picture 27">
            <a:extLst>
              <a:ext uri="{FF2B5EF4-FFF2-40B4-BE49-F238E27FC236}">
                <a16:creationId xmlns:a16="http://schemas.microsoft.com/office/drawing/2014/main" id="{8473E880-CA67-45B5-9068-383F0409653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168766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pointer -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A15AAAB1-B855-4356-A450-E3B635D3F7D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2" name="Text Placeholder 20"/>
          <p:cNvSpPr>
            <a:spLocks noGrp="1"/>
          </p:cNvSpPr>
          <p:nvPr>
            <p:ph type="body" sz="quarter" idx="12" hasCustomPrompt="1"/>
          </p:nvPr>
        </p:nvSpPr>
        <p:spPr>
          <a:xfrm>
            <a:off x="594353" y="1623948"/>
            <a:ext cx="5384415" cy="189500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Picture Placeholder 19"/>
          <p:cNvSpPr>
            <a:spLocks noGrp="1"/>
          </p:cNvSpPr>
          <p:nvPr>
            <p:ph type="pic" sz="quarter" idx="10"/>
          </p:nvPr>
        </p:nvSpPr>
        <p:spPr>
          <a:xfrm>
            <a:off x="7158038" y="1052513"/>
            <a:ext cx="5033962" cy="5805487"/>
          </a:xfrm>
          <a:solidFill>
            <a:schemeClr val="bg1">
              <a:lumMod val="85000"/>
            </a:schemeClr>
          </a:solidFill>
        </p:spPr>
        <p:txBody>
          <a:bodyPr/>
          <a:lstStyle/>
          <a:p>
            <a:endParaRPr lang="en-IN" dirty="0"/>
          </a:p>
        </p:txBody>
      </p:sp>
      <p:sp>
        <p:nvSpPr>
          <p:cNvPr id="9" name="Oval 8"/>
          <p:cNvSpPr/>
          <p:nvPr userDrawn="1"/>
        </p:nvSpPr>
        <p:spPr>
          <a:xfrm>
            <a:off x="583720" y="3769304"/>
            <a:ext cx="655552" cy="655552"/>
          </a:xfrm>
          <a:prstGeom prst="ellipse">
            <a:avLst/>
          </a:prstGeom>
          <a:solidFill>
            <a:schemeClr val="accent2">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1</a:t>
            </a:r>
          </a:p>
        </p:txBody>
      </p:sp>
      <p:sp>
        <p:nvSpPr>
          <p:cNvPr id="13" name="Oval 12"/>
          <p:cNvSpPr/>
          <p:nvPr userDrawn="1"/>
        </p:nvSpPr>
        <p:spPr>
          <a:xfrm>
            <a:off x="583720" y="5083097"/>
            <a:ext cx="655552" cy="655552"/>
          </a:xfrm>
          <a:prstGeom prst="ellipse">
            <a:avLst/>
          </a:prstGeom>
          <a:solidFill>
            <a:schemeClr val="accent3">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2</a:t>
            </a:r>
          </a:p>
        </p:txBody>
      </p:sp>
      <p:sp>
        <p:nvSpPr>
          <p:cNvPr id="30" name="Text Placeholder 20"/>
          <p:cNvSpPr>
            <a:spLocks noGrp="1"/>
          </p:cNvSpPr>
          <p:nvPr>
            <p:ph type="body" sz="quarter" idx="13" hasCustomPrompt="1"/>
          </p:nvPr>
        </p:nvSpPr>
        <p:spPr>
          <a:xfrm>
            <a:off x="1440245" y="3767872"/>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2" name="Text Placeholder 20"/>
          <p:cNvSpPr>
            <a:spLocks noGrp="1"/>
          </p:cNvSpPr>
          <p:nvPr>
            <p:ph type="body" sz="quarter" idx="14" hasCustomPrompt="1"/>
          </p:nvPr>
        </p:nvSpPr>
        <p:spPr>
          <a:xfrm>
            <a:off x="1440245" y="3994983"/>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5" name="Text Placeholder 20"/>
          <p:cNvSpPr>
            <a:spLocks noGrp="1"/>
          </p:cNvSpPr>
          <p:nvPr>
            <p:ph type="body" sz="quarter" idx="15" hasCustomPrompt="1"/>
          </p:nvPr>
        </p:nvSpPr>
        <p:spPr>
          <a:xfrm>
            <a:off x="1440245" y="5087220"/>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6" name="Text Placeholder 20"/>
          <p:cNvSpPr>
            <a:spLocks noGrp="1"/>
          </p:cNvSpPr>
          <p:nvPr>
            <p:ph type="body" sz="quarter" idx="16" hasCustomPrompt="1"/>
          </p:nvPr>
        </p:nvSpPr>
        <p:spPr>
          <a:xfrm>
            <a:off x="1440245" y="5314331"/>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4" name="Text Placeholder 2"/>
          <p:cNvSpPr>
            <a:spLocks noGrp="1"/>
          </p:cNvSpPr>
          <p:nvPr>
            <p:ph type="body" sz="quarter" idx="17" hasCustomPrompt="1"/>
          </p:nvPr>
        </p:nvSpPr>
        <p:spPr>
          <a:xfrm>
            <a:off x="594354" y="1193799"/>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grpSp>
        <p:nvGrpSpPr>
          <p:cNvPr id="27" name="Group 26">
            <a:extLst>
              <a:ext uri="{FF2B5EF4-FFF2-40B4-BE49-F238E27FC236}">
                <a16:creationId xmlns:a16="http://schemas.microsoft.com/office/drawing/2014/main" id="{53FB89EA-2454-4F86-B04C-A477232B2B49}"/>
              </a:ext>
            </a:extLst>
          </p:cNvPr>
          <p:cNvGrpSpPr/>
          <p:nvPr userDrawn="1"/>
        </p:nvGrpSpPr>
        <p:grpSpPr>
          <a:xfrm>
            <a:off x="348913" y="208968"/>
            <a:ext cx="11494174" cy="825246"/>
            <a:chOff x="367169" y="208968"/>
            <a:chExt cx="11494174" cy="825246"/>
          </a:xfrm>
        </p:grpSpPr>
        <p:sp>
          <p:nvSpPr>
            <p:cNvPr id="28" name="Freeform 87">
              <a:extLst>
                <a:ext uri="{FF2B5EF4-FFF2-40B4-BE49-F238E27FC236}">
                  <a16:creationId xmlns:a16="http://schemas.microsoft.com/office/drawing/2014/main" id="{9CBB26A0-35AA-4D51-881B-D945F795F9B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9" name="Freeform 88">
              <a:extLst>
                <a:ext uri="{FF2B5EF4-FFF2-40B4-BE49-F238E27FC236}">
                  <a16:creationId xmlns:a16="http://schemas.microsoft.com/office/drawing/2014/main" id="{B02C5CD0-4162-4334-ACC5-926BBA95716B}"/>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1" name="Title 1">
            <a:extLst>
              <a:ext uri="{FF2B5EF4-FFF2-40B4-BE49-F238E27FC236}">
                <a16:creationId xmlns:a16="http://schemas.microsoft.com/office/drawing/2014/main" id="{56D055C5-C9E1-430F-B84C-041DE3612885}"/>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803932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er - style 1">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30D9017D-1B27-4649-9AB6-F65F976138D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8" name="Title 1"/>
          <p:cNvSpPr>
            <a:spLocks noGrp="1"/>
          </p:cNvSpPr>
          <p:nvPr>
            <p:ph type="title"/>
          </p:nvPr>
        </p:nvSpPr>
        <p:spPr>
          <a:xfrm>
            <a:off x="594353" y="2073457"/>
            <a:ext cx="10982522" cy="387798"/>
          </a:xfrm>
        </p:spPr>
        <p:txBody>
          <a:bodyPr lIns="0" tIns="0" rIns="0" bIns="0"/>
          <a:lstStyle>
            <a:lvl1pPr>
              <a:defRPr>
                <a:solidFill>
                  <a:schemeClr val="accent1"/>
                </a:solidFill>
              </a:defRPr>
            </a:lvl1pPr>
          </a:lstStyle>
          <a:p>
            <a:r>
              <a:rPr lang="en-US" dirty="0"/>
              <a:t>Headline goes here</a:t>
            </a:r>
            <a:endParaRPr lang="en-IN" dirty="0"/>
          </a:p>
        </p:txBody>
      </p:sp>
      <p:sp>
        <p:nvSpPr>
          <p:cNvPr id="70" name="Picture Placeholder 69"/>
          <p:cNvSpPr>
            <a:spLocks noGrp="1"/>
          </p:cNvSpPr>
          <p:nvPr>
            <p:ph type="pic" sz="quarter" idx="10"/>
          </p:nvPr>
        </p:nvSpPr>
        <p:spPr>
          <a:xfrm>
            <a:off x="7299325" y="0"/>
            <a:ext cx="4892675" cy="6858000"/>
          </a:xfrm>
          <a:custGeom>
            <a:avLst/>
            <a:gdLst>
              <a:gd name="connsiteX0" fmla="*/ 0 w 4892675"/>
              <a:gd name="connsiteY0" fmla="*/ 0 h 6858000"/>
              <a:gd name="connsiteX1" fmla="*/ 4892675 w 4892675"/>
              <a:gd name="connsiteY1" fmla="*/ 0 h 6858000"/>
              <a:gd name="connsiteX2" fmla="*/ 4892675 w 4892675"/>
              <a:gd name="connsiteY2" fmla="*/ 6858000 h 6858000"/>
              <a:gd name="connsiteX3" fmla="*/ 0 w 4892675"/>
              <a:gd name="connsiteY3" fmla="*/ 6858000 h 6858000"/>
              <a:gd name="connsiteX4" fmla="*/ 0 w 4892675"/>
              <a:gd name="connsiteY4" fmla="*/ 6181311 h 6858000"/>
              <a:gd name="connsiteX5" fmla="*/ 1228387 w 4892675"/>
              <a:gd name="connsiteY5" fmla="*/ 6181311 h 6858000"/>
              <a:gd name="connsiteX6" fmla="*/ 1228387 w 4892675"/>
              <a:gd name="connsiteY6" fmla="*/ 4587065 h 6858000"/>
              <a:gd name="connsiteX7" fmla="*/ 0 w 4892675"/>
              <a:gd name="connsiteY7" fmla="*/ 4587065 h 6858000"/>
              <a:gd name="connsiteX8" fmla="*/ 0 w 4892675"/>
              <a:gd name="connsiteY8" fmla="*/ 4217599 h 6858000"/>
              <a:gd name="connsiteX9" fmla="*/ 1228387 w 4892675"/>
              <a:gd name="connsiteY9" fmla="*/ 4217599 h 6858000"/>
              <a:gd name="connsiteX10" fmla="*/ 1228387 w 4892675"/>
              <a:gd name="connsiteY10" fmla="*/ 2623353 h 6858000"/>
              <a:gd name="connsiteX11" fmla="*/ 0 w 4892675"/>
              <a:gd name="connsiteY11" fmla="*/ 2623353 h 6858000"/>
              <a:gd name="connsiteX12" fmla="*/ 0 w 4892675"/>
              <a:gd name="connsiteY12" fmla="*/ 2253887 h 6858000"/>
              <a:gd name="connsiteX13" fmla="*/ 1228387 w 4892675"/>
              <a:gd name="connsiteY13" fmla="*/ 2253887 h 6858000"/>
              <a:gd name="connsiteX14" fmla="*/ 1228387 w 4892675"/>
              <a:gd name="connsiteY14" fmla="*/ 659641 h 6858000"/>
              <a:gd name="connsiteX15" fmla="*/ 0 w 4892675"/>
              <a:gd name="connsiteY15" fmla="*/ 6596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92675" h="6858000">
                <a:moveTo>
                  <a:pt x="0" y="0"/>
                </a:moveTo>
                <a:lnTo>
                  <a:pt x="4892675" y="0"/>
                </a:lnTo>
                <a:lnTo>
                  <a:pt x="4892675" y="6858000"/>
                </a:lnTo>
                <a:lnTo>
                  <a:pt x="0" y="6858000"/>
                </a:lnTo>
                <a:lnTo>
                  <a:pt x="0" y="6181311"/>
                </a:lnTo>
                <a:lnTo>
                  <a:pt x="1228387" y="6181311"/>
                </a:lnTo>
                <a:lnTo>
                  <a:pt x="1228387" y="4587065"/>
                </a:lnTo>
                <a:lnTo>
                  <a:pt x="0" y="4587065"/>
                </a:lnTo>
                <a:lnTo>
                  <a:pt x="0" y="4217599"/>
                </a:lnTo>
                <a:lnTo>
                  <a:pt x="1228387" y="4217599"/>
                </a:lnTo>
                <a:lnTo>
                  <a:pt x="1228387" y="2623353"/>
                </a:lnTo>
                <a:lnTo>
                  <a:pt x="0" y="2623353"/>
                </a:lnTo>
                <a:lnTo>
                  <a:pt x="0" y="2253887"/>
                </a:lnTo>
                <a:lnTo>
                  <a:pt x="1228387" y="2253887"/>
                </a:lnTo>
                <a:lnTo>
                  <a:pt x="1228387" y="659641"/>
                </a:lnTo>
                <a:lnTo>
                  <a:pt x="0" y="659641"/>
                </a:lnTo>
                <a:close/>
              </a:path>
            </a:pathLst>
          </a:custGeom>
          <a:solidFill>
            <a:schemeClr val="bg1">
              <a:lumMod val="85000"/>
            </a:schemeClr>
          </a:solidFill>
        </p:spPr>
        <p:txBody>
          <a:bodyPr wrap="square">
            <a:noAutofit/>
          </a:bodyPr>
          <a:lstStyle/>
          <a:p>
            <a:endParaRPr lang="en-IN" dirty="0"/>
          </a:p>
        </p:txBody>
      </p:sp>
      <p:sp>
        <p:nvSpPr>
          <p:cNvPr id="52" name="Rectangle 51">
            <a:extLst>
              <a:ext uri="{FF2B5EF4-FFF2-40B4-BE49-F238E27FC236}">
                <a16:creationId xmlns:a16="http://schemas.microsoft.com/office/drawing/2014/main" id="{6D57C495-16E8-470F-B14A-22DA63AE23A2}"/>
              </a:ext>
            </a:extLst>
          </p:cNvPr>
          <p:cNvSpPr/>
          <p:nvPr userDrawn="1"/>
        </p:nvSpPr>
        <p:spPr>
          <a:xfrm>
            <a:off x="4961339" y="4587065"/>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54" name="Freeform 5"/>
          <p:cNvSpPr>
            <a:spLocks/>
          </p:cNvSpPr>
          <p:nvPr userDrawn="1"/>
        </p:nvSpPr>
        <p:spPr bwMode="auto">
          <a:xfrm>
            <a:off x="8318690" y="465838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55" name="Picture Placeholder 32"/>
          <p:cNvSpPr>
            <a:spLocks noGrp="1"/>
          </p:cNvSpPr>
          <p:nvPr userDrawn="1">
            <p:ph type="pic" sz="quarter" idx="17" hasCustomPrompt="1"/>
          </p:nvPr>
        </p:nvSpPr>
        <p:spPr>
          <a:xfrm>
            <a:off x="5200650" y="5022799"/>
            <a:ext cx="478640" cy="503238"/>
          </a:xfrm>
        </p:spPr>
        <p:txBody>
          <a:bodyPr/>
          <a:lstStyle>
            <a:lvl1pPr>
              <a:defRPr sz="700"/>
            </a:lvl1pPr>
          </a:lstStyle>
          <a:p>
            <a:r>
              <a:rPr lang="en-US" dirty="0"/>
              <a:t>icon</a:t>
            </a:r>
            <a:endParaRPr lang="en-IN" dirty="0"/>
          </a:p>
        </p:txBody>
      </p:sp>
      <p:sp>
        <p:nvSpPr>
          <p:cNvPr id="56" name="Text Placeholder 20"/>
          <p:cNvSpPr>
            <a:spLocks noGrp="1"/>
          </p:cNvSpPr>
          <p:nvPr userDrawn="1">
            <p:ph type="body" sz="quarter" idx="18" hasCustomPrompt="1"/>
          </p:nvPr>
        </p:nvSpPr>
        <p:spPr>
          <a:xfrm>
            <a:off x="5852871" y="5250127"/>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Rectangle 46">
            <a:extLst>
              <a:ext uri="{FF2B5EF4-FFF2-40B4-BE49-F238E27FC236}">
                <a16:creationId xmlns:a16="http://schemas.microsoft.com/office/drawing/2014/main" id="{6D57C495-16E8-470F-B14A-22DA63AE23A2}"/>
              </a:ext>
            </a:extLst>
          </p:cNvPr>
          <p:cNvSpPr/>
          <p:nvPr userDrawn="1"/>
        </p:nvSpPr>
        <p:spPr>
          <a:xfrm>
            <a:off x="4961339" y="2623353"/>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49" name="Freeform 5"/>
          <p:cNvSpPr>
            <a:spLocks/>
          </p:cNvSpPr>
          <p:nvPr userDrawn="1"/>
        </p:nvSpPr>
        <p:spPr bwMode="auto">
          <a:xfrm>
            <a:off x="8318690" y="2694668"/>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51" name="Text Placeholder 20"/>
          <p:cNvSpPr>
            <a:spLocks noGrp="1"/>
          </p:cNvSpPr>
          <p:nvPr>
            <p:ph type="body" sz="quarter" idx="16" hasCustomPrompt="1"/>
          </p:nvPr>
        </p:nvSpPr>
        <p:spPr>
          <a:xfrm>
            <a:off x="5852871" y="3286415"/>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Picture Placeholder 32"/>
          <p:cNvSpPr>
            <a:spLocks noGrp="1"/>
          </p:cNvSpPr>
          <p:nvPr>
            <p:ph type="pic" sz="quarter" idx="15" hasCustomPrompt="1"/>
          </p:nvPr>
        </p:nvSpPr>
        <p:spPr>
          <a:xfrm>
            <a:off x="5200650" y="3059087"/>
            <a:ext cx="478640" cy="503238"/>
          </a:xfrm>
        </p:spPr>
        <p:txBody>
          <a:bodyPr/>
          <a:lstStyle>
            <a:lvl1pPr>
              <a:defRPr sz="700"/>
            </a:lvl1pPr>
          </a:lstStyle>
          <a:p>
            <a:r>
              <a:rPr lang="en-US" dirty="0"/>
              <a:t>icon</a:t>
            </a:r>
            <a:endParaRPr lang="en-IN" dirty="0"/>
          </a:p>
        </p:txBody>
      </p:sp>
      <p:sp>
        <p:nvSpPr>
          <p:cNvPr id="10" name="Rectangle 9">
            <a:extLst>
              <a:ext uri="{FF2B5EF4-FFF2-40B4-BE49-F238E27FC236}">
                <a16:creationId xmlns:a16="http://schemas.microsoft.com/office/drawing/2014/main" id="{6D57C495-16E8-470F-B14A-22DA63AE23A2}"/>
              </a:ext>
            </a:extLst>
          </p:cNvPr>
          <p:cNvSpPr/>
          <p:nvPr userDrawn="1"/>
        </p:nvSpPr>
        <p:spPr>
          <a:xfrm>
            <a:off x="4961339" y="659641"/>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13" name="Freeform 5"/>
          <p:cNvSpPr>
            <a:spLocks/>
          </p:cNvSpPr>
          <p:nvPr/>
        </p:nvSpPr>
        <p:spPr bwMode="auto">
          <a:xfrm>
            <a:off x="8318690" y="730956"/>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3" name="Picture Placeholder 32"/>
          <p:cNvSpPr>
            <a:spLocks noGrp="1"/>
          </p:cNvSpPr>
          <p:nvPr>
            <p:ph type="pic" sz="quarter" idx="11" hasCustomPrompt="1"/>
          </p:nvPr>
        </p:nvSpPr>
        <p:spPr>
          <a:xfrm>
            <a:off x="5200650" y="1095375"/>
            <a:ext cx="478640" cy="503238"/>
          </a:xfrm>
        </p:spPr>
        <p:txBody>
          <a:bodyPr/>
          <a:lstStyle>
            <a:lvl1pPr>
              <a:defRPr sz="700"/>
            </a:lvl1pPr>
          </a:lstStyle>
          <a:p>
            <a:r>
              <a:rPr lang="en-US" dirty="0"/>
              <a:t>icon</a:t>
            </a:r>
            <a:endParaRPr lang="en-IN" dirty="0"/>
          </a:p>
        </p:txBody>
      </p:sp>
      <p:sp>
        <p:nvSpPr>
          <p:cNvPr id="34" name="Text Placeholder 20"/>
          <p:cNvSpPr>
            <a:spLocks noGrp="1"/>
          </p:cNvSpPr>
          <p:nvPr userDrawn="1">
            <p:ph type="body" sz="quarter" idx="12" hasCustomPrompt="1"/>
          </p:nvPr>
        </p:nvSpPr>
        <p:spPr>
          <a:xfrm>
            <a:off x="594353" y="2749277"/>
            <a:ext cx="4059289" cy="228977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userDrawn="1">
            <p:ph type="body" sz="quarter" idx="14" hasCustomPrompt="1"/>
          </p:nvPr>
        </p:nvSpPr>
        <p:spPr>
          <a:xfrm>
            <a:off x="5852871" y="1322703"/>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Text Placeholder 20"/>
          <p:cNvSpPr>
            <a:spLocks noGrp="1"/>
          </p:cNvSpPr>
          <p:nvPr>
            <p:ph type="body" sz="quarter" idx="13" hasCustomPrompt="1"/>
          </p:nvPr>
        </p:nvSpPr>
        <p:spPr>
          <a:xfrm>
            <a:off x="5852871" y="108269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1" name="Text Placeholder 20"/>
          <p:cNvSpPr>
            <a:spLocks noGrp="1"/>
          </p:cNvSpPr>
          <p:nvPr>
            <p:ph type="body" sz="quarter" idx="22" hasCustomPrompt="1"/>
          </p:nvPr>
        </p:nvSpPr>
        <p:spPr>
          <a:xfrm>
            <a:off x="5852871" y="3035180"/>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2" name="Text Placeholder 20"/>
          <p:cNvSpPr>
            <a:spLocks noGrp="1"/>
          </p:cNvSpPr>
          <p:nvPr>
            <p:ph type="body" sz="quarter" idx="23" hasCustomPrompt="1"/>
          </p:nvPr>
        </p:nvSpPr>
        <p:spPr>
          <a:xfrm>
            <a:off x="5852871" y="499036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Tree>
    <p:extLst>
      <p:ext uri="{BB962C8B-B14F-4D97-AF65-F5344CB8AC3E}">
        <p14:creationId xmlns:p14="http://schemas.microsoft.com/office/powerpoint/2010/main" val="925700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pointer - style 2">
    <p:spTree>
      <p:nvGrpSpPr>
        <p:cNvPr id="1" name=""/>
        <p:cNvGrpSpPr/>
        <p:nvPr/>
      </p:nvGrpSpPr>
      <p:grpSpPr>
        <a:xfrm>
          <a:off x="0" y="0"/>
          <a:ext cx="0" cy="0"/>
          <a:chOff x="0" y="0"/>
          <a:chExt cx="0" cy="0"/>
        </a:xfrm>
      </p:grpSpPr>
      <p:sp>
        <p:nvSpPr>
          <p:cNvPr id="21" name="Picture Placeholder 20"/>
          <p:cNvSpPr>
            <a:spLocks noGrp="1"/>
          </p:cNvSpPr>
          <p:nvPr>
            <p:ph type="pic" sz="quarter" idx="10"/>
          </p:nvPr>
        </p:nvSpPr>
        <p:spPr>
          <a:xfrm>
            <a:off x="0" y="1494718"/>
            <a:ext cx="5486400" cy="4514371"/>
          </a:xfrm>
          <a:solidFill>
            <a:schemeClr val="bg1">
              <a:lumMod val="85000"/>
            </a:schemeClr>
          </a:solidFill>
        </p:spPr>
        <p:txBody>
          <a:bodyPr/>
          <a:lstStyle/>
          <a:p>
            <a:endParaRPr lang="en-IN" dirty="0"/>
          </a:p>
        </p:txBody>
      </p:sp>
      <p:sp>
        <p:nvSpPr>
          <p:cNvPr id="9" name="AutoShape 11"/>
          <p:cNvSpPr>
            <a:spLocks noChangeAspect="1" noChangeArrowheads="1" noTextEdit="1"/>
          </p:cNvSpPr>
          <p:nvPr userDrawn="1"/>
        </p:nvSpPr>
        <p:spPr bwMode="auto">
          <a:xfrm>
            <a:off x="8401050" y="5017358"/>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5"/>
          <p:cNvSpPr>
            <a:spLocks/>
          </p:cNvSpPr>
          <p:nvPr/>
        </p:nvSpPr>
        <p:spPr bwMode="auto">
          <a:xfrm>
            <a:off x="5891259" y="1519132"/>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4" name="Freeform 5"/>
          <p:cNvSpPr>
            <a:spLocks/>
          </p:cNvSpPr>
          <p:nvPr/>
        </p:nvSpPr>
        <p:spPr bwMode="auto">
          <a:xfrm>
            <a:off x="5891259" y="3107670"/>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5"/>
          <p:cNvSpPr>
            <a:spLocks/>
          </p:cNvSpPr>
          <p:nvPr/>
        </p:nvSpPr>
        <p:spPr bwMode="auto">
          <a:xfrm>
            <a:off x="5891259" y="4696209"/>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Text Placeholder 18"/>
          <p:cNvSpPr>
            <a:spLocks noGrp="1"/>
          </p:cNvSpPr>
          <p:nvPr>
            <p:ph type="body" sz="quarter" idx="11" hasCustomPrompt="1"/>
          </p:nvPr>
        </p:nvSpPr>
        <p:spPr>
          <a:xfrm>
            <a:off x="6123209" y="1494718"/>
            <a:ext cx="3578225" cy="261938"/>
          </a:xfr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accent4">
                    <a:lumMod val="75000"/>
                    <a:lumOff val="25000"/>
                  </a:schemeClr>
                </a:solidFill>
                <a:latin typeface="Segoe UI Semibold" panose="020B0702040204020203" pitchFamily="34" charset="0"/>
              </a:defRPr>
            </a:lvl1pPr>
          </a:lstStyle>
          <a:p>
            <a:pPr lvl="0"/>
            <a:r>
              <a:rPr lang="en-US" dirty="0"/>
              <a:t>Subhead goes here</a:t>
            </a:r>
          </a:p>
          <a:p>
            <a:endParaRPr lang="en-IN" sz="1850" dirty="0">
              <a:solidFill>
                <a:srgbClr val="1D1D1B"/>
              </a:solidFill>
              <a:latin typeface="Graphik Medium" panose="020B0603030202060203" pitchFamily="34" charset="0"/>
            </a:endParaRPr>
          </a:p>
        </p:txBody>
      </p:sp>
      <p:sp>
        <p:nvSpPr>
          <p:cNvPr id="23" name="Text Placeholder 20"/>
          <p:cNvSpPr>
            <a:spLocks noGrp="1"/>
          </p:cNvSpPr>
          <p:nvPr>
            <p:ph type="body" sz="quarter" idx="12" hasCustomPrompt="1"/>
          </p:nvPr>
        </p:nvSpPr>
        <p:spPr>
          <a:xfrm>
            <a:off x="6123209" y="1871824"/>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p:ph type="body" sz="quarter" idx="13" hasCustomPrompt="1"/>
          </p:nvPr>
        </p:nvSpPr>
        <p:spPr>
          <a:xfrm>
            <a:off x="6123209" y="3087075"/>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p:ph type="body" sz="quarter" idx="14" hasCustomPrompt="1"/>
          </p:nvPr>
        </p:nvSpPr>
        <p:spPr>
          <a:xfrm>
            <a:off x="6123209" y="3464181"/>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0" name="Freeform 5"/>
          <p:cNvSpPr>
            <a:spLocks/>
          </p:cNvSpPr>
          <p:nvPr userDrawn="1"/>
        </p:nvSpPr>
        <p:spPr bwMode="auto">
          <a:xfrm>
            <a:off x="5891259" y="4697404"/>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1D1D1B"/>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Text Placeholder 18"/>
          <p:cNvSpPr>
            <a:spLocks noGrp="1"/>
          </p:cNvSpPr>
          <p:nvPr>
            <p:ph type="body" sz="quarter" idx="15" hasCustomPrompt="1"/>
          </p:nvPr>
        </p:nvSpPr>
        <p:spPr>
          <a:xfrm>
            <a:off x="6123209" y="4672990"/>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32" name="Text Placeholder 20"/>
          <p:cNvSpPr>
            <a:spLocks noGrp="1"/>
          </p:cNvSpPr>
          <p:nvPr>
            <p:ph type="body" sz="quarter" idx="16" hasCustomPrompt="1"/>
          </p:nvPr>
        </p:nvSpPr>
        <p:spPr>
          <a:xfrm>
            <a:off x="6123209" y="5050096"/>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5" name="Picture 34">
            <a:extLst>
              <a:ext uri="{FF2B5EF4-FFF2-40B4-BE49-F238E27FC236}">
                <a16:creationId xmlns:a16="http://schemas.microsoft.com/office/drawing/2014/main" id="{6B1BA97D-94BD-4317-ACFA-85E587AFEC9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AB117BBA-089E-4144-AC26-5B7322834BF4}"/>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B0143C9C-512F-4A89-A7D8-0B20EFC02F2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8" name="Freeform 88">
              <a:extLst>
                <a:ext uri="{FF2B5EF4-FFF2-40B4-BE49-F238E27FC236}">
                  <a16:creationId xmlns:a16="http://schemas.microsoft.com/office/drawing/2014/main" id="{54CAB7D9-E4FC-46D9-B639-E16315D7FA2A}"/>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9" name="Title 1">
            <a:extLst>
              <a:ext uri="{FF2B5EF4-FFF2-40B4-BE49-F238E27FC236}">
                <a16:creationId xmlns:a16="http://schemas.microsoft.com/office/drawing/2014/main" id="{7A0033CD-0E5C-47A8-95C8-C303E977ACB9}"/>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255545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pointer - style 1">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9B0CF595-B1A8-41B5-B398-5F5C2B5E0F89}"/>
              </a:ext>
            </a:extLst>
          </p:cNvPr>
          <p:cNvGrpSpPr/>
          <p:nvPr userDrawn="1"/>
        </p:nvGrpSpPr>
        <p:grpSpPr>
          <a:xfrm>
            <a:off x="348913" y="229124"/>
            <a:ext cx="11494174" cy="1336885"/>
            <a:chOff x="367169" y="229124"/>
            <a:chExt cx="11494174" cy="1336885"/>
          </a:xfrm>
        </p:grpSpPr>
        <p:sp>
          <p:nvSpPr>
            <p:cNvPr id="19" name="Freeform 87">
              <a:extLst>
                <a:ext uri="{FF2B5EF4-FFF2-40B4-BE49-F238E27FC236}">
                  <a16:creationId xmlns:a16="http://schemas.microsoft.com/office/drawing/2014/main" id="{4F90CE05-CA75-4080-9DCF-12B7D964E0C0}"/>
                </a:ext>
              </a:extLst>
            </p:cNvPr>
            <p:cNvSpPr>
              <a:spLocks/>
            </p:cNvSpPr>
            <p:nvPr userDrawn="1"/>
          </p:nvSpPr>
          <p:spPr bwMode="auto">
            <a:xfrm>
              <a:off x="11312068" y="229124"/>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Freeform 88">
              <a:extLst>
                <a:ext uri="{FF2B5EF4-FFF2-40B4-BE49-F238E27FC236}">
                  <a16:creationId xmlns:a16="http://schemas.microsoft.com/office/drawing/2014/main" id="{37687D2B-6AA4-44FA-AE15-2CB316482D5D}"/>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20" name="Picture Placeholder 19"/>
          <p:cNvSpPr>
            <a:spLocks noGrp="1"/>
          </p:cNvSpPr>
          <p:nvPr>
            <p:ph type="pic" sz="quarter" idx="10"/>
          </p:nvPr>
        </p:nvSpPr>
        <p:spPr>
          <a:xfrm>
            <a:off x="-33338" y="-38100"/>
            <a:ext cx="5372101" cy="6896100"/>
          </a:xfrm>
          <a:solidFill>
            <a:schemeClr val="bg1">
              <a:lumMod val="85000"/>
            </a:schemeClr>
          </a:solidFill>
        </p:spPr>
        <p:txBody>
          <a:bodyPr/>
          <a:lstStyle/>
          <a:p>
            <a:endParaRPr lang="en-IN" dirty="0"/>
          </a:p>
        </p:txBody>
      </p:sp>
      <p:sp>
        <p:nvSpPr>
          <p:cNvPr id="7" name="Title 1"/>
          <p:cNvSpPr>
            <a:spLocks noGrp="1"/>
          </p:cNvSpPr>
          <p:nvPr>
            <p:ph type="title"/>
          </p:nvPr>
        </p:nvSpPr>
        <p:spPr>
          <a:xfrm>
            <a:off x="587375" y="671943"/>
            <a:ext cx="2324728" cy="775597"/>
          </a:xfrm>
        </p:spPr>
        <p:txBody>
          <a:bodyPr lIns="0" tIns="0" rIns="0" bIns="0"/>
          <a:lstStyle>
            <a:lvl1pPr>
              <a:defRPr>
                <a:solidFill>
                  <a:schemeClr val="accent4">
                    <a:lumMod val="75000"/>
                    <a:lumOff val="25000"/>
                  </a:schemeClr>
                </a:solidFill>
              </a:defRPr>
            </a:lvl1pPr>
          </a:lstStyle>
          <a:p>
            <a:r>
              <a:rPr lang="en-IN" dirty="0"/>
              <a:t>Headline</a:t>
            </a:r>
            <a:br>
              <a:rPr lang="en-IN" dirty="0"/>
            </a:br>
            <a:r>
              <a:rPr lang="en-IN" dirty="0"/>
              <a:t>goes here</a:t>
            </a:r>
          </a:p>
        </p:txBody>
      </p:sp>
      <p:sp>
        <p:nvSpPr>
          <p:cNvPr id="11" name="Freeform 5"/>
          <p:cNvSpPr>
            <a:spLocks/>
          </p:cNvSpPr>
          <p:nvPr/>
        </p:nvSpPr>
        <p:spPr bwMode="auto">
          <a:xfrm>
            <a:off x="5686599"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Freeform 5"/>
          <p:cNvSpPr>
            <a:spLocks/>
          </p:cNvSpPr>
          <p:nvPr/>
        </p:nvSpPr>
        <p:spPr bwMode="auto">
          <a:xfrm>
            <a:off x="8695821"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6" name="Freeform 5"/>
          <p:cNvSpPr>
            <a:spLocks/>
          </p:cNvSpPr>
          <p:nvPr/>
        </p:nvSpPr>
        <p:spPr bwMode="auto">
          <a:xfrm>
            <a:off x="5686599"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5"/>
          <p:cNvSpPr>
            <a:spLocks/>
          </p:cNvSpPr>
          <p:nvPr/>
        </p:nvSpPr>
        <p:spPr bwMode="auto">
          <a:xfrm>
            <a:off x="8695821"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Text Placeholder 18"/>
          <p:cNvSpPr>
            <a:spLocks noGrp="1"/>
          </p:cNvSpPr>
          <p:nvPr userDrawn="1">
            <p:ph type="body" sz="quarter" idx="11" hasCustomPrompt="1"/>
          </p:nvPr>
        </p:nvSpPr>
        <p:spPr>
          <a:xfrm>
            <a:off x="5944182"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3" name="Text Placeholder 20"/>
          <p:cNvSpPr>
            <a:spLocks noGrp="1"/>
          </p:cNvSpPr>
          <p:nvPr userDrawn="1">
            <p:ph type="body" sz="quarter" idx="12" hasCustomPrompt="1"/>
          </p:nvPr>
        </p:nvSpPr>
        <p:spPr>
          <a:xfrm>
            <a:off x="5944182"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4" name="Text Placeholder 18"/>
          <p:cNvSpPr>
            <a:spLocks noGrp="1"/>
          </p:cNvSpPr>
          <p:nvPr userDrawn="1">
            <p:ph type="body" sz="quarter" idx="13" hasCustomPrompt="1"/>
          </p:nvPr>
        </p:nvSpPr>
        <p:spPr>
          <a:xfrm>
            <a:off x="8953404"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5" name="Text Placeholder 20"/>
          <p:cNvSpPr>
            <a:spLocks noGrp="1"/>
          </p:cNvSpPr>
          <p:nvPr userDrawn="1">
            <p:ph type="body" sz="quarter" idx="14" hasCustomPrompt="1"/>
          </p:nvPr>
        </p:nvSpPr>
        <p:spPr>
          <a:xfrm>
            <a:off x="8953404"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6" name="Text Placeholder 18"/>
          <p:cNvSpPr>
            <a:spLocks noGrp="1"/>
          </p:cNvSpPr>
          <p:nvPr userDrawn="1">
            <p:ph type="body" sz="quarter" idx="15" hasCustomPrompt="1"/>
          </p:nvPr>
        </p:nvSpPr>
        <p:spPr>
          <a:xfrm>
            <a:off x="5944182"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7" name="Text Placeholder 20"/>
          <p:cNvSpPr>
            <a:spLocks noGrp="1"/>
          </p:cNvSpPr>
          <p:nvPr userDrawn="1">
            <p:ph type="body" sz="quarter" idx="16" hasCustomPrompt="1"/>
          </p:nvPr>
        </p:nvSpPr>
        <p:spPr>
          <a:xfrm>
            <a:off x="5944182"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userDrawn="1">
            <p:ph type="body" sz="quarter" idx="17" hasCustomPrompt="1"/>
          </p:nvPr>
        </p:nvSpPr>
        <p:spPr>
          <a:xfrm>
            <a:off x="8953404"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userDrawn="1">
            <p:ph type="body" sz="quarter" idx="18" hasCustomPrompt="1"/>
          </p:nvPr>
        </p:nvSpPr>
        <p:spPr>
          <a:xfrm>
            <a:off x="8953404"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42" name="Picture 41">
            <a:extLst>
              <a:ext uri="{FF2B5EF4-FFF2-40B4-BE49-F238E27FC236}">
                <a16:creationId xmlns:a16="http://schemas.microsoft.com/office/drawing/2014/main" id="{DEB0651B-FA7E-4979-96CB-FA9B03F6715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2164040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pointer - style 2">
    <p:spTree>
      <p:nvGrpSpPr>
        <p:cNvPr id="1" name=""/>
        <p:cNvGrpSpPr/>
        <p:nvPr/>
      </p:nvGrpSpPr>
      <p:grpSpPr>
        <a:xfrm>
          <a:off x="0" y="0"/>
          <a:ext cx="0" cy="0"/>
          <a:chOff x="0" y="0"/>
          <a:chExt cx="0" cy="0"/>
        </a:xfrm>
      </p:grpSpPr>
      <p:sp>
        <p:nvSpPr>
          <p:cNvPr id="26" name="Picture Placeholder 25"/>
          <p:cNvSpPr>
            <a:spLocks noGrp="1"/>
          </p:cNvSpPr>
          <p:nvPr>
            <p:ph type="pic" sz="quarter" idx="16"/>
          </p:nvPr>
        </p:nvSpPr>
        <p:spPr>
          <a:xfrm>
            <a:off x="9339631"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4" name="Picture Placeholder 23"/>
          <p:cNvSpPr>
            <a:spLocks noGrp="1"/>
          </p:cNvSpPr>
          <p:nvPr>
            <p:ph type="pic" sz="quarter" idx="15"/>
          </p:nvPr>
        </p:nvSpPr>
        <p:spPr>
          <a:xfrm>
            <a:off x="6409414"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3" name="Picture Placeholder 22"/>
          <p:cNvSpPr>
            <a:spLocks noGrp="1"/>
          </p:cNvSpPr>
          <p:nvPr>
            <p:ph type="pic" sz="quarter" idx="14"/>
          </p:nvPr>
        </p:nvSpPr>
        <p:spPr>
          <a:xfrm>
            <a:off x="3463310"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1" name="Picture Placeholder 20"/>
          <p:cNvSpPr>
            <a:spLocks noGrp="1"/>
          </p:cNvSpPr>
          <p:nvPr>
            <p:ph type="pic" sz="quarter" idx="13"/>
          </p:nvPr>
        </p:nvSpPr>
        <p:spPr>
          <a:xfrm>
            <a:off x="587375"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176" name="Text Placeholder 20"/>
          <p:cNvSpPr>
            <a:spLocks noGrp="1"/>
          </p:cNvSpPr>
          <p:nvPr>
            <p:ph type="body" sz="quarter" idx="17" hasCustomPrompt="1"/>
          </p:nvPr>
        </p:nvSpPr>
        <p:spPr>
          <a:xfrm>
            <a:off x="612275"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8" name="Text Placeholder 20"/>
          <p:cNvSpPr>
            <a:spLocks noGrp="1"/>
          </p:cNvSpPr>
          <p:nvPr>
            <p:ph type="body" sz="quarter" idx="18" hasCustomPrompt="1"/>
          </p:nvPr>
        </p:nvSpPr>
        <p:spPr>
          <a:xfrm>
            <a:off x="3475104"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0" name="Text Placeholder 20"/>
          <p:cNvSpPr>
            <a:spLocks noGrp="1"/>
          </p:cNvSpPr>
          <p:nvPr>
            <p:ph type="body" sz="quarter" idx="19" hasCustomPrompt="1"/>
          </p:nvPr>
        </p:nvSpPr>
        <p:spPr>
          <a:xfrm>
            <a:off x="6421057"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2" name="Text Placeholder 20"/>
          <p:cNvSpPr>
            <a:spLocks noGrp="1"/>
          </p:cNvSpPr>
          <p:nvPr>
            <p:ph type="body" sz="quarter" idx="20" hasCustomPrompt="1"/>
          </p:nvPr>
        </p:nvSpPr>
        <p:spPr>
          <a:xfrm>
            <a:off x="9339301"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 name="Text Placeholder 4"/>
          <p:cNvSpPr>
            <a:spLocks noGrp="1"/>
          </p:cNvSpPr>
          <p:nvPr>
            <p:ph type="body" sz="quarter" idx="21" hasCustomPrompt="1"/>
          </p:nvPr>
        </p:nvSpPr>
        <p:spPr>
          <a:xfrm>
            <a:off x="1080740"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8" name="Text Placeholder 4"/>
          <p:cNvSpPr>
            <a:spLocks noGrp="1"/>
          </p:cNvSpPr>
          <p:nvPr>
            <p:ph type="body" sz="quarter" idx="22" hasCustomPrompt="1"/>
          </p:nvPr>
        </p:nvSpPr>
        <p:spPr>
          <a:xfrm>
            <a:off x="3943569"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9" name="Text Placeholder 4"/>
          <p:cNvSpPr>
            <a:spLocks noGrp="1"/>
          </p:cNvSpPr>
          <p:nvPr>
            <p:ph type="body" sz="quarter" idx="23" hasCustomPrompt="1"/>
          </p:nvPr>
        </p:nvSpPr>
        <p:spPr>
          <a:xfrm>
            <a:off x="6889522"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20" name="Text Placeholder 4"/>
          <p:cNvSpPr>
            <a:spLocks noGrp="1"/>
          </p:cNvSpPr>
          <p:nvPr>
            <p:ph type="body" sz="quarter" idx="24" hasCustomPrompt="1"/>
          </p:nvPr>
        </p:nvSpPr>
        <p:spPr>
          <a:xfrm>
            <a:off x="9807766"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4" name="Picture 33">
            <a:extLst>
              <a:ext uri="{FF2B5EF4-FFF2-40B4-BE49-F238E27FC236}">
                <a16:creationId xmlns:a16="http://schemas.microsoft.com/office/drawing/2014/main" id="{479613F4-DBEA-49F0-909A-1FC305FFD5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5" name="Group 34">
            <a:extLst>
              <a:ext uri="{FF2B5EF4-FFF2-40B4-BE49-F238E27FC236}">
                <a16:creationId xmlns:a16="http://schemas.microsoft.com/office/drawing/2014/main" id="{F2C4F3C2-0635-46B5-8C15-84C01913B64B}"/>
              </a:ext>
            </a:extLst>
          </p:cNvPr>
          <p:cNvGrpSpPr/>
          <p:nvPr userDrawn="1"/>
        </p:nvGrpSpPr>
        <p:grpSpPr>
          <a:xfrm>
            <a:off x="348913" y="208968"/>
            <a:ext cx="11494174" cy="825246"/>
            <a:chOff x="367169" y="208968"/>
            <a:chExt cx="11494174" cy="825246"/>
          </a:xfrm>
        </p:grpSpPr>
        <p:sp>
          <p:nvSpPr>
            <p:cNvPr id="36" name="Freeform 87">
              <a:extLst>
                <a:ext uri="{FF2B5EF4-FFF2-40B4-BE49-F238E27FC236}">
                  <a16:creationId xmlns:a16="http://schemas.microsoft.com/office/drawing/2014/main" id="{6D14BDEE-28CA-4E5C-B982-67A07D315F3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7" name="Freeform 88">
              <a:extLst>
                <a:ext uri="{FF2B5EF4-FFF2-40B4-BE49-F238E27FC236}">
                  <a16:creationId xmlns:a16="http://schemas.microsoft.com/office/drawing/2014/main" id="{88FC69C9-CD88-4A94-9779-E2E32AA07F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8" name="Title 1">
            <a:extLst>
              <a:ext uri="{FF2B5EF4-FFF2-40B4-BE49-F238E27FC236}">
                <a16:creationId xmlns:a16="http://schemas.microsoft.com/office/drawing/2014/main" id="{25D8A2DC-C00B-4ADB-9DC2-5CC940A61A38}"/>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4180373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pointer - style 3">
    <p:spTree>
      <p:nvGrpSpPr>
        <p:cNvPr id="1" name=""/>
        <p:cNvGrpSpPr/>
        <p:nvPr/>
      </p:nvGrpSpPr>
      <p:grpSpPr>
        <a:xfrm>
          <a:off x="0" y="0"/>
          <a:ext cx="0" cy="0"/>
          <a:chOff x="0" y="0"/>
          <a:chExt cx="0" cy="0"/>
        </a:xfrm>
      </p:grpSpPr>
      <p:sp>
        <p:nvSpPr>
          <p:cNvPr id="30" name="Picture Placeholder 29"/>
          <p:cNvSpPr>
            <a:spLocks noGrp="1"/>
          </p:cNvSpPr>
          <p:nvPr>
            <p:ph type="pic" sz="quarter" idx="10"/>
          </p:nvPr>
        </p:nvSpPr>
        <p:spPr>
          <a:xfrm>
            <a:off x="990600" y="1270784"/>
            <a:ext cx="2549525" cy="2362200"/>
          </a:xfrm>
          <a:solidFill>
            <a:schemeClr val="bg1">
              <a:lumMod val="85000"/>
            </a:schemeClr>
          </a:solidFill>
        </p:spPr>
        <p:txBody>
          <a:bodyPr/>
          <a:lstStyle/>
          <a:p>
            <a:endParaRPr lang="en-IN" dirty="0"/>
          </a:p>
        </p:txBody>
      </p:sp>
      <p:sp>
        <p:nvSpPr>
          <p:cNvPr id="32" name="Picture Placeholder 29"/>
          <p:cNvSpPr>
            <a:spLocks noGrp="1"/>
          </p:cNvSpPr>
          <p:nvPr>
            <p:ph type="pic" sz="quarter" idx="11"/>
          </p:nvPr>
        </p:nvSpPr>
        <p:spPr>
          <a:xfrm>
            <a:off x="6089821" y="1270784"/>
            <a:ext cx="2549525" cy="2362200"/>
          </a:xfrm>
          <a:solidFill>
            <a:schemeClr val="bg1">
              <a:lumMod val="85000"/>
            </a:schemeClr>
          </a:solidFill>
        </p:spPr>
        <p:txBody>
          <a:bodyPr/>
          <a:lstStyle/>
          <a:p>
            <a:endParaRPr lang="en-IN" dirty="0"/>
          </a:p>
        </p:txBody>
      </p:sp>
      <p:sp>
        <p:nvSpPr>
          <p:cNvPr id="33" name="Picture Placeholder 29"/>
          <p:cNvSpPr>
            <a:spLocks noGrp="1"/>
          </p:cNvSpPr>
          <p:nvPr>
            <p:ph type="pic" sz="quarter" idx="12"/>
          </p:nvPr>
        </p:nvSpPr>
        <p:spPr>
          <a:xfrm>
            <a:off x="3539893" y="3633796"/>
            <a:ext cx="2549525" cy="2362200"/>
          </a:xfrm>
          <a:solidFill>
            <a:schemeClr val="bg1">
              <a:lumMod val="85000"/>
            </a:schemeClr>
          </a:solidFill>
        </p:spPr>
        <p:txBody>
          <a:bodyPr/>
          <a:lstStyle/>
          <a:p>
            <a:endParaRPr lang="en-IN" dirty="0"/>
          </a:p>
        </p:txBody>
      </p:sp>
      <p:sp>
        <p:nvSpPr>
          <p:cNvPr id="34" name="Picture Placeholder 29"/>
          <p:cNvSpPr>
            <a:spLocks noGrp="1"/>
          </p:cNvSpPr>
          <p:nvPr>
            <p:ph type="pic" sz="quarter" idx="13"/>
          </p:nvPr>
        </p:nvSpPr>
        <p:spPr>
          <a:xfrm>
            <a:off x="8646327" y="3633796"/>
            <a:ext cx="2549525" cy="2362200"/>
          </a:xfrm>
          <a:solidFill>
            <a:schemeClr val="bg1">
              <a:lumMod val="85000"/>
            </a:schemeClr>
          </a:solidFill>
        </p:spPr>
        <p:txBody>
          <a:bodyPr/>
          <a:lstStyle/>
          <a:p>
            <a:endParaRPr lang="en-IN" dirty="0"/>
          </a:p>
        </p:txBody>
      </p:sp>
      <p:sp>
        <p:nvSpPr>
          <p:cNvPr id="7" name="Прямоугольник 19"/>
          <p:cNvSpPr/>
          <p:nvPr userDrawn="1"/>
        </p:nvSpPr>
        <p:spPr>
          <a:xfrm>
            <a:off x="3540618"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8" name="Прямоугольник 19"/>
          <p:cNvSpPr/>
          <p:nvPr userDrawn="1"/>
        </p:nvSpPr>
        <p:spPr>
          <a:xfrm>
            <a:off x="990694"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9" name="Прямоугольник 20"/>
          <p:cNvSpPr/>
          <p:nvPr userDrawn="1"/>
        </p:nvSpPr>
        <p:spPr>
          <a:xfrm>
            <a:off x="6090546"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10" name="Прямоугольник 19"/>
          <p:cNvSpPr/>
          <p:nvPr userDrawn="1"/>
        </p:nvSpPr>
        <p:spPr>
          <a:xfrm>
            <a:off x="8645927"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29" name="Text Placeholder 20"/>
          <p:cNvSpPr>
            <a:spLocks noGrp="1"/>
          </p:cNvSpPr>
          <p:nvPr>
            <p:ph type="body" sz="quarter" idx="17" hasCustomPrompt="1"/>
          </p:nvPr>
        </p:nvSpPr>
        <p:spPr>
          <a:xfrm>
            <a:off x="3692853"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Text Placeholder 20"/>
          <p:cNvSpPr>
            <a:spLocks noGrp="1"/>
          </p:cNvSpPr>
          <p:nvPr>
            <p:ph type="body" sz="quarter" idx="21" hasCustomPrompt="1"/>
          </p:nvPr>
        </p:nvSpPr>
        <p:spPr>
          <a:xfrm>
            <a:off x="1142929"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6" name="Text Placeholder 4"/>
          <p:cNvSpPr>
            <a:spLocks noGrp="1"/>
          </p:cNvSpPr>
          <p:nvPr>
            <p:ph type="body" sz="quarter" idx="23" hasCustomPrompt="1"/>
          </p:nvPr>
        </p:nvSpPr>
        <p:spPr>
          <a:xfrm>
            <a:off x="4174379"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57" name="Text Placeholder 20"/>
          <p:cNvSpPr>
            <a:spLocks noGrp="1"/>
          </p:cNvSpPr>
          <p:nvPr>
            <p:ph type="body" sz="quarter" idx="24" hasCustomPrompt="1"/>
          </p:nvPr>
        </p:nvSpPr>
        <p:spPr>
          <a:xfrm>
            <a:off x="8798162"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8" name="Text Placeholder 4"/>
          <p:cNvSpPr>
            <a:spLocks noGrp="1"/>
          </p:cNvSpPr>
          <p:nvPr>
            <p:ph type="body" sz="quarter" idx="25" hasCustomPrompt="1"/>
          </p:nvPr>
        </p:nvSpPr>
        <p:spPr>
          <a:xfrm>
            <a:off x="9279688"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2" name="Text Placeholder 4"/>
          <p:cNvSpPr>
            <a:spLocks noGrp="1"/>
          </p:cNvSpPr>
          <p:nvPr>
            <p:ph type="body" sz="quarter" idx="27" hasCustomPrompt="1"/>
          </p:nvPr>
        </p:nvSpPr>
        <p:spPr>
          <a:xfrm>
            <a:off x="1624455"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3" name="Text Placeholder 20"/>
          <p:cNvSpPr>
            <a:spLocks noGrp="1"/>
          </p:cNvSpPr>
          <p:nvPr>
            <p:ph type="body" sz="quarter" idx="28" hasCustomPrompt="1"/>
          </p:nvPr>
        </p:nvSpPr>
        <p:spPr>
          <a:xfrm>
            <a:off x="6242781"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64" name="Text Placeholder 4"/>
          <p:cNvSpPr>
            <a:spLocks noGrp="1"/>
          </p:cNvSpPr>
          <p:nvPr>
            <p:ph type="body" sz="quarter" idx="29" hasCustomPrompt="1"/>
          </p:nvPr>
        </p:nvSpPr>
        <p:spPr>
          <a:xfrm>
            <a:off x="6724307"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5" name="Picture 34">
            <a:extLst>
              <a:ext uri="{FF2B5EF4-FFF2-40B4-BE49-F238E27FC236}">
                <a16:creationId xmlns:a16="http://schemas.microsoft.com/office/drawing/2014/main" id="{DEAEEFFF-EC52-4C93-9A11-71885EB0358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7233568E-3E23-4913-894F-778DC7806495}"/>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3F8A74E4-CAD8-4DB4-BAF3-F610D8E6BAC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8" name="Freeform 88">
              <a:extLst>
                <a:ext uri="{FF2B5EF4-FFF2-40B4-BE49-F238E27FC236}">
                  <a16:creationId xmlns:a16="http://schemas.microsoft.com/office/drawing/2014/main" id="{7BA773A9-E25D-4B87-9528-2005E193A05D}"/>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9" name="Title 1">
            <a:extLst>
              <a:ext uri="{FF2B5EF4-FFF2-40B4-BE49-F238E27FC236}">
                <a16:creationId xmlns:a16="http://schemas.microsoft.com/office/drawing/2014/main" id="{738D8DA5-24B9-445F-A1CF-FF5B5F80F093}"/>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851368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pointer - style 4">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2" y="1193799"/>
            <a:ext cx="2412395" cy="274501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3" name="Freeform 5"/>
          <p:cNvSpPr>
            <a:spLocks/>
          </p:cNvSpPr>
          <p:nvPr/>
        </p:nvSpPr>
        <p:spPr bwMode="auto">
          <a:xfrm>
            <a:off x="3663951"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9"/>
          <p:cNvSpPr>
            <a:spLocks/>
          </p:cNvSpPr>
          <p:nvPr/>
        </p:nvSpPr>
        <p:spPr bwMode="auto">
          <a:xfrm>
            <a:off x="5697131" y="4320924"/>
            <a:ext cx="133350" cy="152400"/>
          </a:xfrm>
          <a:custGeom>
            <a:avLst/>
            <a:gdLst>
              <a:gd name="T0" fmla="*/ 0 w 84"/>
              <a:gd name="T1" fmla="*/ 0 h 96"/>
              <a:gd name="T2" fmla="*/ 84 w 84"/>
              <a:gd name="T3" fmla="*/ 0 h 96"/>
              <a:gd name="T4" fmla="*/ 84 w 84"/>
              <a:gd name="T5" fmla="*/ 96 h 96"/>
              <a:gd name="T6" fmla="*/ 0 w 84"/>
              <a:gd name="T7" fmla="*/ 0 h 96"/>
            </a:gdLst>
            <a:ahLst/>
            <a:cxnLst>
              <a:cxn ang="0">
                <a:pos x="T0" y="T1"/>
              </a:cxn>
              <a:cxn ang="0">
                <a:pos x="T2" y="T3"/>
              </a:cxn>
              <a:cxn ang="0">
                <a:pos x="T4" y="T5"/>
              </a:cxn>
              <a:cxn ang="0">
                <a:pos x="T6" y="T7"/>
              </a:cxn>
            </a:cxnLst>
            <a:rect l="0" t="0" r="r" b="b"/>
            <a:pathLst>
              <a:path w="84" h="96">
                <a:moveTo>
                  <a:pt x="0" y="0"/>
                </a:moveTo>
                <a:lnTo>
                  <a:pt x="84" y="0"/>
                </a:lnTo>
                <a:lnTo>
                  <a:pt x="84"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AutoShape 11"/>
          <p:cNvSpPr>
            <a:spLocks noChangeAspect="1" noChangeArrowheads="1" noTextEdit="1"/>
          </p:cNvSpPr>
          <p:nvPr/>
        </p:nvSpPr>
        <p:spPr bwMode="auto">
          <a:xfrm>
            <a:off x="7729892"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 name="Freeform 13"/>
          <p:cNvSpPr>
            <a:spLocks/>
          </p:cNvSpPr>
          <p:nvPr/>
        </p:nvSpPr>
        <p:spPr bwMode="auto">
          <a:xfrm>
            <a:off x="7734655"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2" name="Rectangle 31"/>
          <p:cNvSpPr/>
          <p:nvPr userDrawn="1"/>
        </p:nvSpPr>
        <p:spPr>
          <a:xfrm>
            <a:off x="3216729" y="1193800"/>
            <a:ext cx="8637814" cy="274501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AutoShape 11"/>
          <p:cNvSpPr>
            <a:spLocks noChangeAspect="1" noChangeArrowheads="1" noTextEdit="1"/>
          </p:cNvSpPr>
          <p:nvPr/>
        </p:nvSpPr>
        <p:spPr bwMode="auto">
          <a:xfrm>
            <a:off x="9768367"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Freeform 13"/>
          <p:cNvSpPr>
            <a:spLocks/>
          </p:cNvSpPr>
          <p:nvPr/>
        </p:nvSpPr>
        <p:spPr bwMode="auto">
          <a:xfrm>
            <a:off x="9773130"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47" name="Text Placeholder 20"/>
          <p:cNvSpPr>
            <a:spLocks noGrp="1"/>
          </p:cNvSpPr>
          <p:nvPr userDrawn="1">
            <p:ph type="body" sz="quarter" idx="16" hasCustomPrompt="1"/>
          </p:nvPr>
        </p:nvSpPr>
        <p:spPr>
          <a:xfrm>
            <a:off x="388954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8" name="Text Placeholder 20"/>
          <p:cNvSpPr>
            <a:spLocks noGrp="1"/>
          </p:cNvSpPr>
          <p:nvPr>
            <p:ph type="body" sz="quarter" idx="17" hasCustomPrompt="1"/>
          </p:nvPr>
        </p:nvSpPr>
        <p:spPr>
          <a:xfrm>
            <a:off x="5907234"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9" name="Text Placeholder 20"/>
          <p:cNvSpPr>
            <a:spLocks noGrp="1"/>
          </p:cNvSpPr>
          <p:nvPr>
            <p:ph type="body" sz="quarter" idx="18" hasCustomPrompt="1"/>
          </p:nvPr>
        </p:nvSpPr>
        <p:spPr>
          <a:xfrm>
            <a:off x="7945710"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Text Placeholder 20"/>
          <p:cNvSpPr>
            <a:spLocks noGrp="1"/>
          </p:cNvSpPr>
          <p:nvPr>
            <p:ph type="body" sz="quarter" idx="19" hasCustomPrompt="1"/>
          </p:nvPr>
        </p:nvSpPr>
        <p:spPr>
          <a:xfrm>
            <a:off x="998418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75" name="Text Placeholder 4"/>
          <p:cNvSpPr>
            <a:spLocks noGrp="1"/>
          </p:cNvSpPr>
          <p:nvPr>
            <p:ph type="body" sz="quarter" idx="23" hasCustomPrompt="1"/>
          </p:nvPr>
        </p:nvSpPr>
        <p:spPr>
          <a:xfrm>
            <a:off x="388954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6" name="Text Placeholder 4"/>
          <p:cNvSpPr>
            <a:spLocks noGrp="1"/>
          </p:cNvSpPr>
          <p:nvPr>
            <p:ph type="body" sz="quarter" idx="24" hasCustomPrompt="1"/>
          </p:nvPr>
        </p:nvSpPr>
        <p:spPr>
          <a:xfrm>
            <a:off x="5907234"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7" name="Text Placeholder 4"/>
          <p:cNvSpPr>
            <a:spLocks noGrp="1"/>
          </p:cNvSpPr>
          <p:nvPr>
            <p:ph type="body" sz="quarter" idx="25" hasCustomPrompt="1"/>
          </p:nvPr>
        </p:nvSpPr>
        <p:spPr>
          <a:xfrm>
            <a:off x="7945710"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8" name="Text Placeholder 4"/>
          <p:cNvSpPr>
            <a:spLocks noGrp="1"/>
          </p:cNvSpPr>
          <p:nvPr>
            <p:ph type="body" sz="quarter" idx="26" hasCustomPrompt="1"/>
          </p:nvPr>
        </p:nvSpPr>
        <p:spPr>
          <a:xfrm>
            <a:off x="998418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 name="Picture Placeholder 2"/>
          <p:cNvSpPr>
            <a:spLocks noGrp="1"/>
          </p:cNvSpPr>
          <p:nvPr>
            <p:ph type="pic" sz="quarter" idx="27"/>
          </p:nvPr>
        </p:nvSpPr>
        <p:spPr>
          <a:xfrm>
            <a:off x="3887788" y="1870118"/>
            <a:ext cx="1466850" cy="1443037"/>
          </a:xfrm>
          <a:solidFill>
            <a:schemeClr val="bg1">
              <a:lumMod val="85000"/>
            </a:schemeClr>
          </a:solidFill>
        </p:spPr>
        <p:txBody>
          <a:bodyPr/>
          <a:lstStyle/>
          <a:p>
            <a:endParaRPr lang="en-IN" dirty="0"/>
          </a:p>
        </p:txBody>
      </p:sp>
      <p:sp>
        <p:nvSpPr>
          <p:cNvPr id="5" name="Picture Placeholder 4"/>
          <p:cNvSpPr>
            <a:spLocks noGrp="1"/>
          </p:cNvSpPr>
          <p:nvPr>
            <p:ph type="pic" sz="quarter" idx="28"/>
          </p:nvPr>
        </p:nvSpPr>
        <p:spPr>
          <a:xfrm>
            <a:off x="5828706" y="1870118"/>
            <a:ext cx="1468800" cy="1443037"/>
          </a:xfrm>
          <a:solidFill>
            <a:schemeClr val="bg1">
              <a:lumMod val="85000"/>
            </a:schemeClr>
          </a:solidFill>
        </p:spPr>
        <p:txBody>
          <a:bodyPr/>
          <a:lstStyle/>
          <a:p>
            <a:endParaRPr lang="en-IN" dirty="0"/>
          </a:p>
        </p:txBody>
      </p:sp>
      <p:sp>
        <p:nvSpPr>
          <p:cNvPr id="10" name="Picture Placeholder 9"/>
          <p:cNvSpPr>
            <a:spLocks noGrp="1"/>
          </p:cNvSpPr>
          <p:nvPr>
            <p:ph type="pic" sz="quarter" idx="29"/>
          </p:nvPr>
        </p:nvSpPr>
        <p:spPr>
          <a:xfrm>
            <a:off x="7772802" y="1870118"/>
            <a:ext cx="1468800" cy="1443037"/>
          </a:xfrm>
          <a:solidFill>
            <a:schemeClr val="bg1">
              <a:lumMod val="85000"/>
            </a:schemeClr>
          </a:solidFill>
        </p:spPr>
        <p:txBody>
          <a:bodyPr/>
          <a:lstStyle/>
          <a:p>
            <a:endParaRPr lang="en-IN" dirty="0"/>
          </a:p>
        </p:txBody>
      </p:sp>
      <p:sp>
        <p:nvSpPr>
          <p:cNvPr id="12" name="Picture Placeholder 11"/>
          <p:cNvSpPr>
            <a:spLocks noGrp="1"/>
          </p:cNvSpPr>
          <p:nvPr>
            <p:ph type="pic" sz="quarter" idx="30"/>
          </p:nvPr>
        </p:nvSpPr>
        <p:spPr>
          <a:xfrm>
            <a:off x="9707371" y="1870118"/>
            <a:ext cx="1468800" cy="1443037"/>
          </a:xfrm>
          <a:solidFill>
            <a:schemeClr val="bg1">
              <a:lumMod val="85000"/>
            </a:schemeClr>
          </a:solidFill>
        </p:spPr>
        <p:txBody>
          <a:bodyPr/>
          <a:lstStyle/>
          <a:p>
            <a:endParaRPr lang="en-IN" dirty="0"/>
          </a:p>
        </p:txBody>
      </p:sp>
      <p:pic>
        <p:nvPicPr>
          <p:cNvPr id="35" name="Picture 34">
            <a:extLst>
              <a:ext uri="{FF2B5EF4-FFF2-40B4-BE49-F238E27FC236}">
                <a16:creationId xmlns:a16="http://schemas.microsoft.com/office/drawing/2014/main" id="{D9064592-9E49-4408-AC69-FAED99F9290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9" name="Group 38">
            <a:extLst>
              <a:ext uri="{FF2B5EF4-FFF2-40B4-BE49-F238E27FC236}">
                <a16:creationId xmlns:a16="http://schemas.microsoft.com/office/drawing/2014/main" id="{F2055637-A371-4B95-A78F-C87D0D0BAF06}"/>
              </a:ext>
            </a:extLst>
          </p:cNvPr>
          <p:cNvGrpSpPr/>
          <p:nvPr userDrawn="1"/>
        </p:nvGrpSpPr>
        <p:grpSpPr>
          <a:xfrm>
            <a:off x="348913" y="208968"/>
            <a:ext cx="11494174" cy="825246"/>
            <a:chOff x="367169" y="208968"/>
            <a:chExt cx="11494174" cy="825246"/>
          </a:xfrm>
        </p:grpSpPr>
        <p:sp>
          <p:nvSpPr>
            <p:cNvPr id="40" name="Freeform 87">
              <a:extLst>
                <a:ext uri="{FF2B5EF4-FFF2-40B4-BE49-F238E27FC236}">
                  <a16:creationId xmlns:a16="http://schemas.microsoft.com/office/drawing/2014/main" id="{901F40E5-7F4A-43AE-B049-46ED13339DB7}"/>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41" name="Freeform 88">
              <a:extLst>
                <a:ext uri="{FF2B5EF4-FFF2-40B4-BE49-F238E27FC236}">
                  <a16:creationId xmlns:a16="http://schemas.microsoft.com/office/drawing/2014/main" id="{51943B0B-2A78-4CD9-A3D4-622B25EFA7B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42" name="Title 1">
            <a:extLst>
              <a:ext uri="{FF2B5EF4-FFF2-40B4-BE49-F238E27FC236}">
                <a16:creationId xmlns:a16="http://schemas.microsoft.com/office/drawing/2014/main" id="{93A9D943-4EC9-4B02-815F-DA2FA6DDF650}"/>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418843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A48B961-083C-42CE-B00B-79E52A2AFD7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11" name="Picture Placeholder 10"/>
          <p:cNvSpPr>
            <a:spLocks noGrp="1"/>
          </p:cNvSpPr>
          <p:nvPr>
            <p:ph type="pic" sz="quarter" idx="10"/>
          </p:nvPr>
        </p:nvSpPr>
        <p:spPr>
          <a:xfrm>
            <a:off x="5014126" y="0"/>
            <a:ext cx="7177873" cy="6858000"/>
          </a:xfrm>
          <a:solidFill>
            <a:schemeClr val="bg1">
              <a:lumMod val="85000"/>
            </a:schemeClr>
          </a:solidFill>
        </p:spPr>
        <p:txBody>
          <a:bodyPr/>
          <a:lstStyle/>
          <a:p>
            <a:endParaRPr lang="en-IN" dirty="0"/>
          </a:p>
        </p:txBody>
      </p:sp>
      <p:sp>
        <p:nvSpPr>
          <p:cNvPr id="8" name="Freeform 87"/>
          <p:cNvSpPr>
            <a:spLocks/>
          </p:cNvSpPr>
          <p:nvPr userDrawn="1"/>
        </p:nvSpPr>
        <p:spPr bwMode="auto">
          <a:xfrm>
            <a:off x="4052433" y="264341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9" name="Freeform 88"/>
          <p:cNvSpPr>
            <a:spLocks/>
          </p:cNvSpPr>
          <p:nvPr userDrawn="1"/>
        </p:nvSpPr>
        <p:spPr bwMode="auto">
          <a:xfrm>
            <a:off x="583719" y="416332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Title 1"/>
          <p:cNvSpPr>
            <a:spLocks noGrp="1"/>
          </p:cNvSpPr>
          <p:nvPr>
            <p:ph type="title" hasCustomPrompt="1"/>
          </p:nvPr>
        </p:nvSpPr>
        <p:spPr>
          <a:xfrm>
            <a:off x="732148" y="2843786"/>
            <a:ext cx="3869560" cy="1236099"/>
          </a:xfrm>
        </p:spPr>
        <p:txBody>
          <a:bodyPr>
            <a:spAutoFit/>
          </a:bodyPr>
          <a:lstStyle>
            <a:lvl1pPr>
              <a:defRPr>
                <a:solidFill>
                  <a:schemeClr val="accent1"/>
                </a:solidFill>
              </a:defRPr>
            </a:lvl1pPr>
          </a:lstStyle>
          <a:p>
            <a:r>
              <a:rPr lang="en-IN" dirty="0"/>
              <a:t>Section divider</a:t>
            </a:r>
            <a:br>
              <a:rPr lang="en-IN" dirty="0"/>
            </a:br>
            <a:r>
              <a:rPr lang="en-IN" dirty="0"/>
              <a:t>with the appropriate header</a:t>
            </a:r>
          </a:p>
        </p:txBody>
      </p:sp>
    </p:spTree>
    <p:extLst>
      <p:ext uri="{BB962C8B-B14F-4D97-AF65-F5344CB8AC3E}">
        <p14:creationId xmlns:p14="http://schemas.microsoft.com/office/powerpoint/2010/main" val="3537829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layout - style 1">
    <p:spTree>
      <p:nvGrpSpPr>
        <p:cNvPr id="1" name=""/>
        <p:cNvGrpSpPr/>
        <p:nvPr/>
      </p:nvGrpSpPr>
      <p:grpSpPr>
        <a:xfrm>
          <a:off x="0" y="0"/>
          <a:ext cx="0" cy="0"/>
          <a:chOff x="0" y="0"/>
          <a:chExt cx="0" cy="0"/>
        </a:xfrm>
      </p:grpSpPr>
      <p:sp>
        <p:nvSpPr>
          <p:cNvPr id="40" name="Chart Placeholder 39"/>
          <p:cNvSpPr>
            <a:spLocks noGrp="1"/>
          </p:cNvSpPr>
          <p:nvPr>
            <p:ph type="chart" sz="quarter" idx="20"/>
          </p:nvPr>
        </p:nvSpPr>
        <p:spPr>
          <a:xfrm>
            <a:off x="3498574" y="1193799"/>
            <a:ext cx="3888064" cy="4615584"/>
          </a:xfrm>
          <a:solidFill>
            <a:schemeClr val="bg1">
              <a:lumMod val="85000"/>
            </a:schemeClr>
          </a:solidFill>
        </p:spPr>
        <p:txBody>
          <a:bodyPr/>
          <a:lstStyle/>
          <a:p>
            <a:endParaRPr lang="en-IN" dirty="0"/>
          </a:p>
        </p:txBody>
      </p:sp>
      <p:sp>
        <p:nvSpPr>
          <p:cNvPr id="29" name="Text Placeholder 28"/>
          <p:cNvSpPr>
            <a:spLocks noGrp="1"/>
          </p:cNvSpPr>
          <p:nvPr>
            <p:ph type="body" sz="quarter" idx="11" hasCustomPrompt="1"/>
          </p:nvPr>
        </p:nvSpPr>
        <p:spPr>
          <a:xfrm>
            <a:off x="557592" y="1193799"/>
            <a:ext cx="2412395" cy="2566032"/>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cxnSp>
        <p:nvCxnSpPr>
          <p:cNvPr id="14" name="Straight Connector 13"/>
          <p:cNvCxnSpPr/>
          <p:nvPr userDrawn="1"/>
        </p:nvCxnSpPr>
        <p:spPr>
          <a:xfrm>
            <a:off x="7816100" y="1302028"/>
            <a:ext cx="115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7816100" y="2580931"/>
            <a:ext cx="115163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7816100" y="3859834"/>
            <a:ext cx="115163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7816100" y="5138736"/>
            <a:ext cx="115163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Freeform 5"/>
          <p:cNvSpPr>
            <a:spLocks/>
          </p:cNvSpPr>
          <p:nvPr userDrawn="1"/>
        </p:nvSpPr>
        <p:spPr bwMode="auto">
          <a:xfrm>
            <a:off x="9048751" y="130175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5" name="AutoShape 7"/>
          <p:cNvSpPr>
            <a:spLocks noChangeAspect="1" noChangeArrowheads="1" noTextEdit="1"/>
          </p:cNvSpPr>
          <p:nvPr userDrawn="1"/>
        </p:nvSpPr>
        <p:spPr bwMode="auto">
          <a:xfrm>
            <a:off x="9043988" y="258127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6" name="Freeform 9"/>
          <p:cNvSpPr>
            <a:spLocks/>
          </p:cNvSpPr>
          <p:nvPr userDrawn="1"/>
        </p:nvSpPr>
        <p:spPr bwMode="auto">
          <a:xfrm>
            <a:off x="9048751" y="2581275"/>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7" name="Freeform 13"/>
          <p:cNvSpPr>
            <a:spLocks/>
          </p:cNvSpPr>
          <p:nvPr userDrawn="1"/>
        </p:nvSpPr>
        <p:spPr bwMode="auto">
          <a:xfrm>
            <a:off x="9048751" y="3859213"/>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8" name="Freeform 17"/>
          <p:cNvSpPr>
            <a:spLocks/>
          </p:cNvSpPr>
          <p:nvPr userDrawn="1"/>
        </p:nvSpPr>
        <p:spPr bwMode="auto">
          <a:xfrm>
            <a:off x="9048751" y="5138738"/>
            <a:ext cx="134938" cy="150812"/>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Text Placeholder 20"/>
          <p:cNvSpPr>
            <a:spLocks noGrp="1"/>
          </p:cNvSpPr>
          <p:nvPr>
            <p:ph type="body" sz="quarter" idx="16" hasCustomPrompt="1"/>
          </p:nvPr>
        </p:nvSpPr>
        <p:spPr>
          <a:xfrm>
            <a:off x="9259941" y="1520209"/>
            <a:ext cx="1530849" cy="64489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p:ph type="body" sz="quarter" idx="17" hasCustomPrompt="1"/>
          </p:nvPr>
        </p:nvSpPr>
        <p:spPr>
          <a:xfrm>
            <a:off x="9259941" y="2770776"/>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7" name="Text Placeholder 20"/>
          <p:cNvSpPr>
            <a:spLocks noGrp="1"/>
          </p:cNvSpPr>
          <p:nvPr>
            <p:ph type="body" sz="quarter" idx="18" hasCustomPrompt="1"/>
          </p:nvPr>
        </p:nvSpPr>
        <p:spPr>
          <a:xfrm>
            <a:off x="9259941" y="4049680"/>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8" name="Text Placeholder 20"/>
          <p:cNvSpPr>
            <a:spLocks noGrp="1"/>
          </p:cNvSpPr>
          <p:nvPr>
            <p:ph type="body" sz="quarter" idx="19" hasCustomPrompt="1"/>
          </p:nvPr>
        </p:nvSpPr>
        <p:spPr>
          <a:xfrm>
            <a:off x="9259941" y="5328582"/>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3" name="Text Placeholder 4"/>
          <p:cNvSpPr>
            <a:spLocks noGrp="1"/>
          </p:cNvSpPr>
          <p:nvPr>
            <p:ph type="body" sz="quarter" idx="23" hasCustomPrompt="1"/>
          </p:nvPr>
        </p:nvSpPr>
        <p:spPr>
          <a:xfrm>
            <a:off x="9259941" y="1258232"/>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4" name="Text Placeholder 4"/>
          <p:cNvSpPr>
            <a:spLocks noGrp="1"/>
          </p:cNvSpPr>
          <p:nvPr>
            <p:ph type="body" sz="quarter" idx="24" hasCustomPrompt="1"/>
          </p:nvPr>
        </p:nvSpPr>
        <p:spPr>
          <a:xfrm>
            <a:off x="9259941" y="2537135"/>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5" name="Text Placeholder 4"/>
          <p:cNvSpPr>
            <a:spLocks noGrp="1"/>
          </p:cNvSpPr>
          <p:nvPr>
            <p:ph type="body" sz="quarter" idx="25" hasCustomPrompt="1"/>
          </p:nvPr>
        </p:nvSpPr>
        <p:spPr>
          <a:xfrm>
            <a:off x="9259941" y="3816038"/>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6" name="Text Placeholder 4"/>
          <p:cNvSpPr>
            <a:spLocks noGrp="1"/>
          </p:cNvSpPr>
          <p:nvPr>
            <p:ph type="body" sz="quarter" idx="26" hasCustomPrompt="1"/>
          </p:nvPr>
        </p:nvSpPr>
        <p:spPr>
          <a:xfrm>
            <a:off x="9259941" y="5094940"/>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54" name="Picture 53">
            <a:extLst>
              <a:ext uri="{FF2B5EF4-FFF2-40B4-BE49-F238E27FC236}">
                <a16:creationId xmlns:a16="http://schemas.microsoft.com/office/drawing/2014/main" id="{FED0AD65-8E91-4E08-BA63-3454575F41E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55" name="Group 54">
            <a:extLst>
              <a:ext uri="{FF2B5EF4-FFF2-40B4-BE49-F238E27FC236}">
                <a16:creationId xmlns:a16="http://schemas.microsoft.com/office/drawing/2014/main" id="{78BCCF31-F881-4C5B-9933-81831B3E3844}"/>
              </a:ext>
            </a:extLst>
          </p:cNvPr>
          <p:cNvGrpSpPr/>
          <p:nvPr userDrawn="1"/>
        </p:nvGrpSpPr>
        <p:grpSpPr>
          <a:xfrm>
            <a:off x="348913" y="208968"/>
            <a:ext cx="11494174" cy="825246"/>
            <a:chOff x="367169" y="208968"/>
            <a:chExt cx="11494174" cy="825246"/>
          </a:xfrm>
        </p:grpSpPr>
        <p:sp>
          <p:nvSpPr>
            <p:cNvPr id="56" name="Freeform 87">
              <a:extLst>
                <a:ext uri="{FF2B5EF4-FFF2-40B4-BE49-F238E27FC236}">
                  <a16:creationId xmlns:a16="http://schemas.microsoft.com/office/drawing/2014/main" id="{903946D5-398C-42E0-B24E-0ADD4AE23030}"/>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7" name="Freeform 88">
              <a:extLst>
                <a:ext uri="{FF2B5EF4-FFF2-40B4-BE49-F238E27FC236}">
                  <a16:creationId xmlns:a16="http://schemas.microsoft.com/office/drawing/2014/main" id="{8D48D6ED-A1E0-4B5B-A2E7-2E15BB8AB9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58" name="Title 1">
            <a:extLst>
              <a:ext uri="{FF2B5EF4-FFF2-40B4-BE49-F238E27FC236}">
                <a16:creationId xmlns:a16="http://schemas.microsoft.com/office/drawing/2014/main" id="{3EA58A27-C1D0-4AFA-B9DA-851B98ED3422}"/>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500117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er Main Slide">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1" y="0"/>
            <a:ext cx="12192001" cy="68643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64" name="Picture Placeholder 63">
            <a:extLst>
              <a:ext uri="{FF2B5EF4-FFF2-40B4-BE49-F238E27FC236}">
                <a16:creationId xmlns:a16="http://schemas.microsoft.com/office/drawing/2014/main" id="{0D5B5778-AF0D-4083-ABD6-5062BEDF00F9}"/>
              </a:ext>
            </a:extLst>
          </p:cNvPr>
          <p:cNvSpPr>
            <a:spLocks noGrp="1"/>
          </p:cNvSpPr>
          <p:nvPr>
            <p:ph type="pic" sz="quarter" idx="17" hasCustomPrompt="1"/>
          </p:nvPr>
        </p:nvSpPr>
        <p:spPr>
          <a:xfrm>
            <a:off x="-12700" y="0"/>
            <a:ext cx="5921375" cy="6858000"/>
          </a:xfrm>
          <a:solidFill>
            <a:schemeClr val="bg1">
              <a:lumMod val="85000"/>
            </a:schemeClr>
          </a:solidFill>
        </p:spPr>
        <p:txBody>
          <a:bodyPr/>
          <a:lstStyle>
            <a:lvl1pPr>
              <a:defRPr/>
            </a:lvl1pPr>
          </a:lstStyle>
          <a:p>
            <a:r>
              <a:rPr lang="en-US" dirty="0"/>
              <a:t>Company Image</a:t>
            </a:r>
            <a:endParaRPr lang="en-IN" dirty="0"/>
          </a:p>
        </p:txBody>
      </p:sp>
      <p:grpSp>
        <p:nvGrpSpPr>
          <p:cNvPr id="41" name="Group 40">
            <a:extLst>
              <a:ext uri="{FF2B5EF4-FFF2-40B4-BE49-F238E27FC236}">
                <a16:creationId xmlns:a16="http://schemas.microsoft.com/office/drawing/2014/main" id="{516EE004-3B94-496C-B457-BB9738A06932}"/>
              </a:ext>
            </a:extLst>
          </p:cNvPr>
          <p:cNvGrpSpPr/>
          <p:nvPr userDrawn="1"/>
        </p:nvGrpSpPr>
        <p:grpSpPr>
          <a:xfrm>
            <a:off x="6461898" y="1839385"/>
            <a:ext cx="4113397" cy="3019346"/>
            <a:chOff x="-38580" y="3575"/>
            <a:chExt cx="9373774" cy="6880602"/>
          </a:xfrm>
        </p:grpSpPr>
        <p:sp>
          <p:nvSpPr>
            <p:cNvPr id="42" name="Freeform 19">
              <a:extLst>
                <a:ext uri="{FF2B5EF4-FFF2-40B4-BE49-F238E27FC236}">
                  <a16:creationId xmlns:a16="http://schemas.microsoft.com/office/drawing/2014/main" id="{6D937FD6-85E7-4AFF-97E9-2F1E848B00C0}"/>
                </a:ext>
              </a:extLst>
            </p:cNvPr>
            <p:cNvSpPr>
              <a:spLocks/>
            </p:cNvSpPr>
            <p:nvPr userDrawn="1"/>
          </p:nvSpPr>
          <p:spPr bwMode="auto">
            <a:xfrm>
              <a:off x="-38580" y="3575"/>
              <a:ext cx="6270890" cy="6857222"/>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w="63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3" name="Freeform 21">
              <a:extLst>
                <a:ext uri="{FF2B5EF4-FFF2-40B4-BE49-F238E27FC236}">
                  <a16:creationId xmlns:a16="http://schemas.microsoft.com/office/drawing/2014/main" id="{CAEA3237-D463-4F60-9D35-291F52B46EC0}"/>
                </a:ext>
              </a:extLst>
            </p:cNvPr>
            <p:cNvSpPr>
              <a:spLocks/>
            </p:cNvSpPr>
            <p:nvPr userDrawn="1"/>
          </p:nvSpPr>
          <p:spPr bwMode="auto">
            <a:xfrm>
              <a:off x="6366797" y="4436817"/>
              <a:ext cx="2651006" cy="2427558"/>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5" name="Freeform 22">
              <a:extLst>
                <a:ext uri="{FF2B5EF4-FFF2-40B4-BE49-F238E27FC236}">
                  <a16:creationId xmlns:a16="http://schemas.microsoft.com/office/drawing/2014/main" id="{26B15ADD-9FC3-41FA-B837-A43795F8F238}"/>
                </a:ext>
              </a:extLst>
            </p:cNvPr>
            <p:cNvSpPr>
              <a:spLocks/>
            </p:cNvSpPr>
            <p:nvPr userDrawn="1"/>
          </p:nvSpPr>
          <p:spPr bwMode="auto">
            <a:xfrm>
              <a:off x="6357830" y="1421858"/>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6" name="Oval 45">
              <a:extLst>
                <a:ext uri="{FF2B5EF4-FFF2-40B4-BE49-F238E27FC236}">
                  <a16:creationId xmlns:a16="http://schemas.microsoft.com/office/drawing/2014/main" id="{B25219D8-25C3-4DA4-AC73-ED93BFB78318}"/>
                </a:ext>
              </a:extLst>
            </p:cNvPr>
            <p:cNvSpPr>
              <a:spLocks noChangeArrowheads="1"/>
            </p:cNvSpPr>
            <p:nvPr userDrawn="1"/>
          </p:nvSpPr>
          <p:spPr bwMode="auto">
            <a:xfrm>
              <a:off x="9093867" y="6651789"/>
              <a:ext cx="241327" cy="232388"/>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458971" y="5120261"/>
            <a:ext cx="4065409" cy="784830"/>
          </a:xfrm>
        </p:spPr>
        <p:txBody>
          <a:bodyPr wrap="square">
            <a:spAutoFit/>
          </a:bodyPr>
          <a:lstStyle>
            <a:lvl1pPr>
              <a:defRPr sz="2500" b="0">
                <a:solidFill>
                  <a:schemeClr val="accent4">
                    <a:lumMod val="75000"/>
                    <a:lumOff val="25000"/>
                  </a:schemeClr>
                </a:solidFill>
                <a:latin typeface="Segoe UI Semibold" panose="020B0702040204020203" pitchFamily="34" charset="0"/>
                <a:cs typeface="Segoe UI Semibold" panose="020B0702040204020203" pitchFamily="34" charset="0"/>
              </a:defRPr>
            </a:lvl1pPr>
            <a:lvl2pPr>
              <a:defRPr sz="3100"/>
            </a:lvl2pPr>
            <a:lvl3pPr>
              <a:defRPr sz="3100"/>
            </a:lvl3pPr>
            <a:lvl4pPr>
              <a:defRPr sz="3100"/>
            </a:lvl4pPr>
            <a:lvl5pPr>
              <a:defRPr sz="3100"/>
            </a:lvl5pPr>
          </a:lstStyle>
          <a:p>
            <a:pPr lvl="0"/>
            <a:r>
              <a:rPr lang="en-US" dirty="0" err="1"/>
              <a:t>Intelliswift</a:t>
            </a:r>
            <a:r>
              <a:rPr lang="en-US" dirty="0"/>
              <a:t> Company and Capabilities Overview</a:t>
            </a:r>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grpSp>
        <p:nvGrpSpPr>
          <p:cNvPr id="58" name="Group 57">
            <a:extLst>
              <a:ext uri="{FF2B5EF4-FFF2-40B4-BE49-F238E27FC236}">
                <a16:creationId xmlns:a16="http://schemas.microsoft.com/office/drawing/2014/main" id="{A3E42354-48E0-4429-B69C-A62675D6BA38}"/>
              </a:ext>
            </a:extLst>
          </p:cNvPr>
          <p:cNvGrpSpPr/>
          <p:nvPr userDrawn="1"/>
        </p:nvGrpSpPr>
        <p:grpSpPr>
          <a:xfrm flipV="1">
            <a:off x="5910488" y="6317826"/>
            <a:ext cx="6281512" cy="53616"/>
            <a:chOff x="515938" y="6180138"/>
            <a:chExt cx="11125200" cy="34925"/>
          </a:xfrm>
        </p:grpSpPr>
        <p:sp>
          <p:nvSpPr>
            <p:cNvPr id="59" name="Rectangle 35">
              <a:extLst>
                <a:ext uri="{FF2B5EF4-FFF2-40B4-BE49-F238E27FC236}">
                  <a16:creationId xmlns:a16="http://schemas.microsoft.com/office/drawing/2014/main" id="{805539E9-8107-4D4D-8E37-B5D3D6C4298E}"/>
                </a:ext>
              </a:extLst>
            </p:cNvPr>
            <p:cNvSpPr>
              <a:spLocks noChangeArrowheads="1"/>
            </p:cNvSpPr>
            <p:nvPr/>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0" name="Rectangle 36">
              <a:extLst>
                <a:ext uri="{FF2B5EF4-FFF2-40B4-BE49-F238E27FC236}">
                  <a16:creationId xmlns:a16="http://schemas.microsoft.com/office/drawing/2014/main" id="{E2168D98-7A33-4F1F-AEC1-DE3536D8EFA8}"/>
                </a:ext>
              </a:extLst>
            </p:cNvPr>
            <p:cNvSpPr>
              <a:spLocks noChangeArrowheads="1"/>
            </p:cNvSpPr>
            <p:nvPr/>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1" name="Rectangle 37">
              <a:extLst>
                <a:ext uri="{FF2B5EF4-FFF2-40B4-BE49-F238E27FC236}">
                  <a16:creationId xmlns:a16="http://schemas.microsoft.com/office/drawing/2014/main" id="{9C0EC4F9-4889-411D-8162-CC6BE6B3FA76}"/>
                </a:ext>
              </a:extLst>
            </p:cNvPr>
            <p:cNvSpPr>
              <a:spLocks noChangeArrowheads="1"/>
            </p:cNvSpPr>
            <p:nvPr/>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2" name="Rectangle 38">
              <a:extLst>
                <a:ext uri="{FF2B5EF4-FFF2-40B4-BE49-F238E27FC236}">
                  <a16:creationId xmlns:a16="http://schemas.microsoft.com/office/drawing/2014/main" id="{E65B11B8-CD8B-4367-8BCE-D6C6C6B00FD3}"/>
                </a:ext>
              </a:extLst>
            </p:cNvPr>
            <p:cNvSpPr>
              <a:spLocks noChangeArrowheads="1"/>
            </p:cNvSpPr>
            <p:nvPr/>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3" name="Rectangle 39">
              <a:extLst>
                <a:ext uri="{FF2B5EF4-FFF2-40B4-BE49-F238E27FC236}">
                  <a16:creationId xmlns:a16="http://schemas.microsoft.com/office/drawing/2014/main" id="{557249E6-0EE7-4C85-9A60-623B60D926B1}"/>
                </a:ext>
              </a:extLst>
            </p:cNvPr>
            <p:cNvSpPr>
              <a:spLocks noChangeArrowheads="1"/>
            </p:cNvSpPr>
            <p:nvPr/>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21828606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layout - style 2">
    <p:spTree>
      <p:nvGrpSpPr>
        <p:cNvPr id="1" name=""/>
        <p:cNvGrpSpPr/>
        <p:nvPr/>
      </p:nvGrpSpPr>
      <p:grpSpPr>
        <a:xfrm>
          <a:off x="0" y="0"/>
          <a:ext cx="0" cy="0"/>
          <a:chOff x="0" y="0"/>
          <a:chExt cx="0" cy="0"/>
        </a:xfrm>
      </p:grpSpPr>
      <p:sp>
        <p:nvSpPr>
          <p:cNvPr id="12" name="Freeform 5"/>
          <p:cNvSpPr>
            <a:spLocks/>
          </p:cNvSpPr>
          <p:nvPr/>
        </p:nvSpPr>
        <p:spPr bwMode="auto">
          <a:xfrm>
            <a:off x="7015977" y="1443797"/>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5" name="AutoShape 7"/>
          <p:cNvSpPr>
            <a:spLocks noChangeAspect="1" noChangeArrowheads="1" noTextEdit="1"/>
          </p:cNvSpPr>
          <p:nvPr/>
        </p:nvSpPr>
        <p:spPr bwMode="auto">
          <a:xfrm>
            <a:off x="9043988" y="208343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9"/>
          <p:cNvSpPr>
            <a:spLocks/>
          </p:cNvSpPr>
          <p:nvPr/>
        </p:nvSpPr>
        <p:spPr bwMode="auto">
          <a:xfrm>
            <a:off x="9340603" y="1444419"/>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6" name="Text Placeholder 20"/>
          <p:cNvSpPr>
            <a:spLocks noGrp="1"/>
          </p:cNvSpPr>
          <p:nvPr>
            <p:ph type="body" sz="quarter" idx="17" hasCustomPrompt="1"/>
          </p:nvPr>
        </p:nvSpPr>
        <p:spPr>
          <a:xfrm>
            <a:off x="7227167"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Text Placeholder 20"/>
          <p:cNvSpPr>
            <a:spLocks noGrp="1"/>
          </p:cNvSpPr>
          <p:nvPr>
            <p:ph type="body" sz="quarter" idx="18" hasCustomPrompt="1"/>
          </p:nvPr>
        </p:nvSpPr>
        <p:spPr>
          <a:xfrm>
            <a:off x="9551793"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28"/>
          <p:cNvSpPr>
            <a:spLocks noGrp="1"/>
          </p:cNvSpPr>
          <p:nvPr>
            <p:ph type="body" sz="quarter" idx="11" hasCustomPrompt="1"/>
          </p:nvPr>
        </p:nvSpPr>
        <p:spPr>
          <a:xfrm>
            <a:off x="557592" y="1193800"/>
            <a:ext cx="5664608" cy="153828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2" name="Chart Placeholder 31"/>
          <p:cNvSpPr>
            <a:spLocks noGrp="1"/>
          </p:cNvSpPr>
          <p:nvPr>
            <p:ph type="chart" sz="quarter" idx="19"/>
          </p:nvPr>
        </p:nvSpPr>
        <p:spPr>
          <a:xfrm>
            <a:off x="557592" y="2987040"/>
            <a:ext cx="10885108" cy="3009202"/>
          </a:xfrm>
          <a:solidFill>
            <a:schemeClr val="bg1">
              <a:lumMod val="85000"/>
            </a:schemeClr>
          </a:solidFill>
        </p:spPr>
        <p:txBody>
          <a:bodyPr/>
          <a:lstStyle>
            <a:lvl1pPr>
              <a:defRPr>
                <a:solidFill>
                  <a:srgbClr val="1D1D1B"/>
                </a:solidFill>
              </a:defRPr>
            </a:lvl1pPr>
          </a:lstStyle>
          <a:p>
            <a:endParaRPr lang="en-IN" dirty="0"/>
          </a:p>
        </p:txBody>
      </p:sp>
      <p:sp>
        <p:nvSpPr>
          <p:cNvPr id="34" name="Text Placeholder 4"/>
          <p:cNvSpPr>
            <a:spLocks noGrp="1"/>
          </p:cNvSpPr>
          <p:nvPr>
            <p:ph type="body" sz="quarter" idx="23" hasCustomPrompt="1"/>
          </p:nvPr>
        </p:nvSpPr>
        <p:spPr>
          <a:xfrm>
            <a:off x="7227167"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5" name="Text Placeholder 4"/>
          <p:cNvSpPr>
            <a:spLocks noGrp="1"/>
          </p:cNvSpPr>
          <p:nvPr>
            <p:ph type="body" sz="quarter" idx="24" hasCustomPrompt="1"/>
          </p:nvPr>
        </p:nvSpPr>
        <p:spPr>
          <a:xfrm>
            <a:off x="9551793"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25" name="Picture 24">
            <a:extLst>
              <a:ext uri="{FF2B5EF4-FFF2-40B4-BE49-F238E27FC236}">
                <a16:creationId xmlns:a16="http://schemas.microsoft.com/office/drawing/2014/main" id="{36F6E341-A2CC-49FD-972B-830D23CFC2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29" name="Group 28">
            <a:extLst>
              <a:ext uri="{FF2B5EF4-FFF2-40B4-BE49-F238E27FC236}">
                <a16:creationId xmlns:a16="http://schemas.microsoft.com/office/drawing/2014/main" id="{FA343DFF-D49D-40E1-8848-B9207E74FB5D}"/>
              </a:ext>
            </a:extLst>
          </p:cNvPr>
          <p:cNvGrpSpPr/>
          <p:nvPr userDrawn="1"/>
        </p:nvGrpSpPr>
        <p:grpSpPr>
          <a:xfrm>
            <a:off x="348913" y="208968"/>
            <a:ext cx="11494174" cy="825246"/>
            <a:chOff x="367169" y="208968"/>
            <a:chExt cx="11494174" cy="825246"/>
          </a:xfrm>
        </p:grpSpPr>
        <p:sp>
          <p:nvSpPr>
            <p:cNvPr id="30" name="Freeform 87">
              <a:extLst>
                <a:ext uri="{FF2B5EF4-FFF2-40B4-BE49-F238E27FC236}">
                  <a16:creationId xmlns:a16="http://schemas.microsoft.com/office/drawing/2014/main" id="{1412DA29-6F63-4579-8DD5-AEE2C098F333}"/>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Freeform 88">
              <a:extLst>
                <a:ext uri="{FF2B5EF4-FFF2-40B4-BE49-F238E27FC236}">
                  <a16:creationId xmlns:a16="http://schemas.microsoft.com/office/drawing/2014/main" id="{2A909387-C771-49F4-8F9C-48B7C29007C7}"/>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3" name="Title 1">
            <a:extLst>
              <a:ext uri="{FF2B5EF4-FFF2-40B4-BE49-F238E27FC236}">
                <a16:creationId xmlns:a16="http://schemas.microsoft.com/office/drawing/2014/main" id="{56FBF794-C113-45C9-B794-F470C1DFFD1C}"/>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043111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layout style">
    <p:spTree>
      <p:nvGrpSpPr>
        <p:cNvPr id="1" name=""/>
        <p:cNvGrpSpPr/>
        <p:nvPr/>
      </p:nvGrpSpPr>
      <p:grpSpPr>
        <a:xfrm>
          <a:off x="0" y="0"/>
          <a:ext cx="0" cy="0"/>
          <a:chOff x="0" y="0"/>
          <a:chExt cx="0" cy="0"/>
        </a:xfrm>
      </p:grpSpPr>
      <p:sp>
        <p:nvSpPr>
          <p:cNvPr id="28" name="Text Placeholder 28"/>
          <p:cNvSpPr>
            <a:spLocks noGrp="1"/>
          </p:cNvSpPr>
          <p:nvPr>
            <p:ph type="body" sz="quarter" idx="11" hasCustomPrompt="1"/>
          </p:nvPr>
        </p:nvSpPr>
        <p:spPr>
          <a:xfrm>
            <a:off x="557592" y="1193799"/>
            <a:ext cx="2607639" cy="4797935"/>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 name="Table Placeholder 2">
            <a:extLst>
              <a:ext uri="{FF2B5EF4-FFF2-40B4-BE49-F238E27FC236}">
                <a16:creationId xmlns:a16="http://schemas.microsoft.com/office/drawing/2014/main" id="{FEBC7993-274E-4862-A82F-BED159E58DEA}"/>
              </a:ext>
            </a:extLst>
          </p:cNvPr>
          <p:cNvSpPr>
            <a:spLocks noGrp="1"/>
          </p:cNvSpPr>
          <p:nvPr>
            <p:ph type="tbl" sz="quarter" idx="12"/>
          </p:nvPr>
        </p:nvSpPr>
        <p:spPr>
          <a:xfrm>
            <a:off x="3622675" y="1193799"/>
            <a:ext cx="7943850" cy="4797935"/>
          </a:xfrm>
          <a:solidFill>
            <a:schemeClr val="bg1">
              <a:lumMod val="85000"/>
            </a:schemeClr>
          </a:solidFill>
        </p:spPr>
        <p:txBody>
          <a:bodyPr/>
          <a:lstStyle/>
          <a:p>
            <a:endParaRPr lang="en-IN" dirty="0"/>
          </a:p>
        </p:txBody>
      </p:sp>
      <p:pic>
        <p:nvPicPr>
          <p:cNvPr id="15" name="Picture 14">
            <a:extLst>
              <a:ext uri="{FF2B5EF4-FFF2-40B4-BE49-F238E27FC236}">
                <a16:creationId xmlns:a16="http://schemas.microsoft.com/office/drawing/2014/main" id="{D76B6D4D-79EF-4E8E-8D7D-F0486D0DE4D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18" name="Group 17">
            <a:extLst>
              <a:ext uri="{FF2B5EF4-FFF2-40B4-BE49-F238E27FC236}">
                <a16:creationId xmlns:a16="http://schemas.microsoft.com/office/drawing/2014/main" id="{8BE3ED92-6CF6-4D7D-81F4-F4E555EBE520}"/>
              </a:ext>
            </a:extLst>
          </p:cNvPr>
          <p:cNvGrpSpPr/>
          <p:nvPr userDrawn="1"/>
        </p:nvGrpSpPr>
        <p:grpSpPr>
          <a:xfrm>
            <a:off x="348913" y="208968"/>
            <a:ext cx="11494174" cy="825246"/>
            <a:chOff x="367169" y="208968"/>
            <a:chExt cx="11494174" cy="825246"/>
          </a:xfrm>
        </p:grpSpPr>
        <p:sp>
          <p:nvSpPr>
            <p:cNvPr id="19" name="Freeform 87">
              <a:extLst>
                <a:ext uri="{FF2B5EF4-FFF2-40B4-BE49-F238E27FC236}">
                  <a16:creationId xmlns:a16="http://schemas.microsoft.com/office/drawing/2014/main" id="{DE19D964-9C5E-40A8-93E7-20F4C31F3D8D}"/>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88">
              <a:extLst>
                <a:ext uri="{FF2B5EF4-FFF2-40B4-BE49-F238E27FC236}">
                  <a16:creationId xmlns:a16="http://schemas.microsoft.com/office/drawing/2014/main" id="{D0975381-6BF9-4F99-B2D6-D023D4B223D6}"/>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21" name="Title 1">
            <a:extLst>
              <a:ext uri="{FF2B5EF4-FFF2-40B4-BE49-F238E27FC236}">
                <a16:creationId xmlns:a16="http://schemas.microsoft.com/office/drawing/2014/main" id="{012B4F3D-08C9-488C-8A19-7FC9ED97BC44}"/>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5330314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with Example">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3" y="1193799"/>
            <a:ext cx="3587688"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4" name="Group 33">
            <a:extLst>
              <a:ext uri="{FF2B5EF4-FFF2-40B4-BE49-F238E27FC236}">
                <a16:creationId xmlns:a16="http://schemas.microsoft.com/office/drawing/2014/main" id="{EE2F91F0-C503-499A-A056-0AEA3240A692}"/>
              </a:ext>
            </a:extLst>
          </p:cNvPr>
          <p:cNvGrpSpPr/>
          <p:nvPr userDrawn="1"/>
        </p:nvGrpSpPr>
        <p:grpSpPr>
          <a:xfrm>
            <a:off x="348913" y="208968"/>
            <a:ext cx="11494174" cy="825246"/>
            <a:chOff x="367169" y="208968"/>
            <a:chExt cx="11494174" cy="825246"/>
          </a:xfrm>
        </p:grpSpPr>
        <p:sp>
          <p:nvSpPr>
            <p:cNvPr id="35" name="Freeform 87">
              <a:extLst>
                <a:ext uri="{FF2B5EF4-FFF2-40B4-BE49-F238E27FC236}">
                  <a16:creationId xmlns:a16="http://schemas.microsoft.com/office/drawing/2014/main" id="{4EA73A81-291E-44E6-BC07-1A6818F918D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6" name="Freeform 88">
              <a:extLst>
                <a:ext uri="{FF2B5EF4-FFF2-40B4-BE49-F238E27FC236}">
                  <a16:creationId xmlns:a16="http://schemas.microsoft.com/office/drawing/2014/main" id="{6DCB0B60-9CEF-4E91-87C8-099E8EF1AE41}"/>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7" name="Title 1">
            <a:extLst>
              <a:ext uri="{FF2B5EF4-FFF2-40B4-BE49-F238E27FC236}">
                <a16:creationId xmlns:a16="http://schemas.microsoft.com/office/drawing/2014/main" id="{7CB1B8A0-F44E-42F3-8244-AF9AAE056F7D}"/>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9653184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689E10B-7A2D-4D52-91D7-272AC77F4BC3}"/>
              </a:ext>
            </a:extLst>
          </p:cNvPr>
          <p:cNvGrpSpPr/>
          <p:nvPr userDrawn="1"/>
        </p:nvGrpSpPr>
        <p:grpSpPr>
          <a:xfrm>
            <a:off x="9725164" y="5100638"/>
            <a:ext cx="1866251" cy="530864"/>
            <a:chOff x="10051659" y="219383"/>
            <a:chExt cx="1866251" cy="530864"/>
          </a:xfrm>
        </p:grpSpPr>
        <p:sp>
          <p:nvSpPr>
            <p:cNvPr id="33" name="Rectangle 32">
              <a:extLst>
                <a:ext uri="{FF2B5EF4-FFF2-40B4-BE49-F238E27FC236}">
                  <a16:creationId xmlns:a16="http://schemas.microsoft.com/office/drawing/2014/main" id="{20902115-17A3-4FF4-8933-E457533D3BD2}"/>
                </a:ext>
              </a:extLst>
            </p:cNvPr>
            <p:cNvSpPr>
              <a:spLocks noChangeArrowheads="1"/>
            </p:cNvSpPr>
            <p:nvPr/>
          </p:nvSpPr>
          <p:spPr bwMode="auto">
            <a:xfrm>
              <a:off x="11101403"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 name="Picture 39">
              <a:extLst>
                <a:ext uri="{FF2B5EF4-FFF2-40B4-BE49-F238E27FC236}">
                  <a16:creationId xmlns:a16="http://schemas.microsoft.com/office/drawing/2014/main" id="{88B2C8E2-D1A5-44FD-BFA6-31944771C5C4}"/>
                </a:ext>
              </a:extLst>
            </p:cNvPr>
            <p:cNvPicPr>
              <a:picLocks noChangeAspect="1"/>
            </p:cNvPicPr>
            <p:nvPr/>
          </p:nvPicPr>
          <p:blipFill>
            <a:blip r:embed="rId2"/>
            <a:stretch>
              <a:fillRect/>
            </a:stretch>
          </p:blipFill>
          <p:spPr>
            <a:xfrm>
              <a:off x="10051659" y="219383"/>
              <a:ext cx="1866251" cy="330954"/>
            </a:xfrm>
            <a:prstGeom prst="rect">
              <a:avLst/>
            </a:prstGeom>
          </p:spPr>
        </p:pic>
      </p:grpSp>
      <p:sp>
        <p:nvSpPr>
          <p:cNvPr id="29" name="Freeform 87">
            <a:extLst>
              <a:ext uri="{FF2B5EF4-FFF2-40B4-BE49-F238E27FC236}">
                <a16:creationId xmlns:a16="http://schemas.microsoft.com/office/drawing/2014/main" id="{44F1EA6C-6062-47A1-9608-6D11E17B5C6A}"/>
              </a:ext>
            </a:extLst>
          </p:cNvPr>
          <p:cNvSpPr>
            <a:spLocks/>
          </p:cNvSpPr>
          <p:nvPr userDrawn="1"/>
        </p:nvSpPr>
        <p:spPr bwMode="auto">
          <a:xfrm>
            <a:off x="11293812"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grpSp>
        <p:nvGrpSpPr>
          <p:cNvPr id="2" name="Group 1">
            <a:extLst>
              <a:ext uri="{FF2B5EF4-FFF2-40B4-BE49-F238E27FC236}">
                <a16:creationId xmlns:a16="http://schemas.microsoft.com/office/drawing/2014/main" id="{D2557B7B-39EF-4886-8943-744CCBEC29B4}"/>
              </a:ext>
            </a:extLst>
          </p:cNvPr>
          <p:cNvGrpSpPr/>
          <p:nvPr userDrawn="1"/>
        </p:nvGrpSpPr>
        <p:grpSpPr>
          <a:xfrm>
            <a:off x="515938" y="6180138"/>
            <a:ext cx="11125200" cy="34925"/>
            <a:chOff x="515938" y="6180138"/>
            <a:chExt cx="11125200" cy="34925"/>
          </a:xfrm>
        </p:grpSpPr>
        <p:sp>
          <p:nvSpPr>
            <p:cNvPr id="35" name="Rectangle 35"/>
            <p:cNvSpPr>
              <a:spLocks noChangeArrowheads="1"/>
            </p:cNvSpPr>
            <p:nvPr userDrawn="1"/>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 name="Rectangle 36"/>
            <p:cNvSpPr>
              <a:spLocks noChangeArrowheads="1"/>
            </p:cNvSpPr>
            <p:nvPr userDrawn="1"/>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Rectangle 37"/>
            <p:cNvSpPr>
              <a:spLocks noChangeArrowheads="1"/>
            </p:cNvSpPr>
            <p:nvPr userDrawn="1"/>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 name="Rectangle 38"/>
            <p:cNvSpPr>
              <a:spLocks noChangeArrowheads="1"/>
            </p:cNvSpPr>
            <p:nvPr userDrawn="1"/>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9" name="Rectangle 39"/>
            <p:cNvSpPr>
              <a:spLocks noChangeArrowheads="1"/>
            </p:cNvSpPr>
            <p:nvPr userDrawn="1"/>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3" name="Rectangle 34"/>
          <p:cNvSpPr>
            <a:spLocks noChangeArrowheads="1"/>
          </p:cNvSpPr>
          <p:nvPr userDrawn="1"/>
        </p:nvSpPr>
        <p:spPr bwMode="auto">
          <a:xfrm>
            <a:off x="536575" y="5266115"/>
            <a:ext cx="149720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1" i="0" u="none" strike="noStrike" cap="none" normalizeH="0" baseline="0" dirty="0">
                <a:ln>
                  <a:noFill/>
                </a:ln>
                <a:solidFill>
                  <a:schemeClr val="accent1"/>
                </a:solidFill>
                <a:effectLst/>
                <a:latin typeface="Segoe UI" panose="020B0502040204020203" pitchFamily="34" charset="0"/>
              </a:rPr>
              <a:t>End Slide</a:t>
            </a:r>
            <a:endParaRPr kumimoji="0" lang="en-US" altLang="en-US" sz="1800" b="0"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8898108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Main Slide">
    <p:spTree>
      <p:nvGrpSpPr>
        <p:cNvPr id="1" name=""/>
        <p:cNvGrpSpPr/>
        <p:nvPr/>
      </p:nvGrpSpPr>
      <p:grpSpPr>
        <a:xfrm>
          <a:off x="0" y="0"/>
          <a:ext cx="0" cy="0"/>
          <a:chOff x="0" y="0"/>
          <a:chExt cx="0" cy="0"/>
        </a:xfrm>
      </p:grpSpPr>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8" name="Rectangle 7"/>
          <p:cNvSpPr>
            <a:spLocks noChangeArrowheads="1"/>
          </p:cNvSpPr>
          <p:nvPr userDrawn="1"/>
        </p:nvSpPr>
        <p:spPr bwMode="auto">
          <a:xfrm>
            <a:off x="-41565" y="-1"/>
            <a:ext cx="12193200" cy="6876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3" name="Rectangle 12"/>
          <p:cNvSpPr>
            <a:spLocks noChangeArrowheads="1"/>
          </p:cNvSpPr>
          <p:nvPr userDrawn="1"/>
        </p:nvSpPr>
        <p:spPr bwMode="auto">
          <a:xfrm>
            <a:off x="8941560" y="3305268"/>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3"/>
          <p:cNvSpPr>
            <a:spLocks noChangeArrowheads="1"/>
          </p:cNvSpPr>
          <p:nvPr userDrawn="1"/>
        </p:nvSpPr>
        <p:spPr bwMode="auto">
          <a:xfrm>
            <a:off x="9463566" y="5908063"/>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5" name="Rectangle 14"/>
          <p:cNvSpPr>
            <a:spLocks noChangeArrowheads="1"/>
          </p:cNvSpPr>
          <p:nvPr userDrawn="1"/>
        </p:nvSpPr>
        <p:spPr bwMode="auto">
          <a:xfrm>
            <a:off x="7718872" y="4946336"/>
            <a:ext cx="1748270"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6" name="Rectangle 15"/>
          <p:cNvSpPr>
            <a:spLocks noChangeArrowheads="1"/>
          </p:cNvSpPr>
          <p:nvPr userDrawn="1"/>
        </p:nvSpPr>
        <p:spPr bwMode="auto">
          <a:xfrm>
            <a:off x="5983114" y="4009635"/>
            <a:ext cx="174827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7" name="Rectangle 16"/>
          <p:cNvSpPr>
            <a:spLocks noChangeArrowheads="1"/>
          </p:cNvSpPr>
          <p:nvPr userDrawn="1"/>
        </p:nvSpPr>
        <p:spPr bwMode="auto">
          <a:xfrm>
            <a:off x="11190412" y="4949911"/>
            <a:ext cx="1004630" cy="967091"/>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8" name="Rectangle 17"/>
          <p:cNvSpPr>
            <a:spLocks noChangeArrowheads="1"/>
          </p:cNvSpPr>
          <p:nvPr userDrawn="1"/>
        </p:nvSpPr>
        <p:spPr bwMode="auto">
          <a:xfrm>
            <a:off x="7790348" y="4290"/>
            <a:ext cx="1717881"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9" name="Rectangle 18"/>
          <p:cNvSpPr>
            <a:spLocks noChangeArrowheads="1"/>
          </p:cNvSpPr>
          <p:nvPr userDrawn="1"/>
        </p:nvSpPr>
        <p:spPr bwMode="auto">
          <a:xfrm>
            <a:off x="6076043" y="947565"/>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1" name="Oval 20"/>
          <p:cNvSpPr>
            <a:spLocks noChangeArrowheads="1"/>
          </p:cNvSpPr>
          <p:nvPr userDrawn="1"/>
        </p:nvSpPr>
        <p:spPr bwMode="auto">
          <a:xfrm>
            <a:off x="7023301" y="6359260"/>
            <a:ext cx="513041" cy="498740"/>
          </a:xfrm>
          <a:prstGeom prst="ellipse">
            <a:avLst/>
          </a:pr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4" name="Oval 23"/>
          <p:cNvSpPr>
            <a:spLocks noChangeArrowheads="1"/>
          </p:cNvSpPr>
          <p:nvPr userDrawn="1"/>
        </p:nvSpPr>
        <p:spPr bwMode="auto">
          <a:xfrm>
            <a:off x="7159158" y="6492436"/>
            <a:ext cx="241326" cy="232388"/>
          </a:xfrm>
          <a:prstGeom prst="ellipse">
            <a:avLst/>
          </a:pr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5" name="Rectangle 24"/>
          <p:cNvSpPr>
            <a:spLocks noChangeArrowheads="1"/>
          </p:cNvSpPr>
          <p:nvPr userDrawn="1"/>
        </p:nvSpPr>
        <p:spPr bwMode="auto">
          <a:xfrm>
            <a:off x="11190412" y="1935968"/>
            <a:ext cx="100463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6" name="Freeform 25"/>
          <p:cNvSpPr>
            <a:spLocks/>
          </p:cNvSpPr>
          <p:nvPr userDrawn="1"/>
        </p:nvSpPr>
        <p:spPr bwMode="auto">
          <a:xfrm>
            <a:off x="11199350" y="4958848"/>
            <a:ext cx="237751" cy="266353"/>
          </a:xfrm>
          <a:custGeom>
            <a:avLst/>
            <a:gdLst>
              <a:gd name="T0" fmla="*/ 133 w 133"/>
              <a:gd name="T1" fmla="*/ 0 h 149"/>
              <a:gd name="T2" fmla="*/ 0 w 133"/>
              <a:gd name="T3" fmla="*/ 0 h 149"/>
              <a:gd name="T4" fmla="*/ 0 w 133"/>
              <a:gd name="T5" fmla="*/ 149 h 149"/>
              <a:gd name="T6" fmla="*/ 133 w 133"/>
              <a:gd name="T7" fmla="*/ 0 h 149"/>
            </a:gdLst>
            <a:ahLst/>
            <a:cxnLst>
              <a:cxn ang="0">
                <a:pos x="T0" y="T1"/>
              </a:cxn>
              <a:cxn ang="0">
                <a:pos x="T2" y="T3"/>
              </a:cxn>
              <a:cxn ang="0">
                <a:pos x="T4" y="T5"/>
              </a:cxn>
              <a:cxn ang="0">
                <a:pos x="T6" y="T7"/>
              </a:cxn>
            </a:cxnLst>
            <a:rect l="0" t="0" r="r" b="b"/>
            <a:pathLst>
              <a:path w="133" h="149">
                <a:moveTo>
                  <a:pt x="133" y="0"/>
                </a:moveTo>
                <a:lnTo>
                  <a:pt x="0" y="0"/>
                </a:lnTo>
                <a:lnTo>
                  <a:pt x="0" y="149"/>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7" name="Freeform 26"/>
          <p:cNvSpPr>
            <a:spLocks/>
          </p:cNvSpPr>
          <p:nvPr userDrawn="1"/>
        </p:nvSpPr>
        <p:spPr bwMode="auto">
          <a:xfrm>
            <a:off x="11199350" y="1948481"/>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8" name="Freeform 27"/>
          <p:cNvSpPr>
            <a:spLocks/>
          </p:cNvSpPr>
          <p:nvPr userDrawn="1"/>
        </p:nvSpPr>
        <p:spPr bwMode="auto">
          <a:xfrm>
            <a:off x="7802862" y="7839"/>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9" name="Freeform 28"/>
          <p:cNvSpPr>
            <a:spLocks/>
          </p:cNvSpPr>
          <p:nvPr userDrawn="1"/>
        </p:nvSpPr>
        <p:spPr bwMode="auto">
          <a:xfrm>
            <a:off x="7718872" y="5645286"/>
            <a:ext cx="237751" cy="266353"/>
          </a:xfrm>
          <a:custGeom>
            <a:avLst/>
            <a:gdLst>
              <a:gd name="T0" fmla="*/ 133 w 133"/>
              <a:gd name="T1" fmla="*/ 149 h 149"/>
              <a:gd name="T2" fmla="*/ 0 w 133"/>
              <a:gd name="T3" fmla="*/ 149 h 149"/>
              <a:gd name="T4" fmla="*/ 0 w 133"/>
              <a:gd name="T5" fmla="*/ 0 h 149"/>
              <a:gd name="T6" fmla="*/ 133 w 133"/>
              <a:gd name="T7" fmla="*/ 149 h 149"/>
            </a:gdLst>
            <a:ahLst/>
            <a:cxnLst>
              <a:cxn ang="0">
                <a:pos x="T0" y="T1"/>
              </a:cxn>
              <a:cxn ang="0">
                <a:pos x="T2" y="T3"/>
              </a:cxn>
              <a:cxn ang="0">
                <a:pos x="T4" y="T5"/>
              </a:cxn>
              <a:cxn ang="0">
                <a:pos x="T6" y="T7"/>
              </a:cxn>
            </a:cxnLst>
            <a:rect l="0" t="0" r="r" b="b"/>
            <a:pathLst>
              <a:path w="133" h="149">
                <a:moveTo>
                  <a:pt x="133" y="149"/>
                </a:moveTo>
                <a:lnTo>
                  <a:pt x="0" y="149"/>
                </a:lnTo>
                <a:lnTo>
                  <a:pt x="0" y="0"/>
                </a:lnTo>
                <a:lnTo>
                  <a:pt x="133" y="149"/>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0" name="Freeform 29"/>
          <p:cNvSpPr>
            <a:spLocks/>
          </p:cNvSpPr>
          <p:nvPr userDrawn="1"/>
        </p:nvSpPr>
        <p:spPr bwMode="auto">
          <a:xfrm>
            <a:off x="10945484" y="6607013"/>
            <a:ext cx="235963" cy="262777"/>
          </a:xfrm>
          <a:custGeom>
            <a:avLst/>
            <a:gdLst>
              <a:gd name="T0" fmla="*/ 0 w 132"/>
              <a:gd name="T1" fmla="*/ 147 h 147"/>
              <a:gd name="T2" fmla="*/ 132 w 132"/>
              <a:gd name="T3" fmla="*/ 147 h 147"/>
              <a:gd name="T4" fmla="*/ 132 w 132"/>
              <a:gd name="T5" fmla="*/ 0 h 147"/>
              <a:gd name="T6" fmla="*/ 0 w 132"/>
              <a:gd name="T7" fmla="*/ 147 h 147"/>
            </a:gdLst>
            <a:ahLst/>
            <a:cxnLst>
              <a:cxn ang="0">
                <a:pos x="T0" y="T1"/>
              </a:cxn>
              <a:cxn ang="0">
                <a:pos x="T2" y="T3"/>
              </a:cxn>
              <a:cxn ang="0">
                <a:pos x="T4" y="T5"/>
              </a:cxn>
              <a:cxn ang="0">
                <a:pos x="T6" y="T7"/>
              </a:cxn>
            </a:cxnLst>
            <a:rect l="0" t="0" r="r" b="b"/>
            <a:pathLst>
              <a:path w="132" h="147">
                <a:moveTo>
                  <a:pt x="0" y="147"/>
                </a:moveTo>
                <a:lnTo>
                  <a:pt x="132" y="147"/>
                </a:lnTo>
                <a:lnTo>
                  <a:pt x="132"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1" name="Freeform 30"/>
          <p:cNvSpPr>
            <a:spLocks/>
          </p:cNvSpPr>
          <p:nvPr userDrawn="1"/>
        </p:nvSpPr>
        <p:spPr bwMode="auto">
          <a:xfrm>
            <a:off x="7557960" y="1634002"/>
            <a:ext cx="235963" cy="268140"/>
          </a:xfrm>
          <a:custGeom>
            <a:avLst/>
            <a:gdLst>
              <a:gd name="T0" fmla="*/ 0 w 132"/>
              <a:gd name="T1" fmla="*/ 150 h 150"/>
              <a:gd name="T2" fmla="*/ 132 w 132"/>
              <a:gd name="T3" fmla="*/ 150 h 150"/>
              <a:gd name="T4" fmla="*/ 132 w 132"/>
              <a:gd name="T5" fmla="*/ 0 h 150"/>
              <a:gd name="T6" fmla="*/ 0 w 132"/>
              <a:gd name="T7" fmla="*/ 150 h 150"/>
            </a:gdLst>
            <a:ahLst/>
            <a:cxnLst>
              <a:cxn ang="0">
                <a:pos x="T0" y="T1"/>
              </a:cxn>
              <a:cxn ang="0">
                <a:pos x="T2" y="T3"/>
              </a:cxn>
              <a:cxn ang="0">
                <a:pos x="T4" y="T5"/>
              </a:cxn>
              <a:cxn ang="0">
                <a:pos x="T6" y="T7"/>
              </a:cxn>
            </a:cxnLst>
            <a:rect l="0" t="0" r="r" b="b"/>
            <a:pathLst>
              <a:path w="132" h="150">
                <a:moveTo>
                  <a:pt x="0" y="150"/>
                </a:moveTo>
                <a:lnTo>
                  <a:pt x="132" y="150"/>
                </a:lnTo>
                <a:lnTo>
                  <a:pt x="132" y="0"/>
                </a:lnTo>
                <a:lnTo>
                  <a:pt x="0" y="15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2" name="Freeform 31"/>
          <p:cNvSpPr>
            <a:spLocks/>
          </p:cNvSpPr>
          <p:nvPr userDrawn="1"/>
        </p:nvSpPr>
        <p:spPr bwMode="auto">
          <a:xfrm>
            <a:off x="7493634" y="4708585"/>
            <a:ext cx="237751" cy="262777"/>
          </a:xfrm>
          <a:custGeom>
            <a:avLst/>
            <a:gdLst>
              <a:gd name="T0" fmla="*/ 0 w 133"/>
              <a:gd name="T1" fmla="*/ 147 h 147"/>
              <a:gd name="T2" fmla="*/ 133 w 133"/>
              <a:gd name="T3" fmla="*/ 147 h 147"/>
              <a:gd name="T4" fmla="*/ 133 w 133"/>
              <a:gd name="T5" fmla="*/ 0 h 147"/>
              <a:gd name="T6" fmla="*/ 0 w 133"/>
              <a:gd name="T7" fmla="*/ 147 h 147"/>
            </a:gdLst>
            <a:ahLst/>
            <a:cxnLst>
              <a:cxn ang="0">
                <a:pos x="T0" y="T1"/>
              </a:cxn>
              <a:cxn ang="0">
                <a:pos x="T2" y="T3"/>
              </a:cxn>
              <a:cxn ang="0">
                <a:pos x="T4" y="T5"/>
              </a:cxn>
              <a:cxn ang="0">
                <a:pos x="T6" y="T7"/>
              </a:cxn>
            </a:cxnLst>
            <a:rect l="0" t="0" r="r" b="b"/>
            <a:pathLst>
              <a:path w="133" h="147">
                <a:moveTo>
                  <a:pt x="0" y="147"/>
                </a:moveTo>
                <a:lnTo>
                  <a:pt x="133" y="147"/>
                </a:lnTo>
                <a:lnTo>
                  <a:pt x="133"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781780" y="2336379"/>
            <a:ext cx="3896036" cy="521681"/>
          </a:xfrm>
        </p:spPr>
        <p:txBody>
          <a:bodyPr wrap="square">
            <a:spAutoFit/>
          </a:bodyPr>
          <a:lstStyle>
            <a:lvl1pPr>
              <a:defRPr sz="3100" b="1">
                <a:solidFill>
                  <a:schemeClr val="accent4">
                    <a:lumMod val="75000"/>
                    <a:lumOff val="25000"/>
                  </a:schemeClr>
                </a:solidFill>
                <a:latin typeface="Segoe UI" panose="020B0502040204020203" pitchFamily="34" charset="0"/>
                <a:cs typeface="Segoe UI" panose="020B0502040204020203" pitchFamily="34" charset="0"/>
              </a:defRPr>
            </a:lvl1pPr>
            <a:lvl2pPr>
              <a:defRPr sz="3100"/>
            </a:lvl2pPr>
            <a:lvl3pPr>
              <a:defRPr sz="3100"/>
            </a:lvl3pPr>
            <a:lvl4pPr>
              <a:defRPr sz="3100"/>
            </a:lvl4pPr>
            <a:lvl5pPr>
              <a:defRPr sz="3100"/>
            </a:lvl5pPr>
          </a:lstStyle>
          <a:p>
            <a:pPr lvl="0"/>
            <a:r>
              <a:rPr lang="en-US" dirty="0"/>
              <a:t>Presentation</a:t>
            </a:r>
            <a:endParaRPr lang="en-IN" dirty="0"/>
          </a:p>
        </p:txBody>
      </p:sp>
      <p:sp>
        <p:nvSpPr>
          <p:cNvPr id="46" name="Text Placeholder 45"/>
          <p:cNvSpPr>
            <a:spLocks noGrp="1"/>
          </p:cNvSpPr>
          <p:nvPr>
            <p:ph type="body" sz="quarter" idx="13" hasCustomPrompt="1"/>
          </p:nvPr>
        </p:nvSpPr>
        <p:spPr>
          <a:xfrm>
            <a:off x="6781781" y="2775541"/>
            <a:ext cx="3896036" cy="887422"/>
          </a:xfrm>
        </p:spPr>
        <p:txBody>
          <a:bodyPr wrap="square">
            <a:spAutoFit/>
          </a:bodyPr>
          <a:lstStyle>
            <a:lvl1pPr>
              <a:lnSpc>
                <a:spcPts val="3100"/>
              </a:lnSpc>
              <a:spcBef>
                <a:spcPts val="0"/>
              </a:spcBef>
              <a:defRPr sz="3100">
                <a:solidFill>
                  <a:schemeClr val="accent4">
                    <a:lumMod val="75000"/>
                    <a:lumOff val="25000"/>
                  </a:schemeClr>
                </a:solidFill>
                <a:latin typeface="Segoe UI" panose="020B0502040204020203" pitchFamily="34" charset="0"/>
                <a:cs typeface="Segoe UI" panose="020B0502040204020203" pitchFamily="34" charset="0"/>
              </a:defRPr>
            </a:lvl1pPr>
          </a:lstStyle>
          <a:p>
            <a:pPr lvl="0"/>
            <a:r>
              <a:rPr lang="en-US" dirty="0"/>
              <a:t>Title</a:t>
            </a:r>
            <a:br>
              <a:rPr lang="en-US" dirty="0"/>
            </a:br>
            <a:r>
              <a:rPr lang="en-US" dirty="0"/>
              <a:t>goes here</a:t>
            </a:r>
            <a:endParaRPr lang="en-IN" dirty="0"/>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40" name="Freeform 39"/>
          <p:cNvSpPr>
            <a:spLocks/>
          </p:cNvSpPr>
          <p:nvPr userDrawn="1"/>
        </p:nvSpPr>
        <p:spPr bwMode="auto">
          <a:xfrm>
            <a:off x="-41565" y="3575"/>
            <a:ext cx="6270890" cy="6876000"/>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1" name="Freeform 40"/>
          <p:cNvSpPr>
            <a:spLocks/>
          </p:cNvSpPr>
          <p:nvPr userDrawn="1"/>
        </p:nvSpPr>
        <p:spPr bwMode="auto">
          <a:xfrm>
            <a:off x="4365361" y="4454234"/>
            <a:ext cx="2651007" cy="2427557"/>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2" name="Freeform 41"/>
          <p:cNvSpPr>
            <a:spLocks/>
          </p:cNvSpPr>
          <p:nvPr userDrawn="1"/>
        </p:nvSpPr>
        <p:spPr bwMode="auto">
          <a:xfrm>
            <a:off x="4365105" y="1585141"/>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Tree>
    <p:extLst>
      <p:ext uri="{BB962C8B-B14F-4D97-AF65-F5344CB8AC3E}">
        <p14:creationId xmlns:p14="http://schemas.microsoft.com/office/powerpoint/2010/main" val="3903290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er Main Slide">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1" y="0"/>
            <a:ext cx="12192001" cy="68643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64" name="Picture Placeholder 63">
            <a:extLst>
              <a:ext uri="{FF2B5EF4-FFF2-40B4-BE49-F238E27FC236}">
                <a16:creationId xmlns:a16="http://schemas.microsoft.com/office/drawing/2014/main" id="{0D5B5778-AF0D-4083-ABD6-5062BEDF00F9}"/>
              </a:ext>
            </a:extLst>
          </p:cNvPr>
          <p:cNvSpPr>
            <a:spLocks noGrp="1"/>
          </p:cNvSpPr>
          <p:nvPr>
            <p:ph type="pic" sz="quarter" idx="17" hasCustomPrompt="1"/>
          </p:nvPr>
        </p:nvSpPr>
        <p:spPr>
          <a:xfrm>
            <a:off x="-12700" y="0"/>
            <a:ext cx="5921375" cy="6858000"/>
          </a:xfrm>
          <a:solidFill>
            <a:schemeClr val="bg1">
              <a:lumMod val="85000"/>
            </a:schemeClr>
          </a:solidFill>
        </p:spPr>
        <p:txBody>
          <a:bodyPr/>
          <a:lstStyle>
            <a:lvl1pPr>
              <a:defRPr/>
            </a:lvl1pPr>
          </a:lstStyle>
          <a:p>
            <a:r>
              <a:rPr lang="en-US" dirty="0"/>
              <a:t>Company Image</a:t>
            </a:r>
            <a:endParaRPr lang="en-IN" dirty="0"/>
          </a:p>
        </p:txBody>
      </p:sp>
      <p:grpSp>
        <p:nvGrpSpPr>
          <p:cNvPr id="41" name="Group 40">
            <a:extLst>
              <a:ext uri="{FF2B5EF4-FFF2-40B4-BE49-F238E27FC236}">
                <a16:creationId xmlns:a16="http://schemas.microsoft.com/office/drawing/2014/main" id="{516EE004-3B94-496C-B457-BB9738A06932}"/>
              </a:ext>
            </a:extLst>
          </p:cNvPr>
          <p:cNvGrpSpPr/>
          <p:nvPr userDrawn="1"/>
        </p:nvGrpSpPr>
        <p:grpSpPr>
          <a:xfrm>
            <a:off x="6461898" y="1839385"/>
            <a:ext cx="4113397" cy="3019346"/>
            <a:chOff x="-38580" y="3575"/>
            <a:chExt cx="9373774" cy="6880602"/>
          </a:xfrm>
        </p:grpSpPr>
        <p:sp>
          <p:nvSpPr>
            <p:cNvPr id="42" name="Freeform 19">
              <a:extLst>
                <a:ext uri="{FF2B5EF4-FFF2-40B4-BE49-F238E27FC236}">
                  <a16:creationId xmlns:a16="http://schemas.microsoft.com/office/drawing/2014/main" id="{6D937FD6-85E7-4AFF-97E9-2F1E848B00C0}"/>
                </a:ext>
              </a:extLst>
            </p:cNvPr>
            <p:cNvSpPr>
              <a:spLocks/>
            </p:cNvSpPr>
            <p:nvPr userDrawn="1"/>
          </p:nvSpPr>
          <p:spPr bwMode="auto">
            <a:xfrm>
              <a:off x="-38580" y="3575"/>
              <a:ext cx="6270890" cy="6857222"/>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w="63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3" name="Freeform 21">
              <a:extLst>
                <a:ext uri="{FF2B5EF4-FFF2-40B4-BE49-F238E27FC236}">
                  <a16:creationId xmlns:a16="http://schemas.microsoft.com/office/drawing/2014/main" id="{CAEA3237-D463-4F60-9D35-291F52B46EC0}"/>
                </a:ext>
              </a:extLst>
            </p:cNvPr>
            <p:cNvSpPr>
              <a:spLocks/>
            </p:cNvSpPr>
            <p:nvPr userDrawn="1"/>
          </p:nvSpPr>
          <p:spPr bwMode="auto">
            <a:xfrm>
              <a:off x="6366797" y="4436817"/>
              <a:ext cx="2651006" cy="2427558"/>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5" name="Freeform 22">
              <a:extLst>
                <a:ext uri="{FF2B5EF4-FFF2-40B4-BE49-F238E27FC236}">
                  <a16:creationId xmlns:a16="http://schemas.microsoft.com/office/drawing/2014/main" id="{26B15ADD-9FC3-41FA-B837-A43795F8F238}"/>
                </a:ext>
              </a:extLst>
            </p:cNvPr>
            <p:cNvSpPr>
              <a:spLocks/>
            </p:cNvSpPr>
            <p:nvPr userDrawn="1"/>
          </p:nvSpPr>
          <p:spPr bwMode="auto">
            <a:xfrm>
              <a:off x="6357830" y="1421858"/>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6" name="Oval 45">
              <a:extLst>
                <a:ext uri="{FF2B5EF4-FFF2-40B4-BE49-F238E27FC236}">
                  <a16:creationId xmlns:a16="http://schemas.microsoft.com/office/drawing/2014/main" id="{B25219D8-25C3-4DA4-AC73-ED93BFB78318}"/>
                </a:ext>
              </a:extLst>
            </p:cNvPr>
            <p:cNvSpPr>
              <a:spLocks noChangeArrowheads="1"/>
            </p:cNvSpPr>
            <p:nvPr userDrawn="1"/>
          </p:nvSpPr>
          <p:spPr bwMode="auto">
            <a:xfrm>
              <a:off x="9093867" y="6651789"/>
              <a:ext cx="241327" cy="232388"/>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458971" y="5120261"/>
            <a:ext cx="4065409" cy="784830"/>
          </a:xfrm>
        </p:spPr>
        <p:txBody>
          <a:bodyPr wrap="square">
            <a:spAutoFit/>
          </a:bodyPr>
          <a:lstStyle>
            <a:lvl1pPr>
              <a:defRPr sz="2500" b="0">
                <a:solidFill>
                  <a:schemeClr val="accent4">
                    <a:lumMod val="75000"/>
                    <a:lumOff val="25000"/>
                  </a:schemeClr>
                </a:solidFill>
                <a:latin typeface="Segoe UI Semibold" panose="020B0702040204020203" pitchFamily="34" charset="0"/>
                <a:cs typeface="Segoe UI Semibold" panose="020B0702040204020203" pitchFamily="34" charset="0"/>
              </a:defRPr>
            </a:lvl1pPr>
            <a:lvl2pPr>
              <a:defRPr sz="3100"/>
            </a:lvl2pPr>
            <a:lvl3pPr>
              <a:defRPr sz="3100"/>
            </a:lvl3pPr>
            <a:lvl4pPr>
              <a:defRPr sz="3100"/>
            </a:lvl4pPr>
            <a:lvl5pPr>
              <a:defRPr sz="3100"/>
            </a:lvl5pPr>
          </a:lstStyle>
          <a:p>
            <a:pPr lvl="0"/>
            <a:r>
              <a:rPr lang="en-US" dirty="0" err="1"/>
              <a:t>Intelliswift</a:t>
            </a:r>
            <a:r>
              <a:rPr lang="en-US" dirty="0"/>
              <a:t> Company and Capabilities Overview</a:t>
            </a:r>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grpSp>
        <p:nvGrpSpPr>
          <p:cNvPr id="58" name="Group 57">
            <a:extLst>
              <a:ext uri="{FF2B5EF4-FFF2-40B4-BE49-F238E27FC236}">
                <a16:creationId xmlns:a16="http://schemas.microsoft.com/office/drawing/2014/main" id="{A3E42354-48E0-4429-B69C-A62675D6BA38}"/>
              </a:ext>
            </a:extLst>
          </p:cNvPr>
          <p:cNvGrpSpPr/>
          <p:nvPr userDrawn="1"/>
        </p:nvGrpSpPr>
        <p:grpSpPr>
          <a:xfrm flipV="1">
            <a:off x="5910488" y="6317826"/>
            <a:ext cx="6281512" cy="53616"/>
            <a:chOff x="515938" y="6180138"/>
            <a:chExt cx="11125200" cy="34925"/>
          </a:xfrm>
        </p:grpSpPr>
        <p:sp>
          <p:nvSpPr>
            <p:cNvPr id="59" name="Rectangle 35">
              <a:extLst>
                <a:ext uri="{FF2B5EF4-FFF2-40B4-BE49-F238E27FC236}">
                  <a16:creationId xmlns:a16="http://schemas.microsoft.com/office/drawing/2014/main" id="{805539E9-8107-4D4D-8E37-B5D3D6C4298E}"/>
                </a:ext>
              </a:extLst>
            </p:cNvPr>
            <p:cNvSpPr>
              <a:spLocks noChangeArrowheads="1"/>
            </p:cNvSpPr>
            <p:nvPr/>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0" name="Rectangle 36">
              <a:extLst>
                <a:ext uri="{FF2B5EF4-FFF2-40B4-BE49-F238E27FC236}">
                  <a16:creationId xmlns:a16="http://schemas.microsoft.com/office/drawing/2014/main" id="{E2168D98-7A33-4F1F-AEC1-DE3536D8EFA8}"/>
                </a:ext>
              </a:extLst>
            </p:cNvPr>
            <p:cNvSpPr>
              <a:spLocks noChangeArrowheads="1"/>
            </p:cNvSpPr>
            <p:nvPr/>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1" name="Rectangle 37">
              <a:extLst>
                <a:ext uri="{FF2B5EF4-FFF2-40B4-BE49-F238E27FC236}">
                  <a16:creationId xmlns:a16="http://schemas.microsoft.com/office/drawing/2014/main" id="{9C0EC4F9-4889-411D-8162-CC6BE6B3FA76}"/>
                </a:ext>
              </a:extLst>
            </p:cNvPr>
            <p:cNvSpPr>
              <a:spLocks noChangeArrowheads="1"/>
            </p:cNvSpPr>
            <p:nvPr/>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2" name="Rectangle 38">
              <a:extLst>
                <a:ext uri="{FF2B5EF4-FFF2-40B4-BE49-F238E27FC236}">
                  <a16:creationId xmlns:a16="http://schemas.microsoft.com/office/drawing/2014/main" id="{E65B11B8-CD8B-4367-8BCE-D6C6C6B00FD3}"/>
                </a:ext>
              </a:extLst>
            </p:cNvPr>
            <p:cNvSpPr>
              <a:spLocks noChangeArrowheads="1"/>
            </p:cNvSpPr>
            <p:nvPr/>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3" name="Rectangle 39">
              <a:extLst>
                <a:ext uri="{FF2B5EF4-FFF2-40B4-BE49-F238E27FC236}">
                  <a16:creationId xmlns:a16="http://schemas.microsoft.com/office/drawing/2014/main" id="{557249E6-0EE7-4C85-9A60-623B60D926B1}"/>
                </a:ext>
              </a:extLst>
            </p:cNvPr>
            <p:cNvSpPr>
              <a:spLocks noChangeArrowheads="1"/>
            </p:cNvSpPr>
            <p:nvPr/>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29610980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7" name="Picture Placeholder 6">
            <a:extLst>
              <a:ext uri="{FF2B5EF4-FFF2-40B4-BE49-F238E27FC236}">
                <a16:creationId xmlns:a16="http://schemas.microsoft.com/office/drawing/2014/main" id="{4A323DB2-4197-4643-9112-50A2EEFA504B}"/>
              </a:ext>
            </a:extLst>
          </p:cNvPr>
          <p:cNvSpPr>
            <a:spLocks noGrp="1"/>
          </p:cNvSpPr>
          <p:nvPr>
            <p:ph type="pic" sz="quarter" idx="17"/>
          </p:nvPr>
        </p:nvSpPr>
        <p:spPr>
          <a:xfrm>
            <a:off x="6537961" y="0"/>
            <a:ext cx="5654040" cy="6858000"/>
          </a:xfrm>
          <a:solidFill>
            <a:schemeClr val="bg1">
              <a:lumMod val="85000"/>
            </a:schemeClr>
          </a:solidFill>
        </p:spPr>
        <p:txBody>
          <a:bodyPr/>
          <a:lstStyle/>
          <a:p>
            <a:endParaRPr lang="en-IN" dirty="0"/>
          </a:p>
        </p:txBody>
      </p:sp>
      <p:sp>
        <p:nvSpPr>
          <p:cNvPr id="42" name="Text Placeholder 41"/>
          <p:cNvSpPr>
            <a:spLocks noGrp="1"/>
          </p:cNvSpPr>
          <p:nvPr>
            <p:ph type="body" sz="quarter" idx="12" hasCustomPrompt="1"/>
          </p:nvPr>
        </p:nvSpPr>
        <p:spPr>
          <a:xfrm>
            <a:off x="604738" y="131331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337"/>
          <p:cNvSpPr>
            <a:spLocks/>
          </p:cNvSpPr>
          <p:nvPr userDrawn="1"/>
        </p:nvSpPr>
        <p:spPr bwMode="auto">
          <a:xfrm>
            <a:off x="5509577" y="460593"/>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cxnSp>
        <p:nvCxnSpPr>
          <p:cNvPr id="4" name="Straight Connector 3">
            <a:extLst>
              <a:ext uri="{FF2B5EF4-FFF2-40B4-BE49-F238E27FC236}">
                <a16:creationId xmlns:a16="http://schemas.microsoft.com/office/drawing/2014/main" id="{BDD4130D-5D11-41DB-915E-62F762A67CC1}"/>
              </a:ext>
            </a:extLst>
          </p:cNvPr>
          <p:cNvCxnSpPr>
            <a:cxnSpLocks/>
          </p:cNvCxnSpPr>
          <p:nvPr userDrawn="1"/>
        </p:nvCxnSpPr>
        <p:spPr>
          <a:xfrm>
            <a:off x="604738" y="1681533"/>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Text Placeholder 41">
            <a:extLst>
              <a:ext uri="{FF2B5EF4-FFF2-40B4-BE49-F238E27FC236}">
                <a16:creationId xmlns:a16="http://schemas.microsoft.com/office/drawing/2014/main" id="{CFA007C2-FFF8-49F2-9B63-D68D77A02B76}"/>
              </a:ext>
            </a:extLst>
          </p:cNvPr>
          <p:cNvSpPr>
            <a:spLocks noGrp="1"/>
          </p:cNvSpPr>
          <p:nvPr>
            <p:ph type="body" sz="quarter" idx="13" hasCustomPrompt="1"/>
          </p:nvPr>
        </p:nvSpPr>
        <p:spPr>
          <a:xfrm>
            <a:off x="604738" y="1781092"/>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1" name="Straight Connector 30">
            <a:extLst>
              <a:ext uri="{FF2B5EF4-FFF2-40B4-BE49-F238E27FC236}">
                <a16:creationId xmlns:a16="http://schemas.microsoft.com/office/drawing/2014/main" id="{B98DCB7C-E14A-4EFB-B6A0-318ADCDFF1B7}"/>
              </a:ext>
            </a:extLst>
          </p:cNvPr>
          <p:cNvCxnSpPr>
            <a:cxnSpLocks/>
          </p:cNvCxnSpPr>
          <p:nvPr userDrawn="1"/>
        </p:nvCxnSpPr>
        <p:spPr>
          <a:xfrm>
            <a:off x="604738" y="2149307"/>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 Placeholder 41">
            <a:extLst>
              <a:ext uri="{FF2B5EF4-FFF2-40B4-BE49-F238E27FC236}">
                <a16:creationId xmlns:a16="http://schemas.microsoft.com/office/drawing/2014/main" id="{B1AF48C2-DB18-4E79-B36B-38507C758795}"/>
              </a:ext>
            </a:extLst>
          </p:cNvPr>
          <p:cNvSpPr>
            <a:spLocks noGrp="1"/>
          </p:cNvSpPr>
          <p:nvPr>
            <p:ph type="body" sz="quarter" idx="14" hasCustomPrompt="1"/>
          </p:nvPr>
        </p:nvSpPr>
        <p:spPr>
          <a:xfrm>
            <a:off x="604738" y="2248866"/>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3" name="Straight Connector 32">
            <a:extLst>
              <a:ext uri="{FF2B5EF4-FFF2-40B4-BE49-F238E27FC236}">
                <a16:creationId xmlns:a16="http://schemas.microsoft.com/office/drawing/2014/main" id="{1B736775-071F-4642-9BC7-146D6A2B4561}"/>
              </a:ext>
            </a:extLst>
          </p:cNvPr>
          <p:cNvCxnSpPr>
            <a:cxnSpLocks/>
          </p:cNvCxnSpPr>
          <p:nvPr userDrawn="1"/>
        </p:nvCxnSpPr>
        <p:spPr>
          <a:xfrm>
            <a:off x="604738" y="2617081"/>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Text Placeholder 41">
            <a:extLst>
              <a:ext uri="{FF2B5EF4-FFF2-40B4-BE49-F238E27FC236}">
                <a16:creationId xmlns:a16="http://schemas.microsoft.com/office/drawing/2014/main" id="{72360D8A-FFD7-49C9-90D8-0765E6183F77}"/>
              </a:ext>
            </a:extLst>
          </p:cNvPr>
          <p:cNvSpPr>
            <a:spLocks noGrp="1"/>
          </p:cNvSpPr>
          <p:nvPr>
            <p:ph type="body" sz="quarter" idx="15" hasCustomPrompt="1"/>
          </p:nvPr>
        </p:nvSpPr>
        <p:spPr>
          <a:xfrm>
            <a:off x="604738" y="2716640"/>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5" name="Straight Connector 34">
            <a:extLst>
              <a:ext uri="{FF2B5EF4-FFF2-40B4-BE49-F238E27FC236}">
                <a16:creationId xmlns:a16="http://schemas.microsoft.com/office/drawing/2014/main" id="{C80BD5A8-54C1-481B-9A15-A3020848A95F}"/>
              </a:ext>
            </a:extLst>
          </p:cNvPr>
          <p:cNvCxnSpPr>
            <a:cxnSpLocks/>
          </p:cNvCxnSpPr>
          <p:nvPr userDrawn="1"/>
        </p:nvCxnSpPr>
        <p:spPr>
          <a:xfrm>
            <a:off x="604738" y="308485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41">
            <a:extLst>
              <a:ext uri="{FF2B5EF4-FFF2-40B4-BE49-F238E27FC236}">
                <a16:creationId xmlns:a16="http://schemas.microsoft.com/office/drawing/2014/main" id="{E36FA99B-60BB-4502-8985-41F41E084EC4}"/>
              </a:ext>
            </a:extLst>
          </p:cNvPr>
          <p:cNvSpPr>
            <a:spLocks noGrp="1"/>
          </p:cNvSpPr>
          <p:nvPr>
            <p:ph type="body" sz="quarter" idx="16" hasCustomPrompt="1"/>
          </p:nvPr>
        </p:nvSpPr>
        <p:spPr>
          <a:xfrm>
            <a:off x="604738" y="3184414"/>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17" name="Straight Connector 16">
            <a:extLst>
              <a:ext uri="{FF2B5EF4-FFF2-40B4-BE49-F238E27FC236}">
                <a16:creationId xmlns:a16="http://schemas.microsoft.com/office/drawing/2014/main" id="{E6D20F21-9089-46DD-830A-F8A82842CA3F}"/>
              </a:ext>
            </a:extLst>
          </p:cNvPr>
          <p:cNvCxnSpPr>
            <a:cxnSpLocks/>
          </p:cNvCxnSpPr>
          <p:nvPr userDrawn="1"/>
        </p:nvCxnSpPr>
        <p:spPr>
          <a:xfrm>
            <a:off x="604738" y="3552629"/>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41">
            <a:extLst>
              <a:ext uri="{FF2B5EF4-FFF2-40B4-BE49-F238E27FC236}">
                <a16:creationId xmlns:a16="http://schemas.microsoft.com/office/drawing/2014/main" id="{221DD204-413E-42EB-AEC5-ABBAADEFA90B}"/>
              </a:ext>
            </a:extLst>
          </p:cNvPr>
          <p:cNvSpPr>
            <a:spLocks noGrp="1"/>
          </p:cNvSpPr>
          <p:nvPr>
            <p:ph type="body" sz="quarter" idx="18" hasCustomPrompt="1"/>
          </p:nvPr>
        </p:nvSpPr>
        <p:spPr>
          <a:xfrm>
            <a:off x="604738" y="365218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22" name="Straight Connector 21">
            <a:extLst>
              <a:ext uri="{FF2B5EF4-FFF2-40B4-BE49-F238E27FC236}">
                <a16:creationId xmlns:a16="http://schemas.microsoft.com/office/drawing/2014/main" id="{9B629B50-FBFE-47A9-9BBE-601662284D95}"/>
              </a:ext>
            </a:extLst>
          </p:cNvPr>
          <p:cNvCxnSpPr>
            <a:cxnSpLocks/>
          </p:cNvCxnSpPr>
          <p:nvPr userDrawn="1"/>
        </p:nvCxnSpPr>
        <p:spPr>
          <a:xfrm>
            <a:off x="604738" y="4020403"/>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41">
            <a:extLst>
              <a:ext uri="{FF2B5EF4-FFF2-40B4-BE49-F238E27FC236}">
                <a16:creationId xmlns:a16="http://schemas.microsoft.com/office/drawing/2014/main" id="{9ADF44A6-CA57-45C4-8281-56400F5CDDEA}"/>
              </a:ext>
            </a:extLst>
          </p:cNvPr>
          <p:cNvSpPr>
            <a:spLocks noGrp="1"/>
          </p:cNvSpPr>
          <p:nvPr>
            <p:ph type="body" sz="quarter" idx="19" hasCustomPrompt="1"/>
          </p:nvPr>
        </p:nvSpPr>
        <p:spPr>
          <a:xfrm>
            <a:off x="604738" y="4119962"/>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613135"/>
            <a:ext cx="3692942" cy="387798"/>
          </a:xfrm>
        </p:spPr>
        <p:txBody>
          <a:bodyPr lIns="0" tIns="0" rIns="0" bIns="0"/>
          <a:lstStyle>
            <a:lvl1pPr>
              <a:defRPr>
                <a:solidFill>
                  <a:schemeClr val="accent1"/>
                </a:solidFill>
              </a:defRPr>
            </a:lvl1pPr>
          </a:lstStyle>
          <a:p>
            <a:r>
              <a:rPr lang="en-US" sz="2800" dirty="0"/>
              <a:t>Agenda</a:t>
            </a:r>
            <a:endParaRPr lang="en-IN" sz="2800" dirty="0"/>
          </a:p>
        </p:txBody>
      </p:sp>
      <p:cxnSp>
        <p:nvCxnSpPr>
          <p:cNvPr id="24" name="Straight Connector 23">
            <a:extLst>
              <a:ext uri="{FF2B5EF4-FFF2-40B4-BE49-F238E27FC236}">
                <a16:creationId xmlns:a16="http://schemas.microsoft.com/office/drawing/2014/main" id="{A98A9177-5EED-4FD5-9EA4-18F916FA6CEB}"/>
              </a:ext>
            </a:extLst>
          </p:cNvPr>
          <p:cNvCxnSpPr>
            <a:cxnSpLocks/>
          </p:cNvCxnSpPr>
          <p:nvPr userDrawn="1"/>
        </p:nvCxnSpPr>
        <p:spPr>
          <a:xfrm>
            <a:off x="604738" y="4488177"/>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41">
            <a:extLst>
              <a:ext uri="{FF2B5EF4-FFF2-40B4-BE49-F238E27FC236}">
                <a16:creationId xmlns:a16="http://schemas.microsoft.com/office/drawing/2014/main" id="{49E6533B-28F0-4676-A72D-273BF6DE76D4}"/>
              </a:ext>
            </a:extLst>
          </p:cNvPr>
          <p:cNvSpPr>
            <a:spLocks noGrp="1"/>
          </p:cNvSpPr>
          <p:nvPr>
            <p:ph type="body" sz="quarter" idx="20" hasCustomPrompt="1"/>
          </p:nvPr>
        </p:nvSpPr>
        <p:spPr>
          <a:xfrm>
            <a:off x="604738" y="4587736"/>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27" name="Straight Connector 26">
            <a:extLst>
              <a:ext uri="{FF2B5EF4-FFF2-40B4-BE49-F238E27FC236}">
                <a16:creationId xmlns:a16="http://schemas.microsoft.com/office/drawing/2014/main" id="{9FA99E9A-0BE4-40A6-9341-552B9DCE5995}"/>
              </a:ext>
            </a:extLst>
          </p:cNvPr>
          <p:cNvCxnSpPr>
            <a:cxnSpLocks/>
          </p:cNvCxnSpPr>
          <p:nvPr userDrawn="1"/>
        </p:nvCxnSpPr>
        <p:spPr>
          <a:xfrm>
            <a:off x="604738" y="4965697"/>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41">
            <a:extLst>
              <a:ext uri="{FF2B5EF4-FFF2-40B4-BE49-F238E27FC236}">
                <a16:creationId xmlns:a16="http://schemas.microsoft.com/office/drawing/2014/main" id="{77142220-B486-444F-A529-461725AD6065}"/>
              </a:ext>
            </a:extLst>
          </p:cNvPr>
          <p:cNvSpPr>
            <a:spLocks noGrp="1"/>
          </p:cNvSpPr>
          <p:nvPr>
            <p:ph type="body" sz="quarter" idx="21" hasCustomPrompt="1"/>
          </p:nvPr>
        </p:nvSpPr>
        <p:spPr>
          <a:xfrm>
            <a:off x="604738" y="5075003"/>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Tree>
    <p:extLst>
      <p:ext uri="{BB962C8B-B14F-4D97-AF65-F5344CB8AC3E}">
        <p14:creationId xmlns:p14="http://schemas.microsoft.com/office/powerpoint/2010/main" val="4085731674"/>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with Text">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83719" y="1193799"/>
            <a:ext cx="10982522"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8" name="Group 7">
            <a:extLst>
              <a:ext uri="{FF2B5EF4-FFF2-40B4-BE49-F238E27FC236}">
                <a16:creationId xmlns:a16="http://schemas.microsoft.com/office/drawing/2014/main" id="{DAD9B248-47F9-4B13-AE99-166A216EB0BB}"/>
              </a:ext>
            </a:extLst>
          </p:cNvPr>
          <p:cNvGrpSpPr/>
          <p:nvPr userDrawn="1"/>
        </p:nvGrpSpPr>
        <p:grpSpPr>
          <a:xfrm>
            <a:off x="348913" y="208968"/>
            <a:ext cx="11494174" cy="825246"/>
            <a:chOff x="367169" y="208968"/>
            <a:chExt cx="11494174" cy="825246"/>
          </a:xfrm>
        </p:grpSpPr>
        <p:sp>
          <p:nvSpPr>
            <p:cNvPr id="9" name="Freeform 87">
              <a:extLst>
                <a:ext uri="{FF2B5EF4-FFF2-40B4-BE49-F238E27FC236}">
                  <a16:creationId xmlns:a16="http://schemas.microsoft.com/office/drawing/2014/main" id="{B063F39F-CDEE-475D-B5B3-F3D2D124DA8E}"/>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Freeform 88">
              <a:extLst>
                <a:ext uri="{FF2B5EF4-FFF2-40B4-BE49-F238E27FC236}">
                  <a16:creationId xmlns:a16="http://schemas.microsoft.com/office/drawing/2014/main" id="{5B99E97F-DEF6-4CD9-B72C-37C14E1E7F70}"/>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3" name="Title 1">
            <a:extLst>
              <a:ext uri="{FF2B5EF4-FFF2-40B4-BE49-F238E27FC236}">
                <a16:creationId xmlns:a16="http://schemas.microsoft.com/office/drawing/2014/main" id="{CDCCDDA9-8EBB-4A70-A457-2D6CBFD3B15F}"/>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0076666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BA7F4D7-EC8A-431C-97DF-73AEEFE79E68}"/>
              </a:ext>
            </a:extLst>
          </p:cNvPr>
          <p:cNvGrpSpPr/>
          <p:nvPr userDrawn="1"/>
        </p:nvGrpSpPr>
        <p:grpSpPr>
          <a:xfrm>
            <a:off x="348913" y="208968"/>
            <a:ext cx="11494174" cy="825246"/>
            <a:chOff x="367169" y="208968"/>
            <a:chExt cx="11494174" cy="825246"/>
          </a:xfrm>
        </p:grpSpPr>
        <p:sp>
          <p:nvSpPr>
            <p:cNvPr id="10" name="Freeform 87">
              <a:extLst>
                <a:ext uri="{FF2B5EF4-FFF2-40B4-BE49-F238E27FC236}">
                  <a16:creationId xmlns:a16="http://schemas.microsoft.com/office/drawing/2014/main" id="{C707C86A-767B-4FA6-AA32-26528DBDD0D5}"/>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1" name="Freeform 88">
              <a:extLst>
                <a:ext uri="{FF2B5EF4-FFF2-40B4-BE49-F238E27FC236}">
                  <a16:creationId xmlns:a16="http://schemas.microsoft.com/office/drawing/2014/main" id="{68850415-29AC-4CD2-952A-ADAE31621C8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6" name="Title 1"/>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26295045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3147528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7" name="Picture Placeholder 6">
            <a:extLst>
              <a:ext uri="{FF2B5EF4-FFF2-40B4-BE49-F238E27FC236}">
                <a16:creationId xmlns:a16="http://schemas.microsoft.com/office/drawing/2014/main" id="{4A323DB2-4197-4643-9112-50A2EEFA504B}"/>
              </a:ext>
            </a:extLst>
          </p:cNvPr>
          <p:cNvSpPr>
            <a:spLocks noGrp="1"/>
          </p:cNvSpPr>
          <p:nvPr>
            <p:ph type="pic" sz="quarter" idx="17"/>
          </p:nvPr>
        </p:nvSpPr>
        <p:spPr>
          <a:xfrm>
            <a:off x="6537961" y="0"/>
            <a:ext cx="5654040" cy="6858000"/>
          </a:xfrm>
          <a:solidFill>
            <a:schemeClr val="bg1">
              <a:lumMod val="85000"/>
            </a:schemeClr>
          </a:solidFill>
        </p:spPr>
        <p:txBody>
          <a:bodyPr/>
          <a:lstStyle/>
          <a:p>
            <a:endParaRPr lang="en-IN" dirty="0"/>
          </a:p>
        </p:txBody>
      </p:sp>
      <p:sp>
        <p:nvSpPr>
          <p:cNvPr id="42" name="Text Placeholder 41"/>
          <p:cNvSpPr>
            <a:spLocks noGrp="1"/>
          </p:cNvSpPr>
          <p:nvPr>
            <p:ph type="body" sz="quarter" idx="12" hasCustomPrompt="1"/>
          </p:nvPr>
        </p:nvSpPr>
        <p:spPr>
          <a:xfrm>
            <a:off x="604738" y="296456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2246628"/>
            <a:ext cx="3692942" cy="387798"/>
          </a:xfrm>
        </p:spPr>
        <p:txBody>
          <a:bodyPr lIns="0" tIns="0" rIns="0" bIns="0"/>
          <a:lstStyle>
            <a:lvl1pPr>
              <a:defRPr>
                <a:solidFill>
                  <a:schemeClr val="accent1"/>
                </a:solidFill>
              </a:defRPr>
            </a:lvl1pPr>
          </a:lstStyle>
          <a:p>
            <a:r>
              <a:rPr lang="en-US" sz="2800" dirty="0"/>
              <a:t>Agenda</a:t>
            </a:r>
            <a:endParaRPr lang="en-IN" sz="2800"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337"/>
          <p:cNvSpPr>
            <a:spLocks/>
          </p:cNvSpPr>
          <p:nvPr userDrawn="1"/>
        </p:nvSpPr>
        <p:spPr bwMode="auto">
          <a:xfrm>
            <a:off x="5509577" y="1454892"/>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cxnSp>
        <p:nvCxnSpPr>
          <p:cNvPr id="4" name="Straight Connector 3">
            <a:extLst>
              <a:ext uri="{FF2B5EF4-FFF2-40B4-BE49-F238E27FC236}">
                <a16:creationId xmlns:a16="http://schemas.microsoft.com/office/drawing/2014/main" id="{BDD4130D-5D11-41DB-915E-62F762A67CC1}"/>
              </a:ext>
            </a:extLst>
          </p:cNvPr>
          <p:cNvCxnSpPr>
            <a:cxnSpLocks/>
          </p:cNvCxnSpPr>
          <p:nvPr userDrawn="1"/>
        </p:nvCxnSpPr>
        <p:spPr>
          <a:xfrm>
            <a:off x="604738" y="3299522"/>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Text Placeholder 41">
            <a:extLst>
              <a:ext uri="{FF2B5EF4-FFF2-40B4-BE49-F238E27FC236}">
                <a16:creationId xmlns:a16="http://schemas.microsoft.com/office/drawing/2014/main" id="{CFA007C2-FFF8-49F2-9B63-D68D77A02B76}"/>
              </a:ext>
            </a:extLst>
          </p:cNvPr>
          <p:cNvSpPr>
            <a:spLocks noGrp="1"/>
          </p:cNvSpPr>
          <p:nvPr>
            <p:ph type="body" sz="quarter" idx="13" hasCustomPrompt="1"/>
          </p:nvPr>
        </p:nvSpPr>
        <p:spPr>
          <a:xfrm>
            <a:off x="604738" y="341036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1" name="Straight Connector 30">
            <a:extLst>
              <a:ext uri="{FF2B5EF4-FFF2-40B4-BE49-F238E27FC236}">
                <a16:creationId xmlns:a16="http://schemas.microsoft.com/office/drawing/2014/main" id="{B98DCB7C-E14A-4EFB-B6A0-318ADCDFF1B7}"/>
              </a:ext>
            </a:extLst>
          </p:cNvPr>
          <p:cNvCxnSpPr>
            <a:cxnSpLocks/>
          </p:cNvCxnSpPr>
          <p:nvPr userDrawn="1"/>
        </p:nvCxnSpPr>
        <p:spPr>
          <a:xfrm>
            <a:off x="604738" y="3745322"/>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 Placeholder 41">
            <a:extLst>
              <a:ext uri="{FF2B5EF4-FFF2-40B4-BE49-F238E27FC236}">
                <a16:creationId xmlns:a16="http://schemas.microsoft.com/office/drawing/2014/main" id="{B1AF48C2-DB18-4E79-B36B-38507C758795}"/>
              </a:ext>
            </a:extLst>
          </p:cNvPr>
          <p:cNvSpPr>
            <a:spLocks noGrp="1"/>
          </p:cNvSpPr>
          <p:nvPr>
            <p:ph type="body" sz="quarter" idx="14" hasCustomPrompt="1"/>
          </p:nvPr>
        </p:nvSpPr>
        <p:spPr>
          <a:xfrm>
            <a:off x="604738" y="3854761"/>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3" name="Straight Connector 32">
            <a:extLst>
              <a:ext uri="{FF2B5EF4-FFF2-40B4-BE49-F238E27FC236}">
                <a16:creationId xmlns:a16="http://schemas.microsoft.com/office/drawing/2014/main" id="{1B736775-071F-4642-9BC7-146D6A2B4561}"/>
              </a:ext>
            </a:extLst>
          </p:cNvPr>
          <p:cNvCxnSpPr>
            <a:cxnSpLocks/>
          </p:cNvCxnSpPr>
          <p:nvPr userDrawn="1"/>
        </p:nvCxnSpPr>
        <p:spPr>
          <a:xfrm>
            <a:off x="604738" y="418971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Text Placeholder 41">
            <a:extLst>
              <a:ext uri="{FF2B5EF4-FFF2-40B4-BE49-F238E27FC236}">
                <a16:creationId xmlns:a16="http://schemas.microsoft.com/office/drawing/2014/main" id="{72360D8A-FFD7-49C9-90D8-0765E6183F77}"/>
              </a:ext>
            </a:extLst>
          </p:cNvPr>
          <p:cNvSpPr>
            <a:spLocks noGrp="1"/>
          </p:cNvSpPr>
          <p:nvPr>
            <p:ph type="body" sz="quarter" idx="15" hasCustomPrompt="1"/>
          </p:nvPr>
        </p:nvSpPr>
        <p:spPr>
          <a:xfrm>
            <a:off x="604738" y="4300561"/>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5" name="Straight Connector 34">
            <a:extLst>
              <a:ext uri="{FF2B5EF4-FFF2-40B4-BE49-F238E27FC236}">
                <a16:creationId xmlns:a16="http://schemas.microsoft.com/office/drawing/2014/main" id="{C80BD5A8-54C1-481B-9A15-A3020848A95F}"/>
              </a:ext>
            </a:extLst>
          </p:cNvPr>
          <p:cNvCxnSpPr>
            <a:cxnSpLocks/>
          </p:cNvCxnSpPr>
          <p:nvPr userDrawn="1"/>
        </p:nvCxnSpPr>
        <p:spPr>
          <a:xfrm>
            <a:off x="604738" y="463551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41">
            <a:extLst>
              <a:ext uri="{FF2B5EF4-FFF2-40B4-BE49-F238E27FC236}">
                <a16:creationId xmlns:a16="http://schemas.microsoft.com/office/drawing/2014/main" id="{E36FA99B-60BB-4502-8985-41F41E084EC4}"/>
              </a:ext>
            </a:extLst>
          </p:cNvPr>
          <p:cNvSpPr>
            <a:spLocks noGrp="1"/>
          </p:cNvSpPr>
          <p:nvPr>
            <p:ph type="body" sz="quarter" idx="16" hasCustomPrompt="1"/>
          </p:nvPr>
        </p:nvSpPr>
        <p:spPr>
          <a:xfrm>
            <a:off x="604738" y="4744714"/>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Tree>
    <p:extLst>
      <p:ext uri="{BB962C8B-B14F-4D97-AF65-F5344CB8AC3E}">
        <p14:creationId xmlns:p14="http://schemas.microsoft.com/office/powerpoint/2010/main" val="1176505757"/>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ingle content style 1">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1" name="Picture Placeholder 20"/>
          <p:cNvSpPr>
            <a:spLocks noGrp="1"/>
          </p:cNvSpPr>
          <p:nvPr>
            <p:ph type="pic" sz="quarter" idx="13"/>
          </p:nvPr>
        </p:nvSpPr>
        <p:spPr>
          <a:xfrm>
            <a:off x="5319712" y="0"/>
            <a:ext cx="6862763" cy="6858000"/>
          </a:xfrm>
          <a:custGeom>
            <a:avLst/>
            <a:gdLst>
              <a:gd name="connsiteX0" fmla="*/ 0 w 6862763"/>
              <a:gd name="connsiteY0" fmla="*/ 0 h 6858000"/>
              <a:gd name="connsiteX1" fmla="*/ 1396397 w 6862763"/>
              <a:gd name="connsiteY1" fmla="*/ 0 h 6858000"/>
              <a:gd name="connsiteX2" fmla="*/ 1396397 w 6862763"/>
              <a:gd name="connsiteY2" fmla="*/ 966952 h 6858000"/>
              <a:gd name="connsiteX3" fmla="*/ 3120094 w 6862763"/>
              <a:gd name="connsiteY3" fmla="*/ 966952 h 6858000"/>
              <a:gd name="connsiteX4" fmla="*/ 3120094 w 6862763"/>
              <a:gd name="connsiteY4" fmla="*/ 0 h 6858000"/>
              <a:gd name="connsiteX5" fmla="*/ 6862763 w 6862763"/>
              <a:gd name="connsiteY5" fmla="*/ 0 h 6858000"/>
              <a:gd name="connsiteX6" fmla="*/ 6862763 w 6862763"/>
              <a:gd name="connsiteY6" fmla="*/ 6858000 h 6858000"/>
              <a:gd name="connsiteX7" fmla="*/ 4843791 w 6862763"/>
              <a:gd name="connsiteY7" fmla="*/ 6858000 h 6858000"/>
              <a:gd name="connsiteX8" fmla="*/ 4843791 w 6862763"/>
              <a:gd name="connsiteY8" fmla="*/ 5969876 h 6858000"/>
              <a:gd name="connsiteX9" fmla="*/ 5674108 w 6862763"/>
              <a:gd name="connsiteY9" fmla="*/ 5969876 h 6858000"/>
              <a:gd name="connsiteX10" fmla="*/ 5674108 w 6862763"/>
              <a:gd name="connsiteY10" fmla="*/ 5002924 h 6858000"/>
              <a:gd name="connsiteX11" fmla="*/ 4780841 w 6862763"/>
              <a:gd name="connsiteY11" fmla="*/ 5002924 h 6858000"/>
              <a:gd name="connsiteX12" fmla="*/ 4780841 w 6862763"/>
              <a:gd name="connsiteY12" fmla="*/ 5969876 h 6858000"/>
              <a:gd name="connsiteX13" fmla="*/ 3120094 w 6862763"/>
              <a:gd name="connsiteY13" fmla="*/ 5969876 h 6858000"/>
              <a:gd name="connsiteX14" fmla="*/ 3120094 w 6862763"/>
              <a:gd name="connsiteY14" fmla="*/ 5002924 h 6858000"/>
              <a:gd name="connsiteX15" fmla="*/ 1396397 w 6862763"/>
              <a:gd name="connsiteY15" fmla="*/ 5002924 h 6858000"/>
              <a:gd name="connsiteX16" fmla="*/ 1396397 w 6862763"/>
              <a:gd name="connsiteY16" fmla="*/ 5969876 h 6858000"/>
              <a:gd name="connsiteX17" fmla="*/ 3120094 w 6862763"/>
              <a:gd name="connsiteY17" fmla="*/ 5969876 h 6858000"/>
              <a:gd name="connsiteX18" fmla="*/ 3120094 w 6862763"/>
              <a:gd name="connsiteY18" fmla="*/ 6858000 h 6858000"/>
              <a:gd name="connsiteX19" fmla="*/ 0 w 6862763"/>
              <a:gd name="connsiteY19" fmla="*/ 6858000 h 6858000"/>
              <a:gd name="connsiteX20" fmla="*/ 0 w 6862763"/>
              <a:gd name="connsiteY20" fmla="*/ 5025202 h 6858000"/>
              <a:gd name="connsiteX21" fmla="*/ 1396209 w 6862763"/>
              <a:gd name="connsiteY21" fmla="*/ 5025202 h 6858000"/>
              <a:gd name="connsiteX22" fmla="*/ 1396209 w 6862763"/>
              <a:gd name="connsiteY22" fmla="*/ 4058250 h 6858000"/>
              <a:gd name="connsiteX23" fmla="*/ 0 w 6862763"/>
              <a:gd name="connsiteY23" fmla="*/ 4058250 h 6858000"/>
              <a:gd name="connsiteX24" fmla="*/ 0 w 6862763"/>
              <a:gd name="connsiteY24" fmla="*/ 1933905 h 6858000"/>
              <a:gd name="connsiteX25" fmla="*/ 1396209 w 6862763"/>
              <a:gd name="connsiteY25" fmla="*/ 1933905 h 6858000"/>
              <a:gd name="connsiteX26" fmla="*/ 1396209 w 6862763"/>
              <a:gd name="connsiteY26" fmla="*/ 966952 h 6858000"/>
              <a:gd name="connsiteX27" fmla="*/ 0 w 6862763"/>
              <a:gd name="connsiteY27" fmla="*/ 966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2763" h="6858000">
                <a:moveTo>
                  <a:pt x="0" y="0"/>
                </a:moveTo>
                <a:lnTo>
                  <a:pt x="1396397" y="0"/>
                </a:lnTo>
                <a:lnTo>
                  <a:pt x="1396397" y="966952"/>
                </a:lnTo>
                <a:lnTo>
                  <a:pt x="3120094" y="966952"/>
                </a:lnTo>
                <a:lnTo>
                  <a:pt x="3120094" y="0"/>
                </a:lnTo>
                <a:lnTo>
                  <a:pt x="6862763" y="0"/>
                </a:lnTo>
                <a:lnTo>
                  <a:pt x="6862763" y="6858000"/>
                </a:lnTo>
                <a:lnTo>
                  <a:pt x="4843791" y="6858000"/>
                </a:lnTo>
                <a:lnTo>
                  <a:pt x="4843791" y="5969876"/>
                </a:lnTo>
                <a:lnTo>
                  <a:pt x="5674108" y="5969876"/>
                </a:lnTo>
                <a:lnTo>
                  <a:pt x="5674108" y="5002924"/>
                </a:lnTo>
                <a:lnTo>
                  <a:pt x="4780841" y="5002924"/>
                </a:lnTo>
                <a:lnTo>
                  <a:pt x="4780841" y="5969876"/>
                </a:lnTo>
                <a:lnTo>
                  <a:pt x="3120094" y="5969876"/>
                </a:lnTo>
                <a:lnTo>
                  <a:pt x="3120094" y="5002924"/>
                </a:lnTo>
                <a:lnTo>
                  <a:pt x="1396397" y="5002924"/>
                </a:lnTo>
                <a:lnTo>
                  <a:pt x="1396397" y="5969876"/>
                </a:lnTo>
                <a:lnTo>
                  <a:pt x="3120094" y="5969876"/>
                </a:lnTo>
                <a:lnTo>
                  <a:pt x="3120094" y="6858000"/>
                </a:lnTo>
                <a:lnTo>
                  <a:pt x="0" y="6858000"/>
                </a:lnTo>
                <a:lnTo>
                  <a:pt x="0" y="5025202"/>
                </a:lnTo>
                <a:lnTo>
                  <a:pt x="1396209" y="5025202"/>
                </a:lnTo>
                <a:lnTo>
                  <a:pt x="1396209" y="4058250"/>
                </a:lnTo>
                <a:lnTo>
                  <a:pt x="0" y="4058250"/>
                </a:lnTo>
                <a:lnTo>
                  <a:pt x="0" y="1933905"/>
                </a:lnTo>
                <a:lnTo>
                  <a:pt x="1396209" y="1933905"/>
                </a:lnTo>
                <a:lnTo>
                  <a:pt x="1396209" y="966952"/>
                </a:lnTo>
                <a:lnTo>
                  <a:pt x="0" y="966952"/>
                </a:lnTo>
                <a:close/>
              </a:path>
            </a:pathLst>
          </a:custGeom>
          <a:solidFill>
            <a:schemeClr val="bg1">
              <a:lumMod val="85000"/>
            </a:schemeClr>
          </a:solidFill>
        </p:spPr>
        <p:txBody>
          <a:bodyPr wrap="square">
            <a:noAutofit/>
          </a:bodyPr>
          <a:lstStyle/>
          <a:p>
            <a:endParaRPr lang="en-IN" dirty="0"/>
          </a:p>
        </p:txBody>
      </p:sp>
      <p:sp>
        <p:nvSpPr>
          <p:cNvPr id="42" name="Text Placeholder 41"/>
          <p:cNvSpPr>
            <a:spLocks noGrp="1"/>
          </p:cNvSpPr>
          <p:nvPr>
            <p:ph type="body" sz="quarter" idx="12" hasCustomPrompt="1"/>
          </p:nvPr>
        </p:nvSpPr>
        <p:spPr>
          <a:xfrm>
            <a:off x="604838" y="1785651"/>
            <a:ext cx="3468687" cy="4210591"/>
          </a:xfrm>
        </p:spPr>
        <p:txBody>
          <a:bodyPr lIns="0" tIns="0" rIns="0" bIns="0">
            <a:normAutofit/>
          </a:bodyPr>
          <a:lstStyle>
            <a:lvl1pPr marL="0" inden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330140"/>
            <a:ext cx="3243067" cy="387798"/>
          </a:xfrm>
        </p:spPr>
        <p:txBody>
          <a:bodyPr wrap="none" lIns="0" tIns="0" rIns="0" bIns="0"/>
          <a:lstStyle>
            <a:lvl1pPr>
              <a:defRPr>
                <a:solidFill>
                  <a:schemeClr val="accent1"/>
                </a:solidFill>
              </a:defRPr>
            </a:lvl1pPr>
          </a:lstStyle>
          <a:p>
            <a:r>
              <a:rPr lang="en-US" sz="2800" dirty="0"/>
              <a:t>Headline goes here</a:t>
            </a:r>
            <a:endParaRPr lang="en-IN" sz="2800"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337"/>
          <p:cNvSpPr>
            <a:spLocks/>
          </p:cNvSpPr>
          <p:nvPr userDrawn="1"/>
        </p:nvSpPr>
        <p:spPr bwMode="auto">
          <a:xfrm>
            <a:off x="4811484" y="173038"/>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sp>
        <p:nvSpPr>
          <p:cNvPr id="3" name="Text Placeholder 2"/>
          <p:cNvSpPr>
            <a:spLocks noGrp="1"/>
          </p:cNvSpPr>
          <p:nvPr>
            <p:ph type="body" sz="quarter" idx="14" hasCustomPrompt="1"/>
          </p:nvPr>
        </p:nvSpPr>
        <p:spPr>
          <a:xfrm>
            <a:off x="604739" y="1260917"/>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spTree>
    <p:extLst>
      <p:ext uri="{BB962C8B-B14F-4D97-AF65-F5344CB8AC3E}">
        <p14:creationId xmlns:p14="http://schemas.microsoft.com/office/powerpoint/2010/main" val="4365958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ingle content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261D4259-8A6D-489D-B509-46629ED2E13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15" name="Picture Placeholder 14"/>
          <p:cNvSpPr>
            <a:spLocks noGrp="1"/>
          </p:cNvSpPr>
          <p:nvPr>
            <p:ph type="pic" sz="quarter" idx="10"/>
          </p:nvPr>
        </p:nvSpPr>
        <p:spPr>
          <a:xfrm>
            <a:off x="0" y="1193799"/>
            <a:ext cx="12192000" cy="5664202"/>
          </a:xfrm>
          <a:solidFill>
            <a:schemeClr val="bg1">
              <a:lumMod val="85000"/>
            </a:schemeClr>
          </a:solidFill>
        </p:spPr>
        <p:txBody>
          <a:bodyPr/>
          <a:lstStyle/>
          <a:p>
            <a:endParaRPr lang="en-IN" dirty="0"/>
          </a:p>
        </p:txBody>
      </p:sp>
      <p:sp>
        <p:nvSpPr>
          <p:cNvPr id="7" name="Title 1"/>
          <p:cNvSpPr>
            <a:spLocks noGrp="1"/>
          </p:cNvSpPr>
          <p:nvPr>
            <p:ph type="title"/>
          </p:nvPr>
        </p:nvSpPr>
        <p:spPr>
          <a:xfrm>
            <a:off x="583719" y="346853"/>
            <a:ext cx="3243067" cy="387798"/>
          </a:xfrm>
        </p:spPr>
        <p:txBody>
          <a:bodyPr wrap="none" lIns="0" tIns="0" rIns="0" bIns="0"/>
          <a:lstStyle>
            <a:lvl1pPr>
              <a:defRPr>
                <a:solidFill>
                  <a:schemeClr val="accent1"/>
                </a:solidFill>
              </a:defRPr>
            </a:lvl1pPr>
          </a:lstStyle>
          <a:p>
            <a:r>
              <a:rPr lang="en-IN" dirty="0"/>
              <a:t>Headline goes here</a:t>
            </a:r>
          </a:p>
        </p:txBody>
      </p:sp>
      <p:grpSp>
        <p:nvGrpSpPr>
          <p:cNvPr id="2" name="Group 1">
            <a:extLst>
              <a:ext uri="{FF2B5EF4-FFF2-40B4-BE49-F238E27FC236}">
                <a16:creationId xmlns:a16="http://schemas.microsoft.com/office/drawing/2014/main" id="{F8113527-9019-4AEA-89DC-74A5346CF736}"/>
              </a:ext>
            </a:extLst>
          </p:cNvPr>
          <p:cNvGrpSpPr/>
          <p:nvPr userDrawn="1"/>
        </p:nvGrpSpPr>
        <p:grpSpPr>
          <a:xfrm>
            <a:off x="348913" y="244433"/>
            <a:ext cx="11494174" cy="798915"/>
            <a:chOff x="367169" y="244433"/>
            <a:chExt cx="11494174" cy="798915"/>
          </a:xfrm>
        </p:grpSpPr>
        <p:sp>
          <p:nvSpPr>
            <p:cNvPr id="10" name="Freeform 87"/>
            <p:cNvSpPr>
              <a:spLocks/>
            </p:cNvSpPr>
            <p:nvPr userDrawn="1"/>
          </p:nvSpPr>
          <p:spPr bwMode="auto">
            <a:xfrm>
              <a:off x="11312068" y="24443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1" name="Freeform 88"/>
            <p:cNvSpPr>
              <a:spLocks/>
            </p:cNvSpPr>
            <p:nvPr userDrawn="1"/>
          </p:nvSpPr>
          <p:spPr bwMode="auto">
            <a:xfrm>
              <a:off x="367169" y="70838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7" name="Text Placeholder 16"/>
          <p:cNvSpPr>
            <a:spLocks noGrp="1"/>
          </p:cNvSpPr>
          <p:nvPr>
            <p:ph type="body" sz="quarter" idx="11" hasCustomPrompt="1"/>
          </p:nvPr>
        </p:nvSpPr>
        <p:spPr>
          <a:xfrm>
            <a:off x="4357296" y="251715"/>
            <a:ext cx="6602649" cy="896830"/>
          </a:xfrm>
        </p:spPr>
        <p:txBody>
          <a:bodyPr wrap="square" lIns="0" tIns="0" rIns="0" bIns="0">
            <a:normAutofit/>
          </a:bodyPr>
          <a:lstStyle>
            <a:lvl1pPr marL="0" indent="0" algn="l" defTabSz="914400" rtl="0" eaLnBrk="1" latinLnBrk="0" hangingPunct="1">
              <a:lnSpc>
                <a:spcPct val="100000"/>
              </a:lnSpc>
              <a:spcBef>
                <a:spcPts val="0"/>
              </a:spcBef>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9" name="Text Placeholder 2"/>
          <p:cNvSpPr>
            <a:spLocks noGrp="1"/>
          </p:cNvSpPr>
          <p:nvPr>
            <p:ph type="body" sz="quarter" idx="14" hasCustomPrompt="1"/>
          </p:nvPr>
        </p:nvSpPr>
        <p:spPr>
          <a:xfrm>
            <a:off x="583718" y="4228764"/>
            <a:ext cx="2075506" cy="571500"/>
          </a:xfrm>
        </p:spPr>
        <p:txBody>
          <a:bodyPr wrap="square" lIns="0" tIns="0" rIns="0" bIns="0">
            <a:noAutofit/>
          </a:bodyPr>
          <a:lstStyle>
            <a:lvl1pPr>
              <a:spcBef>
                <a:spcPts val="0"/>
              </a:spcBef>
              <a:defRPr>
                <a:solidFill>
                  <a:schemeClr val="accent4">
                    <a:lumMod val="75000"/>
                    <a:lumOff val="25000"/>
                  </a:schemeClr>
                </a:solidFill>
              </a:defRPr>
            </a:lvl1pPr>
          </a:lstStyle>
          <a:p>
            <a:pPr lvl="0"/>
            <a:r>
              <a:rPr lang="en-US" dirty="0"/>
              <a:t>Subhead</a:t>
            </a:r>
            <a:br>
              <a:rPr lang="en-US" dirty="0"/>
            </a:br>
            <a:r>
              <a:rPr lang="en-US" dirty="0"/>
              <a:t>goes here</a:t>
            </a:r>
          </a:p>
        </p:txBody>
      </p:sp>
    </p:spTree>
    <p:extLst>
      <p:ext uri="{BB962C8B-B14F-4D97-AF65-F5344CB8AC3E}">
        <p14:creationId xmlns:p14="http://schemas.microsoft.com/office/powerpoint/2010/main" val="2306408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ingle content style 3">
    <p:spTree>
      <p:nvGrpSpPr>
        <p:cNvPr id="1" name=""/>
        <p:cNvGrpSpPr/>
        <p:nvPr/>
      </p:nvGrpSpPr>
      <p:grpSpPr>
        <a:xfrm>
          <a:off x="0" y="0"/>
          <a:ext cx="0" cy="0"/>
          <a:chOff x="0" y="0"/>
          <a:chExt cx="0" cy="0"/>
        </a:xfrm>
      </p:grpSpPr>
      <p:sp>
        <p:nvSpPr>
          <p:cNvPr id="29" name="Text Placeholder 28"/>
          <p:cNvSpPr>
            <a:spLocks noGrp="1"/>
          </p:cNvSpPr>
          <p:nvPr>
            <p:ph type="body" sz="quarter" idx="11" hasCustomPrompt="1"/>
          </p:nvPr>
        </p:nvSpPr>
        <p:spPr>
          <a:xfrm>
            <a:off x="8826500" y="640761"/>
            <a:ext cx="2628900" cy="5355481"/>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Picture Placeholder 26"/>
          <p:cNvSpPr>
            <a:spLocks noGrp="1"/>
          </p:cNvSpPr>
          <p:nvPr>
            <p:ph type="pic" sz="quarter" idx="10"/>
          </p:nvPr>
        </p:nvSpPr>
        <p:spPr>
          <a:xfrm>
            <a:off x="4000500" y="0"/>
            <a:ext cx="4114800" cy="6858000"/>
          </a:xfrm>
          <a:solidFill>
            <a:schemeClr val="bg1">
              <a:lumMod val="85000"/>
            </a:schemeClr>
          </a:solidFill>
        </p:spPr>
        <p:txBody>
          <a:bodyPr/>
          <a:lstStyle/>
          <a:p>
            <a:endParaRPr lang="en-IN" dirty="0"/>
          </a:p>
        </p:txBody>
      </p:sp>
      <p:sp>
        <p:nvSpPr>
          <p:cNvPr id="6" name="Rectangle"/>
          <p:cNvSpPr/>
          <p:nvPr userDrawn="1"/>
        </p:nvSpPr>
        <p:spPr>
          <a:xfrm>
            <a:off x="1" y="1"/>
            <a:ext cx="4064000" cy="6858000"/>
          </a:xfrm>
          <a:prstGeom prst="rect">
            <a:avLst/>
          </a:prstGeom>
          <a:solidFill>
            <a:srgbClr val="1C1F2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11"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336"/>
          <p:cNvSpPr>
            <a:spLocks/>
          </p:cNvSpPr>
          <p:nvPr userDrawn="1"/>
        </p:nvSpPr>
        <p:spPr bwMode="auto">
          <a:xfrm>
            <a:off x="365811" y="6392863"/>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3" name="Freeform 337"/>
          <p:cNvSpPr>
            <a:spLocks/>
          </p:cNvSpPr>
          <p:nvPr userDrawn="1"/>
        </p:nvSpPr>
        <p:spPr bwMode="auto">
          <a:xfrm>
            <a:off x="2942618" y="219306"/>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sp>
        <p:nvSpPr>
          <p:cNvPr id="37" name="Text Placeholder 36"/>
          <p:cNvSpPr>
            <a:spLocks noGrp="1"/>
          </p:cNvSpPr>
          <p:nvPr>
            <p:ph type="body" sz="quarter" idx="13" hasCustomPrompt="1"/>
          </p:nvPr>
        </p:nvSpPr>
        <p:spPr>
          <a:xfrm>
            <a:off x="604838" y="284462"/>
            <a:ext cx="2533826" cy="1163395"/>
          </a:xfrm>
        </p:spPr>
        <p:txBody>
          <a:bodyPr wrap="square" lIns="0" tIns="0" rIns="0" bIns="0">
            <a:spAutoFit/>
          </a:bodyPr>
          <a:lstStyle>
            <a:lvl1pPr algn="l" defTabSz="914400" rtl="0" eaLnBrk="1" latinLnBrk="0" hangingPunct="1">
              <a:lnSpc>
                <a:spcPct val="90000"/>
              </a:lnSpc>
              <a:spcBef>
                <a:spcPct val="0"/>
              </a:spcBef>
              <a:buNone/>
              <a:defRPr lang="en-IN" sz="2800" b="1" kern="1200" dirty="0">
                <a:solidFill>
                  <a:schemeClr val="bg1"/>
                </a:solidFill>
                <a:latin typeface="Segoe UI" panose="020B0502040204020203" pitchFamily="34" charset="0"/>
                <a:ea typeface="+mj-ea"/>
                <a:cs typeface="+mj-cs"/>
              </a:defRPr>
            </a:lvl1pPr>
            <a:lvl2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2pPr>
            <a:lvl3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3pPr>
            <a:lvl4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4pPr>
            <a:lvl5pPr algn="l" defTabSz="914400" rtl="0" eaLnBrk="1" latinLnBrk="0" hangingPunct="1">
              <a:lnSpc>
                <a:spcPct val="90000"/>
              </a:lnSpc>
              <a:spcBef>
                <a:spcPct val="0"/>
              </a:spcBef>
              <a:buNone/>
              <a:defRPr lang="en-IN" sz="2800" kern="1200" dirty="0">
                <a:solidFill>
                  <a:schemeClr val="bg1"/>
                </a:solidFill>
                <a:latin typeface="Graphik Semibold" panose="020B0703030202060203" pitchFamily="34" charset="0"/>
                <a:ea typeface="+mj-ea"/>
                <a:cs typeface="+mj-cs"/>
              </a:defRPr>
            </a:lvl5pPr>
          </a:lstStyle>
          <a:p>
            <a:pPr lvl="0"/>
            <a:r>
              <a:rPr lang="en-IN" dirty="0"/>
              <a:t>Headline</a:t>
            </a:r>
            <a:br>
              <a:rPr lang="en-IN" dirty="0"/>
            </a:br>
            <a:r>
              <a:rPr lang="en-IN" dirty="0"/>
              <a:t>goes</a:t>
            </a:r>
            <a:br>
              <a:rPr lang="en-IN" dirty="0"/>
            </a:br>
            <a:r>
              <a:rPr lang="en-IN" dirty="0"/>
              <a:t>here</a:t>
            </a:r>
          </a:p>
        </p:txBody>
      </p:sp>
      <p:sp>
        <p:nvSpPr>
          <p:cNvPr id="10" name="Text Placeholder 2"/>
          <p:cNvSpPr>
            <a:spLocks noGrp="1"/>
          </p:cNvSpPr>
          <p:nvPr>
            <p:ph type="body" sz="quarter" idx="14" hasCustomPrompt="1"/>
          </p:nvPr>
        </p:nvSpPr>
        <p:spPr>
          <a:xfrm>
            <a:off x="604838" y="1777301"/>
            <a:ext cx="2743200" cy="256224"/>
          </a:xfrm>
        </p:spPr>
        <p:txBody>
          <a:bodyPr lIns="0" tIns="0" rIns="0" bIns="0">
            <a:spAutoFit/>
          </a:bodyPr>
          <a:lstStyle>
            <a:lvl1pPr>
              <a:defRPr>
                <a:solidFill>
                  <a:schemeClr val="bg1"/>
                </a:solidFill>
              </a:defRPr>
            </a:lvl1pPr>
          </a:lstStyle>
          <a:p>
            <a:pPr lvl="0"/>
            <a:r>
              <a:rPr lang="en-US" dirty="0"/>
              <a:t>Subhead goes here</a:t>
            </a:r>
          </a:p>
        </p:txBody>
      </p:sp>
      <p:pic>
        <p:nvPicPr>
          <p:cNvPr id="20" name="Picture 19">
            <a:extLst>
              <a:ext uri="{FF2B5EF4-FFF2-40B4-BE49-F238E27FC236}">
                <a16:creationId xmlns:a16="http://schemas.microsoft.com/office/drawing/2014/main" id="{A1855A86-AB21-4529-928D-66201D0BB0F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8744483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pointer - style 1">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FE45EEB-DC4A-44B4-B873-A1D00A5D94FA}"/>
              </a:ext>
            </a:extLst>
          </p:cNvPr>
          <p:cNvGrpSpPr/>
          <p:nvPr userDrawn="1"/>
        </p:nvGrpSpPr>
        <p:grpSpPr>
          <a:xfrm>
            <a:off x="348913" y="4872693"/>
            <a:ext cx="11494174" cy="1249367"/>
            <a:chOff x="367169" y="316642"/>
            <a:chExt cx="11494174" cy="1249367"/>
          </a:xfrm>
        </p:grpSpPr>
        <p:sp>
          <p:nvSpPr>
            <p:cNvPr id="19" name="Freeform 87">
              <a:extLst>
                <a:ext uri="{FF2B5EF4-FFF2-40B4-BE49-F238E27FC236}">
                  <a16:creationId xmlns:a16="http://schemas.microsoft.com/office/drawing/2014/main" id="{191454D6-FEA7-45C0-98EA-02C952B72BC3}"/>
                </a:ext>
              </a:extLst>
            </p:cNvPr>
            <p:cNvSpPr>
              <a:spLocks/>
            </p:cNvSpPr>
            <p:nvPr userDrawn="1"/>
          </p:nvSpPr>
          <p:spPr bwMode="auto">
            <a:xfrm>
              <a:off x="11312068"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Freeform 88">
              <a:extLst>
                <a:ext uri="{FF2B5EF4-FFF2-40B4-BE49-F238E27FC236}">
                  <a16:creationId xmlns:a16="http://schemas.microsoft.com/office/drawing/2014/main" id="{AD87F0C0-4F56-4390-AF36-BA2F220758E0}"/>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7" name="Picture Placeholder 16"/>
          <p:cNvSpPr>
            <a:spLocks noGrp="1"/>
          </p:cNvSpPr>
          <p:nvPr>
            <p:ph type="pic" sz="quarter" idx="10"/>
          </p:nvPr>
        </p:nvSpPr>
        <p:spPr>
          <a:xfrm>
            <a:off x="0" y="740003"/>
            <a:ext cx="12192000" cy="3594932"/>
          </a:xfrm>
          <a:solidFill>
            <a:schemeClr val="bg1">
              <a:lumMod val="85000"/>
            </a:schemeClr>
          </a:solidFill>
        </p:spPr>
        <p:txBody>
          <a:bodyPr/>
          <a:lstStyle/>
          <a:p>
            <a:endParaRPr lang="en-IN" dirty="0"/>
          </a:p>
        </p:txBody>
      </p:sp>
      <p:sp>
        <p:nvSpPr>
          <p:cNvPr id="7" name="Title 1"/>
          <p:cNvSpPr>
            <a:spLocks noGrp="1"/>
          </p:cNvSpPr>
          <p:nvPr>
            <p:ph type="title"/>
          </p:nvPr>
        </p:nvSpPr>
        <p:spPr>
          <a:xfrm>
            <a:off x="604739" y="5156086"/>
            <a:ext cx="2324728" cy="775597"/>
          </a:xfrm>
        </p:spPr>
        <p:txBody>
          <a:bodyPr lIns="0" tIns="0" rIns="0" bIns="0"/>
          <a:lstStyle>
            <a:lvl1pPr>
              <a:defRPr>
                <a:solidFill>
                  <a:schemeClr val="accent1"/>
                </a:solidFill>
              </a:defRPr>
            </a:lvl1pPr>
          </a:lstStyle>
          <a:p>
            <a:r>
              <a:rPr lang="en-IN" dirty="0"/>
              <a:t>Headline</a:t>
            </a:r>
            <a:br>
              <a:rPr lang="en-IN" dirty="0"/>
            </a:br>
            <a:r>
              <a:rPr lang="en-IN" dirty="0"/>
              <a:t>goes here</a:t>
            </a:r>
          </a:p>
        </p:txBody>
      </p:sp>
      <p:cxnSp>
        <p:nvCxnSpPr>
          <p:cNvPr id="8" name="Прямая соединительная линия 12"/>
          <p:cNvCxnSpPr/>
          <p:nvPr userDrawn="1"/>
        </p:nvCxnSpPr>
        <p:spPr>
          <a:xfrm>
            <a:off x="2760964" y="5016548"/>
            <a:ext cx="0" cy="112882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p:nvSpPr>
        <p:spPr bwMode="auto">
          <a:xfrm>
            <a:off x="3380014"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Text Placeholder 20"/>
          <p:cNvSpPr>
            <a:spLocks noGrp="1"/>
          </p:cNvSpPr>
          <p:nvPr userDrawn="1">
            <p:ph type="body" sz="quarter" idx="12" hasCustomPrompt="1"/>
          </p:nvPr>
        </p:nvSpPr>
        <p:spPr>
          <a:xfrm>
            <a:off x="3586163"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Freeform 5"/>
          <p:cNvSpPr>
            <a:spLocks/>
          </p:cNvSpPr>
          <p:nvPr userDrawn="1"/>
        </p:nvSpPr>
        <p:spPr bwMode="auto">
          <a:xfrm>
            <a:off x="7794618"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29" name="Text Placeholder 20"/>
          <p:cNvSpPr>
            <a:spLocks noGrp="1"/>
          </p:cNvSpPr>
          <p:nvPr>
            <p:ph type="body" sz="quarter" idx="14" hasCustomPrompt="1"/>
          </p:nvPr>
        </p:nvSpPr>
        <p:spPr>
          <a:xfrm>
            <a:off x="8000767"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 name="Text Placeholder 2"/>
          <p:cNvSpPr>
            <a:spLocks noGrp="1"/>
          </p:cNvSpPr>
          <p:nvPr>
            <p:ph type="body" sz="quarter" idx="15" hasCustomPrompt="1"/>
          </p:nvPr>
        </p:nvSpPr>
        <p:spPr>
          <a:xfrm>
            <a:off x="3586162"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sp>
        <p:nvSpPr>
          <p:cNvPr id="20" name="Text Placeholder 2"/>
          <p:cNvSpPr>
            <a:spLocks noGrp="1"/>
          </p:cNvSpPr>
          <p:nvPr>
            <p:ph type="body" sz="quarter" idx="16" hasCustomPrompt="1"/>
          </p:nvPr>
        </p:nvSpPr>
        <p:spPr>
          <a:xfrm>
            <a:off x="7966887"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pic>
        <p:nvPicPr>
          <p:cNvPr id="28" name="Picture 27">
            <a:extLst>
              <a:ext uri="{FF2B5EF4-FFF2-40B4-BE49-F238E27FC236}">
                <a16:creationId xmlns:a16="http://schemas.microsoft.com/office/drawing/2014/main" id="{8473E880-CA67-45B5-9068-383F0409653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415810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pointer -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A15AAAB1-B855-4356-A450-E3B635D3F7D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2" name="Text Placeholder 20"/>
          <p:cNvSpPr>
            <a:spLocks noGrp="1"/>
          </p:cNvSpPr>
          <p:nvPr>
            <p:ph type="body" sz="quarter" idx="12" hasCustomPrompt="1"/>
          </p:nvPr>
        </p:nvSpPr>
        <p:spPr>
          <a:xfrm>
            <a:off x="594353" y="1623948"/>
            <a:ext cx="5384415" cy="189500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Picture Placeholder 19"/>
          <p:cNvSpPr>
            <a:spLocks noGrp="1"/>
          </p:cNvSpPr>
          <p:nvPr>
            <p:ph type="pic" sz="quarter" idx="10"/>
          </p:nvPr>
        </p:nvSpPr>
        <p:spPr>
          <a:xfrm>
            <a:off x="7158038" y="1052513"/>
            <a:ext cx="5033962" cy="5805487"/>
          </a:xfrm>
          <a:solidFill>
            <a:schemeClr val="bg1">
              <a:lumMod val="85000"/>
            </a:schemeClr>
          </a:solidFill>
        </p:spPr>
        <p:txBody>
          <a:bodyPr/>
          <a:lstStyle/>
          <a:p>
            <a:endParaRPr lang="en-IN" dirty="0"/>
          </a:p>
        </p:txBody>
      </p:sp>
      <p:sp>
        <p:nvSpPr>
          <p:cNvPr id="9" name="Oval 8"/>
          <p:cNvSpPr/>
          <p:nvPr userDrawn="1"/>
        </p:nvSpPr>
        <p:spPr>
          <a:xfrm>
            <a:off x="583720" y="3769304"/>
            <a:ext cx="655552" cy="655552"/>
          </a:xfrm>
          <a:prstGeom prst="ellipse">
            <a:avLst/>
          </a:prstGeom>
          <a:solidFill>
            <a:schemeClr val="accent2">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1</a:t>
            </a:r>
          </a:p>
        </p:txBody>
      </p:sp>
      <p:sp>
        <p:nvSpPr>
          <p:cNvPr id="13" name="Oval 12"/>
          <p:cNvSpPr/>
          <p:nvPr userDrawn="1"/>
        </p:nvSpPr>
        <p:spPr>
          <a:xfrm>
            <a:off x="583720" y="5083097"/>
            <a:ext cx="655552" cy="655552"/>
          </a:xfrm>
          <a:prstGeom prst="ellipse">
            <a:avLst/>
          </a:prstGeom>
          <a:solidFill>
            <a:schemeClr val="accent3">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2</a:t>
            </a:r>
          </a:p>
        </p:txBody>
      </p:sp>
      <p:sp>
        <p:nvSpPr>
          <p:cNvPr id="30" name="Text Placeholder 20"/>
          <p:cNvSpPr>
            <a:spLocks noGrp="1"/>
          </p:cNvSpPr>
          <p:nvPr>
            <p:ph type="body" sz="quarter" idx="13" hasCustomPrompt="1"/>
          </p:nvPr>
        </p:nvSpPr>
        <p:spPr>
          <a:xfrm>
            <a:off x="1440245" y="3767872"/>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2" name="Text Placeholder 20"/>
          <p:cNvSpPr>
            <a:spLocks noGrp="1"/>
          </p:cNvSpPr>
          <p:nvPr>
            <p:ph type="body" sz="quarter" idx="14" hasCustomPrompt="1"/>
          </p:nvPr>
        </p:nvSpPr>
        <p:spPr>
          <a:xfrm>
            <a:off x="1440245" y="3994983"/>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5" name="Text Placeholder 20"/>
          <p:cNvSpPr>
            <a:spLocks noGrp="1"/>
          </p:cNvSpPr>
          <p:nvPr>
            <p:ph type="body" sz="quarter" idx="15" hasCustomPrompt="1"/>
          </p:nvPr>
        </p:nvSpPr>
        <p:spPr>
          <a:xfrm>
            <a:off x="1440245" y="5087220"/>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6" name="Text Placeholder 20"/>
          <p:cNvSpPr>
            <a:spLocks noGrp="1"/>
          </p:cNvSpPr>
          <p:nvPr>
            <p:ph type="body" sz="quarter" idx="16" hasCustomPrompt="1"/>
          </p:nvPr>
        </p:nvSpPr>
        <p:spPr>
          <a:xfrm>
            <a:off x="1440245" y="5314331"/>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4" name="Text Placeholder 2"/>
          <p:cNvSpPr>
            <a:spLocks noGrp="1"/>
          </p:cNvSpPr>
          <p:nvPr>
            <p:ph type="body" sz="quarter" idx="17" hasCustomPrompt="1"/>
          </p:nvPr>
        </p:nvSpPr>
        <p:spPr>
          <a:xfrm>
            <a:off x="594354" y="1193799"/>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grpSp>
        <p:nvGrpSpPr>
          <p:cNvPr id="27" name="Group 26">
            <a:extLst>
              <a:ext uri="{FF2B5EF4-FFF2-40B4-BE49-F238E27FC236}">
                <a16:creationId xmlns:a16="http://schemas.microsoft.com/office/drawing/2014/main" id="{53FB89EA-2454-4F86-B04C-A477232B2B49}"/>
              </a:ext>
            </a:extLst>
          </p:cNvPr>
          <p:cNvGrpSpPr/>
          <p:nvPr userDrawn="1"/>
        </p:nvGrpSpPr>
        <p:grpSpPr>
          <a:xfrm>
            <a:off x="348913" y="208968"/>
            <a:ext cx="11494174" cy="825246"/>
            <a:chOff x="367169" y="208968"/>
            <a:chExt cx="11494174" cy="825246"/>
          </a:xfrm>
        </p:grpSpPr>
        <p:sp>
          <p:nvSpPr>
            <p:cNvPr id="28" name="Freeform 87">
              <a:extLst>
                <a:ext uri="{FF2B5EF4-FFF2-40B4-BE49-F238E27FC236}">
                  <a16:creationId xmlns:a16="http://schemas.microsoft.com/office/drawing/2014/main" id="{9CBB26A0-35AA-4D51-881B-D945F795F9B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9" name="Freeform 88">
              <a:extLst>
                <a:ext uri="{FF2B5EF4-FFF2-40B4-BE49-F238E27FC236}">
                  <a16:creationId xmlns:a16="http://schemas.microsoft.com/office/drawing/2014/main" id="{B02C5CD0-4162-4334-ACC5-926BBA95716B}"/>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1" name="Title 1">
            <a:extLst>
              <a:ext uri="{FF2B5EF4-FFF2-40B4-BE49-F238E27FC236}">
                <a16:creationId xmlns:a16="http://schemas.microsoft.com/office/drawing/2014/main" id="{56D055C5-C9E1-430F-B84C-041DE3612885}"/>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6372408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pointer - style 1">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30D9017D-1B27-4649-9AB6-F65F976138D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8" name="Title 1"/>
          <p:cNvSpPr>
            <a:spLocks noGrp="1"/>
          </p:cNvSpPr>
          <p:nvPr>
            <p:ph type="title"/>
          </p:nvPr>
        </p:nvSpPr>
        <p:spPr>
          <a:xfrm>
            <a:off x="594353" y="2073457"/>
            <a:ext cx="10982522" cy="387798"/>
          </a:xfrm>
        </p:spPr>
        <p:txBody>
          <a:bodyPr lIns="0" tIns="0" rIns="0" bIns="0"/>
          <a:lstStyle>
            <a:lvl1pPr>
              <a:defRPr>
                <a:solidFill>
                  <a:schemeClr val="accent1"/>
                </a:solidFill>
              </a:defRPr>
            </a:lvl1pPr>
          </a:lstStyle>
          <a:p>
            <a:r>
              <a:rPr lang="en-US" dirty="0"/>
              <a:t>Headline goes here</a:t>
            </a:r>
            <a:endParaRPr lang="en-IN" dirty="0"/>
          </a:p>
        </p:txBody>
      </p:sp>
      <p:sp>
        <p:nvSpPr>
          <p:cNvPr id="70" name="Picture Placeholder 69"/>
          <p:cNvSpPr>
            <a:spLocks noGrp="1"/>
          </p:cNvSpPr>
          <p:nvPr>
            <p:ph type="pic" sz="quarter" idx="10"/>
          </p:nvPr>
        </p:nvSpPr>
        <p:spPr>
          <a:xfrm>
            <a:off x="7299325" y="0"/>
            <a:ext cx="4892675" cy="6858000"/>
          </a:xfrm>
          <a:custGeom>
            <a:avLst/>
            <a:gdLst>
              <a:gd name="connsiteX0" fmla="*/ 0 w 4892675"/>
              <a:gd name="connsiteY0" fmla="*/ 0 h 6858000"/>
              <a:gd name="connsiteX1" fmla="*/ 4892675 w 4892675"/>
              <a:gd name="connsiteY1" fmla="*/ 0 h 6858000"/>
              <a:gd name="connsiteX2" fmla="*/ 4892675 w 4892675"/>
              <a:gd name="connsiteY2" fmla="*/ 6858000 h 6858000"/>
              <a:gd name="connsiteX3" fmla="*/ 0 w 4892675"/>
              <a:gd name="connsiteY3" fmla="*/ 6858000 h 6858000"/>
              <a:gd name="connsiteX4" fmla="*/ 0 w 4892675"/>
              <a:gd name="connsiteY4" fmla="*/ 6181311 h 6858000"/>
              <a:gd name="connsiteX5" fmla="*/ 1228387 w 4892675"/>
              <a:gd name="connsiteY5" fmla="*/ 6181311 h 6858000"/>
              <a:gd name="connsiteX6" fmla="*/ 1228387 w 4892675"/>
              <a:gd name="connsiteY6" fmla="*/ 4587065 h 6858000"/>
              <a:gd name="connsiteX7" fmla="*/ 0 w 4892675"/>
              <a:gd name="connsiteY7" fmla="*/ 4587065 h 6858000"/>
              <a:gd name="connsiteX8" fmla="*/ 0 w 4892675"/>
              <a:gd name="connsiteY8" fmla="*/ 4217599 h 6858000"/>
              <a:gd name="connsiteX9" fmla="*/ 1228387 w 4892675"/>
              <a:gd name="connsiteY9" fmla="*/ 4217599 h 6858000"/>
              <a:gd name="connsiteX10" fmla="*/ 1228387 w 4892675"/>
              <a:gd name="connsiteY10" fmla="*/ 2623353 h 6858000"/>
              <a:gd name="connsiteX11" fmla="*/ 0 w 4892675"/>
              <a:gd name="connsiteY11" fmla="*/ 2623353 h 6858000"/>
              <a:gd name="connsiteX12" fmla="*/ 0 w 4892675"/>
              <a:gd name="connsiteY12" fmla="*/ 2253887 h 6858000"/>
              <a:gd name="connsiteX13" fmla="*/ 1228387 w 4892675"/>
              <a:gd name="connsiteY13" fmla="*/ 2253887 h 6858000"/>
              <a:gd name="connsiteX14" fmla="*/ 1228387 w 4892675"/>
              <a:gd name="connsiteY14" fmla="*/ 659641 h 6858000"/>
              <a:gd name="connsiteX15" fmla="*/ 0 w 4892675"/>
              <a:gd name="connsiteY15" fmla="*/ 6596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92675" h="6858000">
                <a:moveTo>
                  <a:pt x="0" y="0"/>
                </a:moveTo>
                <a:lnTo>
                  <a:pt x="4892675" y="0"/>
                </a:lnTo>
                <a:lnTo>
                  <a:pt x="4892675" y="6858000"/>
                </a:lnTo>
                <a:lnTo>
                  <a:pt x="0" y="6858000"/>
                </a:lnTo>
                <a:lnTo>
                  <a:pt x="0" y="6181311"/>
                </a:lnTo>
                <a:lnTo>
                  <a:pt x="1228387" y="6181311"/>
                </a:lnTo>
                <a:lnTo>
                  <a:pt x="1228387" y="4587065"/>
                </a:lnTo>
                <a:lnTo>
                  <a:pt x="0" y="4587065"/>
                </a:lnTo>
                <a:lnTo>
                  <a:pt x="0" y="4217599"/>
                </a:lnTo>
                <a:lnTo>
                  <a:pt x="1228387" y="4217599"/>
                </a:lnTo>
                <a:lnTo>
                  <a:pt x="1228387" y="2623353"/>
                </a:lnTo>
                <a:lnTo>
                  <a:pt x="0" y="2623353"/>
                </a:lnTo>
                <a:lnTo>
                  <a:pt x="0" y="2253887"/>
                </a:lnTo>
                <a:lnTo>
                  <a:pt x="1228387" y="2253887"/>
                </a:lnTo>
                <a:lnTo>
                  <a:pt x="1228387" y="659641"/>
                </a:lnTo>
                <a:lnTo>
                  <a:pt x="0" y="659641"/>
                </a:lnTo>
                <a:close/>
              </a:path>
            </a:pathLst>
          </a:custGeom>
          <a:solidFill>
            <a:schemeClr val="bg1">
              <a:lumMod val="85000"/>
            </a:schemeClr>
          </a:solidFill>
        </p:spPr>
        <p:txBody>
          <a:bodyPr wrap="square">
            <a:noAutofit/>
          </a:bodyPr>
          <a:lstStyle/>
          <a:p>
            <a:endParaRPr lang="en-IN" dirty="0"/>
          </a:p>
        </p:txBody>
      </p:sp>
      <p:sp>
        <p:nvSpPr>
          <p:cNvPr id="52" name="Rectangle 51">
            <a:extLst>
              <a:ext uri="{FF2B5EF4-FFF2-40B4-BE49-F238E27FC236}">
                <a16:creationId xmlns:a16="http://schemas.microsoft.com/office/drawing/2014/main" id="{6D57C495-16E8-470F-B14A-22DA63AE23A2}"/>
              </a:ext>
            </a:extLst>
          </p:cNvPr>
          <p:cNvSpPr/>
          <p:nvPr userDrawn="1"/>
        </p:nvSpPr>
        <p:spPr>
          <a:xfrm>
            <a:off x="4961339" y="4587065"/>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54" name="Freeform 5"/>
          <p:cNvSpPr>
            <a:spLocks/>
          </p:cNvSpPr>
          <p:nvPr userDrawn="1"/>
        </p:nvSpPr>
        <p:spPr bwMode="auto">
          <a:xfrm>
            <a:off x="8318690" y="465838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55" name="Picture Placeholder 32"/>
          <p:cNvSpPr>
            <a:spLocks noGrp="1"/>
          </p:cNvSpPr>
          <p:nvPr userDrawn="1">
            <p:ph type="pic" sz="quarter" idx="17" hasCustomPrompt="1"/>
          </p:nvPr>
        </p:nvSpPr>
        <p:spPr>
          <a:xfrm>
            <a:off x="5200650" y="5022799"/>
            <a:ext cx="478640" cy="503238"/>
          </a:xfrm>
        </p:spPr>
        <p:txBody>
          <a:bodyPr/>
          <a:lstStyle>
            <a:lvl1pPr>
              <a:defRPr sz="700"/>
            </a:lvl1pPr>
          </a:lstStyle>
          <a:p>
            <a:r>
              <a:rPr lang="en-US" dirty="0"/>
              <a:t>icon</a:t>
            </a:r>
            <a:endParaRPr lang="en-IN" dirty="0"/>
          </a:p>
        </p:txBody>
      </p:sp>
      <p:sp>
        <p:nvSpPr>
          <p:cNvPr id="56" name="Text Placeholder 20"/>
          <p:cNvSpPr>
            <a:spLocks noGrp="1"/>
          </p:cNvSpPr>
          <p:nvPr userDrawn="1">
            <p:ph type="body" sz="quarter" idx="18" hasCustomPrompt="1"/>
          </p:nvPr>
        </p:nvSpPr>
        <p:spPr>
          <a:xfrm>
            <a:off x="5852871" y="5250127"/>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Rectangle 46">
            <a:extLst>
              <a:ext uri="{FF2B5EF4-FFF2-40B4-BE49-F238E27FC236}">
                <a16:creationId xmlns:a16="http://schemas.microsoft.com/office/drawing/2014/main" id="{6D57C495-16E8-470F-B14A-22DA63AE23A2}"/>
              </a:ext>
            </a:extLst>
          </p:cNvPr>
          <p:cNvSpPr/>
          <p:nvPr userDrawn="1"/>
        </p:nvSpPr>
        <p:spPr>
          <a:xfrm>
            <a:off x="4961339" y="2623353"/>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49" name="Freeform 5"/>
          <p:cNvSpPr>
            <a:spLocks/>
          </p:cNvSpPr>
          <p:nvPr userDrawn="1"/>
        </p:nvSpPr>
        <p:spPr bwMode="auto">
          <a:xfrm>
            <a:off x="8318690" y="2694668"/>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51" name="Text Placeholder 20"/>
          <p:cNvSpPr>
            <a:spLocks noGrp="1"/>
          </p:cNvSpPr>
          <p:nvPr>
            <p:ph type="body" sz="quarter" idx="16" hasCustomPrompt="1"/>
          </p:nvPr>
        </p:nvSpPr>
        <p:spPr>
          <a:xfrm>
            <a:off x="5852871" y="3286415"/>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Picture Placeholder 32"/>
          <p:cNvSpPr>
            <a:spLocks noGrp="1"/>
          </p:cNvSpPr>
          <p:nvPr>
            <p:ph type="pic" sz="quarter" idx="15" hasCustomPrompt="1"/>
          </p:nvPr>
        </p:nvSpPr>
        <p:spPr>
          <a:xfrm>
            <a:off x="5200650" y="3059087"/>
            <a:ext cx="478640" cy="503238"/>
          </a:xfrm>
        </p:spPr>
        <p:txBody>
          <a:bodyPr/>
          <a:lstStyle>
            <a:lvl1pPr>
              <a:defRPr sz="700"/>
            </a:lvl1pPr>
          </a:lstStyle>
          <a:p>
            <a:r>
              <a:rPr lang="en-US" dirty="0"/>
              <a:t>icon</a:t>
            </a:r>
            <a:endParaRPr lang="en-IN" dirty="0"/>
          </a:p>
        </p:txBody>
      </p:sp>
      <p:sp>
        <p:nvSpPr>
          <p:cNvPr id="10" name="Rectangle 9">
            <a:extLst>
              <a:ext uri="{FF2B5EF4-FFF2-40B4-BE49-F238E27FC236}">
                <a16:creationId xmlns:a16="http://schemas.microsoft.com/office/drawing/2014/main" id="{6D57C495-16E8-470F-B14A-22DA63AE23A2}"/>
              </a:ext>
            </a:extLst>
          </p:cNvPr>
          <p:cNvSpPr/>
          <p:nvPr userDrawn="1"/>
        </p:nvSpPr>
        <p:spPr>
          <a:xfrm>
            <a:off x="4961339" y="659641"/>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13" name="Freeform 5"/>
          <p:cNvSpPr>
            <a:spLocks/>
          </p:cNvSpPr>
          <p:nvPr/>
        </p:nvSpPr>
        <p:spPr bwMode="auto">
          <a:xfrm>
            <a:off x="8318690" y="730956"/>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3" name="Picture Placeholder 32"/>
          <p:cNvSpPr>
            <a:spLocks noGrp="1"/>
          </p:cNvSpPr>
          <p:nvPr>
            <p:ph type="pic" sz="quarter" idx="11" hasCustomPrompt="1"/>
          </p:nvPr>
        </p:nvSpPr>
        <p:spPr>
          <a:xfrm>
            <a:off x="5200650" y="1095375"/>
            <a:ext cx="478640" cy="503238"/>
          </a:xfrm>
        </p:spPr>
        <p:txBody>
          <a:bodyPr/>
          <a:lstStyle>
            <a:lvl1pPr>
              <a:defRPr sz="700"/>
            </a:lvl1pPr>
          </a:lstStyle>
          <a:p>
            <a:r>
              <a:rPr lang="en-US" dirty="0"/>
              <a:t>icon</a:t>
            </a:r>
            <a:endParaRPr lang="en-IN" dirty="0"/>
          </a:p>
        </p:txBody>
      </p:sp>
      <p:sp>
        <p:nvSpPr>
          <p:cNvPr id="34" name="Text Placeholder 20"/>
          <p:cNvSpPr>
            <a:spLocks noGrp="1"/>
          </p:cNvSpPr>
          <p:nvPr userDrawn="1">
            <p:ph type="body" sz="quarter" idx="12" hasCustomPrompt="1"/>
          </p:nvPr>
        </p:nvSpPr>
        <p:spPr>
          <a:xfrm>
            <a:off x="594353" y="2749277"/>
            <a:ext cx="4059289" cy="228977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userDrawn="1">
            <p:ph type="body" sz="quarter" idx="14" hasCustomPrompt="1"/>
          </p:nvPr>
        </p:nvSpPr>
        <p:spPr>
          <a:xfrm>
            <a:off x="5852871" y="1322703"/>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Text Placeholder 20"/>
          <p:cNvSpPr>
            <a:spLocks noGrp="1"/>
          </p:cNvSpPr>
          <p:nvPr>
            <p:ph type="body" sz="quarter" idx="13" hasCustomPrompt="1"/>
          </p:nvPr>
        </p:nvSpPr>
        <p:spPr>
          <a:xfrm>
            <a:off x="5852871" y="108269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1" name="Text Placeholder 20"/>
          <p:cNvSpPr>
            <a:spLocks noGrp="1"/>
          </p:cNvSpPr>
          <p:nvPr>
            <p:ph type="body" sz="quarter" idx="22" hasCustomPrompt="1"/>
          </p:nvPr>
        </p:nvSpPr>
        <p:spPr>
          <a:xfrm>
            <a:off x="5852871" y="3035180"/>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2" name="Text Placeholder 20"/>
          <p:cNvSpPr>
            <a:spLocks noGrp="1"/>
          </p:cNvSpPr>
          <p:nvPr>
            <p:ph type="body" sz="quarter" idx="23" hasCustomPrompt="1"/>
          </p:nvPr>
        </p:nvSpPr>
        <p:spPr>
          <a:xfrm>
            <a:off x="5852871" y="499036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Tree>
    <p:extLst>
      <p:ext uri="{BB962C8B-B14F-4D97-AF65-F5344CB8AC3E}">
        <p14:creationId xmlns:p14="http://schemas.microsoft.com/office/powerpoint/2010/main" val="8641546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pointer - style 2">
    <p:spTree>
      <p:nvGrpSpPr>
        <p:cNvPr id="1" name=""/>
        <p:cNvGrpSpPr/>
        <p:nvPr/>
      </p:nvGrpSpPr>
      <p:grpSpPr>
        <a:xfrm>
          <a:off x="0" y="0"/>
          <a:ext cx="0" cy="0"/>
          <a:chOff x="0" y="0"/>
          <a:chExt cx="0" cy="0"/>
        </a:xfrm>
      </p:grpSpPr>
      <p:sp>
        <p:nvSpPr>
          <p:cNvPr id="21" name="Picture Placeholder 20"/>
          <p:cNvSpPr>
            <a:spLocks noGrp="1"/>
          </p:cNvSpPr>
          <p:nvPr>
            <p:ph type="pic" sz="quarter" idx="10"/>
          </p:nvPr>
        </p:nvSpPr>
        <p:spPr>
          <a:xfrm>
            <a:off x="0" y="1494718"/>
            <a:ext cx="5486400" cy="4514371"/>
          </a:xfrm>
          <a:solidFill>
            <a:schemeClr val="bg1">
              <a:lumMod val="85000"/>
            </a:schemeClr>
          </a:solidFill>
        </p:spPr>
        <p:txBody>
          <a:bodyPr/>
          <a:lstStyle/>
          <a:p>
            <a:endParaRPr lang="en-IN" dirty="0"/>
          </a:p>
        </p:txBody>
      </p:sp>
      <p:sp>
        <p:nvSpPr>
          <p:cNvPr id="9" name="AutoShape 11"/>
          <p:cNvSpPr>
            <a:spLocks noChangeAspect="1" noChangeArrowheads="1" noTextEdit="1"/>
          </p:cNvSpPr>
          <p:nvPr userDrawn="1"/>
        </p:nvSpPr>
        <p:spPr bwMode="auto">
          <a:xfrm>
            <a:off x="8401050" y="5017358"/>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5"/>
          <p:cNvSpPr>
            <a:spLocks/>
          </p:cNvSpPr>
          <p:nvPr/>
        </p:nvSpPr>
        <p:spPr bwMode="auto">
          <a:xfrm>
            <a:off x="5891259" y="1519132"/>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4" name="Freeform 5"/>
          <p:cNvSpPr>
            <a:spLocks/>
          </p:cNvSpPr>
          <p:nvPr/>
        </p:nvSpPr>
        <p:spPr bwMode="auto">
          <a:xfrm>
            <a:off x="5891259" y="3107670"/>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5"/>
          <p:cNvSpPr>
            <a:spLocks/>
          </p:cNvSpPr>
          <p:nvPr/>
        </p:nvSpPr>
        <p:spPr bwMode="auto">
          <a:xfrm>
            <a:off x="5891259" y="4696209"/>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Text Placeholder 18"/>
          <p:cNvSpPr>
            <a:spLocks noGrp="1"/>
          </p:cNvSpPr>
          <p:nvPr>
            <p:ph type="body" sz="quarter" idx="11" hasCustomPrompt="1"/>
          </p:nvPr>
        </p:nvSpPr>
        <p:spPr>
          <a:xfrm>
            <a:off x="6123209" y="1494718"/>
            <a:ext cx="3578225" cy="261938"/>
          </a:xfr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accent4">
                    <a:lumMod val="75000"/>
                    <a:lumOff val="25000"/>
                  </a:schemeClr>
                </a:solidFill>
                <a:latin typeface="Segoe UI Semibold" panose="020B0702040204020203" pitchFamily="34" charset="0"/>
              </a:defRPr>
            </a:lvl1pPr>
          </a:lstStyle>
          <a:p>
            <a:pPr lvl="0"/>
            <a:r>
              <a:rPr lang="en-US" dirty="0"/>
              <a:t>Subhead goes here</a:t>
            </a:r>
          </a:p>
          <a:p>
            <a:endParaRPr lang="en-IN" sz="1850" dirty="0">
              <a:solidFill>
                <a:srgbClr val="1D1D1B"/>
              </a:solidFill>
              <a:latin typeface="Graphik Medium" panose="020B0603030202060203" pitchFamily="34" charset="0"/>
            </a:endParaRPr>
          </a:p>
        </p:txBody>
      </p:sp>
      <p:sp>
        <p:nvSpPr>
          <p:cNvPr id="23" name="Text Placeholder 20"/>
          <p:cNvSpPr>
            <a:spLocks noGrp="1"/>
          </p:cNvSpPr>
          <p:nvPr>
            <p:ph type="body" sz="quarter" idx="12" hasCustomPrompt="1"/>
          </p:nvPr>
        </p:nvSpPr>
        <p:spPr>
          <a:xfrm>
            <a:off x="6123209" y="1871824"/>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p:ph type="body" sz="quarter" idx="13" hasCustomPrompt="1"/>
          </p:nvPr>
        </p:nvSpPr>
        <p:spPr>
          <a:xfrm>
            <a:off x="6123209" y="3087075"/>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p:ph type="body" sz="quarter" idx="14" hasCustomPrompt="1"/>
          </p:nvPr>
        </p:nvSpPr>
        <p:spPr>
          <a:xfrm>
            <a:off x="6123209" y="3464181"/>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0" name="Freeform 5"/>
          <p:cNvSpPr>
            <a:spLocks/>
          </p:cNvSpPr>
          <p:nvPr userDrawn="1"/>
        </p:nvSpPr>
        <p:spPr bwMode="auto">
          <a:xfrm>
            <a:off x="5891259" y="4697404"/>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1D1D1B"/>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Text Placeholder 18"/>
          <p:cNvSpPr>
            <a:spLocks noGrp="1"/>
          </p:cNvSpPr>
          <p:nvPr>
            <p:ph type="body" sz="quarter" idx="15" hasCustomPrompt="1"/>
          </p:nvPr>
        </p:nvSpPr>
        <p:spPr>
          <a:xfrm>
            <a:off x="6123209" y="4672990"/>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32" name="Text Placeholder 20"/>
          <p:cNvSpPr>
            <a:spLocks noGrp="1"/>
          </p:cNvSpPr>
          <p:nvPr>
            <p:ph type="body" sz="quarter" idx="16" hasCustomPrompt="1"/>
          </p:nvPr>
        </p:nvSpPr>
        <p:spPr>
          <a:xfrm>
            <a:off x="6123209" y="5050096"/>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5" name="Picture 34">
            <a:extLst>
              <a:ext uri="{FF2B5EF4-FFF2-40B4-BE49-F238E27FC236}">
                <a16:creationId xmlns:a16="http://schemas.microsoft.com/office/drawing/2014/main" id="{6B1BA97D-94BD-4317-ACFA-85E587AFEC9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AB117BBA-089E-4144-AC26-5B7322834BF4}"/>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B0143C9C-512F-4A89-A7D8-0B20EFC02F2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8" name="Freeform 88">
              <a:extLst>
                <a:ext uri="{FF2B5EF4-FFF2-40B4-BE49-F238E27FC236}">
                  <a16:creationId xmlns:a16="http://schemas.microsoft.com/office/drawing/2014/main" id="{54CAB7D9-E4FC-46D9-B639-E16315D7FA2A}"/>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9" name="Title 1">
            <a:extLst>
              <a:ext uri="{FF2B5EF4-FFF2-40B4-BE49-F238E27FC236}">
                <a16:creationId xmlns:a16="http://schemas.microsoft.com/office/drawing/2014/main" id="{7A0033CD-0E5C-47A8-95C8-C303E977ACB9}"/>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9388567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pointer - style 1">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9B0CF595-B1A8-41B5-B398-5F5C2B5E0F89}"/>
              </a:ext>
            </a:extLst>
          </p:cNvPr>
          <p:cNvGrpSpPr/>
          <p:nvPr userDrawn="1"/>
        </p:nvGrpSpPr>
        <p:grpSpPr>
          <a:xfrm>
            <a:off x="348913" y="229124"/>
            <a:ext cx="11494174" cy="1336885"/>
            <a:chOff x="367169" y="229124"/>
            <a:chExt cx="11494174" cy="1336885"/>
          </a:xfrm>
        </p:grpSpPr>
        <p:sp>
          <p:nvSpPr>
            <p:cNvPr id="19" name="Freeform 87">
              <a:extLst>
                <a:ext uri="{FF2B5EF4-FFF2-40B4-BE49-F238E27FC236}">
                  <a16:creationId xmlns:a16="http://schemas.microsoft.com/office/drawing/2014/main" id="{4F90CE05-CA75-4080-9DCF-12B7D964E0C0}"/>
                </a:ext>
              </a:extLst>
            </p:cNvPr>
            <p:cNvSpPr>
              <a:spLocks/>
            </p:cNvSpPr>
            <p:nvPr userDrawn="1"/>
          </p:nvSpPr>
          <p:spPr bwMode="auto">
            <a:xfrm>
              <a:off x="11312068" y="229124"/>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Freeform 88">
              <a:extLst>
                <a:ext uri="{FF2B5EF4-FFF2-40B4-BE49-F238E27FC236}">
                  <a16:creationId xmlns:a16="http://schemas.microsoft.com/office/drawing/2014/main" id="{37687D2B-6AA4-44FA-AE15-2CB316482D5D}"/>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20" name="Picture Placeholder 19"/>
          <p:cNvSpPr>
            <a:spLocks noGrp="1"/>
          </p:cNvSpPr>
          <p:nvPr>
            <p:ph type="pic" sz="quarter" idx="10"/>
          </p:nvPr>
        </p:nvSpPr>
        <p:spPr>
          <a:xfrm>
            <a:off x="-33338" y="-38100"/>
            <a:ext cx="5372101" cy="6896100"/>
          </a:xfrm>
          <a:solidFill>
            <a:schemeClr val="bg1">
              <a:lumMod val="85000"/>
            </a:schemeClr>
          </a:solidFill>
        </p:spPr>
        <p:txBody>
          <a:bodyPr/>
          <a:lstStyle/>
          <a:p>
            <a:endParaRPr lang="en-IN" dirty="0"/>
          </a:p>
        </p:txBody>
      </p:sp>
      <p:sp>
        <p:nvSpPr>
          <p:cNvPr id="7" name="Title 1"/>
          <p:cNvSpPr>
            <a:spLocks noGrp="1"/>
          </p:cNvSpPr>
          <p:nvPr>
            <p:ph type="title"/>
          </p:nvPr>
        </p:nvSpPr>
        <p:spPr>
          <a:xfrm>
            <a:off x="587375" y="671943"/>
            <a:ext cx="2324728" cy="775597"/>
          </a:xfrm>
        </p:spPr>
        <p:txBody>
          <a:bodyPr lIns="0" tIns="0" rIns="0" bIns="0"/>
          <a:lstStyle>
            <a:lvl1pPr>
              <a:defRPr>
                <a:solidFill>
                  <a:schemeClr val="accent4">
                    <a:lumMod val="75000"/>
                    <a:lumOff val="25000"/>
                  </a:schemeClr>
                </a:solidFill>
              </a:defRPr>
            </a:lvl1pPr>
          </a:lstStyle>
          <a:p>
            <a:r>
              <a:rPr lang="en-IN" dirty="0"/>
              <a:t>Headline</a:t>
            </a:r>
            <a:br>
              <a:rPr lang="en-IN" dirty="0"/>
            </a:br>
            <a:r>
              <a:rPr lang="en-IN" dirty="0"/>
              <a:t>goes here</a:t>
            </a:r>
          </a:p>
        </p:txBody>
      </p:sp>
      <p:sp>
        <p:nvSpPr>
          <p:cNvPr id="11" name="Freeform 5"/>
          <p:cNvSpPr>
            <a:spLocks/>
          </p:cNvSpPr>
          <p:nvPr/>
        </p:nvSpPr>
        <p:spPr bwMode="auto">
          <a:xfrm>
            <a:off x="5686599"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Freeform 5"/>
          <p:cNvSpPr>
            <a:spLocks/>
          </p:cNvSpPr>
          <p:nvPr/>
        </p:nvSpPr>
        <p:spPr bwMode="auto">
          <a:xfrm>
            <a:off x="8695821"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6" name="Freeform 5"/>
          <p:cNvSpPr>
            <a:spLocks/>
          </p:cNvSpPr>
          <p:nvPr/>
        </p:nvSpPr>
        <p:spPr bwMode="auto">
          <a:xfrm>
            <a:off x="5686599"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5"/>
          <p:cNvSpPr>
            <a:spLocks/>
          </p:cNvSpPr>
          <p:nvPr/>
        </p:nvSpPr>
        <p:spPr bwMode="auto">
          <a:xfrm>
            <a:off x="8695821"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Text Placeholder 18"/>
          <p:cNvSpPr>
            <a:spLocks noGrp="1"/>
          </p:cNvSpPr>
          <p:nvPr userDrawn="1">
            <p:ph type="body" sz="quarter" idx="11" hasCustomPrompt="1"/>
          </p:nvPr>
        </p:nvSpPr>
        <p:spPr>
          <a:xfrm>
            <a:off x="5944182"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3" name="Text Placeholder 20"/>
          <p:cNvSpPr>
            <a:spLocks noGrp="1"/>
          </p:cNvSpPr>
          <p:nvPr userDrawn="1">
            <p:ph type="body" sz="quarter" idx="12" hasCustomPrompt="1"/>
          </p:nvPr>
        </p:nvSpPr>
        <p:spPr>
          <a:xfrm>
            <a:off x="5944182"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4" name="Text Placeholder 18"/>
          <p:cNvSpPr>
            <a:spLocks noGrp="1"/>
          </p:cNvSpPr>
          <p:nvPr userDrawn="1">
            <p:ph type="body" sz="quarter" idx="13" hasCustomPrompt="1"/>
          </p:nvPr>
        </p:nvSpPr>
        <p:spPr>
          <a:xfrm>
            <a:off x="8953404"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5" name="Text Placeholder 20"/>
          <p:cNvSpPr>
            <a:spLocks noGrp="1"/>
          </p:cNvSpPr>
          <p:nvPr userDrawn="1">
            <p:ph type="body" sz="quarter" idx="14" hasCustomPrompt="1"/>
          </p:nvPr>
        </p:nvSpPr>
        <p:spPr>
          <a:xfrm>
            <a:off x="8953404"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6" name="Text Placeholder 18"/>
          <p:cNvSpPr>
            <a:spLocks noGrp="1"/>
          </p:cNvSpPr>
          <p:nvPr userDrawn="1">
            <p:ph type="body" sz="quarter" idx="15" hasCustomPrompt="1"/>
          </p:nvPr>
        </p:nvSpPr>
        <p:spPr>
          <a:xfrm>
            <a:off x="5944182"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7" name="Text Placeholder 20"/>
          <p:cNvSpPr>
            <a:spLocks noGrp="1"/>
          </p:cNvSpPr>
          <p:nvPr userDrawn="1">
            <p:ph type="body" sz="quarter" idx="16" hasCustomPrompt="1"/>
          </p:nvPr>
        </p:nvSpPr>
        <p:spPr>
          <a:xfrm>
            <a:off x="5944182"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userDrawn="1">
            <p:ph type="body" sz="quarter" idx="17" hasCustomPrompt="1"/>
          </p:nvPr>
        </p:nvSpPr>
        <p:spPr>
          <a:xfrm>
            <a:off x="8953404"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userDrawn="1">
            <p:ph type="body" sz="quarter" idx="18" hasCustomPrompt="1"/>
          </p:nvPr>
        </p:nvSpPr>
        <p:spPr>
          <a:xfrm>
            <a:off x="8953404"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42" name="Picture 41">
            <a:extLst>
              <a:ext uri="{FF2B5EF4-FFF2-40B4-BE49-F238E27FC236}">
                <a16:creationId xmlns:a16="http://schemas.microsoft.com/office/drawing/2014/main" id="{DEB0651B-FA7E-4979-96CB-FA9B03F6715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27624800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 pointer - style 2">
    <p:spTree>
      <p:nvGrpSpPr>
        <p:cNvPr id="1" name=""/>
        <p:cNvGrpSpPr/>
        <p:nvPr/>
      </p:nvGrpSpPr>
      <p:grpSpPr>
        <a:xfrm>
          <a:off x="0" y="0"/>
          <a:ext cx="0" cy="0"/>
          <a:chOff x="0" y="0"/>
          <a:chExt cx="0" cy="0"/>
        </a:xfrm>
      </p:grpSpPr>
      <p:sp>
        <p:nvSpPr>
          <p:cNvPr id="26" name="Picture Placeholder 25"/>
          <p:cNvSpPr>
            <a:spLocks noGrp="1"/>
          </p:cNvSpPr>
          <p:nvPr>
            <p:ph type="pic" sz="quarter" idx="16"/>
          </p:nvPr>
        </p:nvSpPr>
        <p:spPr>
          <a:xfrm>
            <a:off x="9339631"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4" name="Picture Placeholder 23"/>
          <p:cNvSpPr>
            <a:spLocks noGrp="1"/>
          </p:cNvSpPr>
          <p:nvPr>
            <p:ph type="pic" sz="quarter" idx="15"/>
          </p:nvPr>
        </p:nvSpPr>
        <p:spPr>
          <a:xfrm>
            <a:off x="6409414"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3" name="Picture Placeholder 22"/>
          <p:cNvSpPr>
            <a:spLocks noGrp="1"/>
          </p:cNvSpPr>
          <p:nvPr>
            <p:ph type="pic" sz="quarter" idx="14"/>
          </p:nvPr>
        </p:nvSpPr>
        <p:spPr>
          <a:xfrm>
            <a:off x="3463310"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1" name="Picture Placeholder 20"/>
          <p:cNvSpPr>
            <a:spLocks noGrp="1"/>
          </p:cNvSpPr>
          <p:nvPr>
            <p:ph type="pic" sz="quarter" idx="13"/>
          </p:nvPr>
        </p:nvSpPr>
        <p:spPr>
          <a:xfrm>
            <a:off x="587375"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176" name="Text Placeholder 20"/>
          <p:cNvSpPr>
            <a:spLocks noGrp="1"/>
          </p:cNvSpPr>
          <p:nvPr>
            <p:ph type="body" sz="quarter" idx="17" hasCustomPrompt="1"/>
          </p:nvPr>
        </p:nvSpPr>
        <p:spPr>
          <a:xfrm>
            <a:off x="612275"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8" name="Text Placeholder 20"/>
          <p:cNvSpPr>
            <a:spLocks noGrp="1"/>
          </p:cNvSpPr>
          <p:nvPr>
            <p:ph type="body" sz="quarter" idx="18" hasCustomPrompt="1"/>
          </p:nvPr>
        </p:nvSpPr>
        <p:spPr>
          <a:xfrm>
            <a:off x="3475104"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0" name="Text Placeholder 20"/>
          <p:cNvSpPr>
            <a:spLocks noGrp="1"/>
          </p:cNvSpPr>
          <p:nvPr>
            <p:ph type="body" sz="quarter" idx="19" hasCustomPrompt="1"/>
          </p:nvPr>
        </p:nvSpPr>
        <p:spPr>
          <a:xfrm>
            <a:off x="6421057"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2" name="Text Placeholder 20"/>
          <p:cNvSpPr>
            <a:spLocks noGrp="1"/>
          </p:cNvSpPr>
          <p:nvPr>
            <p:ph type="body" sz="quarter" idx="20" hasCustomPrompt="1"/>
          </p:nvPr>
        </p:nvSpPr>
        <p:spPr>
          <a:xfrm>
            <a:off x="9339301"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 name="Text Placeholder 4"/>
          <p:cNvSpPr>
            <a:spLocks noGrp="1"/>
          </p:cNvSpPr>
          <p:nvPr>
            <p:ph type="body" sz="quarter" idx="21" hasCustomPrompt="1"/>
          </p:nvPr>
        </p:nvSpPr>
        <p:spPr>
          <a:xfrm>
            <a:off x="1080740"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8" name="Text Placeholder 4"/>
          <p:cNvSpPr>
            <a:spLocks noGrp="1"/>
          </p:cNvSpPr>
          <p:nvPr>
            <p:ph type="body" sz="quarter" idx="22" hasCustomPrompt="1"/>
          </p:nvPr>
        </p:nvSpPr>
        <p:spPr>
          <a:xfrm>
            <a:off x="3943569"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9" name="Text Placeholder 4"/>
          <p:cNvSpPr>
            <a:spLocks noGrp="1"/>
          </p:cNvSpPr>
          <p:nvPr>
            <p:ph type="body" sz="quarter" idx="23" hasCustomPrompt="1"/>
          </p:nvPr>
        </p:nvSpPr>
        <p:spPr>
          <a:xfrm>
            <a:off x="6889522"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20" name="Text Placeholder 4"/>
          <p:cNvSpPr>
            <a:spLocks noGrp="1"/>
          </p:cNvSpPr>
          <p:nvPr>
            <p:ph type="body" sz="quarter" idx="24" hasCustomPrompt="1"/>
          </p:nvPr>
        </p:nvSpPr>
        <p:spPr>
          <a:xfrm>
            <a:off x="9807766"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4" name="Picture 33">
            <a:extLst>
              <a:ext uri="{FF2B5EF4-FFF2-40B4-BE49-F238E27FC236}">
                <a16:creationId xmlns:a16="http://schemas.microsoft.com/office/drawing/2014/main" id="{479613F4-DBEA-49F0-909A-1FC305FFD5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5" name="Group 34">
            <a:extLst>
              <a:ext uri="{FF2B5EF4-FFF2-40B4-BE49-F238E27FC236}">
                <a16:creationId xmlns:a16="http://schemas.microsoft.com/office/drawing/2014/main" id="{F2C4F3C2-0635-46B5-8C15-84C01913B64B}"/>
              </a:ext>
            </a:extLst>
          </p:cNvPr>
          <p:cNvGrpSpPr/>
          <p:nvPr userDrawn="1"/>
        </p:nvGrpSpPr>
        <p:grpSpPr>
          <a:xfrm>
            <a:off x="348913" y="208968"/>
            <a:ext cx="11494174" cy="825246"/>
            <a:chOff x="367169" y="208968"/>
            <a:chExt cx="11494174" cy="825246"/>
          </a:xfrm>
        </p:grpSpPr>
        <p:sp>
          <p:nvSpPr>
            <p:cNvPr id="36" name="Freeform 87">
              <a:extLst>
                <a:ext uri="{FF2B5EF4-FFF2-40B4-BE49-F238E27FC236}">
                  <a16:creationId xmlns:a16="http://schemas.microsoft.com/office/drawing/2014/main" id="{6D14BDEE-28CA-4E5C-B982-67A07D315F3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7" name="Freeform 88">
              <a:extLst>
                <a:ext uri="{FF2B5EF4-FFF2-40B4-BE49-F238E27FC236}">
                  <a16:creationId xmlns:a16="http://schemas.microsoft.com/office/drawing/2014/main" id="{88FC69C9-CD88-4A94-9779-E2E32AA07F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8" name="Title 1">
            <a:extLst>
              <a:ext uri="{FF2B5EF4-FFF2-40B4-BE49-F238E27FC236}">
                <a16:creationId xmlns:a16="http://schemas.microsoft.com/office/drawing/2014/main" id="{25D8A2DC-C00B-4ADB-9DC2-5CC940A61A38}"/>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5603943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ointer - style 3">
    <p:spTree>
      <p:nvGrpSpPr>
        <p:cNvPr id="1" name=""/>
        <p:cNvGrpSpPr/>
        <p:nvPr/>
      </p:nvGrpSpPr>
      <p:grpSpPr>
        <a:xfrm>
          <a:off x="0" y="0"/>
          <a:ext cx="0" cy="0"/>
          <a:chOff x="0" y="0"/>
          <a:chExt cx="0" cy="0"/>
        </a:xfrm>
      </p:grpSpPr>
      <p:sp>
        <p:nvSpPr>
          <p:cNvPr id="30" name="Picture Placeholder 29"/>
          <p:cNvSpPr>
            <a:spLocks noGrp="1"/>
          </p:cNvSpPr>
          <p:nvPr>
            <p:ph type="pic" sz="quarter" idx="10"/>
          </p:nvPr>
        </p:nvSpPr>
        <p:spPr>
          <a:xfrm>
            <a:off x="990600" y="1270784"/>
            <a:ext cx="2549525" cy="2362200"/>
          </a:xfrm>
          <a:solidFill>
            <a:schemeClr val="bg1">
              <a:lumMod val="85000"/>
            </a:schemeClr>
          </a:solidFill>
        </p:spPr>
        <p:txBody>
          <a:bodyPr/>
          <a:lstStyle/>
          <a:p>
            <a:endParaRPr lang="en-IN" dirty="0"/>
          </a:p>
        </p:txBody>
      </p:sp>
      <p:sp>
        <p:nvSpPr>
          <p:cNvPr id="32" name="Picture Placeholder 29"/>
          <p:cNvSpPr>
            <a:spLocks noGrp="1"/>
          </p:cNvSpPr>
          <p:nvPr>
            <p:ph type="pic" sz="quarter" idx="11"/>
          </p:nvPr>
        </p:nvSpPr>
        <p:spPr>
          <a:xfrm>
            <a:off x="6089821" y="1270784"/>
            <a:ext cx="2549525" cy="2362200"/>
          </a:xfrm>
          <a:solidFill>
            <a:schemeClr val="bg1">
              <a:lumMod val="85000"/>
            </a:schemeClr>
          </a:solidFill>
        </p:spPr>
        <p:txBody>
          <a:bodyPr/>
          <a:lstStyle/>
          <a:p>
            <a:endParaRPr lang="en-IN" dirty="0"/>
          </a:p>
        </p:txBody>
      </p:sp>
      <p:sp>
        <p:nvSpPr>
          <p:cNvPr id="33" name="Picture Placeholder 29"/>
          <p:cNvSpPr>
            <a:spLocks noGrp="1"/>
          </p:cNvSpPr>
          <p:nvPr>
            <p:ph type="pic" sz="quarter" idx="12"/>
          </p:nvPr>
        </p:nvSpPr>
        <p:spPr>
          <a:xfrm>
            <a:off x="3539893" y="3633796"/>
            <a:ext cx="2549525" cy="2362200"/>
          </a:xfrm>
          <a:solidFill>
            <a:schemeClr val="bg1">
              <a:lumMod val="85000"/>
            </a:schemeClr>
          </a:solidFill>
        </p:spPr>
        <p:txBody>
          <a:bodyPr/>
          <a:lstStyle/>
          <a:p>
            <a:endParaRPr lang="en-IN" dirty="0"/>
          </a:p>
        </p:txBody>
      </p:sp>
      <p:sp>
        <p:nvSpPr>
          <p:cNvPr id="34" name="Picture Placeholder 29"/>
          <p:cNvSpPr>
            <a:spLocks noGrp="1"/>
          </p:cNvSpPr>
          <p:nvPr>
            <p:ph type="pic" sz="quarter" idx="13"/>
          </p:nvPr>
        </p:nvSpPr>
        <p:spPr>
          <a:xfrm>
            <a:off x="8646327" y="3633796"/>
            <a:ext cx="2549525" cy="2362200"/>
          </a:xfrm>
          <a:solidFill>
            <a:schemeClr val="bg1">
              <a:lumMod val="85000"/>
            </a:schemeClr>
          </a:solidFill>
        </p:spPr>
        <p:txBody>
          <a:bodyPr/>
          <a:lstStyle/>
          <a:p>
            <a:endParaRPr lang="en-IN" dirty="0"/>
          </a:p>
        </p:txBody>
      </p:sp>
      <p:sp>
        <p:nvSpPr>
          <p:cNvPr id="7" name="Прямоугольник 19"/>
          <p:cNvSpPr/>
          <p:nvPr userDrawn="1"/>
        </p:nvSpPr>
        <p:spPr>
          <a:xfrm>
            <a:off x="3540618"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8" name="Прямоугольник 19"/>
          <p:cNvSpPr/>
          <p:nvPr userDrawn="1"/>
        </p:nvSpPr>
        <p:spPr>
          <a:xfrm>
            <a:off x="990694"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9" name="Прямоугольник 20"/>
          <p:cNvSpPr/>
          <p:nvPr userDrawn="1"/>
        </p:nvSpPr>
        <p:spPr>
          <a:xfrm>
            <a:off x="6090546"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10" name="Прямоугольник 19"/>
          <p:cNvSpPr/>
          <p:nvPr userDrawn="1"/>
        </p:nvSpPr>
        <p:spPr>
          <a:xfrm>
            <a:off x="8645927"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29" name="Text Placeholder 20"/>
          <p:cNvSpPr>
            <a:spLocks noGrp="1"/>
          </p:cNvSpPr>
          <p:nvPr>
            <p:ph type="body" sz="quarter" idx="17" hasCustomPrompt="1"/>
          </p:nvPr>
        </p:nvSpPr>
        <p:spPr>
          <a:xfrm>
            <a:off x="3692853"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Text Placeholder 20"/>
          <p:cNvSpPr>
            <a:spLocks noGrp="1"/>
          </p:cNvSpPr>
          <p:nvPr>
            <p:ph type="body" sz="quarter" idx="21" hasCustomPrompt="1"/>
          </p:nvPr>
        </p:nvSpPr>
        <p:spPr>
          <a:xfrm>
            <a:off x="1142929"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6" name="Text Placeholder 4"/>
          <p:cNvSpPr>
            <a:spLocks noGrp="1"/>
          </p:cNvSpPr>
          <p:nvPr>
            <p:ph type="body" sz="quarter" idx="23" hasCustomPrompt="1"/>
          </p:nvPr>
        </p:nvSpPr>
        <p:spPr>
          <a:xfrm>
            <a:off x="4174379"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57" name="Text Placeholder 20"/>
          <p:cNvSpPr>
            <a:spLocks noGrp="1"/>
          </p:cNvSpPr>
          <p:nvPr>
            <p:ph type="body" sz="quarter" idx="24" hasCustomPrompt="1"/>
          </p:nvPr>
        </p:nvSpPr>
        <p:spPr>
          <a:xfrm>
            <a:off x="8798162"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8" name="Text Placeholder 4"/>
          <p:cNvSpPr>
            <a:spLocks noGrp="1"/>
          </p:cNvSpPr>
          <p:nvPr>
            <p:ph type="body" sz="quarter" idx="25" hasCustomPrompt="1"/>
          </p:nvPr>
        </p:nvSpPr>
        <p:spPr>
          <a:xfrm>
            <a:off x="9279688"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2" name="Text Placeholder 4"/>
          <p:cNvSpPr>
            <a:spLocks noGrp="1"/>
          </p:cNvSpPr>
          <p:nvPr>
            <p:ph type="body" sz="quarter" idx="27" hasCustomPrompt="1"/>
          </p:nvPr>
        </p:nvSpPr>
        <p:spPr>
          <a:xfrm>
            <a:off x="1624455"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3" name="Text Placeholder 20"/>
          <p:cNvSpPr>
            <a:spLocks noGrp="1"/>
          </p:cNvSpPr>
          <p:nvPr>
            <p:ph type="body" sz="quarter" idx="28" hasCustomPrompt="1"/>
          </p:nvPr>
        </p:nvSpPr>
        <p:spPr>
          <a:xfrm>
            <a:off x="6242781"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64" name="Text Placeholder 4"/>
          <p:cNvSpPr>
            <a:spLocks noGrp="1"/>
          </p:cNvSpPr>
          <p:nvPr>
            <p:ph type="body" sz="quarter" idx="29" hasCustomPrompt="1"/>
          </p:nvPr>
        </p:nvSpPr>
        <p:spPr>
          <a:xfrm>
            <a:off x="6724307"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5" name="Picture 34">
            <a:extLst>
              <a:ext uri="{FF2B5EF4-FFF2-40B4-BE49-F238E27FC236}">
                <a16:creationId xmlns:a16="http://schemas.microsoft.com/office/drawing/2014/main" id="{DEAEEFFF-EC52-4C93-9A11-71885EB0358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7233568E-3E23-4913-894F-778DC7806495}"/>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3F8A74E4-CAD8-4DB4-BAF3-F610D8E6BAC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8" name="Freeform 88">
              <a:extLst>
                <a:ext uri="{FF2B5EF4-FFF2-40B4-BE49-F238E27FC236}">
                  <a16:creationId xmlns:a16="http://schemas.microsoft.com/office/drawing/2014/main" id="{7BA773A9-E25D-4B87-9528-2005E193A05D}"/>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9" name="Title 1">
            <a:extLst>
              <a:ext uri="{FF2B5EF4-FFF2-40B4-BE49-F238E27FC236}">
                <a16:creationId xmlns:a16="http://schemas.microsoft.com/office/drawing/2014/main" id="{738D8DA5-24B9-445F-A1CF-FF5B5F80F093}"/>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248136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Text">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83719" y="1193799"/>
            <a:ext cx="10982522"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8" name="Group 7">
            <a:extLst>
              <a:ext uri="{FF2B5EF4-FFF2-40B4-BE49-F238E27FC236}">
                <a16:creationId xmlns:a16="http://schemas.microsoft.com/office/drawing/2014/main" id="{DAD9B248-47F9-4B13-AE99-166A216EB0BB}"/>
              </a:ext>
            </a:extLst>
          </p:cNvPr>
          <p:cNvGrpSpPr/>
          <p:nvPr userDrawn="1"/>
        </p:nvGrpSpPr>
        <p:grpSpPr>
          <a:xfrm>
            <a:off x="348913" y="208968"/>
            <a:ext cx="11494174" cy="825246"/>
            <a:chOff x="367169" y="208968"/>
            <a:chExt cx="11494174" cy="825246"/>
          </a:xfrm>
        </p:grpSpPr>
        <p:sp>
          <p:nvSpPr>
            <p:cNvPr id="9" name="Freeform 87">
              <a:extLst>
                <a:ext uri="{FF2B5EF4-FFF2-40B4-BE49-F238E27FC236}">
                  <a16:creationId xmlns:a16="http://schemas.microsoft.com/office/drawing/2014/main" id="{B063F39F-CDEE-475D-B5B3-F3D2D124DA8E}"/>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Freeform 88">
              <a:extLst>
                <a:ext uri="{FF2B5EF4-FFF2-40B4-BE49-F238E27FC236}">
                  <a16:creationId xmlns:a16="http://schemas.microsoft.com/office/drawing/2014/main" id="{5B99E97F-DEF6-4CD9-B72C-37C14E1E7F70}"/>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3" name="Title 1">
            <a:extLst>
              <a:ext uri="{FF2B5EF4-FFF2-40B4-BE49-F238E27FC236}">
                <a16:creationId xmlns:a16="http://schemas.microsoft.com/office/drawing/2014/main" id="{CDCCDDA9-8EBB-4A70-A457-2D6CBFD3B15F}"/>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7541465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pointer - style 4">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2" y="1193799"/>
            <a:ext cx="2412395" cy="274501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3" name="Freeform 5"/>
          <p:cNvSpPr>
            <a:spLocks/>
          </p:cNvSpPr>
          <p:nvPr/>
        </p:nvSpPr>
        <p:spPr bwMode="auto">
          <a:xfrm>
            <a:off x="3663951"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9"/>
          <p:cNvSpPr>
            <a:spLocks/>
          </p:cNvSpPr>
          <p:nvPr/>
        </p:nvSpPr>
        <p:spPr bwMode="auto">
          <a:xfrm>
            <a:off x="5697131" y="4320924"/>
            <a:ext cx="133350" cy="152400"/>
          </a:xfrm>
          <a:custGeom>
            <a:avLst/>
            <a:gdLst>
              <a:gd name="T0" fmla="*/ 0 w 84"/>
              <a:gd name="T1" fmla="*/ 0 h 96"/>
              <a:gd name="T2" fmla="*/ 84 w 84"/>
              <a:gd name="T3" fmla="*/ 0 h 96"/>
              <a:gd name="T4" fmla="*/ 84 w 84"/>
              <a:gd name="T5" fmla="*/ 96 h 96"/>
              <a:gd name="T6" fmla="*/ 0 w 84"/>
              <a:gd name="T7" fmla="*/ 0 h 96"/>
            </a:gdLst>
            <a:ahLst/>
            <a:cxnLst>
              <a:cxn ang="0">
                <a:pos x="T0" y="T1"/>
              </a:cxn>
              <a:cxn ang="0">
                <a:pos x="T2" y="T3"/>
              </a:cxn>
              <a:cxn ang="0">
                <a:pos x="T4" y="T5"/>
              </a:cxn>
              <a:cxn ang="0">
                <a:pos x="T6" y="T7"/>
              </a:cxn>
            </a:cxnLst>
            <a:rect l="0" t="0" r="r" b="b"/>
            <a:pathLst>
              <a:path w="84" h="96">
                <a:moveTo>
                  <a:pt x="0" y="0"/>
                </a:moveTo>
                <a:lnTo>
                  <a:pt x="84" y="0"/>
                </a:lnTo>
                <a:lnTo>
                  <a:pt x="84"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AutoShape 11"/>
          <p:cNvSpPr>
            <a:spLocks noChangeAspect="1" noChangeArrowheads="1" noTextEdit="1"/>
          </p:cNvSpPr>
          <p:nvPr/>
        </p:nvSpPr>
        <p:spPr bwMode="auto">
          <a:xfrm>
            <a:off x="7729892"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 name="Freeform 13"/>
          <p:cNvSpPr>
            <a:spLocks/>
          </p:cNvSpPr>
          <p:nvPr/>
        </p:nvSpPr>
        <p:spPr bwMode="auto">
          <a:xfrm>
            <a:off x="7734655"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2" name="Rectangle 31"/>
          <p:cNvSpPr/>
          <p:nvPr userDrawn="1"/>
        </p:nvSpPr>
        <p:spPr>
          <a:xfrm>
            <a:off x="3216729" y="1193800"/>
            <a:ext cx="8637814" cy="274501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AutoShape 11"/>
          <p:cNvSpPr>
            <a:spLocks noChangeAspect="1" noChangeArrowheads="1" noTextEdit="1"/>
          </p:cNvSpPr>
          <p:nvPr/>
        </p:nvSpPr>
        <p:spPr bwMode="auto">
          <a:xfrm>
            <a:off x="9768367"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Freeform 13"/>
          <p:cNvSpPr>
            <a:spLocks/>
          </p:cNvSpPr>
          <p:nvPr/>
        </p:nvSpPr>
        <p:spPr bwMode="auto">
          <a:xfrm>
            <a:off x="9773130"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47" name="Text Placeholder 20"/>
          <p:cNvSpPr>
            <a:spLocks noGrp="1"/>
          </p:cNvSpPr>
          <p:nvPr userDrawn="1">
            <p:ph type="body" sz="quarter" idx="16" hasCustomPrompt="1"/>
          </p:nvPr>
        </p:nvSpPr>
        <p:spPr>
          <a:xfrm>
            <a:off x="388954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8" name="Text Placeholder 20"/>
          <p:cNvSpPr>
            <a:spLocks noGrp="1"/>
          </p:cNvSpPr>
          <p:nvPr>
            <p:ph type="body" sz="quarter" idx="17" hasCustomPrompt="1"/>
          </p:nvPr>
        </p:nvSpPr>
        <p:spPr>
          <a:xfrm>
            <a:off x="5907234"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9" name="Text Placeholder 20"/>
          <p:cNvSpPr>
            <a:spLocks noGrp="1"/>
          </p:cNvSpPr>
          <p:nvPr>
            <p:ph type="body" sz="quarter" idx="18" hasCustomPrompt="1"/>
          </p:nvPr>
        </p:nvSpPr>
        <p:spPr>
          <a:xfrm>
            <a:off x="7945710"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Text Placeholder 20"/>
          <p:cNvSpPr>
            <a:spLocks noGrp="1"/>
          </p:cNvSpPr>
          <p:nvPr>
            <p:ph type="body" sz="quarter" idx="19" hasCustomPrompt="1"/>
          </p:nvPr>
        </p:nvSpPr>
        <p:spPr>
          <a:xfrm>
            <a:off x="998418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75" name="Text Placeholder 4"/>
          <p:cNvSpPr>
            <a:spLocks noGrp="1"/>
          </p:cNvSpPr>
          <p:nvPr>
            <p:ph type="body" sz="quarter" idx="23" hasCustomPrompt="1"/>
          </p:nvPr>
        </p:nvSpPr>
        <p:spPr>
          <a:xfrm>
            <a:off x="388954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6" name="Text Placeholder 4"/>
          <p:cNvSpPr>
            <a:spLocks noGrp="1"/>
          </p:cNvSpPr>
          <p:nvPr>
            <p:ph type="body" sz="quarter" idx="24" hasCustomPrompt="1"/>
          </p:nvPr>
        </p:nvSpPr>
        <p:spPr>
          <a:xfrm>
            <a:off x="5907234"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7" name="Text Placeholder 4"/>
          <p:cNvSpPr>
            <a:spLocks noGrp="1"/>
          </p:cNvSpPr>
          <p:nvPr>
            <p:ph type="body" sz="quarter" idx="25" hasCustomPrompt="1"/>
          </p:nvPr>
        </p:nvSpPr>
        <p:spPr>
          <a:xfrm>
            <a:off x="7945710"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8" name="Text Placeholder 4"/>
          <p:cNvSpPr>
            <a:spLocks noGrp="1"/>
          </p:cNvSpPr>
          <p:nvPr>
            <p:ph type="body" sz="quarter" idx="26" hasCustomPrompt="1"/>
          </p:nvPr>
        </p:nvSpPr>
        <p:spPr>
          <a:xfrm>
            <a:off x="998418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 name="Picture Placeholder 2"/>
          <p:cNvSpPr>
            <a:spLocks noGrp="1"/>
          </p:cNvSpPr>
          <p:nvPr>
            <p:ph type="pic" sz="quarter" idx="27"/>
          </p:nvPr>
        </p:nvSpPr>
        <p:spPr>
          <a:xfrm>
            <a:off x="3887788" y="1870118"/>
            <a:ext cx="1466850" cy="1443037"/>
          </a:xfrm>
          <a:solidFill>
            <a:schemeClr val="bg1">
              <a:lumMod val="85000"/>
            </a:schemeClr>
          </a:solidFill>
        </p:spPr>
        <p:txBody>
          <a:bodyPr/>
          <a:lstStyle/>
          <a:p>
            <a:endParaRPr lang="en-IN" dirty="0"/>
          </a:p>
        </p:txBody>
      </p:sp>
      <p:sp>
        <p:nvSpPr>
          <p:cNvPr id="5" name="Picture Placeholder 4"/>
          <p:cNvSpPr>
            <a:spLocks noGrp="1"/>
          </p:cNvSpPr>
          <p:nvPr>
            <p:ph type="pic" sz="quarter" idx="28"/>
          </p:nvPr>
        </p:nvSpPr>
        <p:spPr>
          <a:xfrm>
            <a:off x="5828706" y="1870118"/>
            <a:ext cx="1468800" cy="1443037"/>
          </a:xfrm>
          <a:solidFill>
            <a:schemeClr val="bg1">
              <a:lumMod val="85000"/>
            </a:schemeClr>
          </a:solidFill>
        </p:spPr>
        <p:txBody>
          <a:bodyPr/>
          <a:lstStyle/>
          <a:p>
            <a:endParaRPr lang="en-IN" dirty="0"/>
          </a:p>
        </p:txBody>
      </p:sp>
      <p:sp>
        <p:nvSpPr>
          <p:cNvPr id="10" name="Picture Placeholder 9"/>
          <p:cNvSpPr>
            <a:spLocks noGrp="1"/>
          </p:cNvSpPr>
          <p:nvPr>
            <p:ph type="pic" sz="quarter" idx="29"/>
          </p:nvPr>
        </p:nvSpPr>
        <p:spPr>
          <a:xfrm>
            <a:off x="7772802" y="1870118"/>
            <a:ext cx="1468800" cy="1443037"/>
          </a:xfrm>
          <a:solidFill>
            <a:schemeClr val="bg1">
              <a:lumMod val="85000"/>
            </a:schemeClr>
          </a:solidFill>
        </p:spPr>
        <p:txBody>
          <a:bodyPr/>
          <a:lstStyle/>
          <a:p>
            <a:endParaRPr lang="en-IN" dirty="0"/>
          </a:p>
        </p:txBody>
      </p:sp>
      <p:sp>
        <p:nvSpPr>
          <p:cNvPr id="12" name="Picture Placeholder 11"/>
          <p:cNvSpPr>
            <a:spLocks noGrp="1"/>
          </p:cNvSpPr>
          <p:nvPr>
            <p:ph type="pic" sz="quarter" idx="30"/>
          </p:nvPr>
        </p:nvSpPr>
        <p:spPr>
          <a:xfrm>
            <a:off x="9707371" y="1870118"/>
            <a:ext cx="1468800" cy="1443037"/>
          </a:xfrm>
          <a:solidFill>
            <a:schemeClr val="bg1">
              <a:lumMod val="85000"/>
            </a:schemeClr>
          </a:solidFill>
        </p:spPr>
        <p:txBody>
          <a:bodyPr/>
          <a:lstStyle/>
          <a:p>
            <a:endParaRPr lang="en-IN" dirty="0"/>
          </a:p>
        </p:txBody>
      </p:sp>
      <p:pic>
        <p:nvPicPr>
          <p:cNvPr id="35" name="Picture 34">
            <a:extLst>
              <a:ext uri="{FF2B5EF4-FFF2-40B4-BE49-F238E27FC236}">
                <a16:creationId xmlns:a16="http://schemas.microsoft.com/office/drawing/2014/main" id="{D9064592-9E49-4408-AC69-FAED99F9290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9" name="Group 38">
            <a:extLst>
              <a:ext uri="{FF2B5EF4-FFF2-40B4-BE49-F238E27FC236}">
                <a16:creationId xmlns:a16="http://schemas.microsoft.com/office/drawing/2014/main" id="{F2055637-A371-4B95-A78F-C87D0D0BAF06}"/>
              </a:ext>
            </a:extLst>
          </p:cNvPr>
          <p:cNvGrpSpPr/>
          <p:nvPr userDrawn="1"/>
        </p:nvGrpSpPr>
        <p:grpSpPr>
          <a:xfrm>
            <a:off x="348913" y="208968"/>
            <a:ext cx="11494174" cy="825246"/>
            <a:chOff x="367169" y="208968"/>
            <a:chExt cx="11494174" cy="825246"/>
          </a:xfrm>
        </p:grpSpPr>
        <p:sp>
          <p:nvSpPr>
            <p:cNvPr id="40" name="Freeform 87">
              <a:extLst>
                <a:ext uri="{FF2B5EF4-FFF2-40B4-BE49-F238E27FC236}">
                  <a16:creationId xmlns:a16="http://schemas.microsoft.com/office/drawing/2014/main" id="{901F40E5-7F4A-43AE-B049-46ED13339DB7}"/>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41" name="Freeform 88">
              <a:extLst>
                <a:ext uri="{FF2B5EF4-FFF2-40B4-BE49-F238E27FC236}">
                  <a16:creationId xmlns:a16="http://schemas.microsoft.com/office/drawing/2014/main" id="{51943B0B-2A78-4CD9-A3D4-622B25EFA7B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42" name="Title 1">
            <a:extLst>
              <a:ext uri="{FF2B5EF4-FFF2-40B4-BE49-F238E27FC236}">
                <a16:creationId xmlns:a16="http://schemas.microsoft.com/office/drawing/2014/main" id="{93A9D943-4EC9-4B02-815F-DA2FA6DDF650}"/>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730512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A48B961-083C-42CE-B00B-79E52A2AFD7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11" name="Picture Placeholder 10"/>
          <p:cNvSpPr>
            <a:spLocks noGrp="1"/>
          </p:cNvSpPr>
          <p:nvPr>
            <p:ph type="pic" sz="quarter" idx="10"/>
          </p:nvPr>
        </p:nvSpPr>
        <p:spPr>
          <a:xfrm>
            <a:off x="5014126" y="0"/>
            <a:ext cx="7177873" cy="6858000"/>
          </a:xfrm>
          <a:solidFill>
            <a:schemeClr val="bg1">
              <a:lumMod val="85000"/>
            </a:schemeClr>
          </a:solidFill>
        </p:spPr>
        <p:txBody>
          <a:bodyPr/>
          <a:lstStyle/>
          <a:p>
            <a:endParaRPr lang="en-IN" dirty="0"/>
          </a:p>
        </p:txBody>
      </p:sp>
      <p:sp>
        <p:nvSpPr>
          <p:cNvPr id="8" name="Freeform 87"/>
          <p:cNvSpPr>
            <a:spLocks/>
          </p:cNvSpPr>
          <p:nvPr userDrawn="1"/>
        </p:nvSpPr>
        <p:spPr bwMode="auto">
          <a:xfrm>
            <a:off x="4052433" y="264341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9" name="Freeform 88"/>
          <p:cNvSpPr>
            <a:spLocks/>
          </p:cNvSpPr>
          <p:nvPr userDrawn="1"/>
        </p:nvSpPr>
        <p:spPr bwMode="auto">
          <a:xfrm>
            <a:off x="583719" y="416332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Title 1"/>
          <p:cNvSpPr>
            <a:spLocks noGrp="1"/>
          </p:cNvSpPr>
          <p:nvPr>
            <p:ph type="title" hasCustomPrompt="1"/>
          </p:nvPr>
        </p:nvSpPr>
        <p:spPr>
          <a:xfrm>
            <a:off x="732148" y="2843786"/>
            <a:ext cx="3869560" cy="1236099"/>
          </a:xfrm>
        </p:spPr>
        <p:txBody>
          <a:bodyPr>
            <a:spAutoFit/>
          </a:bodyPr>
          <a:lstStyle>
            <a:lvl1pPr>
              <a:defRPr>
                <a:solidFill>
                  <a:schemeClr val="accent1"/>
                </a:solidFill>
              </a:defRPr>
            </a:lvl1pPr>
          </a:lstStyle>
          <a:p>
            <a:r>
              <a:rPr lang="en-IN" dirty="0"/>
              <a:t>Section divider</a:t>
            </a:r>
            <a:br>
              <a:rPr lang="en-IN" dirty="0"/>
            </a:br>
            <a:r>
              <a:rPr lang="en-IN" dirty="0"/>
              <a:t>with the appropriate header</a:t>
            </a:r>
          </a:p>
        </p:txBody>
      </p:sp>
    </p:spTree>
    <p:extLst>
      <p:ext uri="{BB962C8B-B14F-4D97-AF65-F5344CB8AC3E}">
        <p14:creationId xmlns:p14="http://schemas.microsoft.com/office/powerpoint/2010/main" val="15519369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layout - style 1">
    <p:spTree>
      <p:nvGrpSpPr>
        <p:cNvPr id="1" name=""/>
        <p:cNvGrpSpPr/>
        <p:nvPr/>
      </p:nvGrpSpPr>
      <p:grpSpPr>
        <a:xfrm>
          <a:off x="0" y="0"/>
          <a:ext cx="0" cy="0"/>
          <a:chOff x="0" y="0"/>
          <a:chExt cx="0" cy="0"/>
        </a:xfrm>
      </p:grpSpPr>
      <p:sp>
        <p:nvSpPr>
          <p:cNvPr id="40" name="Chart Placeholder 39"/>
          <p:cNvSpPr>
            <a:spLocks noGrp="1"/>
          </p:cNvSpPr>
          <p:nvPr>
            <p:ph type="chart" sz="quarter" idx="20"/>
          </p:nvPr>
        </p:nvSpPr>
        <p:spPr>
          <a:xfrm>
            <a:off x="3498574" y="1193799"/>
            <a:ext cx="3888064" cy="4615584"/>
          </a:xfrm>
          <a:solidFill>
            <a:schemeClr val="bg1">
              <a:lumMod val="85000"/>
            </a:schemeClr>
          </a:solidFill>
        </p:spPr>
        <p:txBody>
          <a:bodyPr/>
          <a:lstStyle/>
          <a:p>
            <a:endParaRPr lang="en-IN" dirty="0"/>
          </a:p>
        </p:txBody>
      </p:sp>
      <p:sp>
        <p:nvSpPr>
          <p:cNvPr id="29" name="Text Placeholder 28"/>
          <p:cNvSpPr>
            <a:spLocks noGrp="1"/>
          </p:cNvSpPr>
          <p:nvPr>
            <p:ph type="body" sz="quarter" idx="11" hasCustomPrompt="1"/>
          </p:nvPr>
        </p:nvSpPr>
        <p:spPr>
          <a:xfrm>
            <a:off x="557592" y="1193799"/>
            <a:ext cx="2412395" cy="2566032"/>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cxnSp>
        <p:nvCxnSpPr>
          <p:cNvPr id="14" name="Straight Connector 13"/>
          <p:cNvCxnSpPr/>
          <p:nvPr userDrawn="1"/>
        </p:nvCxnSpPr>
        <p:spPr>
          <a:xfrm>
            <a:off x="7816100" y="1302028"/>
            <a:ext cx="115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7816100" y="2580931"/>
            <a:ext cx="115163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7816100" y="3859834"/>
            <a:ext cx="115163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7816100" y="5138736"/>
            <a:ext cx="115163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Freeform 5"/>
          <p:cNvSpPr>
            <a:spLocks/>
          </p:cNvSpPr>
          <p:nvPr userDrawn="1"/>
        </p:nvSpPr>
        <p:spPr bwMode="auto">
          <a:xfrm>
            <a:off x="9048751" y="130175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5" name="AutoShape 7"/>
          <p:cNvSpPr>
            <a:spLocks noChangeAspect="1" noChangeArrowheads="1" noTextEdit="1"/>
          </p:cNvSpPr>
          <p:nvPr userDrawn="1"/>
        </p:nvSpPr>
        <p:spPr bwMode="auto">
          <a:xfrm>
            <a:off x="9043988" y="258127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6" name="Freeform 9"/>
          <p:cNvSpPr>
            <a:spLocks/>
          </p:cNvSpPr>
          <p:nvPr userDrawn="1"/>
        </p:nvSpPr>
        <p:spPr bwMode="auto">
          <a:xfrm>
            <a:off x="9048751" y="2581275"/>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7" name="Freeform 13"/>
          <p:cNvSpPr>
            <a:spLocks/>
          </p:cNvSpPr>
          <p:nvPr userDrawn="1"/>
        </p:nvSpPr>
        <p:spPr bwMode="auto">
          <a:xfrm>
            <a:off x="9048751" y="3859213"/>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8" name="Freeform 17"/>
          <p:cNvSpPr>
            <a:spLocks/>
          </p:cNvSpPr>
          <p:nvPr userDrawn="1"/>
        </p:nvSpPr>
        <p:spPr bwMode="auto">
          <a:xfrm>
            <a:off x="9048751" y="5138738"/>
            <a:ext cx="134938" cy="150812"/>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Text Placeholder 20"/>
          <p:cNvSpPr>
            <a:spLocks noGrp="1"/>
          </p:cNvSpPr>
          <p:nvPr>
            <p:ph type="body" sz="quarter" idx="16" hasCustomPrompt="1"/>
          </p:nvPr>
        </p:nvSpPr>
        <p:spPr>
          <a:xfrm>
            <a:off x="9259941" y="1520209"/>
            <a:ext cx="1530849" cy="64489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p:ph type="body" sz="quarter" idx="17" hasCustomPrompt="1"/>
          </p:nvPr>
        </p:nvSpPr>
        <p:spPr>
          <a:xfrm>
            <a:off x="9259941" y="2770776"/>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7" name="Text Placeholder 20"/>
          <p:cNvSpPr>
            <a:spLocks noGrp="1"/>
          </p:cNvSpPr>
          <p:nvPr>
            <p:ph type="body" sz="quarter" idx="18" hasCustomPrompt="1"/>
          </p:nvPr>
        </p:nvSpPr>
        <p:spPr>
          <a:xfrm>
            <a:off x="9259941" y="4049680"/>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8" name="Text Placeholder 20"/>
          <p:cNvSpPr>
            <a:spLocks noGrp="1"/>
          </p:cNvSpPr>
          <p:nvPr>
            <p:ph type="body" sz="quarter" idx="19" hasCustomPrompt="1"/>
          </p:nvPr>
        </p:nvSpPr>
        <p:spPr>
          <a:xfrm>
            <a:off x="9259941" y="5328582"/>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3" name="Text Placeholder 4"/>
          <p:cNvSpPr>
            <a:spLocks noGrp="1"/>
          </p:cNvSpPr>
          <p:nvPr>
            <p:ph type="body" sz="quarter" idx="23" hasCustomPrompt="1"/>
          </p:nvPr>
        </p:nvSpPr>
        <p:spPr>
          <a:xfrm>
            <a:off x="9259941" y="1258232"/>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4" name="Text Placeholder 4"/>
          <p:cNvSpPr>
            <a:spLocks noGrp="1"/>
          </p:cNvSpPr>
          <p:nvPr>
            <p:ph type="body" sz="quarter" idx="24" hasCustomPrompt="1"/>
          </p:nvPr>
        </p:nvSpPr>
        <p:spPr>
          <a:xfrm>
            <a:off x="9259941" y="2537135"/>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5" name="Text Placeholder 4"/>
          <p:cNvSpPr>
            <a:spLocks noGrp="1"/>
          </p:cNvSpPr>
          <p:nvPr>
            <p:ph type="body" sz="quarter" idx="25" hasCustomPrompt="1"/>
          </p:nvPr>
        </p:nvSpPr>
        <p:spPr>
          <a:xfrm>
            <a:off x="9259941" y="3816038"/>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6" name="Text Placeholder 4"/>
          <p:cNvSpPr>
            <a:spLocks noGrp="1"/>
          </p:cNvSpPr>
          <p:nvPr>
            <p:ph type="body" sz="quarter" idx="26" hasCustomPrompt="1"/>
          </p:nvPr>
        </p:nvSpPr>
        <p:spPr>
          <a:xfrm>
            <a:off x="9259941" y="5094940"/>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54" name="Picture 53">
            <a:extLst>
              <a:ext uri="{FF2B5EF4-FFF2-40B4-BE49-F238E27FC236}">
                <a16:creationId xmlns:a16="http://schemas.microsoft.com/office/drawing/2014/main" id="{FED0AD65-8E91-4E08-BA63-3454575F41E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55" name="Group 54">
            <a:extLst>
              <a:ext uri="{FF2B5EF4-FFF2-40B4-BE49-F238E27FC236}">
                <a16:creationId xmlns:a16="http://schemas.microsoft.com/office/drawing/2014/main" id="{78BCCF31-F881-4C5B-9933-81831B3E3844}"/>
              </a:ext>
            </a:extLst>
          </p:cNvPr>
          <p:cNvGrpSpPr/>
          <p:nvPr userDrawn="1"/>
        </p:nvGrpSpPr>
        <p:grpSpPr>
          <a:xfrm>
            <a:off x="348913" y="208968"/>
            <a:ext cx="11494174" cy="825246"/>
            <a:chOff x="367169" y="208968"/>
            <a:chExt cx="11494174" cy="825246"/>
          </a:xfrm>
        </p:grpSpPr>
        <p:sp>
          <p:nvSpPr>
            <p:cNvPr id="56" name="Freeform 87">
              <a:extLst>
                <a:ext uri="{FF2B5EF4-FFF2-40B4-BE49-F238E27FC236}">
                  <a16:creationId xmlns:a16="http://schemas.microsoft.com/office/drawing/2014/main" id="{903946D5-398C-42E0-B24E-0ADD4AE23030}"/>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7" name="Freeform 88">
              <a:extLst>
                <a:ext uri="{FF2B5EF4-FFF2-40B4-BE49-F238E27FC236}">
                  <a16:creationId xmlns:a16="http://schemas.microsoft.com/office/drawing/2014/main" id="{8D48D6ED-A1E0-4B5B-A2E7-2E15BB8AB9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58" name="Title 1">
            <a:extLst>
              <a:ext uri="{FF2B5EF4-FFF2-40B4-BE49-F238E27FC236}">
                <a16:creationId xmlns:a16="http://schemas.microsoft.com/office/drawing/2014/main" id="{3EA58A27-C1D0-4AFA-B9DA-851B98ED3422}"/>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7772443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hart layout - style 2">
    <p:spTree>
      <p:nvGrpSpPr>
        <p:cNvPr id="1" name=""/>
        <p:cNvGrpSpPr/>
        <p:nvPr/>
      </p:nvGrpSpPr>
      <p:grpSpPr>
        <a:xfrm>
          <a:off x="0" y="0"/>
          <a:ext cx="0" cy="0"/>
          <a:chOff x="0" y="0"/>
          <a:chExt cx="0" cy="0"/>
        </a:xfrm>
      </p:grpSpPr>
      <p:sp>
        <p:nvSpPr>
          <p:cNvPr id="12" name="Freeform 5"/>
          <p:cNvSpPr>
            <a:spLocks/>
          </p:cNvSpPr>
          <p:nvPr/>
        </p:nvSpPr>
        <p:spPr bwMode="auto">
          <a:xfrm>
            <a:off x="7015977" y="1443797"/>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5" name="AutoShape 7"/>
          <p:cNvSpPr>
            <a:spLocks noChangeAspect="1" noChangeArrowheads="1" noTextEdit="1"/>
          </p:cNvSpPr>
          <p:nvPr/>
        </p:nvSpPr>
        <p:spPr bwMode="auto">
          <a:xfrm>
            <a:off x="9043988" y="208343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9"/>
          <p:cNvSpPr>
            <a:spLocks/>
          </p:cNvSpPr>
          <p:nvPr/>
        </p:nvSpPr>
        <p:spPr bwMode="auto">
          <a:xfrm>
            <a:off x="9340603" y="1444419"/>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6" name="Text Placeholder 20"/>
          <p:cNvSpPr>
            <a:spLocks noGrp="1"/>
          </p:cNvSpPr>
          <p:nvPr>
            <p:ph type="body" sz="quarter" idx="17" hasCustomPrompt="1"/>
          </p:nvPr>
        </p:nvSpPr>
        <p:spPr>
          <a:xfrm>
            <a:off x="7227167"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Text Placeholder 20"/>
          <p:cNvSpPr>
            <a:spLocks noGrp="1"/>
          </p:cNvSpPr>
          <p:nvPr>
            <p:ph type="body" sz="quarter" idx="18" hasCustomPrompt="1"/>
          </p:nvPr>
        </p:nvSpPr>
        <p:spPr>
          <a:xfrm>
            <a:off x="9551793"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28"/>
          <p:cNvSpPr>
            <a:spLocks noGrp="1"/>
          </p:cNvSpPr>
          <p:nvPr>
            <p:ph type="body" sz="quarter" idx="11" hasCustomPrompt="1"/>
          </p:nvPr>
        </p:nvSpPr>
        <p:spPr>
          <a:xfrm>
            <a:off x="557592" y="1193800"/>
            <a:ext cx="5664608" cy="153828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2" name="Chart Placeholder 31"/>
          <p:cNvSpPr>
            <a:spLocks noGrp="1"/>
          </p:cNvSpPr>
          <p:nvPr>
            <p:ph type="chart" sz="quarter" idx="19"/>
          </p:nvPr>
        </p:nvSpPr>
        <p:spPr>
          <a:xfrm>
            <a:off x="557592" y="2987040"/>
            <a:ext cx="10885108" cy="3009202"/>
          </a:xfrm>
          <a:solidFill>
            <a:schemeClr val="bg1">
              <a:lumMod val="85000"/>
            </a:schemeClr>
          </a:solidFill>
        </p:spPr>
        <p:txBody>
          <a:bodyPr/>
          <a:lstStyle>
            <a:lvl1pPr>
              <a:defRPr>
                <a:solidFill>
                  <a:srgbClr val="1D1D1B"/>
                </a:solidFill>
              </a:defRPr>
            </a:lvl1pPr>
          </a:lstStyle>
          <a:p>
            <a:endParaRPr lang="en-IN" dirty="0"/>
          </a:p>
        </p:txBody>
      </p:sp>
      <p:sp>
        <p:nvSpPr>
          <p:cNvPr id="34" name="Text Placeholder 4"/>
          <p:cNvSpPr>
            <a:spLocks noGrp="1"/>
          </p:cNvSpPr>
          <p:nvPr>
            <p:ph type="body" sz="quarter" idx="23" hasCustomPrompt="1"/>
          </p:nvPr>
        </p:nvSpPr>
        <p:spPr>
          <a:xfrm>
            <a:off x="7227167"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5" name="Text Placeholder 4"/>
          <p:cNvSpPr>
            <a:spLocks noGrp="1"/>
          </p:cNvSpPr>
          <p:nvPr>
            <p:ph type="body" sz="quarter" idx="24" hasCustomPrompt="1"/>
          </p:nvPr>
        </p:nvSpPr>
        <p:spPr>
          <a:xfrm>
            <a:off x="9551793"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25" name="Picture 24">
            <a:extLst>
              <a:ext uri="{FF2B5EF4-FFF2-40B4-BE49-F238E27FC236}">
                <a16:creationId xmlns:a16="http://schemas.microsoft.com/office/drawing/2014/main" id="{36F6E341-A2CC-49FD-972B-830D23CFC2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29" name="Group 28">
            <a:extLst>
              <a:ext uri="{FF2B5EF4-FFF2-40B4-BE49-F238E27FC236}">
                <a16:creationId xmlns:a16="http://schemas.microsoft.com/office/drawing/2014/main" id="{FA343DFF-D49D-40E1-8848-B9207E74FB5D}"/>
              </a:ext>
            </a:extLst>
          </p:cNvPr>
          <p:cNvGrpSpPr/>
          <p:nvPr userDrawn="1"/>
        </p:nvGrpSpPr>
        <p:grpSpPr>
          <a:xfrm>
            <a:off x="348913" y="208968"/>
            <a:ext cx="11494174" cy="825246"/>
            <a:chOff x="367169" y="208968"/>
            <a:chExt cx="11494174" cy="825246"/>
          </a:xfrm>
        </p:grpSpPr>
        <p:sp>
          <p:nvSpPr>
            <p:cNvPr id="30" name="Freeform 87">
              <a:extLst>
                <a:ext uri="{FF2B5EF4-FFF2-40B4-BE49-F238E27FC236}">
                  <a16:creationId xmlns:a16="http://schemas.microsoft.com/office/drawing/2014/main" id="{1412DA29-6F63-4579-8DD5-AEE2C098F333}"/>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Freeform 88">
              <a:extLst>
                <a:ext uri="{FF2B5EF4-FFF2-40B4-BE49-F238E27FC236}">
                  <a16:creationId xmlns:a16="http://schemas.microsoft.com/office/drawing/2014/main" id="{2A909387-C771-49F4-8F9C-48B7C29007C7}"/>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3" name="Title 1">
            <a:extLst>
              <a:ext uri="{FF2B5EF4-FFF2-40B4-BE49-F238E27FC236}">
                <a16:creationId xmlns:a16="http://schemas.microsoft.com/office/drawing/2014/main" id="{56FBF794-C113-45C9-B794-F470C1DFFD1C}"/>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7193150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able layout style">
    <p:spTree>
      <p:nvGrpSpPr>
        <p:cNvPr id="1" name=""/>
        <p:cNvGrpSpPr/>
        <p:nvPr/>
      </p:nvGrpSpPr>
      <p:grpSpPr>
        <a:xfrm>
          <a:off x="0" y="0"/>
          <a:ext cx="0" cy="0"/>
          <a:chOff x="0" y="0"/>
          <a:chExt cx="0" cy="0"/>
        </a:xfrm>
      </p:grpSpPr>
      <p:sp>
        <p:nvSpPr>
          <p:cNvPr id="28" name="Text Placeholder 28"/>
          <p:cNvSpPr>
            <a:spLocks noGrp="1"/>
          </p:cNvSpPr>
          <p:nvPr>
            <p:ph type="body" sz="quarter" idx="11" hasCustomPrompt="1"/>
          </p:nvPr>
        </p:nvSpPr>
        <p:spPr>
          <a:xfrm>
            <a:off x="557592" y="1193799"/>
            <a:ext cx="2607639" cy="4797935"/>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 name="Table Placeholder 2">
            <a:extLst>
              <a:ext uri="{FF2B5EF4-FFF2-40B4-BE49-F238E27FC236}">
                <a16:creationId xmlns:a16="http://schemas.microsoft.com/office/drawing/2014/main" id="{FEBC7993-274E-4862-A82F-BED159E58DEA}"/>
              </a:ext>
            </a:extLst>
          </p:cNvPr>
          <p:cNvSpPr>
            <a:spLocks noGrp="1"/>
          </p:cNvSpPr>
          <p:nvPr>
            <p:ph type="tbl" sz="quarter" idx="12"/>
          </p:nvPr>
        </p:nvSpPr>
        <p:spPr>
          <a:xfrm>
            <a:off x="3622675" y="1193799"/>
            <a:ext cx="7943850" cy="4797935"/>
          </a:xfrm>
          <a:solidFill>
            <a:schemeClr val="bg1">
              <a:lumMod val="85000"/>
            </a:schemeClr>
          </a:solidFill>
        </p:spPr>
        <p:txBody>
          <a:bodyPr/>
          <a:lstStyle/>
          <a:p>
            <a:endParaRPr lang="en-IN" dirty="0"/>
          </a:p>
        </p:txBody>
      </p:sp>
      <p:pic>
        <p:nvPicPr>
          <p:cNvPr id="15" name="Picture 14">
            <a:extLst>
              <a:ext uri="{FF2B5EF4-FFF2-40B4-BE49-F238E27FC236}">
                <a16:creationId xmlns:a16="http://schemas.microsoft.com/office/drawing/2014/main" id="{D76B6D4D-79EF-4E8E-8D7D-F0486D0DE4D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18" name="Group 17">
            <a:extLst>
              <a:ext uri="{FF2B5EF4-FFF2-40B4-BE49-F238E27FC236}">
                <a16:creationId xmlns:a16="http://schemas.microsoft.com/office/drawing/2014/main" id="{8BE3ED92-6CF6-4D7D-81F4-F4E555EBE520}"/>
              </a:ext>
            </a:extLst>
          </p:cNvPr>
          <p:cNvGrpSpPr/>
          <p:nvPr userDrawn="1"/>
        </p:nvGrpSpPr>
        <p:grpSpPr>
          <a:xfrm>
            <a:off x="348913" y="208968"/>
            <a:ext cx="11494174" cy="825246"/>
            <a:chOff x="367169" y="208968"/>
            <a:chExt cx="11494174" cy="825246"/>
          </a:xfrm>
        </p:grpSpPr>
        <p:sp>
          <p:nvSpPr>
            <p:cNvPr id="19" name="Freeform 87">
              <a:extLst>
                <a:ext uri="{FF2B5EF4-FFF2-40B4-BE49-F238E27FC236}">
                  <a16:creationId xmlns:a16="http://schemas.microsoft.com/office/drawing/2014/main" id="{DE19D964-9C5E-40A8-93E7-20F4C31F3D8D}"/>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88">
              <a:extLst>
                <a:ext uri="{FF2B5EF4-FFF2-40B4-BE49-F238E27FC236}">
                  <a16:creationId xmlns:a16="http://schemas.microsoft.com/office/drawing/2014/main" id="{D0975381-6BF9-4F99-B2D6-D023D4B223D6}"/>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21" name="Title 1">
            <a:extLst>
              <a:ext uri="{FF2B5EF4-FFF2-40B4-BE49-F238E27FC236}">
                <a16:creationId xmlns:a16="http://schemas.microsoft.com/office/drawing/2014/main" id="{012B4F3D-08C9-488C-8A19-7FC9ED97BC44}"/>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8180524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with Example">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3" y="1193799"/>
            <a:ext cx="3587688"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4" name="Group 33">
            <a:extLst>
              <a:ext uri="{FF2B5EF4-FFF2-40B4-BE49-F238E27FC236}">
                <a16:creationId xmlns:a16="http://schemas.microsoft.com/office/drawing/2014/main" id="{EE2F91F0-C503-499A-A056-0AEA3240A692}"/>
              </a:ext>
            </a:extLst>
          </p:cNvPr>
          <p:cNvGrpSpPr/>
          <p:nvPr userDrawn="1"/>
        </p:nvGrpSpPr>
        <p:grpSpPr>
          <a:xfrm>
            <a:off x="348913" y="208968"/>
            <a:ext cx="11494174" cy="825246"/>
            <a:chOff x="367169" y="208968"/>
            <a:chExt cx="11494174" cy="825246"/>
          </a:xfrm>
        </p:grpSpPr>
        <p:sp>
          <p:nvSpPr>
            <p:cNvPr id="35" name="Freeform 87">
              <a:extLst>
                <a:ext uri="{FF2B5EF4-FFF2-40B4-BE49-F238E27FC236}">
                  <a16:creationId xmlns:a16="http://schemas.microsoft.com/office/drawing/2014/main" id="{4EA73A81-291E-44E6-BC07-1A6818F918D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6" name="Freeform 88">
              <a:extLst>
                <a:ext uri="{FF2B5EF4-FFF2-40B4-BE49-F238E27FC236}">
                  <a16:creationId xmlns:a16="http://schemas.microsoft.com/office/drawing/2014/main" id="{6DCB0B60-9CEF-4E91-87C8-099E8EF1AE41}"/>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7" name="Title 1">
            <a:extLst>
              <a:ext uri="{FF2B5EF4-FFF2-40B4-BE49-F238E27FC236}">
                <a16:creationId xmlns:a16="http://schemas.microsoft.com/office/drawing/2014/main" id="{7CB1B8A0-F44E-42F3-8244-AF9AAE056F7D}"/>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6985125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689E10B-7A2D-4D52-91D7-272AC77F4BC3}"/>
              </a:ext>
            </a:extLst>
          </p:cNvPr>
          <p:cNvGrpSpPr/>
          <p:nvPr userDrawn="1"/>
        </p:nvGrpSpPr>
        <p:grpSpPr>
          <a:xfrm>
            <a:off x="9725164" y="5100638"/>
            <a:ext cx="1866251" cy="530864"/>
            <a:chOff x="10051659" y="219383"/>
            <a:chExt cx="1866251" cy="530864"/>
          </a:xfrm>
        </p:grpSpPr>
        <p:sp>
          <p:nvSpPr>
            <p:cNvPr id="33" name="Rectangle 32">
              <a:extLst>
                <a:ext uri="{FF2B5EF4-FFF2-40B4-BE49-F238E27FC236}">
                  <a16:creationId xmlns:a16="http://schemas.microsoft.com/office/drawing/2014/main" id="{20902115-17A3-4FF4-8933-E457533D3BD2}"/>
                </a:ext>
              </a:extLst>
            </p:cNvPr>
            <p:cNvSpPr>
              <a:spLocks noChangeArrowheads="1"/>
            </p:cNvSpPr>
            <p:nvPr/>
          </p:nvSpPr>
          <p:spPr bwMode="auto">
            <a:xfrm>
              <a:off x="11101403"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 name="Picture 39">
              <a:extLst>
                <a:ext uri="{FF2B5EF4-FFF2-40B4-BE49-F238E27FC236}">
                  <a16:creationId xmlns:a16="http://schemas.microsoft.com/office/drawing/2014/main" id="{88B2C8E2-D1A5-44FD-BFA6-31944771C5C4}"/>
                </a:ext>
              </a:extLst>
            </p:cNvPr>
            <p:cNvPicPr>
              <a:picLocks noChangeAspect="1"/>
            </p:cNvPicPr>
            <p:nvPr/>
          </p:nvPicPr>
          <p:blipFill>
            <a:blip r:embed="rId2"/>
            <a:stretch>
              <a:fillRect/>
            </a:stretch>
          </p:blipFill>
          <p:spPr>
            <a:xfrm>
              <a:off x="10051659" y="219383"/>
              <a:ext cx="1866251" cy="330954"/>
            </a:xfrm>
            <a:prstGeom prst="rect">
              <a:avLst/>
            </a:prstGeom>
          </p:spPr>
        </p:pic>
      </p:grpSp>
      <p:sp>
        <p:nvSpPr>
          <p:cNvPr id="29" name="Freeform 87">
            <a:extLst>
              <a:ext uri="{FF2B5EF4-FFF2-40B4-BE49-F238E27FC236}">
                <a16:creationId xmlns:a16="http://schemas.microsoft.com/office/drawing/2014/main" id="{44F1EA6C-6062-47A1-9608-6D11E17B5C6A}"/>
              </a:ext>
            </a:extLst>
          </p:cNvPr>
          <p:cNvSpPr>
            <a:spLocks/>
          </p:cNvSpPr>
          <p:nvPr userDrawn="1"/>
        </p:nvSpPr>
        <p:spPr bwMode="auto">
          <a:xfrm>
            <a:off x="11293812"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grpSp>
        <p:nvGrpSpPr>
          <p:cNvPr id="2" name="Group 1">
            <a:extLst>
              <a:ext uri="{FF2B5EF4-FFF2-40B4-BE49-F238E27FC236}">
                <a16:creationId xmlns:a16="http://schemas.microsoft.com/office/drawing/2014/main" id="{D2557B7B-39EF-4886-8943-744CCBEC29B4}"/>
              </a:ext>
            </a:extLst>
          </p:cNvPr>
          <p:cNvGrpSpPr/>
          <p:nvPr userDrawn="1"/>
        </p:nvGrpSpPr>
        <p:grpSpPr>
          <a:xfrm>
            <a:off x="515938" y="6180138"/>
            <a:ext cx="11125200" cy="34925"/>
            <a:chOff x="515938" y="6180138"/>
            <a:chExt cx="11125200" cy="34925"/>
          </a:xfrm>
        </p:grpSpPr>
        <p:sp>
          <p:nvSpPr>
            <p:cNvPr id="35" name="Rectangle 35"/>
            <p:cNvSpPr>
              <a:spLocks noChangeArrowheads="1"/>
            </p:cNvSpPr>
            <p:nvPr userDrawn="1"/>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 name="Rectangle 36"/>
            <p:cNvSpPr>
              <a:spLocks noChangeArrowheads="1"/>
            </p:cNvSpPr>
            <p:nvPr userDrawn="1"/>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Rectangle 37"/>
            <p:cNvSpPr>
              <a:spLocks noChangeArrowheads="1"/>
            </p:cNvSpPr>
            <p:nvPr userDrawn="1"/>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 name="Rectangle 38"/>
            <p:cNvSpPr>
              <a:spLocks noChangeArrowheads="1"/>
            </p:cNvSpPr>
            <p:nvPr userDrawn="1"/>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9" name="Rectangle 39"/>
            <p:cNvSpPr>
              <a:spLocks noChangeArrowheads="1"/>
            </p:cNvSpPr>
            <p:nvPr userDrawn="1"/>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3" name="Rectangle 34"/>
          <p:cNvSpPr>
            <a:spLocks noChangeArrowheads="1"/>
          </p:cNvSpPr>
          <p:nvPr userDrawn="1"/>
        </p:nvSpPr>
        <p:spPr bwMode="auto">
          <a:xfrm>
            <a:off x="536575" y="5266115"/>
            <a:ext cx="149720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1" i="0" u="none" strike="noStrike" cap="none" normalizeH="0" baseline="0" dirty="0">
                <a:ln>
                  <a:noFill/>
                </a:ln>
                <a:solidFill>
                  <a:schemeClr val="accent1"/>
                </a:solidFill>
                <a:effectLst/>
                <a:latin typeface="Segoe UI" panose="020B0502040204020203" pitchFamily="34" charset="0"/>
              </a:rPr>
              <a:t>End Slide</a:t>
            </a:r>
            <a:endParaRPr kumimoji="0" lang="en-US" altLang="en-US" sz="1800" b="0"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12130260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ank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BB857A-322C-4A2A-A537-366044DEF87B}" type="datetime4">
              <a:rPr lang="en-US" smtClean="0"/>
              <a:pPr/>
              <a:t>April 8, 2022</a:t>
            </a:fld>
            <a:r>
              <a:rPr lang="en-US" dirty="0"/>
              <a:t> |  Sephora Confidential</a:t>
            </a:r>
          </a:p>
        </p:txBody>
      </p:sp>
      <p:sp>
        <p:nvSpPr>
          <p:cNvPr id="4" name="Slide Number Placeholder 3"/>
          <p:cNvSpPr>
            <a:spLocks noGrp="1"/>
          </p:cNvSpPr>
          <p:nvPr>
            <p:ph type="sldNum" sz="quarter" idx="11"/>
          </p:nvPr>
        </p:nvSpPr>
        <p:spPr/>
        <p:txBody>
          <a:bodyPr/>
          <a:lstStyle/>
          <a:p>
            <a:fld id="{4CA94561-7D38-4A1B-BE91-1D9448C27CB6}" type="slidenum">
              <a:rPr lang="en-US" smtClean="0"/>
              <a:pPr/>
              <a:t>‹#›</a:t>
            </a:fld>
            <a:endParaRPr lang="en-US"/>
          </a:p>
        </p:txBody>
      </p:sp>
    </p:spTree>
    <p:extLst>
      <p:ext uri="{BB962C8B-B14F-4D97-AF65-F5344CB8AC3E}">
        <p14:creationId xmlns:p14="http://schemas.microsoft.com/office/powerpoint/2010/main" val="36026972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Main Slide">
    <p:spTree>
      <p:nvGrpSpPr>
        <p:cNvPr id="1" name=""/>
        <p:cNvGrpSpPr/>
        <p:nvPr/>
      </p:nvGrpSpPr>
      <p:grpSpPr>
        <a:xfrm>
          <a:off x="0" y="0"/>
          <a:ext cx="0" cy="0"/>
          <a:chOff x="0" y="0"/>
          <a:chExt cx="0" cy="0"/>
        </a:xfrm>
      </p:grpSpPr>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8" name="Rectangle 7"/>
          <p:cNvSpPr>
            <a:spLocks noChangeArrowheads="1"/>
          </p:cNvSpPr>
          <p:nvPr userDrawn="1"/>
        </p:nvSpPr>
        <p:spPr bwMode="auto">
          <a:xfrm>
            <a:off x="-41565" y="-1"/>
            <a:ext cx="12193200" cy="6876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3" name="Rectangle 12"/>
          <p:cNvSpPr>
            <a:spLocks noChangeArrowheads="1"/>
          </p:cNvSpPr>
          <p:nvPr userDrawn="1"/>
        </p:nvSpPr>
        <p:spPr bwMode="auto">
          <a:xfrm>
            <a:off x="8941560" y="3305268"/>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3"/>
          <p:cNvSpPr>
            <a:spLocks noChangeArrowheads="1"/>
          </p:cNvSpPr>
          <p:nvPr userDrawn="1"/>
        </p:nvSpPr>
        <p:spPr bwMode="auto">
          <a:xfrm>
            <a:off x="9463566" y="5908063"/>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5" name="Rectangle 14"/>
          <p:cNvSpPr>
            <a:spLocks noChangeArrowheads="1"/>
          </p:cNvSpPr>
          <p:nvPr userDrawn="1"/>
        </p:nvSpPr>
        <p:spPr bwMode="auto">
          <a:xfrm>
            <a:off x="7718872" y="4946336"/>
            <a:ext cx="1748270"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6" name="Rectangle 15"/>
          <p:cNvSpPr>
            <a:spLocks noChangeArrowheads="1"/>
          </p:cNvSpPr>
          <p:nvPr userDrawn="1"/>
        </p:nvSpPr>
        <p:spPr bwMode="auto">
          <a:xfrm>
            <a:off x="5983114" y="4009635"/>
            <a:ext cx="174827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7" name="Rectangle 16"/>
          <p:cNvSpPr>
            <a:spLocks noChangeArrowheads="1"/>
          </p:cNvSpPr>
          <p:nvPr userDrawn="1"/>
        </p:nvSpPr>
        <p:spPr bwMode="auto">
          <a:xfrm>
            <a:off x="11190412" y="4949911"/>
            <a:ext cx="1004630" cy="967091"/>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8" name="Rectangle 17"/>
          <p:cNvSpPr>
            <a:spLocks noChangeArrowheads="1"/>
          </p:cNvSpPr>
          <p:nvPr userDrawn="1"/>
        </p:nvSpPr>
        <p:spPr bwMode="auto">
          <a:xfrm>
            <a:off x="7790348" y="4290"/>
            <a:ext cx="1717881"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9" name="Rectangle 18"/>
          <p:cNvSpPr>
            <a:spLocks noChangeArrowheads="1"/>
          </p:cNvSpPr>
          <p:nvPr userDrawn="1"/>
        </p:nvSpPr>
        <p:spPr bwMode="auto">
          <a:xfrm>
            <a:off x="6076043" y="947565"/>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1" name="Oval 20"/>
          <p:cNvSpPr>
            <a:spLocks noChangeArrowheads="1"/>
          </p:cNvSpPr>
          <p:nvPr userDrawn="1"/>
        </p:nvSpPr>
        <p:spPr bwMode="auto">
          <a:xfrm>
            <a:off x="7023301" y="6359260"/>
            <a:ext cx="513041" cy="498740"/>
          </a:xfrm>
          <a:prstGeom prst="ellipse">
            <a:avLst/>
          </a:pr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4" name="Oval 23"/>
          <p:cNvSpPr>
            <a:spLocks noChangeArrowheads="1"/>
          </p:cNvSpPr>
          <p:nvPr userDrawn="1"/>
        </p:nvSpPr>
        <p:spPr bwMode="auto">
          <a:xfrm>
            <a:off x="7159158" y="6492436"/>
            <a:ext cx="241326" cy="232388"/>
          </a:xfrm>
          <a:prstGeom prst="ellipse">
            <a:avLst/>
          </a:pr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5" name="Rectangle 24"/>
          <p:cNvSpPr>
            <a:spLocks noChangeArrowheads="1"/>
          </p:cNvSpPr>
          <p:nvPr userDrawn="1"/>
        </p:nvSpPr>
        <p:spPr bwMode="auto">
          <a:xfrm>
            <a:off x="11190412" y="1935968"/>
            <a:ext cx="100463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6" name="Freeform 25"/>
          <p:cNvSpPr>
            <a:spLocks/>
          </p:cNvSpPr>
          <p:nvPr userDrawn="1"/>
        </p:nvSpPr>
        <p:spPr bwMode="auto">
          <a:xfrm>
            <a:off x="11199350" y="4958848"/>
            <a:ext cx="237751" cy="266353"/>
          </a:xfrm>
          <a:custGeom>
            <a:avLst/>
            <a:gdLst>
              <a:gd name="T0" fmla="*/ 133 w 133"/>
              <a:gd name="T1" fmla="*/ 0 h 149"/>
              <a:gd name="T2" fmla="*/ 0 w 133"/>
              <a:gd name="T3" fmla="*/ 0 h 149"/>
              <a:gd name="T4" fmla="*/ 0 w 133"/>
              <a:gd name="T5" fmla="*/ 149 h 149"/>
              <a:gd name="T6" fmla="*/ 133 w 133"/>
              <a:gd name="T7" fmla="*/ 0 h 149"/>
            </a:gdLst>
            <a:ahLst/>
            <a:cxnLst>
              <a:cxn ang="0">
                <a:pos x="T0" y="T1"/>
              </a:cxn>
              <a:cxn ang="0">
                <a:pos x="T2" y="T3"/>
              </a:cxn>
              <a:cxn ang="0">
                <a:pos x="T4" y="T5"/>
              </a:cxn>
              <a:cxn ang="0">
                <a:pos x="T6" y="T7"/>
              </a:cxn>
            </a:cxnLst>
            <a:rect l="0" t="0" r="r" b="b"/>
            <a:pathLst>
              <a:path w="133" h="149">
                <a:moveTo>
                  <a:pt x="133" y="0"/>
                </a:moveTo>
                <a:lnTo>
                  <a:pt x="0" y="0"/>
                </a:lnTo>
                <a:lnTo>
                  <a:pt x="0" y="149"/>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7" name="Freeform 26"/>
          <p:cNvSpPr>
            <a:spLocks/>
          </p:cNvSpPr>
          <p:nvPr userDrawn="1"/>
        </p:nvSpPr>
        <p:spPr bwMode="auto">
          <a:xfrm>
            <a:off x="11199350" y="1948481"/>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8" name="Freeform 27"/>
          <p:cNvSpPr>
            <a:spLocks/>
          </p:cNvSpPr>
          <p:nvPr userDrawn="1"/>
        </p:nvSpPr>
        <p:spPr bwMode="auto">
          <a:xfrm>
            <a:off x="7802862" y="7839"/>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9" name="Freeform 28"/>
          <p:cNvSpPr>
            <a:spLocks/>
          </p:cNvSpPr>
          <p:nvPr userDrawn="1"/>
        </p:nvSpPr>
        <p:spPr bwMode="auto">
          <a:xfrm>
            <a:off x="7718872" y="5645286"/>
            <a:ext cx="237751" cy="266353"/>
          </a:xfrm>
          <a:custGeom>
            <a:avLst/>
            <a:gdLst>
              <a:gd name="T0" fmla="*/ 133 w 133"/>
              <a:gd name="T1" fmla="*/ 149 h 149"/>
              <a:gd name="T2" fmla="*/ 0 w 133"/>
              <a:gd name="T3" fmla="*/ 149 h 149"/>
              <a:gd name="T4" fmla="*/ 0 w 133"/>
              <a:gd name="T5" fmla="*/ 0 h 149"/>
              <a:gd name="T6" fmla="*/ 133 w 133"/>
              <a:gd name="T7" fmla="*/ 149 h 149"/>
            </a:gdLst>
            <a:ahLst/>
            <a:cxnLst>
              <a:cxn ang="0">
                <a:pos x="T0" y="T1"/>
              </a:cxn>
              <a:cxn ang="0">
                <a:pos x="T2" y="T3"/>
              </a:cxn>
              <a:cxn ang="0">
                <a:pos x="T4" y="T5"/>
              </a:cxn>
              <a:cxn ang="0">
                <a:pos x="T6" y="T7"/>
              </a:cxn>
            </a:cxnLst>
            <a:rect l="0" t="0" r="r" b="b"/>
            <a:pathLst>
              <a:path w="133" h="149">
                <a:moveTo>
                  <a:pt x="133" y="149"/>
                </a:moveTo>
                <a:lnTo>
                  <a:pt x="0" y="149"/>
                </a:lnTo>
                <a:lnTo>
                  <a:pt x="0" y="0"/>
                </a:lnTo>
                <a:lnTo>
                  <a:pt x="133" y="149"/>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0" name="Freeform 29"/>
          <p:cNvSpPr>
            <a:spLocks/>
          </p:cNvSpPr>
          <p:nvPr userDrawn="1"/>
        </p:nvSpPr>
        <p:spPr bwMode="auto">
          <a:xfrm>
            <a:off x="10945484" y="6607013"/>
            <a:ext cx="235963" cy="262777"/>
          </a:xfrm>
          <a:custGeom>
            <a:avLst/>
            <a:gdLst>
              <a:gd name="T0" fmla="*/ 0 w 132"/>
              <a:gd name="T1" fmla="*/ 147 h 147"/>
              <a:gd name="T2" fmla="*/ 132 w 132"/>
              <a:gd name="T3" fmla="*/ 147 h 147"/>
              <a:gd name="T4" fmla="*/ 132 w 132"/>
              <a:gd name="T5" fmla="*/ 0 h 147"/>
              <a:gd name="T6" fmla="*/ 0 w 132"/>
              <a:gd name="T7" fmla="*/ 147 h 147"/>
            </a:gdLst>
            <a:ahLst/>
            <a:cxnLst>
              <a:cxn ang="0">
                <a:pos x="T0" y="T1"/>
              </a:cxn>
              <a:cxn ang="0">
                <a:pos x="T2" y="T3"/>
              </a:cxn>
              <a:cxn ang="0">
                <a:pos x="T4" y="T5"/>
              </a:cxn>
              <a:cxn ang="0">
                <a:pos x="T6" y="T7"/>
              </a:cxn>
            </a:cxnLst>
            <a:rect l="0" t="0" r="r" b="b"/>
            <a:pathLst>
              <a:path w="132" h="147">
                <a:moveTo>
                  <a:pt x="0" y="147"/>
                </a:moveTo>
                <a:lnTo>
                  <a:pt x="132" y="147"/>
                </a:lnTo>
                <a:lnTo>
                  <a:pt x="132"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1" name="Freeform 30"/>
          <p:cNvSpPr>
            <a:spLocks/>
          </p:cNvSpPr>
          <p:nvPr userDrawn="1"/>
        </p:nvSpPr>
        <p:spPr bwMode="auto">
          <a:xfrm>
            <a:off x="7557960" y="1634002"/>
            <a:ext cx="235963" cy="268140"/>
          </a:xfrm>
          <a:custGeom>
            <a:avLst/>
            <a:gdLst>
              <a:gd name="T0" fmla="*/ 0 w 132"/>
              <a:gd name="T1" fmla="*/ 150 h 150"/>
              <a:gd name="T2" fmla="*/ 132 w 132"/>
              <a:gd name="T3" fmla="*/ 150 h 150"/>
              <a:gd name="T4" fmla="*/ 132 w 132"/>
              <a:gd name="T5" fmla="*/ 0 h 150"/>
              <a:gd name="T6" fmla="*/ 0 w 132"/>
              <a:gd name="T7" fmla="*/ 150 h 150"/>
            </a:gdLst>
            <a:ahLst/>
            <a:cxnLst>
              <a:cxn ang="0">
                <a:pos x="T0" y="T1"/>
              </a:cxn>
              <a:cxn ang="0">
                <a:pos x="T2" y="T3"/>
              </a:cxn>
              <a:cxn ang="0">
                <a:pos x="T4" y="T5"/>
              </a:cxn>
              <a:cxn ang="0">
                <a:pos x="T6" y="T7"/>
              </a:cxn>
            </a:cxnLst>
            <a:rect l="0" t="0" r="r" b="b"/>
            <a:pathLst>
              <a:path w="132" h="150">
                <a:moveTo>
                  <a:pt x="0" y="150"/>
                </a:moveTo>
                <a:lnTo>
                  <a:pt x="132" y="150"/>
                </a:lnTo>
                <a:lnTo>
                  <a:pt x="132" y="0"/>
                </a:lnTo>
                <a:lnTo>
                  <a:pt x="0" y="15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2" name="Freeform 31"/>
          <p:cNvSpPr>
            <a:spLocks/>
          </p:cNvSpPr>
          <p:nvPr userDrawn="1"/>
        </p:nvSpPr>
        <p:spPr bwMode="auto">
          <a:xfrm>
            <a:off x="7493634" y="4708585"/>
            <a:ext cx="237751" cy="262777"/>
          </a:xfrm>
          <a:custGeom>
            <a:avLst/>
            <a:gdLst>
              <a:gd name="T0" fmla="*/ 0 w 133"/>
              <a:gd name="T1" fmla="*/ 147 h 147"/>
              <a:gd name="T2" fmla="*/ 133 w 133"/>
              <a:gd name="T3" fmla="*/ 147 h 147"/>
              <a:gd name="T4" fmla="*/ 133 w 133"/>
              <a:gd name="T5" fmla="*/ 0 h 147"/>
              <a:gd name="T6" fmla="*/ 0 w 133"/>
              <a:gd name="T7" fmla="*/ 147 h 147"/>
            </a:gdLst>
            <a:ahLst/>
            <a:cxnLst>
              <a:cxn ang="0">
                <a:pos x="T0" y="T1"/>
              </a:cxn>
              <a:cxn ang="0">
                <a:pos x="T2" y="T3"/>
              </a:cxn>
              <a:cxn ang="0">
                <a:pos x="T4" y="T5"/>
              </a:cxn>
              <a:cxn ang="0">
                <a:pos x="T6" y="T7"/>
              </a:cxn>
            </a:cxnLst>
            <a:rect l="0" t="0" r="r" b="b"/>
            <a:pathLst>
              <a:path w="133" h="147">
                <a:moveTo>
                  <a:pt x="0" y="147"/>
                </a:moveTo>
                <a:lnTo>
                  <a:pt x="133" y="147"/>
                </a:lnTo>
                <a:lnTo>
                  <a:pt x="133"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781780" y="2336379"/>
            <a:ext cx="3896036" cy="521681"/>
          </a:xfrm>
        </p:spPr>
        <p:txBody>
          <a:bodyPr wrap="square">
            <a:spAutoFit/>
          </a:bodyPr>
          <a:lstStyle>
            <a:lvl1pPr>
              <a:defRPr sz="3100" b="1">
                <a:solidFill>
                  <a:schemeClr val="accent4">
                    <a:lumMod val="75000"/>
                    <a:lumOff val="25000"/>
                  </a:schemeClr>
                </a:solidFill>
                <a:latin typeface="Segoe UI" panose="020B0502040204020203" pitchFamily="34" charset="0"/>
                <a:cs typeface="Segoe UI" panose="020B0502040204020203" pitchFamily="34" charset="0"/>
              </a:defRPr>
            </a:lvl1pPr>
            <a:lvl2pPr>
              <a:defRPr sz="3100"/>
            </a:lvl2pPr>
            <a:lvl3pPr>
              <a:defRPr sz="3100"/>
            </a:lvl3pPr>
            <a:lvl4pPr>
              <a:defRPr sz="3100"/>
            </a:lvl4pPr>
            <a:lvl5pPr>
              <a:defRPr sz="3100"/>
            </a:lvl5pPr>
          </a:lstStyle>
          <a:p>
            <a:pPr lvl="0"/>
            <a:r>
              <a:rPr lang="en-US" dirty="0"/>
              <a:t>Presentation</a:t>
            </a:r>
            <a:endParaRPr lang="en-IN" dirty="0"/>
          </a:p>
        </p:txBody>
      </p:sp>
      <p:sp>
        <p:nvSpPr>
          <p:cNvPr id="46" name="Text Placeholder 45"/>
          <p:cNvSpPr>
            <a:spLocks noGrp="1"/>
          </p:cNvSpPr>
          <p:nvPr>
            <p:ph type="body" sz="quarter" idx="13" hasCustomPrompt="1"/>
          </p:nvPr>
        </p:nvSpPr>
        <p:spPr>
          <a:xfrm>
            <a:off x="6781781" y="2775541"/>
            <a:ext cx="3896036" cy="887422"/>
          </a:xfrm>
        </p:spPr>
        <p:txBody>
          <a:bodyPr wrap="square">
            <a:spAutoFit/>
          </a:bodyPr>
          <a:lstStyle>
            <a:lvl1pPr>
              <a:lnSpc>
                <a:spcPts val="3100"/>
              </a:lnSpc>
              <a:spcBef>
                <a:spcPts val="0"/>
              </a:spcBef>
              <a:defRPr sz="3100">
                <a:solidFill>
                  <a:schemeClr val="accent4">
                    <a:lumMod val="75000"/>
                    <a:lumOff val="25000"/>
                  </a:schemeClr>
                </a:solidFill>
                <a:latin typeface="Segoe UI" panose="020B0502040204020203" pitchFamily="34" charset="0"/>
                <a:cs typeface="Segoe UI" panose="020B0502040204020203" pitchFamily="34" charset="0"/>
              </a:defRPr>
            </a:lvl1pPr>
          </a:lstStyle>
          <a:p>
            <a:pPr lvl="0"/>
            <a:r>
              <a:rPr lang="en-US" dirty="0"/>
              <a:t>Title</a:t>
            </a:r>
            <a:br>
              <a:rPr lang="en-US" dirty="0"/>
            </a:br>
            <a:r>
              <a:rPr lang="en-US" dirty="0"/>
              <a:t>goes here</a:t>
            </a:r>
            <a:endParaRPr lang="en-IN" dirty="0"/>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40" name="Freeform 39"/>
          <p:cNvSpPr>
            <a:spLocks/>
          </p:cNvSpPr>
          <p:nvPr userDrawn="1"/>
        </p:nvSpPr>
        <p:spPr bwMode="auto">
          <a:xfrm>
            <a:off x="-41565" y="3575"/>
            <a:ext cx="6270890" cy="6876000"/>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1" name="Freeform 40"/>
          <p:cNvSpPr>
            <a:spLocks/>
          </p:cNvSpPr>
          <p:nvPr userDrawn="1"/>
        </p:nvSpPr>
        <p:spPr bwMode="auto">
          <a:xfrm>
            <a:off x="4365361" y="4454234"/>
            <a:ext cx="2651007" cy="2427557"/>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2" name="Freeform 41"/>
          <p:cNvSpPr>
            <a:spLocks/>
          </p:cNvSpPr>
          <p:nvPr userDrawn="1"/>
        </p:nvSpPr>
        <p:spPr bwMode="auto">
          <a:xfrm>
            <a:off x="4365105" y="1585141"/>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Tree>
    <p:extLst>
      <p:ext uri="{BB962C8B-B14F-4D97-AF65-F5344CB8AC3E}">
        <p14:creationId xmlns:p14="http://schemas.microsoft.com/office/powerpoint/2010/main" val="1992507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ustomer Main Slide">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1" y="0"/>
            <a:ext cx="12192001" cy="68643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64" name="Picture Placeholder 63">
            <a:extLst>
              <a:ext uri="{FF2B5EF4-FFF2-40B4-BE49-F238E27FC236}">
                <a16:creationId xmlns:a16="http://schemas.microsoft.com/office/drawing/2014/main" id="{0D5B5778-AF0D-4083-ABD6-5062BEDF00F9}"/>
              </a:ext>
            </a:extLst>
          </p:cNvPr>
          <p:cNvSpPr>
            <a:spLocks noGrp="1"/>
          </p:cNvSpPr>
          <p:nvPr>
            <p:ph type="pic" sz="quarter" idx="17" hasCustomPrompt="1"/>
          </p:nvPr>
        </p:nvSpPr>
        <p:spPr>
          <a:xfrm>
            <a:off x="-12700" y="0"/>
            <a:ext cx="5921375" cy="6858000"/>
          </a:xfrm>
          <a:solidFill>
            <a:schemeClr val="bg1">
              <a:lumMod val="85000"/>
            </a:schemeClr>
          </a:solidFill>
        </p:spPr>
        <p:txBody>
          <a:bodyPr/>
          <a:lstStyle>
            <a:lvl1pPr>
              <a:defRPr/>
            </a:lvl1pPr>
          </a:lstStyle>
          <a:p>
            <a:r>
              <a:rPr lang="en-US" dirty="0"/>
              <a:t>Company Image</a:t>
            </a:r>
            <a:endParaRPr lang="en-IN" dirty="0"/>
          </a:p>
        </p:txBody>
      </p:sp>
      <p:grpSp>
        <p:nvGrpSpPr>
          <p:cNvPr id="41" name="Group 40">
            <a:extLst>
              <a:ext uri="{FF2B5EF4-FFF2-40B4-BE49-F238E27FC236}">
                <a16:creationId xmlns:a16="http://schemas.microsoft.com/office/drawing/2014/main" id="{516EE004-3B94-496C-B457-BB9738A06932}"/>
              </a:ext>
            </a:extLst>
          </p:cNvPr>
          <p:cNvGrpSpPr/>
          <p:nvPr userDrawn="1"/>
        </p:nvGrpSpPr>
        <p:grpSpPr>
          <a:xfrm>
            <a:off x="6461898" y="1839385"/>
            <a:ext cx="4113397" cy="3019346"/>
            <a:chOff x="-38580" y="3575"/>
            <a:chExt cx="9373774" cy="6880602"/>
          </a:xfrm>
        </p:grpSpPr>
        <p:sp>
          <p:nvSpPr>
            <p:cNvPr id="42" name="Freeform 19">
              <a:extLst>
                <a:ext uri="{FF2B5EF4-FFF2-40B4-BE49-F238E27FC236}">
                  <a16:creationId xmlns:a16="http://schemas.microsoft.com/office/drawing/2014/main" id="{6D937FD6-85E7-4AFF-97E9-2F1E848B00C0}"/>
                </a:ext>
              </a:extLst>
            </p:cNvPr>
            <p:cNvSpPr>
              <a:spLocks/>
            </p:cNvSpPr>
            <p:nvPr userDrawn="1"/>
          </p:nvSpPr>
          <p:spPr bwMode="auto">
            <a:xfrm>
              <a:off x="-38580" y="3575"/>
              <a:ext cx="6270890" cy="6857222"/>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w="63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3" name="Freeform 21">
              <a:extLst>
                <a:ext uri="{FF2B5EF4-FFF2-40B4-BE49-F238E27FC236}">
                  <a16:creationId xmlns:a16="http://schemas.microsoft.com/office/drawing/2014/main" id="{CAEA3237-D463-4F60-9D35-291F52B46EC0}"/>
                </a:ext>
              </a:extLst>
            </p:cNvPr>
            <p:cNvSpPr>
              <a:spLocks/>
            </p:cNvSpPr>
            <p:nvPr userDrawn="1"/>
          </p:nvSpPr>
          <p:spPr bwMode="auto">
            <a:xfrm>
              <a:off x="6366797" y="4436817"/>
              <a:ext cx="2651006" cy="2427558"/>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5" name="Freeform 22">
              <a:extLst>
                <a:ext uri="{FF2B5EF4-FFF2-40B4-BE49-F238E27FC236}">
                  <a16:creationId xmlns:a16="http://schemas.microsoft.com/office/drawing/2014/main" id="{26B15ADD-9FC3-41FA-B837-A43795F8F238}"/>
                </a:ext>
              </a:extLst>
            </p:cNvPr>
            <p:cNvSpPr>
              <a:spLocks/>
            </p:cNvSpPr>
            <p:nvPr userDrawn="1"/>
          </p:nvSpPr>
          <p:spPr bwMode="auto">
            <a:xfrm>
              <a:off x="6357830" y="1421858"/>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6" name="Oval 45">
              <a:extLst>
                <a:ext uri="{FF2B5EF4-FFF2-40B4-BE49-F238E27FC236}">
                  <a16:creationId xmlns:a16="http://schemas.microsoft.com/office/drawing/2014/main" id="{B25219D8-25C3-4DA4-AC73-ED93BFB78318}"/>
                </a:ext>
              </a:extLst>
            </p:cNvPr>
            <p:cNvSpPr>
              <a:spLocks noChangeArrowheads="1"/>
            </p:cNvSpPr>
            <p:nvPr userDrawn="1"/>
          </p:nvSpPr>
          <p:spPr bwMode="auto">
            <a:xfrm>
              <a:off x="9093867" y="6651789"/>
              <a:ext cx="241327" cy="232388"/>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458971" y="5120261"/>
            <a:ext cx="4065409" cy="784830"/>
          </a:xfrm>
        </p:spPr>
        <p:txBody>
          <a:bodyPr wrap="square">
            <a:spAutoFit/>
          </a:bodyPr>
          <a:lstStyle>
            <a:lvl1pPr>
              <a:defRPr sz="2500" b="0">
                <a:solidFill>
                  <a:schemeClr val="accent4">
                    <a:lumMod val="75000"/>
                    <a:lumOff val="25000"/>
                  </a:schemeClr>
                </a:solidFill>
                <a:latin typeface="Segoe UI Semibold" panose="020B0702040204020203" pitchFamily="34" charset="0"/>
                <a:cs typeface="Segoe UI Semibold" panose="020B0702040204020203" pitchFamily="34" charset="0"/>
              </a:defRPr>
            </a:lvl1pPr>
            <a:lvl2pPr>
              <a:defRPr sz="3100"/>
            </a:lvl2pPr>
            <a:lvl3pPr>
              <a:defRPr sz="3100"/>
            </a:lvl3pPr>
            <a:lvl4pPr>
              <a:defRPr sz="3100"/>
            </a:lvl4pPr>
            <a:lvl5pPr>
              <a:defRPr sz="3100"/>
            </a:lvl5pPr>
          </a:lstStyle>
          <a:p>
            <a:pPr lvl="0"/>
            <a:r>
              <a:rPr lang="en-US" dirty="0" err="1"/>
              <a:t>Intelliswift</a:t>
            </a:r>
            <a:r>
              <a:rPr lang="en-US" dirty="0"/>
              <a:t> Company and Capabilities Overview</a:t>
            </a:r>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grpSp>
        <p:nvGrpSpPr>
          <p:cNvPr id="58" name="Group 57">
            <a:extLst>
              <a:ext uri="{FF2B5EF4-FFF2-40B4-BE49-F238E27FC236}">
                <a16:creationId xmlns:a16="http://schemas.microsoft.com/office/drawing/2014/main" id="{A3E42354-48E0-4429-B69C-A62675D6BA38}"/>
              </a:ext>
            </a:extLst>
          </p:cNvPr>
          <p:cNvGrpSpPr/>
          <p:nvPr userDrawn="1"/>
        </p:nvGrpSpPr>
        <p:grpSpPr>
          <a:xfrm flipV="1">
            <a:off x="5910488" y="6317826"/>
            <a:ext cx="6281512" cy="53616"/>
            <a:chOff x="515938" y="6180138"/>
            <a:chExt cx="11125200" cy="34925"/>
          </a:xfrm>
        </p:grpSpPr>
        <p:sp>
          <p:nvSpPr>
            <p:cNvPr id="59" name="Rectangle 35">
              <a:extLst>
                <a:ext uri="{FF2B5EF4-FFF2-40B4-BE49-F238E27FC236}">
                  <a16:creationId xmlns:a16="http://schemas.microsoft.com/office/drawing/2014/main" id="{805539E9-8107-4D4D-8E37-B5D3D6C4298E}"/>
                </a:ext>
              </a:extLst>
            </p:cNvPr>
            <p:cNvSpPr>
              <a:spLocks noChangeArrowheads="1"/>
            </p:cNvSpPr>
            <p:nvPr/>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0" name="Rectangle 36">
              <a:extLst>
                <a:ext uri="{FF2B5EF4-FFF2-40B4-BE49-F238E27FC236}">
                  <a16:creationId xmlns:a16="http://schemas.microsoft.com/office/drawing/2014/main" id="{E2168D98-7A33-4F1F-AEC1-DE3536D8EFA8}"/>
                </a:ext>
              </a:extLst>
            </p:cNvPr>
            <p:cNvSpPr>
              <a:spLocks noChangeArrowheads="1"/>
            </p:cNvSpPr>
            <p:nvPr/>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1" name="Rectangle 37">
              <a:extLst>
                <a:ext uri="{FF2B5EF4-FFF2-40B4-BE49-F238E27FC236}">
                  <a16:creationId xmlns:a16="http://schemas.microsoft.com/office/drawing/2014/main" id="{9C0EC4F9-4889-411D-8162-CC6BE6B3FA76}"/>
                </a:ext>
              </a:extLst>
            </p:cNvPr>
            <p:cNvSpPr>
              <a:spLocks noChangeArrowheads="1"/>
            </p:cNvSpPr>
            <p:nvPr/>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2" name="Rectangle 38">
              <a:extLst>
                <a:ext uri="{FF2B5EF4-FFF2-40B4-BE49-F238E27FC236}">
                  <a16:creationId xmlns:a16="http://schemas.microsoft.com/office/drawing/2014/main" id="{E65B11B8-CD8B-4367-8BCE-D6C6C6B00FD3}"/>
                </a:ext>
              </a:extLst>
            </p:cNvPr>
            <p:cNvSpPr>
              <a:spLocks noChangeArrowheads="1"/>
            </p:cNvSpPr>
            <p:nvPr/>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3" name="Rectangle 39">
              <a:extLst>
                <a:ext uri="{FF2B5EF4-FFF2-40B4-BE49-F238E27FC236}">
                  <a16:creationId xmlns:a16="http://schemas.microsoft.com/office/drawing/2014/main" id="{557249E6-0EE7-4C85-9A60-623B60D926B1}"/>
                </a:ext>
              </a:extLst>
            </p:cNvPr>
            <p:cNvSpPr>
              <a:spLocks noChangeArrowheads="1"/>
            </p:cNvSpPr>
            <p:nvPr/>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3657745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BA7F4D7-EC8A-431C-97DF-73AEEFE79E68}"/>
              </a:ext>
            </a:extLst>
          </p:cNvPr>
          <p:cNvGrpSpPr/>
          <p:nvPr userDrawn="1"/>
        </p:nvGrpSpPr>
        <p:grpSpPr>
          <a:xfrm>
            <a:off x="348913" y="208968"/>
            <a:ext cx="11494174" cy="825246"/>
            <a:chOff x="367169" y="208968"/>
            <a:chExt cx="11494174" cy="825246"/>
          </a:xfrm>
        </p:grpSpPr>
        <p:sp>
          <p:nvSpPr>
            <p:cNvPr id="10" name="Freeform 87">
              <a:extLst>
                <a:ext uri="{FF2B5EF4-FFF2-40B4-BE49-F238E27FC236}">
                  <a16:creationId xmlns:a16="http://schemas.microsoft.com/office/drawing/2014/main" id="{C707C86A-767B-4FA6-AA32-26528DBDD0D5}"/>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1" name="Freeform 88">
              <a:extLst>
                <a:ext uri="{FF2B5EF4-FFF2-40B4-BE49-F238E27FC236}">
                  <a16:creationId xmlns:a16="http://schemas.microsoft.com/office/drawing/2014/main" id="{68850415-29AC-4CD2-952A-ADAE31621C8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6" name="Title 1"/>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225083545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7" name="Picture Placeholder 6">
            <a:extLst>
              <a:ext uri="{FF2B5EF4-FFF2-40B4-BE49-F238E27FC236}">
                <a16:creationId xmlns:a16="http://schemas.microsoft.com/office/drawing/2014/main" id="{4A323DB2-4197-4643-9112-50A2EEFA504B}"/>
              </a:ext>
            </a:extLst>
          </p:cNvPr>
          <p:cNvSpPr>
            <a:spLocks noGrp="1"/>
          </p:cNvSpPr>
          <p:nvPr>
            <p:ph type="pic" sz="quarter" idx="17"/>
          </p:nvPr>
        </p:nvSpPr>
        <p:spPr>
          <a:xfrm>
            <a:off x="6537961" y="0"/>
            <a:ext cx="5654040" cy="6858000"/>
          </a:xfrm>
          <a:solidFill>
            <a:schemeClr val="bg1">
              <a:lumMod val="85000"/>
            </a:schemeClr>
          </a:solidFill>
        </p:spPr>
        <p:txBody>
          <a:bodyPr/>
          <a:lstStyle/>
          <a:p>
            <a:endParaRPr lang="en-IN" dirty="0"/>
          </a:p>
        </p:txBody>
      </p:sp>
      <p:sp>
        <p:nvSpPr>
          <p:cNvPr id="42" name="Text Placeholder 41"/>
          <p:cNvSpPr>
            <a:spLocks noGrp="1"/>
          </p:cNvSpPr>
          <p:nvPr>
            <p:ph type="body" sz="quarter" idx="12" hasCustomPrompt="1"/>
          </p:nvPr>
        </p:nvSpPr>
        <p:spPr>
          <a:xfrm>
            <a:off x="604738" y="296456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2246628"/>
            <a:ext cx="3692942" cy="387798"/>
          </a:xfrm>
        </p:spPr>
        <p:txBody>
          <a:bodyPr lIns="0" tIns="0" rIns="0" bIns="0"/>
          <a:lstStyle>
            <a:lvl1pPr>
              <a:defRPr>
                <a:solidFill>
                  <a:schemeClr val="accent1"/>
                </a:solidFill>
              </a:defRPr>
            </a:lvl1pPr>
          </a:lstStyle>
          <a:p>
            <a:r>
              <a:rPr lang="en-US" sz="2800" dirty="0"/>
              <a:t>Agenda</a:t>
            </a:r>
            <a:endParaRPr lang="en-IN" sz="2800"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337"/>
          <p:cNvSpPr>
            <a:spLocks/>
          </p:cNvSpPr>
          <p:nvPr userDrawn="1"/>
        </p:nvSpPr>
        <p:spPr bwMode="auto">
          <a:xfrm>
            <a:off x="5509577" y="1454892"/>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cxnSp>
        <p:nvCxnSpPr>
          <p:cNvPr id="4" name="Straight Connector 3">
            <a:extLst>
              <a:ext uri="{FF2B5EF4-FFF2-40B4-BE49-F238E27FC236}">
                <a16:creationId xmlns:a16="http://schemas.microsoft.com/office/drawing/2014/main" id="{BDD4130D-5D11-41DB-915E-62F762A67CC1}"/>
              </a:ext>
            </a:extLst>
          </p:cNvPr>
          <p:cNvCxnSpPr>
            <a:cxnSpLocks/>
          </p:cNvCxnSpPr>
          <p:nvPr userDrawn="1"/>
        </p:nvCxnSpPr>
        <p:spPr>
          <a:xfrm>
            <a:off x="604738" y="3299522"/>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Text Placeholder 41">
            <a:extLst>
              <a:ext uri="{FF2B5EF4-FFF2-40B4-BE49-F238E27FC236}">
                <a16:creationId xmlns:a16="http://schemas.microsoft.com/office/drawing/2014/main" id="{CFA007C2-FFF8-49F2-9B63-D68D77A02B76}"/>
              </a:ext>
            </a:extLst>
          </p:cNvPr>
          <p:cNvSpPr>
            <a:spLocks noGrp="1"/>
          </p:cNvSpPr>
          <p:nvPr>
            <p:ph type="body" sz="quarter" idx="13" hasCustomPrompt="1"/>
          </p:nvPr>
        </p:nvSpPr>
        <p:spPr>
          <a:xfrm>
            <a:off x="604738" y="341036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1" name="Straight Connector 30">
            <a:extLst>
              <a:ext uri="{FF2B5EF4-FFF2-40B4-BE49-F238E27FC236}">
                <a16:creationId xmlns:a16="http://schemas.microsoft.com/office/drawing/2014/main" id="{B98DCB7C-E14A-4EFB-B6A0-318ADCDFF1B7}"/>
              </a:ext>
            </a:extLst>
          </p:cNvPr>
          <p:cNvCxnSpPr>
            <a:cxnSpLocks/>
          </p:cNvCxnSpPr>
          <p:nvPr userDrawn="1"/>
        </p:nvCxnSpPr>
        <p:spPr>
          <a:xfrm>
            <a:off x="604738" y="3745322"/>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 Placeholder 41">
            <a:extLst>
              <a:ext uri="{FF2B5EF4-FFF2-40B4-BE49-F238E27FC236}">
                <a16:creationId xmlns:a16="http://schemas.microsoft.com/office/drawing/2014/main" id="{B1AF48C2-DB18-4E79-B36B-38507C758795}"/>
              </a:ext>
            </a:extLst>
          </p:cNvPr>
          <p:cNvSpPr>
            <a:spLocks noGrp="1"/>
          </p:cNvSpPr>
          <p:nvPr>
            <p:ph type="body" sz="quarter" idx="14" hasCustomPrompt="1"/>
          </p:nvPr>
        </p:nvSpPr>
        <p:spPr>
          <a:xfrm>
            <a:off x="604738" y="3854761"/>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3" name="Straight Connector 32">
            <a:extLst>
              <a:ext uri="{FF2B5EF4-FFF2-40B4-BE49-F238E27FC236}">
                <a16:creationId xmlns:a16="http://schemas.microsoft.com/office/drawing/2014/main" id="{1B736775-071F-4642-9BC7-146D6A2B4561}"/>
              </a:ext>
            </a:extLst>
          </p:cNvPr>
          <p:cNvCxnSpPr>
            <a:cxnSpLocks/>
          </p:cNvCxnSpPr>
          <p:nvPr userDrawn="1"/>
        </p:nvCxnSpPr>
        <p:spPr>
          <a:xfrm>
            <a:off x="604738" y="418971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Text Placeholder 41">
            <a:extLst>
              <a:ext uri="{FF2B5EF4-FFF2-40B4-BE49-F238E27FC236}">
                <a16:creationId xmlns:a16="http://schemas.microsoft.com/office/drawing/2014/main" id="{72360D8A-FFD7-49C9-90D8-0765E6183F77}"/>
              </a:ext>
            </a:extLst>
          </p:cNvPr>
          <p:cNvSpPr>
            <a:spLocks noGrp="1"/>
          </p:cNvSpPr>
          <p:nvPr>
            <p:ph type="body" sz="quarter" idx="15" hasCustomPrompt="1"/>
          </p:nvPr>
        </p:nvSpPr>
        <p:spPr>
          <a:xfrm>
            <a:off x="604738" y="4300561"/>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5" name="Straight Connector 34">
            <a:extLst>
              <a:ext uri="{FF2B5EF4-FFF2-40B4-BE49-F238E27FC236}">
                <a16:creationId xmlns:a16="http://schemas.microsoft.com/office/drawing/2014/main" id="{C80BD5A8-54C1-481B-9A15-A3020848A95F}"/>
              </a:ext>
            </a:extLst>
          </p:cNvPr>
          <p:cNvCxnSpPr>
            <a:cxnSpLocks/>
          </p:cNvCxnSpPr>
          <p:nvPr userDrawn="1"/>
        </p:nvCxnSpPr>
        <p:spPr>
          <a:xfrm>
            <a:off x="604738" y="463551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41">
            <a:extLst>
              <a:ext uri="{FF2B5EF4-FFF2-40B4-BE49-F238E27FC236}">
                <a16:creationId xmlns:a16="http://schemas.microsoft.com/office/drawing/2014/main" id="{E36FA99B-60BB-4502-8985-41F41E084EC4}"/>
              </a:ext>
            </a:extLst>
          </p:cNvPr>
          <p:cNvSpPr>
            <a:spLocks noGrp="1"/>
          </p:cNvSpPr>
          <p:nvPr>
            <p:ph type="body" sz="quarter" idx="16" hasCustomPrompt="1"/>
          </p:nvPr>
        </p:nvSpPr>
        <p:spPr>
          <a:xfrm>
            <a:off x="604738" y="4744714"/>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Tree>
    <p:extLst>
      <p:ext uri="{BB962C8B-B14F-4D97-AF65-F5344CB8AC3E}">
        <p14:creationId xmlns:p14="http://schemas.microsoft.com/office/powerpoint/2010/main" val="3866127579"/>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with Text">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83719" y="1193799"/>
            <a:ext cx="10982522"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8" name="Group 7">
            <a:extLst>
              <a:ext uri="{FF2B5EF4-FFF2-40B4-BE49-F238E27FC236}">
                <a16:creationId xmlns:a16="http://schemas.microsoft.com/office/drawing/2014/main" id="{DAD9B248-47F9-4B13-AE99-166A216EB0BB}"/>
              </a:ext>
            </a:extLst>
          </p:cNvPr>
          <p:cNvGrpSpPr/>
          <p:nvPr userDrawn="1"/>
        </p:nvGrpSpPr>
        <p:grpSpPr>
          <a:xfrm>
            <a:off x="348913" y="208968"/>
            <a:ext cx="11494174" cy="825246"/>
            <a:chOff x="367169" y="208968"/>
            <a:chExt cx="11494174" cy="825246"/>
          </a:xfrm>
        </p:grpSpPr>
        <p:sp>
          <p:nvSpPr>
            <p:cNvPr id="9" name="Freeform 87">
              <a:extLst>
                <a:ext uri="{FF2B5EF4-FFF2-40B4-BE49-F238E27FC236}">
                  <a16:creationId xmlns:a16="http://schemas.microsoft.com/office/drawing/2014/main" id="{B063F39F-CDEE-475D-B5B3-F3D2D124DA8E}"/>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Freeform 88">
              <a:extLst>
                <a:ext uri="{FF2B5EF4-FFF2-40B4-BE49-F238E27FC236}">
                  <a16:creationId xmlns:a16="http://schemas.microsoft.com/office/drawing/2014/main" id="{5B99E97F-DEF6-4CD9-B72C-37C14E1E7F70}"/>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3" name="Title 1">
            <a:extLst>
              <a:ext uri="{FF2B5EF4-FFF2-40B4-BE49-F238E27FC236}">
                <a16:creationId xmlns:a16="http://schemas.microsoft.com/office/drawing/2014/main" id="{CDCCDDA9-8EBB-4A70-A457-2D6CBFD3B15F}"/>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6100616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BA7F4D7-EC8A-431C-97DF-73AEEFE79E68}"/>
              </a:ext>
            </a:extLst>
          </p:cNvPr>
          <p:cNvGrpSpPr/>
          <p:nvPr userDrawn="1"/>
        </p:nvGrpSpPr>
        <p:grpSpPr>
          <a:xfrm>
            <a:off x="348913" y="208968"/>
            <a:ext cx="11494174" cy="825246"/>
            <a:chOff x="367169" y="208968"/>
            <a:chExt cx="11494174" cy="825246"/>
          </a:xfrm>
        </p:grpSpPr>
        <p:sp>
          <p:nvSpPr>
            <p:cNvPr id="10" name="Freeform 87">
              <a:extLst>
                <a:ext uri="{FF2B5EF4-FFF2-40B4-BE49-F238E27FC236}">
                  <a16:creationId xmlns:a16="http://schemas.microsoft.com/office/drawing/2014/main" id="{C707C86A-767B-4FA6-AA32-26528DBDD0D5}"/>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1" name="Freeform 88">
              <a:extLst>
                <a:ext uri="{FF2B5EF4-FFF2-40B4-BE49-F238E27FC236}">
                  <a16:creationId xmlns:a16="http://schemas.microsoft.com/office/drawing/2014/main" id="{68850415-29AC-4CD2-952A-ADAE31621C8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6" name="Title 1"/>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Tree>
    <p:extLst>
      <p:ext uri="{BB962C8B-B14F-4D97-AF65-F5344CB8AC3E}">
        <p14:creationId xmlns:p14="http://schemas.microsoft.com/office/powerpoint/2010/main" val="52813359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Tree>
    <p:extLst>
      <p:ext uri="{BB962C8B-B14F-4D97-AF65-F5344CB8AC3E}">
        <p14:creationId xmlns:p14="http://schemas.microsoft.com/office/powerpoint/2010/main" val="12906411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ingle content style 1">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21" name="Picture Placeholder 20"/>
          <p:cNvSpPr>
            <a:spLocks noGrp="1"/>
          </p:cNvSpPr>
          <p:nvPr>
            <p:ph type="pic" sz="quarter" idx="13"/>
          </p:nvPr>
        </p:nvSpPr>
        <p:spPr>
          <a:xfrm>
            <a:off x="5319712" y="0"/>
            <a:ext cx="6862763" cy="6858000"/>
          </a:xfrm>
          <a:custGeom>
            <a:avLst/>
            <a:gdLst>
              <a:gd name="connsiteX0" fmla="*/ 0 w 6862763"/>
              <a:gd name="connsiteY0" fmla="*/ 0 h 6858000"/>
              <a:gd name="connsiteX1" fmla="*/ 1396397 w 6862763"/>
              <a:gd name="connsiteY1" fmla="*/ 0 h 6858000"/>
              <a:gd name="connsiteX2" fmla="*/ 1396397 w 6862763"/>
              <a:gd name="connsiteY2" fmla="*/ 966952 h 6858000"/>
              <a:gd name="connsiteX3" fmla="*/ 3120094 w 6862763"/>
              <a:gd name="connsiteY3" fmla="*/ 966952 h 6858000"/>
              <a:gd name="connsiteX4" fmla="*/ 3120094 w 6862763"/>
              <a:gd name="connsiteY4" fmla="*/ 0 h 6858000"/>
              <a:gd name="connsiteX5" fmla="*/ 6862763 w 6862763"/>
              <a:gd name="connsiteY5" fmla="*/ 0 h 6858000"/>
              <a:gd name="connsiteX6" fmla="*/ 6862763 w 6862763"/>
              <a:gd name="connsiteY6" fmla="*/ 6858000 h 6858000"/>
              <a:gd name="connsiteX7" fmla="*/ 4843791 w 6862763"/>
              <a:gd name="connsiteY7" fmla="*/ 6858000 h 6858000"/>
              <a:gd name="connsiteX8" fmla="*/ 4843791 w 6862763"/>
              <a:gd name="connsiteY8" fmla="*/ 5969876 h 6858000"/>
              <a:gd name="connsiteX9" fmla="*/ 5674108 w 6862763"/>
              <a:gd name="connsiteY9" fmla="*/ 5969876 h 6858000"/>
              <a:gd name="connsiteX10" fmla="*/ 5674108 w 6862763"/>
              <a:gd name="connsiteY10" fmla="*/ 5002924 h 6858000"/>
              <a:gd name="connsiteX11" fmla="*/ 4780841 w 6862763"/>
              <a:gd name="connsiteY11" fmla="*/ 5002924 h 6858000"/>
              <a:gd name="connsiteX12" fmla="*/ 4780841 w 6862763"/>
              <a:gd name="connsiteY12" fmla="*/ 5969876 h 6858000"/>
              <a:gd name="connsiteX13" fmla="*/ 3120094 w 6862763"/>
              <a:gd name="connsiteY13" fmla="*/ 5969876 h 6858000"/>
              <a:gd name="connsiteX14" fmla="*/ 3120094 w 6862763"/>
              <a:gd name="connsiteY14" fmla="*/ 5002924 h 6858000"/>
              <a:gd name="connsiteX15" fmla="*/ 1396397 w 6862763"/>
              <a:gd name="connsiteY15" fmla="*/ 5002924 h 6858000"/>
              <a:gd name="connsiteX16" fmla="*/ 1396397 w 6862763"/>
              <a:gd name="connsiteY16" fmla="*/ 5969876 h 6858000"/>
              <a:gd name="connsiteX17" fmla="*/ 3120094 w 6862763"/>
              <a:gd name="connsiteY17" fmla="*/ 5969876 h 6858000"/>
              <a:gd name="connsiteX18" fmla="*/ 3120094 w 6862763"/>
              <a:gd name="connsiteY18" fmla="*/ 6858000 h 6858000"/>
              <a:gd name="connsiteX19" fmla="*/ 0 w 6862763"/>
              <a:gd name="connsiteY19" fmla="*/ 6858000 h 6858000"/>
              <a:gd name="connsiteX20" fmla="*/ 0 w 6862763"/>
              <a:gd name="connsiteY20" fmla="*/ 5025202 h 6858000"/>
              <a:gd name="connsiteX21" fmla="*/ 1396209 w 6862763"/>
              <a:gd name="connsiteY21" fmla="*/ 5025202 h 6858000"/>
              <a:gd name="connsiteX22" fmla="*/ 1396209 w 6862763"/>
              <a:gd name="connsiteY22" fmla="*/ 4058250 h 6858000"/>
              <a:gd name="connsiteX23" fmla="*/ 0 w 6862763"/>
              <a:gd name="connsiteY23" fmla="*/ 4058250 h 6858000"/>
              <a:gd name="connsiteX24" fmla="*/ 0 w 6862763"/>
              <a:gd name="connsiteY24" fmla="*/ 1933905 h 6858000"/>
              <a:gd name="connsiteX25" fmla="*/ 1396209 w 6862763"/>
              <a:gd name="connsiteY25" fmla="*/ 1933905 h 6858000"/>
              <a:gd name="connsiteX26" fmla="*/ 1396209 w 6862763"/>
              <a:gd name="connsiteY26" fmla="*/ 966952 h 6858000"/>
              <a:gd name="connsiteX27" fmla="*/ 0 w 6862763"/>
              <a:gd name="connsiteY27" fmla="*/ 966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2763" h="6858000">
                <a:moveTo>
                  <a:pt x="0" y="0"/>
                </a:moveTo>
                <a:lnTo>
                  <a:pt x="1396397" y="0"/>
                </a:lnTo>
                <a:lnTo>
                  <a:pt x="1396397" y="966952"/>
                </a:lnTo>
                <a:lnTo>
                  <a:pt x="3120094" y="966952"/>
                </a:lnTo>
                <a:lnTo>
                  <a:pt x="3120094" y="0"/>
                </a:lnTo>
                <a:lnTo>
                  <a:pt x="6862763" y="0"/>
                </a:lnTo>
                <a:lnTo>
                  <a:pt x="6862763" y="6858000"/>
                </a:lnTo>
                <a:lnTo>
                  <a:pt x="4843791" y="6858000"/>
                </a:lnTo>
                <a:lnTo>
                  <a:pt x="4843791" y="5969876"/>
                </a:lnTo>
                <a:lnTo>
                  <a:pt x="5674108" y="5969876"/>
                </a:lnTo>
                <a:lnTo>
                  <a:pt x="5674108" y="5002924"/>
                </a:lnTo>
                <a:lnTo>
                  <a:pt x="4780841" y="5002924"/>
                </a:lnTo>
                <a:lnTo>
                  <a:pt x="4780841" y="5969876"/>
                </a:lnTo>
                <a:lnTo>
                  <a:pt x="3120094" y="5969876"/>
                </a:lnTo>
                <a:lnTo>
                  <a:pt x="3120094" y="5002924"/>
                </a:lnTo>
                <a:lnTo>
                  <a:pt x="1396397" y="5002924"/>
                </a:lnTo>
                <a:lnTo>
                  <a:pt x="1396397" y="5969876"/>
                </a:lnTo>
                <a:lnTo>
                  <a:pt x="3120094" y="5969876"/>
                </a:lnTo>
                <a:lnTo>
                  <a:pt x="3120094" y="6858000"/>
                </a:lnTo>
                <a:lnTo>
                  <a:pt x="0" y="6858000"/>
                </a:lnTo>
                <a:lnTo>
                  <a:pt x="0" y="5025202"/>
                </a:lnTo>
                <a:lnTo>
                  <a:pt x="1396209" y="5025202"/>
                </a:lnTo>
                <a:lnTo>
                  <a:pt x="1396209" y="4058250"/>
                </a:lnTo>
                <a:lnTo>
                  <a:pt x="0" y="4058250"/>
                </a:lnTo>
                <a:lnTo>
                  <a:pt x="0" y="1933905"/>
                </a:lnTo>
                <a:lnTo>
                  <a:pt x="1396209" y="1933905"/>
                </a:lnTo>
                <a:lnTo>
                  <a:pt x="1396209" y="966952"/>
                </a:lnTo>
                <a:lnTo>
                  <a:pt x="0" y="966952"/>
                </a:lnTo>
                <a:close/>
              </a:path>
            </a:pathLst>
          </a:custGeom>
          <a:solidFill>
            <a:schemeClr val="bg1">
              <a:lumMod val="85000"/>
            </a:schemeClr>
          </a:solidFill>
        </p:spPr>
        <p:txBody>
          <a:bodyPr wrap="square">
            <a:noAutofit/>
          </a:bodyPr>
          <a:lstStyle/>
          <a:p>
            <a:endParaRPr lang="en-IN" dirty="0"/>
          </a:p>
        </p:txBody>
      </p:sp>
      <p:sp>
        <p:nvSpPr>
          <p:cNvPr id="42" name="Text Placeholder 41"/>
          <p:cNvSpPr>
            <a:spLocks noGrp="1"/>
          </p:cNvSpPr>
          <p:nvPr>
            <p:ph type="body" sz="quarter" idx="12" hasCustomPrompt="1"/>
          </p:nvPr>
        </p:nvSpPr>
        <p:spPr>
          <a:xfrm>
            <a:off x="604838" y="1785651"/>
            <a:ext cx="3468687" cy="4210591"/>
          </a:xfrm>
        </p:spPr>
        <p:txBody>
          <a:bodyPr lIns="0" tIns="0" rIns="0" bIns="0">
            <a:normAutofit/>
          </a:bodyPr>
          <a:lstStyle>
            <a:lvl1pPr marL="0" inden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330140"/>
            <a:ext cx="3243067" cy="387798"/>
          </a:xfrm>
        </p:spPr>
        <p:txBody>
          <a:bodyPr wrap="none" lIns="0" tIns="0" rIns="0" bIns="0"/>
          <a:lstStyle>
            <a:lvl1pPr>
              <a:defRPr>
                <a:solidFill>
                  <a:schemeClr val="accent1"/>
                </a:solidFill>
              </a:defRPr>
            </a:lvl1pPr>
          </a:lstStyle>
          <a:p>
            <a:r>
              <a:rPr lang="en-US" sz="2800" dirty="0"/>
              <a:t>Headline goes here</a:t>
            </a:r>
            <a:endParaRPr lang="en-IN" sz="2800"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337"/>
          <p:cNvSpPr>
            <a:spLocks/>
          </p:cNvSpPr>
          <p:nvPr userDrawn="1"/>
        </p:nvSpPr>
        <p:spPr bwMode="auto">
          <a:xfrm>
            <a:off x="4811484" y="173038"/>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sp>
        <p:nvSpPr>
          <p:cNvPr id="3" name="Text Placeholder 2"/>
          <p:cNvSpPr>
            <a:spLocks noGrp="1"/>
          </p:cNvSpPr>
          <p:nvPr>
            <p:ph type="body" sz="quarter" idx="14" hasCustomPrompt="1"/>
          </p:nvPr>
        </p:nvSpPr>
        <p:spPr>
          <a:xfrm>
            <a:off x="604739" y="1260917"/>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spTree>
    <p:extLst>
      <p:ext uri="{BB962C8B-B14F-4D97-AF65-F5344CB8AC3E}">
        <p14:creationId xmlns:p14="http://schemas.microsoft.com/office/powerpoint/2010/main" val="372515850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ingle content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261D4259-8A6D-489D-B509-46629ED2E13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15" name="Picture Placeholder 14"/>
          <p:cNvSpPr>
            <a:spLocks noGrp="1"/>
          </p:cNvSpPr>
          <p:nvPr>
            <p:ph type="pic" sz="quarter" idx="10"/>
          </p:nvPr>
        </p:nvSpPr>
        <p:spPr>
          <a:xfrm>
            <a:off x="0" y="1193799"/>
            <a:ext cx="12192000" cy="5664202"/>
          </a:xfrm>
          <a:solidFill>
            <a:schemeClr val="bg1">
              <a:lumMod val="85000"/>
            </a:schemeClr>
          </a:solidFill>
        </p:spPr>
        <p:txBody>
          <a:bodyPr/>
          <a:lstStyle/>
          <a:p>
            <a:endParaRPr lang="en-IN" dirty="0"/>
          </a:p>
        </p:txBody>
      </p:sp>
      <p:sp>
        <p:nvSpPr>
          <p:cNvPr id="7" name="Title 1"/>
          <p:cNvSpPr>
            <a:spLocks noGrp="1"/>
          </p:cNvSpPr>
          <p:nvPr>
            <p:ph type="title"/>
          </p:nvPr>
        </p:nvSpPr>
        <p:spPr>
          <a:xfrm>
            <a:off x="583719" y="346853"/>
            <a:ext cx="3243067" cy="387798"/>
          </a:xfrm>
        </p:spPr>
        <p:txBody>
          <a:bodyPr wrap="none" lIns="0" tIns="0" rIns="0" bIns="0"/>
          <a:lstStyle>
            <a:lvl1pPr>
              <a:defRPr>
                <a:solidFill>
                  <a:schemeClr val="accent1"/>
                </a:solidFill>
              </a:defRPr>
            </a:lvl1pPr>
          </a:lstStyle>
          <a:p>
            <a:r>
              <a:rPr lang="en-IN" dirty="0"/>
              <a:t>Headline goes here</a:t>
            </a:r>
          </a:p>
        </p:txBody>
      </p:sp>
      <p:grpSp>
        <p:nvGrpSpPr>
          <p:cNvPr id="2" name="Group 1">
            <a:extLst>
              <a:ext uri="{FF2B5EF4-FFF2-40B4-BE49-F238E27FC236}">
                <a16:creationId xmlns:a16="http://schemas.microsoft.com/office/drawing/2014/main" id="{F8113527-9019-4AEA-89DC-74A5346CF736}"/>
              </a:ext>
            </a:extLst>
          </p:cNvPr>
          <p:cNvGrpSpPr/>
          <p:nvPr userDrawn="1"/>
        </p:nvGrpSpPr>
        <p:grpSpPr>
          <a:xfrm>
            <a:off x="348913" y="244433"/>
            <a:ext cx="11494174" cy="798915"/>
            <a:chOff x="367169" y="244433"/>
            <a:chExt cx="11494174" cy="798915"/>
          </a:xfrm>
        </p:grpSpPr>
        <p:sp>
          <p:nvSpPr>
            <p:cNvPr id="10" name="Freeform 87"/>
            <p:cNvSpPr>
              <a:spLocks/>
            </p:cNvSpPr>
            <p:nvPr userDrawn="1"/>
          </p:nvSpPr>
          <p:spPr bwMode="auto">
            <a:xfrm>
              <a:off x="11312068" y="24443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1" name="Freeform 88"/>
            <p:cNvSpPr>
              <a:spLocks/>
            </p:cNvSpPr>
            <p:nvPr userDrawn="1"/>
          </p:nvSpPr>
          <p:spPr bwMode="auto">
            <a:xfrm>
              <a:off x="367169" y="70838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7" name="Text Placeholder 16"/>
          <p:cNvSpPr>
            <a:spLocks noGrp="1"/>
          </p:cNvSpPr>
          <p:nvPr>
            <p:ph type="body" sz="quarter" idx="11" hasCustomPrompt="1"/>
          </p:nvPr>
        </p:nvSpPr>
        <p:spPr>
          <a:xfrm>
            <a:off x="4357296" y="251715"/>
            <a:ext cx="6602649" cy="896830"/>
          </a:xfrm>
        </p:spPr>
        <p:txBody>
          <a:bodyPr wrap="square" lIns="0" tIns="0" rIns="0" bIns="0">
            <a:normAutofit/>
          </a:bodyPr>
          <a:lstStyle>
            <a:lvl1pPr marL="0" indent="0" algn="l" defTabSz="914400" rtl="0" eaLnBrk="1" latinLnBrk="0" hangingPunct="1">
              <a:lnSpc>
                <a:spcPct val="100000"/>
              </a:lnSpc>
              <a:spcBef>
                <a:spcPts val="0"/>
              </a:spcBef>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9" name="Text Placeholder 2"/>
          <p:cNvSpPr>
            <a:spLocks noGrp="1"/>
          </p:cNvSpPr>
          <p:nvPr>
            <p:ph type="body" sz="quarter" idx="14" hasCustomPrompt="1"/>
          </p:nvPr>
        </p:nvSpPr>
        <p:spPr>
          <a:xfrm>
            <a:off x="583718" y="4228764"/>
            <a:ext cx="2075506" cy="571500"/>
          </a:xfrm>
        </p:spPr>
        <p:txBody>
          <a:bodyPr wrap="square" lIns="0" tIns="0" rIns="0" bIns="0">
            <a:noAutofit/>
          </a:bodyPr>
          <a:lstStyle>
            <a:lvl1pPr>
              <a:spcBef>
                <a:spcPts val="0"/>
              </a:spcBef>
              <a:defRPr>
                <a:solidFill>
                  <a:schemeClr val="accent4">
                    <a:lumMod val="75000"/>
                    <a:lumOff val="25000"/>
                  </a:schemeClr>
                </a:solidFill>
              </a:defRPr>
            </a:lvl1pPr>
          </a:lstStyle>
          <a:p>
            <a:pPr lvl="0"/>
            <a:r>
              <a:rPr lang="en-US" dirty="0"/>
              <a:t>Subhead</a:t>
            </a:r>
            <a:br>
              <a:rPr lang="en-US" dirty="0"/>
            </a:br>
            <a:r>
              <a:rPr lang="en-US" dirty="0"/>
              <a:t>goes here</a:t>
            </a:r>
          </a:p>
        </p:txBody>
      </p:sp>
    </p:spTree>
    <p:extLst>
      <p:ext uri="{BB962C8B-B14F-4D97-AF65-F5344CB8AC3E}">
        <p14:creationId xmlns:p14="http://schemas.microsoft.com/office/powerpoint/2010/main" val="19405349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ingle content style 3">
    <p:spTree>
      <p:nvGrpSpPr>
        <p:cNvPr id="1" name=""/>
        <p:cNvGrpSpPr/>
        <p:nvPr/>
      </p:nvGrpSpPr>
      <p:grpSpPr>
        <a:xfrm>
          <a:off x="0" y="0"/>
          <a:ext cx="0" cy="0"/>
          <a:chOff x="0" y="0"/>
          <a:chExt cx="0" cy="0"/>
        </a:xfrm>
      </p:grpSpPr>
      <p:sp>
        <p:nvSpPr>
          <p:cNvPr id="29" name="Text Placeholder 28"/>
          <p:cNvSpPr>
            <a:spLocks noGrp="1"/>
          </p:cNvSpPr>
          <p:nvPr>
            <p:ph type="body" sz="quarter" idx="11" hasCustomPrompt="1"/>
          </p:nvPr>
        </p:nvSpPr>
        <p:spPr>
          <a:xfrm>
            <a:off x="8826500" y="640761"/>
            <a:ext cx="2628900" cy="5355481"/>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Picture Placeholder 26"/>
          <p:cNvSpPr>
            <a:spLocks noGrp="1"/>
          </p:cNvSpPr>
          <p:nvPr>
            <p:ph type="pic" sz="quarter" idx="10"/>
          </p:nvPr>
        </p:nvSpPr>
        <p:spPr>
          <a:xfrm>
            <a:off x="4000500" y="0"/>
            <a:ext cx="4114800" cy="6858000"/>
          </a:xfrm>
          <a:solidFill>
            <a:schemeClr val="bg1">
              <a:lumMod val="85000"/>
            </a:schemeClr>
          </a:solidFill>
        </p:spPr>
        <p:txBody>
          <a:bodyPr/>
          <a:lstStyle/>
          <a:p>
            <a:endParaRPr lang="en-IN" dirty="0"/>
          </a:p>
        </p:txBody>
      </p:sp>
      <p:sp>
        <p:nvSpPr>
          <p:cNvPr id="6" name="Rectangle"/>
          <p:cNvSpPr/>
          <p:nvPr userDrawn="1"/>
        </p:nvSpPr>
        <p:spPr>
          <a:xfrm>
            <a:off x="1" y="1"/>
            <a:ext cx="4064000" cy="6858000"/>
          </a:xfrm>
          <a:prstGeom prst="rect">
            <a:avLst/>
          </a:prstGeom>
          <a:solidFill>
            <a:srgbClr val="1C1F2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11"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336"/>
          <p:cNvSpPr>
            <a:spLocks/>
          </p:cNvSpPr>
          <p:nvPr userDrawn="1"/>
        </p:nvSpPr>
        <p:spPr bwMode="auto">
          <a:xfrm>
            <a:off x="365811" y="6392863"/>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3" name="Freeform 337"/>
          <p:cNvSpPr>
            <a:spLocks/>
          </p:cNvSpPr>
          <p:nvPr userDrawn="1"/>
        </p:nvSpPr>
        <p:spPr bwMode="auto">
          <a:xfrm>
            <a:off x="2942618" y="219306"/>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sp>
        <p:nvSpPr>
          <p:cNvPr id="37" name="Text Placeholder 36"/>
          <p:cNvSpPr>
            <a:spLocks noGrp="1"/>
          </p:cNvSpPr>
          <p:nvPr>
            <p:ph type="body" sz="quarter" idx="13" hasCustomPrompt="1"/>
          </p:nvPr>
        </p:nvSpPr>
        <p:spPr>
          <a:xfrm>
            <a:off x="604838" y="284462"/>
            <a:ext cx="2533826" cy="1163395"/>
          </a:xfrm>
        </p:spPr>
        <p:txBody>
          <a:bodyPr wrap="square" lIns="0" tIns="0" rIns="0" bIns="0">
            <a:spAutoFit/>
          </a:bodyPr>
          <a:lstStyle>
            <a:lvl1pPr algn="l" defTabSz="914400" rtl="0" eaLnBrk="1" latinLnBrk="0" hangingPunct="1">
              <a:lnSpc>
                <a:spcPct val="90000"/>
              </a:lnSpc>
              <a:spcBef>
                <a:spcPct val="0"/>
              </a:spcBef>
              <a:buNone/>
              <a:defRPr lang="en-IN" sz="2800" b="1" kern="1200" dirty="0">
                <a:solidFill>
                  <a:schemeClr val="bg1"/>
                </a:solidFill>
                <a:latin typeface="Segoe UI" panose="020B0502040204020203" pitchFamily="34" charset="0"/>
                <a:ea typeface="+mj-ea"/>
                <a:cs typeface="+mj-cs"/>
              </a:defRPr>
            </a:lvl1pPr>
            <a:lvl2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2pPr>
            <a:lvl3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3pPr>
            <a:lvl4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4pPr>
            <a:lvl5pPr algn="l" defTabSz="914400" rtl="0" eaLnBrk="1" latinLnBrk="0" hangingPunct="1">
              <a:lnSpc>
                <a:spcPct val="90000"/>
              </a:lnSpc>
              <a:spcBef>
                <a:spcPct val="0"/>
              </a:spcBef>
              <a:buNone/>
              <a:defRPr lang="en-IN" sz="2800" kern="1200" dirty="0">
                <a:solidFill>
                  <a:schemeClr val="bg1"/>
                </a:solidFill>
                <a:latin typeface="Graphik Semibold" panose="020B0703030202060203" pitchFamily="34" charset="0"/>
                <a:ea typeface="+mj-ea"/>
                <a:cs typeface="+mj-cs"/>
              </a:defRPr>
            </a:lvl5pPr>
          </a:lstStyle>
          <a:p>
            <a:pPr lvl="0"/>
            <a:r>
              <a:rPr lang="en-IN" dirty="0"/>
              <a:t>Headline</a:t>
            </a:r>
            <a:br>
              <a:rPr lang="en-IN" dirty="0"/>
            </a:br>
            <a:r>
              <a:rPr lang="en-IN" dirty="0"/>
              <a:t>goes</a:t>
            </a:r>
            <a:br>
              <a:rPr lang="en-IN" dirty="0"/>
            </a:br>
            <a:r>
              <a:rPr lang="en-IN" dirty="0"/>
              <a:t>here</a:t>
            </a:r>
          </a:p>
        </p:txBody>
      </p:sp>
      <p:sp>
        <p:nvSpPr>
          <p:cNvPr id="10" name="Text Placeholder 2"/>
          <p:cNvSpPr>
            <a:spLocks noGrp="1"/>
          </p:cNvSpPr>
          <p:nvPr>
            <p:ph type="body" sz="quarter" idx="14" hasCustomPrompt="1"/>
          </p:nvPr>
        </p:nvSpPr>
        <p:spPr>
          <a:xfrm>
            <a:off x="604838" y="1777301"/>
            <a:ext cx="2743200" cy="256224"/>
          </a:xfrm>
        </p:spPr>
        <p:txBody>
          <a:bodyPr lIns="0" tIns="0" rIns="0" bIns="0">
            <a:spAutoFit/>
          </a:bodyPr>
          <a:lstStyle>
            <a:lvl1pPr>
              <a:defRPr>
                <a:solidFill>
                  <a:schemeClr val="bg1"/>
                </a:solidFill>
              </a:defRPr>
            </a:lvl1pPr>
          </a:lstStyle>
          <a:p>
            <a:pPr lvl="0"/>
            <a:r>
              <a:rPr lang="en-US" dirty="0"/>
              <a:t>Subhead goes here</a:t>
            </a:r>
          </a:p>
        </p:txBody>
      </p:sp>
      <p:pic>
        <p:nvPicPr>
          <p:cNvPr id="20" name="Picture 19">
            <a:extLst>
              <a:ext uri="{FF2B5EF4-FFF2-40B4-BE49-F238E27FC236}">
                <a16:creationId xmlns:a16="http://schemas.microsoft.com/office/drawing/2014/main" id="{A1855A86-AB21-4529-928D-66201D0BB0F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Tree>
    <p:extLst>
      <p:ext uri="{BB962C8B-B14F-4D97-AF65-F5344CB8AC3E}">
        <p14:creationId xmlns:p14="http://schemas.microsoft.com/office/powerpoint/2010/main" val="36696996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pointer - style 1">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FE45EEB-DC4A-44B4-B873-A1D00A5D94FA}"/>
              </a:ext>
            </a:extLst>
          </p:cNvPr>
          <p:cNvGrpSpPr/>
          <p:nvPr userDrawn="1"/>
        </p:nvGrpSpPr>
        <p:grpSpPr>
          <a:xfrm>
            <a:off x="348913" y="4872693"/>
            <a:ext cx="11494174" cy="1249367"/>
            <a:chOff x="367169" y="316642"/>
            <a:chExt cx="11494174" cy="1249367"/>
          </a:xfrm>
        </p:grpSpPr>
        <p:sp>
          <p:nvSpPr>
            <p:cNvPr id="19" name="Freeform 87">
              <a:extLst>
                <a:ext uri="{FF2B5EF4-FFF2-40B4-BE49-F238E27FC236}">
                  <a16:creationId xmlns:a16="http://schemas.microsoft.com/office/drawing/2014/main" id="{191454D6-FEA7-45C0-98EA-02C952B72BC3}"/>
                </a:ext>
              </a:extLst>
            </p:cNvPr>
            <p:cNvSpPr>
              <a:spLocks/>
            </p:cNvSpPr>
            <p:nvPr userDrawn="1"/>
          </p:nvSpPr>
          <p:spPr bwMode="auto">
            <a:xfrm>
              <a:off x="11312068"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Freeform 88">
              <a:extLst>
                <a:ext uri="{FF2B5EF4-FFF2-40B4-BE49-F238E27FC236}">
                  <a16:creationId xmlns:a16="http://schemas.microsoft.com/office/drawing/2014/main" id="{AD87F0C0-4F56-4390-AF36-BA2F220758E0}"/>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7" name="Picture Placeholder 16"/>
          <p:cNvSpPr>
            <a:spLocks noGrp="1"/>
          </p:cNvSpPr>
          <p:nvPr>
            <p:ph type="pic" sz="quarter" idx="10"/>
          </p:nvPr>
        </p:nvSpPr>
        <p:spPr>
          <a:xfrm>
            <a:off x="0" y="740003"/>
            <a:ext cx="12192000" cy="3594932"/>
          </a:xfrm>
          <a:solidFill>
            <a:schemeClr val="bg1">
              <a:lumMod val="85000"/>
            </a:schemeClr>
          </a:solidFill>
        </p:spPr>
        <p:txBody>
          <a:bodyPr/>
          <a:lstStyle/>
          <a:p>
            <a:endParaRPr lang="en-IN" dirty="0"/>
          </a:p>
        </p:txBody>
      </p:sp>
      <p:sp>
        <p:nvSpPr>
          <p:cNvPr id="7" name="Title 1"/>
          <p:cNvSpPr>
            <a:spLocks noGrp="1"/>
          </p:cNvSpPr>
          <p:nvPr>
            <p:ph type="title"/>
          </p:nvPr>
        </p:nvSpPr>
        <p:spPr>
          <a:xfrm>
            <a:off x="604739" y="5156086"/>
            <a:ext cx="2324728" cy="775597"/>
          </a:xfrm>
        </p:spPr>
        <p:txBody>
          <a:bodyPr lIns="0" tIns="0" rIns="0" bIns="0"/>
          <a:lstStyle>
            <a:lvl1pPr>
              <a:defRPr>
                <a:solidFill>
                  <a:schemeClr val="accent1"/>
                </a:solidFill>
              </a:defRPr>
            </a:lvl1pPr>
          </a:lstStyle>
          <a:p>
            <a:r>
              <a:rPr lang="en-IN" dirty="0"/>
              <a:t>Headline</a:t>
            </a:r>
            <a:br>
              <a:rPr lang="en-IN" dirty="0"/>
            </a:br>
            <a:r>
              <a:rPr lang="en-IN" dirty="0"/>
              <a:t>goes here</a:t>
            </a:r>
          </a:p>
        </p:txBody>
      </p:sp>
      <p:cxnSp>
        <p:nvCxnSpPr>
          <p:cNvPr id="8" name="Прямая соединительная линия 12"/>
          <p:cNvCxnSpPr/>
          <p:nvPr userDrawn="1"/>
        </p:nvCxnSpPr>
        <p:spPr>
          <a:xfrm>
            <a:off x="2760964" y="5016548"/>
            <a:ext cx="0" cy="112882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p:nvSpPr>
        <p:spPr bwMode="auto">
          <a:xfrm>
            <a:off x="3380014"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Text Placeholder 20"/>
          <p:cNvSpPr>
            <a:spLocks noGrp="1"/>
          </p:cNvSpPr>
          <p:nvPr userDrawn="1">
            <p:ph type="body" sz="quarter" idx="12" hasCustomPrompt="1"/>
          </p:nvPr>
        </p:nvSpPr>
        <p:spPr>
          <a:xfrm>
            <a:off x="3586163"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Freeform 5"/>
          <p:cNvSpPr>
            <a:spLocks/>
          </p:cNvSpPr>
          <p:nvPr userDrawn="1"/>
        </p:nvSpPr>
        <p:spPr bwMode="auto">
          <a:xfrm>
            <a:off x="7794618"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29" name="Text Placeholder 20"/>
          <p:cNvSpPr>
            <a:spLocks noGrp="1"/>
          </p:cNvSpPr>
          <p:nvPr>
            <p:ph type="body" sz="quarter" idx="14" hasCustomPrompt="1"/>
          </p:nvPr>
        </p:nvSpPr>
        <p:spPr>
          <a:xfrm>
            <a:off x="8000767"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 name="Text Placeholder 2"/>
          <p:cNvSpPr>
            <a:spLocks noGrp="1"/>
          </p:cNvSpPr>
          <p:nvPr>
            <p:ph type="body" sz="quarter" idx="15" hasCustomPrompt="1"/>
          </p:nvPr>
        </p:nvSpPr>
        <p:spPr>
          <a:xfrm>
            <a:off x="3586162"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sp>
        <p:nvSpPr>
          <p:cNvPr id="20" name="Text Placeholder 2"/>
          <p:cNvSpPr>
            <a:spLocks noGrp="1"/>
          </p:cNvSpPr>
          <p:nvPr>
            <p:ph type="body" sz="quarter" idx="16" hasCustomPrompt="1"/>
          </p:nvPr>
        </p:nvSpPr>
        <p:spPr>
          <a:xfrm>
            <a:off x="7966887"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pic>
        <p:nvPicPr>
          <p:cNvPr id="28" name="Picture 27">
            <a:extLst>
              <a:ext uri="{FF2B5EF4-FFF2-40B4-BE49-F238E27FC236}">
                <a16:creationId xmlns:a16="http://schemas.microsoft.com/office/drawing/2014/main" id="{8473E880-CA67-45B5-9068-383F0409653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Tree>
    <p:extLst>
      <p:ext uri="{BB962C8B-B14F-4D97-AF65-F5344CB8AC3E}">
        <p14:creationId xmlns:p14="http://schemas.microsoft.com/office/powerpoint/2010/main" val="95757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 pointer -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A15AAAB1-B855-4356-A450-E3B635D3F7D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22" name="Text Placeholder 20"/>
          <p:cNvSpPr>
            <a:spLocks noGrp="1"/>
          </p:cNvSpPr>
          <p:nvPr>
            <p:ph type="body" sz="quarter" idx="12" hasCustomPrompt="1"/>
          </p:nvPr>
        </p:nvSpPr>
        <p:spPr>
          <a:xfrm>
            <a:off x="594353" y="1623948"/>
            <a:ext cx="5384415" cy="189500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Picture Placeholder 19"/>
          <p:cNvSpPr>
            <a:spLocks noGrp="1"/>
          </p:cNvSpPr>
          <p:nvPr>
            <p:ph type="pic" sz="quarter" idx="10"/>
          </p:nvPr>
        </p:nvSpPr>
        <p:spPr>
          <a:xfrm>
            <a:off x="7158038" y="1052513"/>
            <a:ext cx="5033962" cy="5805487"/>
          </a:xfrm>
          <a:solidFill>
            <a:schemeClr val="bg1">
              <a:lumMod val="85000"/>
            </a:schemeClr>
          </a:solidFill>
        </p:spPr>
        <p:txBody>
          <a:bodyPr/>
          <a:lstStyle/>
          <a:p>
            <a:endParaRPr lang="en-IN" dirty="0"/>
          </a:p>
        </p:txBody>
      </p:sp>
      <p:sp>
        <p:nvSpPr>
          <p:cNvPr id="9" name="Oval 8"/>
          <p:cNvSpPr/>
          <p:nvPr userDrawn="1"/>
        </p:nvSpPr>
        <p:spPr>
          <a:xfrm>
            <a:off x="583720" y="3769304"/>
            <a:ext cx="655552" cy="655552"/>
          </a:xfrm>
          <a:prstGeom prst="ellipse">
            <a:avLst/>
          </a:prstGeom>
          <a:solidFill>
            <a:schemeClr val="accent2">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1</a:t>
            </a:r>
          </a:p>
        </p:txBody>
      </p:sp>
      <p:sp>
        <p:nvSpPr>
          <p:cNvPr id="13" name="Oval 12"/>
          <p:cNvSpPr/>
          <p:nvPr userDrawn="1"/>
        </p:nvSpPr>
        <p:spPr>
          <a:xfrm>
            <a:off x="583720" y="5083097"/>
            <a:ext cx="655552" cy="655552"/>
          </a:xfrm>
          <a:prstGeom prst="ellipse">
            <a:avLst/>
          </a:prstGeom>
          <a:solidFill>
            <a:schemeClr val="accent3">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2</a:t>
            </a:r>
          </a:p>
        </p:txBody>
      </p:sp>
      <p:sp>
        <p:nvSpPr>
          <p:cNvPr id="30" name="Text Placeholder 20"/>
          <p:cNvSpPr>
            <a:spLocks noGrp="1"/>
          </p:cNvSpPr>
          <p:nvPr>
            <p:ph type="body" sz="quarter" idx="13" hasCustomPrompt="1"/>
          </p:nvPr>
        </p:nvSpPr>
        <p:spPr>
          <a:xfrm>
            <a:off x="1440245" y="3767872"/>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2" name="Text Placeholder 20"/>
          <p:cNvSpPr>
            <a:spLocks noGrp="1"/>
          </p:cNvSpPr>
          <p:nvPr>
            <p:ph type="body" sz="quarter" idx="14" hasCustomPrompt="1"/>
          </p:nvPr>
        </p:nvSpPr>
        <p:spPr>
          <a:xfrm>
            <a:off x="1440245" y="3994983"/>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5" name="Text Placeholder 20"/>
          <p:cNvSpPr>
            <a:spLocks noGrp="1"/>
          </p:cNvSpPr>
          <p:nvPr>
            <p:ph type="body" sz="quarter" idx="15" hasCustomPrompt="1"/>
          </p:nvPr>
        </p:nvSpPr>
        <p:spPr>
          <a:xfrm>
            <a:off x="1440245" y="5087220"/>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6" name="Text Placeholder 20"/>
          <p:cNvSpPr>
            <a:spLocks noGrp="1"/>
          </p:cNvSpPr>
          <p:nvPr>
            <p:ph type="body" sz="quarter" idx="16" hasCustomPrompt="1"/>
          </p:nvPr>
        </p:nvSpPr>
        <p:spPr>
          <a:xfrm>
            <a:off x="1440245" y="5314331"/>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4" name="Text Placeholder 2"/>
          <p:cNvSpPr>
            <a:spLocks noGrp="1"/>
          </p:cNvSpPr>
          <p:nvPr>
            <p:ph type="body" sz="quarter" idx="17" hasCustomPrompt="1"/>
          </p:nvPr>
        </p:nvSpPr>
        <p:spPr>
          <a:xfrm>
            <a:off x="594354" y="1193799"/>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grpSp>
        <p:nvGrpSpPr>
          <p:cNvPr id="27" name="Group 26">
            <a:extLst>
              <a:ext uri="{FF2B5EF4-FFF2-40B4-BE49-F238E27FC236}">
                <a16:creationId xmlns:a16="http://schemas.microsoft.com/office/drawing/2014/main" id="{53FB89EA-2454-4F86-B04C-A477232B2B49}"/>
              </a:ext>
            </a:extLst>
          </p:cNvPr>
          <p:cNvGrpSpPr/>
          <p:nvPr userDrawn="1"/>
        </p:nvGrpSpPr>
        <p:grpSpPr>
          <a:xfrm>
            <a:off x="348913" y="208968"/>
            <a:ext cx="11494174" cy="825246"/>
            <a:chOff x="367169" y="208968"/>
            <a:chExt cx="11494174" cy="825246"/>
          </a:xfrm>
        </p:grpSpPr>
        <p:sp>
          <p:nvSpPr>
            <p:cNvPr id="28" name="Freeform 87">
              <a:extLst>
                <a:ext uri="{FF2B5EF4-FFF2-40B4-BE49-F238E27FC236}">
                  <a16:creationId xmlns:a16="http://schemas.microsoft.com/office/drawing/2014/main" id="{9CBB26A0-35AA-4D51-881B-D945F795F9B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9" name="Freeform 88">
              <a:extLst>
                <a:ext uri="{FF2B5EF4-FFF2-40B4-BE49-F238E27FC236}">
                  <a16:creationId xmlns:a16="http://schemas.microsoft.com/office/drawing/2014/main" id="{B02C5CD0-4162-4334-ACC5-926BBA95716B}"/>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1" name="Title 1">
            <a:extLst>
              <a:ext uri="{FF2B5EF4-FFF2-40B4-BE49-F238E27FC236}">
                <a16:creationId xmlns:a16="http://schemas.microsoft.com/office/drawing/2014/main" id="{56D055C5-C9E1-430F-B84C-041DE3612885}"/>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422905458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pointer - style 1">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30D9017D-1B27-4649-9AB6-F65F976138D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28" name="Title 1"/>
          <p:cNvSpPr>
            <a:spLocks noGrp="1"/>
          </p:cNvSpPr>
          <p:nvPr>
            <p:ph type="title"/>
          </p:nvPr>
        </p:nvSpPr>
        <p:spPr>
          <a:xfrm>
            <a:off x="594353" y="2073457"/>
            <a:ext cx="10982522" cy="387798"/>
          </a:xfrm>
        </p:spPr>
        <p:txBody>
          <a:bodyPr lIns="0" tIns="0" rIns="0" bIns="0"/>
          <a:lstStyle>
            <a:lvl1pPr>
              <a:defRPr>
                <a:solidFill>
                  <a:schemeClr val="accent1"/>
                </a:solidFill>
              </a:defRPr>
            </a:lvl1pPr>
          </a:lstStyle>
          <a:p>
            <a:r>
              <a:rPr lang="en-US" dirty="0"/>
              <a:t>Headline goes here</a:t>
            </a:r>
            <a:endParaRPr lang="en-IN" dirty="0"/>
          </a:p>
        </p:txBody>
      </p:sp>
      <p:sp>
        <p:nvSpPr>
          <p:cNvPr id="70" name="Picture Placeholder 69"/>
          <p:cNvSpPr>
            <a:spLocks noGrp="1"/>
          </p:cNvSpPr>
          <p:nvPr>
            <p:ph type="pic" sz="quarter" idx="10"/>
          </p:nvPr>
        </p:nvSpPr>
        <p:spPr>
          <a:xfrm>
            <a:off x="7299325" y="0"/>
            <a:ext cx="4892675" cy="6858000"/>
          </a:xfrm>
          <a:custGeom>
            <a:avLst/>
            <a:gdLst>
              <a:gd name="connsiteX0" fmla="*/ 0 w 4892675"/>
              <a:gd name="connsiteY0" fmla="*/ 0 h 6858000"/>
              <a:gd name="connsiteX1" fmla="*/ 4892675 w 4892675"/>
              <a:gd name="connsiteY1" fmla="*/ 0 h 6858000"/>
              <a:gd name="connsiteX2" fmla="*/ 4892675 w 4892675"/>
              <a:gd name="connsiteY2" fmla="*/ 6858000 h 6858000"/>
              <a:gd name="connsiteX3" fmla="*/ 0 w 4892675"/>
              <a:gd name="connsiteY3" fmla="*/ 6858000 h 6858000"/>
              <a:gd name="connsiteX4" fmla="*/ 0 w 4892675"/>
              <a:gd name="connsiteY4" fmla="*/ 6181311 h 6858000"/>
              <a:gd name="connsiteX5" fmla="*/ 1228387 w 4892675"/>
              <a:gd name="connsiteY5" fmla="*/ 6181311 h 6858000"/>
              <a:gd name="connsiteX6" fmla="*/ 1228387 w 4892675"/>
              <a:gd name="connsiteY6" fmla="*/ 4587065 h 6858000"/>
              <a:gd name="connsiteX7" fmla="*/ 0 w 4892675"/>
              <a:gd name="connsiteY7" fmla="*/ 4587065 h 6858000"/>
              <a:gd name="connsiteX8" fmla="*/ 0 w 4892675"/>
              <a:gd name="connsiteY8" fmla="*/ 4217599 h 6858000"/>
              <a:gd name="connsiteX9" fmla="*/ 1228387 w 4892675"/>
              <a:gd name="connsiteY9" fmla="*/ 4217599 h 6858000"/>
              <a:gd name="connsiteX10" fmla="*/ 1228387 w 4892675"/>
              <a:gd name="connsiteY10" fmla="*/ 2623353 h 6858000"/>
              <a:gd name="connsiteX11" fmla="*/ 0 w 4892675"/>
              <a:gd name="connsiteY11" fmla="*/ 2623353 h 6858000"/>
              <a:gd name="connsiteX12" fmla="*/ 0 w 4892675"/>
              <a:gd name="connsiteY12" fmla="*/ 2253887 h 6858000"/>
              <a:gd name="connsiteX13" fmla="*/ 1228387 w 4892675"/>
              <a:gd name="connsiteY13" fmla="*/ 2253887 h 6858000"/>
              <a:gd name="connsiteX14" fmla="*/ 1228387 w 4892675"/>
              <a:gd name="connsiteY14" fmla="*/ 659641 h 6858000"/>
              <a:gd name="connsiteX15" fmla="*/ 0 w 4892675"/>
              <a:gd name="connsiteY15" fmla="*/ 6596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92675" h="6858000">
                <a:moveTo>
                  <a:pt x="0" y="0"/>
                </a:moveTo>
                <a:lnTo>
                  <a:pt x="4892675" y="0"/>
                </a:lnTo>
                <a:lnTo>
                  <a:pt x="4892675" y="6858000"/>
                </a:lnTo>
                <a:lnTo>
                  <a:pt x="0" y="6858000"/>
                </a:lnTo>
                <a:lnTo>
                  <a:pt x="0" y="6181311"/>
                </a:lnTo>
                <a:lnTo>
                  <a:pt x="1228387" y="6181311"/>
                </a:lnTo>
                <a:lnTo>
                  <a:pt x="1228387" y="4587065"/>
                </a:lnTo>
                <a:lnTo>
                  <a:pt x="0" y="4587065"/>
                </a:lnTo>
                <a:lnTo>
                  <a:pt x="0" y="4217599"/>
                </a:lnTo>
                <a:lnTo>
                  <a:pt x="1228387" y="4217599"/>
                </a:lnTo>
                <a:lnTo>
                  <a:pt x="1228387" y="2623353"/>
                </a:lnTo>
                <a:lnTo>
                  <a:pt x="0" y="2623353"/>
                </a:lnTo>
                <a:lnTo>
                  <a:pt x="0" y="2253887"/>
                </a:lnTo>
                <a:lnTo>
                  <a:pt x="1228387" y="2253887"/>
                </a:lnTo>
                <a:lnTo>
                  <a:pt x="1228387" y="659641"/>
                </a:lnTo>
                <a:lnTo>
                  <a:pt x="0" y="659641"/>
                </a:lnTo>
                <a:close/>
              </a:path>
            </a:pathLst>
          </a:custGeom>
          <a:solidFill>
            <a:schemeClr val="bg1">
              <a:lumMod val="85000"/>
            </a:schemeClr>
          </a:solidFill>
        </p:spPr>
        <p:txBody>
          <a:bodyPr wrap="square">
            <a:noAutofit/>
          </a:bodyPr>
          <a:lstStyle/>
          <a:p>
            <a:endParaRPr lang="en-IN" dirty="0"/>
          </a:p>
        </p:txBody>
      </p:sp>
      <p:sp>
        <p:nvSpPr>
          <p:cNvPr id="52" name="Rectangle 51">
            <a:extLst>
              <a:ext uri="{FF2B5EF4-FFF2-40B4-BE49-F238E27FC236}">
                <a16:creationId xmlns:a16="http://schemas.microsoft.com/office/drawing/2014/main" id="{6D57C495-16E8-470F-B14A-22DA63AE23A2}"/>
              </a:ext>
            </a:extLst>
          </p:cNvPr>
          <p:cNvSpPr/>
          <p:nvPr userDrawn="1"/>
        </p:nvSpPr>
        <p:spPr>
          <a:xfrm>
            <a:off x="4961339" y="4587065"/>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54" name="Freeform 5"/>
          <p:cNvSpPr>
            <a:spLocks/>
          </p:cNvSpPr>
          <p:nvPr userDrawn="1"/>
        </p:nvSpPr>
        <p:spPr bwMode="auto">
          <a:xfrm>
            <a:off x="8318690" y="465838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55" name="Picture Placeholder 32"/>
          <p:cNvSpPr>
            <a:spLocks noGrp="1"/>
          </p:cNvSpPr>
          <p:nvPr userDrawn="1">
            <p:ph type="pic" sz="quarter" idx="17" hasCustomPrompt="1"/>
          </p:nvPr>
        </p:nvSpPr>
        <p:spPr>
          <a:xfrm>
            <a:off x="5200650" y="5022799"/>
            <a:ext cx="478640" cy="503238"/>
          </a:xfrm>
        </p:spPr>
        <p:txBody>
          <a:bodyPr/>
          <a:lstStyle>
            <a:lvl1pPr>
              <a:defRPr sz="700"/>
            </a:lvl1pPr>
          </a:lstStyle>
          <a:p>
            <a:r>
              <a:rPr lang="en-US" dirty="0"/>
              <a:t>icon</a:t>
            </a:r>
            <a:endParaRPr lang="en-IN" dirty="0"/>
          </a:p>
        </p:txBody>
      </p:sp>
      <p:sp>
        <p:nvSpPr>
          <p:cNvPr id="56" name="Text Placeholder 20"/>
          <p:cNvSpPr>
            <a:spLocks noGrp="1"/>
          </p:cNvSpPr>
          <p:nvPr userDrawn="1">
            <p:ph type="body" sz="quarter" idx="18" hasCustomPrompt="1"/>
          </p:nvPr>
        </p:nvSpPr>
        <p:spPr>
          <a:xfrm>
            <a:off x="5852871" y="5250127"/>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Rectangle 46">
            <a:extLst>
              <a:ext uri="{FF2B5EF4-FFF2-40B4-BE49-F238E27FC236}">
                <a16:creationId xmlns:a16="http://schemas.microsoft.com/office/drawing/2014/main" id="{6D57C495-16E8-470F-B14A-22DA63AE23A2}"/>
              </a:ext>
            </a:extLst>
          </p:cNvPr>
          <p:cNvSpPr/>
          <p:nvPr userDrawn="1"/>
        </p:nvSpPr>
        <p:spPr>
          <a:xfrm>
            <a:off x="4961339" y="2623353"/>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49" name="Freeform 5"/>
          <p:cNvSpPr>
            <a:spLocks/>
          </p:cNvSpPr>
          <p:nvPr userDrawn="1"/>
        </p:nvSpPr>
        <p:spPr bwMode="auto">
          <a:xfrm>
            <a:off x="8318690" y="2694668"/>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51" name="Text Placeholder 20"/>
          <p:cNvSpPr>
            <a:spLocks noGrp="1"/>
          </p:cNvSpPr>
          <p:nvPr>
            <p:ph type="body" sz="quarter" idx="16" hasCustomPrompt="1"/>
          </p:nvPr>
        </p:nvSpPr>
        <p:spPr>
          <a:xfrm>
            <a:off x="5852871" y="3286415"/>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Picture Placeholder 32"/>
          <p:cNvSpPr>
            <a:spLocks noGrp="1"/>
          </p:cNvSpPr>
          <p:nvPr>
            <p:ph type="pic" sz="quarter" idx="15" hasCustomPrompt="1"/>
          </p:nvPr>
        </p:nvSpPr>
        <p:spPr>
          <a:xfrm>
            <a:off x="5200650" y="3059087"/>
            <a:ext cx="478640" cy="503238"/>
          </a:xfrm>
        </p:spPr>
        <p:txBody>
          <a:bodyPr/>
          <a:lstStyle>
            <a:lvl1pPr>
              <a:defRPr sz="700"/>
            </a:lvl1pPr>
          </a:lstStyle>
          <a:p>
            <a:r>
              <a:rPr lang="en-US" dirty="0"/>
              <a:t>icon</a:t>
            </a:r>
            <a:endParaRPr lang="en-IN" dirty="0"/>
          </a:p>
        </p:txBody>
      </p:sp>
      <p:sp>
        <p:nvSpPr>
          <p:cNvPr id="10" name="Rectangle 9">
            <a:extLst>
              <a:ext uri="{FF2B5EF4-FFF2-40B4-BE49-F238E27FC236}">
                <a16:creationId xmlns:a16="http://schemas.microsoft.com/office/drawing/2014/main" id="{6D57C495-16E8-470F-B14A-22DA63AE23A2}"/>
              </a:ext>
            </a:extLst>
          </p:cNvPr>
          <p:cNvSpPr/>
          <p:nvPr userDrawn="1"/>
        </p:nvSpPr>
        <p:spPr>
          <a:xfrm>
            <a:off x="4961339" y="659641"/>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13" name="Freeform 5"/>
          <p:cNvSpPr>
            <a:spLocks/>
          </p:cNvSpPr>
          <p:nvPr/>
        </p:nvSpPr>
        <p:spPr bwMode="auto">
          <a:xfrm>
            <a:off x="8318690" y="730956"/>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3" name="Picture Placeholder 32"/>
          <p:cNvSpPr>
            <a:spLocks noGrp="1"/>
          </p:cNvSpPr>
          <p:nvPr>
            <p:ph type="pic" sz="quarter" idx="11" hasCustomPrompt="1"/>
          </p:nvPr>
        </p:nvSpPr>
        <p:spPr>
          <a:xfrm>
            <a:off x="5200650" y="1095375"/>
            <a:ext cx="478640" cy="503238"/>
          </a:xfrm>
        </p:spPr>
        <p:txBody>
          <a:bodyPr/>
          <a:lstStyle>
            <a:lvl1pPr>
              <a:defRPr sz="700"/>
            </a:lvl1pPr>
          </a:lstStyle>
          <a:p>
            <a:r>
              <a:rPr lang="en-US" dirty="0"/>
              <a:t>icon</a:t>
            </a:r>
            <a:endParaRPr lang="en-IN" dirty="0"/>
          </a:p>
        </p:txBody>
      </p:sp>
      <p:sp>
        <p:nvSpPr>
          <p:cNvPr id="34" name="Text Placeholder 20"/>
          <p:cNvSpPr>
            <a:spLocks noGrp="1"/>
          </p:cNvSpPr>
          <p:nvPr userDrawn="1">
            <p:ph type="body" sz="quarter" idx="12" hasCustomPrompt="1"/>
          </p:nvPr>
        </p:nvSpPr>
        <p:spPr>
          <a:xfrm>
            <a:off x="594353" y="2749277"/>
            <a:ext cx="4059289" cy="228977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userDrawn="1">
            <p:ph type="body" sz="quarter" idx="14" hasCustomPrompt="1"/>
          </p:nvPr>
        </p:nvSpPr>
        <p:spPr>
          <a:xfrm>
            <a:off x="5852871" y="1322703"/>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Text Placeholder 20"/>
          <p:cNvSpPr>
            <a:spLocks noGrp="1"/>
          </p:cNvSpPr>
          <p:nvPr>
            <p:ph type="body" sz="quarter" idx="13" hasCustomPrompt="1"/>
          </p:nvPr>
        </p:nvSpPr>
        <p:spPr>
          <a:xfrm>
            <a:off x="5852871" y="108269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1" name="Text Placeholder 20"/>
          <p:cNvSpPr>
            <a:spLocks noGrp="1"/>
          </p:cNvSpPr>
          <p:nvPr>
            <p:ph type="body" sz="quarter" idx="22" hasCustomPrompt="1"/>
          </p:nvPr>
        </p:nvSpPr>
        <p:spPr>
          <a:xfrm>
            <a:off x="5852871" y="3035180"/>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2" name="Text Placeholder 20"/>
          <p:cNvSpPr>
            <a:spLocks noGrp="1"/>
          </p:cNvSpPr>
          <p:nvPr>
            <p:ph type="body" sz="quarter" idx="23" hasCustomPrompt="1"/>
          </p:nvPr>
        </p:nvSpPr>
        <p:spPr>
          <a:xfrm>
            <a:off x="5852871" y="499036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Tree>
    <p:extLst>
      <p:ext uri="{BB962C8B-B14F-4D97-AF65-F5344CB8AC3E}">
        <p14:creationId xmlns:p14="http://schemas.microsoft.com/office/powerpoint/2010/main" val="312089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56801369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 pointer - style 2">
    <p:spTree>
      <p:nvGrpSpPr>
        <p:cNvPr id="1" name=""/>
        <p:cNvGrpSpPr/>
        <p:nvPr/>
      </p:nvGrpSpPr>
      <p:grpSpPr>
        <a:xfrm>
          <a:off x="0" y="0"/>
          <a:ext cx="0" cy="0"/>
          <a:chOff x="0" y="0"/>
          <a:chExt cx="0" cy="0"/>
        </a:xfrm>
      </p:grpSpPr>
      <p:sp>
        <p:nvSpPr>
          <p:cNvPr id="21" name="Picture Placeholder 20"/>
          <p:cNvSpPr>
            <a:spLocks noGrp="1"/>
          </p:cNvSpPr>
          <p:nvPr>
            <p:ph type="pic" sz="quarter" idx="10"/>
          </p:nvPr>
        </p:nvSpPr>
        <p:spPr>
          <a:xfrm>
            <a:off x="0" y="1494718"/>
            <a:ext cx="5486400" cy="4514371"/>
          </a:xfrm>
          <a:solidFill>
            <a:schemeClr val="bg1">
              <a:lumMod val="85000"/>
            </a:schemeClr>
          </a:solidFill>
        </p:spPr>
        <p:txBody>
          <a:bodyPr/>
          <a:lstStyle/>
          <a:p>
            <a:endParaRPr lang="en-IN" dirty="0"/>
          </a:p>
        </p:txBody>
      </p:sp>
      <p:sp>
        <p:nvSpPr>
          <p:cNvPr id="9" name="AutoShape 11"/>
          <p:cNvSpPr>
            <a:spLocks noChangeAspect="1" noChangeArrowheads="1" noTextEdit="1"/>
          </p:cNvSpPr>
          <p:nvPr userDrawn="1"/>
        </p:nvSpPr>
        <p:spPr bwMode="auto">
          <a:xfrm>
            <a:off x="8401050" y="5017358"/>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5"/>
          <p:cNvSpPr>
            <a:spLocks/>
          </p:cNvSpPr>
          <p:nvPr/>
        </p:nvSpPr>
        <p:spPr bwMode="auto">
          <a:xfrm>
            <a:off x="5891259" y="1519132"/>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4" name="Freeform 5"/>
          <p:cNvSpPr>
            <a:spLocks/>
          </p:cNvSpPr>
          <p:nvPr/>
        </p:nvSpPr>
        <p:spPr bwMode="auto">
          <a:xfrm>
            <a:off x="5891259" y="3107670"/>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5"/>
          <p:cNvSpPr>
            <a:spLocks/>
          </p:cNvSpPr>
          <p:nvPr/>
        </p:nvSpPr>
        <p:spPr bwMode="auto">
          <a:xfrm>
            <a:off x="5891259" y="4696209"/>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Text Placeholder 18"/>
          <p:cNvSpPr>
            <a:spLocks noGrp="1"/>
          </p:cNvSpPr>
          <p:nvPr>
            <p:ph type="body" sz="quarter" idx="11" hasCustomPrompt="1"/>
          </p:nvPr>
        </p:nvSpPr>
        <p:spPr>
          <a:xfrm>
            <a:off x="6123209" y="1494718"/>
            <a:ext cx="3578225" cy="261938"/>
          </a:xfr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accent4">
                    <a:lumMod val="75000"/>
                    <a:lumOff val="25000"/>
                  </a:schemeClr>
                </a:solidFill>
                <a:latin typeface="Segoe UI Semibold" panose="020B0702040204020203" pitchFamily="34" charset="0"/>
              </a:defRPr>
            </a:lvl1pPr>
          </a:lstStyle>
          <a:p>
            <a:pPr lvl="0"/>
            <a:r>
              <a:rPr lang="en-US" dirty="0"/>
              <a:t>Subhead goes here</a:t>
            </a:r>
          </a:p>
          <a:p>
            <a:endParaRPr lang="en-IN" sz="1850" dirty="0">
              <a:solidFill>
                <a:srgbClr val="1D1D1B"/>
              </a:solidFill>
              <a:latin typeface="Graphik Medium" panose="020B0603030202060203" pitchFamily="34" charset="0"/>
            </a:endParaRPr>
          </a:p>
        </p:txBody>
      </p:sp>
      <p:sp>
        <p:nvSpPr>
          <p:cNvPr id="23" name="Text Placeholder 20"/>
          <p:cNvSpPr>
            <a:spLocks noGrp="1"/>
          </p:cNvSpPr>
          <p:nvPr>
            <p:ph type="body" sz="quarter" idx="12" hasCustomPrompt="1"/>
          </p:nvPr>
        </p:nvSpPr>
        <p:spPr>
          <a:xfrm>
            <a:off x="6123209" y="1871824"/>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p:ph type="body" sz="quarter" idx="13" hasCustomPrompt="1"/>
          </p:nvPr>
        </p:nvSpPr>
        <p:spPr>
          <a:xfrm>
            <a:off x="6123209" y="3087075"/>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p:ph type="body" sz="quarter" idx="14" hasCustomPrompt="1"/>
          </p:nvPr>
        </p:nvSpPr>
        <p:spPr>
          <a:xfrm>
            <a:off x="6123209" y="3464181"/>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0" name="Freeform 5"/>
          <p:cNvSpPr>
            <a:spLocks/>
          </p:cNvSpPr>
          <p:nvPr userDrawn="1"/>
        </p:nvSpPr>
        <p:spPr bwMode="auto">
          <a:xfrm>
            <a:off x="5891259" y="4697404"/>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1D1D1B"/>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Text Placeholder 18"/>
          <p:cNvSpPr>
            <a:spLocks noGrp="1"/>
          </p:cNvSpPr>
          <p:nvPr>
            <p:ph type="body" sz="quarter" idx="15" hasCustomPrompt="1"/>
          </p:nvPr>
        </p:nvSpPr>
        <p:spPr>
          <a:xfrm>
            <a:off x="6123209" y="4672990"/>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32" name="Text Placeholder 20"/>
          <p:cNvSpPr>
            <a:spLocks noGrp="1"/>
          </p:cNvSpPr>
          <p:nvPr>
            <p:ph type="body" sz="quarter" idx="16" hasCustomPrompt="1"/>
          </p:nvPr>
        </p:nvSpPr>
        <p:spPr>
          <a:xfrm>
            <a:off x="6123209" y="5050096"/>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5" name="Picture 34">
            <a:extLst>
              <a:ext uri="{FF2B5EF4-FFF2-40B4-BE49-F238E27FC236}">
                <a16:creationId xmlns:a16="http://schemas.microsoft.com/office/drawing/2014/main" id="{6B1BA97D-94BD-4317-ACFA-85E587AFEC9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AB117BBA-089E-4144-AC26-5B7322834BF4}"/>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B0143C9C-512F-4A89-A7D8-0B20EFC02F2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8" name="Freeform 88">
              <a:extLst>
                <a:ext uri="{FF2B5EF4-FFF2-40B4-BE49-F238E27FC236}">
                  <a16:creationId xmlns:a16="http://schemas.microsoft.com/office/drawing/2014/main" id="{54CAB7D9-E4FC-46D9-B639-E16315D7FA2A}"/>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9" name="Title 1">
            <a:extLst>
              <a:ext uri="{FF2B5EF4-FFF2-40B4-BE49-F238E27FC236}">
                <a16:creationId xmlns:a16="http://schemas.microsoft.com/office/drawing/2014/main" id="{7A0033CD-0E5C-47A8-95C8-C303E977ACB9}"/>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49650611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 pointer - style 1">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9B0CF595-B1A8-41B5-B398-5F5C2B5E0F89}"/>
              </a:ext>
            </a:extLst>
          </p:cNvPr>
          <p:cNvGrpSpPr/>
          <p:nvPr userDrawn="1"/>
        </p:nvGrpSpPr>
        <p:grpSpPr>
          <a:xfrm>
            <a:off x="348913" y="229124"/>
            <a:ext cx="11494174" cy="1336885"/>
            <a:chOff x="367169" y="229124"/>
            <a:chExt cx="11494174" cy="1336885"/>
          </a:xfrm>
        </p:grpSpPr>
        <p:sp>
          <p:nvSpPr>
            <p:cNvPr id="19" name="Freeform 87">
              <a:extLst>
                <a:ext uri="{FF2B5EF4-FFF2-40B4-BE49-F238E27FC236}">
                  <a16:creationId xmlns:a16="http://schemas.microsoft.com/office/drawing/2014/main" id="{4F90CE05-CA75-4080-9DCF-12B7D964E0C0}"/>
                </a:ext>
              </a:extLst>
            </p:cNvPr>
            <p:cNvSpPr>
              <a:spLocks/>
            </p:cNvSpPr>
            <p:nvPr userDrawn="1"/>
          </p:nvSpPr>
          <p:spPr bwMode="auto">
            <a:xfrm>
              <a:off x="11312068" y="229124"/>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Freeform 88">
              <a:extLst>
                <a:ext uri="{FF2B5EF4-FFF2-40B4-BE49-F238E27FC236}">
                  <a16:creationId xmlns:a16="http://schemas.microsoft.com/office/drawing/2014/main" id="{37687D2B-6AA4-44FA-AE15-2CB316482D5D}"/>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20" name="Picture Placeholder 19"/>
          <p:cNvSpPr>
            <a:spLocks noGrp="1"/>
          </p:cNvSpPr>
          <p:nvPr>
            <p:ph type="pic" sz="quarter" idx="10"/>
          </p:nvPr>
        </p:nvSpPr>
        <p:spPr>
          <a:xfrm>
            <a:off x="-33338" y="-38100"/>
            <a:ext cx="5372101" cy="6896100"/>
          </a:xfrm>
          <a:solidFill>
            <a:schemeClr val="bg1">
              <a:lumMod val="85000"/>
            </a:schemeClr>
          </a:solidFill>
        </p:spPr>
        <p:txBody>
          <a:bodyPr/>
          <a:lstStyle/>
          <a:p>
            <a:endParaRPr lang="en-IN" dirty="0"/>
          </a:p>
        </p:txBody>
      </p:sp>
      <p:sp>
        <p:nvSpPr>
          <p:cNvPr id="7" name="Title 1"/>
          <p:cNvSpPr>
            <a:spLocks noGrp="1"/>
          </p:cNvSpPr>
          <p:nvPr>
            <p:ph type="title"/>
          </p:nvPr>
        </p:nvSpPr>
        <p:spPr>
          <a:xfrm>
            <a:off x="587375" y="671943"/>
            <a:ext cx="2324728" cy="775597"/>
          </a:xfrm>
        </p:spPr>
        <p:txBody>
          <a:bodyPr lIns="0" tIns="0" rIns="0" bIns="0"/>
          <a:lstStyle>
            <a:lvl1pPr>
              <a:defRPr>
                <a:solidFill>
                  <a:schemeClr val="accent4">
                    <a:lumMod val="75000"/>
                    <a:lumOff val="25000"/>
                  </a:schemeClr>
                </a:solidFill>
              </a:defRPr>
            </a:lvl1pPr>
          </a:lstStyle>
          <a:p>
            <a:r>
              <a:rPr lang="en-IN" dirty="0"/>
              <a:t>Headline</a:t>
            </a:r>
            <a:br>
              <a:rPr lang="en-IN" dirty="0"/>
            </a:br>
            <a:r>
              <a:rPr lang="en-IN" dirty="0"/>
              <a:t>goes here</a:t>
            </a:r>
          </a:p>
        </p:txBody>
      </p:sp>
      <p:sp>
        <p:nvSpPr>
          <p:cNvPr id="11" name="Freeform 5"/>
          <p:cNvSpPr>
            <a:spLocks/>
          </p:cNvSpPr>
          <p:nvPr/>
        </p:nvSpPr>
        <p:spPr bwMode="auto">
          <a:xfrm>
            <a:off x="5686599"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Freeform 5"/>
          <p:cNvSpPr>
            <a:spLocks/>
          </p:cNvSpPr>
          <p:nvPr/>
        </p:nvSpPr>
        <p:spPr bwMode="auto">
          <a:xfrm>
            <a:off x="8695821"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6" name="Freeform 5"/>
          <p:cNvSpPr>
            <a:spLocks/>
          </p:cNvSpPr>
          <p:nvPr/>
        </p:nvSpPr>
        <p:spPr bwMode="auto">
          <a:xfrm>
            <a:off x="5686599"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5"/>
          <p:cNvSpPr>
            <a:spLocks/>
          </p:cNvSpPr>
          <p:nvPr/>
        </p:nvSpPr>
        <p:spPr bwMode="auto">
          <a:xfrm>
            <a:off x="8695821"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Text Placeholder 18"/>
          <p:cNvSpPr>
            <a:spLocks noGrp="1"/>
          </p:cNvSpPr>
          <p:nvPr userDrawn="1">
            <p:ph type="body" sz="quarter" idx="11" hasCustomPrompt="1"/>
          </p:nvPr>
        </p:nvSpPr>
        <p:spPr>
          <a:xfrm>
            <a:off x="5944182"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3" name="Text Placeholder 20"/>
          <p:cNvSpPr>
            <a:spLocks noGrp="1"/>
          </p:cNvSpPr>
          <p:nvPr userDrawn="1">
            <p:ph type="body" sz="quarter" idx="12" hasCustomPrompt="1"/>
          </p:nvPr>
        </p:nvSpPr>
        <p:spPr>
          <a:xfrm>
            <a:off x="5944182"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4" name="Text Placeholder 18"/>
          <p:cNvSpPr>
            <a:spLocks noGrp="1"/>
          </p:cNvSpPr>
          <p:nvPr userDrawn="1">
            <p:ph type="body" sz="quarter" idx="13" hasCustomPrompt="1"/>
          </p:nvPr>
        </p:nvSpPr>
        <p:spPr>
          <a:xfrm>
            <a:off x="8953404"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5" name="Text Placeholder 20"/>
          <p:cNvSpPr>
            <a:spLocks noGrp="1"/>
          </p:cNvSpPr>
          <p:nvPr userDrawn="1">
            <p:ph type="body" sz="quarter" idx="14" hasCustomPrompt="1"/>
          </p:nvPr>
        </p:nvSpPr>
        <p:spPr>
          <a:xfrm>
            <a:off x="8953404"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6" name="Text Placeholder 18"/>
          <p:cNvSpPr>
            <a:spLocks noGrp="1"/>
          </p:cNvSpPr>
          <p:nvPr userDrawn="1">
            <p:ph type="body" sz="quarter" idx="15" hasCustomPrompt="1"/>
          </p:nvPr>
        </p:nvSpPr>
        <p:spPr>
          <a:xfrm>
            <a:off x="5944182"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7" name="Text Placeholder 20"/>
          <p:cNvSpPr>
            <a:spLocks noGrp="1"/>
          </p:cNvSpPr>
          <p:nvPr userDrawn="1">
            <p:ph type="body" sz="quarter" idx="16" hasCustomPrompt="1"/>
          </p:nvPr>
        </p:nvSpPr>
        <p:spPr>
          <a:xfrm>
            <a:off x="5944182"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userDrawn="1">
            <p:ph type="body" sz="quarter" idx="17" hasCustomPrompt="1"/>
          </p:nvPr>
        </p:nvSpPr>
        <p:spPr>
          <a:xfrm>
            <a:off x="8953404"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userDrawn="1">
            <p:ph type="body" sz="quarter" idx="18" hasCustomPrompt="1"/>
          </p:nvPr>
        </p:nvSpPr>
        <p:spPr>
          <a:xfrm>
            <a:off x="8953404"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42" name="Picture 41">
            <a:extLst>
              <a:ext uri="{FF2B5EF4-FFF2-40B4-BE49-F238E27FC236}">
                <a16:creationId xmlns:a16="http://schemas.microsoft.com/office/drawing/2014/main" id="{DEB0651B-FA7E-4979-96CB-FA9B03F6715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Tree>
    <p:extLst>
      <p:ext uri="{BB962C8B-B14F-4D97-AF65-F5344CB8AC3E}">
        <p14:creationId xmlns:p14="http://schemas.microsoft.com/office/powerpoint/2010/main" val="93081520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4 pointer - style 2">
    <p:spTree>
      <p:nvGrpSpPr>
        <p:cNvPr id="1" name=""/>
        <p:cNvGrpSpPr/>
        <p:nvPr/>
      </p:nvGrpSpPr>
      <p:grpSpPr>
        <a:xfrm>
          <a:off x="0" y="0"/>
          <a:ext cx="0" cy="0"/>
          <a:chOff x="0" y="0"/>
          <a:chExt cx="0" cy="0"/>
        </a:xfrm>
      </p:grpSpPr>
      <p:sp>
        <p:nvSpPr>
          <p:cNvPr id="26" name="Picture Placeholder 25"/>
          <p:cNvSpPr>
            <a:spLocks noGrp="1"/>
          </p:cNvSpPr>
          <p:nvPr>
            <p:ph type="pic" sz="quarter" idx="16"/>
          </p:nvPr>
        </p:nvSpPr>
        <p:spPr>
          <a:xfrm>
            <a:off x="9339631"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4" name="Picture Placeholder 23"/>
          <p:cNvSpPr>
            <a:spLocks noGrp="1"/>
          </p:cNvSpPr>
          <p:nvPr>
            <p:ph type="pic" sz="quarter" idx="15"/>
          </p:nvPr>
        </p:nvSpPr>
        <p:spPr>
          <a:xfrm>
            <a:off x="6409414"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3" name="Picture Placeholder 22"/>
          <p:cNvSpPr>
            <a:spLocks noGrp="1"/>
          </p:cNvSpPr>
          <p:nvPr>
            <p:ph type="pic" sz="quarter" idx="14"/>
          </p:nvPr>
        </p:nvSpPr>
        <p:spPr>
          <a:xfrm>
            <a:off x="3463310"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1" name="Picture Placeholder 20"/>
          <p:cNvSpPr>
            <a:spLocks noGrp="1"/>
          </p:cNvSpPr>
          <p:nvPr>
            <p:ph type="pic" sz="quarter" idx="13"/>
          </p:nvPr>
        </p:nvSpPr>
        <p:spPr>
          <a:xfrm>
            <a:off x="587375"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176" name="Text Placeholder 20"/>
          <p:cNvSpPr>
            <a:spLocks noGrp="1"/>
          </p:cNvSpPr>
          <p:nvPr>
            <p:ph type="body" sz="quarter" idx="17" hasCustomPrompt="1"/>
          </p:nvPr>
        </p:nvSpPr>
        <p:spPr>
          <a:xfrm>
            <a:off x="612275"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8" name="Text Placeholder 20"/>
          <p:cNvSpPr>
            <a:spLocks noGrp="1"/>
          </p:cNvSpPr>
          <p:nvPr>
            <p:ph type="body" sz="quarter" idx="18" hasCustomPrompt="1"/>
          </p:nvPr>
        </p:nvSpPr>
        <p:spPr>
          <a:xfrm>
            <a:off x="3475104"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0" name="Text Placeholder 20"/>
          <p:cNvSpPr>
            <a:spLocks noGrp="1"/>
          </p:cNvSpPr>
          <p:nvPr>
            <p:ph type="body" sz="quarter" idx="19" hasCustomPrompt="1"/>
          </p:nvPr>
        </p:nvSpPr>
        <p:spPr>
          <a:xfrm>
            <a:off x="6421057"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2" name="Text Placeholder 20"/>
          <p:cNvSpPr>
            <a:spLocks noGrp="1"/>
          </p:cNvSpPr>
          <p:nvPr>
            <p:ph type="body" sz="quarter" idx="20" hasCustomPrompt="1"/>
          </p:nvPr>
        </p:nvSpPr>
        <p:spPr>
          <a:xfrm>
            <a:off x="9339301"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 name="Text Placeholder 4"/>
          <p:cNvSpPr>
            <a:spLocks noGrp="1"/>
          </p:cNvSpPr>
          <p:nvPr>
            <p:ph type="body" sz="quarter" idx="21" hasCustomPrompt="1"/>
          </p:nvPr>
        </p:nvSpPr>
        <p:spPr>
          <a:xfrm>
            <a:off x="1080740"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8" name="Text Placeholder 4"/>
          <p:cNvSpPr>
            <a:spLocks noGrp="1"/>
          </p:cNvSpPr>
          <p:nvPr>
            <p:ph type="body" sz="quarter" idx="22" hasCustomPrompt="1"/>
          </p:nvPr>
        </p:nvSpPr>
        <p:spPr>
          <a:xfrm>
            <a:off x="3943569"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9" name="Text Placeholder 4"/>
          <p:cNvSpPr>
            <a:spLocks noGrp="1"/>
          </p:cNvSpPr>
          <p:nvPr>
            <p:ph type="body" sz="quarter" idx="23" hasCustomPrompt="1"/>
          </p:nvPr>
        </p:nvSpPr>
        <p:spPr>
          <a:xfrm>
            <a:off x="6889522"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20" name="Text Placeholder 4"/>
          <p:cNvSpPr>
            <a:spLocks noGrp="1"/>
          </p:cNvSpPr>
          <p:nvPr>
            <p:ph type="body" sz="quarter" idx="24" hasCustomPrompt="1"/>
          </p:nvPr>
        </p:nvSpPr>
        <p:spPr>
          <a:xfrm>
            <a:off x="9807766"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4" name="Picture 33">
            <a:extLst>
              <a:ext uri="{FF2B5EF4-FFF2-40B4-BE49-F238E27FC236}">
                <a16:creationId xmlns:a16="http://schemas.microsoft.com/office/drawing/2014/main" id="{479613F4-DBEA-49F0-909A-1FC305FFD59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5" name="Group 34">
            <a:extLst>
              <a:ext uri="{FF2B5EF4-FFF2-40B4-BE49-F238E27FC236}">
                <a16:creationId xmlns:a16="http://schemas.microsoft.com/office/drawing/2014/main" id="{F2C4F3C2-0635-46B5-8C15-84C01913B64B}"/>
              </a:ext>
            </a:extLst>
          </p:cNvPr>
          <p:cNvGrpSpPr/>
          <p:nvPr userDrawn="1"/>
        </p:nvGrpSpPr>
        <p:grpSpPr>
          <a:xfrm>
            <a:off x="348913" y="208968"/>
            <a:ext cx="11494174" cy="825246"/>
            <a:chOff x="367169" y="208968"/>
            <a:chExt cx="11494174" cy="825246"/>
          </a:xfrm>
        </p:grpSpPr>
        <p:sp>
          <p:nvSpPr>
            <p:cNvPr id="36" name="Freeform 87">
              <a:extLst>
                <a:ext uri="{FF2B5EF4-FFF2-40B4-BE49-F238E27FC236}">
                  <a16:creationId xmlns:a16="http://schemas.microsoft.com/office/drawing/2014/main" id="{6D14BDEE-28CA-4E5C-B982-67A07D315F3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7" name="Freeform 88">
              <a:extLst>
                <a:ext uri="{FF2B5EF4-FFF2-40B4-BE49-F238E27FC236}">
                  <a16:creationId xmlns:a16="http://schemas.microsoft.com/office/drawing/2014/main" id="{88FC69C9-CD88-4A94-9779-E2E32AA07F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8" name="Title 1">
            <a:extLst>
              <a:ext uri="{FF2B5EF4-FFF2-40B4-BE49-F238E27FC236}">
                <a16:creationId xmlns:a16="http://schemas.microsoft.com/office/drawing/2014/main" id="{25D8A2DC-C00B-4ADB-9DC2-5CC940A61A38}"/>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58313460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 pointer - style 3">
    <p:spTree>
      <p:nvGrpSpPr>
        <p:cNvPr id="1" name=""/>
        <p:cNvGrpSpPr/>
        <p:nvPr/>
      </p:nvGrpSpPr>
      <p:grpSpPr>
        <a:xfrm>
          <a:off x="0" y="0"/>
          <a:ext cx="0" cy="0"/>
          <a:chOff x="0" y="0"/>
          <a:chExt cx="0" cy="0"/>
        </a:xfrm>
      </p:grpSpPr>
      <p:sp>
        <p:nvSpPr>
          <p:cNvPr id="30" name="Picture Placeholder 29"/>
          <p:cNvSpPr>
            <a:spLocks noGrp="1"/>
          </p:cNvSpPr>
          <p:nvPr>
            <p:ph type="pic" sz="quarter" idx="10"/>
          </p:nvPr>
        </p:nvSpPr>
        <p:spPr>
          <a:xfrm>
            <a:off x="990600" y="1270784"/>
            <a:ext cx="2549525" cy="2362200"/>
          </a:xfrm>
          <a:solidFill>
            <a:schemeClr val="bg1">
              <a:lumMod val="85000"/>
            </a:schemeClr>
          </a:solidFill>
        </p:spPr>
        <p:txBody>
          <a:bodyPr/>
          <a:lstStyle/>
          <a:p>
            <a:endParaRPr lang="en-IN" dirty="0"/>
          </a:p>
        </p:txBody>
      </p:sp>
      <p:sp>
        <p:nvSpPr>
          <p:cNvPr id="32" name="Picture Placeholder 29"/>
          <p:cNvSpPr>
            <a:spLocks noGrp="1"/>
          </p:cNvSpPr>
          <p:nvPr>
            <p:ph type="pic" sz="quarter" idx="11"/>
          </p:nvPr>
        </p:nvSpPr>
        <p:spPr>
          <a:xfrm>
            <a:off x="6089821" y="1270784"/>
            <a:ext cx="2549525" cy="2362200"/>
          </a:xfrm>
          <a:solidFill>
            <a:schemeClr val="bg1">
              <a:lumMod val="85000"/>
            </a:schemeClr>
          </a:solidFill>
        </p:spPr>
        <p:txBody>
          <a:bodyPr/>
          <a:lstStyle/>
          <a:p>
            <a:endParaRPr lang="en-IN" dirty="0"/>
          </a:p>
        </p:txBody>
      </p:sp>
      <p:sp>
        <p:nvSpPr>
          <p:cNvPr id="33" name="Picture Placeholder 29"/>
          <p:cNvSpPr>
            <a:spLocks noGrp="1"/>
          </p:cNvSpPr>
          <p:nvPr>
            <p:ph type="pic" sz="quarter" idx="12"/>
          </p:nvPr>
        </p:nvSpPr>
        <p:spPr>
          <a:xfrm>
            <a:off x="3539893" y="3633796"/>
            <a:ext cx="2549525" cy="2362200"/>
          </a:xfrm>
          <a:solidFill>
            <a:schemeClr val="bg1">
              <a:lumMod val="85000"/>
            </a:schemeClr>
          </a:solidFill>
        </p:spPr>
        <p:txBody>
          <a:bodyPr/>
          <a:lstStyle/>
          <a:p>
            <a:endParaRPr lang="en-IN" dirty="0"/>
          </a:p>
        </p:txBody>
      </p:sp>
      <p:sp>
        <p:nvSpPr>
          <p:cNvPr id="34" name="Picture Placeholder 29"/>
          <p:cNvSpPr>
            <a:spLocks noGrp="1"/>
          </p:cNvSpPr>
          <p:nvPr>
            <p:ph type="pic" sz="quarter" idx="13"/>
          </p:nvPr>
        </p:nvSpPr>
        <p:spPr>
          <a:xfrm>
            <a:off x="8646327" y="3633796"/>
            <a:ext cx="2549525" cy="2362200"/>
          </a:xfrm>
          <a:solidFill>
            <a:schemeClr val="bg1">
              <a:lumMod val="85000"/>
            </a:schemeClr>
          </a:solidFill>
        </p:spPr>
        <p:txBody>
          <a:bodyPr/>
          <a:lstStyle/>
          <a:p>
            <a:endParaRPr lang="en-IN" dirty="0"/>
          </a:p>
        </p:txBody>
      </p:sp>
      <p:sp>
        <p:nvSpPr>
          <p:cNvPr id="7" name="Прямоугольник 19"/>
          <p:cNvSpPr/>
          <p:nvPr userDrawn="1"/>
        </p:nvSpPr>
        <p:spPr>
          <a:xfrm>
            <a:off x="3540618"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8" name="Прямоугольник 19"/>
          <p:cNvSpPr/>
          <p:nvPr userDrawn="1"/>
        </p:nvSpPr>
        <p:spPr>
          <a:xfrm>
            <a:off x="990694"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9" name="Прямоугольник 20"/>
          <p:cNvSpPr/>
          <p:nvPr userDrawn="1"/>
        </p:nvSpPr>
        <p:spPr>
          <a:xfrm>
            <a:off x="6090546"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10" name="Прямоугольник 19"/>
          <p:cNvSpPr/>
          <p:nvPr userDrawn="1"/>
        </p:nvSpPr>
        <p:spPr>
          <a:xfrm>
            <a:off x="8645927"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29" name="Text Placeholder 20"/>
          <p:cNvSpPr>
            <a:spLocks noGrp="1"/>
          </p:cNvSpPr>
          <p:nvPr>
            <p:ph type="body" sz="quarter" idx="17" hasCustomPrompt="1"/>
          </p:nvPr>
        </p:nvSpPr>
        <p:spPr>
          <a:xfrm>
            <a:off x="3692853"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Text Placeholder 20"/>
          <p:cNvSpPr>
            <a:spLocks noGrp="1"/>
          </p:cNvSpPr>
          <p:nvPr>
            <p:ph type="body" sz="quarter" idx="21" hasCustomPrompt="1"/>
          </p:nvPr>
        </p:nvSpPr>
        <p:spPr>
          <a:xfrm>
            <a:off x="1142929"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6" name="Text Placeholder 4"/>
          <p:cNvSpPr>
            <a:spLocks noGrp="1"/>
          </p:cNvSpPr>
          <p:nvPr>
            <p:ph type="body" sz="quarter" idx="23" hasCustomPrompt="1"/>
          </p:nvPr>
        </p:nvSpPr>
        <p:spPr>
          <a:xfrm>
            <a:off x="4174379"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57" name="Text Placeholder 20"/>
          <p:cNvSpPr>
            <a:spLocks noGrp="1"/>
          </p:cNvSpPr>
          <p:nvPr>
            <p:ph type="body" sz="quarter" idx="24" hasCustomPrompt="1"/>
          </p:nvPr>
        </p:nvSpPr>
        <p:spPr>
          <a:xfrm>
            <a:off x="8798162"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8" name="Text Placeholder 4"/>
          <p:cNvSpPr>
            <a:spLocks noGrp="1"/>
          </p:cNvSpPr>
          <p:nvPr>
            <p:ph type="body" sz="quarter" idx="25" hasCustomPrompt="1"/>
          </p:nvPr>
        </p:nvSpPr>
        <p:spPr>
          <a:xfrm>
            <a:off x="9279688"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2" name="Text Placeholder 4"/>
          <p:cNvSpPr>
            <a:spLocks noGrp="1"/>
          </p:cNvSpPr>
          <p:nvPr>
            <p:ph type="body" sz="quarter" idx="27" hasCustomPrompt="1"/>
          </p:nvPr>
        </p:nvSpPr>
        <p:spPr>
          <a:xfrm>
            <a:off x="1624455"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3" name="Text Placeholder 20"/>
          <p:cNvSpPr>
            <a:spLocks noGrp="1"/>
          </p:cNvSpPr>
          <p:nvPr>
            <p:ph type="body" sz="quarter" idx="28" hasCustomPrompt="1"/>
          </p:nvPr>
        </p:nvSpPr>
        <p:spPr>
          <a:xfrm>
            <a:off x="6242781"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64" name="Text Placeholder 4"/>
          <p:cNvSpPr>
            <a:spLocks noGrp="1"/>
          </p:cNvSpPr>
          <p:nvPr>
            <p:ph type="body" sz="quarter" idx="29" hasCustomPrompt="1"/>
          </p:nvPr>
        </p:nvSpPr>
        <p:spPr>
          <a:xfrm>
            <a:off x="6724307"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5" name="Picture 34">
            <a:extLst>
              <a:ext uri="{FF2B5EF4-FFF2-40B4-BE49-F238E27FC236}">
                <a16:creationId xmlns:a16="http://schemas.microsoft.com/office/drawing/2014/main" id="{DEAEEFFF-EC52-4C93-9A11-71885EB0358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7233568E-3E23-4913-894F-778DC7806495}"/>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3F8A74E4-CAD8-4DB4-BAF3-F610D8E6BAC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8" name="Freeform 88">
              <a:extLst>
                <a:ext uri="{FF2B5EF4-FFF2-40B4-BE49-F238E27FC236}">
                  <a16:creationId xmlns:a16="http://schemas.microsoft.com/office/drawing/2014/main" id="{7BA773A9-E25D-4B87-9528-2005E193A05D}"/>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9" name="Title 1">
            <a:extLst>
              <a:ext uri="{FF2B5EF4-FFF2-40B4-BE49-F238E27FC236}">
                <a16:creationId xmlns:a16="http://schemas.microsoft.com/office/drawing/2014/main" id="{738D8DA5-24B9-445F-A1CF-FF5B5F80F093}"/>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50177770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 pointer - style 4">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2" y="1193799"/>
            <a:ext cx="2412395" cy="274501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3" name="Freeform 5"/>
          <p:cNvSpPr>
            <a:spLocks/>
          </p:cNvSpPr>
          <p:nvPr/>
        </p:nvSpPr>
        <p:spPr bwMode="auto">
          <a:xfrm>
            <a:off x="3663951"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9"/>
          <p:cNvSpPr>
            <a:spLocks/>
          </p:cNvSpPr>
          <p:nvPr/>
        </p:nvSpPr>
        <p:spPr bwMode="auto">
          <a:xfrm>
            <a:off x="5697131" y="4320924"/>
            <a:ext cx="133350" cy="152400"/>
          </a:xfrm>
          <a:custGeom>
            <a:avLst/>
            <a:gdLst>
              <a:gd name="T0" fmla="*/ 0 w 84"/>
              <a:gd name="T1" fmla="*/ 0 h 96"/>
              <a:gd name="T2" fmla="*/ 84 w 84"/>
              <a:gd name="T3" fmla="*/ 0 h 96"/>
              <a:gd name="T4" fmla="*/ 84 w 84"/>
              <a:gd name="T5" fmla="*/ 96 h 96"/>
              <a:gd name="T6" fmla="*/ 0 w 84"/>
              <a:gd name="T7" fmla="*/ 0 h 96"/>
            </a:gdLst>
            <a:ahLst/>
            <a:cxnLst>
              <a:cxn ang="0">
                <a:pos x="T0" y="T1"/>
              </a:cxn>
              <a:cxn ang="0">
                <a:pos x="T2" y="T3"/>
              </a:cxn>
              <a:cxn ang="0">
                <a:pos x="T4" y="T5"/>
              </a:cxn>
              <a:cxn ang="0">
                <a:pos x="T6" y="T7"/>
              </a:cxn>
            </a:cxnLst>
            <a:rect l="0" t="0" r="r" b="b"/>
            <a:pathLst>
              <a:path w="84" h="96">
                <a:moveTo>
                  <a:pt x="0" y="0"/>
                </a:moveTo>
                <a:lnTo>
                  <a:pt x="84" y="0"/>
                </a:lnTo>
                <a:lnTo>
                  <a:pt x="84"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AutoShape 11"/>
          <p:cNvSpPr>
            <a:spLocks noChangeAspect="1" noChangeArrowheads="1" noTextEdit="1"/>
          </p:cNvSpPr>
          <p:nvPr/>
        </p:nvSpPr>
        <p:spPr bwMode="auto">
          <a:xfrm>
            <a:off x="7729892"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 name="Freeform 13"/>
          <p:cNvSpPr>
            <a:spLocks/>
          </p:cNvSpPr>
          <p:nvPr/>
        </p:nvSpPr>
        <p:spPr bwMode="auto">
          <a:xfrm>
            <a:off x="7734655"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2" name="Rectangle 31"/>
          <p:cNvSpPr/>
          <p:nvPr userDrawn="1"/>
        </p:nvSpPr>
        <p:spPr>
          <a:xfrm>
            <a:off x="3216729" y="1193800"/>
            <a:ext cx="8637814" cy="274501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AutoShape 11"/>
          <p:cNvSpPr>
            <a:spLocks noChangeAspect="1" noChangeArrowheads="1" noTextEdit="1"/>
          </p:cNvSpPr>
          <p:nvPr/>
        </p:nvSpPr>
        <p:spPr bwMode="auto">
          <a:xfrm>
            <a:off x="9768367"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Freeform 13"/>
          <p:cNvSpPr>
            <a:spLocks/>
          </p:cNvSpPr>
          <p:nvPr/>
        </p:nvSpPr>
        <p:spPr bwMode="auto">
          <a:xfrm>
            <a:off x="9773130"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47" name="Text Placeholder 20"/>
          <p:cNvSpPr>
            <a:spLocks noGrp="1"/>
          </p:cNvSpPr>
          <p:nvPr userDrawn="1">
            <p:ph type="body" sz="quarter" idx="16" hasCustomPrompt="1"/>
          </p:nvPr>
        </p:nvSpPr>
        <p:spPr>
          <a:xfrm>
            <a:off x="388954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8" name="Text Placeholder 20"/>
          <p:cNvSpPr>
            <a:spLocks noGrp="1"/>
          </p:cNvSpPr>
          <p:nvPr>
            <p:ph type="body" sz="quarter" idx="17" hasCustomPrompt="1"/>
          </p:nvPr>
        </p:nvSpPr>
        <p:spPr>
          <a:xfrm>
            <a:off x="5907234"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9" name="Text Placeholder 20"/>
          <p:cNvSpPr>
            <a:spLocks noGrp="1"/>
          </p:cNvSpPr>
          <p:nvPr>
            <p:ph type="body" sz="quarter" idx="18" hasCustomPrompt="1"/>
          </p:nvPr>
        </p:nvSpPr>
        <p:spPr>
          <a:xfrm>
            <a:off x="7945710"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Text Placeholder 20"/>
          <p:cNvSpPr>
            <a:spLocks noGrp="1"/>
          </p:cNvSpPr>
          <p:nvPr>
            <p:ph type="body" sz="quarter" idx="19" hasCustomPrompt="1"/>
          </p:nvPr>
        </p:nvSpPr>
        <p:spPr>
          <a:xfrm>
            <a:off x="998418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75" name="Text Placeholder 4"/>
          <p:cNvSpPr>
            <a:spLocks noGrp="1"/>
          </p:cNvSpPr>
          <p:nvPr>
            <p:ph type="body" sz="quarter" idx="23" hasCustomPrompt="1"/>
          </p:nvPr>
        </p:nvSpPr>
        <p:spPr>
          <a:xfrm>
            <a:off x="388954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6" name="Text Placeholder 4"/>
          <p:cNvSpPr>
            <a:spLocks noGrp="1"/>
          </p:cNvSpPr>
          <p:nvPr>
            <p:ph type="body" sz="quarter" idx="24" hasCustomPrompt="1"/>
          </p:nvPr>
        </p:nvSpPr>
        <p:spPr>
          <a:xfrm>
            <a:off x="5907234"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7" name="Text Placeholder 4"/>
          <p:cNvSpPr>
            <a:spLocks noGrp="1"/>
          </p:cNvSpPr>
          <p:nvPr>
            <p:ph type="body" sz="quarter" idx="25" hasCustomPrompt="1"/>
          </p:nvPr>
        </p:nvSpPr>
        <p:spPr>
          <a:xfrm>
            <a:off x="7945710"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8" name="Text Placeholder 4"/>
          <p:cNvSpPr>
            <a:spLocks noGrp="1"/>
          </p:cNvSpPr>
          <p:nvPr>
            <p:ph type="body" sz="quarter" idx="26" hasCustomPrompt="1"/>
          </p:nvPr>
        </p:nvSpPr>
        <p:spPr>
          <a:xfrm>
            <a:off x="998418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 name="Picture Placeholder 2"/>
          <p:cNvSpPr>
            <a:spLocks noGrp="1"/>
          </p:cNvSpPr>
          <p:nvPr>
            <p:ph type="pic" sz="quarter" idx="27"/>
          </p:nvPr>
        </p:nvSpPr>
        <p:spPr>
          <a:xfrm>
            <a:off x="3887788" y="1870118"/>
            <a:ext cx="1466850" cy="1443037"/>
          </a:xfrm>
          <a:solidFill>
            <a:schemeClr val="bg1">
              <a:lumMod val="85000"/>
            </a:schemeClr>
          </a:solidFill>
        </p:spPr>
        <p:txBody>
          <a:bodyPr/>
          <a:lstStyle/>
          <a:p>
            <a:endParaRPr lang="en-IN" dirty="0"/>
          </a:p>
        </p:txBody>
      </p:sp>
      <p:sp>
        <p:nvSpPr>
          <p:cNvPr id="5" name="Picture Placeholder 4"/>
          <p:cNvSpPr>
            <a:spLocks noGrp="1"/>
          </p:cNvSpPr>
          <p:nvPr>
            <p:ph type="pic" sz="quarter" idx="28"/>
          </p:nvPr>
        </p:nvSpPr>
        <p:spPr>
          <a:xfrm>
            <a:off x="5828706" y="1870118"/>
            <a:ext cx="1468800" cy="1443037"/>
          </a:xfrm>
          <a:solidFill>
            <a:schemeClr val="bg1">
              <a:lumMod val="85000"/>
            </a:schemeClr>
          </a:solidFill>
        </p:spPr>
        <p:txBody>
          <a:bodyPr/>
          <a:lstStyle/>
          <a:p>
            <a:endParaRPr lang="en-IN" dirty="0"/>
          </a:p>
        </p:txBody>
      </p:sp>
      <p:sp>
        <p:nvSpPr>
          <p:cNvPr id="10" name="Picture Placeholder 9"/>
          <p:cNvSpPr>
            <a:spLocks noGrp="1"/>
          </p:cNvSpPr>
          <p:nvPr>
            <p:ph type="pic" sz="quarter" idx="29"/>
          </p:nvPr>
        </p:nvSpPr>
        <p:spPr>
          <a:xfrm>
            <a:off x="7772802" y="1870118"/>
            <a:ext cx="1468800" cy="1443037"/>
          </a:xfrm>
          <a:solidFill>
            <a:schemeClr val="bg1">
              <a:lumMod val="85000"/>
            </a:schemeClr>
          </a:solidFill>
        </p:spPr>
        <p:txBody>
          <a:bodyPr/>
          <a:lstStyle/>
          <a:p>
            <a:endParaRPr lang="en-IN" dirty="0"/>
          </a:p>
        </p:txBody>
      </p:sp>
      <p:sp>
        <p:nvSpPr>
          <p:cNvPr id="12" name="Picture Placeholder 11"/>
          <p:cNvSpPr>
            <a:spLocks noGrp="1"/>
          </p:cNvSpPr>
          <p:nvPr>
            <p:ph type="pic" sz="quarter" idx="30"/>
          </p:nvPr>
        </p:nvSpPr>
        <p:spPr>
          <a:xfrm>
            <a:off x="9707371" y="1870118"/>
            <a:ext cx="1468800" cy="1443037"/>
          </a:xfrm>
          <a:solidFill>
            <a:schemeClr val="bg1">
              <a:lumMod val="85000"/>
            </a:schemeClr>
          </a:solidFill>
        </p:spPr>
        <p:txBody>
          <a:bodyPr/>
          <a:lstStyle/>
          <a:p>
            <a:endParaRPr lang="en-IN" dirty="0"/>
          </a:p>
        </p:txBody>
      </p:sp>
      <p:pic>
        <p:nvPicPr>
          <p:cNvPr id="35" name="Picture 34">
            <a:extLst>
              <a:ext uri="{FF2B5EF4-FFF2-40B4-BE49-F238E27FC236}">
                <a16:creationId xmlns:a16="http://schemas.microsoft.com/office/drawing/2014/main" id="{D9064592-9E49-4408-AC69-FAED99F9290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9" name="Group 38">
            <a:extLst>
              <a:ext uri="{FF2B5EF4-FFF2-40B4-BE49-F238E27FC236}">
                <a16:creationId xmlns:a16="http://schemas.microsoft.com/office/drawing/2014/main" id="{F2055637-A371-4B95-A78F-C87D0D0BAF06}"/>
              </a:ext>
            </a:extLst>
          </p:cNvPr>
          <p:cNvGrpSpPr/>
          <p:nvPr userDrawn="1"/>
        </p:nvGrpSpPr>
        <p:grpSpPr>
          <a:xfrm>
            <a:off x="348913" y="208968"/>
            <a:ext cx="11494174" cy="825246"/>
            <a:chOff x="367169" y="208968"/>
            <a:chExt cx="11494174" cy="825246"/>
          </a:xfrm>
        </p:grpSpPr>
        <p:sp>
          <p:nvSpPr>
            <p:cNvPr id="40" name="Freeform 87">
              <a:extLst>
                <a:ext uri="{FF2B5EF4-FFF2-40B4-BE49-F238E27FC236}">
                  <a16:creationId xmlns:a16="http://schemas.microsoft.com/office/drawing/2014/main" id="{901F40E5-7F4A-43AE-B049-46ED13339DB7}"/>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41" name="Freeform 88">
              <a:extLst>
                <a:ext uri="{FF2B5EF4-FFF2-40B4-BE49-F238E27FC236}">
                  <a16:creationId xmlns:a16="http://schemas.microsoft.com/office/drawing/2014/main" id="{51943B0B-2A78-4CD9-A3D4-622B25EFA7B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42" name="Title 1">
            <a:extLst>
              <a:ext uri="{FF2B5EF4-FFF2-40B4-BE49-F238E27FC236}">
                <a16:creationId xmlns:a16="http://schemas.microsoft.com/office/drawing/2014/main" id="{93A9D943-4EC9-4B02-815F-DA2FA6DDF650}"/>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12975873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A48B961-083C-42CE-B00B-79E52A2AFD7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11" name="Picture Placeholder 10"/>
          <p:cNvSpPr>
            <a:spLocks noGrp="1"/>
          </p:cNvSpPr>
          <p:nvPr>
            <p:ph type="pic" sz="quarter" idx="10"/>
          </p:nvPr>
        </p:nvSpPr>
        <p:spPr>
          <a:xfrm>
            <a:off x="5014126" y="0"/>
            <a:ext cx="7177873" cy="6858000"/>
          </a:xfrm>
          <a:solidFill>
            <a:schemeClr val="bg1">
              <a:lumMod val="85000"/>
            </a:schemeClr>
          </a:solidFill>
        </p:spPr>
        <p:txBody>
          <a:bodyPr/>
          <a:lstStyle/>
          <a:p>
            <a:endParaRPr lang="en-IN" dirty="0"/>
          </a:p>
        </p:txBody>
      </p:sp>
      <p:sp>
        <p:nvSpPr>
          <p:cNvPr id="8" name="Freeform 87"/>
          <p:cNvSpPr>
            <a:spLocks/>
          </p:cNvSpPr>
          <p:nvPr userDrawn="1"/>
        </p:nvSpPr>
        <p:spPr bwMode="auto">
          <a:xfrm>
            <a:off x="4052433" y="264341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9" name="Freeform 88"/>
          <p:cNvSpPr>
            <a:spLocks/>
          </p:cNvSpPr>
          <p:nvPr userDrawn="1"/>
        </p:nvSpPr>
        <p:spPr bwMode="auto">
          <a:xfrm>
            <a:off x="583719" y="416332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Title 1"/>
          <p:cNvSpPr>
            <a:spLocks noGrp="1"/>
          </p:cNvSpPr>
          <p:nvPr>
            <p:ph type="title" hasCustomPrompt="1"/>
          </p:nvPr>
        </p:nvSpPr>
        <p:spPr>
          <a:xfrm>
            <a:off x="732148" y="2843786"/>
            <a:ext cx="3869560" cy="1236099"/>
          </a:xfrm>
        </p:spPr>
        <p:txBody>
          <a:bodyPr>
            <a:spAutoFit/>
          </a:bodyPr>
          <a:lstStyle>
            <a:lvl1pPr>
              <a:defRPr>
                <a:solidFill>
                  <a:schemeClr val="accent1"/>
                </a:solidFill>
              </a:defRPr>
            </a:lvl1pPr>
          </a:lstStyle>
          <a:p>
            <a:r>
              <a:rPr lang="en-IN" dirty="0"/>
              <a:t>Section divider</a:t>
            </a:r>
            <a:br>
              <a:rPr lang="en-IN" dirty="0"/>
            </a:br>
            <a:r>
              <a:rPr lang="en-IN" dirty="0"/>
              <a:t>with the appropriate header</a:t>
            </a:r>
          </a:p>
        </p:txBody>
      </p:sp>
    </p:spTree>
    <p:extLst>
      <p:ext uri="{BB962C8B-B14F-4D97-AF65-F5344CB8AC3E}">
        <p14:creationId xmlns:p14="http://schemas.microsoft.com/office/powerpoint/2010/main" val="213993322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hart layout - style 1">
    <p:spTree>
      <p:nvGrpSpPr>
        <p:cNvPr id="1" name=""/>
        <p:cNvGrpSpPr/>
        <p:nvPr/>
      </p:nvGrpSpPr>
      <p:grpSpPr>
        <a:xfrm>
          <a:off x="0" y="0"/>
          <a:ext cx="0" cy="0"/>
          <a:chOff x="0" y="0"/>
          <a:chExt cx="0" cy="0"/>
        </a:xfrm>
      </p:grpSpPr>
      <p:sp>
        <p:nvSpPr>
          <p:cNvPr id="40" name="Chart Placeholder 39"/>
          <p:cNvSpPr>
            <a:spLocks noGrp="1"/>
          </p:cNvSpPr>
          <p:nvPr>
            <p:ph type="chart" sz="quarter" idx="20"/>
          </p:nvPr>
        </p:nvSpPr>
        <p:spPr>
          <a:xfrm>
            <a:off x="3498574" y="1193799"/>
            <a:ext cx="3888064" cy="4615584"/>
          </a:xfrm>
          <a:solidFill>
            <a:schemeClr val="bg1">
              <a:lumMod val="85000"/>
            </a:schemeClr>
          </a:solidFill>
        </p:spPr>
        <p:txBody>
          <a:bodyPr/>
          <a:lstStyle/>
          <a:p>
            <a:endParaRPr lang="en-IN" dirty="0"/>
          </a:p>
        </p:txBody>
      </p:sp>
      <p:sp>
        <p:nvSpPr>
          <p:cNvPr id="29" name="Text Placeholder 28"/>
          <p:cNvSpPr>
            <a:spLocks noGrp="1"/>
          </p:cNvSpPr>
          <p:nvPr>
            <p:ph type="body" sz="quarter" idx="11" hasCustomPrompt="1"/>
          </p:nvPr>
        </p:nvSpPr>
        <p:spPr>
          <a:xfrm>
            <a:off x="557592" y="1193799"/>
            <a:ext cx="2412395" cy="2566032"/>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cxnSp>
        <p:nvCxnSpPr>
          <p:cNvPr id="14" name="Straight Connector 13"/>
          <p:cNvCxnSpPr/>
          <p:nvPr userDrawn="1"/>
        </p:nvCxnSpPr>
        <p:spPr>
          <a:xfrm>
            <a:off x="7816100" y="1302028"/>
            <a:ext cx="115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7816100" y="2580931"/>
            <a:ext cx="115163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7816100" y="3859834"/>
            <a:ext cx="115163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7816100" y="5138736"/>
            <a:ext cx="115163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Freeform 5"/>
          <p:cNvSpPr>
            <a:spLocks/>
          </p:cNvSpPr>
          <p:nvPr userDrawn="1"/>
        </p:nvSpPr>
        <p:spPr bwMode="auto">
          <a:xfrm>
            <a:off x="9048751" y="130175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5" name="AutoShape 7"/>
          <p:cNvSpPr>
            <a:spLocks noChangeAspect="1" noChangeArrowheads="1" noTextEdit="1"/>
          </p:cNvSpPr>
          <p:nvPr userDrawn="1"/>
        </p:nvSpPr>
        <p:spPr bwMode="auto">
          <a:xfrm>
            <a:off x="9043988" y="258127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6" name="Freeform 9"/>
          <p:cNvSpPr>
            <a:spLocks/>
          </p:cNvSpPr>
          <p:nvPr userDrawn="1"/>
        </p:nvSpPr>
        <p:spPr bwMode="auto">
          <a:xfrm>
            <a:off x="9048751" y="2581275"/>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7" name="Freeform 13"/>
          <p:cNvSpPr>
            <a:spLocks/>
          </p:cNvSpPr>
          <p:nvPr userDrawn="1"/>
        </p:nvSpPr>
        <p:spPr bwMode="auto">
          <a:xfrm>
            <a:off x="9048751" y="3859213"/>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8" name="Freeform 17"/>
          <p:cNvSpPr>
            <a:spLocks/>
          </p:cNvSpPr>
          <p:nvPr userDrawn="1"/>
        </p:nvSpPr>
        <p:spPr bwMode="auto">
          <a:xfrm>
            <a:off x="9048751" y="5138738"/>
            <a:ext cx="134938" cy="150812"/>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Text Placeholder 20"/>
          <p:cNvSpPr>
            <a:spLocks noGrp="1"/>
          </p:cNvSpPr>
          <p:nvPr>
            <p:ph type="body" sz="quarter" idx="16" hasCustomPrompt="1"/>
          </p:nvPr>
        </p:nvSpPr>
        <p:spPr>
          <a:xfrm>
            <a:off x="9259941" y="1520209"/>
            <a:ext cx="1530849" cy="64489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p:ph type="body" sz="quarter" idx="17" hasCustomPrompt="1"/>
          </p:nvPr>
        </p:nvSpPr>
        <p:spPr>
          <a:xfrm>
            <a:off x="9259941" y="2770776"/>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7" name="Text Placeholder 20"/>
          <p:cNvSpPr>
            <a:spLocks noGrp="1"/>
          </p:cNvSpPr>
          <p:nvPr>
            <p:ph type="body" sz="quarter" idx="18" hasCustomPrompt="1"/>
          </p:nvPr>
        </p:nvSpPr>
        <p:spPr>
          <a:xfrm>
            <a:off x="9259941" y="4049680"/>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8" name="Text Placeholder 20"/>
          <p:cNvSpPr>
            <a:spLocks noGrp="1"/>
          </p:cNvSpPr>
          <p:nvPr>
            <p:ph type="body" sz="quarter" idx="19" hasCustomPrompt="1"/>
          </p:nvPr>
        </p:nvSpPr>
        <p:spPr>
          <a:xfrm>
            <a:off x="9259941" y="5328582"/>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3" name="Text Placeholder 4"/>
          <p:cNvSpPr>
            <a:spLocks noGrp="1"/>
          </p:cNvSpPr>
          <p:nvPr>
            <p:ph type="body" sz="quarter" idx="23" hasCustomPrompt="1"/>
          </p:nvPr>
        </p:nvSpPr>
        <p:spPr>
          <a:xfrm>
            <a:off x="9259941" y="1258232"/>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4" name="Text Placeholder 4"/>
          <p:cNvSpPr>
            <a:spLocks noGrp="1"/>
          </p:cNvSpPr>
          <p:nvPr>
            <p:ph type="body" sz="quarter" idx="24" hasCustomPrompt="1"/>
          </p:nvPr>
        </p:nvSpPr>
        <p:spPr>
          <a:xfrm>
            <a:off x="9259941" y="2537135"/>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5" name="Text Placeholder 4"/>
          <p:cNvSpPr>
            <a:spLocks noGrp="1"/>
          </p:cNvSpPr>
          <p:nvPr>
            <p:ph type="body" sz="quarter" idx="25" hasCustomPrompt="1"/>
          </p:nvPr>
        </p:nvSpPr>
        <p:spPr>
          <a:xfrm>
            <a:off x="9259941" y="3816038"/>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6" name="Text Placeholder 4"/>
          <p:cNvSpPr>
            <a:spLocks noGrp="1"/>
          </p:cNvSpPr>
          <p:nvPr>
            <p:ph type="body" sz="quarter" idx="26" hasCustomPrompt="1"/>
          </p:nvPr>
        </p:nvSpPr>
        <p:spPr>
          <a:xfrm>
            <a:off x="9259941" y="5094940"/>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54" name="Picture 53">
            <a:extLst>
              <a:ext uri="{FF2B5EF4-FFF2-40B4-BE49-F238E27FC236}">
                <a16:creationId xmlns:a16="http://schemas.microsoft.com/office/drawing/2014/main" id="{FED0AD65-8E91-4E08-BA63-3454575F41E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55" name="Group 54">
            <a:extLst>
              <a:ext uri="{FF2B5EF4-FFF2-40B4-BE49-F238E27FC236}">
                <a16:creationId xmlns:a16="http://schemas.microsoft.com/office/drawing/2014/main" id="{78BCCF31-F881-4C5B-9933-81831B3E3844}"/>
              </a:ext>
            </a:extLst>
          </p:cNvPr>
          <p:cNvGrpSpPr/>
          <p:nvPr userDrawn="1"/>
        </p:nvGrpSpPr>
        <p:grpSpPr>
          <a:xfrm>
            <a:off x="348913" y="208968"/>
            <a:ext cx="11494174" cy="825246"/>
            <a:chOff x="367169" y="208968"/>
            <a:chExt cx="11494174" cy="825246"/>
          </a:xfrm>
        </p:grpSpPr>
        <p:sp>
          <p:nvSpPr>
            <p:cNvPr id="56" name="Freeform 87">
              <a:extLst>
                <a:ext uri="{FF2B5EF4-FFF2-40B4-BE49-F238E27FC236}">
                  <a16:creationId xmlns:a16="http://schemas.microsoft.com/office/drawing/2014/main" id="{903946D5-398C-42E0-B24E-0ADD4AE23030}"/>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7" name="Freeform 88">
              <a:extLst>
                <a:ext uri="{FF2B5EF4-FFF2-40B4-BE49-F238E27FC236}">
                  <a16:creationId xmlns:a16="http://schemas.microsoft.com/office/drawing/2014/main" id="{8D48D6ED-A1E0-4B5B-A2E7-2E15BB8AB9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58" name="Title 1">
            <a:extLst>
              <a:ext uri="{FF2B5EF4-FFF2-40B4-BE49-F238E27FC236}">
                <a16:creationId xmlns:a16="http://schemas.microsoft.com/office/drawing/2014/main" id="{3EA58A27-C1D0-4AFA-B9DA-851B98ED3422}"/>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13895787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hart layout - style 2">
    <p:spTree>
      <p:nvGrpSpPr>
        <p:cNvPr id="1" name=""/>
        <p:cNvGrpSpPr/>
        <p:nvPr/>
      </p:nvGrpSpPr>
      <p:grpSpPr>
        <a:xfrm>
          <a:off x="0" y="0"/>
          <a:ext cx="0" cy="0"/>
          <a:chOff x="0" y="0"/>
          <a:chExt cx="0" cy="0"/>
        </a:xfrm>
      </p:grpSpPr>
      <p:sp>
        <p:nvSpPr>
          <p:cNvPr id="12" name="Freeform 5"/>
          <p:cNvSpPr>
            <a:spLocks/>
          </p:cNvSpPr>
          <p:nvPr/>
        </p:nvSpPr>
        <p:spPr bwMode="auto">
          <a:xfrm>
            <a:off x="7015977" y="1443797"/>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5" name="AutoShape 7"/>
          <p:cNvSpPr>
            <a:spLocks noChangeAspect="1" noChangeArrowheads="1" noTextEdit="1"/>
          </p:cNvSpPr>
          <p:nvPr/>
        </p:nvSpPr>
        <p:spPr bwMode="auto">
          <a:xfrm>
            <a:off x="9043988" y="208343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9"/>
          <p:cNvSpPr>
            <a:spLocks/>
          </p:cNvSpPr>
          <p:nvPr/>
        </p:nvSpPr>
        <p:spPr bwMode="auto">
          <a:xfrm>
            <a:off x="9340603" y="1444419"/>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6" name="Text Placeholder 20"/>
          <p:cNvSpPr>
            <a:spLocks noGrp="1"/>
          </p:cNvSpPr>
          <p:nvPr>
            <p:ph type="body" sz="quarter" idx="17" hasCustomPrompt="1"/>
          </p:nvPr>
        </p:nvSpPr>
        <p:spPr>
          <a:xfrm>
            <a:off x="7227167"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Text Placeholder 20"/>
          <p:cNvSpPr>
            <a:spLocks noGrp="1"/>
          </p:cNvSpPr>
          <p:nvPr>
            <p:ph type="body" sz="quarter" idx="18" hasCustomPrompt="1"/>
          </p:nvPr>
        </p:nvSpPr>
        <p:spPr>
          <a:xfrm>
            <a:off x="9551793"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28"/>
          <p:cNvSpPr>
            <a:spLocks noGrp="1"/>
          </p:cNvSpPr>
          <p:nvPr>
            <p:ph type="body" sz="quarter" idx="11" hasCustomPrompt="1"/>
          </p:nvPr>
        </p:nvSpPr>
        <p:spPr>
          <a:xfrm>
            <a:off x="557592" y="1193800"/>
            <a:ext cx="5664608" cy="153828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2" name="Chart Placeholder 31"/>
          <p:cNvSpPr>
            <a:spLocks noGrp="1"/>
          </p:cNvSpPr>
          <p:nvPr>
            <p:ph type="chart" sz="quarter" idx="19"/>
          </p:nvPr>
        </p:nvSpPr>
        <p:spPr>
          <a:xfrm>
            <a:off x="557592" y="2987040"/>
            <a:ext cx="10885108" cy="3009202"/>
          </a:xfrm>
          <a:solidFill>
            <a:schemeClr val="bg1">
              <a:lumMod val="85000"/>
            </a:schemeClr>
          </a:solidFill>
        </p:spPr>
        <p:txBody>
          <a:bodyPr/>
          <a:lstStyle>
            <a:lvl1pPr>
              <a:defRPr>
                <a:solidFill>
                  <a:srgbClr val="1D1D1B"/>
                </a:solidFill>
              </a:defRPr>
            </a:lvl1pPr>
          </a:lstStyle>
          <a:p>
            <a:endParaRPr lang="en-IN" dirty="0"/>
          </a:p>
        </p:txBody>
      </p:sp>
      <p:sp>
        <p:nvSpPr>
          <p:cNvPr id="34" name="Text Placeholder 4"/>
          <p:cNvSpPr>
            <a:spLocks noGrp="1"/>
          </p:cNvSpPr>
          <p:nvPr>
            <p:ph type="body" sz="quarter" idx="23" hasCustomPrompt="1"/>
          </p:nvPr>
        </p:nvSpPr>
        <p:spPr>
          <a:xfrm>
            <a:off x="7227167"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5" name="Text Placeholder 4"/>
          <p:cNvSpPr>
            <a:spLocks noGrp="1"/>
          </p:cNvSpPr>
          <p:nvPr>
            <p:ph type="body" sz="quarter" idx="24" hasCustomPrompt="1"/>
          </p:nvPr>
        </p:nvSpPr>
        <p:spPr>
          <a:xfrm>
            <a:off x="9551793"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25" name="Picture 24">
            <a:extLst>
              <a:ext uri="{FF2B5EF4-FFF2-40B4-BE49-F238E27FC236}">
                <a16:creationId xmlns:a16="http://schemas.microsoft.com/office/drawing/2014/main" id="{36F6E341-A2CC-49FD-972B-830D23CFC2C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29" name="Group 28">
            <a:extLst>
              <a:ext uri="{FF2B5EF4-FFF2-40B4-BE49-F238E27FC236}">
                <a16:creationId xmlns:a16="http://schemas.microsoft.com/office/drawing/2014/main" id="{FA343DFF-D49D-40E1-8848-B9207E74FB5D}"/>
              </a:ext>
            </a:extLst>
          </p:cNvPr>
          <p:cNvGrpSpPr/>
          <p:nvPr userDrawn="1"/>
        </p:nvGrpSpPr>
        <p:grpSpPr>
          <a:xfrm>
            <a:off x="348913" y="208968"/>
            <a:ext cx="11494174" cy="825246"/>
            <a:chOff x="367169" y="208968"/>
            <a:chExt cx="11494174" cy="825246"/>
          </a:xfrm>
        </p:grpSpPr>
        <p:sp>
          <p:nvSpPr>
            <p:cNvPr id="30" name="Freeform 87">
              <a:extLst>
                <a:ext uri="{FF2B5EF4-FFF2-40B4-BE49-F238E27FC236}">
                  <a16:creationId xmlns:a16="http://schemas.microsoft.com/office/drawing/2014/main" id="{1412DA29-6F63-4579-8DD5-AEE2C098F333}"/>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Freeform 88">
              <a:extLst>
                <a:ext uri="{FF2B5EF4-FFF2-40B4-BE49-F238E27FC236}">
                  <a16:creationId xmlns:a16="http://schemas.microsoft.com/office/drawing/2014/main" id="{2A909387-C771-49F4-8F9C-48B7C29007C7}"/>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3" name="Title 1">
            <a:extLst>
              <a:ext uri="{FF2B5EF4-FFF2-40B4-BE49-F238E27FC236}">
                <a16:creationId xmlns:a16="http://schemas.microsoft.com/office/drawing/2014/main" id="{56FBF794-C113-45C9-B794-F470C1DFFD1C}"/>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22433629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able layout style">
    <p:spTree>
      <p:nvGrpSpPr>
        <p:cNvPr id="1" name=""/>
        <p:cNvGrpSpPr/>
        <p:nvPr/>
      </p:nvGrpSpPr>
      <p:grpSpPr>
        <a:xfrm>
          <a:off x="0" y="0"/>
          <a:ext cx="0" cy="0"/>
          <a:chOff x="0" y="0"/>
          <a:chExt cx="0" cy="0"/>
        </a:xfrm>
      </p:grpSpPr>
      <p:sp>
        <p:nvSpPr>
          <p:cNvPr id="28" name="Text Placeholder 28"/>
          <p:cNvSpPr>
            <a:spLocks noGrp="1"/>
          </p:cNvSpPr>
          <p:nvPr>
            <p:ph type="body" sz="quarter" idx="11" hasCustomPrompt="1"/>
          </p:nvPr>
        </p:nvSpPr>
        <p:spPr>
          <a:xfrm>
            <a:off x="557592" y="1193799"/>
            <a:ext cx="2607639" cy="4797935"/>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 name="Table Placeholder 2">
            <a:extLst>
              <a:ext uri="{FF2B5EF4-FFF2-40B4-BE49-F238E27FC236}">
                <a16:creationId xmlns:a16="http://schemas.microsoft.com/office/drawing/2014/main" id="{FEBC7993-274E-4862-A82F-BED159E58DEA}"/>
              </a:ext>
            </a:extLst>
          </p:cNvPr>
          <p:cNvSpPr>
            <a:spLocks noGrp="1"/>
          </p:cNvSpPr>
          <p:nvPr>
            <p:ph type="tbl" sz="quarter" idx="12"/>
          </p:nvPr>
        </p:nvSpPr>
        <p:spPr>
          <a:xfrm>
            <a:off x="3622675" y="1193799"/>
            <a:ext cx="7943850" cy="4797935"/>
          </a:xfrm>
          <a:solidFill>
            <a:schemeClr val="bg1">
              <a:lumMod val="85000"/>
            </a:schemeClr>
          </a:solidFill>
        </p:spPr>
        <p:txBody>
          <a:bodyPr/>
          <a:lstStyle/>
          <a:p>
            <a:endParaRPr lang="en-IN" dirty="0"/>
          </a:p>
        </p:txBody>
      </p:sp>
      <p:pic>
        <p:nvPicPr>
          <p:cNvPr id="15" name="Picture 14">
            <a:extLst>
              <a:ext uri="{FF2B5EF4-FFF2-40B4-BE49-F238E27FC236}">
                <a16:creationId xmlns:a16="http://schemas.microsoft.com/office/drawing/2014/main" id="{D76B6D4D-79EF-4E8E-8D7D-F0486D0DE4D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18" name="Group 17">
            <a:extLst>
              <a:ext uri="{FF2B5EF4-FFF2-40B4-BE49-F238E27FC236}">
                <a16:creationId xmlns:a16="http://schemas.microsoft.com/office/drawing/2014/main" id="{8BE3ED92-6CF6-4D7D-81F4-F4E555EBE520}"/>
              </a:ext>
            </a:extLst>
          </p:cNvPr>
          <p:cNvGrpSpPr/>
          <p:nvPr userDrawn="1"/>
        </p:nvGrpSpPr>
        <p:grpSpPr>
          <a:xfrm>
            <a:off x="348913" y="208968"/>
            <a:ext cx="11494174" cy="825246"/>
            <a:chOff x="367169" y="208968"/>
            <a:chExt cx="11494174" cy="825246"/>
          </a:xfrm>
        </p:grpSpPr>
        <p:sp>
          <p:nvSpPr>
            <p:cNvPr id="19" name="Freeform 87">
              <a:extLst>
                <a:ext uri="{FF2B5EF4-FFF2-40B4-BE49-F238E27FC236}">
                  <a16:creationId xmlns:a16="http://schemas.microsoft.com/office/drawing/2014/main" id="{DE19D964-9C5E-40A8-93E7-20F4C31F3D8D}"/>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88">
              <a:extLst>
                <a:ext uri="{FF2B5EF4-FFF2-40B4-BE49-F238E27FC236}">
                  <a16:creationId xmlns:a16="http://schemas.microsoft.com/office/drawing/2014/main" id="{D0975381-6BF9-4F99-B2D6-D023D4B223D6}"/>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21" name="Title 1">
            <a:extLst>
              <a:ext uri="{FF2B5EF4-FFF2-40B4-BE49-F238E27FC236}">
                <a16:creationId xmlns:a16="http://schemas.microsoft.com/office/drawing/2014/main" id="{012B4F3D-08C9-488C-8A19-7FC9ED97BC44}"/>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38244681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hart with Example">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3" y="1193799"/>
            <a:ext cx="3587688"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4" name="Group 33">
            <a:extLst>
              <a:ext uri="{FF2B5EF4-FFF2-40B4-BE49-F238E27FC236}">
                <a16:creationId xmlns:a16="http://schemas.microsoft.com/office/drawing/2014/main" id="{EE2F91F0-C503-499A-A056-0AEA3240A692}"/>
              </a:ext>
            </a:extLst>
          </p:cNvPr>
          <p:cNvGrpSpPr/>
          <p:nvPr userDrawn="1"/>
        </p:nvGrpSpPr>
        <p:grpSpPr>
          <a:xfrm>
            <a:off x="348913" y="208968"/>
            <a:ext cx="11494174" cy="825246"/>
            <a:chOff x="367169" y="208968"/>
            <a:chExt cx="11494174" cy="825246"/>
          </a:xfrm>
        </p:grpSpPr>
        <p:sp>
          <p:nvSpPr>
            <p:cNvPr id="35" name="Freeform 87">
              <a:extLst>
                <a:ext uri="{FF2B5EF4-FFF2-40B4-BE49-F238E27FC236}">
                  <a16:creationId xmlns:a16="http://schemas.microsoft.com/office/drawing/2014/main" id="{4EA73A81-291E-44E6-BC07-1A6818F918D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6" name="Freeform 88">
              <a:extLst>
                <a:ext uri="{FF2B5EF4-FFF2-40B4-BE49-F238E27FC236}">
                  <a16:creationId xmlns:a16="http://schemas.microsoft.com/office/drawing/2014/main" id="{6DCB0B60-9CEF-4E91-87C8-099E8EF1AE41}"/>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7" name="Title 1">
            <a:extLst>
              <a:ext uri="{FF2B5EF4-FFF2-40B4-BE49-F238E27FC236}">
                <a16:creationId xmlns:a16="http://schemas.microsoft.com/office/drawing/2014/main" id="{7CB1B8A0-F44E-42F3-8244-AF9AAE056F7D}"/>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005762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ntent style 1">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1" name="Picture Placeholder 20"/>
          <p:cNvSpPr>
            <a:spLocks noGrp="1"/>
          </p:cNvSpPr>
          <p:nvPr>
            <p:ph type="pic" sz="quarter" idx="13"/>
          </p:nvPr>
        </p:nvSpPr>
        <p:spPr>
          <a:xfrm>
            <a:off x="5319712" y="0"/>
            <a:ext cx="6862763" cy="6858000"/>
          </a:xfrm>
          <a:custGeom>
            <a:avLst/>
            <a:gdLst>
              <a:gd name="connsiteX0" fmla="*/ 0 w 6862763"/>
              <a:gd name="connsiteY0" fmla="*/ 0 h 6858000"/>
              <a:gd name="connsiteX1" fmla="*/ 1396397 w 6862763"/>
              <a:gd name="connsiteY1" fmla="*/ 0 h 6858000"/>
              <a:gd name="connsiteX2" fmla="*/ 1396397 w 6862763"/>
              <a:gd name="connsiteY2" fmla="*/ 966952 h 6858000"/>
              <a:gd name="connsiteX3" fmla="*/ 3120094 w 6862763"/>
              <a:gd name="connsiteY3" fmla="*/ 966952 h 6858000"/>
              <a:gd name="connsiteX4" fmla="*/ 3120094 w 6862763"/>
              <a:gd name="connsiteY4" fmla="*/ 0 h 6858000"/>
              <a:gd name="connsiteX5" fmla="*/ 6862763 w 6862763"/>
              <a:gd name="connsiteY5" fmla="*/ 0 h 6858000"/>
              <a:gd name="connsiteX6" fmla="*/ 6862763 w 6862763"/>
              <a:gd name="connsiteY6" fmla="*/ 6858000 h 6858000"/>
              <a:gd name="connsiteX7" fmla="*/ 4843791 w 6862763"/>
              <a:gd name="connsiteY7" fmla="*/ 6858000 h 6858000"/>
              <a:gd name="connsiteX8" fmla="*/ 4843791 w 6862763"/>
              <a:gd name="connsiteY8" fmla="*/ 5969876 h 6858000"/>
              <a:gd name="connsiteX9" fmla="*/ 5674108 w 6862763"/>
              <a:gd name="connsiteY9" fmla="*/ 5969876 h 6858000"/>
              <a:gd name="connsiteX10" fmla="*/ 5674108 w 6862763"/>
              <a:gd name="connsiteY10" fmla="*/ 5002924 h 6858000"/>
              <a:gd name="connsiteX11" fmla="*/ 4780841 w 6862763"/>
              <a:gd name="connsiteY11" fmla="*/ 5002924 h 6858000"/>
              <a:gd name="connsiteX12" fmla="*/ 4780841 w 6862763"/>
              <a:gd name="connsiteY12" fmla="*/ 5969876 h 6858000"/>
              <a:gd name="connsiteX13" fmla="*/ 3120094 w 6862763"/>
              <a:gd name="connsiteY13" fmla="*/ 5969876 h 6858000"/>
              <a:gd name="connsiteX14" fmla="*/ 3120094 w 6862763"/>
              <a:gd name="connsiteY14" fmla="*/ 5002924 h 6858000"/>
              <a:gd name="connsiteX15" fmla="*/ 1396397 w 6862763"/>
              <a:gd name="connsiteY15" fmla="*/ 5002924 h 6858000"/>
              <a:gd name="connsiteX16" fmla="*/ 1396397 w 6862763"/>
              <a:gd name="connsiteY16" fmla="*/ 5969876 h 6858000"/>
              <a:gd name="connsiteX17" fmla="*/ 3120094 w 6862763"/>
              <a:gd name="connsiteY17" fmla="*/ 5969876 h 6858000"/>
              <a:gd name="connsiteX18" fmla="*/ 3120094 w 6862763"/>
              <a:gd name="connsiteY18" fmla="*/ 6858000 h 6858000"/>
              <a:gd name="connsiteX19" fmla="*/ 0 w 6862763"/>
              <a:gd name="connsiteY19" fmla="*/ 6858000 h 6858000"/>
              <a:gd name="connsiteX20" fmla="*/ 0 w 6862763"/>
              <a:gd name="connsiteY20" fmla="*/ 5025202 h 6858000"/>
              <a:gd name="connsiteX21" fmla="*/ 1396209 w 6862763"/>
              <a:gd name="connsiteY21" fmla="*/ 5025202 h 6858000"/>
              <a:gd name="connsiteX22" fmla="*/ 1396209 w 6862763"/>
              <a:gd name="connsiteY22" fmla="*/ 4058250 h 6858000"/>
              <a:gd name="connsiteX23" fmla="*/ 0 w 6862763"/>
              <a:gd name="connsiteY23" fmla="*/ 4058250 h 6858000"/>
              <a:gd name="connsiteX24" fmla="*/ 0 w 6862763"/>
              <a:gd name="connsiteY24" fmla="*/ 1933905 h 6858000"/>
              <a:gd name="connsiteX25" fmla="*/ 1396209 w 6862763"/>
              <a:gd name="connsiteY25" fmla="*/ 1933905 h 6858000"/>
              <a:gd name="connsiteX26" fmla="*/ 1396209 w 6862763"/>
              <a:gd name="connsiteY26" fmla="*/ 966952 h 6858000"/>
              <a:gd name="connsiteX27" fmla="*/ 0 w 6862763"/>
              <a:gd name="connsiteY27" fmla="*/ 966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2763" h="6858000">
                <a:moveTo>
                  <a:pt x="0" y="0"/>
                </a:moveTo>
                <a:lnTo>
                  <a:pt x="1396397" y="0"/>
                </a:lnTo>
                <a:lnTo>
                  <a:pt x="1396397" y="966952"/>
                </a:lnTo>
                <a:lnTo>
                  <a:pt x="3120094" y="966952"/>
                </a:lnTo>
                <a:lnTo>
                  <a:pt x="3120094" y="0"/>
                </a:lnTo>
                <a:lnTo>
                  <a:pt x="6862763" y="0"/>
                </a:lnTo>
                <a:lnTo>
                  <a:pt x="6862763" y="6858000"/>
                </a:lnTo>
                <a:lnTo>
                  <a:pt x="4843791" y="6858000"/>
                </a:lnTo>
                <a:lnTo>
                  <a:pt x="4843791" y="5969876"/>
                </a:lnTo>
                <a:lnTo>
                  <a:pt x="5674108" y="5969876"/>
                </a:lnTo>
                <a:lnTo>
                  <a:pt x="5674108" y="5002924"/>
                </a:lnTo>
                <a:lnTo>
                  <a:pt x="4780841" y="5002924"/>
                </a:lnTo>
                <a:lnTo>
                  <a:pt x="4780841" y="5969876"/>
                </a:lnTo>
                <a:lnTo>
                  <a:pt x="3120094" y="5969876"/>
                </a:lnTo>
                <a:lnTo>
                  <a:pt x="3120094" y="5002924"/>
                </a:lnTo>
                <a:lnTo>
                  <a:pt x="1396397" y="5002924"/>
                </a:lnTo>
                <a:lnTo>
                  <a:pt x="1396397" y="5969876"/>
                </a:lnTo>
                <a:lnTo>
                  <a:pt x="3120094" y="5969876"/>
                </a:lnTo>
                <a:lnTo>
                  <a:pt x="3120094" y="6858000"/>
                </a:lnTo>
                <a:lnTo>
                  <a:pt x="0" y="6858000"/>
                </a:lnTo>
                <a:lnTo>
                  <a:pt x="0" y="5025202"/>
                </a:lnTo>
                <a:lnTo>
                  <a:pt x="1396209" y="5025202"/>
                </a:lnTo>
                <a:lnTo>
                  <a:pt x="1396209" y="4058250"/>
                </a:lnTo>
                <a:lnTo>
                  <a:pt x="0" y="4058250"/>
                </a:lnTo>
                <a:lnTo>
                  <a:pt x="0" y="1933905"/>
                </a:lnTo>
                <a:lnTo>
                  <a:pt x="1396209" y="1933905"/>
                </a:lnTo>
                <a:lnTo>
                  <a:pt x="1396209" y="966952"/>
                </a:lnTo>
                <a:lnTo>
                  <a:pt x="0" y="966952"/>
                </a:lnTo>
                <a:close/>
              </a:path>
            </a:pathLst>
          </a:custGeom>
          <a:solidFill>
            <a:schemeClr val="bg1">
              <a:lumMod val="85000"/>
            </a:schemeClr>
          </a:solidFill>
        </p:spPr>
        <p:txBody>
          <a:bodyPr wrap="square">
            <a:noAutofit/>
          </a:bodyPr>
          <a:lstStyle/>
          <a:p>
            <a:endParaRPr lang="en-IN" dirty="0"/>
          </a:p>
        </p:txBody>
      </p:sp>
      <p:sp>
        <p:nvSpPr>
          <p:cNvPr id="42" name="Text Placeholder 41"/>
          <p:cNvSpPr>
            <a:spLocks noGrp="1"/>
          </p:cNvSpPr>
          <p:nvPr>
            <p:ph type="body" sz="quarter" idx="12" hasCustomPrompt="1"/>
          </p:nvPr>
        </p:nvSpPr>
        <p:spPr>
          <a:xfrm>
            <a:off x="604838" y="1785651"/>
            <a:ext cx="3468687" cy="4210591"/>
          </a:xfrm>
        </p:spPr>
        <p:txBody>
          <a:bodyPr lIns="0" tIns="0" rIns="0" bIns="0">
            <a:normAutofit/>
          </a:bodyPr>
          <a:lstStyle>
            <a:lvl1pPr marL="0" inden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330140"/>
            <a:ext cx="3243067" cy="387798"/>
          </a:xfrm>
        </p:spPr>
        <p:txBody>
          <a:bodyPr wrap="none" lIns="0" tIns="0" rIns="0" bIns="0"/>
          <a:lstStyle>
            <a:lvl1pPr>
              <a:defRPr>
                <a:solidFill>
                  <a:schemeClr val="accent1"/>
                </a:solidFill>
              </a:defRPr>
            </a:lvl1pPr>
          </a:lstStyle>
          <a:p>
            <a:r>
              <a:rPr lang="en-US" sz="2800" dirty="0"/>
              <a:t>Headline goes here</a:t>
            </a:r>
            <a:endParaRPr lang="en-IN" sz="2800"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337"/>
          <p:cNvSpPr>
            <a:spLocks/>
          </p:cNvSpPr>
          <p:nvPr userDrawn="1"/>
        </p:nvSpPr>
        <p:spPr bwMode="auto">
          <a:xfrm>
            <a:off x="4811484" y="173038"/>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sp>
        <p:nvSpPr>
          <p:cNvPr id="3" name="Text Placeholder 2"/>
          <p:cNvSpPr>
            <a:spLocks noGrp="1"/>
          </p:cNvSpPr>
          <p:nvPr>
            <p:ph type="body" sz="quarter" idx="14" hasCustomPrompt="1"/>
          </p:nvPr>
        </p:nvSpPr>
        <p:spPr>
          <a:xfrm>
            <a:off x="604739" y="1260917"/>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spTree>
    <p:extLst>
      <p:ext uri="{BB962C8B-B14F-4D97-AF65-F5344CB8AC3E}">
        <p14:creationId xmlns:p14="http://schemas.microsoft.com/office/powerpoint/2010/main" val="58356515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689E10B-7A2D-4D52-91D7-272AC77F4BC3}"/>
              </a:ext>
            </a:extLst>
          </p:cNvPr>
          <p:cNvGrpSpPr/>
          <p:nvPr userDrawn="1"/>
        </p:nvGrpSpPr>
        <p:grpSpPr>
          <a:xfrm>
            <a:off x="9725164" y="5100638"/>
            <a:ext cx="1866251" cy="530864"/>
            <a:chOff x="10051659" y="219383"/>
            <a:chExt cx="1866251" cy="530864"/>
          </a:xfrm>
        </p:grpSpPr>
        <p:sp>
          <p:nvSpPr>
            <p:cNvPr id="33" name="Rectangle 32">
              <a:extLst>
                <a:ext uri="{FF2B5EF4-FFF2-40B4-BE49-F238E27FC236}">
                  <a16:creationId xmlns:a16="http://schemas.microsoft.com/office/drawing/2014/main" id="{20902115-17A3-4FF4-8933-E457533D3BD2}"/>
                </a:ext>
              </a:extLst>
            </p:cNvPr>
            <p:cNvSpPr>
              <a:spLocks noChangeArrowheads="1"/>
            </p:cNvSpPr>
            <p:nvPr/>
          </p:nvSpPr>
          <p:spPr bwMode="auto">
            <a:xfrm>
              <a:off x="11101403"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 name="Picture 39">
              <a:extLst>
                <a:ext uri="{FF2B5EF4-FFF2-40B4-BE49-F238E27FC236}">
                  <a16:creationId xmlns:a16="http://schemas.microsoft.com/office/drawing/2014/main" id="{88B2C8E2-D1A5-44FD-BFA6-31944771C5C4}"/>
                </a:ext>
              </a:extLst>
            </p:cNvPr>
            <p:cNvPicPr>
              <a:picLocks noChangeAspect="1"/>
            </p:cNvPicPr>
            <p:nvPr/>
          </p:nvPicPr>
          <p:blipFill>
            <a:blip r:embed="rId2"/>
            <a:stretch>
              <a:fillRect/>
            </a:stretch>
          </p:blipFill>
          <p:spPr>
            <a:xfrm>
              <a:off x="10051659" y="219383"/>
              <a:ext cx="1866251" cy="330954"/>
            </a:xfrm>
            <a:prstGeom prst="rect">
              <a:avLst/>
            </a:prstGeom>
          </p:spPr>
        </p:pic>
      </p:grpSp>
      <p:sp>
        <p:nvSpPr>
          <p:cNvPr id="29" name="Freeform 87">
            <a:extLst>
              <a:ext uri="{FF2B5EF4-FFF2-40B4-BE49-F238E27FC236}">
                <a16:creationId xmlns:a16="http://schemas.microsoft.com/office/drawing/2014/main" id="{44F1EA6C-6062-47A1-9608-6D11E17B5C6A}"/>
              </a:ext>
            </a:extLst>
          </p:cNvPr>
          <p:cNvSpPr>
            <a:spLocks/>
          </p:cNvSpPr>
          <p:nvPr userDrawn="1"/>
        </p:nvSpPr>
        <p:spPr bwMode="auto">
          <a:xfrm>
            <a:off x="11293812"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grpSp>
        <p:nvGrpSpPr>
          <p:cNvPr id="2" name="Group 1">
            <a:extLst>
              <a:ext uri="{FF2B5EF4-FFF2-40B4-BE49-F238E27FC236}">
                <a16:creationId xmlns:a16="http://schemas.microsoft.com/office/drawing/2014/main" id="{D2557B7B-39EF-4886-8943-744CCBEC29B4}"/>
              </a:ext>
            </a:extLst>
          </p:cNvPr>
          <p:cNvGrpSpPr/>
          <p:nvPr userDrawn="1"/>
        </p:nvGrpSpPr>
        <p:grpSpPr>
          <a:xfrm>
            <a:off x="515938" y="6180138"/>
            <a:ext cx="11125200" cy="34925"/>
            <a:chOff x="515938" y="6180138"/>
            <a:chExt cx="11125200" cy="34925"/>
          </a:xfrm>
        </p:grpSpPr>
        <p:sp>
          <p:nvSpPr>
            <p:cNvPr id="35" name="Rectangle 35"/>
            <p:cNvSpPr>
              <a:spLocks noChangeArrowheads="1"/>
            </p:cNvSpPr>
            <p:nvPr userDrawn="1"/>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 name="Rectangle 36"/>
            <p:cNvSpPr>
              <a:spLocks noChangeArrowheads="1"/>
            </p:cNvSpPr>
            <p:nvPr userDrawn="1"/>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Rectangle 37"/>
            <p:cNvSpPr>
              <a:spLocks noChangeArrowheads="1"/>
            </p:cNvSpPr>
            <p:nvPr userDrawn="1"/>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 name="Rectangle 38"/>
            <p:cNvSpPr>
              <a:spLocks noChangeArrowheads="1"/>
            </p:cNvSpPr>
            <p:nvPr userDrawn="1"/>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9" name="Rectangle 39"/>
            <p:cNvSpPr>
              <a:spLocks noChangeArrowheads="1"/>
            </p:cNvSpPr>
            <p:nvPr userDrawn="1"/>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3" name="Rectangle 34"/>
          <p:cNvSpPr>
            <a:spLocks noChangeArrowheads="1"/>
          </p:cNvSpPr>
          <p:nvPr userDrawn="1"/>
        </p:nvSpPr>
        <p:spPr bwMode="auto">
          <a:xfrm>
            <a:off x="536575" y="5266115"/>
            <a:ext cx="149720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1" i="0" u="none" strike="noStrike" cap="none" normalizeH="0" baseline="0" dirty="0">
                <a:ln>
                  <a:noFill/>
                </a:ln>
                <a:solidFill>
                  <a:schemeClr val="accent1"/>
                </a:solidFill>
                <a:effectLst/>
                <a:latin typeface="Segoe UI" panose="020B0502040204020203" pitchFamily="34" charset="0"/>
              </a:rPr>
              <a:t>End Slide</a:t>
            </a:r>
            <a:endParaRPr kumimoji="0" lang="en-US" altLang="en-US" sz="1800" b="0"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1166107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ntent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261D4259-8A6D-489D-B509-46629ED2E13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15" name="Picture Placeholder 14"/>
          <p:cNvSpPr>
            <a:spLocks noGrp="1"/>
          </p:cNvSpPr>
          <p:nvPr>
            <p:ph type="pic" sz="quarter" idx="10"/>
          </p:nvPr>
        </p:nvSpPr>
        <p:spPr>
          <a:xfrm>
            <a:off x="0" y="1193799"/>
            <a:ext cx="12192000" cy="5664202"/>
          </a:xfrm>
          <a:solidFill>
            <a:schemeClr val="bg1">
              <a:lumMod val="85000"/>
            </a:schemeClr>
          </a:solidFill>
        </p:spPr>
        <p:txBody>
          <a:bodyPr/>
          <a:lstStyle/>
          <a:p>
            <a:endParaRPr lang="en-IN" dirty="0"/>
          </a:p>
        </p:txBody>
      </p:sp>
      <p:sp>
        <p:nvSpPr>
          <p:cNvPr id="7" name="Title 1"/>
          <p:cNvSpPr>
            <a:spLocks noGrp="1"/>
          </p:cNvSpPr>
          <p:nvPr>
            <p:ph type="title"/>
          </p:nvPr>
        </p:nvSpPr>
        <p:spPr>
          <a:xfrm>
            <a:off x="583719" y="346853"/>
            <a:ext cx="3243067" cy="387798"/>
          </a:xfrm>
        </p:spPr>
        <p:txBody>
          <a:bodyPr wrap="none" lIns="0" tIns="0" rIns="0" bIns="0"/>
          <a:lstStyle>
            <a:lvl1pPr>
              <a:defRPr>
                <a:solidFill>
                  <a:schemeClr val="accent1"/>
                </a:solidFill>
              </a:defRPr>
            </a:lvl1pPr>
          </a:lstStyle>
          <a:p>
            <a:r>
              <a:rPr lang="en-IN" dirty="0"/>
              <a:t>Headline goes here</a:t>
            </a:r>
          </a:p>
        </p:txBody>
      </p:sp>
      <p:grpSp>
        <p:nvGrpSpPr>
          <p:cNvPr id="2" name="Group 1">
            <a:extLst>
              <a:ext uri="{FF2B5EF4-FFF2-40B4-BE49-F238E27FC236}">
                <a16:creationId xmlns:a16="http://schemas.microsoft.com/office/drawing/2014/main" id="{F8113527-9019-4AEA-89DC-74A5346CF736}"/>
              </a:ext>
            </a:extLst>
          </p:cNvPr>
          <p:cNvGrpSpPr/>
          <p:nvPr userDrawn="1"/>
        </p:nvGrpSpPr>
        <p:grpSpPr>
          <a:xfrm>
            <a:off x="348913" y="244433"/>
            <a:ext cx="11494174" cy="798915"/>
            <a:chOff x="367169" y="244433"/>
            <a:chExt cx="11494174" cy="798915"/>
          </a:xfrm>
        </p:grpSpPr>
        <p:sp>
          <p:nvSpPr>
            <p:cNvPr id="10" name="Freeform 87"/>
            <p:cNvSpPr>
              <a:spLocks/>
            </p:cNvSpPr>
            <p:nvPr userDrawn="1"/>
          </p:nvSpPr>
          <p:spPr bwMode="auto">
            <a:xfrm>
              <a:off x="11312068" y="24443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1" name="Freeform 88"/>
            <p:cNvSpPr>
              <a:spLocks/>
            </p:cNvSpPr>
            <p:nvPr userDrawn="1"/>
          </p:nvSpPr>
          <p:spPr bwMode="auto">
            <a:xfrm>
              <a:off x="367169" y="70838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7" name="Text Placeholder 16"/>
          <p:cNvSpPr>
            <a:spLocks noGrp="1"/>
          </p:cNvSpPr>
          <p:nvPr>
            <p:ph type="body" sz="quarter" idx="11" hasCustomPrompt="1"/>
          </p:nvPr>
        </p:nvSpPr>
        <p:spPr>
          <a:xfrm>
            <a:off x="4357296" y="251715"/>
            <a:ext cx="6602649" cy="896830"/>
          </a:xfrm>
        </p:spPr>
        <p:txBody>
          <a:bodyPr wrap="square" lIns="0" tIns="0" rIns="0" bIns="0">
            <a:normAutofit/>
          </a:bodyPr>
          <a:lstStyle>
            <a:lvl1pPr marL="0" indent="0" algn="l" defTabSz="914400" rtl="0" eaLnBrk="1" latinLnBrk="0" hangingPunct="1">
              <a:lnSpc>
                <a:spcPct val="100000"/>
              </a:lnSpc>
              <a:spcBef>
                <a:spcPts val="0"/>
              </a:spcBef>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9" name="Text Placeholder 2"/>
          <p:cNvSpPr>
            <a:spLocks noGrp="1"/>
          </p:cNvSpPr>
          <p:nvPr>
            <p:ph type="body" sz="quarter" idx="14" hasCustomPrompt="1"/>
          </p:nvPr>
        </p:nvSpPr>
        <p:spPr>
          <a:xfrm>
            <a:off x="583718" y="4228764"/>
            <a:ext cx="2075506" cy="571500"/>
          </a:xfrm>
        </p:spPr>
        <p:txBody>
          <a:bodyPr wrap="square" lIns="0" tIns="0" rIns="0" bIns="0">
            <a:noAutofit/>
          </a:bodyPr>
          <a:lstStyle>
            <a:lvl1pPr>
              <a:spcBef>
                <a:spcPts val="0"/>
              </a:spcBef>
              <a:defRPr>
                <a:solidFill>
                  <a:schemeClr val="accent4">
                    <a:lumMod val="75000"/>
                    <a:lumOff val="25000"/>
                  </a:schemeClr>
                </a:solidFill>
              </a:defRPr>
            </a:lvl1pPr>
          </a:lstStyle>
          <a:p>
            <a:pPr lvl="0"/>
            <a:r>
              <a:rPr lang="en-US" dirty="0"/>
              <a:t>Subhead</a:t>
            </a:r>
            <a:br>
              <a:rPr lang="en-US" dirty="0"/>
            </a:br>
            <a:r>
              <a:rPr lang="en-US" dirty="0"/>
              <a:t>goes here</a:t>
            </a:r>
          </a:p>
        </p:txBody>
      </p:sp>
    </p:spTree>
    <p:extLst>
      <p:ext uri="{BB962C8B-B14F-4D97-AF65-F5344CB8AC3E}">
        <p14:creationId xmlns:p14="http://schemas.microsoft.com/office/powerpoint/2010/main" val="44945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content style 3">
    <p:spTree>
      <p:nvGrpSpPr>
        <p:cNvPr id="1" name=""/>
        <p:cNvGrpSpPr/>
        <p:nvPr/>
      </p:nvGrpSpPr>
      <p:grpSpPr>
        <a:xfrm>
          <a:off x="0" y="0"/>
          <a:ext cx="0" cy="0"/>
          <a:chOff x="0" y="0"/>
          <a:chExt cx="0" cy="0"/>
        </a:xfrm>
      </p:grpSpPr>
      <p:sp>
        <p:nvSpPr>
          <p:cNvPr id="29" name="Text Placeholder 28"/>
          <p:cNvSpPr>
            <a:spLocks noGrp="1"/>
          </p:cNvSpPr>
          <p:nvPr>
            <p:ph type="body" sz="quarter" idx="11" hasCustomPrompt="1"/>
          </p:nvPr>
        </p:nvSpPr>
        <p:spPr>
          <a:xfrm>
            <a:off x="8826500" y="640761"/>
            <a:ext cx="2628900" cy="5355481"/>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Picture Placeholder 26"/>
          <p:cNvSpPr>
            <a:spLocks noGrp="1"/>
          </p:cNvSpPr>
          <p:nvPr>
            <p:ph type="pic" sz="quarter" idx="10"/>
          </p:nvPr>
        </p:nvSpPr>
        <p:spPr>
          <a:xfrm>
            <a:off x="4000500" y="0"/>
            <a:ext cx="4114800" cy="6858000"/>
          </a:xfrm>
          <a:solidFill>
            <a:schemeClr val="bg1">
              <a:lumMod val="85000"/>
            </a:schemeClr>
          </a:solidFill>
        </p:spPr>
        <p:txBody>
          <a:bodyPr/>
          <a:lstStyle/>
          <a:p>
            <a:endParaRPr lang="en-IN" dirty="0"/>
          </a:p>
        </p:txBody>
      </p:sp>
      <p:sp>
        <p:nvSpPr>
          <p:cNvPr id="6" name="Rectangle"/>
          <p:cNvSpPr/>
          <p:nvPr userDrawn="1"/>
        </p:nvSpPr>
        <p:spPr>
          <a:xfrm>
            <a:off x="1" y="1"/>
            <a:ext cx="4064000" cy="6858000"/>
          </a:xfrm>
          <a:prstGeom prst="rect">
            <a:avLst/>
          </a:prstGeom>
          <a:solidFill>
            <a:srgbClr val="1C1F2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11"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336"/>
          <p:cNvSpPr>
            <a:spLocks/>
          </p:cNvSpPr>
          <p:nvPr userDrawn="1"/>
        </p:nvSpPr>
        <p:spPr bwMode="auto">
          <a:xfrm>
            <a:off x="365811" y="6392863"/>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3" name="Freeform 337"/>
          <p:cNvSpPr>
            <a:spLocks/>
          </p:cNvSpPr>
          <p:nvPr userDrawn="1"/>
        </p:nvSpPr>
        <p:spPr bwMode="auto">
          <a:xfrm>
            <a:off x="2942618" y="219306"/>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sp>
        <p:nvSpPr>
          <p:cNvPr id="37" name="Text Placeholder 36"/>
          <p:cNvSpPr>
            <a:spLocks noGrp="1"/>
          </p:cNvSpPr>
          <p:nvPr>
            <p:ph type="body" sz="quarter" idx="13" hasCustomPrompt="1"/>
          </p:nvPr>
        </p:nvSpPr>
        <p:spPr>
          <a:xfrm>
            <a:off x="604838" y="284462"/>
            <a:ext cx="2533826" cy="1163395"/>
          </a:xfrm>
        </p:spPr>
        <p:txBody>
          <a:bodyPr wrap="square" lIns="0" tIns="0" rIns="0" bIns="0">
            <a:spAutoFit/>
          </a:bodyPr>
          <a:lstStyle>
            <a:lvl1pPr algn="l" defTabSz="914400" rtl="0" eaLnBrk="1" latinLnBrk="0" hangingPunct="1">
              <a:lnSpc>
                <a:spcPct val="90000"/>
              </a:lnSpc>
              <a:spcBef>
                <a:spcPct val="0"/>
              </a:spcBef>
              <a:buNone/>
              <a:defRPr lang="en-IN" sz="2800" b="1" kern="1200" dirty="0">
                <a:solidFill>
                  <a:schemeClr val="bg1"/>
                </a:solidFill>
                <a:latin typeface="Segoe UI" panose="020B0502040204020203" pitchFamily="34" charset="0"/>
                <a:ea typeface="+mj-ea"/>
                <a:cs typeface="+mj-cs"/>
              </a:defRPr>
            </a:lvl1pPr>
            <a:lvl2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2pPr>
            <a:lvl3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3pPr>
            <a:lvl4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4pPr>
            <a:lvl5pPr algn="l" defTabSz="914400" rtl="0" eaLnBrk="1" latinLnBrk="0" hangingPunct="1">
              <a:lnSpc>
                <a:spcPct val="90000"/>
              </a:lnSpc>
              <a:spcBef>
                <a:spcPct val="0"/>
              </a:spcBef>
              <a:buNone/>
              <a:defRPr lang="en-IN" sz="2800" kern="1200" dirty="0">
                <a:solidFill>
                  <a:schemeClr val="bg1"/>
                </a:solidFill>
                <a:latin typeface="Graphik Semibold" panose="020B0703030202060203" pitchFamily="34" charset="0"/>
                <a:ea typeface="+mj-ea"/>
                <a:cs typeface="+mj-cs"/>
              </a:defRPr>
            </a:lvl5pPr>
          </a:lstStyle>
          <a:p>
            <a:pPr lvl="0"/>
            <a:r>
              <a:rPr lang="en-IN" dirty="0"/>
              <a:t>Headline</a:t>
            </a:r>
            <a:br>
              <a:rPr lang="en-IN" dirty="0"/>
            </a:br>
            <a:r>
              <a:rPr lang="en-IN" dirty="0"/>
              <a:t>goes</a:t>
            </a:r>
            <a:br>
              <a:rPr lang="en-IN" dirty="0"/>
            </a:br>
            <a:r>
              <a:rPr lang="en-IN" dirty="0"/>
              <a:t>here</a:t>
            </a:r>
          </a:p>
        </p:txBody>
      </p:sp>
      <p:sp>
        <p:nvSpPr>
          <p:cNvPr id="10" name="Text Placeholder 2"/>
          <p:cNvSpPr>
            <a:spLocks noGrp="1"/>
          </p:cNvSpPr>
          <p:nvPr>
            <p:ph type="body" sz="quarter" idx="14" hasCustomPrompt="1"/>
          </p:nvPr>
        </p:nvSpPr>
        <p:spPr>
          <a:xfrm>
            <a:off x="604838" y="1777301"/>
            <a:ext cx="2743200" cy="256224"/>
          </a:xfrm>
        </p:spPr>
        <p:txBody>
          <a:bodyPr lIns="0" tIns="0" rIns="0" bIns="0">
            <a:spAutoFit/>
          </a:bodyPr>
          <a:lstStyle>
            <a:lvl1pPr>
              <a:defRPr>
                <a:solidFill>
                  <a:schemeClr val="bg1"/>
                </a:solidFill>
              </a:defRPr>
            </a:lvl1pPr>
          </a:lstStyle>
          <a:p>
            <a:pPr lvl="0"/>
            <a:r>
              <a:rPr lang="en-US" dirty="0"/>
              <a:t>Subhead goes here</a:t>
            </a:r>
          </a:p>
        </p:txBody>
      </p:sp>
      <p:pic>
        <p:nvPicPr>
          <p:cNvPr id="20" name="Picture 19">
            <a:extLst>
              <a:ext uri="{FF2B5EF4-FFF2-40B4-BE49-F238E27FC236}">
                <a16:creationId xmlns:a16="http://schemas.microsoft.com/office/drawing/2014/main" id="{A1855A86-AB21-4529-928D-66201D0BB0F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1931817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theme" Target="../theme/theme2.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slideLayout" Target="../slideLayouts/slideLayout65.xml"/><Relationship Id="rId3" Type="http://schemas.openxmlformats.org/officeDocument/2006/relationships/slideLayout" Target="../slideLayouts/slideLayout50.xml"/><Relationship Id="rId21" Type="http://schemas.openxmlformats.org/officeDocument/2006/relationships/slideLayout" Target="../slideLayouts/slideLayout68.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20" Type="http://schemas.openxmlformats.org/officeDocument/2006/relationships/slideLayout" Target="../slideLayouts/slideLayout67.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24" Type="http://schemas.openxmlformats.org/officeDocument/2006/relationships/theme" Target="../theme/theme3.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23" Type="http://schemas.openxmlformats.org/officeDocument/2006/relationships/slideLayout" Target="../slideLayouts/slideLayout70.xml"/><Relationship Id="rId10" Type="http://schemas.openxmlformats.org/officeDocument/2006/relationships/slideLayout" Target="../slideLayouts/slideLayout57.xml"/><Relationship Id="rId19" Type="http://schemas.openxmlformats.org/officeDocument/2006/relationships/slideLayout" Target="../slideLayouts/slideLayout66.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 Id="rId22"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4739" y="315022"/>
            <a:ext cx="10982522" cy="460502"/>
          </a:xfrm>
          <a:prstGeom prst="rect">
            <a:avLst/>
          </a:prstGeom>
        </p:spPr>
        <p:txBody>
          <a:bodyPr vert="horz" wrap="square" lIns="36000" tIns="36000" rIns="36000" bIns="36000" rtlCol="0" anchor="ctr">
            <a:spAutoFit/>
          </a:bodyPr>
          <a:lstStyle/>
          <a:p>
            <a:r>
              <a:rPr lang="en-US" dirty="0"/>
              <a:t>Click to edit Master title style</a:t>
            </a:r>
            <a:endParaRPr lang="en-IN" dirty="0"/>
          </a:p>
        </p:txBody>
      </p:sp>
      <p:sp>
        <p:nvSpPr>
          <p:cNvPr id="3" name="Text Placeholder 2"/>
          <p:cNvSpPr>
            <a:spLocks noGrp="1"/>
          </p:cNvSpPr>
          <p:nvPr>
            <p:ph type="body" idx="1"/>
          </p:nvPr>
        </p:nvSpPr>
        <p:spPr>
          <a:xfrm>
            <a:off x="604739" y="1193799"/>
            <a:ext cx="10982522" cy="48024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7" name="Group 6">
            <a:extLst>
              <a:ext uri="{FF2B5EF4-FFF2-40B4-BE49-F238E27FC236}">
                <a16:creationId xmlns:a16="http://schemas.microsoft.com/office/drawing/2014/main" id="{A5B0D2CA-C527-4E62-9A1E-EA826BB096BB}"/>
              </a:ext>
            </a:extLst>
          </p:cNvPr>
          <p:cNvGrpSpPr/>
          <p:nvPr userDrawn="1"/>
        </p:nvGrpSpPr>
        <p:grpSpPr>
          <a:xfrm>
            <a:off x="5876243" y="7470301"/>
            <a:ext cx="5441982" cy="464024"/>
            <a:chOff x="5876243" y="7470301"/>
            <a:chExt cx="5441982" cy="464024"/>
          </a:xfrm>
        </p:grpSpPr>
        <p:grpSp>
          <p:nvGrpSpPr>
            <p:cNvPr id="8" name="Group 7">
              <a:extLst>
                <a:ext uri="{FF2B5EF4-FFF2-40B4-BE49-F238E27FC236}">
                  <a16:creationId xmlns:a16="http://schemas.microsoft.com/office/drawing/2014/main" id="{B8E76DBB-01A9-4050-BDF9-49662FB4805D}"/>
                </a:ext>
              </a:extLst>
            </p:cNvPr>
            <p:cNvGrpSpPr/>
            <p:nvPr userDrawn="1"/>
          </p:nvGrpSpPr>
          <p:grpSpPr>
            <a:xfrm>
              <a:off x="7441183" y="7470301"/>
              <a:ext cx="3877042" cy="464024"/>
              <a:chOff x="0" y="7246962"/>
              <a:chExt cx="8731675" cy="464024"/>
            </a:xfrm>
          </p:grpSpPr>
          <p:sp>
            <p:nvSpPr>
              <p:cNvPr id="10" name="Rectangle 9">
                <a:extLst>
                  <a:ext uri="{FF2B5EF4-FFF2-40B4-BE49-F238E27FC236}">
                    <a16:creationId xmlns:a16="http://schemas.microsoft.com/office/drawing/2014/main" id="{A026F3FE-AD6D-41C8-BA10-E086E654CD5C}"/>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7B5E28D8-78C0-479D-BE6E-050A20A446AE}"/>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4C16C75-959F-4286-A630-04D44D98176B}"/>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8D565C7C-D87E-49D8-AAFB-423769236DEC}"/>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9" name="TextBox 8">
              <a:extLst>
                <a:ext uri="{FF2B5EF4-FFF2-40B4-BE49-F238E27FC236}">
                  <a16:creationId xmlns:a16="http://schemas.microsoft.com/office/drawing/2014/main" id="{F40260C1-AB71-4BB4-A15F-76DA0042C140}"/>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18" name="Google Shape;55;p9">
            <a:extLst>
              <a:ext uri="{FF2B5EF4-FFF2-40B4-BE49-F238E27FC236}">
                <a16:creationId xmlns:a16="http://schemas.microsoft.com/office/drawing/2014/main" id="{7E9A1EA2-D79D-4934-901E-B488F58C515D}"/>
              </a:ext>
            </a:extLst>
          </p:cNvPr>
          <p:cNvSpPr txBox="1"/>
          <p:nvPr userDrawn="1"/>
        </p:nvSpPr>
        <p:spPr>
          <a:xfrm>
            <a:off x="958150" y="6444802"/>
            <a:ext cx="2496250" cy="3103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
              <a:buFont typeface="Arial"/>
              <a:buNone/>
            </a:pPr>
            <a:r>
              <a:rPr lang="en-US" sz="900" b="0" i="0" u="none" strike="noStrike" cap="none" dirty="0">
                <a:solidFill>
                  <a:schemeClr val="accent4">
                    <a:lumMod val="75000"/>
                    <a:lumOff val="25000"/>
                  </a:schemeClr>
                </a:solidFill>
                <a:latin typeface="+mn-lt"/>
                <a:ea typeface="Arial"/>
                <a:cs typeface="Arial"/>
                <a:sym typeface="Arial"/>
              </a:rPr>
              <a:t>Intelliswift Software Inc. Confidential.</a:t>
            </a:r>
            <a:endParaRPr lang="en-US" sz="1100" b="0" i="0" u="none" strike="noStrike" cap="none" dirty="0">
              <a:solidFill>
                <a:schemeClr val="accent4">
                  <a:lumMod val="75000"/>
                  <a:lumOff val="25000"/>
                </a:schemeClr>
              </a:solidFill>
              <a:latin typeface="+mn-lt"/>
              <a:ea typeface="Source Sans Pro"/>
              <a:cs typeface="Source Sans Pro"/>
              <a:sym typeface="Source Sans Pro"/>
            </a:endParaRPr>
          </a:p>
        </p:txBody>
      </p:sp>
      <p:sp>
        <p:nvSpPr>
          <p:cNvPr id="19" name="Slide Number Placeholder 5">
            <a:extLst>
              <a:ext uri="{FF2B5EF4-FFF2-40B4-BE49-F238E27FC236}">
                <a16:creationId xmlns:a16="http://schemas.microsoft.com/office/drawing/2014/main" id="{3A3A01D6-7C62-481B-AFEB-AE1CB8A80B50}"/>
              </a:ext>
            </a:extLst>
          </p:cNvPr>
          <p:cNvSpPr txBox="1">
            <a:spLocks/>
          </p:cNvSpPr>
          <p:nvPr userDrawn="1"/>
        </p:nvSpPr>
        <p:spPr>
          <a:xfrm>
            <a:off x="325722" y="6454644"/>
            <a:ext cx="340158" cy="284886"/>
          </a:xfrm>
          <a:prstGeom prst="rect">
            <a:avLst/>
          </a:prstGeom>
          <a:noFill/>
        </p:spPr>
        <p:txBody>
          <a:bodyPr wrap="none" rtlCol="0">
            <a:spAutoFit/>
          </a:bodyPr>
          <a:lstStyle>
            <a:defPPr>
              <a:defRPr lang="en-US"/>
            </a:defPPr>
            <a:lvl1pPr marL="0" algn="l" defTabSz="914400" rtl="0" eaLnBrk="1" latinLnBrk="0" hangingPunct="1">
              <a:defRPr lang="en-US" sz="1300" kern="1200" smtClean="0">
                <a:solidFill>
                  <a:srgbClr val="004A77"/>
                </a:solidFill>
                <a:latin typeface="Segoe UI" panose="020B0502040204020203" pitchFamily="34" charset="0"/>
                <a:ea typeface="Roboto" pitchFamily="2" charset="0"/>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700"/>
              </a:lnSpc>
              <a:spcAft>
                <a:spcPts val="200"/>
              </a:spcAft>
            </a:pPr>
            <a:fld id="{D8605FA4-F412-44BB-9B30-812870BB5E9B}" type="slidenum">
              <a:rPr lang="en-IN" sz="1000" b="0" smtClean="0">
                <a:solidFill>
                  <a:schemeClr val="accent4">
                    <a:lumMod val="75000"/>
                    <a:lumOff val="25000"/>
                  </a:schemeClr>
                </a:solidFill>
              </a:rPr>
              <a:pPr>
                <a:lnSpc>
                  <a:spcPts val="1700"/>
                </a:lnSpc>
                <a:spcAft>
                  <a:spcPts val="200"/>
                </a:spcAft>
              </a:pPr>
              <a:t>‹#›</a:t>
            </a:fld>
            <a:endParaRPr lang="en-IN" sz="1200" b="0" dirty="0">
              <a:solidFill>
                <a:schemeClr val="accent4">
                  <a:lumMod val="75000"/>
                  <a:lumOff val="25000"/>
                </a:schemeClr>
              </a:solidFill>
            </a:endParaRPr>
          </a:p>
        </p:txBody>
      </p:sp>
    </p:spTree>
    <p:extLst>
      <p:ext uri="{BB962C8B-B14F-4D97-AF65-F5344CB8AC3E}">
        <p14:creationId xmlns:p14="http://schemas.microsoft.com/office/powerpoint/2010/main" val="30532344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xStyles>
    <p:titleStyle>
      <a:lvl1pPr algn="l" defTabSz="914400" rtl="0" eaLnBrk="1" latinLnBrk="0" hangingPunct="1">
        <a:lnSpc>
          <a:spcPct val="90000"/>
        </a:lnSpc>
        <a:spcBef>
          <a:spcPct val="0"/>
        </a:spcBef>
        <a:buNone/>
        <a:defRPr sz="2800" b="1" kern="1200">
          <a:solidFill>
            <a:schemeClr val="accent4">
              <a:lumMod val="75000"/>
              <a:lumOff val="25000"/>
            </a:schemeClr>
          </a:solidFill>
          <a:latin typeface="Segoe UI" panose="020B05020402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4739" y="315022"/>
            <a:ext cx="10982522" cy="460502"/>
          </a:xfrm>
          <a:prstGeom prst="rect">
            <a:avLst/>
          </a:prstGeom>
        </p:spPr>
        <p:txBody>
          <a:bodyPr vert="horz" wrap="square" lIns="36000" tIns="36000" rIns="36000" bIns="36000" rtlCol="0" anchor="ctr">
            <a:spAutoFit/>
          </a:bodyPr>
          <a:lstStyle/>
          <a:p>
            <a:r>
              <a:rPr lang="en-US" dirty="0"/>
              <a:t>Click to edit Master title style</a:t>
            </a:r>
            <a:endParaRPr lang="en-IN" dirty="0"/>
          </a:p>
        </p:txBody>
      </p:sp>
      <p:sp>
        <p:nvSpPr>
          <p:cNvPr id="3" name="Text Placeholder 2"/>
          <p:cNvSpPr>
            <a:spLocks noGrp="1"/>
          </p:cNvSpPr>
          <p:nvPr>
            <p:ph type="body" idx="1"/>
          </p:nvPr>
        </p:nvSpPr>
        <p:spPr>
          <a:xfrm>
            <a:off x="604739" y="1193799"/>
            <a:ext cx="10982522" cy="48024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7" name="Group 6">
            <a:extLst>
              <a:ext uri="{FF2B5EF4-FFF2-40B4-BE49-F238E27FC236}">
                <a16:creationId xmlns:a16="http://schemas.microsoft.com/office/drawing/2014/main" id="{A5B0D2CA-C527-4E62-9A1E-EA826BB096BB}"/>
              </a:ext>
            </a:extLst>
          </p:cNvPr>
          <p:cNvGrpSpPr/>
          <p:nvPr userDrawn="1"/>
        </p:nvGrpSpPr>
        <p:grpSpPr>
          <a:xfrm>
            <a:off x="5876243" y="7470301"/>
            <a:ext cx="5441982" cy="464024"/>
            <a:chOff x="5876243" y="7470301"/>
            <a:chExt cx="5441982" cy="464024"/>
          </a:xfrm>
        </p:grpSpPr>
        <p:grpSp>
          <p:nvGrpSpPr>
            <p:cNvPr id="8" name="Group 7">
              <a:extLst>
                <a:ext uri="{FF2B5EF4-FFF2-40B4-BE49-F238E27FC236}">
                  <a16:creationId xmlns:a16="http://schemas.microsoft.com/office/drawing/2014/main" id="{B8E76DBB-01A9-4050-BDF9-49662FB4805D}"/>
                </a:ext>
              </a:extLst>
            </p:cNvPr>
            <p:cNvGrpSpPr/>
            <p:nvPr userDrawn="1"/>
          </p:nvGrpSpPr>
          <p:grpSpPr>
            <a:xfrm>
              <a:off x="7441183" y="7470301"/>
              <a:ext cx="3877042" cy="464024"/>
              <a:chOff x="0" y="7246962"/>
              <a:chExt cx="8731675" cy="464024"/>
            </a:xfrm>
          </p:grpSpPr>
          <p:sp>
            <p:nvSpPr>
              <p:cNvPr id="10" name="Rectangle 9">
                <a:extLst>
                  <a:ext uri="{FF2B5EF4-FFF2-40B4-BE49-F238E27FC236}">
                    <a16:creationId xmlns:a16="http://schemas.microsoft.com/office/drawing/2014/main" id="{A026F3FE-AD6D-41C8-BA10-E086E654CD5C}"/>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7B5E28D8-78C0-479D-BE6E-050A20A446AE}"/>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4C16C75-959F-4286-A630-04D44D98176B}"/>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8D565C7C-D87E-49D8-AAFB-423769236DEC}"/>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9" name="TextBox 8">
              <a:extLst>
                <a:ext uri="{FF2B5EF4-FFF2-40B4-BE49-F238E27FC236}">
                  <a16:creationId xmlns:a16="http://schemas.microsoft.com/office/drawing/2014/main" id="{F40260C1-AB71-4BB4-A15F-76DA0042C140}"/>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18" name="Google Shape;55;p9">
            <a:extLst>
              <a:ext uri="{FF2B5EF4-FFF2-40B4-BE49-F238E27FC236}">
                <a16:creationId xmlns:a16="http://schemas.microsoft.com/office/drawing/2014/main" id="{7E9A1EA2-D79D-4934-901E-B488F58C515D}"/>
              </a:ext>
            </a:extLst>
          </p:cNvPr>
          <p:cNvSpPr txBox="1"/>
          <p:nvPr userDrawn="1"/>
        </p:nvSpPr>
        <p:spPr>
          <a:xfrm>
            <a:off x="958150" y="6444802"/>
            <a:ext cx="2496250" cy="3103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
              <a:buFont typeface="Arial"/>
              <a:buNone/>
            </a:pPr>
            <a:r>
              <a:rPr lang="en-US" sz="900" b="0" i="0" u="none" strike="noStrike" cap="none" dirty="0">
                <a:solidFill>
                  <a:schemeClr val="accent4">
                    <a:lumMod val="75000"/>
                    <a:lumOff val="25000"/>
                  </a:schemeClr>
                </a:solidFill>
                <a:latin typeface="+mn-lt"/>
                <a:ea typeface="Arial"/>
                <a:cs typeface="Arial"/>
                <a:sym typeface="Arial"/>
              </a:rPr>
              <a:t>Intelliswift Software Inc. Confidential.</a:t>
            </a:r>
            <a:endParaRPr lang="en-US" sz="1100" b="0" i="0" u="none" strike="noStrike" cap="none" dirty="0">
              <a:solidFill>
                <a:schemeClr val="accent4">
                  <a:lumMod val="75000"/>
                  <a:lumOff val="25000"/>
                </a:schemeClr>
              </a:solidFill>
              <a:latin typeface="+mn-lt"/>
              <a:ea typeface="Source Sans Pro"/>
              <a:cs typeface="Source Sans Pro"/>
              <a:sym typeface="Source Sans Pro"/>
            </a:endParaRPr>
          </a:p>
        </p:txBody>
      </p:sp>
      <p:sp>
        <p:nvSpPr>
          <p:cNvPr id="19" name="Slide Number Placeholder 5">
            <a:extLst>
              <a:ext uri="{FF2B5EF4-FFF2-40B4-BE49-F238E27FC236}">
                <a16:creationId xmlns:a16="http://schemas.microsoft.com/office/drawing/2014/main" id="{3A3A01D6-7C62-481B-AFEB-AE1CB8A80B50}"/>
              </a:ext>
            </a:extLst>
          </p:cNvPr>
          <p:cNvSpPr txBox="1">
            <a:spLocks/>
          </p:cNvSpPr>
          <p:nvPr userDrawn="1"/>
        </p:nvSpPr>
        <p:spPr>
          <a:xfrm>
            <a:off x="325722" y="6454644"/>
            <a:ext cx="340158" cy="284886"/>
          </a:xfrm>
          <a:prstGeom prst="rect">
            <a:avLst/>
          </a:prstGeom>
          <a:noFill/>
        </p:spPr>
        <p:txBody>
          <a:bodyPr wrap="none" rtlCol="0">
            <a:spAutoFit/>
          </a:bodyPr>
          <a:lstStyle>
            <a:defPPr>
              <a:defRPr lang="en-US"/>
            </a:defPPr>
            <a:lvl1pPr marL="0" algn="l" defTabSz="914400" rtl="0" eaLnBrk="1" latinLnBrk="0" hangingPunct="1">
              <a:defRPr lang="en-US" sz="1300" kern="1200" smtClean="0">
                <a:solidFill>
                  <a:srgbClr val="004A77"/>
                </a:solidFill>
                <a:latin typeface="Segoe UI" panose="020B0502040204020203" pitchFamily="34" charset="0"/>
                <a:ea typeface="Roboto" pitchFamily="2" charset="0"/>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700"/>
              </a:lnSpc>
              <a:spcAft>
                <a:spcPts val="200"/>
              </a:spcAft>
            </a:pPr>
            <a:fld id="{D8605FA4-F412-44BB-9B30-812870BB5E9B}" type="slidenum">
              <a:rPr lang="en-IN" sz="1000" b="0" smtClean="0">
                <a:solidFill>
                  <a:schemeClr val="accent4">
                    <a:lumMod val="75000"/>
                    <a:lumOff val="25000"/>
                  </a:schemeClr>
                </a:solidFill>
              </a:rPr>
              <a:pPr>
                <a:lnSpc>
                  <a:spcPts val="1700"/>
                </a:lnSpc>
                <a:spcAft>
                  <a:spcPts val="200"/>
                </a:spcAft>
              </a:pPr>
              <a:t>‹#›</a:t>
            </a:fld>
            <a:endParaRPr lang="en-IN" sz="1200" b="0" dirty="0">
              <a:solidFill>
                <a:schemeClr val="accent4">
                  <a:lumMod val="75000"/>
                  <a:lumOff val="25000"/>
                </a:schemeClr>
              </a:solidFill>
            </a:endParaRPr>
          </a:p>
        </p:txBody>
      </p:sp>
    </p:spTree>
    <p:extLst>
      <p:ext uri="{BB962C8B-B14F-4D97-AF65-F5344CB8AC3E}">
        <p14:creationId xmlns:p14="http://schemas.microsoft.com/office/powerpoint/2010/main" val="2317524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33" r:id="rId24"/>
  </p:sldLayoutIdLst>
  <p:txStyles>
    <p:titleStyle>
      <a:lvl1pPr algn="l" defTabSz="914400" rtl="0" eaLnBrk="1" latinLnBrk="0" hangingPunct="1">
        <a:lnSpc>
          <a:spcPct val="90000"/>
        </a:lnSpc>
        <a:spcBef>
          <a:spcPct val="0"/>
        </a:spcBef>
        <a:buNone/>
        <a:defRPr sz="2800" b="1" kern="1200">
          <a:solidFill>
            <a:schemeClr val="accent4">
              <a:lumMod val="75000"/>
              <a:lumOff val="25000"/>
            </a:schemeClr>
          </a:solidFill>
          <a:latin typeface="Segoe UI" panose="020B05020402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4739" y="315022"/>
            <a:ext cx="10982522" cy="460502"/>
          </a:xfrm>
          <a:prstGeom prst="rect">
            <a:avLst/>
          </a:prstGeom>
        </p:spPr>
        <p:txBody>
          <a:bodyPr vert="horz" wrap="square" lIns="36000" tIns="36000" rIns="36000" bIns="36000" rtlCol="0" anchor="ctr">
            <a:spAutoFit/>
          </a:bodyPr>
          <a:lstStyle/>
          <a:p>
            <a:r>
              <a:rPr lang="en-US" dirty="0"/>
              <a:t>Click to edit Master title style</a:t>
            </a:r>
            <a:endParaRPr lang="en-IN" dirty="0"/>
          </a:p>
        </p:txBody>
      </p:sp>
      <p:sp>
        <p:nvSpPr>
          <p:cNvPr id="3" name="Text Placeholder 2"/>
          <p:cNvSpPr>
            <a:spLocks noGrp="1"/>
          </p:cNvSpPr>
          <p:nvPr>
            <p:ph type="body" idx="1"/>
          </p:nvPr>
        </p:nvSpPr>
        <p:spPr>
          <a:xfrm>
            <a:off x="604739" y="1193799"/>
            <a:ext cx="10982522" cy="48024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7" name="Group 6">
            <a:extLst>
              <a:ext uri="{FF2B5EF4-FFF2-40B4-BE49-F238E27FC236}">
                <a16:creationId xmlns:a16="http://schemas.microsoft.com/office/drawing/2014/main" id="{A5B0D2CA-C527-4E62-9A1E-EA826BB096BB}"/>
              </a:ext>
            </a:extLst>
          </p:cNvPr>
          <p:cNvGrpSpPr/>
          <p:nvPr userDrawn="1"/>
        </p:nvGrpSpPr>
        <p:grpSpPr>
          <a:xfrm>
            <a:off x="5876243" y="7470301"/>
            <a:ext cx="5441982" cy="464024"/>
            <a:chOff x="5876243" y="7470301"/>
            <a:chExt cx="5441982" cy="464024"/>
          </a:xfrm>
        </p:grpSpPr>
        <p:grpSp>
          <p:nvGrpSpPr>
            <p:cNvPr id="8" name="Group 7">
              <a:extLst>
                <a:ext uri="{FF2B5EF4-FFF2-40B4-BE49-F238E27FC236}">
                  <a16:creationId xmlns:a16="http://schemas.microsoft.com/office/drawing/2014/main" id="{B8E76DBB-01A9-4050-BDF9-49662FB4805D}"/>
                </a:ext>
              </a:extLst>
            </p:cNvPr>
            <p:cNvGrpSpPr/>
            <p:nvPr userDrawn="1"/>
          </p:nvGrpSpPr>
          <p:grpSpPr>
            <a:xfrm>
              <a:off x="7441183" y="7470301"/>
              <a:ext cx="3877042" cy="464024"/>
              <a:chOff x="0" y="7246962"/>
              <a:chExt cx="8731675" cy="464024"/>
            </a:xfrm>
          </p:grpSpPr>
          <p:sp>
            <p:nvSpPr>
              <p:cNvPr id="10" name="Rectangle 9">
                <a:extLst>
                  <a:ext uri="{FF2B5EF4-FFF2-40B4-BE49-F238E27FC236}">
                    <a16:creationId xmlns:a16="http://schemas.microsoft.com/office/drawing/2014/main" id="{A026F3FE-AD6D-41C8-BA10-E086E654CD5C}"/>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7B5E28D8-78C0-479D-BE6E-050A20A446AE}"/>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4C16C75-959F-4286-A630-04D44D98176B}"/>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8D565C7C-D87E-49D8-AAFB-423769236DEC}"/>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9" name="TextBox 8">
              <a:extLst>
                <a:ext uri="{FF2B5EF4-FFF2-40B4-BE49-F238E27FC236}">
                  <a16:creationId xmlns:a16="http://schemas.microsoft.com/office/drawing/2014/main" id="{F40260C1-AB71-4BB4-A15F-76DA0042C140}"/>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18" name="Google Shape;55;p9">
            <a:extLst>
              <a:ext uri="{FF2B5EF4-FFF2-40B4-BE49-F238E27FC236}">
                <a16:creationId xmlns:a16="http://schemas.microsoft.com/office/drawing/2014/main" id="{7E9A1EA2-D79D-4934-901E-B488F58C515D}"/>
              </a:ext>
            </a:extLst>
          </p:cNvPr>
          <p:cNvSpPr txBox="1"/>
          <p:nvPr userDrawn="1"/>
        </p:nvSpPr>
        <p:spPr>
          <a:xfrm>
            <a:off x="958150" y="6444802"/>
            <a:ext cx="2496250" cy="3103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
              <a:buFont typeface="Arial"/>
              <a:buNone/>
            </a:pPr>
            <a:r>
              <a:rPr lang="en-US" sz="900" b="0" i="0" u="none" strike="noStrike" cap="none" dirty="0">
                <a:solidFill>
                  <a:schemeClr val="accent4">
                    <a:lumMod val="75000"/>
                    <a:lumOff val="25000"/>
                  </a:schemeClr>
                </a:solidFill>
                <a:latin typeface="+mn-lt"/>
                <a:ea typeface="Arial"/>
                <a:cs typeface="Arial"/>
                <a:sym typeface="Arial"/>
              </a:rPr>
              <a:t>Intelliswift Software Inc. Confidential.</a:t>
            </a:r>
            <a:endParaRPr lang="en-US" sz="1100" b="0" i="0" u="none" strike="noStrike" cap="none" dirty="0">
              <a:solidFill>
                <a:schemeClr val="accent4">
                  <a:lumMod val="75000"/>
                  <a:lumOff val="25000"/>
                </a:schemeClr>
              </a:solidFill>
              <a:latin typeface="+mn-lt"/>
              <a:ea typeface="Source Sans Pro"/>
              <a:cs typeface="Source Sans Pro"/>
              <a:sym typeface="Source Sans Pro"/>
            </a:endParaRPr>
          </a:p>
        </p:txBody>
      </p:sp>
      <p:sp>
        <p:nvSpPr>
          <p:cNvPr id="19" name="Slide Number Placeholder 5">
            <a:extLst>
              <a:ext uri="{FF2B5EF4-FFF2-40B4-BE49-F238E27FC236}">
                <a16:creationId xmlns:a16="http://schemas.microsoft.com/office/drawing/2014/main" id="{3A3A01D6-7C62-481B-AFEB-AE1CB8A80B50}"/>
              </a:ext>
            </a:extLst>
          </p:cNvPr>
          <p:cNvSpPr txBox="1">
            <a:spLocks/>
          </p:cNvSpPr>
          <p:nvPr userDrawn="1"/>
        </p:nvSpPr>
        <p:spPr>
          <a:xfrm>
            <a:off x="325722" y="6454644"/>
            <a:ext cx="340158" cy="284886"/>
          </a:xfrm>
          <a:prstGeom prst="rect">
            <a:avLst/>
          </a:prstGeom>
          <a:noFill/>
        </p:spPr>
        <p:txBody>
          <a:bodyPr wrap="none" rtlCol="0">
            <a:spAutoFit/>
          </a:bodyPr>
          <a:lstStyle>
            <a:defPPr>
              <a:defRPr lang="en-US"/>
            </a:defPPr>
            <a:lvl1pPr marL="0" algn="l" defTabSz="914400" rtl="0" eaLnBrk="1" latinLnBrk="0" hangingPunct="1">
              <a:defRPr lang="en-US" sz="1300" kern="1200" smtClean="0">
                <a:solidFill>
                  <a:srgbClr val="004A77"/>
                </a:solidFill>
                <a:latin typeface="Segoe UI" panose="020B0502040204020203" pitchFamily="34" charset="0"/>
                <a:ea typeface="Roboto" pitchFamily="2" charset="0"/>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700"/>
              </a:lnSpc>
              <a:spcAft>
                <a:spcPts val="200"/>
              </a:spcAft>
            </a:pPr>
            <a:fld id="{D8605FA4-F412-44BB-9B30-812870BB5E9B}" type="slidenum">
              <a:rPr lang="en-IN" sz="1000" b="0" smtClean="0">
                <a:solidFill>
                  <a:schemeClr val="accent4">
                    <a:lumMod val="75000"/>
                    <a:lumOff val="25000"/>
                  </a:schemeClr>
                </a:solidFill>
              </a:rPr>
              <a:pPr>
                <a:lnSpc>
                  <a:spcPts val="1700"/>
                </a:lnSpc>
                <a:spcAft>
                  <a:spcPts val="200"/>
                </a:spcAft>
              </a:pPr>
              <a:t>‹#›</a:t>
            </a:fld>
            <a:endParaRPr lang="en-IN" sz="1200" b="0" dirty="0">
              <a:solidFill>
                <a:schemeClr val="accent4">
                  <a:lumMod val="75000"/>
                  <a:lumOff val="25000"/>
                </a:schemeClr>
              </a:solidFill>
            </a:endParaRPr>
          </a:p>
        </p:txBody>
      </p:sp>
    </p:spTree>
    <p:extLst>
      <p:ext uri="{BB962C8B-B14F-4D97-AF65-F5344CB8AC3E}">
        <p14:creationId xmlns:p14="http://schemas.microsoft.com/office/powerpoint/2010/main" val="161099416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Lst>
  <p:txStyles>
    <p:titleStyle>
      <a:lvl1pPr algn="l" defTabSz="914400" rtl="0" eaLnBrk="1" latinLnBrk="0" hangingPunct="1">
        <a:lnSpc>
          <a:spcPct val="90000"/>
        </a:lnSpc>
        <a:spcBef>
          <a:spcPct val="0"/>
        </a:spcBef>
        <a:buNone/>
        <a:defRPr sz="2800" b="1" kern="1200">
          <a:solidFill>
            <a:schemeClr val="accent4">
              <a:lumMod val="75000"/>
              <a:lumOff val="25000"/>
            </a:schemeClr>
          </a:solidFill>
          <a:latin typeface="Segoe UI" panose="020B05020402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C3C9193-27CC-4AC8-A050-44A2BBE73323}"/>
              </a:ext>
            </a:extLst>
          </p:cNvPr>
          <p:cNvSpPr>
            <a:spLocks noGrp="1"/>
          </p:cNvSpPr>
          <p:nvPr>
            <p:ph type="pic" sz="quarter" idx="4294967295"/>
          </p:nvPr>
        </p:nvSpPr>
        <p:spPr>
          <a:xfrm>
            <a:off x="333030" y="1301262"/>
            <a:ext cx="5480931" cy="4996637"/>
          </a:xfrm>
        </p:spPr>
      </p:sp>
      <p:sp>
        <p:nvSpPr>
          <p:cNvPr id="6" name="Text Placeholder 5">
            <a:extLst>
              <a:ext uri="{FF2B5EF4-FFF2-40B4-BE49-F238E27FC236}">
                <a16:creationId xmlns:a16="http://schemas.microsoft.com/office/drawing/2014/main" id="{EFE751F7-87EC-4371-B6E0-5A065C63F478}"/>
              </a:ext>
            </a:extLst>
          </p:cNvPr>
          <p:cNvSpPr>
            <a:spLocks noGrp="1"/>
          </p:cNvSpPr>
          <p:nvPr>
            <p:ph type="body" sz="quarter" idx="12"/>
          </p:nvPr>
        </p:nvSpPr>
        <p:spPr>
          <a:xfrm>
            <a:off x="6458971" y="5120261"/>
            <a:ext cx="5399999" cy="784830"/>
          </a:xfrm>
        </p:spPr>
        <p:txBody>
          <a:bodyPr/>
          <a:lstStyle/>
          <a:p>
            <a:r>
              <a:rPr lang="en-IN" dirty="0"/>
              <a:t>Intelliswift Migration Capabilities for Apigee X/Apigee Hybrid</a:t>
            </a:r>
          </a:p>
        </p:txBody>
      </p:sp>
      <p:sp>
        <p:nvSpPr>
          <p:cNvPr id="7" name="Picture Placeholder 6">
            <a:extLst>
              <a:ext uri="{FF2B5EF4-FFF2-40B4-BE49-F238E27FC236}">
                <a16:creationId xmlns:a16="http://schemas.microsoft.com/office/drawing/2014/main" id="{93BCBFE2-43A1-4F55-8965-351BB99C3337}"/>
              </a:ext>
            </a:extLst>
          </p:cNvPr>
          <p:cNvSpPr>
            <a:spLocks noGrp="1"/>
          </p:cNvSpPr>
          <p:nvPr>
            <p:ph type="pic" sz="quarter" idx="4294967295"/>
          </p:nvPr>
        </p:nvSpPr>
        <p:spPr>
          <a:xfrm>
            <a:off x="333030" y="366713"/>
            <a:ext cx="2101850" cy="746979"/>
          </a:xfrm>
        </p:spPr>
      </p:sp>
      <p:pic>
        <p:nvPicPr>
          <p:cNvPr id="3" name="Picture Placeholder 2" descr="Background pattern&#10;&#10;Description automatically generated">
            <a:extLst>
              <a:ext uri="{FF2B5EF4-FFF2-40B4-BE49-F238E27FC236}">
                <a16:creationId xmlns:a16="http://schemas.microsoft.com/office/drawing/2014/main" id="{C1F7C4A6-2A24-42C4-83A0-8B0BC08A1097}"/>
              </a:ext>
            </a:extLst>
          </p:cNvPr>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8867" r="18867"/>
          <a:stretch>
            <a:fillRect/>
          </a:stretch>
        </p:blipFill>
        <p:spPr/>
      </p:pic>
      <p:pic>
        <p:nvPicPr>
          <p:cNvPr id="2050" name="Picture 2">
            <a:extLst>
              <a:ext uri="{FF2B5EF4-FFF2-40B4-BE49-F238E27FC236}">
                <a16:creationId xmlns:a16="http://schemas.microsoft.com/office/drawing/2014/main" id="{C3D7F96D-DD09-4FD0-8B43-1ED9002817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8801" y="5339552"/>
            <a:ext cx="4038372" cy="138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689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Consideration for Manual Migration</a:t>
            </a:r>
          </a:p>
        </p:txBody>
      </p:sp>
      <p:graphicFrame>
        <p:nvGraphicFramePr>
          <p:cNvPr id="4" name="Table 3">
            <a:extLst>
              <a:ext uri="{FF2B5EF4-FFF2-40B4-BE49-F238E27FC236}">
                <a16:creationId xmlns:a16="http://schemas.microsoft.com/office/drawing/2014/main" id="{8D0D1859-D479-469F-8511-A757B537AF46}"/>
              </a:ext>
            </a:extLst>
          </p:cNvPr>
          <p:cNvGraphicFramePr>
            <a:graphicFrameLocks noGrp="1"/>
          </p:cNvGraphicFramePr>
          <p:nvPr/>
        </p:nvGraphicFramePr>
        <p:xfrm>
          <a:off x="510051" y="1189293"/>
          <a:ext cx="11430157" cy="4842240"/>
        </p:xfrm>
        <a:graphic>
          <a:graphicData uri="http://schemas.openxmlformats.org/drawingml/2006/table">
            <a:tbl>
              <a:tblPr firstRow="1" bandRow="1">
                <a:tableStyleId>{5C22544A-7EE6-4342-B048-85BDC9FD1C3A}</a:tableStyleId>
              </a:tblPr>
              <a:tblGrid>
                <a:gridCol w="3213810">
                  <a:extLst>
                    <a:ext uri="{9D8B030D-6E8A-4147-A177-3AD203B41FA5}">
                      <a16:colId xmlns:a16="http://schemas.microsoft.com/office/drawing/2014/main" val="2787331429"/>
                    </a:ext>
                  </a:extLst>
                </a:gridCol>
                <a:gridCol w="8216347">
                  <a:extLst>
                    <a:ext uri="{9D8B030D-6E8A-4147-A177-3AD203B41FA5}">
                      <a16:colId xmlns:a16="http://schemas.microsoft.com/office/drawing/2014/main" val="3378990424"/>
                    </a:ext>
                  </a:extLst>
                </a:gridCol>
              </a:tblGrid>
              <a:tr h="331200">
                <a:tc>
                  <a:txBody>
                    <a:bodyPr/>
                    <a:lstStyle/>
                    <a:p>
                      <a:pPr algn="ctr"/>
                      <a:r>
                        <a:rPr lang="en-US" sz="1400" b="1" kern="1200" dirty="0">
                          <a:solidFill>
                            <a:schemeClr val="lt1"/>
                          </a:solidFill>
                          <a:latin typeface="Segoe UI Semibold" panose="020B0702040204020203" pitchFamily="34" charset="0"/>
                          <a:ea typeface="+mn-ea"/>
                          <a:cs typeface="Segoe UI Semibold" panose="020B0702040204020203" pitchFamily="34" charset="0"/>
                        </a:rPr>
                        <a:t>Component</a:t>
                      </a:r>
                      <a:endParaRPr lang="en-IN" sz="1400" b="1" kern="1200" dirty="0">
                        <a:solidFill>
                          <a:schemeClr val="lt1"/>
                        </a:solidFill>
                        <a:latin typeface="Segoe UI Semibold" panose="020B0702040204020203" pitchFamily="34" charset="0"/>
                        <a:ea typeface="+mn-ea"/>
                        <a:cs typeface="Segoe UI Semibold" panose="020B0702040204020203" pitchFamily="34" charset="0"/>
                      </a:endParaRPr>
                    </a:p>
                  </a:txBody>
                  <a:tcPr anchor="ctr"/>
                </a:tc>
                <a:tc>
                  <a:txBody>
                    <a:bodyPr/>
                    <a:lstStyle/>
                    <a:p>
                      <a:pPr algn="ctr"/>
                      <a:r>
                        <a:rPr lang="en-US" sz="1400" b="1" kern="1200" dirty="0">
                          <a:solidFill>
                            <a:schemeClr val="lt1"/>
                          </a:solidFill>
                          <a:latin typeface="Segoe UI Semibold" panose="020B0702040204020203" pitchFamily="34" charset="0"/>
                          <a:ea typeface="+mn-ea"/>
                          <a:cs typeface="Segoe UI Semibold" panose="020B0702040204020203" pitchFamily="34" charset="0"/>
                        </a:rPr>
                        <a:t>Details</a:t>
                      </a:r>
                      <a:endParaRPr lang="en-IN" sz="1400" b="1" kern="1200" dirty="0">
                        <a:solidFill>
                          <a:schemeClr val="lt1"/>
                        </a:solidFill>
                        <a:latin typeface="Segoe UI Semibold" panose="020B0702040204020203" pitchFamily="34" charset="0"/>
                        <a:ea typeface="+mn-ea"/>
                        <a:cs typeface="Segoe UI Semibold" panose="020B0702040204020203" pitchFamily="34" charset="0"/>
                      </a:endParaRPr>
                    </a:p>
                  </a:txBody>
                  <a:tcPr anchor="ctr"/>
                </a:tc>
                <a:extLst>
                  <a:ext uri="{0D108BD9-81ED-4DB2-BD59-A6C34878D82A}">
                    <a16:rowId xmlns:a16="http://schemas.microsoft.com/office/drawing/2014/main" val="2702817286"/>
                  </a:ext>
                </a:extLst>
              </a:tr>
              <a:tr h="370840">
                <a:tc>
                  <a:txBody>
                    <a:bodyPr/>
                    <a:lstStyle/>
                    <a:p>
                      <a:r>
                        <a:rPr lang="en-US" sz="1400" dirty="0"/>
                        <a:t>Certificates</a:t>
                      </a:r>
                      <a:endParaRPr lang="en-IN" sz="1400" dirty="0"/>
                    </a:p>
                  </a:txBody>
                  <a:tcPr anchor="ct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All the certificates used on Apigee Edge Organization , need to be manually migrated to Apigee X </a:t>
                      </a:r>
                      <a:endParaRPr lang="en-IN" sz="1200" kern="1200" dirty="0">
                        <a:solidFill>
                          <a:schemeClr val="accent4">
                            <a:lumMod val="75000"/>
                            <a:lumOff val="25000"/>
                          </a:schemeClr>
                        </a:solidFill>
                        <a:latin typeface="+mn-lt"/>
                        <a:ea typeface="+mn-ea"/>
                        <a:cs typeface="Segoe UI" panose="020B0502040204020203" pitchFamily="34" charset="0"/>
                      </a:endParaRPr>
                    </a:p>
                  </a:txBody>
                  <a:tcPr anchor="ctr"/>
                </a:tc>
                <a:extLst>
                  <a:ext uri="{0D108BD9-81ED-4DB2-BD59-A6C34878D82A}">
                    <a16:rowId xmlns:a16="http://schemas.microsoft.com/office/drawing/2014/main" val="182852800"/>
                  </a:ext>
                </a:extLst>
              </a:tr>
              <a:tr h="370840">
                <a:tc>
                  <a:txBody>
                    <a:bodyPr/>
                    <a:lstStyle/>
                    <a:p>
                      <a:r>
                        <a:rPr lang="en-US" sz="1400" dirty="0"/>
                        <a:t>KeyStore, Trust Store and references</a:t>
                      </a:r>
                      <a:endParaRPr lang="en-IN" sz="1400" dirty="0"/>
                    </a:p>
                  </a:txBody>
                  <a:tcPr anchor="ct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All the configuration attributes used on Apigee Edge Organization , need to be manually migrated to Apigee X </a:t>
                      </a:r>
                      <a:endParaRPr lang="en-IN" sz="1200" kern="1200" dirty="0">
                        <a:solidFill>
                          <a:schemeClr val="accent4">
                            <a:lumMod val="75000"/>
                            <a:lumOff val="25000"/>
                          </a:schemeClr>
                        </a:solidFill>
                        <a:latin typeface="+mn-lt"/>
                        <a:ea typeface="+mn-ea"/>
                        <a:cs typeface="Segoe UI" panose="020B0502040204020203" pitchFamily="34" charset="0"/>
                      </a:endParaRPr>
                    </a:p>
                  </a:txBody>
                  <a:tcPr anchor="ctr"/>
                </a:tc>
                <a:extLst>
                  <a:ext uri="{0D108BD9-81ED-4DB2-BD59-A6C34878D82A}">
                    <a16:rowId xmlns:a16="http://schemas.microsoft.com/office/drawing/2014/main" val="2453526916"/>
                  </a:ext>
                </a:extLst>
              </a:tr>
              <a:tr h="370840">
                <a:tc>
                  <a:txBody>
                    <a:bodyPr/>
                    <a:lstStyle/>
                    <a:p>
                      <a:r>
                        <a:rPr lang="en-US" sz="1400" dirty="0"/>
                        <a:t>Cache</a:t>
                      </a:r>
                      <a:endParaRPr lang="en-IN" sz="1400" dirty="0"/>
                    </a:p>
                  </a:txBody>
                  <a:tcPr anchor="ct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Cache in use for the API proxy , start fresh Cache as per cutover strategy</a:t>
                      </a:r>
                      <a:endParaRPr lang="en-IN" sz="1200" kern="1200" dirty="0">
                        <a:solidFill>
                          <a:schemeClr val="accent4">
                            <a:lumMod val="75000"/>
                            <a:lumOff val="25000"/>
                          </a:schemeClr>
                        </a:solidFill>
                        <a:latin typeface="+mn-lt"/>
                        <a:ea typeface="+mn-ea"/>
                        <a:cs typeface="Segoe UI" panose="020B0502040204020203" pitchFamily="34" charset="0"/>
                      </a:endParaRPr>
                    </a:p>
                  </a:txBody>
                  <a:tcPr anchor="ctr"/>
                </a:tc>
                <a:extLst>
                  <a:ext uri="{0D108BD9-81ED-4DB2-BD59-A6C34878D82A}">
                    <a16:rowId xmlns:a16="http://schemas.microsoft.com/office/drawing/2014/main" val="1579442489"/>
                  </a:ext>
                </a:extLst>
              </a:tr>
              <a:tr h="370840">
                <a:tc>
                  <a:txBody>
                    <a:bodyPr/>
                    <a:lstStyle/>
                    <a:p>
                      <a:r>
                        <a:rPr lang="en-US" sz="1400" dirty="0"/>
                        <a:t>Token</a:t>
                      </a:r>
                      <a:endParaRPr lang="en-IN" sz="1400" dirty="0"/>
                    </a:p>
                  </a:txBody>
                  <a:tcPr anchor="ct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Token used for API authentication , need to be handled as per the cutover strategy ; either fresh token or redirect to Apigee Edge for Authentication </a:t>
                      </a:r>
                      <a:endParaRPr lang="en-IN" sz="1200" kern="1200" dirty="0">
                        <a:solidFill>
                          <a:schemeClr val="accent4">
                            <a:lumMod val="75000"/>
                            <a:lumOff val="25000"/>
                          </a:schemeClr>
                        </a:solidFill>
                        <a:latin typeface="+mn-lt"/>
                        <a:ea typeface="+mn-ea"/>
                        <a:cs typeface="Segoe UI" panose="020B0502040204020203" pitchFamily="34" charset="0"/>
                      </a:endParaRPr>
                    </a:p>
                  </a:txBody>
                  <a:tcPr anchor="ctr"/>
                </a:tc>
                <a:extLst>
                  <a:ext uri="{0D108BD9-81ED-4DB2-BD59-A6C34878D82A}">
                    <a16:rowId xmlns:a16="http://schemas.microsoft.com/office/drawing/2014/main" val="1894148858"/>
                  </a:ext>
                </a:extLst>
              </a:tr>
              <a:tr h="370840">
                <a:tc>
                  <a:txBody>
                    <a:bodyPr/>
                    <a:lstStyle/>
                    <a:p>
                      <a:r>
                        <a:rPr lang="en-US" sz="1400" dirty="0"/>
                        <a:t>Analytics Data</a:t>
                      </a:r>
                      <a:endParaRPr lang="en-IN" sz="1400" dirty="0"/>
                    </a:p>
                  </a:txBody>
                  <a:tcPr anchor="ct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Migrate Analytics Data manually as per the target topology by backing up postgres table and uploading to target; Applicable for OPDK only. </a:t>
                      </a:r>
                      <a:endParaRPr lang="en-IN" sz="1200" kern="1200" dirty="0">
                        <a:solidFill>
                          <a:schemeClr val="accent4">
                            <a:lumMod val="75000"/>
                            <a:lumOff val="25000"/>
                          </a:schemeClr>
                        </a:solidFill>
                        <a:latin typeface="+mn-lt"/>
                        <a:ea typeface="+mn-ea"/>
                        <a:cs typeface="Segoe UI" panose="020B0502040204020203" pitchFamily="34" charset="0"/>
                      </a:endParaRPr>
                    </a:p>
                  </a:txBody>
                  <a:tcPr anchor="ctr"/>
                </a:tc>
                <a:extLst>
                  <a:ext uri="{0D108BD9-81ED-4DB2-BD59-A6C34878D82A}">
                    <a16:rowId xmlns:a16="http://schemas.microsoft.com/office/drawing/2014/main" val="2055234367"/>
                  </a:ext>
                </a:extLst>
              </a:tr>
              <a:tr h="370840">
                <a:tc>
                  <a:txBody>
                    <a:bodyPr/>
                    <a:lstStyle/>
                    <a:p>
                      <a:r>
                        <a:rPr lang="en-US" sz="1400" dirty="0"/>
                        <a:t>Quota Counter</a:t>
                      </a:r>
                      <a:endParaRPr lang="en-IN" sz="1400" dirty="0"/>
                    </a:p>
                  </a:txBody>
                  <a:tcPr anchor="ct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Use fresh quota counter or retrieve quota counter details from Apigee Edge using custom API Proxy and refer it while executing API on Apigee X.  Require code changes to API proxies to incorporate a service callout to Apigee Edge</a:t>
                      </a:r>
                      <a:endParaRPr lang="en-IN" sz="1200" kern="1200" dirty="0">
                        <a:solidFill>
                          <a:schemeClr val="accent4">
                            <a:lumMod val="75000"/>
                            <a:lumOff val="25000"/>
                          </a:schemeClr>
                        </a:solidFill>
                        <a:latin typeface="+mn-lt"/>
                        <a:ea typeface="+mn-ea"/>
                        <a:cs typeface="Segoe UI" panose="020B0502040204020203" pitchFamily="34" charset="0"/>
                      </a:endParaRPr>
                    </a:p>
                  </a:txBody>
                  <a:tcPr anchor="ctr"/>
                </a:tc>
                <a:extLst>
                  <a:ext uri="{0D108BD9-81ED-4DB2-BD59-A6C34878D82A}">
                    <a16:rowId xmlns:a16="http://schemas.microsoft.com/office/drawing/2014/main" val="232279619"/>
                  </a:ext>
                </a:extLst>
              </a:tr>
              <a:tr h="370840">
                <a:tc>
                  <a:txBody>
                    <a:bodyPr/>
                    <a:lstStyle/>
                    <a:p>
                      <a:r>
                        <a:rPr lang="en-US" sz="1400" dirty="0"/>
                        <a:t>API Specs</a:t>
                      </a:r>
                      <a:endParaRPr lang="en-IN" sz="1400" dirty="0"/>
                    </a:p>
                  </a:txBody>
                  <a:tcPr anchor="ct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As Open API spec store is not available in Apigee X,  API specifications to be downloaded manually and port to the choice of content management system to host API Developer Portal</a:t>
                      </a:r>
                    </a:p>
                  </a:txBody>
                  <a:tcPr anchor="ctr"/>
                </a:tc>
                <a:extLst>
                  <a:ext uri="{0D108BD9-81ED-4DB2-BD59-A6C34878D82A}">
                    <a16:rowId xmlns:a16="http://schemas.microsoft.com/office/drawing/2014/main" val="4283467435"/>
                  </a:ext>
                </a:extLst>
              </a:tr>
              <a:tr h="370840">
                <a:tc>
                  <a:txBody>
                    <a:bodyPr/>
                    <a:lstStyle/>
                    <a:p>
                      <a:r>
                        <a:rPr lang="en-US" sz="1400" dirty="0"/>
                        <a:t>API Developer Portal </a:t>
                      </a:r>
                      <a:endParaRPr lang="en-IN" sz="1400" dirty="0"/>
                    </a:p>
                  </a:txBody>
                  <a:tcPr anchor="ct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Manually download pages and scripts for Integrated developer portal and migrate</a:t>
                      </a:r>
                    </a:p>
                  </a:txBody>
                  <a:tcPr anchor="ctr"/>
                </a:tc>
                <a:extLst>
                  <a:ext uri="{0D108BD9-81ED-4DB2-BD59-A6C34878D82A}">
                    <a16:rowId xmlns:a16="http://schemas.microsoft.com/office/drawing/2014/main" val="1687517118"/>
                  </a:ext>
                </a:extLst>
              </a:tr>
              <a:tr h="370840">
                <a:tc>
                  <a:txBody>
                    <a:bodyPr/>
                    <a:lstStyle/>
                    <a:p>
                      <a:r>
                        <a:rPr lang="en-US" sz="1400" dirty="0"/>
                        <a:t>Extension policies</a:t>
                      </a:r>
                      <a:endParaRPr lang="en-IN" sz="1400" dirty="0"/>
                    </a:p>
                  </a:txBody>
                  <a:tcPr anchor="ct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Manually update proxies using alternate policy logic as extensions policies are not supported in Apigee X</a:t>
                      </a:r>
                    </a:p>
                  </a:txBody>
                  <a:tcPr anchor="ctr"/>
                </a:tc>
                <a:extLst>
                  <a:ext uri="{0D108BD9-81ED-4DB2-BD59-A6C34878D82A}">
                    <a16:rowId xmlns:a16="http://schemas.microsoft.com/office/drawing/2014/main" val="2503919220"/>
                  </a:ext>
                </a:extLst>
              </a:tr>
              <a:tr h="370840">
                <a:tc>
                  <a:txBody>
                    <a:bodyPr/>
                    <a:lstStyle/>
                    <a:p>
                      <a:r>
                        <a:rPr lang="en-US" sz="1400" dirty="0"/>
                        <a:t>Google IAM</a:t>
                      </a:r>
                      <a:endParaRPr lang="en-IN" sz="1400" dirty="0"/>
                    </a:p>
                  </a:txBody>
                  <a:tcPr anchor="ct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Manually Configure Custom role on Google IAM with required permission.   While migrating users from Migration tool, provide custom role details to map User to it. </a:t>
                      </a:r>
                    </a:p>
                  </a:txBody>
                  <a:tcPr anchor="ctr"/>
                </a:tc>
                <a:extLst>
                  <a:ext uri="{0D108BD9-81ED-4DB2-BD59-A6C34878D82A}">
                    <a16:rowId xmlns:a16="http://schemas.microsoft.com/office/drawing/2014/main" val="3833173584"/>
                  </a:ext>
                </a:extLst>
              </a:tr>
              <a:tr h="370840">
                <a:tc>
                  <a:txBody>
                    <a:bodyPr/>
                    <a:lstStyle/>
                    <a:p>
                      <a:r>
                        <a:rPr lang="en-US" sz="1400" dirty="0"/>
                        <a:t>Environment configuration</a:t>
                      </a:r>
                      <a:endParaRPr lang="en-IN" sz="1400" dirty="0"/>
                    </a:p>
                  </a:txBody>
                  <a:tcPr anchor="ct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Manually configure host name for the Apigee X environments , so that API proxy deployment can be performed.</a:t>
                      </a:r>
                    </a:p>
                  </a:txBody>
                  <a:tcPr anchor="ctr"/>
                </a:tc>
                <a:extLst>
                  <a:ext uri="{0D108BD9-81ED-4DB2-BD59-A6C34878D82A}">
                    <a16:rowId xmlns:a16="http://schemas.microsoft.com/office/drawing/2014/main" val="4063078881"/>
                  </a:ext>
                </a:extLst>
              </a:tr>
            </a:tbl>
          </a:graphicData>
        </a:graphic>
      </p:graphicFrame>
    </p:spTree>
    <p:extLst>
      <p:ext uri="{BB962C8B-B14F-4D97-AF65-F5344CB8AC3E}">
        <p14:creationId xmlns:p14="http://schemas.microsoft.com/office/powerpoint/2010/main" val="2773218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Roadmap</a:t>
            </a:r>
          </a:p>
        </p:txBody>
      </p:sp>
      <p:grpSp>
        <p:nvGrpSpPr>
          <p:cNvPr id="46" name="Group 45">
            <a:extLst>
              <a:ext uri="{FF2B5EF4-FFF2-40B4-BE49-F238E27FC236}">
                <a16:creationId xmlns:a16="http://schemas.microsoft.com/office/drawing/2014/main" id="{9C1EF9F6-A34E-4E17-B754-1BA5185F7547}"/>
              </a:ext>
            </a:extLst>
          </p:cNvPr>
          <p:cNvGrpSpPr/>
          <p:nvPr/>
        </p:nvGrpSpPr>
        <p:grpSpPr>
          <a:xfrm>
            <a:off x="729513" y="2176823"/>
            <a:ext cx="1873188" cy="2504353"/>
            <a:chOff x="133165" y="2183057"/>
            <a:chExt cx="1873188" cy="2504353"/>
          </a:xfrm>
        </p:grpSpPr>
        <p:grpSp>
          <p:nvGrpSpPr>
            <p:cNvPr id="12" name="Group 11">
              <a:extLst>
                <a:ext uri="{FF2B5EF4-FFF2-40B4-BE49-F238E27FC236}">
                  <a16:creationId xmlns:a16="http://schemas.microsoft.com/office/drawing/2014/main" id="{D0776354-A02A-4634-88CC-469042C96494}"/>
                </a:ext>
              </a:extLst>
            </p:cNvPr>
            <p:cNvGrpSpPr/>
            <p:nvPr/>
          </p:nvGrpSpPr>
          <p:grpSpPr>
            <a:xfrm>
              <a:off x="133165" y="2849732"/>
              <a:ext cx="1873188" cy="1837678"/>
              <a:chOff x="133165" y="2849732"/>
              <a:chExt cx="1873188" cy="1837678"/>
            </a:xfrm>
          </p:grpSpPr>
          <p:sp>
            <p:nvSpPr>
              <p:cNvPr id="11" name="Rectangle: Rounded Corners 10">
                <a:extLst>
                  <a:ext uri="{FF2B5EF4-FFF2-40B4-BE49-F238E27FC236}">
                    <a16:creationId xmlns:a16="http://schemas.microsoft.com/office/drawing/2014/main" id="{07BF1F6C-E14D-4E39-A2D3-BD29580CB7BE}"/>
                  </a:ext>
                </a:extLst>
              </p:cNvPr>
              <p:cNvSpPr/>
              <p:nvPr/>
            </p:nvSpPr>
            <p:spPr>
              <a:xfrm>
                <a:off x="133165" y="2849732"/>
                <a:ext cx="1873188" cy="1837678"/>
              </a:xfrm>
              <a:prstGeom prst="roundRect">
                <a:avLst>
                  <a:gd name="adj" fmla="val 9421"/>
                </a:avLst>
              </a:prstGeom>
              <a:ln>
                <a:solidFill>
                  <a:srgbClr val="15AF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E2D66BE-C2A8-46E6-A3B9-E7D4595D40E3}"/>
                  </a:ext>
                </a:extLst>
              </p:cNvPr>
              <p:cNvSpPr txBox="1"/>
              <p:nvPr/>
            </p:nvSpPr>
            <p:spPr>
              <a:xfrm>
                <a:off x="307389" y="3076074"/>
                <a:ext cx="1524740" cy="1384995"/>
              </a:xfrm>
              <a:prstGeom prst="rect">
                <a:avLst/>
              </a:prstGeom>
              <a:noFill/>
            </p:spPr>
            <p:txBody>
              <a:bodyPr wrap="square">
                <a:spAutoFit/>
              </a:bodyPr>
              <a:lstStyle/>
              <a:p>
                <a:pPr lvl="0" algn="ctr">
                  <a:defRPr/>
                </a:pPr>
                <a:r>
                  <a:rPr lang="en-US" sz="1400" dirty="0">
                    <a:solidFill>
                      <a:schemeClr val="bg1"/>
                    </a:solidFill>
                    <a:cs typeface="Segoe UI" panose="020B0502040204020203" pitchFamily="34" charset="0"/>
                  </a:rPr>
                  <a:t>Enable scripting based migration process to handle bulk API Proxy migration (&gt;200 APIs).  </a:t>
                </a:r>
              </a:p>
            </p:txBody>
          </p:sp>
        </p:grpSp>
        <p:grpSp>
          <p:nvGrpSpPr>
            <p:cNvPr id="29" name="Group 28">
              <a:extLst>
                <a:ext uri="{FF2B5EF4-FFF2-40B4-BE49-F238E27FC236}">
                  <a16:creationId xmlns:a16="http://schemas.microsoft.com/office/drawing/2014/main" id="{D2D0928D-1EEA-4B9D-A8C0-DB2DC210A4FC}"/>
                </a:ext>
              </a:extLst>
            </p:cNvPr>
            <p:cNvGrpSpPr/>
            <p:nvPr/>
          </p:nvGrpSpPr>
          <p:grpSpPr>
            <a:xfrm>
              <a:off x="817856" y="2183057"/>
              <a:ext cx="503806" cy="603734"/>
              <a:chOff x="6359526" y="4867275"/>
              <a:chExt cx="768350" cy="920751"/>
            </a:xfrm>
            <a:solidFill>
              <a:srgbClr val="15AF97"/>
            </a:solidFill>
          </p:grpSpPr>
          <p:sp>
            <p:nvSpPr>
              <p:cNvPr id="30" name="Freeform 464">
                <a:extLst>
                  <a:ext uri="{FF2B5EF4-FFF2-40B4-BE49-F238E27FC236}">
                    <a16:creationId xmlns:a16="http://schemas.microsoft.com/office/drawing/2014/main" id="{409AA09C-B531-49A6-A8AD-DE783813EC22}"/>
                  </a:ext>
                </a:extLst>
              </p:cNvPr>
              <p:cNvSpPr>
                <a:spLocks/>
              </p:cNvSpPr>
              <p:nvPr/>
            </p:nvSpPr>
            <p:spPr bwMode="auto">
              <a:xfrm>
                <a:off x="6359526" y="4943475"/>
                <a:ext cx="768350" cy="638175"/>
              </a:xfrm>
              <a:custGeom>
                <a:avLst/>
                <a:gdLst>
                  <a:gd name="T0" fmla="*/ 279 w 282"/>
                  <a:gd name="T1" fmla="*/ 234 h 234"/>
                  <a:gd name="T2" fmla="*/ 208 w 282"/>
                  <a:gd name="T3" fmla="*/ 234 h 234"/>
                  <a:gd name="T4" fmla="*/ 205 w 282"/>
                  <a:gd name="T5" fmla="*/ 231 h 234"/>
                  <a:gd name="T6" fmla="*/ 208 w 282"/>
                  <a:gd name="T7" fmla="*/ 228 h 234"/>
                  <a:gd name="T8" fmla="*/ 276 w 282"/>
                  <a:gd name="T9" fmla="*/ 228 h 234"/>
                  <a:gd name="T10" fmla="*/ 276 w 282"/>
                  <a:gd name="T11" fmla="*/ 6 h 234"/>
                  <a:gd name="T12" fmla="*/ 6 w 282"/>
                  <a:gd name="T13" fmla="*/ 6 h 234"/>
                  <a:gd name="T14" fmla="*/ 6 w 282"/>
                  <a:gd name="T15" fmla="*/ 228 h 234"/>
                  <a:gd name="T16" fmla="*/ 96 w 282"/>
                  <a:gd name="T17" fmla="*/ 228 h 234"/>
                  <a:gd name="T18" fmla="*/ 99 w 282"/>
                  <a:gd name="T19" fmla="*/ 231 h 234"/>
                  <a:gd name="T20" fmla="*/ 96 w 282"/>
                  <a:gd name="T21" fmla="*/ 234 h 234"/>
                  <a:gd name="T22" fmla="*/ 3 w 282"/>
                  <a:gd name="T23" fmla="*/ 234 h 234"/>
                  <a:gd name="T24" fmla="*/ 0 w 282"/>
                  <a:gd name="T25" fmla="*/ 231 h 234"/>
                  <a:gd name="T26" fmla="*/ 0 w 282"/>
                  <a:gd name="T27" fmla="*/ 3 h 234"/>
                  <a:gd name="T28" fmla="*/ 3 w 282"/>
                  <a:gd name="T29" fmla="*/ 0 h 234"/>
                  <a:gd name="T30" fmla="*/ 279 w 282"/>
                  <a:gd name="T31" fmla="*/ 0 h 234"/>
                  <a:gd name="T32" fmla="*/ 282 w 282"/>
                  <a:gd name="T33" fmla="*/ 3 h 234"/>
                  <a:gd name="T34" fmla="*/ 282 w 282"/>
                  <a:gd name="T35" fmla="*/ 231 h 234"/>
                  <a:gd name="T36" fmla="*/ 279 w 282"/>
                  <a:gd name="T3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2" h="234">
                    <a:moveTo>
                      <a:pt x="279" y="234"/>
                    </a:moveTo>
                    <a:cubicBezTo>
                      <a:pt x="208" y="234"/>
                      <a:pt x="208" y="234"/>
                      <a:pt x="208" y="234"/>
                    </a:cubicBezTo>
                    <a:cubicBezTo>
                      <a:pt x="207" y="234"/>
                      <a:pt x="205" y="233"/>
                      <a:pt x="205" y="231"/>
                    </a:cubicBezTo>
                    <a:cubicBezTo>
                      <a:pt x="205" y="229"/>
                      <a:pt x="207" y="228"/>
                      <a:pt x="208" y="228"/>
                    </a:cubicBezTo>
                    <a:cubicBezTo>
                      <a:pt x="276" y="228"/>
                      <a:pt x="276" y="228"/>
                      <a:pt x="276" y="228"/>
                    </a:cubicBezTo>
                    <a:cubicBezTo>
                      <a:pt x="276" y="6"/>
                      <a:pt x="276" y="6"/>
                      <a:pt x="276" y="6"/>
                    </a:cubicBezTo>
                    <a:cubicBezTo>
                      <a:pt x="6" y="6"/>
                      <a:pt x="6" y="6"/>
                      <a:pt x="6" y="6"/>
                    </a:cubicBezTo>
                    <a:cubicBezTo>
                      <a:pt x="6" y="228"/>
                      <a:pt x="6" y="228"/>
                      <a:pt x="6" y="228"/>
                    </a:cubicBezTo>
                    <a:cubicBezTo>
                      <a:pt x="96" y="228"/>
                      <a:pt x="96" y="228"/>
                      <a:pt x="96" y="228"/>
                    </a:cubicBezTo>
                    <a:cubicBezTo>
                      <a:pt x="98" y="228"/>
                      <a:pt x="99" y="229"/>
                      <a:pt x="99" y="231"/>
                    </a:cubicBezTo>
                    <a:cubicBezTo>
                      <a:pt x="99" y="233"/>
                      <a:pt x="98" y="234"/>
                      <a:pt x="96" y="234"/>
                    </a:cubicBezTo>
                    <a:cubicBezTo>
                      <a:pt x="3" y="234"/>
                      <a:pt x="3" y="234"/>
                      <a:pt x="3" y="234"/>
                    </a:cubicBezTo>
                    <a:cubicBezTo>
                      <a:pt x="1" y="234"/>
                      <a:pt x="0" y="233"/>
                      <a:pt x="0" y="231"/>
                    </a:cubicBezTo>
                    <a:cubicBezTo>
                      <a:pt x="0" y="3"/>
                      <a:pt x="0" y="3"/>
                      <a:pt x="0" y="3"/>
                    </a:cubicBezTo>
                    <a:cubicBezTo>
                      <a:pt x="0" y="1"/>
                      <a:pt x="1" y="0"/>
                      <a:pt x="3" y="0"/>
                    </a:cubicBezTo>
                    <a:cubicBezTo>
                      <a:pt x="279" y="0"/>
                      <a:pt x="279" y="0"/>
                      <a:pt x="279" y="0"/>
                    </a:cubicBezTo>
                    <a:cubicBezTo>
                      <a:pt x="281" y="0"/>
                      <a:pt x="282" y="1"/>
                      <a:pt x="282" y="3"/>
                    </a:cubicBezTo>
                    <a:cubicBezTo>
                      <a:pt x="282" y="231"/>
                      <a:pt x="282" y="231"/>
                      <a:pt x="282" y="231"/>
                    </a:cubicBezTo>
                    <a:cubicBezTo>
                      <a:pt x="282" y="233"/>
                      <a:pt x="281" y="234"/>
                      <a:pt x="279" y="234"/>
                    </a:cubicBezTo>
                    <a:close/>
                  </a:path>
                </a:pathLst>
              </a:custGeom>
              <a:grpFill/>
              <a:ln w="9525">
                <a:solidFill>
                  <a:srgbClr val="15AF97"/>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465">
                <a:extLst>
                  <a:ext uri="{FF2B5EF4-FFF2-40B4-BE49-F238E27FC236}">
                    <a16:creationId xmlns:a16="http://schemas.microsoft.com/office/drawing/2014/main" id="{B614AC50-3318-4407-B728-CD0AB4551BBD}"/>
                  </a:ext>
                </a:extLst>
              </p:cNvPr>
              <p:cNvSpPr>
                <a:spLocks noEditPoints="1"/>
              </p:cNvSpPr>
              <p:nvPr/>
            </p:nvSpPr>
            <p:spPr bwMode="auto">
              <a:xfrm>
                <a:off x="6359526" y="4943475"/>
                <a:ext cx="768350" cy="125413"/>
              </a:xfrm>
              <a:custGeom>
                <a:avLst/>
                <a:gdLst>
                  <a:gd name="T0" fmla="*/ 279 w 282"/>
                  <a:gd name="T1" fmla="*/ 46 h 46"/>
                  <a:gd name="T2" fmla="*/ 3 w 282"/>
                  <a:gd name="T3" fmla="*/ 46 h 46"/>
                  <a:gd name="T4" fmla="*/ 0 w 282"/>
                  <a:gd name="T5" fmla="*/ 43 h 46"/>
                  <a:gd name="T6" fmla="*/ 0 w 282"/>
                  <a:gd name="T7" fmla="*/ 3 h 46"/>
                  <a:gd name="T8" fmla="*/ 3 w 282"/>
                  <a:gd name="T9" fmla="*/ 0 h 46"/>
                  <a:gd name="T10" fmla="*/ 279 w 282"/>
                  <a:gd name="T11" fmla="*/ 0 h 46"/>
                  <a:gd name="T12" fmla="*/ 282 w 282"/>
                  <a:gd name="T13" fmla="*/ 3 h 46"/>
                  <a:gd name="T14" fmla="*/ 282 w 282"/>
                  <a:gd name="T15" fmla="*/ 43 h 46"/>
                  <a:gd name="T16" fmla="*/ 279 w 282"/>
                  <a:gd name="T17" fmla="*/ 46 h 46"/>
                  <a:gd name="T18" fmla="*/ 6 w 282"/>
                  <a:gd name="T19" fmla="*/ 40 h 46"/>
                  <a:gd name="T20" fmla="*/ 276 w 282"/>
                  <a:gd name="T21" fmla="*/ 40 h 46"/>
                  <a:gd name="T22" fmla="*/ 276 w 282"/>
                  <a:gd name="T23" fmla="*/ 6 h 46"/>
                  <a:gd name="T24" fmla="*/ 6 w 282"/>
                  <a:gd name="T25" fmla="*/ 6 h 46"/>
                  <a:gd name="T26" fmla="*/ 6 w 282"/>
                  <a:gd name="T2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2" h="46">
                    <a:moveTo>
                      <a:pt x="279" y="46"/>
                    </a:moveTo>
                    <a:cubicBezTo>
                      <a:pt x="3" y="46"/>
                      <a:pt x="3" y="46"/>
                      <a:pt x="3" y="46"/>
                    </a:cubicBezTo>
                    <a:cubicBezTo>
                      <a:pt x="1" y="46"/>
                      <a:pt x="0" y="45"/>
                      <a:pt x="0" y="43"/>
                    </a:cubicBezTo>
                    <a:cubicBezTo>
                      <a:pt x="0" y="3"/>
                      <a:pt x="0" y="3"/>
                      <a:pt x="0" y="3"/>
                    </a:cubicBezTo>
                    <a:cubicBezTo>
                      <a:pt x="0" y="1"/>
                      <a:pt x="1" y="0"/>
                      <a:pt x="3" y="0"/>
                    </a:cubicBezTo>
                    <a:cubicBezTo>
                      <a:pt x="279" y="0"/>
                      <a:pt x="279" y="0"/>
                      <a:pt x="279" y="0"/>
                    </a:cubicBezTo>
                    <a:cubicBezTo>
                      <a:pt x="281" y="0"/>
                      <a:pt x="282" y="1"/>
                      <a:pt x="282" y="3"/>
                    </a:cubicBezTo>
                    <a:cubicBezTo>
                      <a:pt x="282" y="43"/>
                      <a:pt x="282" y="43"/>
                      <a:pt x="282" y="43"/>
                    </a:cubicBezTo>
                    <a:cubicBezTo>
                      <a:pt x="282" y="45"/>
                      <a:pt x="281" y="46"/>
                      <a:pt x="279" y="46"/>
                    </a:cubicBezTo>
                    <a:close/>
                    <a:moveTo>
                      <a:pt x="6" y="40"/>
                    </a:moveTo>
                    <a:cubicBezTo>
                      <a:pt x="276" y="40"/>
                      <a:pt x="276" y="40"/>
                      <a:pt x="276" y="40"/>
                    </a:cubicBezTo>
                    <a:cubicBezTo>
                      <a:pt x="276" y="6"/>
                      <a:pt x="276" y="6"/>
                      <a:pt x="276" y="6"/>
                    </a:cubicBezTo>
                    <a:cubicBezTo>
                      <a:pt x="6" y="6"/>
                      <a:pt x="6" y="6"/>
                      <a:pt x="6" y="6"/>
                    </a:cubicBezTo>
                    <a:lnTo>
                      <a:pt x="6" y="40"/>
                    </a:lnTo>
                    <a:close/>
                  </a:path>
                </a:pathLst>
              </a:custGeom>
              <a:grpFill/>
              <a:ln w="9525">
                <a:solidFill>
                  <a:srgbClr val="15AF97"/>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466">
                <a:extLst>
                  <a:ext uri="{FF2B5EF4-FFF2-40B4-BE49-F238E27FC236}">
                    <a16:creationId xmlns:a16="http://schemas.microsoft.com/office/drawing/2014/main" id="{7E4B451A-0267-45C1-8C93-C9C4C78E465B}"/>
                  </a:ext>
                </a:extLst>
              </p:cNvPr>
              <p:cNvSpPr>
                <a:spLocks/>
              </p:cNvSpPr>
              <p:nvPr/>
            </p:nvSpPr>
            <p:spPr bwMode="auto">
              <a:xfrm>
                <a:off x="6489701" y="4867275"/>
                <a:ext cx="17463" cy="93663"/>
              </a:xfrm>
              <a:custGeom>
                <a:avLst/>
                <a:gdLst>
                  <a:gd name="T0" fmla="*/ 3 w 6"/>
                  <a:gd name="T1" fmla="*/ 34 h 34"/>
                  <a:gd name="T2" fmla="*/ 0 w 6"/>
                  <a:gd name="T3" fmla="*/ 31 h 34"/>
                  <a:gd name="T4" fmla="*/ 0 w 6"/>
                  <a:gd name="T5" fmla="*/ 3 h 34"/>
                  <a:gd name="T6" fmla="*/ 3 w 6"/>
                  <a:gd name="T7" fmla="*/ 0 h 34"/>
                  <a:gd name="T8" fmla="*/ 6 w 6"/>
                  <a:gd name="T9" fmla="*/ 3 h 34"/>
                  <a:gd name="T10" fmla="*/ 6 w 6"/>
                  <a:gd name="T11" fmla="*/ 31 h 34"/>
                  <a:gd name="T12" fmla="*/ 3 w 6"/>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6" h="34">
                    <a:moveTo>
                      <a:pt x="3" y="34"/>
                    </a:moveTo>
                    <a:cubicBezTo>
                      <a:pt x="1" y="34"/>
                      <a:pt x="0" y="33"/>
                      <a:pt x="0" y="31"/>
                    </a:cubicBezTo>
                    <a:cubicBezTo>
                      <a:pt x="0" y="3"/>
                      <a:pt x="0" y="3"/>
                      <a:pt x="0" y="3"/>
                    </a:cubicBezTo>
                    <a:cubicBezTo>
                      <a:pt x="0" y="1"/>
                      <a:pt x="1" y="0"/>
                      <a:pt x="3" y="0"/>
                    </a:cubicBezTo>
                    <a:cubicBezTo>
                      <a:pt x="5" y="0"/>
                      <a:pt x="6" y="1"/>
                      <a:pt x="6" y="3"/>
                    </a:cubicBezTo>
                    <a:cubicBezTo>
                      <a:pt x="6" y="31"/>
                      <a:pt x="6" y="31"/>
                      <a:pt x="6" y="31"/>
                    </a:cubicBezTo>
                    <a:cubicBezTo>
                      <a:pt x="6" y="33"/>
                      <a:pt x="5" y="34"/>
                      <a:pt x="3" y="34"/>
                    </a:cubicBezTo>
                    <a:close/>
                  </a:path>
                </a:pathLst>
              </a:custGeom>
              <a:grpFill/>
              <a:ln w="9525">
                <a:solidFill>
                  <a:srgbClr val="15AF97"/>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467">
                <a:extLst>
                  <a:ext uri="{FF2B5EF4-FFF2-40B4-BE49-F238E27FC236}">
                    <a16:creationId xmlns:a16="http://schemas.microsoft.com/office/drawing/2014/main" id="{CF90E3AD-5E06-4EF0-BEB6-1D9E35978B49}"/>
                  </a:ext>
                </a:extLst>
              </p:cNvPr>
              <p:cNvSpPr>
                <a:spLocks/>
              </p:cNvSpPr>
              <p:nvPr/>
            </p:nvSpPr>
            <p:spPr bwMode="auto">
              <a:xfrm>
                <a:off x="6981826" y="4867275"/>
                <a:ext cx="15875" cy="93663"/>
              </a:xfrm>
              <a:custGeom>
                <a:avLst/>
                <a:gdLst>
                  <a:gd name="T0" fmla="*/ 3 w 6"/>
                  <a:gd name="T1" fmla="*/ 34 h 34"/>
                  <a:gd name="T2" fmla="*/ 0 w 6"/>
                  <a:gd name="T3" fmla="*/ 31 h 34"/>
                  <a:gd name="T4" fmla="*/ 0 w 6"/>
                  <a:gd name="T5" fmla="*/ 3 h 34"/>
                  <a:gd name="T6" fmla="*/ 3 w 6"/>
                  <a:gd name="T7" fmla="*/ 0 h 34"/>
                  <a:gd name="T8" fmla="*/ 6 w 6"/>
                  <a:gd name="T9" fmla="*/ 3 h 34"/>
                  <a:gd name="T10" fmla="*/ 6 w 6"/>
                  <a:gd name="T11" fmla="*/ 31 h 34"/>
                  <a:gd name="T12" fmla="*/ 3 w 6"/>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6" h="34">
                    <a:moveTo>
                      <a:pt x="3" y="34"/>
                    </a:moveTo>
                    <a:cubicBezTo>
                      <a:pt x="1" y="34"/>
                      <a:pt x="0" y="33"/>
                      <a:pt x="0" y="31"/>
                    </a:cubicBezTo>
                    <a:cubicBezTo>
                      <a:pt x="0" y="3"/>
                      <a:pt x="0" y="3"/>
                      <a:pt x="0" y="3"/>
                    </a:cubicBezTo>
                    <a:cubicBezTo>
                      <a:pt x="0" y="1"/>
                      <a:pt x="1" y="0"/>
                      <a:pt x="3" y="0"/>
                    </a:cubicBezTo>
                    <a:cubicBezTo>
                      <a:pt x="5" y="0"/>
                      <a:pt x="6" y="1"/>
                      <a:pt x="6" y="3"/>
                    </a:cubicBezTo>
                    <a:cubicBezTo>
                      <a:pt x="6" y="31"/>
                      <a:pt x="6" y="31"/>
                      <a:pt x="6" y="31"/>
                    </a:cubicBezTo>
                    <a:cubicBezTo>
                      <a:pt x="6" y="33"/>
                      <a:pt x="5" y="34"/>
                      <a:pt x="3" y="34"/>
                    </a:cubicBezTo>
                    <a:close/>
                  </a:path>
                </a:pathLst>
              </a:custGeom>
              <a:grpFill/>
              <a:ln w="9525">
                <a:solidFill>
                  <a:srgbClr val="15AF97"/>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468">
                <a:extLst>
                  <a:ext uri="{FF2B5EF4-FFF2-40B4-BE49-F238E27FC236}">
                    <a16:creationId xmlns:a16="http://schemas.microsoft.com/office/drawing/2014/main" id="{EBA5D6D9-28AF-48E2-8C19-D387CDAE4F2A}"/>
                  </a:ext>
                </a:extLst>
              </p:cNvPr>
              <p:cNvSpPr>
                <a:spLocks noEditPoints="1"/>
              </p:cNvSpPr>
              <p:nvPr/>
            </p:nvSpPr>
            <p:spPr bwMode="auto">
              <a:xfrm>
                <a:off x="6446838" y="5129213"/>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w="9525">
                <a:solidFill>
                  <a:srgbClr val="15AF97"/>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469">
                <a:extLst>
                  <a:ext uri="{FF2B5EF4-FFF2-40B4-BE49-F238E27FC236}">
                    <a16:creationId xmlns:a16="http://schemas.microsoft.com/office/drawing/2014/main" id="{EB471F1F-8812-44C5-A220-FEDDBB65D90E}"/>
                  </a:ext>
                </a:extLst>
              </p:cNvPr>
              <p:cNvSpPr>
                <a:spLocks noEditPoints="1"/>
              </p:cNvSpPr>
              <p:nvPr/>
            </p:nvSpPr>
            <p:spPr bwMode="auto">
              <a:xfrm>
                <a:off x="6937376" y="5129213"/>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w="9525">
                <a:solidFill>
                  <a:srgbClr val="15AF97"/>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470">
                <a:extLst>
                  <a:ext uri="{FF2B5EF4-FFF2-40B4-BE49-F238E27FC236}">
                    <a16:creationId xmlns:a16="http://schemas.microsoft.com/office/drawing/2014/main" id="{FB46EA3B-A2A7-4C48-ABFB-F8AB01DD09D5}"/>
                  </a:ext>
                </a:extLst>
              </p:cNvPr>
              <p:cNvSpPr>
                <a:spLocks noEditPoints="1"/>
              </p:cNvSpPr>
              <p:nvPr/>
            </p:nvSpPr>
            <p:spPr bwMode="auto">
              <a:xfrm>
                <a:off x="6610351" y="5129213"/>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w="9525">
                <a:solidFill>
                  <a:srgbClr val="15AF97"/>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471">
                <a:extLst>
                  <a:ext uri="{FF2B5EF4-FFF2-40B4-BE49-F238E27FC236}">
                    <a16:creationId xmlns:a16="http://schemas.microsoft.com/office/drawing/2014/main" id="{0579CC28-3704-44C2-AADA-525411EA18DB}"/>
                  </a:ext>
                </a:extLst>
              </p:cNvPr>
              <p:cNvSpPr>
                <a:spLocks noEditPoints="1"/>
              </p:cNvSpPr>
              <p:nvPr/>
            </p:nvSpPr>
            <p:spPr bwMode="auto">
              <a:xfrm>
                <a:off x="6773863" y="5129213"/>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w="9525">
                <a:solidFill>
                  <a:srgbClr val="15AF97"/>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472">
                <a:extLst>
                  <a:ext uri="{FF2B5EF4-FFF2-40B4-BE49-F238E27FC236}">
                    <a16:creationId xmlns:a16="http://schemas.microsoft.com/office/drawing/2014/main" id="{DB57506E-75A8-4C0B-90F7-D3E2E2E16015}"/>
                  </a:ext>
                </a:extLst>
              </p:cNvPr>
              <p:cNvSpPr>
                <a:spLocks noEditPoints="1"/>
              </p:cNvSpPr>
              <p:nvPr/>
            </p:nvSpPr>
            <p:spPr bwMode="auto">
              <a:xfrm>
                <a:off x="6446838" y="5270500"/>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w="9525">
                <a:solidFill>
                  <a:srgbClr val="15AF97"/>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473">
                <a:extLst>
                  <a:ext uri="{FF2B5EF4-FFF2-40B4-BE49-F238E27FC236}">
                    <a16:creationId xmlns:a16="http://schemas.microsoft.com/office/drawing/2014/main" id="{6AE1CD23-7644-462A-AC3F-CFC90F715E41}"/>
                  </a:ext>
                </a:extLst>
              </p:cNvPr>
              <p:cNvSpPr>
                <a:spLocks noEditPoints="1"/>
              </p:cNvSpPr>
              <p:nvPr/>
            </p:nvSpPr>
            <p:spPr bwMode="auto">
              <a:xfrm>
                <a:off x="6937376" y="5270500"/>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w="9525">
                <a:solidFill>
                  <a:srgbClr val="15AF97"/>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474">
                <a:extLst>
                  <a:ext uri="{FF2B5EF4-FFF2-40B4-BE49-F238E27FC236}">
                    <a16:creationId xmlns:a16="http://schemas.microsoft.com/office/drawing/2014/main" id="{30347D35-A821-4114-9F3A-88E0364A42ED}"/>
                  </a:ext>
                </a:extLst>
              </p:cNvPr>
              <p:cNvSpPr>
                <a:spLocks noEditPoints="1"/>
              </p:cNvSpPr>
              <p:nvPr/>
            </p:nvSpPr>
            <p:spPr bwMode="auto">
              <a:xfrm>
                <a:off x="6610351" y="5270500"/>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w="9525">
                <a:solidFill>
                  <a:srgbClr val="15AF97"/>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475">
                <a:extLst>
                  <a:ext uri="{FF2B5EF4-FFF2-40B4-BE49-F238E27FC236}">
                    <a16:creationId xmlns:a16="http://schemas.microsoft.com/office/drawing/2014/main" id="{F3649C17-481E-4461-B398-6D7A57BF8635}"/>
                  </a:ext>
                </a:extLst>
              </p:cNvPr>
              <p:cNvSpPr>
                <a:spLocks noEditPoints="1"/>
              </p:cNvSpPr>
              <p:nvPr/>
            </p:nvSpPr>
            <p:spPr bwMode="auto">
              <a:xfrm>
                <a:off x="6773863" y="5270500"/>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w="9525">
                <a:solidFill>
                  <a:srgbClr val="15AF97"/>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476">
                <a:extLst>
                  <a:ext uri="{FF2B5EF4-FFF2-40B4-BE49-F238E27FC236}">
                    <a16:creationId xmlns:a16="http://schemas.microsoft.com/office/drawing/2014/main" id="{FFDD5DCE-4BE6-41D6-845E-F728995FDF43}"/>
                  </a:ext>
                </a:extLst>
              </p:cNvPr>
              <p:cNvSpPr>
                <a:spLocks noEditPoints="1"/>
              </p:cNvSpPr>
              <p:nvPr/>
            </p:nvSpPr>
            <p:spPr bwMode="auto">
              <a:xfrm>
                <a:off x="6446838" y="5411788"/>
                <a:ext cx="103188" cy="104775"/>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w="9525">
                <a:solidFill>
                  <a:srgbClr val="15AF97"/>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477">
                <a:extLst>
                  <a:ext uri="{FF2B5EF4-FFF2-40B4-BE49-F238E27FC236}">
                    <a16:creationId xmlns:a16="http://schemas.microsoft.com/office/drawing/2014/main" id="{1CD53E33-DA9E-48CD-8068-905AA7BB3637}"/>
                  </a:ext>
                </a:extLst>
              </p:cNvPr>
              <p:cNvSpPr>
                <a:spLocks/>
              </p:cNvSpPr>
              <p:nvPr/>
            </p:nvSpPr>
            <p:spPr bwMode="auto">
              <a:xfrm>
                <a:off x="6937376" y="5411788"/>
                <a:ext cx="103188" cy="104775"/>
              </a:xfrm>
              <a:custGeom>
                <a:avLst/>
                <a:gdLst>
                  <a:gd name="T0" fmla="*/ 31 w 38"/>
                  <a:gd name="T1" fmla="*/ 38 h 38"/>
                  <a:gd name="T2" fmla="*/ 7 w 38"/>
                  <a:gd name="T3" fmla="*/ 38 h 38"/>
                  <a:gd name="T4" fmla="*/ 0 w 38"/>
                  <a:gd name="T5" fmla="*/ 31 h 38"/>
                  <a:gd name="T6" fmla="*/ 3 w 38"/>
                  <a:gd name="T7" fmla="*/ 28 h 38"/>
                  <a:gd name="T8" fmla="*/ 6 w 38"/>
                  <a:gd name="T9" fmla="*/ 31 h 38"/>
                  <a:gd name="T10" fmla="*/ 7 w 38"/>
                  <a:gd name="T11" fmla="*/ 32 h 38"/>
                  <a:gd name="T12" fmla="*/ 31 w 38"/>
                  <a:gd name="T13" fmla="*/ 32 h 38"/>
                  <a:gd name="T14" fmla="*/ 32 w 38"/>
                  <a:gd name="T15" fmla="*/ 31 h 38"/>
                  <a:gd name="T16" fmla="*/ 32 w 38"/>
                  <a:gd name="T17" fmla="*/ 7 h 38"/>
                  <a:gd name="T18" fmla="*/ 31 w 38"/>
                  <a:gd name="T19" fmla="*/ 6 h 38"/>
                  <a:gd name="T20" fmla="*/ 7 w 38"/>
                  <a:gd name="T21" fmla="*/ 6 h 38"/>
                  <a:gd name="T22" fmla="*/ 6 w 38"/>
                  <a:gd name="T23" fmla="*/ 7 h 38"/>
                  <a:gd name="T24" fmla="*/ 6 w 38"/>
                  <a:gd name="T25" fmla="*/ 17 h 38"/>
                  <a:gd name="T26" fmla="*/ 3 w 38"/>
                  <a:gd name="T27" fmla="*/ 20 h 38"/>
                  <a:gd name="T28" fmla="*/ 0 w 38"/>
                  <a:gd name="T29" fmla="*/ 17 h 38"/>
                  <a:gd name="T30" fmla="*/ 0 w 38"/>
                  <a:gd name="T31" fmla="*/ 7 h 38"/>
                  <a:gd name="T32" fmla="*/ 7 w 38"/>
                  <a:gd name="T33" fmla="*/ 0 h 38"/>
                  <a:gd name="T34" fmla="*/ 31 w 38"/>
                  <a:gd name="T35" fmla="*/ 0 h 38"/>
                  <a:gd name="T36" fmla="*/ 38 w 38"/>
                  <a:gd name="T37" fmla="*/ 7 h 38"/>
                  <a:gd name="T38" fmla="*/ 38 w 38"/>
                  <a:gd name="T39" fmla="*/ 31 h 38"/>
                  <a:gd name="T40" fmla="*/ 31 w 38"/>
                  <a:gd name="T41"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8">
                    <a:moveTo>
                      <a:pt x="31" y="38"/>
                    </a:moveTo>
                    <a:cubicBezTo>
                      <a:pt x="7" y="38"/>
                      <a:pt x="7" y="38"/>
                      <a:pt x="7" y="38"/>
                    </a:cubicBezTo>
                    <a:cubicBezTo>
                      <a:pt x="4" y="38"/>
                      <a:pt x="0" y="36"/>
                      <a:pt x="0" y="31"/>
                    </a:cubicBezTo>
                    <a:cubicBezTo>
                      <a:pt x="0" y="29"/>
                      <a:pt x="1" y="28"/>
                      <a:pt x="3" y="28"/>
                    </a:cubicBezTo>
                    <a:cubicBezTo>
                      <a:pt x="5" y="28"/>
                      <a:pt x="6" y="29"/>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ubicBezTo>
                      <a:pt x="7" y="6"/>
                      <a:pt x="7" y="6"/>
                      <a:pt x="7" y="6"/>
                    </a:cubicBezTo>
                    <a:cubicBezTo>
                      <a:pt x="6" y="6"/>
                      <a:pt x="6" y="7"/>
                      <a:pt x="6" y="7"/>
                    </a:cubicBezTo>
                    <a:cubicBezTo>
                      <a:pt x="6" y="17"/>
                      <a:pt x="6" y="17"/>
                      <a:pt x="6" y="17"/>
                    </a:cubicBezTo>
                    <a:cubicBezTo>
                      <a:pt x="6" y="19"/>
                      <a:pt x="5" y="20"/>
                      <a:pt x="3" y="20"/>
                    </a:cubicBezTo>
                    <a:cubicBezTo>
                      <a:pt x="1" y="20"/>
                      <a:pt x="0" y="19"/>
                      <a:pt x="0" y="17"/>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path>
                </a:pathLst>
              </a:custGeom>
              <a:grpFill/>
              <a:ln w="9525">
                <a:solidFill>
                  <a:srgbClr val="15AF97"/>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478">
                <a:extLst>
                  <a:ext uri="{FF2B5EF4-FFF2-40B4-BE49-F238E27FC236}">
                    <a16:creationId xmlns:a16="http://schemas.microsoft.com/office/drawing/2014/main" id="{EEE7C42D-0C9F-46DB-90DB-830EE937AB5B}"/>
                  </a:ext>
                </a:extLst>
              </p:cNvPr>
              <p:cNvSpPr>
                <a:spLocks noEditPoints="1"/>
              </p:cNvSpPr>
              <p:nvPr/>
            </p:nvSpPr>
            <p:spPr bwMode="auto">
              <a:xfrm>
                <a:off x="6561138" y="5364163"/>
                <a:ext cx="425450" cy="423863"/>
              </a:xfrm>
              <a:custGeom>
                <a:avLst/>
                <a:gdLst>
                  <a:gd name="T0" fmla="*/ 71 w 156"/>
                  <a:gd name="T1" fmla="*/ 156 h 156"/>
                  <a:gd name="T2" fmla="*/ 52 w 156"/>
                  <a:gd name="T3" fmla="*/ 151 h 156"/>
                  <a:gd name="T4" fmla="*/ 55 w 156"/>
                  <a:gd name="T5" fmla="*/ 132 h 156"/>
                  <a:gd name="T6" fmla="*/ 21 w 156"/>
                  <a:gd name="T7" fmla="*/ 128 h 156"/>
                  <a:gd name="T8" fmla="*/ 8 w 156"/>
                  <a:gd name="T9" fmla="*/ 112 h 156"/>
                  <a:gd name="T10" fmla="*/ 9 w 156"/>
                  <a:gd name="T11" fmla="*/ 108 h 156"/>
                  <a:gd name="T12" fmla="*/ 19 w 156"/>
                  <a:gd name="T13" fmla="*/ 78 h 156"/>
                  <a:gd name="T14" fmla="*/ 0 w 156"/>
                  <a:gd name="T15" fmla="*/ 71 h 156"/>
                  <a:gd name="T16" fmla="*/ 5 w 156"/>
                  <a:gd name="T17" fmla="*/ 52 h 156"/>
                  <a:gd name="T18" fmla="*/ 24 w 156"/>
                  <a:gd name="T19" fmla="*/ 55 h 156"/>
                  <a:gd name="T20" fmla="*/ 26 w 156"/>
                  <a:gd name="T21" fmla="*/ 23 h 156"/>
                  <a:gd name="T22" fmla="*/ 26 w 156"/>
                  <a:gd name="T23" fmla="*/ 19 h 156"/>
                  <a:gd name="T24" fmla="*/ 45 w 156"/>
                  <a:gd name="T25" fmla="*/ 10 h 156"/>
                  <a:gd name="T26" fmla="*/ 78 w 156"/>
                  <a:gd name="T27" fmla="*/ 19 h 156"/>
                  <a:gd name="T28" fmla="*/ 85 w 156"/>
                  <a:gd name="T29" fmla="*/ 0 h 156"/>
                  <a:gd name="T30" fmla="*/ 104 w 156"/>
                  <a:gd name="T31" fmla="*/ 5 h 156"/>
                  <a:gd name="T32" fmla="*/ 101 w 156"/>
                  <a:gd name="T33" fmla="*/ 24 h 156"/>
                  <a:gd name="T34" fmla="*/ 135 w 156"/>
                  <a:gd name="T35" fmla="*/ 28 h 156"/>
                  <a:gd name="T36" fmla="*/ 148 w 156"/>
                  <a:gd name="T37" fmla="*/ 44 h 156"/>
                  <a:gd name="T38" fmla="*/ 147 w 156"/>
                  <a:gd name="T39" fmla="*/ 48 h 156"/>
                  <a:gd name="T40" fmla="*/ 137 w 156"/>
                  <a:gd name="T41" fmla="*/ 78 h 156"/>
                  <a:gd name="T42" fmla="*/ 155 w 156"/>
                  <a:gd name="T43" fmla="*/ 82 h 156"/>
                  <a:gd name="T44" fmla="*/ 152 w 156"/>
                  <a:gd name="T45" fmla="*/ 102 h 156"/>
                  <a:gd name="T46" fmla="*/ 149 w 156"/>
                  <a:gd name="T47" fmla="*/ 104 h 156"/>
                  <a:gd name="T48" fmla="*/ 121 w 156"/>
                  <a:gd name="T49" fmla="*/ 118 h 156"/>
                  <a:gd name="T50" fmla="*/ 131 w 156"/>
                  <a:gd name="T51" fmla="*/ 135 h 156"/>
                  <a:gd name="T52" fmla="*/ 115 w 156"/>
                  <a:gd name="T53" fmla="*/ 147 h 156"/>
                  <a:gd name="T54" fmla="*/ 101 w 156"/>
                  <a:gd name="T55" fmla="*/ 132 h 156"/>
                  <a:gd name="T56" fmla="*/ 75 w 156"/>
                  <a:gd name="T57" fmla="*/ 154 h 156"/>
                  <a:gd name="T58" fmla="*/ 58 w 156"/>
                  <a:gd name="T59" fmla="*/ 147 h 156"/>
                  <a:gd name="T60" fmla="*/ 73 w 156"/>
                  <a:gd name="T61" fmla="*/ 133 h 156"/>
                  <a:gd name="T62" fmla="*/ 76 w 156"/>
                  <a:gd name="T63" fmla="*/ 131 h 156"/>
                  <a:gd name="T64" fmla="*/ 105 w 156"/>
                  <a:gd name="T65" fmla="*/ 126 h 156"/>
                  <a:gd name="T66" fmla="*/ 124 w 156"/>
                  <a:gd name="T67" fmla="*/ 134 h 156"/>
                  <a:gd name="T68" fmla="*/ 115 w 156"/>
                  <a:gd name="T69" fmla="*/ 116 h 156"/>
                  <a:gd name="T70" fmla="*/ 131 w 156"/>
                  <a:gd name="T71" fmla="*/ 94 h 156"/>
                  <a:gd name="T72" fmla="*/ 149 w 156"/>
                  <a:gd name="T73" fmla="*/ 86 h 156"/>
                  <a:gd name="T74" fmla="*/ 131 w 156"/>
                  <a:gd name="T75" fmla="*/ 80 h 156"/>
                  <a:gd name="T76" fmla="*/ 127 w 156"/>
                  <a:gd name="T77" fmla="*/ 53 h 156"/>
                  <a:gd name="T78" fmla="*/ 135 w 156"/>
                  <a:gd name="T79" fmla="*/ 34 h 156"/>
                  <a:gd name="T80" fmla="*/ 117 w 156"/>
                  <a:gd name="T81" fmla="*/ 43 h 156"/>
                  <a:gd name="T82" fmla="*/ 94 w 156"/>
                  <a:gd name="T83" fmla="*/ 25 h 156"/>
                  <a:gd name="T84" fmla="*/ 86 w 156"/>
                  <a:gd name="T85" fmla="*/ 6 h 156"/>
                  <a:gd name="T86" fmla="*/ 80 w 156"/>
                  <a:gd name="T87" fmla="*/ 25 h 156"/>
                  <a:gd name="T88" fmla="*/ 51 w 156"/>
                  <a:gd name="T89" fmla="*/ 30 h 156"/>
                  <a:gd name="T90" fmla="*/ 32 w 156"/>
                  <a:gd name="T91" fmla="*/ 22 h 156"/>
                  <a:gd name="T92" fmla="*/ 41 w 156"/>
                  <a:gd name="T93" fmla="*/ 40 h 156"/>
                  <a:gd name="T94" fmla="*/ 25 w 156"/>
                  <a:gd name="T95" fmla="*/ 61 h 156"/>
                  <a:gd name="T96" fmla="*/ 6 w 156"/>
                  <a:gd name="T97" fmla="*/ 70 h 156"/>
                  <a:gd name="T98" fmla="*/ 25 w 156"/>
                  <a:gd name="T99" fmla="*/ 76 h 156"/>
                  <a:gd name="T100" fmla="*/ 28 w 156"/>
                  <a:gd name="T101" fmla="*/ 103 h 156"/>
                  <a:gd name="T102" fmla="*/ 21 w 156"/>
                  <a:gd name="T103" fmla="*/ 121 h 156"/>
                  <a:gd name="T104" fmla="*/ 39 w 156"/>
                  <a:gd name="T105" fmla="*/ 113 h 156"/>
                  <a:gd name="T106" fmla="*/ 61 w 156"/>
                  <a:gd name="T10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6" h="156">
                    <a:moveTo>
                      <a:pt x="72" y="156"/>
                    </a:moveTo>
                    <a:cubicBezTo>
                      <a:pt x="72" y="156"/>
                      <a:pt x="72" y="156"/>
                      <a:pt x="71" y="156"/>
                    </a:cubicBezTo>
                    <a:cubicBezTo>
                      <a:pt x="54" y="153"/>
                      <a:pt x="54" y="153"/>
                      <a:pt x="54" y="153"/>
                    </a:cubicBezTo>
                    <a:cubicBezTo>
                      <a:pt x="53" y="152"/>
                      <a:pt x="53" y="152"/>
                      <a:pt x="52" y="151"/>
                    </a:cubicBezTo>
                    <a:cubicBezTo>
                      <a:pt x="52" y="151"/>
                      <a:pt x="52" y="150"/>
                      <a:pt x="52" y="149"/>
                    </a:cubicBezTo>
                    <a:cubicBezTo>
                      <a:pt x="55" y="132"/>
                      <a:pt x="55" y="132"/>
                      <a:pt x="55" y="132"/>
                    </a:cubicBezTo>
                    <a:cubicBezTo>
                      <a:pt x="48" y="129"/>
                      <a:pt x="41" y="124"/>
                      <a:pt x="36" y="119"/>
                    </a:cubicBezTo>
                    <a:cubicBezTo>
                      <a:pt x="21" y="128"/>
                      <a:pt x="21" y="128"/>
                      <a:pt x="21" y="128"/>
                    </a:cubicBezTo>
                    <a:cubicBezTo>
                      <a:pt x="20" y="129"/>
                      <a:pt x="18" y="129"/>
                      <a:pt x="17" y="127"/>
                    </a:cubicBezTo>
                    <a:cubicBezTo>
                      <a:pt x="8" y="112"/>
                      <a:pt x="8" y="112"/>
                      <a:pt x="8" y="112"/>
                    </a:cubicBezTo>
                    <a:cubicBezTo>
                      <a:pt x="7" y="112"/>
                      <a:pt x="7" y="111"/>
                      <a:pt x="7" y="110"/>
                    </a:cubicBezTo>
                    <a:cubicBezTo>
                      <a:pt x="7" y="109"/>
                      <a:pt x="8" y="109"/>
                      <a:pt x="9" y="108"/>
                    </a:cubicBezTo>
                    <a:cubicBezTo>
                      <a:pt x="23" y="99"/>
                      <a:pt x="23" y="99"/>
                      <a:pt x="23" y="99"/>
                    </a:cubicBezTo>
                    <a:cubicBezTo>
                      <a:pt x="21" y="92"/>
                      <a:pt x="19" y="85"/>
                      <a:pt x="19" y="78"/>
                    </a:cubicBezTo>
                    <a:cubicBezTo>
                      <a:pt x="2" y="75"/>
                      <a:pt x="2" y="75"/>
                      <a:pt x="2" y="75"/>
                    </a:cubicBezTo>
                    <a:cubicBezTo>
                      <a:pt x="1" y="75"/>
                      <a:pt x="0" y="73"/>
                      <a:pt x="0" y="71"/>
                    </a:cubicBezTo>
                    <a:cubicBezTo>
                      <a:pt x="3" y="54"/>
                      <a:pt x="3" y="54"/>
                      <a:pt x="3" y="54"/>
                    </a:cubicBezTo>
                    <a:cubicBezTo>
                      <a:pt x="4" y="53"/>
                      <a:pt x="4" y="53"/>
                      <a:pt x="5" y="52"/>
                    </a:cubicBezTo>
                    <a:cubicBezTo>
                      <a:pt x="5" y="52"/>
                      <a:pt x="6" y="52"/>
                      <a:pt x="7" y="52"/>
                    </a:cubicBezTo>
                    <a:cubicBezTo>
                      <a:pt x="24" y="55"/>
                      <a:pt x="24" y="55"/>
                      <a:pt x="24" y="55"/>
                    </a:cubicBezTo>
                    <a:cubicBezTo>
                      <a:pt x="27" y="49"/>
                      <a:pt x="30" y="43"/>
                      <a:pt x="35" y="37"/>
                    </a:cubicBezTo>
                    <a:cubicBezTo>
                      <a:pt x="26" y="23"/>
                      <a:pt x="26" y="23"/>
                      <a:pt x="26" y="23"/>
                    </a:cubicBezTo>
                    <a:cubicBezTo>
                      <a:pt x="25" y="23"/>
                      <a:pt x="25" y="22"/>
                      <a:pt x="25" y="21"/>
                    </a:cubicBezTo>
                    <a:cubicBezTo>
                      <a:pt x="25" y="20"/>
                      <a:pt x="26" y="20"/>
                      <a:pt x="26" y="19"/>
                    </a:cubicBezTo>
                    <a:cubicBezTo>
                      <a:pt x="41" y="9"/>
                      <a:pt x="41" y="9"/>
                      <a:pt x="41" y="9"/>
                    </a:cubicBezTo>
                    <a:cubicBezTo>
                      <a:pt x="42" y="8"/>
                      <a:pt x="44" y="8"/>
                      <a:pt x="45" y="10"/>
                    </a:cubicBezTo>
                    <a:cubicBezTo>
                      <a:pt x="55" y="24"/>
                      <a:pt x="55" y="24"/>
                      <a:pt x="55" y="24"/>
                    </a:cubicBezTo>
                    <a:cubicBezTo>
                      <a:pt x="62" y="21"/>
                      <a:pt x="70" y="19"/>
                      <a:pt x="78" y="19"/>
                    </a:cubicBezTo>
                    <a:cubicBezTo>
                      <a:pt x="81" y="2"/>
                      <a:pt x="81" y="2"/>
                      <a:pt x="81" y="2"/>
                    </a:cubicBezTo>
                    <a:cubicBezTo>
                      <a:pt x="81" y="1"/>
                      <a:pt x="83" y="0"/>
                      <a:pt x="85" y="0"/>
                    </a:cubicBezTo>
                    <a:cubicBezTo>
                      <a:pt x="102" y="3"/>
                      <a:pt x="102" y="3"/>
                      <a:pt x="102" y="3"/>
                    </a:cubicBezTo>
                    <a:cubicBezTo>
                      <a:pt x="103" y="4"/>
                      <a:pt x="103" y="4"/>
                      <a:pt x="104" y="5"/>
                    </a:cubicBezTo>
                    <a:cubicBezTo>
                      <a:pt x="104" y="5"/>
                      <a:pt x="104" y="6"/>
                      <a:pt x="104" y="7"/>
                    </a:cubicBezTo>
                    <a:cubicBezTo>
                      <a:pt x="101" y="24"/>
                      <a:pt x="101" y="24"/>
                      <a:pt x="101" y="24"/>
                    </a:cubicBezTo>
                    <a:cubicBezTo>
                      <a:pt x="108" y="27"/>
                      <a:pt x="115" y="31"/>
                      <a:pt x="120" y="37"/>
                    </a:cubicBezTo>
                    <a:cubicBezTo>
                      <a:pt x="135" y="28"/>
                      <a:pt x="135" y="28"/>
                      <a:pt x="135" y="28"/>
                    </a:cubicBezTo>
                    <a:cubicBezTo>
                      <a:pt x="136" y="27"/>
                      <a:pt x="138" y="27"/>
                      <a:pt x="139" y="29"/>
                    </a:cubicBezTo>
                    <a:cubicBezTo>
                      <a:pt x="148" y="44"/>
                      <a:pt x="148" y="44"/>
                      <a:pt x="148" y="44"/>
                    </a:cubicBezTo>
                    <a:cubicBezTo>
                      <a:pt x="149" y="44"/>
                      <a:pt x="149" y="45"/>
                      <a:pt x="149" y="46"/>
                    </a:cubicBezTo>
                    <a:cubicBezTo>
                      <a:pt x="149" y="47"/>
                      <a:pt x="148" y="47"/>
                      <a:pt x="147" y="48"/>
                    </a:cubicBezTo>
                    <a:cubicBezTo>
                      <a:pt x="133" y="57"/>
                      <a:pt x="133" y="57"/>
                      <a:pt x="133" y="57"/>
                    </a:cubicBezTo>
                    <a:cubicBezTo>
                      <a:pt x="135" y="64"/>
                      <a:pt x="137" y="71"/>
                      <a:pt x="137" y="78"/>
                    </a:cubicBezTo>
                    <a:cubicBezTo>
                      <a:pt x="154" y="81"/>
                      <a:pt x="154" y="81"/>
                      <a:pt x="154" y="81"/>
                    </a:cubicBezTo>
                    <a:cubicBezTo>
                      <a:pt x="154" y="81"/>
                      <a:pt x="155" y="82"/>
                      <a:pt x="155" y="82"/>
                    </a:cubicBezTo>
                    <a:cubicBezTo>
                      <a:pt x="156" y="83"/>
                      <a:pt x="156" y="84"/>
                      <a:pt x="156" y="85"/>
                    </a:cubicBezTo>
                    <a:cubicBezTo>
                      <a:pt x="152" y="102"/>
                      <a:pt x="152" y="102"/>
                      <a:pt x="152" y="102"/>
                    </a:cubicBezTo>
                    <a:cubicBezTo>
                      <a:pt x="152" y="103"/>
                      <a:pt x="152" y="103"/>
                      <a:pt x="151" y="104"/>
                    </a:cubicBezTo>
                    <a:cubicBezTo>
                      <a:pt x="151" y="104"/>
                      <a:pt x="150" y="104"/>
                      <a:pt x="149" y="104"/>
                    </a:cubicBezTo>
                    <a:cubicBezTo>
                      <a:pt x="132" y="101"/>
                      <a:pt x="132" y="101"/>
                      <a:pt x="132" y="101"/>
                    </a:cubicBezTo>
                    <a:cubicBezTo>
                      <a:pt x="129" y="107"/>
                      <a:pt x="125" y="113"/>
                      <a:pt x="121" y="118"/>
                    </a:cubicBezTo>
                    <a:cubicBezTo>
                      <a:pt x="130" y="133"/>
                      <a:pt x="130" y="133"/>
                      <a:pt x="130" y="133"/>
                    </a:cubicBezTo>
                    <a:cubicBezTo>
                      <a:pt x="131" y="133"/>
                      <a:pt x="131" y="134"/>
                      <a:pt x="131" y="135"/>
                    </a:cubicBezTo>
                    <a:cubicBezTo>
                      <a:pt x="131" y="136"/>
                      <a:pt x="130" y="136"/>
                      <a:pt x="130" y="137"/>
                    </a:cubicBezTo>
                    <a:cubicBezTo>
                      <a:pt x="115" y="147"/>
                      <a:pt x="115" y="147"/>
                      <a:pt x="115" y="147"/>
                    </a:cubicBezTo>
                    <a:cubicBezTo>
                      <a:pt x="114" y="148"/>
                      <a:pt x="112" y="147"/>
                      <a:pt x="111" y="146"/>
                    </a:cubicBezTo>
                    <a:cubicBezTo>
                      <a:pt x="101" y="132"/>
                      <a:pt x="101" y="132"/>
                      <a:pt x="101" y="132"/>
                    </a:cubicBezTo>
                    <a:cubicBezTo>
                      <a:pt x="94" y="135"/>
                      <a:pt x="86" y="137"/>
                      <a:pt x="78" y="137"/>
                    </a:cubicBezTo>
                    <a:cubicBezTo>
                      <a:pt x="75" y="154"/>
                      <a:pt x="75" y="154"/>
                      <a:pt x="75" y="154"/>
                    </a:cubicBezTo>
                    <a:cubicBezTo>
                      <a:pt x="75" y="155"/>
                      <a:pt x="73" y="156"/>
                      <a:pt x="72" y="156"/>
                    </a:cubicBezTo>
                    <a:close/>
                    <a:moveTo>
                      <a:pt x="58" y="147"/>
                    </a:moveTo>
                    <a:cubicBezTo>
                      <a:pt x="70" y="149"/>
                      <a:pt x="70" y="149"/>
                      <a:pt x="70" y="149"/>
                    </a:cubicBezTo>
                    <a:cubicBezTo>
                      <a:pt x="73" y="133"/>
                      <a:pt x="73" y="133"/>
                      <a:pt x="73" y="133"/>
                    </a:cubicBezTo>
                    <a:cubicBezTo>
                      <a:pt x="73" y="132"/>
                      <a:pt x="74" y="131"/>
                      <a:pt x="76" y="131"/>
                    </a:cubicBezTo>
                    <a:cubicBezTo>
                      <a:pt x="76" y="131"/>
                      <a:pt x="76" y="131"/>
                      <a:pt x="76" y="131"/>
                    </a:cubicBezTo>
                    <a:cubicBezTo>
                      <a:pt x="85" y="131"/>
                      <a:pt x="93" y="129"/>
                      <a:pt x="101" y="125"/>
                    </a:cubicBezTo>
                    <a:cubicBezTo>
                      <a:pt x="102" y="125"/>
                      <a:pt x="104" y="125"/>
                      <a:pt x="105" y="126"/>
                    </a:cubicBezTo>
                    <a:cubicBezTo>
                      <a:pt x="114" y="140"/>
                      <a:pt x="114" y="140"/>
                      <a:pt x="114" y="140"/>
                    </a:cubicBezTo>
                    <a:cubicBezTo>
                      <a:pt x="124" y="134"/>
                      <a:pt x="124" y="134"/>
                      <a:pt x="124" y="134"/>
                    </a:cubicBezTo>
                    <a:cubicBezTo>
                      <a:pt x="114" y="120"/>
                      <a:pt x="114" y="120"/>
                      <a:pt x="114" y="120"/>
                    </a:cubicBezTo>
                    <a:cubicBezTo>
                      <a:pt x="113" y="119"/>
                      <a:pt x="113" y="117"/>
                      <a:pt x="115" y="116"/>
                    </a:cubicBezTo>
                    <a:cubicBezTo>
                      <a:pt x="120" y="110"/>
                      <a:pt x="125" y="104"/>
                      <a:pt x="127" y="96"/>
                    </a:cubicBezTo>
                    <a:cubicBezTo>
                      <a:pt x="128" y="95"/>
                      <a:pt x="129" y="94"/>
                      <a:pt x="131" y="94"/>
                    </a:cubicBezTo>
                    <a:cubicBezTo>
                      <a:pt x="147" y="98"/>
                      <a:pt x="147" y="98"/>
                      <a:pt x="147" y="98"/>
                    </a:cubicBezTo>
                    <a:cubicBezTo>
                      <a:pt x="149" y="86"/>
                      <a:pt x="149" y="86"/>
                      <a:pt x="149" y="86"/>
                    </a:cubicBezTo>
                    <a:cubicBezTo>
                      <a:pt x="133" y="83"/>
                      <a:pt x="133" y="83"/>
                      <a:pt x="133" y="83"/>
                    </a:cubicBezTo>
                    <a:cubicBezTo>
                      <a:pt x="132" y="83"/>
                      <a:pt x="131" y="81"/>
                      <a:pt x="131" y="80"/>
                    </a:cubicBezTo>
                    <a:cubicBezTo>
                      <a:pt x="131" y="72"/>
                      <a:pt x="129" y="64"/>
                      <a:pt x="126" y="57"/>
                    </a:cubicBezTo>
                    <a:cubicBezTo>
                      <a:pt x="126" y="56"/>
                      <a:pt x="126" y="54"/>
                      <a:pt x="127" y="53"/>
                    </a:cubicBezTo>
                    <a:cubicBezTo>
                      <a:pt x="142" y="44"/>
                      <a:pt x="142" y="44"/>
                      <a:pt x="142" y="44"/>
                    </a:cubicBezTo>
                    <a:cubicBezTo>
                      <a:pt x="135" y="34"/>
                      <a:pt x="135" y="34"/>
                      <a:pt x="135" y="34"/>
                    </a:cubicBezTo>
                    <a:cubicBezTo>
                      <a:pt x="121" y="43"/>
                      <a:pt x="121" y="43"/>
                      <a:pt x="121" y="43"/>
                    </a:cubicBezTo>
                    <a:cubicBezTo>
                      <a:pt x="120" y="44"/>
                      <a:pt x="118" y="44"/>
                      <a:pt x="117" y="43"/>
                    </a:cubicBezTo>
                    <a:cubicBezTo>
                      <a:pt x="112" y="36"/>
                      <a:pt x="104" y="32"/>
                      <a:pt x="96" y="29"/>
                    </a:cubicBezTo>
                    <a:cubicBezTo>
                      <a:pt x="95" y="28"/>
                      <a:pt x="94" y="27"/>
                      <a:pt x="94" y="25"/>
                    </a:cubicBezTo>
                    <a:cubicBezTo>
                      <a:pt x="98" y="9"/>
                      <a:pt x="98" y="9"/>
                      <a:pt x="98" y="9"/>
                    </a:cubicBezTo>
                    <a:cubicBezTo>
                      <a:pt x="86" y="6"/>
                      <a:pt x="86" y="6"/>
                      <a:pt x="86" y="6"/>
                    </a:cubicBezTo>
                    <a:cubicBezTo>
                      <a:pt x="83" y="23"/>
                      <a:pt x="83" y="23"/>
                      <a:pt x="83" y="23"/>
                    </a:cubicBezTo>
                    <a:cubicBezTo>
                      <a:pt x="83" y="24"/>
                      <a:pt x="82" y="25"/>
                      <a:pt x="80" y="25"/>
                    </a:cubicBezTo>
                    <a:cubicBezTo>
                      <a:pt x="71" y="25"/>
                      <a:pt x="63" y="27"/>
                      <a:pt x="55" y="31"/>
                    </a:cubicBezTo>
                    <a:cubicBezTo>
                      <a:pt x="54" y="31"/>
                      <a:pt x="52" y="31"/>
                      <a:pt x="51" y="30"/>
                    </a:cubicBezTo>
                    <a:cubicBezTo>
                      <a:pt x="42" y="16"/>
                      <a:pt x="42" y="16"/>
                      <a:pt x="42" y="16"/>
                    </a:cubicBezTo>
                    <a:cubicBezTo>
                      <a:pt x="32" y="22"/>
                      <a:pt x="32" y="22"/>
                      <a:pt x="32" y="22"/>
                    </a:cubicBezTo>
                    <a:cubicBezTo>
                      <a:pt x="42" y="36"/>
                      <a:pt x="42" y="36"/>
                      <a:pt x="42" y="36"/>
                    </a:cubicBezTo>
                    <a:cubicBezTo>
                      <a:pt x="43" y="37"/>
                      <a:pt x="42" y="39"/>
                      <a:pt x="41" y="40"/>
                    </a:cubicBezTo>
                    <a:cubicBezTo>
                      <a:pt x="36" y="46"/>
                      <a:pt x="31" y="52"/>
                      <a:pt x="29" y="60"/>
                    </a:cubicBezTo>
                    <a:cubicBezTo>
                      <a:pt x="28" y="61"/>
                      <a:pt x="27" y="62"/>
                      <a:pt x="25" y="61"/>
                    </a:cubicBezTo>
                    <a:cubicBezTo>
                      <a:pt x="9" y="58"/>
                      <a:pt x="9" y="58"/>
                      <a:pt x="9" y="58"/>
                    </a:cubicBezTo>
                    <a:cubicBezTo>
                      <a:pt x="6" y="70"/>
                      <a:pt x="6" y="70"/>
                      <a:pt x="6" y="70"/>
                    </a:cubicBezTo>
                    <a:cubicBezTo>
                      <a:pt x="23" y="73"/>
                      <a:pt x="23" y="73"/>
                      <a:pt x="23" y="73"/>
                    </a:cubicBezTo>
                    <a:cubicBezTo>
                      <a:pt x="24" y="73"/>
                      <a:pt x="25" y="74"/>
                      <a:pt x="25" y="76"/>
                    </a:cubicBezTo>
                    <a:cubicBezTo>
                      <a:pt x="25" y="84"/>
                      <a:pt x="26" y="92"/>
                      <a:pt x="30" y="99"/>
                    </a:cubicBezTo>
                    <a:cubicBezTo>
                      <a:pt x="30" y="100"/>
                      <a:pt x="30" y="102"/>
                      <a:pt x="28" y="103"/>
                    </a:cubicBezTo>
                    <a:cubicBezTo>
                      <a:pt x="14" y="112"/>
                      <a:pt x="14" y="112"/>
                      <a:pt x="14" y="112"/>
                    </a:cubicBezTo>
                    <a:cubicBezTo>
                      <a:pt x="21" y="121"/>
                      <a:pt x="21" y="121"/>
                      <a:pt x="21" y="121"/>
                    </a:cubicBezTo>
                    <a:cubicBezTo>
                      <a:pt x="35" y="112"/>
                      <a:pt x="35" y="112"/>
                      <a:pt x="35" y="112"/>
                    </a:cubicBezTo>
                    <a:cubicBezTo>
                      <a:pt x="36" y="112"/>
                      <a:pt x="38" y="112"/>
                      <a:pt x="39" y="113"/>
                    </a:cubicBezTo>
                    <a:cubicBezTo>
                      <a:pt x="44" y="119"/>
                      <a:pt x="52" y="124"/>
                      <a:pt x="60" y="127"/>
                    </a:cubicBezTo>
                    <a:cubicBezTo>
                      <a:pt x="61" y="128"/>
                      <a:pt x="62" y="129"/>
                      <a:pt x="61" y="131"/>
                    </a:cubicBezTo>
                    <a:lnTo>
                      <a:pt x="58" y="147"/>
                    </a:lnTo>
                    <a:close/>
                  </a:path>
                </a:pathLst>
              </a:custGeom>
              <a:grpFill/>
              <a:ln w="9525">
                <a:solidFill>
                  <a:srgbClr val="15AF97"/>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479">
                <a:extLst>
                  <a:ext uri="{FF2B5EF4-FFF2-40B4-BE49-F238E27FC236}">
                    <a16:creationId xmlns:a16="http://schemas.microsoft.com/office/drawing/2014/main" id="{FAB1BE84-BEEB-4A21-8A8B-22C01240CD0C}"/>
                  </a:ext>
                </a:extLst>
              </p:cNvPr>
              <p:cNvSpPr>
                <a:spLocks noEditPoints="1"/>
              </p:cNvSpPr>
              <p:nvPr/>
            </p:nvSpPr>
            <p:spPr bwMode="auto">
              <a:xfrm>
                <a:off x="6689726" y="5491163"/>
                <a:ext cx="168275" cy="169863"/>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6 h 62"/>
                  <a:gd name="T12" fmla="*/ 6 w 62"/>
                  <a:gd name="T13" fmla="*/ 31 h 62"/>
                  <a:gd name="T14" fmla="*/ 31 w 62"/>
                  <a:gd name="T15" fmla="*/ 56 h 62"/>
                  <a:gd name="T16" fmla="*/ 56 w 62"/>
                  <a:gd name="T17" fmla="*/ 31 h 62"/>
                  <a:gd name="T18" fmla="*/ 31 w 62"/>
                  <a:gd name="T19" fmla="*/ 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6"/>
                    </a:moveTo>
                    <a:cubicBezTo>
                      <a:pt x="17" y="6"/>
                      <a:pt x="6" y="17"/>
                      <a:pt x="6" y="31"/>
                    </a:cubicBezTo>
                    <a:cubicBezTo>
                      <a:pt x="6" y="45"/>
                      <a:pt x="17" y="56"/>
                      <a:pt x="31" y="56"/>
                    </a:cubicBezTo>
                    <a:cubicBezTo>
                      <a:pt x="44" y="56"/>
                      <a:pt x="56" y="45"/>
                      <a:pt x="56" y="31"/>
                    </a:cubicBezTo>
                    <a:cubicBezTo>
                      <a:pt x="56" y="17"/>
                      <a:pt x="44" y="6"/>
                      <a:pt x="31" y="6"/>
                    </a:cubicBezTo>
                    <a:close/>
                  </a:path>
                </a:pathLst>
              </a:custGeom>
              <a:grpFill/>
              <a:ln w="9525">
                <a:solidFill>
                  <a:srgbClr val="15AF97"/>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47" name="Group 46">
            <a:extLst>
              <a:ext uri="{FF2B5EF4-FFF2-40B4-BE49-F238E27FC236}">
                <a16:creationId xmlns:a16="http://schemas.microsoft.com/office/drawing/2014/main" id="{6AC97B66-D8F7-41E3-82F7-31BC07EF66B4}"/>
              </a:ext>
            </a:extLst>
          </p:cNvPr>
          <p:cNvGrpSpPr/>
          <p:nvPr/>
        </p:nvGrpSpPr>
        <p:grpSpPr>
          <a:xfrm>
            <a:off x="3591720" y="1959497"/>
            <a:ext cx="1873188" cy="2721679"/>
            <a:chOff x="2143662" y="1965731"/>
            <a:chExt cx="1873188" cy="2721679"/>
          </a:xfrm>
        </p:grpSpPr>
        <p:grpSp>
          <p:nvGrpSpPr>
            <p:cNvPr id="13" name="Group 12">
              <a:extLst>
                <a:ext uri="{FF2B5EF4-FFF2-40B4-BE49-F238E27FC236}">
                  <a16:creationId xmlns:a16="http://schemas.microsoft.com/office/drawing/2014/main" id="{E6E89C72-2C86-4281-8CBD-70DA0559AFEB}"/>
                </a:ext>
              </a:extLst>
            </p:cNvPr>
            <p:cNvGrpSpPr/>
            <p:nvPr/>
          </p:nvGrpSpPr>
          <p:grpSpPr>
            <a:xfrm>
              <a:off x="2143662" y="2849732"/>
              <a:ext cx="1873188" cy="1837678"/>
              <a:chOff x="133165" y="2849732"/>
              <a:chExt cx="1873188" cy="1837678"/>
            </a:xfrm>
          </p:grpSpPr>
          <p:sp>
            <p:nvSpPr>
              <p:cNvPr id="14" name="Rectangle: Rounded Corners 13">
                <a:extLst>
                  <a:ext uri="{FF2B5EF4-FFF2-40B4-BE49-F238E27FC236}">
                    <a16:creationId xmlns:a16="http://schemas.microsoft.com/office/drawing/2014/main" id="{236E0B20-7264-4D29-B70B-21B1813F0B96}"/>
                  </a:ext>
                </a:extLst>
              </p:cNvPr>
              <p:cNvSpPr/>
              <p:nvPr/>
            </p:nvSpPr>
            <p:spPr>
              <a:xfrm>
                <a:off x="133165" y="2849732"/>
                <a:ext cx="1873188" cy="1837678"/>
              </a:xfrm>
              <a:prstGeom prst="roundRect">
                <a:avLst>
                  <a:gd name="adj" fmla="val 9421"/>
                </a:avLst>
              </a:prstGeom>
              <a:solidFill>
                <a:srgbClr val="0080B7"/>
              </a:solidFill>
              <a:ln>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6B4B7FF1-87E0-4ED1-BDA5-E1762DF28DE5}"/>
                  </a:ext>
                </a:extLst>
              </p:cNvPr>
              <p:cNvSpPr txBox="1"/>
              <p:nvPr/>
            </p:nvSpPr>
            <p:spPr>
              <a:xfrm>
                <a:off x="307389" y="3076074"/>
                <a:ext cx="1524740" cy="1384995"/>
              </a:xfrm>
              <a:prstGeom prst="rect">
                <a:avLst/>
              </a:prstGeom>
              <a:noFill/>
            </p:spPr>
            <p:txBody>
              <a:bodyPr wrap="square">
                <a:spAutoFit/>
              </a:bodyPr>
              <a:lstStyle/>
              <a:p>
                <a:pPr algn="ctr"/>
                <a:r>
                  <a:rPr lang="en-US" sz="1400" dirty="0">
                    <a:solidFill>
                      <a:schemeClr val="bg1"/>
                    </a:solidFill>
                    <a:cs typeface="Segoe UI" panose="020B0502040204020203" pitchFamily="34" charset="0"/>
                  </a:rPr>
                  <a:t>Integration with GitHub, to retrieve API Proxy data for customer using GitHub as SCM</a:t>
                </a:r>
              </a:p>
            </p:txBody>
          </p:sp>
        </p:grpSp>
        <p:pic>
          <p:nvPicPr>
            <p:cNvPr id="1028" name="Picture 4" descr="GitHub Logo, history, meaning, symbol, PNG">
              <a:extLst>
                <a:ext uri="{FF2B5EF4-FFF2-40B4-BE49-F238E27FC236}">
                  <a16:creationId xmlns:a16="http://schemas.microsoft.com/office/drawing/2014/main" id="{EA011982-92DF-4B11-B8D2-E94EDEA8A9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183" b="24183"/>
            <a:stretch/>
          </p:blipFill>
          <p:spPr bwMode="auto">
            <a:xfrm>
              <a:off x="2459056" y="2404391"/>
              <a:ext cx="1143680" cy="332170"/>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Group 59">
              <a:extLst>
                <a:ext uri="{FF2B5EF4-FFF2-40B4-BE49-F238E27FC236}">
                  <a16:creationId xmlns:a16="http://schemas.microsoft.com/office/drawing/2014/main" id="{72DB83E8-10A2-446F-BABF-13FCBB9D5F9A}"/>
                </a:ext>
              </a:extLst>
            </p:cNvPr>
            <p:cNvGrpSpPr/>
            <p:nvPr/>
          </p:nvGrpSpPr>
          <p:grpSpPr>
            <a:xfrm>
              <a:off x="2784839" y="1965731"/>
              <a:ext cx="492114" cy="499460"/>
              <a:chOff x="1428750" y="3773488"/>
              <a:chExt cx="1489075" cy="1511300"/>
            </a:xfrm>
          </p:grpSpPr>
          <p:sp>
            <p:nvSpPr>
              <p:cNvPr id="61" name="Freeform 55">
                <a:extLst>
                  <a:ext uri="{FF2B5EF4-FFF2-40B4-BE49-F238E27FC236}">
                    <a16:creationId xmlns:a16="http://schemas.microsoft.com/office/drawing/2014/main" id="{92813AF5-71CE-46DE-88E4-FA83DF93674A}"/>
                  </a:ext>
                </a:extLst>
              </p:cNvPr>
              <p:cNvSpPr>
                <a:spLocks noEditPoints="1"/>
              </p:cNvSpPr>
              <p:nvPr/>
            </p:nvSpPr>
            <p:spPr bwMode="auto">
              <a:xfrm>
                <a:off x="1428750" y="3773488"/>
                <a:ext cx="1489075" cy="1511300"/>
              </a:xfrm>
              <a:custGeom>
                <a:avLst/>
                <a:gdLst>
                  <a:gd name="T0" fmla="*/ 1836 w 2026"/>
                  <a:gd name="T1" fmla="*/ 830 h 2057"/>
                  <a:gd name="T2" fmla="*/ 2000 w 2026"/>
                  <a:gd name="T3" fmla="*/ 886 h 2057"/>
                  <a:gd name="T4" fmla="*/ 2026 w 2026"/>
                  <a:gd name="T5" fmla="*/ 922 h 2057"/>
                  <a:gd name="T6" fmla="*/ 2026 w 2026"/>
                  <a:gd name="T7" fmla="*/ 1134 h 2057"/>
                  <a:gd name="T8" fmla="*/ 2000 w 2026"/>
                  <a:gd name="T9" fmla="*/ 1170 h 2057"/>
                  <a:gd name="T10" fmla="*/ 1836 w 2026"/>
                  <a:gd name="T11" fmla="*/ 1226 h 2057"/>
                  <a:gd name="T12" fmla="*/ 1768 w 2026"/>
                  <a:gd name="T13" fmla="*/ 1412 h 2057"/>
                  <a:gd name="T14" fmla="*/ 1858 w 2026"/>
                  <a:gd name="T15" fmla="*/ 1561 h 2057"/>
                  <a:gd name="T16" fmla="*/ 1855 w 2026"/>
                  <a:gd name="T17" fmla="*/ 1604 h 2057"/>
                  <a:gd name="T18" fmla="*/ 1718 w 2026"/>
                  <a:gd name="T19" fmla="*/ 1767 h 2057"/>
                  <a:gd name="T20" fmla="*/ 1676 w 2026"/>
                  <a:gd name="T21" fmla="*/ 1778 h 2057"/>
                  <a:gd name="T22" fmla="*/ 1514 w 2026"/>
                  <a:gd name="T23" fmla="*/ 1715 h 2057"/>
                  <a:gd name="T24" fmla="*/ 1342 w 2026"/>
                  <a:gd name="T25" fmla="*/ 1814 h 2057"/>
                  <a:gd name="T26" fmla="*/ 1315 w 2026"/>
                  <a:gd name="T27" fmla="*/ 1986 h 2057"/>
                  <a:gd name="T28" fmla="*/ 1285 w 2026"/>
                  <a:gd name="T29" fmla="*/ 2017 h 2057"/>
                  <a:gd name="T30" fmla="*/ 1076 w 2026"/>
                  <a:gd name="T31" fmla="*/ 2054 h 2057"/>
                  <a:gd name="T32" fmla="*/ 1037 w 2026"/>
                  <a:gd name="T33" fmla="*/ 2035 h 2057"/>
                  <a:gd name="T34" fmla="*/ 953 w 2026"/>
                  <a:gd name="T35" fmla="*/ 1883 h 2057"/>
                  <a:gd name="T36" fmla="*/ 757 w 2026"/>
                  <a:gd name="T37" fmla="*/ 1849 h 2057"/>
                  <a:gd name="T38" fmla="*/ 627 w 2026"/>
                  <a:gd name="T39" fmla="*/ 1963 h 2057"/>
                  <a:gd name="T40" fmla="*/ 583 w 2026"/>
                  <a:gd name="T41" fmla="*/ 1967 h 2057"/>
                  <a:gd name="T42" fmla="*/ 399 w 2026"/>
                  <a:gd name="T43" fmla="*/ 1861 h 2057"/>
                  <a:gd name="T44" fmla="*/ 381 w 2026"/>
                  <a:gd name="T45" fmla="*/ 1821 h 2057"/>
                  <a:gd name="T46" fmla="*/ 415 w 2026"/>
                  <a:gd name="T47" fmla="*/ 1651 h 2057"/>
                  <a:gd name="T48" fmla="*/ 287 w 2026"/>
                  <a:gd name="T49" fmla="*/ 1499 h 2057"/>
                  <a:gd name="T50" fmla="*/ 114 w 2026"/>
                  <a:gd name="T51" fmla="*/ 1502 h 2057"/>
                  <a:gd name="T52" fmla="*/ 78 w 2026"/>
                  <a:gd name="T53" fmla="*/ 1478 h 2057"/>
                  <a:gd name="T54" fmla="*/ 5 w 2026"/>
                  <a:gd name="T55" fmla="*/ 1278 h 2057"/>
                  <a:gd name="T56" fmla="*/ 17 w 2026"/>
                  <a:gd name="T57" fmla="*/ 1236 h 2057"/>
                  <a:gd name="T58" fmla="*/ 152 w 2026"/>
                  <a:gd name="T59" fmla="*/ 1127 h 2057"/>
                  <a:gd name="T60" fmla="*/ 152 w 2026"/>
                  <a:gd name="T61" fmla="*/ 929 h 2057"/>
                  <a:gd name="T62" fmla="*/ 17 w 2026"/>
                  <a:gd name="T63" fmla="*/ 820 h 2057"/>
                  <a:gd name="T64" fmla="*/ 5 w 2026"/>
                  <a:gd name="T65" fmla="*/ 778 h 2057"/>
                  <a:gd name="T66" fmla="*/ 78 w 2026"/>
                  <a:gd name="T67" fmla="*/ 578 h 2057"/>
                  <a:gd name="T68" fmla="*/ 114 w 2026"/>
                  <a:gd name="T69" fmla="*/ 554 h 2057"/>
                  <a:gd name="T70" fmla="*/ 287 w 2026"/>
                  <a:gd name="T71" fmla="*/ 557 h 2057"/>
                  <a:gd name="T72" fmla="*/ 415 w 2026"/>
                  <a:gd name="T73" fmla="*/ 405 h 2057"/>
                  <a:gd name="T74" fmla="*/ 381 w 2026"/>
                  <a:gd name="T75" fmla="*/ 235 h 2057"/>
                  <a:gd name="T76" fmla="*/ 399 w 2026"/>
                  <a:gd name="T77" fmla="*/ 195 h 2057"/>
                  <a:gd name="T78" fmla="*/ 583 w 2026"/>
                  <a:gd name="T79" fmla="*/ 89 h 2057"/>
                  <a:gd name="T80" fmla="*/ 627 w 2026"/>
                  <a:gd name="T81" fmla="*/ 93 h 2057"/>
                  <a:gd name="T82" fmla="*/ 757 w 2026"/>
                  <a:gd name="T83" fmla="*/ 208 h 2057"/>
                  <a:gd name="T84" fmla="*/ 953 w 2026"/>
                  <a:gd name="T85" fmla="*/ 173 h 2057"/>
                  <a:gd name="T86" fmla="*/ 1037 w 2026"/>
                  <a:gd name="T87" fmla="*/ 21 h 2057"/>
                  <a:gd name="T88" fmla="*/ 1076 w 2026"/>
                  <a:gd name="T89" fmla="*/ 2 h 2057"/>
                  <a:gd name="T90" fmla="*/ 1285 w 2026"/>
                  <a:gd name="T91" fmla="*/ 39 h 2057"/>
                  <a:gd name="T92" fmla="*/ 1315 w 2026"/>
                  <a:gd name="T93" fmla="*/ 70 h 2057"/>
                  <a:gd name="T94" fmla="*/ 1342 w 2026"/>
                  <a:gd name="T95" fmla="*/ 242 h 2057"/>
                  <a:gd name="T96" fmla="*/ 1514 w 2026"/>
                  <a:gd name="T97" fmla="*/ 341 h 2057"/>
                  <a:gd name="T98" fmla="*/ 1676 w 2026"/>
                  <a:gd name="T99" fmla="*/ 278 h 2057"/>
                  <a:gd name="T100" fmla="*/ 1718 w 2026"/>
                  <a:gd name="T101" fmla="*/ 289 h 2057"/>
                  <a:gd name="T102" fmla="*/ 1855 w 2026"/>
                  <a:gd name="T103" fmla="*/ 452 h 2057"/>
                  <a:gd name="T104" fmla="*/ 1858 w 2026"/>
                  <a:gd name="T105" fmla="*/ 495 h 2057"/>
                  <a:gd name="T106" fmla="*/ 1768 w 2026"/>
                  <a:gd name="T107" fmla="*/ 644 h 2057"/>
                  <a:gd name="T108" fmla="*/ 1836 w 2026"/>
                  <a:gd name="T109" fmla="*/ 830 h 2057"/>
                  <a:gd name="T110" fmla="*/ 1003 w 2026"/>
                  <a:gd name="T111" fmla="*/ 368 h 2057"/>
                  <a:gd name="T112" fmla="*/ 343 w 2026"/>
                  <a:gd name="T113" fmla="*/ 1028 h 2057"/>
                  <a:gd name="T114" fmla="*/ 1003 w 2026"/>
                  <a:gd name="T115" fmla="*/ 1688 h 2057"/>
                  <a:gd name="T116" fmla="*/ 1663 w 2026"/>
                  <a:gd name="T117" fmla="*/ 1028 h 2057"/>
                  <a:gd name="T118" fmla="*/ 1003 w 2026"/>
                  <a:gd name="T119" fmla="*/ 368 h 2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26" h="2057">
                    <a:moveTo>
                      <a:pt x="1836" y="830"/>
                    </a:moveTo>
                    <a:cubicBezTo>
                      <a:pt x="2000" y="886"/>
                      <a:pt x="2000" y="886"/>
                      <a:pt x="2000" y="886"/>
                    </a:cubicBezTo>
                    <a:cubicBezTo>
                      <a:pt x="2015" y="892"/>
                      <a:pt x="2026" y="906"/>
                      <a:pt x="2026" y="922"/>
                    </a:cubicBezTo>
                    <a:cubicBezTo>
                      <a:pt x="2026" y="1134"/>
                      <a:pt x="2026" y="1134"/>
                      <a:pt x="2026" y="1134"/>
                    </a:cubicBezTo>
                    <a:cubicBezTo>
                      <a:pt x="2026" y="1150"/>
                      <a:pt x="2015" y="1164"/>
                      <a:pt x="2000" y="1170"/>
                    </a:cubicBezTo>
                    <a:cubicBezTo>
                      <a:pt x="1836" y="1226"/>
                      <a:pt x="1836" y="1226"/>
                      <a:pt x="1836" y="1226"/>
                    </a:cubicBezTo>
                    <a:cubicBezTo>
                      <a:pt x="1768" y="1412"/>
                      <a:pt x="1768" y="1412"/>
                      <a:pt x="1768" y="1412"/>
                    </a:cubicBezTo>
                    <a:cubicBezTo>
                      <a:pt x="1858" y="1561"/>
                      <a:pt x="1858" y="1561"/>
                      <a:pt x="1858" y="1561"/>
                    </a:cubicBezTo>
                    <a:cubicBezTo>
                      <a:pt x="1866" y="1574"/>
                      <a:pt x="1865" y="1592"/>
                      <a:pt x="1855" y="1604"/>
                    </a:cubicBezTo>
                    <a:cubicBezTo>
                      <a:pt x="1718" y="1767"/>
                      <a:pt x="1718" y="1767"/>
                      <a:pt x="1718" y="1767"/>
                    </a:cubicBezTo>
                    <a:cubicBezTo>
                      <a:pt x="1708" y="1779"/>
                      <a:pt x="1691" y="1784"/>
                      <a:pt x="1676" y="1778"/>
                    </a:cubicBezTo>
                    <a:cubicBezTo>
                      <a:pt x="1514" y="1715"/>
                      <a:pt x="1514" y="1715"/>
                      <a:pt x="1514" y="1715"/>
                    </a:cubicBezTo>
                    <a:cubicBezTo>
                      <a:pt x="1342" y="1814"/>
                      <a:pt x="1342" y="1814"/>
                      <a:pt x="1342" y="1814"/>
                    </a:cubicBezTo>
                    <a:cubicBezTo>
                      <a:pt x="1315" y="1986"/>
                      <a:pt x="1315" y="1986"/>
                      <a:pt x="1315" y="1986"/>
                    </a:cubicBezTo>
                    <a:cubicBezTo>
                      <a:pt x="1313" y="2002"/>
                      <a:pt x="1301" y="2014"/>
                      <a:pt x="1285" y="2017"/>
                    </a:cubicBezTo>
                    <a:cubicBezTo>
                      <a:pt x="1076" y="2054"/>
                      <a:pt x="1076" y="2054"/>
                      <a:pt x="1076" y="2054"/>
                    </a:cubicBezTo>
                    <a:cubicBezTo>
                      <a:pt x="1060" y="2057"/>
                      <a:pt x="1044" y="2049"/>
                      <a:pt x="1037" y="2035"/>
                    </a:cubicBezTo>
                    <a:cubicBezTo>
                      <a:pt x="953" y="1883"/>
                      <a:pt x="953" y="1883"/>
                      <a:pt x="953" y="1883"/>
                    </a:cubicBezTo>
                    <a:cubicBezTo>
                      <a:pt x="757" y="1849"/>
                      <a:pt x="757" y="1849"/>
                      <a:pt x="757" y="1849"/>
                    </a:cubicBezTo>
                    <a:cubicBezTo>
                      <a:pt x="627" y="1963"/>
                      <a:pt x="627" y="1963"/>
                      <a:pt x="627" y="1963"/>
                    </a:cubicBezTo>
                    <a:cubicBezTo>
                      <a:pt x="615" y="1973"/>
                      <a:pt x="597" y="1975"/>
                      <a:pt x="583" y="1967"/>
                    </a:cubicBezTo>
                    <a:cubicBezTo>
                      <a:pt x="399" y="1861"/>
                      <a:pt x="399" y="1861"/>
                      <a:pt x="399" y="1861"/>
                    </a:cubicBezTo>
                    <a:cubicBezTo>
                      <a:pt x="385" y="1853"/>
                      <a:pt x="378" y="1837"/>
                      <a:pt x="381" y="1821"/>
                    </a:cubicBezTo>
                    <a:cubicBezTo>
                      <a:pt x="415" y="1651"/>
                      <a:pt x="415" y="1651"/>
                      <a:pt x="415" y="1651"/>
                    </a:cubicBezTo>
                    <a:cubicBezTo>
                      <a:pt x="287" y="1499"/>
                      <a:pt x="287" y="1499"/>
                      <a:pt x="287" y="1499"/>
                    </a:cubicBezTo>
                    <a:cubicBezTo>
                      <a:pt x="114" y="1502"/>
                      <a:pt x="114" y="1502"/>
                      <a:pt x="114" y="1502"/>
                    </a:cubicBezTo>
                    <a:cubicBezTo>
                      <a:pt x="98" y="1503"/>
                      <a:pt x="83" y="1493"/>
                      <a:pt x="78" y="1478"/>
                    </a:cubicBezTo>
                    <a:cubicBezTo>
                      <a:pt x="5" y="1278"/>
                      <a:pt x="5" y="1278"/>
                      <a:pt x="5" y="1278"/>
                    </a:cubicBezTo>
                    <a:cubicBezTo>
                      <a:pt x="0" y="1263"/>
                      <a:pt x="4" y="1246"/>
                      <a:pt x="17" y="1236"/>
                    </a:cubicBezTo>
                    <a:cubicBezTo>
                      <a:pt x="152" y="1127"/>
                      <a:pt x="152" y="1127"/>
                      <a:pt x="152" y="1127"/>
                    </a:cubicBezTo>
                    <a:cubicBezTo>
                      <a:pt x="152" y="929"/>
                      <a:pt x="152" y="929"/>
                      <a:pt x="152" y="929"/>
                    </a:cubicBezTo>
                    <a:cubicBezTo>
                      <a:pt x="17" y="820"/>
                      <a:pt x="17" y="820"/>
                      <a:pt x="17" y="820"/>
                    </a:cubicBezTo>
                    <a:cubicBezTo>
                      <a:pt x="4" y="810"/>
                      <a:pt x="0" y="793"/>
                      <a:pt x="5" y="778"/>
                    </a:cubicBezTo>
                    <a:cubicBezTo>
                      <a:pt x="78" y="578"/>
                      <a:pt x="78" y="578"/>
                      <a:pt x="78" y="578"/>
                    </a:cubicBezTo>
                    <a:cubicBezTo>
                      <a:pt x="83" y="563"/>
                      <a:pt x="98" y="553"/>
                      <a:pt x="114" y="554"/>
                    </a:cubicBezTo>
                    <a:cubicBezTo>
                      <a:pt x="287" y="557"/>
                      <a:pt x="287" y="557"/>
                      <a:pt x="287" y="557"/>
                    </a:cubicBezTo>
                    <a:cubicBezTo>
                      <a:pt x="415" y="405"/>
                      <a:pt x="415" y="405"/>
                      <a:pt x="415" y="405"/>
                    </a:cubicBezTo>
                    <a:cubicBezTo>
                      <a:pt x="381" y="235"/>
                      <a:pt x="381" y="235"/>
                      <a:pt x="381" y="235"/>
                    </a:cubicBezTo>
                    <a:cubicBezTo>
                      <a:pt x="378" y="219"/>
                      <a:pt x="385" y="203"/>
                      <a:pt x="399" y="195"/>
                    </a:cubicBezTo>
                    <a:cubicBezTo>
                      <a:pt x="583" y="89"/>
                      <a:pt x="583" y="89"/>
                      <a:pt x="583" y="89"/>
                    </a:cubicBezTo>
                    <a:cubicBezTo>
                      <a:pt x="597" y="81"/>
                      <a:pt x="615" y="83"/>
                      <a:pt x="627" y="93"/>
                    </a:cubicBezTo>
                    <a:cubicBezTo>
                      <a:pt x="757" y="208"/>
                      <a:pt x="757" y="208"/>
                      <a:pt x="757" y="208"/>
                    </a:cubicBezTo>
                    <a:cubicBezTo>
                      <a:pt x="953" y="173"/>
                      <a:pt x="953" y="173"/>
                      <a:pt x="953" y="173"/>
                    </a:cubicBezTo>
                    <a:cubicBezTo>
                      <a:pt x="1037" y="21"/>
                      <a:pt x="1037" y="21"/>
                      <a:pt x="1037" y="21"/>
                    </a:cubicBezTo>
                    <a:cubicBezTo>
                      <a:pt x="1044" y="7"/>
                      <a:pt x="1060" y="0"/>
                      <a:pt x="1076" y="2"/>
                    </a:cubicBezTo>
                    <a:cubicBezTo>
                      <a:pt x="1285" y="39"/>
                      <a:pt x="1285" y="39"/>
                      <a:pt x="1285" y="39"/>
                    </a:cubicBezTo>
                    <a:cubicBezTo>
                      <a:pt x="1301" y="42"/>
                      <a:pt x="1313" y="54"/>
                      <a:pt x="1315" y="70"/>
                    </a:cubicBezTo>
                    <a:cubicBezTo>
                      <a:pt x="1342" y="242"/>
                      <a:pt x="1342" y="242"/>
                      <a:pt x="1342" y="242"/>
                    </a:cubicBezTo>
                    <a:cubicBezTo>
                      <a:pt x="1514" y="341"/>
                      <a:pt x="1514" y="341"/>
                      <a:pt x="1514" y="341"/>
                    </a:cubicBezTo>
                    <a:cubicBezTo>
                      <a:pt x="1676" y="278"/>
                      <a:pt x="1676" y="278"/>
                      <a:pt x="1676" y="278"/>
                    </a:cubicBezTo>
                    <a:cubicBezTo>
                      <a:pt x="1691" y="273"/>
                      <a:pt x="1708" y="277"/>
                      <a:pt x="1718" y="289"/>
                    </a:cubicBezTo>
                    <a:cubicBezTo>
                      <a:pt x="1855" y="452"/>
                      <a:pt x="1855" y="452"/>
                      <a:pt x="1855" y="452"/>
                    </a:cubicBezTo>
                    <a:cubicBezTo>
                      <a:pt x="1865" y="464"/>
                      <a:pt x="1866" y="482"/>
                      <a:pt x="1858" y="495"/>
                    </a:cubicBezTo>
                    <a:cubicBezTo>
                      <a:pt x="1768" y="644"/>
                      <a:pt x="1768" y="644"/>
                      <a:pt x="1768" y="644"/>
                    </a:cubicBezTo>
                    <a:lnTo>
                      <a:pt x="1836" y="830"/>
                    </a:lnTo>
                    <a:close/>
                    <a:moveTo>
                      <a:pt x="1003" y="368"/>
                    </a:moveTo>
                    <a:cubicBezTo>
                      <a:pt x="638" y="368"/>
                      <a:pt x="343" y="664"/>
                      <a:pt x="343" y="1028"/>
                    </a:cubicBezTo>
                    <a:cubicBezTo>
                      <a:pt x="343" y="1392"/>
                      <a:pt x="638" y="1688"/>
                      <a:pt x="1003" y="1688"/>
                    </a:cubicBezTo>
                    <a:cubicBezTo>
                      <a:pt x="1367" y="1688"/>
                      <a:pt x="1663" y="1392"/>
                      <a:pt x="1663" y="1028"/>
                    </a:cubicBezTo>
                    <a:cubicBezTo>
                      <a:pt x="1663" y="664"/>
                      <a:pt x="1367" y="368"/>
                      <a:pt x="1003" y="368"/>
                    </a:cubicBezTo>
                    <a:close/>
                  </a:path>
                </a:pathLst>
              </a:custGeom>
              <a:noFill/>
              <a:ln w="9525" cap="rnd">
                <a:solidFill>
                  <a:srgbClr val="0080B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40">
                <a:extLst>
                  <a:ext uri="{FF2B5EF4-FFF2-40B4-BE49-F238E27FC236}">
                    <a16:creationId xmlns:a16="http://schemas.microsoft.com/office/drawing/2014/main" id="{0DE45D73-4205-47FD-8088-D9CD330DB5F5}"/>
                  </a:ext>
                </a:extLst>
              </p:cNvPr>
              <p:cNvSpPr>
                <a:spLocks/>
              </p:cNvSpPr>
              <p:nvPr/>
            </p:nvSpPr>
            <p:spPr bwMode="auto">
              <a:xfrm rot="5400000">
                <a:off x="1999710" y="4114928"/>
                <a:ext cx="361950" cy="837946"/>
              </a:xfrm>
              <a:custGeom>
                <a:avLst/>
                <a:gdLst>
                  <a:gd name="T0" fmla="*/ 114 w 228"/>
                  <a:gd name="T1" fmla="*/ 0 h 167"/>
                  <a:gd name="T2" fmla="*/ 228 w 228"/>
                  <a:gd name="T3" fmla="*/ 91 h 167"/>
                  <a:gd name="T4" fmla="*/ 176 w 228"/>
                  <a:gd name="T5" fmla="*/ 91 h 167"/>
                  <a:gd name="T6" fmla="*/ 176 w 228"/>
                  <a:gd name="T7" fmla="*/ 167 h 167"/>
                  <a:gd name="T8" fmla="*/ 51 w 228"/>
                  <a:gd name="T9" fmla="*/ 167 h 167"/>
                  <a:gd name="T10" fmla="*/ 51 w 228"/>
                  <a:gd name="T11" fmla="*/ 91 h 167"/>
                  <a:gd name="T12" fmla="*/ 0 w 228"/>
                  <a:gd name="T13" fmla="*/ 91 h 167"/>
                  <a:gd name="T14" fmla="*/ 114 w 228"/>
                  <a:gd name="T15" fmla="*/ 0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8" h="167">
                    <a:moveTo>
                      <a:pt x="114" y="0"/>
                    </a:moveTo>
                    <a:lnTo>
                      <a:pt x="228" y="91"/>
                    </a:lnTo>
                    <a:lnTo>
                      <a:pt x="176" y="91"/>
                    </a:lnTo>
                    <a:lnTo>
                      <a:pt x="176" y="167"/>
                    </a:lnTo>
                    <a:lnTo>
                      <a:pt x="51" y="167"/>
                    </a:lnTo>
                    <a:lnTo>
                      <a:pt x="51" y="91"/>
                    </a:lnTo>
                    <a:lnTo>
                      <a:pt x="0" y="91"/>
                    </a:lnTo>
                    <a:lnTo>
                      <a:pt x="114" y="0"/>
                    </a:lnTo>
                    <a:close/>
                  </a:path>
                </a:pathLst>
              </a:custGeom>
              <a:noFill/>
              <a:ln w="9525" cap="rnd">
                <a:solidFill>
                  <a:srgbClr val="0080B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3" name="Group 92">
            <a:extLst>
              <a:ext uri="{FF2B5EF4-FFF2-40B4-BE49-F238E27FC236}">
                <a16:creationId xmlns:a16="http://schemas.microsoft.com/office/drawing/2014/main" id="{3623221C-63CC-484C-AB2F-B5DA4FCE1CAC}"/>
              </a:ext>
            </a:extLst>
          </p:cNvPr>
          <p:cNvGrpSpPr/>
          <p:nvPr/>
        </p:nvGrpSpPr>
        <p:grpSpPr>
          <a:xfrm>
            <a:off x="6533217" y="2267903"/>
            <a:ext cx="1873188" cy="2389793"/>
            <a:chOff x="8175153" y="2297617"/>
            <a:chExt cx="1873188" cy="2389793"/>
          </a:xfrm>
        </p:grpSpPr>
        <p:grpSp>
          <p:nvGrpSpPr>
            <p:cNvPr id="22" name="Group 21">
              <a:extLst>
                <a:ext uri="{FF2B5EF4-FFF2-40B4-BE49-F238E27FC236}">
                  <a16:creationId xmlns:a16="http://schemas.microsoft.com/office/drawing/2014/main" id="{1F4AB68D-3BF4-4C69-9729-8E4DCEA1280F}"/>
                </a:ext>
              </a:extLst>
            </p:cNvPr>
            <p:cNvGrpSpPr/>
            <p:nvPr/>
          </p:nvGrpSpPr>
          <p:grpSpPr>
            <a:xfrm>
              <a:off x="8175153" y="2849732"/>
              <a:ext cx="1873188" cy="1837678"/>
              <a:chOff x="133165" y="2849732"/>
              <a:chExt cx="1873188" cy="1837678"/>
            </a:xfrm>
          </p:grpSpPr>
          <p:sp>
            <p:nvSpPr>
              <p:cNvPr id="23" name="Rectangle: Rounded Corners 22">
                <a:extLst>
                  <a:ext uri="{FF2B5EF4-FFF2-40B4-BE49-F238E27FC236}">
                    <a16:creationId xmlns:a16="http://schemas.microsoft.com/office/drawing/2014/main" id="{28F6CF8A-0DFC-4109-B456-C881FDD026C3}"/>
                  </a:ext>
                </a:extLst>
              </p:cNvPr>
              <p:cNvSpPr/>
              <p:nvPr/>
            </p:nvSpPr>
            <p:spPr>
              <a:xfrm>
                <a:off x="133165" y="2849732"/>
                <a:ext cx="1873188" cy="1837678"/>
              </a:xfrm>
              <a:prstGeom prst="roundRect">
                <a:avLst>
                  <a:gd name="adj" fmla="val 9421"/>
                </a:avLst>
              </a:prstGeom>
              <a:ln>
                <a:solidFill>
                  <a:srgbClr val="15AF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TextBox 23">
                <a:extLst>
                  <a:ext uri="{FF2B5EF4-FFF2-40B4-BE49-F238E27FC236}">
                    <a16:creationId xmlns:a16="http://schemas.microsoft.com/office/drawing/2014/main" id="{7F0C1E42-74F6-4CCF-89FF-BC7C8E929C4B}"/>
                  </a:ext>
                </a:extLst>
              </p:cNvPr>
              <p:cNvSpPr txBox="1"/>
              <p:nvPr/>
            </p:nvSpPr>
            <p:spPr>
              <a:xfrm>
                <a:off x="229786" y="3076074"/>
                <a:ext cx="1679946" cy="1384995"/>
              </a:xfrm>
              <a:prstGeom prst="rect">
                <a:avLst/>
              </a:prstGeom>
              <a:noFill/>
            </p:spPr>
            <p:txBody>
              <a:bodyPr wrap="square">
                <a:spAutoFit/>
              </a:bodyPr>
              <a:lstStyle/>
              <a:p>
                <a:pPr algn="ctr"/>
                <a:r>
                  <a:rPr lang="en-US" sz="1400" dirty="0">
                    <a:solidFill>
                      <a:schemeClr val="bg1"/>
                    </a:solidFill>
                    <a:cs typeface="Segoe UI" panose="020B0502040204020203" pitchFamily="34" charset="0"/>
                  </a:rPr>
                  <a:t>Auto trigger customer provided validation test scripts for functional testing post migration</a:t>
                </a:r>
              </a:p>
            </p:txBody>
          </p:sp>
        </p:grpSp>
        <p:grpSp>
          <p:nvGrpSpPr>
            <p:cNvPr id="77" name="Group 76">
              <a:extLst>
                <a:ext uri="{FF2B5EF4-FFF2-40B4-BE49-F238E27FC236}">
                  <a16:creationId xmlns:a16="http://schemas.microsoft.com/office/drawing/2014/main" id="{5D6A8FBE-5006-4660-AF81-7B349C9CE295}"/>
                </a:ext>
              </a:extLst>
            </p:cNvPr>
            <p:cNvGrpSpPr/>
            <p:nvPr/>
          </p:nvGrpSpPr>
          <p:grpSpPr>
            <a:xfrm>
              <a:off x="8743812" y="2297617"/>
              <a:ext cx="708798" cy="373940"/>
              <a:chOff x="939361" y="1205381"/>
              <a:chExt cx="966374" cy="509830"/>
            </a:xfrm>
          </p:grpSpPr>
          <p:sp>
            <p:nvSpPr>
              <p:cNvPr id="78" name="Freeform 29">
                <a:extLst>
                  <a:ext uri="{FF2B5EF4-FFF2-40B4-BE49-F238E27FC236}">
                    <a16:creationId xmlns:a16="http://schemas.microsoft.com/office/drawing/2014/main" id="{4E8EE29C-03F7-4BE6-A6E7-9DD4CAD7BA40}"/>
                  </a:ext>
                </a:extLst>
              </p:cNvPr>
              <p:cNvSpPr>
                <a:spLocks/>
              </p:cNvSpPr>
              <p:nvPr/>
            </p:nvSpPr>
            <p:spPr bwMode="auto">
              <a:xfrm>
                <a:off x="939361" y="1252611"/>
                <a:ext cx="652727" cy="462600"/>
              </a:xfrm>
              <a:custGeom>
                <a:avLst/>
                <a:gdLst>
                  <a:gd name="T0" fmla="*/ 314 w 314"/>
                  <a:gd name="T1" fmla="*/ 110 h 222"/>
                  <a:gd name="T2" fmla="*/ 314 w 314"/>
                  <a:gd name="T3" fmla="*/ 211 h 222"/>
                  <a:gd name="T4" fmla="*/ 303 w 314"/>
                  <a:gd name="T5" fmla="*/ 222 h 222"/>
                  <a:gd name="T6" fmla="*/ 11 w 314"/>
                  <a:gd name="T7" fmla="*/ 222 h 222"/>
                  <a:gd name="T8" fmla="*/ 0 w 314"/>
                  <a:gd name="T9" fmla="*/ 211 h 222"/>
                  <a:gd name="T10" fmla="*/ 0 w 314"/>
                  <a:gd name="T11" fmla="*/ 11 h 222"/>
                  <a:gd name="T12" fmla="*/ 11 w 314"/>
                  <a:gd name="T13" fmla="*/ 0 h 222"/>
                  <a:gd name="T14" fmla="*/ 303 w 314"/>
                  <a:gd name="T15" fmla="*/ 0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4" h="222">
                    <a:moveTo>
                      <a:pt x="314" y="110"/>
                    </a:moveTo>
                    <a:cubicBezTo>
                      <a:pt x="314" y="211"/>
                      <a:pt x="314" y="211"/>
                      <a:pt x="314" y="211"/>
                    </a:cubicBezTo>
                    <a:cubicBezTo>
                      <a:pt x="314" y="217"/>
                      <a:pt x="309" y="222"/>
                      <a:pt x="303" y="222"/>
                    </a:cubicBezTo>
                    <a:cubicBezTo>
                      <a:pt x="11" y="222"/>
                      <a:pt x="11" y="222"/>
                      <a:pt x="11" y="222"/>
                    </a:cubicBezTo>
                    <a:cubicBezTo>
                      <a:pt x="5" y="222"/>
                      <a:pt x="0" y="217"/>
                      <a:pt x="0" y="211"/>
                    </a:cubicBezTo>
                    <a:cubicBezTo>
                      <a:pt x="0" y="11"/>
                      <a:pt x="0" y="11"/>
                      <a:pt x="0" y="11"/>
                    </a:cubicBezTo>
                    <a:cubicBezTo>
                      <a:pt x="0" y="5"/>
                      <a:pt x="5" y="0"/>
                      <a:pt x="11" y="0"/>
                    </a:cubicBezTo>
                    <a:cubicBezTo>
                      <a:pt x="303" y="0"/>
                      <a:pt x="303" y="0"/>
                      <a:pt x="303" y="0"/>
                    </a:cubicBezTo>
                  </a:path>
                </a:pathLst>
              </a:custGeom>
              <a:noFill/>
              <a:ln w="19050" cap="flat">
                <a:solidFill>
                  <a:srgbClr val="15AF9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0">
                <a:extLst>
                  <a:ext uri="{FF2B5EF4-FFF2-40B4-BE49-F238E27FC236}">
                    <a16:creationId xmlns:a16="http://schemas.microsoft.com/office/drawing/2014/main" id="{B4541BE1-B75B-4AFB-897D-E2BF39914BF6}"/>
                  </a:ext>
                </a:extLst>
              </p:cNvPr>
              <p:cNvSpPr>
                <a:spLocks/>
              </p:cNvSpPr>
              <p:nvPr/>
            </p:nvSpPr>
            <p:spPr bwMode="auto">
              <a:xfrm>
                <a:off x="1027763" y="1391875"/>
                <a:ext cx="161063" cy="185283"/>
              </a:xfrm>
              <a:custGeom>
                <a:avLst/>
                <a:gdLst>
                  <a:gd name="T0" fmla="*/ 133 w 133"/>
                  <a:gd name="T1" fmla="*/ 129 h 153"/>
                  <a:gd name="T2" fmla="*/ 133 w 133"/>
                  <a:gd name="T3" fmla="*/ 153 h 153"/>
                  <a:gd name="T4" fmla="*/ 0 w 133"/>
                  <a:gd name="T5" fmla="*/ 86 h 153"/>
                  <a:gd name="T6" fmla="*/ 0 w 133"/>
                  <a:gd name="T7" fmla="*/ 67 h 153"/>
                  <a:gd name="T8" fmla="*/ 133 w 133"/>
                  <a:gd name="T9" fmla="*/ 0 h 153"/>
                  <a:gd name="T10" fmla="*/ 133 w 133"/>
                  <a:gd name="T11" fmla="*/ 24 h 153"/>
                  <a:gd name="T12" fmla="*/ 28 w 133"/>
                  <a:gd name="T13" fmla="*/ 76 h 153"/>
                  <a:gd name="T14" fmla="*/ 28 w 133"/>
                  <a:gd name="T15" fmla="*/ 78 h 153"/>
                  <a:gd name="T16" fmla="*/ 133 w 133"/>
                  <a:gd name="T17" fmla="*/ 12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153">
                    <a:moveTo>
                      <a:pt x="133" y="129"/>
                    </a:moveTo>
                    <a:lnTo>
                      <a:pt x="133" y="153"/>
                    </a:lnTo>
                    <a:lnTo>
                      <a:pt x="0" y="86"/>
                    </a:lnTo>
                    <a:lnTo>
                      <a:pt x="0" y="67"/>
                    </a:lnTo>
                    <a:lnTo>
                      <a:pt x="133" y="0"/>
                    </a:lnTo>
                    <a:lnTo>
                      <a:pt x="133" y="24"/>
                    </a:lnTo>
                    <a:lnTo>
                      <a:pt x="28" y="76"/>
                    </a:lnTo>
                    <a:lnTo>
                      <a:pt x="28" y="78"/>
                    </a:lnTo>
                    <a:lnTo>
                      <a:pt x="133" y="129"/>
                    </a:lnTo>
                    <a:close/>
                  </a:path>
                </a:pathLst>
              </a:custGeom>
              <a:solidFill>
                <a:srgbClr val="15AF97"/>
              </a:solidFill>
              <a:ln w="190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31">
                <a:extLst>
                  <a:ext uri="{FF2B5EF4-FFF2-40B4-BE49-F238E27FC236}">
                    <a16:creationId xmlns:a16="http://schemas.microsoft.com/office/drawing/2014/main" id="{CFD31094-89A9-4B12-AE97-6BFA2F354DA0}"/>
                  </a:ext>
                </a:extLst>
              </p:cNvPr>
              <p:cNvSpPr>
                <a:spLocks/>
              </p:cNvSpPr>
              <p:nvPr/>
            </p:nvSpPr>
            <p:spPr bwMode="auto">
              <a:xfrm>
                <a:off x="1213046" y="1327692"/>
                <a:ext cx="104146" cy="307593"/>
              </a:xfrm>
              <a:custGeom>
                <a:avLst/>
                <a:gdLst>
                  <a:gd name="T0" fmla="*/ 0 w 86"/>
                  <a:gd name="T1" fmla="*/ 254 h 254"/>
                  <a:gd name="T2" fmla="*/ 62 w 86"/>
                  <a:gd name="T3" fmla="*/ 0 h 254"/>
                  <a:gd name="T4" fmla="*/ 86 w 86"/>
                  <a:gd name="T5" fmla="*/ 0 h 254"/>
                  <a:gd name="T6" fmla="*/ 24 w 86"/>
                  <a:gd name="T7" fmla="*/ 254 h 254"/>
                  <a:gd name="T8" fmla="*/ 0 w 86"/>
                  <a:gd name="T9" fmla="*/ 254 h 254"/>
                </a:gdLst>
                <a:ahLst/>
                <a:cxnLst>
                  <a:cxn ang="0">
                    <a:pos x="T0" y="T1"/>
                  </a:cxn>
                  <a:cxn ang="0">
                    <a:pos x="T2" y="T3"/>
                  </a:cxn>
                  <a:cxn ang="0">
                    <a:pos x="T4" y="T5"/>
                  </a:cxn>
                  <a:cxn ang="0">
                    <a:pos x="T6" y="T7"/>
                  </a:cxn>
                  <a:cxn ang="0">
                    <a:pos x="T8" y="T9"/>
                  </a:cxn>
                </a:cxnLst>
                <a:rect l="0" t="0" r="r" b="b"/>
                <a:pathLst>
                  <a:path w="86" h="254">
                    <a:moveTo>
                      <a:pt x="0" y="254"/>
                    </a:moveTo>
                    <a:lnTo>
                      <a:pt x="62" y="0"/>
                    </a:lnTo>
                    <a:lnTo>
                      <a:pt x="86" y="0"/>
                    </a:lnTo>
                    <a:lnTo>
                      <a:pt x="24" y="254"/>
                    </a:lnTo>
                    <a:lnTo>
                      <a:pt x="0" y="254"/>
                    </a:lnTo>
                    <a:close/>
                  </a:path>
                </a:pathLst>
              </a:custGeom>
              <a:solidFill>
                <a:srgbClr val="15AF97"/>
              </a:solidFill>
              <a:ln w="190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32">
                <a:extLst>
                  <a:ext uri="{FF2B5EF4-FFF2-40B4-BE49-F238E27FC236}">
                    <a16:creationId xmlns:a16="http://schemas.microsoft.com/office/drawing/2014/main" id="{C4EBFF45-9A9E-44CE-A28F-22F1EC6E6002}"/>
                  </a:ext>
                </a:extLst>
              </p:cNvPr>
              <p:cNvSpPr>
                <a:spLocks/>
              </p:cNvSpPr>
              <p:nvPr/>
            </p:nvSpPr>
            <p:spPr bwMode="auto">
              <a:xfrm>
                <a:off x="1342622" y="1391875"/>
                <a:ext cx="159851" cy="185283"/>
              </a:xfrm>
              <a:custGeom>
                <a:avLst/>
                <a:gdLst>
                  <a:gd name="T0" fmla="*/ 106 w 132"/>
                  <a:gd name="T1" fmla="*/ 78 h 153"/>
                  <a:gd name="T2" fmla="*/ 106 w 132"/>
                  <a:gd name="T3" fmla="*/ 76 h 153"/>
                  <a:gd name="T4" fmla="*/ 0 w 132"/>
                  <a:gd name="T5" fmla="*/ 24 h 153"/>
                  <a:gd name="T6" fmla="*/ 0 w 132"/>
                  <a:gd name="T7" fmla="*/ 0 h 153"/>
                  <a:gd name="T8" fmla="*/ 132 w 132"/>
                  <a:gd name="T9" fmla="*/ 66 h 153"/>
                  <a:gd name="T10" fmla="*/ 132 w 132"/>
                  <a:gd name="T11" fmla="*/ 88 h 153"/>
                  <a:gd name="T12" fmla="*/ 0 w 132"/>
                  <a:gd name="T13" fmla="*/ 153 h 153"/>
                  <a:gd name="T14" fmla="*/ 0 w 132"/>
                  <a:gd name="T15" fmla="*/ 129 h 153"/>
                  <a:gd name="T16" fmla="*/ 106 w 132"/>
                  <a:gd name="T17" fmla="*/ 7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153">
                    <a:moveTo>
                      <a:pt x="106" y="78"/>
                    </a:moveTo>
                    <a:lnTo>
                      <a:pt x="106" y="76"/>
                    </a:lnTo>
                    <a:lnTo>
                      <a:pt x="0" y="24"/>
                    </a:lnTo>
                    <a:lnTo>
                      <a:pt x="0" y="0"/>
                    </a:lnTo>
                    <a:lnTo>
                      <a:pt x="132" y="66"/>
                    </a:lnTo>
                    <a:lnTo>
                      <a:pt x="132" y="88"/>
                    </a:lnTo>
                    <a:lnTo>
                      <a:pt x="0" y="153"/>
                    </a:lnTo>
                    <a:lnTo>
                      <a:pt x="0" y="129"/>
                    </a:lnTo>
                    <a:lnTo>
                      <a:pt x="106" y="78"/>
                    </a:lnTo>
                    <a:close/>
                  </a:path>
                </a:pathLst>
              </a:custGeom>
              <a:solidFill>
                <a:srgbClr val="15AF97"/>
              </a:solidFill>
              <a:ln w="190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37">
                <a:extLst>
                  <a:ext uri="{FF2B5EF4-FFF2-40B4-BE49-F238E27FC236}">
                    <a16:creationId xmlns:a16="http://schemas.microsoft.com/office/drawing/2014/main" id="{262FF4C1-FC1A-4752-831F-7170F844CE82}"/>
                  </a:ext>
                </a:extLst>
              </p:cNvPr>
              <p:cNvSpPr>
                <a:spLocks/>
              </p:cNvSpPr>
              <p:nvPr/>
            </p:nvSpPr>
            <p:spPr bwMode="auto">
              <a:xfrm>
                <a:off x="1592087" y="1205381"/>
                <a:ext cx="313648" cy="504985"/>
              </a:xfrm>
              <a:custGeom>
                <a:avLst/>
                <a:gdLst>
                  <a:gd name="T0" fmla="*/ 115 w 151"/>
                  <a:gd name="T1" fmla="*/ 0 h 243"/>
                  <a:gd name="T2" fmla="*/ 115 w 151"/>
                  <a:gd name="T3" fmla="*/ 48 h 243"/>
                  <a:gd name="T4" fmla="*/ 95 w 151"/>
                  <a:gd name="T5" fmla="*/ 82 h 243"/>
                  <a:gd name="T6" fmla="*/ 55 w 151"/>
                  <a:gd name="T7" fmla="*/ 82 h 243"/>
                  <a:gd name="T8" fmla="*/ 35 w 151"/>
                  <a:gd name="T9" fmla="*/ 48 h 243"/>
                  <a:gd name="T10" fmla="*/ 35 w 151"/>
                  <a:gd name="T11" fmla="*/ 0 h 243"/>
                  <a:gd name="T12" fmla="*/ 0 w 151"/>
                  <a:gd name="T13" fmla="*/ 64 h 243"/>
                  <a:gd name="T14" fmla="*/ 41 w 151"/>
                  <a:gd name="T15" fmla="*/ 131 h 243"/>
                  <a:gd name="T16" fmla="*/ 41 w 151"/>
                  <a:gd name="T17" fmla="*/ 218 h 243"/>
                  <a:gd name="T18" fmla="*/ 51 w 151"/>
                  <a:gd name="T19" fmla="*/ 232 h 243"/>
                  <a:gd name="T20" fmla="*/ 75 w 151"/>
                  <a:gd name="T21" fmla="*/ 243 h 243"/>
                  <a:gd name="T22" fmla="*/ 100 w 151"/>
                  <a:gd name="T23" fmla="*/ 232 h 243"/>
                  <a:gd name="T24" fmla="*/ 110 w 151"/>
                  <a:gd name="T25" fmla="*/ 218 h 243"/>
                  <a:gd name="T26" fmla="*/ 110 w 151"/>
                  <a:gd name="T27" fmla="*/ 131 h 243"/>
                  <a:gd name="T28" fmla="*/ 151 w 151"/>
                  <a:gd name="T29" fmla="*/ 64 h 243"/>
                  <a:gd name="T30" fmla="*/ 115 w 151"/>
                  <a:gd name="T3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1" h="243">
                    <a:moveTo>
                      <a:pt x="115" y="0"/>
                    </a:moveTo>
                    <a:cubicBezTo>
                      <a:pt x="115" y="48"/>
                      <a:pt x="115" y="48"/>
                      <a:pt x="115" y="48"/>
                    </a:cubicBezTo>
                    <a:cubicBezTo>
                      <a:pt x="95" y="82"/>
                      <a:pt x="95" y="82"/>
                      <a:pt x="95" y="82"/>
                    </a:cubicBezTo>
                    <a:cubicBezTo>
                      <a:pt x="55" y="82"/>
                      <a:pt x="55" y="82"/>
                      <a:pt x="55" y="82"/>
                    </a:cubicBezTo>
                    <a:cubicBezTo>
                      <a:pt x="35" y="48"/>
                      <a:pt x="35" y="48"/>
                      <a:pt x="35" y="48"/>
                    </a:cubicBezTo>
                    <a:cubicBezTo>
                      <a:pt x="35" y="0"/>
                      <a:pt x="35" y="0"/>
                      <a:pt x="35" y="0"/>
                    </a:cubicBezTo>
                    <a:cubicBezTo>
                      <a:pt x="14" y="13"/>
                      <a:pt x="0" y="37"/>
                      <a:pt x="0" y="64"/>
                    </a:cubicBezTo>
                    <a:cubicBezTo>
                      <a:pt x="0" y="93"/>
                      <a:pt x="16" y="118"/>
                      <a:pt x="41" y="131"/>
                    </a:cubicBezTo>
                    <a:cubicBezTo>
                      <a:pt x="41" y="218"/>
                      <a:pt x="41" y="218"/>
                      <a:pt x="41" y="218"/>
                    </a:cubicBezTo>
                    <a:cubicBezTo>
                      <a:pt x="43" y="224"/>
                      <a:pt x="47" y="229"/>
                      <a:pt x="51" y="232"/>
                    </a:cubicBezTo>
                    <a:cubicBezTo>
                      <a:pt x="58" y="239"/>
                      <a:pt x="66" y="243"/>
                      <a:pt x="75" y="243"/>
                    </a:cubicBezTo>
                    <a:cubicBezTo>
                      <a:pt x="84" y="243"/>
                      <a:pt x="93" y="239"/>
                      <a:pt x="100" y="232"/>
                    </a:cubicBezTo>
                    <a:cubicBezTo>
                      <a:pt x="104" y="229"/>
                      <a:pt x="107" y="224"/>
                      <a:pt x="110" y="218"/>
                    </a:cubicBezTo>
                    <a:cubicBezTo>
                      <a:pt x="110" y="131"/>
                      <a:pt x="110" y="131"/>
                      <a:pt x="110" y="131"/>
                    </a:cubicBezTo>
                    <a:cubicBezTo>
                      <a:pt x="134" y="118"/>
                      <a:pt x="151" y="93"/>
                      <a:pt x="151" y="64"/>
                    </a:cubicBezTo>
                    <a:cubicBezTo>
                      <a:pt x="151" y="37"/>
                      <a:pt x="136" y="13"/>
                      <a:pt x="115" y="0"/>
                    </a:cubicBezTo>
                    <a:close/>
                  </a:path>
                </a:pathLst>
              </a:custGeom>
              <a:noFill/>
              <a:ln w="19050" cap="flat">
                <a:solidFill>
                  <a:srgbClr val="15AF9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4" name="Group 93">
            <a:extLst>
              <a:ext uri="{FF2B5EF4-FFF2-40B4-BE49-F238E27FC236}">
                <a16:creationId xmlns:a16="http://schemas.microsoft.com/office/drawing/2014/main" id="{D200776E-B60F-4805-AD46-582DE8B4975C}"/>
              </a:ext>
            </a:extLst>
          </p:cNvPr>
          <p:cNvGrpSpPr/>
          <p:nvPr/>
        </p:nvGrpSpPr>
        <p:grpSpPr>
          <a:xfrm>
            <a:off x="9520893" y="2348575"/>
            <a:ext cx="1873188" cy="2373713"/>
            <a:chOff x="10185649" y="2313697"/>
            <a:chExt cx="1873188" cy="2373713"/>
          </a:xfrm>
        </p:grpSpPr>
        <p:grpSp>
          <p:nvGrpSpPr>
            <p:cNvPr id="25" name="Group 24">
              <a:extLst>
                <a:ext uri="{FF2B5EF4-FFF2-40B4-BE49-F238E27FC236}">
                  <a16:creationId xmlns:a16="http://schemas.microsoft.com/office/drawing/2014/main" id="{3279D64E-127E-4821-8F23-CD70E196E260}"/>
                </a:ext>
              </a:extLst>
            </p:cNvPr>
            <p:cNvGrpSpPr/>
            <p:nvPr/>
          </p:nvGrpSpPr>
          <p:grpSpPr>
            <a:xfrm>
              <a:off x="10185649" y="2849732"/>
              <a:ext cx="1873188" cy="1837678"/>
              <a:chOff x="133165" y="2849732"/>
              <a:chExt cx="1873188" cy="1837678"/>
            </a:xfrm>
          </p:grpSpPr>
          <p:sp>
            <p:nvSpPr>
              <p:cNvPr id="26" name="Rectangle: Rounded Corners 25">
                <a:extLst>
                  <a:ext uri="{FF2B5EF4-FFF2-40B4-BE49-F238E27FC236}">
                    <a16:creationId xmlns:a16="http://schemas.microsoft.com/office/drawing/2014/main" id="{67E95EA8-6B68-4454-94FD-E2080C3A3082}"/>
                  </a:ext>
                </a:extLst>
              </p:cNvPr>
              <p:cNvSpPr/>
              <p:nvPr/>
            </p:nvSpPr>
            <p:spPr>
              <a:xfrm>
                <a:off x="133165" y="2849732"/>
                <a:ext cx="1873188" cy="1837678"/>
              </a:xfrm>
              <a:prstGeom prst="roundRect">
                <a:avLst>
                  <a:gd name="adj" fmla="val 9421"/>
                </a:avLst>
              </a:prstGeom>
              <a:solidFill>
                <a:srgbClr val="0080B7"/>
              </a:solidFill>
              <a:ln>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TextBox 26">
                <a:extLst>
                  <a:ext uri="{FF2B5EF4-FFF2-40B4-BE49-F238E27FC236}">
                    <a16:creationId xmlns:a16="http://schemas.microsoft.com/office/drawing/2014/main" id="{090FE3E1-4456-4D23-809D-56315A30A056}"/>
                  </a:ext>
                </a:extLst>
              </p:cNvPr>
              <p:cNvSpPr txBox="1"/>
              <p:nvPr/>
            </p:nvSpPr>
            <p:spPr>
              <a:xfrm>
                <a:off x="159837" y="2968352"/>
                <a:ext cx="1819844" cy="1600438"/>
              </a:xfrm>
              <a:prstGeom prst="rect">
                <a:avLst/>
              </a:prstGeom>
              <a:noFill/>
            </p:spPr>
            <p:txBody>
              <a:bodyPr wrap="square">
                <a:spAutoFit/>
              </a:bodyPr>
              <a:lstStyle/>
              <a:p>
                <a:pPr algn="ctr"/>
                <a:r>
                  <a:rPr lang="en-US" sz="1400" dirty="0">
                    <a:solidFill>
                      <a:schemeClr val="bg1"/>
                    </a:solidFill>
                    <a:cs typeface="Segoe UI" panose="020B0502040204020203" pitchFamily="34" charset="0"/>
                  </a:rPr>
                  <a:t>Download API Specs for those API Proxies which have associated API Specs while developing API proxies for migration</a:t>
                </a:r>
              </a:p>
            </p:txBody>
          </p:sp>
        </p:grpSp>
        <p:grpSp>
          <p:nvGrpSpPr>
            <p:cNvPr id="83" name="Group 82">
              <a:extLst>
                <a:ext uri="{FF2B5EF4-FFF2-40B4-BE49-F238E27FC236}">
                  <a16:creationId xmlns:a16="http://schemas.microsoft.com/office/drawing/2014/main" id="{93D89947-9B11-4F4D-A1D2-9ED84772AAFE}"/>
                </a:ext>
              </a:extLst>
            </p:cNvPr>
            <p:cNvGrpSpPr/>
            <p:nvPr/>
          </p:nvGrpSpPr>
          <p:grpSpPr>
            <a:xfrm>
              <a:off x="10888738" y="2313697"/>
              <a:ext cx="537787" cy="456424"/>
              <a:chOff x="8507413" y="1527175"/>
              <a:chExt cx="485775" cy="393700"/>
            </a:xfrm>
            <a:solidFill>
              <a:srgbClr val="0080B7"/>
            </a:solidFill>
          </p:grpSpPr>
          <p:sp>
            <p:nvSpPr>
              <p:cNvPr id="84" name="Freeform 23">
                <a:extLst>
                  <a:ext uri="{FF2B5EF4-FFF2-40B4-BE49-F238E27FC236}">
                    <a16:creationId xmlns:a16="http://schemas.microsoft.com/office/drawing/2014/main" id="{AF0630CE-FD0B-4259-9F81-C597A4023B04}"/>
                  </a:ext>
                </a:extLst>
              </p:cNvPr>
              <p:cNvSpPr>
                <a:spLocks noEditPoints="1"/>
              </p:cNvSpPr>
              <p:nvPr/>
            </p:nvSpPr>
            <p:spPr bwMode="auto">
              <a:xfrm>
                <a:off x="8812213" y="1577975"/>
                <a:ext cx="180975" cy="179388"/>
              </a:xfrm>
              <a:custGeom>
                <a:avLst/>
                <a:gdLst>
                  <a:gd name="T0" fmla="*/ 373 w 373"/>
                  <a:gd name="T1" fmla="*/ 153 h 374"/>
                  <a:gd name="T2" fmla="*/ 373 w 373"/>
                  <a:gd name="T3" fmla="*/ 222 h 374"/>
                  <a:gd name="T4" fmla="*/ 335 w 373"/>
                  <a:gd name="T5" fmla="*/ 222 h 374"/>
                  <a:gd name="T6" fmla="*/ 316 w 373"/>
                  <a:gd name="T7" fmla="*/ 268 h 374"/>
                  <a:gd name="T8" fmla="*/ 343 w 373"/>
                  <a:gd name="T9" fmla="*/ 295 h 374"/>
                  <a:gd name="T10" fmla="*/ 294 w 373"/>
                  <a:gd name="T11" fmla="*/ 344 h 374"/>
                  <a:gd name="T12" fmla="*/ 267 w 373"/>
                  <a:gd name="T13" fmla="*/ 317 h 374"/>
                  <a:gd name="T14" fmla="*/ 221 w 373"/>
                  <a:gd name="T15" fmla="*/ 336 h 374"/>
                  <a:gd name="T16" fmla="*/ 221 w 373"/>
                  <a:gd name="T17" fmla="*/ 374 h 374"/>
                  <a:gd name="T18" fmla="*/ 152 w 373"/>
                  <a:gd name="T19" fmla="*/ 374 h 374"/>
                  <a:gd name="T20" fmla="*/ 152 w 373"/>
                  <a:gd name="T21" fmla="*/ 336 h 374"/>
                  <a:gd name="T22" fmla="*/ 106 w 373"/>
                  <a:gd name="T23" fmla="*/ 317 h 374"/>
                  <a:gd name="T24" fmla="*/ 79 w 373"/>
                  <a:gd name="T25" fmla="*/ 344 h 374"/>
                  <a:gd name="T26" fmla="*/ 30 w 373"/>
                  <a:gd name="T27" fmla="*/ 295 h 374"/>
                  <a:gd name="T28" fmla="*/ 57 w 373"/>
                  <a:gd name="T29" fmla="*/ 268 h 374"/>
                  <a:gd name="T30" fmla="*/ 38 w 373"/>
                  <a:gd name="T31" fmla="*/ 222 h 374"/>
                  <a:gd name="T32" fmla="*/ 0 w 373"/>
                  <a:gd name="T33" fmla="*/ 222 h 374"/>
                  <a:gd name="T34" fmla="*/ 0 w 373"/>
                  <a:gd name="T35" fmla="*/ 153 h 374"/>
                  <a:gd name="T36" fmla="*/ 38 w 373"/>
                  <a:gd name="T37" fmla="*/ 153 h 374"/>
                  <a:gd name="T38" fmla="*/ 57 w 373"/>
                  <a:gd name="T39" fmla="*/ 107 h 374"/>
                  <a:gd name="T40" fmla="*/ 30 w 373"/>
                  <a:gd name="T41" fmla="*/ 79 h 374"/>
                  <a:gd name="T42" fmla="*/ 79 w 373"/>
                  <a:gd name="T43" fmla="*/ 31 h 374"/>
                  <a:gd name="T44" fmla="*/ 106 w 373"/>
                  <a:gd name="T45" fmla="*/ 58 h 374"/>
                  <a:gd name="T46" fmla="*/ 152 w 373"/>
                  <a:gd name="T47" fmla="*/ 39 h 374"/>
                  <a:gd name="T48" fmla="*/ 152 w 373"/>
                  <a:gd name="T49" fmla="*/ 0 h 374"/>
                  <a:gd name="T50" fmla="*/ 221 w 373"/>
                  <a:gd name="T51" fmla="*/ 0 h 374"/>
                  <a:gd name="T52" fmla="*/ 221 w 373"/>
                  <a:gd name="T53" fmla="*/ 39 h 374"/>
                  <a:gd name="T54" fmla="*/ 267 w 373"/>
                  <a:gd name="T55" fmla="*/ 58 h 374"/>
                  <a:gd name="T56" fmla="*/ 294 w 373"/>
                  <a:gd name="T57" fmla="*/ 31 h 374"/>
                  <a:gd name="T58" fmla="*/ 343 w 373"/>
                  <a:gd name="T59" fmla="*/ 79 h 374"/>
                  <a:gd name="T60" fmla="*/ 316 w 373"/>
                  <a:gd name="T61" fmla="*/ 107 h 374"/>
                  <a:gd name="T62" fmla="*/ 335 w 373"/>
                  <a:gd name="T63" fmla="*/ 153 h 374"/>
                  <a:gd name="T64" fmla="*/ 373 w 373"/>
                  <a:gd name="T65" fmla="*/ 153 h 374"/>
                  <a:gd name="T66" fmla="*/ 271 w 373"/>
                  <a:gd name="T67" fmla="*/ 187 h 374"/>
                  <a:gd name="T68" fmla="*/ 187 w 373"/>
                  <a:gd name="T69" fmla="*/ 102 h 374"/>
                  <a:gd name="T70" fmla="*/ 102 w 373"/>
                  <a:gd name="T71" fmla="*/ 187 h 374"/>
                  <a:gd name="T72" fmla="*/ 187 w 373"/>
                  <a:gd name="T73" fmla="*/ 272 h 374"/>
                  <a:gd name="T74" fmla="*/ 271 w 373"/>
                  <a:gd name="T75" fmla="*/ 187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3" h="374">
                    <a:moveTo>
                      <a:pt x="373" y="153"/>
                    </a:moveTo>
                    <a:cubicBezTo>
                      <a:pt x="373" y="222"/>
                      <a:pt x="373" y="222"/>
                      <a:pt x="373" y="222"/>
                    </a:cubicBezTo>
                    <a:cubicBezTo>
                      <a:pt x="335" y="222"/>
                      <a:pt x="335" y="222"/>
                      <a:pt x="335" y="222"/>
                    </a:cubicBezTo>
                    <a:cubicBezTo>
                      <a:pt x="331" y="238"/>
                      <a:pt x="325" y="254"/>
                      <a:pt x="316" y="268"/>
                    </a:cubicBezTo>
                    <a:cubicBezTo>
                      <a:pt x="343" y="295"/>
                      <a:pt x="343" y="295"/>
                      <a:pt x="343" y="295"/>
                    </a:cubicBezTo>
                    <a:cubicBezTo>
                      <a:pt x="294" y="344"/>
                      <a:pt x="294" y="344"/>
                      <a:pt x="294" y="344"/>
                    </a:cubicBezTo>
                    <a:cubicBezTo>
                      <a:pt x="267" y="317"/>
                      <a:pt x="267" y="317"/>
                      <a:pt x="267" y="317"/>
                    </a:cubicBezTo>
                    <a:cubicBezTo>
                      <a:pt x="253" y="326"/>
                      <a:pt x="238" y="332"/>
                      <a:pt x="221" y="336"/>
                    </a:cubicBezTo>
                    <a:cubicBezTo>
                      <a:pt x="221" y="374"/>
                      <a:pt x="221" y="374"/>
                      <a:pt x="221" y="374"/>
                    </a:cubicBezTo>
                    <a:cubicBezTo>
                      <a:pt x="152" y="374"/>
                      <a:pt x="152" y="374"/>
                      <a:pt x="152" y="374"/>
                    </a:cubicBezTo>
                    <a:cubicBezTo>
                      <a:pt x="152" y="336"/>
                      <a:pt x="152" y="336"/>
                      <a:pt x="152" y="336"/>
                    </a:cubicBezTo>
                    <a:cubicBezTo>
                      <a:pt x="135" y="332"/>
                      <a:pt x="120" y="326"/>
                      <a:pt x="106" y="317"/>
                    </a:cubicBezTo>
                    <a:cubicBezTo>
                      <a:pt x="79" y="344"/>
                      <a:pt x="79" y="344"/>
                      <a:pt x="79" y="344"/>
                    </a:cubicBezTo>
                    <a:cubicBezTo>
                      <a:pt x="30" y="295"/>
                      <a:pt x="30" y="295"/>
                      <a:pt x="30" y="295"/>
                    </a:cubicBezTo>
                    <a:cubicBezTo>
                      <a:pt x="57" y="268"/>
                      <a:pt x="57" y="268"/>
                      <a:pt x="57" y="268"/>
                    </a:cubicBezTo>
                    <a:cubicBezTo>
                      <a:pt x="48" y="254"/>
                      <a:pt x="42" y="238"/>
                      <a:pt x="38" y="222"/>
                    </a:cubicBezTo>
                    <a:cubicBezTo>
                      <a:pt x="0" y="222"/>
                      <a:pt x="0" y="222"/>
                      <a:pt x="0" y="222"/>
                    </a:cubicBezTo>
                    <a:cubicBezTo>
                      <a:pt x="0" y="153"/>
                      <a:pt x="0" y="153"/>
                      <a:pt x="0" y="153"/>
                    </a:cubicBezTo>
                    <a:cubicBezTo>
                      <a:pt x="38" y="153"/>
                      <a:pt x="38" y="153"/>
                      <a:pt x="38" y="153"/>
                    </a:cubicBezTo>
                    <a:cubicBezTo>
                      <a:pt x="42" y="136"/>
                      <a:pt x="48" y="121"/>
                      <a:pt x="57" y="107"/>
                    </a:cubicBezTo>
                    <a:cubicBezTo>
                      <a:pt x="30" y="79"/>
                      <a:pt x="30" y="79"/>
                      <a:pt x="30" y="79"/>
                    </a:cubicBezTo>
                    <a:cubicBezTo>
                      <a:pt x="79" y="31"/>
                      <a:pt x="79" y="31"/>
                      <a:pt x="79" y="31"/>
                    </a:cubicBezTo>
                    <a:cubicBezTo>
                      <a:pt x="106" y="58"/>
                      <a:pt x="106" y="58"/>
                      <a:pt x="106" y="58"/>
                    </a:cubicBezTo>
                    <a:cubicBezTo>
                      <a:pt x="120" y="49"/>
                      <a:pt x="135" y="43"/>
                      <a:pt x="152" y="39"/>
                    </a:cubicBezTo>
                    <a:cubicBezTo>
                      <a:pt x="152" y="0"/>
                      <a:pt x="152" y="0"/>
                      <a:pt x="152" y="0"/>
                    </a:cubicBezTo>
                    <a:cubicBezTo>
                      <a:pt x="221" y="0"/>
                      <a:pt x="221" y="0"/>
                      <a:pt x="221" y="0"/>
                    </a:cubicBezTo>
                    <a:cubicBezTo>
                      <a:pt x="221" y="39"/>
                      <a:pt x="221" y="39"/>
                      <a:pt x="221" y="39"/>
                    </a:cubicBezTo>
                    <a:cubicBezTo>
                      <a:pt x="238" y="43"/>
                      <a:pt x="253" y="49"/>
                      <a:pt x="267" y="58"/>
                    </a:cubicBezTo>
                    <a:cubicBezTo>
                      <a:pt x="294" y="31"/>
                      <a:pt x="294" y="31"/>
                      <a:pt x="294" y="31"/>
                    </a:cubicBezTo>
                    <a:cubicBezTo>
                      <a:pt x="343" y="79"/>
                      <a:pt x="343" y="79"/>
                      <a:pt x="343" y="79"/>
                    </a:cubicBezTo>
                    <a:cubicBezTo>
                      <a:pt x="316" y="107"/>
                      <a:pt x="316" y="107"/>
                      <a:pt x="316" y="107"/>
                    </a:cubicBezTo>
                    <a:cubicBezTo>
                      <a:pt x="325" y="121"/>
                      <a:pt x="331" y="136"/>
                      <a:pt x="335" y="153"/>
                    </a:cubicBezTo>
                    <a:lnTo>
                      <a:pt x="373" y="153"/>
                    </a:lnTo>
                    <a:close/>
                    <a:moveTo>
                      <a:pt x="271" y="187"/>
                    </a:moveTo>
                    <a:cubicBezTo>
                      <a:pt x="271" y="140"/>
                      <a:pt x="233" y="102"/>
                      <a:pt x="187" y="102"/>
                    </a:cubicBezTo>
                    <a:cubicBezTo>
                      <a:pt x="140" y="102"/>
                      <a:pt x="102" y="140"/>
                      <a:pt x="102" y="187"/>
                    </a:cubicBezTo>
                    <a:cubicBezTo>
                      <a:pt x="102" y="234"/>
                      <a:pt x="140" y="272"/>
                      <a:pt x="187" y="272"/>
                    </a:cubicBezTo>
                    <a:cubicBezTo>
                      <a:pt x="233" y="272"/>
                      <a:pt x="271" y="234"/>
                      <a:pt x="271" y="18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85" name="Freeform 24">
                <a:extLst>
                  <a:ext uri="{FF2B5EF4-FFF2-40B4-BE49-F238E27FC236}">
                    <a16:creationId xmlns:a16="http://schemas.microsoft.com/office/drawing/2014/main" id="{B171BA70-BB66-439A-96F2-EC63D5295FD1}"/>
                  </a:ext>
                </a:extLst>
              </p:cNvPr>
              <p:cNvSpPr>
                <a:spLocks noEditPoints="1"/>
              </p:cNvSpPr>
              <p:nvPr/>
            </p:nvSpPr>
            <p:spPr bwMode="auto">
              <a:xfrm>
                <a:off x="8507413" y="1527175"/>
                <a:ext cx="415925" cy="319088"/>
              </a:xfrm>
              <a:custGeom>
                <a:avLst/>
                <a:gdLst>
                  <a:gd name="T0" fmla="*/ 860 w 860"/>
                  <a:gd name="T1" fmla="*/ 507 h 662"/>
                  <a:gd name="T2" fmla="*/ 860 w 860"/>
                  <a:gd name="T3" fmla="*/ 605 h 662"/>
                  <a:gd name="T4" fmla="*/ 804 w 860"/>
                  <a:gd name="T5" fmla="*/ 662 h 662"/>
                  <a:gd name="T6" fmla="*/ 56 w 860"/>
                  <a:gd name="T7" fmla="*/ 662 h 662"/>
                  <a:gd name="T8" fmla="*/ 0 w 860"/>
                  <a:gd name="T9" fmla="*/ 605 h 662"/>
                  <a:gd name="T10" fmla="*/ 0 w 860"/>
                  <a:gd name="T11" fmla="*/ 56 h 662"/>
                  <a:gd name="T12" fmla="*/ 56 w 860"/>
                  <a:gd name="T13" fmla="*/ 0 h 662"/>
                  <a:gd name="T14" fmla="*/ 804 w 860"/>
                  <a:gd name="T15" fmla="*/ 0 h 662"/>
                  <a:gd name="T16" fmla="*/ 860 w 860"/>
                  <a:gd name="T17" fmla="*/ 56 h 662"/>
                  <a:gd name="T18" fmla="*/ 860 w 860"/>
                  <a:gd name="T19" fmla="*/ 76 h 662"/>
                  <a:gd name="T20" fmla="*/ 824 w 860"/>
                  <a:gd name="T21" fmla="*/ 72 h 662"/>
                  <a:gd name="T22" fmla="*/ 824 w 860"/>
                  <a:gd name="T23" fmla="*/ 32 h 662"/>
                  <a:gd name="T24" fmla="*/ 37 w 860"/>
                  <a:gd name="T25" fmla="*/ 32 h 662"/>
                  <a:gd name="T26" fmla="*/ 37 w 860"/>
                  <a:gd name="T27" fmla="*/ 551 h 662"/>
                  <a:gd name="T28" fmla="*/ 824 w 860"/>
                  <a:gd name="T29" fmla="*/ 551 h 662"/>
                  <a:gd name="T30" fmla="*/ 824 w 860"/>
                  <a:gd name="T31" fmla="*/ 511 h 662"/>
                  <a:gd name="T32" fmla="*/ 860 w 860"/>
                  <a:gd name="T33" fmla="*/ 507 h 662"/>
                  <a:gd name="T34" fmla="*/ 462 w 860"/>
                  <a:gd name="T35" fmla="*/ 605 h 662"/>
                  <a:gd name="T36" fmla="*/ 430 w 860"/>
                  <a:gd name="T37" fmla="*/ 574 h 662"/>
                  <a:gd name="T38" fmla="*/ 399 w 860"/>
                  <a:gd name="T39" fmla="*/ 605 h 662"/>
                  <a:gd name="T40" fmla="*/ 430 w 860"/>
                  <a:gd name="T41" fmla="*/ 636 h 662"/>
                  <a:gd name="T42" fmla="*/ 462 w 860"/>
                  <a:gd name="T43" fmla="*/ 60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0" h="662">
                    <a:moveTo>
                      <a:pt x="860" y="507"/>
                    </a:moveTo>
                    <a:cubicBezTo>
                      <a:pt x="860" y="605"/>
                      <a:pt x="860" y="605"/>
                      <a:pt x="860" y="605"/>
                    </a:cubicBezTo>
                    <a:cubicBezTo>
                      <a:pt x="860" y="636"/>
                      <a:pt x="835" y="662"/>
                      <a:pt x="804" y="662"/>
                    </a:cubicBezTo>
                    <a:cubicBezTo>
                      <a:pt x="56" y="662"/>
                      <a:pt x="56" y="662"/>
                      <a:pt x="56" y="662"/>
                    </a:cubicBezTo>
                    <a:cubicBezTo>
                      <a:pt x="25" y="662"/>
                      <a:pt x="0" y="636"/>
                      <a:pt x="0" y="605"/>
                    </a:cubicBezTo>
                    <a:cubicBezTo>
                      <a:pt x="0" y="56"/>
                      <a:pt x="0" y="56"/>
                      <a:pt x="0" y="56"/>
                    </a:cubicBezTo>
                    <a:cubicBezTo>
                      <a:pt x="0" y="25"/>
                      <a:pt x="25" y="0"/>
                      <a:pt x="56" y="0"/>
                    </a:cubicBezTo>
                    <a:cubicBezTo>
                      <a:pt x="804" y="0"/>
                      <a:pt x="804" y="0"/>
                      <a:pt x="804" y="0"/>
                    </a:cubicBezTo>
                    <a:cubicBezTo>
                      <a:pt x="835" y="0"/>
                      <a:pt x="860" y="25"/>
                      <a:pt x="860" y="56"/>
                    </a:cubicBezTo>
                    <a:cubicBezTo>
                      <a:pt x="860" y="76"/>
                      <a:pt x="860" y="76"/>
                      <a:pt x="860" y="76"/>
                    </a:cubicBezTo>
                    <a:cubicBezTo>
                      <a:pt x="848" y="74"/>
                      <a:pt x="836" y="72"/>
                      <a:pt x="824" y="72"/>
                    </a:cubicBezTo>
                    <a:cubicBezTo>
                      <a:pt x="824" y="32"/>
                      <a:pt x="824" y="32"/>
                      <a:pt x="824" y="32"/>
                    </a:cubicBezTo>
                    <a:cubicBezTo>
                      <a:pt x="37" y="32"/>
                      <a:pt x="37" y="32"/>
                      <a:pt x="37" y="32"/>
                    </a:cubicBezTo>
                    <a:cubicBezTo>
                      <a:pt x="37" y="551"/>
                      <a:pt x="37" y="551"/>
                      <a:pt x="37" y="551"/>
                    </a:cubicBezTo>
                    <a:cubicBezTo>
                      <a:pt x="824" y="551"/>
                      <a:pt x="824" y="551"/>
                      <a:pt x="824" y="551"/>
                    </a:cubicBezTo>
                    <a:cubicBezTo>
                      <a:pt x="824" y="511"/>
                      <a:pt x="824" y="511"/>
                      <a:pt x="824" y="511"/>
                    </a:cubicBezTo>
                    <a:cubicBezTo>
                      <a:pt x="836" y="510"/>
                      <a:pt x="848" y="509"/>
                      <a:pt x="860" y="507"/>
                    </a:cubicBezTo>
                    <a:close/>
                    <a:moveTo>
                      <a:pt x="462" y="605"/>
                    </a:moveTo>
                    <a:cubicBezTo>
                      <a:pt x="462" y="588"/>
                      <a:pt x="448" y="574"/>
                      <a:pt x="430" y="574"/>
                    </a:cubicBezTo>
                    <a:cubicBezTo>
                      <a:pt x="413" y="574"/>
                      <a:pt x="399" y="588"/>
                      <a:pt x="399" y="605"/>
                    </a:cubicBezTo>
                    <a:cubicBezTo>
                      <a:pt x="399" y="622"/>
                      <a:pt x="413" y="636"/>
                      <a:pt x="430" y="636"/>
                    </a:cubicBezTo>
                    <a:cubicBezTo>
                      <a:pt x="448" y="636"/>
                      <a:pt x="462" y="622"/>
                      <a:pt x="462" y="60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86" name="Freeform 25">
                <a:extLst>
                  <a:ext uri="{FF2B5EF4-FFF2-40B4-BE49-F238E27FC236}">
                    <a16:creationId xmlns:a16="http://schemas.microsoft.com/office/drawing/2014/main" id="{873C6CB5-A15A-4EF5-A859-657726CEC9A6}"/>
                  </a:ext>
                </a:extLst>
              </p:cNvPr>
              <p:cNvSpPr>
                <a:spLocks/>
              </p:cNvSpPr>
              <p:nvPr/>
            </p:nvSpPr>
            <p:spPr bwMode="auto">
              <a:xfrm>
                <a:off x="8616951" y="1889125"/>
                <a:ext cx="196850" cy="31750"/>
              </a:xfrm>
              <a:custGeom>
                <a:avLst/>
                <a:gdLst>
                  <a:gd name="T0" fmla="*/ 408 w 408"/>
                  <a:gd name="T1" fmla="*/ 58 h 65"/>
                  <a:gd name="T2" fmla="*/ 408 w 408"/>
                  <a:gd name="T3" fmla="*/ 65 h 65"/>
                  <a:gd name="T4" fmla="*/ 0 w 408"/>
                  <a:gd name="T5" fmla="*/ 65 h 65"/>
                  <a:gd name="T6" fmla="*/ 0 w 408"/>
                  <a:gd name="T7" fmla="*/ 58 h 65"/>
                  <a:gd name="T8" fmla="*/ 90 w 408"/>
                  <a:gd name="T9" fmla="*/ 0 h 65"/>
                  <a:gd name="T10" fmla="*/ 318 w 408"/>
                  <a:gd name="T11" fmla="*/ 0 h 65"/>
                  <a:gd name="T12" fmla="*/ 408 w 408"/>
                  <a:gd name="T13" fmla="*/ 58 h 65"/>
                </a:gdLst>
                <a:ahLst/>
                <a:cxnLst>
                  <a:cxn ang="0">
                    <a:pos x="T0" y="T1"/>
                  </a:cxn>
                  <a:cxn ang="0">
                    <a:pos x="T2" y="T3"/>
                  </a:cxn>
                  <a:cxn ang="0">
                    <a:pos x="T4" y="T5"/>
                  </a:cxn>
                  <a:cxn ang="0">
                    <a:pos x="T6" y="T7"/>
                  </a:cxn>
                  <a:cxn ang="0">
                    <a:pos x="T8" y="T9"/>
                  </a:cxn>
                  <a:cxn ang="0">
                    <a:pos x="T10" y="T11"/>
                  </a:cxn>
                  <a:cxn ang="0">
                    <a:pos x="T12" y="T13"/>
                  </a:cxn>
                </a:cxnLst>
                <a:rect l="0" t="0" r="r" b="b"/>
                <a:pathLst>
                  <a:path w="408" h="65">
                    <a:moveTo>
                      <a:pt x="408" y="58"/>
                    </a:moveTo>
                    <a:cubicBezTo>
                      <a:pt x="408" y="65"/>
                      <a:pt x="408" y="65"/>
                      <a:pt x="408" y="65"/>
                    </a:cubicBezTo>
                    <a:cubicBezTo>
                      <a:pt x="0" y="65"/>
                      <a:pt x="0" y="65"/>
                      <a:pt x="0" y="65"/>
                    </a:cubicBezTo>
                    <a:cubicBezTo>
                      <a:pt x="0" y="58"/>
                      <a:pt x="0" y="58"/>
                      <a:pt x="0" y="58"/>
                    </a:cubicBezTo>
                    <a:cubicBezTo>
                      <a:pt x="0" y="26"/>
                      <a:pt x="41" y="0"/>
                      <a:pt x="90" y="0"/>
                    </a:cubicBezTo>
                    <a:cubicBezTo>
                      <a:pt x="318" y="0"/>
                      <a:pt x="318" y="0"/>
                      <a:pt x="318" y="0"/>
                    </a:cubicBezTo>
                    <a:cubicBezTo>
                      <a:pt x="368" y="0"/>
                      <a:pt x="408" y="26"/>
                      <a:pt x="408" y="5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87" name="Rectangle 26">
                <a:extLst>
                  <a:ext uri="{FF2B5EF4-FFF2-40B4-BE49-F238E27FC236}">
                    <a16:creationId xmlns:a16="http://schemas.microsoft.com/office/drawing/2014/main" id="{4E5F2260-BD14-41FB-9E76-867DFEF892B1}"/>
                  </a:ext>
                </a:extLst>
              </p:cNvPr>
              <p:cNvSpPr>
                <a:spLocks noChangeArrowheads="1"/>
              </p:cNvSpPr>
              <p:nvPr/>
            </p:nvSpPr>
            <p:spPr bwMode="auto">
              <a:xfrm>
                <a:off x="8766176" y="1606550"/>
                <a:ext cx="22225" cy="130175"/>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88" name="Rectangle 27">
                <a:extLst>
                  <a:ext uri="{FF2B5EF4-FFF2-40B4-BE49-F238E27FC236}">
                    <a16:creationId xmlns:a16="http://schemas.microsoft.com/office/drawing/2014/main" id="{332EDE76-A3A1-4881-BB0A-9EE0A9F84F43}"/>
                  </a:ext>
                </a:extLst>
              </p:cNvPr>
              <p:cNvSpPr>
                <a:spLocks noChangeArrowheads="1"/>
              </p:cNvSpPr>
              <p:nvPr/>
            </p:nvSpPr>
            <p:spPr bwMode="auto">
              <a:xfrm>
                <a:off x="8658226" y="1849438"/>
                <a:ext cx="112713" cy="34925"/>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89" name="Freeform 28">
                <a:extLst>
                  <a:ext uri="{FF2B5EF4-FFF2-40B4-BE49-F238E27FC236}">
                    <a16:creationId xmlns:a16="http://schemas.microsoft.com/office/drawing/2014/main" id="{0CA8B173-58A3-47CB-8264-EF7FEB2386F6}"/>
                  </a:ext>
                </a:extLst>
              </p:cNvPr>
              <p:cNvSpPr>
                <a:spLocks noEditPoints="1"/>
              </p:cNvSpPr>
              <p:nvPr/>
            </p:nvSpPr>
            <p:spPr bwMode="auto">
              <a:xfrm>
                <a:off x="8658226" y="1606550"/>
                <a:ext cx="85725" cy="130175"/>
              </a:xfrm>
              <a:custGeom>
                <a:avLst/>
                <a:gdLst>
                  <a:gd name="T0" fmla="*/ 54 w 54"/>
                  <a:gd name="T1" fmla="*/ 0 h 82"/>
                  <a:gd name="T2" fmla="*/ 54 w 54"/>
                  <a:gd name="T3" fmla="*/ 50 h 82"/>
                  <a:gd name="T4" fmla="*/ 39 w 54"/>
                  <a:gd name="T5" fmla="*/ 50 h 82"/>
                  <a:gd name="T6" fmla="*/ 26 w 54"/>
                  <a:gd name="T7" fmla="*/ 50 h 82"/>
                  <a:gd name="T8" fmla="*/ 13 w 54"/>
                  <a:gd name="T9" fmla="*/ 50 h 82"/>
                  <a:gd name="T10" fmla="*/ 13 w 54"/>
                  <a:gd name="T11" fmla="*/ 66 h 82"/>
                  <a:gd name="T12" fmla="*/ 13 w 54"/>
                  <a:gd name="T13" fmla="*/ 82 h 82"/>
                  <a:gd name="T14" fmla="*/ 0 w 54"/>
                  <a:gd name="T15" fmla="*/ 82 h 82"/>
                  <a:gd name="T16" fmla="*/ 0 w 54"/>
                  <a:gd name="T17" fmla="*/ 0 h 82"/>
                  <a:gd name="T18" fmla="*/ 54 w 54"/>
                  <a:gd name="T19" fmla="*/ 0 h 82"/>
                  <a:gd name="T20" fmla="*/ 39 w 54"/>
                  <a:gd name="T21" fmla="*/ 38 h 82"/>
                  <a:gd name="T22" fmla="*/ 39 w 54"/>
                  <a:gd name="T23" fmla="*/ 16 h 82"/>
                  <a:gd name="T24" fmla="*/ 13 w 54"/>
                  <a:gd name="T25" fmla="*/ 16 h 82"/>
                  <a:gd name="T26" fmla="*/ 13 w 54"/>
                  <a:gd name="T27" fmla="*/ 38 h 82"/>
                  <a:gd name="T28" fmla="*/ 39 w 54"/>
                  <a:gd name="T29" fmla="*/ 3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82">
                    <a:moveTo>
                      <a:pt x="54" y="0"/>
                    </a:moveTo>
                    <a:lnTo>
                      <a:pt x="54" y="50"/>
                    </a:lnTo>
                    <a:lnTo>
                      <a:pt x="39" y="50"/>
                    </a:lnTo>
                    <a:lnTo>
                      <a:pt x="26" y="50"/>
                    </a:lnTo>
                    <a:lnTo>
                      <a:pt x="13" y="50"/>
                    </a:lnTo>
                    <a:lnTo>
                      <a:pt x="13" y="66"/>
                    </a:lnTo>
                    <a:lnTo>
                      <a:pt x="13" y="82"/>
                    </a:lnTo>
                    <a:lnTo>
                      <a:pt x="0" y="82"/>
                    </a:lnTo>
                    <a:lnTo>
                      <a:pt x="0" y="0"/>
                    </a:lnTo>
                    <a:lnTo>
                      <a:pt x="54" y="0"/>
                    </a:lnTo>
                    <a:close/>
                    <a:moveTo>
                      <a:pt x="39" y="38"/>
                    </a:moveTo>
                    <a:lnTo>
                      <a:pt x="39" y="16"/>
                    </a:lnTo>
                    <a:lnTo>
                      <a:pt x="13" y="16"/>
                    </a:lnTo>
                    <a:lnTo>
                      <a:pt x="13" y="38"/>
                    </a:lnTo>
                    <a:lnTo>
                      <a:pt x="39" y="3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90" name="Freeform 29">
                <a:extLst>
                  <a:ext uri="{FF2B5EF4-FFF2-40B4-BE49-F238E27FC236}">
                    <a16:creationId xmlns:a16="http://schemas.microsoft.com/office/drawing/2014/main" id="{8B86F8BB-0B08-4C63-B8EF-9F912C69B821}"/>
                  </a:ext>
                </a:extLst>
              </p:cNvPr>
              <p:cNvSpPr>
                <a:spLocks noEditPoints="1"/>
              </p:cNvSpPr>
              <p:nvPr/>
            </p:nvSpPr>
            <p:spPr bwMode="auto">
              <a:xfrm>
                <a:off x="8548688" y="1606550"/>
                <a:ext cx="87313" cy="130175"/>
              </a:xfrm>
              <a:custGeom>
                <a:avLst/>
                <a:gdLst>
                  <a:gd name="T0" fmla="*/ 55 w 55"/>
                  <a:gd name="T1" fmla="*/ 0 h 82"/>
                  <a:gd name="T2" fmla="*/ 55 w 55"/>
                  <a:gd name="T3" fmla="*/ 82 h 82"/>
                  <a:gd name="T4" fmla="*/ 40 w 55"/>
                  <a:gd name="T5" fmla="*/ 82 h 82"/>
                  <a:gd name="T6" fmla="*/ 40 w 55"/>
                  <a:gd name="T7" fmla="*/ 66 h 82"/>
                  <a:gd name="T8" fmla="*/ 40 w 55"/>
                  <a:gd name="T9" fmla="*/ 50 h 82"/>
                  <a:gd name="T10" fmla="*/ 40 w 55"/>
                  <a:gd name="T11" fmla="*/ 45 h 82"/>
                  <a:gd name="T12" fmla="*/ 14 w 55"/>
                  <a:gd name="T13" fmla="*/ 45 h 82"/>
                  <a:gd name="T14" fmla="*/ 14 w 55"/>
                  <a:gd name="T15" fmla="*/ 50 h 82"/>
                  <a:gd name="T16" fmla="*/ 14 w 55"/>
                  <a:gd name="T17" fmla="*/ 66 h 82"/>
                  <a:gd name="T18" fmla="*/ 14 w 55"/>
                  <a:gd name="T19" fmla="*/ 82 h 82"/>
                  <a:gd name="T20" fmla="*/ 0 w 55"/>
                  <a:gd name="T21" fmla="*/ 82 h 82"/>
                  <a:gd name="T22" fmla="*/ 0 w 55"/>
                  <a:gd name="T23" fmla="*/ 0 h 82"/>
                  <a:gd name="T24" fmla="*/ 55 w 55"/>
                  <a:gd name="T25" fmla="*/ 0 h 82"/>
                  <a:gd name="T26" fmla="*/ 40 w 55"/>
                  <a:gd name="T27" fmla="*/ 36 h 82"/>
                  <a:gd name="T28" fmla="*/ 40 w 55"/>
                  <a:gd name="T29" fmla="*/ 16 h 82"/>
                  <a:gd name="T30" fmla="*/ 14 w 55"/>
                  <a:gd name="T31" fmla="*/ 16 h 82"/>
                  <a:gd name="T32" fmla="*/ 14 w 55"/>
                  <a:gd name="T33" fmla="*/ 36 h 82"/>
                  <a:gd name="T34" fmla="*/ 40 w 55"/>
                  <a:gd name="T35" fmla="*/ 3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82">
                    <a:moveTo>
                      <a:pt x="55" y="0"/>
                    </a:moveTo>
                    <a:lnTo>
                      <a:pt x="55" y="82"/>
                    </a:lnTo>
                    <a:lnTo>
                      <a:pt x="40" y="82"/>
                    </a:lnTo>
                    <a:lnTo>
                      <a:pt x="40" y="66"/>
                    </a:lnTo>
                    <a:lnTo>
                      <a:pt x="40" y="50"/>
                    </a:lnTo>
                    <a:lnTo>
                      <a:pt x="40" y="45"/>
                    </a:lnTo>
                    <a:lnTo>
                      <a:pt x="14" y="45"/>
                    </a:lnTo>
                    <a:lnTo>
                      <a:pt x="14" y="50"/>
                    </a:lnTo>
                    <a:lnTo>
                      <a:pt x="14" y="66"/>
                    </a:lnTo>
                    <a:lnTo>
                      <a:pt x="14" y="82"/>
                    </a:lnTo>
                    <a:lnTo>
                      <a:pt x="0" y="82"/>
                    </a:lnTo>
                    <a:lnTo>
                      <a:pt x="0" y="0"/>
                    </a:lnTo>
                    <a:lnTo>
                      <a:pt x="55" y="0"/>
                    </a:lnTo>
                    <a:close/>
                    <a:moveTo>
                      <a:pt x="40" y="36"/>
                    </a:moveTo>
                    <a:lnTo>
                      <a:pt x="40" y="16"/>
                    </a:lnTo>
                    <a:lnTo>
                      <a:pt x="14" y="16"/>
                    </a:lnTo>
                    <a:lnTo>
                      <a:pt x="14" y="36"/>
                    </a:lnTo>
                    <a:lnTo>
                      <a:pt x="40" y="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1443649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4EF1B-1273-459E-8D32-FA6152270609}"/>
              </a:ext>
            </a:extLst>
          </p:cNvPr>
          <p:cNvSpPr>
            <a:spLocks noGrp="1"/>
          </p:cNvSpPr>
          <p:nvPr>
            <p:ph type="title"/>
          </p:nvPr>
        </p:nvSpPr>
        <p:spPr/>
        <p:txBody>
          <a:bodyPr/>
          <a:lstStyle/>
          <a:p>
            <a:r>
              <a:rPr lang="en-US" dirty="0"/>
              <a:t>Case Study – OPDK to Apigee X Migration </a:t>
            </a:r>
            <a:endParaRPr lang="en-IN" dirty="0"/>
          </a:p>
        </p:txBody>
      </p:sp>
      <p:sp>
        <p:nvSpPr>
          <p:cNvPr id="3" name="TextBox 2">
            <a:extLst>
              <a:ext uri="{FF2B5EF4-FFF2-40B4-BE49-F238E27FC236}">
                <a16:creationId xmlns:a16="http://schemas.microsoft.com/office/drawing/2014/main" id="{D90D073A-5507-48A1-B5A7-B68901589840}"/>
              </a:ext>
            </a:extLst>
          </p:cNvPr>
          <p:cNvSpPr txBox="1"/>
          <p:nvPr/>
        </p:nvSpPr>
        <p:spPr>
          <a:xfrm>
            <a:off x="450573" y="1537253"/>
            <a:ext cx="2928730" cy="369332"/>
          </a:xfrm>
          <a:prstGeom prst="rect">
            <a:avLst/>
          </a:prstGeom>
          <a:noFill/>
        </p:spPr>
        <p:txBody>
          <a:bodyPr wrap="square" rtlCol="0">
            <a:spAutoFit/>
          </a:bodyPr>
          <a:lstStyle/>
          <a:p>
            <a:r>
              <a:rPr lang="en-US" b="1" dirty="0">
                <a:solidFill>
                  <a:srgbClr val="0070C0"/>
                </a:solidFill>
              </a:rPr>
              <a:t>Customer Landscape</a:t>
            </a:r>
            <a:endParaRPr lang="en-IN" b="1" dirty="0">
              <a:solidFill>
                <a:srgbClr val="0070C0"/>
              </a:solidFill>
            </a:endParaRPr>
          </a:p>
        </p:txBody>
      </p:sp>
      <p:sp>
        <p:nvSpPr>
          <p:cNvPr id="4" name="TextBox 3">
            <a:extLst>
              <a:ext uri="{FF2B5EF4-FFF2-40B4-BE49-F238E27FC236}">
                <a16:creationId xmlns:a16="http://schemas.microsoft.com/office/drawing/2014/main" id="{8BF11FE5-7D46-4D65-BB7A-9EADE3EF35AD}"/>
              </a:ext>
            </a:extLst>
          </p:cNvPr>
          <p:cNvSpPr txBox="1"/>
          <p:nvPr/>
        </p:nvSpPr>
        <p:spPr>
          <a:xfrm>
            <a:off x="450573" y="1920940"/>
            <a:ext cx="5314123" cy="4401205"/>
          </a:xfrm>
          <a:prstGeom prst="rect">
            <a:avLst/>
          </a:prstGeom>
          <a:noFill/>
        </p:spPr>
        <p:txBody>
          <a:bodyPr wrap="square" rtlCol="0">
            <a:spAutoFit/>
          </a:bodyPr>
          <a:lstStyle/>
          <a:p>
            <a:pPr marL="285750" indent="-285750">
              <a:buFont typeface="Wingdings" panose="05000000000000000000" pitchFamily="2" charset="2"/>
              <a:buChar char="q"/>
            </a:pPr>
            <a:r>
              <a:rPr lang="en-US" sz="1400" dirty="0">
                <a:solidFill>
                  <a:srgbClr val="1D1D1B"/>
                </a:solidFill>
              </a:rPr>
              <a:t>API Management platform implemented using Apigee OPDK v50.0.0,  hosted in 2 datacenters ( On-premise and Azure Cloud).</a:t>
            </a:r>
          </a:p>
          <a:p>
            <a:pPr marL="285750" indent="-285750">
              <a:buFont typeface="Wingdings" panose="05000000000000000000" pitchFamily="2" charset="2"/>
              <a:buChar char="q"/>
            </a:pPr>
            <a:endParaRPr lang="en-US" sz="1400" dirty="0">
              <a:solidFill>
                <a:srgbClr val="1D1D1B"/>
              </a:solidFill>
            </a:endParaRPr>
          </a:p>
          <a:p>
            <a:pPr marL="285750" lvl="0" indent="-285750">
              <a:buFont typeface="Wingdings" panose="05000000000000000000" pitchFamily="2" charset="2"/>
              <a:buChar char="q"/>
              <a:defRPr/>
            </a:pPr>
            <a:r>
              <a:rPr lang="en-US" sz="1400" dirty="0">
                <a:solidFill>
                  <a:srgbClr val="1D1D1B"/>
                </a:solidFill>
              </a:rPr>
              <a:t>Drupal 7 based API developer Portal exists. Not exposed externally. </a:t>
            </a:r>
          </a:p>
          <a:p>
            <a:pPr marL="285750" lvl="0" indent="-285750">
              <a:buFont typeface="Wingdings" panose="05000000000000000000" pitchFamily="2" charset="2"/>
              <a:buChar char="q"/>
              <a:defRPr/>
            </a:pPr>
            <a:endParaRPr lang="en-US" sz="1400" dirty="0">
              <a:solidFill>
                <a:srgbClr val="1D1D1B"/>
              </a:solidFill>
            </a:endParaRPr>
          </a:p>
          <a:p>
            <a:pPr marL="285750" lvl="0" indent="-285750">
              <a:buFont typeface="Wingdings" panose="05000000000000000000" pitchFamily="2" charset="2"/>
              <a:buChar char="q"/>
              <a:defRPr/>
            </a:pPr>
            <a:r>
              <a:rPr lang="en-US" sz="1400" dirty="0">
                <a:solidFill>
                  <a:srgbClr val="1D1D1B"/>
                </a:solidFill>
              </a:rPr>
              <a:t>Splunk used for API Analytics </a:t>
            </a:r>
          </a:p>
          <a:p>
            <a:pPr marL="285750" lvl="0" indent="-285750">
              <a:buFont typeface="Wingdings" panose="05000000000000000000" pitchFamily="2" charset="2"/>
              <a:buChar char="q"/>
              <a:defRPr/>
            </a:pPr>
            <a:endParaRPr lang="en-US" sz="1400" dirty="0">
              <a:solidFill>
                <a:srgbClr val="1D1D1B"/>
              </a:solidFill>
            </a:endParaRPr>
          </a:p>
          <a:p>
            <a:pPr marL="285750" lvl="0" indent="-285750">
              <a:buFont typeface="Wingdings" panose="05000000000000000000" pitchFamily="2" charset="2"/>
              <a:buChar char="q"/>
              <a:defRPr/>
            </a:pPr>
            <a:r>
              <a:rPr lang="en-US" sz="1400" dirty="0">
                <a:solidFill>
                  <a:srgbClr val="1D1D1B"/>
                </a:solidFill>
              </a:rPr>
              <a:t>2 Organizations PROD and Non-PROD provisioned , with 5 environments</a:t>
            </a:r>
          </a:p>
          <a:p>
            <a:pPr marL="285750" lvl="0" indent="-285750">
              <a:buFont typeface="Wingdings" panose="05000000000000000000" pitchFamily="2" charset="2"/>
              <a:buChar char="q"/>
              <a:defRPr/>
            </a:pPr>
            <a:endParaRPr lang="en-US" sz="1400" dirty="0">
              <a:solidFill>
                <a:srgbClr val="1D1D1B"/>
              </a:solidFill>
            </a:endParaRPr>
          </a:p>
          <a:p>
            <a:pPr marL="285750" lvl="0" indent="-285750">
              <a:buFont typeface="Wingdings" panose="05000000000000000000" pitchFamily="2" charset="2"/>
              <a:buChar char="q"/>
              <a:defRPr/>
            </a:pPr>
            <a:r>
              <a:rPr lang="en-US" sz="1400" dirty="0">
                <a:solidFill>
                  <a:srgbClr val="1D1D1B"/>
                </a:solidFill>
              </a:rPr>
              <a:t>API Consumers and communicates via Akamai layer to access Apigee APIs</a:t>
            </a:r>
          </a:p>
          <a:p>
            <a:pPr marL="285750" lvl="0" indent="-285750">
              <a:buFont typeface="Wingdings" panose="05000000000000000000" pitchFamily="2" charset="2"/>
              <a:buChar char="q"/>
              <a:defRPr/>
            </a:pPr>
            <a:endParaRPr lang="en-US" sz="1400" dirty="0">
              <a:solidFill>
                <a:srgbClr val="1D1D1B"/>
              </a:solidFill>
            </a:endParaRPr>
          </a:p>
          <a:p>
            <a:pPr marL="285750" lvl="0" indent="-285750">
              <a:buFont typeface="Wingdings" panose="05000000000000000000" pitchFamily="2" charset="2"/>
              <a:buChar char="q"/>
              <a:defRPr/>
            </a:pPr>
            <a:r>
              <a:rPr lang="en-US" sz="1400" dirty="0">
                <a:solidFill>
                  <a:srgbClr val="1D1D1B"/>
                </a:solidFill>
              </a:rPr>
              <a:t>Majority of the API Providers are currently hosted on Azure Cloud </a:t>
            </a:r>
          </a:p>
          <a:p>
            <a:pPr marL="285750" lvl="0" indent="-285750">
              <a:buFont typeface="Wingdings" panose="05000000000000000000" pitchFamily="2" charset="2"/>
              <a:buChar char="q"/>
              <a:defRPr/>
            </a:pPr>
            <a:endParaRPr lang="en-US" sz="1400" dirty="0">
              <a:solidFill>
                <a:srgbClr val="1D1D1B"/>
              </a:solidFill>
            </a:endParaRPr>
          </a:p>
          <a:p>
            <a:pPr marL="285750" lvl="0" indent="-285750">
              <a:buFont typeface="Wingdings" panose="05000000000000000000" pitchFamily="2" charset="2"/>
              <a:buChar char="q"/>
              <a:defRPr/>
            </a:pPr>
            <a:r>
              <a:rPr lang="en-US" sz="1400" dirty="0">
                <a:solidFill>
                  <a:srgbClr val="1D1D1B"/>
                </a:solidFill>
              </a:rPr>
              <a:t>60% Traffic is pass-through API Proxies with security policies enabled and integrating with Azure hosted microservices</a:t>
            </a:r>
            <a:endParaRPr lang="en-IN" sz="1400" dirty="0"/>
          </a:p>
        </p:txBody>
      </p:sp>
      <p:sp>
        <p:nvSpPr>
          <p:cNvPr id="5" name="TextBox 4">
            <a:extLst>
              <a:ext uri="{FF2B5EF4-FFF2-40B4-BE49-F238E27FC236}">
                <a16:creationId xmlns:a16="http://schemas.microsoft.com/office/drawing/2014/main" id="{E60EE4E7-F503-4F65-91EB-DCF629C4ED41}"/>
              </a:ext>
            </a:extLst>
          </p:cNvPr>
          <p:cNvSpPr txBox="1"/>
          <p:nvPr/>
        </p:nvSpPr>
        <p:spPr>
          <a:xfrm>
            <a:off x="6074980" y="2068442"/>
            <a:ext cx="5314123" cy="4401205"/>
          </a:xfrm>
          <a:prstGeom prst="rect">
            <a:avLst/>
          </a:prstGeom>
          <a:noFill/>
        </p:spPr>
        <p:txBody>
          <a:bodyPr wrap="square" rtlCol="0">
            <a:spAutoFit/>
          </a:bodyPr>
          <a:lstStyle/>
          <a:p>
            <a:pPr marL="285750" indent="-285750">
              <a:buFont typeface="Wingdings" panose="05000000000000000000" pitchFamily="2" charset="2"/>
              <a:buChar char="q"/>
            </a:pPr>
            <a:r>
              <a:rPr lang="en-US" sz="1400" dirty="0">
                <a:solidFill>
                  <a:srgbClr val="1D1D1B"/>
                </a:solidFill>
              </a:rPr>
              <a:t>Performed assessment and evaluation of current Apigee platform to identify target roadmap : </a:t>
            </a:r>
          </a:p>
          <a:p>
            <a:pPr marL="742950" lvl="1" indent="-285750">
              <a:buFont typeface="Wingdings" panose="05000000000000000000" pitchFamily="2" charset="2"/>
              <a:buChar char="§"/>
            </a:pPr>
            <a:r>
              <a:rPr lang="en-US" sz="1400" dirty="0">
                <a:solidFill>
                  <a:srgbClr val="1D1D1B"/>
                </a:solidFill>
              </a:rPr>
              <a:t>Either continue on OPDK </a:t>
            </a:r>
          </a:p>
          <a:p>
            <a:pPr marL="742950" lvl="1" indent="-285750">
              <a:buFont typeface="Wingdings" panose="05000000000000000000" pitchFamily="2" charset="2"/>
              <a:buChar char="§"/>
            </a:pPr>
            <a:r>
              <a:rPr lang="en-US" sz="1400" dirty="0">
                <a:solidFill>
                  <a:srgbClr val="1D1D1B"/>
                </a:solidFill>
              </a:rPr>
              <a:t>Or, migrate to Apigee X /Apigee Hybrid</a:t>
            </a:r>
          </a:p>
          <a:p>
            <a:pPr marL="285750" indent="-285750">
              <a:buFont typeface="Wingdings" panose="05000000000000000000" pitchFamily="2" charset="2"/>
              <a:buChar char="q"/>
            </a:pPr>
            <a:r>
              <a:rPr lang="en-US" sz="1400" dirty="0">
                <a:solidFill>
                  <a:srgbClr val="1D1D1B"/>
                </a:solidFill>
              </a:rPr>
              <a:t>Created target topology to use Apigee X + Apigee Envoy Adapter considering following dimensions: </a:t>
            </a:r>
          </a:p>
          <a:p>
            <a:pPr marL="742950" lvl="1" indent="-285750">
              <a:buFont typeface="Wingdings" panose="05000000000000000000" pitchFamily="2" charset="2"/>
              <a:buChar char="§"/>
            </a:pPr>
            <a:r>
              <a:rPr lang="en-US" sz="1400" dirty="0">
                <a:solidFill>
                  <a:srgbClr val="1D1D1B"/>
                </a:solidFill>
              </a:rPr>
              <a:t>Synergy with Customer landscape </a:t>
            </a:r>
          </a:p>
          <a:p>
            <a:pPr marL="742950" lvl="1" indent="-285750">
              <a:buFont typeface="Wingdings" panose="05000000000000000000" pitchFamily="2" charset="2"/>
              <a:buChar char="§"/>
            </a:pPr>
            <a:r>
              <a:rPr lang="en-US" sz="1400" dirty="0">
                <a:solidFill>
                  <a:srgbClr val="1D1D1B"/>
                </a:solidFill>
              </a:rPr>
              <a:t>Cost effectiveness</a:t>
            </a:r>
          </a:p>
          <a:p>
            <a:pPr marL="742950" lvl="1" indent="-285750">
              <a:buFont typeface="Wingdings" panose="05000000000000000000" pitchFamily="2" charset="2"/>
              <a:buChar char="§"/>
            </a:pPr>
            <a:r>
              <a:rPr lang="en-US" sz="1400" dirty="0">
                <a:solidFill>
                  <a:srgbClr val="1D1D1B"/>
                </a:solidFill>
              </a:rPr>
              <a:t>Alignment with the enterprise strategy on usage of Apigee API Gateway for microservices</a:t>
            </a:r>
          </a:p>
          <a:p>
            <a:pPr marL="742950" lvl="1" indent="-285750">
              <a:buFont typeface="Wingdings" panose="05000000000000000000" pitchFamily="2" charset="2"/>
              <a:buChar char="§"/>
            </a:pPr>
            <a:r>
              <a:rPr lang="en-US" sz="1400" dirty="0">
                <a:solidFill>
                  <a:srgbClr val="1D1D1B"/>
                </a:solidFill>
              </a:rPr>
              <a:t>Volume projections </a:t>
            </a:r>
          </a:p>
          <a:p>
            <a:pPr marL="742950" lvl="1" indent="-285750">
              <a:buFont typeface="Wingdings" panose="05000000000000000000" pitchFamily="2" charset="2"/>
              <a:buChar char="§"/>
            </a:pPr>
            <a:r>
              <a:rPr lang="en-US" sz="1400" dirty="0">
                <a:solidFill>
                  <a:srgbClr val="1D1D1B"/>
                </a:solidFill>
              </a:rPr>
              <a:t>Future looking roadmap for multi-cloud enablement of API Gateway </a:t>
            </a:r>
          </a:p>
          <a:p>
            <a:pPr marL="285750" indent="-285750">
              <a:buFont typeface="Wingdings" panose="05000000000000000000" pitchFamily="2" charset="2"/>
              <a:buChar char="q"/>
            </a:pPr>
            <a:r>
              <a:rPr lang="en-US" sz="1400" dirty="0">
                <a:solidFill>
                  <a:srgbClr val="1D1D1B"/>
                </a:solidFill>
              </a:rPr>
              <a:t>Performing Migration of API proxies to Apigee X and Apigee Envoy Adapter (ETA to complete by Q3 2022)</a:t>
            </a:r>
          </a:p>
          <a:p>
            <a:pPr marL="742950" lvl="1" indent="-285750">
              <a:buFont typeface="Wingdings" panose="05000000000000000000" pitchFamily="2" charset="2"/>
              <a:buChar char="§"/>
            </a:pPr>
            <a:r>
              <a:rPr lang="en-US" sz="1400" dirty="0">
                <a:solidFill>
                  <a:srgbClr val="1D1D1B"/>
                </a:solidFill>
              </a:rPr>
              <a:t>Using </a:t>
            </a:r>
            <a:r>
              <a:rPr lang="en-US" sz="1400" dirty="0" err="1">
                <a:solidFill>
                  <a:srgbClr val="1D1D1B"/>
                </a:solidFill>
              </a:rPr>
              <a:t>iMAX</a:t>
            </a:r>
            <a:r>
              <a:rPr lang="en-US" sz="1400" dirty="0">
                <a:solidFill>
                  <a:srgbClr val="1D1D1B"/>
                </a:solidFill>
              </a:rPr>
              <a:t> to perform API code migration </a:t>
            </a:r>
          </a:p>
          <a:p>
            <a:pPr marL="285750" indent="-285750">
              <a:buFont typeface="Wingdings" panose="05000000000000000000" pitchFamily="2" charset="2"/>
              <a:buChar char="q"/>
            </a:pPr>
            <a:r>
              <a:rPr lang="en-US" sz="1400" dirty="0">
                <a:solidFill>
                  <a:srgbClr val="1D1D1B"/>
                </a:solidFill>
              </a:rPr>
              <a:t>Created Validation and Cutover plan for the migrated APIs</a:t>
            </a:r>
          </a:p>
          <a:p>
            <a:pPr marL="285750" indent="-285750">
              <a:buFont typeface="Wingdings" panose="05000000000000000000" pitchFamily="2" charset="2"/>
              <a:buChar char="q"/>
            </a:pPr>
            <a:r>
              <a:rPr lang="en-US" sz="1400" dirty="0">
                <a:solidFill>
                  <a:srgbClr val="1D1D1B"/>
                </a:solidFill>
              </a:rPr>
              <a:t>Updating DevOps script to suit the environment segregation in target Org on Apigee X </a:t>
            </a:r>
          </a:p>
          <a:p>
            <a:pPr marL="742950" lvl="1" indent="-285750">
              <a:buFont typeface="Wingdings" panose="05000000000000000000" pitchFamily="2" charset="2"/>
              <a:buChar char="q"/>
            </a:pPr>
            <a:endParaRPr lang="en-US" sz="1400" dirty="0">
              <a:solidFill>
                <a:srgbClr val="1D1D1B"/>
              </a:solidFill>
            </a:endParaRPr>
          </a:p>
        </p:txBody>
      </p:sp>
      <p:sp>
        <p:nvSpPr>
          <p:cNvPr id="6" name="TextBox 5">
            <a:extLst>
              <a:ext uri="{FF2B5EF4-FFF2-40B4-BE49-F238E27FC236}">
                <a16:creationId xmlns:a16="http://schemas.microsoft.com/office/drawing/2014/main" id="{9A83C0A6-C77C-451D-9D39-52BEDBFB184A}"/>
              </a:ext>
            </a:extLst>
          </p:cNvPr>
          <p:cNvSpPr txBox="1"/>
          <p:nvPr/>
        </p:nvSpPr>
        <p:spPr>
          <a:xfrm>
            <a:off x="6096000" y="1563758"/>
            <a:ext cx="4439478" cy="369332"/>
          </a:xfrm>
          <a:prstGeom prst="rect">
            <a:avLst/>
          </a:prstGeom>
          <a:noFill/>
        </p:spPr>
        <p:txBody>
          <a:bodyPr wrap="square" rtlCol="0">
            <a:spAutoFit/>
          </a:bodyPr>
          <a:lstStyle/>
          <a:p>
            <a:r>
              <a:rPr lang="en-US" b="1" dirty="0">
                <a:solidFill>
                  <a:srgbClr val="00B050"/>
                </a:solidFill>
              </a:rPr>
              <a:t>Intelliswift Solution and Key Activities </a:t>
            </a:r>
            <a:endParaRPr lang="en-IN" b="1" dirty="0">
              <a:solidFill>
                <a:srgbClr val="00B050"/>
              </a:solidFill>
            </a:endParaRPr>
          </a:p>
        </p:txBody>
      </p:sp>
      <p:sp>
        <p:nvSpPr>
          <p:cNvPr id="7" name="TextBox 6">
            <a:extLst>
              <a:ext uri="{FF2B5EF4-FFF2-40B4-BE49-F238E27FC236}">
                <a16:creationId xmlns:a16="http://schemas.microsoft.com/office/drawing/2014/main" id="{EF999B9D-B708-4658-BF1E-31A28D14D92B}"/>
              </a:ext>
            </a:extLst>
          </p:cNvPr>
          <p:cNvSpPr txBox="1"/>
          <p:nvPr/>
        </p:nvSpPr>
        <p:spPr>
          <a:xfrm>
            <a:off x="834886" y="1069386"/>
            <a:ext cx="9700592" cy="369332"/>
          </a:xfrm>
          <a:prstGeom prst="rect">
            <a:avLst/>
          </a:prstGeom>
          <a:noFill/>
        </p:spPr>
        <p:txBody>
          <a:bodyPr wrap="square" rtlCol="0">
            <a:spAutoFit/>
          </a:bodyPr>
          <a:lstStyle/>
          <a:p>
            <a:r>
              <a:rPr lang="en-US" b="1" dirty="0">
                <a:solidFill>
                  <a:schemeClr val="tx1">
                    <a:lumMod val="75000"/>
                    <a:lumOff val="25000"/>
                  </a:schemeClr>
                </a:solidFill>
              </a:rPr>
              <a:t>A French retailer of personal care and beauty products, working with their US team</a:t>
            </a:r>
            <a:endParaRPr lang="en-IN" b="1" dirty="0">
              <a:solidFill>
                <a:schemeClr val="tx1">
                  <a:lumMod val="75000"/>
                  <a:lumOff val="25000"/>
                </a:schemeClr>
              </a:solidFill>
            </a:endParaRPr>
          </a:p>
        </p:txBody>
      </p:sp>
    </p:spTree>
    <p:extLst>
      <p:ext uri="{BB962C8B-B14F-4D97-AF65-F5344CB8AC3E}">
        <p14:creationId xmlns:p14="http://schemas.microsoft.com/office/powerpoint/2010/main" val="1245263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1754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Design Summary – Develop</a:t>
            </a:r>
          </a:p>
        </p:txBody>
      </p:sp>
      <p:graphicFrame>
        <p:nvGraphicFramePr>
          <p:cNvPr id="10" name="Table 9">
            <a:extLst>
              <a:ext uri="{FF2B5EF4-FFF2-40B4-BE49-F238E27FC236}">
                <a16:creationId xmlns:a16="http://schemas.microsoft.com/office/drawing/2014/main" id="{888F11F7-2A3B-4C45-8217-E90398C3BFB5}"/>
              </a:ext>
            </a:extLst>
          </p:cNvPr>
          <p:cNvGraphicFramePr>
            <a:graphicFrameLocks noGrp="1"/>
          </p:cNvGraphicFramePr>
          <p:nvPr/>
        </p:nvGraphicFramePr>
        <p:xfrm>
          <a:off x="198783" y="1142789"/>
          <a:ext cx="11794435" cy="4902904"/>
        </p:xfrm>
        <a:graphic>
          <a:graphicData uri="http://schemas.openxmlformats.org/drawingml/2006/table">
            <a:tbl>
              <a:tblPr firstRow="1" bandRow="1">
                <a:tableStyleId>{5C22544A-7EE6-4342-B048-85BDC9FD1C3A}</a:tableStyleId>
              </a:tblPr>
              <a:tblGrid>
                <a:gridCol w="1643759">
                  <a:extLst>
                    <a:ext uri="{9D8B030D-6E8A-4147-A177-3AD203B41FA5}">
                      <a16:colId xmlns:a16="http://schemas.microsoft.com/office/drawing/2014/main" val="3780357479"/>
                    </a:ext>
                  </a:extLst>
                </a:gridCol>
                <a:gridCol w="6219198">
                  <a:extLst>
                    <a:ext uri="{9D8B030D-6E8A-4147-A177-3AD203B41FA5}">
                      <a16:colId xmlns:a16="http://schemas.microsoft.com/office/drawing/2014/main" val="2616777809"/>
                    </a:ext>
                  </a:extLst>
                </a:gridCol>
                <a:gridCol w="3931478">
                  <a:extLst>
                    <a:ext uri="{9D8B030D-6E8A-4147-A177-3AD203B41FA5}">
                      <a16:colId xmlns:a16="http://schemas.microsoft.com/office/drawing/2014/main" val="71621487"/>
                    </a:ext>
                  </a:extLst>
                </a:gridCol>
              </a:tblGrid>
              <a:tr h="330904">
                <a:tc>
                  <a:txBody>
                    <a:bodyPr/>
                    <a:lstStyle/>
                    <a:p>
                      <a:pPr algn="ctr"/>
                      <a:r>
                        <a:rPr lang="en-US" sz="1400" dirty="0">
                          <a:latin typeface="Segoe UI Semibold" panose="020B0702040204020203" pitchFamily="34" charset="0"/>
                          <a:cs typeface="Segoe UI Semibold" panose="020B0702040204020203" pitchFamily="34" charset="0"/>
                        </a:rPr>
                        <a:t>Resource</a:t>
                      </a:r>
                      <a:endParaRPr lang="en-IN" sz="1400" dirty="0">
                        <a:latin typeface="Segoe UI Semibold" panose="020B0702040204020203" pitchFamily="34" charset="0"/>
                        <a:cs typeface="Segoe UI Semibold" panose="020B0702040204020203" pitchFamily="34" charset="0"/>
                      </a:endParaRPr>
                    </a:p>
                  </a:txBody>
                  <a:tcPr/>
                </a:tc>
                <a:tc>
                  <a:txBody>
                    <a:bodyPr/>
                    <a:lstStyle/>
                    <a:p>
                      <a:pPr algn="ctr"/>
                      <a:r>
                        <a:rPr lang="en-US" sz="1400" dirty="0">
                          <a:latin typeface="Segoe UI Semibold" panose="020B0702040204020203" pitchFamily="34" charset="0"/>
                          <a:cs typeface="Segoe UI Semibold" panose="020B0702040204020203" pitchFamily="34" charset="0"/>
                        </a:rPr>
                        <a:t>Migration Logic</a:t>
                      </a:r>
                      <a:endParaRPr lang="en-IN" sz="1400" dirty="0">
                        <a:latin typeface="Segoe UI Semibold" panose="020B0702040204020203" pitchFamily="34" charset="0"/>
                        <a:cs typeface="Segoe UI Semibold" panose="020B0702040204020203" pitchFamily="34" charset="0"/>
                      </a:endParaRPr>
                    </a:p>
                  </a:txBody>
                  <a:tcPr/>
                </a:tc>
                <a:tc>
                  <a:txBody>
                    <a:bodyPr/>
                    <a:lstStyle/>
                    <a:p>
                      <a:pPr algn="ctr"/>
                      <a:r>
                        <a:rPr lang="en-US" sz="1400" dirty="0">
                          <a:latin typeface="Segoe UI Semibold" panose="020B0702040204020203" pitchFamily="34" charset="0"/>
                          <a:cs typeface="Segoe UI Semibold" panose="020B0702040204020203" pitchFamily="34" charset="0"/>
                        </a:rPr>
                        <a:t>User Inputs</a:t>
                      </a:r>
                      <a:endParaRPr lang="en-IN" sz="1400" dirty="0">
                        <a:latin typeface="Segoe UI Semibold" panose="020B0702040204020203" pitchFamily="34" charset="0"/>
                        <a:cs typeface="Segoe UI Semibold" panose="020B0702040204020203" pitchFamily="34" charset="0"/>
                      </a:endParaRPr>
                    </a:p>
                  </a:txBody>
                  <a:tcPr/>
                </a:tc>
                <a:extLst>
                  <a:ext uri="{0D108BD9-81ED-4DB2-BD59-A6C34878D82A}">
                    <a16:rowId xmlns:a16="http://schemas.microsoft.com/office/drawing/2014/main" val="1406772029"/>
                  </a:ext>
                </a:extLst>
              </a:tr>
              <a:tr h="1467313">
                <a:tc>
                  <a:txBody>
                    <a:bodyPr/>
                    <a:lstStyle/>
                    <a:p>
                      <a:pPr algn="ctr"/>
                      <a:r>
                        <a:rPr lang="en-US" sz="1200" dirty="0"/>
                        <a:t>KVM</a:t>
                      </a:r>
                      <a:endParaRPr lang="en-IN" sz="1200" dirty="0"/>
                    </a:p>
                  </a:txBody>
                  <a:tcPr anchor="ctr"/>
                </a:tc>
                <a:tc>
                  <a:txBody>
                    <a:bodyPr/>
                    <a:lstStyle/>
                    <a:p>
                      <a:pPr marL="216000" indent="-216000">
                        <a:spcBef>
                          <a:spcPts val="200"/>
                        </a:spcBef>
                        <a:spcAft>
                          <a:spcPts val="200"/>
                        </a:spcAft>
                        <a:buAutoNum type="arabicPeriod"/>
                      </a:pPr>
                      <a:r>
                        <a:rPr lang="en-US" sz="1200" dirty="0">
                          <a:solidFill>
                            <a:schemeClr val="accent4">
                              <a:lumMod val="75000"/>
                              <a:lumOff val="25000"/>
                            </a:schemeClr>
                          </a:solidFill>
                          <a:cs typeface="Segoe UI" panose="020B0502040204020203" pitchFamily="34" charset="0"/>
                        </a:rPr>
                        <a:t>Download KVM Names using Management API from Apigee Edge Source Org</a:t>
                      </a:r>
                    </a:p>
                    <a:p>
                      <a:pPr marL="216000" indent="-216000">
                        <a:spcBef>
                          <a:spcPts val="200"/>
                        </a:spcBef>
                        <a:spcAft>
                          <a:spcPts val="200"/>
                        </a:spcAft>
                        <a:buAutoNum type="arabicPeriod"/>
                      </a:pPr>
                      <a:r>
                        <a:rPr lang="en-US" sz="1200" dirty="0">
                          <a:solidFill>
                            <a:schemeClr val="accent4">
                              <a:lumMod val="75000"/>
                              <a:lumOff val="25000"/>
                            </a:schemeClr>
                          </a:solidFill>
                          <a:cs typeface="Segoe UI" panose="020B0502040204020203" pitchFamily="34" charset="0"/>
                        </a:rPr>
                        <a:t>Call a custom developed API Proxy on Apigee X, where provide the details of KVM name; do this for each KVM name from Source Org</a:t>
                      </a:r>
                    </a:p>
                    <a:p>
                      <a:pPr marL="216000" indent="-216000">
                        <a:spcBef>
                          <a:spcPts val="200"/>
                        </a:spcBef>
                        <a:spcAft>
                          <a:spcPts val="200"/>
                        </a:spcAft>
                        <a:buAutoNum type="arabicPeriod"/>
                      </a:pPr>
                      <a:r>
                        <a:rPr lang="en-US" sz="1200" dirty="0">
                          <a:solidFill>
                            <a:schemeClr val="accent4">
                              <a:lumMod val="75000"/>
                              <a:lumOff val="25000"/>
                            </a:schemeClr>
                          </a:solidFill>
                          <a:cs typeface="Segoe UI" panose="020B0502040204020203" pitchFamily="34" charset="0"/>
                        </a:rPr>
                        <a:t>Apigee X Proxy, call another custom API Proxy on Apigee Edge to retrieve entities and values associated with all the KVMs as service callout</a:t>
                      </a:r>
                    </a:p>
                    <a:p>
                      <a:pPr marL="216000" indent="-216000">
                        <a:spcBef>
                          <a:spcPts val="200"/>
                        </a:spcBef>
                        <a:spcAft>
                          <a:spcPts val="200"/>
                        </a:spcAft>
                        <a:buAutoNum type="arabicPeriod"/>
                      </a:pPr>
                      <a:r>
                        <a:rPr lang="en-US" sz="1200" dirty="0">
                          <a:solidFill>
                            <a:schemeClr val="accent4">
                              <a:lumMod val="75000"/>
                              <a:lumOff val="25000"/>
                            </a:schemeClr>
                          </a:solidFill>
                          <a:cs typeface="Segoe UI" panose="020B0502040204020203" pitchFamily="34" charset="0"/>
                        </a:rPr>
                        <a:t>Apigee X custom API Proxy then uses KeyValueMapOpertaions policies to add KVM entities and their respective values</a:t>
                      </a:r>
                      <a:endParaRPr lang="en-IN" sz="1200" dirty="0">
                        <a:solidFill>
                          <a:schemeClr val="accent4">
                            <a:lumMod val="75000"/>
                            <a:lumOff val="25000"/>
                          </a:schemeClr>
                        </a:solidFill>
                      </a:endParaRPr>
                    </a:p>
                  </a:txBody>
                  <a:tcPr anchor="ctr"/>
                </a:tc>
                <a:tc>
                  <a:txBody>
                    <a:bodyPr/>
                    <a:lstStyle/>
                    <a:p>
                      <a:pPr marL="216000" indent="-216000" algn="l" defTabSz="914400" rtl="0" eaLnBrk="1" latinLnBrk="0" hangingPunct="1">
                        <a:spcBef>
                          <a:spcPts val="200"/>
                        </a:spcBef>
                        <a:spcAft>
                          <a:spcPts val="200"/>
                        </a:spcAft>
                        <a:buFont typeface="Arial" panose="020B0604020202020204" pitchFamily="34" charset="0"/>
                        <a:buChar char="•"/>
                      </a:pPr>
                      <a:r>
                        <a:rPr lang="en-US" sz="1200" kern="1200" dirty="0">
                          <a:solidFill>
                            <a:schemeClr val="accent4">
                              <a:lumMod val="75000"/>
                              <a:lumOff val="25000"/>
                            </a:schemeClr>
                          </a:solidFill>
                          <a:latin typeface="+mn-lt"/>
                          <a:ea typeface="+mn-ea"/>
                          <a:cs typeface="Segoe UI" panose="020B0502040204020203" pitchFamily="34" charset="0"/>
                        </a:rPr>
                        <a:t>By default, all the KVMs will be migrated</a:t>
                      </a:r>
                    </a:p>
                    <a:p>
                      <a:pPr marL="216000" indent="-216000" algn="l" defTabSz="914400" rtl="0" eaLnBrk="1" latinLnBrk="0" hangingPunct="1">
                        <a:spcBef>
                          <a:spcPts val="200"/>
                        </a:spcBef>
                        <a:spcAft>
                          <a:spcPts val="200"/>
                        </a:spcAft>
                        <a:buFont typeface="Arial" panose="020B0604020202020204" pitchFamily="34" charset="0"/>
                        <a:buChar char="•"/>
                      </a:pPr>
                      <a:r>
                        <a:rPr lang="en-US" sz="1200" kern="1200" dirty="0">
                          <a:solidFill>
                            <a:schemeClr val="accent4">
                              <a:lumMod val="75000"/>
                              <a:lumOff val="25000"/>
                            </a:schemeClr>
                          </a:solidFill>
                          <a:latin typeface="+mn-lt"/>
                          <a:ea typeface="+mn-ea"/>
                          <a:cs typeface="Segoe UI" panose="020B0502040204020203" pitchFamily="34" charset="0"/>
                        </a:rPr>
                        <a:t>Optional – User can choose to exclude KVM migration, which needs to be migrated manually outside of migration tool</a:t>
                      </a:r>
                      <a:endParaRPr lang="en-IN" sz="1200" kern="1200" dirty="0">
                        <a:solidFill>
                          <a:schemeClr val="accent4">
                            <a:lumMod val="75000"/>
                            <a:lumOff val="25000"/>
                          </a:schemeClr>
                        </a:solidFill>
                        <a:latin typeface="+mn-lt"/>
                        <a:ea typeface="+mn-ea"/>
                        <a:cs typeface="Segoe UI" panose="020B0502040204020203" pitchFamily="34" charset="0"/>
                      </a:endParaRPr>
                    </a:p>
                  </a:txBody>
                  <a:tcPr anchor="ctr"/>
                </a:tc>
                <a:extLst>
                  <a:ext uri="{0D108BD9-81ED-4DB2-BD59-A6C34878D82A}">
                    <a16:rowId xmlns:a16="http://schemas.microsoft.com/office/drawing/2014/main" val="1298080240"/>
                  </a:ext>
                </a:extLst>
              </a:tr>
              <a:tr h="1467313">
                <a:tc>
                  <a:txBody>
                    <a:bodyPr/>
                    <a:lstStyle/>
                    <a:p>
                      <a:pPr algn="ctr"/>
                      <a:r>
                        <a:rPr lang="en-US" sz="1200" dirty="0"/>
                        <a:t>Target Server</a:t>
                      </a:r>
                      <a:endParaRPr lang="en-IN" sz="1200" dirty="0"/>
                    </a:p>
                  </a:txBody>
                  <a:tcPr anchor="ctr"/>
                </a:tc>
                <a:tc>
                  <a:txBody>
                    <a:bodyPr/>
                    <a:lstStyle/>
                    <a:p>
                      <a:pPr marL="216000" indent="-216000" algn="l" defTabSz="914400" rtl="0" eaLnBrk="1" latinLnBrk="0" hangingPunct="1">
                        <a:spcBef>
                          <a:spcPts val="200"/>
                        </a:spcBef>
                        <a:spcAft>
                          <a:spcPts val="200"/>
                        </a:spcAft>
                        <a:buAutoNum type="arabicPeriod"/>
                      </a:pPr>
                      <a:r>
                        <a:rPr lang="en-US" sz="1200" kern="1200" dirty="0">
                          <a:solidFill>
                            <a:schemeClr val="accent4">
                              <a:lumMod val="75000"/>
                              <a:lumOff val="25000"/>
                            </a:schemeClr>
                          </a:solidFill>
                          <a:latin typeface="+mn-lt"/>
                          <a:ea typeface="+mn-ea"/>
                          <a:cs typeface="Segoe UI" panose="020B0502040204020203" pitchFamily="34" charset="0"/>
                        </a:rPr>
                        <a:t>As-is migrate the Target Server to Apigee X using the Management API.  </a:t>
                      </a:r>
                    </a:p>
                    <a:p>
                      <a:pPr marL="216000" indent="-216000" algn="l" defTabSz="914400" rtl="0" eaLnBrk="1" latinLnBrk="0" hangingPunct="1">
                        <a:spcBef>
                          <a:spcPts val="200"/>
                        </a:spcBef>
                        <a:spcAft>
                          <a:spcPts val="200"/>
                        </a:spcAft>
                        <a:buAutoNum type="arabicPeriod"/>
                      </a:pPr>
                      <a:r>
                        <a:rPr lang="en-US" sz="1200" kern="1200" dirty="0">
                          <a:solidFill>
                            <a:schemeClr val="accent4">
                              <a:lumMod val="75000"/>
                              <a:lumOff val="25000"/>
                            </a:schemeClr>
                          </a:solidFill>
                          <a:latin typeface="+mn-lt"/>
                          <a:ea typeface="+mn-ea"/>
                          <a:cs typeface="Segoe UI" panose="020B0502040204020203" pitchFamily="34" charset="0"/>
                        </a:rPr>
                        <a:t>In case of failure, capture the failure response; skip that target server and go to next one to migrate</a:t>
                      </a:r>
                    </a:p>
                    <a:p>
                      <a:pPr marL="216000" indent="-216000" algn="l" defTabSz="914400" rtl="0" eaLnBrk="1" latinLnBrk="0" hangingPunct="1">
                        <a:spcBef>
                          <a:spcPts val="200"/>
                        </a:spcBef>
                        <a:spcAft>
                          <a:spcPts val="200"/>
                        </a:spcAft>
                        <a:buAutoNum type="arabicPeriod"/>
                      </a:pPr>
                      <a:r>
                        <a:rPr lang="en-US" sz="1200" kern="1200" dirty="0">
                          <a:solidFill>
                            <a:schemeClr val="accent4">
                              <a:lumMod val="75000"/>
                              <a:lumOff val="25000"/>
                            </a:schemeClr>
                          </a:solidFill>
                          <a:latin typeface="+mn-lt"/>
                          <a:ea typeface="+mn-ea"/>
                          <a:cs typeface="Segoe UI" panose="020B0502040204020203" pitchFamily="34" charset="0"/>
                        </a:rPr>
                        <a:t>At the end of migration provide details of failed Target Server Migration in the migration summary</a:t>
                      </a:r>
                    </a:p>
                  </a:txBody>
                  <a:tcPr anchor="ctr"/>
                </a:tc>
                <a:tc>
                  <a:txBody>
                    <a:bodyPr/>
                    <a:lstStyle/>
                    <a:p>
                      <a:pPr marL="216000" indent="-216000" algn="l" defTabSz="914400" rtl="0" eaLnBrk="1" latinLnBrk="0" hangingPunct="1">
                        <a:spcBef>
                          <a:spcPts val="200"/>
                        </a:spcBef>
                        <a:spcAft>
                          <a:spcPts val="200"/>
                        </a:spcAft>
                        <a:buFont typeface="Arial" panose="020B0604020202020204" pitchFamily="34" charset="0"/>
                        <a:buChar char="•"/>
                      </a:pPr>
                      <a:r>
                        <a:rPr lang="en-US" sz="1200" kern="1200" dirty="0">
                          <a:solidFill>
                            <a:schemeClr val="accent4">
                              <a:lumMod val="75000"/>
                              <a:lumOff val="25000"/>
                            </a:schemeClr>
                          </a:solidFill>
                          <a:latin typeface="+mn-lt"/>
                          <a:ea typeface="+mn-ea"/>
                          <a:cs typeface="Segoe UI" panose="020B0502040204020203" pitchFamily="34" charset="0"/>
                        </a:rPr>
                        <a:t>By default, all the Target Server will be migrated</a:t>
                      </a:r>
                    </a:p>
                    <a:p>
                      <a:pPr marL="216000" indent="-216000" algn="l" defTabSz="914400" rtl="0" eaLnBrk="1" latinLnBrk="0" hangingPunct="1">
                        <a:spcBef>
                          <a:spcPts val="200"/>
                        </a:spcBef>
                        <a:spcAft>
                          <a:spcPts val="200"/>
                        </a:spcAft>
                        <a:buFont typeface="Arial" panose="020B0604020202020204" pitchFamily="34" charset="0"/>
                        <a:buChar char="•"/>
                      </a:pPr>
                      <a:r>
                        <a:rPr lang="en-US" sz="1200" kern="1200" dirty="0">
                          <a:solidFill>
                            <a:schemeClr val="accent4">
                              <a:lumMod val="75000"/>
                              <a:lumOff val="25000"/>
                            </a:schemeClr>
                          </a:solidFill>
                          <a:latin typeface="+mn-lt"/>
                          <a:ea typeface="+mn-ea"/>
                          <a:cs typeface="Segoe UI" panose="020B0502040204020203" pitchFamily="34" charset="0"/>
                        </a:rPr>
                        <a:t>Optional – User can choose to exclude Target Server migration, which needs to be migrated manually outside of migration tool</a:t>
                      </a:r>
                    </a:p>
                    <a:p>
                      <a:pPr marL="216000" indent="-216000" algn="l" defTabSz="914400" rtl="0" eaLnBrk="1" latinLnBrk="0" hangingPunct="1">
                        <a:spcBef>
                          <a:spcPts val="200"/>
                        </a:spcBef>
                        <a:spcAft>
                          <a:spcPts val="200"/>
                        </a:spcAft>
                        <a:buFont typeface="Arial" panose="020B0604020202020204" pitchFamily="34" charset="0"/>
                        <a:buChar char="•"/>
                      </a:pPr>
                      <a:r>
                        <a:rPr lang="en-US" sz="1200" kern="1200" dirty="0">
                          <a:solidFill>
                            <a:schemeClr val="accent4">
                              <a:lumMod val="75000"/>
                              <a:lumOff val="25000"/>
                            </a:schemeClr>
                          </a:solidFill>
                          <a:latin typeface="+mn-lt"/>
                          <a:ea typeface="+mn-ea"/>
                          <a:cs typeface="Segoe UI" panose="020B0502040204020203" pitchFamily="34" charset="0"/>
                        </a:rPr>
                        <a:t>For conflicts while migrating, the tool will prompt for user input to rename or exclude to resolve the conflict and re-run the migration tool</a:t>
                      </a:r>
                      <a:endParaRPr lang="en-IN" sz="1200" kern="1200" dirty="0">
                        <a:solidFill>
                          <a:schemeClr val="accent4">
                            <a:lumMod val="75000"/>
                            <a:lumOff val="25000"/>
                          </a:schemeClr>
                        </a:solidFill>
                        <a:latin typeface="+mn-lt"/>
                        <a:ea typeface="+mn-ea"/>
                        <a:cs typeface="Segoe UI" panose="020B0502040204020203" pitchFamily="34" charset="0"/>
                      </a:endParaRPr>
                    </a:p>
                  </a:txBody>
                  <a:tcPr anchor="ctr"/>
                </a:tc>
                <a:extLst>
                  <a:ext uri="{0D108BD9-81ED-4DB2-BD59-A6C34878D82A}">
                    <a16:rowId xmlns:a16="http://schemas.microsoft.com/office/drawing/2014/main" val="378214141"/>
                  </a:ext>
                </a:extLst>
              </a:tr>
              <a:tr h="1467313">
                <a:tc>
                  <a:txBody>
                    <a:bodyPr/>
                    <a:lstStyle/>
                    <a:p>
                      <a:pPr algn="ctr"/>
                      <a:r>
                        <a:rPr lang="en-US" sz="1200" dirty="0"/>
                        <a:t>API proxy and Shared flow</a:t>
                      </a:r>
                      <a:endParaRPr lang="en-IN" sz="1200" dirty="0"/>
                    </a:p>
                  </a:txBody>
                  <a:tcPr anchor="ctr"/>
                </a:tc>
                <a:tc>
                  <a:txBody>
                    <a:bodyPr/>
                    <a:lstStyle/>
                    <a:p>
                      <a:pPr marL="216000" indent="-216000" algn="l" defTabSz="914400" rtl="0" eaLnBrk="1" latinLnBrk="0" hangingPunct="1">
                        <a:spcBef>
                          <a:spcPts val="200"/>
                        </a:spcBef>
                        <a:spcAft>
                          <a:spcPts val="200"/>
                        </a:spcAft>
                        <a:buAutoNum type="arabicPeriod"/>
                      </a:pPr>
                      <a:r>
                        <a:rPr lang="en-US" sz="1200" kern="1200" dirty="0">
                          <a:solidFill>
                            <a:schemeClr val="accent4">
                              <a:lumMod val="75000"/>
                              <a:lumOff val="25000"/>
                            </a:schemeClr>
                          </a:solidFill>
                          <a:latin typeface="+mn-lt"/>
                          <a:ea typeface="+mn-ea"/>
                          <a:cs typeface="Segoe UI" panose="020B0502040204020203" pitchFamily="34" charset="0"/>
                        </a:rPr>
                        <a:t>Download all the API Proxies with their revisions and respective Shared Flows</a:t>
                      </a:r>
                    </a:p>
                    <a:p>
                      <a:pPr marL="216000" indent="-216000" algn="l" defTabSz="914400" rtl="0" eaLnBrk="1" latinLnBrk="0" hangingPunct="1">
                        <a:spcBef>
                          <a:spcPts val="200"/>
                        </a:spcBef>
                        <a:spcAft>
                          <a:spcPts val="200"/>
                        </a:spcAft>
                        <a:buAutoNum type="arabicPeriod"/>
                      </a:pPr>
                      <a:r>
                        <a:rPr lang="en-US" sz="1200" kern="1200" dirty="0">
                          <a:solidFill>
                            <a:schemeClr val="accent4">
                              <a:lumMod val="75000"/>
                              <a:lumOff val="25000"/>
                            </a:schemeClr>
                          </a:solidFill>
                          <a:latin typeface="+mn-lt"/>
                          <a:ea typeface="+mn-ea"/>
                          <a:cs typeface="Segoe UI" panose="020B0502040204020203" pitchFamily="34" charset="0"/>
                        </a:rPr>
                        <a:t>Analyze Proxies for any conflicts with target environment</a:t>
                      </a:r>
                    </a:p>
                    <a:p>
                      <a:pPr marL="216000" indent="-216000" algn="l" defTabSz="914400" rtl="0" eaLnBrk="1" latinLnBrk="0" hangingPunct="1">
                        <a:spcBef>
                          <a:spcPts val="200"/>
                        </a:spcBef>
                        <a:spcAft>
                          <a:spcPts val="200"/>
                        </a:spcAft>
                        <a:buAutoNum type="arabicPeriod"/>
                      </a:pPr>
                      <a:r>
                        <a:rPr lang="en-US" sz="1200" kern="1200" dirty="0">
                          <a:solidFill>
                            <a:schemeClr val="accent4">
                              <a:lumMod val="75000"/>
                              <a:lumOff val="25000"/>
                            </a:schemeClr>
                          </a:solidFill>
                          <a:latin typeface="+mn-lt"/>
                          <a:ea typeface="+mn-ea"/>
                          <a:cs typeface="Segoe UI" panose="020B0502040204020203" pitchFamily="34" charset="0"/>
                        </a:rPr>
                        <a:t>Analyze proxy for deprecated API Policies,  replace those policies with Apigee X supported ones such as StatisticsCollector policy with DataCapture Policy</a:t>
                      </a:r>
                    </a:p>
                    <a:p>
                      <a:pPr marL="216000" indent="-216000" algn="l" defTabSz="914400" rtl="0" eaLnBrk="1" latinLnBrk="0" hangingPunct="1">
                        <a:spcBef>
                          <a:spcPts val="200"/>
                        </a:spcBef>
                        <a:spcAft>
                          <a:spcPts val="200"/>
                        </a:spcAft>
                        <a:buAutoNum type="arabicPeriod"/>
                      </a:pPr>
                      <a:r>
                        <a:rPr lang="en-US" sz="1200" kern="1200" dirty="0">
                          <a:solidFill>
                            <a:schemeClr val="accent4">
                              <a:lumMod val="75000"/>
                              <a:lumOff val="25000"/>
                            </a:schemeClr>
                          </a:solidFill>
                          <a:latin typeface="+mn-lt"/>
                          <a:ea typeface="+mn-ea"/>
                          <a:cs typeface="Segoe UI" panose="020B0502040204020203" pitchFamily="34" charset="0"/>
                        </a:rPr>
                        <a:t>Migrate Proxies to target environment as per the selection and segregation performed by User ; uses Management APIs</a:t>
                      </a:r>
                    </a:p>
                    <a:p>
                      <a:pPr marL="216000" indent="-216000" algn="l" defTabSz="914400" rtl="0" eaLnBrk="1" latinLnBrk="0" hangingPunct="1">
                        <a:spcBef>
                          <a:spcPts val="200"/>
                        </a:spcBef>
                        <a:spcAft>
                          <a:spcPts val="200"/>
                        </a:spcAft>
                        <a:buAutoNum type="arabicPeriod"/>
                      </a:pPr>
                      <a:r>
                        <a:rPr lang="en-US" sz="1200" kern="1200" dirty="0">
                          <a:solidFill>
                            <a:schemeClr val="accent4">
                              <a:lumMod val="75000"/>
                              <a:lumOff val="25000"/>
                            </a:schemeClr>
                          </a:solidFill>
                          <a:latin typeface="+mn-lt"/>
                          <a:ea typeface="+mn-ea"/>
                          <a:cs typeface="Segoe UI" panose="020B0502040204020203" pitchFamily="34" charset="0"/>
                        </a:rPr>
                        <a:t>Deploy the API Proxies post migrating to Apigee X Org</a:t>
                      </a:r>
                      <a:endParaRPr lang="en-IN" sz="1200" kern="1200" dirty="0">
                        <a:solidFill>
                          <a:schemeClr val="accent4">
                            <a:lumMod val="75000"/>
                            <a:lumOff val="25000"/>
                          </a:schemeClr>
                        </a:solidFill>
                        <a:latin typeface="+mn-lt"/>
                        <a:ea typeface="+mn-ea"/>
                        <a:cs typeface="Segoe UI" panose="020B0502040204020203" pitchFamily="34" charset="0"/>
                      </a:endParaRPr>
                    </a:p>
                  </a:txBody>
                  <a:tcPr anchor="ctr"/>
                </a:tc>
                <a:tc>
                  <a:txBody>
                    <a:bodyPr/>
                    <a:lstStyle/>
                    <a:p>
                      <a:pPr marL="216000" indent="-216000" algn="l" defTabSz="914400" rtl="0" eaLnBrk="1" latinLnBrk="0" hangingPunct="1">
                        <a:spcBef>
                          <a:spcPts val="200"/>
                        </a:spcBef>
                        <a:spcAft>
                          <a:spcPts val="200"/>
                        </a:spcAft>
                        <a:buFont typeface="Arial" panose="020B0604020202020204" pitchFamily="34" charset="0"/>
                        <a:buChar char="•"/>
                      </a:pPr>
                      <a:r>
                        <a:rPr lang="en-US" sz="1200" kern="1200" dirty="0">
                          <a:solidFill>
                            <a:schemeClr val="accent4">
                              <a:lumMod val="75000"/>
                              <a:lumOff val="25000"/>
                            </a:schemeClr>
                          </a:solidFill>
                          <a:latin typeface="+mn-lt"/>
                          <a:ea typeface="+mn-ea"/>
                          <a:cs typeface="Segoe UI" panose="020B0502040204020203" pitchFamily="34" charset="0"/>
                        </a:rPr>
                        <a:t>User Input to segregate API to different environments </a:t>
                      </a:r>
                    </a:p>
                    <a:p>
                      <a:pPr marL="216000" indent="-216000" algn="l" defTabSz="914400" rtl="0" eaLnBrk="1" latinLnBrk="0" hangingPunct="1">
                        <a:spcBef>
                          <a:spcPts val="200"/>
                        </a:spcBef>
                        <a:spcAft>
                          <a:spcPts val="200"/>
                        </a:spcAft>
                        <a:buFont typeface="Arial" panose="020B0604020202020204" pitchFamily="34" charset="0"/>
                        <a:buChar char="•"/>
                      </a:pPr>
                      <a:r>
                        <a:rPr lang="en-US" sz="1200" kern="1200" dirty="0">
                          <a:solidFill>
                            <a:schemeClr val="accent4">
                              <a:lumMod val="75000"/>
                              <a:lumOff val="25000"/>
                            </a:schemeClr>
                          </a:solidFill>
                          <a:latin typeface="+mn-lt"/>
                          <a:ea typeface="+mn-ea"/>
                          <a:cs typeface="Segoe UI" panose="020B0502040204020203" pitchFamily="34" charset="0"/>
                        </a:rPr>
                        <a:t>User Input to select the proxies to migrate</a:t>
                      </a:r>
                    </a:p>
                    <a:p>
                      <a:pPr marL="216000" indent="-216000" algn="l" defTabSz="914400" rtl="0" eaLnBrk="1" latinLnBrk="0" hangingPunct="1">
                        <a:spcBef>
                          <a:spcPts val="200"/>
                        </a:spcBef>
                        <a:spcAft>
                          <a:spcPts val="200"/>
                        </a:spcAft>
                        <a:buFont typeface="Arial" panose="020B0604020202020204" pitchFamily="34" charset="0"/>
                        <a:buChar char="•"/>
                      </a:pPr>
                      <a:r>
                        <a:rPr lang="en-US" sz="1200" kern="1200" dirty="0">
                          <a:solidFill>
                            <a:schemeClr val="accent4">
                              <a:lumMod val="75000"/>
                              <a:lumOff val="25000"/>
                            </a:schemeClr>
                          </a:solidFill>
                          <a:latin typeface="+mn-lt"/>
                          <a:ea typeface="+mn-ea"/>
                          <a:cs typeface="Segoe UI" panose="020B0502040204020203" pitchFamily="34" charset="0"/>
                        </a:rPr>
                        <a:t>Resolve conflicts in case Target Org already has the same API proxy deployed, exclude or rename API proxy, incase of exclusion API proxies needs to be migrated manually outside of migration tool</a:t>
                      </a:r>
                      <a:endParaRPr lang="en-IN" sz="1200" kern="1200" dirty="0">
                        <a:solidFill>
                          <a:schemeClr val="accent4">
                            <a:lumMod val="75000"/>
                            <a:lumOff val="25000"/>
                          </a:schemeClr>
                        </a:solidFill>
                        <a:latin typeface="+mn-lt"/>
                        <a:ea typeface="+mn-ea"/>
                        <a:cs typeface="Segoe UI" panose="020B0502040204020203" pitchFamily="34" charset="0"/>
                      </a:endParaRPr>
                    </a:p>
                  </a:txBody>
                  <a:tcPr anchor="ctr"/>
                </a:tc>
                <a:extLst>
                  <a:ext uri="{0D108BD9-81ED-4DB2-BD59-A6C34878D82A}">
                    <a16:rowId xmlns:a16="http://schemas.microsoft.com/office/drawing/2014/main" val="882598360"/>
                  </a:ext>
                </a:extLst>
              </a:tr>
            </a:tbl>
          </a:graphicData>
        </a:graphic>
      </p:graphicFrame>
    </p:spTree>
    <p:extLst>
      <p:ext uri="{BB962C8B-B14F-4D97-AF65-F5344CB8AC3E}">
        <p14:creationId xmlns:p14="http://schemas.microsoft.com/office/powerpoint/2010/main" val="1727314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Design Summary - Publish</a:t>
            </a:r>
          </a:p>
        </p:txBody>
      </p:sp>
      <p:graphicFrame>
        <p:nvGraphicFramePr>
          <p:cNvPr id="4" name="Table 3">
            <a:extLst>
              <a:ext uri="{FF2B5EF4-FFF2-40B4-BE49-F238E27FC236}">
                <a16:creationId xmlns:a16="http://schemas.microsoft.com/office/drawing/2014/main" id="{7EA78FC6-07E6-44D8-B974-BA877B560147}"/>
              </a:ext>
            </a:extLst>
          </p:cNvPr>
          <p:cNvGraphicFramePr>
            <a:graphicFrameLocks noGrp="1"/>
          </p:cNvGraphicFramePr>
          <p:nvPr/>
        </p:nvGraphicFramePr>
        <p:xfrm>
          <a:off x="198783" y="956359"/>
          <a:ext cx="11794435" cy="5212204"/>
        </p:xfrm>
        <a:graphic>
          <a:graphicData uri="http://schemas.openxmlformats.org/drawingml/2006/table">
            <a:tbl>
              <a:tblPr firstRow="1" bandRow="1">
                <a:tableStyleId>{5C22544A-7EE6-4342-B048-85BDC9FD1C3A}</a:tableStyleId>
              </a:tblPr>
              <a:tblGrid>
                <a:gridCol w="1643759">
                  <a:extLst>
                    <a:ext uri="{9D8B030D-6E8A-4147-A177-3AD203B41FA5}">
                      <a16:colId xmlns:a16="http://schemas.microsoft.com/office/drawing/2014/main" val="3780357479"/>
                    </a:ext>
                  </a:extLst>
                </a:gridCol>
                <a:gridCol w="6219198">
                  <a:extLst>
                    <a:ext uri="{9D8B030D-6E8A-4147-A177-3AD203B41FA5}">
                      <a16:colId xmlns:a16="http://schemas.microsoft.com/office/drawing/2014/main" val="2616777809"/>
                    </a:ext>
                  </a:extLst>
                </a:gridCol>
                <a:gridCol w="3931478">
                  <a:extLst>
                    <a:ext uri="{9D8B030D-6E8A-4147-A177-3AD203B41FA5}">
                      <a16:colId xmlns:a16="http://schemas.microsoft.com/office/drawing/2014/main" val="71621487"/>
                    </a:ext>
                  </a:extLst>
                </a:gridCol>
              </a:tblGrid>
              <a:tr h="261831">
                <a:tc>
                  <a:txBody>
                    <a:bodyPr/>
                    <a:lstStyle/>
                    <a:p>
                      <a:pPr algn="ctr"/>
                      <a:r>
                        <a:rPr lang="en-US" sz="1400" b="1" kern="1200" dirty="0">
                          <a:solidFill>
                            <a:schemeClr val="lt1"/>
                          </a:solidFill>
                          <a:latin typeface="Segoe UI Semibold" panose="020B0702040204020203" pitchFamily="34" charset="0"/>
                          <a:ea typeface="+mn-ea"/>
                          <a:cs typeface="Segoe UI Semibold" panose="020B0702040204020203" pitchFamily="34" charset="0"/>
                        </a:rPr>
                        <a:t>Resource</a:t>
                      </a:r>
                      <a:endParaRPr lang="en-IN" sz="1400" b="1" kern="1200" dirty="0">
                        <a:solidFill>
                          <a:schemeClr val="lt1"/>
                        </a:solidFill>
                        <a:latin typeface="Segoe UI Semibold" panose="020B0702040204020203" pitchFamily="34" charset="0"/>
                        <a:ea typeface="+mn-ea"/>
                        <a:cs typeface="Segoe UI Semibold" panose="020B0702040204020203" pitchFamily="34" charset="0"/>
                      </a:endParaRPr>
                    </a:p>
                  </a:txBody>
                  <a:tcPr anchor="ctr"/>
                </a:tc>
                <a:tc>
                  <a:txBody>
                    <a:bodyPr/>
                    <a:lstStyle/>
                    <a:p>
                      <a:pPr algn="ctr"/>
                      <a:r>
                        <a:rPr lang="en-US" sz="1400" b="1" kern="1200" dirty="0">
                          <a:solidFill>
                            <a:schemeClr val="lt1"/>
                          </a:solidFill>
                          <a:latin typeface="Segoe UI Semibold" panose="020B0702040204020203" pitchFamily="34" charset="0"/>
                          <a:ea typeface="+mn-ea"/>
                          <a:cs typeface="Segoe UI Semibold" panose="020B0702040204020203" pitchFamily="34" charset="0"/>
                        </a:rPr>
                        <a:t>Migration Logic</a:t>
                      </a:r>
                      <a:endParaRPr lang="en-IN" sz="1400" b="1" kern="1200" dirty="0">
                        <a:solidFill>
                          <a:schemeClr val="lt1"/>
                        </a:solidFill>
                        <a:latin typeface="Segoe UI Semibold" panose="020B0702040204020203" pitchFamily="34" charset="0"/>
                        <a:ea typeface="+mn-ea"/>
                        <a:cs typeface="Segoe UI Semibold" panose="020B0702040204020203" pitchFamily="34" charset="0"/>
                      </a:endParaRPr>
                    </a:p>
                  </a:txBody>
                  <a:tcPr anchor="ctr"/>
                </a:tc>
                <a:tc>
                  <a:txBody>
                    <a:bodyPr/>
                    <a:lstStyle/>
                    <a:p>
                      <a:pPr algn="ctr"/>
                      <a:r>
                        <a:rPr lang="en-US" sz="1400" b="1" kern="1200" dirty="0">
                          <a:solidFill>
                            <a:schemeClr val="lt1"/>
                          </a:solidFill>
                          <a:latin typeface="Segoe UI Semibold" panose="020B0702040204020203" pitchFamily="34" charset="0"/>
                          <a:ea typeface="+mn-ea"/>
                          <a:cs typeface="Segoe UI Semibold" panose="020B0702040204020203" pitchFamily="34" charset="0"/>
                        </a:rPr>
                        <a:t>User Inputs</a:t>
                      </a:r>
                      <a:endParaRPr lang="en-IN" sz="1400" b="1" kern="1200" dirty="0">
                        <a:solidFill>
                          <a:schemeClr val="lt1"/>
                        </a:solidFill>
                        <a:latin typeface="Segoe UI Semibold" panose="020B0702040204020203" pitchFamily="34" charset="0"/>
                        <a:ea typeface="+mn-ea"/>
                        <a:cs typeface="Segoe UI Semibold" panose="020B0702040204020203" pitchFamily="34" charset="0"/>
                      </a:endParaRPr>
                    </a:p>
                  </a:txBody>
                  <a:tcPr anchor="ctr"/>
                </a:tc>
                <a:extLst>
                  <a:ext uri="{0D108BD9-81ED-4DB2-BD59-A6C34878D82A}">
                    <a16:rowId xmlns:a16="http://schemas.microsoft.com/office/drawing/2014/main" val="1406772029"/>
                  </a:ext>
                </a:extLst>
              </a:tr>
              <a:tr h="1089581">
                <a:tc>
                  <a:txBody>
                    <a:bodyPr/>
                    <a:lstStyle/>
                    <a:p>
                      <a:pPr marL="0" algn="ctr" defTabSz="914400" rtl="0" eaLnBrk="1" latinLnBrk="0" hangingPunct="1"/>
                      <a:r>
                        <a:rPr lang="en-US" sz="1200" kern="1200" dirty="0">
                          <a:solidFill>
                            <a:schemeClr val="dk1"/>
                          </a:solidFill>
                          <a:latin typeface="+mn-lt"/>
                          <a:ea typeface="+mn-ea"/>
                          <a:cs typeface="+mn-cs"/>
                        </a:rPr>
                        <a:t>API Products</a:t>
                      </a:r>
                      <a:endParaRPr lang="en-IN" sz="1200" kern="1200" dirty="0">
                        <a:solidFill>
                          <a:schemeClr val="dk1"/>
                        </a:solidFill>
                        <a:latin typeface="+mn-lt"/>
                        <a:ea typeface="+mn-ea"/>
                        <a:cs typeface="+mn-cs"/>
                      </a:endParaRPr>
                    </a:p>
                  </a:txBody>
                  <a:tcPr anchor="ctr"/>
                </a:tc>
                <a:tc>
                  <a:txBody>
                    <a:bodyPr/>
                    <a:lstStyle/>
                    <a:p>
                      <a:pPr marL="216000" indent="-216000" algn="l" defTabSz="914400" rtl="0" eaLnBrk="1" latinLnBrk="0" hangingPunct="1">
                        <a:spcBef>
                          <a:spcPts val="200"/>
                        </a:spcBef>
                        <a:spcAft>
                          <a:spcPts val="200"/>
                        </a:spcAft>
                        <a:buAutoNum type="arabicPeriod"/>
                      </a:pPr>
                      <a:r>
                        <a:rPr lang="en-US" sz="1100" kern="1200" dirty="0">
                          <a:solidFill>
                            <a:schemeClr val="accent4">
                              <a:lumMod val="75000"/>
                              <a:lumOff val="25000"/>
                            </a:schemeClr>
                          </a:solidFill>
                          <a:latin typeface="+mn-lt"/>
                          <a:ea typeface="+mn-ea"/>
                          <a:cs typeface="Segoe UI" panose="020B0502040204020203" pitchFamily="34" charset="0"/>
                        </a:rPr>
                        <a:t>As-is migrate the API Products with all the attribute (including custom attribute if mentioned) to Apigee X using management API.  Publish to all the environment selected while migration </a:t>
                      </a:r>
                    </a:p>
                    <a:p>
                      <a:pPr marL="216000" indent="-216000" algn="l" defTabSz="914400" rtl="0" eaLnBrk="1" latinLnBrk="0" hangingPunct="1">
                        <a:spcBef>
                          <a:spcPts val="200"/>
                        </a:spcBef>
                        <a:spcAft>
                          <a:spcPts val="200"/>
                        </a:spcAft>
                        <a:buAutoNum type="arabicPeriod"/>
                      </a:pPr>
                      <a:r>
                        <a:rPr lang="en-US" sz="1100" kern="1200" dirty="0">
                          <a:solidFill>
                            <a:schemeClr val="accent4">
                              <a:lumMod val="75000"/>
                              <a:lumOff val="25000"/>
                            </a:schemeClr>
                          </a:solidFill>
                          <a:latin typeface="+mn-lt"/>
                          <a:ea typeface="+mn-ea"/>
                          <a:cs typeface="Segoe UI" panose="020B0502040204020203" pitchFamily="34" charset="0"/>
                        </a:rPr>
                        <a:t>In case of failure, capture the failure response; skip that API Product and go to next one to migrate</a:t>
                      </a:r>
                    </a:p>
                    <a:p>
                      <a:pPr marL="216000" indent="-216000" algn="l" defTabSz="914400" rtl="0" eaLnBrk="1" latinLnBrk="0" hangingPunct="1">
                        <a:spcBef>
                          <a:spcPts val="200"/>
                        </a:spcBef>
                        <a:spcAft>
                          <a:spcPts val="200"/>
                        </a:spcAft>
                        <a:buAutoNum type="arabicPeriod"/>
                      </a:pPr>
                      <a:r>
                        <a:rPr lang="en-US" sz="1100" kern="1200" dirty="0">
                          <a:solidFill>
                            <a:schemeClr val="accent4">
                              <a:lumMod val="75000"/>
                              <a:lumOff val="25000"/>
                            </a:schemeClr>
                          </a:solidFill>
                          <a:latin typeface="+mn-lt"/>
                          <a:ea typeface="+mn-ea"/>
                          <a:cs typeface="Segoe UI" panose="020B0502040204020203" pitchFamily="34" charset="0"/>
                        </a:rPr>
                        <a:t>At the end of migration provide details of failed API Product Migration in the notes</a:t>
                      </a:r>
                    </a:p>
                  </a:txBody>
                  <a:tcPr anchor="ctr"/>
                </a:tc>
                <a:tc>
                  <a:txBody>
                    <a:bodyPr/>
                    <a:lstStyle/>
                    <a:p>
                      <a:pPr marL="216000" indent="-216000" algn="l" defTabSz="914400" rtl="0" eaLnBrk="1" latinLnBrk="0" hangingPunct="1">
                        <a:spcBef>
                          <a:spcPts val="200"/>
                        </a:spcBef>
                        <a:spcAft>
                          <a:spcPts val="200"/>
                        </a:spcAft>
                        <a:buFont typeface="Arial" panose="020B0604020202020204" pitchFamily="34" charset="0"/>
                        <a:buChar char="•"/>
                      </a:pPr>
                      <a:r>
                        <a:rPr lang="en-US" sz="1100" kern="1200" dirty="0">
                          <a:solidFill>
                            <a:schemeClr val="accent4">
                              <a:lumMod val="75000"/>
                              <a:lumOff val="25000"/>
                            </a:schemeClr>
                          </a:solidFill>
                          <a:latin typeface="+mn-lt"/>
                          <a:ea typeface="+mn-ea"/>
                          <a:cs typeface="Segoe UI" panose="020B0502040204020203" pitchFamily="34" charset="0"/>
                        </a:rPr>
                        <a:t>By default, all the API Products will be migrated</a:t>
                      </a:r>
                    </a:p>
                    <a:p>
                      <a:pPr marL="216000" indent="-216000" algn="l" defTabSz="914400" rtl="0" eaLnBrk="1" latinLnBrk="0" hangingPunct="1">
                        <a:spcBef>
                          <a:spcPts val="200"/>
                        </a:spcBef>
                        <a:spcAft>
                          <a:spcPts val="200"/>
                        </a:spcAft>
                        <a:buFont typeface="Arial" panose="020B0604020202020204" pitchFamily="34" charset="0"/>
                        <a:buChar char="•"/>
                      </a:pPr>
                      <a:r>
                        <a:rPr lang="en-US" sz="1100" kern="1200" dirty="0">
                          <a:solidFill>
                            <a:schemeClr val="accent4">
                              <a:lumMod val="75000"/>
                              <a:lumOff val="25000"/>
                            </a:schemeClr>
                          </a:solidFill>
                          <a:latin typeface="+mn-lt"/>
                          <a:ea typeface="+mn-ea"/>
                          <a:cs typeface="Segoe UI" panose="020B0502040204020203" pitchFamily="34" charset="0"/>
                        </a:rPr>
                        <a:t>Optional – User can choose to exclude API Products migration</a:t>
                      </a:r>
                    </a:p>
                    <a:p>
                      <a:pPr marL="216000" indent="-216000" algn="l" defTabSz="914400" rtl="0" eaLnBrk="1" latinLnBrk="0" hangingPunct="1">
                        <a:spcBef>
                          <a:spcPts val="200"/>
                        </a:spcBef>
                        <a:spcAft>
                          <a:spcPts val="200"/>
                        </a:spcAft>
                        <a:buFont typeface="Arial" panose="020B0604020202020204" pitchFamily="34" charset="0"/>
                        <a:buChar char="•"/>
                      </a:pPr>
                      <a:r>
                        <a:rPr lang="en-US" sz="1100" kern="1200" dirty="0">
                          <a:solidFill>
                            <a:schemeClr val="accent4">
                              <a:lumMod val="75000"/>
                              <a:lumOff val="25000"/>
                            </a:schemeClr>
                          </a:solidFill>
                          <a:latin typeface="+mn-lt"/>
                          <a:ea typeface="+mn-ea"/>
                          <a:cs typeface="Segoe UI" panose="020B0502040204020203" pitchFamily="34" charset="0"/>
                        </a:rPr>
                        <a:t>For conflicts while migrating, requires user input to rename or exclude</a:t>
                      </a:r>
                      <a:endParaRPr lang="en-IN" sz="1100" kern="1200" dirty="0">
                        <a:solidFill>
                          <a:schemeClr val="accent4">
                            <a:lumMod val="75000"/>
                            <a:lumOff val="25000"/>
                          </a:schemeClr>
                        </a:solidFill>
                        <a:latin typeface="+mn-lt"/>
                        <a:ea typeface="+mn-ea"/>
                        <a:cs typeface="Segoe UI" panose="020B0502040204020203" pitchFamily="34" charset="0"/>
                      </a:endParaRPr>
                    </a:p>
                  </a:txBody>
                  <a:tcPr anchor="ctr"/>
                </a:tc>
                <a:extLst>
                  <a:ext uri="{0D108BD9-81ED-4DB2-BD59-A6C34878D82A}">
                    <a16:rowId xmlns:a16="http://schemas.microsoft.com/office/drawing/2014/main" val="384550750"/>
                  </a:ext>
                </a:extLst>
              </a:tr>
              <a:tr h="1089581">
                <a:tc>
                  <a:txBody>
                    <a:bodyPr/>
                    <a:lstStyle/>
                    <a:p>
                      <a:pPr marL="0" algn="ctr" defTabSz="914400" rtl="0" eaLnBrk="1" latinLnBrk="0" hangingPunct="1"/>
                      <a:r>
                        <a:rPr lang="en-US" sz="1200" kern="1200" dirty="0">
                          <a:solidFill>
                            <a:schemeClr val="dk1"/>
                          </a:solidFill>
                          <a:latin typeface="+mn-lt"/>
                          <a:ea typeface="+mn-ea"/>
                          <a:cs typeface="+mn-cs"/>
                        </a:rPr>
                        <a:t>Developers</a:t>
                      </a:r>
                      <a:endParaRPr lang="en-IN" sz="1200" kern="1200" dirty="0">
                        <a:solidFill>
                          <a:schemeClr val="dk1"/>
                        </a:solidFill>
                        <a:latin typeface="+mn-lt"/>
                        <a:ea typeface="+mn-ea"/>
                        <a:cs typeface="+mn-cs"/>
                      </a:endParaRPr>
                    </a:p>
                  </a:txBody>
                  <a:tcPr anchor="ctr"/>
                </a:tc>
                <a:tc>
                  <a:txBody>
                    <a:bodyPr/>
                    <a:lstStyle/>
                    <a:p>
                      <a:pPr marL="216000" indent="-216000" algn="l" defTabSz="914400" rtl="0" eaLnBrk="1" latinLnBrk="0" hangingPunct="1">
                        <a:spcBef>
                          <a:spcPts val="200"/>
                        </a:spcBef>
                        <a:spcAft>
                          <a:spcPts val="200"/>
                        </a:spcAft>
                        <a:buAutoNum type="arabicPeriod"/>
                      </a:pPr>
                      <a:r>
                        <a:rPr lang="en-US" sz="1100" kern="1200" dirty="0">
                          <a:solidFill>
                            <a:schemeClr val="accent4">
                              <a:lumMod val="75000"/>
                              <a:lumOff val="25000"/>
                            </a:schemeClr>
                          </a:solidFill>
                          <a:latin typeface="+mn-lt"/>
                          <a:ea typeface="+mn-ea"/>
                          <a:cs typeface="Segoe UI" panose="020B0502040204020203" pitchFamily="34" charset="0"/>
                        </a:rPr>
                        <a:t>As-is migrate the API Developers to Apigee X using management API.  </a:t>
                      </a:r>
                    </a:p>
                    <a:p>
                      <a:pPr marL="216000" indent="-216000" algn="l" defTabSz="914400" rtl="0" eaLnBrk="1" latinLnBrk="0" hangingPunct="1">
                        <a:spcBef>
                          <a:spcPts val="200"/>
                        </a:spcBef>
                        <a:spcAft>
                          <a:spcPts val="200"/>
                        </a:spcAft>
                        <a:buAutoNum type="arabicPeriod"/>
                      </a:pPr>
                      <a:r>
                        <a:rPr lang="en-US" sz="1100" kern="1200" dirty="0">
                          <a:solidFill>
                            <a:schemeClr val="accent4">
                              <a:lumMod val="75000"/>
                              <a:lumOff val="25000"/>
                            </a:schemeClr>
                          </a:solidFill>
                          <a:latin typeface="+mn-lt"/>
                          <a:ea typeface="+mn-ea"/>
                          <a:cs typeface="Segoe UI" panose="020B0502040204020203" pitchFamily="34" charset="0"/>
                        </a:rPr>
                        <a:t>In case of failures, capture the failure response; skip that API Developer  and go to next one to migrate</a:t>
                      </a:r>
                    </a:p>
                    <a:p>
                      <a:pPr marL="216000" indent="-216000" algn="l" defTabSz="914400" rtl="0" eaLnBrk="1" latinLnBrk="0" hangingPunct="1">
                        <a:spcBef>
                          <a:spcPts val="200"/>
                        </a:spcBef>
                        <a:spcAft>
                          <a:spcPts val="200"/>
                        </a:spcAft>
                        <a:buAutoNum type="arabicPeriod"/>
                      </a:pPr>
                      <a:r>
                        <a:rPr lang="en-US" sz="1100" kern="1200" dirty="0">
                          <a:solidFill>
                            <a:schemeClr val="accent4">
                              <a:lumMod val="75000"/>
                              <a:lumOff val="25000"/>
                            </a:schemeClr>
                          </a:solidFill>
                          <a:latin typeface="+mn-lt"/>
                          <a:ea typeface="+mn-ea"/>
                          <a:cs typeface="Segoe UI" panose="020B0502040204020203" pitchFamily="34" charset="0"/>
                        </a:rPr>
                        <a:t>At the end of migration provide details of failed API Developer Migration in the migration summary,  per the error summary user need to resolve error and re-run the migration </a:t>
                      </a:r>
                      <a:endParaRPr lang="en-IN" sz="1100" kern="1200" dirty="0">
                        <a:solidFill>
                          <a:schemeClr val="accent4">
                            <a:lumMod val="75000"/>
                            <a:lumOff val="25000"/>
                          </a:schemeClr>
                        </a:solidFill>
                        <a:latin typeface="+mn-lt"/>
                        <a:ea typeface="+mn-ea"/>
                        <a:cs typeface="Segoe UI" panose="020B0502040204020203" pitchFamily="34" charset="0"/>
                      </a:endParaRPr>
                    </a:p>
                  </a:txBody>
                  <a:tcPr anchor="ctr"/>
                </a:tc>
                <a:tc>
                  <a:txBody>
                    <a:bodyPr/>
                    <a:lstStyle/>
                    <a:p>
                      <a:pPr marL="216000" indent="-216000" algn="l" defTabSz="914400" rtl="0" eaLnBrk="1" latinLnBrk="0" hangingPunct="1">
                        <a:spcBef>
                          <a:spcPts val="200"/>
                        </a:spcBef>
                        <a:spcAft>
                          <a:spcPts val="200"/>
                        </a:spcAft>
                        <a:buFont typeface="Arial" panose="020B0604020202020204" pitchFamily="34" charset="0"/>
                        <a:buChar char="•"/>
                      </a:pPr>
                      <a:r>
                        <a:rPr lang="en-US" sz="1100" kern="1200" dirty="0">
                          <a:solidFill>
                            <a:schemeClr val="accent4">
                              <a:lumMod val="75000"/>
                              <a:lumOff val="25000"/>
                            </a:schemeClr>
                          </a:solidFill>
                          <a:latin typeface="+mn-lt"/>
                          <a:ea typeface="+mn-ea"/>
                          <a:cs typeface="Segoe UI" panose="020B0502040204020203" pitchFamily="34" charset="0"/>
                        </a:rPr>
                        <a:t>By default, all the Developers will be migrated</a:t>
                      </a:r>
                    </a:p>
                  </a:txBody>
                  <a:tcPr anchor="ctr"/>
                </a:tc>
                <a:extLst>
                  <a:ext uri="{0D108BD9-81ED-4DB2-BD59-A6C34878D82A}">
                    <a16:rowId xmlns:a16="http://schemas.microsoft.com/office/drawing/2014/main" val="1552448006"/>
                  </a:ext>
                </a:extLst>
              </a:tr>
              <a:tr h="1244010">
                <a:tc>
                  <a:txBody>
                    <a:bodyPr/>
                    <a:lstStyle/>
                    <a:p>
                      <a:pPr marL="0" algn="ctr" defTabSz="914400" rtl="0" eaLnBrk="1" latinLnBrk="0" hangingPunct="1"/>
                      <a:r>
                        <a:rPr lang="en-US" sz="1200" kern="1200" dirty="0">
                          <a:solidFill>
                            <a:schemeClr val="dk1"/>
                          </a:solidFill>
                          <a:latin typeface="+mn-lt"/>
                          <a:ea typeface="+mn-ea"/>
                          <a:cs typeface="+mn-cs"/>
                        </a:rPr>
                        <a:t>Apps</a:t>
                      </a:r>
                      <a:endParaRPr lang="en-IN" sz="1200" kern="1200" dirty="0">
                        <a:solidFill>
                          <a:schemeClr val="dk1"/>
                        </a:solidFill>
                        <a:latin typeface="+mn-lt"/>
                        <a:ea typeface="+mn-ea"/>
                        <a:cs typeface="+mn-cs"/>
                      </a:endParaRPr>
                    </a:p>
                  </a:txBody>
                  <a:tcPr anchor="ctr"/>
                </a:tc>
                <a:tc>
                  <a:txBody>
                    <a:bodyPr/>
                    <a:lstStyle/>
                    <a:p>
                      <a:pPr marL="216000" indent="-216000" algn="l" defTabSz="914400" rtl="0" eaLnBrk="1" latinLnBrk="0" hangingPunct="1">
                        <a:spcBef>
                          <a:spcPts val="200"/>
                        </a:spcBef>
                        <a:spcAft>
                          <a:spcPts val="200"/>
                        </a:spcAft>
                        <a:buAutoNum type="arabicPeriod"/>
                      </a:pPr>
                      <a:r>
                        <a:rPr lang="en-US" sz="1100" kern="1200" dirty="0">
                          <a:solidFill>
                            <a:schemeClr val="accent4">
                              <a:lumMod val="75000"/>
                              <a:lumOff val="25000"/>
                            </a:schemeClr>
                          </a:solidFill>
                          <a:latin typeface="+mn-lt"/>
                          <a:ea typeface="+mn-ea"/>
                          <a:cs typeface="Segoe UI" panose="020B0502040204020203" pitchFamily="34" charset="0"/>
                        </a:rPr>
                        <a:t>As-is migrate the Apps with all the attributes (including custom attribute if mentioned) to Apigee X using management API.  Let Apigee X generate API Key pair.  Remove this API key later while doing API Key Migration </a:t>
                      </a:r>
                    </a:p>
                    <a:p>
                      <a:pPr marL="216000" indent="-216000" algn="l" defTabSz="914400" rtl="0" eaLnBrk="1" latinLnBrk="0" hangingPunct="1">
                        <a:spcBef>
                          <a:spcPts val="200"/>
                        </a:spcBef>
                        <a:spcAft>
                          <a:spcPts val="200"/>
                        </a:spcAft>
                        <a:buAutoNum type="arabicPeriod"/>
                      </a:pPr>
                      <a:r>
                        <a:rPr lang="en-US" sz="1100" kern="1200" dirty="0">
                          <a:solidFill>
                            <a:schemeClr val="accent4">
                              <a:lumMod val="75000"/>
                              <a:lumOff val="25000"/>
                            </a:schemeClr>
                          </a:solidFill>
                          <a:latin typeface="+mn-lt"/>
                          <a:ea typeface="+mn-ea"/>
                          <a:cs typeface="Segoe UI" panose="020B0502040204020203" pitchFamily="34" charset="0"/>
                        </a:rPr>
                        <a:t>In case of failures, capture the failure response; skip that App and go to next one to migrate</a:t>
                      </a:r>
                    </a:p>
                    <a:p>
                      <a:pPr marL="216000" indent="-216000" algn="l" defTabSz="914400" rtl="0" eaLnBrk="1" latinLnBrk="0" hangingPunct="1">
                        <a:spcBef>
                          <a:spcPts val="200"/>
                        </a:spcBef>
                        <a:spcAft>
                          <a:spcPts val="200"/>
                        </a:spcAft>
                        <a:buAutoNum type="arabicPeriod"/>
                      </a:pPr>
                      <a:r>
                        <a:rPr lang="en-US" sz="1100" kern="1200" dirty="0">
                          <a:solidFill>
                            <a:schemeClr val="accent4">
                              <a:lumMod val="75000"/>
                              <a:lumOff val="25000"/>
                            </a:schemeClr>
                          </a:solidFill>
                          <a:latin typeface="+mn-lt"/>
                          <a:ea typeface="+mn-ea"/>
                          <a:cs typeface="Segoe UI" panose="020B0502040204020203" pitchFamily="34" charset="0"/>
                        </a:rPr>
                        <a:t>At the end of migration provide details of failed App Migration in the migration summary, per the error summary user need to resolve error and re-run the migration </a:t>
                      </a:r>
                    </a:p>
                  </a:txBody>
                  <a:tcPr anchor="ctr"/>
                </a:tc>
                <a:tc>
                  <a:txBody>
                    <a:bodyPr/>
                    <a:lstStyle/>
                    <a:p>
                      <a:pPr marL="216000" indent="-216000" algn="l" defTabSz="914400" rtl="0" eaLnBrk="1" latinLnBrk="0" hangingPunct="1">
                        <a:spcBef>
                          <a:spcPts val="200"/>
                        </a:spcBef>
                        <a:spcAft>
                          <a:spcPts val="200"/>
                        </a:spcAft>
                        <a:buFont typeface="Arial" panose="020B0604020202020204" pitchFamily="34" charset="0"/>
                        <a:buChar char="•"/>
                      </a:pPr>
                      <a:r>
                        <a:rPr lang="en-US" sz="1100" kern="1200" dirty="0">
                          <a:solidFill>
                            <a:schemeClr val="accent4">
                              <a:lumMod val="75000"/>
                              <a:lumOff val="25000"/>
                            </a:schemeClr>
                          </a:solidFill>
                          <a:latin typeface="+mn-lt"/>
                          <a:ea typeface="+mn-ea"/>
                          <a:cs typeface="Segoe UI" panose="020B0502040204020203" pitchFamily="34" charset="0"/>
                        </a:rPr>
                        <a:t>By default, all the Apps will be migrated</a:t>
                      </a:r>
                    </a:p>
                    <a:p>
                      <a:pPr marL="216000" indent="-216000" algn="l" defTabSz="914400" rtl="0" eaLnBrk="1" latinLnBrk="0" hangingPunct="1">
                        <a:spcBef>
                          <a:spcPts val="200"/>
                        </a:spcBef>
                        <a:spcAft>
                          <a:spcPts val="200"/>
                        </a:spcAft>
                        <a:buFont typeface="Arial" panose="020B0604020202020204" pitchFamily="34" charset="0"/>
                        <a:buChar char="•"/>
                      </a:pPr>
                      <a:r>
                        <a:rPr lang="en-US" sz="1100" kern="1200" dirty="0">
                          <a:solidFill>
                            <a:schemeClr val="accent4">
                              <a:lumMod val="75000"/>
                              <a:lumOff val="25000"/>
                            </a:schemeClr>
                          </a:solidFill>
                          <a:latin typeface="+mn-lt"/>
                          <a:ea typeface="+mn-ea"/>
                          <a:cs typeface="Segoe UI" panose="020B0502040204020203" pitchFamily="34" charset="0"/>
                        </a:rPr>
                        <a:t>Optional – User can choose to exclude Apps migration</a:t>
                      </a:r>
                      <a:endParaRPr lang="en-IN" sz="1100" kern="1200" dirty="0">
                        <a:solidFill>
                          <a:schemeClr val="accent4">
                            <a:lumMod val="75000"/>
                            <a:lumOff val="25000"/>
                          </a:schemeClr>
                        </a:solidFill>
                        <a:latin typeface="+mn-lt"/>
                        <a:ea typeface="+mn-ea"/>
                        <a:cs typeface="Segoe UI" panose="020B0502040204020203" pitchFamily="34" charset="0"/>
                      </a:endParaRPr>
                    </a:p>
                    <a:p>
                      <a:pPr marL="216000" indent="-216000" algn="l" defTabSz="914400" rtl="0" eaLnBrk="1" latinLnBrk="0" hangingPunct="1">
                        <a:spcBef>
                          <a:spcPts val="200"/>
                        </a:spcBef>
                        <a:spcAft>
                          <a:spcPts val="200"/>
                        </a:spcAft>
                        <a:buFont typeface="Arial" panose="020B0604020202020204" pitchFamily="34" charset="0"/>
                        <a:buChar char="•"/>
                      </a:pPr>
                      <a:r>
                        <a:rPr lang="en-US" sz="1100" kern="1200" dirty="0">
                          <a:solidFill>
                            <a:schemeClr val="accent4">
                              <a:lumMod val="75000"/>
                              <a:lumOff val="25000"/>
                            </a:schemeClr>
                          </a:solidFill>
                          <a:latin typeface="+mn-lt"/>
                          <a:ea typeface="+mn-ea"/>
                          <a:cs typeface="Segoe UI" panose="020B0502040204020203" pitchFamily="34" charset="0"/>
                        </a:rPr>
                        <a:t>For conflicts while migrating, requires user input to rename or exclude</a:t>
                      </a:r>
                      <a:endParaRPr lang="en-IN" sz="1100" kern="1200" dirty="0">
                        <a:solidFill>
                          <a:schemeClr val="accent4">
                            <a:lumMod val="75000"/>
                            <a:lumOff val="25000"/>
                          </a:schemeClr>
                        </a:solidFill>
                        <a:latin typeface="+mn-lt"/>
                        <a:ea typeface="+mn-ea"/>
                        <a:cs typeface="Segoe UI" panose="020B0502040204020203" pitchFamily="34" charset="0"/>
                      </a:endParaRPr>
                    </a:p>
                  </a:txBody>
                  <a:tcPr anchor="ctr"/>
                </a:tc>
                <a:extLst>
                  <a:ext uri="{0D108BD9-81ED-4DB2-BD59-A6C34878D82A}">
                    <a16:rowId xmlns:a16="http://schemas.microsoft.com/office/drawing/2014/main" val="450597854"/>
                  </a:ext>
                </a:extLst>
              </a:tr>
              <a:tr h="1484232">
                <a:tc>
                  <a:txBody>
                    <a:bodyPr/>
                    <a:lstStyle/>
                    <a:p>
                      <a:pPr marL="0" algn="ctr" defTabSz="914400" rtl="0" eaLnBrk="1" latinLnBrk="0" hangingPunct="1"/>
                      <a:r>
                        <a:rPr lang="en-US" sz="1200" kern="1200" dirty="0">
                          <a:solidFill>
                            <a:schemeClr val="dk1"/>
                          </a:solidFill>
                          <a:latin typeface="+mn-lt"/>
                          <a:ea typeface="+mn-ea"/>
                          <a:cs typeface="+mn-cs"/>
                        </a:rPr>
                        <a:t>API Keys</a:t>
                      </a:r>
                      <a:endParaRPr lang="en-IN" sz="1200" kern="1200" dirty="0">
                        <a:solidFill>
                          <a:schemeClr val="dk1"/>
                        </a:solidFill>
                        <a:latin typeface="+mn-lt"/>
                        <a:ea typeface="+mn-ea"/>
                        <a:cs typeface="+mn-cs"/>
                      </a:endParaRPr>
                    </a:p>
                  </a:txBody>
                  <a:tcPr anchor="ctr"/>
                </a:tc>
                <a:tc>
                  <a:txBody>
                    <a:bodyPr/>
                    <a:lstStyle/>
                    <a:p>
                      <a:pPr marL="216000" indent="-216000" algn="l" defTabSz="914400" rtl="0" eaLnBrk="1" latinLnBrk="0" hangingPunct="1">
                        <a:spcBef>
                          <a:spcPts val="200"/>
                        </a:spcBef>
                        <a:spcAft>
                          <a:spcPts val="200"/>
                        </a:spcAft>
                        <a:buAutoNum type="arabicPeriod"/>
                      </a:pPr>
                      <a:r>
                        <a:rPr lang="en-US" sz="1100" kern="1200" dirty="0">
                          <a:solidFill>
                            <a:schemeClr val="accent4">
                              <a:lumMod val="75000"/>
                              <a:lumOff val="25000"/>
                            </a:schemeClr>
                          </a:solidFill>
                          <a:latin typeface="+mn-lt"/>
                          <a:ea typeface="+mn-ea"/>
                          <a:cs typeface="Segoe UI" panose="020B0502040204020203" pitchFamily="34" charset="0"/>
                        </a:rPr>
                        <a:t>Perform for each App (Don’t delete the API Keys assigned by Apigee X while migrating Apps)</a:t>
                      </a:r>
                    </a:p>
                    <a:p>
                      <a:pPr marL="685800" lvl="2" indent="-228600" algn="l" defTabSz="914400" rtl="0" eaLnBrk="1" latinLnBrk="0" hangingPunct="1">
                        <a:spcBef>
                          <a:spcPts val="200"/>
                        </a:spcBef>
                        <a:spcAft>
                          <a:spcPts val="200"/>
                        </a:spcAft>
                        <a:buFont typeface="+mj-lt"/>
                        <a:buAutoNum type="alphaLcParenR"/>
                      </a:pPr>
                      <a:r>
                        <a:rPr lang="en-US" sz="1100" kern="1200" dirty="0">
                          <a:solidFill>
                            <a:schemeClr val="accent4">
                              <a:lumMod val="75000"/>
                              <a:lumOff val="25000"/>
                            </a:schemeClr>
                          </a:solidFill>
                          <a:latin typeface="+mn-lt"/>
                          <a:ea typeface="+mn-ea"/>
                          <a:cs typeface="Segoe UI" panose="020B0502040204020203" pitchFamily="34" charset="0"/>
                        </a:rPr>
                        <a:t>Retrieve API Keys from Apigee Edge using Management APIs</a:t>
                      </a:r>
                    </a:p>
                    <a:p>
                      <a:pPr marL="685800" lvl="2" indent="-228600" algn="l" defTabSz="914400" rtl="0" eaLnBrk="1" latinLnBrk="0" hangingPunct="1">
                        <a:spcBef>
                          <a:spcPts val="200"/>
                        </a:spcBef>
                        <a:spcAft>
                          <a:spcPts val="200"/>
                        </a:spcAft>
                        <a:buFont typeface="+mj-lt"/>
                        <a:buAutoNum type="alphaLcParenR"/>
                      </a:pPr>
                      <a:r>
                        <a:rPr lang="en-US" sz="1100" kern="1200" dirty="0">
                          <a:solidFill>
                            <a:schemeClr val="accent4">
                              <a:lumMod val="75000"/>
                              <a:lumOff val="25000"/>
                            </a:schemeClr>
                          </a:solidFill>
                          <a:latin typeface="+mn-lt"/>
                          <a:ea typeface="+mn-ea"/>
                          <a:cs typeface="Segoe UI" panose="020B0502040204020203" pitchFamily="34" charset="0"/>
                        </a:rPr>
                        <a:t>Call Management API on Apigee X,  to add API Key and credentials obtained in step a.</a:t>
                      </a:r>
                    </a:p>
                    <a:p>
                      <a:pPr marL="685800" lvl="2" indent="-228600" algn="l" defTabSz="914400" rtl="0" eaLnBrk="1" latinLnBrk="0" hangingPunct="1">
                        <a:spcBef>
                          <a:spcPts val="200"/>
                        </a:spcBef>
                        <a:spcAft>
                          <a:spcPts val="200"/>
                        </a:spcAft>
                        <a:buFont typeface="+mj-lt"/>
                        <a:buAutoNum type="alphaLcParenR"/>
                      </a:pPr>
                      <a:r>
                        <a:rPr lang="en-US" sz="1100" kern="1200" dirty="0">
                          <a:solidFill>
                            <a:schemeClr val="accent4">
                              <a:lumMod val="75000"/>
                              <a:lumOff val="25000"/>
                            </a:schemeClr>
                          </a:solidFill>
                          <a:latin typeface="+mn-lt"/>
                          <a:ea typeface="+mn-ea"/>
                          <a:cs typeface="Segoe UI" panose="020B0502040204020203" pitchFamily="34" charset="0"/>
                        </a:rPr>
                        <a:t>Assign the API Products as while adding API Key </a:t>
                      </a:r>
                    </a:p>
                    <a:p>
                      <a:pPr marL="685800" lvl="2" indent="-228600" algn="l" defTabSz="914400" rtl="0" eaLnBrk="1" latinLnBrk="0" hangingPunct="1">
                        <a:spcBef>
                          <a:spcPts val="200"/>
                        </a:spcBef>
                        <a:spcAft>
                          <a:spcPts val="200"/>
                        </a:spcAft>
                        <a:buFont typeface="+mj-lt"/>
                        <a:buAutoNum type="alphaLcParenR"/>
                      </a:pPr>
                      <a:r>
                        <a:rPr lang="en-US" sz="1100" kern="1200" dirty="0">
                          <a:solidFill>
                            <a:schemeClr val="accent4">
                              <a:lumMod val="75000"/>
                              <a:lumOff val="25000"/>
                            </a:schemeClr>
                          </a:solidFill>
                          <a:latin typeface="+mn-lt"/>
                          <a:ea typeface="+mn-ea"/>
                          <a:cs typeface="Segoe UI" panose="020B0502040204020203" pitchFamily="34" charset="0"/>
                        </a:rPr>
                        <a:t>Make the approval flag true for all the API products while assigning to API product.</a:t>
                      </a:r>
                    </a:p>
                  </a:txBody>
                  <a:tcPr anchor="ctr"/>
                </a:tc>
                <a:tc>
                  <a:txBody>
                    <a:bodyPr/>
                    <a:lstStyle/>
                    <a:p>
                      <a:pPr marL="216000" indent="-216000" algn="l" defTabSz="914400" rtl="0" eaLnBrk="1" latinLnBrk="0" hangingPunct="1">
                        <a:spcBef>
                          <a:spcPts val="200"/>
                        </a:spcBef>
                        <a:spcAft>
                          <a:spcPts val="200"/>
                        </a:spcAft>
                        <a:buFont typeface="Arial" panose="020B0604020202020204" pitchFamily="34" charset="0"/>
                        <a:buChar char="•"/>
                      </a:pPr>
                      <a:r>
                        <a:rPr lang="en-US" sz="1100" kern="1200" dirty="0">
                          <a:solidFill>
                            <a:schemeClr val="accent4">
                              <a:lumMod val="75000"/>
                              <a:lumOff val="25000"/>
                            </a:schemeClr>
                          </a:solidFill>
                          <a:latin typeface="+mn-lt"/>
                          <a:ea typeface="+mn-ea"/>
                          <a:cs typeface="Segoe UI" panose="020B0502040204020203" pitchFamily="34" charset="0"/>
                        </a:rPr>
                        <a:t>By default, all the API Keys will be migrated</a:t>
                      </a:r>
                    </a:p>
                    <a:p>
                      <a:pPr marL="216000" indent="-216000" algn="l" defTabSz="914400" rtl="0" eaLnBrk="1" latinLnBrk="0" hangingPunct="1">
                        <a:spcBef>
                          <a:spcPts val="200"/>
                        </a:spcBef>
                        <a:spcAft>
                          <a:spcPts val="200"/>
                        </a:spcAft>
                        <a:buFont typeface="Arial" panose="020B0604020202020204" pitchFamily="34" charset="0"/>
                        <a:buChar char="•"/>
                      </a:pPr>
                      <a:r>
                        <a:rPr lang="en-US" sz="1100" kern="1200" dirty="0">
                          <a:solidFill>
                            <a:schemeClr val="accent4">
                              <a:lumMod val="75000"/>
                              <a:lumOff val="25000"/>
                            </a:schemeClr>
                          </a:solidFill>
                          <a:latin typeface="+mn-lt"/>
                          <a:ea typeface="+mn-ea"/>
                          <a:cs typeface="Segoe UI" panose="020B0502040204020203" pitchFamily="34" charset="0"/>
                        </a:rPr>
                        <a:t>Optional – User can choose to exclude API keys migration, which means distribute new API Keys to API Consumers from Apigee X created while onboarding apps on Apigee X</a:t>
                      </a:r>
                      <a:endParaRPr lang="en-IN" sz="1100" kern="1200" dirty="0">
                        <a:solidFill>
                          <a:schemeClr val="accent4">
                            <a:lumMod val="75000"/>
                            <a:lumOff val="25000"/>
                          </a:schemeClr>
                        </a:solidFill>
                        <a:latin typeface="+mn-lt"/>
                        <a:ea typeface="+mn-ea"/>
                        <a:cs typeface="Segoe UI" panose="020B0502040204020203" pitchFamily="34" charset="0"/>
                      </a:endParaRPr>
                    </a:p>
                    <a:p>
                      <a:pPr marL="216000" indent="-216000" algn="l" defTabSz="914400" rtl="0" eaLnBrk="1" latinLnBrk="0" hangingPunct="1">
                        <a:spcBef>
                          <a:spcPts val="200"/>
                        </a:spcBef>
                        <a:spcAft>
                          <a:spcPts val="200"/>
                        </a:spcAft>
                        <a:buFont typeface="Arial" panose="020B0604020202020204" pitchFamily="34" charset="0"/>
                        <a:buChar char="•"/>
                      </a:pPr>
                      <a:endParaRPr lang="en-IN" sz="1100" kern="1200" dirty="0">
                        <a:solidFill>
                          <a:schemeClr val="accent4">
                            <a:lumMod val="75000"/>
                            <a:lumOff val="25000"/>
                          </a:schemeClr>
                        </a:solidFill>
                        <a:latin typeface="+mn-lt"/>
                        <a:ea typeface="+mn-ea"/>
                        <a:cs typeface="Segoe UI" panose="020B0502040204020203" pitchFamily="34" charset="0"/>
                      </a:endParaRPr>
                    </a:p>
                  </a:txBody>
                  <a:tcPr anchor="ctr"/>
                </a:tc>
                <a:extLst>
                  <a:ext uri="{0D108BD9-81ED-4DB2-BD59-A6C34878D82A}">
                    <a16:rowId xmlns:a16="http://schemas.microsoft.com/office/drawing/2014/main" val="1248604394"/>
                  </a:ext>
                </a:extLst>
              </a:tr>
            </a:tbl>
          </a:graphicData>
        </a:graphic>
      </p:graphicFrame>
    </p:spTree>
    <p:extLst>
      <p:ext uri="{BB962C8B-B14F-4D97-AF65-F5344CB8AC3E}">
        <p14:creationId xmlns:p14="http://schemas.microsoft.com/office/powerpoint/2010/main" val="1438350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Design Summary - User</a:t>
            </a:r>
          </a:p>
        </p:txBody>
      </p:sp>
      <p:graphicFrame>
        <p:nvGraphicFramePr>
          <p:cNvPr id="5" name="Table 4">
            <a:extLst>
              <a:ext uri="{FF2B5EF4-FFF2-40B4-BE49-F238E27FC236}">
                <a16:creationId xmlns:a16="http://schemas.microsoft.com/office/drawing/2014/main" id="{828B3C46-563A-4335-80E4-32C31AC32102}"/>
              </a:ext>
            </a:extLst>
          </p:cNvPr>
          <p:cNvGraphicFramePr>
            <a:graphicFrameLocks noGrp="1"/>
          </p:cNvGraphicFramePr>
          <p:nvPr/>
        </p:nvGraphicFramePr>
        <p:xfrm>
          <a:off x="198783" y="1213809"/>
          <a:ext cx="11794435" cy="2833993"/>
        </p:xfrm>
        <a:graphic>
          <a:graphicData uri="http://schemas.openxmlformats.org/drawingml/2006/table">
            <a:tbl>
              <a:tblPr firstRow="1" bandRow="1">
                <a:tableStyleId>{5C22544A-7EE6-4342-B048-85BDC9FD1C3A}</a:tableStyleId>
              </a:tblPr>
              <a:tblGrid>
                <a:gridCol w="1643759">
                  <a:extLst>
                    <a:ext uri="{9D8B030D-6E8A-4147-A177-3AD203B41FA5}">
                      <a16:colId xmlns:a16="http://schemas.microsoft.com/office/drawing/2014/main" val="3780357479"/>
                    </a:ext>
                  </a:extLst>
                </a:gridCol>
                <a:gridCol w="6219198">
                  <a:extLst>
                    <a:ext uri="{9D8B030D-6E8A-4147-A177-3AD203B41FA5}">
                      <a16:colId xmlns:a16="http://schemas.microsoft.com/office/drawing/2014/main" val="2616777809"/>
                    </a:ext>
                  </a:extLst>
                </a:gridCol>
                <a:gridCol w="3931478">
                  <a:extLst>
                    <a:ext uri="{9D8B030D-6E8A-4147-A177-3AD203B41FA5}">
                      <a16:colId xmlns:a16="http://schemas.microsoft.com/office/drawing/2014/main" val="71621487"/>
                    </a:ext>
                  </a:extLst>
                </a:gridCol>
              </a:tblGrid>
              <a:tr h="331200">
                <a:tc>
                  <a:txBody>
                    <a:bodyPr/>
                    <a:lstStyle/>
                    <a:p>
                      <a:pPr marL="0" algn="ctr" defTabSz="914400" rtl="0" eaLnBrk="1" latinLnBrk="0" hangingPunct="1"/>
                      <a:r>
                        <a:rPr lang="en-US" sz="1400" b="1" kern="1200" dirty="0">
                          <a:solidFill>
                            <a:schemeClr val="lt1"/>
                          </a:solidFill>
                          <a:latin typeface="Segoe UI Semibold" panose="020B0702040204020203" pitchFamily="34" charset="0"/>
                          <a:ea typeface="+mn-ea"/>
                          <a:cs typeface="Segoe UI Semibold" panose="020B0702040204020203" pitchFamily="34" charset="0"/>
                        </a:rPr>
                        <a:t>Resource</a:t>
                      </a:r>
                      <a:endParaRPr lang="en-IN" sz="1400" b="1" kern="1200" dirty="0">
                        <a:solidFill>
                          <a:schemeClr val="lt1"/>
                        </a:solidFill>
                        <a:latin typeface="Segoe UI Semibold" panose="020B0702040204020203" pitchFamily="34" charset="0"/>
                        <a:ea typeface="+mn-ea"/>
                        <a:cs typeface="Segoe UI Semibold" panose="020B0702040204020203" pitchFamily="34" charset="0"/>
                      </a:endParaRPr>
                    </a:p>
                  </a:txBody>
                  <a:tcPr anchor="ctr"/>
                </a:tc>
                <a:tc>
                  <a:txBody>
                    <a:bodyPr/>
                    <a:lstStyle/>
                    <a:p>
                      <a:pPr marL="0" algn="ctr" defTabSz="914400" rtl="0" eaLnBrk="1" latinLnBrk="0" hangingPunct="1"/>
                      <a:r>
                        <a:rPr lang="en-US" sz="1400" b="1" kern="1200" dirty="0">
                          <a:solidFill>
                            <a:schemeClr val="lt1"/>
                          </a:solidFill>
                          <a:latin typeface="Segoe UI Semibold" panose="020B0702040204020203" pitchFamily="34" charset="0"/>
                          <a:ea typeface="+mn-ea"/>
                          <a:cs typeface="Segoe UI Semibold" panose="020B0702040204020203" pitchFamily="34" charset="0"/>
                        </a:rPr>
                        <a:t>Migration Logic</a:t>
                      </a:r>
                      <a:endParaRPr lang="en-IN" sz="1400" b="1" kern="1200" dirty="0">
                        <a:solidFill>
                          <a:schemeClr val="lt1"/>
                        </a:solidFill>
                        <a:latin typeface="Segoe UI Semibold" panose="020B0702040204020203" pitchFamily="34" charset="0"/>
                        <a:ea typeface="+mn-ea"/>
                        <a:cs typeface="Segoe UI Semibold" panose="020B0702040204020203" pitchFamily="34" charset="0"/>
                      </a:endParaRPr>
                    </a:p>
                  </a:txBody>
                  <a:tcPr anchor="ctr"/>
                </a:tc>
                <a:tc>
                  <a:txBody>
                    <a:bodyPr/>
                    <a:lstStyle/>
                    <a:p>
                      <a:pPr marL="0" algn="ctr" defTabSz="914400" rtl="0" eaLnBrk="1" latinLnBrk="0" hangingPunct="1"/>
                      <a:r>
                        <a:rPr lang="en-US" sz="1400" b="1" kern="1200" dirty="0">
                          <a:solidFill>
                            <a:schemeClr val="lt1"/>
                          </a:solidFill>
                          <a:latin typeface="Segoe UI Semibold" panose="020B0702040204020203" pitchFamily="34" charset="0"/>
                          <a:ea typeface="+mn-ea"/>
                          <a:cs typeface="Segoe UI Semibold" panose="020B0702040204020203" pitchFamily="34" charset="0"/>
                        </a:rPr>
                        <a:t>User Inputs</a:t>
                      </a:r>
                      <a:endParaRPr lang="en-IN" sz="1400" b="1" kern="1200" dirty="0">
                        <a:solidFill>
                          <a:schemeClr val="lt1"/>
                        </a:solidFill>
                        <a:latin typeface="Segoe UI Semibold" panose="020B0702040204020203" pitchFamily="34" charset="0"/>
                        <a:ea typeface="+mn-ea"/>
                        <a:cs typeface="Segoe UI Semibold" panose="020B0702040204020203" pitchFamily="34" charset="0"/>
                      </a:endParaRPr>
                    </a:p>
                  </a:txBody>
                  <a:tcPr anchor="ctr"/>
                </a:tc>
                <a:extLst>
                  <a:ext uri="{0D108BD9-81ED-4DB2-BD59-A6C34878D82A}">
                    <a16:rowId xmlns:a16="http://schemas.microsoft.com/office/drawing/2014/main" val="1406772029"/>
                  </a:ext>
                </a:extLst>
              </a:tr>
              <a:tr h="2502793">
                <a:tc>
                  <a:txBody>
                    <a:bodyPr/>
                    <a:lstStyle/>
                    <a:p>
                      <a:pPr algn="ctr"/>
                      <a:r>
                        <a:rPr lang="en-US" sz="1200" kern="1200" dirty="0">
                          <a:solidFill>
                            <a:schemeClr val="dk1"/>
                          </a:solidFill>
                          <a:latin typeface="+mn-lt"/>
                          <a:ea typeface="+mn-ea"/>
                          <a:cs typeface="+mn-cs"/>
                        </a:rPr>
                        <a:t>Users</a:t>
                      </a:r>
                      <a:endParaRPr lang="en-IN" sz="1200" kern="1200" dirty="0">
                        <a:solidFill>
                          <a:schemeClr val="dk1"/>
                        </a:solidFill>
                        <a:latin typeface="+mn-lt"/>
                        <a:ea typeface="+mn-ea"/>
                        <a:cs typeface="+mn-cs"/>
                      </a:endParaRPr>
                    </a:p>
                  </a:txBody>
                  <a:tcPr anchor="ctr"/>
                </a:tc>
                <a:tc>
                  <a:txBody>
                    <a:bodyPr/>
                    <a:lstStyle/>
                    <a:p>
                      <a:pPr marL="216000" indent="-216000" algn="l" defTabSz="914400" rtl="0" eaLnBrk="1" latinLnBrk="0" hangingPunct="1">
                        <a:spcBef>
                          <a:spcPts val="200"/>
                        </a:spcBef>
                        <a:spcAft>
                          <a:spcPts val="200"/>
                        </a:spcAft>
                        <a:buAutoNum type="arabicPeriod"/>
                      </a:pPr>
                      <a:r>
                        <a:rPr lang="en-US" sz="1200" kern="1200" dirty="0">
                          <a:solidFill>
                            <a:schemeClr val="accent4">
                              <a:lumMod val="75000"/>
                              <a:lumOff val="25000"/>
                            </a:schemeClr>
                          </a:solidFill>
                          <a:latin typeface="+mn-lt"/>
                          <a:ea typeface="+mn-ea"/>
                          <a:cs typeface="Segoe UI" panose="020B0502040204020203" pitchFamily="34" charset="0"/>
                        </a:rPr>
                        <a:t>Retrieve all the Users and their respective roles from Apigee Edge using management APIs</a:t>
                      </a:r>
                    </a:p>
                    <a:p>
                      <a:pPr marL="216000" indent="-216000" algn="l" defTabSz="914400" rtl="0" eaLnBrk="1" latinLnBrk="0" hangingPunct="1">
                        <a:spcBef>
                          <a:spcPts val="200"/>
                        </a:spcBef>
                        <a:spcAft>
                          <a:spcPts val="200"/>
                        </a:spcAft>
                        <a:buAutoNum type="arabicPeriod"/>
                      </a:pPr>
                      <a:r>
                        <a:rPr lang="en-US" sz="1200" kern="1200" dirty="0">
                          <a:solidFill>
                            <a:schemeClr val="accent4">
                              <a:lumMod val="75000"/>
                              <a:lumOff val="25000"/>
                            </a:schemeClr>
                          </a:solidFill>
                          <a:latin typeface="+mn-lt"/>
                          <a:ea typeface="+mn-ea"/>
                          <a:cs typeface="Segoe UI" panose="020B0502040204020203" pitchFamily="34" charset="0"/>
                        </a:rPr>
                        <a:t>Map User to Apigee X standard role as per pre-defined mapping in tool .</a:t>
                      </a:r>
                    </a:p>
                    <a:p>
                      <a:pPr marL="216000" indent="-216000" algn="l" defTabSz="914400" rtl="0" eaLnBrk="1" latinLnBrk="0" hangingPunct="1">
                        <a:spcBef>
                          <a:spcPts val="200"/>
                        </a:spcBef>
                        <a:spcAft>
                          <a:spcPts val="200"/>
                        </a:spcAft>
                        <a:buAutoNum type="arabicPeriod"/>
                      </a:pPr>
                      <a:r>
                        <a:rPr lang="en-US" sz="1200" kern="1200" dirty="0">
                          <a:solidFill>
                            <a:schemeClr val="accent4">
                              <a:lumMod val="75000"/>
                              <a:lumOff val="25000"/>
                            </a:schemeClr>
                          </a:solidFill>
                          <a:latin typeface="+mn-lt"/>
                          <a:ea typeface="+mn-ea"/>
                          <a:cs typeface="Segoe UI" panose="020B0502040204020203" pitchFamily="34" charset="0"/>
                        </a:rPr>
                        <a:t>Allows Users to change the Apigee X role mapping; add more than one role to a user</a:t>
                      </a:r>
                    </a:p>
                    <a:p>
                      <a:pPr marL="216000" indent="-216000" algn="l" defTabSz="914400" rtl="0" eaLnBrk="1" latinLnBrk="0" hangingPunct="1">
                        <a:spcBef>
                          <a:spcPts val="200"/>
                        </a:spcBef>
                        <a:spcAft>
                          <a:spcPts val="200"/>
                        </a:spcAft>
                        <a:buAutoNum type="arabicPeriod"/>
                      </a:pPr>
                      <a:r>
                        <a:rPr lang="en-US" sz="1200" kern="1200" dirty="0">
                          <a:solidFill>
                            <a:schemeClr val="accent4">
                              <a:lumMod val="75000"/>
                              <a:lumOff val="25000"/>
                            </a:schemeClr>
                          </a:solidFill>
                          <a:latin typeface="+mn-lt"/>
                          <a:ea typeface="+mn-ea"/>
                          <a:cs typeface="Segoe UI" panose="020B0502040204020203" pitchFamily="34" charset="0"/>
                        </a:rPr>
                        <a:t>When selected custom role, ask for custom role name from User and search Google IAM using Google IAM API. If found , then add the custom role, else prompt to user that “role doesn’t exist in Google IAM”</a:t>
                      </a:r>
                    </a:p>
                    <a:p>
                      <a:pPr marL="216000" indent="-216000" algn="l" defTabSz="914400" rtl="0" eaLnBrk="1" latinLnBrk="0" hangingPunct="1">
                        <a:spcBef>
                          <a:spcPts val="200"/>
                        </a:spcBef>
                        <a:spcAft>
                          <a:spcPts val="200"/>
                        </a:spcAft>
                        <a:buAutoNum type="arabicPeriod"/>
                      </a:pPr>
                      <a:r>
                        <a:rPr lang="en-US" sz="1200" kern="1200" dirty="0">
                          <a:solidFill>
                            <a:schemeClr val="accent4">
                              <a:lumMod val="75000"/>
                              <a:lumOff val="25000"/>
                            </a:schemeClr>
                          </a:solidFill>
                          <a:latin typeface="+mn-lt"/>
                          <a:ea typeface="+mn-ea"/>
                          <a:cs typeface="Segoe UI" panose="020B0502040204020203" pitchFamily="34" charset="0"/>
                        </a:rPr>
                        <a:t>In case of failure while performing migration , capture the failure response; skip that API User  and go to next one to migrate</a:t>
                      </a:r>
                    </a:p>
                    <a:p>
                      <a:pPr marL="216000" indent="-216000" algn="l" defTabSz="914400" rtl="0" eaLnBrk="1" latinLnBrk="0" hangingPunct="1">
                        <a:spcBef>
                          <a:spcPts val="200"/>
                        </a:spcBef>
                        <a:spcAft>
                          <a:spcPts val="200"/>
                        </a:spcAft>
                        <a:buAutoNum type="arabicPeriod"/>
                      </a:pPr>
                      <a:r>
                        <a:rPr lang="en-US" sz="1200" kern="1200" dirty="0">
                          <a:solidFill>
                            <a:schemeClr val="accent4">
                              <a:lumMod val="75000"/>
                              <a:lumOff val="25000"/>
                            </a:schemeClr>
                          </a:solidFill>
                          <a:latin typeface="+mn-lt"/>
                          <a:ea typeface="+mn-ea"/>
                          <a:cs typeface="Segoe UI" panose="020B0502040204020203" pitchFamily="34" charset="0"/>
                        </a:rPr>
                        <a:t>At the end of migration provide details of failed API User Migration in the migration summary</a:t>
                      </a:r>
                      <a:endParaRPr lang="en-IN" sz="1200" dirty="0"/>
                    </a:p>
                  </a:txBody>
                  <a:tcPr anchor="ctr"/>
                </a:tc>
                <a:tc>
                  <a:txBody>
                    <a:bodyPr/>
                    <a:lstStyle/>
                    <a:p>
                      <a:pPr marL="216000" indent="-216000" algn="l" defTabSz="914400" rtl="0" eaLnBrk="1" latinLnBrk="0" hangingPunct="1">
                        <a:spcBef>
                          <a:spcPts val="200"/>
                        </a:spcBef>
                        <a:spcAft>
                          <a:spcPts val="200"/>
                        </a:spcAft>
                        <a:buFont typeface="Arial" panose="020B0604020202020204" pitchFamily="34" charset="0"/>
                        <a:buChar char="•"/>
                      </a:pPr>
                      <a:r>
                        <a:rPr lang="en-US" sz="1200" kern="1200" dirty="0">
                          <a:solidFill>
                            <a:schemeClr val="accent4">
                              <a:lumMod val="75000"/>
                              <a:lumOff val="25000"/>
                            </a:schemeClr>
                          </a:solidFill>
                          <a:latin typeface="+mn-lt"/>
                          <a:ea typeface="+mn-ea"/>
                          <a:cs typeface="Segoe UI" panose="020B0502040204020203" pitchFamily="34" charset="0"/>
                        </a:rPr>
                        <a:t>User need to assign Apigee X standard roles to user or custom roles . </a:t>
                      </a:r>
                    </a:p>
                    <a:p>
                      <a:pPr marL="216000" indent="-216000" algn="l" defTabSz="914400" rtl="0" eaLnBrk="1" latinLnBrk="0" hangingPunct="1">
                        <a:spcBef>
                          <a:spcPts val="200"/>
                        </a:spcBef>
                        <a:spcAft>
                          <a:spcPts val="200"/>
                        </a:spcAft>
                        <a:buFont typeface="Arial" panose="020B0604020202020204" pitchFamily="34" charset="0"/>
                        <a:buChar char="•"/>
                      </a:pPr>
                      <a:r>
                        <a:rPr lang="en-US" sz="1200" kern="1200" dirty="0">
                          <a:solidFill>
                            <a:schemeClr val="accent4">
                              <a:lumMod val="75000"/>
                              <a:lumOff val="25000"/>
                            </a:schemeClr>
                          </a:solidFill>
                          <a:latin typeface="+mn-lt"/>
                          <a:ea typeface="+mn-ea"/>
                          <a:cs typeface="Segoe UI" panose="020B0502040204020203" pitchFamily="34" charset="0"/>
                        </a:rPr>
                        <a:t>By default , a pre-defined mapping between Apigee Edge roles and Apigee X standards roles is provided by the tool.</a:t>
                      </a:r>
                      <a:endParaRPr lang="en-IN" sz="1200" kern="1200" dirty="0">
                        <a:solidFill>
                          <a:schemeClr val="accent4">
                            <a:lumMod val="75000"/>
                            <a:lumOff val="25000"/>
                          </a:schemeClr>
                        </a:solidFill>
                        <a:latin typeface="+mn-lt"/>
                        <a:ea typeface="+mn-ea"/>
                        <a:cs typeface="Segoe UI" panose="020B0502040204020203" pitchFamily="34" charset="0"/>
                      </a:endParaRPr>
                    </a:p>
                  </a:txBody>
                  <a:tcPr anchor="ctr"/>
                </a:tc>
                <a:extLst>
                  <a:ext uri="{0D108BD9-81ED-4DB2-BD59-A6C34878D82A}">
                    <a16:rowId xmlns:a16="http://schemas.microsoft.com/office/drawing/2014/main" val="384550750"/>
                  </a:ext>
                </a:extLst>
              </a:tr>
            </a:tbl>
          </a:graphicData>
        </a:graphic>
      </p:graphicFrame>
    </p:spTree>
    <p:extLst>
      <p:ext uri="{BB962C8B-B14F-4D97-AF65-F5344CB8AC3E}">
        <p14:creationId xmlns:p14="http://schemas.microsoft.com/office/powerpoint/2010/main" val="2537042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Pre-requisite</a:t>
            </a:r>
          </a:p>
        </p:txBody>
      </p:sp>
      <p:grpSp>
        <p:nvGrpSpPr>
          <p:cNvPr id="10" name="Group 9">
            <a:extLst>
              <a:ext uri="{FF2B5EF4-FFF2-40B4-BE49-F238E27FC236}">
                <a16:creationId xmlns:a16="http://schemas.microsoft.com/office/drawing/2014/main" id="{F34BDC10-2CB5-4CB4-A217-A5C2FF19ADC1}"/>
              </a:ext>
            </a:extLst>
          </p:cNvPr>
          <p:cNvGrpSpPr/>
          <p:nvPr/>
        </p:nvGrpSpPr>
        <p:grpSpPr>
          <a:xfrm>
            <a:off x="345440" y="1245415"/>
            <a:ext cx="11531600" cy="2268867"/>
            <a:chOff x="345440" y="1194615"/>
            <a:chExt cx="11531600" cy="2268867"/>
          </a:xfrm>
        </p:grpSpPr>
        <p:sp>
          <p:nvSpPr>
            <p:cNvPr id="8" name="Rectangle 7">
              <a:extLst>
                <a:ext uri="{FF2B5EF4-FFF2-40B4-BE49-F238E27FC236}">
                  <a16:creationId xmlns:a16="http://schemas.microsoft.com/office/drawing/2014/main" id="{561F865E-3D9D-4658-95E7-D9B756A65693}"/>
                </a:ext>
              </a:extLst>
            </p:cNvPr>
            <p:cNvSpPr/>
            <p:nvPr/>
          </p:nvSpPr>
          <p:spPr>
            <a:xfrm>
              <a:off x="345440" y="1354659"/>
              <a:ext cx="11307198" cy="2108823"/>
            </a:xfrm>
            <a:prstGeom prst="rect">
              <a:avLst/>
            </a:prstGeom>
            <a:noFill/>
            <a:ln>
              <a:solidFill>
                <a:srgbClr val="15AF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4" name="TextBox 33">
              <a:extLst>
                <a:ext uri="{FF2B5EF4-FFF2-40B4-BE49-F238E27FC236}">
                  <a16:creationId xmlns:a16="http://schemas.microsoft.com/office/drawing/2014/main" id="{E5AFC555-40C8-4120-83F7-F7C954019841}"/>
                </a:ext>
              </a:extLst>
            </p:cNvPr>
            <p:cNvSpPr txBox="1"/>
            <p:nvPr/>
          </p:nvSpPr>
          <p:spPr>
            <a:xfrm>
              <a:off x="569842" y="1643270"/>
              <a:ext cx="11307198" cy="1751249"/>
            </a:xfrm>
            <a:prstGeom prst="rect">
              <a:avLst/>
            </a:prstGeom>
            <a:noFill/>
            <a:ln>
              <a:noFill/>
            </a:ln>
          </p:spPr>
          <p:txBody>
            <a:bodyPr wrap="square" lIns="73152" tIns="36576" rIns="73152" bIns="36576" rtlCol="0">
              <a:spAutoFit/>
            </a:bodyPr>
            <a:lstStyle/>
            <a:p>
              <a:pPr marL="342900" marR="0" lvl="0" indent="-342900" algn="l" defTabSz="914400" rtl="0" eaLnBrk="1" fontAlgn="auto" latinLnBrk="0" hangingPunct="1">
                <a:lnSpc>
                  <a:spcPct val="100000"/>
                </a:lnSpc>
                <a:spcBef>
                  <a:spcPts val="300"/>
                </a:spcBef>
                <a:spcAft>
                  <a:spcPts val="300"/>
                </a:spcAft>
                <a:buClrTx/>
                <a:buSzTx/>
                <a:buFontTx/>
                <a:buAutoNum type="arabicPeriod"/>
                <a:tabLst/>
                <a:defRPr/>
              </a:pPr>
              <a:r>
                <a:rPr kumimoji="0" lang="en-US" sz="14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Access to Google IAM APIs, required to query Google IAM for custom roles and role assignment during user migration </a:t>
              </a:r>
            </a:p>
            <a:p>
              <a:pPr marL="342900" marR="0" lvl="0" indent="-342900" algn="l" defTabSz="914400" rtl="0" eaLnBrk="1" fontAlgn="auto" latinLnBrk="0" hangingPunct="1">
                <a:lnSpc>
                  <a:spcPct val="100000"/>
                </a:lnSpc>
                <a:spcBef>
                  <a:spcPts val="300"/>
                </a:spcBef>
                <a:spcAft>
                  <a:spcPts val="300"/>
                </a:spcAft>
                <a:buClrTx/>
                <a:buSzTx/>
                <a:buFontTx/>
                <a:buAutoNum type="arabicPeriod"/>
                <a:tabLst/>
                <a:defRPr/>
              </a:pPr>
              <a:r>
                <a:rPr kumimoji="0" lang="en-US" sz="14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Users email id on Apigee Edge should be onboarded on Google as account user for role assignment</a:t>
              </a:r>
            </a:p>
            <a:p>
              <a:pPr marL="342900" marR="0" lvl="0" indent="-342900" algn="l" defTabSz="914400" rtl="0" eaLnBrk="1" fontAlgn="auto" latinLnBrk="0" hangingPunct="1">
                <a:lnSpc>
                  <a:spcPct val="100000"/>
                </a:lnSpc>
                <a:spcBef>
                  <a:spcPts val="300"/>
                </a:spcBef>
                <a:spcAft>
                  <a:spcPts val="300"/>
                </a:spcAft>
                <a:buClrTx/>
                <a:buSzTx/>
                <a:buFontTx/>
                <a:buAutoNum type="arabicPeriod"/>
                <a:tabLst/>
                <a:defRPr/>
              </a:pPr>
              <a:r>
                <a:rPr kumimoji="0" lang="en-US" sz="14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Access to deploy a proxy to read encrypted KVM entries from Source Org</a:t>
              </a:r>
            </a:p>
            <a:p>
              <a:pPr marL="342900" marR="0" lvl="0" indent="-342900" algn="l" defTabSz="914400" rtl="0" eaLnBrk="1" fontAlgn="auto" latinLnBrk="0" hangingPunct="1">
                <a:lnSpc>
                  <a:spcPct val="100000"/>
                </a:lnSpc>
                <a:spcBef>
                  <a:spcPts val="300"/>
                </a:spcBef>
                <a:spcAft>
                  <a:spcPts val="300"/>
                </a:spcAft>
                <a:buClrTx/>
                <a:buSzTx/>
                <a:buFontTx/>
                <a:buAutoNum type="arabicPeriod"/>
                <a:tabLst/>
                <a:defRPr/>
              </a:pPr>
              <a:r>
                <a:rPr kumimoji="0" lang="en-US" sz="14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Access to deploy a proxy to update/create KVM entries on Target Org</a:t>
              </a:r>
            </a:p>
            <a:p>
              <a:pPr marL="342900" marR="0" lvl="0" indent="-342900" algn="l" defTabSz="914400" rtl="0" eaLnBrk="1" fontAlgn="auto" latinLnBrk="0" hangingPunct="1">
                <a:lnSpc>
                  <a:spcPct val="100000"/>
                </a:lnSpc>
                <a:spcBef>
                  <a:spcPts val="300"/>
                </a:spcBef>
                <a:spcAft>
                  <a:spcPts val="300"/>
                </a:spcAft>
                <a:buClrTx/>
                <a:buSzTx/>
                <a:buFontTx/>
                <a:buAutoNum type="arabicPeriod"/>
                <a:tabLst/>
                <a:defRPr/>
              </a:pPr>
              <a:r>
                <a:rPr kumimoji="0" lang="en-US" sz="14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Certificates used for API proxy, related TrustStore and reference configuration shall be created manually on the Apigee X Organization </a:t>
              </a:r>
            </a:p>
            <a:p>
              <a:pPr marL="342900" marR="0" lvl="0" indent="-342900" algn="l" defTabSz="914400" rtl="0" eaLnBrk="1" fontAlgn="auto" latinLnBrk="0" hangingPunct="1">
                <a:lnSpc>
                  <a:spcPct val="100000"/>
                </a:lnSpc>
                <a:spcBef>
                  <a:spcPts val="300"/>
                </a:spcBef>
                <a:spcAft>
                  <a:spcPts val="300"/>
                </a:spcAft>
                <a:buClrTx/>
                <a:buSzTx/>
                <a:buFontTx/>
                <a:buAutoNum type="arabicPeriod"/>
                <a:tabLst/>
                <a:defRPr/>
              </a:pPr>
              <a:r>
                <a:rPr kumimoji="0" lang="en-US" sz="14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Environment host shall be configured on Target Org manually </a:t>
              </a:r>
            </a:p>
          </p:txBody>
        </p:sp>
        <p:sp>
          <p:nvSpPr>
            <p:cNvPr id="35" name="TextBox 34">
              <a:extLst>
                <a:ext uri="{FF2B5EF4-FFF2-40B4-BE49-F238E27FC236}">
                  <a16:creationId xmlns:a16="http://schemas.microsoft.com/office/drawing/2014/main" id="{95052095-18AB-47D2-8AB8-93D1B8924509}"/>
                </a:ext>
              </a:extLst>
            </p:cNvPr>
            <p:cNvSpPr txBox="1"/>
            <p:nvPr/>
          </p:nvSpPr>
          <p:spPr>
            <a:xfrm>
              <a:off x="583719" y="1194615"/>
              <a:ext cx="3273287" cy="320088"/>
            </a:xfrm>
            <a:prstGeom prst="roundRect">
              <a:avLst/>
            </a:prstGeom>
            <a:solidFill>
              <a:srgbClr val="15AF97"/>
            </a:solidFill>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Segoe UI Semibold"/>
                  <a:ea typeface="+mn-ea"/>
                  <a:cs typeface="Segoe UI" panose="020B0502040204020203" pitchFamily="34" charset="0"/>
                </a:rPr>
                <a:t>Apigee Organization related</a:t>
              </a:r>
              <a:endParaRPr kumimoji="0" lang="en-IN" sz="1400" b="1" i="0" u="none" strike="noStrike" kern="0" cap="none" spc="0" normalizeH="0" baseline="0" noProof="0" dirty="0">
                <a:ln>
                  <a:noFill/>
                </a:ln>
                <a:solidFill>
                  <a:prstClr val="white"/>
                </a:solidFill>
                <a:effectLst/>
                <a:uLnTx/>
                <a:uFillTx/>
                <a:latin typeface="Segoe UI Semibold"/>
                <a:ea typeface="+mn-ea"/>
                <a:cs typeface="Segoe UI" panose="020B0502040204020203" pitchFamily="34" charset="0"/>
              </a:endParaRPr>
            </a:p>
          </p:txBody>
        </p:sp>
      </p:grpSp>
      <p:grpSp>
        <p:nvGrpSpPr>
          <p:cNvPr id="9" name="Group 8">
            <a:extLst>
              <a:ext uri="{FF2B5EF4-FFF2-40B4-BE49-F238E27FC236}">
                <a16:creationId xmlns:a16="http://schemas.microsoft.com/office/drawing/2014/main" id="{B55521C2-E001-4F22-88CF-46D7BF409F22}"/>
              </a:ext>
            </a:extLst>
          </p:cNvPr>
          <p:cNvGrpSpPr/>
          <p:nvPr/>
        </p:nvGrpSpPr>
        <p:grpSpPr>
          <a:xfrm>
            <a:off x="345440" y="3744775"/>
            <a:ext cx="11307198" cy="2268867"/>
            <a:chOff x="345440" y="3795575"/>
            <a:chExt cx="11307198" cy="2268867"/>
          </a:xfrm>
        </p:grpSpPr>
        <p:sp>
          <p:nvSpPr>
            <p:cNvPr id="55" name="TextBox 54">
              <a:extLst>
                <a:ext uri="{FF2B5EF4-FFF2-40B4-BE49-F238E27FC236}">
                  <a16:creationId xmlns:a16="http://schemas.microsoft.com/office/drawing/2014/main" id="{7216A5C5-5453-4C5B-9293-47793DF252F9}"/>
                </a:ext>
              </a:extLst>
            </p:cNvPr>
            <p:cNvSpPr txBox="1"/>
            <p:nvPr/>
          </p:nvSpPr>
          <p:spPr>
            <a:xfrm>
              <a:off x="539362" y="4180850"/>
              <a:ext cx="10545198" cy="1864100"/>
            </a:xfrm>
            <a:prstGeom prst="rect">
              <a:avLst/>
            </a:prstGeom>
            <a:noFill/>
            <a:ln>
              <a:noFill/>
            </a:ln>
          </p:spPr>
          <p:txBody>
            <a:bodyPr wrap="square" lIns="73152" tIns="36576" rIns="73152" bIns="36576" rtlCol="0">
              <a:spAutoFit/>
            </a:bodyPr>
            <a:lstStyle/>
            <a:p>
              <a:pPr marL="342900" marR="0" lvl="0" indent="-342900" algn="l" defTabSz="914400" rtl="0" eaLnBrk="1" fontAlgn="auto" latinLnBrk="0" hangingPunct="1">
                <a:lnSpc>
                  <a:spcPct val="100000"/>
                </a:lnSpc>
                <a:spcBef>
                  <a:spcPts val="300"/>
                </a:spcBef>
                <a:spcAft>
                  <a:spcPts val="300"/>
                </a:spcAft>
                <a:buClrTx/>
                <a:buSzTx/>
                <a:buFontTx/>
                <a:buAutoNum type="arabicPeriod"/>
                <a:tabLst/>
                <a:defRPr/>
              </a:pPr>
              <a:r>
                <a:rPr kumimoji="0" lang="en-US" sz="14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A webserver to host Migration tool installer, with access to Apigee Edge and Apigee X / Apigee Hybrid over network</a:t>
              </a:r>
            </a:p>
            <a:p>
              <a:pPr marL="342900" marR="0" lvl="0" indent="-342900" algn="l" defTabSz="914400" rtl="0" eaLnBrk="1" fontAlgn="auto" latinLnBrk="0" hangingPunct="1">
                <a:lnSpc>
                  <a:spcPct val="100000"/>
                </a:lnSpc>
                <a:spcBef>
                  <a:spcPts val="300"/>
                </a:spcBef>
                <a:spcAft>
                  <a:spcPts val="300"/>
                </a:spcAft>
                <a:buClrTx/>
                <a:buSzTx/>
                <a:buFontTx/>
                <a:buAutoNum type="arabicPeriod"/>
                <a:tabLst/>
                <a:defRPr/>
              </a:pPr>
              <a:r>
                <a:rPr kumimoji="0" lang="en-US" sz="14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APIGEE Management APIs access for both Source Org on Apigee Edge and Target Org on Apigee X or Apigee Hybrid</a:t>
              </a:r>
            </a:p>
            <a:p>
              <a:pPr marL="342900" marR="0" lvl="0" indent="-342900" algn="l" defTabSz="914400" rtl="0" eaLnBrk="1" fontAlgn="auto" latinLnBrk="0" hangingPunct="1">
                <a:lnSpc>
                  <a:spcPct val="100000"/>
                </a:lnSpc>
                <a:spcBef>
                  <a:spcPts val="300"/>
                </a:spcBef>
                <a:spcAft>
                  <a:spcPts val="300"/>
                </a:spcAft>
                <a:buClrTx/>
                <a:buSzTx/>
                <a:buFontTx/>
                <a:buAutoNum type="arabicPeriod"/>
                <a:tabLst/>
                <a:defRPr/>
              </a:pPr>
              <a:r>
                <a:rPr kumimoji="0" lang="en-US" sz="14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Following should be installed on the server </a:t>
              </a:r>
            </a:p>
            <a:p>
              <a:pPr marL="800100" marR="0" lvl="1" indent="-342900" algn="l" defTabSz="914400" rtl="0" eaLnBrk="1" fontAlgn="auto" latinLnBrk="0" hangingPunct="1">
                <a:lnSpc>
                  <a:spcPct val="100000"/>
                </a:lnSpc>
                <a:spcBef>
                  <a:spcPts val="100"/>
                </a:spcBef>
                <a:spcAft>
                  <a:spcPts val="100"/>
                </a:spcAft>
                <a:buClrTx/>
                <a:buSzTx/>
                <a:buFont typeface="+mj-lt"/>
                <a:buAutoNum type="alphaLcPeriod"/>
                <a:tabLst/>
                <a:defRPr/>
              </a:pPr>
              <a:r>
                <a:rPr kumimoji="0" lang="en-US" sz="14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Python 3.9.7</a:t>
              </a:r>
            </a:p>
            <a:p>
              <a:pPr marL="800100" marR="0" lvl="1" indent="-342900" algn="l" defTabSz="914400" rtl="0" eaLnBrk="1" fontAlgn="auto" latinLnBrk="0" hangingPunct="1">
                <a:lnSpc>
                  <a:spcPct val="100000"/>
                </a:lnSpc>
                <a:spcBef>
                  <a:spcPts val="100"/>
                </a:spcBef>
                <a:spcAft>
                  <a:spcPts val="100"/>
                </a:spcAft>
                <a:buClrTx/>
                <a:buSzTx/>
                <a:buFont typeface="+mj-lt"/>
                <a:buAutoNum type="alphaLcPeriod"/>
                <a:tabLst/>
                <a:defRPr/>
              </a:pPr>
              <a:r>
                <a:rPr kumimoji="0" lang="en-US" sz="14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MySQL</a:t>
              </a:r>
            </a:p>
            <a:p>
              <a:pPr marL="800100" marR="0" lvl="1" indent="-342900" algn="l" defTabSz="914400" rtl="0" eaLnBrk="1" fontAlgn="auto" latinLnBrk="0" hangingPunct="1">
                <a:lnSpc>
                  <a:spcPct val="100000"/>
                </a:lnSpc>
                <a:spcBef>
                  <a:spcPts val="100"/>
                </a:spcBef>
                <a:spcAft>
                  <a:spcPts val="100"/>
                </a:spcAft>
                <a:buClrTx/>
                <a:buSzTx/>
                <a:buFont typeface="+mj-lt"/>
                <a:buAutoNum type="alphaLcPeriod"/>
                <a:tabLst/>
                <a:defRPr/>
              </a:pPr>
              <a:r>
                <a:rPr kumimoji="0" lang="en-US" sz="14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Tomcat</a:t>
              </a:r>
            </a:p>
            <a:p>
              <a:pPr marL="800100" marR="0" lvl="1" indent="-342900" algn="l" defTabSz="914400" rtl="0" eaLnBrk="1" fontAlgn="auto" latinLnBrk="0" hangingPunct="1">
                <a:lnSpc>
                  <a:spcPct val="100000"/>
                </a:lnSpc>
                <a:spcBef>
                  <a:spcPts val="100"/>
                </a:spcBef>
                <a:spcAft>
                  <a:spcPts val="100"/>
                </a:spcAft>
                <a:buClrTx/>
                <a:buSzTx/>
                <a:buFont typeface="+mj-lt"/>
                <a:buAutoNum type="alphaLcPeriod"/>
                <a:tabLst/>
                <a:defRPr/>
              </a:pPr>
              <a:r>
                <a:rPr kumimoji="0" lang="en-US" sz="14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Window OS</a:t>
              </a:r>
              <a:endParaRPr kumimoji="0" lang="en-IN" sz="14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p:txBody>
        </p:sp>
        <p:sp>
          <p:nvSpPr>
            <p:cNvPr id="57" name="Rectangle 56">
              <a:extLst>
                <a:ext uri="{FF2B5EF4-FFF2-40B4-BE49-F238E27FC236}">
                  <a16:creationId xmlns:a16="http://schemas.microsoft.com/office/drawing/2014/main" id="{79F357B9-6A90-45C2-AF07-8C7D7A4EBDC3}"/>
                </a:ext>
              </a:extLst>
            </p:cNvPr>
            <p:cNvSpPr/>
            <p:nvPr/>
          </p:nvSpPr>
          <p:spPr>
            <a:xfrm>
              <a:off x="345440" y="3955619"/>
              <a:ext cx="11307198" cy="2108823"/>
            </a:xfrm>
            <a:prstGeom prst="rect">
              <a:avLst/>
            </a:prstGeom>
            <a:noFill/>
            <a:ln>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56" name="TextBox 55">
              <a:extLst>
                <a:ext uri="{FF2B5EF4-FFF2-40B4-BE49-F238E27FC236}">
                  <a16:creationId xmlns:a16="http://schemas.microsoft.com/office/drawing/2014/main" id="{26D61AE3-F396-4F50-8711-042F967C33A3}"/>
                </a:ext>
              </a:extLst>
            </p:cNvPr>
            <p:cNvSpPr txBox="1"/>
            <p:nvPr/>
          </p:nvSpPr>
          <p:spPr>
            <a:xfrm>
              <a:off x="583719" y="3795575"/>
              <a:ext cx="3273287" cy="320088"/>
            </a:xfrm>
            <a:prstGeom prst="roundRect">
              <a:avLst/>
            </a:prstGeom>
            <a:solidFill>
              <a:srgbClr val="0080B7"/>
            </a:solidFill>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Segoe UI Semibold"/>
                  <a:ea typeface="+mn-ea"/>
                  <a:cs typeface="Segoe UI" panose="020B0502040204020203" pitchFamily="34" charset="0"/>
                </a:rPr>
                <a:t>Migration Tool related</a:t>
              </a:r>
              <a:endParaRPr kumimoji="0" lang="en-IN" sz="1400" b="1" i="0" u="none" strike="noStrike" kern="0" cap="none" spc="0" normalizeH="0" baseline="0" noProof="0" dirty="0">
                <a:ln>
                  <a:noFill/>
                </a:ln>
                <a:solidFill>
                  <a:prstClr val="white"/>
                </a:solidFill>
                <a:effectLst/>
                <a:uLnTx/>
                <a:uFillTx/>
                <a:latin typeface="Segoe UI Semibold"/>
                <a:ea typeface="+mn-ea"/>
                <a:cs typeface="Segoe UI" panose="020B0502040204020203" pitchFamily="34" charset="0"/>
              </a:endParaRPr>
            </a:p>
          </p:txBody>
        </p:sp>
      </p:grpSp>
    </p:spTree>
    <p:extLst>
      <p:ext uri="{BB962C8B-B14F-4D97-AF65-F5344CB8AC3E}">
        <p14:creationId xmlns:p14="http://schemas.microsoft.com/office/powerpoint/2010/main" val="2826691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DC473109-0B10-442A-A1C4-14DF78242DF5}"/>
              </a:ext>
            </a:extLst>
          </p:cNvPr>
          <p:cNvSpPr>
            <a:spLocks noGrp="1"/>
          </p:cNvSpPr>
          <p:nvPr>
            <p:ph type="title"/>
          </p:nvPr>
        </p:nvSpPr>
        <p:spPr/>
        <p:txBody>
          <a:bodyPr/>
          <a:lstStyle/>
          <a:p>
            <a:r>
              <a:rPr lang="en-US" dirty="0"/>
              <a:t>SDN – Target Implementation Plan</a:t>
            </a:r>
            <a:endParaRPr lang="en-IN" dirty="0"/>
          </a:p>
        </p:txBody>
      </p:sp>
      <p:sp>
        <p:nvSpPr>
          <p:cNvPr id="4" name="Slide Number Placeholder 3">
            <a:extLst>
              <a:ext uri="{FF2B5EF4-FFF2-40B4-BE49-F238E27FC236}">
                <a16:creationId xmlns:a16="http://schemas.microsoft.com/office/drawing/2014/main" id="{28557C03-2323-411B-8F41-70E6EE3A1886}"/>
              </a:ext>
            </a:extLst>
          </p:cNvPr>
          <p:cNvSpPr>
            <a:spLocks noGrp="1"/>
          </p:cNvSpPr>
          <p:nvPr>
            <p:ph type="sldNum" sz="quarter" idx="4294967295"/>
          </p:nvPr>
        </p:nvSpPr>
        <p:spPr/>
        <p:txBody>
          <a:bodyPr/>
          <a:lstStyle/>
          <a:p>
            <a:endParaRPr lang="en-US" dirty="0"/>
          </a:p>
        </p:txBody>
      </p:sp>
      <p:cxnSp>
        <p:nvCxnSpPr>
          <p:cNvPr id="7" name="Straight Connector 6">
            <a:extLst>
              <a:ext uri="{FF2B5EF4-FFF2-40B4-BE49-F238E27FC236}">
                <a16:creationId xmlns:a16="http://schemas.microsoft.com/office/drawing/2014/main" id="{CF2D5DF0-273F-46D0-BB3A-3F09A0906290}"/>
              </a:ext>
            </a:extLst>
          </p:cNvPr>
          <p:cNvCxnSpPr/>
          <p:nvPr/>
        </p:nvCxnSpPr>
        <p:spPr>
          <a:xfrm>
            <a:off x="424070" y="3557270"/>
            <a:ext cx="1102498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D4C42F92-860C-4AEA-9110-CF767AAA8620}"/>
              </a:ext>
            </a:extLst>
          </p:cNvPr>
          <p:cNvSpPr/>
          <p:nvPr/>
        </p:nvSpPr>
        <p:spPr>
          <a:xfrm>
            <a:off x="576468" y="3423093"/>
            <a:ext cx="251791" cy="26835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2C23075F-C4FE-4626-8A1B-B837550BAF98}"/>
              </a:ext>
            </a:extLst>
          </p:cNvPr>
          <p:cNvSpPr/>
          <p:nvPr/>
        </p:nvSpPr>
        <p:spPr>
          <a:xfrm>
            <a:off x="1990642" y="3423093"/>
            <a:ext cx="251791" cy="26835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id="{87F3C0E4-F9DB-4C88-ABCA-D9529D27B302}"/>
              </a:ext>
            </a:extLst>
          </p:cNvPr>
          <p:cNvCxnSpPr/>
          <p:nvPr/>
        </p:nvCxnSpPr>
        <p:spPr>
          <a:xfrm>
            <a:off x="689110" y="3899383"/>
            <a:ext cx="0" cy="596347"/>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8C71609-86D3-4FA3-B5C5-40EA8F35723D}"/>
              </a:ext>
            </a:extLst>
          </p:cNvPr>
          <p:cNvSpPr txBox="1"/>
          <p:nvPr/>
        </p:nvSpPr>
        <p:spPr>
          <a:xfrm>
            <a:off x="0" y="4529505"/>
            <a:ext cx="1827972" cy="1569660"/>
          </a:xfrm>
          <a:prstGeom prst="rect">
            <a:avLst/>
          </a:prstGeom>
          <a:noFill/>
        </p:spPr>
        <p:txBody>
          <a:bodyPr wrap="square" rtlCol="0">
            <a:spAutoFit/>
          </a:bodyPr>
          <a:lstStyle/>
          <a:p>
            <a:r>
              <a:rPr lang="en-US" sz="1200" dirty="0"/>
              <a:t>Finalize topology, licensing, Google network components and other dependencies </a:t>
            </a:r>
            <a:br>
              <a:rPr lang="en-US" sz="1200" dirty="0"/>
            </a:br>
            <a:endParaRPr lang="en-US" sz="1200" dirty="0"/>
          </a:p>
          <a:p>
            <a:r>
              <a:rPr lang="en-US" sz="1200" dirty="0"/>
              <a:t>Cutover Strategy , Customer Communication </a:t>
            </a:r>
          </a:p>
          <a:p>
            <a:r>
              <a:rPr lang="en-US" sz="1200" dirty="0"/>
              <a:t>and Project planning</a:t>
            </a:r>
            <a:endParaRPr lang="en-IN" sz="1200" dirty="0"/>
          </a:p>
        </p:txBody>
      </p:sp>
      <p:sp>
        <p:nvSpPr>
          <p:cNvPr id="15" name="TextBox 14">
            <a:extLst>
              <a:ext uri="{FF2B5EF4-FFF2-40B4-BE49-F238E27FC236}">
                <a16:creationId xmlns:a16="http://schemas.microsoft.com/office/drawing/2014/main" id="{B47F98B3-53CE-4944-9D25-4044C62A7F90}"/>
              </a:ext>
            </a:extLst>
          </p:cNvPr>
          <p:cNvSpPr txBox="1"/>
          <p:nvPr/>
        </p:nvSpPr>
        <p:spPr>
          <a:xfrm>
            <a:off x="1848967" y="4485721"/>
            <a:ext cx="1827972" cy="1938992"/>
          </a:xfrm>
          <a:prstGeom prst="rect">
            <a:avLst/>
          </a:prstGeom>
          <a:noFill/>
        </p:spPr>
        <p:txBody>
          <a:bodyPr wrap="square" rtlCol="0">
            <a:spAutoFit/>
          </a:bodyPr>
          <a:lstStyle/>
          <a:p>
            <a:r>
              <a:rPr lang="en-US" sz="1200" dirty="0"/>
              <a:t>Installation and setup of  Network component between GCP and Azure</a:t>
            </a:r>
          </a:p>
          <a:p>
            <a:endParaRPr lang="en-US" sz="1200" dirty="0"/>
          </a:p>
          <a:p>
            <a:r>
              <a:rPr lang="en-US" sz="1200" dirty="0"/>
              <a:t>Setup of AKS cluster for Envoy</a:t>
            </a:r>
          </a:p>
          <a:p>
            <a:endParaRPr lang="en-US" sz="1200" dirty="0"/>
          </a:p>
          <a:p>
            <a:r>
              <a:rPr lang="en-US" sz="1200" dirty="0"/>
              <a:t>Installation and setup of Target topology</a:t>
            </a:r>
            <a:endParaRPr lang="en-IN" sz="1200" dirty="0"/>
          </a:p>
          <a:p>
            <a:endParaRPr lang="en-IN" sz="1200" dirty="0"/>
          </a:p>
        </p:txBody>
      </p:sp>
      <p:sp>
        <p:nvSpPr>
          <p:cNvPr id="16" name="Oval 15">
            <a:extLst>
              <a:ext uri="{FF2B5EF4-FFF2-40B4-BE49-F238E27FC236}">
                <a16:creationId xmlns:a16="http://schemas.microsoft.com/office/drawing/2014/main" id="{7CEFFACA-E2B6-48F7-9A51-FECB599CA431}"/>
              </a:ext>
            </a:extLst>
          </p:cNvPr>
          <p:cNvSpPr/>
          <p:nvPr/>
        </p:nvSpPr>
        <p:spPr>
          <a:xfrm>
            <a:off x="4075042" y="3423093"/>
            <a:ext cx="251791" cy="26835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F5C7B372-8EA3-4E8A-B72F-CDCA3BF0EEFA}"/>
              </a:ext>
            </a:extLst>
          </p:cNvPr>
          <p:cNvSpPr txBox="1"/>
          <p:nvPr/>
        </p:nvSpPr>
        <p:spPr>
          <a:xfrm>
            <a:off x="4012636" y="4575015"/>
            <a:ext cx="1827972" cy="1384995"/>
          </a:xfrm>
          <a:prstGeom prst="rect">
            <a:avLst/>
          </a:prstGeom>
          <a:noFill/>
        </p:spPr>
        <p:txBody>
          <a:bodyPr wrap="square" rtlCol="0">
            <a:spAutoFit/>
          </a:bodyPr>
          <a:lstStyle/>
          <a:p>
            <a:r>
              <a:rPr lang="en-US" sz="1200" dirty="0"/>
              <a:t>Pilot Implementation</a:t>
            </a:r>
          </a:p>
          <a:p>
            <a:endParaRPr lang="en-US" sz="1200" dirty="0"/>
          </a:p>
          <a:p>
            <a:r>
              <a:rPr lang="en-US" sz="1200" dirty="0"/>
              <a:t>Alignment of Project plan</a:t>
            </a:r>
          </a:p>
          <a:p>
            <a:endParaRPr lang="en-US" sz="1200" dirty="0"/>
          </a:p>
          <a:p>
            <a:r>
              <a:rPr lang="en-US" sz="1200" dirty="0"/>
              <a:t>S</a:t>
            </a:r>
            <a:r>
              <a:rPr lang="en-IN" sz="1200" dirty="0"/>
              <a:t>egregation of APIs between Apigee X and Envoy</a:t>
            </a:r>
            <a:endParaRPr lang="en-US" sz="1200" dirty="0"/>
          </a:p>
        </p:txBody>
      </p:sp>
      <p:sp>
        <p:nvSpPr>
          <p:cNvPr id="19" name="TextBox 18">
            <a:extLst>
              <a:ext uri="{FF2B5EF4-FFF2-40B4-BE49-F238E27FC236}">
                <a16:creationId xmlns:a16="http://schemas.microsoft.com/office/drawing/2014/main" id="{FE3A6E6E-7190-4F9D-A533-75DB5B6C29C2}"/>
              </a:ext>
            </a:extLst>
          </p:cNvPr>
          <p:cNvSpPr txBox="1"/>
          <p:nvPr/>
        </p:nvSpPr>
        <p:spPr>
          <a:xfrm>
            <a:off x="5936560" y="4575015"/>
            <a:ext cx="1827972" cy="1384995"/>
          </a:xfrm>
          <a:prstGeom prst="rect">
            <a:avLst/>
          </a:prstGeom>
          <a:noFill/>
        </p:spPr>
        <p:txBody>
          <a:bodyPr wrap="square" rtlCol="0">
            <a:spAutoFit/>
          </a:bodyPr>
          <a:lstStyle/>
          <a:p>
            <a:r>
              <a:rPr lang="en-US" sz="1200" dirty="0"/>
              <a:t>Migration of APIs to Apigee X</a:t>
            </a:r>
          </a:p>
          <a:p>
            <a:r>
              <a:rPr lang="en-US" sz="1200" i="1" dirty="0">
                <a:solidFill>
                  <a:srgbClr val="0070C0"/>
                </a:solidFill>
              </a:rPr>
              <a:t>Intelliswift </a:t>
            </a:r>
            <a:r>
              <a:rPr lang="en-US" sz="1200" i="1" dirty="0" err="1">
                <a:solidFill>
                  <a:srgbClr val="0070C0"/>
                </a:solidFill>
              </a:rPr>
              <a:t>iMAX</a:t>
            </a:r>
            <a:r>
              <a:rPr lang="en-US" sz="1200" i="1" dirty="0">
                <a:solidFill>
                  <a:srgbClr val="0070C0"/>
                </a:solidFill>
              </a:rPr>
              <a:t> tool can accelerator the migration </a:t>
            </a:r>
          </a:p>
          <a:p>
            <a:endParaRPr lang="en-US" sz="1200" dirty="0"/>
          </a:p>
          <a:p>
            <a:r>
              <a:rPr lang="en-US" sz="1200" dirty="0"/>
              <a:t>Retrofit of APIs for Envoy Proxy</a:t>
            </a:r>
          </a:p>
        </p:txBody>
      </p:sp>
      <p:sp>
        <p:nvSpPr>
          <p:cNvPr id="20" name="TextBox 19">
            <a:extLst>
              <a:ext uri="{FF2B5EF4-FFF2-40B4-BE49-F238E27FC236}">
                <a16:creationId xmlns:a16="http://schemas.microsoft.com/office/drawing/2014/main" id="{B1012F81-AB55-4B4C-AB51-563384EE171D}"/>
              </a:ext>
            </a:extLst>
          </p:cNvPr>
          <p:cNvSpPr txBox="1"/>
          <p:nvPr/>
        </p:nvSpPr>
        <p:spPr>
          <a:xfrm>
            <a:off x="7594640" y="4637141"/>
            <a:ext cx="1827972" cy="830997"/>
          </a:xfrm>
          <a:prstGeom prst="rect">
            <a:avLst/>
          </a:prstGeom>
          <a:noFill/>
        </p:spPr>
        <p:txBody>
          <a:bodyPr wrap="square" rtlCol="0">
            <a:spAutoFit/>
          </a:bodyPr>
          <a:lstStyle/>
          <a:p>
            <a:r>
              <a:rPr lang="en-US" sz="1200" dirty="0"/>
              <a:t>Migration Testing</a:t>
            </a:r>
          </a:p>
          <a:p>
            <a:endParaRPr lang="en-US" sz="1200" dirty="0"/>
          </a:p>
          <a:p>
            <a:r>
              <a:rPr lang="en-US" sz="1200" dirty="0"/>
              <a:t>Customer Testing for Envoy hosted APIs</a:t>
            </a:r>
            <a:endParaRPr lang="en-IN" sz="1200" dirty="0"/>
          </a:p>
        </p:txBody>
      </p:sp>
      <p:sp>
        <p:nvSpPr>
          <p:cNvPr id="21" name="TextBox 20">
            <a:extLst>
              <a:ext uri="{FF2B5EF4-FFF2-40B4-BE49-F238E27FC236}">
                <a16:creationId xmlns:a16="http://schemas.microsoft.com/office/drawing/2014/main" id="{9A979442-2248-4561-B9C7-2E1B74EF27DF}"/>
              </a:ext>
            </a:extLst>
          </p:cNvPr>
          <p:cNvSpPr txBox="1"/>
          <p:nvPr/>
        </p:nvSpPr>
        <p:spPr>
          <a:xfrm>
            <a:off x="9246637" y="4646870"/>
            <a:ext cx="1096396" cy="646331"/>
          </a:xfrm>
          <a:prstGeom prst="rect">
            <a:avLst/>
          </a:prstGeom>
          <a:noFill/>
        </p:spPr>
        <p:txBody>
          <a:bodyPr wrap="square" rtlCol="0">
            <a:spAutoFit/>
          </a:bodyPr>
          <a:lstStyle/>
          <a:p>
            <a:r>
              <a:rPr lang="en-US" sz="1200" dirty="0"/>
              <a:t>Cutover -1 for Envoy hosted  APIs</a:t>
            </a:r>
            <a:endParaRPr lang="en-IN" sz="1200" dirty="0"/>
          </a:p>
        </p:txBody>
      </p:sp>
      <p:sp>
        <p:nvSpPr>
          <p:cNvPr id="22" name="TextBox 21">
            <a:extLst>
              <a:ext uri="{FF2B5EF4-FFF2-40B4-BE49-F238E27FC236}">
                <a16:creationId xmlns:a16="http://schemas.microsoft.com/office/drawing/2014/main" id="{47537581-845E-47C9-B890-A43C65C61720}"/>
              </a:ext>
            </a:extLst>
          </p:cNvPr>
          <p:cNvSpPr txBox="1"/>
          <p:nvPr/>
        </p:nvSpPr>
        <p:spPr>
          <a:xfrm>
            <a:off x="10728742" y="4621181"/>
            <a:ext cx="1096396" cy="646331"/>
          </a:xfrm>
          <a:prstGeom prst="rect">
            <a:avLst/>
          </a:prstGeom>
          <a:noFill/>
        </p:spPr>
        <p:txBody>
          <a:bodyPr wrap="square" rtlCol="0">
            <a:spAutoFit/>
          </a:bodyPr>
          <a:lstStyle/>
          <a:p>
            <a:r>
              <a:rPr lang="en-US" sz="1200" dirty="0"/>
              <a:t>Cutover -2 for Apigee X hosted APIs</a:t>
            </a:r>
            <a:endParaRPr lang="en-IN" sz="1200" dirty="0"/>
          </a:p>
        </p:txBody>
      </p:sp>
      <p:sp>
        <p:nvSpPr>
          <p:cNvPr id="23" name="Oval 22">
            <a:extLst>
              <a:ext uri="{FF2B5EF4-FFF2-40B4-BE49-F238E27FC236}">
                <a16:creationId xmlns:a16="http://schemas.microsoft.com/office/drawing/2014/main" id="{3AB9EA83-4E0E-4F30-A576-62D11AD0EBE6}"/>
              </a:ext>
            </a:extLst>
          </p:cNvPr>
          <p:cNvSpPr/>
          <p:nvPr/>
        </p:nvSpPr>
        <p:spPr>
          <a:xfrm>
            <a:off x="6159442" y="3423093"/>
            <a:ext cx="251791" cy="26835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4C31C3AE-E608-4758-993F-0F8F0EA2EAE8}"/>
              </a:ext>
            </a:extLst>
          </p:cNvPr>
          <p:cNvSpPr/>
          <p:nvPr/>
        </p:nvSpPr>
        <p:spPr>
          <a:xfrm>
            <a:off x="7992051" y="3423093"/>
            <a:ext cx="251791" cy="26835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E5598C99-73CC-46CD-B775-7D1FE9F249E4}"/>
              </a:ext>
            </a:extLst>
          </p:cNvPr>
          <p:cNvSpPr/>
          <p:nvPr/>
        </p:nvSpPr>
        <p:spPr>
          <a:xfrm>
            <a:off x="9479192" y="3423093"/>
            <a:ext cx="251791" cy="26835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6DA33A39-7D7F-4D26-B2D4-7A5B5CA10697}"/>
              </a:ext>
            </a:extLst>
          </p:cNvPr>
          <p:cNvSpPr/>
          <p:nvPr/>
        </p:nvSpPr>
        <p:spPr>
          <a:xfrm>
            <a:off x="10668318" y="3439820"/>
            <a:ext cx="251791" cy="26835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CF3B9FDF-F365-495B-AA89-24361A55AA88}"/>
              </a:ext>
            </a:extLst>
          </p:cNvPr>
          <p:cNvSpPr/>
          <p:nvPr/>
        </p:nvSpPr>
        <p:spPr>
          <a:xfrm>
            <a:off x="11489636" y="3423093"/>
            <a:ext cx="251791" cy="268354"/>
          </a:xfrm>
          <a:prstGeom prst="ellipse">
            <a:avLst/>
          </a:prstGeom>
          <a:solidFill>
            <a:srgbClr val="00B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cxnSp>
        <p:nvCxnSpPr>
          <p:cNvPr id="28" name="Straight Arrow Connector 27">
            <a:extLst>
              <a:ext uri="{FF2B5EF4-FFF2-40B4-BE49-F238E27FC236}">
                <a16:creationId xmlns:a16="http://schemas.microsoft.com/office/drawing/2014/main" id="{9335A48C-11B8-4018-B8D0-25324C29CA52}"/>
              </a:ext>
            </a:extLst>
          </p:cNvPr>
          <p:cNvCxnSpPr>
            <a:cxnSpLocks/>
          </p:cNvCxnSpPr>
          <p:nvPr/>
        </p:nvCxnSpPr>
        <p:spPr>
          <a:xfrm>
            <a:off x="2116537" y="1726648"/>
            <a:ext cx="266837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58C918B-41E1-4C44-BB6D-3046C1AF4C4F}"/>
              </a:ext>
            </a:extLst>
          </p:cNvPr>
          <p:cNvCxnSpPr>
            <a:cxnSpLocks/>
          </p:cNvCxnSpPr>
          <p:nvPr/>
        </p:nvCxnSpPr>
        <p:spPr>
          <a:xfrm>
            <a:off x="5325127" y="1742661"/>
            <a:ext cx="305083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AF5FDB5-9A20-4853-9A64-FCA4D6D12AA6}"/>
              </a:ext>
            </a:extLst>
          </p:cNvPr>
          <p:cNvCxnSpPr>
            <a:cxnSpLocks/>
          </p:cNvCxnSpPr>
          <p:nvPr/>
        </p:nvCxnSpPr>
        <p:spPr>
          <a:xfrm>
            <a:off x="8585273" y="1742661"/>
            <a:ext cx="305083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3ECA2A7-E5B3-4827-97DA-EB57E858B152}"/>
              </a:ext>
            </a:extLst>
          </p:cNvPr>
          <p:cNvCxnSpPr>
            <a:cxnSpLocks/>
          </p:cNvCxnSpPr>
          <p:nvPr/>
        </p:nvCxnSpPr>
        <p:spPr>
          <a:xfrm>
            <a:off x="374343" y="1729163"/>
            <a:ext cx="107928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EFF9FA7-7F0A-4486-8C4B-A574B45A4EBA}"/>
              </a:ext>
            </a:extLst>
          </p:cNvPr>
          <p:cNvSpPr txBox="1"/>
          <p:nvPr/>
        </p:nvSpPr>
        <p:spPr>
          <a:xfrm>
            <a:off x="177824" y="1884479"/>
            <a:ext cx="1350192" cy="307777"/>
          </a:xfrm>
          <a:prstGeom prst="rect">
            <a:avLst/>
          </a:prstGeom>
          <a:noFill/>
        </p:spPr>
        <p:txBody>
          <a:bodyPr wrap="square" rtlCol="0">
            <a:spAutoFit/>
          </a:bodyPr>
          <a:lstStyle/>
          <a:p>
            <a:pPr algn="ctr"/>
            <a:r>
              <a:rPr lang="en-US" sz="1400" dirty="0"/>
              <a:t>Planning</a:t>
            </a:r>
            <a:endParaRPr lang="en-IN" sz="1400" dirty="0"/>
          </a:p>
        </p:txBody>
      </p:sp>
      <p:sp>
        <p:nvSpPr>
          <p:cNvPr id="35" name="TextBox 34">
            <a:extLst>
              <a:ext uri="{FF2B5EF4-FFF2-40B4-BE49-F238E27FC236}">
                <a16:creationId xmlns:a16="http://schemas.microsoft.com/office/drawing/2014/main" id="{3B36A0E9-82A3-4830-A4B3-674D174BF08A}"/>
              </a:ext>
            </a:extLst>
          </p:cNvPr>
          <p:cNvSpPr txBox="1"/>
          <p:nvPr/>
        </p:nvSpPr>
        <p:spPr>
          <a:xfrm>
            <a:off x="2242433" y="1901066"/>
            <a:ext cx="1919621" cy="307777"/>
          </a:xfrm>
          <a:prstGeom prst="rect">
            <a:avLst/>
          </a:prstGeom>
          <a:noFill/>
        </p:spPr>
        <p:txBody>
          <a:bodyPr wrap="square" rtlCol="0">
            <a:spAutoFit/>
          </a:bodyPr>
          <a:lstStyle/>
          <a:p>
            <a:pPr algn="ctr"/>
            <a:r>
              <a:rPr lang="en-US" sz="1400" dirty="0"/>
              <a:t>Build </a:t>
            </a:r>
            <a:endParaRPr lang="en-IN" sz="1400" dirty="0"/>
          </a:p>
        </p:txBody>
      </p:sp>
      <p:sp>
        <p:nvSpPr>
          <p:cNvPr id="36" name="TextBox 35">
            <a:extLst>
              <a:ext uri="{FF2B5EF4-FFF2-40B4-BE49-F238E27FC236}">
                <a16:creationId xmlns:a16="http://schemas.microsoft.com/office/drawing/2014/main" id="{8778DB0C-4141-4CCE-8DE3-3A0AB3BECC2B}"/>
              </a:ext>
            </a:extLst>
          </p:cNvPr>
          <p:cNvSpPr txBox="1"/>
          <p:nvPr/>
        </p:nvSpPr>
        <p:spPr>
          <a:xfrm>
            <a:off x="5910726" y="1976657"/>
            <a:ext cx="1919621" cy="307777"/>
          </a:xfrm>
          <a:prstGeom prst="rect">
            <a:avLst/>
          </a:prstGeom>
          <a:noFill/>
        </p:spPr>
        <p:txBody>
          <a:bodyPr wrap="square" rtlCol="0">
            <a:spAutoFit/>
          </a:bodyPr>
          <a:lstStyle/>
          <a:p>
            <a:pPr algn="ctr"/>
            <a:r>
              <a:rPr lang="en-US" sz="1400" dirty="0"/>
              <a:t>Migrate and Test </a:t>
            </a:r>
            <a:endParaRPr lang="en-IN" sz="1400" dirty="0"/>
          </a:p>
        </p:txBody>
      </p:sp>
      <p:sp>
        <p:nvSpPr>
          <p:cNvPr id="37" name="TextBox 36">
            <a:extLst>
              <a:ext uri="{FF2B5EF4-FFF2-40B4-BE49-F238E27FC236}">
                <a16:creationId xmlns:a16="http://schemas.microsoft.com/office/drawing/2014/main" id="{28ADBFFB-88E2-43D2-81BB-6CD2F01FBFA8}"/>
              </a:ext>
            </a:extLst>
          </p:cNvPr>
          <p:cNvSpPr txBox="1"/>
          <p:nvPr/>
        </p:nvSpPr>
        <p:spPr>
          <a:xfrm>
            <a:off x="8680590" y="2010700"/>
            <a:ext cx="3025638" cy="307777"/>
          </a:xfrm>
          <a:prstGeom prst="rect">
            <a:avLst/>
          </a:prstGeom>
          <a:noFill/>
        </p:spPr>
        <p:txBody>
          <a:bodyPr wrap="square" rtlCol="0">
            <a:spAutoFit/>
          </a:bodyPr>
          <a:lstStyle/>
          <a:p>
            <a:pPr algn="ctr"/>
            <a:r>
              <a:rPr lang="en-US" sz="1400" dirty="0"/>
              <a:t>Cutover and Deployments</a:t>
            </a:r>
            <a:endParaRPr lang="en-IN" sz="1400" dirty="0"/>
          </a:p>
        </p:txBody>
      </p:sp>
      <p:sp>
        <p:nvSpPr>
          <p:cNvPr id="38" name="TextBox 37">
            <a:extLst>
              <a:ext uri="{FF2B5EF4-FFF2-40B4-BE49-F238E27FC236}">
                <a16:creationId xmlns:a16="http://schemas.microsoft.com/office/drawing/2014/main" id="{99689876-554A-49D2-8409-8162B08A56B0}"/>
              </a:ext>
            </a:extLst>
          </p:cNvPr>
          <p:cNvSpPr txBox="1"/>
          <p:nvPr/>
        </p:nvSpPr>
        <p:spPr>
          <a:xfrm>
            <a:off x="11067333" y="2859633"/>
            <a:ext cx="1096396" cy="523220"/>
          </a:xfrm>
          <a:prstGeom prst="rect">
            <a:avLst/>
          </a:prstGeom>
          <a:noFill/>
        </p:spPr>
        <p:txBody>
          <a:bodyPr wrap="square" rtlCol="0">
            <a:spAutoFit/>
          </a:bodyPr>
          <a:lstStyle/>
          <a:p>
            <a:pPr algn="ctr"/>
            <a:r>
              <a:rPr lang="en-US" sz="1400" b="1" dirty="0">
                <a:solidFill>
                  <a:srgbClr val="00B050"/>
                </a:solidFill>
              </a:rPr>
              <a:t>Go-Live Completed </a:t>
            </a:r>
            <a:endParaRPr lang="en-IN" sz="1400" b="1" dirty="0">
              <a:solidFill>
                <a:srgbClr val="00B050"/>
              </a:solidFill>
            </a:endParaRPr>
          </a:p>
        </p:txBody>
      </p:sp>
      <p:sp>
        <p:nvSpPr>
          <p:cNvPr id="39" name="TextBox 38">
            <a:extLst>
              <a:ext uri="{FF2B5EF4-FFF2-40B4-BE49-F238E27FC236}">
                <a16:creationId xmlns:a16="http://schemas.microsoft.com/office/drawing/2014/main" id="{EFFFB102-A225-466D-AE10-CF43CAB66389}"/>
              </a:ext>
            </a:extLst>
          </p:cNvPr>
          <p:cNvSpPr txBox="1"/>
          <p:nvPr/>
        </p:nvSpPr>
        <p:spPr>
          <a:xfrm>
            <a:off x="134049" y="1397364"/>
            <a:ext cx="1350192" cy="307777"/>
          </a:xfrm>
          <a:prstGeom prst="rect">
            <a:avLst/>
          </a:prstGeom>
          <a:noFill/>
        </p:spPr>
        <p:txBody>
          <a:bodyPr wrap="square" rtlCol="0">
            <a:spAutoFit/>
          </a:bodyPr>
          <a:lstStyle/>
          <a:p>
            <a:pPr algn="ctr"/>
            <a:r>
              <a:rPr lang="en-US" sz="1400" dirty="0"/>
              <a:t>3 weeks</a:t>
            </a:r>
            <a:endParaRPr lang="en-IN" sz="1400" dirty="0"/>
          </a:p>
        </p:txBody>
      </p:sp>
      <p:sp>
        <p:nvSpPr>
          <p:cNvPr id="40" name="TextBox 39">
            <a:extLst>
              <a:ext uri="{FF2B5EF4-FFF2-40B4-BE49-F238E27FC236}">
                <a16:creationId xmlns:a16="http://schemas.microsoft.com/office/drawing/2014/main" id="{A548E7E6-4E38-4CFB-8024-72DAC9C90D27}"/>
              </a:ext>
            </a:extLst>
          </p:cNvPr>
          <p:cNvSpPr txBox="1"/>
          <p:nvPr/>
        </p:nvSpPr>
        <p:spPr>
          <a:xfrm>
            <a:off x="2440134" y="1390816"/>
            <a:ext cx="1350192" cy="307777"/>
          </a:xfrm>
          <a:prstGeom prst="rect">
            <a:avLst/>
          </a:prstGeom>
          <a:noFill/>
        </p:spPr>
        <p:txBody>
          <a:bodyPr wrap="square" rtlCol="0">
            <a:spAutoFit/>
          </a:bodyPr>
          <a:lstStyle/>
          <a:p>
            <a:pPr algn="ctr"/>
            <a:r>
              <a:rPr lang="en-US" sz="1400" dirty="0"/>
              <a:t>6 weeks</a:t>
            </a:r>
            <a:endParaRPr lang="en-IN" sz="1400" dirty="0"/>
          </a:p>
        </p:txBody>
      </p:sp>
      <p:sp>
        <p:nvSpPr>
          <p:cNvPr id="41" name="TextBox 40">
            <a:extLst>
              <a:ext uri="{FF2B5EF4-FFF2-40B4-BE49-F238E27FC236}">
                <a16:creationId xmlns:a16="http://schemas.microsoft.com/office/drawing/2014/main" id="{F0124FB9-52F8-45A2-AC8F-94074B3F54D4}"/>
              </a:ext>
            </a:extLst>
          </p:cNvPr>
          <p:cNvSpPr txBox="1"/>
          <p:nvPr/>
        </p:nvSpPr>
        <p:spPr>
          <a:xfrm>
            <a:off x="6096000" y="1379729"/>
            <a:ext cx="1350192" cy="307777"/>
          </a:xfrm>
          <a:prstGeom prst="rect">
            <a:avLst/>
          </a:prstGeom>
          <a:noFill/>
        </p:spPr>
        <p:txBody>
          <a:bodyPr wrap="square" rtlCol="0">
            <a:spAutoFit/>
          </a:bodyPr>
          <a:lstStyle/>
          <a:p>
            <a:pPr algn="ctr"/>
            <a:r>
              <a:rPr lang="en-US" sz="1400" dirty="0"/>
              <a:t>8 weeks</a:t>
            </a:r>
            <a:endParaRPr lang="en-IN" sz="1400" dirty="0"/>
          </a:p>
        </p:txBody>
      </p:sp>
      <p:sp>
        <p:nvSpPr>
          <p:cNvPr id="42" name="TextBox 41">
            <a:extLst>
              <a:ext uri="{FF2B5EF4-FFF2-40B4-BE49-F238E27FC236}">
                <a16:creationId xmlns:a16="http://schemas.microsoft.com/office/drawing/2014/main" id="{BACB4B72-496D-4CCB-8307-E4A7CAB614F9}"/>
              </a:ext>
            </a:extLst>
          </p:cNvPr>
          <p:cNvSpPr txBox="1"/>
          <p:nvPr/>
        </p:nvSpPr>
        <p:spPr>
          <a:xfrm>
            <a:off x="8804096" y="1418871"/>
            <a:ext cx="1350192" cy="307777"/>
          </a:xfrm>
          <a:prstGeom prst="rect">
            <a:avLst/>
          </a:prstGeom>
          <a:noFill/>
        </p:spPr>
        <p:txBody>
          <a:bodyPr wrap="square" rtlCol="0">
            <a:spAutoFit/>
          </a:bodyPr>
          <a:lstStyle/>
          <a:p>
            <a:pPr algn="ctr"/>
            <a:r>
              <a:rPr lang="en-US" sz="1400" dirty="0"/>
              <a:t>4-6 weeks</a:t>
            </a:r>
            <a:endParaRPr lang="en-IN" sz="1400" dirty="0"/>
          </a:p>
        </p:txBody>
      </p:sp>
      <p:cxnSp>
        <p:nvCxnSpPr>
          <p:cNvPr id="45" name="Straight Connector 44">
            <a:extLst>
              <a:ext uri="{FF2B5EF4-FFF2-40B4-BE49-F238E27FC236}">
                <a16:creationId xmlns:a16="http://schemas.microsoft.com/office/drawing/2014/main" id="{FCF1C2B9-4217-4A9C-9B52-D9AD86CE62F3}"/>
              </a:ext>
            </a:extLst>
          </p:cNvPr>
          <p:cNvCxnSpPr>
            <a:cxnSpLocks/>
          </p:cNvCxnSpPr>
          <p:nvPr/>
        </p:nvCxnSpPr>
        <p:spPr>
          <a:xfrm>
            <a:off x="1827972" y="1742661"/>
            <a:ext cx="27332" cy="1702904"/>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9655A9B-FE61-4A7B-961D-FB6E97F0F1C0}"/>
              </a:ext>
            </a:extLst>
          </p:cNvPr>
          <p:cNvCxnSpPr/>
          <p:nvPr/>
        </p:nvCxnSpPr>
        <p:spPr>
          <a:xfrm>
            <a:off x="4979866" y="1773809"/>
            <a:ext cx="20995" cy="1697159"/>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E1C4305-FBB7-48FA-A058-F7A97E3455EA}"/>
              </a:ext>
            </a:extLst>
          </p:cNvPr>
          <p:cNvCxnSpPr/>
          <p:nvPr/>
        </p:nvCxnSpPr>
        <p:spPr>
          <a:xfrm>
            <a:off x="8508626" y="1780240"/>
            <a:ext cx="20995" cy="1697159"/>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C7688A8-0110-4FBC-BB9E-D37745985BBE}"/>
              </a:ext>
            </a:extLst>
          </p:cNvPr>
          <p:cNvCxnSpPr/>
          <p:nvPr/>
        </p:nvCxnSpPr>
        <p:spPr>
          <a:xfrm>
            <a:off x="2122288" y="3899383"/>
            <a:ext cx="0" cy="596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1F8271D-D90A-47E0-9D85-09714DB5A422}"/>
              </a:ext>
            </a:extLst>
          </p:cNvPr>
          <p:cNvCxnSpPr/>
          <p:nvPr/>
        </p:nvCxnSpPr>
        <p:spPr>
          <a:xfrm>
            <a:off x="4169749" y="3899383"/>
            <a:ext cx="0" cy="596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A00BD2D-F069-4CF9-88AF-760F4BF8E4C9}"/>
              </a:ext>
            </a:extLst>
          </p:cNvPr>
          <p:cNvCxnSpPr/>
          <p:nvPr/>
        </p:nvCxnSpPr>
        <p:spPr>
          <a:xfrm>
            <a:off x="6270218" y="3899383"/>
            <a:ext cx="0" cy="596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3FAAE58-38CF-4C90-98E9-3E23F1AA25B5}"/>
              </a:ext>
            </a:extLst>
          </p:cNvPr>
          <p:cNvCxnSpPr/>
          <p:nvPr/>
        </p:nvCxnSpPr>
        <p:spPr>
          <a:xfrm>
            <a:off x="8118896" y="3899383"/>
            <a:ext cx="0" cy="596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45C14EF-330C-47D7-BC52-4614B53E1724}"/>
              </a:ext>
            </a:extLst>
          </p:cNvPr>
          <p:cNvCxnSpPr/>
          <p:nvPr/>
        </p:nvCxnSpPr>
        <p:spPr>
          <a:xfrm>
            <a:off x="9609766" y="3899383"/>
            <a:ext cx="0" cy="596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440173-B144-46B1-B911-DAC792FD1304}"/>
              </a:ext>
            </a:extLst>
          </p:cNvPr>
          <p:cNvCxnSpPr/>
          <p:nvPr/>
        </p:nvCxnSpPr>
        <p:spPr>
          <a:xfrm>
            <a:off x="10781750" y="3899383"/>
            <a:ext cx="0" cy="596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51C4DD40-8C29-4FF9-AFA7-3BDBFB46E880}"/>
              </a:ext>
            </a:extLst>
          </p:cNvPr>
          <p:cNvCxnSpPr/>
          <p:nvPr/>
        </p:nvCxnSpPr>
        <p:spPr>
          <a:xfrm>
            <a:off x="-522514" y="2178689"/>
            <a:ext cx="0" cy="10005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183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Presenters</a:t>
            </a:r>
          </a:p>
        </p:txBody>
      </p:sp>
      <p:sp>
        <p:nvSpPr>
          <p:cNvPr id="3" name="Vikal Kapoor…">
            <a:extLst>
              <a:ext uri="{FF2B5EF4-FFF2-40B4-BE49-F238E27FC236}">
                <a16:creationId xmlns:a16="http://schemas.microsoft.com/office/drawing/2014/main" id="{7DA4FB2D-B6F5-4806-BB24-CFDA2E2BAD51}"/>
              </a:ext>
            </a:extLst>
          </p:cNvPr>
          <p:cNvSpPr txBox="1"/>
          <p:nvPr/>
        </p:nvSpPr>
        <p:spPr>
          <a:xfrm>
            <a:off x="7192284" y="3661440"/>
            <a:ext cx="1193643" cy="4001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nchor="t">
            <a:spAutoFit/>
          </a:bodyPr>
          <a:lstStyle/>
          <a:p>
            <a:pPr defTabSz="457200">
              <a:defRPr sz="1200">
                <a:uFill>
                  <a:solidFill>
                    <a:srgbClr val="000000"/>
                  </a:solidFill>
                </a:uFill>
                <a:latin typeface="Helvetica Neue"/>
                <a:ea typeface="Helvetica Neue"/>
                <a:cs typeface="Helvetica Neue"/>
                <a:sym typeface="Helvetica Neue"/>
              </a:defRPr>
            </a:pPr>
            <a:r>
              <a:rPr lang="en-US" sz="1000" b="1" dirty="0">
                <a:solidFill>
                  <a:prstClr val="black"/>
                </a:solidFill>
                <a:uFill>
                  <a:solidFill>
                    <a:srgbClr val="000000"/>
                  </a:solidFill>
                </a:uFill>
                <a:latin typeface="Arial"/>
                <a:ea typeface="Arial"/>
                <a:cs typeface="Arial"/>
                <a:sym typeface="Arial"/>
              </a:rPr>
              <a:t>Naveen Totla</a:t>
            </a:r>
            <a:endParaRPr lang="en-US" sz="1200" dirty="0">
              <a:solidFill>
                <a:prstClr val="black"/>
              </a:solidFill>
              <a:uFill>
                <a:solidFill>
                  <a:srgbClr val="000000"/>
                </a:solidFill>
              </a:uFill>
              <a:latin typeface="Helvetica Neue"/>
              <a:ea typeface="Helvetica Neue"/>
              <a:cs typeface="Helvetica Neue"/>
              <a:sym typeface="Helvetica Neue"/>
            </a:endParaRPr>
          </a:p>
          <a:p>
            <a:pPr defTabSz="457200">
              <a:defRPr sz="1200">
                <a:uFill>
                  <a:solidFill>
                    <a:srgbClr val="000000"/>
                  </a:solidFill>
                </a:uFill>
                <a:latin typeface="Helvetica Neue"/>
                <a:ea typeface="Helvetica Neue"/>
                <a:cs typeface="Helvetica Neue"/>
                <a:sym typeface="Helvetica Neue"/>
              </a:defRPr>
            </a:pPr>
            <a:r>
              <a:rPr lang="en-US" sz="1000" dirty="0">
                <a:solidFill>
                  <a:prstClr val="black"/>
                </a:solidFill>
                <a:uFill>
                  <a:solidFill>
                    <a:srgbClr val="000000"/>
                  </a:solidFill>
                </a:uFill>
                <a:latin typeface="Arial"/>
                <a:ea typeface="Arial"/>
                <a:cs typeface="Arial"/>
                <a:sym typeface="Arial"/>
              </a:rPr>
              <a:t>Principal Architect</a:t>
            </a:r>
            <a:endParaRPr sz="1000" dirty="0">
              <a:solidFill>
                <a:prstClr val="black"/>
              </a:solidFill>
              <a:uFill>
                <a:solidFill>
                  <a:srgbClr val="000000"/>
                </a:solidFill>
              </a:uFill>
              <a:latin typeface="Arial"/>
              <a:ea typeface="Arial"/>
              <a:cs typeface="Arial"/>
              <a:sym typeface="Helvetica Neue"/>
            </a:endParaRPr>
          </a:p>
        </p:txBody>
      </p:sp>
      <p:sp>
        <p:nvSpPr>
          <p:cNvPr id="4" name="Vikal is a 20-yr Fintech Executive across BFSI institutions and VC- and PE- backed companies. He has executed strategic investments, growth, M&amp;A as well as systems of intelligence-based innovation (AI/ML, blockchain, cyber techniques), advanced graphing ">
            <a:extLst>
              <a:ext uri="{FF2B5EF4-FFF2-40B4-BE49-F238E27FC236}">
                <a16:creationId xmlns:a16="http://schemas.microsoft.com/office/drawing/2014/main" id="{36EA7ABF-2258-4F86-A563-6D5CC7B98979}"/>
              </a:ext>
            </a:extLst>
          </p:cNvPr>
          <p:cNvSpPr txBox="1"/>
          <p:nvPr/>
        </p:nvSpPr>
        <p:spPr>
          <a:xfrm>
            <a:off x="8515490" y="1847935"/>
            <a:ext cx="2496532" cy="25160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p>
            <a:pPr algn="ctr" defTabSz="457200">
              <a:defRPr sz="900">
                <a:uFill>
                  <a:solidFill>
                    <a:srgbClr val="000000"/>
                  </a:solidFill>
                </a:uFill>
                <a:latin typeface="Helvetica Neue"/>
                <a:ea typeface="Helvetica Neue"/>
                <a:cs typeface="Helvetica Neue"/>
                <a:sym typeface="Helvetica Neue"/>
              </a:defRPr>
            </a:pPr>
            <a:endParaRPr sz="900" dirty="0">
              <a:solidFill>
                <a:prstClr val="black"/>
              </a:solidFill>
              <a:uFill>
                <a:solidFill>
                  <a:srgbClr val="000000"/>
                </a:solidFill>
              </a:uFill>
              <a:latin typeface="Arial"/>
              <a:ea typeface="Arial"/>
              <a:cs typeface="Arial"/>
              <a:sym typeface="Arial"/>
            </a:endParaRPr>
          </a:p>
          <a:p>
            <a:pPr defTabSz="457200">
              <a:defRPr sz="900">
                <a:uFill>
                  <a:solidFill>
                    <a:srgbClr val="000000"/>
                  </a:solidFill>
                </a:uFill>
                <a:latin typeface="Helvetica Neue"/>
                <a:ea typeface="Helvetica Neue"/>
                <a:cs typeface="Helvetica Neue"/>
                <a:sym typeface="Helvetica Neue"/>
              </a:defRPr>
            </a:pPr>
            <a:r>
              <a:rPr lang="en-US" sz="1100" dirty="0">
                <a:solidFill>
                  <a:prstClr val="black"/>
                </a:solidFill>
                <a:uFill>
                  <a:solidFill>
                    <a:srgbClr val="000000"/>
                  </a:solidFill>
                </a:uFill>
                <a:latin typeface="+mj-lt"/>
                <a:cs typeface="Arial"/>
                <a:sym typeface="Arial"/>
              </a:rPr>
              <a:t>Naveen has 17 years of experience in implementing integration and </a:t>
            </a:r>
            <a:r>
              <a:rPr lang="en-US" sz="1100" dirty="0" err="1">
                <a:solidFill>
                  <a:prstClr val="black"/>
                </a:solidFill>
                <a:uFill>
                  <a:solidFill>
                    <a:srgbClr val="000000"/>
                  </a:solidFill>
                </a:uFill>
                <a:latin typeface="+mj-lt"/>
                <a:cs typeface="Arial"/>
                <a:sym typeface="Arial"/>
              </a:rPr>
              <a:t>api</a:t>
            </a:r>
            <a:r>
              <a:rPr lang="en-US" sz="1100" dirty="0">
                <a:solidFill>
                  <a:prstClr val="black"/>
                </a:solidFill>
                <a:uFill>
                  <a:solidFill>
                    <a:srgbClr val="000000"/>
                  </a:solidFill>
                </a:uFill>
                <a:latin typeface="+mj-lt"/>
                <a:cs typeface="Arial"/>
                <a:sym typeface="Arial"/>
              </a:rPr>
              <a:t> management solutions. He has implemented Apigee API Management platform for lifesciences, retail, healthcare and technology customers.</a:t>
            </a:r>
          </a:p>
          <a:p>
            <a:pPr defTabSz="457200">
              <a:defRPr sz="900">
                <a:uFill>
                  <a:solidFill>
                    <a:srgbClr val="000000"/>
                  </a:solidFill>
                </a:uFill>
                <a:latin typeface="Helvetica Neue"/>
                <a:ea typeface="Helvetica Neue"/>
                <a:cs typeface="Helvetica Neue"/>
                <a:sym typeface="Helvetica Neue"/>
              </a:defRPr>
            </a:pPr>
            <a:endParaRPr sz="1100" dirty="0">
              <a:solidFill>
                <a:prstClr val="black"/>
              </a:solidFill>
              <a:uFill>
                <a:solidFill>
                  <a:srgbClr val="000000"/>
                </a:solidFill>
              </a:uFill>
              <a:latin typeface="+mj-lt"/>
              <a:cs typeface="Arial"/>
              <a:sym typeface="Arial"/>
            </a:endParaRPr>
          </a:p>
          <a:p>
            <a:pPr defTabSz="457200">
              <a:lnSpc>
                <a:spcPct val="50000"/>
              </a:lnSpc>
              <a:defRPr sz="900">
                <a:uFill>
                  <a:solidFill>
                    <a:srgbClr val="000000"/>
                  </a:solidFill>
                </a:uFill>
                <a:latin typeface="Helvetica Neue"/>
                <a:ea typeface="Helvetica Neue"/>
                <a:cs typeface="Helvetica Neue"/>
                <a:sym typeface="Helvetica Neue"/>
              </a:defRPr>
            </a:pPr>
            <a:endParaRPr sz="1100" dirty="0">
              <a:solidFill>
                <a:prstClr val="black"/>
              </a:solidFill>
              <a:uFill>
                <a:solidFill>
                  <a:srgbClr val="000000"/>
                </a:solidFill>
              </a:uFill>
              <a:latin typeface="+mj-lt"/>
              <a:cs typeface="Arial"/>
              <a:sym typeface="Arial"/>
            </a:endParaRPr>
          </a:p>
          <a:p>
            <a:pPr defTabSz="457200">
              <a:defRPr sz="900">
                <a:uFill>
                  <a:solidFill>
                    <a:srgbClr val="000000"/>
                  </a:solidFill>
                </a:uFill>
                <a:latin typeface="Helvetica Neue"/>
                <a:ea typeface="Helvetica Neue"/>
                <a:cs typeface="Helvetica Neue"/>
                <a:sym typeface="Helvetica Neue"/>
              </a:defRPr>
            </a:pPr>
            <a:r>
              <a:rPr lang="en-US" sz="1100" dirty="0">
                <a:solidFill>
                  <a:prstClr val="black"/>
                </a:solidFill>
                <a:uFill>
                  <a:solidFill>
                    <a:srgbClr val="000000"/>
                  </a:solidFill>
                </a:uFill>
                <a:latin typeface="+mj-lt"/>
                <a:cs typeface="Arial"/>
                <a:sym typeface="Arial"/>
              </a:rPr>
              <a:t>Experience and expertise in API and Integration </a:t>
            </a:r>
            <a:r>
              <a:rPr lang="en-US" sz="1100" dirty="0">
                <a:solidFill>
                  <a:schemeClr val="accent4">
                    <a:lumMod val="75000"/>
                    <a:lumOff val="25000"/>
                  </a:schemeClr>
                </a:solidFill>
                <a:latin typeface="Segoe UI" panose="020B0502040204020203" pitchFamily="34" charset="0"/>
              </a:rPr>
              <a:t> </a:t>
            </a:r>
            <a:r>
              <a:rPr lang="en-US" sz="1100" dirty="0">
                <a:solidFill>
                  <a:prstClr val="black"/>
                </a:solidFill>
                <a:uFill>
                  <a:solidFill>
                    <a:srgbClr val="000000"/>
                  </a:solidFill>
                </a:uFill>
                <a:latin typeface="+mj-lt"/>
                <a:cs typeface="Arial"/>
              </a:rPr>
              <a:t>solution architecture, technical consultancy, mentorship, beta product evaluations, center for excellence setup and operationalization</a:t>
            </a:r>
            <a:endParaRPr sz="1100" dirty="0">
              <a:solidFill>
                <a:prstClr val="black"/>
              </a:solidFill>
              <a:uFill>
                <a:solidFill>
                  <a:srgbClr val="000000"/>
                </a:solidFill>
              </a:uFill>
              <a:latin typeface="+mj-lt"/>
              <a:cs typeface="Arial"/>
              <a:sym typeface="Arial"/>
            </a:endParaRPr>
          </a:p>
        </p:txBody>
      </p:sp>
      <p:pic>
        <p:nvPicPr>
          <p:cNvPr id="5" name="Picture 4">
            <a:extLst>
              <a:ext uri="{FF2B5EF4-FFF2-40B4-BE49-F238E27FC236}">
                <a16:creationId xmlns:a16="http://schemas.microsoft.com/office/drawing/2014/main" id="{693CCC78-2C82-4769-B2CF-DD0ABA050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2284" y="2057108"/>
            <a:ext cx="1002162" cy="1371892"/>
          </a:xfrm>
          <a:prstGeom prst="rect">
            <a:avLst/>
          </a:prstGeom>
        </p:spPr>
      </p:pic>
      <p:sp>
        <p:nvSpPr>
          <p:cNvPr id="10" name="Vikal Kapoor…">
            <a:extLst>
              <a:ext uri="{FF2B5EF4-FFF2-40B4-BE49-F238E27FC236}">
                <a16:creationId xmlns:a16="http://schemas.microsoft.com/office/drawing/2014/main" id="{3A7BC785-F19E-4548-8E51-BA451E017A0B}"/>
              </a:ext>
            </a:extLst>
          </p:cNvPr>
          <p:cNvSpPr txBox="1"/>
          <p:nvPr/>
        </p:nvSpPr>
        <p:spPr>
          <a:xfrm>
            <a:off x="1179979" y="3661440"/>
            <a:ext cx="1193643" cy="4001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nchor="t">
            <a:spAutoFit/>
          </a:bodyPr>
          <a:lstStyle/>
          <a:p>
            <a:pPr defTabSz="457200">
              <a:defRPr sz="1200">
                <a:uFill>
                  <a:solidFill>
                    <a:srgbClr val="000000"/>
                  </a:solidFill>
                </a:uFill>
                <a:latin typeface="Helvetica Neue"/>
                <a:ea typeface="Helvetica Neue"/>
                <a:cs typeface="Helvetica Neue"/>
                <a:sym typeface="Helvetica Neue"/>
              </a:defRPr>
            </a:pPr>
            <a:r>
              <a:rPr lang="en-US" sz="1000" b="1" dirty="0">
                <a:solidFill>
                  <a:prstClr val="black"/>
                </a:solidFill>
                <a:uFill>
                  <a:solidFill>
                    <a:srgbClr val="000000"/>
                  </a:solidFill>
                </a:uFill>
                <a:latin typeface="Arial"/>
                <a:ea typeface="Arial"/>
                <a:cs typeface="Arial"/>
                <a:sym typeface="Arial"/>
              </a:rPr>
              <a:t>Naveen Totla</a:t>
            </a:r>
            <a:endParaRPr lang="en-US" sz="1200" dirty="0">
              <a:solidFill>
                <a:prstClr val="black"/>
              </a:solidFill>
              <a:uFill>
                <a:solidFill>
                  <a:srgbClr val="000000"/>
                </a:solidFill>
              </a:uFill>
              <a:latin typeface="Helvetica Neue"/>
              <a:ea typeface="Helvetica Neue"/>
              <a:cs typeface="Helvetica Neue"/>
              <a:sym typeface="Helvetica Neue"/>
            </a:endParaRPr>
          </a:p>
          <a:p>
            <a:pPr defTabSz="457200">
              <a:defRPr sz="1200">
                <a:uFill>
                  <a:solidFill>
                    <a:srgbClr val="000000"/>
                  </a:solidFill>
                </a:uFill>
                <a:latin typeface="Helvetica Neue"/>
                <a:ea typeface="Helvetica Neue"/>
                <a:cs typeface="Helvetica Neue"/>
                <a:sym typeface="Helvetica Neue"/>
              </a:defRPr>
            </a:pPr>
            <a:r>
              <a:rPr lang="en-US" sz="1000" dirty="0">
                <a:solidFill>
                  <a:prstClr val="black"/>
                </a:solidFill>
                <a:uFill>
                  <a:solidFill>
                    <a:srgbClr val="000000"/>
                  </a:solidFill>
                </a:uFill>
                <a:latin typeface="Arial"/>
                <a:ea typeface="Arial"/>
                <a:cs typeface="Arial"/>
                <a:sym typeface="Arial"/>
              </a:rPr>
              <a:t>Principal Architect</a:t>
            </a:r>
            <a:endParaRPr sz="1000" dirty="0">
              <a:solidFill>
                <a:prstClr val="black"/>
              </a:solidFill>
              <a:uFill>
                <a:solidFill>
                  <a:srgbClr val="000000"/>
                </a:solidFill>
              </a:uFill>
              <a:latin typeface="Arial"/>
              <a:ea typeface="Arial"/>
              <a:cs typeface="Arial"/>
              <a:sym typeface="Helvetica Neue"/>
            </a:endParaRPr>
          </a:p>
        </p:txBody>
      </p:sp>
      <p:sp>
        <p:nvSpPr>
          <p:cNvPr id="11" name="Vikal is a 20-yr Fintech Executive across BFSI institutions and VC- and PE- backed companies. He has executed strategic investments, growth, M&amp;A as well as systems of intelligence-based innovation (AI/ML, blockchain, cyber techniques), advanced graphing ">
            <a:extLst>
              <a:ext uri="{FF2B5EF4-FFF2-40B4-BE49-F238E27FC236}">
                <a16:creationId xmlns:a16="http://schemas.microsoft.com/office/drawing/2014/main" id="{0F9240E0-8839-4FCA-A986-04487C7CE714}"/>
              </a:ext>
            </a:extLst>
          </p:cNvPr>
          <p:cNvSpPr txBox="1"/>
          <p:nvPr/>
        </p:nvSpPr>
        <p:spPr>
          <a:xfrm>
            <a:off x="2503185" y="1847935"/>
            <a:ext cx="2496532" cy="25160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p>
            <a:pPr algn="ctr" defTabSz="457200">
              <a:defRPr sz="900">
                <a:uFill>
                  <a:solidFill>
                    <a:srgbClr val="000000"/>
                  </a:solidFill>
                </a:uFill>
                <a:latin typeface="Helvetica Neue"/>
                <a:ea typeface="Helvetica Neue"/>
                <a:cs typeface="Helvetica Neue"/>
                <a:sym typeface="Helvetica Neue"/>
              </a:defRPr>
            </a:pPr>
            <a:endParaRPr sz="900" dirty="0">
              <a:solidFill>
                <a:prstClr val="black"/>
              </a:solidFill>
              <a:uFill>
                <a:solidFill>
                  <a:srgbClr val="000000"/>
                </a:solidFill>
              </a:uFill>
              <a:latin typeface="Arial"/>
              <a:ea typeface="Arial"/>
              <a:cs typeface="Arial"/>
              <a:sym typeface="Arial"/>
            </a:endParaRPr>
          </a:p>
          <a:p>
            <a:pPr defTabSz="457200">
              <a:defRPr sz="900">
                <a:uFill>
                  <a:solidFill>
                    <a:srgbClr val="000000"/>
                  </a:solidFill>
                </a:uFill>
                <a:latin typeface="Helvetica Neue"/>
                <a:ea typeface="Helvetica Neue"/>
                <a:cs typeface="Helvetica Neue"/>
                <a:sym typeface="Helvetica Neue"/>
              </a:defRPr>
            </a:pPr>
            <a:r>
              <a:rPr lang="en-US" sz="1100" dirty="0">
                <a:solidFill>
                  <a:prstClr val="black"/>
                </a:solidFill>
                <a:uFill>
                  <a:solidFill>
                    <a:srgbClr val="000000"/>
                  </a:solidFill>
                </a:uFill>
                <a:latin typeface="+mj-lt"/>
                <a:cs typeface="Arial"/>
                <a:sym typeface="Arial"/>
              </a:rPr>
              <a:t>Naveen has 17 years of experience in implementing integration and </a:t>
            </a:r>
            <a:r>
              <a:rPr lang="en-US" sz="1100" dirty="0" err="1">
                <a:solidFill>
                  <a:prstClr val="black"/>
                </a:solidFill>
                <a:uFill>
                  <a:solidFill>
                    <a:srgbClr val="000000"/>
                  </a:solidFill>
                </a:uFill>
                <a:latin typeface="+mj-lt"/>
                <a:cs typeface="Arial"/>
                <a:sym typeface="Arial"/>
              </a:rPr>
              <a:t>api</a:t>
            </a:r>
            <a:r>
              <a:rPr lang="en-US" sz="1100" dirty="0">
                <a:solidFill>
                  <a:prstClr val="black"/>
                </a:solidFill>
                <a:uFill>
                  <a:solidFill>
                    <a:srgbClr val="000000"/>
                  </a:solidFill>
                </a:uFill>
                <a:latin typeface="+mj-lt"/>
                <a:cs typeface="Arial"/>
                <a:sym typeface="Arial"/>
              </a:rPr>
              <a:t> management solutions. He has implemented Apigee API Management platform for lifesciences, retail, healthcare and technology customers.</a:t>
            </a:r>
          </a:p>
          <a:p>
            <a:pPr defTabSz="457200">
              <a:defRPr sz="900">
                <a:uFill>
                  <a:solidFill>
                    <a:srgbClr val="000000"/>
                  </a:solidFill>
                </a:uFill>
                <a:latin typeface="Helvetica Neue"/>
                <a:ea typeface="Helvetica Neue"/>
                <a:cs typeface="Helvetica Neue"/>
                <a:sym typeface="Helvetica Neue"/>
              </a:defRPr>
            </a:pPr>
            <a:endParaRPr sz="1100" dirty="0">
              <a:solidFill>
                <a:prstClr val="black"/>
              </a:solidFill>
              <a:uFill>
                <a:solidFill>
                  <a:srgbClr val="000000"/>
                </a:solidFill>
              </a:uFill>
              <a:latin typeface="+mj-lt"/>
              <a:cs typeface="Arial"/>
              <a:sym typeface="Arial"/>
            </a:endParaRPr>
          </a:p>
          <a:p>
            <a:pPr defTabSz="457200">
              <a:lnSpc>
                <a:spcPct val="50000"/>
              </a:lnSpc>
              <a:defRPr sz="900">
                <a:uFill>
                  <a:solidFill>
                    <a:srgbClr val="000000"/>
                  </a:solidFill>
                </a:uFill>
                <a:latin typeface="Helvetica Neue"/>
                <a:ea typeface="Helvetica Neue"/>
                <a:cs typeface="Helvetica Neue"/>
                <a:sym typeface="Helvetica Neue"/>
              </a:defRPr>
            </a:pPr>
            <a:endParaRPr sz="1100" dirty="0">
              <a:solidFill>
                <a:prstClr val="black"/>
              </a:solidFill>
              <a:uFill>
                <a:solidFill>
                  <a:srgbClr val="000000"/>
                </a:solidFill>
              </a:uFill>
              <a:latin typeface="+mj-lt"/>
              <a:cs typeface="Arial"/>
              <a:sym typeface="Arial"/>
            </a:endParaRPr>
          </a:p>
          <a:p>
            <a:pPr defTabSz="457200">
              <a:defRPr sz="900">
                <a:uFill>
                  <a:solidFill>
                    <a:srgbClr val="000000"/>
                  </a:solidFill>
                </a:uFill>
                <a:latin typeface="Helvetica Neue"/>
                <a:ea typeface="Helvetica Neue"/>
                <a:cs typeface="Helvetica Neue"/>
                <a:sym typeface="Helvetica Neue"/>
              </a:defRPr>
            </a:pPr>
            <a:r>
              <a:rPr lang="en-US" sz="1100" dirty="0">
                <a:solidFill>
                  <a:prstClr val="black"/>
                </a:solidFill>
                <a:uFill>
                  <a:solidFill>
                    <a:srgbClr val="000000"/>
                  </a:solidFill>
                </a:uFill>
                <a:latin typeface="+mj-lt"/>
                <a:cs typeface="Arial"/>
                <a:sym typeface="Arial"/>
              </a:rPr>
              <a:t>Experience and expertise in API and Integration </a:t>
            </a:r>
            <a:r>
              <a:rPr lang="en-US" sz="1100" dirty="0">
                <a:solidFill>
                  <a:schemeClr val="accent4">
                    <a:lumMod val="75000"/>
                    <a:lumOff val="25000"/>
                  </a:schemeClr>
                </a:solidFill>
                <a:latin typeface="Segoe UI" panose="020B0502040204020203" pitchFamily="34" charset="0"/>
              </a:rPr>
              <a:t> </a:t>
            </a:r>
            <a:r>
              <a:rPr lang="en-US" sz="1100" dirty="0">
                <a:solidFill>
                  <a:prstClr val="black"/>
                </a:solidFill>
                <a:uFill>
                  <a:solidFill>
                    <a:srgbClr val="000000"/>
                  </a:solidFill>
                </a:uFill>
                <a:latin typeface="+mj-lt"/>
                <a:cs typeface="Arial"/>
              </a:rPr>
              <a:t>solution architecture, technical consultancy, mentorship, beta product evaluations, center for excellence setup and operationalization</a:t>
            </a:r>
            <a:endParaRPr sz="1100" dirty="0">
              <a:solidFill>
                <a:prstClr val="black"/>
              </a:solidFill>
              <a:uFill>
                <a:solidFill>
                  <a:srgbClr val="000000"/>
                </a:solidFill>
              </a:uFill>
              <a:latin typeface="+mj-lt"/>
              <a:cs typeface="Arial"/>
              <a:sym typeface="Arial"/>
            </a:endParaRPr>
          </a:p>
        </p:txBody>
      </p:sp>
      <p:pic>
        <p:nvPicPr>
          <p:cNvPr id="12" name="Picture 11">
            <a:extLst>
              <a:ext uri="{FF2B5EF4-FFF2-40B4-BE49-F238E27FC236}">
                <a16:creationId xmlns:a16="http://schemas.microsoft.com/office/drawing/2014/main" id="{416A2376-3124-4265-9050-2711B7109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979" y="2057108"/>
            <a:ext cx="1002162" cy="1371892"/>
          </a:xfrm>
          <a:prstGeom prst="rect">
            <a:avLst/>
          </a:prstGeom>
        </p:spPr>
      </p:pic>
    </p:spTree>
    <p:extLst>
      <p:ext uri="{BB962C8B-B14F-4D97-AF65-F5344CB8AC3E}">
        <p14:creationId xmlns:p14="http://schemas.microsoft.com/office/powerpoint/2010/main" val="679882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BF9CA9-8997-4AD1-BF5E-01B0F715FE69}"/>
              </a:ext>
            </a:extLst>
          </p:cNvPr>
          <p:cNvSpPr>
            <a:spLocks noGrp="1"/>
          </p:cNvSpPr>
          <p:nvPr>
            <p:ph type="title"/>
          </p:nvPr>
        </p:nvSpPr>
        <p:spPr/>
        <p:txBody>
          <a:bodyPr/>
          <a:lstStyle/>
          <a:p>
            <a:r>
              <a:rPr lang="en-US" dirty="0"/>
              <a:t>Google Professional Interaction</a:t>
            </a:r>
            <a:endParaRPr lang="en-IN" dirty="0"/>
          </a:p>
        </p:txBody>
      </p:sp>
      <p:sp>
        <p:nvSpPr>
          <p:cNvPr id="4" name="Rectangle 3">
            <a:extLst>
              <a:ext uri="{FF2B5EF4-FFF2-40B4-BE49-F238E27FC236}">
                <a16:creationId xmlns:a16="http://schemas.microsoft.com/office/drawing/2014/main" id="{9D1C1B31-8E55-4D9A-B73C-240835182347}"/>
              </a:ext>
            </a:extLst>
          </p:cNvPr>
          <p:cNvSpPr/>
          <p:nvPr/>
        </p:nvSpPr>
        <p:spPr>
          <a:xfrm>
            <a:off x="583719" y="1724462"/>
            <a:ext cx="10561359" cy="4611199"/>
          </a:xfrm>
          <a:prstGeom prst="rect">
            <a:avLst/>
          </a:prstGeom>
        </p:spPr>
        <p:txBody>
          <a:bodyPr wrap="square">
            <a:spAutoFit/>
          </a:bodyPr>
          <a:lstStyle/>
          <a:p>
            <a:pPr marL="285750" indent="-285750">
              <a:lnSpc>
                <a:spcPct val="150000"/>
              </a:lnSpc>
              <a:buFont typeface="Wingdings" panose="05000000000000000000" pitchFamily="2" charset="2"/>
              <a:buChar char="Ø"/>
            </a:pPr>
            <a:r>
              <a:rPr lang="en-IN" dirty="0"/>
              <a:t>Greg Kuelgen – Principal Architect Google Cloud Platform </a:t>
            </a:r>
          </a:p>
          <a:p>
            <a:pPr marL="285750" indent="-285750">
              <a:lnSpc>
                <a:spcPct val="150000"/>
              </a:lnSpc>
              <a:buFont typeface="Wingdings" panose="05000000000000000000" pitchFamily="2" charset="2"/>
              <a:buChar char="Ø"/>
            </a:pPr>
            <a:r>
              <a:rPr lang="en-IN" dirty="0"/>
              <a:t>Sai Saran Vaidyanathan – Cloud Solution Architect</a:t>
            </a:r>
          </a:p>
          <a:p>
            <a:pPr marL="285750" indent="-285750">
              <a:lnSpc>
                <a:spcPct val="150000"/>
              </a:lnSpc>
              <a:buFont typeface="Wingdings" panose="05000000000000000000" pitchFamily="2" charset="2"/>
              <a:buChar char="Ø"/>
            </a:pPr>
            <a:r>
              <a:rPr lang="en-IN" dirty="0"/>
              <a:t>Sudheer </a:t>
            </a:r>
            <a:r>
              <a:rPr lang="en-IN" dirty="0" err="1"/>
              <a:t>Gopalam</a:t>
            </a:r>
            <a:r>
              <a:rPr lang="en-IN" dirty="0"/>
              <a:t>  - Head of North AM , specialist Google Cloud Platform </a:t>
            </a:r>
          </a:p>
          <a:p>
            <a:pPr marL="285750" indent="-285750">
              <a:lnSpc>
                <a:spcPct val="150000"/>
              </a:lnSpc>
              <a:buFont typeface="Wingdings" panose="05000000000000000000" pitchFamily="2" charset="2"/>
              <a:buChar char="Ø"/>
            </a:pPr>
            <a:r>
              <a:rPr lang="en-IN" dirty="0"/>
              <a:t>Rajesh Mishra – Solutions Architect</a:t>
            </a:r>
          </a:p>
          <a:p>
            <a:pPr marL="285750" indent="-285750">
              <a:lnSpc>
                <a:spcPct val="150000"/>
              </a:lnSpc>
              <a:buFont typeface="Wingdings" panose="05000000000000000000" pitchFamily="2" charset="2"/>
              <a:buChar char="Ø"/>
            </a:pPr>
            <a:r>
              <a:rPr lang="en-US" dirty="0"/>
              <a:t>S</a:t>
            </a:r>
            <a:r>
              <a:rPr lang="en-IN" dirty="0" err="1"/>
              <a:t>teven</a:t>
            </a:r>
            <a:r>
              <a:rPr lang="en-IN" dirty="0"/>
              <a:t> Richardson – Partner Solution Architect</a:t>
            </a:r>
          </a:p>
          <a:p>
            <a:pPr marL="285750" indent="-285750">
              <a:lnSpc>
                <a:spcPct val="150000"/>
              </a:lnSpc>
              <a:buFont typeface="Wingdings" panose="05000000000000000000" pitchFamily="2" charset="2"/>
              <a:buChar char="Ø"/>
            </a:pPr>
            <a:r>
              <a:rPr lang="en-US" dirty="0"/>
              <a:t>D</a:t>
            </a:r>
            <a:r>
              <a:rPr lang="en-IN" dirty="0" err="1"/>
              <a:t>ino</a:t>
            </a:r>
            <a:r>
              <a:rPr lang="en-IN" dirty="0"/>
              <a:t> Chiesa – Solutions Architect</a:t>
            </a:r>
          </a:p>
          <a:p>
            <a:pPr marL="285750" indent="-285750">
              <a:lnSpc>
                <a:spcPct val="150000"/>
              </a:lnSpc>
              <a:buFont typeface="Wingdings" panose="05000000000000000000" pitchFamily="2" charset="2"/>
              <a:buChar char="Ø"/>
            </a:pPr>
            <a:r>
              <a:rPr lang="en-US" dirty="0"/>
              <a:t>K</a:t>
            </a:r>
            <a:r>
              <a:rPr lang="en-IN" dirty="0" err="1"/>
              <a:t>urt</a:t>
            </a:r>
            <a:r>
              <a:rPr lang="en-IN" dirty="0"/>
              <a:t> </a:t>
            </a:r>
            <a:r>
              <a:rPr lang="en-IN" dirty="0" err="1"/>
              <a:t>Kanaskie</a:t>
            </a:r>
            <a:r>
              <a:rPr lang="en-IN" dirty="0"/>
              <a:t> – Specialist Customer Engineer in Business Application Platform </a:t>
            </a:r>
            <a:r>
              <a:rPr lang="en-IN" dirty="0" err="1"/>
              <a:t>CoE</a:t>
            </a:r>
            <a:endParaRPr lang="en-IN" dirty="0"/>
          </a:p>
          <a:p>
            <a:pPr marL="285750" indent="-285750">
              <a:lnSpc>
                <a:spcPct val="150000"/>
              </a:lnSpc>
              <a:buFont typeface="Wingdings" panose="05000000000000000000" pitchFamily="2" charset="2"/>
              <a:buChar char="Ø"/>
            </a:pPr>
            <a:r>
              <a:rPr lang="en-US" dirty="0"/>
              <a:t>Mark </a:t>
            </a:r>
            <a:r>
              <a:rPr lang="en-US" dirty="0" err="1"/>
              <a:t>Vinokur</a:t>
            </a:r>
            <a:endParaRPr lang="en-US" dirty="0"/>
          </a:p>
          <a:p>
            <a:pPr marL="285750" indent="-285750">
              <a:lnSpc>
                <a:spcPct val="150000"/>
              </a:lnSpc>
              <a:buFont typeface="Wingdings" panose="05000000000000000000" pitchFamily="2" charset="2"/>
              <a:buChar char="Ø"/>
            </a:pPr>
            <a:r>
              <a:rPr lang="en-US" dirty="0"/>
              <a:t>Miguel Mendoza – Technical Solutions Consultant</a:t>
            </a:r>
          </a:p>
          <a:p>
            <a:pPr marL="285750" indent="-285750">
              <a:lnSpc>
                <a:spcPct val="150000"/>
              </a:lnSpc>
              <a:buFont typeface="Wingdings" panose="05000000000000000000" pitchFamily="2" charset="2"/>
              <a:buChar char="Ø"/>
            </a:pPr>
            <a:r>
              <a:rPr lang="en-US" dirty="0"/>
              <a:t>Sandeep </a:t>
            </a:r>
            <a:r>
              <a:rPr lang="en-US" dirty="0" err="1"/>
              <a:t>Murusupalli</a:t>
            </a:r>
            <a:r>
              <a:rPr lang="en-US" dirty="0"/>
              <a:t> – Lead Solution Architect</a:t>
            </a:r>
          </a:p>
          <a:p>
            <a:pPr marL="285750" indent="-285750">
              <a:lnSpc>
                <a:spcPct val="150000"/>
              </a:lnSpc>
              <a:buFont typeface="Wingdings" panose="05000000000000000000" pitchFamily="2" charset="2"/>
              <a:buChar char="Ø"/>
            </a:pPr>
            <a:r>
              <a:rPr lang="en-US" i="1" dirty="0">
                <a:solidFill>
                  <a:schemeClr val="accent2"/>
                </a:solidFill>
              </a:rPr>
              <a:t>Overall showcased to ~30 Google professional , solution architects and sales representatives </a:t>
            </a:r>
            <a:endParaRPr lang="en-IN" dirty="0"/>
          </a:p>
        </p:txBody>
      </p:sp>
      <p:sp>
        <p:nvSpPr>
          <p:cNvPr id="5" name="TextBox 4">
            <a:extLst>
              <a:ext uri="{FF2B5EF4-FFF2-40B4-BE49-F238E27FC236}">
                <a16:creationId xmlns:a16="http://schemas.microsoft.com/office/drawing/2014/main" id="{67F2E9AD-9D40-451B-BB96-10759CD60A32}"/>
              </a:ext>
            </a:extLst>
          </p:cNvPr>
          <p:cNvSpPr txBox="1"/>
          <p:nvPr/>
        </p:nvSpPr>
        <p:spPr>
          <a:xfrm>
            <a:off x="583719" y="1139687"/>
            <a:ext cx="10654748" cy="584775"/>
          </a:xfrm>
          <a:prstGeom prst="rect">
            <a:avLst/>
          </a:prstGeom>
          <a:noFill/>
        </p:spPr>
        <p:txBody>
          <a:bodyPr wrap="square" rtlCol="0">
            <a:spAutoFit/>
          </a:bodyPr>
          <a:lstStyle/>
          <a:p>
            <a:r>
              <a:rPr lang="en-US" sz="1600" i="1" dirty="0">
                <a:solidFill>
                  <a:schemeClr val="accent2"/>
                </a:solidFill>
              </a:rPr>
              <a:t>Demonstrated Apigee X and Apigee Hybrid Migration capabilities, migration tools and sales package to Google team, few to name as follows </a:t>
            </a:r>
            <a:endParaRPr lang="en-IN" sz="1600" i="1" dirty="0">
              <a:solidFill>
                <a:schemeClr val="accent2"/>
              </a:solidFill>
            </a:endParaRPr>
          </a:p>
        </p:txBody>
      </p:sp>
    </p:spTree>
    <p:extLst>
      <p:ext uri="{BB962C8B-B14F-4D97-AF65-F5344CB8AC3E}">
        <p14:creationId xmlns:p14="http://schemas.microsoft.com/office/powerpoint/2010/main" val="1303264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Intelliswift’s Migration Offering</a:t>
            </a:r>
          </a:p>
        </p:txBody>
      </p:sp>
      <p:sp>
        <p:nvSpPr>
          <p:cNvPr id="236" name="Rectangle 235">
            <a:extLst>
              <a:ext uri="{FF2B5EF4-FFF2-40B4-BE49-F238E27FC236}">
                <a16:creationId xmlns:a16="http://schemas.microsoft.com/office/drawing/2014/main" id="{E955EB2B-2863-4A33-8ACA-61AE15AFF33B}"/>
              </a:ext>
            </a:extLst>
          </p:cNvPr>
          <p:cNvSpPr/>
          <p:nvPr/>
        </p:nvSpPr>
        <p:spPr>
          <a:xfrm>
            <a:off x="6128712" y="1064579"/>
            <a:ext cx="5783316" cy="305742"/>
          </a:xfrm>
          <a:prstGeom prst="rect">
            <a:avLst/>
          </a:prstGeom>
          <a:solidFill>
            <a:srgbClr val="0080B7"/>
          </a:solidFill>
          <a:ln w="9525" cap="flat" cmpd="sng" algn="ctr">
            <a:solidFill>
              <a:srgbClr val="0080B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Value Proposition</a:t>
            </a:r>
          </a:p>
        </p:txBody>
      </p:sp>
      <p:sp>
        <p:nvSpPr>
          <p:cNvPr id="243" name="Rectangle 242">
            <a:extLst>
              <a:ext uri="{FF2B5EF4-FFF2-40B4-BE49-F238E27FC236}">
                <a16:creationId xmlns:a16="http://schemas.microsoft.com/office/drawing/2014/main" id="{4843B94D-3343-451C-ADA8-DE47BD5E9148}"/>
              </a:ext>
            </a:extLst>
          </p:cNvPr>
          <p:cNvSpPr/>
          <p:nvPr/>
        </p:nvSpPr>
        <p:spPr>
          <a:xfrm>
            <a:off x="6457503" y="1375828"/>
            <a:ext cx="5236186" cy="461665"/>
          </a:xfrm>
          <a:prstGeom prst="rect">
            <a:avLst/>
          </a:prstGeom>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Intelliswift offers an accelerated migration tool - iMAX, that helps customer with the migration of code artifacts to Apigee X and Apigee Hybrid </a:t>
            </a:r>
          </a:p>
        </p:txBody>
      </p:sp>
      <p:grpSp>
        <p:nvGrpSpPr>
          <p:cNvPr id="224" name="Group 223">
            <a:extLst>
              <a:ext uri="{FF2B5EF4-FFF2-40B4-BE49-F238E27FC236}">
                <a16:creationId xmlns:a16="http://schemas.microsoft.com/office/drawing/2014/main" id="{6F95141C-61D1-4E97-ADDE-E41DF7DACCE1}"/>
              </a:ext>
            </a:extLst>
          </p:cNvPr>
          <p:cNvGrpSpPr/>
          <p:nvPr/>
        </p:nvGrpSpPr>
        <p:grpSpPr>
          <a:xfrm>
            <a:off x="6326437" y="1768098"/>
            <a:ext cx="5555112" cy="2796306"/>
            <a:chOff x="6356917" y="1940818"/>
            <a:chExt cx="5555112" cy="2796306"/>
          </a:xfrm>
        </p:grpSpPr>
        <p:grpSp>
          <p:nvGrpSpPr>
            <p:cNvPr id="21" name="Group 20">
              <a:extLst>
                <a:ext uri="{FF2B5EF4-FFF2-40B4-BE49-F238E27FC236}">
                  <a16:creationId xmlns:a16="http://schemas.microsoft.com/office/drawing/2014/main" id="{A04549E6-B480-4EC1-9DF3-55B5DA351A8F}"/>
                </a:ext>
              </a:extLst>
            </p:cNvPr>
            <p:cNvGrpSpPr/>
            <p:nvPr/>
          </p:nvGrpSpPr>
          <p:grpSpPr>
            <a:xfrm>
              <a:off x="6356917" y="1940818"/>
              <a:ext cx="5555112" cy="534422"/>
              <a:chOff x="6356917" y="1940818"/>
              <a:chExt cx="5555112" cy="534422"/>
            </a:xfrm>
          </p:grpSpPr>
          <p:grpSp>
            <p:nvGrpSpPr>
              <p:cNvPr id="4" name="Group 3">
                <a:extLst>
                  <a:ext uri="{FF2B5EF4-FFF2-40B4-BE49-F238E27FC236}">
                    <a16:creationId xmlns:a16="http://schemas.microsoft.com/office/drawing/2014/main" id="{B587AFE6-B15E-4141-85C2-234D9C0369C4}"/>
                  </a:ext>
                </a:extLst>
              </p:cNvPr>
              <p:cNvGrpSpPr/>
              <p:nvPr/>
            </p:nvGrpSpPr>
            <p:grpSpPr>
              <a:xfrm>
                <a:off x="6704377" y="2054141"/>
                <a:ext cx="5207652" cy="307776"/>
                <a:chOff x="6704377" y="2054141"/>
                <a:chExt cx="5207652" cy="307776"/>
              </a:xfrm>
            </p:grpSpPr>
            <p:sp>
              <p:nvSpPr>
                <p:cNvPr id="13" name="TextBox 12">
                  <a:extLst>
                    <a:ext uri="{FF2B5EF4-FFF2-40B4-BE49-F238E27FC236}">
                      <a16:creationId xmlns:a16="http://schemas.microsoft.com/office/drawing/2014/main" id="{352D78DE-A279-4B55-95F0-577CA7565481}"/>
                    </a:ext>
                  </a:extLst>
                </p:cNvPr>
                <p:cNvSpPr txBox="1"/>
                <p:nvPr/>
              </p:nvSpPr>
              <p:spPr>
                <a:xfrm>
                  <a:off x="6864002" y="2069530"/>
                  <a:ext cx="4423189"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Analysis of Apigee SaaS/OPDK to create inventory</a:t>
                  </a:r>
                </a:p>
              </p:txBody>
            </p:sp>
            <p:sp>
              <p:nvSpPr>
                <p:cNvPr id="6" name="Rectangle: Rounded Corners 5">
                  <a:extLst>
                    <a:ext uri="{FF2B5EF4-FFF2-40B4-BE49-F238E27FC236}">
                      <a16:creationId xmlns:a16="http://schemas.microsoft.com/office/drawing/2014/main" id="{B7281C09-A6B6-4482-B75D-E9EB0C51C3FF}"/>
                    </a:ext>
                  </a:extLst>
                </p:cNvPr>
                <p:cNvSpPr/>
                <p:nvPr/>
              </p:nvSpPr>
              <p:spPr>
                <a:xfrm>
                  <a:off x="6704377" y="2054141"/>
                  <a:ext cx="5207652" cy="307776"/>
                </a:xfrm>
                <a:prstGeom prst="roundRect">
                  <a:avLst/>
                </a:prstGeom>
                <a:noFill/>
                <a:ln w="19050">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grpSp>
            <p:nvGrpSpPr>
              <p:cNvPr id="30" name="Group 29">
                <a:extLst>
                  <a:ext uri="{FF2B5EF4-FFF2-40B4-BE49-F238E27FC236}">
                    <a16:creationId xmlns:a16="http://schemas.microsoft.com/office/drawing/2014/main" id="{A8BA657C-495F-4C1E-8C38-EC4DF0516FAC}"/>
                  </a:ext>
                </a:extLst>
              </p:cNvPr>
              <p:cNvGrpSpPr/>
              <p:nvPr/>
            </p:nvGrpSpPr>
            <p:grpSpPr>
              <a:xfrm>
                <a:off x="6356917" y="1940818"/>
                <a:ext cx="533468" cy="534422"/>
                <a:chOff x="5755331" y="2323147"/>
                <a:chExt cx="730800" cy="732108"/>
              </a:xfrm>
            </p:grpSpPr>
            <p:sp>
              <p:nvSpPr>
                <p:cNvPr id="12" name="Oval 11">
                  <a:extLst>
                    <a:ext uri="{FF2B5EF4-FFF2-40B4-BE49-F238E27FC236}">
                      <a16:creationId xmlns:a16="http://schemas.microsoft.com/office/drawing/2014/main" id="{0858F705-9155-486F-8F7F-C2AC1DFA6CC9}"/>
                    </a:ext>
                  </a:extLst>
                </p:cNvPr>
                <p:cNvSpPr/>
                <p:nvPr/>
              </p:nvSpPr>
              <p:spPr>
                <a:xfrm>
                  <a:off x="5755331" y="2323147"/>
                  <a:ext cx="730800" cy="732108"/>
                </a:xfrm>
                <a:prstGeom prst="ellipse">
                  <a:avLst/>
                </a:prstGeom>
                <a:solidFill>
                  <a:srgbClr val="0080B7"/>
                </a:solidFill>
                <a:ln>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41" name="Group 40">
                  <a:extLst>
                    <a:ext uri="{FF2B5EF4-FFF2-40B4-BE49-F238E27FC236}">
                      <a16:creationId xmlns:a16="http://schemas.microsoft.com/office/drawing/2014/main" id="{B5C06CC8-4BAC-492C-B6E5-AAD1A9CB3DDD}"/>
                    </a:ext>
                  </a:extLst>
                </p:cNvPr>
                <p:cNvGrpSpPr/>
                <p:nvPr/>
              </p:nvGrpSpPr>
              <p:grpSpPr>
                <a:xfrm>
                  <a:off x="5930562" y="2513894"/>
                  <a:ext cx="400434" cy="378406"/>
                  <a:chOff x="6337300" y="3509963"/>
                  <a:chExt cx="808038" cy="763588"/>
                </a:xfrm>
                <a:solidFill>
                  <a:schemeClr val="bg1"/>
                </a:solidFill>
              </p:grpSpPr>
              <p:sp>
                <p:nvSpPr>
                  <p:cNvPr id="42" name="Freeform 452">
                    <a:extLst>
                      <a:ext uri="{FF2B5EF4-FFF2-40B4-BE49-F238E27FC236}">
                        <a16:creationId xmlns:a16="http://schemas.microsoft.com/office/drawing/2014/main" id="{D91C3AD2-3BA5-425D-B4D5-E48B06B434C5}"/>
                      </a:ext>
                    </a:extLst>
                  </p:cNvPr>
                  <p:cNvSpPr>
                    <a:spLocks/>
                  </p:cNvSpPr>
                  <p:nvPr/>
                </p:nvSpPr>
                <p:spPr bwMode="auto">
                  <a:xfrm>
                    <a:off x="6773863" y="3736976"/>
                    <a:ext cx="158750" cy="206375"/>
                  </a:xfrm>
                  <a:custGeom>
                    <a:avLst/>
                    <a:gdLst>
                      <a:gd name="T0" fmla="*/ 4 w 58"/>
                      <a:gd name="T1" fmla="*/ 76 h 76"/>
                      <a:gd name="T2" fmla="*/ 2 w 58"/>
                      <a:gd name="T3" fmla="*/ 75 h 76"/>
                      <a:gd name="T4" fmla="*/ 1 w 58"/>
                      <a:gd name="T5" fmla="*/ 70 h 76"/>
                      <a:gd name="T6" fmla="*/ 50 w 58"/>
                      <a:gd name="T7" fmla="*/ 2 h 76"/>
                      <a:gd name="T8" fmla="*/ 56 w 58"/>
                      <a:gd name="T9" fmla="*/ 1 h 76"/>
                      <a:gd name="T10" fmla="*/ 56 w 58"/>
                      <a:gd name="T11" fmla="*/ 7 h 76"/>
                      <a:gd name="T12" fmla="*/ 7 w 58"/>
                      <a:gd name="T13" fmla="*/ 74 h 76"/>
                      <a:gd name="T14" fmla="*/ 4 w 58"/>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76">
                        <a:moveTo>
                          <a:pt x="4" y="76"/>
                        </a:moveTo>
                        <a:cubicBezTo>
                          <a:pt x="3" y="76"/>
                          <a:pt x="2" y="76"/>
                          <a:pt x="2" y="75"/>
                        </a:cubicBezTo>
                        <a:cubicBezTo>
                          <a:pt x="0" y="74"/>
                          <a:pt x="0" y="71"/>
                          <a:pt x="1" y="70"/>
                        </a:cubicBezTo>
                        <a:cubicBezTo>
                          <a:pt x="50" y="2"/>
                          <a:pt x="50" y="2"/>
                          <a:pt x="50" y="2"/>
                        </a:cubicBezTo>
                        <a:cubicBezTo>
                          <a:pt x="51" y="0"/>
                          <a:pt x="54" y="0"/>
                          <a:pt x="56" y="1"/>
                        </a:cubicBezTo>
                        <a:cubicBezTo>
                          <a:pt x="57" y="2"/>
                          <a:pt x="58" y="5"/>
                          <a:pt x="56" y="7"/>
                        </a:cubicBezTo>
                        <a:cubicBezTo>
                          <a:pt x="7" y="74"/>
                          <a:pt x="7" y="74"/>
                          <a:pt x="7" y="74"/>
                        </a:cubicBezTo>
                        <a:cubicBezTo>
                          <a:pt x="6" y="75"/>
                          <a:pt x="5" y="76"/>
                          <a:pt x="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43" name="Freeform 453">
                    <a:extLst>
                      <a:ext uri="{FF2B5EF4-FFF2-40B4-BE49-F238E27FC236}">
                        <a16:creationId xmlns:a16="http://schemas.microsoft.com/office/drawing/2014/main" id="{6826CD29-0DEC-4C92-8A6E-8342E2373397}"/>
                      </a:ext>
                    </a:extLst>
                  </p:cNvPr>
                  <p:cNvSpPr>
                    <a:spLocks/>
                  </p:cNvSpPr>
                  <p:nvPr/>
                </p:nvSpPr>
                <p:spPr bwMode="auto">
                  <a:xfrm>
                    <a:off x="6615113" y="3863976"/>
                    <a:ext cx="136525" cy="85725"/>
                  </a:xfrm>
                  <a:custGeom>
                    <a:avLst/>
                    <a:gdLst>
                      <a:gd name="T0" fmla="*/ 45 w 50"/>
                      <a:gd name="T1" fmla="*/ 31 h 31"/>
                      <a:gd name="T2" fmla="*/ 43 w 50"/>
                      <a:gd name="T3" fmla="*/ 31 h 31"/>
                      <a:gd name="T4" fmla="*/ 3 w 50"/>
                      <a:gd name="T5" fmla="*/ 9 h 31"/>
                      <a:gd name="T6" fmla="*/ 2 w 50"/>
                      <a:gd name="T7" fmla="*/ 3 h 31"/>
                      <a:gd name="T8" fmla="*/ 7 w 50"/>
                      <a:gd name="T9" fmla="*/ 2 h 31"/>
                      <a:gd name="T10" fmla="*/ 47 w 50"/>
                      <a:gd name="T11" fmla="*/ 24 h 31"/>
                      <a:gd name="T12" fmla="*/ 49 w 50"/>
                      <a:gd name="T13" fmla="*/ 29 h 31"/>
                      <a:gd name="T14" fmla="*/ 45 w 50"/>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31">
                        <a:moveTo>
                          <a:pt x="45" y="31"/>
                        </a:moveTo>
                        <a:cubicBezTo>
                          <a:pt x="45" y="31"/>
                          <a:pt x="44" y="31"/>
                          <a:pt x="43" y="31"/>
                        </a:cubicBezTo>
                        <a:cubicBezTo>
                          <a:pt x="3" y="9"/>
                          <a:pt x="3" y="9"/>
                          <a:pt x="3" y="9"/>
                        </a:cubicBezTo>
                        <a:cubicBezTo>
                          <a:pt x="1" y="7"/>
                          <a:pt x="0" y="5"/>
                          <a:pt x="2" y="3"/>
                        </a:cubicBezTo>
                        <a:cubicBezTo>
                          <a:pt x="3" y="1"/>
                          <a:pt x="5" y="0"/>
                          <a:pt x="7" y="2"/>
                        </a:cubicBezTo>
                        <a:cubicBezTo>
                          <a:pt x="47" y="24"/>
                          <a:pt x="47" y="24"/>
                          <a:pt x="47" y="24"/>
                        </a:cubicBezTo>
                        <a:cubicBezTo>
                          <a:pt x="49" y="25"/>
                          <a:pt x="50" y="27"/>
                          <a:pt x="49" y="29"/>
                        </a:cubicBezTo>
                        <a:cubicBezTo>
                          <a:pt x="48" y="31"/>
                          <a:pt x="47" y="31"/>
                          <a:pt x="4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44" name="Freeform 454">
                    <a:extLst>
                      <a:ext uri="{FF2B5EF4-FFF2-40B4-BE49-F238E27FC236}">
                        <a16:creationId xmlns:a16="http://schemas.microsoft.com/office/drawing/2014/main" id="{09EDF6FE-5CCC-487D-94AC-DB2F7F68C5E8}"/>
                      </a:ext>
                    </a:extLst>
                  </p:cNvPr>
                  <p:cNvSpPr>
                    <a:spLocks/>
                  </p:cNvSpPr>
                  <p:nvPr/>
                </p:nvSpPr>
                <p:spPr bwMode="auto">
                  <a:xfrm>
                    <a:off x="6450013" y="3881438"/>
                    <a:ext cx="144463" cy="157163"/>
                  </a:xfrm>
                  <a:custGeom>
                    <a:avLst/>
                    <a:gdLst>
                      <a:gd name="T0" fmla="*/ 5 w 53"/>
                      <a:gd name="T1" fmla="*/ 58 h 58"/>
                      <a:gd name="T2" fmla="*/ 2 w 53"/>
                      <a:gd name="T3" fmla="*/ 57 h 58"/>
                      <a:gd name="T4" fmla="*/ 2 w 53"/>
                      <a:gd name="T5" fmla="*/ 51 h 58"/>
                      <a:gd name="T6" fmla="*/ 46 w 53"/>
                      <a:gd name="T7" fmla="*/ 1 h 58"/>
                      <a:gd name="T8" fmla="*/ 52 w 53"/>
                      <a:gd name="T9" fmla="*/ 1 h 58"/>
                      <a:gd name="T10" fmla="*/ 52 w 53"/>
                      <a:gd name="T11" fmla="*/ 7 h 58"/>
                      <a:gd name="T12" fmla="*/ 7 w 53"/>
                      <a:gd name="T13" fmla="*/ 57 h 58"/>
                      <a:gd name="T14" fmla="*/ 5 w 53"/>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8">
                        <a:moveTo>
                          <a:pt x="5" y="58"/>
                        </a:moveTo>
                        <a:cubicBezTo>
                          <a:pt x="4" y="58"/>
                          <a:pt x="3" y="58"/>
                          <a:pt x="2" y="57"/>
                        </a:cubicBezTo>
                        <a:cubicBezTo>
                          <a:pt x="0" y="56"/>
                          <a:pt x="0" y="53"/>
                          <a:pt x="2" y="51"/>
                        </a:cubicBezTo>
                        <a:cubicBezTo>
                          <a:pt x="46" y="1"/>
                          <a:pt x="46" y="1"/>
                          <a:pt x="46" y="1"/>
                        </a:cubicBezTo>
                        <a:cubicBezTo>
                          <a:pt x="47" y="0"/>
                          <a:pt x="50" y="0"/>
                          <a:pt x="52" y="1"/>
                        </a:cubicBezTo>
                        <a:cubicBezTo>
                          <a:pt x="53" y="2"/>
                          <a:pt x="53" y="5"/>
                          <a:pt x="52" y="7"/>
                        </a:cubicBezTo>
                        <a:cubicBezTo>
                          <a:pt x="7" y="57"/>
                          <a:pt x="7" y="57"/>
                          <a:pt x="7" y="57"/>
                        </a:cubicBezTo>
                        <a:cubicBezTo>
                          <a:pt x="7" y="58"/>
                          <a:pt x="6" y="58"/>
                          <a:pt x="5"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45" name="Freeform 455">
                    <a:extLst>
                      <a:ext uri="{FF2B5EF4-FFF2-40B4-BE49-F238E27FC236}">
                        <a16:creationId xmlns:a16="http://schemas.microsoft.com/office/drawing/2014/main" id="{01C4310B-12C3-4C6B-9265-E0EADF832B1D}"/>
                      </a:ext>
                    </a:extLst>
                  </p:cNvPr>
                  <p:cNvSpPr>
                    <a:spLocks noEditPoints="1"/>
                  </p:cNvSpPr>
                  <p:nvPr/>
                </p:nvSpPr>
                <p:spPr bwMode="auto">
                  <a:xfrm>
                    <a:off x="6402388" y="4011613"/>
                    <a:ext cx="76200" cy="7620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8 h 28"/>
                      <a:gd name="T12" fmla="*/ 8 w 28"/>
                      <a:gd name="T13" fmla="*/ 14 h 28"/>
                      <a:gd name="T14" fmla="*/ 14 w 28"/>
                      <a:gd name="T15" fmla="*/ 20 h 28"/>
                      <a:gd name="T16" fmla="*/ 20 w 28"/>
                      <a:gd name="T17" fmla="*/ 14 h 28"/>
                      <a:gd name="T18" fmla="*/ 14 w 28"/>
                      <a:gd name="T1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8"/>
                        </a:moveTo>
                        <a:cubicBezTo>
                          <a:pt x="11" y="8"/>
                          <a:pt x="8" y="11"/>
                          <a:pt x="8" y="14"/>
                        </a:cubicBezTo>
                        <a:cubicBezTo>
                          <a:pt x="8" y="17"/>
                          <a:pt x="11" y="20"/>
                          <a:pt x="14" y="20"/>
                        </a:cubicBezTo>
                        <a:cubicBezTo>
                          <a:pt x="17" y="20"/>
                          <a:pt x="20" y="17"/>
                          <a:pt x="20" y="14"/>
                        </a:cubicBezTo>
                        <a:cubicBezTo>
                          <a:pt x="20" y="11"/>
                          <a:pt x="17" y="8"/>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46" name="Freeform 456">
                    <a:extLst>
                      <a:ext uri="{FF2B5EF4-FFF2-40B4-BE49-F238E27FC236}">
                        <a16:creationId xmlns:a16="http://schemas.microsoft.com/office/drawing/2014/main" id="{05664806-1B8B-480C-872C-9BA294F118D7}"/>
                      </a:ext>
                    </a:extLst>
                  </p:cNvPr>
                  <p:cNvSpPr>
                    <a:spLocks noEditPoints="1"/>
                  </p:cNvSpPr>
                  <p:nvPr/>
                </p:nvSpPr>
                <p:spPr bwMode="auto">
                  <a:xfrm>
                    <a:off x="6902450" y="3687763"/>
                    <a:ext cx="76200" cy="7620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8 h 28"/>
                      <a:gd name="T12" fmla="*/ 8 w 28"/>
                      <a:gd name="T13" fmla="*/ 14 h 28"/>
                      <a:gd name="T14" fmla="*/ 14 w 28"/>
                      <a:gd name="T15" fmla="*/ 20 h 28"/>
                      <a:gd name="T16" fmla="*/ 20 w 28"/>
                      <a:gd name="T17" fmla="*/ 14 h 28"/>
                      <a:gd name="T18" fmla="*/ 14 w 28"/>
                      <a:gd name="T1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1" y="0"/>
                          <a:pt x="28" y="6"/>
                          <a:pt x="28" y="14"/>
                        </a:cubicBezTo>
                        <a:cubicBezTo>
                          <a:pt x="28" y="22"/>
                          <a:pt x="21" y="28"/>
                          <a:pt x="14" y="28"/>
                        </a:cubicBezTo>
                        <a:close/>
                        <a:moveTo>
                          <a:pt x="14" y="8"/>
                        </a:moveTo>
                        <a:cubicBezTo>
                          <a:pt x="10" y="8"/>
                          <a:pt x="8" y="11"/>
                          <a:pt x="8" y="14"/>
                        </a:cubicBezTo>
                        <a:cubicBezTo>
                          <a:pt x="8" y="17"/>
                          <a:pt x="10" y="20"/>
                          <a:pt x="14" y="20"/>
                        </a:cubicBezTo>
                        <a:cubicBezTo>
                          <a:pt x="17" y="20"/>
                          <a:pt x="20" y="17"/>
                          <a:pt x="20" y="14"/>
                        </a:cubicBezTo>
                        <a:cubicBezTo>
                          <a:pt x="20" y="11"/>
                          <a:pt x="17" y="8"/>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47" name="Freeform 457">
                    <a:extLst>
                      <a:ext uri="{FF2B5EF4-FFF2-40B4-BE49-F238E27FC236}">
                        <a16:creationId xmlns:a16="http://schemas.microsoft.com/office/drawing/2014/main" id="{7B727269-F7EB-4CFB-A337-428190B0FCF9}"/>
                      </a:ext>
                    </a:extLst>
                  </p:cNvPr>
                  <p:cNvSpPr>
                    <a:spLocks noEditPoints="1"/>
                  </p:cNvSpPr>
                  <p:nvPr/>
                </p:nvSpPr>
                <p:spPr bwMode="auto">
                  <a:xfrm>
                    <a:off x="6561138" y="3832226"/>
                    <a:ext cx="76200" cy="7620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8 h 28"/>
                      <a:gd name="T12" fmla="*/ 8 w 28"/>
                      <a:gd name="T13" fmla="*/ 14 h 28"/>
                      <a:gd name="T14" fmla="*/ 14 w 28"/>
                      <a:gd name="T15" fmla="*/ 20 h 28"/>
                      <a:gd name="T16" fmla="*/ 20 w 28"/>
                      <a:gd name="T17" fmla="*/ 14 h 28"/>
                      <a:gd name="T18" fmla="*/ 14 w 28"/>
                      <a:gd name="T1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8"/>
                        </a:moveTo>
                        <a:cubicBezTo>
                          <a:pt x="11" y="8"/>
                          <a:pt x="8" y="11"/>
                          <a:pt x="8" y="14"/>
                        </a:cubicBezTo>
                        <a:cubicBezTo>
                          <a:pt x="8" y="17"/>
                          <a:pt x="11" y="20"/>
                          <a:pt x="14" y="20"/>
                        </a:cubicBezTo>
                        <a:cubicBezTo>
                          <a:pt x="17" y="20"/>
                          <a:pt x="20" y="17"/>
                          <a:pt x="20" y="14"/>
                        </a:cubicBezTo>
                        <a:cubicBezTo>
                          <a:pt x="20" y="11"/>
                          <a:pt x="17" y="8"/>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48" name="Freeform 458">
                    <a:extLst>
                      <a:ext uri="{FF2B5EF4-FFF2-40B4-BE49-F238E27FC236}">
                        <a16:creationId xmlns:a16="http://schemas.microsoft.com/office/drawing/2014/main" id="{BB623078-3413-409F-AA9D-D31110338D76}"/>
                      </a:ext>
                    </a:extLst>
                  </p:cNvPr>
                  <p:cNvSpPr>
                    <a:spLocks noEditPoints="1"/>
                  </p:cNvSpPr>
                  <p:nvPr/>
                </p:nvSpPr>
                <p:spPr bwMode="auto">
                  <a:xfrm>
                    <a:off x="6724650" y="3916363"/>
                    <a:ext cx="76200" cy="7620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8 h 28"/>
                      <a:gd name="T12" fmla="*/ 8 w 28"/>
                      <a:gd name="T13" fmla="*/ 14 h 28"/>
                      <a:gd name="T14" fmla="*/ 14 w 28"/>
                      <a:gd name="T15" fmla="*/ 20 h 28"/>
                      <a:gd name="T16" fmla="*/ 20 w 28"/>
                      <a:gd name="T17" fmla="*/ 14 h 28"/>
                      <a:gd name="T18" fmla="*/ 14 w 28"/>
                      <a:gd name="T1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1"/>
                          <a:pt x="0" y="14"/>
                        </a:cubicBezTo>
                        <a:cubicBezTo>
                          <a:pt x="0" y="6"/>
                          <a:pt x="6" y="0"/>
                          <a:pt x="14" y="0"/>
                        </a:cubicBezTo>
                        <a:cubicBezTo>
                          <a:pt x="22" y="0"/>
                          <a:pt x="28" y="6"/>
                          <a:pt x="28" y="14"/>
                        </a:cubicBezTo>
                        <a:cubicBezTo>
                          <a:pt x="28" y="21"/>
                          <a:pt x="22" y="28"/>
                          <a:pt x="14" y="28"/>
                        </a:cubicBezTo>
                        <a:close/>
                        <a:moveTo>
                          <a:pt x="14" y="8"/>
                        </a:moveTo>
                        <a:cubicBezTo>
                          <a:pt x="11" y="8"/>
                          <a:pt x="8" y="10"/>
                          <a:pt x="8" y="14"/>
                        </a:cubicBezTo>
                        <a:cubicBezTo>
                          <a:pt x="8" y="17"/>
                          <a:pt x="11" y="20"/>
                          <a:pt x="14" y="20"/>
                        </a:cubicBezTo>
                        <a:cubicBezTo>
                          <a:pt x="17" y="20"/>
                          <a:pt x="20" y="17"/>
                          <a:pt x="20" y="14"/>
                        </a:cubicBezTo>
                        <a:cubicBezTo>
                          <a:pt x="20" y="10"/>
                          <a:pt x="17" y="8"/>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49" name="Freeform 459">
                    <a:extLst>
                      <a:ext uri="{FF2B5EF4-FFF2-40B4-BE49-F238E27FC236}">
                        <a16:creationId xmlns:a16="http://schemas.microsoft.com/office/drawing/2014/main" id="{80C398CA-FCD1-44A4-9011-1A12B0B012D4}"/>
                      </a:ext>
                    </a:extLst>
                  </p:cNvPr>
                  <p:cNvSpPr>
                    <a:spLocks noEditPoints="1"/>
                  </p:cNvSpPr>
                  <p:nvPr/>
                </p:nvSpPr>
                <p:spPr bwMode="auto">
                  <a:xfrm>
                    <a:off x="6470650" y="3665538"/>
                    <a:ext cx="452438" cy="433388"/>
                  </a:xfrm>
                  <a:custGeom>
                    <a:avLst/>
                    <a:gdLst>
                      <a:gd name="T0" fmla="*/ 83 w 166"/>
                      <a:gd name="T1" fmla="*/ 159 h 159"/>
                      <a:gd name="T2" fmla="*/ 29 w 166"/>
                      <a:gd name="T3" fmla="*/ 137 h 159"/>
                      <a:gd name="T4" fmla="*/ 29 w 166"/>
                      <a:gd name="T5" fmla="*/ 137 h 159"/>
                      <a:gd name="T6" fmla="*/ 29 w 166"/>
                      <a:gd name="T7" fmla="*/ 29 h 159"/>
                      <a:gd name="T8" fmla="*/ 137 w 166"/>
                      <a:gd name="T9" fmla="*/ 29 h 159"/>
                      <a:gd name="T10" fmla="*/ 137 w 166"/>
                      <a:gd name="T11" fmla="*/ 137 h 159"/>
                      <a:gd name="T12" fmla="*/ 83 w 166"/>
                      <a:gd name="T13" fmla="*/ 159 h 159"/>
                      <a:gd name="T14" fmla="*/ 35 w 166"/>
                      <a:gd name="T15" fmla="*/ 131 h 159"/>
                      <a:gd name="T16" fmla="*/ 131 w 166"/>
                      <a:gd name="T17" fmla="*/ 131 h 159"/>
                      <a:gd name="T18" fmla="*/ 131 w 166"/>
                      <a:gd name="T19" fmla="*/ 35 h 159"/>
                      <a:gd name="T20" fmla="*/ 35 w 166"/>
                      <a:gd name="T21" fmla="*/ 35 h 159"/>
                      <a:gd name="T22" fmla="*/ 35 w 166"/>
                      <a:gd name="T23" fmla="*/ 13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6" h="159">
                        <a:moveTo>
                          <a:pt x="83" y="159"/>
                        </a:moveTo>
                        <a:cubicBezTo>
                          <a:pt x="64" y="159"/>
                          <a:pt x="44" y="152"/>
                          <a:pt x="29" y="137"/>
                        </a:cubicBezTo>
                        <a:cubicBezTo>
                          <a:pt x="29" y="137"/>
                          <a:pt x="29" y="137"/>
                          <a:pt x="29" y="137"/>
                        </a:cubicBezTo>
                        <a:cubicBezTo>
                          <a:pt x="0" y="107"/>
                          <a:pt x="0" y="59"/>
                          <a:pt x="29" y="29"/>
                        </a:cubicBezTo>
                        <a:cubicBezTo>
                          <a:pt x="59" y="0"/>
                          <a:pt x="107" y="0"/>
                          <a:pt x="137" y="29"/>
                        </a:cubicBezTo>
                        <a:cubicBezTo>
                          <a:pt x="166" y="59"/>
                          <a:pt x="166" y="107"/>
                          <a:pt x="137" y="137"/>
                        </a:cubicBezTo>
                        <a:cubicBezTo>
                          <a:pt x="122" y="152"/>
                          <a:pt x="102" y="159"/>
                          <a:pt x="83" y="159"/>
                        </a:cubicBezTo>
                        <a:close/>
                        <a:moveTo>
                          <a:pt x="35" y="131"/>
                        </a:moveTo>
                        <a:cubicBezTo>
                          <a:pt x="61" y="158"/>
                          <a:pt x="105" y="158"/>
                          <a:pt x="131" y="131"/>
                        </a:cubicBezTo>
                        <a:cubicBezTo>
                          <a:pt x="158" y="105"/>
                          <a:pt x="158" y="61"/>
                          <a:pt x="131" y="35"/>
                        </a:cubicBezTo>
                        <a:cubicBezTo>
                          <a:pt x="105" y="8"/>
                          <a:pt x="61" y="8"/>
                          <a:pt x="35" y="35"/>
                        </a:cubicBezTo>
                        <a:cubicBezTo>
                          <a:pt x="8" y="61"/>
                          <a:pt x="8" y="105"/>
                          <a:pt x="35" y="1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50" name="Freeform 460">
                    <a:extLst>
                      <a:ext uri="{FF2B5EF4-FFF2-40B4-BE49-F238E27FC236}">
                        <a16:creationId xmlns:a16="http://schemas.microsoft.com/office/drawing/2014/main" id="{2B3237BA-A371-4773-AAD3-9E8DC2109912}"/>
                      </a:ext>
                    </a:extLst>
                  </p:cNvPr>
                  <p:cNvSpPr>
                    <a:spLocks noEditPoints="1"/>
                  </p:cNvSpPr>
                  <p:nvPr/>
                </p:nvSpPr>
                <p:spPr bwMode="auto">
                  <a:xfrm>
                    <a:off x="6875463" y="4068763"/>
                    <a:ext cx="209550" cy="204788"/>
                  </a:xfrm>
                  <a:custGeom>
                    <a:avLst/>
                    <a:gdLst>
                      <a:gd name="T0" fmla="*/ 55 w 77"/>
                      <a:gd name="T1" fmla="*/ 75 h 75"/>
                      <a:gd name="T2" fmla="*/ 41 w 77"/>
                      <a:gd name="T3" fmla="*/ 70 h 75"/>
                      <a:gd name="T4" fmla="*/ 41 w 77"/>
                      <a:gd name="T5" fmla="*/ 70 h 75"/>
                      <a:gd name="T6" fmla="*/ 2 w 77"/>
                      <a:gd name="T7" fmla="*/ 30 h 75"/>
                      <a:gd name="T8" fmla="*/ 2 w 77"/>
                      <a:gd name="T9" fmla="*/ 24 h 75"/>
                      <a:gd name="T10" fmla="*/ 24 w 77"/>
                      <a:gd name="T11" fmla="*/ 2 h 75"/>
                      <a:gd name="T12" fmla="*/ 30 w 77"/>
                      <a:gd name="T13" fmla="*/ 2 h 75"/>
                      <a:gd name="T14" fmla="*/ 70 w 77"/>
                      <a:gd name="T15" fmla="*/ 41 h 75"/>
                      <a:gd name="T16" fmla="*/ 70 w 77"/>
                      <a:gd name="T17" fmla="*/ 70 h 75"/>
                      <a:gd name="T18" fmla="*/ 55 w 77"/>
                      <a:gd name="T19" fmla="*/ 75 h 75"/>
                      <a:gd name="T20" fmla="*/ 47 w 77"/>
                      <a:gd name="T21" fmla="*/ 64 h 75"/>
                      <a:gd name="T22" fmla="*/ 64 w 77"/>
                      <a:gd name="T23" fmla="*/ 64 h 75"/>
                      <a:gd name="T24" fmla="*/ 64 w 77"/>
                      <a:gd name="T25" fmla="*/ 47 h 75"/>
                      <a:gd name="T26" fmla="*/ 27 w 77"/>
                      <a:gd name="T27" fmla="*/ 10 h 75"/>
                      <a:gd name="T28" fmla="*/ 10 w 77"/>
                      <a:gd name="T29" fmla="*/ 27 h 75"/>
                      <a:gd name="T30" fmla="*/ 47 w 77"/>
                      <a:gd name="T31" fmla="*/ 6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 h="75">
                        <a:moveTo>
                          <a:pt x="55" y="75"/>
                        </a:moveTo>
                        <a:cubicBezTo>
                          <a:pt x="50" y="75"/>
                          <a:pt x="45" y="74"/>
                          <a:pt x="41" y="70"/>
                        </a:cubicBezTo>
                        <a:cubicBezTo>
                          <a:pt x="41" y="70"/>
                          <a:pt x="41" y="70"/>
                          <a:pt x="41" y="70"/>
                        </a:cubicBezTo>
                        <a:cubicBezTo>
                          <a:pt x="2" y="30"/>
                          <a:pt x="2" y="30"/>
                          <a:pt x="2" y="30"/>
                        </a:cubicBezTo>
                        <a:cubicBezTo>
                          <a:pt x="0" y="28"/>
                          <a:pt x="0" y="26"/>
                          <a:pt x="2" y="24"/>
                        </a:cubicBezTo>
                        <a:cubicBezTo>
                          <a:pt x="24" y="2"/>
                          <a:pt x="24" y="2"/>
                          <a:pt x="24" y="2"/>
                        </a:cubicBezTo>
                        <a:cubicBezTo>
                          <a:pt x="26" y="0"/>
                          <a:pt x="28" y="0"/>
                          <a:pt x="30" y="2"/>
                        </a:cubicBezTo>
                        <a:cubicBezTo>
                          <a:pt x="70" y="41"/>
                          <a:pt x="70" y="41"/>
                          <a:pt x="70" y="41"/>
                        </a:cubicBezTo>
                        <a:cubicBezTo>
                          <a:pt x="77" y="49"/>
                          <a:pt x="77" y="62"/>
                          <a:pt x="70" y="70"/>
                        </a:cubicBezTo>
                        <a:cubicBezTo>
                          <a:pt x="66" y="74"/>
                          <a:pt x="61" y="75"/>
                          <a:pt x="55" y="75"/>
                        </a:cubicBezTo>
                        <a:close/>
                        <a:moveTo>
                          <a:pt x="47" y="64"/>
                        </a:moveTo>
                        <a:cubicBezTo>
                          <a:pt x="52" y="69"/>
                          <a:pt x="59" y="69"/>
                          <a:pt x="64" y="64"/>
                        </a:cubicBezTo>
                        <a:cubicBezTo>
                          <a:pt x="69" y="59"/>
                          <a:pt x="69" y="52"/>
                          <a:pt x="64" y="47"/>
                        </a:cubicBezTo>
                        <a:cubicBezTo>
                          <a:pt x="27" y="10"/>
                          <a:pt x="27" y="10"/>
                          <a:pt x="27" y="10"/>
                        </a:cubicBezTo>
                        <a:cubicBezTo>
                          <a:pt x="10" y="27"/>
                          <a:pt x="10" y="27"/>
                          <a:pt x="10" y="27"/>
                        </a:cubicBezTo>
                        <a:lnTo>
                          <a:pt x="4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51" name="Freeform 461">
                    <a:extLst>
                      <a:ext uri="{FF2B5EF4-FFF2-40B4-BE49-F238E27FC236}">
                        <a16:creationId xmlns:a16="http://schemas.microsoft.com/office/drawing/2014/main" id="{7161F590-2726-46D7-AE70-D3C8D49E8CD1}"/>
                      </a:ext>
                    </a:extLst>
                  </p:cNvPr>
                  <p:cNvSpPr>
                    <a:spLocks/>
                  </p:cNvSpPr>
                  <p:nvPr/>
                </p:nvSpPr>
                <p:spPr bwMode="auto">
                  <a:xfrm>
                    <a:off x="6808788" y="4003676"/>
                    <a:ext cx="139700" cy="138113"/>
                  </a:xfrm>
                  <a:custGeom>
                    <a:avLst/>
                    <a:gdLst>
                      <a:gd name="T0" fmla="*/ 59 w 88"/>
                      <a:gd name="T1" fmla="*/ 87 h 87"/>
                      <a:gd name="T2" fmla="*/ 0 w 88"/>
                      <a:gd name="T3" fmla="*/ 29 h 87"/>
                      <a:gd name="T4" fmla="*/ 11 w 88"/>
                      <a:gd name="T5" fmla="*/ 20 h 87"/>
                      <a:gd name="T6" fmla="*/ 59 w 88"/>
                      <a:gd name="T7" fmla="*/ 68 h 87"/>
                      <a:gd name="T8" fmla="*/ 69 w 88"/>
                      <a:gd name="T9" fmla="*/ 58 h 87"/>
                      <a:gd name="T10" fmla="*/ 21 w 88"/>
                      <a:gd name="T11" fmla="*/ 10 h 87"/>
                      <a:gd name="T12" fmla="*/ 30 w 88"/>
                      <a:gd name="T13" fmla="*/ 0 h 87"/>
                      <a:gd name="T14" fmla="*/ 88 w 88"/>
                      <a:gd name="T15" fmla="*/ 58 h 87"/>
                      <a:gd name="T16" fmla="*/ 59 w 88"/>
                      <a:gd name="T1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87">
                        <a:moveTo>
                          <a:pt x="59" y="87"/>
                        </a:moveTo>
                        <a:lnTo>
                          <a:pt x="0" y="29"/>
                        </a:lnTo>
                        <a:lnTo>
                          <a:pt x="11" y="20"/>
                        </a:lnTo>
                        <a:lnTo>
                          <a:pt x="59" y="68"/>
                        </a:lnTo>
                        <a:lnTo>
                          <a:pt x="69" y="58"/>
                        </a:lnTo>
                        <a:lnTo>
                          <a:pt x="21" y="10"/>
                        </a:lnTo>
                        <a:lnTo>
                          <a:pt x="30" y="0"/>
                        </a:lnTo>
                        <a:lnTo>
                          <a:pt x="88" y="58"/>
                        </a:lnTo>
                        <a:lnTo>
                          <a:pt x="59"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52" name="Freeform 462">
                    <a:extLst>
                      <a:ext uri="{FF2B5EF4-FFF2-40B4-BE49-F238E27FC236}">
                        <a16:creationId xmlns:a16="http://schemas.microsoft.com/office/drawing/2014/main" id="{E237046B-E211-4BC7-B580-D4E00F2A5E3B}"/>
                      </a:ext>
                    </a:extLst>
                  </p:cNvPr>
                  <p:cNvSpPr>
                    <a:spLocks/>
                  </p:cNvSpPr>
                  <p:nvPr/>
                </p:nvSpPr>
                <p:spPr bwMode="auto">
                  <a:xfrm>
                    <a:off x="6827838" y="4022726"/>
                    <a:ext cx="87313" cy="84138"/>
                  </a:xfrm>
                  <a:custGeom>
                    <a:avLst/>
                    <a:gdLst>
                      <a:gd name="T0" fmla="*/ 5 w 32"/>
                      <a:gd name="T1" fmla="*/ 31 h 31"/>
                      <a:gd name="T2" fmla="*/ 2 w 32"/>
                      <a:gd name="T3" fmla="*/ 30 h 31"/>
                      <a:gd name="T4" fmla="*/ 2 w 32"/>
                      <a:gd name="T5" fmla="*/ 24 h 31"/>
                      <a:gd name="T6" fmla="*/ 24 w 32"/>
                      <a:gd name="T7" fmla="*/ 2 h 31"/>
                      <a:gd name="T8" fmla="*/ 30 w 32"/>
                      <a:gd name="T9" fmla="*/ 2 h 31"/>
                      <a:gd name="T10" fmla="*/ 30 w 32"/>
                      <a:gd name="T11" fmla="*/ 7 h 31"/>
                      <a:gd name="T12" fmla="*/ 7 w 32"/>
                      <a:gd name="T13" fmla="*/ 30 h 31"/>
                      <a:gd name="T14" fmla="*/ 5 w 32"/>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1">
                        <a:moveTo>
                          <a:pt x="5" y="31"/>
                        </a:moveTo>
                        <a:cubicBezTo>
                          <a:pt x="4" y="31"/>
                          <a:pt x="3" y="31"/>
                          <a:pt x="2" y="30"/>
                        </a:cubicBezTo>
                        <a:cubicBezTo>
                          <a:pt x="0" y="28"/>
                          <a:pt x="0" y="26"/>
                          <a:pt x="2" y="24"/>
                        </a:cubicBezTo>
                        <a:cubicBezTo>
                          <a:pt x="24" y="2"/>
                          <a:pt x="24" y="2"/>
                          <a:pt x="24" y="2"/>
                        </a:cubicBezTo>
                        <a:cubicBezTo>
                          <a:pt x="26" y="0"/>
                          <a:pt x="28" y="0"/>
                          <a:pt x="30" y="2"/>
                        </a:cubicBezTo>
                        <a:cubicBezTo>
                          <a:pt x="32" y="3"/>
                          <a:pt x="32" y="6"/>
                          <a:pt x="30" y="7"/>
                        </a:cubicBezTo>
                        <a:cubicBezTo>
                          <a:pt x="7" y="30"/>
                          <a:pt x="7" y="30"/>
                          <a:pt x="7" y="30"/>
                        </a:cubicBezTo>
                        <a:cubicBezTo>
                          <a:pt x="7" y="31"/>
                          <a:pt x="6" y="31"/>
                          <a:pt x="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53" name="Freeform 463">
                    <a:extLst>
                      <a:ext uri="{FF2B5EF4-FFF2-40B4-BE49-F238E27FC236}">
                        <a16:creationId xmlns:a16="http://schemas.microsoft.com/office/drawing/2014/main" id="{76E4ABE5-855A-4EE1-9032-D6B93FF24571}"/>
                      </a:ext>
                    </a:extLst>
                  </p:cNvPr>
                  <p:cNvSpPr>
                    <a:spLocks/>
                  </p:cNvSpPr>
                  <p:nvPr/>
                </p:nvSpPr>
                <p:spPr bwMode="auto">
                  <a:xfrm>
                    <a:off x="6337300" y="3586163"/>
                    <a:ext cx="698500" cy="577850"/>
                  </a:xfrm>
                  <a:custGeom>
                    <a:avLst/>
                    <a:gdLst>
                      <a:gd name="T0" fmla="*/ 188 w 256"/>
                      <a:gd name="T1" fmla="*/ 212 h 212"/>
                      <a:gd name="T2" fmla="*/ 4 w 256"/>
                      <a:gd name="T3" fmla="*/ 212 h 212"/>
                      <a:gd name="T4" fmla="*/ 0 w 256"/>
                      <a:gd name="T5" fmla="*/ 208 h 212"/>
                      <a:gd name="T6" fmla="*/ 0 w 256"/>
                      <a:gd name="T7" fmla="*/ 4 h 212"/>
                      <a:gd name="T8" fmla="*/ 4 w 256"/>
                      <a:gd name="T9" fmla="*/ 0 h 212"/>
                      <a:gd name="T10" fmla="*/ 252 w 256"/>
                      <a:gd name="T11" fmla="*/ 0 h 212"/>
                      <a:gd name="T12" fmla="*/ 256 w 256"/>
                      <a:gd name="T13" fmla="*/ 4 h 212"/>
                      <a:gd name="T14" fmla="*/ 252 w 256"/>
                      <a:gd name="T15" fmla="*/ 8 h 212"/>
                      <a:gd name="T16" fmla="*/ 8 w 256"/>
                      <a:gd name="T17" fmla="*/ 8 h 212"/>
                      <a:gd name="T18" fmla="*/ 8 w 256"/>
                      <a:gd name="T19" fmla="*/ 204 h 212"/>
                      <a:gd name="T20" fmla="*/ 188 w 256"/>
                      <a:gd name="T21" fmla="*/ 204 h 212"/>
                      <a:gd name="T22" fmla="*/ 192 w 256"/>
                      <a:gd name="T23" fmla="*/ 208 h 212"/>
                      <a:gd name="T24" fmla="*/ 188 w 256"/>
                      <a:gd name="T25"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6" h="212">
                        <a:moveTo>
                          <a:pt x="188" y="212"/>
                        </a:moveTo>
                        <a:cubicBezTo>
                          <a:pt x="4" y="212"/>
                          <a:pt x="4" y="212"/>
                          <a:pt x="4" y="212"/>
                        </a:cubicBezTo>
                        <a:cubicBezTo>
                          <a:pt x="2" y="212"/>
                          <a:pt x="0" y="210"/>
                          <a:pt x="0" y="208"/>
                        </a:cubicBezTo>
                        <a:cubicBezTo>
                          <a:pt x="0" y="4"/>
                          <a:pt x="0" y="4"/>
                          <a:pt x="0" y="4"/>
                        </a:cubicBezTo>
                        <a:cubicBezTo>
                          <a:pt x="0" y="2"/>
                          <a:pt x="2" y="0"/>
                          <a:pt x="4" y="0"/>
                        </a:cubicBezTo>
                        <a:cubicBezTo>
                          <a:pt x="252" y="0"/>
                          <a:pt x="252" y="0"/>
                          <a:pt x="252" y="0"/>
                        </a:cubicBezTo>
                        <a:cubicBezTo>
                          <a:pt x="254" y="0"/>
                          <a:pt x="256" y="2"/>
                          <a:pt x="256" y="4"/>
                        </a:cubicBezTo>
                        <a:cubicBezTo>
                          <a:pt x="256" y="6"/>
                          <a:pt x="254" y="8"/>
                          <a:pt x="252" y="8"/>
                        </a:cubicBezTo>
                        <a:cubicBezTo>
                          <a:pt x="8" y="8"/>
                          <a:pt x="8" y="8"/>
                          <a:pt x="8" y="8"/>
                        </a:cubicBezTo>
                        <a:cubicBezTo>
                          <a:pt x="8" y="204"/>
                          <a:pt x="8" y="204"/>
                          <a:pt x="8" y="204"/>
                        </a:cubicBezTo>
                        <a:cubicBezTo>
                          <a:pt x="188" y="204"/>
                          <a:pt x="188" y="204"/>
                          <a:pt x="188" y="204"/>
                        </a:cubicBezTo>
                        <a:cubicBezTo>
                          <a:pt x="190" y="204"/>
                          <a:pt x="192" y="206"/>
                          <a:pt x="192" y="208"/>
                        </a:cubicBezTo>
                        <a:cubicBezTo>
                          <a:pt x="192" y="210"/>
                          <a:pt x="190" y="212"/>
                          <a:pt x="188" y="2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54" name="Freeform 464">
                    <a:extLst>
                      <a:ext uri="{FF2B5EF4-FFF2-40B4-BE49-F238E27FC236}">
                        <a16:creationId xmlns:a16="http://schemas.microsoft.com/office/drawing/2014/main" id="{01E64DA1-C7FE-44CD-A6D6-DED8B8F89E24}"/>
                      </a:ext>
                    </a:extLst>
                  </p:cNvPr>
                  <p:cNvSpPr>
                    <a:spLocks noEditPoints="1"/>
                  </p:cNvSpPr>
                  <p:nvPr/>
                </p:nvSpPr>
                <p:spPr bwMode="auto">
                  <a:xfrm>
                    <a:off x="7010400" y="3509963"/>
                    <a:ext cx="134938" cy="654050"/>
                  </a:xfrm>
                  <a:custGeom>
                    <a:avLst/>
                    <a:gdLst>
                      <a:gd name="T0" fmla="*/ 9 w 49"/>
                      <a:gd name="T1" fmla="*/ 240 h 240"/>
                      <a:gd name="T2" fmla="*/ 4 w 49"/>
                      <a:gd name="T3" fmla="*/ 240 h 240"/>
                      <a:gd name="T4" fmla="*/ 0 w 49"/>
                      <a:gd name="T5" fmla="*/ 236 h 240"/>
                      <a:gd name="T6" fmla="*/ 4 w 49"/>
                      <a:gd name="T7" fmla="*/ 232 h 240"/>
                      <a:gd name="T8" fmla="*/ 9 w 49"/>
                      <a:gd name="T9" fmla="*/ 232 h 240"/>
                      <a:gd name="T10" fmla="*/ 41 w 49"/>
                      <a:gd name="T11" fmla="*/ 200 h 240"/>
                      <a:gd name="T12" fmla="*/ 9 w 49"/>
                      <a:gd name="T13" fmla="*/ 168 h 240"/>
                      <a:gd name="T14" fmla="*/ 5 w 49"/>
                      <a:gd name="T15" fmla="*/ 164 h 240"/>
                      <a:gd name="T16" fmla="*/ 5 w 49"/>
                      <a:gd name="T17" fmla="*/ 4 h 240"/>
                      <a:gd name="T18" fmla="*/ 9 w 49"/>
                      <a:gd name="T19" fmla="*/ 0 h 240"/>
                      <a:gd name="T20" fmla="*/ 49 w 49"/>
                      <a:gd name="T21" fmla="*/ 40 h 240"/>
                      <a:gd name="T22" fmla="*/ 49 w 49"/>
                      <a:gd name="T23" fmla="*/ 200 h 240"/>
                      <a:gd name="T24" fmla="*/ 9 w 49"/>
                      <a:gd name="T25" fmla="*/ 240 h 240"/>
                      <a:gd name="T26" fmla="*/ 13 w 49"/>
                      <a:gd name="T27" fmla="*/ 160 h 240"/>
                      <a:gd name="T28" fmla="*/ 41 w 49"/>
                      <a:gd name="T29" fmla="*/ 176 h 240"/>
                      <a:gd name="T30" fmla="*/ 41 w 49"/>
                      <a:gd name="T31" fmla="*/ 40 h 240"/>
                      <a:gd name="T32" fmla="*/ 13 w 49"/>
                      <a:gd name="T33" fmla="*/ 8 h 240"/>
                      <a:gd name="T34" fmla="*/ 13 w 49"/>
                      <a:gd name="T35" fmla="*/ 16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240">
                        <a:moveTo>
                          <a:pt x="9" y="240"/>
                        </a:moveTo>
                        <a:cubicBezTo>
                          <a:pt x="4" y="240"/>
                          <a:pt x="4" y="240"/>
                          <a:pt x="4" y="240"/>
                        </a:cubicBezTo>
                        <a:cubicBezTo>
                          <a:pt x="1" y="240"/>
                          <a:pt x="0" y="238"/>
                          <a:pt x="0" y="236"/>
                        </a:cubicBezTo>
                        <a:cubicBezTo>
                          <a:pt x="0" y="234"/>
                          <a:pt x="1" y="232"/>
                          <a:pt x="4" y="232"/>
                        </a:cubicBezTo>
                        <a:cubicBezTo>
                          <a:pt x="9" y="232"/>
                          <a:pt x="9" y="232"/>
                          <a:pt x="9" y="232"/>
                        </a:cubicBezTo>
                        <a:cubicBezTo>
                          <a:pt x="27" y="232"/>
                          <a:pt x="41" y="218"/>
                          <a:pt x="41" y="200"/>
                        </a:cubicBezTo>
                        <a:cubicBezTo>
                          <a:pt x="41" y="182"/>
                          <a:pt x="27" y="168"/>
                          <a:pt x="9" y="168"/>
                        </a:cubicBezTo>
                        <a:cubicBezTo>
                          <a:pt x="7" y="168"/>
                          <a:pt x="5" y="166"/>
                          <a:pt x="5" y="164"/>
                        </a:cubicBezTo>
                        <a:cubicBezTo>
                          <a:pt x="5" y="4"/>
                          <a:pt x="5" y="4"/>
                          <a:pt x="5" y="4"/>
                        </a:cubicBezTo>
                        <a:cubicBezTo>
                          <a:pt x="5" y="2"/>
                          <a:pt x="7" y="0"/>
                          <a:pt x="9" y="0"/>
                        </a:cubicBezTo>
                        <a:cubicBezTo>
                          <a:pt x="31" y="0"/>
                          <a:pt x="49" y="18"/>
                          <a:pt x="49" y="40"/>
                        </a:cubicBezTo>
                        <a:cubicBezTo>
                          <a:pt x="49" y="200"/>
                          <a:pt x="49" y="200"/>
                          <a:pt x="49" y="200"/>
                        </a:cubicBezTo>
                        <a:cubicBezTo>
                          <a:pt x="49" y="222"/>
                          <a:pt x="31" y="240"/>
                          <a:pt x="9" y="240"/>
                        </a:cubicBezTo>
                        <a:close/>
                        <a:moveTo>
                          <a:pt x="13" y="160"/>
                        </a:moveTo>
                        <a:cubicBezTo>
                          <a:pt x="24" y="161"/>
                          <a:pt x="34" y="167"/>
                          <a:pt x="41" y="176"/>
                        </a:cubicBezTo>
                        <a:cubicBezTo>
                          <a:pt x="41" y="40"/>
                          <a:pt x="41" y="40"/>
                          <a:pt x="41" y="40"/>
                        </a:cubicBezTo>
                        <a:cubicBezTo>
                          <a:pt x="41" y="24"/>
                          <a:pt x="29" y="10"/>
                          <a:pt x="13" y="8"/>
                        </a:cubicBezTo>
                        <a:lnTo>
                          <a:pt x="13"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grpSp>
          </p:grpSp>
        </p:grpSp>
        <p:grpSp>
          <p:nvGrpSpPr>
            <p:cNvPr id="27" name="Group 26">
              <a:extLst>
                <a:ext uri="{FF2B5EF4-FFF2-40B4-BE49-F238E27FC236}">
                  <a16:creationId xmlns:a16="http://schemas.microsoft.com/office/drawing/2014/main" id="{0D900D07-BA8F-4210-8E8B-B9E7BA8D2A6D}"/>
                </a:ext>
              </a:extLst>
            </p:cNvPr>
            <p:cNvGrpSpPr/>
            <p:nvPr/>
          </p:nvGrpSpPr>
          <p:grpSpPr>
            <a:xfrm>
              <a:off x="6356917" y="3071760"/>
              <a:ext cx="5555111" cy="534422"/>
              <a:chOff x="6356917" y="3506406"/>
              <a:chExt cx="5555111" cy="534422"/>
            </a:xfrm>
          </p:grpSpPr>
          <p:grpSp>
            <p:nvGrpSpPr>
              <p:cNvPr id="16" name="Group 15">
                <a:extLst>
                  <a:ext uri="{FF2B5EF4-FFF2-40B4-BE49-F238E27FC236}">
                    <a16:creationId xmlns:a16="http://schemas.microsoft.com/office/drawing/2014/main" id="{9FF36FD1-6CB8-4BD1-AE63-7554A9A066D6}"/>
                  </a:ext>
                </a:extLst>
              </p:cNvPr>
              <p:cNvGrpSpPr/>
              <p:nvPr/>
            </p:nvGrpSpPr>
            <p:grpSpPr>
              <a:xfrm>
                <a:off x="6697372" y="3619729"/>
                <a:ext cx="5214656" cy="307776"/>
                <a:chOff x="6697372" y="3619729"/>
                <a:chExt cx="5214656" cy="307776"/>
              </a:xfrm>
            </p:grpSpPr>
            <p:sp>
              <p:nvSpPr>
                <p:cNvPr id="15" name="TextBox 14">
                  <a:extLst>
                    <a:ext uri="{FF2B5EF4-FFF2-40B4-BE49-F238E27FC236}">
                      <a16:creationId xmlns:a16="http://schemas.microsoft.com/office/drawing/2014/main" id="{ADBEEAA0-8093-4788-B44D-F4C3E6ED6D88}"/>
                    </a:ext>
                  </a:extLst>
                </p:cNvPr>
                <p:cNvSpPr txBox="1"/>
                <p:nvPr/>
              </p:nvSpPr>
              <p:spPr>
                <a:xfrm>
                  <a:off x="6856998" y="3635118"/>
                  <a:ext cx="4430194" cy="276999"/>
                </a:xfrm>
                <a:prstGeom prst="rect">
                  <a:avLst/>
                </a:prstGeom>
                <a:noFill/>
              </p:spPr>
              <p:txBody>
                <a:bodyPr wrap="square">
                  <a:spAutoFit/>
                </a:bodyPr>
                <a:lstStyle/>
                <a:p>
                  <a:pPr>
                    <a:defRPr/>
                  </a:pPr>
                  <a:r>
                    <a:rPr lang="en-US" sz="1200" dirty="0">
                      <a:solidFill>
                        <a:prstClr val="black"/>
                      </a:solidFill>
                      <a:latin typeface="Segoe UI"/>
                    </a:rPr>
                    <a:t>Automatic migration of artifacts such as proxy, kvm, users, etc.</a:t>
                  </a:r>
                </a:p>
              </p:txBody>
            </p:sp>
            <p:sp>
              <p:nvSpPr>
                <p:cNvPr id="23" name="Rectangle: Rounded Corners 22">
                  <a:extLst>
                    <a:ext uri="{FF2B5EF4-FFF2-40B4-BE49-F238E27FC236}">
                      <a16:creationId xmlns:a16="http://schemas.microsoft.com/office/drawing/2014/main" id="{F8D92CA2-1238-4B47-81BB-A7B41086B98C}"/>
                    </a:ext>
                  </a:extLst>
                </p:cNvPr>
                <p:cNvSpPr/>
                <p:nvPr/>
              </p:nvSpPr>
              <p:spPr>
                <a:xfrm>
                  <a:off x="6697372" y="3619729"/>
                  <a:ext cx="5214656" cy="307776"/>
                </a:xfrm>
                <a:prstGeom prst="roundRect">
                  <a:avLst/>
                </a:prstGeom>
                <a:noFill/>
                <a:ln w="19050">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grpSp>
            <p:nvGrpSpPr>
              <p:cNvPr id="31" name="Group 30">
                <a:extLst>
                  <a:ext uri="{FF2B5EF4-FFF2-40B4-BE49-F238E27FC236}">
                    <a16:creationId xmlns:a16="http://schemas.microsoft.com/office/drawing/2014/main" id="{61C7D32E-EF8F-4B33-96D9-640BB250DB52}"/>
                  </a:ext>
                </a:extLst>
              </p:cNvPr>
              <p:cNvGrpSpPr/>
              <p:nvPr/>
            </p:nvGrpSpPr>
            <p:grpSpPr>
              <a:xfrm>
                <a:off x="6356917" y="3506406"/>
                <a:ext cx="533468" cy="534422"/>
                <a:chOff x="5755331" y="3888735"/>
                <a:chExt cx="730800" cy="732108"/>
              </a:xfrm>
            </p:grpSpPr>
            <p:sp>
              <p:nvSpPr>
                <p:cNvPr id="33" name="Oval 32">
                  <a:extLst>
                    <a:ext uri="{FF2B5EF4-FFF2-40B4-BE49-F238E27FC236}">
                      <a16:creationId xmlns:a16="http://schemas.microsoft.com/office/drawing/2014/main" id="{A1F2BB67-2DD3-40F4-9062-75FEDC317276}"/>
                    </a:ext>
                  </a:extLst>
                </p:cNvPr>
                <p:cNvSpPr/>
                <p:nvPr/>
              </p:nvSpPr>
              <p:spPr>
                <a:xfrm>
                  <a:off x="5755331" y="3888735"/>
                  <a:ext cx="730800" cy="732108"/>
                </a:xfrm>
                <a:prstGeom prst="ellipse">
                  <a:avLst/>
                </a:prstGeom>
                <a:solidFill>
                  <a:srgbClr val="0080B7"/>
                </a:solidFill>
                <a:ln>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56" name="Group 55">
                  <a:extLst>
                    <a:ext uri="{FF2B5EF4-FFF2-40B4-BE49-F238E27FC236}">
                      <a16:creationId xmlns:a16="http://schemas.microsoft.com/office/drawing/2014/main" id="{A87BE11E-F273-4176-8CCC-52A641D9424A}"/>
                    </a:ext>
                  </a:extLst>
                </p:cNvPr>
                <p:cNvGrpSpPr/>
                <p:nvPr/>
              </p:nvGrpSpPr>
              <p:grpSpPr>
                <a:xfrm>
                  <a:off x="5904859" y="4075890"/>
                  <a:ext cx="462068" cy="394330"/>
                  <a:chOff x="8807368" y="5270500"/>
                  <a:chExt cx="606425" cy="517526"/>
                </a:xfrm>
                <a:solidFill>
                  <a:schemeClr val="bg1"/>
                </a:solidFill>
              </p:grpSpPr>
              <p:sp>
                <p:nvSpPr>
                  <p:cNvPr id="57" name="Freeform 360">
                    <a:extLst>
                      <a:ext uri="{FF2B5EF4-FFF2-40B4-BE49-F238E27FC236}">
                        <a16:creationId xmlns:a16="http://schemas.microsoft.com/office/drawing/2014/main" id="{661CC9BC-7C48-47EA-8B7A-E340A015BDE9}"/>
                      </a:ext>
                    </a:extLst>
                  </p:cNvPr>
                  <p:cNvSpPr>
                    <a:spLocks noEditPoints="1"/>
                  </p:cNvSpPr>
                  <p:nvPr/>
                </p:nvSpPr>
                <p:spPr bwMode="auto">
                  <a:xfrm>
                    <a:off x="8947068" y="5270500"/>
                    <a:ext cx="323850" cy="322263"/>
                  </a:xfrm>
                  <a:custGeom>
                    <a:avLst/>
                    <a:gdLst>
                      <a:gd name="T0" fmla="*/ 43 w 119"/>
                      <a:gd name="T1" fmla="*/ 118 h 118"/>
                      <a:gd name="T2" fmla="*/ 29 w 119"/>
                      <a:gd name="T3" fmla="*/ 111 h 118"/>
                      <a:gd name="T4" fmla="*/ 34 w 119"/>
                      <a:gd name="T5" fmla="*/ 97 h 118"/>
                      <a:gd name="T6" fmla="*/ 11 w 119"/>
                      <a:gd name="T7" fmla="*/ 91 h 118"/>
                      <a:gd name="T8" fmla="*/ 7 w 119"/>
                      <a:gd name="T9" fmla="*/ 90 h 118"/>
                      <a:gd name="T10" fmla="*/ 3 w 119"/>
                      <a:gd name="T11" fmla="*/ 74 h 118"/>
                      <a:gd name="T12" fmla="*/ 14 w 119"/>
                      <a:gd name="T13" fmla="*/ 53 h 118"/>
                      <a:gd name="T14" fmla="*/ 1 w 119"/>
                      <a:gd name="T15" fmla="*/ 47 h 118"/>
                      <a:gd name="T16" fmla="*/ 5 w 119"/>
                      <a:gd name="T17" fmla="*/ 32 h 118"/>
                      <a:gd name="T18" fmla="*/ 21 w 119"/>
                      <a:gd name="T19" fmla="*/ 35 h 118"/>
                      <a:gd name="T20" fmla="*/ 28 w 119"/>
                      <a:gd name="T21" fmla="*/ 11 h 118"/>
                      <a:gd name="T22" fmla="*/ 29 w 119"/>
                      <a:gd name="T23" fmla="*/ 7 h 118"/>
                      <a:gd name="T24" fmla="*/ 45 w 119"/>
                      <a:gd name="T25" fmla="*/ 3 h 118"/>
                      <a:gd name="T26" fmla="*/ 68 w 119"/>
                      <a:gd name="T27" fmla="*/ 14 h 118"/>
                      <a:gd name="T28" fmla="*/ 74 w 119"/>
                      <a:gd name="T29" fmla="*/ 1 h 118"/>
                      <a:gd name="T30" fmla="*/ 89 w 119"/>
                      <a:gd name="T31" fmla="*/ 6 h 118"/>
                      <a:gd name="T32" fmla="*/ 90 w 119"/>
                      <a:gd name="T33" fmla="*/ 9 h 118"/>
                      <a:gd name="T34" fmla="*/ 97 w 119"/>
                      <a:gd name="T35" fmla="*/ 32 h 118"/>
                      <a:gd name="T36" fmla="*/ 112 w 119"/>
                      <a:gd name="T37" fmla="*/ 28 h 118"/>
                      <a:gd name="T38" fmla="*/ 118 w 119"/>
                      <a:gd name="T39" fmla="*/ 43 h 118"/>
                      <a:gd name="T40" fmla="*/ 105 w 119"/>
                      <a:gd name="T41" fmla="*/ 50 h 118"/>
                      <a:gd name="T42" fmla="*/ 117 w 119"/>
                      <a:gd name="T43" fmla="*/ 69 h 118"/>
                      <a:gd name="T44" fmla="*/ 119 w 119"/>
                      <a:gd name="T45" fmla="*/ 73 h 118"/>
                      <a:gd name="T46" fmla="*/ 111 w 119"/>
                      <a:gd name="T47" fmla="*/ 88 h 118"/>
                      <a:gd name="T48" fmla="*/ 87 w 119"/>
                      <a:gd name="T49" fmla="*/ 96 h 118"/>
                      <a:gd name="T50" fmla="*/ 91 w 119"/>
                      <a:gd name="T51" fmla="*/ 111 h 118"/>
                      <a:gd name="T52" fmla="*/ 74 w 119"/>
                      <a:gd name="T53" fmla="*/ 115 h 118"/>
                      <a:gd name="T54" fmla="*/ 52 w 119"/>
                      <a:gd name="T55" fmla="*/ 104 h 118"/>
                      <a:gd name="T56" fmla="*/ 45 w 119"/>
                      <a:gd name="T57" fmla="*/ 118 h 118"/>
                      <a:gd name="T58" fmla="*/ 43 w 119"/>
                      <a:gd name="T59" fmla="*/ 111 h 118"/>
                      <a:gd name="T60" fmla="*/ 51 w 119"/>
                      <a:gd name="T61" fmla="*/ 98 h 118"/>
                      <a:gd name="T62" fmla="*/ 74 w 119"/>
                      <a:gd name="T63" fmla="*/ 99 h 118"/>
                      <a:gd name="T64" fmla="*/ 85 w 119"/>
                      <a:gd name="T65" fmla="*/ 107 h 118"/>
                      <a:gd name="T66" fmla="*/ 82 w 119"/>
                      <a:gd name="T67" fmla="*/ 92 h 118"/>
                      <a:gd name="T68" fmla="*/ 98 w 119"/>
                      <a:gd name="T69" fmla="*/ 77 h 118"/>
                      <a:gd name="T70" fmla="*/ 112 w 119"/>
                      <a:gd name="T71" fmla="*/ 74 h 118"/>
                      <a:gd name="T72" fmla="*/ 99 w 119"/>
                      <a:gd name="T73" fmla="*/ 66 h 118"/>
                      <a:gd name="T74" fmla="*/ 100 w 119"/>
                      <a:gd name="T75" fmla="*/ 45 h 118"/>
                      <a:gd name="T76" fmla="*/ 108 w 119"/>
                      <a:gd name="T77" fmla="*/ 33 h 118"/>
                      <a:gd name="T78" fmla="*/ 93 w 119"/>
                      <a:gd name="T79" fmla="*/ 37 h 118"/>
                      <a:gd name="T80" fmla="*/ 79 w 119"/>
                      <a:gd name="T81" fmla="*/ 21 h 118"/>
                      <a:gd name="T82" fmla="*/ 77 w 119"/>
                      <a:gd name="T83" fmla="*/ 7 h 118"/>
                      <a:gd name="T84" fmla="*/ 69 w 119"/>
                      <a:gd name="T85" fmla="*/ 20 h 118"/>
                      <a:gd name="T86" fmla="*/ 46 w 119"/>
                      <a:gd name="T87" fmla="*/ 19 h 118"/>
                      <a:gd name="T88" fmla="*/ 34 w 119"/>
                      <a:gd name="T89" fmla="*/ 11 h 118"/>
                      <a:gd name="T90" fmla="*/ 38 w 119"/>
                      <a:gd name="T91" fmla="*/ 26 h 118"/>
                      <a:gd name="T92" fmla="*/ 21 w 119"/>
                      <a:gd name="T93" fmla="*/ 41 h 118"/>
                      <a:gd name="T94" fmla="*/ 7 w 119"/>
                      <a:gd name="T95" fmla="*/ 44 h 118"/>
                      <a:gd name="T96" fmla="*/ 21 w 119"/>
                      <a:gd name="T97" fmla="*/ 52 h 118"/>
                      <a:gd name="T98" fmla="*/ 20 w 119"/>
                      <a:gd name="T99" fmla="*/ 73 h 118"/>
                      <a:gd name="T100" fmla="*/ 12 w 119"/>
                      <a:gd name="T101" fmla="*/ 85 h 118"/>
                      <a:gd name="T102" fmla="*/ 27 w 119"/>
                      <a:gd name="T103" fmla="*/ 81 h 118"/>
                      <a:gd name="T104" fmla="*/ 40 w 119"/>
                      <a:gd name="T105" fmla="*/ 9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9" h="118">
                        <a:moveTo>
                          <a:pt x="45" y="118"/>
                        </a:moveTo>
                        <a:cubicBezTo>
                          <a:pt x="44" y="118"/>
                          <a:pt x="44" y="118"/>
                          <a:pt x="43" y="118"/>
                        </a:cubicBezTo>
                        <a:cubicBezTo>
                          <a:pt x="31" y="112"/>
                          <a:pt x="31" y="112"/>
                          <a:pt x="31" y="112"/>
                        </a:cubicBezTo>
                        <a:cubicBezTo>
                          <a:pt x="30" y="112"/>
                          <a:pt x="30" y="112"/>
                          <a:pt x="29" y="111"/>
                        </a:cubicBezTo>
                        <a:cubicBezTo>
                          <a:pt x="29" y="110"/>
                          <a:pt x="29" y="109"/>
                          <a:pt x="29" y="109"/>
                        </a:cubicBezTo>
                        <a:cubicBezTo>
                          <a:pt x="34" y="97"/>
                          <a:pt x="34" y="97"/>
                          <a:pt x="34" y="97"/>
                        </a:cubicBezTo>
                        <a:cubicBezTo>
                          <a:pt x="30" y="94"/>
                          <a:pt x="26" y="90"/>
                          <a:pt x="23" y="86"/>
                        </a:cubicBezTo>
                        <a:cubicBezTo>
                          <a:pt x="11" y="91"/>
                          <a:pt x="11" y="91"/>
                          <a:pt x="11" y="91"/>
                        </a:cubicBezTo>
                        <a:cubicBezTo>
                          <a:pt x="11" y="92"/>
                          <a:pt x="10" y="92"/>
                          <a:pt x="9" y="91"/>
                        </a:cubicBezTo>
                        <a:cubicBezTo>
                          <a:pt x="8" y="91"/>
                          <a:pt x="8" y="91"/>
                          <a:pt x="7" y="90"/>
                        </a:cubicBezTo>
                        <a:cubicBezTo>
                          <a:pt x="2" y="77"/>
                          <a:pt x="2" y="77"/>
                          <a:pt x="2" y="77"/>
                        </a:cubicBezTo>
                        <a:cubicBezTo>
                          <a:pt x="1" y="76"/>
                          <a:pt x="2" y="74"/>
                          <a:pt x="3" y="74"/>
                        </a:cubicBezTo>
                        <a:cubicBezTo>
                          <a:pt x="15" y="68"/>
                          <a:pt x="15" y="68"/>
                          <a:pt x="15" y="68"/>
                        </a:cubicBezTo>
                        <a:cubicBezTo>
                          <a:pt x="14" y="63"/>
                          <a:pt x="14" y="58"/>
                          <a:pt x="14" y="53"/>
                        </a:cubicBezTo>
                        <a:cubicBezTo>
                          <a:pt x="3" y="49"/>
                          <a:pt x="3" y="49"/>
                          <a:pt x="3" y="49"/>
                        </a:cubicBezTo>
                        <a:cubicBezTo>
                          <a:pt x="2" y="49"/>
                          <a:pt x="1" y="48"/>
                          <a:pt x="1" y="47"/>
                        </a:cubicBezTo>
                        <a:cubicBezTo>
                          <a:pt x="0" y="47"/>
                          <a:pt x="0" y="46"/>
                          <a:pt x="1" y="45"/>
                        </a:cubicBezTo>
                        <a:cubicBezTo>
                          <a:pt x="5" y="32"/>
                          <a:pt x="5" y="32"/>
                          <a:pt x="5" y="32"/>
                        </a:cubicBezTo>
                        <a:cubicBezTo>
                          <a:pt x="6" y="31"/>
                          <a:pt x="8" y="30"/>
                          <a:pt x="9" y="30"/>
                        </a:cubicBezTo>
                        <a:cubicBezTo>
                          <a:pt x="21" y="35"/>
                          <a:pt x="21" y="35"/>
                          <a:pt x="21" y="35"/>
                        </a:cubicBezTo>
                        <a:cubicBezTo>
                          <a:pt x="24" y="30"/>
                          <a:pt x="28" y="26"/>
                          <a:pt x="33" y="22"/>
                        </a:cubicBezTo>
                        <a:cubicBezTo>
                          <a:pt x="28" y="11"/>
                          <a:pt x="28" y="11"/>
                          <a:pt x="28" y="11"/>
                        </a:cubicBezTo>
                        <a:cubicBezTo>
                          <a:pt x="27" y="10"/>
                          <a:pt x="27" y="9"/>
                          <a:pt x="27" y="8"/>
                        </a:cubicBezTo>
                        <a:cubicBezTo>
                          <a:pt x="28" y="8"/>
                          <a:pt x="28" y="7"/>
                          <a:pt x="29" y="7"/>
                        </a:cubicBezTo>
                        <a:cubicBezTo>
                          <a:pt x="41" y="1"/>
                          <a:pt x="41" y="1"/>
                          <a:pt x="41" y="1"/>
                        </a:cubicBezTo>
                        <a:cubicBezTo>
                          <a:pt x="43" y="0"/>
                          <a:pt x="45" y="1"/>
                          <a:pt x="45" y="3"/>
                        </a:cubicBezTo>
                        <a:cubicBezTo>
                          <a:pt x="51" y="14"/>
                          <a:pt x="51" y="14"/>
                          <a:pt x="51" y="14"/>
                        </a:cubicBezTo>
                        <a:cubicBezTo>
                          <a:pt x="56" y="13"/>
                          <a:pt x="62" y="13"/>
                          <a:pt x="68" y="14"/>
                        </a:cubicBezTo>
                        <a:cubicBezTo>
                          <a:pt x="72" y="2"/>
                          <a:pt x="72" y="2"/>
                          <a:pt x="72" y="2"/>
                        </a:cubicBezTo>
                        <a:cubicBezTo>
                          <a:pt x="73" y="1"/>
                          <a:pt x="73" y="1"/>
                          <a:pt x="74" y="1"/>
                        </a:cubicBezTo>
                        <a:cubicBezTo>
                          <a:pt x="75" y="0"/>
                          <a:pt x="76" y="0"/>
                          <a:pt x="76" y="0"/>
                        </a:cubicBezTo>
                        <a:cubicBezTo>
                          <a:pt x="89" y="6"/>
                          <a:pt x="89" y="6"/>
                          <a:pt x="89" y="6"/>
                        </a:cubicBezTo>
                        <a:cubicBezTo>
                          <a:pt x="90" y="6"/>
                          <a:pt x="90" y="6"/>
                          <a:pt x="90" y="7"/>
                        </a:cubicBezTo>
                        <a:cubicBezTo>
                          <a:pt x="91" y="8"/>
                          <a:pt x="91" y="9"/>
                          <a:pt x="90" y="9"/>
                        </a:cubicBezTo>
                        <a:cubicBezTo>
                          <a:pt x="86" y="21"/>
                          <a:pt x="86" y="21"/>
                          <a:pt x="86" y="21"/>
                        </a:cubicBezTo>
                        <a:cubicBezTo>
                          <a:pt x="90" y="24"/>
                          <a:pt x="94" y="28"/>
                          <a:pt x="97" y="32"/>
                        </a:cubicBezTo>
                        <a:cubicBezTo>
                          <a:pt x="108" y="27"/>
                          <a:pt x="108" y="27"/>
                          <a:pt x="108" y="27"/>
                        </a:cubicBezTo>
                        <a:cubicBezTo>
                          <a:pt x="110" y="26"/>
                          <a:pt x="112" y="27"/>
                          <a:pt x="112" y="28"/>
                        </a:cubicBezTo>
                        <a:cubicBezTo>
                          <a:pt x="118" y="41"/>
                          <a:pt x="118" y="41"/>
                          <a:pt x="118" y="41"/>
                        </a:cubicBezTo>
                        <a:cubicBezTo>
                          <a:pt x="118" y="41"/>
                          <a:pt x="118" y="42"/>
                          <a:pt x="118" y="43"/>
                        </a:cubicBezTo>
                        <a:cubicBezTo>
                          <a:pt x="118" y="44"/>
                          <a:pt x="117" y="44"/>
                          <a:pt x="116" y="45"/>
                        </a:cubicBezTo>
                        <a:cubicBezTo>
                          <a:pt x="105" y="50"/>
                          <a:pt x="105" y="50"/>
                          <a:pt x="105" y="50"/>
                        </a:cubicBezTo>
                        <a:cubicBezTo>
                          <a:pt x="106" y="55"/>
                          <a:pt x="106" y="60"/>
                          <a:pt x="105" y="65"/>
                        </a:cubicBezTo>
                        <a:cubicBezTo>
                          <a:pt x="117" y="69"/>
                          <a:pt x="117" y="69"/>
                          <a:pt x="117" y="69"/>
                        </a:cubicBezTo>
                        <a:cubicBezTo>
                          <a:pt x="118" y="70"/>
                          <a:pt x="119" y="70"/>
                          <a:pt x="119" y="71"/>
                        </a:cubicBezTo>
                        <a:cubicBezTo>
                          <a:pt x="119" y="71"/>
                          <a:pt x="119" y="72"/>
                          <a:pt x="119" y="73"/>
                        </a:cubicBezTo>
                        <a:cubicBezTo>
                          <a:pt x="114" y="86"/>
                          <a:pt x="114" y="86"/>
                          <a:pt x="114" y="86"/>
                        </a:cubicBezTo>
                        <a:cubicBezTo>
                          <a:pt x="114" y="87"/>
                          <a:pt x="112" y="88"/>
                          <a:pt x="111" y="88"/>
                        </a:cubicBezTo>
                        <a:cubicBezTo>
                          <a:pt x="99" y="83"/>
                          <a:pt x="99" y="83"/>
                          <a:pt x="99" y="83"/>
                        </a:cubicBezTo>
                        <a:cubicBezTo>
                          <a:pt x="96" y="88"/>
                          <a:pt x="92" y="92"/>
                          <a:pt x="87" y="96"/>
                        </a:cubicBezTo>
                        <a:cubicBezTo>
                          <a:pt x="92" y="107"/>
                          <a:pt x="92" y="107"/>
                          <a:pt x="92" y="107"/>
                        </a:cubicBezTo>
                        <a:cubicBezTo>
                          <a:pt x="93" y="109"/>
                          <a:pt x="92" y="111"/>
                          <a:pt x="91" y="111"/>
                        </a:cubicBezTo>
                        <a:cubicBezTo>
                          <a:pt x="78" y="117"/>
                          <a:pt x="78" y="117"/>
                          <a:pt x="78" y="117"/>
                        </a:cubicBezTo>
                        <a:cubicBezTo>
                          <a:pt x="77" y="118"/>
                          <a:pt x="75" y="117"/>
                          <a:pt x="74" y="115"/>
                        </a:cubicBezTo>
                        <a:cubicBezTo>
                          <a:pt x="69" y="104"/>
                          <a:pt x="69" y="104"/>
                          <a:pt x="69" y="104"/>
                        </a:cubicBezTo>
                        <a:cubicBezTo>
                          <a:pt x="64" y="105"/>
                          <a:pt x="58" y="105"/>
                          <a:pt x="52" y="104"/>
                        </a:cubicBezTo>
                        <a:cubicBezTo>
                          <a:pt x="47" y="116"/>
                          <a:pt x="47" y="116"/>
                          <a:pt x="47" y="116"/>
                        </a:cubicBezTo>
                        <a:cubicBezTo>
                          <a:pt x="47" y="117"/>
                          <a:pt x="46" y="118"/>
                          <a:pt x="45" y="118"/>
                        </a:cubicBezTo>
                        <a:close/>
                        <a:moveTo>
                          <a:pt x="36" y="108"/>
                        </a:moveTo>
                        <a:cubicBezTo>
                          <a:pt x="43" y="111"/>
                          <a:pt x="43" y="111"/>
                          <a:pt x="43" y="111"/>
                        </a:cubicBezTo>
                        <a:cubicBezTo>
                          <a:pt x="47" y="100"/>
                          <a:pt x="47" y="100"/>
                          <a:pt x="47" y="100"/>
                        </a:cubicBezTo>
                        <a:cubicBezTo>
                          <a:pt x="48" y="98"/>
                          <a:pt x="49" y="97"/>
                          <a:pt x="51" y="98"/>
                        </a:cubicBezTo>
                        <a:cubicBezTo>
                          <a:pt x="57" y="99"/>
                          <a:pt x="64" y="99"/>
                          <a:pt x="70" y="97"/>
                        </a:cubicBezTo>
                        <a:cubicBezTo>
                          <a:pt x="72" y="97"/>
                          <a:pt x="73" y="98"/>
                          <a:pt x="74" y="99"/>
                        </a:cubicBezTo>
                        <a:cubicBezTo>
                          <a:pt x="79" y="110"/>
                          <a:pt x="79" y="110"/>
                          <a:pt x="79" y="110"/>
                        </a:cubicBezTo>
                        <a:cubicBezTo>
                          <a:pt x="85" y="107"/>
                          <a:pt x="85" y="107"/>
                          <a:pt x="85" y="107"/>
                        </a:cubicBezTo>
                        <a:cubicBezTo>
                          <a:pt x="80" y="96"/>
                          <a:pt x="80" y="96"/>
                          <a:pt x="80" y="96"/>
                        </a:cubicBezTo>
                        <a:cubicBezTo>
                          <a:pt x="80" y="95"/>
                          <a:pt x="80" y="93"/>
                          <a:pt x="82" y="92"/>
                        </a:cubicBezTo>
                        <a:cubicBezTo>
                          <a:pt x="87" y="89"/>
                          <a:pt x="92" y="84"/>
                          <a:pt x="95" y="78"/>
                        </a:cubicBezTo>
                        <a:cubicBezTo>
                          <a:pt x="95" y="77"/>
                          <a:pt x="97" y="76"/>
                          <a:pt x="98" y="77"/>
                        </a:cubicBezTo>
                        <a:cubicBezTo>
                          <a:pt x="110" y="81"/>
                          <a:pt x="110" y="81"/>
                          <a:pt x="110" y="81"/>
                        </a:cubicBezTo>
                        <a:cubicBezTo>
                          <a:pt x="112" y="74"/>
                          <a:pt x="112" y="74"/>
                          <a:pt x="112" y="74"/>
                        </a:cubicBezTo>
                        <a:cubicBezTo>
                          <a:pt x="101" y="70"/>
                          <a:pt x="101" y="70"/>
                          <a:pt x="101" y="70"/>
                        </a:cubicBezTo>
                        <a:cubicBezTo>
                          <a:pt x="99" y="69"/>
                          <a:pt x="99" y="68"/>
                          <a:pt x="99" y="66"/>
                        </a:cubicBezTo>
                        <a:cubicBezTo>
                          <a:pt x="100" y="61"/>
                          <a:pt x="100" y="54"/>
                          <a:pt x="98" y="49"/>
                        </a:cubicBezTo>
                        <a:cubicBezTo>
                          <a:pt x="98" y="47"/>
                          <a:pt x="99" y="46"/>
                          <a:pt x="100" y="45"/>
                        </a:cubicBezTo>
                        <a:cubicBezTo>
                          <a:pt x="111" y="40"/>
                          <a:pt x="111" y="40"/>
                          <a:pt x="111" y="40"/>
                        </a:cubicBezTo>
                        <a:cubicBezTo>
                          <a:pt x="108" y="33"/>
                          <a:pt x="108" y="33"/>
                          <a:pt x="108" y="33"/>
                        </a:cubicBezTo>
                        <a:cubicBezTo>
                          <a:pt x="97" y="38"/>
                          <a:pt x="97" y="38"/>
                          <a:pt x="97" y="38"/>
                        </a:cubicBezTo>
                        <a:cubicBezTo>
                          <a:pt x="96" y="39"/>
                          <a:pt x="94" y="38"/>
                          <a:pt x="93" y="37"/>
                        </a:cubicBezTo>
                        <a:cubicBezTo>
                          <a:pt x="90" y="32"/>
                          <a:pt x="86" y="28"/>
                          <a:pt x="80" y="25"/>
                        </a:cubicBezTo>
                        <a:cubicBezTo>
                          <a:pt x="79" y="24"/>
                          <a:pt x="79" y="23"/>
                          <a:pt x="79" y="21"/>
                        </a:cubicBezTo>
                        <a:cubicBezTo>
                          <a:pt x="84" y="10"/>
                          <a:pt x="84" y="10"/>
                          <a:pt x="84" y="10"/>
                        </a:cubicBezTo>
                        <a:cubicBezTo>
                          <a:pt x="77" y="7"/>
                          <a:pt x="77" y="7"/>
                          <a:pt x="77" y="7"/>
                        </a:cubicBezTo>
                        <a:cubicBezTo>
                          <a:pt x="72" y="18"/>
                          <a:pt x="72" y="18"/>
                          <a:pt x="72" y="18"/>
                        </a:cubicBezTo>
                        <a:cubicBezTo>
                          <a:pt x="72" y="20"/>
                          <a:pt x="70" y="21"/>
                          <a:pt x="69" y="20"/>
                        </a:cubicBezTo>
                        <a:cubicBezTo>
                          <a:pt x="63" y="19"/>
                          <a:pt x="56" y="19"/>
                          <a:pt x="50" y="21"/>
                        </a:cubicBezTo>
                        <a:cubicBezTo>
                          <a:pt x="48" y="21"/>
                          <a:pt x="47" y="20"/>
                          <a:pt x="46" y="19"/>
                        </a:cubicBezTo>
                        <a:cubicBezTo>
                          <a:pt x="41" y="8"/>
                          <a:pt x="41" y="8"/>
                          <a:pt x="41" y="8"/>
                        </a:cubicBezTo>
                        <a:cubicBezTo>
                          <a:pt x="34" y="11"/>
                          <a:pt x="34" y="11"/>
                          <a:pt x="34" y="11"/>
                        </a:cubicBezTo>
                        <a:cubicBezTo>
                          <a:pt x="39" y="22"/>
                          <a:pt x="39" y="22"/>
                          <a:pt x="39" y="22"/>
                        </a:cubicBezTo>
                        <a:cubicBezTo>
                          <a:pt x="40" y="23"/>
                          <a:pt x="39" y="25"/>
                          <a:pt x="38" y="26"/>
                        </a:cubicBezTo>
                        <a:cubicBezTo>
                          <a:pt x="33" y="29"/>
                          <a:pt x="28" y="34"/>
                          <a:pt x="25" y="40"/>
                        </a:cubicBezTo>
                        <a:cubicBezTo>
                          <a:pt x="24" y="41"/>
                          <a:pt x="23" y="42"/>
                          <a:pt x="21" y="41"/>
                        </a:cubicBezTo>
                        <a:cubicBezTo>
                          <a:pt x="10" y="37"/>
                          <a:pt x="10" y="37"/>
                          <a:pt x="10" y="37"/>
                        </a:cubicBezTo>
                        <a:cubicBezTo>
                          <a:pt x="7" y="44"/>
                          <a:pt x="7" y="44"/>
                          <a:pt x="7" y="44"/>
                        </a:cubicBezTo>
                        <a:cubicBezTo>
                          <a:pt x="19" y="48"/>
                          <a:pt x="19" y="48"/>
                          <a:pt x="19" y="48"/>
                        </a:cubicBezTo>
                        <a:cubicBezTo>
                          <a:pt x="20" y="49"/>
                          <a:pt x="21" y="50"/>
                          <a:pt x="21" y="52"/>
                        </a:cubicBezTo>
                        <a:cubicBezTo>
                          <a:pt x="20" y="57"/>
                          <a:pt x="20" y="64"/>
                          <a:pt x="21" y="69"/>
                        </a:cubicBezTo>
                        <a:cubicBezTo>
                          <a:pt x="22" y="71"/>
                          <a:pt x="21" y="72"/>
                          <a:pt x="20" y="73"/>
                        </a:cubicBezTo>
                        <a:cubicBezTo>
                          <a:pt x="9" y="78"/>
                          <a:pt x="9" y="78"/>
                          <a:pt x="9" y="78"/>
                        </a:cubicBezTo>
                        <a:cubicBezTo>
                          <a:pt x="12" y="85"/>
                          <a:pt x="12" y="85"/>
                          <a:pt x="12" y="85"/>
                        </a:cubicBezTo>
                        <a:cubicBezTo>
                          <a:pt x="23" y="80"/>
                          <a:pt x="23" y="80"/>
                          <a:pt x="23" y="80"/>
                        </a:cubicBezTo>
                        <a:cubicBezTo>
                          <a:pt x="24" y="79"/>
                          <a:pt x="26" y="80"/>
                          <a:pt x="27" y="81"/>
                        </a:cubicBezTo>
                        <a:cubicBezTo>
                          <a:pt x="30" y="86"/>
                          <a:pt x="34" y="90"/>
                          <a:pt x="39" y="93"/>
                        </a:cubicBezTo>
                        <a:cubicBezTo>
                          <a:pt x="41" y="94"/>
                          <a:pt x="41" y="95"/>
                          <a:pt x="40" y="97"/>
                        </a:cubicBezTo>
                        <a:lnTo>
                          <a:pt x="36"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 name="Freeform 361">
                    <a:extLst>
                      <a:ext uri="{FF2B5EF4-FFF2-40B4-BE49-F238E27FC236}">
                        <a16:creationId xmlns:a16="http://schemas.microsoft.com/office/drawing/2014/main" id="{FC62BB30-1238-42C1-9A92-C9E8A3BE8408}"/>
                      </a:ext>
                    </a:extLst>
                  </p:cNvPr>
                  <p:cNvSpPr>
                    <a:spLocks noEditPoints="1"/>
                  </p:cNvSpPr>
                  <p:nvPr/>
                </p:nvSpPr>
                <p:spPr bwMode="auto">
                  <a:xfrm>
                    <a:off x="9055018" y="5376863"/>
                    <a:ext cx="109538" cy="109538"/>
                  </a:xfrm>
                  <a:custGeom>
                    <a:avLst/>
                    <a:gdLst>
                      <a:gd name="T0" fmla="*/ 20 w 40"/>
                      <a:gd name="T1" fmla="*/ 40 h 40"/>
                      <a:gd name="T2" fmla="*/ 0 w 40"/>
                      <a:gd name="T3" fmla="*/ 20 h 40"/>
                      <a:gd name="T4" fmla="*/ 20 w 40"/>
                      <a:gd name="T5" fmla="*/ 0 h 40"/>
                      <a:gd name="T6" fmla="*/ 40 w 40"/>
                      <a:gd name="T7" fmla="*/ 20 h 40"/>
                      <a:gd name="T8" fmla="*/ 20 w 40"/>
                      <a:gd name="T9" fmla="*/ 40 h 40"/>
                      <a:gd name="T10" fmla="*/ 20 w 40"/>
                      <a:gd name="T11" fmla="*/ 6 h 40"/>
                      <a:gd name="T12" fmla="*/ 6 w 40"/>
                      <a:gd name="T13" fmla="*/ 20 h 40"/>
                      <a:gd name="T14" fmla="*/ 20 w 40"/>
                      <a:gd name="T15" fmla="*/ 34 h 40"/>
                      <a:gd name="T16" fmla="*/ 34 w 40"/>
                      <a:gd name="T17" fmla="*/ 20 h 40"/>
                      <a:gd name="T18" fmla="*/ 20 w 40"/>
                      <a:gd name="T19"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6"/>
                        </a:moveTo>
                        <a:cubicBezTo>
                          <a:pt x="12" y="6"/>
                          <a:pt x="6" y="12"/>
                          <a:pt x="6" y="20"/>
                        </a:cubicBezTo>
                        <a:cubicBezTo>
                          <a:pt x="6" y="28"/>
                          <a:pt x="12" y="34"/>
                          <a:pt x="20" y="34"/>
                        </a:cubicBezTo>
                        <a:cubicBezTo>
                          <a:pt x="28" y="34"/>
                          <a:pt x="34" y="28"/>
                          <a:pt x="34" y="20"/>
                        </a:cubicBezTo>
                        <a:cubicBezTo>
                          <a:pt x="34" y="12"/>
                          <a:pt x="28" y="6"/>
                          <a:pt x="2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Freeform 362">
                    <a:extLst>
                      <a:ext uri="{FF2B5EF4-FFF2-40B4-BE49-F238E27FC236}">
                        <a16:creationId xmlns:a16="http://schemas.microsoft.com/office/drawing/2014/main" id="{48BD8A11-69E4-44C2-8880-DA87A270B93A}"/>
                      </a:ext>
                    </a:extLst>
                  </p:cNvPr>
                  <p:cNvSpPr>
                    <a:spLocks noEditPoints="1"/>
                  </p:cNvSpPr>
                  <p:nvPr/>
                </p:nvSpPr>
                <p:spPr bwMode="auto">
                  <a:xfrm>
                    <a:off x="9328068" y="5635625"/>
                    <a:ext cx="85725" cy="82550"/>
                  </a:xfrm>
                  <a:custGeom>
                    <a:avLst/>
                    <a:gdLst>
                      <a:gd name="T0" fmla="*/ 16 w 31"/>
                      <a:gd name="T1" fmla="*/ 30 h 30"/>
                      <a:gd name="T2" fmla="*/ 0 w 31"/>
                      <a:gd name="T3" fmla="*/ 15 h 30"/>
                      <a:gd name="T4" fmla="*/ 16 w 31"/>
                      <a:gd name="T5" fmla="*/ 0 h 30"/>
                      <a:gd name="T6" fmla="*/ 31 w 31"/>
                      <a:gd name="T7" fmla="*/ 15 h 30"/>
                      <a:gd name="T8" fmla="*/ 16 w 31"/>
                      <a:gd name="T9" fmla="*/ 30 h 30"/>
                      <a:gd name="T10" fmla="*/ 16 w 31"/>
                      <a:gd name="T11" fmla="*/ 6 h 30"/>
                      <a:gd name="T12" fmla="*/ 6 w 31"/>
                      <a:gd name="T13" fmla="*/ 15 h 30"/>
                      <a:gd name="T14" fmla="*/ 16 w 31"/>
                      <a:gd name="T15" fmla="*/ 24 h 30"/>
                      <a:gd name="T16" fmla="*/ 25 w 31"/>
                      <a:gd name="T17" fmla="*/ 15 h 30"/>
                      <a:gd name="T18" fmla="*/ 16 w 31"/>
                      <a:gd name="T19"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0">
                        <a:moveTo>
                          <a:pt x="16" y="30"/>
                        </a:moveTo>
                        <a:cubicBezTo>
                          <a:pt x="7" y="30"/>
                          <a:pt x="0" y="23"/>
                          <a:pt x="0" y="15"/>
                        </a:cubicBezTo>
                        <a:cubicBezTo>
                          <a:pt x="0" y="6"/>
                          <a:pt x="7" y="0"/>
                          <a:pt x="16" y="0"/>
                        </a:cubicBezTo>
                        <a:cubicBezTo>
                          <a:pt x="24" y="0"/>
                          <a:pt x="31" y="6"/>
                          <a:pt x="31" y="15"/>
                        </a:cubicBezTo>
                        <a:cubicBezTo>
                          <a:pt x="31" y="23"/>
                          <a:pt x="24" y="30"/>
                          <a:pt x="16" y="30"/>
                        </a:cubicBezTo>
                        <a:close/>
                        <a:moveTo>
                          <a:pt x="16" y="6"/>
                        </a:moveTo>
                        <a:cubicBezTo>
                          <a:pt x="10" y="6"/>
                          <a:pt x="6" y="10"/>
                          <a:pt x="6" y="15"/>
                        </a:cubicBezTo>
                        <a:cubicBezTo>
                          <a:pt x="6" y="20"/>
                          <a:pt x="10" y="24"/>
                          <a:pt x="16" y="24"/>
                        </a:cubicBezTo>
                        <a:cubicBezTo>
                          <a:pt x="21" y="24"/>
                          <a:pt x="25" y="20"/>
                          <a:pt x="25" y="15"/>
                        </a:cubicBezTo>
                        <a:cubicBezTo>
                          <a:pt x="25" y="10"/>
                          <a:pt x="21"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Freeform 363">
                    <a:extLst>
                      <a:ext uri="{FF2B5EF4-FFF2-40B4-BE49-F238E27FC236}">
                        <a16:creationId xmlns:a16="http://schemas.microsoft.com/office/drawing/2014/main" id="{52FD6152-6517-49D2-AF4F-6ED0883661A9}"/>
                      </a:ext>
                    </a:extLst>
                  </p:cNvPr>
                  <p:cNvSpPr>
                    <a:spLocks/>
                  </p:cNvSpPr>
                  <p:nvPr/>
                </p:nvSpPr>
                <p:spPr bwMode="auto">
                  <a:xfrm>
                    <a:off x="9296318" y="5516563"/>
                    <a:ext cx="80963" cy="127000"/>
                  </a:xfrm>
                  <a:custGeom>
                    <a:avLst/>
                    <a:gdLst>
                      <a:gd name="T0" fmla="*/ 27 w 30"/>
                      <a:gd name="T1" fmla="*/ 47 h 47"/>
                      <a:gd name="T2" fmla="*/ 24 w 30"/>
                      <a:gd name="T3" fmla="*/ 44 h 47"/>
                      <a:gd name="T4" fmla="*/ 24 w 30"/>
                      <a:gd name="T5" fmla="*/ 18 h 47"/>
                      <a:gd name="T6" fmla="*/ 2 w 30"/>
                      <a:gd name="T7" fmla="*/ 6 h 47"/>
                      <a:gd name="T8" fmla="*/ 1 w 30"/>
                      <a:gd name="T9" fmla="*/ 2 h 47"/>
                      <a:gd name="T10" fmla="*/ 5 w 30"/>
                      <a:gd name="T11" fmla="*/ 1 h 47"/>
                      <a:gd name="T12" fmla="*/ 28 w 30"/>
                      <a:gd name="T13" fmla="*/ 13 h 47"/>
                      <a:gd name="T14" fmla="*/ 30 w 30"/>
                      <a:gd name="T15" fmla="*/ 16 h 47"/>
                      <a:gd name="T16" fmla="*/ 30 w 30"/>
                      <a:gd name="T17" fmla="*/ 44 h 47"/>
                      <a:gd name="T18" fmla="*/ 27 w 30"/>
                      <a:gd name="T19"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47">
                        <a:moveTo>
                          <a:pt x="27" y="47"/>
                        </a:moveTo>
                        <a:cubicBezTo>
                          <a:pt x="25" y="47"/>
                          <a:pt x="24" y="46"/>
                          <a:pt x="24" y="44"/>
                        </a:cubicBezTo>
                        <a:cubicBezTo>
                          <a:pt x="24" y="18"/>
                          <a:pt x="24" y="18"/>
                          <a:pt x="24" y="18"/>
                        </a:cubicBezTo>
                        <a:cubicBezTo>
                          <a:pt x="2" y="6"/>
                          <a:pt x="2" y="6"/>
                          <a:pt x="2" y="6"/>
                        </a:cubicBezTo>
                        <a:cubicBezTo>
                          <a:pt x="1" y="5"/>
                          <a:pt x="0" y="3"/>
                          <a:pt x="1" y="2"/>
                        </a:cubicBezTo>
                        <a:cubicBezTo>
                          <a:pt x="2" y="0"/>
                          <a:pt x="4" y="0"/>
                          <a:pt x="5" y="1"/>
                        </a:cubicBezTo>
                        <a:cubicBezTo>
                          <a:pt x="28" y="13"/>
                          <a:pt x="28" y="13"/>
                          <a:pt x="28" y="13"/>
                        </a:cubicBezTo>
                        <a:cubicBezTo>
                          <a:pt x="29" y="14"/>
                          <a:pt x="30" y="15"/>
                          <a:pt x="30" y="16"/>
                        </a:cubicBezTo>
                        <a:cubicBezTo>
                          <a:pt x="30" y="44"/>
                          <a:pt x="30" y="44"/>
                          <a:pt x="30" y="44"/>
                        </a:cubicBezTo>
                        <a:cubicBezTo>
                          <a:pt x="30" y="46"/>
                          <a:pt x="29" y="47"/>
                          <a:pt x="27"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 name="Freeform 364">
                    <a:extLst>
                      <a:ext uri="{FF2B5EF4-FFF2-40B4-BE49-F238E27FC236}">
                        <a16:creationId xmlns:a16="http://schemas.microsoft.com/office/drawing/2014/main" id="{0E3163CF-AD06-4DA1-9744-36016BCF870D}"/>
                      </a:ext>
                    </a:extLst>
                  </p:cNvPr>
                  <p:cNvSpPr>
                    <a:spLocks noEditPoints="1"/>
                  </p:cNvSpPr>
                  <p:nvPr/>
                </p:nvSpPr>
                <p:spPr bwMode="auto">
                  <a:xfrm>
                    <a:off x="8807368" y="5635625"/>
                    <a:ext cx="84138" cy="82550"/>
                  </a:xfrm>
                  <a:custGeom>
                    <a:avLst/>
                    <a:gdLst>
                      <a:gd name="T0" fmla="*/ 16 w 31"/>
                      <a:gd name="T1" fmla="*/ 30 h 30"/>
                      <a:gd name="T2" fmla="*/ 0 w 31"/>
                      <a:gd name="T3" fmla="*/ 15 h 30"/>
                      <a:gd name="T4" fmla="*/ 16 w 31"/>
                      <a:gd name="T5" fmla="*/ 0 h 30"/>
                      <a:gd name="T6" fmla="*/ 31 w 31"/>
                      <a:gd name="T7" fmla="*/ 15 h 30"/>
                      <a:gd name="T8" fmla="*/ 16 w 31"/>
                      <a:gd name="T9" fmla="*/ 30 h 30"/>
                      <a:gd name="T10" fmla="*/ 16 w 31"/>
                      <a:gd name="T11" fmla="*/ 6 h 30"/>
                      <a:gd name="T12" fmla="*/ 6 w 31"/>
                      <a:gd name="T13" fmla="*/ 15 h 30"/>
                      <a:gd name="T14" fmla="*/ 16 w 31"/>
                      <a:gd name="T15" fmla="*/ 24 h 30"/>
                      <a:gd name="T16" fmla="*/ 25 w 31"/>
                      <a:gd name="T17" fmla="*/ 15 h 30"/>
                      <a:gd name="T18" fmla="*/ 16 w 31"/>
                      <a:gd name="T19"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0">
                        <a:moveTo>
                          <a:pt x="16" y="30"/>
                        </a:moveTo>
                        <a:cubicBezTo>
                          <a:pt x="7" y="30"/>
                          <a:pt x="0" y="23"/>
                          <a:pt x="0" y="15"/>
                        </a:cubicBezTo>
                        <a:cubicBezTo>
                          <a:pt x="0" y="6"/>
                          <a:pt x="7" y="0"/>
                          <a:pt x="16" y="0"/>
                        </a:cubicBezTo>
                        <a:cubicBezTo>
                          <a:pt x="24" y="0"/>
                          <a:pt x="31" y="6"/>
                          <a:pt x="31" y="15"/>
                        </a:cubicBezTo>
                        <a:cubicBezTo>
                          <a:pt x="31" y="23"/>
                          <a:pt x="24" y="30"/>
                          <a:pt x="16" y="30"/>
                        </a:cubicBezTo>
                        <a:close/>
                        <a:moveTo>
                          <a:pt x="16" y="6"/>
                        </a:moveTo>
                        <a:cubicBezTo>
                          <a:pt x="10" y="6"/>
                          <a:pt x="6" y="10"/>
                          <a:pt x="6" y="15"/>
                        </a:cubicBezTo>
                        <a:cubicBezTo>
                          <a:pt x="6" y="20"/>
                          <a:pt x="10" y="24"/>
                          <a:pt x="16" y="24"/>
                        </a:cubicBezTo>
                        <a:cubicBezTo>
                          <a:pt x="21" y="24"/>
                          <a:pt x="25" y="20"/>
                          <a:pt x="25" y="15"/>
                        </a:cubicBezTo>
                        <a:cubicBezTo>
                          <a:pt x="25" y="10"/>
                          <a:pt x="21"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Freeform 365">
                    <a:extLst>
                      <a:ext uri="{FF2B5EF4-FFF2-40B4-BE49-F238E27FC236}">
                        <a16:creationId xmlns:a16="http://schemas.microsoft.com/office/drawing/2014/main" id="{E3CA2355-2996-4FF1-ADFB-186572E9826F}"/>
                      </a:ext>
                    </a:extLst>
                  </p:cNvPr>
                  <p:cNvSpPr>
                    <a:spLocks/>
                  </p:cNvSpPr>
                  <p:nvPr/>
                </p:nvSpPr>
                <p:spPr bwMode="auto">
                  <a:xfrm>
                    <a:off x="8842293" y="5516563"/>
                    <a:ext cx="82550" cy="127000"/>
                  </a:xfrm>
                  <a:custGeom>
                    <a:avLst/>
                    <a:gdLst>
                      <a:gd name="T0" fmla="*/ 3 w 30"/>
                      <a:gd name="T1" fmla="*/ 47 h 47"/>
                      <a:gd name="T2" fmla="*/ 0 w 30"/>
                      <a:gd name="T3" fmla="*/ 44 h 47"/>
                      <a:gd name="T4" fmla="*/ 0 w 30"/>
                      <a:gd name="T5" fmla="*/ 16 h 47"/>
                      <a:gd name="T6" fmla="*/ 2 w 30"/>
                      <a:gd name="T7" fmla="*/ 13 h 47"/>
                      <a:gd name="T8" fmla="*/ 25 w 30"/>
                      <a:gd name="T9" fmla="*/ 1 h 47"/>
                      <a:gd name="T10" fmla="*/ 29 w 30"/>
                      <a:gd name="T11" fmla="*/ 2 h 47"/>
                      <a:gd name="T12" fmla="*/ 28 w 30"/>
                      <a:gd name="T13" fmla="*/ 6 h 47"/>
                      <a:gd name="T14" fmla="*/ 6 w 30"/>
                      <a:gd name="T15" fmla="*/ 18 h 47"/>
                      <a:gd name="T16" fmla="*/ 6 w 30"/>
                      <a:gd name="T17" fmla="*/ 44 h 47"/>
                      <a:gd name="T18" fmla="*/ 3 w 30"/>
                      <a:gd name="T19"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47">
                        <a:moveTo>
                          <a:pt x="3" y="47"/>
                        </a:moveTo>
                        <a:cubicBezTo>
                          <a:pt x="1" y="47"/>
                          <a:pt x="0" y="46"/>
                          <a:pt x="0" y="44"/>
                        </a:cubicBezTo>
                        <a:cubicBezTo>
                          <a:pt x="0" y="16"/>
                          <a:pt x="0" y="16"/>
                          <a:pt x="0" y="16"/>
                        </a:cubicBezTo>
                        <a:cubicBezTo>
                          <a:pt x="0" y="15"/>
                          <a:pt x="1" y="14"/>
                          <a:pt x="2" y="13"/>
                        </a:cubicBezTo>
                        <a:cubicBezTo>
                          <a:pt x="25" y="1"/>
                          <a:pt x="25" y="1"/>
                          <a:pt x="25" y="1"/>
                        </a:cubicBezTo>
                        <a:cubicBezTo>
                          <a:pt x="27" y="0"/>
                          <a:pt x="28" y="0"/>
                          <a:pt x="29" y="2"/>
                        </a:cubicBezTo>
                        <a:cubicBezTo>
                          <a:pt x="30" y="3"/>
                          <a:pt x="29" y="5"/>
                          <a:pt x="28" y="6"/>
                        </a:cubicBezTo>
                        <a:cubicBezTo>
                          <a:pt x="6" y="18"/>
                          <a:pt x="6" y="18"/>
                          <a:pt x="6" y="18"/>
                        </a:cubicBezTo>
                        <a:cubicBezTo>
                          <a:pt x="6" y="44"/>
                          <a:pt x="6" y="44"/>
                          <a:pt x="6" y="44"/>
                        </a:cubicBezTo>
                        <a:cubicBezTo>
                          <a:pt x="6" y="46"/>
                          <a:pt x="5" y="47"/>
                          <a:pt x="3"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Freeform 366">
                    <a:extLst>
                      <a:ext uri="{FF2B5EF4-FFF2-40B4-BE49-F238E27FC236}">
                        <a16:creationId xmlns:a16="http://schemas.microsoft.com/office/drawing/2014/main" id="{9BAFF759-6DDC-4F79-8723-C3562F458F8F}"/>
                      </a:ext>
                    </a:extLst>
                  </p:cNvPr>
                  <p:cNvSpPr>
                    <a:spLocks noEditPoints="1"/>
                  </p:cNvSpPr>
                  <p:nvPr/>
                </p:nvSpPr>
                <p:spPr bwMode="auto">
                  <a:xfrm>
                    <a:off x="9069306" y="5703888"/>
                    <a:ext cx="82550" cy="84138"/>
                  </a:xfrm>
                  <a:custGeom>
                    <a:avLst/>
                    <a:gdLst>
                      <a:gd name="T0" fmla="*/ 15 w 30"/>
                      <a:gd name="T1" fmla="*/ 31 h 31"/>
                      <a:gd name="T2" fmla="*/ 0 w 30"/>
                      <a:gd name="T3" fmla="*/ 15 h 31"/>
                      <a:gd name="T4" fmla="*/ 15 w 30"/>
                      <a:gd name="T5" fmla="*/ 0 h 31"/>
                      <a:gd name="T6" fmla="*/ 30 w 30"/>
                      <a:gd name="T7" fmla="*/ 15 h 31"/>
                      <a:gd name="T8" fmla="*/ 15 w 30"/>
                      <a:gd name="T9" fmla="*/ 31 h 31"/>
                      <a:gd name="T10" fmla="*/ 15 w 30"/>
                      <a:gd name="T11" fmla="*/ 6 h 31"/>
                      <a:gd name="T12" fmla="*/ 6 w 30"/>
                      <a:gd name="T13" fmla="*/ 15 h 31"/>
                      <a:gd name="T14" fmla="*/ 15 w 30"/>
                      <a:gd name="T15" fmla="*/ 25 h 31"/>
                      <a:gd name="T16" fmla="*/ 24 w 30"/>
                      <a:gd name="T17" fmla="*/ 15 h 31"/>
                      <a:gd name="T18" fmla="*/ 15 w 30"/>
                      <a:gd name="T19"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1">
                        <a:moveTo>
                          <a:pt x="15" y="31"/>
                        </a:moveTo>
                        <a:cubicBezTo>
                          <a:pt x="6" y="31"/>
                          <a:pt x="0" y="24"/>
                          <a:pt x="0" y="15"/>
                        </a:cubicBezTo>
                        <a:cubicBezTo>
                          <a:pt x="0" y="7"/>
                          <a:pt x="6" y="0"/>
                          <a:pt x="15" y="0"/>
                        </a:cubicBezTo>
                        <a:cubicBezTo>
                          <a:pt x="23" y="0"/>
                          <a:pt x="30" y="7"/>
                          <a:pt x="30" y="15"/>
                        </a:cubicBezTo>
                        <a:cubicBezTo>
                          <a:pt x="30" y="24"/>
                          <a:pt x="23" y="31"/>
                          <a:pt x="15" y="31"/>
                        </a:cubicBezTo>
                        <a:close/>
                        <a:moveTo>
                          <a:pt x="15" y="6"/>
                        </a:moveTo>
                        <a:cubicBezTo>
                          <a:pt x="10" y="6"/>
                          <a:pt x="6" y="10"/>
                          <a:pt x="6" y="15"/>
                        </a:cubicBezTo>
                        <a:cubicBezTo>
                          <a:pt x="6" y="21"/>
                          <a:pt x="10" y="25"/>
                          <a:pt x="15" y="25"/>
                        </a:cubicBezTo>
                        <a:cubicBezTo>
                          <a:pt x="20" y="25"/>
                          <a:pt x="24" y="21"/>
                          <a:pt x="24" y="15"/>
                        </a:cubicBezTo>
                        <a:cubicBezTo>
                          <a:pt x="24" y="10"/>
                          <a:pt x="20" y="6"/>
                          <a:pt x="1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Freeform 367">
                    <a:extLst>
                      <a:ext uri="{FF2B5EF4-FFF2-40B4-BE49-F238E27FC236}">
                        <a16:creationId xmlns:a16="http://schemas.microsoft.com/office/drawing/2014/main" id="{7D2DB2BE-26AC-459F-A668-9502C5F19EB3}"/>
                      </a:ext>
                    </a:extLst>
                  </p:cNvPr>
                  <p:cNvSpPr>
                    <a:spLocks/>
                  </p:cNvSpPr>
                  <p:nvPr/>
                </p:nvSpPr>
                <p:spPr bwMode="auto">
                  <a:xfrm>
                    <a:off x="9102643" y="5616575"/>
                    <a:ext cx="15875" cy="103188"/>
                  </a:xfrm>
                  <a:custGeom>
                    <a:avLst/>
                    <a:gdLst>
                      <a:gd name="T0" fmla="*/ 3 w 6"/>
                      <a:gd name="T1" fmla="*/ 38 h 38"/>
                      <a:gd name="T2" fmla="*/ 0 w 6"/>
                      <a:gd name="T3" fmla="*/ 35 h 38"/>
                      <a:gd name="T4" fmla="*/ 0 w 6"/>
                      <a:gd name="T5" fmla="*/ 3 h 38"/>
                      <a:gd name="T6" fmla="*/ 3 w 6"/>
                      <a:gd name="T7" fmla="*/ 0 h 38"/>
                      <a:gd name="T8" fmla="*/ 6 w 6"/>
                      <a:gd name="T9" fmla="*/ 3 h 38"/>
                      <a:gd name="T10" fmla="*/ 6 w 6"/>
                      <a:gd name="T11" fmla="*/ 35 h 38"/>
                      <a:gd name="T12" fmla="*/ 3 w 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6" h="38">
                        <a:moveTo>
                          <a:pt x="3" y="38"/>
                        </a:moveTo>
                        <a:cubicBezTo>
                          <a:pt x="1" y="38"/>
                          <a:pt x="0" y="37"/>
                          <a:pt x="0" y="35"/>
                        </a:cubicBezTo>
                        <a:cubicBezTo>
                          <a:pt x="0" y="3"/>
                          <a:pt x="0" y="3"/>
                          <a:pt x="0" y="3"/>
                        </a:cubicBezTo>
                        <a:cubicBezTo>
                          <a:pt x="0" y="1"/>
                          <a:pt x="1" y="0"/>
                          <a:pt x="3" y="0"/>
                        </a:cubicBezTo>
                        <a:cubicBezTo>
                          <a:pt x="5" y="0"/>
                          <a:pt x="6" y="1"/>
                          <a:pt x="6" y="3"/>
                        </a:cubicBezTo>
                        <a:cubicBezTo>
                          <a:pt x="6" y="35"/>
                          <a:pt x="6" y="35"/>
                          <a:pt x="6" y="35"/>
                        </a:cubicBezTo>
                        <a:cubicBezTo>
                          <a:pt x="6" y="37"/>
                          <a:pt x="5" y="38"/>
                          <a:pt x="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grpSp>
          <p:nvGrpSpPr>
            <p:cNvPr id="26" name="Group 25">
              <a:extLst>
                <a:ext uri="{FF2B5EF4-FFF2-40B4-BE49-F238E27FC236}">
                  <a16:creationId xmlns:a16="http://schemas.microsoft.com/office/drawing/2014/main" id="{C9EF2934-2537-4D16-B4E2-E13D048AA80F}"/>
                </a:ext>
              </a:extLst>
            </p:cNvPr>
            <p:cNvGrpSpPr/>
            <p:nvPr/>
          </p:nvGrpSpPr>
          <p:grpSpPr>
            <a:xfrm>
              <a:off x="6356917" y="2506289"/>
              <a:ext cx="5555112" cy="534422"/>
              <a:chOff x="6356917" y="2723612"/>
              <a:chExt cx="5555112" cy="534422"/>
            </a:xfrm>
          </p:grpSpPr>
          <p:grpSp>
            <p:nvGrpSpPr>
              <p:cNvPr id="5" name="Group 4">
                <a:extLst>
                  <a:ext uri="{FF2B5EF4-FFF2-40B4-BE49-F238E27FC236}">
                    <a16:creationId xmlns:a16="http://schemas.microsoft.com/office/drawing/2014/main" id="{F95613B3-BA9A-454B-9821-D04338A96329}"/>
                  </a:ext>
                </a:extLst>
              </p:cNvPr>
              <p:cNvGrpSpPr/>
              <p:nvPr/>
            </p:nvGrpSpPr>
            <p:grpSpPr>
              <a:xfrm>
                <a:off x="6704377" y="2836935"/>
                <a:ext cx="5207652" cy="307776"/>
                <a:chOff x="6704377" y="2836935"/>
                <a:chExt cx="5207652" cy="307776"/>
              </a:xfrm>
            </p:grpSpPr>
            <p:sp>
              <p:nvSpPr>
                <p:cNvPr id="14" name="TextBox 13">
                  <a:extLst>
                    <a:ext uri="{FF2B5EF4-FFF2-40B4-BE49-F238E27FC236}">
                      <a16:creationId xmlns:a16="http://schemas.microsoft.com/office/drawing/2014/main" id="{510BD9BD-E81C-416E-A581-4821719C8575}"/>
                    </a:ext>
                  </a:extLst>
                </p:cNvPr>
                <p:cNvSpPr txBox="1"/>
                <p:nvPr/>
              </p:nvSpPr>
              <p:spPr>
                <a:xfrm>
                  <a:off x="6864002" y="2852324"/>
                  <a:ext cx="1878770" cy="276999"/>
                </a:xfrm>
                <a:prstGeom prst="rect">
                  <a:avLst/>
                </a:prstGeom>
                <a:noFill/>
              </p:spPr>
              <p:txBody>
                <a:bodyPr wrap="square">
                  <a:spAutoFit/>
                </a:bodyPr>
                <a:lstStyle/>
                <a:p>
                  <a:pPr>
                    <a:defRPr/>
                  </a:pPr>
                  <a:r>
                    <a:rPr lang="en-US" sz="1200" dirty="0">
                      <a:solidFill>
                        <a:prstClr val="black"/>
                      </a:solidFill>
                      <a:latin typeface="Segoe UI"/>
                    </a:rPr>
                    <a:t>Conflict resolution</a:t>
                  </a:r>
                </a:p>
              </p:txBody>
            </p:sp>
            <p:sp>
              <p:nvSpPr>
                <p:cNvPr id="22" name="Rectangle: Rounded Corners 21">
                  <a:extLst>
                    <a:ext uri="{FF2B5EF4-FFF2-40B4-BE49-F238E27FC236}">
                      <a16:creationId xmlns:a16="http://schemas.microsoft.com/office/drawing/2014/main" id="{98ADBD2F-23EF-4936-8761-6042E726EDC4}"/>
                    </a:ext>
                  </a:extLst>
                </p:cNvPr>
                <p:cNvSpPr/>
                <p:nvPr/>
              </p:nvSpPr>
              <p:spPr>
                <a:xfrm>
                  <a:off x="6704377" y="2836935"/>
                  <a:ext cx="5207652" cy="307776"/>
                </a:xfrm>
                <a:prstGeom prst="roundRect">
                  <a:avLst/>
                </a:prstGeom>
                <a:noFill/>
                <a:ln w="19050">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2B22AE5C-6F55-4652-A044-E8ED22023FA5}"/>
                  </a:ext>
                </a:extLst>
              </p:cNvPr>
              <p:cNvGrpSpPr/>
              <p:nvPr/>
            </p:nvGrpSpPr>
            <p:grpSpPr>
              <a:xfrm>
                <a:off x="6356917" y="2723612"/>
                <a:ext cx="533468" cy="534422"/>
                <a:chOff x="6128711" y="2624769"/>
                <a:chExt cx="730800" cy="732108"/>
              </a:xfrm>
            </p:grpSpPr>
            <p:sp>
              <p:nvSpPr>
                <p:cNvPr id="32" name="Oval 31">
                  <a:extLst>
                    <a:ext uri="{FF2B5EF4-FFF2-40B4-BE49-F238E27FC236}">
                      <a16:creationId xmlns:a16="http://schemas.microsoft.com/office/drawing/2014/main" id="{9101A87D-EA95-4B53-9A0F-40C02956A6BB}"/>
                    </a:ext>
                  </a:extLst>
                </p:cNvPr>
                <p:cNvSpPr/>
                <p:nvPr/>
              </p:nvSpPr>
              <p:spPr>
                <a:xfrm>
                  <a:off x="6128711" y="2624769"/>
                  <a:ext cx="730800" cy="732108"/>
                </a:xfrm>
                <a:prstGeom prst="ellipse">
                  <a:avLst/>
                </a:prstGeom>
                <a:solidFill>
                  <a:srgbClr val="0080B7"/>
                </a:solidFill>
                <a:ln>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100" name="Group 99">
                  <a:extLst>
                    <a:ext uri="{FF2B5EF4-FFF2-40B4-BE49-F238E27FC236}">
                      <a16:creationId xmlns:a16="http://schemas.microsoft.com/office/drawing/2014/main" id="{EFFF08B2-A1CB-4C25-A0B1-011F9966DBF6}"/>
                    </a:ext>
                  </a:extLst>
                </p:cNvPr>
                <p:cNvGrpSpPr/>
                <p:nvPr/>
              </p:nvGrpSpPr>
              <p:grpSpPr>
                <a:xfrm>
                  <a:off x="6305985" y="2832829"/>
                  <a:ext cx="419786" cy="332234"/>
                  <a:chOff x="8128707" y="0"/>
                  <a:chExt cx="1446212" cy="1144588"/>
                </a:xfrm>
                <a:solidFill>
                  <a:schemeClr val="bg1"/>
                </a:solidFill>
              </p:grpSpPr>
              <p:sp>
                <p:nvSpPr>
                  <p:cNvPr id="101" name="Rectangle 396">
                    <a:extLst>
                      <a:ext uri="{FF2B5EF4-FFF2-40B4-BE49-F238E27FC236}">
                        <a16:creationId xmlns:a16="http://schemas.microsoft.com/office/drawing/2014/main" id="{71D31DF1-8068-42A3-8D91-4DFD26557380}"/>
                      </a:ext>
                    </a:extLst>
                  </p:cNvPr>
                  <p:cNvSpPr>
                    <a:spLocks noChangeArrowheads="1"/>
                  </p:cNvSpPr>
                  <p:nvPr/>
                </p:nvSpPr>
                <p:spPr bwMode="auto">
                  <a:xfrm>
                    <a:off x="9266944" y="82550"/>
                    <a:ext cx="33337" cy="33338"/>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2" name="Rectangle 397">
                    <a:extLst>
                      <a:ext uri="{FF2B5EF4-FFF2-40B4-BE49-F238E27FC236}">
                        <a16:creationId xmlns:a16="http://schemas.microsoft.com/office/drawing/2014/main" id="{7A321461-99F5-4E92-870F-2064CC351F90}"/>
                      </a:ext>
                    </a:extLst>
                  </p:cNvPr>
                  <p:cNvSpPr>
                    <a:spLocks noChangeArrowheads="1"/>
                  </p:cNvSpPr>
                  <p:nvPr/>
                </p:nvSpPr>
                <p:spPr bwMode="auto">
                  <a:xfrm>
                    <a:off x="9117719" y="82550"/>
                    <a:ext cx="33337" cy="33338"/>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3" name="Rectangle 398">
                    <a:extLst>
                      <a:ext uri="{FF2B5EF4-FFF2-40B4-BE49-F238E27FC236}">
                        <a16:creationId xmlns:a16="http://schemas.microsoft.com/office/drawing/2014/main" id="{845D3F1B-3BA0-4540-B577-C6430EB83F4D}"/>
                      </a:ext>
                    </a:extLst>
                  </p:cNvPr>
                  <p:cNvSpPr>
                    <a:spLocks noChangeArrowheads="1"/>
                  </p:cNvSpPr>
                  <p:nvPr/>
                </p:nvSpPr>
                <p:spPr bwMode="auto">
                  <a:xfrm>
                    <a:off x="9192332" y="82550"/>
                    <a:ext cx="33337" cy="33338"/>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4" name="Rectangle 399">
                    <a:extLst>
                      <a:ext uri="{FF2B5EF4-FFF2-40B4-BE49-F238E27FC236}">
                        <a16:creationId xmlns:a16="http://schemas.microsoft.com/office/drawing/2014/main" id="{DE101DDB-95E9-4454-A879-72166EE4F89C}"/>
                      </a:ext>
                    </a:extLst>
                  </p:cNvPr>
                  <p:cNvSpPr>
                    <a:spLocks noChangeArrowheads="1"/>
                  </p:cNvSpPr>
                  <p:nvPr/>
                </p:nvSpPr>
                <p:spPr bwMode="auto">
                  <a:xfrm>
                    <a:off x="8246182" y="82550"/>
                    <a:ext cx="790575" cy="33338"/>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5" name="Freeform 400">
                    <a:extLst>
                      <a:ext uri="{FF2B5EF4-FFF2-40B4-BE49-F238E27FC236}">
                        <a16:creationId xmlns:a16="http://schemas.microsoft.com/office/drawing/2014/main" id="{70B39DDD-1CD8-4CC6-B7A2-96501C9C8439}"/>
                      </a:ext>
                    </a:extLst>
                  </p:cNvPr>
                  <p:cNvSpPr>
                    <a:spLocks/>
                  </p:cNvSpPr>
                  <p:nvPr/>
                </p:nvSpPr>
                <p:spPr bwMode="auto">
                  <a:xfrm>
                    <a:off x="9178044" y="655638"/>
                    <a:ext cx="276225" cy="215900"/>
                  </a:xfrm>
                  <a:custGeom>
                    <a:avLst/>
                    <a:gdLst>
                      <a:gd name="T0" fmla="*/ 53 w 174"/>
                      <a:gd name="T1" fmla="*/ 106 h 136"/>
                      <a:gd name="T2" fmla="*/ 15 w 174"/>
                      <a:gd name="T3" fmla="*/ 69 h 136"/>
                      <a:gd name="T4" fmla="*/ 0 w 174"/>
                      <a:gd name="T5" fmla="*/ 84 h 136"/>
                      <a:gd name="T6" fmla="*/ 53 w 174"/>
                      <a:gd name="T7" fmla="*/ 136 h 136"/>
                      <a:gd name="T8" fmla="*/ 174 w 174"/>
                      <a:gd name="T9" fmla="*/ 15 h 136"/>
                      <a:gd name="T10" fmla="*/ 159 w 174"/>
                      <a:gd name="T11" fmla="*/ 0 h 136"/>
                      <a:gd name="T12" fmla="*/ 53 w 174"/>
                      <a:gd name="T13" fmla="*/ 106 h 136"/>
                    </a:gdLst>
                    <a:ahLst/>
                    <a:cxnLst>
                      <a:cxn ang="0">
                        <a:pos x="T0" y="T1"/>
                      </a:cxn>
                      <a:cxn ang="0">
                        <a:pos x="T2" y="T3"/>
                      </a:cxn>
                      <a:cxn ang="0">
                        <a:pos x="T4" y="T5"/>
                      </a:cxn>
                      <a:cxn ang="0">
                        <a:pos x="T6" y="T7"/>
                      </a:cxn>
                      <a:cxn ang="0">
                        <a:pos x="T8" y="T9"/>
                      </a:cxn>
                      <a:cxn ang="0">
                        <a:pos x="T10" y="T11"/>
                      </a:cxn>
                      <a:cxn ang="0">
                        <a:pos x="T12" y="T13"/>
                      </a:cxn>
                    </a:cxnLst>
                    <a:rect l="0" t="0" r="r" b="b"/>
                    <a:pathLst>
                      <a:path w="174" h="136">
                        <a:moveTo>
                          <a:pt x="53" y="106"/>
                        </a:moveTo>
                        <a:lnTo>
                          <a:pt x="15" y="69"/>
                        </a:lnTo>
                        <a:lnTo>
                          <a:pt x="0" y="84"/>
                        </a:lnTo>
                        <a:lnTo>
                          <a:pt x="53" y="136"/>
                        </a:lnTo>
                        <a:lnTo>
                          <a:pt x="174" y="15"/>
                        </a:lnTo>
                        <a:lnTo>
                          <a:pt x="159" y="0"/>
                        </a:lnTo>
                        <a:lnTo>
                          <a:pt x="53" y="10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6" name="Freeform 401">
                    <a:extLst>
                      <a:ext uri="{FF2B5EF4-FFF2-40B4-BE49-F238E27FC236}">
                        <a16:creationId xmlns:a16="http://schemas.microsoft.com/office/drawing/2014/main" id="{5E86D133-4C5A-440A-9827-85DF2AE7CFF1}"/>
                      </a:ext>
                    </a:extLst>
                  </p:cNvPr>
                  <p:cNvSpPr>
                    <a:spLocks noEditPoints="1"/>
                  </p:cNvSpPr>
                  <p:nvPr/>
                </p:nvSpPr>
                <p:spPr bwMode="auto">
                  <a:xfrm>
                    <a:off x="8128707" y="0"/>
                    <a:ext cx="1446212" cy="1144588"/>
                  </a:xfrm>
                  <a:custGeom>
                    <a:avLst/>
                    <a:gdLst>
                      <a:gd name="T0" fmla="*/ 3040 w 3040"/>
                      <a:gd name="T1" fmla="*/ 1589 h 2400"/>
                      <a:gd name="T2" fmla="*/ 2670 w 3040"/>
                      <a:gd name="T3" fmla="*/ 1073 h 2400"/>
                      <a:gd name="T4" fmla="*/ 2670 w 3040"/>
                      <a:gd name="T5" fmla="*/ 0 h 2400"/>
                      <a:gd name="T6" fmla="*/ 0 w 3040"/>
                      <a:gd name="T7" fmla="*/ 0 h 2400"/>
                      <a:gd name="T8" fmla="*/ 0 w 3040"/>
                      <a:gd name="T9" fmla="*/ 2400 h 2400"/>
                      <a:gd name="T10" fmla="*/ 2670 w 3040"/>
                      <a:gd name="T11" fmla="*/ 2400 h 2400"/>
                      <a:gd name="T12" fmla="*/ 2670 w 3040"/>
                      <a:gd name="T13" fmla="*/ 2105 h 2400"/>
                      <a:gd name="T14" fmla="*/ 3040 w 3040"/>
                      <a:gd name="T15" fmla="*/ 1589 h 2400"/>
                      <a:gd name="T16" fmla="*/ 2601 w 3040"/>
                      <a:gd name="T17" fmla="*/ 69 h 2400"/>
                      <a:gd name="T18" fmla="*/ 2601 w 3040"/>
                      <a:gd name="T19" fmla="*/ 352 h 2400"/>
                      <a:gd name="T20" fmla="*/ 70 w 3040"/>
                      <a:gd name="T21" fmla="*/ 352 h 2400"/>
                      <a:gd name="T22" fmla="*/ 70 w 3040"/>
                      <a:gd name="T23" fmla="*/ 69 h 2400"/>
                      <a:gd name="T24" fmla="*/ 2601 w 3040"/>
                      <a:gd name="T25" fmla="*/ 69 h 2400"/>
                      <a:gd name="T26" fmla="*/ 2601 w 3040"/>
                      <a:gd name="T27" fmla="*/ 2330 h 2400"/>
                      <a:gd name="T28" fmla="*/ 70 w 3040"/>
                      <a:gd name="T29" fmla="*/ 2330 h 2400"/>
                      <a:gd name="T30" fmla="*/ 70 w 3040"/>
                      <a:gd name="T31" fmla="*/ 421 h 2400"/>
                      <a:gd name="T32" fmla="*/ 2601 w 3040"/>
                      <a:gd name="T33" fmla="*/ 421 h 2400"/>
                      <a:gd name="T34" fmla="*/ 2601 w 3040"/>
                      <a:gd name="T35" fmla="*/ 1054 h 2400"/>
                      <a:gd name="T36" fmla="*/ 2495 w 3040"/>
                      <a:gd name="T37" fmla="*/ 1043 h 2400"/>
                      <a:gd name="T38" fmla="*/ 1949 w 3040"/>
                      <a:gd name="T39" fmla="*/ 1589 h 2400"/>
                      <a:gd name="T40" fmla="*/ 2495 w 3040"/>
                      <a:gd name="T41" fmla="*/ 2134 h 2400"/>
                      <a:gd name="T42" fmla="*/ 2601 w 3040"/>
                      <a:gd name="T43" fmla="*/ 2124 h 2400"/>
                      <a:gd name="T44" fmla="*/ 2601 w 3040"/>
                      <a:gd name="T45" fmla="*/ 2330 h 2400"/>
                      <a:gd name="T46" fmla="*/ 2495 w 3040"/>
                      <a:gd name="T47" fmla="*/ 2065 h 2400"/>
                      <a:gd name="T48" fmla="*/ 2019 w 3040"/>
                      <a:gd name="T49" fmla="*/ 1589 h 2400"/>
                      <a:gd name="T50" fmla="*/ 2495 w 3040"/>
                      <a:gd name="T51" fmla="*/ 1113 h 2400"/>
                      <a:gd name="T52" fmla="*/ 2971 w 3040"/>
                      <a:gd name="T53" fmla="*/ 1589 h 2400"/>
                      <a:gd name="T54" fmla="*/ 2495 w 3040"/>
                      <a:gd name="T55" fmla="*/ 2065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40" h="2400">
                        <a:moveTo>
                          <a:pt x="3040" y="1589"/>
                        </a:moveTo>
                        <a:cubicBezTo>
                          <a:pt x="3040" y="1349"/>
                          <a:pt x="2885" y="1146"/>
                          <a:pt x="2670" y="1073"/>
                        </a:cubicBezTo>
                        <a:cubicBezTo>
                          <a:pt x="2670" y="0"/>
                          <a:pt x="2670" y="0"/>
                          <a:pt x="2670" y="0"/>
                        </a:cubicBezTo>
                        <a:cubicBezTo>
                          <a:pt x="0" y="0"/>
                          <a:pt x="0" y="0"/>
                          <a:pt x="0" y="0"/>
                        </a:cubicBezTo>
                        <a:cubicBezTo>
                          <a:pt x="0" y="2400"/>
                          <a:pt x="0" y="2400"/>
                          <a:pt x="0" y="2400"/>
                        </a:cubicBezTo>
                        <a:cubicBezTo>
                          <a:pt x="2670" y="2400"/>
                          <a:pt x="2670" y="2400"/>
                          <a:pt x="2670" y="2400"/>
                        </a:cubicBezTo>
                        <a:cubicBezTo>
                          <a:pt x="2670" y="2105"/>
                          <a:pt x="2670" y="2105"/>
                          <a:pt x="2670" y="2105"/>
                        </a:cubicBezTo>
                        <a:cubicBezTo>
                          <a:pt x="2885" y="2031"/>
                          <a:pt x="3040" y="1828"/>
                          <a:pt x="3040" y="1589"/>
                        </a:cubicBezTo>
                        <a:close/>
                        <a:moveTo>
                          <a:pt x="2601" y="69"/>
                        </a:moveTo>
                        <a:cubicBezTo>
                          <a:pt x="2601" y="352"/>
                          <a:pt x="2601" y="352"/>
                          <a:pt x="2601" y="352"/>
                        </a:cubicBezTo>
                        <a:cubicBezTo>
                          <a:pt x="70" y="352"/>
                          <a:pt x="70" y="352"/>
                          <a:pt x="70" y="352"/>
                        </a:cubicBezTo>
                        <a:cubicBezTo>
                          <a:pt x="70" y="69"/>
                          <a:pt x="70" y="69"/>
                          <a:pt x="70" y="69"/>
                        </a:cubicBezTo>
                        <a:lnTo>
                          <a:pt x="2601" y="69"/>
                        </a:lnTo>
                        <a:close/>
                        <a:moveTo>
                          <a:pt x="2601" y="2330"/>
                        </a:moveTo>
                        <a:cubicBezTo>
                          <a:pt x="70" y="2330"/>
                          <a:pt x="70" y="2330"/>
                          <a:pt x="70" y="2330"/>
                        </a:cubicBezTo>
                        <a:cubicBezTo>
                          <a:pt x="70" y="421"/>
                          <a:pt x="70" y="421"/>
                          <a:pt x="70" y="421"/>
                        </a:cubicBezTo>
                        <a:cubicBezTo>
                          <a:pt x="2601" y="421"/>
                          <a:pt x="2601" y="421"/>
                          <a:pt x="2601" y="421"/>
                        </a:cubicBezTo>
                        <a:cubicBezTo>
                          <a:pt x="2601" y="1054"/>
                          <a:pt x="2601" y="1054"/>
                          <a:pt x="2601" y="1054"/>
                        </a:cubicBezTo>
                        <a:cubicBezTo>
                          <a:pt x="2566" y="1047"/>
                          <a:pt x="2531" y="1043"/>
                          <a:pt x="2495" y="1043"/>
                        </a:cubicBezTo>
                        <a:cubicBezTo>
                          <a:pt x="2194" y="1043"/>
                          <a:pt x="1949" y="1288"/>
                          <a:pt x="1949" y="1589"/>
                        </a:cubicBezTo>
                        <a:cubicBezTo>
                          <a:pt x="1949" y="1890"/>
                          <a:pt x="2194" y="2134"/>
                          <a:pt x="2495" y="2134"/>
                        </a:cubicBezTo>
                        <a:cubicBezTo>
                          <a:pt x="2531" y="2134"/>
                          <a:pt x="2566" y="2131"/>
                          <a:pt x="2601" y="2124"/>
                        </a:cubicBezTo>
                        <a:lnTo>
                          <a:pt x="2601" y="2330"/>
                        </a:lnTo>
                        <a:close/>
                        <a:moveTo>
                          <a:pt x="2495" y="2065"/>
                        </a:moveTo>
                        <a:cubicBezTo>
                          <a:pt x="2233" y="2065"/>
                          <a:pt x="2019" y="1851"/>
                          <a:pt x="2019" y="1589"/>
                        </a:cubicBezTo>
                        <a:cubicBezTo>
                          <a:pt x="2019" y="1326"/>
                          <a:pt x="2233" y="1113"/>
                          <a:pt x="2495" y="1113"/>
                        </a:cubicBezTo>
                        <a:cubicBezTo>
                          <a:pt x="2757" y="1113"/>
                          <a:pt x="2971" y="1326"/>
                          <a:pt x="2971" y="1589"/>
                        </a:cubicBezTo>
                        <a:cubicBezTo>
                          <a:pt x="2971" y="1851"/>
                          <a:pt x="2757" y="2065"/>
                          <a:pt x="2495" y="2065"/>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7" name="Rectangle 402">
                    <a:extLst>
                      <a:ext uri="{FF2B5EF4-FFF2-40B4-BE49-F238E27FC236}">
                        <a16:creationId xmlns:a16="http://schemas.microsoft.com/office/drawing/2014/main" id="{740AA14D-E4CA-4557-B4CD-4CAA49EC0193}"/>
                      </a:ext>
                    </a:extLst>
                  </p:cNvPr>
                  <p:cNvSpPr>
                    <a:spLocks noChangeArrowheads="1"/>
                  </p:cNvSpPr>
                  <p:nvPr/>
                </p:nvSpPr>
                <p:spPr bwMode="auto">
                  <a:xfrm>
                    <a:off x="8527169" y="322263"/>
                    <a:ext cx="711200" cy="33338"/>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8" name="Rectangle 403">
                    <a:extLst>
                      <a:ext uri="{FF2B5EF4-FFF2-40B4-BE49-F238E27FC236}">
                        <a16:creationId xmlns:a16="http://schemas.microsoft.com/office/drawing/2014/main" id="{111915B9-919D-4DE8-800B-A528A5598373}"/>
                      </a:ext>
                    </a:extLst>
                  </p:cNvPr>
                  <p:cNvSpPr>
                    <a:spLocks noChangeArrowheads="1"/>
                  </p:cNvSpPr>
                  <p:nvPr/>
                </p:nvSpPr>
                <p:spPr bwMode="auto">
                  <a:xfrm>
                    <a:off x="8527169" y="407988"/>
                    <a:ext cx="493712" cy="33338"/>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9" name="Freeform 404">
                    <a:extLst>
                      <a:ext uri="{FF2B5EF4-FFF2-40B4-BE49-F238E27FC236}">
                        <a16:creationId xmlns:a16="http://schemas.microsoft.com/office/drawing/2014/main" id="{EC9D62FC-CDD8-43E6-8F18-C5E19F488839}"/>
                      </a:ext>
                    </a:extLst>
                  </p:cNvPr>
                  <p:cNvSpPr>
                    <a:spLocks noEditPoints="1"/>
                  </p:cNvSpPr>
                  <p:nvPr/>
                </p:nvSpPr>
                <p:spPr bwMode="auto">
                  <a:xfrm>
                    <a:off x="8228719" y="265113"/>
                    <a:ext cx="231775" cy="233363"/>
                  </a:xfrm>
                  <a:custGeom>
                    <a:avLst/>
                    <a:gdLst>
                      <a:gd name="T0" fmla="*/ 0 w 146"/>
                      <a:gd name="T1" fmla="*/ 147 h 147"/>
                      <a:gd name="T2" fmla="*/ 146 w 146"/>
                      <a:gd name="T3" fmla="*/ 147 h 147"/>
                      <a:gd name="T4" fmla="*/ 146 w 146"/>
                      <a:gd name="T5" fmla="*/ 0 h 147"/>
                      <a:gd name="T6" fmla="*/ 0 w 146"/>
                      <a:gd name="T7" fmla="*/ 0 h 147"/>
                      <a:gd name="T8" fmla="*/ 0 w 146"/>
                      <a:gd name="T9" fmla="*/ 147 h 147"/>
                      <a:gd name="T10" fmla="*/ 20 w 146"/>
                      <a:gd name="T11" fmla="*/ 21 h 147"/>
                      <a:gd name="T12" fmla="*/ 125 w 146"/>
                      <a:gd name="T13" fmla="*/ 21 h 147"/>
                      <a:gd name="T14" fmla="*/ 125 w 146"/>
                      <a:gd name="T15" fmla="*/ 126 h 147"/>
                      <a:gd name="T16" fmla="*/ 20 w 146"/>
                      <a:gd name="T17" fmla="*/ 126 h 147"/>
                      <a:gd name="T18" fmla="*/ 20 w 146"/>
                      <a:gd name="T19" fmla="*/ 2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147">
                        <a:moveTo>
                          <a:pt x="0" y="147"/>
                        </a:moveTo>
                        <a:lnTo>
                          <a:pt x="146" y="147"/>
                        </a:lnTo>
                        <a:lnTo>
                          <a:pt x="146" y="0"/>
                        </a:lnTo>
                        <a:lnTo>
                          <a:pt x="0" y="0"/>
                        </a:lnTo>
                        <a:lnTo>
                          <a:pt x="0" y="147"/>
                        </a:lnTo>
                        <a:close/>
                        <a:moveTo>
                          <a:pt x="20" y="21"/>
                        </a:moveTo>
                        <a:lnTo>
                          <a:pt x="125" y="21"/>
                        </a:lnTo>
                        <a:lnTo>
                          <a:pt x="125" y="126"/>
                        </a:lnTo>
                        <a:lnTo>
                          <a:pt x="20" y="126"/>
                        </a:lnTo>
                        <a:lnTo>
                          <a:pt x="20"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0" name="Rectangle 405">
                    <a:extLst>
                      <a:ext uri="{FF2B5EF4-FFF2-40B4-BE49-F238E27FC236}">
                        <a16:creationId xmlns:a16="http://schemas.microsoft.com/office/drawing/2014/main" id="{C5C21BB8-E190-4FD8-BF90-5572EB501E53}"/>
                      </a:ext>
                    </a:extLst>
                  </p:cNvPr>
                  <p:cNvSpPr>
                    <a:spLocks noChangeArrowheads="1"/>
                  </p:cNvSpPr>
                  <p:nvPr/>
                </p:nvSpPr>
                <p:spPr bwMode="auto">
                  <a:xfrm>
                    <a:off x="8527169" y="598488"/>
                    <a:ext cx="511175" cy="33338"/>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1" name="Rectangle 406">
                    <a:extLst>
                      <a:ext uri="{FF2B5EF4-FFF2-40B4-BE49-F238E27FC236}">
                        <a16:creationId xmlns:a16="http://schemas.microsoft.com/office/drawing/2014/main" id="{2D2AEB79-3886-4274-8451-2964360F3548}"/>
                      </a:ext>
                    </a:extLst>
                  </p:cNvPr>
                  <p:cNvSpPr>
                    <a:spLocks noChangeArrowheads="1"/>
                  </p:cNvSpPr>
                  <p:nvPr/>
                </p:nvSpPr>
                <p:spPr bwMode="auto">
                  <a:xfrm>
                    <a:off x="8527169" y="684213"/>
                    <a:ext cx="384175" cy="33338"/>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2" name="Freeform 407">
                    <a:extLst>
                      <a:ext uri="{FF2B5EF4-FFF2-40B4-BE49-F238E27FC236}">
                        <a16:creationId xmlns:a16="http://schemas.microsoft.com/office/drawing/2014/main" id="{ACAF6C9C-49BA-4C63-ADA2-A7C6695D4CD7}"/>
                      </a:ext>
                    </a:extLst>
                  </p:cNvPr>
                  <p:cNvSpPr>
                    <a:spLocks noEditPoints="1"/>
                  </p:cNvSpPr>
                  <p:nvPr/>
                </p:nvSpPr>
                <p:spPr bwMode="auto">
                  <a:xfrm>
                    <a:off x="8228719" y="541338"/>
                    <a:ext cx="231775" cy="233363"/>
                  </a:xfrm>
                  <a:custGeom>
                    <a:avLst/>
                    <a:gdLst>
                      <a:gd name="T0" fmla="*/ 0 w 146"/>
                      <a:gd name="T1" fmla="*/ 147 h 147"/>
                      <a:gd name="T2" fmla="*/ 146 w 146"/>
                      <a:gd name="T3" fmla="*/ 147 h 147"/>
                      <a:gd name="T4" fmla="*/ 146 w 146"/>
                      <a:gd name="T5" fmla="*/ 0 h 147"/>
                      <a:gd name="T6" fmla="*/ 0 w 146"/>
                      <a:gd name="T7" fmla="*/ 0 h 147"/>
                      <a:gd name="T8" fmla="*/ 0 w 146"/>
                      <a:gd name="T9" fmla="*/ 147 h 147"/>
                      <a:gd name="T10" fmla="*/ 20 w 146"/>
                      <a:gd name="T11" fmla="*/ 21 h 147"/>
                      <a:gd name="T12" fmla="*/ 125 w 146"/>
                      <a:gd name="T13" fmla="*/ 21 h 147"/>
                      <a:gd name="T14" fmla="*/ 125 w 146"/>
                      <a:gd name="T15" fmla="*/ 126 h 147"/>
                      <a:gd name="T16" fmla="*/ 20 w 146"/>
                      <a:gd name="T17" fmla="*/ 126 h 147"/>
                      <a:gd name="T18" fmla="*/ 20 w 146"/>
                      <a:gd name="T19" fmla="*/ 2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147">
                        <a:moveTo>
                          <a:pt x="0" y="147"/>
                        </a:moveTo>
                        <a:lnTo>
                          <a:pt x="146" y="147"/>
                        </a:lnTo>
                        <a:lnTo>
                          <a:pt x="146" y="0"/>
                        </a:lnTo>
                        <a:lnTo>
                          <a:pt x="0" y="0"/>
                        </a:lnTo>
                        <a:lnTo>
                          <a:pt x="0" y="147"/>
                        </a:lnTo>
                        <a:close/>
                        <a:moveTo>
                          <a:pt x="20" y="21"/>
                        </a:moveTo>
                        <a:lnTo>
                          <a:pt x="125" y="21"/>
                        </a:lnTo>
                        <a:lnTo>
                          <a:pt x="125" y="126"/>
                        </a:lnTo>
                        <a:lnTo>
                          <a:pt x="20" y="126"/>
                        </a:lnTo>
                        <a:lnTo>
                          <a:pt x="20"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3" name="Rectangle 408">
                    <a:extLst>
                      <a:ext uri="{FF2B5EF4-FFF2-40B4-BE49-F238E27FC236}">
                        <a16:creationId xmlns:a16="http://schemas.microsoft.com/office/drawing/2014/main" id="{18C99C08-1903-4831-9A12-BBCDBEE2E241}"/>
                      </a:ext>
                    </a:extLst>
                  </p:cNvPr>
                  <p:cNvSpPr>
                    <a:spLocks noChangeArrowheads="1"/>
                  </p:cNvSpPr>
                  <p:nvPr/>
                </p:nvSpPr>
                <p:spPr bwMode="auto">
                  <a:xfrm>
                    <a:off x="8527169" y="874713"/>
                    <a:ext cx="511175" cy="33338"/>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4" name="Rectangle 409">
                    <a:extLst>
                      <a:ext uri="{FF2B5EF4-FFF2-40B4-BE49-F238E27FC236}">
                        <a16:creationId xmlns:a16="http://schemas.microsoft.com/office/drawing/2014/main" id="{D1D0A954-AA22-4082-8217-4AA1586512C5}"/>
                      </a:ext>
                    </a:extLst>
                  </p:cNvPr>
                  <p:cNvSpPr>
                    <a:spLocks noChangeArrowheads="1"/>
                  </p:cNvSpPr>
                  <p:nvPr/>
                </p:nvSpPr>
                <p:spPr bwMode="auto">
                  <a:xfrm>
                    <a:off x="8527169" y="960438"/>
                    <a:ext cx="384175" cy="31750"/>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5" name="Freeform 410">
                    <a:extLst>
                      <a:ext uri="{FF2B5EF4-FFF2-40B4-BE49-F238E27FC236}">
                        <a16:creationId xmlns:a16="http://schemas.microsoft.com/office/drawing/2014/main" id="{1F86D05A-A6D3-43C3-A204-CE57E5411229}"/>
                      </a:ext>
                    </a:extLst>
                  </p:cNvPr>
                  <p:cNvSpPr>
                    <a:spLocks noEditPoints="1"/>
                  </p:cNvSpPr>
                  <p:nvPr/>
                </p:nvSpPr>
                <p:spPr bwMode="auto">
                  <a:xfrm>
                    <a:off x="8228719" y="817563"/>
                    <a:ext cx="231775" cy="233363"/>
                  </a:xfrm>
                  <a:custGeom>
                    <a:avLst/>
                    <a:gdLst>
                      <a:gd name="T0" fmla="*/ 0 w 146"/>
                      <a:gd name="T1" fmla="*/ 147 h 147"/>
                      <a:gd name="T2" fmla="*/ 146 w 146"/>
                      <a:gd name="T3" fmla="*/ 147 h 147"/>
                      <a:gd name="T4" fmla="*/ 146 w 146"/>
                      <a:gd name="T5" fmla="*/ 0 h 147"/>
                      <a:gd name="T6" fmla="*/ 0 w 146"/>
                      <a:gd name="T7" fmla="*/ 0 h 147"/>
                      <a:gd name="T8" fmla="*/ 0 w 146"/>
                      <a:gd name="T9" fmla="*/ 147 h 147"/>
                      <a:gd name="T10" fmla="*/ 20 w 146"/>
                      <a:gd name="T11" fmla="*/ 21 h 147"/>
                      <a:gd name="T12" fmla="*/ 125 w 146"/>
                      <a:gd name="T13" fmla="*/ 21 h 147"/>
                      <a:gd name="T14" fmla="*/ 125 w 146"/>
                      <a:gd name="T15" fmla="*/ 126 h 147"/>
                      <a:gd name="T16" fmla="*/ 20 w 146"/>
                      <a:gd name="T17" fmla="*/ 126 h 147"/>
                      <a:gd name="T18" fmla="*/ 20 w 146"/>
                      <a:gd name="T19" fmla="*/ 2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147">
                        <a:moveTo>
                          <a:pt x="0" y="147"/>
                        </a:moveTo>
                        <a:lnTo>
                          <a:pt x="146" y="147"/>
                        </a:lnTo>
                        <a:lnTo>
                          <a:pt x="146" y="0"/>
                        </a:lnTo>
                        <a:lnTo>
                          <a:pt x="0" y="0"/>
                        </a:lnTo>
                        <a:lnTo>
                          <a:pt x="0" y="147"/>
                        </a:lnTo>
                        <a:close/>
                        <a:moveTo>
                          <a:pt x="20" y="21"/>
                        </a:moveTo>
                        <a:lnTo>
                          <a:pt x="125" y="21"/>
                        </a:lnTo>
                        <a:lnTo>
                          <a:pt x="125" y="126"/>
                        </a:lnTo>
                        <a:lnTo>
                          <a:pt x="20" y="126"/>
                        </a:lnTo>
                        <a:lnTo>
                          <a:pt x="20"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grpSp>
        </p:grpSp>
        <p:grpSp>
          <p:nvGrpSpPr>
            <p:cNvPr id="29" name="Group 28">
              <a:extLst>
                <a:ext uri="{FF2B5EF4-FFF2-40B4-BE49-F238E27FC236}">
                  <a16:creationId xmlns:a16="http://schemas.microsoft.com/office/drawing/2014/main" id="{CBDD4B65-3EA4-4C37-916C-E50B6DD2E075}"/>
                </a:ext>
              </a:extLst>
            </p:cNvPr>
            <p:cNvGrpSpPr/>
            <p:nvPr/>
          </p:nvGrpSpPr>
          <p:grpSpPr>
            <a:xfrm>
              <a:off x="6356917" y="4202702"/>
              <a:ext cx="5555111" cy="534422"/>
              <a:chOff x="6356917" y="5071994"/>
              <a:chExt cx="5555111" cy="534422"/>
            </a:xfrm>
          </p:grpSpPr>
          <p:grpSp>
            <p:nvGrpSpPr>
              <p:cNvPr id="18" name="Group 17">
                <a:extLst>
                  <a:ext uri="{FF2B5EF4-FFF2-40B4-BE49-F238E27FC236}">
                    <a16:creationId xmlns:a16="http://schemas.microsoft.com/office/drawing/2014/main" id="{407145D1-146F-4656-BB75-59D18BDD8DED}"/>
                  </a:ext>
                </a:extLst>
              </p:cNvPr>
              <p:cNvGrpSpPr/>
              <p:nvPr/>
            </p:nvGrpSpPr>
            <p:grpSpPr>
              <a:xfrm>
                <a:off x="6721529" y="5185317"/>
                <a:ext cx="5190499" cy="307776"/>
                <a:chOff x="6721529" y="5185317"/>
                <a:chExt cx="5190499" cy="307776"/>
              </a:xfrm>
            </p:grpSpPr>
            <p:sp>
              <p:nvSpPr>
                <p:cNvPr id="20" name="TextBox 19">
                  <a:extLst>
                    <a:ext uri="{FF2B5EF4-FFF2-40B4-BE49-F238E27FC236}">
                      <a16:creationId xmlns:a16="http://schemas.microsoft.com/office/drawing/2014/main" id="{6243D0F2-138A-45D4-B550-AD332F379A88}"/>
                    </a:ext>
                  </a:extLst>
                </p:cNvPr>
                <p:cNvSpPr txBox="1"/>
                <p:nvPr/>
              </p:nvSpPr>
              <p:spPr>
                <a:xfrm>
                  <a:off x="6864002" y="5200706"/>
                  <a:ext cx="4497418" cy="276999"/>
                </a:xfrm>
                <a:prstGeom prst="rect">
                  <a:avLst/>
                </a:prstGeom>
                <a:noFill/>
              </p:spPr>
              <p:txBody>
                <a:bodyPr wrap="square">
                  <a:spAutoFit/>
                </a:bodyPr>
                <a:lstStyle/>
                <a:p>
                  <a:pPr>
                    <a:defRPr/>
                  </a:pPr>
                  <a:r>
                    <a:rPr lang="en-US" sz="1200" dirty="0">
                      <a:solidFill>
                        <a:prstClr val="black"/>
                      </a:solidFill>
                      <a:latin typeface="Segoe UI"/>
                    </a:rPr>
                    <a:t>Assisted workflow to align with migration cutover strategy </a:t>
                  </a:r>
                </a:p>
              </p:txBody>
            </p:sp>
            <p:sp>
              <p:nvSpPr>
                <p:cNvPr id="25" name="Rectangle: Rounded Corners 24">
                  <a:extLst>
                    <a:ext uri="{FF2B5EF4-FFF2-40B4-BE49-F238E27FC236}">
                      <a16:creationId xmlns:a16="http://schemas.microsoft.com/office/drawing/2014/main" id="{545ACFB9-7B5A-4C09-B308-E1311D1C6004}"/>
                    </a:ext>
                  </a:extLst>
                </p:cNvPr>
                <p:cNvSpPr/>
                <p:nvPr/>
              </p:nvSpPr>
              <p:spPr>
                <a:xfrm>
                  <a:off x="6721529" y="5185317"/>
                  <a:ext cx="5190499" cy="307776"/>
                </a:xfrm>
                <a:prstGeom prst="roundRect">
                  <a:avLst/>
                </a:prstGeom>
                <a:noFill/>
                <a:ln w="19050">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grpSp>
            <p:nvGrpSpPr>
              <p:cNvPr id="230" name="Group 229">
                <a:extLst>
                  <a:ext uri="{FF2B5EF4-FFF2-40B4-BE49-F238E27FC236}">
                    <a16:creationId xmlns:a16="http://schemas.microsoft.com/office/drawing/2014/main" id="{2AF73AC2-22A0-49F9-8899-146ECF2FA057}"/>
                  </a:ext>
                </a:extLst>
              </p:cNvPr>
              <p:cNvGrpSpPr/>
              <p:nvPr/>
            </p:nvGrpSpPr>
            <p:grpSpPr>
              <a:xfrm>
                <a:off x="6356917" y="5071994"/>
                <a:ext cx="533468" cy="534422"/>
                <a:chOff x="5755331" y="5454323"/>
                <a:chExt cx="730800" cy="732108"/>
              </a:xfrm>
            </p:grpSpPr>
            <p:sp>
              <p:nvSpPr>
                <p:cNvPr id="37" name="Oval 36">
                  <a:extLst>
                    <a:ext uri="{FF2B5EF4-FFF2-40B4-BE49-F238E27FC236}">
                      <a16:creationId xmlns:a16="http://schemas.microsoft.com/office/drawing/2014/main" id="{0D7C5B97-0C9A-4088-AEA0-8FFB03CB2BD0}"/>
                    </a:ext>
                  </a:extLst>
                </p:cNvPr>
                <p:cNvSpPr/>
                <p:nvPr/>
              </p:nvSpPr>
              <p:spPr>
                <a:xfrm>
                  <a:off x="5755331" y="5454323"/>
                  <a:ext cx="730800" cy="732108"/>
                </a:xfrm>
                <a:prstGeom prst="ellipse">
                  <a:avLst/>
                </a:prstGeom>
                <a:solidFill>
                  <a:srgbClr val="0080B7"/>
                </a:solidFill>
                <a:ln>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121" name="Group 120">
                  <a:extLst>
                    <a:ext uri="{FF2B5EF4-FFF2-40B4-BE49-F238E27FC236}">
                      <a16:creationId xmlns:a16="http://schemas.microsoft.com/office/drawing/2014/main" id="{C032CE35-1002-456A-A95B-86847ECDF722}"/>
                    </a:ext>
                  </a:extLst>
                </p:cNvPr>
                <p:cNvGrpSpPr/>
                <p:nvPr/>
              </p:nvGrpSpPr>
              <p:grpSpPr>
                <a:xfrm>
                  <a:off x="5909985" y="5600377"/>
                  <a:ext cx="439720" cy="406534"/>
                  <a:chOff x="5802313" y="2332038"/>
                  <a:chExt cx="673100" cy="622300"/>
                </a:xfrm>
              </p:grpSpPr>
              <p:sp>
                <p:nvSpPr>
                  <p:cNvPr id="122" name="Freeform 25">
                    <a:extLst>
                      <a:ext uri="{FF2B5EF4-FFF2-40B4-BE49-F238E27FC236}">
                        <a16:creationId xmlns:a16="http://schemas.microsoft.com/office/drawing/2014/main" id="{1D112AF9-BC19-430F-BE61-2BD3BEE50DFC}"/>
                      </a:ext>
                    </a:extLst>
                  </p:cNvPr>
                  <p:cNvSpPr>
                    <a:spLocks/>
                  </p:cNvSpPr>
                  <p:nvPr/>
                </p:nvSpPr>
                <p:spPr bwMode="auto">
                  <a:xfrm>
                    <a:off x="6230938" y="2794000"/>
                    <a:ext cx="20638" cy="0"/>
                  </a:xfrm>
                  <a:custGeom>
                    <a:avLst/>
                    <a:gdLst>
                      <a:gd name="T0" fmla="*/ 10 w 10"/>
                      <a:gd name="T1" fmla="*/ 10 w 10"/>
                      <a:gd name="T2" fmla="*/ 0 w 10"/>
                      <a:gd name="T3" fmla="*/ 0 w 10"/>
                      <a:gd name="T4" fmla="*/ 6 w 10"/>
                      <a:gd name="T5" fmla="*/ 10 w 10"/>
                    </a:gdLst>
                    <a:ahLst/>
                    <a:cxnLst>
                      <a:cxn ang="0">
                        <a:pos x="T0" y="0"/>
                      </a:cxn>
                      <a:cxn ang="0">
                        <a:pos x="T1" y="0"/>
                      </a:cxn>
                      <a:cxn ang="0">
                        <a:pos x="T2" y="0"/>
                      </a:cxn>
                      <a:cxn ang="0">
                        <a:pos x="T3" y="0"/>
                      </a:cxn>
                      <a:cxn ang="0">
                        <a:pos x="T4" y="0"/>
                      </a:cxn>
                      <a:cxn ang="0">
                        <a:pos x="T5" y="0"/>
                      </a:cxn>
                    </a:cxnLst>
                    <a:rect l="0" t="0" r="r" b="b"/>
                    <a:pathLst>
                      <a:path w="10">
                        <a:moveTo>
                          <a:pt x="10" y="0"/>
                        </a:moveTo>
                        <a:cubicBezTo>
                          <a:pt x="10" y="0"/>
                          <a:pt x="10" y="0"/>
                          <a:pt x="10" y="0"/>
                        </a:cubicBezTo>
                        <a:cubicBezTo>
                          <a:pt x="0" y="0"/>
                          <a:pt x="0" y="0"/>
                          <a:pt x="0" y="0"/>
                        </a:cubicBezTo>
                        <a:cubicBezTo>
                          <a:pt x="0" y="0"/>
                          <a:pt x="0" y="0"/>
                          <a:pt x="0" y="0"/>
                        </a:cubicBezTo>
                        <a:cubicBezTo>
                          <a:pt x="2" y="0"/>
                          <a:pt x="4" y="0"/>
                          <a:pt x="6" y="0"/>
                        </a:cubicBezTo>
                        <a:cubicBezTo>
                          <a:pt x="7" y="0"/>
                          <a:pt x="8" y="0"/>
                          <a:pt x="10" y="0"/>
                        </a:cubicBezTo>
                        <a:close/>
                      </a:path>
                    </a:pathLst>
                  </a:custGeom>
                  <a:solidFill>
                    <a:srgbClr val="333333"/>
                  </a:solidFill>
                  <a:ln w="1270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3" name="Freeform 26">
                    <a:extLst>
                      <a:ext uri="{FF2B5EF4-FFF2-40B4-BE49-F238E27FC236}">
                        <a16:creationId xmlns:a16="http://schemas.microsoft.com/office/drawing/2014/main" id="{B4A19927-C1D4-479F-B5A4-3940FDCF0396}"/>
                      </a:ext>
                    </a:extLst>
                  </p:cNvPr>
                  <p:cNvSpPr>
                    <a:spLocks noEditPoints="1"/>
                  </p:cNvSpPr>
                  <p:nvPr/>
                </p:nvSpPr>
                <p:spPr bwMode="auto">
                  <a:xfrm>
                    <a:off x="5802313" y="2332038"/>
                    <a:ext cx="673100" cy="622300"/>
                  </a:xfrm>
                  <a:custGeom>
                    <a:avLst/>
                    <a:gdLst>
                      <a:gd name="T0" fmla="*/ 124 w 313"/>
                      <a:gd name="T1" fmla="*/ 53 h 288"/>
                      <a:gd name="T2" fmla="*/ 112 w 313"/>
                      <a:gd name="T3" fmla="*/ 65 h 288"/>
                      <a:gd name="T4" fmla="*/ 99 w 313"/>
                      <a:gd name="T5" fmla="*/ 53 h 288"/>
                      <a:gd name="T6" fmla="*/ 112 w 313"/>
                      <a:gd name="T7" fmla="*/ 40 h 288"/>
                      <a:gd name="T8" fmla="*/ 157 w 313"/>
                      <a:gd name="T9" fmla="*/ 40 h 288"/>
                      <a:gd name="T10" fmla="*/ 169 w 313"/>
                      <a:gd name="T11" fmla="*/ 53 h 288"/>
                      <a:gd name="T12" fmla="*/ 157 w 313"/>
                      <a:gd name="T13" fmla="*/ 65 h 288"/>
                      <a:gd name="T14" fmla="*/ 144 w 313"/>
                      <a:gd name="T15" fmla="*/ 53 h 288"/>
                      <a:gd name="T16" fmla="*/ 157 w 313"/>
                      <a:gd name="T17" fmla="*/ 40 h 288"/>
                      <a:gd name="T18" fmla="*/ 61 w 313"/>
                      <a:gd name="T19" fmla="*/ 53 h 288"/>
                      <a:gd name="T20" fmla="*/ 114 w 313"/>
                      <a:gd name="T21" fmla="*/ 106 h 288"/>
                      <a:gd name="T22" fmla="*/ 200 w 313"/>
                      <a:gd name="T23" fmla="*/ 106 h 288"/>
                      <a:gd name="T24" fmla="*/ 237 w 313"/>
                      <a:gd name="T25" fmla="*/ 90 h 288"/>
                      <a:gd name="T26" fmla="*/ 237 w 313"/>
                      <a:gd name="T27" fmla="*/ 15 h 288"/>
                      <a:gd name="T28" fmla="*/ 114 w 313"/>
                      <a:gd name="T29" fmla="*/ 0 h 288"/>
                      <a:gd name="T30" fmla="*/ 71 w 313"/>
                      <a:gd name="T31" fmla="*/ 232 h 288"/>
                      <a:gd name="T32" fmla="*/ 71 w 313"/>
                      <a:gd name="T33" fmla="*/ 271 h 288"/>
                      <a:gd name="T34" fmla="*/ 71 w 313"/>
                      <a:gd name="T35" fmla="*/ 232 h 288"/>
                      <a:gd name="T36" fmla="*/ 113 w 313"/>
                      <a:gd name="T37" fmla="*/ 172 h 288"/>
                      <a:gd name="T38" fmla="*/ 157 w 313"/>
                      <a:gd name="T39" fmla="*/ 128 h 288"/>
                      <a:gd name="T40" fmla="*/ 48 w 313"/>
                      <a:gd name="T41" fmla="*/ 214 h 288"/>
                      <a:gd name="T42" fmla="*/ 27 w 313"/>
                      <a:gd name="T43" fmla="*/ 214 h 288"/>
                      <a:gd name="T44" fmla="*/ 0 w 313"/>
                      <a:gd name="T45" fmla="*/ 288 h 288"/>
                      <a:gd name="T46" fmla="*/ 141 w 313"/>
                      <a:gd name="T47" fmla="*/ 288 h 288"/>
                      <a:gd name="T48" fmla="*/ 99 w 313"/>
                      <a:gd name="T49" fmla="*/ 214 h 288"/>
                      <a:gd name="T50" fmla="*/ 243 w 313"/>
                      <a:gd name="T51" fmla="*/ 232 h 288"/>
                      <a:gd name="T52" fmla="*/ 243 w 313"/>
                      <a:gd name="T53" fmla="*/ 271 h 288"/>
                      <a:gd name="T54" fmla="*/ 243 w 313"/>
                      <a:gd name="T55" fmla="*/ 232 h 288"/>
                      <a:gd name="T56" fmla="*/ 201 w 313"/>
                      <a:gd name="T57" fmla="*/ 172 h 288"/>
                      <a:gd name="T58" fmla="*/ 113 w 313"/>
                      <a:gd name="T59" fmla="*/ 172 h 288"/>
                      <a:gd name="T60" fmla="*/ 172 w 313"/>
                      <a:gd name="T61" fmla="*/ 288 h 288"/>
                      <a:gd name="T62" fmla="*/ 287 w 313"/>
                      <a:gd name="T63" fmla="*/ 288 h 288"/>
                      <a:gd name="T64" fmla="*/ 265 w 313"/>
                      <a:gd name="T65" fmla="*/ 214 h 288"/>
                      <a:gd name="T66" fmla="*/ 214 w 313"/>
                      <a:gd name="T67" fmla="*/ 53 h 288"/>
                      <a:gd name="T68" fmla="*/ 202 w 313"/>
                      <a:gd name="T69" fmla="*/ 65 h 288"/>
                      <a:gd name="T70" fmla="*/ 189 w 313"/>
                      <a:gd name="T71" fmla="*/ 53 h 288"/>
                      <a:gd name="T72" fmla="*/ 202 w 313"/>
                      <a:gd name="T73" fmla="*/ 40 h 288"/>
                      <a:gd name="T74" fmla="*/ 201 w 313"/>
                      <a:gd name="T75" fmla="*/ 172 h 288"/>
                      <a:gd name="T76" fmla="*/ 157 w 313"/>
                      <a:gd name="T77" fmla="*/ 128 h 288"/>
                      <a:gd name="T78" fmla="*/ 205 w 313"/>
                      <a:gd name="T79" fmla="*/ 214 h 288"/>
                      <a:gd name="T80" fmla="*/ 199 w 313"/>
                      <a:gd name="T81" fmla="*/ 214 h 288"/>
                      <a:gd name="T82" fmla="*/ 220 w 313"/>
                      <a:gd name="T83" fmla="*/ 21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3" h="288">
                        <a:moveTo>
                          <a:pt x="120" y="44"/>
                        </a:moveTo>
                        <a:cubicBezTo>
                          <a:pt x="123" y="46"/>
                          <a:pt x="124" y="49"/>
                          <a:pt x="124" y="53"/>
                        </a:cubicBezTo>
                        <a:cubicBezTo>
                          <a:pt x="124" y="56"/>
                          <a:pt x="123" y="59"/>
                          <a:pt x="120" y="61"/>
                        </a:cubicBezTo>
                        <a:cubicBezTo>
                          <a:pt x="118" y="64"/>
                          <a:pt x="115" y="65"/>
                          <a:pt x="112" y="65"/>
                        </a:cubicBezTo>
                        <a:cubicBezTo>
                          <a:pt x="108" y="65"/>
                          <a:pt x="105" y="64"/>
                          <a:pt x="103" y="61"/>
                        </a:cubicBezTo>
                        <a:cubicBezTo>
                          <a:pt x="100" y="59"/>
                          <a:pt x="99" y="56"/>
                          <a:pt x="99" y="53"/>
                        </a:cubicBezTo>
                        <a:cubicBezTo>
                          <a:pt x="99" y="49"/>
                          <a:pt x="100" y="46"/>
                          <a:pt x="103" y="44"/>
                        </a:cubicBezTo>
                        <a:cubicBezTo>
                          <a:pt x="105" y="42"/>
                          <a:pt x="108" y="40"/>
                          <a:pt x="112" y="40"/>
                        </a:cubicBezTo>
                        <a:cubicBezTo>
                          <a:pt x="115" y="40"/>
                          <a:pt x="118" y="42"/>
                          <a:pt x="120" y="44"/>
                        </a:cubicBezTo>
                        <a:close/>
                        <a:moveTo>
                          <a:pt x="157" y="40"/>
                        </a:moveTo>
                        <a:cubicBezTo>
                          <a:pt x="160" y="40"/>
                          <a:pt x="163" y="42"/>
                          <a:pt x="165" y="44"/>
                        </a:cubicBezTo>
                        <a:cubicBezTo>
                          <a:pt x="168" y="46"/>
                          <a:pt x="169" y="49"/>
                          <a:pt x="169" y="53"/>
                        </a:cubicBezTo>
                        <a:cubicBezTo>
                          <a:pt x="169" y="56"/>
                          <a:pt x="168" y="59"/>
                          <a:pt x="165" y="61"/>
                        </a:cubicBezTo>
                        <a:cubicBezTo>
                          <a:pt x="163" y="64"/>
                          <a:pt x="160" y="65"/>
                          <a:pt x="157" y="65"/>
                        </a:cubicBezTo>
                        <a:cubicBezTo>
                          <a:pt x="153" y="65"/>
                          <a:pt x="150" y="64"/>
                          <a:pt x="148" y="61"/>
                        </a:cubicBezTo>
                        <a:cubicBezTo>
                          <a:pt x="145" y="59"/>
                          <a:pt x="144" y="56"/>
                          <a:pt x="144" y="53"/>
                        </a:cubicBezTo>
                        <a:cubicBezTo>
                          <a:pt x="144" y="49"/>
                          <a:pt x="145" y="46"/>
                          <a:pt x="148" y="44"/>
                        </a:cubicBezTo>
                        <a:cubicBezTo>
                          <a:pt x="150" y="42"/>
                          <a:pt x="153" y="40"/>
                          <a:pt x="157" y="40"/>
                        </a:cubicBezTo>
                        <a:close/>
                        <a:moveTo>
                          <a:pt x="76" y="15"/>
                        </a:moveTo>
                        <a:cubicBezTo>
                          <a:pt x="66" y="26"/>
                          <a:pt x="61" y="38"/>
                          <a:pt x="61" y="53"/>
                        </a:cubicBezTo>
                        <a:cubicBezTo>
                          <a:pt x="61" y="67"/>
                          <a:pt x="66" y="80"/>
                          <a:pt x="76" y="90"/>
                        </a:cubicBezTo>
                        <a:cubicBezTo>
                          <a:pt x="87" y="100"/>
                          <a:pt x="99" y="106"/>
                          <a:pt x="114" y="106"/>
                        </a:cubicBezTo>
                        <a:cubicBezTo>
                          <a:pt x="157" y="106"/>
                          <a:pt x="157" y="106"/>
                          <a:pt x="157" y="106"/>
                        </a:cubicBezTo>
                        <a:cubicBezTo>
                          <a:pt x="200" y="106"/>
                          <a:pt x="200" y="106"/>
                          <a:pt x="200" y="106"/>
                        </a:cubicBezTo>
                        <a:cubicBezTo>
                          <a:pt x="214" y="106"/>
                          <a:pt x="227" y="100"/>
                          <a:pt x="237" y="90"/>
                        </a:cubicBezTo>
                        <a:cubicBezTo>
                          <a:pt x="237" y="90"/>
                          <a:pt x="237" y="90"/>
                          <a:pt x="237" y="90"/>
                        </a:cubicBezTo>
                        <a:cubicBezTo>
                          <a:pt x="247" y="80"/>
                          <a:pt x="253" y="67"/>
                          <a:pt x="253" y="53"/>
                        </a:cubicBezTo>
                        <a:cubicBezTo>
                          <a:pt x="253" y="38"/>
                          <a:pt x="247" y="26"/>
                          <a:pt x="237" y="15"/>
                        </a:cubicBezTo>
                        <a:cubicBezTo>
                          <a:pt x="227" y="5"/>
                          <a:pt x="214" y="0"/>
                          <a:pt x="200" y="0"/>
                        </a:cubicBezTo>
                        <a:cubicBezTo>
                          <a:pt x="114" y="0"/>
                          <a:pt x="114" y="0"/>
                          <a:pt x="114" y="0"/>
                        </a:cubicBezTo>
                        <a:cubicBezTo>
                          <a:pt x="99" y="0"/>
                          <a:pt x="87" y="5"/>
                          <a:pt x="76" y="15"/>
                        </a:cubicBezTo>
                        <a:close/>
                        <a:moveTo>
                          <a:pt x="71" y="232"/>
                        </a:moveTo>
                        <a:cubicBezTo>
                          <a:pt x="93" y="232"/>
                          <a:pt x="93" y="232"/>
                          <a:pt x="93" y="232"/>
                        </a:cubicBezTo>
                        <a:cubicBezTo>
                          <a:pt x="71" y="271"/>
                          <a:pt x="71" y="271"/>
                          <a:pt x="71" y="271"/>
                        </a:cubicBezTo>
                        <a:cubicBezTo>
                          <a:pt x="48" y="232"/>
                          <a:pt x="48" y="232"/>
                          <a:pt x="48" y="232"/>
                        </a:cubicBezTo>
                        <a:cubicBezTo>
                          <a:pt x="71" y="232"/>
                          <a:pt x="71" y="232"/>
                          <a:pt x="71" y="232"/>
                        </a:cubicBezTo>
                        <a:cubicBezTo>
                          <a:pt x="71" y="172"/>
                          <a:pt x="71" y="172"/>
                          <a:pt x="71" y="172"/>
                        </a:cubicBezTo>
                        <a:cubicBezTo>
                          <a:pt x="113" y="172"/>
                          <a:pt x="113" y="172"/>
                          <a:pt x="113" y="172"/>
                        </a:cubicBezTo>
                        <a:cubicBezTo>
                          <a:pt x="157" y="128"/>
                          <a:pt x="157" y="128"/>
                          <a:pt x="157" y="128"/>
                        </a:cubicBezTo>
                        <a:cubicBezTo>
                          <a:pt x="157" y="128"/>
                          <a:pt x="157" y="128"/>
                          <a:pt x="157" y="128"/>
                        </a:cubicBezTo>
                        <a:cubicBezTo>
                          <a:pt x="157" y="106"/>
                          <a:pt x="157" y="106"/>
                          <a:pt x="157" y="106"/>
                        </a:cubicBezTo>
                        <a:moveTo>
                          <a:pt x="48" y="214"/>
                        </a:moveTo>
                        <a:cubicBezTo>
                          <a:pt x="43" y="214"/>
                          <a:pt x="38" y="214"/>
                          <a:pt x="32" y="214"/>
                        </a:cubicBezTo>
                        <a:cubicBezTo>
                          <a:pt x="31" y="214"/>
                          <a:pt x="29" y="214"/>
                          <a:pt x="27" y="214"/>
                        </a:cubicBezTo>
                        <a:cubicBezTo>
                          <a:pt x="0" y="288"/>
                          <a:pt x="0" y="288"/>
                          <a:pt x="0" y="288"/>
                        </a:cubicBezTo>
                        <a:cubicBezTo>
                          <a:pt x="0" y="288"/>
                          <a:pt x="0" y="288"/>
                          <a:pt x="0" y="288"/>
                        </a:cubicBezTo>
                        <a:cubicBezTo>
                          <a:pt x="47" y="288"/>
                          <a:pt x="94" y="288"/>
                          <a:pt x="141" y="288"/>
                        </a:cubicBezTo>
                        <a:cubicBezTo>
                          <a:pt x="141" y="288"/>
                          <a:pt x="141" y="288"/>
                          <a:pt x="141" y="288"/>
                        </a:cubicBezTo>
                        <a:cubicBezTo>
                          <a:pt x="115" y="214"/>
                          <a:pt x="115" y="214"/>
                          <a:pt x="115" y="214"/>
                        </a:cubicBezTo>
                        <a:cubicBezTo>
                          <a:pt x="109" y="214"/>
                          <a:pt x="104" y="214"/>
                          <a:pt x="99" y="214"/>
                        </a:cubicBezTo>
                        <a:cubicBezTo>
                          <a:pt x="97" y="214"/>
                          <a:pt x="95" y="214"/>
                          <a:pt x="93" y="214"/>
                        </a:cubicBezTo>
                        <a:moveTo>
                          <a:pt x="243" y="232"/>
                        </a:moveTo>
                        <a:cubicBezTo>
                          <a:pt x="265" y="232"/>
                          <a:pt x="265" y="232"/>
                          <a:pt x="265" y="232"/>
                        </a:cubicBezTo>
                        <a:cubicBezTo>
                          <a:pt x="243" y="271"/>
                          <a:pt x="243" y="271"/>
                          <a:pt x="243" y="271"/>
                        </a:cubicBezTo>
                        <a:cubicBezTo>
                          <a:pt x="220" y="232"/>
                          <a:pt x="220" y="232"/>
                          <a:pt x="220" y="232"/>
                        </a:cubicBezTo>
                        <a:cubicBezTo>
                          <a:pt x="243" y="232"/>
                          <a:pt x="243" y="232"/>
                          <a:pt x="243" y="232"/>
                        </a:cubicBezTo>
                        <a:cubicBezTo>
                          <a:pt x="243" y="172"/>
                          <a:pt x="243" y="172"/>
                          <a:pt x="243" y="172"/>
                        </a:cubicBezTo>
                        <a:cubicBezTo>
                          <a:pt x="201" y="172"/>
                          <a:pt x="201" y="172"/>
                          <a:pt x="201" y="172"/>
                        </a:cubicBezTo>
                        <a:cubicBezTo>
                          <a:pt x="157" y="216"/>
                          <a:pt x="157" y="216"/>
                          <a:pt x="157" y="216"/>
                        </a:cubicBezTo>
                        <a:cubicBezTo>
                          <a:pt x="113" y="172"/>
                          <a:pt x="113" y="172"/>
                          <a:pt x="113" y="172"/>
                        </a:cubicBezTo>
                        <a:moveTo>
                          <a:pt x="199" y="214"/>
                        </a:moveTo>
                        <a:cubicBezTo>
                          <a:pt x="172" y="288"/>
                          <a:pt x="172" y="288"/>
                          <a:pt x="172" y="288"/>
                        </a:cubicBezTo>
                        <a:cubicBezTo>
                          <a:pt x="172" y="288"/>
                          <a:pt x="172" y="288"/>
                          <a:pt x="172" y="288"/>
                        </a:cubicBezTo>
                        <a:cubicBezTo>
                          <a:pt x="287" y="288"/>
                          <a:pt x="287" y="288"/>
                          <a:pt x="287" y="288"/>
                        </a:cubicBezTo>
                        <a:cubicBezTo>
                          <a:pt x="313" y="214"/>
                          <a:pt x="313" y="214"/>
                          <a:pt x="313" y="214"/>
                        </a:cubicBezTo>
                        <a:cubicBezTo>
                          <a:pt x="265" y="214"/>
                          <a:pt x="265" y="214"/>
                          <a:pt x="265" y="214"/>
                        </a:cubicBezTo>
                        <a:moveTo>
                          <a:pt x="210" y="44"/>
                        </a:moveTo>
                        <a:cubicBezTo>
                          <a:pt x="213" y="46"/>
                          <a:pt x="214" y="49"/>
                          <a:pt x="214" y="53"/>
                        </a:cubicBezTo>
                        <a:cubicBezTo>
                          <a:pt x="214" y="56"/>
                          <a:pt x="213" y="59"/>
                          <a:pt x="210" y="61"/>
                        </a:cubicBezTo>
                        <a:cubicBezTo>
                          <a:pt x="208" y="64"/>
                          <a:pt x="205" y="65"/>
                          <a:pt x="202" y="65"/>
                        </a:cubicBezTo>
                        <a:cubicBezTo>
                          <a:pt x="198" y="65"/>
                          <a:pt x="195" y="64"/>
                          <a:pt x="193" y="61"/>
                        </a:cubicBezTo>
                        <a:cubicBezTo>
                          <a:pt x="191" y="59"/>
                          <a:pt x="189" y="56"/>
                          <a:pt x="189" y="53"/>
                        </a:cubicBezTo>
                        <a:cubicBezTo>
                          <a:pt x="189" y="49"/>
                          <a:pt x="191" y="46"/>
                          <a:pt x="193" y="44"/>
                        </a:cubicBezTo>
                        <a:cubicBezTo>
                          <a:pt x="195" y="42"/>
                          <a:pt x="198" y="40"/>
                          <a:pt x="202" y="40"/>
                        </a:cubicBezTo>
                        <a:cubicBezTo>
                          <a:pt x="205" y="40"/>
                          <a:pt x="208" y="42"/>
                          <a:pt x="210" y="44"/>
                        </a:cubicBezTo>
                        <a:close/>
                        <a:moveTo>
                          <a:pt x="201" y="172"/>
                        </a:moveTo>
                        <a:cubicBezTo>
                          <a:pt x="201" y="172"/>
                          <a:pt x="201" y="172"/>
                          <a:pt x="201" y="172"/>
                        </a:cubicBezTo>
                        <a:cubicBezTo>
                          <a:pt x="157" y="128"/>
                          <a:pt x="157" y="128"/>
                          <a:pt x="157" y="128"/>
                        </a:cubicBezTo>
                        <a:moveTo>
                          <a:pt x="209" y="214"/>
                        </a:moveTo>
                        <a:cubicBezTo>
                          <a:pt x="207" y="214"/>
                          <a:pt x="206" y="214"/>
                          <a:pt x="205" y="214"/>
                        </a:cubicBezTo>
                        <a:cubicBezTo>
                          <a:pt x="203" y="214"/>
                          <a:pt x="201" y="214"/>
                          <a:pt x="199" y="214"/>
                        </a:cubicBezTo>
                        <a:cubicBezTo>
                          <a:pt x="199" y="214"/>
                          <a:pt x="199" y="214"/>
                          <a:pt x="199" y="214"/>
                        </a:cubicBezTo>
                        <a:moveTo>
                          <a:pt x="209" y="214"/>
                        </a:moveTo>
                        <a:cubicBezTo>
                          <a:pt x="213" y="214"/>
                          <a:pt x="217" y="214"/>
                          <a:pt x="220" y="214"/>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grpSp>
          <p:nvGrpSpPr>
            <p:cNvPr id="28" name="Group 27">
              <a:extLst>
                <a:ext uri="{FF2B5EF4-FFF2-40B4-BE49-F238E27FC236}">
                  <a16:creationId xmlns:a16="http://schemas.microsoft.com/office/drawing/2014/main" id="{5D2DE2FE-3D65-4752-819F-96E42961FB64}"/>
                </a:ext>
              </a:extLst>
            </p:cNvPr>
            <p:cNvGrpSpPr/>
            <p:nvPr/>
          </p:nvGrpSpPr>
          <p:grpSpPr>
            <a:xfrm>
              <a:off x="6356917" y="3637231"/>
              <a:ext cx="5555112" cy="534422"/>
              <a:chOff x="6356917" y="4289200"/>
              <a:chExt cx="5555112" cy="534422"/>
            </a:xfrm>
          </p:grpSpPr>
          <p:grpSp>
            <p:nvGrpSpPr>
              <p:cNvPr id="17" name="Group 16">
                <a:extLst>
                  <a:ext uri="{FF2B5EF4-FFF2-40B4-BE49-F238E27FC236}">
                    <a16:creationId xmlns:a16="http://schemas.microsoft.com/office/drawing/2014/main" id="{2FC0EF31-CCFC-493E-B201-B9940882D038}"/>
                  </a:ext>
                </a:extLst>
              </p:cNvPr>
              <p:cNvGrpSpPr/>
              <p:nvPr/>
            </p:nvGrpSpPr>
            <p:grpSpPr>
              <a:xfrm>
                <a:off x="6690367" y="4402523"/>
                <a:ext cx="5221662" cy="307776"/>
                <a:chOff x="6690367" y="4402523"/>
                <a:chExt cx="5221662" cy="307776"/>
              </a:xfrm>
            </p:grpSpPr>
            <p:sp>
              <p:nvSpPr>
                <p:cNvPr id="19" name="TextBox 18">
                  <a:extLst>
                    <a:ext uri="{FF2B5EF4-FFF2-40B4-BE49-F238E27FC236}">
                      <a16:creationId xmlns:a16="http://schemas.microsoft.com/office/drawing/2014/main" id="{5110AF54-B158-454C-A059-20EC94341330}"/>
                    </a:ext>
                  </a:extLst>
                </p:cNvPr>
                <p:cNvSpPr txBox="1"/>
                <p:nvPr/>
              </p:nvSpPr>
              <p:spPr>
                <a:xfrm>
                  <a:off x="6849992" y="4417912"/>
                  <a:ext cx="4437199" cy="276999"/>
                </a:xfrm>
                <a:prstGeom prst="rect">
                  <a:avLst/>
                </a:prstGeom>
                <a:noFill/>
              </p:spPr>
              <p:txBody>
                <a:bodyPr wrap="square">
                  <a:spAutoFit/>
                </a:bodyPr>
                <a:lstStyle/>
                <a:p>
                  <a:pPr>
                    <a:defRPr/>
                  </a:pPr>
                  <a:r>
                    <a:rPr lang="en-US" sz="1200" dirty="0">
                      <a:solidFill>
                        <a:prstClr val="black"/>
                      </a:solidFill>
                      <a:latin typeface="Segoe UI"/>
                    </a:rPr>
                    <a:t>Effort savings of around 30%-50% on overall migration effort</a:t>
                  </a:r>
                </a:p>
              </p:txBody>
            </p:sp>
            <p:sp>
              <p:nvSpPr>
                <p:cNvPr id="24" name="Rectangle: Rounded Corners 23">
                  <a:extLst>
                    <a:ext uri="{FF2B5EF4-FFF2-40B4-BE49-F238E27FC236}">
                      <a16:creationId xmlns:a16="http://schemas.microsoft.com/office/drawing/2014/main" id="{9E35AC8F-FDC9-4378-A1D1-0A6D7E596687}"/>
                    </a:ext>
                  </a:extLst>
                </p:cNvPr>
                <p:cNvSpPr/>
                <p:nvPr/>
              </p:nvSpPr>
              <p:spPr>
                <a:xfrm>
                  <a:off x="6690367" y="4402523"/>
                  <a:ext cx="5221662" cy="307776"/>
                </a:xfrm>
                <a:prstGeom prst="roundRect">
                  <a:avLst/>
                </a:prstGeom>
                <a:noFill/>
                <a:ln w="19050">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grpSp>
            <p:nvGrpSpPr>
              <p:cNvPr id="229" name="Group 228">
                <a:extLst>
                  <a:ext uri="{FF2B5EF4-FFF2-40B4-BE49-F238E27FC236}">
                    <a16:creationId xmlns:a16="http://schemas.microsoft.com/office/drawing/2014/main" id="{C6C3B2A8-41F6-420D-9FC7-0AD8995C746E}"/>
                  </a:ext>
                </a:extLst>
              </p:cNvPr>
              <p:cNvGrpSpPr/>
              <p:nvPr/>
            </p:nvGrpSpPr>
            <p:grpSpPr>
              <a:xfrm>
                <a:off x="6356917" y="4289200"/>
                <a:ext cx="533468" cy="534422"/>
                <a:chOff x="5755331" y="4671529"/>
                <a:chExt cx="730800" cy="732108"/>
              </a:xfrm>
            </p:grpSpPr>
            <p:sp>
              <p:nvSpPr>
                <p:cNvPr id="34" name="Oval 33">
                  <a:extLst>
                    <a:ext uri="{FF2B5EF4-FFF2-40B4-BE49-F238E27FC236}">
                      <a16:creationId xmlns:a16="http://schemas.microsoft.com/office/drawing/2014/main" id="{C0DC8696-A67C-467E-B4D6-DE78ED56B073}"/>
                    </a:ext>
                  </a:extLst>
                </p:cNvPr>
                <p:cNvSpPr/>
                <p:nvPr/>
              </p:nvSpPr>
              <p:spPr>
                <a:xfrm>
                  <a:off x="5755331" y="4671529"/>
                  <a:ext cx="730800" cy="732108"/>
                </a:xfrm>
                <a:prstGeom prst="ellipse">
                  <a:avLst/>
                </a:prstGeom>
                <a:solidFill>
                  <a:srgbClr val="0080B7"/>
                </a:solidFill>
                <a:ln>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125" name="Group 124">
                  <a:extLst>
                    <a:ext uri="{FF2B5EF4-FFF2-40B4-BE49-F238E27FC236}">
                      <a16:creationId xmlns:a16="http://schemas.microsoft.com/office/drawing/2014/main" id="{664A2389-1BB4-4C5F-9961-BD691707313B}"/>
                    </a:ext>
                  </a:extLst>
                </p:cNvPr>
                <p:cNvGrpSpPr/>
                <p:nvPr/>
              </p:nvGrpSpPr>
              <p:grpSpPr>
                <a:xfrm>
                  <a:off x="5891892" y="4792998"/>
                  <a:ext cx="477838" cy="479426"/>
                  <a:chOff x="5114925" y="5094606"/>
                  <a:chExt cx="477838" cy="479426"/>
                </a:xfrm>
                <a:solidFill>
                  <a:schemeClr val="bg1"/>
                </a:solidFill>
              </p:grpSpPr>
              <p:sp>
                <p:nvSpPr>
                  <p:cNvPr id="126" name="Freeform 19">
                    <a:extLst>
                      <a:ext uri="{FF2B5EF4-FFF2-40B4-BE49-F238E27FC236}">
                        <a16:creationId xmlns:a16="http://schemas.microsoft.com/office/drawing/2014/main" id="{F87F23D5-B6D5-4B06-92A4-2257FAB7C5E0}"/>
                      </a:ext>
                    </a:extLst>
                  </p:cNvPr>
                  <p:cNvSpPr>
                    <a:spLocks noEditPoints="1"/>
                  </p:cNvSpPr>
                  <p:nvPr/>
                </p:nvSpPr>
                <p:spPr bwMode="auto">
                  <a:xfrm>
                    <a:off x="5273357" y="5251293"/>
                    <a:ext cx="161925" cy="165100"/>
                  </a:xfrm>
                  <a:custGeom>
                    <a:avLst/>
                    <a:gdLst>
                      <a:gd name="T0" fmla="*/ 76 w 102"/>
                      <a:gd name="T1" fmla="*/ 44 h 104"/>
                      <a:gd name="T2" fmla="*/ 76 w 102"/>
                      <a:gd name="T3" fmla="*/ 0 h 104"/>
                      <a:gd name="T4" fmla="*/ 26 w 102"/>
                      <a:gd name="T5" fmla="*/ 0 h 104"/>
                      <a:gd name="T6" fmla="*/ 26 w 102"/>
                      <a:gd name="T7" fmla="*/ 44 h 104"/>
                      <a:gd name="T8" fmla="*/ 0 w 102"/>
                      <a:gd name="T9" fmla="*/ 44 h 104"/>
                      <a:gd name="T10" fmla="*/ 51 w 102"/>
                      <a:gd name="T11" fmla="*/ 104 h 104"/>
                      <a:gd name="T12" fmla="*/ 102 w 102"/>
                      <a:gd name="T13" fmla="*/ 44 h 104"/>
                      <a:gd name="T14" fmla="*/ 76 w 102"/>
                      <a:gd name="T15" fmla="*/ 44 h 104"/>
                      <a:gd name="T16" fmla="*/ 51 w 102"/>
                      <a:gd name="T17" fmla="*/ 84 h 104"/>
                      <a:gd name="T18" fmla="*/ 27 w 102"/>
                      <a:gd name="T19" fmla="*/ 56 h 104"/>
                      <a:gd name="T20" fmla="*/ 38 w 102"/>
                      <a:gd name="T21" fmla="*/ 56 h 104"/>
                      <a:gd name="T22" fmla="*/ 38 w 102"/>
                      <a:gd name="T23" fmla="*/ 12 h 104"/>
                      <a:gd name="T24" fmla="*/ 63 w 102"/>
                      <a:gd name="T25" fmla="*/ 12 h 104"/>
                      <a:gd name="T26" fmla="*/ 63 w 102"/>
                      <a:gd name="T27" fmla="*/ 56 h 104"/>
                      <a:gd name="T28" fmla="*/ 75 w 102"/>
                      <a:gd name="T29" fmla="*/ 56 h 104"/>
                      <a:gd name="T30" fmla="*/ 51 w 102"/>
                      <a:gd name="T31" fmla="*/ 8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04">
                        <a:moveTo>
                          <a:pt x="76" y="44"/>
                        </a:moveTo>
                        <a:lnTo>
                          <a:pt x="76" y="0"/>
                        </a:lnTo>
                        <a:lnTo>
                          <a:pt x="26" y="0"/>
                        </a:lnTo>
                        <a:lnTo>
                          <a:pt x="26" y="44"/>
                        </a:lnTo>
                        <a:lnTo>
                          <a:pt x="0" y="44"/>
                        </a:lnTo>
                        <a:lnTo>
                          <a:pt x="51" y="104"/>
                        </a:lnTo>
                        <a:lnTo>
                          <a:pt x="102" y="44"/>
                        </a:lnTo>
                        <a:lnTo>
                          <a:pt x="76" y="44"/>
                        </a:lnTo>
                        <a:close/>
                        <a:moveTo>
                          <a:pt x="51" y="84"/>
                        </a:moveTo>
                        <a:lnTo>
                          <a:pt x="27" y="56"/>
                        </a:lnTo>
                        <a:lnTo>
                          <a:pt x="38" y="56"/>
                        </a:lnTo>
                        <a:lnTo>
                          <a:pt x="38" y="12"/>
                        </a:lnTo>
                        <a:lnTo>
                          <a:pt x="63" y="12"/>
                        </a:lnTo>
                        <a:lnTo>
                          <a:pt x="63" y="56"/>
                        </a:lnTo>
                        <a:lnTo>
                          <a:pt x="75" y="56"/>
                        </a:lnTo>
                        <a:lnTo>
                          <a:pt x="51"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7" name="Freeform 135">
                    <a:extLst>
                      <a:ext uri="{FF2B5EF4-FFF2-40B4-BE49-F238E27FC236}">
                        <a16:creationId xmlns:a16="http://schemas.microsoft.com/office/drawing/2014/main" id="{FCF3F0C9-64C3-4C10-8DFA-EEC81A05FE25}"/>
                      </a:ext>
                    </a:extLst>
                  </p:cNvPr>
                  <p:cNvSpPr>
                    <a:spLocks noEditPoints="1"/>
                  </p:cNvSpPr>
                  <p:nvPr/>
                </p:nvSpPr>
                <p:spPr bwMode="auto">
                  <a:xfrm>
                    <a:off x="5254625" y="5194619"/>
                    <a:ext cx="198438" cy="279400"/>
                  </a:xfrm>
                  <a:custGeom>
                    <a:avLst/>
                    <a:gdLst>
                      <a:gd name="T0" fmla="*/ 0 w 125"/>
                      <a:gd name="T1" fmla="*/ 176 h 176"/>
                      <a:gd name="T2" fmla="*/ 125 w 125"/>
                      <a:gd name="T3" fmla="*/ 176 h 176"/>
                      <a:gd name="T4" fmla="*/ 125 w 125"/>
                      <a:gd name="T5" fmla="*/ 0 h 176"/>
                      <a:gd name="T6" fmla="*/ 0 w 125"/>
                      <a:gd name="T7" fmla="*/ 0 h 176"/>
                      <a:gd name="T8" fmla="*/ 0 w 125"/>
                      <a:gd name="T9" fmla="*/ 176 h 176"/>
                      <a:gd name="T10" fmla="*/ 12 w 125"/>
                      <a:gd name="T11" fmla="*/ 12 h 176"/>
                      <a:gd name="T12" fmla="*/ 113 w 125"/>
                      <a:gd name="T13" fmla="*/ 12 h 176"/>
                      <a:gd name="T14" fmla="*/ 113 w 125"/>
                      <a:gd name="T15" fmla="*/ 163 h 176"/>
                      <a:gd name="T16" fmla="*/ 12 w 125"/>
                      <a:gd name="T17" fmla="*/ 163 h 176"/>
                      <a:gd name="T18" fmla="*/ 12 w 125"/>
                      <a:gd name="T19" fmla="*/ 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76">
                        <a:moveTo>
                          <a:pt x="0" y="176"/>
                        </a:moveTo>
                        <a:lnTo>
                          <a:pt x="125" y="176"/>
                        </a:lnTo>
                        <a:lnTo>
                          <a:pt x="125" y="0"/>
                        </a:lnTo>
                        <a:lnTo>
                          <a:pt x="0" y="0"/>
                        </a:lnTo>
                        <a:lnTo>
                          <a:pt x="0" y="176"/>
                        </a:lnTo>
                        <a:close/>
                        <a:moveTo>
                          <a:pt x="12" y="12"/>
                        </a:moveTo>
                        <a:lnTo>
                          <a:pt x="113" y="12"/>
                        </a:lnTo>
                        <a:lnTo>
                          <a:pt x="113" y="163"/>
                        </a:lnTo>
                        <a:lnTo>
                          <a:pt x="12" y="163"/>
                        </a:ln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8" name="Freeform 136">
                    <a:extLst>
                      <a:ext uri="{FF2B5EF4-FFF2-40B4-BE49-F238E27FC236}">
                        <a16:creationId xmlns:a16="http://schemas.microsoft.com/office/drawing/2014/main" id="{895146F2-BBCB-4674-BEC5-74DFBD31B706}"/>
                      </a:ext>
                    </a:extLst>
                  </p:cNvPr>
                  <p:cNvSpPr>
                    <a:spLocks/>
                  </p:cNvSpPr>
                  <p:nvPr/>
                </p:nvSpPr>
                <p:spPr bwMode="auto">
                  <a:xfrm>
                    <a:off x="5114925" y="5094606"/>
                    <a:ext cx="438150" cy="239713"/>
                  </a:xfrm>
                  <a:custGeom>
                    <a:avLst/>
                    <a:gdLst>
                      <a:gd name="T0" fmla="*/ 1210 w 2218"/>
                      <a:gd name="T1" fmla="*/ 101 h 1210"/>
                      <a:gd name="T2" fmla="*/ 2065 w 2218"/>
                      <a:gd name="T3" fmla="*/ 504 h 1210"/>
                      <a:gd name="T4" fmla="*/ 1865 w 2218"/>
                      <a:gd name="T5" fmla="*/ 504 h 1210"/>
                      <a:gd name="T6" fmla="*/ 1865 w 2218"/>
                      <a:gd name="T7" fmla="*/ 605 h 1210"/>
                      <a:gd name="T8" fmla="*/ 2218 w 2218"/>
                      <a:gd name="T9" fmla="*/ 605 h 1210"/>
                      <a:gd name="T10" fmla="*/ 2218 w 2218"/>
                      <a:gd name="T11" fmla="*/ 252 h 1210"/>
                      <a:gd name="T12" fmla="*/ 2117 w 2218"/>
                      <a:gd name="T13" fmla="*/ 252 h 1210"/>
                      <a:gd name="T14" fmla="*/ 2117 w 2218"/>
                      <a:gd name="T15" fmla="*/ 410 h 1210"/>
                      <a:gd name="T16" fmla="*/ 1210 w 2218"/>
                      <a:gd name="T17" fmla="*/ 0 h 1210"/>
                      <a:gd name="T18" fmla="*/ 0 w 2218"/>
                      <a:gd name="T19" fmla="*/ 1210 h 1210"/>
                      <a:gd name="T20" fmla="*/ 101 w 2218"/>
                      <a:gd name="T21" fmla="*/ 1210 h 1210"/>
                      <a:gd name="T22" fmla="*/ 1210 w 2218"/>
                      <a:gd name="T23" fmla="*/ 101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18" h="1210">
                        <a:moveTo>
                          <a:pt x="1210" y="101"/>
                        </a:moveTo>
                        <a:cubicBezTo>
                          <a:pt x="1545" y="101"/>
                          <a:pt x="1853" y="247"/>
                          <a:pt x="2065" y="504"/>
                        </a:cubicBezTo>
                        <a:cubicBezTo>
                          <a:pt x="1865" y="504"/>
                          <a:pt x="1865" y="504"/>
                          <a:pt x="1865" y="504"/>
                        </a:cubicBezTo>
                        <a:cubicBezTo>
                          <a:pt x="1865" y="605"/>
                          <a:pt x="1865" y="605"/>
                          <a:pt x="1865" y="605"/>
                        </a:cubicBezTo>
                        <a:cubicBezTo>
                          <a:pt x="2218" y="605"/>
                          <a:pt x="2218" y="605"/>
                          <a:pt x="2218" y="605"/>
                        </a:cubicBezTo>
                        <a:cubicBezTo>
                          <a:pt x="2218" y="252"/>
                          <a:pt x="2218" y="252"/>
                          <a:pt x="2218" y="252"/>
                        </a:cubicBezTo>
                        <a:cubicBezTo>
                          <a:pt x="2117" y="252"/>
                          <a:pt x="2117" y="252"/>
                          <a:pt x="2117" y="252"/>
                        </a:cubicBezTo>
                        <a:cubicBezTo>
                          <a:pt x="2117" y="410"/>
                          <a:pt x="2117" y="410"/>
                          <a:pt x="2117" y="410"/>
                        </a:cubicBezTo>
                        <a:cubicBezTo>
                          <a:pt x="1887" y="148"/>
                          <a:pt x="1562" y="0"/>
                          <a:pt x="1210" y="0"/>
                        </a:cubicBezTo>
                        <a:cubicBezTo>
                          <a:pt x="543" y="0"/>
                          <a:pt x="0" y="543"/>
                          <a:pt x="0" y="1210"/>
                        </a:cubicBezTo>
                        <a:cubicBezTo>
                          <a:pt x="101" y="1210"/>
                          <a:pt x="101" y="1210"/>
                          <a:pt x="101" y="1210"/>
                        </a:cubicBezTo>
                        <a:cubicBezTo>
                          <a:pt x="101" y="598"/>
                          <a:pt x="598" y="101"/>
                          <a:pt x="1210"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 name="Freeform 137">
                    <a:extLst>
                      <a:ext uri="{FF2B5EF4-FFF2-40B4-BE49-F238E27FC236}">
                        <a16:creationId xmlns:a16="http://schemas.microsoft.com/office/drawing/2014/main" id="{C539ECA5-C39C-48F9-9D26-6F9C110554AA}"/>
                      </a:ext>
                    </a:extLst>
                  </p:cNvPr>
                  <p:cNvSpPr>
                    <a:spLocks/>
                  </p:cNvSpPr>
                  <p:nvPr/>
                </p:nvSpPr>
                <p:spPr bwMode="auto">
                  <a:xfrm>
                    <a:off x="5154613" y="5334319"/>
                    <a:ext cx="438150" cy="239713"/>
                  </a:xfrm>
                  <a:custGeom>
                    <a:avLst/>
                    <a:gdLst>
                      <a:gd name="T0" fmla="*/ 2116 w 2217"/>
                      <a:gd name="T1" fmla="*/ 0 h 1209"/>
                      <a:gd name="T2" fmla="*/ 1008 w 2217"/>
                      <a:gd name="T3" fmla="*/ 1109 h 1209"/>
                      <a:gd name="T4" fmla="*/ 152 w 2217"/>
                      <a:gd name="T5" fmla="*/ 705 h 1209"/>
                      <a:gd name="T6" fmla="*/ 352 w 2217"/>
                      <a:gd name="T7" fmla="*/ 705 h 1209"/>
                      <a:gd name="T8" fmla="*/ 352 w 2217"/>
                      <a:gd name="T9" fmla="*/ 605 h 1209"/>
                      <a:gd name="T10" fmla="*/ 0 w 2217"/>
                      <a:gd name="T11" fmla="*/ 605 h 1209"/>
                      <a:gd name="T12" fmla="*/ 0 w 2217"/>
                      <a:gd name="T13" fmla="*/ 957 h 1209"/>
                      <a:gd name="T14" fmla="*/ 100 w 2217"/>
                      <a:gd name="T15" fmla="*/ 957 h 1209"/>
                      <a:gd name="T16" fmla="*/ 100 w 2217"/>
                      <a:gd name="T17" fmla="*/ 800 h 1209"/>
                      <a:gd name="T18" fmla="*/ 1008 w 2217"/>
                      <a:gd name="T19" fmla="*/ 1209 h 1209"/>
                      <a:gd name="T20" fmla="*/ 2217 w 2217"/>
                      <a:gd name="T21" fmla="*/ 0 h 1209"/>
                      <a:gd name="T22" fmla="*/ 2116 w 2217"/>
                      <a:gd name="T23" fmla="*/ 0 h 1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17" h="1209">
                        <a:moveTo>
                          <a:pt x="2116" y="0"/>
                        </a:moveTo>
                        <a:cubicBezTo>
                          <a:pt x="2116" y="611"/>
                          <a:pt x="1619" y="1109"/>
                          <a:pt x="1008" y="1109"/>
                        </a:cubicBezTo>
                        <a:cubicBezTo>
                          <a:pt x="677" y="1109"/>
                          <a:pt x="362" y="959"/>
                          <a:pt x="152" y="705"/>
                        </a:cubicBezTo>
                        <a:cubicBezTo>
                          <a:pt x="352" y="705"/>
                          <a:pt x="352" y="705"/>
                          <a:pt x="352" y="705"/>
                        </a:cubicBezTo>
                        <a:cubicBezTo>
                          <a:pt x="352" y="605"/>
                          <a:pt x="352" y="605"/>
                          <a:pt x="352" y="605"/>
                        </a:cubicBezTo>
                        <a:cubicBezTo>
                          <a:pt x="0" y="605"/>
                          <a:pt x="0" y="605"/>
                          <a:pt x="0" y="605"/>
                        </a:cubicBezTo>
                        <a:cubicBezTo>
                          <a:pt x="0" y="957"/>
                          <a:pt x="0" y="957"/>
                          <a:pt x="0" y="957"/>
                        </a:cubicBezTo>
                        <a:cubicBezTo>
                          <a:pt x="100" y="957"/>
                          <a:pt x="100" y="957"/>
                          <a:pt x="100" y="957"/>
                        </a:cubicBezTo>
                        <a:cubicBezTo>
                          <a:pt x="100" y="800"/>
                          <a:pt x="100" y="800"/>
                          <a:pt x="100" y="800"/>
                        </a:cubicBezTo>
                        <a:cubicBezTo>
                          <a:pt x="329" y="1058"/>
                          <a:pt x="660" y="1209"/>
                          <a:pt x="1008" y="1209"/>
                        </a:cubicBezTo>
                        <a:cubicBezTo>
                          <a:pt x="1675" y="1209"/>
                          <a:pt x="2217" y="667"/>
                          <a:pt x="2217" y="0"/>
                        </a:cubicBezTo>
                        <a:lnTo>
                          <a:pt x="2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grpSp>
      <p:grpSp>
        <p:nvGrpSpPr>
          <p:cNvPr id="55" name="Group 54">
            <a:extLst>
              <a:ext uri="{FF2B5EF4-FFF2-40B4-BE49-F238E27FC236}">
                <a16:creationId xmlns:a16="http://schemas.microsoft.com/office/drawing/2014/main" id="{3B1FDA04-9EE1-4DA7-A6A1-6C7546F3050C}"/>
              </a:ext>
            </a:extLst>
          </p:cNvPr>
          <p:cNvGrpSpPr/>
          <p:nvPr/>
        </p:nvGrpSpPr>
        <p:grpSpPr>
          <a:xfrm>
            <a:off x="462678" y="1064579"/>
            <a:ext cx="5393799" cy="5006440"/>
            <a:chOff x="245861" y="1179991"/>
            <a:chExt cx="5393799" cy="5006440"/>
          </a:xfrm>
        </p:grpSpPr>
        <p:sp>
          <p:nvSpPr>
            <p:cNvPr id="227" name="Rectangle 226">
              <a:extLst>
                <a:ext uri="{FF2B5EF4-FFF2-40B4-BE49-F238E27FC236}">
                  <a16:creationId xmlns:a16="http://schemas.microsoft.com/office/drawing/2014/main" id="{1A42E5FC-E61A-4BF8-AC6E-AA589F51C58C}"/>
                </a:ext>
              </a:extLst>
            </p:cNvPr>
            <p:cNvSpPr/>
            <p:nvPr/>
          </p:nvSpPr>
          <p:spPr>
            <a:xfrm>
              <a:off x="245861" y="1179991"/>
              <a:ext cx="5393799" cy="305742"/>
            </a:xfrm>
            <a:prstGeom prst="rect">
              <a:avLst/>
            </a:prstGeom>
            <a:solidFill>
              <a:srgbClr val="1DAB9E"/>
            </a:solidFill>
            <a:ln w="9525" cap="flat" cmpd="sng" algn="ctr">
              <a:solidFill>
                <a:srgbClr val="1DAB9E"/>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Offerings</a:t>
              </a:r>
              <a:endParaRPr kumimoji="0" lang="en-IN" sz="1400" b="0"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228" name="Rectangle 227">
              <a:extLst>
                <a:ext uri="{FF2B5EF4-FFF2-40B4-BE49-F238E27FC236}">
                  <a16:creationId xmlns:a16="http://schemas.microsoft.com/office/drawing/2014/main" id="{6EAC881C-3BAD-4EEC-916D-1945462D8160}"/>
                </a:ext>
              </a:extLst>
            </p:cNvPr>
            <p:cNvSpPr/>
            <p:nvPr/>
          </p:nvSpPr>
          <p:spPr>
            <a:xfrm>
              <a:off x="605402" y="1604545"/>
              <a:ext cx="4543420" cy="523220"/>
            </a:xfrm>
            <a:prstGeom prst="rect">
              <a:avLst/>
            </a:prstGeom>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Intelliswift helps customer with the migration right from assessment of current state to production</a:t>
              </a:r>
            </a:p>
          </p:txBody>
        </p:sp>
        <p:grpSp>
          <p:nvGrpSpPr>
            <p:cNvPr id="40" name="Group 39">
              <a:extLst>
                <a:ext uri="{FF2B5EF4-FFF2-40B4-BE49-F238E27FC236}">
                  <a16:creationId xmlns:a16="http://schemas.microsoft.com/office/drawing/2014/main" id="{1CF36780-C1CF-46D6-85CF-52E9CADB33B5}"/>
                </a:ext>
              </a:extLst>
            </p:cNvPr>
            <p:cNvGrpSpPr/>
            <p:nvPr/>
          </p:nvGrpSpPr>
          <p:grpSpPr>
            <a:xfrm>
              <a:off x="245861" y="2328522"/>
              <a:ext cx="5393799" cy="3610638"/>
              <a:chOff x="245861" y="2328522"/>
              <a:chExt cx="5393799" cy="3610638"/>
            </a:xfrm>
          </p:grpSpPr>
          <p:sp>
            <p:nvSpPr>
              <p:cNvPr id="240" name="TextBox 239">
                <a:extLst>
                  <a:ext uri="{FF2B5EF4-FFF2-40B4-BE49-F238E27FC236}">
                    <a16:creationId xmlns:a16="http://schemas.microsoft.com/office/drawing/2014/main" id="{473DFB3D-3D7F-444D-B836-6B538BF879F6}"/>
                  </a:ext>
                </a:extLst>
              </p:cNvPr>
              <p:cNvSpPr txBox="1"/>
              <p:nvPr/>
            </p:nvSpPr>
            <p:spPr>
              <a:xfrm>
                <a:off x="573809" y="2328522"/>
                <a:ext cx="1148311" cy="57708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a:ea typeface="+mn-ea"/>
                    <a:cs typeface="+mn-cs"/>
                  </a:rPr>
                  <a:t>Consultancy to recommend the Product fitment </a:t>
                </a:r>
              </a:p>
            </p:txBody>
          </p:sp>
          <p:sp>
            <p:nvSpPr>
              <p:cNvPr id="241" name="TextBox 240">
                <a:extLst>
                  <a:ext uri="{FF2B5EF4-FFF2-40B4-BE49-F238E27FC236}">
                    <a16:creationId xmlns:a16="http://schemas.microsoft.com/office/drawing/2014/main" id="{ACA81DC5-FA20-4BC8-A188-54CAB46189F3}"/>
                  </a:ext>
                </a:extLst>
              </p:cNvPr>
              <p:cNvSpPr txBox="1"/>
              <p:nvPr/>
            </p:nvSpPr>
            <p:spPr>
              <a:xfrm>
                <a:off x="467438" y="3250654"/>
                <a:ext cx="921810" cy="57708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a:ea typeface="+mn-ea"/>
                    <a:cs typeface="+mn-cs"/>
                  </a:rPr>
                  <a:t>Create target state architecture </a:t>
                </a:r>
              </a:p>
            </p:txBody>
          </p:sp>
          <p:sp>
            <p:nvSpPr>
              <p:cNvPr id="242" name="TextBox 241">
                <a:extLst>
                  <a:ext uri="{FF2B5EF4-FFF2-40B4-BE49-F238E27FC236}">
                    <a16:creationId xmlns:a16="http://schemas.microsoft.com/office/drawing/2014/main" id="{22ED03F3-476F-4DE8-AA8D-D5D0717AB0CC}"/>
                  </a:ext>
                </a:extLst>
              </p:cNvPr>
              <p:cNvSpPr txBox="1"/>
              <p:nvPr/>
            </p:nvSpPr>
            <p:spPr>
              <a:xfrm>
                <a:off x="245861" y="4133407"/>
                <a:ext cx="1148311"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a:ea typeface="+mn-ea"/>
                    <a:cs typeface="+mn-cs"/>
                  </a:rPr>
                  <a:t>Installation, configuration of APIGEE X or Apigee Hybrid</a:t>
                </a:r>
              </a:p>
            </p:txBody>
          </p:sp>
          <p:sp>
            <p:nvSpPr>
              <p:cNvPr id="246" name="TextBox 245">
                <a:extLst>
                  <a:ext uri="{FF2B5EF4-FFF2-40B4-BE49-F238E27FC236}">
                    <a16:creationId xmlns:a16="http://schemas.microsoft.com/office/drawing/2014/main" id="{764DDE3C-5C9D-4514-BA0C-C909C701C83B}"/>
                  </a:ext>
                </a:extLst>
              </p:cNvPr>
              <p:cNvSpPr txBox="1"/>
              <p:nvPr/>
            </p:nvSpPr>
            <p:spPr>
              <a:xfrm>
                <a:off x="557385" y="5200496"/>
                <a:ext cx="2543955"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a:ea typeface="+mn-ea"/>
                    <a:cs typeface="+mn-cs"/>
                  </a:rPr>
                  <a:t>Pre-migration Pilot execution to determine unknown risks &amp; dependencies or for education purpose to experience Apigee X Platform</a:t>
                </a:r>
              </a:p>
            </p:txBody>
          </p:sp>
          <p:sp>
            <p:nvSpPr>
              <p:cNvPr id="247" name="TextBox 246">
                <a:extLst>
                  <a:ext uri="{FF2B5EF4-FFF2-40B4-BE49-F238E27FC236}">
                    <a16:creationId xmlns:a16="http://schemas.microsoft.com/office/drawing/2014/main" id="{6083FA7B-9DB0-48D3-A7EB-ADD455256FF6}"/>
                  </a:ext>
                </a:extLst>
              </p:cNvPr>
              <p:cNvSpPr txBox="1"/>
              <p:nvPr/>
            </p:nvSpPr>
            <p:spPr>
              <a:xfrm>
                <a:off x="3693984" y="5184744"/>
                <a:ext cx="1148311" cy="4154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a:ea typeface="+mn-ea"/>
                    <a:cs typeface="+mn-cs"/>
                  </a:rPr>
                  <a:t>Migration cutover strategy</a:t>
                </a:r>
              </a:p>
            </p:txBody>
          </p:sp>
          <p:sp>
            <p:nvSpPr>
              <p:cNvPr id="248" name="TextBox 247">
                <a:extLst>
                  <a:ext uri="{FF2B5EF4-FFF2-40B4-BE49-F238E27FC236}">
                    <a16:creationId xmlns:a16="http://schemas.microsoft.com/office/drawing/2014/main" id="{8726BB6E-F2B6-419B-97AC-C7C1810D882E}"/>
                  </a:ext>
                </a:extLst>
              </p:cNvPr>
              <p:cNvSpPr txBox="1"/>
              <p:nvPr/>
            </p:nvSpPr>
            <p:spPr>
              <a:xfrm>
                <a:off x="4491349" y="4133407"/>
                <a:ext cx="1148311"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a:ea typeface="+mn-ea"/>
                    <a:cs typeface="+mn-cs"/>
                  </a:rPr>
                  <a:t>Migration of entities to Apigee X or Apigee Hybrid</a:t>
                </a:r>
              </a:p>
            </p:txBody>
          </p:sp>
          <p:sp>
            <p:nvSpPr>
              <p:cNvPr id="249" name="TextBox 248">
                <a:extLst>
                  <a:ext uri="{FF2B5EF4-FFF2-40B4-BE49-F238E27FC236}">
                    <a16:creationId xmlns:a16="http://schemas.microsoft.com/office/drawing/2014/main" id="{CE25A428-6C65-45FC-B8F5-029453AC95D6}"/>
                  </a:ext>
                </a:extLst>
              </p:cNvPr>
              <p:cNvSpPr txBox="1"/>
              <p:nvPr/>
            </p:nvSpPr>
            <p:spPr>
              <a:xfrm>
                <a:off x="4126274" y="2328522"/>
                <a:ext cx="1148311"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a:ea typeface="+mn-ea"/>
                    <a:cs typeface="+mn-cs"/>
                  </a:rPr>
                  <a:t>Enhancement to API Proxies uses deprecated features </a:t>
                </a:r>
              </a:p>
            </p:txBody>
          </p:sp>
          <p:sp>
            <p:nvSpPr>
              <p:cNvPr id="251" name="TextBox 250">
                <a:extLst>
                  <a:ext uri="{FF2B5EF4-FFF2-40B4-BE49-F238E27FC236}">
                    <a16:creationId xmlns:a16="http://schemas.microsoft.com/office/drawing/2014/main" id="{E6D21EE5-781F-4AE3-B6E0-70FE430A047D}"/>
                  </a:ext>
                </a:extLst>
              </p:cNvPr>
              <p:cNvSpPr txBox="1"/>
              <p:nvPr/>
            </p:nvSpPr>
            <p:spPr>
              <a:xfrm>
                <a:off x="4451200" y="3331121"/>
                <a:ext cx="1038797" cy="4154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a:ea typeface="+mn-ea"/>
                    <a:cs typeface="+mn-cs"/>
                  </a:rPr>
                  <a:t>Support for migrated APIs</a:t>
                </a:r>
              </a:p>
            </p:txBody>
          </p:sp>
          <p:grpSp>
            <p:nvGrpSpPr>
              <p:cNvPr id="38" name="Group 37">
                <a:extLst>
                  <a:ext uri="{FF2B5EF4-FFF2-40B4-BE49-F238E27FC236}">
                    <a16:creationId xmlns:a16="http://schemas.microsoft.com/office/drawing/2014/main" id="{0554B6EB-8198-4101-8DB6-836AC2573BCF}"/>
                  </a:ext>
                </a:extLst>
              </p:cNvPr>
              <p:cNvGrpSpPr/>
              <p:nvPr/>
            </p:nvGrpSpPr>
            <p:grpSpPr>
              <a:xfrm>
                <a:off x="1261395" y="2698004"/>
                <a:ext cx="3231436" cy="2486740"/>
                <a:chOff x="1261395" y="2698004"/>
                <a:chExt cx="3231436" cy="2486740"/>
              </a:xfrm>
            </p:grpSpPr>
            <p:grpSp>
              <p:nvGrpSpPr>
                <p:cNvPr id="35" name="Group 34">
                  <a:extLst>
                    <a:ext uri="{FF2B5EF4-FFF2-40B4-BE49-F238E27FC236}">
                      <a16:creationId xmlns:a16="http://schemas.microsoft.com/office/drawing/2014/main" id="{0D88E86E-46FA-42EE-9C4C-D45E0A69FFB4}"/>
                    </a:ext>
                  </a:extLst>
                </p:cNvPr>
                <p:cNvGrpSpPr/>
                <p:nvPr/>
              </p:nvGrpSpPr>
              <p:grpSpPr>
                <a:xfrm>
                  <a:off x="1261395" y="2698004"/>
                  <a:ext cx="3231436" cy="2486740"/>
                  <a:chOff x="1261395" y="2698004"/>
                  <a:chExt cx="3231436" cy="2486740"/>
                </a:xfrm>
              </p:grpSpPr>
              <p:sp>
                <p:nvSpPr>
                  <p:cNvPr id="182" name="Freeform 5">
                    <a:extLst>
                      <a:ext uri="{FF2B5EF4-FFF2-40B4-BE49-F238E27FC236}">
                        <a16:creationId xmlns:a16="http://schemas.microsoft.com/office/drawing/2014/main" id="{DC0473A7-1FDB-4073-899A-61964B6CED7F}"/>
                      </a:ext>
                    </a:extLst>
                  </p:cNvPr>
                  <p:cNvSpPr>
                    <a:spLocks noEditPoints="1"/>
                  </p:cNvSpPr>
                  <p:nvPr/>
                </p:nvSpPr>
                <p:spPr bwMode="auto">
                  <a:xfrm>
                    <a:off x="3901963" y="3261366"/>
                    <a:ext cx="590868" cy="647917"/>
                  </a:xfrm>
                  <a:custGeom>
                    <a:avLst/>
                    <a:gdLst>
                      <a:gd name="T0" fmla="*/ 337 w 686"/>
                      <a:gd name="T1" fmla="*/ 722 h 752"/>
                      <a:gd name="T2" fmla="*/ 168 w 686"/>
                      <a:gd name="T3" fmla="*/ 677 h 752"/>
                      <a:gd name="T4" fmla="*/ 49 w 686"/>
                      <a:gd name="T5" fmla="*/ 560 h 752"/>
                      <a:gd name="T6" fmla="*/ 48 w 686"/>
                      <a:gd name="T7" fmla="*/ 553 h 752"/>
                      <a:gd name="T8" fmla="*/ 52 w 686"/>
                      <a:gd name="T9" fmla="*/ 548 h 752"/>
                      <a:gd name="T10" fmla="*/ 101 w 686"/>
                      <a:gd name="T11" fmla="*/ 448 h 752"/>
                      <a:gd name="T12" fmla="*/ 9 w 686"/>
                      <a:gd name="T13" fmla="*/ 386 h 752"/>
                      <a:gd name="T14" fmla="*/ 3 w 686"/>
                      <a:gd name="T15" fmla="*/ 384 h 752"/>
                      <a:gd name="T16" fmla="*/ 0 w 686"/>
                      <a:gd name="T17" fmla="*/ 378 h 752"/>
                      <a:gd name="T18" fmla="*/ 45 w 686"/>
                      <a:gd name="T19" fmla="*/ 216 h 752"/>
                      <a:gd name="T20" fmla="*/ 506 w 686"/>
                      <a:gd name="T21" fmla="*/ 93 h 752"/>
                      <a:gd name="T22" fmla="*/ 663 w 686"/>
                      <a:gd name="T23" fmla="*/ 298 h 752"/>
                      <a:gd name="T24" fmla="*/ 629 w 686"/>
                      <a:gd name="T25" fmla="*/ 553 h 752"/>
                      <a:gd name="T26" fmla="*/ 337 w 686"/>
                      <a:gd name="T27" fmla="*/ 722 h 752"/>
                      <a:gd name="T28" fmla="*/ 67 w 686"/>
                      <a:gd name="T29" fmla="*/ 559 h 752"/>
                      <a:gd name="T30" fmla="*/ 176 w 686"/>
                      <a:gd name="T31" fmla="*/ 663 h 752"/>
                      <a:gd name="T32" fmla="*/ 615 w 686"/>
                      <a:gd name="T33" fmla="*/ 545 h 752"/>
                      <a:gd name="T34" fmla="*/ 622 w 686"/>
                      <a:gd name="T35" fmla="*/ 549 h 752"/>
                      <a:gd name="T36" fmla="*/ 615 w 686"/>
                      <a:gd name="T37" fmla="*/ 545 h 752"/>
                      <a:gd name="T38" fmla="*/ 647 w 686"/>
                      <a:gd name="T39" fmla="*/ 302 h 752"/>
                      <a:gd name="T40" fmla="*/ 498 w 686"/>
                      <a:gd name="T41" fmla="*/ 107 h 752"/>
                      <a:gd name="T42" fmla="*/ 254 w 686"/>
                      <a:gd name="T43" fmla="*/ 75 h 752"/>
                      <a:gd name="T44" fmla="*/ 59 w 686"/>
                      <a:gd name="T45" fmla="*/ 224 h 752"/>
                      <a:gd name="T46" fmla="*/ 16 w 686"/>
                      <a:gd name="T47" fmla="*/ 369 h 752"/>
                      <a:gd name="T48" fmla="*/ 116 w 686"/>
                      <a:gd name="T49" fmla="*/ 444 h 752"/>
                      <a:gd name="T50" fmla="*/ 67 w 686"/>
                      <a:gd name="T51" fmla="*/ 559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6" h="752">
                        <a:moveTo>
                          <a:pt x="337" y="722"/>
                        </a:moveTo>
                        <a:cubicBezTo>
                          <a:pt x="279" y="722"/>
                          <a:pt x="221" y="707"/>
                          <a:pt x="168" y="677"/>
                        </a:cubicBezTo>
                        <a:cubicBezTo>
                          <a:pt x="119" y="648"/>
                          <a:pt x="78" y="608"/>
                          <a:pt x="49" y="560"/>
                        </a:cubicBezTo>
                        <a:cubicBezTo>
                          <a:pt x="47" y="558"/>
                          <a:pt x="47" y="555"/>
                          <a:pt x="48" y="553"/>
                        </a:cubicBezTo>
                        <a:cubicBezTo>
                          <a:pt x="49" y="551"/>
                          <a:pt x="50" y="549"/>
                          <a:pt x="52" y="548"/>
                        </a:cubicBezTo>
                        <a:cubicBezTo>
                          <a:pt x="91" y="532"/>
                          <a:pt x="112" y="489"/>
                          <a:pt x="101" y="448"/>
                        </a:cubicBezTo>
                        <a:cubicBezTo>
                          <a:pt x="90" y="408"/>
                          <a:pt x="51" y="381"/>
                          <a:pt x="9" y="386"/>
                        </a:cubicBezTo>
                        <a:cubicBezTo>
                          <a:pt x="7" y="386"/>
                          <a:pt x="4" y="385"/>
                          <a:pt x="3" y="384"/>
                        </a:cubicBezTo>
                        <a:cubicBezTo>
                          <a:pt x="1" y="382"/>
                          <a:pt x="0" y="380"/>
                          <a:pt x="0" y="378"/>
                        </a:cubicBezTo>
                        <a:cubicBezTo>
                          <a:pt x="1" y="321"/>
                          <a:pt x="17" y="265"/>
                          <a:pt x="45" y="216"/>
                        </a:cubicBezTo>
                        <a:cubicBezTo>
                          <a:pt x="138" y="55"/>
                          <a:pt x="345" y="0"/>
                          <a:pt x="506" y="93"/>
                        </a:cubicBezTo>
                        <a:cubicBezTo>
                          <a:pt x="584" y="138"/>
                          <a:pt x="639" y="211"/>
                          <a:pt x="663" y="298"/>
                        </a:cubicBezTo>
                        <a:cubicBezTo>
                          <a:pt x="686" y="385"/>
                          <a:pt x="674" y="475"/>
                          <a:pt x="629" y="553"/>
                        </a:cubicBezTo>
                        <a:cubicBezTo>
                          <a:pt x="567" y="661"/>
                          <a:pt x="453" y="722"/>
                          <a:pt x="337" y="722"/>
                        </a:cubicBezTo>
                        <a:close/>
                        <a:moveTo>
                          <a:pt x="67" y="559"/>
                        </a:moveTo>
                        <a:cubicBezTo>
                          <a:pt x="94" y="601"/>
                          <a:pt x="132" y="637"/>
                          <a:pt x="176" y="663"/>
                        </a:cubicBezTo>
                        <a:cubicBezTo>
                          <a:pt x="330" y="752"/>
                          <a:pt x="527" y="699"/>
                          <a:pt x="615" y="545"/>
                        </a:cubicBezTo>
                        <a:cubicBezTo>
                          <a:pt x="622" y="549"/>
                          <a:pt x="622" y="549"/>
                          <a:pt x="622" y="549"/>
                        </a:cubicBezTo>
                        <a:cubicBezTo>
                          <a:pt x="615" y="545"/>
                          <a:pt x="615" y="545"/>
                          <a:pt x="615" y="545"/>
                        </a:cubicBezTo>
                        <a:cubicBezTo>
                          <a:pt x="658" y="471"/>
                          <a:pt x="670" y="385"/>
                          <a:pt x="647" y="302"/>
                        </a:cubicBezTo>
                        <a:cubicBezTo>
                          <a:pt x="625" y="219"/>
                          <a:pt x="572" y="150"/>
                          <a:pt x="498" y="107"/>
                        </a:cubicBezTo>
                        <a:cubicBezTo>
                          <a:pt x="423" y="64"/>
                          <a:pt x="337" y="52"/>
                          <a:pt x="254" y="75"/>
                        </a:cubicBezTo>
                        <a:cubicBezTo>
                          <a:pt x="171" y="97"/>
                          <a:pt x="102" y="150"/>
                          <a:pt x="59" y="224"/>
                        </a:cubicBezTo>
                        <a:cubicBezTo>
                          <a:pt x="33" y="269"/>
                          <a:pt x="19" y="319"/>
                          <a:pt x="16" y="369"/>
                        </a:cubicBezTo>
                        <a:cubicBezTo>
                          <a:pt x="62" y="368"/>
                          <a:pt x="104" y="399"/>
                          <a:pt x="116" y="444"/>
                        </a:cubicBezTo>
                        <a:cubicBezTo>
                          <a:pt x="129" y="489"/>
                          <a:pt x="107" y="537"/>
                          <a:pt x="67" y="559"/>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83" name="Freeform 7">
                    <a:extLst>
                      <a:ext uri="{FF2B5EF4-FFF2-40B4-BE49-F238E27FC236}">
                        <a16:creationId xmlns:a16="http://schemas.microsoft.com/office/drawing/2014/main" id="{BB6B59C9-B212-4001-A515-FC32B685762A}"/>
                      </a:ext>
                    </a:extLst>
                  </p:cNvPr>
                  <p:cNvSpPr>
                    <a:spLocks/>
                  </p:cNvSpPr>
                  <p:nvPr/>
                </p:nvSpPr>
                <p:spPr bwMode="auto">
                  <a:xfrm>
                    <a:off x="3646261" y="3658674"/>
                    <a:ext cx="280153" cy="85574"/>
                  </a:xfrm>
                  <a:custGeom>
                    <a:avLst/>
                    <a:gdLst>
                      <a:gd name="T0" fmla="*/ 9 w 325"/>
                      <a:gd name="T1" fmla="*/ 99 h 99"/>
                      <a:gd name="T2" fmla="*/ 1 w 325"/>
                      <a:gd name="T3" fmla="*/ 93 h 99"/>
                      <a:gd name="T4" fmla="*/ 7 w 325"/>
                      <a:gd name="T5" fmla="*/ 84 h 99"/>
                      <a:gd name="T6" fmla="*/ 314 w 325"/>
                      <a:gd name="T7" fmla="*/ 1 h 99"/>
                      <a:gd name="T8" fmla="*/ 324 w 325"/>
                      <a:gd name="T9" fmla="*/ 7 h 99"/>
                      <a:gd name="T10" fmla="*/ 318 w 325"/>
                      <a:gd name="T11" fmla="*/ 17 h 99"/>
                      <a:gd name="T12" fmla="*/ 11 w 325"/>
                      <a:gd name="T13" fmla="*/ 99 h 99"/>
                      <a:gd name="T14" fmla="*/ 9 w 325"/>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5" h="99">
                        <a:moveTo>
                          <a:pt x="9" y="99"/>
                        </a:moveTo>
                        <a:cubicBezTo>
                          <a:pt x="6" y="99"/>
                          <a:pt x="2" y="97"/>
                          <a:pt x="1" y="93"/>
                        </a:cubicBezTo>
                        <a:cubicBezTo>
                          <a:pt x="0" y="89"/>
                          <a:pt x="3" y="85"/>
                          <a:pt x="7" y="84"/>
                        </a:cubicBezTo>
                        <a:cubicBezTo>
                          <a:pt x="314" y="1"/>
                          <a:pt x="314" y="1"/>
                          <a:pt x="314" y="1"/>
                        </a:cubicBezTo>
                        <a:cubicBezTo>
                          <a:pt x="318" y="0"/>
                          <a:pt x="323" y="3"/>
                          <a:pt x="324" y="7"/>
                        </a:cubicBezTo>
                        <a:cubicBezTo>
                          <a:pt x="325" y="11"/>
                          <a:pt x="323" y="16"/>
                          <a:pt x="318" y="17"/>
                        </a:cubicBezTo>
                        <a:cubicBezTo>
                          <a:pt x="11" y="99"/>
                          <a:pt x="11" y="99"/>
                          <a:pt x="11" y="99"/>
                        </a:cubicBezTo>
                        <a:cubicBezTo>
                          <a:pt x="10" y="99"/>
                          <a:pt x="10" y="99"/>
                          <a:pt x="9" y="99"/>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84" name="Freeform 8">
                    <a:extLst>
                      <a:ext uri="{FF2B5EF4-FFF2-40B4-BE49-F238E27FC236}">
                        <a16:creationId xmlns:a16="http://schemas.microsoft.com/office/drawing/2014/main" id="{DE9D1877-46F2-4F6A-B671-28835A487DE1}"/>
                      </a:ext>
                    </a:extLst>
                  </p:cNvPr>
                  <p:cNvSpPr>
                    <a:spLocks/>
                  </p:cNvSpPr>
                  <p:nvPr/>
                </p:nvSpPr>
                <p:spPr bwMode="auto">
                  <a:xfrm>
                    <a:off x="3865289" y="3612831"/>
                    <a:ext cx="106968" cy="106968"/>
                  </a:xfrm>
                  <a:custGeom>
                    <a:avLst/>
                    <a:gdLst>
                      <a:gd name="T0" fmla="*/ 77 w 124"/>
                      <a:gd name="T1" fmla="*/ 116 h 124"/>
                      <a:gd name="T2" fmla="*/ 116 w 124"/>
                      <a:gd name="T3" fmla="*/ 47 h 124"/>
                      <a:gd name="T4" fmla="*/ 48 w 124"/>
                      <a:gd name="T5" fmla="*/ 8 h 124"/>
                      <a:gd name="T6" fmla="*/ 8 w 124"/>
                      <a:gd name="T7" fmla="*/ 77 h 124"/>
                      <a:gd name="T8" fmla="*/ 77 w 124"/>
                      <a:gd name="T9" fmla="*/ 116 h 124"/>
                    </a:gdLst>
                    <a:ahLst/>
                    <a:cxnLst>
                      <a:cxn ang="0">
                        <a:pos x="T0" y="T1"/>
                      </a:cxn>
                      <a:cxn ang="0">
                        <a:pos x="T2" y="T3"/>
                      </a:cxn>
                      <a:cxn ang="0">
                        <a:pos x="T4" y="T5"/>
                      </a:cxn>
                      <a:cxn ang="0">
                        <a:pos x="T6" y="T7"/>
                      </a:cxn>
                      <a:cxn ang="0">
                        <a:pos x="T8" y="T9"/>
                      </a:cxn>
                    </a:cxnLst>
                    <a:rect l="0" t="0" r="r" b="b"/>
                    <a:pathLst>
                      <a:path w="124" h="124">
                        <a:moveTo>
                          <a:pt x="77" y="116"/>
                        </a:moveTo>
                        <a:cubicBezTo>
                          <a:pt x="107" y="108"/>
                          <a:pt x="124" y="77"/>
                          <a:pt x="116" y="47"/>
                        </a:cubicBezTo>
                        <a:cubicBezTo>
                          <a:pt x="108" y="18"/>
                          <a:pt x="78" y="0"/>
                          <a:pt x="48" y="8"/>
                        </a:cubicBezTo>
                        <a:cubicBezTo>
                          <a:pt x="18" y="16"/>
                          <a:pt x="0" y="47"/>
                          <a:pt x="8" y="77"/>
                        </a:cubicBezTo>
                        <a:cubicBezTo>
                          <a:pt x="16" y="107"/>
                          <a:pt x="47" y="124"/>
                          <a:pt x="77" y="116"/>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85" name="Freeform 9">
                    <a:extLst>
                      <a:ext uri="{FF2B5EF4-FFF2-40B4-BE49-F238E27FC236}">
                        <a16:creationId xmlns:a16="http://schemas.microsoft.com/office/drawing/2014/main" id="{B17ADC1C-DE76-403B-9B99-A443E2AD07BA}"/>
                      </a:ext>
                    </a:extLst>
                  </p:cNvPr>
                  <p:cNvSpPr>
                    <a:spLocks noEditPoints="1"/>
                  </p:cNvSpPr>
                  <p:nvPr/>
                </p:nvSpPr>
                <p:spPr bwMode="auto">
                  <a:xfrm>
                    <a:off x="3554575" y="2698004"/>
                    <a:ext cx="580681" cy="581700"/>
                  </a:xfrm>
                  <a:custGeom>
                    <a:avLst/>
                    <a:gdLst>
                      <a:gd name="T0" fmla="*/ 337 w 674"/>
                      <a:gd name="T1" fmla="*/ 675 h 675"/>
                      <a:gd name="T2" fmla="*/ 174 w 674"/>
                      <a:gd name="T3" fmla="*/ 633 h 675"/>
                      <a:gd name="T4" fmla="*/ 170 w 674"/>
                      <a:gd name="T5" fmla="*/ 628 h 675"/>
                      <a:gd name="T6" fmla="*/ 172 w 674"/>
                      <a:gd name="T7" fmla="*/ 621 h 675"/>
                      <a:gd name="T8" fmla="*/ 164 w 674"/>
                      <a:gd name="T9" fmla="*/ 510 h 675"/>
                      <a:gd name="T10" fmla="*/ 53 w 674"/>
                      <a:gd name="T11" fmla="*/ 502 h 675"/>
                      <a:gd name="T12" fmla="*/ 47 w 674"/>
                      <a:gd name="T13" fmla="*/ 504 h 675"/>
                      <a:gd name="T14" fmla="*/ 41 w 674"/>
                      <a:gd name="T15" fmla="*/ 500 h 675"/>
                      <a:gd name="T16" fmla="*/ 0 w 674"/>
                      <a:gd name="T17" fmla="*/ 337 h 675"/>
                      <a:gd name="T18" fmla="*/ 337 w 674"/>
                      <a:gd name="T19" fmla="*/ 0 h 675"/>
                      <a:gd name="T20" fmla="*/ 674 w 674"/>
                      <a:gd name="T21" fmla="*/ 337 h 675"/>
                      <a:gd name="T22" fmla="*/ 337 w 674"/>
                      <a:gd name="T23" fmla="*/ 675 h 675"/>
                      <a:gd name="T24" fmla="*/ 190 w 674"/>
                      <a:gd name="T25" fmla="*/ 623 h 675"/>
                      <a:gd name="T26" fmla="*/ 337 w 674"/>
                      <a:gd name="T27" fmla="*/ 659 h 675"/>
                      <a:gd name="T28" fmla="*/ 658 w 674"/>
                      <a:gd name="T29" fmla="*/ 337 h 675"/>
                      <a:gd name="T30" fmla="*/ 337 w 674"/>
                      <a:gd name="T31" fmla="*/ 16 h 675"/>
                      <a:gd name="T32" fmla="*/ 16 w 674"/>
                      <a:gd name="T33" fmla="*/ 337 h 675"/>
                      <a:gd name="T34" fmla="*/ 51 w 674"/>
                      <a:gd name="T35" fmla="*/ 484 h 675"/>
                      <a:gd name="T36" fmla="*/ 175 w 674"/>
                      <a:gd name="T37" fmla="*/ 499 h 675"/>
                      <a:gd name="T38" fmla="*/ 190 w 674"/>
                      <a:gd name="T39" fmla="*/ 623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4" h="675">
                        <a:moveTo>
                          <a:pt x="337" y="675"/>
                        </a:moveTo>
                        <a:cubicBezTo>
                          <a:pt x="280" y="675"/>
                          <a:pt x="224" y="660"/>
                          <a:pt x="174" y="633"/>
                        </a:cubicBezTo>
                        <a:cubicBezTo>
                          <a:pt x="172" y="632"/>
                          <a:pt x="171" y="630"/>
                          <a:pt x="170" y="628"/>
                        </a:cubicBezTo>
                        <a:cubicBezTo>
                          <a:pt x="170" y="625"/>
                          <a:pt x="170" y="623"/>
                          <a:pt x="172" y="621"/>
                        </a:cubicBezTo>
                        <a:cubicBezTo>
                          <a:pt x="197" y="588"/>
                          <a:pt x="194" y="540"/>
                          <a:pt x="164" y="510"/>
                        </a:cubicBezTo>
                        <a:cubicBezTo>
                          <a:pt x="134" y="481"/>
                          <a:pt x="87" y="477"/>
                          <a:pt x="53" y="502"/>
                        </a:cubicBezTo>
                        <a:cubicBezTo>
                          <a:pt x="51" y="504"/>
                          <a:pt x="49" y="504"/>
                          <a:pt x="47" y="504"/>
                        </a:cubicBezTo>
                        <a:cubicBezTo>
                          <a:pt x="44" y="503"/>
                          <a:pt x="42" y="502"/>
                          <a:pt x="41" y="500"/>
                        </a:cubicBezTo>
                        <a:cubicBezTo>
                          <a:pt x="14" y="450"/>
                          <a:pt x="0" y="394"/>
                          <a:pt x="0" y="337"/>
                        </a:cubicBezTo>
                        <a:cubicBezTo>
                          <a:pt x="0" y="152"/>
                          <a:pt x="151" y="0"/>
                          <a:pt x="337" y="0"/>
                        </a:cubicBezTo>
                        <a:cubicBezTo>
                          <a:pt x="523" y="0"/>
                          <a:pt x="674" y="152"/>
                          <a:pt x="674" y="337"/>
                        </a:cubicBezTo>
                        <a:cubicBezTo>
                          <a:pt x="674" y="523"/>
                          <a:pt x="523" y="675"/>
                          <a:pt x="337" y="675"/>
                        </a:cubicBezTo>
                        <a:close/>
                        <a:moveTo>
                          <a:pt x="190" y="623"/>
                        </a:moveTo>
                        <a:cubicBezTo>
                          <a:pt x="235" y="646"/>
                          <a:pt x="286" y="659"/>
                          <a:pt x="337" y="659"/>
                        </a:cubicBezTo>
                        <a:cubicBezTo>
                          <a:pt x="514" y="659"/>
                          <a:pt x="658" y="515"/>
                          <a:pt x="658" y="337"/>
                        </a:cubicBezTo>
                        <a:cubicBezTo>
                          <a:pt x="658" y="160"/>
                          <a:pt x="514" y="16"/>
                          <a:pt x="337" y="16"/>
                        </a:cubicBezTo>
                        <a:cubicBezTo>
                          <a:pt x="160" y="16"/>
                          <a:pt x="16" y="160"/>
                          <a:pt x="16" y="337"/>
                        </a:cubicBezTo>
                        <a:cubicBezTo>
                          <a:pt x="16" y="389"/>
                          <a:pt x="28" y="439"/>
                          <a:pt x="51" y="484"/>
                        </a:cubicBezTo>
                        <a:cubicBezTo>
                          <a:pt x="90" y="460"/>
                          <a:pt x="142" y="466"/>
                          <a:pt x="175" y="499"/>
                        </a:cubicBezTo>
                        <a:cubicBezTo>
                          <a:pt x="208" y="532"/>
                          <a:pt x="214" y="584"/>
                          <a:pt x="190" y="623"/>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86" name="Freeform 11">
                    <a:extLst>
                      <a:ext uri="{FF2B5EF4-FFF2-40B4-BE49-F238E27FC236}">
                        <a16:creationId xmlns:a16="http://schemas.microsoft.com/office/drawing/2014/main" id="{5565F012-C678-4A57-AD65-88121CF19603}"/>
                      </a:ext>
                    </a:extLst>
                  </p:cNvPr>
                  <p:cNvSpPr>
                    <a:spLocks/>
                  </p:cNvSpPr>
                  <p:nvPr/>
                </p:nvSpPr>
                <p:spPr bwMode="auto">
                  <a:xfrm>
                    <a:off x="3443532" y="3181904"/>
                    <a:ext cx="207823" cy="208842"/>
                  </a:xfrm>
                  <a:custGeom>
                    <a:avLst/>
                    <a:gdLst>
                      <a:gd name="T0" fmla="*/ 8 w 242"/>
                      <a:gd name="T1" fmla="*/ 242 h 242"/>
                      <a:gd name="T2" fmla="*/ 3 w 242"/>
                      <a:gd name="T3" fmla="*/ 240 h 242"/>
                      <a:gd name="T4" fmla="*/ 3 w 242"/>
                      <a:gd name="T5" fmla="*/ 228 h 242"/>
                      <a:gd name="T6" fmla="*/ 227 w 242"/>
                      <a:gd name="T7" fmla="*/ 3 h 242"/>
                      <a:gd name="T8" fmla="*/ 239 w 242"/>
                      <a:gd name="T9" fmla="*/ 3 h 242"/>
                      <a:gd name="T10" fmla="*/ 239 w 242"/>
                      <a:gd name="T11" fmla="*/ 15 h 242"/>
                      <a:gd name="T12" fmla="*/ 14 w 242"/>
                      <a:gd name="T13" fmla="*/ 240 h 242"/>
                      <a:gd name="T14" fmla="*/ 8 w 242"/>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242">
                        <a:moveTo>
                          <a:pt x="8" y="242"/>
                        </a:moveTo>
                        <a:cubicBezTo>
                          <a:pt x="6" y="242"/>
                          <a:pt x="4" y="241"/>
                          <a:pt x="3" y="240"/>
                        </a:cubicBezTo>
                        <a:cubicBezTo>
                          <a:pt x="0" y="236"/>
                          <a:pt x="0" y="231"/>
                          <a:pt x="3" y="228"/>
                        </a:cubicBezTo>
                        <a:cubicBezTo>
                          <a:pt x="227" y="3"/>
                          <a:pt x="227" y="3"/>
                          <a:pt x="227" y="3"/>
                        </a:cubicBezTo>
                        <a:cubicBezTo>
                          <a:pt x="231" y="0"/>
                          <a:pt x="236" y="0"/>
                          <a:pt x="239" y="3"/>
                        </a:cubicBezTo>
                        <a:cubicBezTo>
                          <a:pt x="242" y="7"/>
                          <a:pt x="242" y="12"/>
                          <a:pt x="239" y="15"/>
                        </a:cubicBezTo>
                        <a:cubicBezTo>
                          <a:pt x="14" y="240"/>
                          <a:pt x="14" y="240"/>
                          <a:pt x="14" y="240"/>
                        </a:cubicBezTo>
                        <a:cubicBezTo>
                          <a:pt x="12" y="241"/>
                          <a:pt x="10" y="242"/>
                          <a:pt x="8" y="242"/>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87" name="Freeform 12">
                    <a:extLst>
                      <a:ext uri="{FF2B5EF4-FFF2-40B4-BE49-F238E27FC236}">
                        <a16:creationId xmlns:a16="http://schemas.microsoft.com/office/drawing/2014/main" id="{6EB8B102-4B96-41E3-8EC8-52BFBE6136C3}"/>
                      </a:ext>
                    </a:extLst>
                  </p:cNvPr>
                  <p:cNvSpPr>
                    <a:spLocks/>
                  </p:cNvSpPr>
                  <p:nvPr/>
                </p:nvSpPr>
                <p:spPr bwMode="auto">
                  <a:xfrm>
                    <a:off x="3590230" y="3137079"/>
                    <a:ext cx="106968" cy="105949"/>
                  </a:xfrm>
                  <a:custGeom>
                    <a:avLst/>
                    <a:gdLst>
                      <a:gd name="T0" fmla="*/ 102 w 124"/>
                      <a:gd name="T1" fmla="*/ 101 h 123"/>
                      <a:gd name="T2" fmla="*/ 102 w 124"/>
                      <a:gd name="T3" fmla="*/ 21 h 123"/>
                      <a:gd name="T4" fmla="*/ 22 w 124"/>
                      <a:gd name="T5" fmla="*/ 21 h 123"/>
                      <a:gd name="T6" fmla="*/ 22 w 124"/>
                      <a:gd name="T7" fmla="*/ 101 h 123"/>
                      <a:gd name="T8" fmla="*/ 102 w 124"/>
                      <a:gd name="T9" fmla="*/ 101 h 123"/>
                    </a:gdLst>
                    <a:ahLst/>
                    <a:cxnLst>
                      <a:cxn ang="0">
                        <a:pos x="T0" y="T1"/>
                      </a:cxn>
                      <a:cxn ang="0">
                        <a:pos x="T2" y="T3"/>
                      </a:cxn>
                      <a:cxn ang="0">
                        <a:pos x="T4" y="T5"/>
                      </a:cxn>
                      <a:cxn ang="0">
                        <a:pos x="T6" y="T7"/>
                      </a:cxn>
                      <a:cxn ang="0">
                        <a:pos x="T8" y="T9"/>
                      </a:cxn>
                    </a:cxnLst>
                    <a:rect l="0" t="0" r="r" b="b"/>
                    <a:pathLst>
                      <a:path w="124" h="123">
                        <a:moveTo>
                          <a:pt x="102" y="101"/>
                        </a:moveTo>
                        <a:cubicBezTo>
                          <a:pt x="124" y="79"/>
                          <a:pt x="124" y="43"/>
                          <a:pt x="102" y="21"/>
                        </a:cubicBezTo>
                        <a:cubicBezTo>
                          <a:pt x="80" y="0"/>
                          <a:pt x="44" y="0"/>
                          <a:pt x="22" y="21"/>
                        </a:cubicBezTo>
                        <a:cubicBezTo>
                          <a:pt x="0" y="43"/>
                          <a:pt x="0" y="79"/>
                          <a:pt x="22" y="101"/>
                        </a:cubicBezTo>
                        <a:cubicBezTo>
                          <a:pt x="44" y="123"/>
                          <a:pt x="80" y="123"/>
                          <a:pt x="102" y="101"/>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88" name="Freeform 13">
                    <a:extLst>
                      <a:ext uri="{FF2B5EF4-FFF2-40B4-BE49-F238E27FC236}">
                        <a16:creationId xmlns:a16="http://schemas.microsoft.com/office/drawing/2014/main" id="{98843537-ABBF-46E8-937A-40E53BA24D17}"/>
                      </a:ext>
                    </a:extLst>
                  </p:cNvPr>
                  <p:cNvSpPr>
                    <a:spLocks noEditPoints="1"/>
                  </p:cNvSpPr>
                  <p:nvPr/>
                </p:nvSpPr>
                <p:spPr bwMode="auto">
                  <a:xfrm>
                    <a:off x="1651572" y="2698004"/>
                    <a:ext cx="580681" cy="581700"/>
                  </a:xfrm>
                  <a:custGeom>
                    <a:avLst/>
                    <a:gdLst>
                      <a:gd name="T0" fmla="*/ 337 w 675"/>
                      <a:gd name="T1" fmla="*/ 674 h 674"/>
                      <a:gd name="T2" fmla="*/ 0 w 675"/>
                      <a:gd name="T3" fmla="*/ 337 h 674"/>
                      <a:gd name="T4" fmla="*/ 337 w 675"/>
                      <a:gd name="T5" fmla="*/ 0 h 674"/>
                      <a:gd name="T6" fmla="*/ 675 w 675"/>
                      <a:gd name="T7" fmla="*/ 337 h 674"/>
                      <a:gd name="T8" fmla="*/ 633 w 675"/>
                      <a:gd name="T9" fmla="*/ 500 h 674"/>
                      <a:gd name="T10" fmla="*/ 628 w 675"/>
                      <a:gd name="T11" fmla="*/ 504 h 674"/>
                      <a:gd name="T12" fmla="*/ 621 w 675"/>
                      <a:gd name="T13" fmla="*/ 502 h 674"/>
                      <a:gd name="T14" fmla="*/ 510 w 675"/>
                      <a:gd name="T15" fmla="*/ 510 h 674"/>
                      <a:gd name="T16" fmla="*/ 502 w 675"/>
                      <a:gd name="T17" fmla="*/ 621 h 674"/>
                      <a:gd name="T18" fmla="*/ 504 w 675"/>
                      <a:gd name="T19" fmla="*/ 627 h 674"/>
                      <a:gd name="T20" fmla="*/ 500 w 675"/>
                      <a:gd name="T21" fmla="*/ 633 h 674"/>
                      <a:gd name="T22" fmla="*/ 337 w 675"/>
                      <a:gd name="T23" fmla="*/ 674 h 674"/>
                      <a:gd name="T24" fmla="*/ 337 w 675"/>
                      <a:gd name="T25" fmla="*/ 16 h 674"/>
                      <a:gd name="T26" fmla="*/ 16 w 675"/>
                      <a:gd name="T27" fmla="*/ 337 h 674"/>
                      <a:gd name="T28" fmla="*/ 337 w 675"/>
                      <a:gd name="T29" fmla="*/ 658 h 674"/>
                      <a:gd name="T30" fmla="*/ 484 w 675"/>
                      <a:gd name="T31" fmla="*/ 623 h 674"/>
                      <a:gd name="T32" fmla="*/ 499 w 675"/>
                      <a:gd name="T33" fmla="*/ 499 h 674"/>
                      <a:gd name="T34" fmla="*/ 623 w 675"/>
                      <a:gd name="T35" fmla="*/ 484 h 674"/>
                      <a:gd name="T36" fmla="*/ 659 w 675"/>
                      <a:gd name="T37" fmla="*/ 337 h 674"/>
                      <a:gd name="T38" fmla="*/ 337 w 675"/>
                      <a:gd name="T39" fmla="*/ 16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5" h="674">
                        <a:moveTo>
                          <a:pt x="337" y="674"/>
                        </a:moveTo>
                        <a:cubicBezTo>
                          <a:pt x="152" y="674"/>
                          <a:pt x="0" y="523"/>
                          <a:pt x="0" y="337"/>
                        </a:cubicBezTo>
                        <a:cubicBezTo>
                          <a:pt x="0" y="151"/>
                          <a:pt x="152" y="0"/>
                          <a:pt x="337" y="0"/>
                        </a:cubicBezTo>
                        <a:cubicBezTo>
                          <a:pt x="523" y="0"/>
                          <a:pt x="675" y="151"/>
                          <a:pt x="675" y="337"/>
                        </a:cubicBezTo>
                        <a:cubicBezTo>
                          <a:pt x="675" y="394"/>
                          <a:pt x="660" y="450"/>
                          <a:pt x="633" y="500"/>
                        </a:cubicBezTo>
                        <a:cubicBezTo>
                          <a:pt x="632" y="502"/>
                          <a:pt x="630" y="503"/>
                          <a:pt x="628" y="504"/>
                        </a:cubicBezTo>
                        <a:cubicBezTo>
                          <a:pt x="625" y="504"/>
                          <a:pt x="623" y="504"/>
                          <a:pt x="621" y="502"/>
                        </a:cubicBezTo>
                        <a:cubicBezTo>
                          <a:pt x="588" y="477"/>
                          <a:pt x="540" y="480"/>
                          <a:pt x="510" y="510"/>
                        </a:cubicBezTo>
                        <a:cubicBezTo>
                          <a:pt x="481" y="540"/>
                          <a:pt x="477" y="587"/>
                          <a:pt x="502" y="621"/>
                        </a:cubicBezTo>
                        <a:cubicBezTo>
                          <a:pt x="504" y="623"/>
                          <a:pt x="504" y="625"/>
                          <a:pt x="504" y="627"/>
                        </a:cubicBezTo>
                        <a:cubicBezTo>
                          <a:pt x="503" y="630"/>
                          <a:pt x="502" y="632"/>
                          <a:pt x="500" y="633"/>
                        </a:cubicBezTo>
                        <a:cubicBezTo>
                          <a:pt x="450" y="660"/>
                          <a:pt x="394" y="674"/>
                          <a:pt x="337" y="674"/>
                        </a:cubicBezTo>
                        <a:close/>
                        <a:moveTo>
                          <a:pt x="337" y="16"/>
                        </a:moveTo>
                        <a:cubicBezTo>
                          <a:pt x="160" y="16"/>
                          <a:pt x="16" y="160"/>
                          <a:pt x="16" y="337"/>
                        </a:cubicBezTo>
                        <a:cubicBezTo>
                          <a:pt x="16" y="514"/>
                          <a:pt x="160" y="658"/>
                          <a:pt x="337" y="658"/>
                        </a:cubicBezTo>
                        <a:cubicBezTo>
                          <a:pt x="389" y="658"/>
                          <a:pt x="439" y="646"/>
                          <a:pt x="484" y="623"/>
                        </a:cubicBezTo>
                        <a:cubicBezTo>
                          <a:pt x="460" y="584"/>
                          <a:pt x="466" y="532"/>
                          <a:pt x="499" y="499"/>
                        </a:cubicBezTo>
                        <a:cubicBezTo>
                          <a:pt x="532" y="466"/>
                          <a:pt x="584" y="460"/>
                          <a:pt x="623" y="484"/>
                        </a:cubicBezTo>
                        <a:cubicBezTo>
                          <a:pt x="646" y="439"/>
                          <a:pt x="659" y="388"/>
                          <a:pt x="659" y="337"/>
                        </a:cubicBezTo>
                        <a:cubicBezTo>
                          <a:pt x="659" y="160"/>
                          <a:pt x="515" y="16"/>
                          <a:pt x="337" y="16"/>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89" name="Freeform 15">
                    <a:extLst>
                      <a:ext uri="{FF2B5EF4-FFF2-40B4-BE49-F238E27FC236}">
                        <a16:creationId xmlns:a16="http://schemas.microsoft.com/office/drawing/2014/main" id="{87AA0365-9127-4042-BD5E-633D54C96BD1}"/>
                      </a:ext>
                    </a:extLst>
                  </p:cNvPr>
                  <p:cNvSpPr>
                    <a:spLocks/>
                  </p:cNvSpPr>
                  <p:nvPr/>
                </p:nvSpPr>
                <p:spPr bwMode="auto">
                  <a:xfrm>
                    <a:off x="2134454" y="3181904"/>
                    <a:ext cx="208842" cy="208842"/>
                  </a:xfrm>
                  <a:custGeom>
                    <a:avLst/>
                    <a:gdLst>
                      <a:gd name="T0" fmla="*/ 234 w 243"/>
                      <a:gd name="T1" fmla="*/ 242 h 242"/>
                      <a:gd name="T2" fmla="*/ 228 w 243"/>
                      <a:gd name="T3" fmla="*/ 239 h 242"/>
                      <a:gd name="T4" fmla="*/ 3 w 243"/>
                      <a:gd name="T5" fmla="*/ 15 h 242"/>
                      <a:gd name="T6" fmla="*/ 3 w 243"/>
                      <a:gd name="T7" fmla="*/ 3 h 242"/>
                      <a:gd name="T8" fmla="*/ 15 w 243"/>
                      <a:gd name="T9" fmla="*/ 3 h 242"/>
                      <a:gd name="T10" fmla="*/ 240 w 243"/>
                      <a:gd name="T11" fmla="*/ 228 h 242"/>
                      <a:gd name="T12" fmla="*/ 240 w 243"/>
                      <a:gd name="T13" fmla="*/ 239 h 242"/>
                      <a:gd name="T14" fmla="*/ 234 w 243"/>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242">
                        <a:moveTo>
                          <a:pt x="234" y="242"/>
                        </a:moveTo>
                        <a:cubicBezTo>
                          <a:pt x="232" y="242"/>
                          <a:pt x="230" y="241"/>
                          <a:pt x="228" y="239"/>
                        </a:cubicBezTo>
                        <a:cubicBezTo>
                          <a:pt x="3" y="15"/>
                          <a:pt x="3" y="15"/>
                          <a:pt x="3" y="15"/>
                        </a:cubicBezTo>
                        <a:cubicBezTo>
                          <a:pt x="0" y="11"/>
                          <a:pt x="0" y="6"/>
                          <a:pt x="3" y="3"/>
                        </a:cubicBezTo>
                        <a:cubicBezTo>
                          <a:pt x="7" y="0"/>
                          <a:pt x="12" y="0"/>
                          <a:pt x="15" y="3"/>
                        </a:cubicBezTo>
                        <a:cubicBezTo>
                          <a:pt x="240" y="228"/>
                          <a:pt x="240" y="228"/>
                          <a:pt x="240" y="228"/>
                        </a:cubicBezTo>
                        <a:cubicBezTo>
                          <a:pt x="243" y="231"/>
                          <a:pt x="243" y="236"/>
                          <a:pt x="240" y="239"/>
                        </a:cubicBezTo>
                        <a:cubicBezTo>
                          <a:pt x="238" y="241"/>
                          <a:pt x="236" y="242"/>
                          <a:pt x="234" y="242"/>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0" name="Freeform 16">
                    <a:extLst>
                      <a:ext uri="{FF2B5EF4-FFF2-40B4-BE49-F238E27FC236}">
                        <a16:creationId xmlns:a16="http://schemas.microsoft.com/office/drawing/2014/main" id="{4B2137BC-5B2B-4369-BCD8-63BC5E7913E1}"/>
                      </a:ext>
                    </a:extLst>
                  </p:cNvPr>
                  <p:cNvSpPr>
                    <a:spLocks/>
                  </p:cNvSpPr>
                  <p:nvPr/>
                </p:nvSpPr>
                <p:spPr bwMode="auto">
                  <a:xfrm>
                    <a:off x="2089629" y="3136062"/>
                    <a:ext cx="105949" cy="106968"/>
                  </a:xfrm>
                  <a:custGeom>
                    <a:avLst/>
                    <a:gdLst>
                      <a:gd name="T0" fmla="*/ 101 w 123"/>
                      <a:gd name="T1" fmla="*/ 22 h 124"/>
                      <a:gd name="T2" fmla="*/ 21 w 123"/>
                      <a:gd name="T3" fmla="*/ 22 h 124"/>
                      <a:gd name="T4" fmla="*/ 21 w 123"/>
                      <a:gd name="T5" fmla="*/ 102 h 124"/>
                      <a:gd name="T6" fmla="*/ 101 w 123"/>
                      <a:gd name="T7" fmla="*/ 102 h 124"/>
                      <a:gd name="T8" fmla="*/ 101 w 123"/>
                      <a:gd name="T9" fmla="*/ 22 h 124"/>
                    </a:gdLst>
                    <a:ahLst/>
                    <a:cxnLst>
                      <a:cxn ang="0">
                        <a:pos x="T0" y="T1"/>
                      </a:cxn>
                      <a:cxn ang="0">
                        <a:pos x="T2" y="T3"/>
                      </a:cxn>
                      <a:cxn ang="0">
                        <a:pos x="T4" y="T5"/>
                      </a:cxn>
                      <a:cxn ang="0">
                        <a:pos x="T6" y="T7"/>
                      </a:cxn>
                      <a:cxn ang="0">
                        <a:pos x="T8" y="T9"/>
                      </a:cxn>
                    </a:cxnLst>
                    <a:rect l="0" t="0" r="r" b="b"/>
                    <a:pathLst>
                      <a:path w="123" h="124">
                        <a:moveTo>
                          <a:pt x="101" y="22"/>
                        </a:moveTo>
                        <a:cubicBezTo>
                          <a:pt x="79" y="0"/>
                          <a:pt x="43" y="0"/>
                          <a:pt x="21" y="22"/>
                        </a:cubicBezTo>
                        <a:cubicBezTo>
                          <a:pt x="0" y="44"/>
                          <a:pt x="0" y="80"/>
                          <a:pt x="21" y="102"/>
                        </a:cubicBezTo>
                        <a:cubicBezTo>
                          <a:pt x="43" y="124"/>
                          <a:pt x="79" y="124"/>
                          <a:pt x="101" y="102"/>
                        </a:cubicBezTo>
                        <a:cubicBezTo>
                          <a:pt x="123" y="80"/>
                          <a:pt x="123" y="44"/>
                          <a:pt x="101" y="22"/>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1" name="Freeform 17">
                    <a:extLst>
                      <a:ext uri="{FF2B5EF4-FFF2-40B4-BE49-F238E27FC236}">
                        <a16:creationId xmlns:a16="http://schemas.microsoft.com/office/drawing/2014/main" id="{78D49738-AE52-45B0-A8FE-657A340BD4C6}"/>
                      </a:ext>
                    </a:extLst>
                  </p:cNvPr>
                  <p:cNvSpPr>
                    <a:spLocks noEditPoints="1"/>
                  </p:cNvSpPr>
                  <p:nvPr/>
                </p:nvSpPr>
                <p:spPr bwMode="auto">
                  <a:xfrm>
                    <a:off x="1261395" y="3290910"/>
                    <a:ext cx="622449" cy="617355"/>
                  </a:xfrm>
                  <a:custGeom>
                    <a:avLst/>
                    <a:gdLst>
                      <a:gd name="T0" fmla="*/ 386 w 722"/>
                      <a:gd name="T1" fmla="*/ 687 h 716"/>
                      <a:gd name="T2" fmla="*/ 93 w 722"/>
                      <a:gd name="T3" fmla="*/ 518 h 716"/>
                      <a:gd name="T4" fmla="*/ 216 w 722"/>
                      <a:gd name="T5" fmla="*/ 57 h 716"/>
                      <a:gd name="T6" fmla="*/ 472 w 722"/>
                      <a:gd name="T7" fmla="*/ 24 h 716"/>
                      <a:gd name="T8" fmla="*/ 677 w 722"/>
                      <a:gd name="T9" fmla="*/ 181 h 716"/>
                      <a:gd name="T10" fmla="*/ 722 w 722"/>
                      <a:gd name="T11" fmla="*/ 342 h 716"/>
                      <a:gd name="T12" fmla="*/ 720 w 722"/>
                      <a:gd name="T13" fmla="*/ 349 h 716"/>
                      <a:gd name="T14" fmla="*/ 713 w 722"/>
                      <a:gd name="T15" fmla="*/ 351 h 716"/>
                      <a:gd name="T16" fmla="*/ 621 w 722"/>
                      <a:gd name="T17" fmla="*/ 413 h 716"/>
                      <a:gd name="T18" fmla="*/ 670 w 722"/>
                      <a:gd name="T19" fmla="*/ 513 h 716"/>
                      <a:gd name="T20" fmla="*/ 674 w 722"/>
                      <a:gd name="T21" fmla="*/ 518 h 716"/>
                      <a:gd name="T22" fmla="*/ 673 w 722"/>
                      <a:gd name="T23" fmla="*/ 524 h 716"/>
                      <a:gd name="T24" fmla="*/ 554 w 722"/>
                      <a:gd name="T25" fmla="*/ 642 h 716"/>
                      <a:gd name="T26" fmla="*/ 386 w 722"/>
                      <a:gd name="T27" fmla="*/ 687 h 716"/>
                      <a:gd name="T28" fmla="*/ 384 w 722"/>
                      <a:gd name="T29" fmla="*/ 28 h 716"/>
                      <a:gd name="T30" fmla="*/ 224 w 722"/>
                      <a:gd name="T31" fmla="*/ 71 h 716"/>
                      <a:gd name="T32" fmla="*/ 107 w 722"/>
                      <a:gd name="T33" fmla="*/ 510 h 716"/>
                      <a:gd name="T34" fmla="*/ 546 w 722"/>
                      <a:gd name="T35" fmla="*/ 628 h 716"/>
                      <a:gd name="T36" fmla="*/ 655 w 722"/>
                      <a:gd name="T37" fmla="*/ 523 h 716"/>
                      <a:gd name="T38" fmla="*/ 606 w 722"/>
                      <a:gd name="T39" fmla="*/ 409 h 716"/>
                      <a:gd name="T40" fmla="*/ 706 w 722"/>
                      <a:gd name="T41" fmla="*/ 334 h 716"/>
                      <a:gd name="T42" fmla="*/ 663 w 722"/>
                      <a:gd name="T43" fmla="*/ 189 h 716"/>
                      <a:gd name="T44" fmla="*/ 468 w 722"/>
                      <a:gd name="T45" fmla="*/ 39 h 716"/>
                      <a:gd name="T46" fmla="*/ 384 w 722"/>
                      <a:gd name="T47" fmla="*/ 2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2" h="716">
                        <a:moveTo>
                          <a:pt x="386" y="687"/>
                        </a:moveTo>
                        <a:cubicBezTo>
                          <a:pt x="269" y="687"/>
                          <a:pt x="155" y="626"/>
                          <a:pt x="93" y="518"/>
                        </a:cubicBezTo>
                        <a:cubicBezTo>
                          <a:pt x="0" y="357"/>
                          <a:pt x="55" y="150"/>
                          <a:pt x="216" y="57"/>
                        </a:cubicBezTo>
                        <a:cubicBezTo>
                          <a:pt x="294" y="12"/>
                          <a:pt x="385" y="0"/>
                          <a:pt x="472" y="24"/>
                        </a:cubicBezTo>
                        <a:cubicBezTo>
                          <a:pt x="559" y="47"/>
                          <a:pt x="632" y="103"/>
                          <a:pt x="677" y="181"/>
                        </a:cubicBezTo>
                        <a:cubicBezTo>
                          <a:pt x="705" y="230"/>
                          <a:pt x="721" y="286"/>
                          <a:pt x="722" y="342"/>
                        </a:cubicBezTo>
                        <a:cubicBezTo>
                          <a:pt x="722" y="345"/>
                          <a:pt x="721" y="347"/>
                          <a:pt x="720" y="349"/>
                        </a:cubicBezTo>
                        <a:cubicBezTo>
                          <a:pt x="718" y="350"/>
                          <a:pt x="716" y="351"/>
                          <a:pt x="713" y="351"/>
                        </a:cubicBezTo>
                        <a:cubicBezTo>
                          <a:pt x="672" y="345"/>
                          <a:pt x="632" y="372"/>
                          <a:pt x="621" y="413"/>
                        </a:cubicBezTo>
                        <a:cubicBezTo>
                          <a:pt x="610" y="453"/>
                          <a:pt x="631" y="496"/>
                          <a:pt x="670" y="513"/>
                        </a:cubicBezTo>
                        <a:cubicBezTo>
                          <a:pt x="672" y="514"/>
                          <a:pt x="674" y="515"/>
                          <a:pt x="674" y="518"/>
                        </a:cubicBezTo>
                        <a:cubicBezTo>
                          <a:pt x="675" y="520"/>
                          <a:pt x="675" y="522"/>
                          <a:pt x="673" y="524"/>
                        </a:cubicBezTo>
                        <a:cubicBezTo>
                          <a:pt x="644" y="573"/>
                          <a:pt x="603" y="613"/>
                          <a:pt x="554" y="642"/>
                        </a:cubicBezTo>
                        <a:cubicBezTo>
                          <a:pt x="501" y="672"/>
                          <a:pt x="443" y="687"/>
                          <a:pt x="386" y="687"/>
                        </a:cubicBezTo>
                        <a:close/>
                        <a:moveTo>
                          <a:pt x="384" y="28"/>
                        </a:moveTo>
                        <a:cubicBezTo>
                          <a:pt x="329" y="28"/>
                          <a:pt x="274" y="43"/>
                          <a:pt x="224" y="71"/>
                        </a:cubicBezTo>
                        <a:cubicBezTo>
                          <a:pt x="71" y="160"/>
                          <a:pt x="18" y="357"/>
                          <a:pt x="107" y="510"/>
                        </a:cubicBezTo>
                        <a:cubicBezTo>
                          <a:pt x="195" y="663"/>
                          <a:pt x="392" y="716"/>
                          <a:pt x="546" y="628"/>
                        </a:cubicBezTo>
                        <a:cubicBezTo>
                          <a:pt x="590" y="602"/>
                          <a:pt x="628" y="566"/>
                          <a:pt x="655" y="523"/>
                        </a:cubicBezTo>
                        <a:cubicBezTo>
                          <a:pt x="615" y="502"/>
                          <a:pt x="594" y="454"/>
                          <a:pt x="606" y="409"/>
                        </a:cubicBezTo>
                        <a:cubicBezTo>
                          <a:pt x="618" y="363"/>
                          <a:pt x="660" y="333"/>
                          <a:pt x="706" y="334"/>
                        </a:cubicBezTo>
                        <a:cubicBezTo>
                          <a:pt x="703" y="283"/>
                          <a:pt x="689" y="233"/>
                          <a:pt x="663" y="189"/>
                        </a:cubicBezTo>
                        <a:cubicBezTo>
                          <a:pt x="620" y="115"/>
                          <a:pt x="551" y="61"/>
                          <a:pt x="468" y="39"/>
                        </a:cubicBezTo>
                        <a:cubicBezTo>
                          <a:pt x="440" y="32"/>
                          <a:pt x="412" y="28"/>
                          <a:pt x="384" y="28"/>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2" name="Freeform 19">
                    <a:extLst>
                      <a:ext uri="{FF2B5EF4-FFF2-40B4-BE49-F238E27FC236}">
                        <a16:creationId xmlns:a16="http://schemas.microsoft.com/office/drawing/2014/main" id="{D4426419-EDF6-4993-97D1-68F09F5AB56F}"/>
                      </a:ext>
                    </a:extLst>
                  </p:cNvPr>
                  <p:cNvSpPr>
                    <a:spLocks/>
                  </p:cNvSpPr>
                  <p:nvPr/>
                </p:nvSpPr>
                <p:spPr bwMode="auto">
                  <a:xfrm>
                    <a:off x="1859395" y="3658674"/>
                    <a:ext cx="280153" cy="85574"/>
                  </a:xfrm>
                  <a:custGeom>
                    <a:avLst/>
                    <a:gdLst>
                      <a:gd name="T0" fmla="*/ 316 w 325"/>
                      <a:gd name="T1" fmla="*/ 99 h 99"/>
                      <a:gd name="T2" fmla="*/ 314 w 325"/>
                      <a:gd name="T3" fmla="*/ 99 h 99"/>
                      <a:gd name="T4" fmla="*/ 7 w 325"/>
                      <a:gd name="T5" fmla="*/ 16 h 99"/>
                      <a:gd name="T6" fmla="*/ 1 w 325"/>
                      <a:gd name="T7" fmla="*/ 7 h 99"/>
                      <a:gd name="T8" fmla="*/ 11 w 325"/>
                      <a:gd name="T9" fmla="*/ 1 h 99"/>
                      <a:gd name="T10" fmla="*/ 318 w 325"/>
                      <a:gd name="T11" fmla="*/ 83 h 99"/>
                      <a:gd name="T12" fmla="*/ 324 w 325"/>
                      <a:gd name="T13" fmla="*/ 93 h 99"/>
                      <a:gd name="T14" fmla="*/ 316 w 325"/>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5" h="99">
                        <a:moveTo>
                          <a:pt x="316" y="99"/>
                        </a:moveTo>
                        <a:cubicBezTo>
                          <a:pt x="315" y="99"/>
                          <a:pt x="315" y="99"/>
                          <a:pt x="314" y="99"/>
                        </a:cubicBezTo>
                        <a:cubicBezTo>
                          <a:pt x="7" y="16"/>
                          <a:pt x="7" y="16"/>
                          <a:pt x="7" y="16"/>
                        </a:cubicBezTo>
                        <a:cubicBezTo>
                          <a:pt x="3" y="15"/>
                          <a:pt x="0" y="11"/>
                          <a:pt x="1" y="7"/>
                        </a:cubicBezTo>
                        <a:cubicBezTo>
                          <a:pt x="2" y="2"/>
                          <a:pt x="7" y="0"/>
                          <a:pt x="11" y="1"/>
                        </a:cubicBezTo>
                        <a:cubicBezTo>
                          <a:pt x="318" y="83"/>
                          <a:pt x="318" y="83"/>
                          <a:pt x="318" y="83"/>
                        </a:cubicBezTo>
                        <a:cubicBezTo>
                          <a:pt x="322" y="84"/>
                          <a:pt x="325" y="89"/>
                          <a:pt x="324" y="93"/>
                        </a:cubicBezTo>
                        <a:cubicBezTo>
                          <a:pt x="323" y="97"/>
                          <a:pt x="320" y="99"/>
                          <a:pt x="316" y="99"/>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3" name="Freeform 20">
                    <a:extLst>
                      <a:ext uri="{FF2B5EF4-FFF2-40B4-BE49-F238E27FC236}">
                        <a16:creationId xmlns:a16="http://schemas.microsoft.com/office/drawing/2014/main" id="{E1141910-31BF-4C4C-B5A2-14B16074C90B}"/>
                      </a:ext>
                    </a:extLst>
                  </p:cNvPr>
                  <p:cNvSpPr>
                    <a:spLocks/>
                  </p:cNvSpPr>
                  <p:nvPr/>
                </p:nvSpPr>
                <p:spPr bwMode="auto">
                  <a:xfrm>
                    <a:off x="1813552" y="3611812"/>
                    <a:ext cx="106968" cy="107986"/>
                  </a:xfrm>
                  <a:custGeom>
                    <a:avLst/>
                    <a:gdLst>
                      <a:gd name="T0" fmla="*/ 77 w 124"/>
                      <a:gd name="T1" fmla="*/ 8 h 125"/>
                      <a:gd name="T2" fmla="*/ 8 w 124"/>
                      <a:gd name="T3" fmla="*/ 48 h 125"/>
                      <a:gd name="T4" fmla="*/ 47 w 124"/>
                      <a:gd name="T5" fmla="*/ 117 h 125"/>
                      <a:gd name="T6" fmla="*/ 116 w 124"/>
                      <a:gd name="T7" fmla="*/ 77 h 125"/>
                      <a:gd name="T8" fmla="*/ 77 w 124"/>
                      <a:gd name="T9" fmla="*/ 8 h 125"/>
                    </a:gdLst>
                    <a:ahLst/>
                    <a:cxnLst>
                      <a:cxn ang="0">
                        <a:pos x="T0" y="T1"/>
                      </a:cxn>
                      <a:cxn ang="0">
                        <a:pos x="T2" y="T3"/>
                      </a:cxn>
                      <a:cxn ang="0">
                        <a:pos x="T4" y="T5"/>
                      </a:cxn>
                      <a:cxn ang="0">
                        <a:pos x="T6" y="T7"/>
                      </a:cxn>
                      <a:cxn ang="0">
                        <a:pos x="T8" y="T9"/>
                      </a:cxn>
                    </a:cxnLst>
                    <a:rect l="0" t="0" r="r" b="b"/>
                    <a:pathLst>
                      <a:path w="124" h="125">
                        <a:moveTo>
                          <a:pt x="77" y="8"/>
                        </a:moveTo>
                        <a:cubicBezTo>
                          <a:pt x="47" y="0"/>
                          <a:pt x="16" y="18"/>
                          <a:pt x="8" y="48"/>
                        </a:cubicBezTo>
                        <a:cubicBezTo>
                          <a:pt x="0" y="78"/>
                          <a:pt x="17" y="109"/>
                          <a:pt x="47" y="117"/>
                        </a:cubicBezTo>
                        <a:cubicBezTo>
                          <a:pt x="77" y="125"/>
                          <a:pt x="108" y="107"/>
                          <a:pt x="116" y="77"/>
                        </a:cubicBezTo>
                        <a:cubicBezTo>
                          <a:pt x="124" y="47"/>
                          <a:pt x="107" y="16"/>
                          <a:pt x="77" y="8"/>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4" name="Freeform 21">
                    <a:extLst>
                      <a:ext uri="{FF2B5EF4-FFF2-40B4-BE49-F238E27FC236}">
                        <a16:creationId xmlns:a16="http://schemas.microsoft.com/office/drawing/2014/main" id="{A4F874C7-2A46-4426-88E6-9659145BF3C7}"/>
                      </a:ext>
                    </a:extLst>
                  </p:cNvPr>
                  <p:cNvSpPr>
                    <a:spLocks noEditPoints="1"/>
                  </p:cNvSpPr>
                  <p:nvPr/>
                </p:nvSpPr>
                <p:spPr bwMode="auto">
                  <a:xfrm>
                    <a:off x="1261395" y="3988745"/>
                    <a:ext cx="622449" cy="592906"/>
                  </a:xfrm>
                  <a:custGeom>
                    <a:avLst/>
                    <a:gdLst>
                      <a:gd name="T0" fmla="*/ 384 w 722"/>
                      <a:gd name="T1" fmla="*/ 687 h 687"/>
                      <a:gd name="T2" fmla="*/ 216 w 722"/>
                      <a:gd name="T3" fmla="*/ 641 h 687"/>
                      <a:gd name="T4" fmla="*/ 93 w 722"/>
                      <a:gd name="T5" fmla="*/ 181 h 687"/>
                      <a:gd name="T6" fmla="*/ 93 w 722"/>
                      <a:gd name="T7" fmla="*/ 181 h 687"/>
                      <a:gd name="T8" fmla="*/ 298 w 722"/>
                      <a:gd name="T9" fmla="*/ 23 h 687"/>
                      <a:gd name="T10" fmla="*/ 554 w 722"/>
                      <a:gd name="T11" fmla="*/ 57 h 687"/>
                      <a:gd name="T12" fmla="*/ 673 w 722"/>
                      <a:gd name="T13" fmla="*/ 174 h 687"/>
                      <a:gd name="T14" fmla="*/ 674 w 722"/>
                      <a:gd name="T15" fmla="*/ 181 h 687"/>
                      <a:gd name="T16" fmla="*/ 670 w 722"/>
                      <a:gd name="T17" fmla="*/ 186 h 687"/>
                      <a:gd name="T18" fmla="*/ 621 w 722"/>
                      <a:gd name="T19" fmla="*/ 286 h 687"/>
                      <a:gd name="T20" fmla="*/ 713 w 722"/>
                      <a:gd name="T21" fmla="*/ 348 h 687"/>
                      <a:gd name="T22" fmla="*/ 719 w 722"/>
                      <a:gd name="T23" fmla="*/ 350 h 687"/>
                      <a:gd name="T24" fmla="*/ 722 w 722"/>
                      <a:gd name="T25" fmla="*/ 356 h 687"/>
                      <a:gd name="T26" fmla="*/ 677 w 722"/>
                      <a:gd name="T27" fmla="*/ 518 h 687"/>
                      <a:gd name="T28" fmla="*/ 472 w 722"/>
                      <a:gd name="T29" fmla="*/ 675 h 687"/>
                      <a:gd name="T30" fmla="*/ 384 w 722"/>
                      <a:gd name="T31" fmla="*/ 687 h 687"/>
                      <a:gd name="T32" fmla="*/ 385 w 722"/>
                      <a:gd name="T33" fmla="*/ 28 h 687"/>
                      <a:gd name="T34" fmla="*/ 302 w 722"/>
                      <a:gd name="T35" fmla="*/ 39 h 687"/>
                      <a:gd name="T36" fmla="*/ 107 w 722"/>
                      <a:gd name="T37" fmla="*/ 189 h 687"/>
                      <a:gd name="T38" fmla="*/ 75 w 722"/>
                      <a:gd name="T39" fmla="*/ 432 h 687"/>
                      <a:gd name="T40" fmla="*/ 224 w 722"/>
                      <a:gd name="T41" fmla="*/ 627 h 687"/>
                      <a:gd name="T42" fmla="*/ 468 w 722"/>
                      <a:gd name="T43" fmla="*/ 659 h 687"/>
                      <a:gd name="T44" fmla="*/ 663 w 722"/>
                      <a:gd name="T45" fmla="*/ 510 h 687"/>
                      <a:gd name="T46" fmla="*/ 706 w 722"/>
                      <a:gd name="T47" fmla="*/ 365 h 687"/>
                      <a:gd name="T48" fmla="*/ 606 w 722"/>
                      <a:gd name="T49" fmla="*/ 290 h 687"/>
                      <a:gd name="T50" fmla="*/ 655 w 722"/>
                      <a:gd name="T51" fmla="*/ 175 h 687"/>
                      <a:gd name="T52" fmla="*/ 546 w 722"/>
                      <a:gd name="T53" fmla="*/ 71 h 687"/>
                      <a:gd name="T54" fmla="*/ 385 w 722"/>
                      <a:gd name="T55" fmla="*/ 28 h 687"/>
                      <a:gd name="T56" fmla="*/ 100 w 722"/>
                      <a:gd name="T57" fmla="*/ 185 h 687"/>
                      <a:gd name="T58" fmla="*/ 100 w 722"/>
                      <a:gd name="T59" fmla="*/ 185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2" h="687">
                        <a:moveTo>
                          <a:pt x="384" y="687"/>
                        </a:moveTo>
                        <a:cubicBezTo>
                          <a:pt x="326" y="687"/>
                          <a:pt x="268" y="671"/>
                          <a:pt x="216" y="641"/>
                        </a:cubicBezTo>
                        <a:cubicBezTo>
                          <a:pt x="55" y="548"/>
                          <a:pt x="0" y="342"/>
                          <a:pt x="93" y="181"/>
                        </a:cubicBezTo>
                        <a:cubicBezTo>
                          <a:pt x="93" y="181"/>
                          <a:pt x="93" y="181"/>
                          <a:pt x="93" y="181"/>
                        </a:cubicBezTo>
                        <a:cubicBezTo>
                          <a:pt x="138" y="103"/>
                          <a:pt x="211" y="47"/>
                          <a:pt x="298" y="23"/>
                        </a:cubicBezTo>
                        <a:cubicBezTo>
                          <a:pt x="385" y="0"/>
                          <a:pt x="476" y="12"/>
                          <a:pt x="554" y="57"/>
                        </a:cubicBezTo>
                        <a:cubicBezTo>
                          <a:pt x="603" y="86"/>
                          <a:pt x="644" y="126"/>
                          <a:pt x="673" y="174"/>
                        </a:cubicBezTo>
                        <a:cubicBezTo>
                          <a:pt x="675" y="176"/>
                          <a:pt x="675" y="179"/>
                          <a:pt x="674" y="181"/>
                        </a:cubicBezTo>
                        <a:cubicBezTo>
                          <a:pt x="673" y="183"/>
                          <a:pt x="672" y="185"/>
                          <a:pt x="670" y="186"/>
                        </a:cubicBezTo>
                        <a:cubicBezTo>
                          <a:pt x="631" y="202"/>
                          <a:pt x="610" y="245"/>
                          <a:pt x="621" y="286"/>
                        </a:cubicBezTo>
                        <a:cubicBezTo>
                          <a:pt x="632" y="326"/>
                          <a:pt x="672" y="353"/>
                          <a:pt x="713" y="348"/>
                        </a:cubicBezTo>
                        <a:cubicBezTo>
                          <a:pt x="715" y="348"/>
                          <a:pt x="718" y="349"/>
                          <a:pt x="719" y="350"/>
                        </a:cubicBezTo>
                        <a:cubicBezTo>
                          <a:pt x="721" y="352"/>
                          <a:pt x="722" y="354"/>
                          <a:pt x="722" y="356"/>
                        </a:cubicBezTo>
                        <a:cubicBezTo>
                          <a:pt x="721" y="413"/>
                          <a:pt x="705" y="469"/>
                          <a:pt x="677" y="518"/>
                        </a:cubicBezTo>
                        <a:cubicBezTo>
                          <a:pt x="632" y="596"/>
                          <a:pt x="559" y="652"/>
                          <a:pt x="472" y="675"/>
                        </a:cubicBezTo>
                        <a:cubicBezTo>
                          <a:pt x="443" y="683"/>
                          <a:pt x="414" y="687"/>
                          <a:pt x="384" y="687"/>
                        </a:cubicBezTo>
                        <a:close/>
                        <a:moveTo>
                          <a:pt x="385" y="28"/>
                        </a:moveTo>
                        <a:cubicBezTo>
                          <a:pt x="358" y="28"/>
                          <a:pt x="329" y="32"/>
                          <a:pt x="302" y="39"/>
                        </a:cubicBezTo>
                        <a:cubicBezTo>
                          <a:pt x="219" y="61"/>
                          <a:pt x="150" y="114"/>
                          <a:pt x="107" y="189"/>
                        </a:cubicBezTo>
                        <a:cubicBezTo>
                          <a:pt x="64" y="263"/>
                          <a:pt x="52" y="349"/>
                          <a:pt x="75" y="432"/>
                        </a:cubicBezTo>
                        <a:cubicBezTo>
                          <a:pt x="97" y="515"/>
                          <a:pt x="150" y="584"/>
                          <a:pt x="224" y="627"/>
                        </a:cubicBezTo>
                        <a:cubicBezTo>
                          <a:pt x="299" y="670"/>
                          <a:pt x="385" y="682"/>
                          <a:pt x="468" y="659"/>
                        </a:cubicBezTo>
                        <a:cubicBezTo>
                          <a:pt x="551" y="637"/>
                          <a:pt x="620" y="584"/>
                          <a:pt x="663" y="510"/>
                        </a:cubicBezTo>
                        <a:cubicBezTo>
                          <a:pt x="689" y="465"/>
                          <a:pt x="703" y="415"/>
                          <a:pt x="706" y="365"/>
                        </a:cubicBezTo>
                        <a:cubicBezTo>
                          <a:pt x="660" y="366"/>
                          <a:pt x="618" y="335"/>
                          <a:pt x="606" y="290"/>
                        </a:cubicBezTo>
                        <a:cubicBezTo>
                          <a:pt x="593" y="245"/>
                          <a:pt x="615" y="197"/>
                          <a:pt x="655" y="175"/>
                        </a:cubicBezTo>
                        <a:cubicBezTo>
                          <a:pt x="628" y="133"/>
                          <a:pt x="590" y="97"/>
                          <a:pt x="546" y="71"/>
                        </a:cubicBezTo>
                        <a:cubicBezTo>
                          <a:pt x="496" y="42"/>
                          <a:pt x="441" y="28"/>
                          <a:pt x="385" y="28"/>
                        </a:cubicBezTo>
                        <a:close/>
                        <a:moveTo>
                          <a:pt x="100" y="185"/>
                        </a:moveTo>
                        <a:cubicBezTo>
                          <a:pt x="100" y="185"/>
                          <a:pt x="100" y="185"/>
                          <a:pt x="100" y="185"/>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5" name="Freeform 23">
                    <a:extLst>
                      <a:ext uri="{FF2B5EF4-FFF2-40B4-BE49-F238E27FC236}">
                        <a16:creationId xmlns:a16="http://schemas.microsoft.com/office/drawing/2014/main" id="{5124B697-2876-421A-A463-75D1340C8B68}"/>
                      </a:ext>
                    </a:extLst>
                  </p:cNvPr>
                  <p:cNvSpPr>
                    <a:spLocks/>
                  </p:cNvSpPr>
                  <p:nvPr/>
                </p:nvSpPr>
                <p:spPr bwMode="auto">
                  <a:xfrm>
                    <a:off x="1859395" y="4138499"/>
                    <a:ext cx="280153" cy="84555"/>
                  </a:xfrm>
                  <a:custGeom>
                    <a:avLst/>
                    <a:gdLst>
                      <a:gd name="T0" fmla="*/ 9 w 325"/>
                      <a:gd name="T1" fmla="*/ 99 h 99"/>
                      <a:gd name="T2" fmla="*/ 1 w 325"/>
                      <a:gd name="T3" fmla="*/ 93 h 99"/>
                      <a:gd name="T4" fmla="*/ 7 w 325"/>
                      <a:gd name="T5" fmla="*/ 83 h 99"/>
                      <a:gd name="T6" fmla="*/ 314 w 325"/>
                      <a:gd name="T7" fmla="*/ 1 h 99"/>
                      <a:gd name="T8" fmla="*/ 324 w 325"/>
                      <a:gd name="T9" fmla="*/ 7 h 99"/>
                      <a:gd name="T10" fmla="*/ 318 w 325"/>
                      <a:gd name="T11" fmla="*/ 16 h 99"/>
                      <a:gd name="T12" fmla="*/ 11 w 325"/>
                      <a:gd name="T13" fmla="*/ 99 h 99"/>
                      <a:gd name="T14" fmla="*/ 9 w 325"/>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5" h="99">
                        <a:moveTo>
                          <a:pt x="9" y="99"/>
                        </a:moveTo>
                        <a:cubicBezTo>
                          <a:pt x="5" y="99"/>
                          <a:pt x="2" y="97"/>
                          <a:pt x="1" y="93"/>
                        </a:cubicBezTo>
                        <a:cubicBezTo>
                          <a:pt x="0" y="89"/>
                          <a:pt x="2" y="84"/>
                          <a:pt x="7" y="83"/>
                        </a:cubicBezTo>
                        <a:cubicBezTo>
                          <a:pt x="314" y="1"/>
                          <a:pt x="314" y="1"/>
                          <a:pt x="314" y="1"/>
                        </a:cubicBezTo>
                        <a:cubicBezTo>
                          <a:pt x="318" y="0"/>
                          <a:pt x="322" y="2"/>
                          <a:pt x="324" y="7"/>
                        </a:cubicBezTo>
                        <a:cubicBezTo>
                          <a:pt x="325" y="11"/>
                          <a:pt x="322" y="15"/>
                          <a:pt x="318" y="16"/>
                        </a:cubicBezTo>
                        <a:cubicBezTo>
                          <a:pt x="11" y="99"/>
                          <a:pt x="11" y="99"/>
                          <a:pt x="11" y="99"/>
                        </a:cubicBezTo>
                        <a:cubicBezTo>
                          <a:pt x="10" y="99"/>
                          <a:pt x="9" y="99"/>
                          <a:pt x="9" y="99"/>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6" name="Freeform 24">
                    <a:extLst>
                      <a:ext uri="{FF2B5EF4-FFF2-40B4-BE49-F238E27FC236}">
                        <a16:creationId xmlns:a16="http://schemas.microsoft.com/office/drawing/2014/main" id="{B8DB15FB-C3C9-4DC2-97CB-887907AB18A1}"/>
                      </a:ext>
                    </a:extLst>
                  </p:cNvPr>
                  <p:cNvSpPr>
                    <a:spLocks/>
                  </p:cNvSpPr>
                  <p:nvPr/>
                </p:nvSpPr>
                <p:spPr bwMode="auto">
                  <a:xfrm>
                    <a:off x="1813551" y="4162949"/>
                    <a:ext cx="106968" cy="106968"/>
                  </a:xfrm>
                  <a:custGeom>
                    <a:avLst/>
                    <a:gdLst>
                      <a:gd name="T0" fmla="*/ 47 w 124"/>
                      <a:gd name="T1" fmla="*/ 8 h 124"/>
                      <a:gd name="T2" fmla="*/ 8 w 124"/>
                      <a:gd name="T3" fmla="*/ 77 h 124"/>
                      <a:gd name="T4" fmla="*/ 76 w 124"/>
                      <a:gd name="T5" fmla="*/ 116 h 124"/>
                      <a:gd name="T6" fmla="*/ 116 w 124"/>
                      <a:gd name="T7" fmla="*/ 47 h 124"/>
                      <a:gd name="T8" fmla="*/ 47 w 124"/>
                      <a:gd name="T9" fmla="*/ 8 h 124"/>
                    </a:gdLst>
                    <a:ahLst/>
                    <a:cxnLst>
                      <a:cxn ang="0">
                        <a:pos x="T0" y="T1"/>
                      </a:cxn>
                      <a:cxn ang="0">
                        <a:pos x="T2" y="T3"/>
                      </a:cxn>
                      <a:cxn ang="0">
                        <a:pos x="T4" y="T5"/>
                      </a:cxn>
                      <a:cxn ang="0">
                        <a:pos x="T6" y="T7"/>
                      </a:cxn>
                      <a:cxn ang="0">
                        <a:pos x="T8" y="T9"/>
                      </a:cxn>
                    </a:cxnLst>
                    <a:rect l="0" t="0" r="r" b="b"/>
                    <a:pathLst>
                      <a:path w="124" h="124">
                        <a:moveTo>
                          <a:pt x="47" y="8"/>
                        </a:moveTo>
                        <a:cubicBezTo>
                          <a:pt x="17" y="16"/>
                          <a:pt x="0" y="47"/>
                          <a:pt x="8" y="77"/>
                        </a:cubicBezTo>
                        <a:cubicBezTo>
                          <a:pt x="16" y="106"/>
                          <a:pt x="46" y="124"/>
                          <a:pt x="76" y="116"/>
                        </a:cubicBezTo>
                        <a:cubicBezTo>
                          <a:pt x="106" y="108"/>
                          <a:pt x="124" y="77"/>
                          <a:pt x="116" y="47"/>
                        </a:cubicBezTo>
                        <a:cubicBezTo>
                          <a:pt x="108" y="17"/>
                          <a:pt x="77" y="0"/>
                          <a:pt x="47" y="8"/>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7" name="Freeform 25">
                    <a:extLst>
                      <a:ext uri="{FF2B5EF4-FFF2-40B4-BE49-F238E27FC236}">
                        <a16:creationId xmlns:a16="http://schemas.microsoft.com/office/drawing/2014/main" id="{ABA99D9A-30AC-43AE-9F4C-6826832304DD}"/>
                      </a:ext>
                    </a:extLst>
                  </p:cNvPr>
                  <p:cNvSpPr>
                    <a:spLocks/>
                  </p:cNvSpPr>
                  <p:nvPr/>
                </p:nvSpPr>
                <p:spPr bwMode="auto">
                  <a:xfrm>
                    <a:off x="2088610" y="4639718"/>
                    <a:ext cx="106968" cy="105949"/>
                  </a:xfrm>
                  <a:custGeom>
                    <a:avLst/>
                    <a:gdLst>
                      <a:gd name="T0" fmla="*/ 22 w 124"/>
                      <a:gd name="T1" fmla="*/ 22 h 123"/>
                      <a:gd name="T2" fmla="*/ 22 w 124"/>
                      <a:gd name="T3" fmla="*/ 102 h 123"/>
                      <a:gd name="T4" fmla="*/ 102 w 124"/>
                      <a:gd name="T5" fmla="*/ 102 h 123"/>
                      <a:gd name="T6" fmla="*/ 102 w 124"/>
                      <a:gd name="T7" fmla="*/ 22 h 123"/>
                      <a:gd name="T8" fmla="*/ 22 w 124"/>
                      <a:gd name="T9" fmla="*/ 22 h 123"/>
                    </a:gdLst>
                    <a:ahLst/>
                    <a:cxnLst>
                      <a:cxn ang="0">
                        <a:pos x="T0" y="T1"/>
                      </a:cxn>
                      <a:cxn ang="0">
                        <a:pos x="T2" y="T3"/>
                      </a:cxn>
                      <a:cxn ang="0">
                        <a:pos x="T4" y="T5"/>
                      </a:cxn>
                      <a:cxn ang="0">
                        <a:pos x="T6" y="T7"/>
                      </a:cxn>
                      <a:cxn ang="0">
                        <a:pos x="T8" y="T9"/>
                      </a:cxn>
                    </a:cxnLst>
                    <a:rect l="0" t="0" r="r" b="b"/>
                    <a:pathLst>
                      <a:path w="124" h="123">
                        <a:moveTo>
                          <a:pt x="22" y="22"/>
                        </a:moveTo>
                        <a:cubicBezTo>
                          <a:pt x="0" y="44"/>
                          <a:pt x="0" y="80"/>
                          <a:pt x="22" y="102"/>
                        </a:cubicBezTo>
                        <a:cubicBezTo>
                          <a:pt x="44" y="123"/>
                          <a:pt x="80" y="123"/>
                          <a:pt x="102" y="102"/>
                        </a:cubicBezTo>
                        <a:cubicBezTo>
                          <a:pt x="124" y="80"/>
                          <a:pt x="124" y="44"/>
                          <a:pt x="102" y="22"/>
                        </a:cubicBezTo>
                        <a:cubicBezTo>
                          <a:pt x="80" y="0"/>
                          <a:pt x="44" y="0"/>
                          <a:pt x="22" y="22"/>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8" name="Freeform 26">
                    <a:extLst>
                      <a:ext uri="{FF2B5EF4-FFF2-40B4-BE49-F238E27FC236}">
                        <a16:creationId xmlns:a16="http://schemas.microsoft.com/office/drawing/2014/main" id="{B6B3AC1E-0591-4511-A226-B2B287A831DF}"/>
                      </a:ext>
                    </a:extLst>
                  </p:cNvPr>
                  <p:cNvSpPr>
                    <a:spLocks noEditPoints="1"/>
                  </p:cNvSpPr>
                  <p:nvPr/>
                </p:nvSpPr>
                <p:spPr bwMode="auto">
                  <a:xfrm>
                    <a:off x="1651572" y="4603044"/>
                    <a:ext cx="579662" cy="581700"/>
                  </a:xfrm>
                  <a:custGeom>
                    <a:avLst/>
                    <a:gdLst>
                      <a:gd name="T0" fmla="*/ 337 w 674"/>
                      <a:gd name="T1" fmla="*/ 675 h 675"/>
                      <a:gd name="T2" fmla="*/ 0 w 674"/>
                      <a:gd name="T3" fmla="*/ 338 h 675"/>
                      <a:gd name="T4" fmla="*/ 337 w 674"/>
                      <a:gd name="T5" fmla="*/ 0 h 675"/>
                      <a:gd name="T6" fmla="*/ 500 w 674"/>
                      <a:gd name="T7" fmla="*/ 42 h 675"/>
                      <a:gd name="T8" fmla="*/ 504 w 674"/>
                      <a:gd name="T9" fmla="*/ 47 h 675"/>
                      <a:gd name="T10" fmla="*/ 502 w 674"/>
                      <a:gd name="T11" fmla="*/ 54 h 675"/>
                      <a:gd name="T12" fmla="*/ 510 w 674"/>
                      <a:gd name="T13" fmla="*/ 165 h 675"/>
                      <a:gd name="T14" fmla="*/ 621 w 674"/>
                      <a:gd name="T15" fmla="*/ 173 h 675"/>
                      <a:gd name="T16" fmla="*/ 627 w 674"/>
                      <a:gd name="T17" fmla="*/ 171 h 675"/>
                      <a:gd name="T18" fmla="*/ 633 w 674"/>
                      <a:gd name="T19" fmla="*/ 175 h 675"/>
                      <a:gd name="T20" fmla="*/ 674 w 674"/>
                      <a:gd name="T21" fmla="*/ 338 h 675"/>
                      <a:gd name="T22" fmla="*/ 337 w 674"/>
                      <a:gd name="T23" fmla="*/ 675 h 675"/>
                      <a:gd name="T24" fmla="*/ 337 w 674"/>
                      <a:gd name="T25" fmla="*/ 16 h 675"/>
                      <a:gd name="T26" fmla="*/ 16 w 674"/>
                      <a:gd name="T27" fmla="*/ 338 h 675"/>
                      <a:gd name="T28" fmla="*/ 337 w 674"/>
                      <a:gd name="T29" fmla="*/ 659 h 675"/>
                      <a:gd name="T30" fmla="*/ 658 w 674"/>
                      <a:gd name="T31" fmla="*/ 338 h 675"/>
                      <a:gd name="T32" fmla="*/ 623 w 674"/>
                      <a:gd name="T33" fmla="*/ 191 h 675"/>
                      <a:gd name="T34" fmla="*/ 499 w 674"/>
                      <a:gd name="T35" fmla="*/ 176 h 675"/>
                      <a:gd name="T36" fmla="*/ 484 w 674"/>
                      <a:gd name="T37" fmla="*/ 52 h 675"/>
                      <a:gd name="T38" fmla="*/ 337 w 674"/>
                      <a:gd name="T39" fmla="*/ 16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4" h="675">
                        <a:moveTo>
                          <a:pt x="337" y="675"/>
                        </a:moveTo>
                        <a:cubicBezTo>
                          <a:pt x="151" y="675"/>
                          <a:pt x="0" y="523"/>
                          <a:pt x="0" y="338"/>
                        </a:cubicBezTo>
                        <a:cubicBezTo>
                          <a:pt x="0" y="152"/>
                          <a:pt x="151" y="0"/>
                          <a:pt x="337" y="0"/>
                        </a:cubicBezTo>
                        <a:cubicBezTo>
                          <a:pt x="394" y="0"/>
                          <a:pt x="450" y="15"/>
                          <a:pt x="500" y="42"/>
                        </a:cubicBezTo>
                        <a:cubicBezTo>
                          <a:pt x="502" y="43"/>
                          <a:pt x="503" y="45"/>
                          <a:pt x="504" y="47"/>
                        </a:cubicBezTo>
                        <a:cubicBezTo>
                          <a:pt x="504" y="50"/>
                          <a:pt x="504" y="52"/>
                          <a:pt x="502" y="54"/>
                        </a:cubicBezTo>
                        <a:cubicBezTo>
                          <a:pt x="477" y="87"/>
                          <a:pt x="480" y="135"/>
                          <a:pt x="510" y="165"/>
                        </a:cubicBezTo>
                        <a:cubicBezTo>
                          <a:pt x="540" y="194"/>
                          <a:pt x="587" y="198"/>
                          <a:pt x="621" y="173"/>
                        </a:cubicBezTo>
                        <a:cubicBezTo>
                          <a:pt x="623" y="171"/>
                          <a:pt x="625" y="171"/>
                          <a:pt x="627" y="171"/>
                        </a:cubicBezTo>
                        <a:cubicBezTo>
                          <a:pt x="630" y="172"/>
                          <a:pt x="632" y="173"/>
                          <a:pt x="633" y="175"/>
                        </a:cubicBezTo>
                        <a:cubicBezTo>
                          <a:pt x="660" y="225"/>
                          <a:pt x="674" y="281"/>
                          <a:pt x="674" y="338"/>
                        </a:cubicBezTo>
                        <a:cubicBezTo>
                          <a:pt x="674" y="523"/>
                          <a:pt x="523" y="675"/>
                          <a:pt x="337" y="675"/>
                        </a:cubicBezTo>
                        <a:close/>
                        <a:moveTo>
                          <a:pt x="337" y="16"/>
                        </a:moveTo>
                        <a:cubicBezTo>
                          <a:pt x="160" y="16"/>
                          <a:pt x="16" y="160"/>
                          <a:pt x="16" y="338"/>
                        </a:cubicBezTo>
                        <a:cubicBezTo>
                          <a:pt x="16" y="515"/>
                          <a:pt x="160" y="659"/>
                          <a:pt x="337" y="659"/>
                        </a:cubicBezTo>
                        <a:cubicBezTo>
                          <a:pt x="514" y="659"/>
                          <a:pt x="658" y="515"/>
                          <a:pt x="658" y="338"/>
                        </a:cubicBezTo>
                        <a:cubicBezTo>
                          <a:pt x="658" y="286"/>
                          <a:pt x="646" y="236"/>
                          <a:pt x="623" y="191"/>
                        </a:cubicBezTo>
                        <a:cubicBezTo>
                          <a:pt x="584" y="215"/>
                          <a:pt x="532" y="209"/>
                          <a:pt x="499" y="176"/>
                        </a:cubicBezTo>
                        <a:cubicBezTo>
                          <a:pt x="466" y="143"/>
                          <a:pt x="460" y="91"/>
                          <a:pt x="484" y="52"/>
                        </a:cubicBezTo>
                        <a:cubicBezTo>
                          <a:pt x="439" y="29"/>
                          <a:pt x="388" y="16"/>
                          <a:pt x="337" y="16"/>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9" name="Freeform 28">
                    <a:extLst>
                      <a:ext uri="{FF2B5EF4-FFF2-40B4-BE49-F238E27FC236}">
                        <a16:creationId xmlns:a16="http://schemas.microsoft.com/office/drawing/2014/main" id="{9A44A5AA-A485-42E6-87F5-3B47EE0E3A6C}"/>
                      </a:ext>
                    </a:extLst>
                  </p:cNvPr>
                  <p:cNvSpPr>
                    <a:spLocks/>
                  </p:cNvSpPr>
                  <p:nvPr/>
                </p:nvSpPr>
                <p:spPr bwMode="auto">
                  <a:xfrm>
                    <a:off x="2134454" y="4492001"/>
                    <a:ext cx="207823" cy="207823"/>
                  </a:xfrm>
                  <a:custGeom>
                    <a:avLst/>
                    <a:gdLst>
                      <a:gd name="T0" fmla="*/ 9 w 242"/>
                      <a:gd name="T1" fmla="*/ 242 h 242"/>
                      <a:gd name="T2" fmla="*/ 3 w 242"/>
                      <a:gd name="T3" fmla="*/ 240 h 242"/>
                      <a:gd name="T4" fmla="*/ 3 w 242"/>
                      <a:gd name="T5" fmla="*/ 228 h 242"/>
                      <a:gd name="T6" fmla="*/ 228 w 242"/>
                      <a:gd name="T7" fmla="*/ 3 h 242"/>
                      <a:gd name="T8" fmla="*/ 239 w 242"/>
                      <a:gd name="T9" fmla="*/ 3 h 242"/>
                      <a:gd name="T10" fmla="*/ 239 w 242"/>
                      <a:gd name="T11" fmla="*/ 15 h 242"/>
                      <a:gd name="T12" fmla="*/ 15 w 242"/>
                      <a:gd name="T13" fmla="*/ 240 h 242"/>
                      <a:gd name="T14" fmla="*/ 9 w 242"/>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242">
                        <a:moveTo>
                          <a:pt x="9" y="242"/>
                        </a:moveTo>
                        <a:cubicBezTo>
                          <a:pt x="7" y="242"/>
                          <a:pt x="5" y="241"/>
                          <a:pt x="3" y="240"/>
                        </a:cubicBezTo>
                        <a:cubicBezTo>
                          <a:pt x="0" y="236"/>
                          <a:pt x="0" y="231"/>
                          <a:pt x="3" y="228"/>
                        </a:cubicBezTo>
                        <a:cubicBezTo>
                          <a:pt x="228" y="3"/>
                          <a:pt x="228" y="3"/>
                          <a:pt x="228" y="3"/>
                        </a:cubicBezTo>
                        <a:cubicBezTo>
                          <a:pt x="231" y="0"/>
                          <a:pt x="236" y="0"/>
                          <a:pt x="239" y="3"/>
                        </a:cubicBezTo>
                        <a:cubicBezTo>
                          <a:pt x="242" y="7"/>
                          <a:pt x="242" y="12"/>
                          <a:pt x="239" y="15"/>
                        </a:cubicBezTo>
                        <a:cubicBezTo>
                          <a:pt x="15" y="240"/>
                          <a:pt x="15" y="240"/>
                          <a:pt x="15" y="240"/>
                        </a:cubicBezTo>
                        <a:cubicBezTo>
                          <a:pt x="13" y="241"/>
                          <a:pt x="11" y="242"/>
                          <a:pt x="9" y="242"/>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0" name="Freeform 29">
                    <a:extLst>
                      <a:ext uri="{FF2B5EF4-FFF2-40B4-BE49-F238E27FC236}">
                        <a16:creationId xmlns:a16="http://schemas.microsoft.com/office/drawing/2014/main" id="{DD7780AE-9816-4CCA-98D3-6E02E150CBE5}"/>
                      </a:ext>
                    </a:extLst>
                  </p:cNvPr>
                  <p:cNvSpPr>
                    <a:spLocks noEditPoints="1"/>
                  </p:cNvSpPr>
                  <p:nvPr/>
                </p:nvSpPr>
                <p:spPr bwMode="auto">
                  <a:xfrm>
                    <a:off x="3553555" y="4604063"/>
                    <a:ext cx="581700" cy="580681"/>
                  </a:xfrm>
                  <a:custGeom>
                    <a:avLst/>
                    <a:gdLst>
                      <a:gd name="T0" fmla="*/ 338 w 675"/>
                      <a:gd name="T1" fmla="*/ 674 h 674"/>
                      <a:gd name="T2" fmla="*/ 0 w 675"/>
                      <a:gd name="T3" fmla="*/ 337 h 674"/>
                      <a:gd name="T4" fmla="*/ 42 w 675"/>
                      <a:gd name="T5" fmla="*/ 174 h 674"/>
                      <a:gd name="T6" fmla="*/ 47 w 675"/>
                      <a:gd name="T7" fmla="*/ 170 h 674"/>
                      <a:gd name="T8" fmla="*/ 54 w 675"/>
                      <a:gd name="T9" fmla="*/ 172 h 674"/>
                      <a:gd name="T10" fmla="*/ 165 w 675"/>
                      <a:gd name="T11" fmla="*/ 164 h 674"/>
                      <a:gd name="T12" fmla="*/ 173 w 675"/>
                      <a:gd name="T13" fmla="*/ 53 h 674"/>
                      <a:gd name="T14" fmla="*/ 171 w 675"/>
                      <a:gd name="T15" fmla="*/ 47 h 674"/>
                      <a:gd name="T16" fmla="*/ 175 w 675"/>
                      <a:gd name="T17" fmla="*/ 41 h 674"/>
                      <a:gd name="T18" fmla="*/ 338 w 675"/>
                      <a:gd name="T19" fmla="*/ 0 h 674"/>
                      <a:gd name="T20" fmla="*/ 675 w 675"/>
                      <a:gd name="T21" fmla="*/ 337 h 674"/>
                      <a:gd name="T22" fmla="*/ 338 w 675"/>
                      <a:gd name="T23" fmla="*/ 674 h 674"/>
                      <a:gd name="T24" fmla="*/ 52 w 675"/>
                      <a:gd name="T25" fmla="*/ 190 h 674"/>
                      <a:gd name="T26" fmla="*/ 16 w 675"/>
                      <a:gd name="T27" fmla="*/ 337 h 674"/>
                      <a:gd name="T28" fmla="*/ 338 w 675"/>
                      <a:gd name="T29" fmla="*/ 658 h 674"/>
                      <a:gd name="T30" fmla="*/ 659 w 675"/>
                      <a:gd name="T31" fmla="*/ 337 h 674"/>
                      <a:gd name="T32" fmla="*/ 338 w 675"/>
                      <a:gd name="T33" fmla="*/ 16 h 674"/>
                      <a:gd name="T34" fmla="*/ 191 w 675"/>
                      <a:gd name="T35" fmla="*/ 51 h 674"/>
                      <a:gd name="T36" fmla="*/ 176 w 675"/>
                      <a:gd name="T37" fmla="*/ 175 h 674"/>
                      <a:gd name="T38" fmla="*/ 52 w 675"/>
                      <a:gd name="T39" fmla="*/ 19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5" h="674">
                        <a:moveTo>
                          <a:pt x="338" y="674"/>
                        </a:moveTo>
                        <a:cubicBezTo>
                          <a:pt x="152" y="674"/>
                          <a:pt x="0" y="523"/>
                          <a:pt x="0" y="337"/>
                        </a:cubicBezTo>
                        <a:cubicBezTo>
                          <a:pt x="0" y="280"/>
                          <a:pt x="15" y="224"/>
                          <a:pt x="42" y="174"/>
                        </a:cubicBezTo>
                        <a:cubicBezTo>
                          <a:pt x="43" y="172"/>
                          <a:pt x="45" y="171"/>
                          <a:pt x="47" y="170"/>
                        </a:cubicBezTo>
                        <a:cubicBezTo>
                          <a:pt x="50" y="170"/>
                          <a:pt x="52" y="170"/>
                          <a:pt x="54" y="172"/>
                        </a:cubicBezTo>
                        <a:cubicBezTo>
                          <a:pt x="87" y="197"/>
                          <a:pt x="135" y="194"/>
                          <a:pt x="165" y="164"/>
                        </a:cubicBezTo>
                        <a:cubicBezTo>
                          <a:pt x="194" y="134"/>
                          <a:pt x="198" y="87"/>
                          <a:pt x="173" y="53"/>
                        </a:cubicBezTo>
                        <a:cubicBezTo>
                          <a:pt x="171" y="51"/>
                          <a:pt x="171" y="49"/>
                          <a:pt x="171" y="47"/>
                        </a:cubicBezTo>
                        <a:cubicBezTo>
                          <a:pt x="172" y="44"/>
                          <a:pt x="173" y="42"/>
                          <a:pt x="175" y="41"/>
                        </a:cubicBezTo>
                        <a:cubicBezTo>
                          <a:pt x="225" y="14"/>
                          <a:pt x="281" y="0"/>
                          <a:pt x="338" y="0"/>
                        </a:cubicBezTo>
                        <a:cubicBezTo>
                          <a:pt x="523" y="0"/>
                          <a:pt x="675" y="151"/>
                          <a:pt x="675" y="337"/>
                        </a:cubicBezTo>
                        <a:cubicBezTo>
                          <a:pt x="675" y="523"/>
                          <a:pt x="523" y="674"/>
                          <a:pt x="338" y="674"/>
                        </a:cubicBezTo>
                        <a:close/>
                        <a:moveTo>
                          <a:pt x="52" y="190"/>
                        </a:moveTo>
                        <a:cubicBezTo>
                          <a:pt x="29" y="235"/>
                          <a:pt x="16" y="286"/>
                          <a:pt x="16" y="337"/>
                        </a:cubicBezTo>
                        <a:cubicBezTo>
                          <a:pt x="16" y="514"/>
                          <a:pt x="160" y="658"/>
                          <a:pt x="338" y="658"/>
                        </a:cubicBezTo>
                        <a:cubicBezTo>
                          <a:pt x="515" y="658"/>
                          <a:pt x="659" y="514"/>
                          <a:pt x="659" y="337"/>
                        </a:cubicBezTo>
                        <a:cubicBezTo>
                          <a:pt x="659" y="160"/>
                          <a:pt x="515" y="16"/>
                          <a:pt x="338" y="16"/>
                        </a:cubicBezTo>
                        <a:cubicBezTo>
                          <a:pt x="286" y="16"/>
                          <a:pt x="236" y="28"/>
                          <a:pt x="191" y="51"/>
                        </a:cubicBezTo>
                        <a:cubicBezTo>
                          <a:pt x="215" y="90"/>
                          <a:pt x="209" y="142"/>
                          <a:pt x="176" y="175"/>
                        </a:cubicBezTo>
                        <a:cubicBezTo>
                          <a:pt x="143" y="208"/>
                          <a:pt x="91" y="214"/>
                          <a:pt x="52" y="190"/>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1" name="Freeform 31">
                    <a:extLst>
                      <a:ext uri="{FF2B5EF4-FFF2-40B4-BE49-F238E27FC236}">
                        <a16:creationId xmlns:a16="http://schemas.microsoft.com/office/drawing/2014/main" id="{5DCDDB4F-3C7C-4667-93A4-271C80D6F7AD}"/>
                      </a:ext>
                    </a:extLst>
                  </p:cNvPr>
                  <p:cNvSpPr>
                    <a:spLocks/>
                  </p:cNvSpPr>
                  <p:nvPr/>
                </p:nvSpPr>
                <p:spPr bwMode="auto">
                  <a:xfrm>
                    <a:off x="3442513" y="4492002"/>
                    <a:ext cx="208842" cy="207823"/>
                  </a:xfrm>
                  <a:custGeom>
                    <a:avLst/>
                    <a:gdLst>
                      <a:gd name="T0" fmla="*/ 234 w 243"/>
                      <a:gd name="T1" fmla="*/ 241 h 241"/>
                      <a:gd name="T2" fmla="*/ 228 w 243"/>
                      <a:gd name="T3" fmla="*/ 239 h 241"/>
                      <a:gd name="T4" fmla="*/ 3 w 243"/>
                      <a:gd name="T5" fmla="*/ 14 h 241"/>
                      <a:gd name="T6" fmla="*/ 3 w 243"/>
                      <a:gd name="T7" fmla="*/ 3 h 241"/>
                      <a:gd name="T8" fmla="*/ 15 w 243"/>
                      <a:gd name="T9" fmla="*/ 3 h 241"/>
                      <a:gd name="T10" fmla="*/ 240 w 243"/>
                      <a:gd name="T11" fmla="*/ 227 h 241"/>
                      <a:gd name="T12" fmla="*/ 240 w 243"/>
                      <a:gd name="T13" fmla="*/ 239 h 241"/>
                      <a:gd name="T14" fmla="*/ 234 w 243"/>
                      <a:gd name="T15" fmla="*/ 241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241">
                        <a:moveTo>
                          <a:pt x="234" y="241"/>
                        </a:moveTo>
                        <a:cubicBezTo>
                          <a:pt x="232" y="241"/>
                          <a:pt x="230" y="240"/>
                          <a:pt x="228" y="239"/>
                        </a:cubicBezTo>
                        <a:cubicBezTo>
                          <a:pt x="3" y="14"/>
                          <a:pt x="3" y="14"/>
                          <a:pt x="3" y="14"/>
                        </a:cubicBezTo>
                        <a:cubicBezTo>
                          <a:pt x="0" y="11"/>
                          <a:pt x="0" y="6"/>
                          <a:pt x="3" y="3"/>
                        </a:cubicBezTo>
                        <a:cubicBezTo>
                          <a:pt x="7" y="0"/>
                          <a:pt x="12" y="0"/>
                          <a:pt x="15" y="3"/>
                        </a:cubicBezTo>
                        <a:cubicBezTo>
                          <a:pt x="240" y="227"/>
                          <a:pt x="240" y="227"/>
                          <a:pt x="240" y="227"/>
                        </a:cubicBezTo>
                        <a:cubicBezTo>
                          <a:pt x="243" y="231"/>
                          <a:pt x="243" y="236"/>
                          <a:pt x="240" y="239"/>
                        </a:cubicBezTo>
                        <a:cubicBezTo>
                          <a:pt x="238" y="240"/>
                          <a:pt x="236" y="241"/>
                          <a:pt x="234" y="241"/>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2" name="Freeform 32">
                    <a:extLst>
                      <a:ext uri="{FF2B5EF4-FFF2-40B4-BE49-F238E27FC236}">
                        <a16:creationId xmlns:a16="http://schemas.microsoft.com/office/drawing/2014/main" id="{48A6CAFA-20FA-43BE-9F3D-931852FE6EAA}"/>
                      </a:ext>
                    </a:extLst>
                  </p:cNvPr>
                  <p:cNvSpPr>
                    <a:spLocks/>
                  </p:cNvSpPr>
                  <p:nvPr/>
                </p:nvSpPr>
                <p:spPr bwMode="auto">
                  <a:xfrm>
                    <a:off x="3590230" y="4639719"/>
                    <a:ext cx="105949" cy="106968"/>
                  </a:xfrm>
                  <a:custGeom>
                    <a:avLst/>
                    <a:gdLst>
                      <a:gd name="T0" fmla="*/ 22 w 123"/>
                      <a:gd name="T1" fmla="*/ 102 h 124"/>
                      <a:gd name="T2" fmla="*/ 102 w 123"/>
                      <a:gd name="T3" fmla="*/ 102 h 124"/>
                      <a:gd name="T4" fmla="*/ 102 w 123"/>
                      <a:gd name="T5" fmla="*/ 22 h 124"/>
                      <a:gd name="T6" fmla="*/ 22 w 123"/>
                      <a:gd name="T7" fmla="*/ 22 h 124"/>
                      <a:gd name="T8" fmla="*/ 22 w 123"/>
                      <a:gd name="T9" fmla="*/ 102 h 124"/>
                    </a:gdLst>
                    <a:ahLst/>
                    <a:cxnLst>
                      <a:cxn ang="0">
                        <a:pos x="T0" y="T1"/>
                      </a:cxn>
                      <a:cxn ang="0">
                        <a:pos x="T2" y="T3"/>
                      </a:cxn>
                      <a:cxn ang="0">
                        <a:pos x="T4" y="T5"/>
                      </a:cxn>
                      <a:cxn ang="0">
                        <a:pos x="T6" y="T7"/>
                      </a:cxn>
                      <a:cxn ang="0">
                        <a:pos x="T8" y="T9"/>
                      </a:cxn>
                    </a:cxnLst>
                    <a:rect l="0" t="0" r="r" b="b"/>
                    <a:pathLst>
                      <a:path w="123" h="124">
                        <a:moveTo>
                          <a:pt x="22" y="102"/>
                        </a:moveTo>
                        <a:cubicBezTo>
                          <a:pt x="44" y="124"/>
                          <a:pt x="80" y="124"/>
                          <a:pt x="102" y="102"/>
                        </a:cubicBezTo>
                        <a:cubicBezTo>
                          <a:pt x="123" y="80"/>
                          <a:pt x="123" y="44"/>
                          <a:pt x="102" y="22"/>
                        </a:cubicBezTo>
                        <a:cubicBezTo>
                          <a:pt x="80" y="0"/>
                          <a:pt x="44" y="0"/>
                          <a:pt x="22" y="22"/>
                        </a:cubicBezTo>
                        <a:cubicBezTo>
                          <a:pt x="0" y="44"/>
                          <a:pt x="0" y="80"/>
                          <a:pt x="22" y="102"/>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3" name="Freeform 33">
                    <a:extLst>
                      <a:ext uri="{FF2B5EF4-FFF2-40B4-BE49-F238E27FC236}">
                        <a16:creationId xmlns:a16="http://schemas.microsoft.com/office/drawing/2014/main" id="{D2179F2C-04D3-42B5-A147-B86633550FF6}"/>
                      </a:ext>
                    </a:extLst>
                  </p:cNvPr>
                  <p:cNvSpPr>
                    <a:spLocks noEditPoints="1"/>
                  </p:cNvSpPr>
                  <p:nvPr/>
                </p:nvSpPr>
                <p:spPr bwMode="auto">
                  <a:xfrm>
                    <a:off x="3901963" y="3988746"/>
                    <a:ext cx="590868" cy="617356"/>
                  </a:xfrm>
                  <a:custGeom>
                    <a:avLst/>
                    <a:gdLst>
                      <a:gd name="T0" fmla="*/ 338 w 686"/>
                      <a:gd name="T1" fmla="*/ 687 h 716"/>
                      <a:gd name="T2" fmla="*/ 250 w 686"/>
                      <a:gd name="T3" fmla="*/ 675 h 716"/>
                      <a:gd name="T4" fmla="*/ 45 w 686"/>
                      <a:gd name="T5" fmla="*/ 518 h 716"/>
                      <a:gd name="T6" fmla="*/ 0 w 686"/>
                      <a:gd name="T7" fmla="*/ 357 h 716"/>
                      <a:gd name="T8" fmla="*/ 2 w 686"/>
                      <a:gd name="T9" fmla="*/ 350 h 716"/>
                      <a:gd name="T10" fmla="*/ 9 w 686"/>
                      <a:gd name="T11" fmla="*/ 348 h 716"/>
                      <a:gd name="T12" fmla="*/ 101 w 686"/>
                      <a:gd name="T13" fmla="*/ 286 h 716"/>
                      <a:gd name="T14" fmla="*/ 52 w 686"/>
                      <a:gd name="T15" fmla="*/ 186 h 716"/>
                      <a:gd name="T16" fmla="*/ 48 w 686"/>
                      <a:gd name="T17" fmla="*/ 181 h 716"/>
                      <a:gd name="T18" fmla="*/ 49 w 686"/>
                      <a:gd name="T19" fmla="*/ 175 h 716"/>
                      <a:gd name="T20" fmla="*/ 168 w 686"/>
                      <a:gd name="T21" fmla="*/ 57 h 716"/>
                      <a:gd name="T22" fmla="*/ 424 w 686"/>
                      <a:gd name="T23" fmla="*/ 24 h 716"/>
                      <a:gd name="T24" fmla="*/ 629 w 686"/>
                      <a:gd name="T25" fmla="*/ 181 h 716"/>
                      <a:gd name="T26" fmla="*/ 663 w 686"/>
                      <a:gd name="T27" fmla="*/ 437 h 716"/>
                      <a:gd name="T28" fmla="*/ 506 w 686"/>
                      <a:gd name="T29" fmla="*/ 642 h 716"/>
                      <a:gd name="T30" fmla="*/ 506 w 686"/>
                      <a:gd name="T31" fmla="*/ 642 h 716"/>
                      <a:gd name="T32" fmla="*/ 338 w 686"/>
                      <a:gd name="T33" fmla="*/ 687 h 716"/>
                      <a:gd name="T34" fmla="*/ 16 w 686"/>
                      <a:gd name="T35" fmla="*/ 365 h 716"/>
                      <a:gd name="T36" fmla="*/ 59 w 686"/>
                      <a:gd name="T37" fmla="*/ 510 h 716"/>
                      <a:gd name="T38" fmla="*/ 498 w 686"/>
                      <a:gd name="T39" fmla="*/ 628 h 716"/>
                      <a:gd name="T40" fmla="*/ 498 w 686"/>
                      <a:gd name="T41" fmla="*/ 628 h 716"/>
                      <a:gd name="T42" fmla="*/ 647 w 686"/>
                      <a:gd name="T43" fmla="*/ 433 h 716"/>
                      <a:gd name="T44" fmla="*/ 615 w 686"/>
                      <a:gd name="T45" fmla="*/ 189 h 716"/>
                      <a:gd name="T46" fmla="*/ 420 w 686"/>
                      <a:gd name="T47" fmla="*/ 39 h 716"/>
                      <a:gd name="T48" fmla="*/ 176 w 686"/>
                      <a:gd name="T49" fmla="*/ 71 h 716"/>
                      <a:gd name="T50" fmla="*/ 67 w 686"/>
                      <a:gd name="T51" fmla="*/ 176 h 716"/>
                      <a:gd name="T52" fmla="*/ 116 w 686"/>
                      <a:gd name="T53" fmla="*/ 290 h 716"/>
                      <a:gd name="T54" fmla="*/ 19 w 686"/>
                      <a:gd name="T55" fmla="*/ 365 h 716"/>
                      <a:gd name="T56" fmla="*/ 16 w 686"/>
                      <a:gd name="T57" fmla="*/ 365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6" h="716">
                        <a:moveTo>
                          <a:pt x="338" y="687"/>
                        </a:moveTo>
                        <a:cubicBezTo>
                          <a:pt x="308" y="687"/>
                          <a:pt x="279" y="683"/>
                          <a:pt x="250" y="675"/>
                        </a:cubicBezTo>
                        <a:cubicBezTo>
                          <a:pt x="163" y="652"/>
                          <a:pt x="90" y="596"/>
                          <a:pt x="45" y="518"/>
                        </a:cubicBezTo>
                        <a:cubicBezTo>
                          <a:pt x="17" y="469"/>
                          <a:pt x="1" y="413"/>
                          <a:pt x="0" y="357"/>
                        </a:cubicBezTo>
                        <a:cubicBezTo>
                          <a:pt x="0" y="354"/>
                          <a:pt x="1" y="352"/>
                          <a:pt x="2" y="350"/>
                        </a:cubicBezTo>
                        <a:cubicBezTo>
                          <a:pt x="4" y="349"/>
                          <a:pt x="6" y="348"/>
                          <a:pt x="9" y="348"/>
                        </a:cubicBezTo>
                        <a:cubicBezTo>
                          <a:pt x="50" y="354"/>
                          <a:pt x="90" y="327"/>
                          <a:pt x="101" y="286"/>
                        </a:cubicBezTo>
                        <a:cubicBezTo>
                          <a:pt x="112" y="246"/>
                          <a:pt x="91" y="203"/>
                          <a:pt x="52" y="186"/>
                        </a:cubicBezTo>
                        <a:cubicBezTo>
                          <a:pt x="50" y="185"/>
                          <a:pt x="48" y="184"/>
                          <a:pt x="48" y="181"/>
                        </a:cubicBezTo>
                        <a:cubicBezTo>
                          <a:pt x="47" y="179"/>
                          <a:pt x="47" y="177"/>
                          <a:pt x="49" y="175"/>
                        </a:cubicBezTo>
                        <a:cubicBezTo>
                          <a:pt x="78" y="126"/>
                          <a:pt x="119" y="86"/>
                          <a:pt x="168" y="57"/>
                        </a:cubicBezTo>
                        <a:cubicBezTo>
                          <a:pt x="246" y="12"/>
                          <a:pt x="337" y="0"/>
                          <a:pt x="424" y="24"/>
                        </a:cubicBezTo>
                        <a:cubicBezTo>
                          <a:pt x="511" y="47"/>
                          <a:pt x="584" y="103"/>
                          <a:pt x="629" y="181"/>
                        </a:cubicBezTo>
                        <a:cubicBezTo>
                          <a:pt x="674" y="259"/>
                          <a:pt x="686" y="350"/>
                          <a:pt x="663" y="437"/>
                        </a:cubicBezTo>
                        <a:cubicBezTo>
                          <a:pt x="639" y="524"/>
                          <a:pt x="584" y="596"/>
                          <a:pt x="506" y="642"/>
                        </a:cubicBezTo>
                        <a:cubicBezTo>
                          <a:pt x="506" y="642"/>
                          <a:pt x="506" y="642"/>
                          <a:pt x="506" y="642"/>
                        </a:cubicBezTo>
                        <a:cubicBezTo>
                          <a:pt x="454" y="672"/>
                          <a:pt x="396" y="687"/>
                          <a:pt x="338" y="687"/>
                        </a:cubicBezTo>
                        <a:close/>
                        <a:moveTo>
                          <a:pt x="16" y="365"/>
                        </a:moveTo>
                        <a:cubicBezTo>
                          <a:pt x="19" y="416"/>
                          <a:pt x="33" y="466"/>
                          <a:pt x="59" y="510"/>
                        </a:cubicBezTo>
                        <a:cubicBezTo>
                          <a:pt x="147" y="663"/>
                          <a:pt x="344" y="716"/>
                          <a:pt x="498" y="628"/>
                        </a:cubicBezTo>
                        <a:cubicBezTo>
                          <a:pt x="498" y="628"/>
                          <a:pt x="498" y="628"/>
                          <a:pt x="498" y="628"/>
                        </a:cubicBezTo>
                        <a:cubicBezTo>
                          <a:pt x="572" y="585"/>
                          <a:pt x="625" y="516"/>
                          <a:pt x="647" y="433"/>
                        </a:cubicBezTo>
                        <a:cubicBezTo>
                          <a:pt x="669" y="350"/>
                          <a:pt x="658" y="263"/>
                          <a:pt x="615" y="189"/>
                        </a:cubicBezTo>
                        <a:cubicBezTo>
                          <a:pt x="572" y="115"/>
                          <a:pt x="503" y="61"/>
                          <a:pt x="420" y="39"/>
                        </a:cubicBezTo>
                        <a:cubicBezTo>
                          <a:pt x="337" y="17"/>
                          <a:pt x="251" y="28"/>
                          <a:pt x="176" y="71"/>
                        </a:cubicBezTo>
                        <a:cubicBezTo>
                          <a:pt x="132" y="97"/>
                          <a:pt x="94" y="133"/>
                          <a:pt x="67" y="176"/>
                        </a:cubicBezTo>
                        <a:cubicBezTo>
                          <a:pt x="107" y="197"/>
                          <a:pt x="128" y="245"/>
                          <a:pt x="116" y="290"/>
                        </a:cubicBezTo>
                        <a:cubicBezTo>
                          <a:pt x="104" y="335"/>
                          <a:pt x="64" y="365"/>
                          <a:pt x="19" y="365"/>
                        </a:cubicBezTo>
                        <a:cubicBezTo>
                          <a:pt x="18" y="365"/>
                          <a:pt x="17" y="365"/>
                          <a:pt x="16" y="365"/>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4" name="Freeform 35">
                    <a:extLst>
                      <a:ext uri="{FF2B5EF4-FFF2-40B4-BE49-F238E27FC236}">
                        <a16:creationId xmlns:a16="http://schemas.microsoft.com/office/drawing/2014/main" id="{D0CDE948-173A-48DA-9619-A34F0F771D15}"/>
                      </a:ext>
                    </a:extLst>
                  </p:cNvPr>
                  <p:cNvSpPr>
                    <a:spLocks/>
                  </p:cNvSpPr>
                  <p:nvPr/>
                </p:nvSpPr>
                <p:spPr bwMode="auto">
                  <a:xfrm>
                    <a:off x="3646260" y="4138500"/>
                    <a:ext cx="280153" cy="84555"/>
                  </a:xfrm>
                  <a:custGeom>
                    <a:avLst/>
                    <a:gdLst>
                      <a:gd name="T0" fmla="*/ 316 w 325"/>
                      <a:gd name="T1" fmla="*/ 99 h 99"/>
                      <a:gd name="T2" fmla="*/ 314 w 325"/>
                      <a:gd name="T3" fmla="*/ 99 h 99"/>
                      <a:gd name="T4" fmla="*/ 7 w 325"/>
                      <a:gd name="T5" fmla="*/ 17 h 99"/>
                      <a:gd name="T6" fmla="*/ 1 w 325"/>
                      <a:gd name="T7" fmla="*/ 7 h 99"/>
                      <a:gd name="T8" fmla="*/ 11 w 325"/>
                      <a:gd name="T9" fmla="*/ 1 h 99"/>
                      <a:gd name="T10" fmla="*/ 318 w 325"/>
                      <a:gd name="T11" fmla="*/ 84 h 99"/>
                      <a:gd name="T12" fmla="*/ 324 w 325"/>
                      <a:gd name="T13" fmla="*/ 93 h 99"/>
                      <a:gd name="T14" fmla="*/ 316 w 325"/>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5" h="99">
                        <a:moveTo>
                          <a:pt x="316" y="99"/>
                        </a:moveTo>
                        <a:cubicBezTo>
                          <a:pt x="315" y="99"/>
                          <a:pt x="315" y="99"/>
                          <a:pt x="314" y="99"/>
                        </a:cubicBezTo>
                        <a:cubicBezTo>
                          <a:pt x="7" y="17"/>
                          <a:pt x="7" y="17"/>
                          <a:pt x="7" y="17"/>
                        </a:cubicBezTo>
                        <a:cubicBezTo>
                          <a:pt x="3" y="16"/>
                          <a:pt x="0" y="11"/>
                          <a:pt x="1" y="7"/>
                        </a:cubicBezTo>
                        <a:cubicBezTo>
                          <a:pt x="2" y="3"/>
                          <a:pt x="7" y="0"/>
                          <a:pt x="11" y="1"/>
                        </a:cubicBezTo>
                        <a:cubicBezTo>
                          <a:pt x="318" y="84"/>
                          <a:pt x="318" y="84"/>
                          <a:pt x="318" y="84"/>
                        </a:cubicBezTo>
                        <a:cubicBezTo>
                          <a:pt x="322" y="85"/>
                          <a:pt x="325" y="89"/>
                          <a:pt x="324" y="93"/>
                        </a:cubicBezTo>
                        <a:cubicBezTo>
                          <a:pt x="323" y="97"/>
                          <a:pt x="320" y="99"/>
                          <a:pt x="316" y="99"/>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5" name="Freeform 36">
                    <a:extLst>
                      <a:ext uri="{FF2B5EF4-FFF2-40B4-BE49-F238E27FC236}">
                        <a16:creationId xmlns:a16="http://schemas.microsoft.com/office/drawing/2014/main" id="{5D118E13-5597-4F06-BB2B-5D531B832B7B}"/>
                      </a:ext>
                    </a:extLst>
                  </p:cNvPr>
                  <p:cNvSpPr>
                    <a:spLocks/>
                  </p:cNvSpPr>
                  <p:nvPr/>
                </p:nvSpPr>
                <p:spPr bwMode="auto">
                  <a:xfrm>
                    <a:off x="3865288" y="4162949"/>
                    <a:ext cx="106968" cy="107986"/>
                  </a:xfrm>
                  <a:custGeom>
                    <a:avLst/>
                    <a:gdLst>
                      <a:gd name="T0" fmla="*/ 47 w 124"/>
                      <a:gd name="T1" fmla="*/ 117 h 125"/>
                      <a:gd name="T2" fmla="*/ 116 w 124"/>
                      <a:gd name="T3" fmla="*/ 77 h 125"/>
                      <a:gd name="T4" fmla="*/ 77 w 124"/>
                      <a:gd name="T5" fmla="*/ 8 h 125"/>
                      <a:gd name="T6" fmla="*/ 8 w 124"/>
                      <a:gd name="T7" fmla="*/ 48 h 125"/>
                      <a:gd name="T8" fmla="*/ 47 w 124"/>
                      <a:gd name="T9" fmla="*/ 117 h 125"/>
                    </a:gdLst>
                    <a:ahLst/>
                    <a:cxnLst>
                      <a:cxn ang="0">
                        <a:pos x="T0" y="T1"/>
                      </a:cxn>
                      <a:cxn ang="0">
                        <a:pos x="T2" y="T3"/>
                      </a:cxn>
                      <a:cxn ang="0">
                        <a:pos x="T4" y="T5"/>
                      </a:cxn>
                      <a:cxn ang="0">
                        <a:pos x="T6" y="T7"/>
                      </a:cxn>
                      <a:cxn ang="0">
                        <a:pos x="T8" y="T9"/>
                      </a:cxn>
                    </a:cxnLst>
                    <a:rect l="0" t="0" r="r" b="b"/>
                    <a:pathLst>
                      <a:path w="124" h="125">
                        <a:moveTo>
                          <a:pt x="47" y="117"/>
                        </a:moveTo>
                        <a:cubicBezTo>
                          <a:pt x="77" y="125"/>
                          <a:pt x="108" y="107"/>
                          <a:pt x="116" y="77"/>
                        </a:cubicBezTo>
                        <a:cubicBezTo>
                          <a:pt x="124" y="47"/>
                          <a:pt x="107" y="16"/>
                          <a:pt x="77" y="8"/>
                        </a:cubicBezTo>
                        <a:cubicBezTo>
                          <a:pt x="47" y="0"/>
                          <a:pt x="16" y="18"/>
                          <a:pt x="8" y="48"/>
                        </a:cubicBezTo>
                        <a:cubicBezTo>
                          <a:pt x="0" y="78"/>
                          <a:pt x="17" y="109"/>
                          <a:pt x="47" y="117"/>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6" name="Freeform 37">
                    <a:extLst>
                      <a:ext uri="{FF2B5EF4-FFF2-40B4-BE49-F238E27FC236}">
                        <a16:creationId xmlns:a16="http://schemas.microsoft.com/office/drawing/2014/main" id="{EC71B34F-3D26-4235-A148-D5B096349748}"/>
                      </a:ext>
                    </a:extLst>
                  </p:cNvPr>
                  <p:cNvSpPr>
                    <a:spLocks/>
                  </p:cNvSpPr>
                  <p:nvPr/>
                </p:nvSpPr>
                <p:spPr bwMode="auto">
                  <a:xfrm>
                    <a:off x="3554574" y="3695349"/>
                    <a:ext cx="107986" cy="107986"/>
                  </a:xfrm>
                  <a:custGeom>
                    <a:avLst/>
                    <a:gdLst>
                      <a:gd name="T0" fmla="*/ 117 w 125"/>
                      <a:gd name="T1" fmla="*/ 48 h 125"/>
                      <a:gd name="T2" fmla="*/ 77 w 125"/>
                      <a:gd name="T3" fmla="*/ 117 h 125"/>
                      <a:gd name="T4" fmla="*/ 8 w 125"/>
                      <a:gd name="T5" fmla="*/ 77 h 125"/>
                      <a:gd name="T6" fmla="*/ 48 w 125"/>
                      <a:gd name="T7" fmla="*/ 8 h 125"/>
                      <a:gd name="T8" fmla="*/ 117 w 125"/>
                      <a:gd name="T9" fmla="*/ 48 h 125"/>
                    </a:gdLst>
                    <a:ahLst/>
                    <a:cxnLst>
                      <a:cxn ang="0">
                        <a:pos x="T0" y="T1"/>
                      </a:cxn>
                      <a:cxn ang="0">
                        <a:pos x="T2" y="T3"/>
                      </a:cxn>
                      <a:cxn ang="0">
                        <a:pos x="T4" y="T5"/>
                      </a:cxn>
                      <a:cxn ang="0">
                        <a:pos x="T6" y="T7"/>
                      </a:cxn>
                      <a:cxn ang="0">
                        <a:pos x="T8" y="T9"/>
                      </a:cxn>
                    </a:cxnLst>
                    <a:rect l="0" t="0" r="r" b="b"/>
                    <a:pathLst>
                      <a:path w="125" h="125">
                        <a:moveTo>
                          <a:pt x="117" y="48"/>
                        </a:moveTo>
                        <a:cubicBezTo>
                          <a:pt x="125" y="78"/>
                          <a:pt x="107" y="109"/>
                          <a:pt x="77" y="117"/>
                        </a:cubicBezTo>
                        <a:cubicBezTo>
                          <a:pt x="47" y="125"/>
                          <a:pt x="16" y="107"/>
                          <a:pt x="8" y="77"/>
                        </a:cubicBezTo>
                        <a:cubicBezTo>
                          <a:pt x="0" y="47"/>
                          <a:pt x="18" y="16"/>
                          <a:pt x="48" y="8"/>
                        </a:cubicBezTo>
                        <a:cubicBezTo>
                          <a:pt x="78" y="0"/>
                          <a:pt x="109" y="18"/>
                          <a:pt x="117" y="48"/>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7" name="Freeform 38">
                    <a:extLst>
                      <a:ext uri="{FF2B5EF4-FFF2-40B4-BE49-F238E27FC236}">
                        <a16:creationId xmlns:a16="http://schemas.microsoft.com/office/drawing/2014/main" id="{4C2A304A-3FBA-4705-81BF-680E1ADBA04E}"/>
                      </a:ext>
                    </a:extLst>
                  </p:cNvPr>
                  <p:cNvSpPr>
                    <a:spLocks/>
                  </p:cNvSpPr>
                  <p:nvPr/>
                </p:nvSpPr>
                <p:spPr bwMode="auto">
                  <a:xfrm>
                    <a:off x="3363051" y="3364259"/>
                    <a:ext cx="106968" cy="105949"/>
                  </a:xfrm>
                  <a:custGeom>
                    <a:avLst/>
                    <a:gdLst>
                      <a:gd name="T0" fmla="*/ 102 w 124"/>
                      <a:gd name="T1" fmla="*/ 22 h 124"/>
                      <a:gd name="T2" fmla="*/ 102 w 124"/>
                      <a:gd name="T3" fmla="*/ 102 h 124"/>
                      <a:gd name="T4" fmla="*/ 22 w 124"/>
                      <a:gd name="T5" fmla="*/ 102 h 124"/>
                      <a:gd name="T6" fmla="*/ 22 w 124"/>
                      <a:gd name="T7" fmla="*/ 22 h 124"/>
                      <a:gd name="T8" fmla="*/ 102 w 124"/>
                      <a:gd name="T9" fmla="*/ 22 h 124"/>
                    </a:gdLst>
                    <a:ahLst/>
                    <a:cxnLst>
                      <a:cxn ang="0">
                        <a:pos x="T0" y="T1"/>
                      </a:cxn>
                      <a:cxn ang="0">
                        <a:pos x="T2" y="T3"/>
                      </a:cxn>
                      <a:cxn ang="0">
                        <a:pos x="T4" y="T5"/>
                      </a:cxn>
                      <a:cxn ang="0">
                        <a:pos x="T6" y="T7"/>
                      </a:cxn>
                      <a:cxn ang="0">
                        <a:pos x="T8" y="T9"/>
                      </a:cxn>
                    </a:cxnLst>
                    <a:rect l="0" t="0" r="r" b="b"/>
                    <a:pathLst>
                      <a:path w="124" h="124">
                        <a:moveTo>
                          <a:pt x="102" y="22"/>
                        </a:moveTo>
                        <a:cubicBezTo>
                          <a:pt x="124" y="44"/>
                          <a:pt x="124" y="80"/>
                          <a:pt x="102" y="102"/>
                        </a:cubicBezTo>
                        <a:cubicBezTo>
                          <a:pt x="80" y="124"/>
                          <a:pt x="44" y="124"/>
                          <a:pt x="22" y="102"/>
                        </a:cubicBezTo>
                        <a:cubicBezTo>
                          <a:pt x="0" y="80"/>
                          <a:pt x="0" y="44"/>
                          <a:pt x="22" y="22"/>
                        </a:cubicBezTo>
                        <a:cubicBezTo>
                          <a:pt x="44" y="0"/>
                          <a:pt x="80" y="0"/>
                          <a:pt x="102" y="22"/>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8" name="Freeform 39">
                    <a:extLst>
                      <a:ext uri="{FF2B5EF4-FFF2-40B4-BE49-F238E27FC236}">
                        <a16:creationId xmlns:a16="http://schemas.microsoft.com/office/drawing/2014/main" id="{73FB559F-E110-47B0-871A-E773C98050C5}"/>
                      </a:ext>
                    </a:extLst>
                  </p:cNvPr>
                  <p:cNvSpPr>
                    <a:spLocks/>
                  </p:cNvSpPr>
                  <p:nvPr/>
                </p:nvSpPr>
                <p:spPr bwMode="auto">
                  <a:xfrm>
                    <a:off x="2315788" y="3364259"/>
                    <a:ext cx="106968" cy="105949"/>
                  </a:xfrm>
                  <a:custGeom>
                    <a:avLst/>
                    <a:gdLst>
                      <a:gd name="T0" fmla="*/ 22 w 124"/>
                      <a:gd name="T1" fmla="*/ 22 h 124"/>
                      <a:gd name="T2" fmla="*/ 102 w 124"/>
                      <a:gd name="T3" fmla="*/ 22 h 124"/>
                      <a:gd name="T4" fmla="*/ 102 w 124"/>
                      <a:gd name="T5" fmla="*/ 102 h 124"/>
                      <a:gd name="T6" fmla="*/ 22 w 124"/>
                      <a:gd name="T7" fmla="*/ 102 h 124"/>
                      <a:gd name="T8" fmla="*/ 22 w 124"/>
                      <a:gd name="T9" fmla="*/ 22 h 124"/>
                    </a:gdLst>
                    <a:ahLst/>
                    <a:cxnLst>
                      <a:cxn ang="0">
                        <a:pos x="T0" y="T1"/>
                      </a:cxn>
                      <a:cxn ang="0">
                        <a:pos x="T2" y="T3"/>
                      </a:cxn>
                      <a:cxn ang="0">
                        <a:pos x="T4" y="T5"/>
                      </a:cxn>
                      <a:cxn ang="0">
                        <a:pos x="T6" y="T7"/>
                      </a:cxn>
                      <a:cxn ang="0">
                        <a:pos x="T8" y="T9"/>
                      </a:cxn>
                    </a:cxnLst>
                    <a:rect l="0" t="0" r="r" b="b"/>
                    <a:pathLst>
                      <a:path w="124" h="124">
                        <a:moveTo>
                          <a:pt x="22" y="22"/>
                        </a:moveTo>
                        <a:cubicBezTo>
                          <a:pt x="44" y="0"/>
                          <a:pt x="80" y="0"/>
                          <a:pt x="102" y="22"/>
                        </a:cubicBezTo>
                        <a:cubicBezTo>
                          <a:pt x="124" y="44"/>
                          <a:pt x="124" y="80"/>
                          <a:pt x="102" y="102"/>
                        </a:cubicBezTo>
                        <a:cubicBezTo>
                          <a:pt x="80" y="124"/>
                          <a:pt x="44" y="124"/>
                          <a:pt x="22" y="102"/>
                        </a:cubicBezTo>
                        <a:cubicBezTo>
                          <a:pt x="0" y="80"/>
                          <a:pt x="0" y="44"/>
                          <a:pt x="22" y="22"/>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9" name="Freeform 40">
                    <a:extLst>
                      <a:ext uri="{FF2B5EF4-FFF2-40B4-BE49-F238E27FC236}">
                        <a16:creationId xmlns:a16="http://schemas.microsoft.com/office/drawing/2014/main" id="{2BC17C38-01F2-49EA-92A1-2B4E78390C28}"/>
                      </a:ext>
                    </a:extLst>
                  </p:cNvPr>
                  <p:cNvSpPr>
                    <a:spLocks/>
                  </p:cNvSpPr>
                  <p:nvPr/>
                </p:nvSpPr>
                <p:spPr bwMode="auto">
                  <a:xfrm>
                    <a:off x="2124266" y="3695349"/>
                    <a:ext cx="106968" cy="107986"/>
                  </a:xfrm>
                  <a:custGeom>
                    <a:avLst/>
                    <a:gdLst>
                      <a:gd name="T0" fmla="*/ 8 w 125"/>
                      <a:gd name="T1" fmla="*/ 48 h 125"/>
                      <a:gd name="T2" fmla="*/ 77 w 125"/>
                      <a:gd name="T3" fmla="*/ 8 h 125"/>
                      <a:gd name="T4" fmla="*/ 117 w 125"/>
                      <a:gd name="T5" fmla="*/ 77 h 125"/>
                      <a:gd name="T6" fmla="*/ 48 w 125"/>
                      <a:gd name="T7" fmla="*/ 117 h 125"/>
                      <a:gd name="T8" fmla="*/ 8 w 125"/>
                      <a:gd name="T9" fmla="*/ 48 h 125"/>
                    </a:gdLst>
                    <a:ahLst/>
                    <a:cxnLst>
                      <a:cxn ang="0">
                        <a:pos x="T0" y="T1"/>
                      </a:cxn>
                      <a:cxn ang="0">
                        <a:pos x="T2" y="T3"/>
                      </a:cxn>
                      <a:cxn ang="0">
                        <a:pos x="T4" y="T5"/>
                      </a:cxn>
                      <a:cxn ang="0">
                        <a:pos x="T6" y="T7"/>
                      </a:cxn>
                      <a:cxn ang="0">
                        <a:pos x="T8" y="T9"/>
                      </a:cxn>
                    </a:cxnLst>
                    <a:rect l="0" t="0" r="r" b="b"/>
                    <a:pathLst>
                      <a:path w="125" h="125">
                        <a:moveTo>
                          <a:pt x="8" y="48"/>
                        </a:moveTo>
                        <a:cubicBezTo>
                          <a:pt x="16" y="18"/>
                          <a:pt x="47" y="0"/>
                          <a:pt x="77" y="8"/>
                        </a:cubicBezTo>
                        <a:cubicBezTo>
                          <a:pt x="107" y="16"/>
                          <a:pt x="125" y="47"/>
                          <a:pt x="117" y="77"/>
                        </a:cubicBezTo>
                        <a:cubicBezTo>
                          <a:pt x="109" y="107"/>
                          <a:pt x="78" y="125"/>
                          <a:pt x="48" y="117"/>
                        </a:cubicBezTo>
                        <a:cubicBezTo>
                          <a:pt x="18" y="109"/>
                          <a:pt x="0" y="78"/>
                          <a:pt x="8" y="48"/>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0" name="Freeform 41">
                    <a:extLst>
                      <a:ext uri="{FF2B5EF4-FFF2-40B4-BE49-F238E27FC236}">
                        <a16:creationId xmlns:a16="http://schemas.microsoft.com/office/drawing/2014/main" id="{A3C252C6-2E91-4ED8-BA1D-AFF981FA826F}"/>
                      </a:ext>
                    </a:extLst>
                  </p:cNvPr>
                  <p:cNvSpPr>
                    <a:spLocks/>
                  </p:cNvSpPr>
                  <p:nvPr/>
                </p:nvSpPr>
                <p:spPr bwMode="auto">
                  <a:xfrm>
                    <a:off x="2124267" y="4079414"/>
                    <a:ext cx="106968" cy="107986"/>
                  </a:xfrm>
                  <a:custGeom>
                    <a:avLst/>
                    <a:gdLst>
                      <a:gd name="T0" fmla="*/ 8 w 125"/>
                      <a:gd name="T1" fmla="*/ 77 h 125"/>
                      <a:gd name="T2" fmla="*/ 48 w 125"/>
                      <a:gd name="T3" fmla="*/ 8 h 125"/>
                      <a:gd name="T4" fmla="*/ 117 w 125"/>
                      <a:gd name="T5" fmla="*/ 48 h 125"/>
                      <a:gd name="T6" fmla="*/ 77 w 125"/>
                      <a:gd name="T7" fmla="*/ 117 h 125"/>
                      <a:gd name="T8" fmla="*/ 8 w 125"/>
                      <a:gd name="T9" fmla="*/ 77 h 125"/>
                    </a:gdLst>
                    <a:ahLst/>
                    <a:cxnLst>
                      <a:cxn ang="0">
                        <a:pos x="T0" y="T1"/>
                      </a:cxn>
                      <a:cxn ang="0">
                        <a:pos x="T2" y="T3"/>
                      </a:cxn>
                      <a:cxn ang="0">
                        <a:pos x="T4" y="T5"/>
                      </a:cxn>
                      <a:cxn ang="0">
                        <a:pos x="T6" y="T7"/>
                      </a:cxn>
                      <a:cxn ang="0">
                        <a:pos x="T8" y="T9"/>
                      </a:cxn>
                    </a:cxnLst>
                    <a:rect l="0" t="0" r="r" b="b"/>
                    <a:pathLst>
                      <a:path w="125" h="125">
                        <a:moveTo>
                          <a:pt x="8" y="77"/>
                        </a:moveTo>
                        <a:cubicBezTo>
                          <a:pt x="0" y="47"/>
                          <a:pt x="18" y="16"/>
                          <a:pt x="48" y="8"/>
                        </a:cubicBezTo>
                        <a:cubicBezTo>
                          <a:pt x="78" y="0"/>
                          <a:pt x="109" y="18"/>
                          <a:pt x="117" y="48"/>
                        </a:cubicBezTo>
                        <a:cubicBezTo>
                          <a:pt x="125" y="78"/>
                          <a:pt x="107" y="109"/>
                          <a:pt x="77" y="117"/>
                        </a:cubicBezTo>
                        <a:cubicBezTo>
                          <a:pt x="47" y="125"/>
                          <a:pt x="16" y="107"/>
                          <a:pt x="8" y="77"/>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1" name="Freeform 42">
                    <a:extLst>
                      <a:ext uri="{FF2B5EF4-FFF2-40B4-BE49-F238E27FC236}">
                        <a16:creationId xmlns:a16="http://schemas.microsoft.com/office/drawing/2014/main" id="{C53E61BF-B354-4B89-AA1E-C220201A1832}"/>
                      </a:ext>
                    </a:extLst>
                  </p:cNvPr>
                  <p:cNvSpPr>
                    <a:spLocks/>
                  </p:cNvSpPr>
                  <p:nvPr/>
                </p:nvSpPr>
                <p:spPr bwMode="auto">
                  <a:xfrm>
                    <a:off x="2315789" y="4412540"/>
                    <a:ext cx="106968" cy="106968"/>
                  </a:xfrm>
                  <a:custGeom>
                    <a:avLst/>
                    <a:gdLst>
                      <a:gd name="T0" fmla="*/ 22 w 124"/>
                      <a:gd name="T1" fmla="*/ 102 h 124"/>
                      <a:gd name="T2" fmla="*/ 22 w 124"/>
                      <a:gd name="T3" fmla="*/ 22 h 124"/>
                      <a:gd name="T4" fmla="*/ 102 w 124"/>
                      <a:gd name="T5" fmla="*/ 22 h 124"/>
                      <a:gd name="T6" fmla="*/ 102 w 124"/>
                      <a:gd name="T7" fmla="*/ 102 h 124"/>
                      <a:gd name="T8" fmla="*/ 22 w 124"/>
                      <a:gd name="T9" fmla="*/ 102 h 124"/>
                    </a:gdLst>
                    <a:ahLst/>
                    <a:cxnLst>
                      <a:cxn ang="0">
                        <a:pos x="T0" y="T1"/>
                      </a:cxn>
                      <a:cxn ang="0">
                        <a:pos x="T2" y="T3"/>
                      </a:cxn>
                      <a:cxn ang="0">
                        <a:pos x="T4" y="T5"/>
                      </a:cxn>
                      <a:cxn ang="0">
                        <a:pos x="T6" y="T7"/>
                      </a:cxn>
                      <a:cxn ang="0">
                        <a:pos x="T8" y="T9"/>
                      </a:cxn>
                    </a:cxnLst>
                    <a:rect l="0" t="0" r="r" b="b"/>
                    <a:pathLst>
                      <a:path w="124" h="124">
                        <a:moveTo>
                          <a:pt x="22" y="102"/>
                        </a:moveTo>
                        <a:cubicBezTo>
                          <a:pt x="0" y="80"/>
                          <a:pt x="0" y="44"/>
                          <a:pt x="22" y="22"/>
                        </a:cubicBezTo>
                        <a:cubicBezTo>
                          <a:pt x="44" y="0"/>
                          <a:pt x="80" y="0"/>
                          <a:pt x="102" y="22"/>
                        </a:cubicBezTo>
                        <a:cubicBezTo>
                          <a:pt x="124" y="44"/>
                          <a:pt x="124" y="80"/>
                          <a:pt x="102" y="102"/>
                        </a:cubicBezTo>
                        <a:cubicBezTo>
                          <a:pt x="80" y="124"/>
                          <a:pt x="44" y="124"/>
                          <a:pt x="22" y="102"/>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2" name="Freeform 43">
                    <a:extLst>
                      <a:ext uri="{FF2B5EF4-FFF2-40B4-BE49-F238E27FC236}">
                        <a16:creationId xmlns:a16="http://schemas.microsoft.com/office/drawing/2014/main" id="{5703E435-AEC5-4B1B-9294-7B152FC27FC0}"/>
                      </a:ext>
                    </a:extLst>
                  </p:cNvPr>
                  <p:cNvSpPr>
                    <a:spLocks/>
                  </p:cNvSpPr>
                  <p:nvPr/>
                </p:nvSpPr>
                <p:spPr bwMode="auto">
                  <a:xfrm>
                    <a:off x="3363052" y="4412540"/>
                    <a:ext cx="106968" cy="106968"/>
                  </a:xfrm>
                  <a:custGeom>
                    <a:avLst/>
                    <a:gdLst>
                      <a:gd name="T0" fmla="*/ 102 w 124"/>
                      <a:gd name="T1" fmla="*/ 102 h 124"/>
                      <a:gd name="T2" fmla="*/ 22 w 124"/>
                      <a:gd name="T3" fmla="*/ 102 h 124"/>
                      <a:gd name="T4" fmla="*/ 22 w 124"/>
                      <a:gd name="T5" fmla="*/ 22 h 124"/>
                      <a:gd name="T6" fmla="*/ 102 w 124"/>
                      <a:gd name="T7" fmla="*/ 22 h 124"/>
                      <a:gd name="T8" fmla="*/ 102 w 124"/>
                      <a:gd name="T9" fmla="*/ 102 h 124"/>
                    </a:gdLst>
                    <a:ahLst/>
                    <a:cxnLst>
                      <a:cxn ang="0">
                        <a:pos x="T0" y="T1"/>
                      </a:cxn>
                      <a:cxn ang="0">
                        <a:pos x="T2" y="T3"/>
                      </a:cxn>
                      <a:cxn ang="0">
                        <a:pos x="T4" y="T5"/>
                      </a:cxn>
                      <a:cxn ang="0">
                        <a:pos x="T6" y="T7"/>
                      </a:cxn>
                      <a:cxn ang="0">
                        <a:pos x="T8" y="T9"/>
                      </a:cxn>
                    </a:cxnLst>
                    <a:rect l="0" t="0" r="r" b="b"/>
                    <a:pathLst>
                      <a:path w="124" h="124">
                        <a:moveTo>
                          <a:pt x="102" y="102"/>
                        </a:moveTo>
                        <a:cubicBezTo>
                          <a:pt x="80" y="124"/>
                          <a:pt x="44" y="124"/>
                          <a:pt x="22" y="102"/>
                        </a:cubicBezTo>
                        <a:cubicBezTo>
                          <a:pt x="0" y="80"/>
                          <a:pt x="0" y="44"/>
                          <a:pt x="22" y="22"/>
                        </a:cubicBezTo>
                        <a:cubicBezTo>
                          <a:pt x="44" y="0"/>
                          <a:pt x="80" y="0"/>
                          <a:pt x="102" y="22"/>
                        </a:cubicBezTo>
                        <a:cubicBezTo>
                          <a:pt x="124" y="44"/>
                          <a:pt x="124" y="80"/>
                          <a:pt x="102" y="102"/>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3" name="Freeform 44">
                    <a:extLst>
                      <a:ext uri="{FF2B5EF4-FFF2-40B4-BE49-F238E27FC236}">
                        <a16:creationId xmlns:a16="http://schemas.microsoft.com/office/drawing/2014/main" id="{D1485C45-0155-4A48-9F6C-3AEAA1209D45}"/>
                      </a:ext>
                    </a:extLst>
                  </p:cNvPr>
                  <p:cNvSpPr>
                    <a:spLocks/>
                  </p:cNvSpPr>
                  <p:nvPr/>
                </p:nvSpPr>
                <p:spPr bwMode="auto">
                  <a:xfrm>
                    <a:off x="3554575" y="4079414"/>
                    <a:ext cx="107986" cy="107986"/>
                  </a:xfrm>
                  <a:custGeom>
                    <a:avLst/>
                    <a:gdLst>
                      <a:gd name="T0" fmla="*/ 117 w 125"/>
                      <a:gd name="T1" fmla="*/ 77 h 125"/>
                      <a:gd name="T2" fmla="*/ 48 w 125"/>
                      <a:gd name="T3" fmla="*/ 117 h 125"/>
                      <a:gd name="T4" fmla="*/ 8 w 125"/>
                      <a:gd name="T5" fmla="*/ 48 h 125"/>
                      <a:gd name="T6" fmla="*/ 77 w 125"/>
                      <a:gd name="T7" fmla="*/ 8 h 125"/>
                      <a:gd name="T8" fmla="*/ 117 w 125"/>
                      <a:gd name="T9" fmla="*/ 77 h 125"/>
                    </a:gdLst>
                    <a:ahLst/>
                    <a:cxnLst>
                      <a:cxn ang="0">
                        <a:pos x="T0" y="T1"/>
                      </a:cxn>
                      <a:cxn ang="0">
                        <a:pos x="T2" y="T3"/>
                      </a:cxn>
                      <a:cxn ang="0">
                        <a:pos x="T4" y="T5"/>
                      </a:cxn>
                      <a:cxn ang="0">
                        <a:pos x="T6" y="T7"/>
                      </a:cxn>
                      <a:cxn ang="0">
                        <a:pos x="T8" y="T9"/>
                      </a:cxn>
                    </a:cxnLst>
                    <a:rect l="0" t="0" r="r" b="b"/>
                    <a:pathLst>
                      <a:path w="125" h="125">
                        <a:moveTo>
                          <a:pt x="117" y="77"/>
                        </a:moveTo>
                        <a:cubicBezTo>
                          <a:pt x="109" y="107"/>
                          <a:pt x="78" y="125"/>
                          <a:pt x="48" y="117"/>
                        </a:cubicBezTo>
                        <a:cubicBezTo>
                          <a:pt x="18" y="109"/>
                          <a:pt x="0" y="78"/>
                          <a:pt x="8" y="48"/>
                        </a:cubicBezTo>
                        <a:cubicBezTo>
                          <a:pt x="16" y="18"/>
                          <a:pt x="47" y="0"/>
                          <a:pt x="77" y="8"/>
                        </a:cubicBezTo>
                        <a:cubicBezTo>
                          <a:pt x="107" y="16"/>
                          <a:pt x="125" y="47"/>
                          <a:pt x="117" y="77"/>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4" name="Freeform 45">
                    <a:extLst>
                      <a:ext uri="{FF2B5EF4-FFF2-40B4-BE49-F238E27FC236}">
                        <a16:creationId xmlns:a16="http://schemas.microsoft.com/office/drawing/2014/main" id="{503D4E38-BCF2-4A1E-91DC-F9AD491DF331}"/>
                      </a:ext>
                    </a:extLst>
                  </p:cNvPr>
                  <p:cNvSpPr>
                    <a:spLocks noEditPoints="1"/>
                  </p:cNvSpPr>
                  <p:nvPr/>
                </p:nvSpPr>
                <p:spPr bwMode="auto">
                  <a:xfrm>
                    <a:off x="2145659" y="3193110"/>
                    <a:ext cx="1494489" cy="1496527"/>
                  </a:xfrm>
                  <a:custGeom>
                    <a:avLst/>
                    <a:gdLst>
                      <a:gd name="T0" fmla="*/ 326 w 1736"/>
                      <a:gd name="T1" fmla="*/ 1546 h 1736"/>
                      <a:gd name="T2" fmla="*/ 325 w 1736"/>
                      <a:gd name="T3" fmla="*/ 1535 h 1736"/>
                      <a:gd name="T4" fmla="*/ 201 w 1736"/>
                      <a:gd name="T5" fmla="*/ 1411 h 1736"/>
                      <a:gd name="T6" fmla="*/ 190 w 1736"/>
                      <a:gd name="T7" fmla="*/ 1410 h 1736"/>
                      <a:gd name="T8" fmla="*/ 60 w 1736"/>
                      <a:gd name="T9" fmla="*/ 1178 h 1736"/>
                      <a:gd name="T10" fmla="*/ 122 w 1736"/>
                      <a:gd name="T11" fmla="*/ 1068 h 1736"/>
                      <a:gd name="T12" fmla="*/ 13 w 1736"/>
                      <a:gd name="T13" fmla="*/ 1003 h 1736"/>
                      <a:gd name="T14" fmla="*/ 0 w 1736"/>
                      <a:gd name="T15" fmla="*/ 868 h 1736"/>
                      <a:gd name="T16" fmla="*/ 13 w 1736"/>
                      <a:gd name="T17" fmla="*/ 733 h 1736"/>
                      <a:gd name="T18" fmla="*/ 122 w 1736"/>
                      <a:gd name="T19" fmla="*/ 668 h 1736"/>
                      <a:gd name="T20" fmla="*/ 60 w 1736"/>
                      <a:gd name="T21" fmla="*/ 558 h 1736"/>
                      <a:gd name="T22" fmla="*/ 190 w 1736"/>
                      <a:gd name="T23" fmla="*/ 326 h 1736"/>
                      <a:gd name="T24" fmla="*/ 201 w 1736"/>
                      <a:gd name="T25" fmla="*/ 325 h 1736"/>
                      <a:gd name="T26" fmla="*/ 325 w 1736"/>
                      <a:gd name="T27" fmla="*/ 201 h 1736"/>
                      <a:gd name="T28" fmla="*/ 326 w 1736"/>
                      <a:gd name="T29" fmla="*/ 190 h 1736"/>
                      <a:gd name="T30" fmla="*/ 1410 w 1736"/>
                      <a:gd name="T31" fmla="*/ 190 h 1736"/>
                      <a:gd name="T32" fmla="*/ 1411 w 1736"/>
                      <a:gd name="T33" fmla="*/ 201 h 1736"/>
                      <a:gd name="T34" fmla="*/ 1535 w 1736"/>
                      <a:gd name="T35" fmla="*/ 325 h 1736"/>
                      <a:gd name="T36" fmla="*/ 1546 w 1736"/>
                      <a:gd name="T37" fmla="*/ 326 h 1736"/>
                      <a:gd name="T38" fmla="*/ 1676 w 1736"/>
                      <a:gd name="T39" fmla="*/ 558 h 1736"/>
                      <a:gd name="T40" fmla="*/ 1614 w 1736"/>
                      <a:gd name="T41" fmla="*/ 668 h 1736"/>
                      <a:gd name="T42" fmla="*/ 1723 w 1736"/>
                      <a:gd name="T43" fmla="*/ 733 h 1736"/>
                      <a:gd name="T44" fmla="*/ 1736 w 1736"/>
                      <a:gd name="T45" fmla="*/ 868 h 1736"/>
                      <a:gd name="T46" fmla="*/ 1723 w 1736"/>
                      <a:gd name="T47" fmla="*/ 1003 h 1736"/>
                      <a:gd name="T48" fmla="*/ 1614 w 1736"/>
                      <a:gd name="T49" fmla="*/ 1068 h 1736"/>
                      <a:gd name="T50" fmla="*/ 1676 w 1736"/>
                      <a:gd name="T51" fmla="*/ 1178 h 1736"/>
                      <a:gd name="T52" fmla="*/ 1546 w 1736"/>
                      <a:gd name="T53" fmla="*/ 1410 h 1736"/>
                      <a:gd name="T54" fmla="*/ 1535 w 1736"/>
                      <a:gd name="T55" fmla="*/ 1411 h 1736"/>
                      <a:gd name="T56" fmla="*/ 1414 w 1736"/>
                      <a:gd name="T57" fmla="*/ 1414 h 1736"/>
                      <a:gd name="T58" fmla="*/ 1413 w 1736"/>
                      <a:gd name="T59" fmla="*/ 1541 h 1736"/>
                      <a:gd name="T60" fmla="*/ 868 w 1736"/>
                      <a:gd name="T61" fmla="*/ 1736 h 1736"/>
                      <a:gd name="T62" fmla="*/ 868 w 1736"/>
                      <a:gd name="T63" fmla="*/ 1720 h 1736"/>
                      <a:gd name="T64" fmla="*/ 1403 w 1736"/>
                      <a:gd name="T65" fmla="*/ 1403 h 1736"/>
                      <a:gd name="T66" fmla="*/ 1403 w 1736"/>
                      <a:gd name="T67" fmla="*/ 1403 h 1736"/>
                      <a:gd name="T68" fmla="*/ 1658 w 1736"/>
                      <a:gd name="T69" fmla="*/ 1186 h 1736"/>
                      <a:gd name="T70" fmla="*/ 1712 w 1736"/>
                      <a:gd name="T71" fmla="*/ 987 h 1736"/>
                      <a:gd name="T72" fmla="*/ 1712 w 1736"/>
                      <a:gd name="T73" fmla="*/ 749 h 1736"/>
                      <a:gd name="T74" fmla="*/ 1658 w 1736"/>
                      <a:gd name="T75" fmla="*/ 550 h 1736"/>
                      <a:gd name="T76" fmla="*/ 1403 w 1736"/>
                      <a:gd name="T77" fmla="*/ 333 h 1736"/>
                      <a:gd name="T78" fmla="*/ 868 w 1736"/>
                      <a:gd name="T79" fmla="*/ 16 h 1736"/>
                      <a:gd name="T80" fmla="*/ 333 w 1736"/>
                      <a:gd name="T81" fmla="*/ 333 h 1736"/>
                      <a:gd name="T82" fmla="*/ 78 w 1736"/>
                      <a:gd name="T83" fmla="*/ 550 h 1736"/>
                      <a:gd name="T84" fmla="*/ 24 w 1736"/>
                      <a:gd name="T85" fmla="*/ 749 h 1736"/>
                      <a:gd name="T86" fmla="*/ 24 w 1736"/>
                      <a:gd name="T87" fmla="*/ 987 h 1736"/>
                      <a:gd name="T88" fmla="*/ 78 w 1736"/>
                      <a:gd name="T89" fmla="*/ 1186 h 1736"/>
                      <a:gd name="T90" fmla="*/ 333 w 1736"/>
                      <a:gd name="T91" fmla="*/ 1403 h 1736"/>
                      <a:gd name="T92" fmla="*/ 1408 w 1736"/>
                      <a:gd name="T93" fmla="*/ 1408 h 1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36" h="1736">
                        <a:moveTo>
                          <a:pt x="868" y="1736"/>
                        </a:moveTo>
                        <a:cubicBezTo>
                          <a:pt x="669" y="1736"/>
                          <a:pt x="482" y="1670"/>
                          <a:pt x="326" y="1546"/>
                        </a:cubicBezTo>
                        <a:cubicBezTo>
                          <a:pt x="325" y="1545"/>
                          <a:pt x="324" y="1543"/>
                          <a:pt x="323" y="1541"/>
                        </a:cubicBezTo>
                        <a:cubicBezTo>
                          <a:pt x="323" y="1538"/>
                          <a:pt x="324" y="1536"/>
                          <a:pt x="325" y="1535"/>
                        </a:cubicBezTo>
                        <a:cubicBezTo>
                          <a:pt x="357" y="1500"/>
                          <a:pt x="355" y="1447"/>
                          <a:pt x="322" y="1414"/>
                        </a:cubicBezTo>
                        <a:cubicBezTo>
                          <a:pt x="289" y="1381"/>
                          <a:pt x="236" y="1379"/>
                          <a:pt x="201" y="1411"/>
                        </a:cubicBezTo>
                        <a:cubicBezTo>
                          <a:pt x="200" y="1412"/>
                          <a:pt x="198" y="1413"/>
                          <a:pt x="195" y="1413"/>
                        </a:cubicBezTo>
                        <a:cubicBezTo>
                          <a:pt x="193" y="1412"/>
                          <a:pt x="191" y="1411"/>
                          <a:pt x="190" y="1410"/>
                        </a:cubicBezTo>
                        <a:cubicBezTo>
                          <a:pt x="135" y="1341"/>
                          <a:pt x="91" y="1266"/>
                          <a:pt x="60" y="1185"/>
                        </a:cubicBezTo>
                        <a:cubicBezTo>
                          <a:pt x="59" y="1183"/>
                          <a:pt x="59" y="1180"/>
                          <a:pt x="60" y="1178"/>
                        </a:cubicBezTo>
                        <a:cubicBezTo>
                          <a:pt x="61" y="1176"/>
                          <a:pt x="63" y="1175"/>
                          <a:pt x="65" y="1174"/>
                        </a:cubicBezTo>
                        <a:cubicBezTo>
                          <a:pt x="109" y="1160"/>
                          <a:pt x="134" y="1113"/>
                          <a:pt x="122" y="1068"/>
                        </a:cubicBezTo>
                        <a:cubicBezTo>
                          <a:pt x="110" y="1023"/>
                          <a:pt x="65" y="995"/>
                          <a:pt x="19" y="1004"/>
                        </a:cubicBezTo>
                        <a:cubicBezTo>
                          <a:pt x="17" y="1005"/>
                          <a:pt x="15" y="1004"/>
                          <a:pt x="13" y="1003"/>
                        </a:cubicBezTo>
                        <a:cubicBezTo>
                          <a:pt x="11" y="1002"/>
                          <a:pt x="10" y="1000"/>
                          <a:pt x="10" y="998"/>
                        </a:cubicBezTo>
                        <a:cubicBezTo>
                          <a:pt x="3" y="955"/>
                          <a:pt x="0" y="911"/>
                          <a:pt x="0" y="868"/>
                        </a:cubicBezTo>
                        <a:cubicBezTo>
                          <a:pt x="0" y="825"/>
                          <a:pt x="3" y="781"/>
                          <a:pt x="10" y="738"/>
                        </a:cubicBezTo>
                        <a:cubicBezTo>
                          <a:pt x="10" y="736"/>
                          <a:pt x="11" y="734"/>
                          <a:pt x="13" y="733"/>
                        </a:cubicBezTo>
                        <a:cubicBezTo>
                          <a:pt x="15" y="732"/>
                          <a:pt x="17" y="731"/>
                          <a:pt x="19" y="732"/>
                        </a:cubicBezTo>
                        <a:cubicBezTo>
                          <a:pt x="65" y="741"/>
                          <a:pt x="110" y="713"/>
                          <a:pt x="122" y="668"/>
                        </a:cubicBezTo>
                        <a:cubicBezTo>
                          <a:pt x="134" y="623"/>
                          <a:pt x="109" y="576"/>
                          <a:pt x="65" y="562"/>
                        </a:cubicBezTo>
                        <a:cubicBezTo>
                          <a:pt x="63" y="561"/>
                          <a:pt x="61" y="560"/>
                          <a:pt x="60" y="558"/>
                        </a:cubicBezTo>
                        <a:cubicBezTo>
                          <a:pt x="59" y="556"/>
                          <a:pt x="59" y="553"/>
                          <a:pt x="60" y="551"/>
                        </a:cubicBezTo>
                        <a:cubicBezTo>
                          <a:pt x="91" y="470"/>
                          <a:pt x="135" y="395"/>
                          <a:pt x="190" y="326"/>
                        </a:cubicBezTo>
                        <a:cubicBezTo>
                          <a:pt x="191" y="325"/>
                          <a:pt x="193" y="324"/>
                          <a:pt x="195" y="323"/>
                        </a:cubicBezTo>
                        <a:cubicBezTo>
                          <a:pt x="197" y="323"/>
                          <a:pt x="200" y="324"/>
                          <a:pt x="201" y="325"/>
                        </a:cubicBezTo>
                        <a:cubicBezTo>
                          <a:pt x="236" y="357"/>
                          <a:pt x="289" y="355"/>
                          <a:pt x="322" y="322"/>
                        </a:cubicBezTo>
                        <a:cubicBezTo>
                          <a:pt x="355" y="289"/>
                          <a:pt x="357" y="236"/>
                          <a:pt x="325" y="201"/>
                        </a:cubicBezTo>
                        <a:cubicBezTo>
                          <a:pt x="324" y="200"/>
                          <a:pt x="323" y="198"/>
                          <a:pt x="323" y="195"/>
                        </a:cubicBezTo>
                        <a:cubicBezTo>
                          <a:pt x="324" y="193"/>
                          <a:pt x="325" y="191"/>
                          <a:pt x="326" y="190"/>
                        </a:cubicBezTo>
                        <a:cubicBezTo>
                          <a:pt x="482" y="66"/>
                          <a:pt x="669" y="0"/>
                          <a:pt x="868" y="0"/>
                        </a:cubicBezTo>
                        <a:cubicBezTo>
                          <a:pt x="1067" y="0"/>
                          <a:pt x="1254" y="66"/>
                          <a:pt x="1410" y="190"/>
                        </a:cubicBezTo>
                        <a:cubicBezTo>
                          <a:pt x="1411" y="191"/>
                          <a:pt x="1412" y="193"/>
                          <a:pt x="1413" y="195"/>
                        </a:cubicBezTo>
                        <a:cubicBezTo>
                          <a:pt x="1413" y="198"/>
                          <a:pt x="1412" y="200"/>
                          <a:pt x="1411" y="201"/>
                        </a:cubicBezTo>
                        <a:cubicBezTo>
                          <a:pt x="1379" y="236"/>
                          <a:pt x="1381" y="289"/>
                          <a:pt x="1414" y="322"/>
                        </a:cubicBezTo>
                        <a:cubicBezTo>
                          <a:pt x="1447" y="355"/>
                          <a:pt x="1500" y="357"/>
                          <a:pt x="1535" y="325"/>
                        </a:cubicBezTo>
                        <a:cubicBezTo>
                          <a:pt x="1536" y="324"/>
                          <a:pt x="1538" y="323"/>
                          <a:pt x="1541" y="323"/>
                        </a:cubicBezTo>
                        <a:cubicBezTo>
                          <a:pt x="1543" y="324"/>
                          <a:pt x="1545" y="325"/>
                          <a:pt x="1546" y="326"/>
                        </a:cubicBezTo>
                        <a:cubicBezTo>
                          <a:pt x="1601" y="395"/>
                          <a:pt x="1645" y="470"/>
                          <a:pt x="1676" y="551"/>
                        </a:cubicBezTo>
                        <a:cubicBezTo>
                          <a:pt x="1677" y="553"/>
                          <a:pt x="1677" y="556"/>
                          <a:pt x="1676" y="558"/>
                        </a:cubicBezTo>
                        <a:cubicBezTo>
                          <a:pt x="1675" y="560"/>
                          <a:pt x="1673" y="561"/>
                          <a:pt x="1671" y="562"/>
                        </a:cubicBezTo>
                        <a:cubicBezTo>
                          <a:pt x="1627" y="576"/>
                          <a:pt x="1602" y="623"/>
                          <a:pt x="1614" y="668"/>
                        </a:cubicBezTo>
                        <a:cubicBezTo>
                          <a:pt x="1626" y="713"/>
                          <a:pt x="1671" y="741"/>
                          <a:pt x="1717" y="732"/>
                        </a:cubicBezTo>
                        <a:cubicBezTo>
                          <a:pt x="1719" y="731"/>
                          <a:pt x="1721" y="732"/>
                          <a:pt x="1723" y="733"/>
                        </a:cubicBezTo>
                        <a:cubicBezTo>
                          <a:pt x="1725" y="734"/>
                          <a:pt x="1726" y="736"/>
                          <a:pt x="1726" y="738"/>
                        </a:cubicBezTo>
                        <a:cubicBezTo>
                          <a:pt x="1733" y="781"/>
                          <a:pt x="1736" y="825"/>
                          <a:pt x="1736" y="868"/>
                        </a:cubicBezTo>
                        <a:cubicBezTo>
                          <a:pt x="1736" y="911"/>
                          <a:pt x="1733" y="955"/>
                          <a:pt x="1726" y="998"/>
                        </a:cubicBezTo>
                        <a:cubicBezTo>
                          <a:pt x="1726" y="1000"/>
                          <a:pt x="1725" y="1002"/>
                          <a:pt x="1723" y="1003"/>
                        </a:cubicBezTo>
                        <a:cubicBezTo>
                          <a:pt x="1721" y="1004"/>
                          <a:pt x="1719" y="1005"/>
                          <a:pt x="1717" y="1004"/>
                        </a:cubicBezTo>
                        <a:cubicBezTo>
                          <a:pt x="1671" y="995"/>
                          <a:pt x="1626" y="1023"/>
                          <a:pt x="1614" y="1068"/>
                        </a:cubicBezTo>
                        <a:cubicBezTo>
                          <a:pt x="1602" y="1113"/>
                          <a:pt x="1627" y="1160"/>
                          <a:pt x="1671" y="1174"/>
                        </a:cubicBezTo>
                        <a:cubicBezTo>
                          <a:pt x="1673" y="1175"/>
                          <a:pt x="1675" y="1176"/>
                          <a:pt x="1676" y="1178"/>
                        </a:cubicBezTo>
                        <a:cubicBezTo>
                          <a:pt x="1677" y="1180"/>
                          <a:pt x="1677" y="1183"/>
                          <a:pt x="1676" y="1185"/>
                        </a:cubicBezTo>
                        <a:cubicBezTo>
                          <a:pt x="1645" y="1266"/>
                          <a:pt x="1601" y="1341"/>
                          <a:pt x="1546" y="1410"/>
                        </a:cubicBezTo>
                        <a:cubicBezTo>
                          <a:pt x="1545" y="1411"/>
                          <a:pt x="1543" y="1412"/>
                          <a:pt x="1541" y="1413"/>
                        </a:cubicBezTo>
                        <a:cubicBezTo>
                          <a:pt x="1538" y="1413"/>
                          <a:pt x="1536" y="1412"/>
                          <a:pt x="1535" y="1411"/>
                        </a:cubicBezTo>
                        <a:cubicBezTo>
                          <a:pt x="1500" y="1379"/>
                          <a:pt x="1447" y="1381"/>
                          <a:pt x="1414" y="1414"/>
                        </a:cubicBezTo>
                        <a:cubicBezTo>
                          <a:pt x="1414" y="1414"/>
                          <a:pt x="1414" y="1414"/>
                          <a:pt x="1414" y="1414"/>
                        </a:cubicBezTo>
                        <a:cubicBezTo>
                          <a:pt x="1381" y="1447"/>
                          <a:pt x="1379" y="1500"/>
                          <a:pt x="1411" y="1535"/>
                        </a:cubicBezTo>
                        <a:cubicBezTo>
                          <a:pt x="1412" y="1536"/>
                          <a:pt x="1413" y="1538"/>
                          <a:pt x="1413" y="1541"/>
                        </a:cubicBezTo>
                        <a:cubicBezTo>
                          <a:pt x="1412" y="1543"/>
                          <a:pt x="1411" y="1545"/>
                          <a:pt x="1410" y="1546"/>
                        </a:cubicBezTo>
                        <a:cubicBezTo>
                          <a:pt x="1254" y="1670"/>
                          <a:pt x="1067" y="1736"/>
                          <a:pt x="868" y="1736"/>
                        </a:cubicBezTo>
                        <a:close/>
                        <a:moveTo>
                          <a:pt x="343" y="1539"/>
                        </a:moveTo>
                        <a:cubicBezTo>
                          <a:pt x="494" y="1657"/>
                          <a:pt x="675" y="1720"/>
                          <a:pt x="868" y="1720"/>
                        </a:cubicBezTo>
                        <a:cubicBezTo>
                          <a:pt x="1061" y="1720"/>
                          <a:pt x="1242" y="1657"/>
                          <a:pt x="1393" y="1539"/>
                        </a:cubicBezTo>
                        <a:cubicBezTo>
                          <a:pt x="1362" y="1498"/>
                          <a:pt x="1366" y="1440"/>
                          <a:pt x="1403" y="1403"/>
                        </a:cubicBezTo>
                        <a:cubicBezTo>
                          <a:pt x="1403" y="1403"/>
                          <a:pt x="1403" y="1403"/>
                          <a:pt x="1403" y="1403"/>
                        </a:cubicBezTo>
                        <a:cubicBezTo>
                          <a:pt x="1403" y="1403"/>
                          <a:pt x="1403" y="1403"/>
                          <a:pt x="1403" y="1403"/>
                        </a:cubicBezTo>
                        <a:cubicBezTo>
                          <a:pt x="1440" y="1366"/>
                          <a:pt x="1498" y="1362"/>
                          <a:pt x="1539" y="1393"/>
                        </a:cubicBezTo>
                        <a:cubicBezTo>
                          <a:pt x="1588" y="1330"/>
                          <a:pt x="1629" y="1261"/>
                          <a:pt x="1658" y="1186"/>
                        </a:cubicBezTo>
                        <a:cubicBezTo>
                          <a:pt x="1611" y="1167"/>
                          <a:pt x="1585" y="1114"/>
                          <a:pt x="1598" y="1064"/>
                        </a:cubicBezTo>
                        <a:cubicBezTo>
                          <a:pt x="1612" y="1013"/>
                          <a:pt x="1661" y="981"/>
                          <a:pt x="1712" y="987"/>
                        </a:cubicBezTo>
                        <a:cubicBezTo>
                          <a:pt x="1717" y="948"/>
                          <a:pt x="1720" y="908"/>
                          <a:pt x="1720" y="868"/>
                        </a:cubicBezTo>
                        <a:cubicBezTo>
                          <a:pt x="1720" y="828"/>
                          <a:pt x="1717" y="788"/>
                          <a:pt x="1712" y="749"/>
                        </a:cubicBezTo>
                        <a:cubicBezTo>
                          <a:pt x="1661" y="755"/>
                          <a:pt x="1612" y="723"/>
                          <a:pt x="1598" y="672"/>
                        </a:cubicBezTo>
                        <a:cubicBezTo>
                          <a:pt x="1585" y="622"/>
                          <a:pt x="1611" y="569"/>
                          <a:pt x="1658" y="550"/>
                        </a:cubicBezTo>
                        <a:cubicBezTo>
                          <a:pt x="1629" y="475"/>
                          <a:pt x="1588" y="406"/>
                          <a:pt x="1539" y="343"/>
                        </a:cubicBezTo>
                        <a:cubicBezTo>
                          <a:pt x="1498" y="374"/>
                          <a:pt x="1440" y="370"/>
                          <a:pt x="1403" y="333"/>
                        </a:cubicBezTo>
                        <a:cubicBezTo>
                          <a:pt x="1366" y="296"/>
                          <a:pt x="1362" y="238"/>
                          <a:pt x="1393" y="197"/>
                        </a:cubicBezTo>
                        <a:cubicBezTo>
                          <a:pt x="1242" y="79"/>
                          <a:pt x="1061" y="16"/>
                          <a:pt x="868" y="16"/>
                        </a:cubicBezTo>
                        <a:cubicBezTo>
                          <a:pt x="675" y="16"/>
                          <a:pt x="494" y="79"/>
                          <a:pt x="343" y="197"/>
                        </a:cubicBezTo>
                        <a:cubicBezTo>
                          <a:pt x="374" y="238"/>
                          <a:pt x="370" y="296"/>
                          <a:pt x="333" y="333"/>
                        </a:cubicBezTo>
                        <a:cubicBezTo>
                          <a:pt x="296" y="370"/>
                          <a:pt x="238" y="374"/>
                          <a:pt x="197" y="343"/>
                        </a:cubicBezTo>
                        <a:cubicBezTo>
                          <a:pt x="148" y="406"/>
                          <a:pt x="107" y="475"/>
                          <a:pt x="78" y="550"/>
                        </a:cubicBezTo>
                        <a:cubicBezTo>
                          <a:pt x="125" y="569"/>
                          <a:pt x="151" y="622"/>
                          <a:pt x="138" y="672"/>
                        </a:cubicBezTo>
                        <a:cubicBezTo>
                          <a:pt x="124" y="723"/>
                          <a:pt x="75" y="755"/>
                          <a:pt x="24" y="749"/>
                        </a:cubicBezTo>
                        <a:cubicBezTo>
                          <a:pt x="19" y="788"/>
                          <a:pt x="16" y="828"/>
                          <a:pt x="16" y="868"/>
                        </a:cubicBezTo>
                        <a:cubicBezTo>
                          <a:pt x="16" y="908"/>
                          <a:pt x="19" y="948"/>
                          <a:pt x="24" y="987"/>
                        </a:cubicBezTo>
                        <a:cubicBezTo>
                          <a:pt x="75" y="981"/>
                          <a:pt x="124" y="1013"/>
                          <a:pt x="138" y="1064"/>
                        </a:cubicBezTo>
                        <a:cubicBezTo>
                          <a:pt x="151" y="1114"/>
                          <a:pt x="125" y="1167"/>
                          <a:pt x="78" y="1186"/>
                        </a:cubicBezTo>
                        <a:cubicBezTo>
                          <a:pt x="107" y="1261"/>
                          <a:pt x="148" y="1330"/>
                          <a:pt x="197" y="1393"/>
                        </a:cubicBezTo>
                        <a:cubicBezTo>
                          <a:pt x="238" y="1362"/>
                          <a:pt x="296" y="1366"/>
                          <a:pt x="333" y="1403"/>
                        </a:cubicBezTo>
                        <a:cubicBezTo>
                          <a:pt x="370" y="1440"/>
                          <a:pt x="374" y="1498"/>
                          <a:pt x="343" y="1539"/>
                        </a:cubicBezTo>
                        <a:close/>
                        <a:moveTo>
                          <a:pt x="1408" y="1408"/>
                        </a:moveTo>
                        <a:cubicBezTo>
                          <a:pt x="1408" y="1408"/>
                          <a:pt x="1408" y="1408"/>
                          <a:pt x="1408" y="1408"/>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5" name="Freeform 46">
                    <a:extLst>
                      <a:ext uri="{FF2B5EF4-FFF2-40B4-BE49-F238E27FC236}">
                        <a16:creationId xmlns:a16="http://schemas.microsoft.com/office/drawing/2014/main" id="{4A299658-5C27-4024-96D7-21B62AD273B5}"/>
                      </a:ext>
                    </a:extLst>
                  </p:cNvPr>
                  <p:cNvSpPr>
                    <a:spLocks/>
                  </p:cNvSpPr>
                  <p:nvPr/>
                </p:nvSpPr>
                <p:spPr bwMode="auto">
                  <a:xfrm>
                    <a:off x="3445569" y="3532350"/>
                    <a:ext cx="83536" cy="131417"/>
                  </a:xfrm>
                  <a:custGeom>
                    <a:avLst/>
                    <a:gdLst>
                      <a:gd name="T0" fmla="*/ 88 w 97"/>
                      <a:gd name="T1" fmla="*/ 153 h 153"/>
                      <a:gd name="T2" fmla="*/ 81 w 97"/>
                      <a:gd name="T3" fmla="*/ 148 h 153"/>
                      <a:gd name="T4" fmla="*/ 3 w 97"/>
                      <a:gd name="T5" fmla="*/ 13 h 153"/>
                      <a:gd name="T6" fmla="*/ 4 w 97"/>
                      <a:gd name="T7" fmla="*/ 2 h 153"/>
                      <a:gd name="T8" fmla="*/ 16 w 97"/>
                      <a:gd name="T9" fmla="*/ 4 h 153"/>
                      <a:gd name="T10" fmla="*/ 95 w 97"/>
                      <a:gd name="T11" fmla="*/ 142 h 153"/>
                      <a:gd name="T12" fmla="*/ 91 w 97"/>
                      <a:gd name="T13" fmla="*/ 152 h 153"/>
                      <a:gd name="T14" fmla="*/ 88 w 97"/>
                      <a:gd name="T15" fmla="*/ 153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53">
                        <a:moveTo>
                          <a:pt x="88" y="153"/>
                        </a:moveTo>
                        <a:cubicBezTo>
                          <a:pt x="85" y="153"/>
                          <a:pt x="82" y="151"/>
                          <a:pt x="81" y="148"/>
                        </a:cubicBezTo>
                        <a:cubicBezTo>
                          <a:pt x="59" y="101"/>
                          <a:pt x="33" y="56"/>
                          <a:pt x="3" y="13"/>
                        </a:cubicBezTo>
                        <a:cubicBezTo>
                          <a:pt x="0" y="10"/>
                          <a:pt x="1" y="5"/>
                          <a:pt x="4" y="2"/>
                        </a:cubicBezTo>
                        <a:cubicBezTo>
                          <a:pt x="8" y="0"/>
                          <a:pt x="13" y="1"/>
                          <a:pt x="16" y="4"/>
                        </a:cubicBezTo>
                        <a:cubicBezTo>
                          <a:pt x="47" y="47"/>
                          <a:pt x="73" y="94"/>
                          <a:pt x="95" y="142"/>
                        </a:cubicBezTo>
                        <a:cubicBezTo>
                          <a:pt x="97" y="146"/>
                          <a:pt x="95" y="150"/>
                          <a:pt x="91" y="152"/>
                        </a:cubicBezTo>
                        <a:cubicBezTo>
                          <a:pt x="90" y="153"/>
                          <a:pt x="89" y="153"/>
                          <a:pt x="88" y="153"/>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6" name="Freeform 47">
                    <a:extLst>
                      <a:ext uri="{FF2B5EF4-FFF2-40B4-BE49-F238E27FC236}">
                        <a16:creationId xmlns:a16="http://schemas.microsoft.com/office/drawing/2014/main" id="{A302593F-904E-4416-A37D-EEEA7B39A167}"/>
                      </a:ext>
                    </a:extLst>
                  </p:cNvPr>
                  <p:cNvSpPr>
                    <a:spLocks/>
                  </p:cNvSpPr>
                  <p:nvPr/>
                </p:nvSpPr>
                <p:spPr bwMode="auto">
                  <a:xfrm>
                    <a:off x="3571892" y="3866496"/>
                    <a:ext cx="17319" cy="149755"/>
                  </a:xfrm>
                  <a:custGeom>
                    <a:avLst/>
                    <a:gdLst>
                      <a:gd name="T0" fmla="*/ 8 w 20"/>
                      <a:gd name="T1" fmla="*/ 174 h 174"/>
                      <a:gd name="T2" fmla="*/ 7 w 20"/>
                      <a:gd name="T3" fmla="*/ 174 h 174"/>
                      <a:gd name="T4" fmla="*/ 0 w 20"/>
                      <a:gd name="T5" fmla="*/ 165 h 174"/>
                      <a:gd name="T6" fmla="*/ 4 w 20"/>
                      <a:gd name="T7" fmla="*/ 87 h 174"/>
                      <a:gd name="T8" fmla="*/ 0 w 20"/>
                      <a:gd name="T9" fmla="*/ 9 h 174"/>
                      <a:gd name="T10" fmla="*/ 7 w 20"/>
                      <a:gd name="T11" fmla="*/ 0 h 174"/>
                      <a:gd name="T12" fmla="*/ 16 w 20"/>
                      <a:gd name="T13" fmla="*/ 8 h 174"/>
                      <a:gd name="T14" fmla="*/ 20 w 20"/>
                      <a:gd name="T15" fmla="*/ 87 h 174"/>
                      <a:gd name="T16" fmla="*/ 16 w 20"/>
                      <a:gd name="T17" fmla="*/ 166 h 174"/>
                      <a:gd name="T18" fmla="*/ 8 w 20"/>
                      <a:gd name="T19"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74">
                        <a:moveTo>
                          <a:pt x="8" y="174"/>
                        </a:moveTo>
                        <a:cubicBezTo>
                          <a:pt x="8" y="174"/>
                          <a:pt x="8" y="174"/>
                          <a:pt x="7" y="174"/>
                        </a:cubicBezTo>
                        <a:cubicBezTo>
                          <a:pt x="3" y="173"/>
                          <a:pt x="0" y="169"/>
                          <a:pt x="0" y="165"/>
                        </a:cubicBezTo>
                        <a:cubicBezTo>
                          <a:pt x="3" y="139"/>
                          <a:pt x="4" y="113"/>
                          <a:pt x="4" y="87"/>
                        </a:cubicBezTo>
                        <a:cubicBezTo>
                          <a:pt x="4" y="61"/>
                          <a:pt x="3" y="35"/>
                          <a:pt x="0" y="9"/>
                        </a:cubicBezTo>
                        <a:cubicBezTo>
                          <a:pt x="0" y="5"/>
                          <a:pt x="3" y="1"/>
                          <a:pt x="7" y="0"/>
                        </a:cubicBezTo>
                        <a:cubicBezTo>
                          <a:pt x="12" y="0"/>
                          <a:pt x="16" y="3"/>
                          <a:pt x="16" y="8"/>
                        </a:cubicBezTo>
                        <a:cubicBezTo>
                          <a:pt x="19" y="34"/>
                          <a:pt x="20" y="61"/>
                          <a:pt x="20" y="87"/>
                        </a:cubicBezTo>
                        <a:cubicBezTo>
                          <a:pt x="20" y="113"/>
                          <a:pt x="19" y="140"/>
                          <a:pt x="16" y="166"/>
                        </a:cubicBezTo>
                        <a:cubicBezTo>
                          <a:pt x="16" y="171"/>
                          <a:pt x="12" y="174"/>
                          <a:pt x="8" y="174"/>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7" name="Freeform 48">
                    <a:extLst>
                      <a:ext uri="{FF2B5EF4-FFF2-40B4-BE49-F238E27FC236}">
                        <a16:creationId xmlns:a16="http://schemas.microsoft.com/office/drawing/2014/main" id="{85C6FDF6-2B39-4895-9889-074819329F8F}"/>
                      </a:ext>
                    </a:extLst>
                  </p:cNvPr>
                  <p:cNvSpPr>
                    <a:spLocks/>
                  </p:cNvSpPr>
                  <p:nvPr/>
                </p:nvSpPr>
                <p:spPr bwMode="auto">
                  <a:xfrm>
                    <a:off x="3445568" y="4217961"/>
                    <a:ext cx="83536" cy="132436"/>
                  </a:xfrm>
                  <a:custGeom>
                    <a:avLst/>
                    <a:gdLst>
                      <a:gd name="T0" fmla="*/ 9 w 97"/>
                      <a:gd name="T1" fmla="*/ 153 h 153"/>
                      <a:gd name="T2" fmla="*/ 4 w 97"/>
                      <a:gd name="T3" fmla="*/ 152 h 153"/>
                      <a:gd name="T4" fmla="*/ 3 w 97"/>
                      <a:gd name="T5" fmla="*/ 141 h 153"/>
                      <a:gd name="T6" fmla="*/ 81 w 97"/>
                      <a:gd name="T7" fmla="*/ 6 h 153"/>
                      <a:gd name="T8" fmla="*/ 91 w 97"/>
                      <a:gd name="T9" fmla="*/ 2 h 153"/>
                      <a:gd name="T10" fmla="*/ 95 w 97"/>
                      <a:gd name="T11" fmla="*/ 12 h 153"/>
                      <a:gd name="T12" fmla="*/ 16 w 97"/>
                      <a:gd name="T13" fmla="*/ 150 h 153"/>
                      <a:gd name="T14" fmla="*/ 9 w 97"/>
                      <a:gd name="T15" fmla="*/ 153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53">
                        <a:moveTo>
                          <a:pt x="9" y="153"/>
                        </a:moveTo>
                        <a:cubicBezTo>
                          <a:pt x="8" y="153"/>
                          <a:pt x="6" y="153"/>
                          <a:pt x="4" y="152"/>
                        </a:cubicBezTo>
                        <a:cubicBezTo>
                          <a:pt x="1" y="149"/>
                          <a:pt x="0" y="144"/>
                          <a:pt x="3" y="141"/>
                        </a:cubicBezTo>
                        <a:cubicBezTo>
                          <a:pt x="33" y="98"/>
                          <a:pt x="59" y="53"/>
                          <a:pt x="81" y="6"/>
                        </a:cubicBezTo>
                        <a:cubicBezTo>
                          <a:pt x="82" y="2"/>
                          <a:pt x="87" y="0"/>
                          <a:pt x="91" y="2"/>
                        </a:cubicBezTo>
                        <a:cubicBezTo>
                          <a:pt x="95" y="4"/>
                          <a:pt x="97" y="8"/>
                          <a:pt x="95" y="12"/>
                        </a:cubicBezTo>
                        <a:cubicBezTo>
                          <a:pt x="73" y="60"/>
                          <a:pt x="47" y="107"/>
                          <a:pt x="16" y="150"/>
                        </a:cubicBezTo>
                        <a:cubicBezTo>
                          <a:pt x="14" y="152"/>
                          <a:pt x="12" y="153"/>
                          <a:pt x="9" y="153"/>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8" name="Freeform 49">
                    <a:extLst>
                      <a:ext uri="{FF2B5EF4-FFF2-40B4-BE49-F238E27FC236}">
                        <a16:creationId xmlns:a16="http://schemas.microsoft.com/office/drawing/2014/main" id="{D45CFA28-93F4-4574-838C-5364B643A4C2}"/>
                      </a:ext>
                    </a:extLst>
                  </p:cNvPr>
                  <p:cNvSpPr>
                    <a:spLocks/>
                  </p:cNvSpPr>
                  <p:nvPr/>
                </p:nvSpPr>
                <p:spPr bwMode="auto">
                  <a:xfrm>
                    <a:off x="2483879" y="4494039"/>
                    <a:ext cx="818047" cy="143642"/>
                  </a:xfrm>
                  <a:custGeom>
                    <a:avLst/>
                    <a:gdLst>
                      <a:gd name="T0" fmla="*/ 475 w 950"/>
                      <a:gd name="T1" fmla="*/ 167 h 167"/>
                      <a:gd name="T2" fmla="*/ 4 w 950"/>
                      <a:gd name="T3" fmla="*/ 16 h 167"/>
                      <a:gd name="T4" fmla="*/ 2 w 950"/>
                      <a:gd name="T5" fmla="*/ 4 h 167"/>
                      <a:gd name="T6" fmla="*/ 13 w 950"/>
                      <a:gd name="T7" fmla="*/ 3 h 167"/>
                      <a:gd name="T8" fmla="*/ 475 w 950"/>
                      <a:gd name="T9" fmla="*/ 151 h 167"/>
                      <a:gd name="T10" fmla="*/ 937 w 950"/>
                      <a:gd name="T11" fmla="*/ 3 h 167"/>
                      <a:gd name="T12" fmla="*/ 948 w 950"/>
                      <a:gd name="T13" fmla="*/ 4 h 167"/>
                      <a:gd name="T14" fmla="*/ 946 w 950"/>
                      <a:gd name="T15" fmla="*/ 16 h 167"/>
                      <a:gd name="T16" fmla="*/ 475 w 950"/>
                      <a:gd name="T17"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0" h="167">
                        <a:moveTo>
                          <a:pt x="475" y="167"/>
                        </a:moveTo>
                        <a:cubicBezTo>
                          <a:pt x="305" y="167"/>
                          <a:pt x="142" y="115"/>
                          <a:pt x="4" y="16"/>
                        </a:cubicBezTo>
                        <a:cubicBezTo>
                          <a:pt x="1" y="13"/>
                          <a:pt x="0" y="8"/>
                          <a:pt x="2" y="4"/>
                        </a:cubicBezTo>
                        <a:cubicBezTo>
                          <a:pt x="5" y="1"/>
                          <a:pt x="10" y="0"/>
                          <a:pt x="13" y="3"/>
                        </a:cubicBezTo>
                        <a:cubicBezTo>
                          <a:pt x="149" y="100"/>
                          <a:pt x="308" y="151"/>
                          <a:pt x="475" y="151"/>
                        </a:cubicBezTo>
                        <a:cubicBezTo>
                          <a:pt x="642" y="151"/>
                          <a:pt x="801" y="100"/>
                          <a:pt x="937" y="3"/>
                        </a:cubicBezTo>
                        <a:cubicBezTo>
                          <a:pt x="940" y="0"/>
                          <a:pt x="945" y="1"/>
                          <a:pt x="948" y="4"/>
                        </a:cubicBezTo>
                        <a:cubicBezTo>
                          <a:pt x="950" y="8"/>
                          <a:pt x="949" y="13"/>
                          <a:pt x="946" y="16"/>
                        </a:cubicBezTo>
                        <a:cubicBezTo>
                          <a:pt x="808" y="115"/>
                          <a:pt x="645" y="167"/>
                          <a:pt x="475" y="167"/>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9" name="Freeform 50">
                    <a:extLst>
                      <a:ext uri="{FF2B5EF4-FFF2-40B4-BE49-F238E27FC236}">
                        <a16:creationId xmlns:a16="http://schemas.microsoft.com/office/drawing/2014/main" id="{07C1B80E-4E29-49E1-A978-56FC141F6D40}"/>
                      </a:ext>
                    </a:extLst>
                  </p:cNvPr>
                  <p:cNvSpPr>
                    <a:spLocks/>
                  </p:cNvSpPr>
                  <p:nvPr/>
                </p:nvSpPr>
                <p:spPr bwMode="auto">
                  <a:xfrm>
                    <a:off x="2257718" y="4217962"/>
                    <a:ext cx="83536" cy="132436"/>
                  </a:xfrm>
                  <a:custGeom>
                    <a:avLst/>
                    <a:gdLst>
                      <a:gd name="T0" fmla="*/ 88 w 97"/>
                      <a:gd name="T1" fmla="*/ 153 h 153"/>
                      <a:gd name="T2" fmla="*/ 81 w 97"/>
                      <a:gd name="T3" fmla="*/ 150 h 153"/>
                      <a:gd name="T4" fmla="*/ 2 w 97"/>
                      <a:gd name="T5" fmla="*/ 12 h 153"/>
                      <a:gd name="T6" fmla="*/ 6 w 97"/>
                      <a:gd name="T7" fmla="*/ 2 h 153"/>
                      <a:gd name="T8" fmla="*/ 16 w 97"/>
                      <a:gd name="T9" fmla="*/ 6 h 153"/>
                      <a:gd name="T10" fmla="*/ 94 w 97"/>
                      <a:gd name="T11" fmla="*/ 141 h 153"/>
                      <a:gd name="T12" fmla="*/ 93 w 97"/>
                      <a:gd name="T13" fmla="*/ 152 h 153"/>
                      <a:gd name="T14" fmla="*/ 88 w 97"/>
                      <a:gd name="T15" fmla="*/ 153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53">
                        <a:moveTo>
                          <a:pt x="88" y="153"/>
                        </a:moveTo>
                        <a:cubicBezTo>
                          <a:pt x="85" y="153"/>
                          <a:pt x="83" y="152"/>
                          <a:pt x="81" y="150"/>
                        </a:cubicBezTo>
                        <a:cubicBezTo>
                          <a:pt x="50" y="107"/>
                          <a:pt x="24" y="60"/>
                          <a:pt x="2" y="12"/>
                        </a:cubicBezTo>
                        <a:cubicBezTo>
                          <a:pt x="0" y="8"/>
                          <a:pt x="2" y="4"/>
                          <a:pt x="6" y="2"/>
                        </a:cubicBezTo>
                        <a:cubicBezTo>
                          <a:pt x="10" y="0"/>
                          <a:pt x="15" y="2"/>
                          <a:pt x="16" y="6"/>
                        </a:cubicBezTo>
                        <a:cubicBezTo>
                          <a:pt x="38" y="53"/>
                          <a:pt x="64" y="98"/>
                          <a:pt x="94" y="141"/>
                        </a:cubicBezTo>
                        <a:cubicBezTo>
                          <a:pt x="97" y="144"/>
                          <a:pt x="96" y="149"/>
                          <a:pt x="93" y="152"/>
                        </a:cubicBezTo>
                        <a:cubicBezTo>
                          <a:pt x="91" y="153"/>
                          <a:pt x="89" y="153"/>
                          <a:pt x="88" y="153"/>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20" name="Freeform 51">
                    <a:extLst>
                      <a:ext uri="{FF2B5EF4-FFF2-40B4-BE49-F238E27FC236}">
                        <a16:creationId xmlns:a16="http://schemas.microsoft.com/office/drawing/2014/main" id="{D51EFED4-2B5D-4CD6-9455-07D375BF5657}"/>
                      </a:ext>
                    </a:extLst>
                  </p:cNvPr>
                  <p:cNvSpPr>
                    <a:spLocks/>
                  </p:cNvSpPr>
                  <p:nvPr/>
                </p:nvSpPr>
                <p:spPr bwMode="auto">
                  <a:xfrm>
                    <a:off x="2197614" y="3866496"/>
                    <a:ext cx="16300" cy="149755"/>
                  </a:xfrm>
                  <a:custGeom>
                    <a:avLst/>
                    <a:gdLst>
                      <a:gd name="T0" fmla="*/ 12 w 20"/>
                      <a:gd name="T1" fmla="*/ 174 h 174"/>
                      <a:gd name="T2" fmla="*/ 4 w 20"/>
                      <a:gd name="T3" fmla="*/ 166 h 174"/>
                      <a:gd name="T4" fmla="*/ 0 w 20"/>
                      <a:gd name="T5" fmla="*/ 87 h 174"/>
                      <a:gd name="T6" fmla="*/ 4 w 20"/>
                      <a:gd name="T7" fmla="*/ 8 h 174"/>
                      <a:gd name="T8" fmla="*/ 13 w 20"/>
                      <a:gd name="T9" fmla="*/ 0 h 174"/>
                      <a:gd name="T10" fmla="*/ 20 w 20"/>
                      <a:gd name="T11" fmla="*/ 9 h 174"/>
                      <a:gd name="T12" fmla="*/ 16 w 20"/>
                      <a:gd name="T13" fmla="*/ 87 h 174"/>
                      <a:gd name="T14" fmla="*/ 20 w 20"/>
                      <a:gd name="T15" fmla="*/ 165 h 174"/>
                      <a:gd name="T16" fmla="*/ 13 w 20"/>
                      <a:gd name="T17" fmla="*/ 174 h 174"/>
                      <a:gd name="T18" fmla="*/ 12 w 20"/>
                      <a:gd name="T19"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74">
                        <a:moveTo>
                          <a:pt x="12" y="174"/>
                        </a:moveTo>
                        <a:cubicBezTo>
                          <a:pt x="8" y="174"/>
                          <a:pt x="4" y="171"/>
                          <a:pt x="4" y="166"/>
                        </a:cubicBezTo>
                        <a:cubicBezTo>
                          <a:pt x="1" y="140"/>
                          <a:pt x="0" y="113"/>
                          <a:pt x="0" y="87"/>
                        </a:cubicBezTo>
                        <a:cubicBezTo>
                          <a:pt x="0" y="61"/>
                          <a:pt x="1" y="34"/>
                          <a:pt x="4" y="8"/>
                        </a:cubicBezTo>
                        <a:cubicBezTo>
                          <a:pt x="4" y="3"/>
                          <a:pt x="8" y="0"/>
                          <a:pt x="13" y="0"/>
                        </a:cubicBezTo>
                        <a:cubicBezTo>
                          <a:pt x="17" y="1"/>
                          <a:pt x="20" y="5"/>
                          <a:pt x="20" y="9"/>
                        </a:cubicBezTo>
                        <a:cubicBezTo>
                          <a:pt x="17" y="35"/>
                          <a:pt x="16" y="61"/>
                          <a:pt x="16" y="87"/>
                        </a:cubicBezTo>
                        <a:cubicBezTo>
                          <a:pt x="16" y="113"/>
                          <a:pt x="17" y="139"/>
                          <a:pt x="20" y="165"/>
                        </a:cubicBezTo>
                        <a:cubicBezTo>
                          <a:pt x="20" y="169"/>
                          <a:pt x="17" y="173"/>
                          <a:pt x="13" y="174"/>
                        </a:cubicBezTo>
                        <a:cubicBezTo>
                          <a:pt x="12" y="174"/>
                          <a:pt x="12" y="174"/>
                          <a:pt x="12" y="174"/>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21" name="Freeform 52">
                    <a:extLst>
                      <a:ext uri="{FF2B5EF4-FFF2-40B4-BE49-F238E27FC236}">
                        <a16:creationId xmlns:a16="http://schemas.microsoft.com/office/drawing/2014/main" id="{6CEE2C15-F04C-4171-80EF-534AB9CCB93C}"/>
                      </a:ext>
                    </a:extLst>
                  </p:cNvPr>
                  <p:cNvSpPr>
                    <a:spLocks/>
                  </p:cNvSpPr>
                  <p:nvPr/>
                </p:nvSpPr>
                <p:spPr bwMode="auto">
                  <a:xfrm>
                    <a:off x="2257720" y="3532349"/>
                    <a:ext cx="83536" cy="131417"/>
                  </a:xfrm>
                  <a:custGeom>
                    <a:avLst/>
                    <a:gdLst>
                      <a:gd name="T0" fmla="*/ 9 w 97"/>
                      <a:gd name="T1" fmla="*/ 153 h 153"/>
                      <a:gd name="T2" fmla="*/ 6 w 97"/>
                      <a:gd name="T3" fmla="*/ 152 h 153"/>
                      <a:gd name="T4" fmla="*/ 2 w 97"/>
                      <a:gd name="T5" fmla="*/ 142 h 153"/>
                      <a:gd name="T6" fmla="*/ 81 w 97"/>
                      <a:gd name="T7" fmla="*/ 4 h 153"/>
                      <a:gd name="T8" fmla="*/ 93 w 97"/>
                      <a:gd name="T9" fmla="*/ 2 h 153"/>
                      <a:gd name="T10" fmla="*/ 94 w 97"/>
                      <a:gd name="T11" fmla="*/ 13 h 153"/>
                      <a:gd name="T12" fmla="*/ 16 w 97"/>
                      <a:gd name="T13" fmla="*/ 148 h 153"/>
                      <a:gd name="T14" fmla="*/ 9 w 97"/>
                      <a:gd name="T15" fmla="*/ 153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53">
                        <a:moveTo>
                          <a:pt x="9" y="153"/>
                        </a:moveTo>
                        <a:cubicBezTo>
                          <a:pt x="8" y="153"/>
                          <a:pt x="7" y="153"/>
                          <a:pt x="6" y="152"/>
                        </a:cubicBezTo>
                        <a:cubicBezTo>
                          <a:pt x="2" y="150"/>
                          <a:pt x="0" y="146"/>
                          <a:pt x="2" y="142"/>
                        </a:cubicBezTo>
                        <a:cubicBezTo>
                          <a:pt x="24" y="94"/>
                          <a:pt x="50" y="47"/>
                          <a:pt x="81" y="4"/>
                        </a:cubicBezTo>
                        <a:cubicBezTo>
                          <a:pt x="84" y="1"/>
                          <a:pt x="89" y="0"/>
                          <a:pt x="93" y="2"/>
                        </a:cubicBezTo>
                        <a:cubicBezTo>
                          <a:pt x="96" y="5"/>
                          <a:pt x="97" y="10"/>
                          <a:pt x="94" y="13"/>
                        </a:cubicBezTo>
                        <a:cubicBezTo>
                          <a:pt x="64" y="56"/>
                          <a:pt x="38" y="101"/>
                          <a:pt x="16" y="148"/>
                        </a:cubicBezTo>
                        <a:cubicBezTo>
                          <a:pt x="15" y="151"/>
                          <a:pt x="12" y="153"/>
                          <a:pt x="9" y="153"/>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22" name="Freeform 53">
                    <a:extLst>
                      <a:ext uri="{FF2B5EF4-FFF2-40B4-BE49-F238E27FC236}">
                        <a16:creationId xmlns:a16="http://schemas.microsoft.com/office/drawing/2014/main" id="{B42A2643-1CD5-4E21-A097-F2A88F36135A}"/>
                      </a:ext>
                    </a:extLst>
                  </p:cNvPr>
                  <p:cNvSpPr>
                    <a:spLocks/>
                  </p:cNvSpPr>
                  <p:nvPr/>
                </p:nvSpPr>
                <p:spPr bwMode="auto">
                  <a:xfrm>
                    <a:off x="2483881" y="3245065"/>
                    <a:ext cx="818047" cy="143642"/>
                  </a:xfrm>
                  <a:custGeom>
                    <a:avLst/>
                    <a:gdLst>
                      <a:gd name="T0" fmla="*/ 941 w 950"/>
                      <a:gd name="T1" fmla="*/ 166 h 167"/>
                      <a:gd name="T2" fmla="*/ 937 w 950"/>
                      <a:gd name="T3" fmla="*/ 164 h 167"/>
                      <a:gd name="T4" fmla="*/ 475 w 950"/>
                      <a:gd name="T5" fmla="*/ 16 h 167"/>
                      <a:gd name="T6" fmla="*/ 13 w 950"/>
                      <a:gd name="T7" fmla="*/ 164 h 167"/>
                      <a:gd name="T8" fmla="*/ 2 w 950"/>
                      <a:gd name="T9" fmla="*/ 163 h 167"/>
                      <a:gd name="T10" fmla="*/ 4 w 950"/>
                      <a:gd name="T11" fmla="*/ 151 h 167"/>
                      <a:gd name="T12" fmla="*/ 475 w 950"/>
                      <a:gd name="T13" fmla="*/ 0 h 167"/>
                      <a:gd name="T14" fmla="*/ 946 w 950"/>
                      <a:gd name="T15" fmla="*/ 151 h 167"/>
                      <a:gd name="T16" fmla="*/ 948 w 950"/>
                      <a:gd name="T17" fmla="*/ 163 h 167"/>
                      <a:gd name="T18" fmla="*/ 941 w 950"/>
                      <a:gd name="T19"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0" h="167">
                        <a:moveTo>
                          <a:pt x="941" y="166"/>
                        </a:moveTo>
                        <a:cubicBezTo>
                          <a:pt x="940" y="166"/>
                          <a:pt x="938" y="165"/>
                          <a:pt x="937" y="164"/>
                        </a:cubicBezTo>
                        <a:cubicBezTo>
                          <a:pt x="801" y="67"/>
                          <a:pt x="642" y="16"/>
                          <a:pt x="475" y="16"/>
                        </a:cubicBezTo>
                        <a:cubicBezTo>
                          <a:pt x="308" y="16"/>
                          <a:pt x="149" y="67"/>
                          <a:pt x="13" y="164"/>
                        </a:cubicBezTo>
                        <a:cubicBezTo>
                          <a:pt x="10" y="167"/>
                          <a:pt x="5" y="166"/>
                          <a:pt x="2" y="163"/>
                        </a:cubicBezTo>
                        <a:cubicBezTo>
                          <a:pt x="0" y="159"/>
                          <a:pt x="1" y="154"/>
                          <a:pt x="4" y="151"/>
                        </a:cubicBezTo>
                        <a:cubicBezTo>
                          <a:pt x="142" y="52"/>
                          <a:pt x="305" y="0"/>
                          <a:pt x="475" y="0"/>
                        </a:cubicBezTo>
                        <a:cubicBezTo>
                          <a:pt x="645" y="0"/>
                          <a:pt x="808" y="52"/>
                          <a:pt x="946" y="151"/>
                        </a:cubicBezTo>
                        <a:cubicBezTo>
                          <a:pt x="949" y="154"/>
                          <a:pt x="950" y="159"/>
                          <a:pt x="948" y="163"/>
                        </a:cubicBezTo>
                        <a:cubicBezTo>
                          <a:pt x="946" y="165"/>
                          <a:pt x="944" y="166"/>
                          <a:pt x="941" y="166"/>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grpSp>
                <p:nvGrpSpPr>
                  <p:cNvPr id="253" name="Group 252">
                    <a:extLst>
                      <a:ext uri="{FF2B5EF4-FFF2-40B4-BE49-F238E27FC236}">
                        <a16:creationId xmlns:a16="http://schemas.microsoft.com/office/drawing/2014/main" id="{DEFEA3A6-7453-437D-B004-2824180C6D37}"/>
                      </a:ext>
                    </a:extLst>
                  </p:cNvPr>
                  <p:cNvGrpSpPr/>
                  <p:nvPr/>
                </p:nvGrpSpPr>
                <p:grpSpPr>
                  <a:xfrm>
                    <a:off x="1788990" y="2826881"/>
                    <a:ext cx="283578" cy="303578"/>
                    <a:chOff x="3700463" y="2247901"/>
                    <a:chExt cx="630237" cy="674687"/>
                  </a:xfrm>
                  <a:solidFill>
                    <a:srgbClr val="FFA600"/>
                  </a:solidFill>
                </p:grpSpPr>
                <p:sp>
                  <p:nvSpPr>
                    <p:cNvPr id="254" name="Freeform 276">
                      <a:extLst>
                        <a:ext uri="{FF2B5EF4-FFF2-40B4-BE49-F238E27FC236}">
                          <a16:creationId xmlns:a16="http://schemas.microsoft.com/office/drawing/2014/main" id="{134D3E11-A892-4DBD-B6C5-048634A40E3E}"/>
                        </a:ext>
                      </a:extLst>
                    </p:cNvPr>
                    <p:cNvSpPr>
                      <a:spLocks/>
                    </p:cNvSpPr>
                    <p:nvPr/>
                  </p:nvSpPr>
                  <p:spPr bwMode="auto">
                    <a:xfrm>
                      <a:off x="3795713" y="2320926"/>
                      <a:ext cx="436563" cy="476250"/>
                    </a:xfrm>
                    <a:custGeom>
                      <a:avLst/>
                      <a:gdLst>
                        <a:gd name="T0" fmla="*/ 117 w 160"/>
                        <a:gd name="T1" fmla="*/ 175 h 175"/>
                        <a:gd name="T2" fmla="*/ 116 w 160"/>
                        <a:gd name="T3" fmla="*/ 175 h 175"/>
                        <a:gd name="T4" fmla="*/ 113 w 160"/>
                        <a:gd name="T5" fmla="*/ 171 h 175"/>
                        <a:gd name="T6" fmla="*/ 113 w 160"/>
                        <a:gd name="T7" fmla="*/ 166 h 175"/>
                        <a:gd name="T8" fmla="*/ 131 w 160"/>
                        <a:gd name="T9" fmla="*/ 130 h 175"/>
                        <a:gd name="T10" fmla="*/ 152 w 160"/>
                        <a:gd name="T11" fmla="*/ 80 h 175"/>
                        <a:gd name="T12" fmla="*/ 129 w 160"/>
                        <a:gd name="T13" fmla="*/ 28 h 175"/>
                        <a:gd name="T14" fmla="*/ 73 w 160"/>
                        <a:gd name="T15" fmla="*/ 10 h 175"/>
                        <a:gd name="T16" fmla="*/ 11 w 160"/>
                        <a:gd name="T17" fmla="*/ 71 h 175"/>
                        <a:gd name="T18" fmla="*/ 32 w 160"/>
                        <a:gd name="T19" fmla="*/ 131 h 175"/>
                        <a:gd name="T20" fmla="*/ 50 w 160"/>
                        <a:gd name="T21" fmla="*/ 169 h 175"/>
                        <a:gd name="T22" fmla="*/ 50 w 160"/>
                        <a:gd name="T23" fmla="*/ 171 h 175"/>
                        <a:gd name="T24" fmla="*/ 46 w 160"/>
                        <a:gd name="T25" fmla="*/ 175 h 175"/>
                        <a:gd name="T26" fmla="*/ 42 w 160"/>
                        <a:gd name="T27" fmla="*/ 171 h 175"/>
                        <a:gd name="T28" fmla="*/ 42 w 160"/>
                        <a:gd name="T29" fmla="*/ 170 h 175"/>
                        <a:gd name="T30" fmla="*/ 27 w 160"/>
                        <a:gd name="T31" fmla="*/ 136 h 175"/>
                        <a:gd name="T32" fmla="*/ 3 w 160"/>
                        <a:gd name="T33" fmla="*/ 70 h 175"/>
                        <a:gd name="T34" fmla="*/ 72 w 160"/>
                        <a:gd name="T35" fmla="*/ 2 h 175"/>
                        <a:gd name="T36" fmla="*/ 134 w 160"/>
                        <a:gd name="T37" fmla="*/ 22 h 175"/>
                        <a:gd name="T38" fmla="*/ 160 w 160"/>
                        <a:gd name="T39" fmla="*/ 80 h 175"/>
                        <a:gd name="T40" fmla="*/ 137 w 160"/>
                        <a:gd name="T41" fmla="*/ 135 h 175"/>
                        <a:gd name="T42" fmla="*/ 121 w 160"/>
                        <a:gd name="T43" fmla="*/ 167 h 175"/>
                        <a:gd name="T44" fmla="*/ 121 w 160"/>
                        <a:gd name="T45" fmla="*/ 171 h 175"/>
                        <a:gd name="T46" fmla="*/ 117 w 160"/>
                        <a:gd name="T4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0" h="175">
                          <a:moveTo>
                            <a:pt x="117" y="175"/>
                          </a:moveTo>
                          <a:cubicBezTo>
                            <a:pt x="117" y="175"/>
                            <a:pt x="116" y="175"/>
                            <a:pt x="116" y="175"/>
                          </a:cubicBezTo>
                          <a:cubicBezTo>
                            <a:pt x="114" y="175"/>
                            <a:pt x="113" y="173"/>
                            <a:pt x="113" y="171"/>
                          </a:cubicBezTo>
                          <a:cubicBezTo>
                            <a:pt x="113" y="166"/>
                            <a:pt x="113" y="166"/>
                            <a:pt x="113" y="166"/>
                          </a:cubicBezTo>
                          <a:cubicBezTo>
                            <a:pt x="115" y="152"/>
                            <a:pt x="121" y="140"/>
                            <a:pt x="131" y="130"/>
                          </a:cubicBezTo>
                          <a:cubicBezTo>
                            <a:pt x="145" y="116"/>
                            <a:pt x="152" y="99"/>
                            <a:pt x="152" y="80"/>
                          </a:cubicBezTo>
                          <a:cubicBezTo>
                            <a:pt x="152" y="60"/>
                            <a:pt x="144" y="41"/>
                            <a:pt x="129" y="28"/>
                          </a:cubicBezTo>
                          <a:cubicBezTo>
                            <a:pt x="113" y="14"/>
                            <a:pt x="94" y="8"/>
                            <a:pt x="73" y="10"/>
                          </a:cubicBezTo>
                          <a:cubicBezTo>
                            <a:pt x="41" y="14"/>
                            <a:pt x="15" y="39"/>
                            <a:pt x="11" y="71"/>
                          </a:cubicBezTo>
                          <a:cubicBezTo>
                            <a:pt x="8" y="93"/>
                            <a:pt x="16" y="115"/>
                            <a:pt x="32" y="131"/>
                          </a:cubicBezTo>
                          <a:cubicBezTo>
                            <a:pt x="43" y="141"/>
                            <a:pt x="49" y="154"/>
                            <a:pt x="50" y="169"/>
                          </a:cubicBezTo>
                          <a:cubicBezTo>
                            <a:pt x="50" y="171"/>
                            <a:pt x="50" y="171"/>
                            <a:pt x="50" y="171"/>
                          </a:cubicBezTo>
                          <a:cubicBezTo>
                            <a:pt x="50" y="173"/>
                            <a:pt x="48" y="175"/>
                            <a:pt x="46" y="175"/>
                          </a:cubicBezTo>
                          <a:cubicBezTo>
                            <a:pt x="44" y="175"/>
                            <a:pt x="42" y="173"/>
                            <a:pt x="42" y="171"/>
                          </a:cubicBezTo>
                          <a:cubicBezTo>
                            <a:pt x="42" y="170"/>
                            <a:pt x="42" y="170"/>
                            <a:pt x="42" y="170"/>
                          </a:cubicBezTo>
                          <a:cubicBezTo>
                            <a:pt x="41" y="157"/>
                            <a:pt x="36" y="145"/>
                            <a:pt x="27" y="136"/>
                          </a:cubicBezTo>
                          <a:cubicBezTo>
                            <a:pt x="9" y="119"/>
                            <a:pt x="0" y="95"/>
                            <a:pt x="3" y="70"/>
                          </a:cubicBezTo>
                          <a:cubicBezTo>
                            <a:pt x="7" y="35"/>
                            <a:pt x="37" y="6"/>
                            <a:pt x="72" y="2"/>
                          </a:cubicBezTo>
                          <a:cubicBezTo>
                            <a:pt x="95" y="0"/>
                            <a:pt x="117" y="7"/>
                            <a:pt x="134" y="22"/>
                          </a:cubicBezTo>
                          <a:cubicBezTo>
                            <a:pt x="151" y="37"/>
                            <a:pt x="160" y="58"/>
                            <a:pt x="160" y="80"/>
                          </a:cubicBezTo>
                          <a:cubicBezTo>
                            <a:pt x="160" y="101"/>
                            <a:pt x="152" y="120"/>
                            <a:pt x="137" y="135"/>
                          </a:cubicBezTo>
                          <a:cubicBezTo>
                            <a:pt x="128" y="144"/>
                            <a:pt x="123" y="155"/>
                            <a:pt x="121" y="167"/>
                          </a:cubicBezTo>
                          <a:cubicBezTo>
                            <a:pt x="121" y="171"/>
                            <a:pt x="121" y="171"/>
                            <a:pt x="121" y="171"/>
                          </a:cubicBezTo>
                          <a:cubicBezTo>
                            <a:pt x="120" y="173"/>
                            <a:pt x="119" y="175"/>
                            <a:pt x="117"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55" name="Freeform 277">
                      <a:extLst>
                        <a:ext uri="{FF2B5EF4-FFF2-40B4-BE49-F238E27FC236}">
                          <a16:creationId xmlns:a16="http://schemas.microsoft.com/office/drawing/2014/main" id="{261CC587-12CD-4E6D-B84C-FCD0A552463E}"/>
                        </a:ext>
                      </a:extLst>
                    </p:cNvPr>
                    <p:cNvSpPr>
                      <a:spLocks/>
                    </p:cNvSpPr>
                    <p:nvPr/>
                  </p:nvSpPr>
                  <p:spPr bwMode="auto">
                    <a:xfrm>
                      <a:off x="3905250" y="2838451"/>
                      <a:ext cx="223838" cy="22225"/>
                    </a:xfrm>
                    <a:custGeom>
                      <a:avLst/>
                      <a:gdLst>
                        <a:gd name="T0" fmla="*/ 78 w 82"/>
                        <a:gd name="T1" fmla="*/ 8 h 8"/>
                        <a:gd name="T2" fmla="*/ 4 w 82"/>
                        <a:gd name="T3" fmla="*/ 8 h 8"/>
                        <a:gd name="T4" fmla="*/ 0 w 82"/>
                        <a:gd name="T5" fmla="*/ 4 h 8"/>
                        <a:gd name="T6" fmla="*/ 4 w 82"/>
                        <a:gd name="T7" fmla="*/ 0 h 8"/>
                        <a:gd name="T8" fmla="*/ 78 w 82"/>
                        <a:gd name="T9" fmla="*/ 0 h 8"/>
                        <a:gd name="T10" fmla="*/ 82 w 82"/>
                        <a:gd name="T11" fmla="*/ 4 h 8"/>
                        <a:gd name="T12" fmla="*/ 78 w 82"/>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2" h="8">
                          <a:moveTo>
                            <a:pt x="78" y="8"/>
                          </a:moveTo>
                          <a:cubicBezTo>
                            <a:pt x="4" y="8"/>
                            <a:pt x="4" y="8"/>
                            <a:pt x="4" y="8"/>
                          </a:cubicBezTo>
                          <a:cubicBezTo>
                            <a:pt x="1" y="8"/>
                            <a:pt x="0" y="6"/>
                            <a:pt x="0" y="4"/>
                          </a:cubicBezTo>
                          <a:cubicBezTo>
                            <a:pt x="0" y="2"/>
                            <a:pt x="1" y="0"/>
                            <a:pt x="4" y="0"/>
                          </a:cubicBezTo>
                          <a:cubicBezTo>
                            <a:pt x="78" y="0"/>
                            <a:pt x="78" y="0"/>
                            <a:pt x="78" y="0"/>
                          </a:cubicBezTo>
                          <a:cubicBezTo>
                            <a:pt x="80" y="0"/>
                            <a:pt x="82" y="2"/>
                            <a:pt x="82" y="4"/>
                          </a:cubicBezTo>
                          <a:cubicBezTo>
                            <a:pt x="82" y="6"/>
                            <a:pt x="80" y="8"/>
                            <a:pt x="7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56" name="Freeform 278">
                      <a:extLst>
                        <a:ext uri="{FF2B5EF4-FFF2-40B4-BE49-F238E27FC236}">
                          <a16:creationId xmlns:a16="http://schemas.microsoft.com/office/drawing/2014/main" id="{B32BB2AB-FBCC-4639-B3C5-9E07947B9CFE}"/>
                        </a:ext>
                      </a:extLst>
                    </p:cNvPr>
                    <p:cNvSpPr>
                      <a:spLocks/>
                    </p:cNvSpPr>
                    <p:nvPr/>
                  </p:nvSpPr>
                  <p:spPr bwMode="auto">
                    <a:xfrm>
                      <a:off x="3943350" y="2900363"/>
                      <a:ext cx="147638" cy="22225"/>
                    </a:xfrm>
                    <a:custGeom>
                      <a:avLst/>
                      <a:gdLst>
                        <a:gd name="T0" fmla="*/ 50 w 54"/>
                        <a:gd name="T1" fmla="*/ 8 h 8"/>
                        <a:gd name="T2" fmla="*/ 4 w 54"/>
                        <a:gd name="T3" fmla="*/ 8 h 8"/>
                        <a:gd name="T4" fmla="*/ 0 w 54"/>
                        <a:gd name="T5" fmla="*/ 4 h 8"/>
                        <a:gd name="T6" fmla="*/ 4 w 54"/>
                        <a:gd name="T7" fmla="*/ 0 h 8"/>
                        <a:gd name="T8" fmla="*/ 50 w 54"/>
                        <a:gd name="T9" fmla="*/ 0 h 8"/>
                        <a:gd name="T10" fmla="*/ 54 w 54"/>
                        <a:gd name="T11" fmla="*/ 4 h 8"/>
                        <a:gd name="T12" fmla="*/ 50 w 5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54" h="8">
                          <a:moveTo>
                            <a:pt x="50" y="8"/>
                          </a:moveTo>
                          <a:cubicBezTo>
                            <a:pt x="4" y="8"/>
                            <a:pt x="4" y="8"/>
                            <a:pt x="4" y="8"/>
                          </a:cubicBezTo>
                          <a:cubicBezTo>
                            <a:pt x="1" y="8"/>
                            <a:pt x="0" y="6"/>
                            <a:pt x="0" y="4"/>
                          </a:cubicBezTo>
                          <a:cubicBezTo>
                            <a:pt x="0" y="2"/>
                            <a:pt x="1" y="0"/>
                            <a:pt x="4" y="0"/>
                          </a:cubicBezTo>
                          <a:cubicBezTo>
                            <a:pt x="50" y="0"/>
                            <a:pt x="50" y="0"/>
                            <a:pt x="50" y="0"/>
                          </a:cubicBezTo>
                          <a:cubicBezTo>
                            <a:pt x="52" y="0"/>
                            <a:pt x="54" y="2"/>
                            <a:pt x="54" y="4"/>
                          </a:cubicBezTo>
                          <a:cubicBezTo>
                            <a:pt x="54" y="6"/>
                            <a:pt x="52" y="8"/>
                            <a:pt x="5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57" name="Freeform 279">
                      <a:extLst>
                        <a:ext uri="{FF2B5EF4-FFF2-40B4-BE49-F238E27FC236}">
                          <a16:creationId xmlns:a16="http://schemas.microsoft.com/office/drawing/2014/main" id="{808AD449-075A-49D3-A3F5-B2A7626D7175}"/>
                        </a:ext>
                      </a:extLst>
                    </p:cNvPr>
                    <p:cNvSpPr>
                      <a:spLocks/>
                    </p:cNvSpPr>
                    <p:nvPr/>
                  </p:nvSpPr>
                  <p:spPr bwMode="auto">
                    <a:xfrm>
                      <a:off x="3875088" y="2473326"/>
                      <a:ext cx="293688" cy="182563"/>
                    </a:xfrm>
                    <a:custGeom>
                      <a:avLst/>
                      <a:gdLst>
                        <a:gd name="T0" fmla="*/ 37 w 108"/>
                        <a:gd name="T1" fmla="*/ 67 h 67"/>
                        <a:gd name="T2" fmla="*/ 28 w 108"/>
                        <a:gd name="T3" fmla="*/ 61 h 67"/>
                        <a:gd name="T4" fmla="*/ 17 w 108"/>
                        <a:gd name="T5" fmla="*/ 35 h 67"/>
                        <a:gd name="T6" fmla="*/ 14 w 108"/>
                        <a:gd name="T7" fmla="*/ 35 h 67"/>
                        <a:gd name="T8" fmla="*/ 4 w 108"/>
                        <a:gd name="T9" fmla="*/ 35 h 67"/>
                        <a:gd name="T10" fmla="*/ 0 w 108"/>
                        <a:gd name="T11" fmla="*/ 31 h 67"/>
                        <a:gd name="T12" fmla="*/ 4 w 108"/>
                        <a:gd name="T13" fmla="*/ 27 h 67"/>
                        <a:gd name="T14" fmla="*/ 14 w 108"/>
                        <a:gd name="T15" fmla="*/ 27 h 67"/>
                        <a:gd name="T16" fmla="*/ 20 w 108"/>
                        <a:gd name="T17" fmla="*/ 27 h 67"/>
                        <a:gd name="T18" fmla="*/ 24 w 108"/>
                        <a:gd name="T19" fmla="*/ 30 h 67"/>
                        <a:gd name="T20" fmla="*/ 35 w 108"/>
                        <a:gd name="T21" fmla="*/ 58 h 67"/>
                        <a:gd name="T22" fmla="*/ 37 w 108"/>
                        <a:gd name="T23" fmla="*/ 59 h 67"/>
                        <a:gd name="T24" fmla="*/ 39 w 108"/>
                        <a:gd name="T25" fmla="*/ 57 h 67"/>
                        <a:gd name="T26" fmla="*/ 48 w 108"/>
                        <a:gd name="T27" fmla="*/ 8 h 67"/>
                        <a:gd name="T28" fmla="*/ 57 w 108"/>
                        <a:gd name="T29" fmla="*/ 0 h 67"/>
                        <a:gd name="T30" fmla="*/ 67 w 108"/>
                        <a:gd name="T31" fmla="*/ 6 h 67"/>
                        <a:gd name="T32" fmla="*/ 79 w 108"/>
                        <a:gd name="T33" fmla="*/ 39 h 67"/>
                        <a:gd name="T34" fmla="*/ 81 w 108"/>
                        <a:gd name="T35" fmla="*/ 40 h 67"/>
                        <a:gd name="T36" fmla="*/ 83 w 108"/>
                        <a:gd name="T37" fmla="*/ 39 h 67"/>
                        <a:gd name="T38" fmla="*/ 90 w 108"/>
                        <a:gd name="T39" fmla="*/ 24 h 67"/>
                        <a:gd name="T40" fmla="*/ 93 w 108"/>
                        <a:gd name="T41" fmla="*/ 22 h 67"/>
                        <a:gd name="T42" fmla="*/ 104 w 108"/>
                        <a:gd name="T43" fmla="*/ 22 h 67"/>
                        <a:gd name="T44" fmla="*/ 108 w 108"/>
                        <a:gd name="T45" fmla="*/ 26 h 67"/>
                        <a:gd name="T46" fmla="*/ 104 w 108"/>
                        <a:gd name="T47" fmla="*/ 30 h 67"/>
                        <a:gd name="T48" fmla="*/ 96 w 108"/>
                        <a:gd name="T49" fmla="*/ 30 h 67"/>
                        <a:gd name="T50" fmla="*/ 90 w 108"/>
                        <a:gd name="T51" fmla="*/ 42 h 67"/>
                        <a:gd name="T52" fmla="*/ 80 w 108"/>
                        <a:gd name="T53" fmla="*/ 48 h 67"/>
                        <a:gd name="T54" fmla="*/ 71 w 108"/>
                        <a:gd name="T55" fmla="*/ 42 h 67"/>
                        <a:gd name="T56" fmla="*/ 60 w 108"/>
                        <a:gd name="T57" fmla="*/ 9 h 67"/>
                        <a:gd name="T58" fmla="*/ 58 w 108"/>
                        <a:gd name="T59" fmla="*/ 8 h 67"/>
                        <a:gd name="T60" fmla="*/ 56 w 108"/>
                        <a:gd name="T61" fmla="*/ 9 h 67"/>
                        <a:gd name="T62" fmla="*/ 46 w 108"/>
                        <a:gd name="T63" fmla="*/ 59 h 67"/>
                        <a:gd name="T64" fmla="*/ 38 w 108"/>
                        <a:gd name="T65" fmla="*/ 67 h 67"/>
                        <a:gd name="T66" fmla="*/ 37 w 108"/>
                        <a:gd name="T6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8" h="67">
                          <a:moveTo>
                            <a:pt x="37" y="67"/>
                          </a:moveTo>
                          <a:cubicBezTo>
                            <a:pt x="33" y="67"/>
                            <a:pt x="29" y="65"/>
                            <a:pt x="28" y="61"/>
                          </a:cubicBezTo>
                          <a:cubicBezTo>
                            <a:pt x="24" y="53"/>
                            <a:pt x="21" y="44"/>
                            <a:pt x="17" y="35"/>
                          </a:cubicBezTo>
                          <a:cubicBezTo>
                            <a:pt x="15" y="35"/>
                            <a:pt x="15" y="35"/>
                            <a:pt x="14" y="35"/>
                          </a:cubicBezTo>
                          <a:cubicBezTo>
                            <a:pt x="13" y="35"/>
                            <a:pt x="11" y="35"/>
                            <a:pt x="4" y="35"/>
                          </a:cubicBezTo>
                          <a:cubicBezTo>
                            <a:pt x="2" y="35"/>
                            <a:pt x="0" y="33"/>
                            <a:pt x="0" y="31"/>
                          </a:cubicBezTo>
                          <a:cubicBezTo>
                            <a:pt x="0" y="29"/>
                            <a:pt x="2" y="27"/>
                            <a:pt x="4" y="27"/>
                          </a:cubicBezTo>
                          <a:cubicBezTo>
                            <a:pt x="11" y="27"/>
                            <a:pt x="13" y="27"/>
                            <a:pt x="14" y="27"/>
                          </a:cubicBezTo>
                          <a:cubicBezTo>
                            <a:pt x="15" y="27"/>
                            <a:pt x="16" y="27"/>
                            <a:pt x="20" y="27"/>
                          </a:cubicBezTo>
                          <a:cubicBezTo>
                            <a:pt x="22" y="27"/>
                            <a:pt x="23" y="28"/>
                            <a:pt x="24" y="30"/>
                          </a:cubicBezTo>
                          <a:cubicBezTo>
                            <a:pt x="27" y="39"/>
                            <a:pt x="32" y="49"/>
                            <a:pt x="35" y="58"/>
                          </a:cubicBezTo>
                          <a:cubicBezTo>
                            <a:pt x="35" y="59"/>
                            <a:pt x="36" y="59"/>
                            <a:pt x="37" y="59"/>
                          </a:cubicBezTo>
                          <a:cubicBezTo>
                            <a:pt x="37" y="59"/>
                            <a:pt x="38" y="59"/>
                            <a:pt x="39" y="57"/>
                          </a:cubicBezTo>
                          <a:cubicBezTo>
                            <a:pt x="48" y="8"/>
                            <a:pt x="48" y="8"/>
                            <a:pt x="48" y="8"/>
                          </a:cubicBezTo>
                          <a:cubicBezTo>
                            <a:pt x="49" y="3"/>
                            <a:pt x="53" y="0"/>
                            <a:pt x="57" y="0"/>
                          </a:cubicBezTo>
                          <a:cubicBezTo>
                            <a:pt x="62" y="0"/>
                            <a:pt x="66" y="2"/>
                            <a:pt x="67" y="6"/>
                          </a:cubicBezTo>
                          <a:cubicBezTo>
                            <a:pt x="79" y="39"/>
                            <a:pt x="79" y="39"/>
                            <a:pt x="79" y="39"/>
                          </a:cubicBezTo>
                          <a:cubicBezTo>
                            <a:pt x="79" y="40"/>
                            <a:pt x="80" y="40"/>
                            <a:pt x="81" y="40"/>
                          </a:cubicBezTo>
                          <a:cubicBezTo>
                            <a:pt x="81" y="40"/>
                            <a:pt x="82" y="40"/>
                            <a:pt x="83" y="39"/>
                          </a:cubicBezTo>
                          <a:cubicBezTo>
                            <a:pt x="90" y="24"/>
                            <a:pt x="90" y="24"/>
                            <a:pt x="90" y="24"/>
                          </a:cubicBezTo>
                          <a:cubicBezTo>
                            <a:pt x="90" y="23"/>
                            <a:pt x="92" y="22"/>
                            <a:pt x="93" y="22"/>
                          </a:cubicBezTo>
                          <a:cubicBezTo>
                            <a:pt x="104" y="22"/>
                            <a:pt x="104" y="22"/>
                            <a:pt x="104" y="22"/>
                          </a:cubicBezTo>
                          <a:cubicBezTo>
                            <a:pt x="106" y="22"/>
                            <a:pt x="108" y="23"/>
                            <a:pt x="108" y="26"/>
                          </a:cubicBezTo>
                          <a:cubicBezTo>
                            <a:pt x="108" y="28"/>
                            <a:pt x="106" y="30"/>
                            <a:pt x="104" y="30"/>
                          </a:cubicBezTo>
                          <a:cubicBezTo>
                            <a:pt x="96" y="30"/>
                            <a:pt x="96" y="30"/>
                            <a:pt x="96" y="30"/>
                          </a:cubicBezTo>
                          <a:cubicBezTo>
                            <a:pt x="90" y="42"/>
                            <a:pt x="90" y="42"/>
                            <a:pt x="90" y="42"/>
                          </a:cubicBezTo>
                          <a:cubicBezTo>
                            <a:pt x="88" y="46"/>
                            <a:pt x="84" y="48"/>
                            <a:pt x="80" y="48"/>
                          </a:cubicBezTo>
                          <a:cubicBezTo>
                            <a:pt x="76" y="48"/>
                            <a:pt x="73" y="45"/>
                            <a:pt x="71" y="42"/>
                          </a:cubicBezTo>
                          <a:cubicBezTo>
                            <a:pt x="60" y="9"/>
                            <a:pt x="60" y="9"/>
                            <a:pt x="60" y="9"/>
                          </a:cubicBezTo>
                          <a:cubicBezTo>
                            <a:pt x="59" y="8"/>
                            <a:pt x="59" y="8"/>
                            <a:pt x="58" y="8"/>
                          </a:cubicBezTo>
                          <a:cubicBezTo>
                            <a:pt x="57" y="8"/>
                            <a:pt x="57" y="8"/>
                            <a:pt x="56" y="9"/>
                          </a:cubicBezTo>
                          <a:cubicBezTo>
                            <a:pt x="46" y="59"/>
                            <a:pt x="46" y="59"/>
                            <a:pt x="46" y="59"/>
                          </a:cubicBezTo>
                          <a:cubicBezTo>
                            <a:pt x="46" y="63"/>
                            <a:pt x="42" y="67"/>
                            <a:pt x="38" y="67"/>
                          </a:cubicBezTo>
                          <a:cubicBezTo>
                            <a:pt x="37" y="67"/>
                            <a:pt x="37" y="67"/>
                            <a:pt x="37"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58" name="Freeform 280">
                      <a:extLst>
                        <a:ext uri="{FF2B5EF4-FFF2-40B4-BE49-F238E27FC236}">
                          <a16:creationId xmlns:a16="http://schemas.microsoft.com/office/drawing/2014/main" id="{FC5D0CEA-C274-4EAC-911A-DF530F9EFA1C}"/>
                        </a:ext>
                      </a:extLst>
                    </p:cNvPr>
                    <p:cNvSpPr>
                      <a:spLocks/>
                    </p:cNvSpPr>
                    <p:nvPr/>
                  </p:nvSpPr>
                  <p:spPr bwMode="auto">
                    <a:xfrm>
                      <a:off x="3719513" y="2563813"/>
                      <a:ext cx="117475" cy="201613"/>
                    </a:xfrm>
                    <a:custGeom>
                      <a:avLst/>
                      <a:gdLst>
                        <a:gd name="T0" fmla="*/ 39 w 43"/>
                        <a:gd name="T1" fmla="*/ 74 h 74"/>
                        <a:gd name="T2" fmla="*/ 36 w 43"/>
                        <a:gd name="T3" fmla="*/ 72 h 74"/>
                        <a:gd name="T4" fmla="*/ 1 w 43"/>
                        <a:gd name="T5" fmla="*/ 4 h 74"/>
                        <a:gd name="T6" fmla="*/ 4 w 43"/>
                        <a:gd name="T7" fmla="*/ 0 h 74"/>
                        <a:gd name="T8" fmla="*/ 9 w 43"/>
                        <a:gd name="T9" fmla="*/ 4 h 74"/>
                        <a:gd name="T10" fmla="*/ 41 w 43"/>
                        <a:gd name="T11" fmla="*/ 67 h 74"/>
                        <a:gd name="T12" fmla="*/ 42 w 43"/>
                        <a:gd name="T13" fmla="*/ 72 h 74"/>
                        <a:gd name="T14" fmla="*/ 39 w 43"/>
                        <a:gd name="T15" fmla="*/ 7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74">
                          <a:moveTo>
                            <a:pt x="39" y="74"/>
                          </a:moveTo>
                          <a:cubicBezTo>
                            <a:pt x="38" y="74"/>
                            <a:pt x="37" y="73"/>
                            <a:pt x="36" y="72"/>
                          </a:cubicBezTo>
                          <a:cubicBezTo>
                            <a:pt x="16" y="55"/>
                            <a:pt x="4" y="31"/>
                            <a:pt x="1" y="4"/>
                          </a:cubicBezTo>
                          <a:cubicBezTo>
                            <a:pt x="0" y="2"/>
                            <a:pt x="2" y="0"/>
                            <a:pt x="4" y="0"/>
                          </a:cubicBezTo>
                          <a:cubicBezTo>
                            <a:pt x="6" y="0"/>
                            <a:pt x="8" y="1"/>
                            <a:pt x="9" y="4"/>
                          </a:cubicBezTo>
                          <a:cubicBezTo>
                            <a:pt x="11" y="28"/>
                            <a:pt x="23" y="50"/>
                            <a:pt x="41" y="67"/>
                          </a:cubicBezTo>
                          <a:cubicBezTo>
                            <a:pt x="43" y="68"/>
                            <a:pt x="43" y="71"/>
                            <a:pt x="42" y="72"/>
                          </a:cubicBezTo>
                          <a:cubicBezTo>
                            <a:pt x="41" y="73"/>
                            <a:pt x="40" y="74"/>
                            <a:pt x="3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59" name="Freeform 281">
                      <a:extLst>
                        <a:ext uri="{FF2B5EF4-FFF2-40B4-BE49-F238E27FC236}">
                          <a16:creationId xmlns:a16="http://schemas.microsoft.com/office/drawing/2014/main" id="{56F0951E-C430-425C-851B-3A333DC4A5F9}"/>
                        </a:ext>
                      </a:extLst>
                    </p:cNvPr>
                    <p:cNvSpPr>
                      <a:spLocks/>
                    </p:cNvSpPr>
                    <p:nvPr/>
                  </p:nvSpPr>
                  <p:spPr bwMode="auto">
                    <a:xfrm>
                      <a:off x="3722688" y="2249488"/>
                      <a:ext cx="258763" cy="258763"/>
                    </a:xfrm>
                    <a:custGeom>
                      <a:avLst/>
                      <a:gdLst>
                        <a:gd name="T0" fmla="*/ 4 w 95"/>
                        <a:gd name="T1" fmla="*/ 95 h 95"/>
                        <a:gd name="T2" fmla="*/ 4 w 95"/>
                        <a:gd name="T3" fmla="*/ 95 h 95"/>
                        <a:gd name="T4" fmla="*/ 0 w 95"/>
                        <a:gd name="T5" fmla="*/ 90 h 95"/>
                        <a:gd name="T6" fmla="*/ 90 w 95"/>
                        <a:gd name="T7" fmla="*/ 0 h 95"/>
                        <a:gd name="T8" fmla="*/ 95 w 95"/>
                        <a:gd name="T9" fmla="*/ 4 h 95"/>
                        <a:gd name="T10" fmla="*/ 92 w 95"/>
                        <a:gd name="T11" fmla="*/ 8 h 95"/>
                        <a:gd name="T12" fmla="*/ 8 w 95"/>
                        <a:gd name="T13" fmla="*/ 92 h 95"/>
                        <a:gd name="T14" fmla="*/ 4 w 95"/>
                        <a:gd name="T15" fmla="*/ 95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95">
                          <a:moveTo>
                            <a:pt x="4" y="95"/>
                          </a:moveTo>
                          <a:cubicBezTo>
                            <a:pt x="4" y="95"/>
                            <a:pt x="4" y="95"/>
                            <a:pt x="4" y="95"/>
                          </a:cubicBezTo>
                          <a:cubicBezTo>
                            <a:pt x="1" y="95"/>
                            <a:pt x="0" y="93"/>
                            <a:pt x="0" y="90"/>
                          </a:cubicBezTo>
                          <a:cubicBezTo>
                            <a:pt x="7" y="44"/>
                            <a:pt x="44" y="7"/>
                            <a:pt x="90" y="0"/>
                          </a:cubicBezTo>
                          <a:cubicBezTo>
                            <a:pt x="93" y="0"/>
                            <a:pt x="95" y="1"/>
                            <a:pt x="95" y="4"/>
                          </a:cubicBezTo>
                          <a:cubicBezTo>
                            <a:pt x="95" y="6"/>
                            <a:pt x="94" y="8"/>
                            <a:pt x="92" y="8"/>
                          </a:cubicBezTo>
                          <a:cubicBezTo>
                            <a:pt x="48" y="15"/>
                            <a:pt x="15" y="48"/>
                            <a:pt x="8" y="92"/>
                          </a:cubicBezTo>
                          <a:cubicBezTo>
                            <a:pt x="8" y="94"/>
                            <a:pt x="6" y="95"/>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60" name="Freeform 282">
                      <a:extLst>
                        <a:ext uri="{FF2B5EF4-FFF2-40B4-BE49-F238E27FC236}">
                          <a16:creationId xmlns:a16="http://schemas.microsoft.com/office/drawing/2014/main" id="{2601835E-01BD-4CB1-9111-95158414E6FA}"/>
                        </a:ext>
                      </a:extLst>
                    </p:cNvPr>
                    <p:cNvSpPr>
                      <a:spLocks/>
                    </p:cNvSpPr>
                    <p:nvPr/>
                  </p:nvSpPr>
                  <p:spPr bwMode="auto">
                    <a:xfrm>
                      <a:off x="4046538" y="2249488"/>
                      <a:ext cx="258763" cy="258763"/>
                    </a:xfrm>
                    <a:custGeom>
                      <a:avLst/>
                      <a:gdLst>
                        <a:gd name="T0" fmla="*/ 91 w 95"/>
                        <a:gd name="T1" fmla="*/ 95 h 95"/>
                        <a:gd name="T2" fmla="*/ 87 w 95"/>
                        <a:gd name="T3" fmla="*/ 92 h 95"/>
                        <a:gd name="T4" fmla="*/ 3 w 95"/>
                        <a:gd name="T5" fmla="*/ 8 h 95"/>
                        <a:gd name="T6" fmla="*/ 0 w 95"/>
                        <a:gd name="T7" fmla="*/ 4 h 95"/>
                        <a:gd name="T8" fmla="*/ 5 w 95"/>
                        <a:gd name="T9" fmla="*/ 0 h 95"/>
                        <a:gd name="T10" fmla="*/ 95 w 95"/>
                        <a:gd name="T11" fmla="*/ 90 h 95"/>
                        <a:gd name="T12" fmla="*/ 91 w 95"/>
                        <a:gd name="T13" fmla="*/ 95 h 95"/>
                        <a:gd name="T14" fmla="*/ 91 w 95"/>
                        <a:gd name="T15" fmla="*/ 95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95">
                          <a:moveTo>
                            <a:pt x="91" y="95"/>
                          </a:moveTo>
                          <a:cubicBezTo>
                            <a:pt x="89" y="95"/>
                            <a:pt x="87" y="94"/>
                            <a:pt x="87" y="92"/>
                          </a:cubicBezTo>
                          <a:cubicBezTo>
                            <a:pt x="80" y="48"/>
                            <a:pt x="47" y="15"/>
                            <a:pt x="3" y="8"/>
                          </a:cubicBezTo>
                          <a:cubicBezTo>
                            <a:pt x="1" y="8"/>
                            <a:pt x="0" y="6"/>
                            <a:pt x="0" y="4"/>
                          </a:cubicBezTo>
                          <a:cubicBezTo>
                            <a:pt x="0" y="1"/>
                            <a:pt x="2" y="0"/>
                            <a:pt x="5" y="0"/>
                          </a:cubicBezTo>
                          <a:cubicBezTo>
                            <a:pt x="51" y="7"/>
                            <a:pt x="88" y="44"/>
                            <a:pt x="95" y="90"/>
                          </a:cubicBezTo>
                          <a:cubicBezTo>
                            <a:pt x="95" y="93"/>
                            <a:pt x="94" y="95"/>
                            <a:pt x="91" y="95"/>
                          </a:cubicBezTo>
                          <a:cubicBezTo>
                            <a:pt x="91" y="95"/>
                            <a:pt x="91" y="95"/>
                            <a:pt x="91"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61" name="Freeform 283">
                      <a:extLst>
                        <a:ext uri="{FF2B5EF4-FFF2-40B4-BE49-F238E27FC236}">
                          <a16:creationId xmlns:a16="http://schemas.microsoft.com/office/drawing/2014/main" id="{3CBD9AFA-B937-4069-9EDA-E1A220BEFC41}"/>
                        </a:ext>
                      </a:extLst>
                    </p:cNvPr>
                    <p:cNvSpPr>
                      <a:spLocks/>
                    </p:cNvSpPr>
                    <p:nvPr/>
                  </p:nvSpPr>
                  <p:spPr bwMode="auto">
                    <a:xfrm>
                      <a:off x="4191000" y="2563813"/>
                      <a:ext cx="117475" cy="198438"/>
                    </a:xfrm>
                    <a:custGeom>
                      <a:avLst/>
                      <a:gdLst>
                        <a:gd name="T0" fmla="*/ 4 w 43"/>
                        <a:gd name="T1" fmla="*/ 73 h 73"/>
                        <a:gd name="T2" fmla="*/ 1 w 43"/>
                        <a:gd name="T3" fmla="*/ 72 h 73"/>
                        <a:gd name="T4" fmla="*/ 2 w 43"/>
                        <a:gd name="T5" fmla="*/ 66 h 73"/>
                        <a:gd name="T6" fmla="*/ 34 w 43"/>
                        <a:gd name="T7" fmla="*/ 4 h 73"/>
                        <a:gd name="T8" fmla="*/ 39 w 43"/>
                        <a:gd name="T9" fmla="*/ 0 h 73"/>
                        <a:gd name="T10" fmla="*/ 42 w 43"/>
                        <a:gd name="T11" fmla="*/ 4 h 73"/>
                        <a:gd name="T12" fmla="*/ 7 w 43"/>
                        <a:gd name="T13" fmla="*/ 72 h 73"/>
                        <a:gd name="T14" fmla="*/ 4 w 43"/>
                        <a:gd name="T15" fmla="*/ 7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73">
                          <a:moveTo>
                            <a:pt x="4" y="73"/>
                          </a:moveTo>
                          <a:cubicBezTo>
                            <a:pt x="3" y="73"/>
                            <a:pt x="2" y="73"/>
                            <a:pt x="1" y="72"/>
                          </a:cubicBezTo>
                          <a:cubicBezTo>
                            <a:pt x="0" y="70"/>
                            <a:pt x="0" y="68"/>
                            <a:pt x="2" y="66"/>
                          </a:cubicBezTo>
                          <a:cubicBezTo>
                            <a:pt x="20" y="50"/>
                            <a:pt x="32" y="28"/>
                            <a:pt x="34" y="4"/>
                          </a:cubicBezTo>
                          <a:cubicBezTo>
                            <a:pt x="35" y="1"/>
                            <a:pt x="37" y="0"/>
                            <a:pt x="39" y="0"/>
                          </a:cubicBezTo>
                          <a:cubicBezTo>
                            <a:pt x="41" y="0"/>
                            <a:pt x="43" y="2"/>
                            <a:pt x="42" y="4"/>
                          </a:cubicBezTo>
                          <a:cubicBezTo>
                            <a:pt x="39" y="31"/>
                            <a:pt x="27" y="55"/>
                            <a:pt x="7" y="72"/>
                          </a:cubicBezTo>
                          <a:cubicBezTo>
                            <a:pt x="6" y="73"/>
                            <a:pt x="5" y="73"/>
                            <a:pt x="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62" name="Freeform 284">
                      <a:extLst>
                        <a:ext uri="{FF2B5EF4-FFF2-40B4-BE49-F238E27FC236}">
                          <a16:creationId xmlns:a16="http://schemas.microsoft.com/office/drawing/2014/main" id="{C1111CD3-053A-4584-B647-ACF235C9A020}"/>
                        </a:ext>
                      </a:extLst>
                    </p:cNvPr>
                    <p:cNvSpPr>
                      <a:spLocks/>
                    </p:cNvSpPr>
                    <p:nvPr/>
                  </p:nvSpPr>
                  <p:spPr bwMode="auto">
                    <a:xfrm>
                      <a:off x="4213225" y="2247901"/>
                      <a:ext cx="117475" cy="115888"/>
                    </a:xfrm>
                    <a:custGeom>
                      <a:avLst/>
                      <a:gdLst>
                        <a:gd name="T0" fmla="*/ 4 w 43"/>
                        <a:gd name="T1" fmla="*/ 43 h 43"/>
                        <a:gd name="T2" fmla="*/ 1 w 43"/>
                        <a:gd name="T3" fmla="*/ 42 h 43"/>
                        <a:gd name="T4" fmla="*/ 1 w 43"/>
                        <a:gd name="T5" fmla="*/ 36 h 43"/>
                        <a:gd name="T6" fmla="*/ 35 w 43"/>
                        <a:gd name="T7" fmla="*/ 2 h 43"/>
                        <a:gd name="T8" fmla="*/ 41 w 43"/>
                        <a:gd name="T9" fmla="*/ 2 h 43"/>
                        <a:gd name="T10" fmla="*/ 41 w 43"/>
                        <a:gd name="T11" fmla="*/ 8 h 43"/>
                        <a:gd name="T12" fmla="*/ 7 w 43"/>
                        <a:gd name="T13" fmla="*/ 42 h 43"/>
                        <a:gd name="T14" fmla="*/ 4 w 4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3">
                          <a:moveTo>
                            <a:pt x="4" y="43"/>
                          </a:moveTo>
                          <a:cubicBezTo>
                            <a:pt x="3" y="43"/>
                            <a:pt x="2" y="42"/>
                            <a:pt x="1" y="42"/>
                          </a:cubicBezTo>
                          <a:cubicBezTo>
                            <a:pt x="0" y="40"/>
                            <a:pt x="0" y="37"/>
                            <a:pt x="1" y="36"/>
                          </a:cubicBezTo>
                          <a:cubicBezTo>
                            <a:pt x="35" y="2"/>
                            <a:pt x="35" y="2"/>
                            <a:pt x="35" y="2"/>
                          </a:cubicBezTo>
                          <a:cubicBezTo>
                            <a:pt x="37" y="0"/>
                            <a:pt x="39" y="0"/>
                            <a:pt x="41" y="2"/>
                          </a:cubicBezTo>
                          <a:cubicBezTo>
                            <a:pt x="43" y="3"/>
                            <a:pt x="43" y="6"/>
                            <a:pt x="41" y="8"/>
                          </a:cubicBezTo>
                          <a:cubicBezTo>
                            <a:pt x="7" y="42"/>
                            <a:pt x="7" y="42"/>
                            <a:pt x="7" y="42"/>
                          </a:cubicBezTo>
                          <a:cubicBezTo>
                            <a:pt x="6" y="42"/>
                            <a:pt x="5" y="43"/>
                            <a:pt x="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63" name="Freeform 285">
                      <a:extLst>
                        <a:ext uri="{FF2B5EF4-FFF2-40B4-BE49-F238E27FC236}">
                          <a16:creationId xmlns:a16="http://schemas.microsoft.com/office/drawing/2014/main" id="{FC025693-577A-498D-8874-3FA8577CC386}"/>
                        </a:ext>
                      </a:extLst>
                    </p:cNvPr>
                    <p:cNvSpPr>
                      <a:spLocks/>
                    </p:cNvSpPr>
                    <p:nvPr/>
                  </p:nvSpPr>
                  <p:spPr bwMode="auto">
                    <a:xfrm>
                      <a:off x="4262438" y="2247901"/>
                      <a:ext cx="65088" cy="65088"/>
                    </a:xfrm>
                    <a:custGeom>
                      <a:avLst/>
                      <a:gdLst>
                        <a:gd name="T0" fmla="*/ 20 w 24"/>
                        <a:gd name="T1" fmla="*/ 24 h 24"/>
                        <a:gd name="T2" fmla="*/ 16 w 24"/>
                        <a:gd name="T3" fmla="*/ 20 h 24"/>
                        <a:gd name="T4" fmla="*/ 16 w 24"/>
                        <a:gd name="T5" fmla="*/ 8 h 24"/>
                        <a:gd name="T6" fmla="*/ 4 w 24"/>
                        <a:gd name="T7" fmla="*/ 8 h 24"/>
                        <a:gd name="T8" fmla="*/ 0 w 24"/>
                        <a:gd name="T9" fmla="*/ 4 h 24"/>
                        <a:gd name="T10" fmla="*/ 4 w 24"/>
                        <a:gd name="T11" fmla="*/ 0 h 24"/>
                        <a:gd name="T12" fmla="*/ 20 w 24"/>
                        <a:gd name="T13" fmla="*/ 0 h 24"/>
                        <a:gd name="T14" fmla="*/ 24 w 24"/>
                        <a:gd name="T15" fmla="*/ 4 h 24"/>
                        <a:gd name="T16" fmla="*/ 24 w 24"/>
                        <a:gd name="T17" fmla="*/ 20 h 24"/>
                        <a:gd name="T18" fmla="*/ 20 w 24"/>
                        <a:gd name="T1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0" y="24"/>
                          </a:moveTo>
                          <a:cubicBezTo>
                            <a:pt x="18" y="24"/>
                            <a:pt x="16" y="23"/>
                            <a:pt x="16" y="20"/>
                          </a:cubicBezTo>
                          <a:cubicBezTo>
                            <a:pt x="16" y="8"/>
                            <a:pt x="16" y="8"/>
                            <a:pt x="16" y="8"/>
                          </a:cubicBezTo>
                          <a:cubicBezTo>
                            <a:pt x="4" y="8"/>
                            <a:pt x="4" y="8"/>
                            <a:pt x="4" y="8"/>
                          </a:cubicBezTo>
                          <a:cubicBezTo>
                            <a:pt x="2" y="8"/>
                            <a:pt x="0" y="7"/>
                            <a:pt x="0" y="4"/>
                          </a:cubicBezTo>
                          <a:cubicBezTo>
                            <a:pt x="0" y="2"/>
                            <a:pt x="2" y="0"/>
                            <a:pt x="4" y="0"/>
                          </a:cubicBezTo>
                          <a:cubicBezTo>
                            <a:pt x="20" y="0"/>
                            <a:pt x="20" y="0"/>
                            <a:pt x="20" y="0"/>
                          </a:cubicBezTo>
                          <a:cubicBezTo>
                            <a:pt x="22" y="0"/>
                            <a:pt x="24" y="2"/>
                            <a:pt x="24" y="4"/>
                          </a:cubicBezTo>
                          <a:cubicBezTo>
                            <a:pt x="24" y="20"/>
                            <a:pt x="24" y="20"/>
                            <a:pt x="24" y="20"/>
                          </a:cubicBezTo>
                          <a:cubicBezTo>
                            <a:pt x="24" y="23"/>
                            <a:pt x="22" y="24"/>
                            <a:pt x="2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64" name="Freeform 286">
                      <a:extLst>
                        <a:ext uri="{FF2B5EF4-FFF2-40B4-BE49-F238E27FC236}">
                          <a16:creationId xmlns:a16="http://schemas.microsoft.com/office/drawing/2014/main" id="{2BD5A7EF-FA41-4AFD-AE84-9998CAC64B0E}"/>
                        </a:ext>
                      </a:extLst>
                    </p:cNvPr>
                    <p:cNvSpPr>
                      <a:spLocks/>
                    </p:cNvSpPr>
                    <p:nvPr/>
                  </p:nvSpPr>
                  <p:spPr bwMode="auto">
                    <a:xfrm>
                      <a:off x="4191000" y="2740026"/>
                      <a:ext cx="117475" cy="117475"/>
                    </a:xfrm>
                    <a:custGeom>
                      <a:avLst/>
                      <a:gdLst>
                        <a:gd name="T0" fmla="*/ 39 w 43"/>
                        <a:gd name="T1" fmla="*/ 43 h 43"/>
                        <a:gd name="T2" fmla="*/ 36 w 43"/>
                        <a:gd name="T3" fmla="*/ 41 h 43"/>
                        <a:gd name="T4" fmla="*/ 2 w 43"/>
                        <a:gd name="T5" fmla="*/ 7 h 43"/>
                        <a:gd name="T6" fmla="*/ 2 w 43"/>
                        <a:gd name="T7" fmla="*/ 2 h 43"/>
                        <a:gd name="T8" fmla="*/ 7 w 43"/>
                        <a:gd name="T9" fmla="*/ 2 h 43"/>
                        <a:gd name="T10" fmla="*/ 41 w 43"/>
                        <a:gd name="T11" fmla="*/ 36 h 43"/>
                        <a:gd name="T12" fmla="*/ 41 w 43"/>
                        <a:gd name="T13" fmla="*/ 41 h 43"/>
                        <a:gd name="T14" fmla="*/ 39 w 4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3">
                          <a:moveTo>
                            <a:pt x="39" y="43"/>
                          </a:moveTo>
                          <a:cubicBezTo>
                            <a:pt x="37" y="43"/>
                            <a:pt x="36" y="42"/>
                            <a:pt x="36" y="41"/>
                          </a:cubicBezTo>
                          <a:cubicBezTo>
                            <a:pt x="2" y="7"/>
                            <a:pt x="2" y="7"/>
                            <a:pt x="2" y="7"/>
                          </a:cubicBezTo>
                          <a:cubicBezTo>
                            <a:pt x="0" y="6"/>
                            <a:pt x="0" y="3"/>
                            <a:pt x="2" y="2"/>
                          </a:cubicBezTo>
                          <a:cubicBezTo>
                            <a:pt x="3" y="0"/>
                            <a:pt x="6" y="0"/>
                            <a:pt x="7" y="2"/>
                          </a:cubicBezTo>
                          <a:cubicBezTo>
                            <a:pt x="41" y="36"/>
                            <a:pt x="41" y="36"/>
                            <a:pt x="41" y="36"/>
                          </a:cubicBezTo>
                          <a:cubicBezTo>
                            <a:pt x="43" y="37"/>
                            <a:pt x="43" y="40"/>
                            <a:pt x="41" y="41"/>
                          </a:cubicBezTo>
                          <a:cubicBezTo>
                            <a:pt x="41" y="42"/>
                            <a:pt x="40" y="43"/>
                            <a:pt x="39"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65" name="Freeform 287">
                      <a:extLst>
                        <a:ext uri="{FF2B5EF4-FFF2-40B4-BE49-F238E27FC236}">
                          <a16:creationId xmlns:a16="http://schemas.microsoft.com/office/drawing/2014/main" id="{51C6C467-1464-4BA7-A97F-332E0A54D065}"/>
                        </a:ext>
                      </a:extLst>
                    </p:cNvPr>
                    <p:cNvSpPr>
                      <a:spLocks/>
                    </p:cNvSpPr>
                    <p:nvPr/>
                  </p:nvSpPr>
                  <p:spPr bwMode="auto">
                    <a:xfrm>
                      <a:off x="4243388" y="2792413"/>
                      <a:ext cx="65088" cy="65088"/>
                    </a:xfrm>
                    <a:custGeom>
                      <a:avLst/>
                      <a:gdLst>
                        <a:gd name="T0" fmla="*/ 20 w 24"/>
                        <a:gd name="T1" fmla="*/ 24 h 24"/>
                        <a:gd name="T2" fmla="*/ 4 w 24"/>
                        <a:gd name="T3" fmla="*/ 24 h 24"/>
                        <a:gd name="T4" fmla="*/ 0 w 24"/>
                        <a:gd name="T5" fmla="*/ 20 h 24"/>
                        <a:gd name="T6" fmla="*/ 4 w 24"/>
                        <a:gd name="T7" fmla="*/ 16 h 24"/>
                        <a:gd name="T8" fmla="*/ 16 w 24"/>
                        <a:gd name="T9" fmla="*/ 16 h 24"/>
                        <a:gd name="T10" fmla="*/ 16 w 24"/>
                        <a:gd name="T11" fmla="*/ 4 h 24"/>
                        <a:gd name="T12" fmla="*/ 20 w 24"/>
                        <a:gd name="T13" fmla="*/ 0 h 24"/>
                        <a:gd name="T14" fmla="*/ 24 w 24"/>
                        <a:gd name="T15" fmla="*/ 4 h 24"/>
                        <a:gd name="T16" fmla="*/ 24 w 24"/>
                        <a:gd name="T17" fmla="*/ 20 h 24"/>
                        <a:gd name="T18" fmla="*/ 20 w 24"/>
                        <a:gd name="T1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0" y="24"/>
                          </a:moveTo>
                          <a:cubicBezTo>
                            <a:pt x="4" y="24"/>
                            <a:pt x="4" y="24"/>
                            <a:pt x="4" y="24"/>
                          </a:cubicBezTo>
                          <a:cubicBezTo>
                            <a:pt x="1" y="24"/>
                            <a:pt x="0" y="22"/>
                            <a:pt x="0" y="20"/>
                          </a:cubicBezTo>
                          <a:cubicBezTo>
                            <a:pt x="0" y="18"/>
                            <a:pt x="1" y="16"/>
                            <a:pt x="4" y="16"/>
                          </a:cubicBezTo>
                          <a:cubicBezTo>
                            <a:pt x="16" y="16"/>
                            <a:pt x="16" y="16"/>
                            <a:pt x="16" y="16"/>
                          </a:cubicBezTo>
                          <a:cubicBezTo>
                            <a:pt x="16" y="4"/>
                            <a:pt x="16" y="4"/>
                            <a:pt x="16" y="4"/>
                          </a:cubicBezTo>
                          <a:cubicBezTo>
                            <a:pt x="16" y="2"/>
                            <a:pt x="17" y="0"/>
                            <a:pt x="20" y="0"/>
                          </a:cubicBezTo>
                          <a:cubicBezTo>
                            <a:pt x="22" y="0"/>
                            <a:pt x="24" y="2"/>
                            <a:pt x="24" y="4"/>
                          </a:cubicBezTo>
                          <a:cubicBezTo>
                            <a:pt x="24" y="20"/>
                            <a:pt x="24" y="20"/>
                            <a:pt x="24" y="20"/>
                          </a:cubicBezTo>
                          <a:cubicBezTo>
                            <a:pt x="24" y="22"/>
                            <a:pt x="22" y="24"/>
                            <a:pt x="2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66" name="Freeform 288">
                      <a:extLst>
                        <a:ext uri="{FF2B5EF4-FFF2-40B4-BE49-F238E27FC236}">
                          <a16:creationId xmlns:a16="http://schemas.microsoft.com/office/drawing/2014/main" id="{D3EA688A-CCEA-4E7B-BFB3-CCEFCA93297B}"/>
                        </a:ext>
                      </a:extLst>
                    </p:cNvPr>
                    <p:cNvSpPr>
                      <a:spLocks/>
                    </p:cNvSpPr>
                    <p:nvPr/>
                  </p:nvSpPr>
                  <p:spPr bwMode="auto">
                    <a:xfrm>
                      <a:off x="3719513" y="2740026"/>
                      <a:ext cx="117475" cy="114300"/>
                    </a:xfrm>
                    <a:custGeom>
                      <a:avLst/>
                      <a:gdLst>
                        <a:gd name="T0" fmla="*/ 5 w 43"/>
                        <a:gd name="T1" fmla="*/ 42 h 42"/>
                        <a:gd name="T2" fmla="*/ 2 w 43"/>
                        <a:gd name="T3" fmla="*/ 41 h 42"/>
                        <a:gd name="T4" fmla="*/ 2 w 43"/>
                        <a:gd name="T5" fmla="*/ 36 h 42"/>
                        <a:gd name="T6" fmla="*/ 36 w 43"/>
                        <a:gd name="T7" fmla="*/ 2 h 42"/>
                        <a:gd name="T8" fmla="*/ 42 w 43"/>
                        <a:gd name="T9" fmla="*/ 2 h 42"/>
                        <a:gd name="T10" fmla="*/ 42 w 43"/>
                        <a:gd name="T11" fmla="*/ 7 h 42"/>
                        <a:gd name="T12" fmla="*/ 8 w 43"/>
                        <a:gd name="T13" fmla="*/ 41 h 42"/>
                        <a:gd name="T14" fmla="*/ 5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5" y="42"/>
                          </a:moveTo>
                          <a:cubicBezTo>
                            <a:pt x="4" y="42"/>
                            <a:pt x="3" y="42"/>
                            <a:pt x="2" y="41"/>
                          </a:cubicBezTo>
                          <a:cubicBezTo>
                            <a:pt x="0" y="40"/>
                            <a:pt x="0" y="37"/>
                            <a:pt x="2" y="36"/>
                          </a:cubicBezTo>
                          <a:cubicBezTo>
                            <a:pt x="36" y="2"/>
                            <a:pt x="36" y="2"/>
                            <a:pt x="36" y="2"/>
                          </a:cubicBezTo>
                          <a:cubicBezTo>
                            <a:pt x="38" y="0"/>
                            <a:pt x="40" y="0"/>
                            <a:pt x="42" y="2"/>
                          </a:cubicBezTo>
                          <a:cubicBezTo>
                            <a:pt x="43" y="3"/>
                            <a:pt x="43" y="6"/>
                            <a:pt x="42" y="7"/>
                          </a:cubicBezTo>
                          <a:cubicBezTo>
                            <a:pt x="8" y="41"/>
                            <a:pt x="8" y="41"/>
                            <a:pt x="8" y="41"/>
                          </a:cubicBezTo>
                          <a:cubicBezTo>
                            <a:pt x="7" y="42"/>
                            <a:pt x="6" y="42"/>
                            <a:pt x="5"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67" name="Freeform 289">
                      <a:extLst>
                        <a:ext uri="{FF2B5EF4-FFF2-40B4-BE49-F238E27FC236}">
                          <a16:creationId xmlns:a16="http://schemas.microsoft.com/office/drawing/2014/main" id="{1706F0B7-3437-47DD-B980-D8F10360E868}"/>
                        </a:ext>
                      </a:extLst>
                    </p:cNvPr>
                    <p:cNvSpPr>
                      <a:spLocks/>
                    </p:cNvSpPr>
                    <p:nvPr/>
                  </p:nvSpPr>
                  <p:spPr bwMode="auto">
                    <a:xfrm>
                      <a:off x="3722688" y="2792413"/>
                      <a:ext cx="65088" cy="65088"/>
                    </a:xfrm>
                    <a:custGeom>
                      <a:avLst/>
                      <a:gdLst>
                        <a:gd name="T0" fmla="*/ 20 w 24"/>
                        <a:gd name="T1" fmla="*/ 24 h 24"/>
                        <a:gd name="T2" fmla="*/ 4 w 24"/>
                        <a:gd name="T3" fmla="*/ 24 h 24"/>
                        <a:gd name="T4" fmla="*/ 0 w 24"/>
                        <a:gd name="T5" fmla="*/ 20 h 24"/>
                        <a:gd name="T6" fmla="*/ 0 w 24"/>
                        <a:gd name="T7" fmla="*/ 4 h 24"/>
                        <a:gd name="T8" fmla="*/ 4 w 24"/>
                        <a:gd name="T9" fmla="*/ 0 h 24"/>
                        <a:gd name="T10" fmla="*/ 8 w 24"/>
                        <a:gd name="T11" fmla="*/ 4 h 24"/>
                        <a:gd name="T12" fmla="*/ 8 w 24"/>
                        <a:gd name="T13" fmla="*/ 16 h 24"/>
                        <a:gd name="T14" fmla="*/ 20 w 24"/>
                        <a:gd name="T15" fmla="*/ 16 h 24"/>
                        <a:gd name="T16" fmla="*/ 24 w 24"/>
                        <a:gd name="T17" fmla="*/ 20 h 24"/>
                        <a:gd name="T18" fmla="*/ 20 w 24"/>
                        <a:gd name="T1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0" y="24"/>
                          </a:moveTo>
                          <a:cubicBezTo>
                            <a:pt x="4" y="24"/>
                            <a:pt x="4" y="24"/>
                            <a:pt x="4" y="24"/>
                          </a:cubicBezTo>
                          <a:cubicBezTo>
                            <a:pt x="2" y="24"/>
                            <a:pt x="0" y="22"/>
                            <a:pt x="0" y="20"/>
                          </a:cubicBezTo>
                          <a:cubicBezTo>
                            <a:pt x="0" y="4"/>
                            <a:pt x="0" y="4"/>
                            <a:pt x="0" y="4"/>
                          </a:cubicBezTo>
                          <a:cubicBezTo>
                            <a:pt x="0" y="2"/>
                            <a:pt x="2" y="0"/>
                            <a:pt x="4" y="0"/>
                          </a:cubicBezTo>
                          <a:cubicBezTo>
                            <a:pt x="6" y="0"/>
                            <a:pt x="8" y="2"/>
                            <a:pt x="8" y="4"/>
                          </a:cubicBezTo>
                          <a:cubicBezTo>
                            <a:pt x="8" y="16"/>
                            <a:pt x="8" y="16"/>
                            <a:pt x="8" y="16"/>
                          </a:cubicBezTo>
                          <a:cubicBezTo>
                            <a:pt x="20" y="16"/>
                            <a:pt x="20" y="16"/>
                            <a:pt x="20" y="16"/>
                          </a:cubicBezTo>
                          <a:cubicBezTo>
                            <a:pt x="22" y="16"/>
                            <a:pt x="24" y="18"/>
                            <a:pt x="24" y="20"/>
                          </a:cubicBezTo>
                          <a:cubicBezTo>
                            <a:pt x="24" y="22"/>
                            <a:pt x="22" y="24"/>
                            <a:pt x="2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68" name="Freeform 290">
                      <a:extLst>
                        <a:ext uri="{FF2B5EF4-FFF2-40B4-BE49-F238E27FC236}">
                          <a16:creationId xmlns:a16="http://schemas.microsoft.com/office/drawing/2014/main" id="{3B538C0D-715F-431D-8430-DD22E12CCBB3}"/>
                        </a:ext>
                      </a:extLst>
                    </p:cNvPr>
                    <p:cNvSpPr>
                      <a:spLocks/>
                    </p:cNvSpPr>
                    <p:nvPr/>
                  </p:nvSpPr>
                  <p:spPr bwMode="auto">
                    <a:xfrm>
                      <a:off x="3700463" y="2247901"/>
                      <a:ext cx="114300" cy="114300"/>
                    </a:xfrm>
                    <a:custGeom>
                      <a:avLst/>
                      <a:gdLst>
                        <a:gd name="T0" fmla="*/ 38 w 42"/>
                        <a:gd name="T1" fmla="*/ 42 h 42"/>
                        <a:gd name="T2" fmla="*/ 35 w 42"/>
                        <a:gd name="T3" fmla="*/ 41 h 42"/>
                        <a:gd name="T4" fmla="*/ 1 w 42"/>
                        <a:gd name="T5" fmla="*/ 7 h 42"/>
                        <a:gd name="T6" fmla="*/ 1 w 42"/>
                        <a:gd name="T7" fmla="*/ 2 h 42"/>
                        <a:gd name="T8" fmla="*/ 7 w 42"/>
                        <a:gd name="T9" fmla="*/ 2 h 42"/>
                        <a:gd name="T10" fmla="*/ 41 w 42"/>
                        <a:gd name="T11" fmla="*/ 36 h 42"/>
                        <a:gd name="T12" fmla="*/ 41 w 42"/>
                        <a:gd name="T13" fmla="*/ 41 h 42"/>
                        <a:gd name="T14" fmla="*/ 3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38" y="42"/>
                          </a:moveTo>
                          <a:cubicBezTo>
                            <a:pt x="37" y="42"/>
                            <a:pt x="36" y="42"/>
                            <a:pt x="35" y="41"/>
                          </a:cubicBezTo>
                          <a:cubicBezTo>
                            <a:pt x="1" y="7"/>
                            <a:pt x="1" y="7"/>
                            <a:pt x="1" y="7"/>
                          </a:cubicBezTo>
                          <a:cubicBezTo>
                            <a:pt x="0" y="6"/>
                            <a:pt x="0" y="3"/>
                            <a:pt x="1" y="2"/>
                          </a:cubicBezTo>
                          <a:cubicBezTo>
                            <a:pt x="3" y="0"/>
                            <a:pt x="5" y="0"/>
                            <a:pt x="7" y="2"/>
                          </a:cubicBezTo>
                          <a:cubicBezTo>
                            <a:pt x="41" y="36"/>
                            <a:pt x="41" y="36"/>
                            <a:pt x="41" y="36"/>
                          </a:cubicBezTo>
                          <a:cubicBezTo>
                            <a:pt x="42" y="37"/>
                            <a:pt x="42" y="40"/>
                            <a:pt x="41" y="41"/>
                          </a:cubicBezTo>
                          <a:cubicBezTo>
                            <a:pt x="40" y="42"/>
                            <a:pt x="39" y="42"/>
                            <a:pt x="3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69" name="Freeform 291">
                      <a:extLst>
                        <a:ext uri="{FF2B5EF4-FFF2-40B4-BE49-F238E27FC236}">
                          <a16:creationId xmlns:a16="http://schemas.microsoft.com/office/drawing/2014/main" id="{172265C3-35B9-4529-84D0-5EFCF3B83B40}"/>
                        </a:ext>
                      </a:extLst>
                    </p:cNvPr>
                    <p:cNvSpPr>
                      <a:spLocks/>
                    </p:cNvSpPr>
                    <p:nvPr/>
                  </p:nvSpPr>
                  <p:spPr bwMode="auto">
                    <a:xfrm>
                      <a:off x="3700463" y="2247901"/>
                      <a:ext cx="65088" cy="65088"/>
                    </a:xfrm>
                    <a:custGeom>
                      <a:avLst/>
                      <a:gdLst>
                        <a:gd name="T0" fmla="*/ 4 w 24"/>
                        <a:gd name="T1" fmla="*/ 24 h 24"/>
                        <a:gd name="T2" fmla="*/ 0 w 24"/>
                        <a:gd name="T3" fmla="*/ 20 h 24"/>
                        <a:gd name="T4" fmla="*/ 0 w 24"/>
                        <a:gd name="T5" fmla="*/ 4 h 24"/>
                        <a:gd name="T6" fmla="*/ 4 w 24"/>
                        <a:gd name="T7" fmla="*/ 0 h 24"/>
                        <a:gd name="T8" fmla="*/ 20 w 24"/>
                        <a:gd name="T9" fmla="*/ 0 h 24"/>
                        <a:gd name="T10" fmla="*/ 24 w 24"/>
                        <a:gd name="T11" fmla="*/ 4 h 24"/>
                        <a:gd name="T12" fmla="*/ 20 w 24"/>
                        <a:gd name="T13" fmla="*/ 8 h 24"/>
                        <a:gd name="T14" fmla="*/ 8 w 24"/>
                        <a:gd name="T15" fmla="*/ 8 h 24"/>
                        <a:gd name="T16" fmla="*/ 8 w 24"/>
                        <a:gd name="T17" fmla="*/ 20 h 24"/>
                        <a:gd name="T18" fmla="*/ 4 w 24"/>
                        <a:gd name="T1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4" y="24"/>
                          </a:moveTo>
                          <a:cubicBezTo>
                            <a:pt x="2" y="24"/>
                            <a:pt x="0" y="22"/>
                            <a:pt x="0" y="20"/>
                          </a:cubicBezTo>
                          <a:cubicBezTo>
                            <a:pt x="0" y="4"/>
                            <a:pt x="0" y="4"/>
                            <a:pt x="0" y="4"/>
                          </a:cubicBezTo>
                          <a:cubicBezTo>
                            <a:pt x="0" y="2"/>
                            <a:pt x="2" y="0"/>
                            <a:pt x="4" y="0"/>
                          </a:cubicBezTo>
                          <a:cubicBezTo>
                            <a:pt x="20" y="0"/>
                            <a:pt x="20" y="0"/>
                            <a:pt x="20" y="0"/>
                          </a:cubicBezTo>
                          <a:cubicBezTo>
                            <a:pt x="22" y="0"/>
                            <a:pt x="24" y="2"/>
                            <a:pt x="24" y="4"/>
                          </a:cubicBezTo>
                          <a:cubicBezTo>
                            <a:pt x="24" y="6"/>
                            <a:pt x="22" y="8"/>
                            <a:pt x="20" y="8"/>
                          </a:cubicBezTo>
                          <a:cubicBezTo>
                            <a:pt x="8" y="8"/>
                            <a:pt x="8" y="8"/>
                            <a:pt x="8" y="8"/>
                          </a:cubicBezTo>
                          <a:cubicBezTo>
                            <a:pt x="8" y="20"/>
                            <a:pt x="8" y="20"/>
                            <a:pt x="8" y="20"/>
                          </a:cubicBezTo>
                          <a:cubicBezTo>
                            <a:pt x="8" y="22"/>
                            <a:pt x="6" y="24"/>
                            <a:pt x="4"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grpSp>
              <p:grpSp>
                <p:nvGrpSpPr>
                  <p:cNvPr id="270" name="Group 269">
                    <a:extLst>
                      <a:ext uri="{FF2B5EF4-FFF2-40B4-BE49-F238E27FC236}">
                        <a16:creationId xmlns:a16="http://schemas.microsoft.com/office/drawing/2014/main" id="{33EDBC75-2DA7-412D-B0E7-63F54C1EC214}"/>
                      </a:ext>
                    </a:extLst>
                  </p:cNvPr>
                  <p:cNvGrpSpPr/>
                  <p:nvPr/>
                </p:nvGrpSpPr>
                <p:grpSpPr>
                  <a:xfrm>
                    <a:off x="1452267" y="3437863"/>
                    <a:ext cx="272422" cy="298986"/>
                    <a:chOff x="5764209" y="544513"/>
                    <a:chExt cx="895351" cy="982663"/>
                  </a:xfrm>
                </p:grpSpPr>
                <p:sp>
                  <p:nvSpPr>
                    <p:cNvPr id="271" name="Freeform 337">
                      <a:extLst>
                        <a:ext uri="{FF2B5EF4-FFF2-40B4-BE49-F238E27FC236}">
                          <a16:creationId xmlns:a16="http://schemas.microsoft.com/office/drawing/2014/main" id="{198A7CBD-E8B4-44C8-8468-C105EAC88003}"/>
                        </a:ext>
                      </a:extLst>
                    </p:cNvPr>
                    <p:cNvSpPr>
                      <a:spLocks/>
                    </p:cNvSpPr>
                    <p:nvPr/>
                  </p:nvSpPr>
                  <p:spPr bwMode="auto">
                    <a:xfrm>
                      <a:off x="6003922" y="1409701"/>
                      <a:ext cx="419100" cy="117475"/>
                    </a:xfrm>
                    <a:custGeom>
                      <a:avLst/>
                      <a:gdLst>
                        <a:gd name="T0" fmla="*/ 264 w 264"/>
                        <a:gd name="T1" fmla="*/ 74 h 74"/>
                        <a:gd name="T2" fmla="*/ 0 w 264"/>
                        <a:gd name="T3" fmla="*/ 74 h 74"/>
                        <a:gd name="T4" fmla="*/ 10 w 264"/>
                        <a:gd name="T5" fmla="*/ 0 h 74"/>
                        <a:gd name="T6" fmla="*/ 253 w 264"/>
                        <a:gd name="T7" fmla="*/ 0 h 74"/>
                        <a:gd name="T8" fmla="*/ 264 w 264"/>
                        <a:gd name="T9" fmla="*/ 74 h 74"/>
                      </a:gdLst>
                      <a:ahLst/>
                      <a:cxnLst>
                        <a:cxn ang="0">
                          <a:pos x="T0" y="T1"/>
                        </a:cxn>
                        <a:cxn ang="0">
                          <a:pos x="T2" y="T3"/>
                        </a:cxn>
                        <a:cxn ang="0">
                          <a:pos x="T4" y="T5"/>
                        </a:cxn>
                        <a:cxn ang="0">
                          <a:pos x="T6" y="T7"/>
                        </a:cxn>
                        <a:cxn ang="0">
                          <a:pos x="T8" y="T9"/>
                        </a:cxn>
                      </a:cxnLst>
                      <a:rect l="0" t="0" r="r" b="b"/>
                      <a:pathLst>
                        <a:path w="264" h="74">
                          <a:moveTo>
                            <a:pt x="264" y="74"/>
                          </a:moveTo>
                          <a:lnTo>
                            <a:pt x="0" y="74"/>
                          </a:lnTo>
                          <a:lnTo>
                            <a:pt x="10" y="0"/>
                          </a:lnTo>
                          <a:lnTo>
                            <a:pt x="253" y="0"/>
                          </a:lnTo>
                          <a:lnTo>
                            <a:pt x="264" y="74"/>
                          </a:lnTo>
                          <a:close/>
                        </a:path>
                      </a:pathLst>
                    </a:custGeom>
                    <a:noFill/>
                    <a:ln w="12700" cap="sq">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2" name="Freeform 338">
                      <a:extLst>
                        <a:ext uri="{FF2B5EF4-FFF2-40B4-BE49-F238E27FC236}">
                          <a16:creationId xmlns:a16="http://schemas.microsoft.com/office/drawing/2014/main" id="{2AFF0698-5E42-47F4-BA45-9E5C4E58F74A}"/>
                        </a:ext>
                      </a:extLst>
                    </p:cNvPr>
                    <p:cNvSpPr>
                      <a:spLocks/>
                    </p:cNvSpPr>
                    <p:nvPr/>
                  </p:nvSpPr>
                  <p:spPr bwMode="auto">
                    <a:xfrm>
                      <a:off x="6213472" y="717551"/>
                      <a:ext cx="231775" cy="606425"/>
                    </a:xfrm>
                    <a:custGeom>
                      <a:avLst/>
                      <a:gdLst>
                        <a:gd name="T0" fmla="*/ 96 w 146"/>
                        <a:gd name="T1" fmla="*/ 382 h 382"/>
                        <a:gd name="T2" fmla="*/ 146 w 146"/>
                        <a:gd name="T3" fmla="*/ 270 h 382"/>
                        <a:gd name="T4" fmla="*/ 42 w 146"/>
                        <a:gd name="T5" fmla="*/ 0 h 382"/>
                        <a:gd name="T6" fmla="*/ 0 w 146"/>
                        <a:gd name="T7" fmla="*/ 0 h 382"/>
                      </a:gdLst>
                      <a:ahLst/>
                      <a:cxnLst>
                        <a:cxn ang="0">
                          <a:pos x="T0" y="T1"/>
                        </a:cxn>
                        <a:cxn ang="0">
                          <a:pos x="T2" y="T3"/>
                        </a:cxn>
                        <a:cxn ang="0">
                          <a:pos x="T4" y="T5"/>
                        </a:cxn>
                        <a:cxn ang="0">
                          <a:pos x="T6" y="T7"/>
                        </a:cxn>
                      </a:cxnLst>
                      <a:rect l="0" t="0" r="r" b="b"/>
                      <a:pathLst>
                        <a:path w="146" h="382">
                          <a:moveTo>
                            <a:pt x="96" y="382"/>
                          </a:moveTo>
                          <a:lnTo>
                            <a:pt x="146" y="270"/>
                          </a:lnTo>
                          <a:lnTo>
                            <a:pt x="42" y="0"/>
                          </a:lnTo>
                          <a:lnTo>
                            <a:pt x="0" y="0"/>
                          </a:lnTo>
                        </a:path>
                      </a:pathLst>
                    </a:custGeom>
                    <a:noFill/>
                    <a:ln w="12700" cap="sq">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3" name="Freeform 339">
                      <a:extLst>
                        <a:ext uri="{FF2B5EF4-FFF2-40B4-BE49-F238E27FC236}">
                          <a16:creationId xmlns:a16="http://schemas.microsoft.com/office/drawing/2014/main" id="{0232B2AE-0B06-4965-B2C0-AEF41131F3E0}"/>
                        </a:ext>
                      </a:extLst>
                    </p:cNvPr>
                    <p:cNvSpPr>
                      <a:spLocks/>
                    </p:cNvSpPr>
                    <p:nvPr/>
                  </p:nvSpPr>
                  <p:spPr bwMode="auto">
                    <a:xfrm>
                      <a:off x="5980109" y="717551"/>
                      <a:ext cx="163513" cy="692150"/>
                    </a:xfrm>
                    <a:custGeom>
                      <a:avLst/>
                      <a:gdLst>
                        <a:gd name="T0" fmla="*/ 103 w 103"/>
                        <a:gd name="T1" fmla="*/ 0 h 436"/>
                        <a:gd name="T2" fmla="*/ 0 w 103"/>
                        <a:gd name="T3" fmla="*/ 270 h 436"/>
                        <a:gd name="T4" fmla="*/ 44 w 103"/>
                        <a:gd name="T5" fmla="*/ 371 h 436"/>
                        <a:gd name="T6" fmla="*/ 44 w 103"/>
                        <a:gd name="T7" fmla="*/ 436 h 436"/>
                        <a:gd name="T8" fmla="*/ 44 w 103"/>
                        <a:gd name="T9" fmla="*/ 436 h 436"/>
                      </a:gdLst>
                      <a:ahLst/>
                      <a:cxnLst>
                        <a:cxn ang="0">
                          <a:pos x="T0" y="T1"/>
                        </a:cxn>
                        <a:cxn ang="0">
                          <a:pos x="T2" y="T3"/>
                        </a:cxn>
                        <a:cxn ang="0">
                          <a:pos x="T4" y="T5"/>
                        </a:cxn>
                        <a:cxn ang="0">
                          <a:pos x="T6" y="T7"/>
                        </a:cxn>
                        <a:cxn ang="0">
                          <a:pos x="T8" y="T9"/>
                        </a:cxn>
                      </a:cxnLst>
                      <a:rect l="0" t="0" r="r" b="b"/>
                      <a:pathLst>
                        <a:path w="103" h="436">
                          <a:moveTo>
                            <a:pt x="103" y="0"/>
                          </a:moveTo>
                          <a:lnTo>
                            <a:pt x="0" y="270"/>
                          </a:lnTo>
                          <a:lnTo>
                            <a:pt x="44" y="371"/>
                          </a:lnTo>
                          <a:lnTo>
                            <a:pt x="44" y="436"/>
                          </a:lnTo>
                          <a:lnTo>
                            <a:pt x="44" y="436"/>
                          </a:lnTo>
                        </a:path>
                      </a:pathLst>
                    </a:custGeom>
                    <a:noFill/>
                    <a:ln w="12700" cap="sq">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4" name="Line 340">
                      <a:extLst>
                        <a:ext uri="{FF2B5EF4-FFF2-40B4-BE49-F238E27FC236}">
                          <a16:creationId xmlns:a16="http://schemas.microsoft.com/office/drawing/2014/main" id="{78B57F49-FC81-4D53-AF91-5CFEF6414EBB}"/>
                        </a:ext>
                      </a:extLst>
                    </p:cNvPr>
                    <p:cNvSpPr>
                      <a:spLocks noChangeShapeType="1"/>
                    </p:cNvSpPr>
                    <p:nvPr/>
                  </p:nvSpPr>
                  <p:spPr bwMode="auto">
                    <a:xfrm>
                      <a:off x="6213472" y="717551"/>
                      <a:ext cx="0" cy="373063"/>
                    </a:xfrm>
                    <a:prstGeom prst="line">
                      <a:avLst/>
                    </a:prstGeom>
                    <a:noFill/>
                    <a:ln w="12700" cap="sq">
                      <a:solidFill>
                        <a:srgbClr val="1DAB9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5" name="Oval 341">
                      <a:extLst>
                        <a:ext uri="{FF2B5EF4-FFF2-40B4-BE49-F238E27FC236}">
                          <a16:creationId xmlns:a16="http://schemas.microsoft.com/office/drawing/2014/main" id="{97F61D4D-A71C-4FD4-8C67-8ED99C76782A}"/>
                        </a:ext>
                      </a:extLst>
                    </p:cNvPr>
                    <p:cNvSpPr>
                      <a:spLocks noChangeArrowheads="1"/>
                    </p:cNvSpPr>
                    <p:nvPr/>
                  </p:nvSpPr>
                  <p:spPr bwMode="auto">
                    <a:xfrm>
                      <a:off x="6153147" y="1100138"/>
                      <a:ext cx="115888" cy="112713"/>
                    </a:xfrm>
                    <a:prstGeom prst="ellipse">
                      <a:avLst/>
                    </a:prstGeom>
                    <a:noFill/>
                    <a:ln w="12700" cap="sq">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6" name="Rectangle 342">
                      <a:extLst>
                        <a:ext uri="{FF2B5EF4-FFF2-40B4-BE49-F238E27FC236}">
                          <a16:creationId xmlns:a16="http://schemas.microsoft.com/office/drawing/2014/main" id="{EBFA37C2-2008-4A6C-AFCF-1783D15AF2AF}"/>
                        </a:ext>
                      </a:extLst>
                    </p:cNvPr>
                    <p:cNvSpPr>
                      <a:spLocks noChangeArrowheads="1"/>
                    </p:cNvSpPr>
                    <p:nvPr/>
                  </p:nvSpPr>
                  <p:spPr bwMode="auto">
                    <a:xfrm>
                      <a:off x="6169022" y="544513"/>
                      <a:ext cx="84138" cy="79375"/>
                    </a:xfrm>
                    <a:prstGeom prst="rect">
                      <a:avLst/>
                    </a:prstGeom>
                    <a:noFill/>
                    <a:ln w="12700" cap="sq">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7" name="Rectangle 343">
                      <a:extLst>
                        <a:ext uri="{FF2B5EF4-FFF2-40B4-BE49-F238E27FC236}">
                          <a16:creationId xmlns:a16="http://schemas.microsoft.com/office/drawing/2014/main" id="{913378FB-C79D-43DF-A69A-98E7CE6F8D35}"/>
                        </a:ext>
                      </a:extLst>
                    </p:cNvPr>
                    <p:cNvSpPr>
                      <a:spLocks noChangeArrowheads="1"/>
                    </p:cNvSpPr>
                    <p:nvPr/>
                  </p:nvSpPr>
                  <p:spPr bwMode="auto">
                    <a:xfrm>
                      <a:off x="6575422" y="544513"/>
                      <a:ext cx="84138" cy="79375"/>
                    </a:xfrm>
                    <a:prstGeom prst="rect">
                      <a:avLst/>
                    </a:prstGeom>
                    <a:noFill/>
                    <a:ln w="12700" cap="sq">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8" name="Rectangle 344">
                      <a:extLst>
                        <a:ext uri="{FF2B5EF4-FFF2-40B4-BE49-F238E27FC236}">
                          <a16:creationId xmlns:a16="http://schemas.microsoft.com/office/drawing/2014/main" id="{4AD22581-28FB-49BF-BC4A-65208E8247C1}"/>
                        </a:ext>
                      </a:extLst>
                    </p:cNvPr>
                    <p:cNvSpPr>
                      <a:spLocks noChangeArrowheads="1"/>
                    </p:cNvSpPr>
                    <p:nvPr/>
                  </p:nvSpPr>
                  <p:spPr bwMode="auto">
                    <a:xfrm>
                      <a:off x="6578597" y="923926"/>
                      <a:ext cx="80963" cy="82550"/>
                    </a:xfrm>
                    <a:prstGeom prst="rect">
                      <a:avLst/>
                    </a:prstGeom>
                    <a:noFill/>
                    <a:ln w="12700" cap="sq">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9" name="Rectangle 345">
                      <a:extLst>
                        <a:ext uri="{FF2B5EF4-FFF2-40B4-BE49-F238E27FC236}">
                          <a16:creationId xmlns:a16="http://schemas.microsoft.com/office/drawing/2014/main" id="{6CF4B3C4-19CE-410F-9205-F4164E77C677}"/>
                        </a:ext>
                      </a:extLst>
                    </p:cNvPr>
                    <p:cNvSpPr>
                      <a:spLocks noChangeArrowheads="1"/>
                    </p:cNvSpPr>
                    <p:nvPr/>
                  </p:nvSpPr>
                  <p:spPr bwMode="auto">
                    <a:xfrm>
                      <a:off x="5764209" y="923926"/>
                      <a:ext cx="82550" cy="82550"/>
                    </a:xfrm>
                    <a:prstGeom prst="rect">
                      <a:avLst/>
                    </a:prstGeom>
                    <a:noFill/>
                    <a:ln w="12700" cap="sq">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80" name="Rectangle 346">
                      <a:extLst>
                        <a:ext uri="{FF2B5EF4-FFF2-40B4-BE49-F238E27FC236}">
                          <a16:creationId xmlns:a16="http://schemas.microsoft.com/office/drawing/2014/main" id="{5ED7B814-4050-4BDC-A03F-DF0B70B02EC0}"/>
                        </a:ext>
                      </a:extLst>
                    </p:cNvPr>
                    <p:cNvSpPr>
                      <a:spLocks noChangeArrowheads="1"/>
                    </p:cNvSpPr>
                    <p:nvPr/>
                  </p:nvSpPr>
                  <p:spPr bwMode="auto">
                    <a:xfrm>
                      <a:off x="5764209" y="544513"/>
                      <a:ext cx="82550" cy="79375"/>
                    </a:xfrm>
                    <a:prstGeom prst="rect">
                      <a:avLst/>
                    </a:prstGeom>
                    <a:noFill/>
                    <a:ln w="12700" cap="sq">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81" name="Freeform 347">
                      <a:extLst>
                        <a:ext uri="{FF2B5EF4-FFF2-40B4-BE49-F238E27FC236}">
                          <a16:creationId xmlns:a16="http://schemas.microsoft.com/office/drawing/2014/main" id="{7A134EEC-BBC1-4A8C-95B7-16007AA6C4E0}"/>
                        </a:ext>
                      </a:extLst>
                    </p:cNvPr>
                    <p:cNvSpPr>
                      <a:spLocks/>
                    </p:cNvSpPr>
                    <p:nvPr/>
                  </p:nvSpPr>
                  <p:spPr bwMode="auto">
                    <a:xfrm>
                      <a:off x="5807072" y="587376"/>
                      <a:ext cx="361950" cy="336550"/>
                    </a:xfrm>
                    <a:custGeom>
                      <a:avLst/>
                      <a:gdLst>
                        <a:gd name="T0" fmla="*/ 0 w 109"/>
                        <a:gd name="T1" fmla="*/ 101 h 101"/>
                        <a:gd name="T2" fmla="*/ 109 w 109"/>
                        <a:gd name="T3" fmla="*/ 0 h 101"/>
                      </a:gdLst>
                      <a:ahLst/>
                      <a:cxnLst>
                        <a:cxn ang="0">
                          <a:pos x="T0" y="T1"/>
                        </a:cxn>
                        <a:cxn ang="0">
                          <a:pos x="T2" y="T3"/>
                        </a:cxn>
                      </a:cxnLst>
                      <a:rect l="0" t="0" r="r" b="b"/>
                      <a:pathLst>
                        <a:path w="109" h="101">
                          <a:moveTo>
                            <a:pt x="0" y="101"/>
                          </a:moveTo>
                          <a:cubicBezTo>
                            <a:pt x="4" y="73"/>
                            <a:pt x="29" y="6"/>
                            <a:pt x="109" y="0"/>
                          </a:cubicBezTo>
                        </a:path>
                      </a:pathLst>
                    </a:custGeom>
                    <a:noFill/>
                    <a:ln w="12700" cap="flat">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82" name="Freeform 348">
                      <a:extLst>
                        <a:ext uri="{FF2B5EF4-FFF2-40B4-BE49-F238E27FC236}">
                          <a16:creationId xmlns:a16="http://schemas.microsoft.com/office/drawing/2014/main" id="{16BC0ABE-C825-4E48-87F2-C0C8DB2257CB}"/>
                        </a:ext>
                      </a:extLst>
                    </p:cNvPr>
                    <p:cNvSpPr>
                      <a:spLocks/>
                    </p:cNvSpPr>
                    <p:nvPr/>
                  </p:nvSpPr>
                  <p:spPr bwMode="auto">
                    <a:xfrm>
                      <a:off x="6313484" y="593726"/>
                      <a:ext cx="295275" cy="263525"/>
                    </a:xfrm>
                    <a:custGeom>
                      <a:avLst/>
                      <a:gdLst>
                        <a:gd name="T0" fmla="*/ 0 w 89"/>
                        <a:gd name="T1" fmla="*/ 0 h 79"/>
                        <a:gd name="T2" fmla="*/ 89 w 89"/>
                        <a:gd name="T3" fmla="*/ 79 h 79"/>
                      </a:gdLst>
                      <a:ahLst/>
                      <a:cxnLst>
                        <a:cxn ang="0">
                          <a:pos x="T0" y="T1"/>
                        </a:cxn>
                        <a:cxn ang="0">
                          <a:pos x="T2" y="T3"/>
                        </a:cxn>
                      </a:cxnLst>
                      <a:rect l="0" t="0" r="r" b="b"/>
                      <a:pathLst>
                        <a:path w="89" h="79">
                          <a:moveTo>
                            <a:pt x="0" y="0"/>
                          </a:moveTo>
                          <a:cubicBezTo>
                            <a:pt x="29" y="0"/>
                            <a:pt x="83" y="34"/>
                            <a:pt x="89" y="79"/>
                          </a:cubicBezTo>
                        </a:path>
                      </a:pathLst>
                    </a:custGeom>
                    <a:noFill/>
                    <a:ln w="12700" cap="flat">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83" name="Line 349">
                      <a:extLst>
                        <a:ext uri="{FF2B5EF4-FFF2-40B4-BE49-F238E27FC236}">
                          <a16:creationId xmlns:a16="http://schemas.microsoft.com/office/drawing/2014/main" id="{B6C67AD1-2663-422D-89F6-3EE7CE0336D0}"/>
                        </a:ext>
                      </a:extLst>
                    </p:cNvPr>
                    <p:cNvSpPr>
                      <a:spLocks noChangeShapeType="1"/>
                    </p:cNvSpPr>
                    <p:nvPr/>
                  </p:nvSpPr>
                  <p:spPr bwMode="auto">
                    <a:xfrm flipH="1" flipV="1">
                      <a:off x="6313484" y="584201"/>
                      <a:ext cx="206375" cy="3175"/>
                    </a:xfrm>
                    <a:prstGeom prst="line">
                      <a:avLst/>
                    </a:prstGeom>
                    <a:noFill/>
                    <a:ln w="12700" cap="flat">
                      <a:solidFill>
                        <a:srgbClr val="1DAB9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84" name="Line 350">
                      <a:extLst>
                        <a:ext uri="{FF2B5EF4-FFF2-40B4-BE49-F238E27FC236}">
                          <a16:creationId xmlns:a16="http://schemas.microsoft.com/office/drawing/2014/main" id="{795C3376-050C-40CE-9F1C-D524F24AACC2}"/>
                        </a:ext>
                      </a:extLst>
                    </p:cNvPr>
                    <p:cNvSpPr>
                      <a:spLocks noChangeShapeType="1"/>
                    </p:cNvSpPr>
                    <p:nvPr/>
                  </p:nvSpPr>
                  <p:spPr bwMode="auto">
                    <a:xfrm flipH="1">
                      <a:off x="5937247" y="587376"/>
                      <a:ext cx="231775" cy="0"/>
                    </a:xfrm>
                    <a:prstGeom prst="line">
                      <a:avLst/>
                    </a:prstGeom>
                    <a:noFill/>
                    <a:ln w="12700" cap="flat">
                      <a:solidFill>
                        <a:srgbClr val="1DAB9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grpSp>
                <p:nvGrpSpPr>
                  <p:cNvPr id="285" name="Group 284">
                    <a:extLst>
                      <a:ext uri="{FF2B5EF4-FFF2-40B4-BE49-F238E27FC236}">
                        <a16:creationId xmlns:a16="http://schemas.microsoft.com/office/drawing/2014/main" id="{C1F708EB-CB21-418A-A728-F84FAA668839}"/>
                      </a:ext>
                    </a:extLst>
                  </p:cNvPr>
                  <p:cNvGrpSpPr/>
                  <p:nvPr/>
                </p:nvGrpSpPr>
                <p:grpSpPr>
                  <a:xfrm>
                    <a:off x="1437369" y="4142116"/>
                    <a:ext cx="294010" cy="291616"/>
                    <a:chOff x="11326812" y="1649413"/>
                    <a:chExt cx="546101" cy="557213"/>
                  </a:xfrm>
                  <a:solidFill>
                    <a:srgbClr val="FFA600"/>
                  </a:solidFill>
                </p:grpSpPr>
                <p:sp>
                  <p:nvSpPr>
                    <p:cNvPr id="286" name="Freeform 13">
                      <a:extLst>
                        <a:ext uri="{FF2B5EF4-FFF2-40B4-BE49-F238E27FC236}">
                          <a16:creationId xmlns:a16="http://schemas.microsoft.com/office/drawing/2014/main" id="{19491277-E08C-43D5-8C83-A7D540604B64}"/>
                        </a:ext>
                      </a:extLst>
                    </p:cNvPr>
                    <p:cNvSpPr>
                      <a:spLocks/>
                    </p:cNvSpPr>
                    <p:nvPr/>
                  </p:nvSpPr>
                  <p:spPr bwMode="auto">
                    <a:xfrm>
                      <a:off x="11328400" y="1649413"/>
                      <a:ext cx="274638" cy="276225"/>
                    </a:xfrm>
                    <a:custGeom>
                      <a:avLst/>
                      <a:gdLst>
                        <a:gd name="T0" fmla="*/ 476 w 973"/>
                        <a:gd name="T1" fmla="*/ 827 h 972"/>
                        <a:gd name="T2" fmla="*/ 621 w 973"/>
                        <a:gd name="T3" fmla="*/ 876 h 972"/>
                        <a:gd name="T4" fmla="*/ 717 w 973"/>
                        <a:gd name="T5" fmla="*/ 972 h 972"/>
                        <a:gd name="T6" fmla="*/ 808 w 973"/>
                        <a:gd name="T7" fmla="*/ 881 h 972"/>
                        <a:gd name="T8" fmla="*/ 677 w 973"/>
                        <a:gd name="T9" fmla="*/ 751 h 972"/>
                        <a:gd name="T10" fmla="*/ 677 w 973"/>
                        <a:gd name="T11" fmla="*/ 677 h 972"/>
                        <a:gd name="T12" fmla="*/ 751 w 973"/>
                        <a:gd name="T13" fmla="*/ 677 h 972"/>
                        <a:gd name="T14" fmla="*/ 882 w 973"/>
                        <a:gd name="T15" fmla="*/ 808 h 972"/>
                        <a:gd name="T16" fmla="*/ 973 w 973"/>
                        <a:gd name="T17" fmla="*/ 717 h 972"/>
                        <a:gd name="T18" fmla="*/ 876 w 973"/>
                        <a:gd name="T19" fmla="*/ 621 h 972"/>
                        <a:gd name="T20" fmla="*/ 827 w 973"/>
                        <a:gd name="T21" fmla="*/ 476 h 972"/>
                        <a:gd name="T22" fmla="*/ 711 w 973"/>
                        <a:gd name="T23" fmla="*/ 133 h 972"/>
                        <a:gd name="T24" fmla="*/ 362 w 973"/>
                        <a:gd name="T25" fmla="*/ 18 h 972"/>
                        <a:gd name="T26" fmla="*/ 348 w 973"/>
                        <a:gd name="T27" fmla="*/ 59 h 972"/>
                        <a:gd name="T28" fmla="*/ 472 w 973"/>
                        <a:gd name="T29" fmla="*/ 183 h 972"/>
                        <a:gd name="T30" fmla="*/ 472 w 973"/>
                        <a:gd name="T31" fmla="*/ 395 h 972"/>
                        <a:gd name="T32" fmla="*/ 396 w 973"/>
                        <a:gd name="T33" fmla="*/ 471 h 972"/>
                        <a:gd name="T34" fmla="*/ 184 w 973"/>
                        <a:gd name="T35" fmla="*/ 471 h 972"/>
                        <a:gd name="T36" fmla="*/ 60 w 973"/>
                        <a:gd name="T37" fmla="*/ 348 h 972"/>
                        <a:gd name="T38" fmla="*/ 18 w 973"/>
                        <a:gd name="T39" fmla="*/ 361 h 972"/>
                        <a:gd name="T40" fmla="*/ 134 w 973"/>
                        <a:gd name="T41" fmla="*/ 711 h 972"/>
                        <a:gd name="T42" fmla="*/ 476 w 973"/>
                        <a:gd name="T43" fmla="*/ 827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3" h="972">
                          <a:moveTo>
                            <a:pt x="476" y="827"/>
                          </a:moveTo>
                          <a:cubicBezTo>
                            <a:pt x="530" y="819"/>
                            <a:pt x="583" y="838"/>
                            <a:pt x="621" y="876"/>
                          </a:cubicBezTo>
                          <a:cubicBezTo>
                            <a:pt x="717" y="972"/>
                            <a:pt x="717" y="972"/>
                            <a:pt x="717" y="972"/>
                          </a:cubicBezTo>
                          <a:cubicBezTo>
                            <a:pt x="808" y="881"/>
                            <a:pt x="808" y="881"/>
                            <a:pt x="808" y="881"/>
                          </a:cubicBezTo>
                          <a:cubicBezTo>
                            <a:pt x="677" y="751"/>
                            <a:pt x="677" y="751"/>
                            <a:pt x="677" y="751"/>
                          </a:cubicBezTo>
                          <a:cubicBezTo>
                            <a:pt x="656" y="730"/>
                            <a:pt x="656" y="697"/>
                            <a:pt x="677" y="677"/>
                          </a:cubicBezTo>
                          <a:cubicBezTo>
                            <a:pt x="697" y="656"/>
                            <a:pt x="730" y="656"/>
                            <a:pt x="751" y="677"/>
                          </a:cubicBezTo>
                          <a:cubicBezTo>
                            <a:pt x="882" y="808"/>
                            <a:pt x="882" y="808"/>
                            <a:pt x="882" y="808"/>
                          </a:cubicBezTo>
                          <a:cubicBezTo>
                            <a:pt x="973" y="717"/>
                            <a:pt x="973" y="717"/>
                            <a:pt x="973" y="717"/>
                          </a:cubicBezTo>
                          <a:cubicBezTo>
                            <a:pt x="876" y="621"/>
                            <a:pt x="876" y="621"/>
                            <a:pt x="876" y="621"/>
                          </a:cubicBezTo>
                          <a:cubicBezTo>
                            <a:pt x="838" y="583"/>
                            <a:pt x="820" y="529"/>
                            <a:pt x="827" y="476"/>
                          </a:cubicBezTo>
                          <a:cubicBezTo>
                            <a:pt x="843" y="354"/>
                            <a:pt x="804" y="227"/>
                            <a:pt x="711" y="133"/>
                          </a:cubicBezTo>
                          <a:cubicBezTo>
                            <a:pt x="616" y="38"/>
                            <a:pt x="486" y="0"/>
                            <a:pt x="362" y="18"/>
                          </a:cubicBezTo>
                          <a:cubicBezTo>
                            <a:pt x="342" y="21"/>
                            <a:pt x="334" y="45"/>
                            <a:pt x="348" y="59"/>
                          </a:cubicBezTo>
                          <a:cubicBezTo>
                            <a:pt x="472" y="183"/>
                            <a:pt x="472" y="183"/>
                            <a:pt x="472" y="183"/>
                          </a:cubicBezTo>
                          <a:cubicBezTo>
                            <a:pt x="531" y="242"/>
                            <a:pt x="531" y="337"/>
                            <a:pt x="472" y="395"/>
                          </a:cubicBezTo>
                          <a:cubicBezTo>
                            <a:pt x="396" y="471"/>
                            <a:pt x="396" y="471"/>
                            <a:pt x="396" y="471"/>
                          </a:cubicBezTo>
                          <a:cubicBezTo>
                            <a:pt x="337" y="530"/>
                            <a:pt x="242" y="530"/>
                            <a:pt x="184" y="471"/>
                          </a:cubicBezTo>
                          <a:cubicBezTo>
                            <a:pt x="60" y="348"/>
                            <a:pt x="60" y="348"/>
                            <a:pt x="60" y="348"/>
                          </a:cubicBezTo>
                          <a:cubicBezTo>
                            <a:pt x="46" y="334"/>
                            <a:pt x="22" y="342"/>
                            <a:pt x="18" y="361"/>
                          </a:cubicBezTo>
                          <a:cubicBezTo>
                            <a:pt x="0" y="485"/>
                            <a:pt x="38" y="615"/>
                            <a:pt x="134" y="711"/>
                          </a:cubicBezTo>
                          <a:cubicBezTo>
                            <a:pt x="227" y="804"/>
                            <a:pt x="354" y="843"/>
                            <a:pt x="476" y="8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287" name="Freeform 14">
                      <a:extLst>
                        <a:ext uri="{FF2B5EF4-FFF2-40B4-BE49-F238E27FC236}">
                          <a16:creationId xmlns:a16="http://schemas.microsoft.com/office/drawing/2014/main" id="{73B4FB03-F5E0-4C14-B165-A04CB73DDEAA}"/>
                        </a:ext>
                      </a:extLst>
                    </p:cNvPr>
                    <p:cNvSpPr>
                      <a:spLocks/>
                    </p:cNvSpPr>
                    <p:nvPr/>
                  </p:nvSpPr>
                  <p:spPr bwMode="auto">
                    <a:xfrm>
                      <a:off x="11606213" y="1930400"/>
                      <a:ext cx="249238" cy="249238"/>
                    </a:xfrm>
                    <a:custGeom>
                      <a:avLst/>
                      <a:gdLst>
                        <a:gd name="T0" fmla="*/ 256 w 881"/>
                        <a:gd name="T1" fmla="*/ 0 h 881"/>
                        <a:gd name="T2" fmla="*/ 165 w 881"/>
                        <a:gd name="T3" fmla="*/ 91 h 881"/>
                        <a:gd name="T4" fmla="*/ 704 w 881"/>
                        <a:gd name="T5" fmla="*/ 630 h 881"/>
                        <a:gd name="T6" fmla="*/ 704 w 881"/>
                        <a:gd name="T7" fmla="*/ 704 h 881"/>
                        <a:gd name="T8" fmla="*/ 630 w 881"/>
                        <a:gd name="T9" fmla="*/ 704 h 881"/>
                        <a:gd name="T10" fmla="*/ 91 w 881"/>
                        <a:gd name="T11" fmla="*/ 165 h 881"/>
                        <a:gd name="T12" fmla="*/ 0 w 881"/>
                        <a:gd name="T13" fmla="*/ 255 h 881"/>
                        <a:gd name="T14" fmla="*/ 556 w 881"/>
                        <a:gd name="T15" fmla="*/ 811 h 881"/>
                        <a:gd name="T16" fmla="*/ 811 w 881"/>
                        <a:gd name="T17" fmla="*/ 810 h 881"/>
                        <a:gd name="T18" fmla="*/ 811 w 881"/>
                        <a:gd name="T19" fmla="*/ 556 h 881"/>
                        <a:gd name="T20" fmla="*/ 256 w 881"/>
                        <a:gd name="T21" fmla="*/ 0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1" h="881">
                          <a:moveTo>
                            <a:pt x="256" y="0"/>
                          </a:moveTo>
                          <a:cubicBezTo>
                            <a:pt x="165" y="91"/>
                            <a:pt x="165" y="91"/>
                            <a:pt x="165" y="91"/>
                          </a:cubicBezTo>
                          <a:cubicBezTo>
                            <a:pt x="704" y="630"/>
                            <a:pt x="704" y="630"/>
                            <a:pt x="704" y="630"/>
                          </a:cubicBezTo>
                          <a:cubicBezTo>
                            <a:pt x="725" y="650"/>
                            <a:pt x="725" y="684"/>
                            <a:pt x="704" y="704"/>
                          </a:cubicBezTo>
                          <a:cubicBezTo>
                            <a:pt x="684" y="724"/>
                            <a:pt x="651" y="724"/>
                            <a:pt x="630" y="704"/>
                          </a:cubicBezTo>
                          <a:cubicBezTo>
                            <a:pt x="91" y="165"/>
                            <a:pt x="91" y="165"/>
                            <a:pt x="91" y="165"/>
                          </a:cubicBezTo>
                          <a:cubicBezTo>
                            <a:pt x="0" y="255"/>
                            <a:pt x="0" y="255"/>
                            <a:pt x="0" y="255"/>
                          </a:cubicBezTo>
                          <a:cubicBezTo>
                            <a:pt x="556" y="811"/>
                            <a:pt x="556" y="811"/>
                            <a:pt x="556" y="811"/>
                          </a:cubicBezTo>
                          <a:cubicBezTo>
                            <a:pt x="626" y="881"/>
                            <a:pt x="740" y="881"/>
                            <a:pt x="811" y="810"/>
                          </a:cubicBezTo>
                          <a:cubicBezTo>
                            <a:pt x="881" y="740"/>
                            <a:pt x="881" y="626"/>
                            <a:pt x="811" y="556"/>
                          </a:cubicBezTo>
                          <a:lnTo>
                            <a:pt x="2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288" name="Freeform 15">
                      <a:extLst>
                        <a:ext uri="{FF2B5EF4-FFF2-40B4-BE49-F238E27FC236}">
                          <a16:creationId xmlns:a16="http://schemas.microsoft.com/office/drawing/2014/main" id="{43E9094E-07AD-4CF3-85CB-D49FB1D00B3E}"/>
                        </a:ext>
                      </a:extLst>
                    </p:cNvPr>
                    <p:cNvSpPr>
                      <a:spLocks/>
                    </p:cNvSpPr>
                    <p:nvPr/>
                  </p:nvSpPr>
                  <p:spPr bwMode="auto">
                    <a:xfrm>
                      <a:off x="11326812" y="1658938"/>
                      <a:ext cx="546101" cy="547688"/>
                    </a:xfrm>
                    <a:custGeom>
                      <a:avLst/>
                      <a:gdLst>
                        <a:gd name="T0" fmla="*/ 1458 w 1937"/>
                        <a:gd name="T1" fmla="*/ 598 h 1938"/>
                        <a:gd name="T2" fmla="*/ 1698 w 1937"/>
                        <a:gd name="T3" fmla="*/ 598 h 1938"/>
                        <a:gd name="T4" fmla="*/ 1937 w 1937"/>
                        <a:gd name="T5" fmla="*/ 120 h 1938"/>
                        <a:gd name="T6" fmla="*/ 1818 w 1937"/>
                        <a:gd name="T7" fmla="*/ 0 h 1938"/>
                        <a:gd name="T8" fmla="*/ 1339 w 1937"/>
                        <a:gd name="T9" fmla="*/ 239 h 1938"/>
                        <a:gd name="T10" fmla="*/ 1339 w 1937"/>
                        <a:gd name="T11" fmla="*/ 479 h 1938"/>
                        <a:gd name="T12" fmla="*/ 687 w 1937"/>
                        <a:gd name="T13" fmla="*/ 1128 h 1938"/>
                        <a:gd name="T14" fmla="*/ 570 w 1937"/>
                        <a:gd name="T15" fmla="*/ 1011 h 1938"/>
                        <a:gd name="T16" fmla="*/ 98 w 1937"/>
                        <a:gd name="T17" fmla="*/ 1483 h 1938"/>
                        <a:gd name="T18" fmla="*/ 98 w 1937"/>
                        <a:gd name="T19" fmla="*/ 1839 h 1938"/>
                        <a:gd name="T20" fmla="*/ 454 w 1937"/>
                        <a:gd name="T21" fmla="*/ 1839 h 1938"/>
                        <a:gd name="T22" fmla="*/ 926 w 1937"/>
                        <a:gd name="T23" fmla="*/ 1367 h 1938"/>
                        <a:gd name="T24" fmla="*/ 807 w 1937"/>
                        <a:gd name="T25" fmla="*/ 1248 h 1938"/>
                        <a:gd name="T26" fmla="*/ 1458 w 1937"/>
                        <a:gd name="T27" fmla="*/ 598 h 1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7" h="1938">
                          <a:moveTo>
                            <a:pt x="1458" y="598"/>
                          </a:moveTo>
                          <a:cubicBezTo>
                            <a:pt x="1698" y="598"/>
                            <a:pt x="1698" y="598"/>
                            <a:pt x="1698" y="598"/>
                          </a:cubicBezTo>
                          <a:cubicBezTo>
                            <a:pt x="1937" y="120"/>
                            <a:pt x="1937" y="120"/>
                            <a:pt x="1937" y="120"/>
                          </a:cubicBezTo>
                          <a:cubicBezTo>
                            <a:pt x="1818" y="0"/>
                            <a:pt x="1818" y="0"/>
                            <a:pt x="1818" y="0"/>
                          </a:cubicBezTo>
                          <a:cubicBezTo>
                            <a:pt x="1339" y="239"/>
                            <a:pt x="1339" y="239"/>
                            <a:pt x="1339" y="239"/>
                          </a:cubicBezTo>
                          <a:cubicBezTo>
                            <a:pt x="1339" y="479"/>
                            <a:pt x="1339" y="479"/>
                            <a:pt x="1339" y="479"/>
                          </a:cubicBezTo>
                          <a:cubicBezTo>
                            <a:pt x="687" y="1128"/>
                            <a:pt x="687" y="1128"/>
                            <a:pt x="687" y="1128"/>
                          </a:cubicBezTo>
                          <a:cubicBezTo>
                            <a:pt x="570" y="1011"/>
                            <a:pt x="570" y="1011"/>
                            <a:pt x="570" y="1011"/>
                          </a:cubicBezTo>
                          <a:cubicBezTo>
                            <a:pt x="98" y="1483"/>
                            <a:pt x="98" y="1483"/>
                            <a:pt x="98" y="1483"/>
                          </a:cubicBezTo>
                          <a:cubicBezTo>
                            <a:pt x="0" y="1582"/>
                            <a:pt x="0" y="1741"/>
                            <a:pt x="98" y="1839"/>
                          </a:cubicBezTo>
                          <a:cubicBezTo>
                            <a:pt x="197" y="1938"/>
                            <a:pt x="356" y="1938"/>
                            <a:pt x="454" y="1839"/>
                          </a:cubicBezTo>
                          <a:cubicBezTo>
                            <a:pt x="926" y="1367"/>
                            <a:pt x="926" y="1367"/>
                            <a:pt x="926" y="1367"/>
                          </a:cubicBezTo>
                          <a:cubicBezTo>
                            <a:pt x="807" y="1248"/>
                            <a:pt x="807" y="1248"/>
                            <a:pt x="807" y="1248"/>
                          </a:cubicBezTo>
                          <a:lnTo>
                            <a:pt x="1458" y="5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grpSp>
              <p:grpSp>
                <p:nvGrpSpPr>
                  <p:cNvPr id="289" name="Group 288">
                    <a:extLst>
                      <a:ext uri="{FF2B5EF4-FFF2-40B4-BE49-F238E27FC236}">
                        <a16:creationId xmlns:a16="http://schemas.microsoft.com/office/drawing/2014/main" id="{26C9EC4D-FD64-499E-AE4F-72BB535F6AFC}"/>
                      </a:ext>
                    </a:extLst>
                  </p:cNvPr>
                  <p:cNvGrpSpPr/>
                  <p:nvPr/>
                </p:nvGrpSpPr>
                <p:grpSpPr>
                  <a:xfrm>
                    <a:off x="1754973" y="4760683"/>
                    <a:ext cx="360498" cy="271552"/>
                    <a:chOff x="7785101" y="2497137"/>
                    <a:chExt cx="849313" cy="639763"/>
                  </a:xfrm>
                  <a:solidFill>
                    <a:srgbClr val="1DAB9E"/>
                  </a:solidFill>
                </p:grpSpPr>
                <p:grpSp>
                  <p:nvGrpSpPr>
                    <p:cNvPr id="290" name="Group 289">
                      <a:extLst>
                        <a:ext uri="{FF2B5EF4-FFF2-40B4-BE49-F238E27FC236}">
                          <a16:creationId xmlns:a16="http://schemas.microsoft.com/office/drawing/2014/main" id="{2513590D-810D-4F01-A32B-C44F8F80DAF6}"/>
                        </a:ext>
                      </a:extLst>
                    </p:cNvPr>
                    <p:cNvGrpSpPr/>
                    <p:nvPr/>
                  </p:nvGrpSpPr>
                  <p:grpSpPr>
                    <a:xfrm>
                      <a:off x="7785101" y="2555875"/>
                      <a:ext cx="849313" cy="581025"/>
                      <a:chOff x="7785101" y="2555875"/>
                      <a:chExt cx="849313" cy="581025"/>
                    </a:xfrm>
                    <a:grpFill/>
                  </p:grpSpPr>
                  <p:sp>
                    <p:nvSpPr>
                      <p:cNvPr id="294" name="Freeform 238">
                        <a:extLst>
                          <a:ext uri="{FF2B5EF4-FFF2-40B4-BE49-F238E27FC236}">
                            <a16:creationId xmlns:a16="http://schemas.microsoft.com/office/drawing/2014/main" id="{3FB3C420-D31C-4840-BDCF-904D4BFD7FB4}"/>
                          </a:ext>
                        </a:extLst>
                      </p:cNvPr>
                      <p:cNvSpPr>
                        <a:spLocks/>
                      </p:cNvSpPr>
                      <p:nvPr/>
                    </p:nvSpPr>
                    <p:spPr bwMode="auto">
                      <a:xfrm>
                        <a:off x="7900988" y="2555875"/>
                        <a:ext cx="615950" cy="400050"/>
                      </a:xfrm>
                      <a:custGeom>
                        <a:avLst/>
                        <a:gdLst>
                          <a:gd name="T0" fmla="*/ 223 w 226"/>
                          <a:gd name="T1" fmla="*/ 147 h 147"/>
                          <a:gd name="T2" fmla="*/ 3 w 226"/>
                          <a:gd name="T3" fmla="*/ 147 h 147"/>
                          <a:gd name="T4" fmla="*/ 0 w 226"/>
                          <a:gd name="T5" fmla="*/ 144 h 147"/>
                          <a:gd name="T6" fmla="*/ 0 w 226"/>
                          <a:gd name="T7" fmla="*/ 6 h 147"/>
                          <a:gd name="T8" fmla="*/ 6 w 226"/>
                          <a:gd name="T9" fmla="*/ 0 h 147"/>
                          <a:gd name="T10" fmla="*/ 23 w 226"/>
                          <a:gd name="T11" fmla="*/ 0 h 147"/>
                          <a:gd name="T12" fmla="*/ 26 w 226"/>
                          <a:gd name="T13" fmla="*/ 3 h 147"/>
                          <a:gd name="T14" fmla="*/ 23 w 226"/>
                          <a:gd name="T15" fmla="*/ 6 h 147"/>
                          <a:gd name="T16" fmla="*/ 6 w 226"/>
                          <a:gd name="T17" fmla="*/ 6 h 147"/>
                          <a:gd name="T18" fmla="*/ 6 w 226"/>
                          <a:gd name="T19" fmla="*/ 141 h 147"/>
                          <a:gd name="T20" fmla="*/ 220 w 226"/>
                          <a:gd name="T21" fmla="*/ 141 h 147"/>
                          <a:gd name="T22" fmla="*/ 220 w 226"/>
                          <a:gd name="T23" fmla="*/ 6 h 147"/>
                          <a:gd name="T24" fmla="*/ 200 w 226"/>
                          <a:gd name="T25" fmla="*/ 6 h 147"/>
                          <a:gd name="T26" fmla="*/ 197 w 226"/>
                          <a:gd name="T27" fmla="*/ 3 h 147"/>
                          <a:gd name="T28" fmla="*/ 200 w 226"/>
                          <a:gd name="T29" fmla="*/ 0 h 147"/>
                          <a:gd name="T30" fmla="*/ 220 w 226"/>
                          <a:gd name="T31" fmla="*/ 0 h 147"/>
                          <a:gd name="T32" fmla="*/ 226 w 226"/>
                          <a:gd name="T33" fmla="*/ 6 h 147"/>
                          <a:gd name="T34" fmla="*/ 226 w 226"/>
                          <a:gd name="T35" fmla="*/ 144 h 147"/>
                          <a:gd name="T36" fmla="*/ 223 w 226"/>
                          <a:gd name="T3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6" h="147">
                            <a:moveTo>
                              <a:pt x="223" y="147"/>
                            </a:moveTo>
                            <a:cubicBezTo>
                              <a:pt x="3" y="147"/>
                              <a:pt x="3" y="147"/>
                              <a:pt x="3" y="147"/>
                            </a:cubicBezTo>
                            <a:cubicBezTo>
                              <a:pt x="1" y="147"/>
                              <a:pt x="0" y="145"/>
                              <a:pt x="0" y="144"/>
                            </a:cubicBezTo>
                            <a:cubicBezTo>
                              <a:pt x="0" y="6"/>
                              <a:pt x="0" y="6"/>
                              <a:pt x="0" y="6"/>
                            </a:cubicBezTo>
                            <a:cubicBezTo>
                              <a:pt x="0" y="2"/>
                              <a:pt x="3" y="0"/>
                              <a:pt x="6" y="0"/>
                            </a:cubicBezTo>
                            <a:cubicBezTo>
                              <a:pt x="23" y="0"/>
                              <a:pt x="23" y="0"/>
                              <a:pt x="23" y="0"/>
                            </a:cubicBezTo>
                            <a:cubicBezTo>
                              <a:pt x="24" y="0"/>
                              <a:pt x="26" y="1"/>
                              <a:pt x="26" y="3"/>
                            </a:cubicBezTo>
                            <a:cubicBezTo>
                              <a:pt x="26" y="4"/>
                              <a:pt x="24" y="6"/>
                              <a:pt x="23" y="6"/>
                            </a:cubicBezTo>
                            <a:cubicBezTo>
                              <a:pt x="6" y="6"/>
                              <a:pt x="6" y="6"/>
                              <a:pt x="6" y="6"/>
                            </a:cubicBezTo>
                            <a:cubicBezTo>
                              <a:pt x="6" y="141"/>
                              <a:pt x="6" y="141"/>
                              <a:pt x="6" y="141"/>
                            </a:cubicBezTo>
                            <a:cubicBezTo>
                              <a:pt x="220" y="141"/>
                              <a:pt x="220" y="141"/>
                              <a:pt x="220" y="141"/>
                            </a:cubicBezTo>
                            <a:cubicBezTo>
                              <a:pt x="220" y="6"/>
                              <a:pt x="220" y="6"/>
                              <a:pt x="220" y="6"/>
                            </a:cubicBezTo>
                            <a:cubicBezTo>
                              <a:pt x="200" y="6"/>
                              <a:pt x="200" y="6"/>
                              <a:pt x="200" y="6"/>
                            </a:cubicBezTo>
                            <a:cubicBezTo>
                              <a:pt x="199" y="6"/>
                              <a:pt x="197" y="4"/>
                              <a:pt x="197" y="3"/>
                            </a:cubicBezTo>
                            <a:cubicBezTo>
                              <a:pt x="197" y="1"/>
                              <a:pt x="199" y="0"/>
                              <a:pt x="200" y="0"/>
                            </a:cubicBezTo>
                            <a:cubicBezTo>
                              <a:pt x="220" y="0"/>
                              <a:pt x="220" y="0"/>
                              <a:pt x="220" y="0"/>
                            </a:cubicBezTo>
                            <a:cubicBezTo>
                              <a:pt x="223" y="0"/>
                              <a:pt x="226" y="2"/>
                              <a:pt x="226" y="6"/>
                            </a:cubicBezTo>
                            <a:cubicBezTo>
                              <a:pt x="226" y="144"/>
                              <a:pt x="226" y="144"/>
                              <a:pt x="226" y="144"/>
                            </a:cubicBezTo>
                            <a:cubicBezTo>
                              <a:pt x="226" y="145"/>
                              <a:pt x="225" y="147"/>
                              <a:pt x="223"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Freeform 239">
                        <a:extLst>
                          <a:ext uri="{FF2B5EF4-FFF2-40B4-BE49-F238E27FC236}">
                            <a16:creationId xmlns:a16="http://schemas.microsoft.com/office/drawing/2014/main" id="{29A9940C-9C15-4C6D-BC36-277C873F7F10}"/>
                          </a:ext>
                        </a:extLst>
                      </p:cNvPr>
                      <p:cNvSpPr>
                        <a:spLocks/>
                      </p:cNvSpPr>
                      <p:nvPr/>
                    </p:nvSpPr>
                    <p:spPr bwMode="auto">
                      <a:xfrm>
                        <a:off x="7788276" y="3079750"/>
                        <a:ext cx="846138" cy="57150"/>
                      </a:xfrm>
                      <a:custGeom>
                        <a:avLst/>
                        <a:gdLst>
                          <a:gd name="T0" fmla="*/ 307 w 310"/>
                          <a:gd name="T1" fmla="*/ 21 h 21"/>
                          <a:gd name="T2" fmla="*/ 3 w 310"/>
                          <a:gd name="T3" fmla="*/ 21 h 21"/>
                          <a:gd name="T4" fmla="*/ 0 w 310"/>
                          <a:gd name="T5" fmla="*/ 18 h 21"/>
                          <a:gd name="T6" fmla="*/ 0 w 310"/>
                          <a:gd name="T7" fmla="*/ 3 h 21"/>
                          <a:gd name="T8" fmla="*/ 3 w 310"/>
                          <a:gd name="T9" fmla="*/ 0 h 21"/>
                          <a:gd name="T10" fmla="*/ 6 w 310"/>
                          <a:gd name="T11" fmla="*/ 3 h 21"/>
                          <a:gd name="T12" fmla="*/ 6 w 310"/>
                          <a:gd name="T13" fmla="*/ 15 h 21"/>
                          <a:gd name="T14" fmla="*/ 304 w 310"/>
                          <a:gd name="T15" fmla="*/ 15 h 21"/>
                          <a:gd name="T16" fmla="*/ 304 w 310"/>
                          <a:gd name="T17" fmla="*/ 3 h 21"/>
                          <a:gd name="T18" fmla="*/ 307 w 310"/>
                          <a:gd name="T19" fmla="*/ 0 h 21"/>
                          <a:gd name="T20" fmla="*/ 310 w 310"/>
                          <a:gd name="T21" fmla="*/ 3 h 21"/>
                          <a:gd name="T22" fmla="*/ 310 w 310"/>
                          <a:gd name="T23" fmla="*/ 18 h 21"/>
                          <a:gd name="T24" fmla="*/ 307 w 310"/>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0" h="21">
                            <a:moveTo>
                              <a:pt x="307" y="21"/>
                            </a:moveTo>
                            <a:cubicBezTo>
                              <a:pt x="3" y="21"/>
                              <a:pt x="3" y="21"/>
                              <a:pt x="3" y="21"/>
                            </a:cubicBezTo>
                            <a:cubicBezTo>
                              <a:pt x="1" y="21"/>
                              <a:pt x="0" y="19"/>
                              <a:pt x="0" y="18"/>
                            </a:cubicBezTo>
                            <a:cubicBezTo>
                              <a:pt x="0" y="3"/>
                              <a:pt x="0" y="3"/>
                              <a:pt x="0" y="3"/>
                            </a:cubicBezTo>
                            <a:cubicBezTo>
                              <a:pt x="0" y="1"/>
                              <a:pt x="1" y="0"/>
                              <a:pt x="3" y="0"/>
                            </a:cubicBezTo>
                            <a:cubicBezTo>
                              <a:pt x="4" y="0"/>
                              <a:pt x="6" y="1"/>
                              <a:pt x="6" y="3"/>
                            </a:cubicBezTo>
                            <a:cubicBezTo>
                              <a:pt x="6" y="15"/>
                              <a:pt x="6" y="15"/>
                              <a:pt x="6" y="15"/>
                            </a:cubicBezTo>
                            <a:cubicBezTo>
                              <a:pt x="304" y="15"/>
                              <a:pt x="304" y="15"/>
                              <a:pt x="304" y="15"/>
                            </a:cubicBezTo>
                            <a:cubicBezTo>
                              <a:pt x="304" y="3"/>
                              <a:pt x="304" y="3"/>
                              <a:pt x="304" y="3"/>
                            </a:cubicBezTo>
                            <a:cubicBezTo>
                              <a:pt x="304" y="1"/>
                              <a:pt x="305" y="0"/>
                              <a:pt x="307" y="0"/>
                            </a:cubicBezTo>
                            <a:cubicBezTo>
                              <a:pt x="308" y="0"/>
                              <a:pt x="310" y="1"/>
                              <a:pt x="310" y="3"/>
                            </a:cubicBezTo>
                            <a:cubicBezTo>
                              <a:pt x="310" y="18"/>
                              <a:pt x="310" y="18"/>
                              <a:pt x="310" y="18"/>
                            </a:cubicBezTo>
                            <a:cubicBezTo>
                              <a:pt x="310" y="19"/>
                              <a:pt x="308" y="21"/>
                              <a:pt x="30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Freeform 240">
                        <a:extLst>
                          <a:ext uri="{FF2B5EF4-FFF2-40B4-BE49-F238E27FC236}">
                            <a16:creationId xmlns:a16="http://schemas.microsoft.com/office/drawing/2014/main" id="{73BFBD5C-1320-40E5-AD20-C4538E2A827C}"/>
                          </a:ext>
                        </a:extLst>
                      </p:cNvPr>
                      <p:cNvSpPr>
                        <a:spLocks noEditPoints="1"/>
                      </p:cNvSpPr>
                      <p:nvPr/>
                    </p:nvSpPr>
                    <p:spPr bwMode="auto">
                      <a:xfrm>
                        <a:off x="7785101" y="2940050"/>
                        <a:ext cx="849313" cy="155575"/>
                      </a:xfrm>
                      <a:custGeom>
                        <a:avLst/>
                        <a:gdLst>
                          <a:gd name="T0" fmla="*/ 308 w 311"/>
                          <a:gd name="T1" fmla="*/ 57 h 57"/>
                          <a:gd name="T2" fmla="*/ 4 w 311"/>
                          <a:gd name="T3" fmla="*/ 57 h 57"/>
                          <a:gd name="T4" fmla="*/ 1 w 311"/>
                          <a:gd name="T5" fmla="*/ 55 h 57"/>
                          <a:gd name="T6" fmla="*/ 1 w 311"/>
                          <a:gd name="T7" fmla="*/ 52 h 57"/>
                          <a:gd name="T8" fmla="*/ 43 w 311"/>
                          <a:gd name="T9" fmla="*/ 1 h 57"/>
                          <a:gd name="T10" fmla="*/ 45 w 311"/>
                          <a:gd name="T11" fmla="*/ 0 h 57"/>
                          <a:gd name="T12" fmla="*/ 265 w 311"/>
                          <a:gd name="T13" fmla="*/ 0 h 57"/>
                          <a:gd name="T14" fmla="*/ 268 w 311"/>
                          <a:gd name="T15" fmla="*/ 1 h 57"/>
                          <a:gd name="T16" fmla="*/ 310 w 311"/>
                          <a:gd name="T17" fmla="*/ 52 h 57"/>
                          <a:gd name="T18" fmla="*/ 310 w 311"/>
                          <a:gd name="T19" fmla="*/ 55 h 57"/>
                          <a:gd name="T20" fmla="*/ 308 w 311"/>
                          <a:gd name="T21" fmla="*/ 57 h 57"/>
                          <a:gd name="T22" fmla="*/ 10 w 311"/>
                          <a:gd name="T23" fmla="*/ 51 h 57"/>
                          <a:gd name="T24" fmla="*/ 301 w 311"/>
                          <a:gd name="T25" fmla="*/ 51 h 57"/>
                          <a:gd name="T26" fmla="*/ 264 w 311"/>
                          <a:gd name="T27" fmla="*/ 6 h 57"/>
                          <a:gd name="T28" fmla="*/ 46 w 311"/>
                          <a:gd name="T29" fmla="*/ 6 h 57"/>
                          <a:gd name="T30" fmla="*/ 10 w 311"/>
                          <a:gd name="T31"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1" h="57">
                            <a:moveTo>
                              <a:pt x="308" y="57"/>
                            </a:moveTo>
                            <a:cubicBezTo>
                              <a:pt x="4" y="57"/>
                              <a:pt x="4" y="57"/>
                              <a:pt x="4" y="57"/>
                            </a:cubicBezTo>
                            <a:cubicBezTo>
                              <a:pt x="2" y="57"/>
                              <a:pt x="1" y="56"/>
                              <a:pt x="1" y="55"/>
                            </a:cubicBezTo>
                            <a:cubicBezTo>
                              <a:pt x="0" y="54"/>
                              <a:pt x="0" y="53"/>
                              <a:pt x="1" y="52"/>
                            </a:cubicBezTo>
                            <a:cubicBezTo>
                              <a:pt x="43" y="1"/>
                              <a:pt x="43" y="1"/>
                              <a:pt x="43" y="1"/>
                            </a:cubicBezTo>
                            <a:cubicBezTo>
                              <a:pt x="43" y="0"/>
                              <a:pt x="44" y="0"/>
                              <a:pt x="45" y="0"/>
                            </a:cubicBezTo>
                            <a:cubicBezTo>
                              <a:pt x="265" y="0"/>
                              <a:pt x="265" y="0"/>
                              <a:pt x="265" y="0"/>
                            </a:cubicBezTo>
                            <a:cubicBezTo>
                              <a:pt x="266" y="0"/>
                              <a:pt x="267" y="0"/>
                              <a:pt x="268" y="1"/>
                            </a:cubicBezTo>
                            <a:cubicBezTo>
                              <a:pt x="310" y="52"/>
                              <a:pt x="310" y="52"/>
                              <a:pt x="310" y="52"/>
                            </a:cubicBezTo>
                            <a:cubicBezTo>
                              <a:pt x="311" y="53"/>
                              <a:pt x="311" y="54"/>
                              <a:pt x="310" y="55"/>
                            </a:cubicBezTo>
                            <a:cubicBezTo>
                              <a:pt x="310" y="56"/>
                              <a:pt x="309" y="57"/>
                              <a:pt x="308" y="57"/>
                            </a:cubicBezTo>
                            <a:close/>
                            <a:moveTo>
                              <a:pt x="10" y="51"/>
                            </a:moveTo>
                            <a:cubicBezTo>
                              <a:pt x="301" y="51"/>
                              <a:pt x="301" y="51"/>
                              <a:pt x="301" y="51"/>
                            </a:cubicBezTo>
                            <a:cubicBezTo>
                              <a:pt x="264" y="6"/>
                              <a:pt x="264" y="6"/>
                              <a:pt x="264" y="6"/>
                            </a:cubicBezTo>
                            <a:cubicBezTo>
                              <a:pt x="46" y="6"/>
                              <a:pt x="46" y="6"/>
                              <a:pt x="46" y="6"/>
                            </a:cubicBezTo>
                            <a:lnTo>
                              <a:pt x="10"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7" name="Freeform 241">
                        <a:extLst>
                          <a:ext uri="{FF2B5EF4-FFF2-40B4-BE49-F238E27FC236}">
                            <a16:creationId xmlns:a16="http://schemas.microsoft.com/office/drawing/2014/main" id="{E2B7E5FB-A91A-42A2-8362-4FE13DC78F39}"/>
                          </a:ext>
                        </a:extLst>
                      </p:cNvPr>
                      <p:cNvSpPr>
                        <a:spLocks/>
                      </p:cNvSpPr>
                      <p:nvPr/>
                    </p:nvSpPr>
                    <p:spPr bwMode="auto">
                      <a:xfrm>
                        <a:off x="7935913" y="2589213"/>
                        <a:ext cx="546100" cy="323850"/>
                      </a:xfrm>
                      <a:custGeom>
                        <a:avLst/>
                        <a:gdLst>
                          <a:gd name="T0" fmla="*/ 197 w 200"/>
                          <a:gd name="T1" fmla="*/ 119 h 119"/>
                          <a:gd name="T2" fmla="*/ 3 w 200"/>
                          <a:gd name="T3" fmla="*/ 119 h 119"/>
                          <a:gd name="T4" fmla="*/ 0 w 200"/>
                          <a:gd name="T5" fmla="*/ 116 h 119"/>
                          <a:gd name="T6" fmla="*/ 0 w 200"/>
                          <a:gd name="T7" fmla="*/ 3 h 119"/>
                          <a:gd name="T8" fmla="*/ 3 w 200"/>
                          <a:gd name="T9" fmla="*/ 0 h 119"/>
                          <a:gd name="T10" fmla="*/ 10 w 200"/>
                          <a:gd name="T11" fmla="*/ 0 h 119"/>
                          <a:gd name="T12" fmla="*/ 13 w 200"/>
                          <a:gd name="T13" fmla="*/ 3 h 119"/>
                          <a:gd name="T14" fmla="*/ 10 w 200"/>
                          <a:gd name="T15" fmla="*/ 6 h 119"/>
                          <a:gd name="T16" fmla="*/ 6 w 200"/>
                          <a:gd name="T17" fmla="*/ 6 h 119"/>
                          <a:gd name="T18" fmla="*/ 6 w 200"/>
                          <a:gd name="T19" fmla="*/ 113 h 119"/>
                          <a:gd name="T20" fmla="*/ 194 w 200"/>
                          <a:gd name="T21" fmla="*/ 113 h 119"/>
                          <a:gd name="T22" fmla="*/ 194 w 200"/>
                          <a:gd name="T23" fmla="*/ 6 h 119"/>
                          <a:gd name="T24" fmla="*/ 189 w 200"/>
                          <a:gd name="T25" fmla="*/ 6 h 119"/>
                          <a:gd name="T26" fmla="*/ 186 w 200"/>
                          <a:gd name="T27" fmla="*/ 3 h 119"/>
                          <a:gd name="T28" fmla="*/ 189 w 200"/>
                          <a:gd name="T29" fmla="*/ 0 h 119"/>
                          <a:gd name="T30" fmla="*/ 197 w 200"/>
                          <a:gd name="T31" fmla="*/ 0 h 119"/>
                          <a:gd name="T32" fmla="*/ 200 w 200"/>
                          <a:gd name="T33" fmla="*/ 3 h 119"/>
                          <a:gd name="T34" fmla="*/ 200 w 200"/>
                          <a:gd name="T35" fmla="*/ 116 h 119"/>
                          <a:gd name="T36" fmla="*/ 197 w 200"/>
                          <a:gd name="T37"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0" h="119">
                            <a:moveTo>
                              <a:pt x="197" y="119"/>
                            </a:moveTo>
                            <a:cubicBezTo>
                              <a:pt x="3" y="119"/>
                              <a:pt x="3" y="119"/>
                              <a:pt x="3" y="119"/>
                            </a:cubicBezTo>
                            <a:cubicBezTo>
                              <a:pt x="1" y="119"/>
                              <a:pt x="0" y="118"/>
                              <a:pt x="0" y="116"/>
                            </a:cubicBezTo>
                            <a:cubicBezTo>
                              <a:pt x="0" y="3"/>
                              <a:pt x="0" y="3"/>
                              <a:pt x="0" y="3"/>
                            </a:cubicBezTo>
                            <a:cubicBezTo>
                              <a:pt x="0" y="2"/>
                              <a:pt x="1" y="0"/>
                              <a:pt x="3" y="0"/>
                            </a:cubicBezTo>
                            <a:cubicBezTo>
                              <a:pt x="10" y="0"/>
                              <a:pt x="10" y="0"/>
                              <a:pt x="10" y="0"/>
                            </a:cubicBezTo>
                            <a:cubicBezTo>
                              <a:pt x="12" y="0"/>
                              <a:pt x="13" y="2"/>
                              <a:pt x="13" y="3"/>
                            </a:cubicBezTo>
                            <a:cubicBezTo>
                              <a:pt x="13" y="5"/>
                              <a:pt x="12" y="6"/>
                              <a:pt x="10" y="6"/>
                            </a:cubicBezTo>
                            <a:cubicBezTo>
                              <a:pt x="6" y="6"/>
                              <a:pt x="6" y="6"/>
                              <a:pt x="6" y="6"/>
                            </a:cubicBezTo>
                            <a:cubicBezTo>
                              <a:pt x="6" y="113"/>
                              <a:pt x="6" y="113"/>
                              <a:pt x="6" y="113"/>
                            </a:cubicBezTo>
                            <a:cubicBezTo>
                              <a:pt x="194" y="113"/>
                              <a:pt x="194" y="113"/>
                              <a:pt x="194" y="113"/>
                            </a:cubicBezTo>
                            <a:cubicBezTo>
                              <a:pt x="194" y="6"/>
                              <a:pt x="194" y="6"/>
                              <a:pt x="194" y="6"/>
                            </a:cubicBezTo>
                            <a:cubicBezTo>
                              <a:pt x="189" y="6"/>
                              <a:pt x="189" y="6"/>
                              <a:pt x="189" y="6"/>
                            </a:cubicBezTo>
                            <a:cubicBezTo>
                              <a:pt x="188" y="6"/>
                              <a:pt x="186" y="5"/>
                              <a:pt x="186" y="3"/>
                            </a:cubicBezTo>
                            <a:cubicBezTo>
                              <a:pt x="186" y="2"/>
                              <a:pt x="188" y="0"/>
                              <a:pt x="189" y="0"/>
                            </a:cubicBezTo>
                            <a:cubicBezTo>
                              <a:pt x="197" y="0"/>
                              <a:pt x="197" y="0"/>
                              <a:pt x="197" y="0"/>
                            </a:cubicBezTo>
                            <a:cubicBezTo>
                              <a:pt x="198" y="0"/>
                              <a:pt x="200" y="2"/>
                              <a:pt x="200" y="3"/>
                            </a:cubicBezTo>
                            <a:cubicBezTo>
                              <a:pt x="200" y="116"/>
                              <a:pt x="200" y="116"/>
                              <a:pt x="200" y="116"/>
                            </a:cubicBezTo>
                            <a:cubicBezTo>
                              <a:pt x="200" y="118"/>
                              <a:pt x="198" y="119"/>
                              <a:pt x="197"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8" name="Freeform 242">
                        <a:extLst>
                          <a:ext uri="{FF2B5EF4-FFF2-40B4-BE49-F238E27FC236}">
                            <a16:creationId xmlns:a16="http://schemas.microsoft.com/office/drawing/2014/main" id="{23854D5D-846B-423B-BD84-E402FB7CD616}"/>
                          </a:ext>
                        </a:extLst>
                      </p:cNvPr>
                      <p:cNvSpPr>
                        <a:spLocks/>
                      </p:cNvSpPr>
                      <p:nvPr/>
                    </p:nvSpPr>
                    <p:spPr bwMode="auto">
                      <a:xfrm>
                        <a:off x="7913688" y="3013075"/>
                        <a:ext cx="592138" cy="17463"/>
                      </a:xfrm>
                      <a:custGeom>
                        <a:avLst/>
                        <a:gdLst>
                          <a:gd name="T0" fmla="*/ 214 w 217"/>
                          <a:gd name="T1" fmla="*/ 6 h 6"/>
                          <a:gd name="T2" fmla="*/ 3 w 217"/>
                          <a:gd name="T3" fmla="*/ 6 h 6"/>
                          <a:gd name="T4" fmla="*/ 0 w 217"/>
                          <a:gd name="T5" fmla="*/ 3 h 6"/>
                          <a:gd name="T6" fmla="*/ 3 w 217"/>
                          <a:gd name="T7" fmla="*/ 0 h 6"/>
                          <a:gd name="T8" fmla="*/ 214 w 217"/>
                          <a:gd name="T9" fmla="*/ 0 h 6"/>
                          <a:gd name="T10" fmla="*/ 217 w 217"/>
                          <a:gd name="T11" fmla="*/ 3 h 6"/>
                          <a:gd name="T12" fmla="*/ 214 w 21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17" h="6">
                            <a:moveTo>
                              <a:pt x="214" y="6"/>
                            </a:moveTo>
                            <a:cubicBezTo>
                              <a:pt x="3" y="6"/>
                              <a:pt x="3" y="6"/>
                              <a:pt x="3" y="6"/>
                            </a:cubicBezTo>
                            <a:cubicBezTo>
                              <a:pt x="1" y="6"/>
                              <a:pt x="0" y="5"/>
                              <a:pt x="0" y="3"/>
                            </a:cubicBezTo>
                            <a:cubicBezTo>
                              <a:pt x="0" y="1"/>
                              <a:pt x="1" y="0"/>
                              <a:pt x="3" y="0"/>
                            </a:cubicBezTo>
                            <a:cubicBezTo>
                              <a:pt x="214" y="0"/>
                              <a:pt x="214" y="0"/>
                              <a:pt x="214" y="0"/>
                            </a:cubicBezTo>
                            <a:cubicBezTo>
                              <a:pt x="216" y="0"/>
                              <a:pt x="217" y="1"/>
                              <a:pt x="217" y="3"/>
                            </a:cubicBezTo>
                            <a:cubicBezTo>
                              <a:pt x="217" y="5"/>
                              <a:pt x="216" y="6"/>
                              <a:pt x="21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91" name="Group 290">
                      <a:extLst>
                        <a:ext uri="{FF2B5EF4-FFF2-40B4-BE49-F238E27FC236}">
                          <a16:creationId xmlns:a16="http://schemas.microsoft.com/office/drawing/2014/main" id="{0BFA0D37-A985-45C4-9479-29E0AF07EFA9}"/>
                        </a:ext>
                      </a:extLst>
                    </p:cNvPr>
                    <p:cNvGrpSpPr/>
                    <p:nvPr/>
                  </p:nvGrpSpPr>
                  <p:grpSpPr>
                    <a:xfrm>
                      <a:off x="8053013" y="2497137"/>
                      <a:ext cx="323850" cy="322263"/>
                      <a:chOff x="8194934" y="5585618"/>
                      <a:chExt cx="323850" cy="322263"/>
                    </a:xfrm>
                    <a:grpFill/>
                  </p:grpSpPr>
                  <p:sp>
                    <p:nvSpPr>
                      <p:cNvPr id="292" name="Freeform 360">
                        <a:extLst>
                          <a:ext uri="{FF2B5EF4-FFF2-40B4-BE49-F238E27FC236}">
                            <a16:creationId xmlns:a16="http://schemas.microsoft.com/office/drawing/2014/main" id="{FDC72368-E4A8-4E14-BC71-9353CBFE632F}"/>
                          </a:ext>
                        </a:extLst>
                      </p:cNvPr>
                      <p:cNvSpPr>
                        <a:spLocks noEditPoints="1"/>
                      </p:cNvSpPr>
                      <p:nvPr/>
                    </p:nvSpPr>
                    <p:spPr bwMode="auto">
                      <a:xfrm>
                        <a:off x="8194934" y="5585618"/>
                        <a:ext cx="323850" cy="322263"/>
                      </a:xfrm>
                      <a:custGeom>
                        <a:avLst/>
                        <a:gdLst>
                          <a:gd name="T0" fmla="*/ 43 w 119"/>
                          <a:gd name="T1" fmla="*/ 118 h 118"/>
                          <a:gd name="T2" fmla="*/ 29 w 119"/>
                          <a:gd name="T3" fmla="*/ 111 h 118"/>
                          <a:gd name="T4" fmla="*/ 34 w 119"/>
                          <a:gd name="T5" fmla="*/ 97 h 118"/>
                          <a:gd name="T6" fmla="*/ 11 w 119"/>
                          <a:gd name="T7" fmla="*/ 91 h 118"/>
                          <a:gd name="T8" fmla="*/ 7 w 119"/>
                          <a:gd name="T9" fmla="*/ 90 h 118"/>
                          <a:gd name="T10" fmla="*/ 3 w 119"/>
                          <a:gd name="T11" fmla="*/ 74 h 118"/>
                          <a:gd name="T12" fmla="*/ 14 w 119"/>
                          <a:gd name="T13" fmla="*/ 53 h 118"/>
                          <a:gd name="T14" fmla="*/ 1 w 119"/>
                          <a:gd name="T15" fmla="*/ 47 h 118"/>
                          <a:gd name="T16" fmla="*/ 5 w 119"/>
                          <a:gd name="T17" fmla="*/ 32 h 118"/>
                          <a:gd name="T18" fmla="*/ 21 w 119"/>
                          <a:gd name="T19" fmla="*/ 35 h 118"/>
                          <a:gd name="T20" fmla="*/ 28 w 119"/>
                          <a:gd name="T21" fmla="*/ 11 h 118"/>
                          <a:gd name="T22" fmla="*/ 29 w 119"/>
                          <a:gd name="T23" fmla="*/ 7 h 118"/>
                          <a:gd name="T24" fmla="*/ 45 w 119"/>
                          <a:gd name="T25" fmla="*/ 3 h 118"/>
                          <a:gd name="T26" fmla="*/ 68 w 119"/>
                          <a:gd name="T27" fmla="*/ 14 h 118"/>
                          <a:gd name="T28" fmla="*/ 74 w 119"/>
                          <a:gd name="T29" fmla="*/ 1 h 118"/>
                          <a:gd name="T30" fmla="*/ 89 w 119"/>
                          <a:gd name="T31" fmla="*/ 6 h 118"/>
                          <a:gd name="T32" fmla="*/ 90 w 119"/>
                          <a:gd name="T33" fmla="*/ 9 h 118"/>
                          <a:gd name="T34" fmla="*/ 97 w 119"/>
                          <a:gd name="T35" fmla="*/ 32 h 118"/>
                          <a:gd name="T36" fmla="*/ 112 w 119"/>
                          <a:gd name="T37" fmla="*/ 28 h 118"/>
                          <a:gd name="T38" fmla="*/ 118 w 119"/>
                          <a:gd name="T39" fmla="*/ 43 h 118"/>
                          <a:gd name="T40" fmla="*/ 105 w 119"/>
                          <a:gd name="T41" fmla="*/ 50 h 118"/>
                          <a:gd name="T42" fmla="*/ 117 w 119"/>
                          <a:gd name="T43" fmla="*/ 69 h 118"/>
                          <a:gd name="T44" fmla="*/ 119 w 119"/>
                          <a:gd name="T45" fmla="*/ 73 h 118"/>
                          <a:gd name="T46" fmla="*/ 111 w 119"/>
                          <a:gd name="T47" fmla="*/ 88 h 118"/>
                          <a:gd name="T48" fmla="*/ 87 w 119"/>
                          <a:gd name="T49" fmla="*/ 96 h 118"/>
                          <a:gd name="T50" fmla="*/ 91 w 119"/>
                          <a:gd name="T51" fmla="*/ 111 h 118"/>
                          <a:gd name="T52" fmla="*/ 74 w 119"/>
                          <a:gd name="T53" fmla="*/ 115 h 118"/>
                          <a:gd name="T54" fmla="*/ 52 w 119"/>
                          <a:gd name="T55" fmla="*/ 104 h 118"/>
                          <a:gd name="T56" fmla="*/ 45 w 119"/>
                          <a:gd name="T57" fmla="*/ 118 h 118"/>
                          <a:gd name="T58" fmla="*/ 43 w 119"/>
                          <a:gd name="T59" fmla="*/ 111 h 118"/>
                          <a:gd name="T60" fmla="*/ 51 w 119"/>
                          <a:gd name="T61" fmla="*/ 98 h 118"/>
                          <a:gd name="T62" fmla="*/ 74 w 119"/>
                          <a:gd name="T63" fmla="*/ 99 h 118"/>
                          <a:gd name="T64" fmla="*/ 85 w 119"/>
                          <a:gd name="T65" fmla="*/ 107 h 118"/>
                          <a:gd name="T66" fmla="*/ 82 w 119"/>
                          <a:gd name="T67" fmla="*/ 92 h 118"/>
                          <a:gd name="T68" fmla="*/ 98 w 119"/>
                          <a:gd name="T69" fmla="*/ 77 h 118"/>
                          <a:gd name="T70" fmla="*/ 112 w 119"/>
                          <a:gd name="T71" fmla="*/ 74 h 118"/>
                          <a:gd name="T72" fmla="*/ 99 w 119"/>
                          <a:gd name="T73" fmla="*/ 66 h 118"/>
                          <a:gd name="T74" fmla="*/ 100 w 119"/>
                          <a:gd name="T75" fmla="*/ 45 h 118"/>
                          <a:gd name="T76" fmla="*/ 108 w 119"/>
                          <a:gd name="T77" fmla="*/ 33 h 118"/>
                          <a:gd name="T78" fmla="*/ 93 w 119"/>
                          <a:gd name="T79" fmla="*/ 37 h 118"/>
                          <a:gd name="T80" fmla="*/ 79 w 119"/>
                          <a:gd name="T81" fmla="*/ 21 h 118"/>
                          <a:gd name="T82" fmla="*/ 77 w 119"/>
                          <a:gd name="T83" fmla="*/ 7 h 118"/>
                          <a:gd name="T84" fmla="*/ 69 w 119"/>
                          <a:gd name="T85" fmla="*/ 20 h 118"/>
                          <a:gd name="T86" fmla="*/ 46 w 119"/>
                          <a:gd name="T87" fmla="*/ 19 h 118"/>
                          <a:gd name="T88" fmla="*/ 34 w 119"/>
                          <a:gd name="T89" fmla="*/ 11 h 118"/>
                          <a:gd name="T90" fmla="*/ 38 w 119"/>
                          <a:gd name="T91" fmla="*/ 26 h 118"/>
                          <a:gd name="T92" fmla="*/ 21 w 119"/>
                          <a:gd name="T93" fmla="*/ 41 h 118"/>
                          <a:gd name="T94" fmla="*/ 7 w 119"/>
                          <a:gd name="T95" fmla="*/ 44 h 118"/>
                          <a:gd name="T96" fmla="*/ 21 w 119"/>
                          <a:gd name="T97" fmla="*/ 52 h 118"/>
                          <a:gd name="T98" fmla="*/ 20 w 119"/>
                          <a:gd name="T99" fmla="*/ 73 h 118"/>
                          <a:gd name="T100" fmla="*/ 12 w 119"/>
                          <a:gd name="T101" fmla="*/ 85 h 118"/>
                          <a:gd name="T102" fmla="*/ 27 w 119"/>
                          <a:gd name="T103" fmla="*/ 81 h 118"/>
                          <a:gd name="T104" fmla="*/ 40 w 119"/>
                          <a:gd name="T105" fmla="*/ 9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9" h="118">
                            <a:moveTo>
                              <a:pt x="45" y="118"/>
                            </a:moveTo>
                            <a:cubicBezTo>
                              <a:pt x="44" y="118"/>
                              <a:pt x="44" y="118"/>
                              <a:pt x="43" y="118"/>
                            </a:cubicBezTo>
                            <a:cubicBezTo>
                              <a:pt x="31" y="112"/>
                              <a:pt x="31" y="112"/>
                              <a:pt x="31" y="112"/>
                            </a:cubicBezTo>
                            <a:cubicBezTo>
                              <a:pt x="30" y="112"/>
                              <a:pt x="30" y="112"/>
                              <a:pt x="29" y="111"/>
                            </a:cubicBezTo>
                            <a:cubicBezTo>
                              <a:pt x="29" y="110"/>
                              <a:pt x="29" y="109"/>
                              <a:pt x="29" y="109"/>
                            </a:cubicBezTo>
                            <a:cubicBezTo>
                              <a:pt x="34" y="97"/>
                              <a:pt x="34" y="97"/>
                              <a:pt x="34" y="97"/>
                            </a:cubicBezTo>
                            <a:cubicBezTo>
                              <a:pt x="30" y="94"/>
                              <a:pt x="26" y="90"/>
                              <a:pt x="23" y="86"/>
                            </a:cubicBezTo>
                            <a:cubicBezTo>
                              <a:pt x="11" y="91"/>
                              <a:pt x="11" y="91"/>
                              <a:pt x="11" y="91"/>
                            </a:cubicBezTo>
                            <a:cubicBezTo>
                              <a:pt x="11" y="92"/>
                              <a:pt x="10" y="92"/>
                              <a:pt x="9" y="91"/>
                            </a:cubicBezTo>
                            <a:cubicBezTo>
                              <a:pt x="8" y="91"/>
                              <a:pt x="8" y="91"/>
                              <a:pt x="7" y="90"/>
                            </a:cubicBezTo>
                            <a:cubicBezTo>
                              <a:pt x="2" y="77"/>
                              <a:pt x="2" y="77"/>
                              <a:pt x="2" y="77"/>
                            </a:cubicBezTo>
                            <a:cubicBezTo>
                              <a:pt x="1" y="76"/>
                              <a:pt x="2" y="74"/>
                              <a:pt x="3" y="74"/>
                            </a:cubicBezTo>
                            <a:cubicBezTo>
                              <a:pt x="15" y="68"/>
                              <a:pt x="15" y="68"/>
                              <a:pt x="15" y="68"/>
                            </a:cubicBezTo>
                            <a:cubicBezTo>
                              <a:pt x="14" y="63"/>
                              <a:pt x="14" y="58"/>
                              <a:pt x="14" y="53"/>
                            </a:cubicBezTo>
                            <a:cubicBezTo>
                              <a:pt x="3" y="49"/>
                              <a:pt x="3" y="49"/>
                              <a:pt x="3" y="49"/>
                            </a:cubicBezTo>
                            <a:cubicBezTo>
                              <a:pt x="2" y="49"/>
                              <a:pt x="1" y="48"/>
                              <a:pt x="1" y="47"/>
                            </a:cubicBezTo>
                            <a:cubicBezTo>
                              <a:pt x="0" y="47"/>
                              <a:pt x="0" y="46"/>
                              <a:pt x="1" y="45"/>
                            </a:cubicBezTo>
                            <a:cubicBezTo>
                              <a:pt x="5" y="32"/>
                              <a:pt x="5" y="32"/>
                              <a:pt x="5" y="32"/>
                            </a:cubicBezTo>
                            <a:cubicBezTo>
                              <a:pt x="6" y="31"/>
                              <a:pt x="8" y="30"/>
                              <a:pt x="9" y="30"/>
                            </a:cubicBezTo>
                            <a:cubicBezTo>
                              <a:pt x="21" y="35"/>
                              <a:pt x="21" y="35"/>
                              <a:pt x="21" y="35"/>
                            </a:cubicBezTo>
                            <a:cubicBezTo>
                              <a:pt x="24" y="30"/>
                              <a:pt x="28" y="26"/>
                              <a:pt x="33" y="22"/>
                            </a:cubicBezTo>
                            <a:cubicBezTo>
                              <a:pt x="28" y="11"/>
                              <a:pt x="28" y="11"/>
                              <a:pt x="28" y="11"/>
                            </a:cubicBezTo>
                            <a:cubicBezTo>
                              <a:pt x="27" y="10"/>
                              <a:pt x="27" y="9"/>
                              <a:pt x="27" y="8"/>
                            </a:cubicBezTo>
                            <a:cubicBezTo>
                              <a:pt x="28" y="8"/>
                              <a:pt x="28" y="7"/>
                              <a:pt x="29" y="7"/>
                            </a:cubicBezTo>
                            <a:cubicBezTo>
                              <a:pt x="41" y="1"/>
                              <a:pt x="41" y="1"/>
                              <a:pt x="41" y="1"/>
                            </a:cubicBezTo>
                            <a:cubicBezTo>
                              <a:pt x="43" y="0"/>
                              <a:pt x="45" y="1"/>
                              <a:pt x="45" y="3"/>
                            </a:cubicBezTo>
                            <a:cubicBezTo>
                              <a:pt x="51" y="14"/>
                              <a:pt x="51" y="14"/>
                              <a:pt x="51" y="14"/>
                            </a:cubicBezTo>
                            <a:cubicBezTo>
                              <a:pt x="56" y="13"/>
                              <a:pt x="62" y="13"/>
                              <a:pt x="68" y="14"/>
                            </a:cubicBezTo>
                            <a:cubicBezTo>
                              <a:pt x="72" y="2"/>
                              <a:pt x="72" y="2"/>
                              <a:pt x="72" y="2"/>
                            </a:cubicBezTo>
                            <a:cubicBezTo>
                              <a:pt x="73" y="1"/>
                              <a:pt x="73" y="1"/>
                              <a:pt x="74" y="1"/>
                            </a:cubicBezTo>
                            <a:cubicBezTo>
                              <a:pt x="75" y="0"/>
                              <a:pt x="76" y="0"/>
                              <a:pt x="76" y="0"/>
                            </a:cubicBezTo>
                            <a:cubicBezTo>
                              <a:pt x="89" y="6"/>
                              <a:pt x="89" y="6"/>
                              <a:pt x="89" y="6"/>
                            </a:cubicBezTo>
                            <a:cubicBezTo>
                              <a:pt x="90" y="6"/>
                              <a:pt x="90" y="6"/>
                              <a:pt x="90" y="7"/>
                            </a:cubicBezTo>
                            <a:cubicBezTo>
                              <a:pt x="91" y="8"/>
                              <a:pt x="91" y="9"/>
                              <a:pt x="90" y="9"/>
                            </a:cubicBezTo>
                            <a:cubicBezTo>
                              <a:pt x="86" y="21"/>
                              <a:pt x="86" y="21"/>
                              <a:pt x="86" y="21"/>
                            </a:cubicBezTo>
                            <a:cubicBezTo>
                              <a:pt x="90" y="24"/>
                              <a:pt x="94" y="28"/>
                              <a:pt x="97" y="32"/>
                            </a:cubicBezTo>
                            <a:cubicBezTo>
                              <a:pt x="108" y="27"/>
                              <a:pt x="108" y="27"/>
                              <a:pt x="108" y="27"/>
                            </a:cubicBezTo>
                            <a:cubicBezTo>
                              <a:pt x="110" y="26"/>
                              <a:pt x="112" y="27"/>
                              <a:pt x="112" y="28"/>
                            </a:cubicBezTo>
                            <a:cubicBezTo>
                              <a:pt x="118" y="41"/>
                              <a:pt x="118" y="41"/>
                              <a:pt x="118" y="41"/>
                            </a:cubicBezTo>
                            <a:cubicBezTo>
                              <a:pt x="118" y="41"/>
                              <a:pt x="118" y="42"/>
                              <a:pt x="118" y="43"/>
                            </a:cubicBezTo>
                            <a:cubicBezTo>
                              <a:pt x="118" y="44"/>
                              <a:pt x="117" y="44"/>
                              <a:pt x="116" y="45"/>
                            </a:cubicBezTo>
                            <a:cubicBezTo>
                              <a:pt x="105" y="50"/>
                              <a:pt x="105" y="50"/>
                              <a:pt x="105" y="50"/>
                            </a:cubicBezTo>
                            <a:cubicBezTo>
                              <a:pt x="106" y="55"/>
                              <a:pt x="106" y="60"/>
                              <a:pt x="105" y="65"/>
                            </a:cubicBezTo>
                            <a:cubicBezTo>
                              <a:pt x="117" y="69"/>
                              <a:pt x="117" y="69"/>
                              <a:pt x="117" y="69"/>
                            </a:cubicBezTo>
                            <a:cubicBezTo>
                              <a:pt x="118" y="70"/>
                              <a:pt x="119" y="70"/>
                              <a:pt x="119" y="71"/>
                            </a:cubicBezTo>
                            <a:cubicBezTo>
                              <a:pt x="119" y="71"/>
                              <a:pt x="119" y="72"/>
                              <a:pt x="119" y="73"/>
                            </a:cubicBezTo>
                            <a:cubicBezTo>
                              <a:pt x="114" y="86"/>
                              <a:pt x="114" y="86"/>
                              <a:pt x="114" y="86"/>
                            </a:cubicBezTo>
                            <a:cubicBezTo>
                              <a:pt x="114" y="87"/>
                              <a:pt x="112" y="88"/>
                              <a:pt x="111" y="88"/>
                            </a:cubicBezTo>
                            <a:cubicBezTo>
                              <a:pt x="99" y="83"/>
                              <a:pt x="99" y="83"/>
                              <a:pt x="99" y="83"/>
                            </a:cubicBezTo>
                            <a:cubicBezTo>
                              <a:pt x="96" y="88"/>
                              <a:pt x="92" y="92"/>
                              <a:pt x="87" y="96"/>
                            </a:cubicBezTo>
                            <a:cubicBezTo>
                              <a:pt x="92" y="107"/>
                              <a:pt x="92" y="107"/>
                              <a:pt x="92" y="107"/>
                            </a:cubicBezTo>
                            <a:cubicBezTo>
                              <a:pt x="93" y="109"/>
                              <a:pt x="92" y="111"/>
                              <a:pt x="91" y="111"/>
                            </a:cubicBezTo>
                            <a:cubicBezTo>
                              <a:pt x="78" y="117"/>
                              <a:pt x="78" y="117"/>
                              <a:pt x="78" y="117"/>
                            </a:cubicBezTo>
                            <a:cubicBezTo>
                              <a:pt x="77" y="118"/>
                              <a:pt x="75" y="117"/>
                              <a:pt x="74" y="115"/>
                            </a:cubicBezTo>
                            <a:cubicBezTo>
                              <a:pt x="69" y="104"/>
                              <a:pt x="69" y="104"/>
                              <a:pt x="69" y="104"/>
                            </a:cubicBezTo>
                            <a:cubicBezTo>
                              <a:pt x="64" y="105"/>
                              <a:pt x="58" y="105"/>
                              <a:pt x="52" y="104"/>
                            </a:cubicBezTo>
                            <a:cubicBezTo>
                              <a:pt x="47" y="116"/>
                              <a:pt x="47" y="116"/>
                              <a:pt x="47" y="116"/>
                            </a:cubicBezTo>
                            <a:cubicBezTo>
                              <a:pt x="47" y="117"/>
                              <a:pt x="46" y="118"/>
                              <a:pt x="45" y="118"/>
                            </a:cubicBezTo>
                            <a:close/>
                            <a:moveTo>
                              <a:pt x="36" y="108"/>
                            </a:moveTo>
                            <a:cubicBezTo>
                              <a:pt x="43" y="111"/>
                              <a:pt x="43" y="111"/>
                              <a:pt x="43" y="111"/>
                            </a:cubicBezTo>
                            <a:cubicBezTo>
                              <a:pt x="47" y="100"/>
                              <a:pt x="47" y="100"/>
                              <a:pt x="47" y="100"/>
                            </a:cubicBezTo>
                            <a:cubicBezTo>
                              <a:pt x="48" y="98"/>
                              <a:pt x="49" y="97"/>
                              <a:pt x="51" y="98"/>
                            </a:cubicBezTo>
                            <a:cubicBezTo>
                              <a:pt x="57" y="99"/>
                              <a:pt x="64" y="99"/>
                              <a:pt x="70" y="97"/>
                            </a:cubicBezTo>
                            <a:cubicBezTo>
                              <a:pt x="72" y="97"/>
                              <a:pt x="73" y="98"/>
                              <a:pt x="74" y="99"/>
                            </a:cubicBezTo>
                            <a:cubicBezTo>
                              <a:pt x="79" y="110"/>
                              <a:pt x="79" y="110"/>
                              <a:pt x="79" y="110"/>
                            </a:cubicBezTo>
                            <a:cubicBezTo>
                              <a:pt x="85" y="107"/>
                              <a:pt x="85" y="107"/>
                              <a:pt x="85" y="107"/>
                            </a:cubicBezTo>
                            <a:cubicBezTo>
                              <a:pt x="80" y="96"/>
                              <a:pt x="80" y="96"/>
                              <a:pt x="80" y="96"/>
                            </a:cubicBezTo>
                            <a:cubicBezTo>
                              <a:pt x="80" y="95"/>
                              <a:pt x="80" y="93"/>
                              <a:pt x="82" y="92"/>
                            </a:cubicBezTo>
                            <a:cubicBezTo>
                              <a:pt x="87" y="89"/>
                              <a:pt x="92" y="84"/>
                              <a:pt x="95" y="78"/>
                            </a:cubicBezTo>
                            <a:cubicBezTo>
                              <a:pt x="95" y="77"/>
                              <a:pt x="97" y="76"/>
                              <a:pt x="98" y="77"/>
                            </a:cubicBezTo>
                            <a:cubicBezTo>
                              <a:pt x="110" y="81"/>
                              <a:pt x="110" y="81"/>
                              <a:pt x="110" y="81"/>
                            </a:cubicBezTo>
                            <a:cubicBezTo>
                              <a:pt x="112" y="74"/>
                              <a:pt x="112" y="74"/>
                              <a:pt x="112" y="74"/>
                            </a:cubicBezTo>
                            <a:cubicBezTo>
                              <a:pt x="101" y="70"/>
                              <a:pt x="101" y="70"/>
                              <a:pt x="101" y="70"/>
                            </a:cubicBezTo>
                            <a:cubicBezTo>
                              <a:pt x="99" y="69"/>
                              <a:pt x="99" y="68"/>
                              <a:pt x="99" y="66"/>
                            </a:cubicBezTo>
                            <a:cubicBezTo>
                              <a:pt x="100" y="61"/>
                              <a:pt x="100" y="54"/>
                              <a:pt x="98" y="49"/>
                            </a:cubicBezTo>
                            <a:cubicBezTo>
                              <a:pt x="98" y="47"/>
                              <a:pt x="99" y="46"/>
                              <a:pt x="100" y="45"/>
                            </a:cubicBezTo>
                            <a:cubicBezTo>
                              <a:pt x="111" y="40"/>
                              <a:pt x="111" y="40"/>
                              <a:pt x="111" y="40"/>
                            </a:cubicBezTo>
                            <a:cubicBezTo>
                              <a:pt x="108" y="33"/>
                              <a:pt x="108" y="33"/>
                              <a:pt x="108" y="33"/>
                            </a:cubicBezTo>
                            <a:cubicBezTo>
                              <a:pt x="97" y="38"/>
                              <a:pt x="97" y="38"/>
                              <a:pt x="97" y="38"/>
                            </a:cubicBezTo>
                            <a:cubicBezTo>
                              <a:pt x="96" y="39"/>
                              <a:pt x="94" y="38"/>
                              <a:pt x="93" y="37"/>
                            </a:cubicBezTo>
                            <a:cubicBezTo>
                              <a:pt x="90" y="32"/>
                              <a:pt x="86" y="28"/>
                              <a:pt x="80" y="25"/>
                            </a:cubicBezTo>
                            <a:cubicBezTo>
                              <a:pt x="79" y="24"/>
                              <a:pt x="79" y="23"/>
                              <a:pt x="79" y="21"/>
                            </a:cubicBezTo>
                            <a:cubicBezTo>
                              <a:pt x="84" y="10"/>
                              <a:pt x="84" y="10"/>
                              <a:pt x="84" y="10"/>
                            </a:cubicBezTo>
                            <a:cubicBezTo>
                              <a:pt x="77" y="7"/>
                              <a:pt x="77" y="7"/>
                              <a:pt x="77" y="7"/>
                            </a:cubicBezTo>
                            <a:cubicBezTo>
                              <a:pt x="72" y="18"/>
                              <a:pt x="72" y="18"/>
                              <a:pt x="72" y="18"/>
                            </a:cubicBezTo>
                            <a:cubicBezTo>
                              <a:pt x="72" y="20"/>
                              <a:pt x="70" y="21"/>
                              <a:pt x="69" y="20"/>
                            </a:cubicBezTo>
                            <a:cubicBezTo>
                              <a:pt x="63" y="19"/>
                              <a:pt x="56" y="19"/>
                              <a:pt x="50" y="21"/>
                            </a:cubicBezTo>
                            <a:cubicBezTo>
                              <a:pt x="48" y="21"/>
                              <a:pt x="47" y="20"/>
                              <a:pt x="46" y="19"/>
                            </a:cubicBezTo>
                            <a:cubicBezTo>
                              <a:pt x="41" y="8"/>
                              <a:pt x="41" y="8"/>
                              <a:pt x="41" y="8"/>
                            </a:cubicBezTo>
                            <a:cubicBezTo>
                              <a:pt x="34" y="11"/>
                              <a:pt x="34" y="11"/>
                              <a:pt x="34" y="11"/>
                            </a:cubicBezTo>
                            <a:cubicBezTo>
                              <a:pt x="39" y="22"/>
                              <a:pt x="39" y="22"/>
                              <a:pt x="39" y="22"/>
                            </a:cubicBezTo>
                            <a:cubicBezTo>
                              <a:pt x="40" y="23"/>
                              <a:pt x="39" y="25"/>
                              <a:pt x="38" y="26"/>
                            </a:cubicBezTo>
                            <a:cubicBezTo>
                              <a:pt x="33" y="29"/>
                              <a:pt x="28" y="34"/>
                              <a:pt x="25" y="40"/>
                            </a:cubicBezTo>
                            <a:cubicBezTo>
                              <a:pt x="24" y="41"/>
                              <a:pt x="23" y="42"/>
                              <a:pt x="21" y="41"/>
                            </a:cubicBezTo>
                            <a:cubicBezTo>
                              <a:pt x="10" y="37"/>
                              <a:pt x="10" y="37"/>
                              <a:pt x="10" y="37"/>
                            </a:cubicBezTo>
                            <a:cubicBezTo>
                              <a:pt x="7" y="44"/>
                              <a:pt x="7" y="44"/>
                              <a:pt x="7" y="44"/>
                            </a:cubicBezTo>
                            <a:cubicBezTo>
                              <a:pt x="19" y="48"/>
                              <a:pt x="19" y="48"/>
                              <a:pt x="19" y="48"/>
                            </a:cubicBezTo>
                            <a:cubicBezTo>
                              <a:pt x="20" y="49"/>
                              <a:pt x="21" y="50"/>
                              <a:pt x="21" y="52"/>
                            </a:cubicBezTo>
                            <a:cubicBezTo>
                              <a:pt x="20" y="57"/>
                              <a:pt x="20" y="64"/>
                              <a:pt x="21" y="69"/>
                            </a:cubicBezTo>
                            <a:cubicBezTo>
                              <a:pt x="22" y="71"/>
                              <a:pt x="21" y="72"/>
                              <a:pt x="20" y="73"/>
                            </a:cubicBezTo>
                            <a:cubicBezTo>
                              <a:pt x="9" y="78"/>
                              <a:pt x="9" y="78"/>
                              <a:pt x="9" y="78"/>
                            </a:cubicBezTo>
                            <a:cubicBezTo>
                              <a:pt x="12" y="85"/>
                              <a:pt x="12" y="85"/>
                              <a:pt x="12" y="85"/>
                            </a:cubicBezTo>
                            <a:cubicBezTo>
                              <a:pt x="23" y="80"/>
                              <a:pt x="23" y="80"/>
                              <a:pt x="23" y="80"/>
                            </a:cubicBezTo>
                            <a:cubicBezTo>
                              <a:pt x="24" y="79"/>
                              <a:pt x="26" y="80"/>
                              <a:pt x="27" y="81"/>
                            </a:cubicBezTo>
                            <a:cubicBezTo>
                              <a:pt x="30" y="86"/>
                              <a:pt x="34" y="90"/>
                              <a:pt x="39" y="93"/>
                            </a:cubicBezTo>
                            <a:cubicBezTo>
                              <a:pt x="41" y="94"/>
                              <a:pt x="41" y="95"/>
                              <a:pt x="40" y="97"/>
                            </a:cubicBezTo>
                            <a:lnTo>
                              <a:pt x="36"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3" name="Freeform 361">
                        <a:extLst>
                          <a:ext uri="{FF2B5EF4-FFF2-40B4-BE49-F238E27FC236}">
                            <a16:creationId xmlns:a16="http://schemas.microsoft.com/office/drawing/2014/main" id="{6E8CFA9C-4813-40C0-950D-39F65DD89C7A}"/>
                          </a:ext>
                        </a:extLst>
                      </p:cNvPr>
                      <p:cNvSpPr>
                        <a:spLocks noEditPoints="1"/>
                      </p:cNvSpPr>
                      <p:nvPr/>
                    </p:nvSpPr>
                    <p:spPr bwMode="auto">
                      <a:xfrm>
                        <a:off x="8302884" y="5691981"/>
                        <a:ext cx="109538" cy="109538"/>
                      </a:xfrm>
                      <a:custGeom>
                        <a:avLst/>
                        <a:gdLst>
                          <a:gd name="T0" fmla="*/ 20 w 40"/>
                          <a:gd name="T1" fmla="*/ 40 h 40"/>
                          <a:gd name="T2" fmla="*/ 0 w 40"/>
                          <a:gd name="T3" fmla="*/ 20 h 40"/>
                          <a:gd name="T4" fmla="*/ 20 w 40"/>
                          <a:gd name="T5" fmla="*/ 0 h 40"/>
                          <a:gd name="T6" fmla="*/ 40 w 40"/>
                          <a:gd name="T7" fmla="*/ 20 h 40"/>
                          <a:gd name="T8" fmla="*/ 20 w 40"/>
                          <a:gd name="T9" fmla="*/ 40 h 40"/>
                          <a:gd name="T10" fmla="*/ 20 w 40"/>
                          <a:gd name="T11" fmla="*/ 6 h 40"/>
                          <a:gd name="T12" fmla="*/ 6 w 40"/>
                          <a:gd name="T13" fmla="*/ 20 h 40"/>
                          <a:gd name="T14" fmla="*/ 20 w 40"/>
                          <a:gd name="T15" fmla="*/ 34 h 40"/>
                          <a:gd name="T16" fmla="*/ 34 w 40"/>
                          <a:gd name="T17" fmla="*/ 20 h 40"/>
                          <a:gd name="T18" fmla="*/ 20 w 40"/>
                          <a:gd name="T19"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6"/>
                            </a:moveTo>
                            <a:cubicBezTo>
                              <a:pt x="12" y="6"/>
                              <a:pt x="6" y="12"/>
                              <a:pt x="6" y="20"/>
                            </a:cubicBezTo>
                            <a:cubicBezTo>
                              <a:pt x="6" y="28"/>
                              <a:pt x="12" y="34"/>
                              <a:pt x="20" y="34"/>
                            </a:cubicBezTo>
                            <a:cubicBezTo>
                              <a:pt x="28" y="34"/>
                              <a:pt x="34" y="28"/>
                              <a:pt x="34" y="20"/>
                            </a:cubicBezTo>
                            <a:cubicBezTo>
                              <a:pt x="34" y="12"/>
                              <a:pt x="28" y="6"/>
                              <a:pt x="2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99" name="Group 298">
                    <a:extLst>
                      <a:ext uri="{FF2B5EF4-FFF2-40B4-BE49-F238E27FC236}">
                        <a16:creationId xmlns:a16="http://schemas.microsoft.com/office/drawing/2014/main" id="{6D67FBD3-BBB8-4510-ADC4-66A40382FF0D}"/>
                      </a:ext>
                    </a:extLst>
                  </p:cNvPr>
                  <p:cNvGrpSpPr/>
                  <p:nvPr/>
                </p:nvGrpSpPr>
                <p:grpSpPr>
                  <a:xfrm>
                    <a:off x="4051811" y="4152847"/>
                    <a:ext cx="306546" cy="267662"/>
                    <a:chOff x="5557838" y="3827463"/>
                    <a:chExt cx="1076325" cy="939800"/>
                  </a:xfrm>
                  <a:solidFill>
                    <a:srgbClr val="1DAB9E"/>
                  </a:solidFill>
                </p:grpSpPr>
                <p:sp>
                  <p:nvSpPr>
                    <p:cNvPr id="300" name="Freeform 47">
                      <a:extLst>
                        <a:ext uri="{FF2B5EF4-FFF2-40B4-BE49-F238E27FC236}">
                          <a16:creationId xmlns:a16="http://schemas.microsoft.com/office/drawing/2014/main" id="{7471A18F-854B-4CAB-BC9B-77B7925E4222}"/>
                        </a:ext>
                      </a:extLst>
                    </p:cNvPr>
                    <p:cNvSpPr>
                      <a:spLocks/>
                    </p:cNvSpPr>
                    <p:nvPr/>
                  </p:nvSpPr>
                  <p:spPr bwMode="auto">
                    <a:xfrm>
                      <a:off x="5557838" y="3827463"/>
                      <a:ext cx="1076325" cy="715963"/>
                    </a:xfrm>
                    <a:custGeom>
                      <a:avLst/>
                      <a:gdLst>
                        <a:gd name="T0" fmla="*/ 2167 w 2420"/>
                        <a:gd name="T1" fmla="*/ 922 h 1612"/>
                        <a:gd name="T2" fmla="*/ 2168 w 2420"/>
                        <a:gd name="T3" fmla="*/ 907 h 1612"/>
                        <a:gd name="T4" fmla="*/ 1732 w 2420"/>
                        <a:gd name="T5" fmla="*/ 454 h 1612"/>
                        <a:gd name="T6" fmla="*/ 1109 w 2420"/>
                        <a:gd name="T7" fmla="*/ 0 h 1612"/>
                        <a:gd name="T8" fmla="*/ 456 w 2420"/>
                        <a:gd name="T9" fmla="*/ 607 h 1612"/>
                        <a:gd name="T10" fmla="*/ 0 w 2420"/>
                        <a:gd name="T11" fmla="*/ 1108 h 1612"/>
                        <a:gd name="T12" fmla="*/ 504 w 2420"/>
                        <a:gd name="T13" fmla="*/ 1612 h 1612"/>
                        <a:gd name="T14" fmla="*/ 555 w 2420"/>
                        <a:gd name="T15" fmla="*/ 1612 h 1612"/>
                        <a:gd name="T16" fmla="*/ 555 w 2420"/>
                        <a:gd name="T17" fmla="*/ 1512 h 1612"/>
                        <a:gd name="T18" fmla="*/ 504 w 2420"/>
                        <a:gd name="T19" fmla="*/ 1512 h 1612"/>
                        <a:gd name="T20" fmla="*/ 101 w 2420"/>
                        <a:gd name="T21" fmla="*/ 1108 h 1612"/>
                        <a:gd name="T22" fmla="*/ 456 w 2420"/>
                        <a:gd name="T23" fmla="*/ 708 h 1612"/>
                        <a:gd name="T24" fmla="*/ 489 w 2420"/>
                        <a:gd name="T25" fmla="*/ 867 h 1612"/>
                        <a:gd name="T26" fmla="*/ 584 w 2420"/>
                        <a:gd name="T27" fmla="*/ 834 h 1612"/>
                        <a:gd name="T28" fmla="*/ 555 w 2420"/>
                        <a:gd name="T29" fmla="*/ 655 h 1612"/>
                        <a:gd name="T30" fmla="*/ 1109 w 2420"/>
                        <a:gd name="T31" fmla="*/ 100 h 1612"/>
                        <a:gd name="T32" fmla="*/ 1628 w 2420"/>
                        <a:gd name="T33" fmla="*/ 461 h 1612"/>
                        <a:gd name="T34" fmla="*/ 1403 w 2420"/>
                        <a:gd name="T35" fmla="*/ 576 h 1612"/>
                        <a:gd name="T36" fmla="*/ 1472 w 2420"/>
                        <a:gd name="T37" fmla="*/ 650 h 1612"/>
                        <a:gd name="T38" fmla="*/ 1680 w 2420"/>
                        <a:gd name="T39" fmla="*/ 556 h 1612"/>
                        <a:gd name="T40" fmla="*/ 1705 w 2420"/>
                        <a:gd name="T41" fmla="*/ 554 h 1612"/>
                        <a:gd name="T42" fmla="*/ 1714 w 2420"/>
                        <a:gd name="T43" fmla="*/ 554 h 1612"/>
                        <a:gd name="T44" fmla="*/ 2067 w 2420"/>
                        <a:gd name="T45" fmla="*/ 907 h 1612"/>
                        <a:gd name="T46" fmla="*/ 2063 w 2420"/>
                        <a:gd name="T47" fmla="*/ 954 h 1612"/>
                        <a:gd name="T48" fmla="*/ 2057 w 2420"/>
                        <a:gd name="T49" fmla="*/ 1003 h 1612"/>
                        <a:gd name="T50" fmla="*/ 2105 w 2420"/>
                        <a:gd name="T51" fmla="*/ 1011 h 1612"/>
                        <a:gd name="T52" fmla="*/ 2319 w 2420"/>
                        <a:gd name="T53" fmla="*/ 1260 h 1612"/>
                        <a:gd name="T54" fmla="*/ 2067 w 2420"/>
                        <a:gd name="T55" fmla="*/ 1512 h 1612"/>
                        <a:gd name="T56" fmla="*/ 1865 w 2420"/>
                        <a:gd name="T57" fmla="*/ 1512 h 1612"/>
                        <a:gd name="T58" fmla="*/ 1865 w 2420"/>
                        <a:gd name="T59" fmla="*/ 1612 h 1612"/>
                        <a:gd name="T60" fmla="*/ 2067 w 2420"/>
                        <a:gd name="T61" fmla="*/ 1612 h 1612"/>
                        <a:gd name="T62" fmla="*/ 2420 w 2420"/>
                        <a:gd name="T63" fmla="*/ 1260 h 1612"/>
                        <a:gd name="T64" fmla="*/ 2167 w 2420"/>
                        <a:gd name="T65" fmla="*/ 922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20" h="1612">
                          <a:moveTo>
                            <a:pt x="2167" y="922"/>
                          </a:moveTo>
                          <a:cubicBezTo>
                            <a:pt x="2168" y="917"/>
                            <a:pt x="2168" y="912"/>
                            <a:pt x="2168" y="907"/>
                          </a:cubicBezTo>
                          <a:cubicBezTo>
                            <a:pt x="2168" y="663"/>
                            <a:pt x="1974" y="463"/>
                            <a:pt x="1732" y="454"/>
                          </a:cubicBezTo>
                          <a:cubicBezTo>
                            <a:pt x="1645" y="184"/>
                            <a:pt x="1395" y="0"/>
                            <a:pt x="1109" y="0"/>
                          </a:cubicBezTo>
                          <a:cubicBezTo>
                            <a:pt x="764" y="0"/>
                            <a:pt x="480" y="268"/>
                            <a:pt x="456" y="607"/>
                          </a:cubicBezTo>
                          <a:cubicBezTo>
                            <a:pt x="201" y="631"/>
                            <a:pt x="0" y="847"/>
                            <a:pt x="0" y="1108"/>
                          </a:cubicBezTo>
                          <a:cubicBezTo>
                            <a:pt x="0" y="1386"/>
                            <a:pt x="227" y="1612"/>
                            <a:pt x="504" y="1612"/>
                          </a:cubicBezTo>
                          <a:cubicBezTo>
                            <a:pt x="555" y="1612"/>
                            <a:pt x="555" y="1612"/>
                            <a:pt x="555" y="1612"/>
                          </a:cubicBezTo>
                          <a:cubicBezTo>
                            <a:pt x="555" y="1512"/>
                            <a:pt x="555" y="1512"/>
                            <a:pt x="555" y="1512"/>
                          </a:cubicBezTo>
                          <a:cubicBezTo>
                            <a:pt x="504" y="1512"/>
                            <a:pt x="504" y="1512"/>
                            <a:pt x="504" y="1512"/>
                          </a:cubicBezTo>
                          <a:cubicBezTo>
                            <a:pt x="282" y="1512"/>
                            <a:pt x="101" y="1331"/>
                            <a:pt x="101" y="1108"/>
                          </a:cubicBezTo>
                          <a:cubicBezTo>
                            <a:pt x="101" y="902"/>
                            <a:pt x="256" y="732"/>
                            <a:pt x="456" y="708"/>
                          </a:cubicBezTo>
                          <a:cubicBezTo>
                            <a:pt x="461" y="762"/>
                            <a:pt x="472" y="815"/>
                            <a:pt x="489" y="867"/>
                          </a:cubicBezTo>
                          <a:cubicBezTo>
                            <a:pt x="584" y="834"/>
                            <a:pt x="584" y="834"/>
                            <a:pt x="584" y="834"/>
                          </a:cubicBezTo>
                          <a:cubicBezTo>
                            <a:pt x="565" y="777"/>
                            <a:pt x="555" y="716"/>
                            <a:pt x="555" y="655"/>
                          </a:cubicBezTo>
                          <a:cubicBezTo>
                            <a:pt x="555" y="349"/>
                            <a:pt x="804" y="100"/>
                            <a:pt x="1109" y="100"/>
                          </a:cubicBezTo>
                          <a:cubicBezTo>
                            <a:pt x="1343" y="100"/>
                            <a:pt x="1548" y="246"/>
                            <a:pt x="1628" y="461"/>
                          </a:cubicBezTo>
                          <a:cubicBezTo>
                            <a:pt x="1544" y="477"/>
                            <a:pt x="1466" y="517"/>
                            <a:pt x="1403" y="576"/>
                          </a:cubicBezTo>
                          <a:cubicBezTo>
                            <a:pt x="1472" y="650"/>
                            <a:pt x="1472" y="650"/>
                            <a:pt x="1472" y="650"/>
                          </a:cubicBezTo>
                          <a:cubicBezTo>
                            <a:pt x="1530" y="596"/>
                            <a:pt x="1603" y="563"/>
                            <a:pt x="1680" y="556"/>
                          </a:cubicBezTo>
                          <a:cubicBezTo>
                            <a:pt x="1705" y="554"/>
                            <a:pt x="1705" y="554"/>
                            <a:pt x="1705" y="554"/>
                          </a:cubicBezTo>
                          <a:cubicBezTo>
                            <a:pt x="1708" y="554"/>
                            <a:pt x="1711" y="554"/>
                            <a:pt x="1714" y="554"/>
                          </a:cubicBezTo>
                          <a:cubicBezTo>
                            <a:pt x="1909" y="554"/>
                            <a:pt x="2067" y="712"/>
                            <a:pt x="2067" y="907"/>
                          </a:cubicBezTo>
                          <a:cubicBezTo>
                            <a:pt x="2067" y="921"/>
                            <a:pt x="2066" y="936"/>
                            <a:pt x="2063" y="954"/>
                          </a:cubicBezTo>
                          <a:cubicBezTo>
                            <a:pt x="2057" y="1003"/>
                            <a:pt x="2057" y="1003"/>
                            <a:pt x="2057" y="1003"/>
                          </a:cubicBezTo>
                          <a:cubicBezTo>
                            <a:pt x="2105" y="1011"/>
                            <a:pt x="2105" y="1011"/>
                            <a:pt x="2105" y="1011"/>
                          </a:cubicBezTo>
                          <a:cubicBezTo>
                            <a:pt x="2227" y="1030"/>
                            <a:pt x="2319" y="1137"/>
                            <a:pt x="2319" y="1260"/>
                          </a:cubicBezTo>
                          <a:cubicBezTo>
                            <a:pt x="2319" y="1399"/>
                            <a:pt x="2206" y="1512"/>
                            <a:pt x="2067" y="1512"/>
                          </a:cubicBezTo>
                          <a:cubicBezTo>
                            <a:pt x="1865" y="1512"/>
                            <a:pt x="1865" y="1512"/>
                            <a:pt x="1865" y="1512"/>
                          </a:cubicBezTo>
                          <a:cubicBezTo>
                            <a:pt x="1865" y="1612"/>
                            <a:pt x="1865" y="1612"/>
                            <a:pt x="1865" y="1612"/>
                          </a:cubicBezTo>
                          <a:cubicBezTo>
                            <a:pt x="2067" y="1612"/>
                            <a:pt x="2067" y="1612"/>
                            <a:pt x="2067" y="1612"/>
                          </a:cubicBezTo>
                          <a:cubicBezTo>
                            <a:pt x="2261" y="1612"/>
                            <a:pt x="2420" y="1454"/>
                            <a:pt x="2420" y="1260"/>
                          </a:cubicBezTo>
                          <a:cubicBezTo>
                            <a:pt x="2420" y="1101"/>
                            <a:pt x="2316" y="965"/>
                            <a:pt x="2167" y="9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1" name="Freeform 48">
                      <a:extLst>
                        <a:ext uri="{FF2B5EF4-FFF2-40B4-BE49-F238E27FC236}">
                          <a16:creationId xmlns:a16="http://schemas.microsoft.com/office/drawing/2014/main" id="{60504E95-E7FF-4F1E-B545-EBF072496847}"/>
                        </a:ext>
                      </a:extLst>
                    </p:cNvPr>
                    <p:cNvSpPr>
                      <a:spLocks noEditPoints="1"/>
                    </p:cNvSpPr>
                    <p:nvPr/>
                  </p:nvSpPr>
                  <p:spPr bwMode="auto">
                    <a:xfrm>
                      <a:off x="5781676" y="4341813"/>
                      <a:ext cx="628650" cy="425450"/>
                    </a:xfrm>
                    <a:custGeom>
                      <a:avLst/>
                      <a:gdLst>
                        <a:gd name="T0" fmla="*/ 1311 w 1412"/>
                        <a:gd name="T1" fmla="*/ 705 h 957"/>
                        <a:gd name="T2" fmla="*/ 1260 w 1412"/>
                        <a:gd name="T3" fmla="*/ 705 h 957"/>
                        <a:gd name="T4" fmla="*/ 1260 w 1412"/>
                        <a:gd name="T5" fmla="*/ 101 h 957"/>
                        <a:gd name="T6" fmla="*/ 1160 w 1412"/>
                        <a:gd name="T7" fmla="*/ 0 h 957"/>
                        <a:gd name="T8" fmla="*/ 857 w 1412"/>
                        <a:gd name="T9" fmla="*/ 0 h 957"/>
                        <a:gd name="T10" fmla="*/ 857 w 1412"/>
                        <a:gd name="T11" fmla="*/ 101 h 957"/>
                        <a:gd name="T12" fmla="*/ 1160 w 1412"/>
                        <a:gd name="T13" fmla="*/ 101 h 957"/>
                        <a:gd name="T14" fmla="*/ 1160 w 1412"/>
                        <a:gd name="T15" fmla="*/ 705 h 957"/>
                        <a:gd name="T16" fmla="*/ 252 w 1412"/>
                        <a:gd name="T17" fmla="*/ 705 h 957"/>
                        <a:gd name="T18" fmla="*/ 252 w 1412"/>
                        <a:gd name="T19" fmla="*/ 101 h 957"/>
                        <a:gd name="T20" fmla="*/ 555 w 1412"/>
                        <a:gd name="T21" fmla="*/ 101 h 957"/>
                        <a:gd name="T22" fmla="*/ 555 w 1412"/>
                        <a:gd name="T23" fmla="*/ 0 h 957"/>
                        <a:gd name="T24" fmla="*/ 252 w 1412"/>
                        <a:gd name="T25" fmla="*/ 0 h 957"/>
                        <a:gd name="T26" fmla="*/ 152 w 1412"/>
                        <a:gd name="T27" fmla="*/ 101 h 957"/>
                        <a:gd name="T28" fmla="*/ 152 w 1412"/>
                        <a:gd name="T29" fmla="*/ 705 h 957"/>
                        <a:gd name="T30" fmla="*/ 101 w 1412"/>
                        <a:gd name="T31" fmla="*/ 705 h 957"/>
                        <a:gd name="T32" fmla="*/ 0 w 1412"/>
                        <a:gd name="T33" fmla="*/ 806 h 957"/>
                        <a:gd name="T34" fmla="*/ 0 w 1412"/>
                        <a:gd name="T35" fmla="*/ 857 h 957"/>
                        <a:gd name="T36" fmla="*/ 101 w 1412"/>
                        <a:gd name="T37" fmla="*/ 957 h 957"/>
                        <a:gd name="T38" fmla="*/ 1311 w 1412"/>
                        <a:gd name="T39" fmla="*/ 957 h 957"/>
                        <a:gd name="T40" fmla="*/ 1412 w 1412"/>
                        <a:gd name="T41" fmla="*/ 857 h 957"/>
                        <a:gd name="T42" fmla="*/ 1412 w 1412"/>
                        <a:gd name="T43" fmla="*/ 806 h 957"/>
                        <a:gd name="T44" fmla="*/ 1311 w 1412"/>
                        <a:gd name="T45" fmla="*/ 705 h 957"/>
                        <a:gd name="T46" fmla="*/ 1311 w 1412"/>
                        <a:gd name="T47" fmla="*/ 857 h 957"/>
                        <a:gd name="T48" fmla="*/ 101 w 1412"/>
                        <a:gd name="T49" fmla="*/ 857 h 957"/>
                        <a:gd name="T50" fmla="*/ 101 w 1412"/>
                        <a:gd name="T51" fmla="*/ 806 h 957"/>
                        <a:gd name="T52" fmla="*/ 152 w 1412"/>
                        <a:gd name="T53" fmla="*/ 806 h 957"/>
                        <a:gd name="T54" fmla="*/ 202 w 1412"/>
                        <a:gd name="T55" fmla="*/ 806 h 957"/>
                        <a:gd name="T56" fmla="*/ 1210 w 1412"/>
                        <a:gd name="T57" fmla="*/ 806 h 957"/>
                        <a:gd name="T58" fmla="*/ 1260 w 1412"/>
                        <a:gd name="T59" fmla="*/ 806 h 957"/>
                        <a:gd name="T60" fmla="*/ 1311 w 1412"/>
                        <a:gd name="T61" fmla="*/ 806 h 957"/>
                        <a:gd name="T62" fmla="*/ 1311 w 1412"/>
                        <a:gd name="T63" fmla="*/ 857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12" h="957">
                          <a:moveTo>
                            <a:pt x="1311" y="705"/>
                          </a:moveTo>
                          <a:cubicBezTo>
                            <a:pt x="1260" y="705"/>
                            <a:pt x="1260" y="705"/>
                            <a:pt x="1260" y="705"/>
                          </a:cubicBezTo>
                          <a:cubicBezTo>
                            <a:pt x="1260" y="101"/>
                            <a:pt x="1260" y="101"/>
                            <a:pt x="1260" y="101"/>
                          </a:cubicBezTo>
                          <a:cubicBezTo>
                            <a:pt x="1260" y="45"/>
                            <a:pt x="1215" y="0"/>
                            <a:pt x="1160" y="0"/>
                          </a:cubicBezTo>
                          <a:cubicBezTo>
                            <a:pt x="857" y="0"/>
                            <a:pt x="857" y="0"/>
                            <a:pt x="857" y="0"/>
                          </a:cubicBezTo>
                          <a:cubicBezTo>
                            <a:pt x="857" y="101"/>
                            <a:pt x="857" y="101"/>
                            <a:pt x="857" y="101"/>
                          </a:cubicBezTo>
                          <a:cubicBezTo>
                            <a:pt x="1160" y="101"/>
                            <a:pt x="1160" y="101"/>
                            <a:pt x="1160" y="101"/>
                          </a:cubicBezTo>
                          <a:cubicBezTo>
                            <a:pt x="1160" y="705"/>
                            <a:pt x="1160" y="705"/>
                            <a:pt x="1160" y="705"/>
                          </a:cubicBezTo>
                          <a:cubicBezTo>
                            <a:pt x="252" y="705"/>
                            <a:pt x="252" y="705"/>
                            <a:pt x="252" y="705"/>
                          </a:cubicBezTo>
                          <a:cubicBezTo>
                            <a:pt x="252" y="101"/>
                            <a:pt x="252" y="101"/>
                            <a:pt x="252" y="101"/>
                          </a:cubicBezTo>
                          <a:cubicBezTo>
                            <a:pt x="555" y="101"/>
                            <a:pt x="555" y="101"/>
                            <a:pt x="555" y="101"/>
                          </a:cubicBezTo>
                          <a:cubicBezTo>
                            <a:pt x="555" y="0"/>
                            <a:pt x="555" y="0"/>
                            <a:pt x="555" y="0"/>
                          </a:cubicBezTo>
                          <a:cubicBezTo>
                            <a:pt x="252" y="0"/>
                            <a:pt x="252" y="0"/>
                            <a:pt x="252" y="0"/>
                          </a:cubicBezTo>
                          <a:cubicBezTo>
                            <a:pt x="197" y="0"/>
                            <a:pt x="152" y="45"/>
                            <a:pt x="152" y="101"/>
                          </a:cubicBezTo>
                          <a:cubicBezTo>
                            <a:pt x="152" y="705"/>
                            <a:pt x="152" y="705"/>
                            <a:pt x="152" y="705"/>
                          </a:cubicBezTo>
                          <a:cubicBezTo>
                            <a:pt x="101" y="705"/>
                            <a:pt x="101" y="705"/>
                            <a:pt x="101" y="705"/>
                          </a:cubicBezTo>
                          <a:cubicBezTo>
                            <a:pt x="46" y="705"/>
                            <a:pt x="0" y="751"/>
                            <a:pt x="0" y="806"/>
                          </a:cubicBezTo>
                          <a:cubicBezTo>
                            <a:pt x="0" y="857"/>
                            <a:pt x="0" y="857"/>
                            <a:pt x="0" y="857"/>
                          </a:cubicBezTo>
                          <a:cubicBezTo>
                            <a:pt x="0" y="912"/>
                            <a:pt x="46" y="957"/>
                            <a:pt x="101" y="957"/>
                          </a:cubicBezTo>
                          <a:cubicBezTo>
                            <a:pt x="1311" y="957"/>
                            <a:pt x="1311" y="957"/>
                            <a:pt x="1311" y="957"/>
                          </a:cubicBezTo>
                          <a:cubicBezTo>
                            <a:pt x="1366" y="957"/>
                            <a:pt x="1412" y="912"/>
                            <a:pt x="1412" y="857"/>
                          </a:cubicBezTo>
                          <a:cubicBezTo>
                            <a:pt x="1412" y="806"/>
                            <a:pt x="1412" y="806"/>
                            <a:pt x="1412" y="806"/>
                          </a:cubicBezTo>
                          <a:cubicBezTo>
                            <a:pt x="1412" y="751"/>
                            <a:pt x="1366" y="705"/>
                            <a:pt x="1311" y="705"/>
                          </a:cubicBezTo>
                          <a:close/>
                          <a:moveTo>
                            <a:pt x="1311" y="857"/>
                          </a:moveTo>
                          <a:cubicBezTo>
                            <a:pt x="101" y="857"/>
                            <a:pt x="101" y="857"/>
                            <a:pt x="101" y="857"/>
                          </a:cubicBezTo>
                          <a:cubicBezTo>
                            <a:pt x="101" y="806"/>
                            <a:pt x="101" y="806"/>
                            <a:pt x="101" y="806"/>
                          </a:cubicBezTo>
                          <a:cubicBezTo>
                            <a:pt x="152" y="806"/>
                            <a:pt x="152" y="806"/>
                            <a:pt x="152" y="806"/>
                          </a:cubicBezTo>
                          <a:cubicBezTo>
                            <a:pt x="202" y="806"/>
                            <a:pt x="202" y="806"/>
                            <a:pt x="202" y="806"/>
                          </a:cubicBezTo>
                          <a:cubicBezTo>
                            <a:pt x="1210" y="806"/>
                            <a:pt x="1210" y="806"/>
                            <a:pt x="1210" y="806"/>
                          </a:cubicBezTo>
                          <a:cubicBezTo>
                            <a:pt x="1260" y="806"/>
                            <a:pt x="1260" y="806"/>
                            <a:pt x="1260" y="806"/>
                          </a:cubicBezTo>
                          <a:cubicBezTo>
                            <a:pt x="1311" y="806"/>
                            <a:pt x="1311" y="806"/>
                            <a:pt x="1311" y="806"/>
                          </a:cubicBezTo>
                          <a:lnTo>
                            <a:pt x="1311" y="8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2" name="Freeform 49">
                      <a:extLst>
                        <a:ext uri="{FF2B5EF4-FFF2-40B4-BE49-F238E27FC236}">
                          <a16:creationId xmlns:a16="http://schemas.microsoft.com/office/drawing/2014/main" id="{8B1D2216-4B6D-4BAD-A1B4-E2E6E1520D61}"/>
                        </a:ext>
                      </a:extLst>
                    </p:cNvPr>
                    <p:cNvSpPr>
                      <a:spLocks/>
                    </p:cNvSpPr>
                    <p:nvPr/>
                  </p:nvSpPr>
                  <p:spPr bwMode="auto">
                    <a:xfrm>
                      <a:off x="6005513" y="4138613"/>
                      <a:ext cx="180975" cy="447675"/>
                    </a:xfrm>
                    <a:custGeom>
                      <a:avLst/>
                      <a:gdLst>
                        <a:gd name="T0" fmla="*/ 326 w 406"/>
                        <a:gd name="T1" fmla="*/ 281 h 1007"/>
                        <a:gd name="T2" fmla="*/ 406 w 406"/>
                        <a:gd name="T3" fmla="*/ 220 h 1007"/>
                        <a:gd name="T4" fmla="*/ 274 w 406"/>
                        <a:gd name="T5" fmla="*/ 46 h 1007"/>
                        <a:gd name="T6" fmla="*/ 132 w 406"/>
                        <a:gd name="T7" fmla="*/ 46 h 1007"/>
                        <a:gd name="T8" fmla="*/ 0 w 406"/>
                        <a:gd name="T9" fmla="*/ 220 h 1007"/>
                        <a:gd name="T10" fmla="*/ 80 w 406"/>
                        <a:gd name="T11" fmla="*/ 281 h 1007"/>
                        <a:gd name="T12" fmla="*/ 153 w 406"/>
                        <a:gd name="T13" fmla="*/ 186 h 1007"/>
                        <a:gd name="T14" fmla="*/ 153 w 406"/>
                        <a:gd name="T15" fmla="*/ 831 h 1007"/>
                        <a:gd name="T16" fmla="*/ 80 w 406"/>
                        <a:gd name="T17" fmla="*/ 735 h 1007"/>
                        <a:gd name="T18" fmla="*/ 0 w 406"/>
                        <a:gd name="T19" fmla="*/ 796 h 1007"/>
                        <a:gd name="T20" fmla="*/ 132 w 406"/>
                        <a:gd name="T21" fmla="*/ 970 h 1007"/>
                        <a:gd name="T22" fmla="*/ 203 w 406"/>
                        <a:gd name="T23" fmla="*/ 1007 h 1007"/>
                        <a:gd name="T24" fmla="*/ 274 w 406"/>
                        <a:gd name="T25" fmla="*/ 970 h 1007"/>
                        <a:gd name="T26" fmla="*/ 406 w 406"/>
                        <a:gd name="T27" fmla="*/ 796 h 1007"/>
                        <a:gd name="T28" fmla="*/ 326 w 406"/>
                        <a:gd name="T29" fmla="*/ 735 h 1007"/>
                        <a:gd name="T30" fmla="*/ 253 w 406"/>
                        <a:gd name="T31" fmla="*/ 831 h 1007"/>
                        <a:gd name="T32" fmla="*/ 253 w 406"/>
                        <a:gd name="T33" fmla="*/ 186 h 1007"/>
                        <a:gd name="T34" fmla="*/ 326 w 406"/>
                        <a:gd name="T35" fmla="*/ 281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6" h="1007">
                          <a:moveTo>
                            <a:pt x="326" y="281"/>
                          </a:moveTo>
                          <a:cubicBezTo>
                            <a:pt x="406" y="220"/>
                            <a:pt x="406" y="220"/>
                            <a:pt x="406" y="220"/>
                          </a:cubicBezTo>
                          <a:cubicBezTo>
                            <a:pt x="274" y="46"/>
                            <a:pt x="274" y="46"/>
                            <a:pt x="274" y="46"/>
                          </a:cubicBezTo>
                          <a:cubicBezTo>
                            <a:pt x="238" y="0"/>
                            <a:pt x="168" y="0"/>
                            <a:pt x="132" y="46"/>
                          </a:cubicBezTo>
                          <a:cubicBezTo>
                            <a:pt x="0" y="220"/>
                            <a:pt x="0" y="220"/>
                            <a:pt x="0" y="220"/>
                          </a:cubicBezTo>
                          <a:cubicBezTo>
                            <a:pt x="80" y="281"/>
                            <a:pt x="80" y="281"/>
                            <a:pt x="80" y="281"/>
                          </a:cubicBezTo>
                          <a:cubicBezTo>
                            <a:pt x="153" y="186"/>
                            <a:pt x="153" y="186"/>
                            <a:pt x="153" y="186"/>
                          </a:cubicBezTo>
                          <a:cubicBezTo>
                            <a:pt x="153" y="831"/>
                            <a:pt x="153" y="831"/>
                            <a:pt x="153" y="831"/>
                          </a:cubicBezTo>
                          <a:cubicBezTo>
                            <a:pt x="80" y="735"/>
                            <a:pt x="80" y="735"/>
                            <a:pt x="80" y="735"/>
                          </a:cubicBezTo>
                          <a:cubicBezTo>
                            <a:pt x="0" y="796"/>
                            <a:pt x="0" y="796"/>
                            <a:pt x="0" y="796"/>
                          </a:cubicBezTo>
                          <a:cubicBezTo>
                            <a:pt x="132" y="970"/>
                            <a:pt x="132" y="970"/>
                            <a:pt x="132" y="970"/>
                          </a:cubicBezTo>
                          <a:cubicBezTo>
                            <a:pt x="150" y="993"/>
                            <a:pt x="176" y="1007"/>
                            <a:pt x="203" y="1007"/>
                          </a:cubicBezTo>
                          <a:cubicBezTo>
                            <a:pt x="230" y="1007"/>
                            <a:pt x="256" y="993"/>
                            <a:pt x="274" y="970"/>
                          </a:cubicBezTo>
                          <a:cubicBezTo>
                            <a:pt x="406" y="796"/>
                            <a:pt x="406" y="796"/>
                            <a:pt x="406" y="796"/>
                          </a:cubicBezTo>
                          <a:cubicBezTo>
                            <a:pt x="326" y="735"/>
                            <a:pt x="326" y="735"/>
                            <a:pt x="326" y="735"/>
                          </a:cubicBezTo>
                          <a:cubicBezTo>
                            <a:pt x="253" y="831"/>
                            <a:pt x="253" y="831"/>
                            <a:pt x="253" y="831"/>
                          </a:cubicBezTo>
                          <a:cubicBezTo>
                            <a:pt x="253" y="186"/>
                            <a:pt x="253" y="186"/>
                            <a:pt x="253" y="186"/>
                          </a:cubicBezTo>
                          <a:lnTo>
                            <a:pt x="326" y="2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03" name="Group 302">
                    <a:extLst>
                      <a:ext uri="{FF2B5EF4-FFF2-40B4-BE49-F238E27FC236}">
                        <a16:creationId xmlns:a16="http://schemas.microsoft.com/office/drawing/2014/main" id="{80FA83B2-EE3E-4AD8-92C4-36B6F24AA7D5}"/>
                      </a:ext>
                    </a:extLst>
                  </p:cNvPr>
                  <p:cNvGrpSpPr/>
                  <p:nvPr/>
                </p:nvGrpSpPr>
                <p:grpSpPr>
                  <a:xfrm>
                    <a:off x="3686707" y="4738797"/>
                    <a:ext cx="340410" cy="311214"/>
                    <a:chOff x="1039813" y="830263"/>
                    <a:chExt cx="869950" cy="795338"/>
                  </a:xfrm>
                  <a:solidFill>
                    <a:srgbClr val="FFA600"/>
                  </a:solidFill>
                </p:grpSpPr>
                <p:grpSp>
                  <p:nvGrpSpPr>
                    <p:cNvPr id="304" name="Group 303">
                      <a:extLst>
                        <a:ext uri="{FF2B5EF4-FFF2-40B4-BE49-F238E27FC236}">
                          <a16:creationId xmlns:a16="http://schemas.microsoft.com/office/drawing/2014/main" id="{A5538FE2-A4E7-4CBA-B259-E63DFAC55FAB}"/>
                        </a:ext>
                      </a:extLst>
                    </p:cNvPr>
                    <p:cNvGrpSpPr/>
                    <p:nvPr/>
                  </p:nvGrpSpPr>
                  <p:grpSpPr>
                    <a:xfrm>
                      <a:off x="1039813" y="830263"/>
                      <a:ext cx="869950" cy="795338"/>
                      <a:chOff x="3590926" y="830263"/>
                      <a:chExt cx="869950" cy="795338"/>
                    </a:xfrm>
                    <a:grpFill/>
                  </p:grpSpPr>
                  <p:sp>
                    <p:nvSpPr>
                      <p:cNvPr id="308" name="Freeform 298">
                        <a:extLst>
                          <a:ext uri="{FF2B5EF4-FFF2-40B4-BE49-F238E27FC236}">
                            <a16:creationId xmlns:a16="http://schemas.microsoft.com/office/drawing/2014/main" id="{8B8F01EE-E533-41DA-9C08-71F0EECF24A4}"/>
                          </a:ext>
                        </a:extLst>
                      </p:cNvPr>
                      <p:cNvSpPr>
                        <a:spLocks noEditPoints="1"/>
                      </p:cNvSpPr>
                      <p:nvPr/>
                    </p:nvSpPr>
                    <p:spPr bwMode="auto">
                      <a:xfrm>
                        <a:off x="3770313" y="1001713"/>
                        <a:ext cx="519113" cy="593725"/>
                      </a:xfrm>
                      <a:custGeom>
                        <a:avLst/>
                        <a:gdLst>
                          <a:gd name="T0" fmla="*/ 95 w 190"/>
                          <a:gd name="T1" fmla="*/ 218 h 218"/>
                          <a:gd name="T2" fmla="*/ 93 w 190"/>
                          <a:gd name="T3" fmla="*/ 218 h 218"/>
                          <a:gd name="T4" fmla="*/ 1 w 190"/>
                          <a:gd name="T5" fmla="*/ 165 h 218"/>
                          <a:gd name="T6" fmla="*/ 0 w 190"/>
                          <a:gd name="T7" fmla="*/ 162 h 218"/>
                          <a:gd name="T8" fmla="*/ 0 w 190"/>
                          <a:gd name="T9" fmla="*/ 56 h 218"/>
                          <a:gd name="T10" fmla="*/ 1 w 190"/>
                          <a:gd name="T11" fmla="*/ 53 h 218"/>
                          <a:gd name="T12" fmla="*/ 93 w 190"/>
                          <a:gd name="T13" fmla="*/ 0 h 218"/>
                          <a:gd name="T14" fmla="*/ 96 w 190"/>
                          <a:gd name="T15" fmla="*/ 0 h 218"/>
                          <a:gd name="T16" fmla="*/ 188 w 190"/>
                          <a:gd name="T17" fmla="*/ 53 h 218"/>
                          <a:gd name="T18" fmla="*/ 190 w 190"/>
                          <a:gd name="T19" fmla="*/ 56 h 218"/>
                          <a:gd name="T20" fmla="*/ 190 w 190"/>
                          <a:gd name="T21" fmla="*/ 162 h 218"/>
                          <a:gd name="T22" fmla="*/ 188 w 190"/>
                          <a:gd name="T23" fmla="*/ 165 h 218"/>
                          <a:gd name="T24" fmla="*/ 96 w 190"/>
                          <a:gd name="T25" fmla="*/ 218 h 218"/>
                          <a:gd name="T26" fmla="*/ 95 w 190"/>
                          <a:gd name="T27" fmla="*/ 218 h 218"/>
                          <a:gd name="T28" fmla="*/ 6 w 190"/>
                          <a:gd name="T29" fmla="*/ 161 h 218"/>
                          <a:gd name="T30" fmla="*/ 95 w 190"/>
                          <a:gd name="T31" fmla="*/ 212 h 218"/>
                          <a:gd name="T32" fmla="*/ 184 w 190"/>
                          <a:gd name="T33" fmla="*/ 161 h 218"/>
                          <a:gd name="T34" fmla="*/ 184 w 190"/>
                          <a:gd name="T35" fmla="*/ 58 h 218"/>
                          <a:gd name="T36" fmla="*/ 95 w 190"/>
                          <a:gd name="T37" fmla="*/ 6 h 218"/>
                          <a:gd name="T38" fmla="*/ 6 w 190"/>
                          <a:gd name="T39" fmla="*/ 58 h 218"/>
                          <a:gd name="T40" fmla="*/ 6 w 190"/>
                          <a:gd name="T41" fmla="*/ 16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218">
                            <a:moveTo>
                              <a:pt x="95" y="218"/>
                            </a:moveTo>
                            <a:cubicBezTo>
                              <a:pt x="94" y="218"/>
                              <a:pt x="94" y="218"/>
                              <a:pt x="93" y="218"/>
                            </a:cubicBezTo>
                            <a:cubicBezTo>
                              <a:pt x="1" y="165"/>
                              <a:pt x="1" y="165"/>
                              <a:pt x="1" y="165"/>
                            </a:cubicBezTo>
                            <a:cubicBezTo>
                              <a:pt x="0" y="164"/>
                              <a:pt x="0" y="163"/>
                              <a:pt x="0" y="162"/>
                            </a:cubicBezTo>
                            <a:cubicBezTo>
                              <a:pt x="0" y="56"/>
                              <a:pt x="0" y="56"/>
                              <a:pt x="0" y="56"/>
                            </a:cubicBezTo>
                            <a:cubicBezTo>
                              <a:pt x="0" y="55"/>
                              <a:pt x="0" y="54"/>
                              <a:pt x="1" y="53"/>
                            </a:cubicBezTo>
                            <a:cubicBezTo>
                              <a:pt x="93" y="0"/>
                              <a:pt x="93" y="0"/>
                              <a:pt x="93" y="0"/>
                            </a:cubicBezTo>
                            <a:cubicBezTo>
                              <a:pt x="94" y="0"/>
                              <a:pt x="95" y="0"/>
                              <a:pt x="96" y="0"/>
                            </a:cubicBezTo>
                            <a:cubicBezTo>
                              <a:pt x="188" y="53"/>
                              <a:pt x="188" y="53"/>
                              <a:pt x="188" y="53"/>
                            </a:cubicBezTo>
                            <a:cubicBezTo>
                              <a:pt x="189" y="54"/>
                              <a:pt x="190" y="55"/>
                              <a:pt x="190" y="56"/>
                            </a:cubicBezTo>
                            <a:cubicBezTo>
                              <a:pt x="190" y="162"/>
                              <a:pt x="190" y="162"/>
                              <a:pt x="190" y="162"/>
                            </a:cubicBezTo>
                            <a:cubicBezTo>
                              <a:pt x="190" y="163"/>
                              <a:pt x="189" y="164"/>
                              <a:pt x="188" y="165"/>
                            </a:cubicBezTo>
                            <a:cubicBezTo>
                              <a:pt x="96" y="218"/>
                              <a:pt x="96" y="218"/>
                              <a:pt x="96" y="218"/>
                            </a:cubicBezTo>
                            <a:cubicBezTo>
                              <a:pt x="96" y="218"/>
                              <a:pt x="95" y="218"/>
                              <a:pt x="95" y="218"/>
                            </a:cubicBezTo>
                            <a:close/>
                            <a:moveTo>
                              <a:pt x="6" y="161"/>
                            </a:moveTo>
                            <a:cubicBezTo>
                              <a:pt x="95" y="212"/>
                              <a:pt x="95" y="212"/>
                              <a:pt x="95" y="212"/>
                            </a:cubicBezTo>
                            <a:cubicBezTo>
                              <a:pt x="184" y="161"/>
                              <a:pt x="184" y="161"/>
                              <a:pt x="184" y="161"/>
                            </a:cubicBezTo>
                            <a:cubicBezTo>
                              <a:pt x="184" y="58"/>
                              <a:pt x="184" y="58"/>
                              <a:pt x="184" y="58"/>
                            </a:cubicBezTo>
                            <a:cubicBezTo>
                              <a:pt x="95" y="6"/>
                              <a:pt x="95" y="6"/>
                              <a:pt x="95" y="6"/>
                            </a:cubicBezTo>
                            <a:cubicBezTo>
                              <a:pt x="6" y="58"/>
                              <a:pt x="6" y="58"/>
                              <a:pt x="6" y="58"/>
                            </a:cubicBezTo>
                            <a:lnTo>
                              <a:pt x="6"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09" name="Freeform 299">
                        <a:extLst>
                          <a:ext uri="{FF2B5EF4-FFF2-40B4-BE49-F238E27FC236}">
                            <a16:creationId xmlns:a16="http://schemas.microsoft.com/office/drawing/2014/main" id="{48FD598E-5F60-4BB9-9F27-C98263AC5E18}"/>
                          </a:ext>
                        </a:extLst>
                      </p:cNvPr>
                      <p:cNvSpPr>
                        <a:spLocks/>
                      </p:cNvSpPr>
                      <p:nvPr/>
                    </p:nvSpPr>
                    <p:spPr bwMode="auto">
                      <a:xfrm>
                        <a:off x="4275138" y="1063626"/>
                        <a:ext cx="114300" cy="104775"/>
                      </a:xfrm>
                      <a:custGeom>
                        <a:avLst/>
                        <a:gdLst>
                          <a:gd name="T0" fmla="*/ 39 w 42"/>
                          <a:gd name="T1" fmla="*/ 38 h 38"/>
                          <a:gd name="T2" fmla="*/ 3 w 42"/>
                          <a:gd name="T3" fmla="*/ 38 h 38"/>
                          <a:gd name="T4" fmla="*/ 0 w 42"/>
                          <a:gd name="T5" fmla="*/ 35 h 38"/>
                          <a:gd name="T6" fmla="*/ 3 w 42"/>
                          <a:gd name="T7" fmla="*/ 32 h 38"/>
                          <a:gd name="T8" fmla="*/ 36 w 42"/>
                          <a:gd name="T9" fmla="*/ 32 h 38"/>
                          <a:gd name="T10" fmla="*/ 36 w 42"/>
                          <a:gd name="T11" fmla="*/ 3 h 38"/>
                          <a:gd name="T12" fmla="*/ 39 w 42"/>
                          <a:gd name="T13" fmla="*/ 0 h 38"/>
                          <a:gd name="T14" fmla="*/ 42 w 42"/>
                          <a:gd name="T15" fmla="*/ 3 h 38"/>
                          <a:gd name="T16" fmla="*/ 42 w 42"/>
                          <a:gd name="T17" fmla="*/ 35 h 38"/>
                          <a:gd name="T18" fmla="*/ 39 w 42"/>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38">
                            <a:moveTo>
                              <a:pt x="39" y="38"/>
                            </a:moveTo>
                            <a:cubicBezTo>
                              <a:pt x="3" y="38"/>
                              <a:pt x="3" y="38"/>
                              <a:pt x="3" y="38"/>
                            </a:cubicBezTo>
                            <a:cubicBezTo>
                              <a:pt x="1" y="38"/>
                              <a:pt x="0" y="36"/>
                              <a:pt x="0" y="35"/>
                            </a:cubicBezTo>
                            <a:cubicBezTo>
                              <a:pt x="0" y="33"/>
                              <a:pt x="1" y="32"/>
                              <a:pt x="3" y="32"/>
                            </a:cubicBezTo>
                            <a:cubicBezTo>
                              <a:pt x="36" y="32"/>
                              <a:pt x="36" y="32"/>
                              <a:pt x="36" y="32"/>
                            </a:cubicBezTo>
                            <a:cubicBezTo>
                              <a:pt x="36" y="3"/>
                              <a:pt x="36" y="3"/>
                              <a:pt x="36" y="3"/>
                            </a:cubicBezTo>
                            <a:cubicBezTo>
                              <a:pt x="36" y="1"/>
                              <a:pt x="37" y="0"/>
                              <a:pt x="39" y="0"/>
                            </a:cubicBezTo>
                            <a:cubicBezTo>
                              <a:pt x="40" y="0"/>
                              <a:pt x="42" y="1"/>
                              <a:pt x="42" y="3"/>
                            </a:cubicBezTo>
                            <a:cubicBezTo>
                              <a:pt x="42" y="35"/>
                              <a:pt x="42" y="35"/>
                              <a:pt x="42" y="35"/>
                            </a:cubicBezTo>
                            <a:cubicBezTo>
                              <a:pt x="42" y="36"/>
                              <a:pt x="40" y="38"/>
                              <a:pt x="39"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10" name="Freeform 300">
                        <a:extLst>
                          <a:ext uri="{FF2B5EF4-FFF2-40B4-BE49-F238E27FC236}">
                            <a16:creationId xmlns:a16="http://schemas.microsoft.com/office/drawing/2014/main" id="{1ED7E1B3-D2CE-43CD-A750-EF310B18C08F}"/>
                          </a:ext>
                        </a:extLst>
                      </p:cNvPr>
                      <p:cNvSpPr>
                        <a:spLocks noEditPoints="1"/>
                      </p:cNvSpPr>
                      <p:nvPr/>
                    </p:nvSpPr>
                    <p:spPr bwMode="auto">
                      <a:xfrm>
                        <a:off x="4330701" y="977901"/>
                        <a:ext cx="103188" cy="103188"/>
                      </a:xfrm>
                      <a:custGeom>
                        <a:avLst/>
                        <a:gdLst>
                          <a:gd name="T0" fmla="*/ 19 w 38"/>
                          <a:gd name="T1" fmla="*/ 38 h 38"/>
                          <a:gd name="T2" fmla="*/ 0 w 38"/>
                          <a:gd name="T3" fmla="*/ 19 h 38"/>
                          <a:gd name="T4" fmla="*/ 19 w 38"/>
                          <a:gd name="T5" fmla="*/ 0 h 38"/>
                          <a:gd name="T6" fmla="*/ 38 w 38"/>
                          <a:gd name="T7" fmla="*/ 19 h 38"/>
                          <a:gd name="T8" fmla="*/ 19 w 38"/>
                          <a:gd name="T9" fmla="*/ 38 h 38"/>
                          <a:gd name="T10" fmla="*/ 19 w 38"/>
                          <a:gd name="T11" fmla="*/ 6 h 38"/>
                          <a:gd name="T12" fmla="*/ 6 w 38"/>
                          <a:gd name="T13" fmla="*/ 19 h 38"/>
                          <a:gd name="T14" fmla="*/ 19 w 38"/>
                          <a:gd name="T15" fmla="*/ 32 h 38"/>
                          <a:gd name="T16" fmla="*/ 32 w 38"/>
                          <a:gd name="T17" fmla="*/ 19 h 38"/>
                          <a:gd name="T18" fmla="*/ 19 w 38"/>
                          <a:gd name="T19"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8">
                            <a:moveTo>
                              <a:pt x="19" y="38"/>
                            </a:moveTo>
                            <a:cubicBezTo>
                              <a:pt x="8" y="38"/>
                              <a:pt x="0" y="29"/>
                              <a:pt x="0" y="19"/>
                            </a:cubicBezTo>
                            <a:cubicBezTo>
                              <a:pt x="0" y="8"/>
                              <a:pt x="8" y="0"/>
                              <a:pt x="19" y="0"/>
                            </a:cubicBezTo>
                            <a:cubicBezTo>
                              <a:pt x="29" y="0"/>
                              <a:pt x="38" y="8"/>
                              <a:pt x="38" y="19"/>
                            </a:cubicBezTo>
                            <a:cubicBezTo>
                              <a:pt x="38" y="29"/>
                              <a:pt x="29" y="38"/>
                              <a:pt x="19" y="38"/>
                            </a:cubicBezTo>
                            <a:close/>
                            <a:moveTo>
                              <a:pt x="19" y="6"/>
                            </a:moveTo>
                            <a:cubicBezTo>
                              <a:pt x="12" y="6"/>
                              <a:pt x="6" y="11"/>
                              <a:pt x="6" y="19"/>
                            </a:cubicBezTo>
                            <a:cubicBezTo>
                              <a:pt x="6" y="26"/>
                              <a:pt x="12" y="32"/>
                              <a:pt x="19" y="32"/>
                            </a:cubicBezTo>
                            <a:cubicBezTo>
                              <a:pt x="26" y="32"/>
                              <a:pt x="32" y="26"/>
                              <a:pt x="32" y="19"/>
                            </a:cubicBezTo>
                            <a:cubicBezTo>
                              <a:pt x="32" y="11"/>
                              <a:pt x="26" y="6"/>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11" name="Freeform 301">
                        <a:extLst>
                          <a:ext uri="{FF2B5EF4-FFF2-40B4-BE49-F238E27FC236}">
                            <a16:creationId xmlns:a16="http://schemas.microsoft.com/office/drawing/2014/main" id="{9F8EC1DF-EC48-4740-87DE-D95F97623FF5}"/>
                          </a:ext>
                        </a:extLst>
                      </p:cNvPr>
                      <p:cNvSpPr>
                        <a:spLocks/>
                      </p:cNvSpPr>
                      <p:nvPr/>
                    </p:nvSpPr>
                    <p:spPr bwMode="auto">
                      <a:xfrm>
                        <a:off x="3671888" y="1435101"/>
                        <a:ext cx="115888" cy="103188"/>
                      </a:xfrm>
                      <a:custGeom>
                        <a:avLst/>
                        <a:gdLst>
                          <a:gd name="T0" fmla="*/ 3 w 42"/>
                          <a:gd name="T1" fmla="*/ 38 h 38"/>
                          <a:gd name="T2" fmla="*/ 0 w 42"/>
                          <a:gd name="T3" fmla="*/ 35 h 38"/>
                          <a:gd name="T4" fmla="*/ 0 w 42"/>
                          <a:gd name="T5" fmla="*/ 3 h 38"/>
                          <a:gd name="T6" fmla="*/ 3 w 42"/>
                          <a:gd name="T7" fmla="*/ 0 h 38"/>
                          <a:gd name="T8" fmla="*/ 39 w 42"/>
                          <a:gd name="T9" fmla="*/ 0 h 38"/>
                          <a:gd name="T10" fmla="*/ 42 w 42"/>
                          <a:gd name="T11" fmla="*/ 3 h 38"/>
                          <a:gd name="T12" fmla="*/ 39 w 42"/>
                          <a:gd name="T13" fmla="*/ 6 h 38"/>
                          <a:gd name="T14" fmla="*/ 6 w 42"/>
                          <a:gd name="T15" fmla="*/ 6 h 38"/>
                          <a:gd name="T16" fmla="*/ 6 w 42"/>
                          <a:gd name="T17" fmla="*/ 35 h 38"/>
                          <a:gd name="T18" fmla="*/ 3 w 42"/>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38">
                            <a:moveTo>
                              <a:pt x="3" y="38"/>
                            </a:moveTo>
                            <a:cubicBezTo>
                              <a:pt x="1" y="38"/>
                              <a:pt x="0" y="37"/>
                              <a:pt x="0" y="35"/>
                            </a:cubicBezTo>
                            <a:cubicBezTo>
                              <a:pt x="0" y="3"/>
                              <a:pt x="0" y="3"/>
                              <a:pt x="0" y="3"/>
                            </a:cubicBezTo>
                            <a:cubicBezTo>
                              <a:pt x="0" y="1"/>
                              <a:pt x="1" y="0"/>
                              <a:pt x="3" y="0"/>
                            </a:cubicBezTo>
                            <a:cubicBezTo>
                              <a:pt x="39" y="0"/>
                              <a:pt x="39" y="0"/>
                              <a:pt x="39" y="0"/>
                            </a:cubicBezTo>
                            <a:cubicBezTo>
                              <a:pt x="40" y="0"/>
                              <a:pt x="42" y="1"/>
                              <a:pt x="42" y="3"/>
                            </a:cubicBezTo>
                            <a:cubicBezTo>
                              <a:pt x="42" y="5"/>
                              <a:pt x="40" y="6"/>
                              <a:pt x="39" y="6"/>
                            </a:cubicBezTo>
                            <a:cubicBezTo>
                              <a:pt x="6" y="6"/>
                              <a:pt x="6" y="6"/>
                              <a:pt x="6" y="6"/>
                            </a:cubicBezTo>
                            <a:cubicBezTo>
                              <a:pt x="6" y="35"/>
                              <a:pt x="6" y="35"/>
                              <a:pt x="6" y="35"/>
                            </a:cubicBezTo>
                            <a:cubicBezTo>
                              <a:pt x="6" y="37"/>
                              <a:pt x="4" y="38"/>
                              <a:pt x="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12" name="Freeform 302">
                        <a:extLst>
                          <a:ext uri="{FF2B5EF4-FFF2-40B4-BE49-F238E27FC236}">
                            <a16:creationId xmlns:a16="http://schemas.microsoft.com/office/drawing/2014/main" id="{85801C13-B3C6-4C50-9E3F-19DF9CF8523D}"/>
                          </a:ext>
                        </a:extLst>
                      </p:cNvPr>
                      <p:cNvSpPr>
                        <a:spLocks noEditPoints="1"/>
                      </p:cNvSpPr>
                      <p:nvPr/>
                    </p:nvSpPr>
                    <p:spPr bwMode="auto">
                      <a:xfrm>
                        <a:off x="3629026" y="1522413"/>
                        <a:ext cx="103188" cy="103188"/>
                      </a:xfrm>
                      <a:custGeom>
                        <a:avLst/>
                        <a:gdLst>
                          <a:gd name="T0" fmla="*/ 19 w 38"/>
                          <a:gd name="T1" fmla="*/ 38 h 38"/>
                          <a:gd name="T2" fmla="*/ 0 w 38"/>
                          <a:gd name="T3" fmla="*/ 19 h 38"/>
                          <a:gd name="T4" fmla="*/ 19 w 38"/>
                          <a:gd name="T5" fmla="*/ 0 h 38"/>
                          <a:gd name="T6" fmla="*/ 38 w 38"/>
                          <a:gd name="T7" fmla="*/ 19 h 38"/>
                          <a:gd name="T8" fmla="*/ 19 w 38"/>
                          <a:gd name="T9" fmla="*/ 38 h 38"/>
                          <a:gd name="T10" fmla="*/ 19 w 38"/>
                          <a:gd name="T11" fmla="*/ 6 h 38"/>
                          <a:gd name="T12" fmla="*/ 6 w 38"/>
                          <a:gd name="T13" fmla="*/ 19 h 38"/>
                          <a:gd name="T14" fmla="*/ 19 w 38"/>
                          <a:gd name="T15" fmla="*/ 32 h 38"/>
                          <a:gd name="T16" fmla="*/ 32 w 38"/>
                          <a:gd name="T17" fmla="*/ 19 h 38"/>
                          <a:gd name="T18" fmla="*/ 19 w 38"/>
                          <a:gd name="T19"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8">
                            <a:moveTo>
                              <a:pt x="19" y="38"/>
                            </a:moveTo>
                            <a:cubicBezTo>
                              <a:pt x="8" y="38"/>
                              <a:pt x="0" y="29"/>
                              <a:pt x="0" y="19"/>
                            </a:cubicBezTo>
                            <a:cubicBezTo>
                              <a:pt x="0" y="9"/>
                              <a:pt x="8" y="0"/>
                              <a:pt x="19" y="0"/>
                            </a:cubicBezTo>
                            <a:cubicBezTo>
                              <a:pt x="29" y="0"/>
                              <a:pt x="38" y="9"/>
                              <a:pt x="38" y="19"/>
                            </a:cubicBezTo>
                            <a:cubicBezTo>
                              <a:pt x="38" y="29"/>
                              <a:pt x="29" y="38"/>
                              <a:pt x="19" y="38"/>
                            </a:cubicBezTo>
                            <a:close/>
                            <a:moveTo>
                              <a:pt x="19" y="6"/>
                            </a:moveTo>
                            <a:cubicBezTo>
                              <a:pt x="12" y="6"/>
                              <a:pt x="6" y="12"/>
                              <a:pt x="6" y="19"/>
                            </a:cubicBezTo>
                            <a:cubicBezTo>
                              <a:pt x="6" y="26"/>
                              <a:pt x="12" y="32"/>
                              <a:pt x="19" y="32"/>
                            </a:cubicBezTo>
                            <a:cubicBezTo>
                              <a:pt x="26" y="32"/>
                              <a:pt x="32" y="26"/>
                              <a:pt x="32" y="19"/>
                            </a:cubicBezTo>
                            <a:cubicBezTo>
                              <a:pt x="32" y="12"/>
                              <a:pt x="26" y="6"/>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13" name="Freeform 303">
                        <a:extLst>
                          <a:ext uri="{FF2B5EF4-FFF2-40B4-BE49-F238E27FC236}">
                            <a16:creationId xmlns:a16="http://schemas.microsoft.com/office/drawing/2014/main" id="{8C5EDFF6-6F30-40D7-A3AA-CC3FB5674FEA}"/>
                          </a:ext>
                        </a:extLst>
                      </p:cNvPr>
                      <p:cNvSpPr>
                        <a:spLocks noEditPoints="1"/>
                      </p:cNvSpPr>
                      <p:nvPr/>
                    </p:nvSpPr>
                    <p:spPr bwMode="auto">
                      <a:xfrm>
                        <a:off x="3590926" y="1104901"/>
                        <a:ext cx="103188" cy="103188"/>
                      </a:xfrm>
                      <a:custGeom>
                        <a:avLst/>
                        <a:gdLst>
                          <a:gd name="T0" fmla="*/ 19 w 38"/>
                          <a:gd name="T1" fmla="*/ 38 h 38"/>
                          <a:gd name="T2" fmla="*/ 0 w 38"/>
                          <a:gd name="T3" fmla="*/ 19 h 38"/>
                          <a:gd name="T4" fmla="*/ 19 w 38"/>
                          <a:gd name="T5" fmla="*/ 0 h 38"/>
                          <a:gd name="T6" fmla="*/ 38 w 38"/>
                          <a:gd name="T7" fmla="*/ 19 h 38"/>
                          <a:gd name="T8" fmla="*/ 19 w 38"/>
                          <a:gd name="T9" fmla="*/ 38 h 38"/>
                          <a:gd name="T10" fmla="*/ 19 w 38"/>
                          <a:gd name="T11" fmla="*/ 6 h 38"/>
                          <a:gd name="T12" fmla="*/ 6 w 38"/>
                          <a:gd name="T13" fmla="*/ 19 h 38"/>
                          <a:gd name="T14" fmla="*/ 19 w 38"/>
                          <a:gd name="T15" fmla="*/ 32 h 38"/>
                          <a:gd name="T16" fmla="*/ 32 w 38"/>
                          <a:gd name="T17" fmla="*/ 19 h 38"/>
                          <a:gd name="T18" fmla="*/ 19 w 38"/>
                          <a:gd name="T19"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8">
                            <a:moveTo>
                              <a:pt x="19" y="38"/>
                            </a:moveTo>
                            <a:cubicBezTo>
                              <a:pt x="9" y="38"/>
                              <a:pt x="0" y="29"/>
                              <a:pt x="0" y="19"/>
                            </a:cubicBezTo>
                            <a:cubicBezTo>
                              <a:pt x="0" y="8"/>
                              <a:pt x="9" y="0"/>
                              <a:pt x="19" y="0"/>
                            </a:cubicBezTo>
                            <a:cubicBezTo>
                              <a:pt x="30" y="0"/>
                              <a:pt x="38" y="8"/>
                              <a:pt x="38" y="19"/>
                            </a:cubicBezTo>
                            <a:cubicBezTo>
                              <a:pt x="38" y="29"/>
                              <a:pt x="30" y="38"/>
                              <a:pt x="19" y="38"/>
                            </a:cubicBezTo>
                            <a:close/>
                            <a:moveTo>
                              <a:pt x="19" y="6"/>
                            </a:moveTo>
                            <a:cubicBezTo>
                              <a:pt x="12" y="6"/>
                              <a:pt x="6" y="11"/>
                              <a:pt x="6" y="19"/>
                            </a:cubicBezTo>
                            <a:cubicBezTo>
                              <a:pt x="6" y="26"/>
                              <a:pt x="12" y="32"/>
                              <a:pt x="19" y="32"/>
                            </a:cubicBezTo>
                            <a:cubicBezTo>
                              <a:pt x="26" y="32"/>
                              <a:pt x="32" y="26"/>
                              <a:pt x="32" y="19"/>
                            </a:cubicBezTo>
                            <a:cubicBezTo>
                              <a:pt x="32" y="11"/>
                              <a:pt x="26" y="6"/>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14" name="Freeform 304">
                        <a:extLst>
                          <a:ext uri="{FF2B5EF4-FFF2-40B4-BE49-F238E27FC236}">
                            <a16:creationId xmlns:a16="http://schemas.microsoft.com/office/drawing/2014/main" id="{3432FF60-4E9C-443A-A202-B4C4F1CB8019}"/>
                          </a:ext>
                        </a:extLst>
                      </p:cNvPr>
                      <p:cNvSpPr>
                        <a:spLocks/>
                      </p:cNvSpPr>
                      <p:nvPr/>
                    </p:nvSpPr>
                    <p:spPr bwMode="auto">
                      <a:xfrm>
                        <a:off x="3678238" y="1149351"/>
                        <a:ext cx="103188" cy="15875"/>
                      </a:xfrm>
                      <a:custGeom>
                        <a:avLst/>
                        <a:gdLst>
                          <a:gd name="T0" fmla="*/ 35 w 38"/>
                          <a:gd name="T1" fmla="*/ 6 h 6"/>
                          <a:gd name="T2" fmla="*/ 3 w 38"/>
                          <a:gd name="T3" fmla="*/ 6 h 6"/>
                          <a:gd name="T4" fmla="*/ 0 w 38"/>
                          <a:gd name="T5" fmla="*/ 3 h 6"/>
                          <a:gd name="T6" fmla="*/ 3 w 38"/>
                          <a:gd name="T7" fmla="*/ 0 h 6"/>
                          <a:gd name="T8" fmla="*/ 35 w 38"/>
                          <a:gd name="T9" fmla="*/ 0 h 6"/>
                          <a:gd name="T10" fmla="*/ 38 w 38"/>
                          <a:gd name="T11" fmla="*/ 3 h 6"/>
                          <a:gd name="T12" fmla="*/ 35 w 3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8" h="6">
                            <a:moveTo>
                              <a:pt x="35" y="6"/>
                            </a:moveTo>
                            <a:cubicBezTo>
                              <a:pt x="3" y="6"/>
                              <a:pt x="3" y="6"/>
                              <a:pt x="3" y="6"/>
                            </a:cubicBezTo>
                            <a:cubicBezTo>
                              <a:pt x="2" y="6"/>
                              <a:pt x="0" y="4"/>
                              <a:pt x="0" y="3"/>
                            </a:cubicBezTo>
                            <a:cubicBezTo>
                              <a:pt x="0" y="1"/>
                              <a:pt x="2" y="0"/>
                              <a:pt x="3" y="0"/>
                            </a:cubicBezTo>
                            <a:cubicBezTo>
                              <a:pt x="35" y="0"/>
                              <a:pt x="35" y="0"/>
                              <a:pt x="35" y="0"/>
                            </a:cubicBezTo>
                            <a:cubicBezTo>
                              <a:pt x="37" y="0"/>
                              <a:pt x="38" y="1"/>
                              <a:pt x="38" y="3"/>
                            </a:cubicBezTo>
                            <a:cubicBezTo>
                              <a:pt x="38" y="4"/>
                              <a:pt x="37" y="6"/>
                              <a:pt x="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15" name="Freeform 305">
                        <a:extLst>
                          <a:ext uri="{FF2B5EF4-FFF2-40B4-BE49-F238E27FC236}">
                            <a16:creationId xmlns:a16="http://schemas.microsoft.com/office/drawing/2014/main" id="{1107F71C-22DD-47E1-81B4-1ADDA75672D9}"/>
                          </a:ext>
                        </a:extLst>
                      </p:cNvPr>
                      <p:cNvSpPr>
                        <a:spLocks noEditPoints="1"/>
                      </p:cNvSpPr>
                      <p:nvPr/>
                    </p:nvSpPr>
                    <p:spPr bwMode="auto">
                      <a:xfrm>
                        <a:off x="4357688" y="1390651"/>
                        <a:ext cx="103188" cy="103188"/>
                      </a:xfrm>
                      <a:custGeom>
                        <a:avLst/>
                        <a:gdLst>
                          <a:gd name="T0" fmla="*/ 19 w 38"/>
                          <a:gd name="T1" fmla="*/ 38 h 38"/>
                          <a:gd name="T2" fmla="*/ 0 w 38"/>
                          <a:gd name="T3" fmla="*/ 19 h 38"/>
                          <a:gd name="T4" fmla="*/ 19 w 38"/>
                          <a:gd name="T5" fmla="*/ 0 h 38"/>
                          <a:gd name="T6" fmla="*/ 38 w 38"/>
                          <a:gd name="T7" fmla="*/ 19 h 38"/>
                          <a:gd name="T8" fmla="*/ 19 w 38"/>
                          <a:gd name="T9" fmla="*/ 38 h 38"/>
                          <a:gd name="T10" fmla="*/ 19 w 38"/>
                          <a:gd name="T11" fmla="*/ 6 h 38"/>
                          <a:gd name="T12" fmla="*/ 6 w 38"/>
                          <a:gd name="T13" fmla="*/ 19 h 38"/>
                          <a:gd name="T14" fmla="*/ 19 w 38"/>
                          <a:gd name="T15" fmla="*/ 32 h 38"/>
                          <a:gd name="T16" fmla="*/ 32 w 38"/>
                          <a:gd name="T17" fmla="*/ 19 h 38"/>
                          <a:gd name="T18" fmla="*/ 19 w 38"/>
                          <a:gd name="T19"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8">
                            <a:moveTo>
                              <a:pt x="19" y="38"/>
                            </a:moveTo>
                            <a:cubicBezTo>
                              <a:pt x="9" y="38"/>
                              <a:pt x="0" y="29"/>
                              <a:pt x="0" y="19"/>
                            </a:cubicBezTo>
                            <a:cubicBezTo>
                              <a:pt x="0" y="9"/>
                              <a:pt x="9" y="0"/>
                              <a:pt x="19" y="0"/>
                            </a:cubicBezTo>
                            <a:cubicBezTo>
                              <a:pt x="30" y="0"/>
                              <a:pt x="38" y="9"/>
                              <a:pt x="38" y="19"/>
                            </a:cubicBezTo>
                            <a:cubicBezTo>
                              <a:pt x="38" y="29"/>
                              <a:pt x="30" y="38"/>
                              <a:pt x="19" y="38"/>
                            </a:cubicBezTo>
                            <a:close/>
                            <a:moveTo>
                              <a:pt x="19" y="6"/>
                            </a:moveTo>
                            <a:cubicBezTo>
                              <a:pt x="12" y="6"/>
                              <a:pt x="6" y="12"/>
                              <a:pt x="6" y="19"/>
                            </a:cubicBezTo>
                            <a:cubicBezTo>
                              <a:pt x="6" y="26"/>
                              <a:pt x="12" y="32"/>
                              <a:pt x="19" y="32"/>
                            </a:cubicBezTo>
                            <a:cubicBezTo>
                              <a:pt x="26" y="32"/>
                              <a:pt x="32" y="26"/>
                              <a:pt x="32" y="19"/>
                            </a:cubicBezTo>
                            <a:cubicBezTo>
                              <a:pt x="32" y="12"/>
                              <a:pt x="26" y="6"/>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16" name="Freeform 306">
                        <a:extLst>
                          <a:ext uri="{FF2B5EF4-FFF2-40B4-BE49-F238E27FC236}">
                            <a16:creationId xmlns:a16="http://schemas.microsoft.com/office/drawing/2014/main" id="{E6C8D70B-4169-4B7F-BA34-F48C3EE541C6}"/>
                          </a:ext>
                        </a:extLst>
                      </p:cNvPr>
                      <p:cNvSpPr>
                        <a:spLocks/>
                      </p:cNvSpPr>
                      <p:nvPr/>
                    </p:nvSpPr>
                    <p:spPr bwMode="auto">
                      <a:xfrm>
                        <a:off x="4270376" y="1435101"/>
                        <a:ext cx="103188" cy="15875"/>
                      </a:xfrm>
                      <a:custGeom>
                        <a:avLst/>
                        <a:gdLst>
                          <a:gd name="T0" fmla="*/ 35 w 38"/>
                          <a:gd name="T1" fmla="*/ 6 h 6"/>
                          <a:gd name="T2" fmla="*/ 3 w 38"/>
                          <a:gd name="T3" fmla="*/ 6 h 6"/>
                          <a:gd name="T4" fmla="*/ 0 w 38"/>
                          <a:gd name="T5" fmla="*/ 3 h 6"/>
                          <a:gd name="T6" fmla="*/ 3 w 38"/>
                          <a:gd name="T7" fmla="*/ 0 h 6"/>
                          <a:gd name="T8" fmla="*/ 35 w 38"/>
                          <a:gd name="T9" fmla="*/ 0 h 6"/>
                          <a:gd name="T10" fmla="*/ 38 w 38"/>
                          <a:gd name="T11" fmla="*/ 3 h 6"/>
                          <a:gd name="T12" fmla="*/ 35 w 3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8" h="6">
                            <a:moveTo>
                              <a:pt x="35" y="6"/>
                            </a:moveTo>
                            <a:cubicBezTo>
                              <a:pt x="3" y="6"/>
                              <a:pt x="3" y="6"/>
                              <a:pt x="3" y="6"/>
                            </a:cubicBezTo>
                            <a:cubicBezTo>
                              <a:pt x="2" y="6"/>
                              <a:pt x="0" y="5"/>
                              <a:pt x="0" y="3"/>
                            </a:cubicBezTo>
                            <a:cubicBezTo>
                              <a:pt x="0" y="1"/>
                              <a:pt x="2" y="0"/>
                              <a:pt x="3" y="0"/>
                            </a:cubicBezTo>
                            <a:cubicBezTo>
                              <a:pt x="35" y="0"/>
                              <a:pt x="35" y="0"/>
                              <a:pt x="35" y="0"/>
                            </a:cubicBezTo>
                            <a:cubicBezTo>
                              <a:pt x="37" y="0"/>
                              <a:pt x="38" y="1"/>
                              <a:pt x="38" y="3"/>
                            </a:cubicBezTo>
                            <a:cubicBezTo>
                              <a:pt x="38" y="5"/>
                              <a:pt x="37" y="6"/>
                              <a:pt x="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17" name="Freeform 307">
                        <a:extLst>
                          <a:ext uri="{FF2B5EF4-FFF2-40B4-BE49-F238E27FC236}">
                            <a16:creationId xmlns:a16="http://schemas.microsoft.com/office/drawing/2014/main" id="{9D55CC31-EC6C-45C3-84AB-D195D88B4D4B}"/>
                          </a:ext>
                        </a:extLst>
                      </p:cNvPr>
                      <p:cNvSpPr>
                        <a:spLocks noEditPoints="1"/>
                      </p:cNvSpPr>
                      <p:nvPr/>
                    </p:nvSpPr>
                    <p:spPr bwMode="auto">
                      <a:xfrm>
                        <a:off x="3975101" y="830263"/>
                        <a:ext cx="103188" cy="103188"/>
                      </a:xfrm>
                      <a:custGeom>
                        <a:avLst/>
                        <a:gdLst>
                          <a:gd name="T0" fmla="*/ 19 w 38"/>
                          <a:gd name="T1" fmla="*/ 38 h 38"/>
                          <a:gd name="T2" fmla="*/ 0 w 38"/>
                          <a:gd name="T3" fmla="*/ 19 h 38"/>
                          <a:gd name="T4" fmla="*/ 19 w 38"/>
                          <a:gd name="T5" fmla="*/ 0 h 38"/>
                          <a:gd name="T6" fmla="*/ 38 w 38"/>
                          <a:gd name="T7" fmla="*/ 19 h 38"/>
                          <a:gd name="T8" fmla="*/ 19 w 38"/>
                          <a:gd name="T9" fmla="*/ 38 h 38"/>
                          <a:gd name="T10" fmla="*/ 19 w 38"/>
                          <a:gd name="T11" fmla="*/ 6 h 38"/>
                          <a:gd name="T12" fmla="*/ 6 w 38"/>
                          <a:gd name="T13" fmla="*/ 19 h 38"/>
                          <a:gd name="T14" fmla="*/ 19 w 38"/>
                          <a:gd name="T15" fmla="*/ 32 h 38"/>
                          <a:gd name="T16" fmla="*/ 32 w 38"/>
                          <a:gd name="T17" fmla="*/ 19 h 38"/>
                          <a:gd name="T18" fmla="*/ 19 w 38"/>
                          <a:gd name="T19"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8">
                            <a:moveTo>
                              <a:pt x="19" y="38"/>
                            </a:moveTo>
                            <a:cubicBezTo>
                              <a:pt x="9" y="38"/>
                              <a:pt x="0" y="29"/>
                              <a:pt x="0" y="19"/>
                            </a:cubicBezTo>
                            <a:cubicBezTo>
                              <a:pt x="0" y="9"/>
                              <a:pt x="9" y="0"/>
                              <a:pt x="19" y="0"/>
                            </a:cubicBezTo>
                            <a:cubicBezTo>
                              <a:pt x="30" y="0"/>
                              <a:pt x="38" y="9"/>
                              <a:pt x="38" y="19"/>
                            </a:cubicBezTo>
                            <a:cubicBezTo>
                              <a:pt x="38" y="29"/>
                              <a:pt x="30" y="38"/>
                              <a:pt x="19" y="38"/>
                            </a:cubicBezTo>
                            <a:close/>
                            <a:moveTo>
                              <a:pt x="19" y="6"/>
                            </a:moveTo>
                            <a:cubicBezTo>
                              <a:pt x="12" y="6"/>
                              <a:pt x="6" y="12"/>
                              <a:pt x="6" y="19"/>
                            </a:cubicBezTo>
                            <a:cubicBezTo>
                              <a:pt x="6" y="26"/>
                              <a:pt x="12" y="32"/>
                              <a:pt x="19" y="32"/>
                            </a:cubicBezTo>
                            <a:cubicBezTo>
                              <a:pt x="26" y="32"/>
                              <a:pt x="32" y="26"/>
                              <a:pt x="32" y="19"/>
                            </a:cubicBezTo>
                            <a:cubicBezTo>
                              <a:pt x="32" y="12"/>
                              <a:pt x="26" y="6"/>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18" name="Freeform 308">
                        <a:extLst>
                          <a:ext uri="{FF2B5EF4-FFF2-40B4-BE49-F238E27FC236}">
                            <a16:creationId xmlns:a16="http://schemas.microsoft.com/office/drawing/2014/main" id="{981B3F16-DAF0-4D2E-B9FE-5F7D8A74B335}"/>
                          </a:ext>
                        </a:extLst>
                      </p:cNvPr>
                      <p:cNvSpPr>
                        <a:spLocks/>
                      </p:cNvSpPr>
                      <p:nvPr/>
                    </p:nvSpPr>
                    <p:spPr bwMode="auto">
                      <a:xfrm>
                        <a:off x="4019551" y="917576"/>
                        <a:ext cx="15875" cy="103188"/>
                      </a:xfrm>
                      <a:custGeom>
                        <a:avLst/>
                        <a:gdLst>
                          <a:gd name="T0" fmla="*/ 3 w 6"/>
                          <a:gd name="T1" fmla="*/ 38 h 38"/>
                          <a:gd name="T2" fmla="*/ 0 w 6"/>
                          <a:gd name="T3" fmla="*/ 35 h 38"/>
                          <a:gd name="T4" fmla="*/ 0 w 6"/>
                          <a:gd name="T5" fmla="*/ 3 h 38"/>
                          <a:gd name="T6" fmla="*/ 3 w 6"/>
                          <a:gd name="T7" fmla="*/ 0 h 38"/>
                          <a:gd name="T8" fmla="*/ 6 w 6"/>
                          <a:gd name="T9" fmla="*/ 3 h 38"/>
                          <a:gd name="T10" fmla="*/ 6 w 6"/>
                          <a:gd name="T11" fmla="*/ 35 h 38"/>
                          <a:gd name="T12" fmla="*/ 3 w 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6" h="38">
                            <a:moveTo>
                              <a:pt x="3" y="38"/>
                            </a:moveTo>
                            <a:cubicBezTo>
                              <a:pt x="2" y="38"/>
                              <a:pt x="0" y="37"/>
                              <a:pt x="0" y="35"/>
                            </a:cubicBezTo>
                            <a:cubicBezTo>
                              <a:pt x="0" y="3"/>
                              <a:pt x="0" y="3"/>
                              <a:pt x="0" y="3"/>
                            </a:cubicBezTo>
                            <a:cubicBezTo>
                              <a:pt x="0" y="1"/>
                              <a:pt x="2" y="0"/>
                              <a:pt x="3" y="0"/>
                            </a:cubicBezTo>
                            <a:cubicBezTo>
                              <a:pt x="5" y="0"/>
                              <a:pt x="6" y="1"/>
                              <a:pt x="6" y="3"/>
                            </a:cubicBezTo>
                            <a:cubicBezTo>
                              <a:pt x="6" y="35"/>
                              <a:pt x="6" y="35"/>
                              <a:pt x="6" y="35"/>
                            </a:cubicBezTo>
                            <a:cubicBezTo>
                              <a:pt x="6" y="37"/>
                              <a:pt x="5" y="38"/>
                              <a:pt x="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grpSp>
                <p:grpSp>
                  <p:nvGrpSpPr>
                    <p:cNvPr id="305" name="Group 304">
                      <a:extLst>
                        <a:ext uri="{FF2B5EF4-FFF2-40B4-BE49-F238E27FC236}">
                          <a16:creationId xmlns:a16="http://schemas.microsoft.com/office/drawing/2014/main" id="{64F30A8D-C357-4C21-B90B-45B8B2FA3D0C}"/>
                        </a:ext>
                      </a:extLst>
                    </p:cNvPr>
                    <p:cNvGrpSpPr/>
                    <p:nvPr/>
                  </p:nvGrpSpPr>
                  <p:grpSpPr>
                    <a:xfrm>
                      <a:off x="1258887" y="1084265"/>
                      <a:ext cx="425450" cy="425450"/>
                      <a:chOff x="998221" y="3429000"/>
                      <a:chExt cx="425450" cy="425450"/>
                    </a:xfrm>
                    <a:grpFill/>
                  </p:grpSpPr>
                  <p:sp>
                    <p:nvSpPr>
                      <p:cNvPr id="306" name="Freeform 404">
                        <a:extLst>
                          <a:ext uri="{FF2B5EF4-FFF2-40B4-BE49-F238E27FC236}">
                            <a16:creationId xmlns:a16="http://schemas.microsoft.com/office/drawing/2014/main" id="{75B15118-2327-4D6F-8865-6C226F62B3B1}"/>
                          </a:ext>
                        </a:extLst>
                      </p:cNvPr>
                      <p:cNvSpPr>
                        <a:spLocks noEditPoints="1"/>
                      </p:cNvSpPr>
                      <p:nvPr/>
                    </p:nvSpPr>
                    <p:spPr bwMode="auto">
                      <a:xfrm>
                        <a:off x="998221" y="3429000"/>
                        <a:ext cx="425450" cy="425450"/>
                      </a:xfrm>
                      <a:custGeom>
                        <a:avLst/>
                        <a:gdLst>
                          <a:gd name="T0" fmla="*/ 71 w 156"/>
                          <a:gd name="T1" fmla="*/ 156 h 156"/>
                          <a:gd name="T2" fmla="*/ 52 w 156"/>
                          <a:gd name="T3" fmla="*/ 152 h 156"/>
                          <a:gd name="T4" fmla="*/ 55 w 156"/>
                          <a:gd name="T5" fmla="*/ 133 h 156"/>
                          <a:gd name="T6" fmla="*/ 21 w 156"/>
                          <a:gd name="T7" fmla="*/ 129 h 156"/>
                          <a:gd name="T8" fmla="*/ 8 w 156"/>
                          <a:gd name="T9" fmla="*/ 113 h 156"/>
                          <a:gd name="T10" fmla="*/ 9 w 156"/>
                          <a:gd name="T11" fmla="*/ 109 h 156"/>
                          <a:gd name="T12" fmla="*/ 19 w 156"/>
                          <a:gd name="T13" fmla="*/ 79 h 156"/>
                          <a:gd name="T14" fmla="*/ 0 w 156"/>
                          <a:gd name="T15" fmla="*/ 72 h 156"/>
                          <a:gd name="T16" fmla="*/ 5 w 156"/>
                          <a:gd name="T17" fmla="*/ 53 h 156"/>
                          <a:gd name="T18" fmla="*/ 24 w 156"/>
                          <a:gd name="T19" fmla="*/ 56 h 156"/>
                          <a:gd name="T20" fmla="*/ 26 w 156"/>
                          <a:gd name="T21" fmla="*/ 24 h 156"/>
                          <a:gd name="T22" fmla="*/ 26 w 156"/>
                          <a:gd name="T23" fmla="*/ 20 h 156"/>
                          <a:gd name="T24" fmla="*/ 45 w 156"/>
                          <a:gd name="T25" fmla="*/ 10 h 156"/>
                          <a:gd name="T26" fmla="*/ 78 w 156"/>
                          <a:gd name="T27" fmla="*/ 20 h 156"/>
                          <a:gd name="T28" fmla="*/ 85 w 156"/>
                          <a:gd name="T29" fmla="*/ 0 h 156"/>
                          <a:gd name="T30" fmla="*/ 104 w 156"/>
                          <a:gd name="T31" fmla="*/ 5 h 156"/>
                          <a:gd name="T32" fmla="*/ 101 w 156"/>
                          <a:gd name="T33" fmla="*/ 24 h 156"/>
                          <a:gd name="T34" fmla="*/ 135 w 156"/>
                          <a:gd name="T35" fmla="*/ 28 h 156"/>
                          <a:gd name="T36" fmla="*/ 148 w 156"/>
                          <a:gd name="T37" fmla="*/ 44 h 156"/>
                          <a:gd name="T38" fmla="*/ 148 w 156"/>
                          <a:gd name="T39" fmla="*/ 48 h 156"/>
                          <a:gd name="T40" fmla="*/ 137 w 156"/>
                          <a:gd name="T41" fmla="*/ 78 h 156"/>
                          <a:gd name="T42" fmla="*/ 156 w 156"/>
                          <a:gd name="T43" fmla="*/ 83 h 156"/>
                          <a:gd name="T44" fmla="*/ 153 w 156"/>
                          <a:gd name="T45" fmla="*/ 102 h 156"/>
                          <a:gd name="T46" fmla="*/ 149 w 156"/>
                          <a:gd name="T47" fmla="*/ 105 h 156"/>
                          <a:gd name="T48" fmla="*/ 121 w 156"/>
                          <a:gd name="T49" fmla="*/ 119 h 156"/>
                          <a:gd name="T50" fmla="*/ 131 w 156"/>
                          <a:gd name="T51" fmla="*/ 135 h 156"/>
                          <a:gd name="T52" fmla="*/ 115 w 156"/>
                          <a:gd name="T53" fmla="*/ 147 h 156"/>
                          <a:gd name="T54" fmla="*/ 101 w 156"/>
                          <a:gd name="T55" fmla="*/ 132 h 156"/>
                          <a:gd name="T56" fmla="*/ 75 w 156"/>
                          <a:gd name="T57" fmla="*/ 154 h 156"/>
                          <a:gd name="T58" fmla="*/ 58 w 156"/>
                          <a:gd name="T59" fmla="*/ 148 h 156"/>
                          <a:gd name="T60" fmla="*/ 73 w 156"/>
                          <a:gd name="T61" fmla="*/ 134 h 156"/>
                          <a:gd name="T62" fmla="*/ 101 w 156"/>
                          <a:gd name="T63" fmla="*/ 126 h 156"/>
                          <a:gd name="T64" fmla="*/ 114 w 156"/>
                          <a:gd name="T65" fmla="*/ 141 h 156"/>
                          <a:gd name="T66" fmla="*/ 114 w 156"/>
                          <a:gd name="T67" fmla="*/ 120 h 156"/>
                          <a:gd name="T68" fmla="*/ 128 w 156"/>
                          <a:gd name="T69" fmla="*/ 97 h 156"/>
                          <a:gd name="T70" fmla="*/ 147 w 156"/>
                          <a:gd name="T71" fmla="*/ 98 h 156"/>
                          <a:gd name="T72" fmla="*/ 133 w 156"/>
                          <a:gd name="T73" fmla="*/ 84 h 156"/>
                          <a:gd name="T74" fmla="*/ 126 w 156"/>
                          <a:gd name="T75" fmla="*/ 57 h 156"/>
                          <a:gd name="T76" fmla="*/ 142 w 156"/>
                          <a:gd name="T77" fmla="*/ 45 h 156"/>
                          <a:gd name="T78" fmla="*/ 121 w 156"/>
                          <a:gd name="T79" fmla="*/ 44 h 156"/>
                          <a:gd name="T80" fmla="*/ 96 w 156"/>
                          <a:gd name="T81" fmla="*/ 29 h 156"/>
                          <a:gd name="T82" fmla="*/ 98 w 156"/>
                          <a:gd name="T83" fmla="*/ 9 h 156"/>
                          <a:gd name="T84" fmla="*/ 83 w 156"/>
                          <a:gd name="T85" fmla="*/ 23 h 156"/>
                          <a:gd name="T86" fmla="*/ 55 w 156"/>
                          <a:gd name="T87" fmla="*/ 31 h 156"/>
                          <a:gd name="T88" fmla="*/ 42 w 156"/>
                          <a:gd name="T89" fmla="*/ 16 h 156"/>
                          <a:gd name="T90" fmla="*/ 42 w 156"/>
                          <a:gd name="T91" fmla="*/ 37 h 156"/>
                          <a:gd name="T92" fmla="*/ 29 w 156"/>
                          <a:gd name="T93" fmla="*/ 60 h 156"/>
                          <a:gd name="T94" fmla="*/ 9 w 156"/>
                          <a:gd name="T95" fmla="*/ 59 h 156"/>
                          <a:gd name="T96" fmla="*/ 23 w 156"/>
                          <a:gd name="T97" fmla="*/ 73 h 156"/>
                          <a:gd name="T98" fmla="*/ 30 w 156"/>
                          <a:gd name="T99" fmla="*/ 99 h 156"/>
                          <a:gd name="T100" fmla="*/ 14 w 156"/>
                          <a:gd name="T101" fmla="*/ 112 h 156"/>
                          <a:gd name="T102" fmla="*/ 35 w 156"/>
                          <a:gd name="T103" fmla="*/ 113 h 156"/>
                          <a:gd name="T104" fmla="*/ 60 w 156"/>
                          <a:gd name="T105" fmla="*/ 128 h 156"/>
                          <a:gd name="T106" fmla="*/ 58 w 156"/>
                          <a:gd name="T107" fmla="*/ 14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6" h="156">
                            <a:moveTo>
                              <a:pt x="72" y="156"/>
                            </a:moveTo>
                            <a:cubicBezTo>
                              <a:pt x="72" y="156"/>
                              <a:pt x="72" y="156"/>
                              <a:pt x="71" y="156"/>
                            </a:cubicBezTo>
                            <a:cubicBezTo>
                              <a:pt x="54" y="153"/>
                              <a:pt x="54" y="153"/>
                              <a:pt x="54" y="153"/>
                            </a:cubicBezTo>
                            <a:cubicBezTo>
                              <a:pt x="53" y="153"/>
                              <a:pt x="53" y="152"/>
                              <a:pt x="52" y="152"/>
                            </a:cubicBezTo>
                            <a:cubicBezTo>
                              <a:pt x="52" y="151"/>
                              <a:pt x="52" y="150"/>
                              <a:pt x="52" y="149"/>
                            </a:cubicBezTo>
                            <a:cubicBezTo>
                              <a:pt x="55" y="133"/>
                              <a:pt x="55" y="133"/>
                              <a:pt x="55" y="133"/>
                            </a:cubicBezTo>
                            <a:cubicBezTo>
                              <a:pt x="48" y="129"/>
                              <a:pt x="41" y="125"/>
                              <a:pt x="36" y="119"/>
                            </a:cubicBezTo>
                            <a:cubicBezTo>
                              <a:pt x="21" y="129"/>
                              <a:pt x="21" y="129"/>
                              <a:pt x="21" y="129"/>
                            </a:cubicBezTo>
                            <a:cubicBezTo>
                              <a:pt x="20" y="129"/>
                              <a:pt x="18" y="129"/>
                              <a:pt x="17" y="128"/>
                            </a:cubicBezTo>
                            <a:cubicBezTo>
                              <a:pt x="8" y="113"/>
                              <a:pt x="8" y="113"/>
                              <a:pt x="8" y="113"/>
                            </a:cubicBezTo>
                            <a:cubicBezTo>
                              <a:pt x="7" y="112"/>
                              <a:pt x="7" y="111"/>
                              <a:pt x="7" y="111"/>
                            </a:cubicBezTo>
                            <a:cubicBezTo>
                              <a:pt x="8" y="110"/>
                              <a:pt x="8" y="109"/>
                              <a:pt x="9" y="109"/>
                            </a:cubicBezTo>
                            <a:cubicBezTo>
                              <a:pt x="23" y="99"/>
                              <a:pt x="23" y="99"/>
                              <a:pt x="23" y="99"/>
                            </a:cubicBezTo>
                            <a:cubicBezTo>
                              <a:pt x="21" y="93"/>
                              <a:pt x="19" y="86"/>
                              <a:pt x="19" y="79"/>
                            </a:cubicBezTo>
                            <a:cubicBezTo>
                              <a:pt x="2" y="75"/>
                              <a:pt x="2" y="75"/>
                              <a:pt x="2" y="75"/>
                            </a:cubicBezTo>
                            <a:cubicBezTo>
                              <a:pt x="1" y="75"/>
                              <a:pt x="0" y="73"/>
                              <a:pt x="0" y="72"/>
                            </a:cubicBezTo>
                            <a:cubicBezTo>
                              <a:pt x="4" y="55"/>
                              <a:pt x="4" y="55"/>
                              <a:pt x="4" y="55"/>
                            </a:cubicBezTo>
                            <a:cubicBezTo>
                              <a:pt x="4" y="54"/>
                              <a:pt x="4" y="53"/>
                              <a:pt x="5" y="53"/>
                            </a:cubicBezTo>
                            <a:cubicBezTo>
                              <a:pt x="6" y="52"/>
                              <a:pt x="6" y="52"/>
                              <a:pt x="7" y="52"/>
                            </a:cubicBezTo>
                            <a:cubicBezTo>
                              <a:pt x="24" y="56"/>
                              <a:pt x="24" y="56"/>
                              <a:pt x="24" y="56"/>
                            </a:cubicBezTo>
                            <a:cubicBezTo>
                              <a:pt x="27" y="49"/>
                              <a:pt x="31" y="43"/>
                              <a:pt x="36" y="38"/>
                            </a:cubicBezTo>
                            <a:cubicBezTo>
                              <a:pt x="26" y="24"/>
                              <a:pt x="26" y="24"/>
                              <a:pt x="26" y="24"/>
                            </a:cubicBezTo>
                            <a:cubicBezTo>
                              <a:pt x="25" y="23"/>
                              <a:pt x="25" y="22"/>
                              <a:pt x="25" y="22"/>
                            </a:cubicBezTo>
                            <a:cubicBezTo>
                              <a:pt x="25" y="21"/>
                              <a:pt x="26" y="20"/>
                              <a:pt x="26" y="20"/>
                            </a:cubicBezTo>
                            <a:cubicBezTo>
                              <a:pt x="41" y="10"/>
                              <a:pt x="41" y="10"/>
                              <a:pt x="41" y="10"/>
                            </a:cubicBezTo>
                            <a:cubicBezTo>
                              <a:pt x="42" y="9"/>
                              <a:pt x="44" y="9"/>
                              <a:pt x="45" y="10"/>
                            </a:cubicBezTo>
                            <a:cubicBezTo>
                              <a:pt x="55" y="25"/>
                              <a:pt x="55" y="25"/>
                              <a:pt x="55" y="25"/>
                            </a:cubicBezTo>
                            <a:cubicBezTo>
                              <a:pt x="62" y="21"/>
                              <a:pt x="70" y="20"/>
                              <a:pt x="78" y="20"/>
                            </a:cubicBezTo>
                            <a:cubicBezTo>
                              <a:pt x="81" y="3"/>
                              <a:pt x="81" y="3"/>
                              <a:pt x="81" y="3"/>
                            </a:cubicBezTo>
                            <a:cubicBezTo>
                              <a:pt x="82" y="1"/>
                              <a:pt x="83" y="0"/>
                              <a:pt x="85" y="0"/>
                            </a:cubicBezTo>
                            <a:cubicBezTo>
                              <a:pt x="102" y="4"/>
                              <a:pt x="102" y="4"/>
                              <a:pt x="102" y="4"/>
                            </a:cubicBezTo>
                            <a:cubicBezTo>
                              <a:pt x="103" y="4"/>
                              <a:pt x="103" y="4"/>
                              <a:pt x="104" y="5"/>
                            </a:cubicBezTo>
                            <a:cubicBezTo>
                              <a:pt x="104" y="6"/>
                              <a:pt x="105" y="7"/>
                              <a:pt x="104" y="7"/>
                            </a:cubicBezTo>
                            <a:cubicBezTo>
                              <a:pt x="101" y="24"/>
                              <a:pt x="101" y="24"/>
                              <a:pt x="101" y="24"/>
                            </a:cubicBezTo>
                            <a:cubicBezTo>
                              <a:pt x="108" y="27"/>
                              <a:pt x="115" y="32"/>
                              <a:pt x="120" y="38"/>
                            </a:cubicBezTo>
                            <a:cubicBezTo>
                              <a:pt x="135" y="28"/>
                              <a:pt x="135" y="28"/>
                              <a:pt x="135" y="28"/>
                            </a:cubicBezTo>
                            <a:cubicBezTo>
                              <a:pt x="136" y="27"/>
                              <a:pt x="138" y="28"/>
                              <a:pt x="139" y="29"/>
                            </a:cubicBezTo>
                            <a:cubicBezTo>
                              <a:pt x="148" y="44"/>
                              <a:pt x="148" y="44"/>
                              <a:pt x="148" y="44"/>
                            </a:cubicBezTo>
                            <a:cubicBezTo>
                              <a:pt x="149" y="45"/>
                              <a:pt x="149" y="46"/>
                              <a:pt x="149" y="46"/>
                            </a:cubicBezTo>
                            <a:cubicBezTo>
                              <a:pt x="149" y="47"/>
                              <a:pt x="148" y="48"/>
                              <a:pt x="148" y="48"/>
                            </a:cubicBezTo>
                            <a:cubicBezTo>
                              <a:pt x="133" y="57"/>
                              <a:pt x="133" y="57"/>
                              <a:pt x="133" y="57"/>
                            </a:cubicBezTo>
                            <a:cubicBezTo>
                              <a:pt x="135" y="64"/>
                              <a:pt x="137" y="71"/>
                              <a:pt x="137" y="78"/>
                            </a:cubicBezTo>
                            <a:cubicBezTo>
                              <a:pt x="154" y="82"/>
                              <a:pt x="154" y="82"/>
                              <a:pt x="154" y="82"/>
                            </a:cubicBezTo>
                            <a:cubicBezTo>
                              <a:pt x="155" y="82"/>
                              <a:pt x="155" y="82"/>
                              <a:pt x="156" y="83"/>
                            </a:cubicBezTo>
                            <a:cubicBezTo>
                              <a:pt x="156" y="83"/>
                              <a:pt x="156" y="84"/>
                              <a:pt x="156" y="85"/>
                            </a:cubicBezTo>
                            <a:cubicBezTo>
                              <a:pt x="153" y="102"/>
                              <a:pt x="153" y="102"/>
                              <a:pt x="153" y="102"/>
                            </a:cubicBezTo>
                            <a:cubicBezTo>
                              <a:pt x="152" y="103"/>
                              <a:pt x="152" y="104"/>
                              <a:pt x="151" y="104"/>
                            </a:cubicBezTo>
                            <a:cubicBezTo>
                              <a:pt x="151" y="105"/>
                              <a:pt x="150" y="105"/>
                              <a:pt x="149" y="105"/>
                            </a:cubicBezTo>
                            <a:cubicBezTo>
                              <a:pt x="132" y="101"/>
                              <a:pt x="132" y="101"/>
                              <a:pt x="132" y="101"/>
                            </a:cubicBezTo>
                            <a:cubicBezTo>
                              <a:pt x="129" y="108"/>
                              <a:pt x="126" y="114"/>
                              <a:pt x="121" y="119"/>
                            </a:cubicBezTo>
                            <a:cubicBezTo>
                              <a:pt x="131" y="133"/>
                              <a:pt x="131" y="133"/>
                              <a:pt x="131" y="133"/>
                            </a:cubicBezTo>
                            <a:cubicBezTo>
                              <a:pt x="131" y="134"/>
                              <a:pt x="131" y="135"/>
                              <a:pt x="131" y="135"/>
                            </a:cubicBezTo>
                            <a:cubicBezTo>
                              <a:pt x="131" y="136"/>
                              <a:pt x="130" y="137"/>
                              <a:pt x="130" y="137"/>
                            </a:cubicBezTo>
                            <a:cubicBezTo>
                              <a:pt x="115" y="147"/>
                              <a:pt x="115" y="147"/>
                              <a:pt x="115" y="147"/>
                            </a:cubicBezTo>
                            <a:cubicBezTo>
                              <a:pt x="114" y="148"/>
                              <a:pt x="112" y="148"/>
                              <a:pt x="111" y="147"/>
                            </a:cubicBezTo>
                            <a:cubicBezTo>
                              <a:pt x="101" y="132"/>
                              <a:pt x="101" y="132"/>
                              <a:pt x="101" y="132"/>
                            </a:cubicBezTo>
                            <a:cubicBezTo>
                              <a:pt x="94" y="135"/>
                              <a:pt x="86" y="137"/>
                              <a:pt x="78" y="137"/>
                            </a:cubicBezTo>
                            <a:cubicBezTo>
                              <a:pt x="75" y="154"/>
                              <a:pt x="75" y="154"/>
                              <a:pt x="75" y="154"/>
                            </a:cubicBezTo>
                            <a:cubicBezTo>
                              <a:pt x="75" y="155"/>
                              <a:pt x="73" y="156"/>
                              <a:pt x="72" y="156"/>
                            </a:cubicBezTo>
                            <a:close/>
                            <a:moveTo>
                              <a:pt x="58" y="148"/>
                            </a:moveTo>
                            <a:cubicBezTo>
                              <a:pt x="70" y="150"/>
                              <a:pt x="70" y="150"/>
                              <a:pt x="70" y="150"/>
                            </a:cubicBezTo>
                            <a:cubicBezTo>
                              <a:pt x="73" y="134"/>
                              <a:pt x="73" y="134"/>
                              <a:pt x="73" y="134"/>
                            </a:cubicBezTo>
                            <a:cubicBezTo>
                              <a:pt x="73" y="132"/>
                              <a:pt x="75" y="131"/>
                              <a:pt x="76" y="131"/>
                            </a:cubicBezTo>
                            <a:cubicBezTo>
                              <a:pt x="85" y="131"/>
                              <a:pt x="93" y="130"/>
                              <a:pt x="101" y="126"/>
                            </a:cubicBezTo>
                            <a:cubicBezTo>
                              <a:pt x="102" y="125"/>
                              <a:pt x="104" y="126"/>
                              <a:pt x="105" y="127"/>
                            </a:cubicBezTo>
                            <a:cubicBezTo>
                              <a:pt x="114" y="141"/>
                              <a:pt x="114" y="141"/>
                              <a:pt x="114" y="141"/>
                            </a:cubicBezTo>
                            <a:cubicBezTo>
                              <a:pt x="124" y="134"/>
                              <a:pt x="124" y="134"/>
                              <a:pt x="124" y="134"/>
                            </a:cubicBezTo>
                            <a:cubicBezTo>
                              <a:pt x="114" y="120"/>
                              <a:pt x="114" y="120"/>
                              <a:pt x="114" y="120"/>
                            </a:cubicBezTo>
                            <a:cubicBezTo>
                              <a:pt x="113" y="119"/>
                              <a:pt x="114" y="117"/>
                              <a:pt x="115" y="116"/>
                            </a:cubicBezTo>
                            <a:cubicBezTo>
                              <a:pt x="120" y="111"/>
                              <a:pt x="125" y="104"/>
                              <a:pt x="128" y="97"/>
                            </a:cubicBezTo>
                            <a:cubicBezTo>
                              <a:pt x="128" y="95"/>
                              <a:pt x="129" y="95"/>
                              <a:pt x="131" y="95"/>
                            </a:cubicBezTo>
                            <a:cubicBezTo>
                              <a:pt x="147" y="98"/>
                              <a:pt x="147" y="98"/>
                              <a:pt x="147" y="98"/>
                            </a:cubicBezTo>
                            <a:cubicBezTo>
                              <a:pt x="150" y="87"/>
                              <a:pt x="150" y="87"/>
                              <a:pt x="150" y="87"/>
                            </a:cubicBezTo>
                            <a:cubicBezTo>
                              <a:pt x="133" y="84"/>
                              <a:pt x="133" y="84"/>
                              <a:pt x="133" y="84"/>
                            </a:cubicBezTo>
                            <a:cubicBezTo>
                              <a:pt x="132" y="83"/>
                              <a:pt x="131" y="82"/>
                              <a:pt x="131" y="80"/>
                            </a:cubicBezTo>
                            <a:cubicBezTo>
                              <a:pt x="131" y="73"/>
                              <a:pt x="130" y="65"/>
                              <a:pt x="126" y="57"/>
                            </a:cubicBezTo>
                            <a:cubicBezTo>
                              <a:pt x="126" y="56"/>
                              <a:pt x="126" y="55"/>
                              <a:pt x="128" y="54"/>
                            </a:cubicBezTo>
                            <a:cubicBezTo>
                              <a:pt x="142" y="45"/>
                              <a:pt x="142" y="45"/>
                              <a:pt x="142" y="45"/>
                            </a:cubicBezTo>
                            <a:cubicBezTo>
                              <a:pt x="136" y="35"/>
                              <a:pt x="136" y="35"/>
                              <a:pt x="136" y="35"/>
                            </a:cubicBezTo>
                            <a:cubicBezTo>
                              <a:pt x="121" y="44"/>
                              <a:pt x="121" y="44"/>
                              <a:pt x="121" y="44"/>
                            </a:cubicBezTo>
                            <a:cubicBezTo>
                              <a:pt x="120" y="45"/>
                              <a:pt x="118" y="45"/>
                              <a:pt x="118" y="43"/>
                            </a:cubicBezTo>
                            <a:cubicBezTo>
                              <a:pt x="112" y="37"/>
                              <a:pt x="105" y="32"/>
                              <a:pt x="96" y="29"/>
                            </a:cubicBezTo>
                            <a:cubicBezTo>
                              <a:pt x="95" y="29"/>
                              <a:pt x="94" y="27"/>
                              <a:pt x="95" y="26"/>
                            </a:cubicBezTo>
                            <a:cubicBezTo>
                              <a:pt x="98" y="9"/>
                              <a:pt x="98" y="9"/>
                              <a:pt x="98" y="9"/>
                            </a:cubicBezTo>
                            <a:cubicBezTo>
                              <a:pt x="87" y="7"/>
                              <a:pt x="87" y="7"/>
                              <a:pt x="87" y="7"/>
                            </a:cubicBezTo>
                            <a:cubicBezTo>
                              <a:pt x="83" y="23"/>
                              <a:pt x="83" y="23"/>
                              <a:pt x="83" y="23"/>
                            </a:cubicBezTo>
                            <a:cubicBezTo>
                              <a:pt x="83" y="25"/>
                              <a:pt x="82" y="26"/>
                              <a:pt x="80" y="26"/>
                            </a:cubicBezTo>
                            <a:cubicBezTo>
                              <a:pt x="71" y="25"/>
                              <a:pt x="63" y="27"/>
                              <a:pt x="55" y="31"/>
                            </a:cubicBezTo>
                            <a:cubicBezTo>
                              <a:pt x="54" y="32"/>
                              <a:pt x="52" y="31"/>
                              <a:pt x="51" y="30"/>
                            </a:cubicBezTo>
                            <a:cubicBezTo>
                              <a:pt x="42" y="16"/>
                              <a:pt x="42" y="16"/>
                              <a:pt x="42" y="16"/>
                            </a:cubicBezTo>
                            <a:cubicBezTo>
                              <a:pt x="32" y="23"/>
                              <a:pt x="32" y="23"/>
                              <a:pt x="32" y="23"/>
                            </a:cubicBezTo>
                            <a:cubicBezTo>
                              <a:pt x="42" y="37"/>
                              <a:pt x="42" y="37"/>
                              <a:pt x="42" y="37"/>
                            </a:cubicBezTo>
                            <a:cubicBezTo>
                              <a:pt x="43" y="38"/>
                              <a:pt x="43" y="39"/>
                              <a:pt x="42" y="40"/>
                            </a:cubicBezTo>
                            <a:cubicBezTo>
                              <a:pt x="36" y="46"/>
                              <a:pt x="31" y="53"/>
                              <a:pt x="29" y="60"/>
                            </a:cubicBezTo>
                            <a:cubicBezTo>
                              <a:pt x="28" y="61"/>
                              <a:pt x="27" y="62"/>
                              <a:pt x="25" y="62"/>
                            </a:cubicBezTo>
                            <a:cubicBezTo>
                              <a:pt x="9" y="59"/>
                              <a:pt x="9" y="59"/>
                              <a:pt x="9" y="59"/>
                            </a:cubicBezTo>
                            <a:cubicBezTo>
                              <a:pt x="7" y="70"/>
                              <a:pt x="7" y="70"/>
                              <a:pt x="7" y="70"/>
                            </a:cubicBezTo>
                            <a:cubicBezTo>
                              <a:pt x="23" y="73"/>
                              <a:pt x="23" y="73"/>
                              <a:pt x="23" y="73"/>
                            </a:cubicBezTo>
                            <a:cubicBezTo>
                              <a:pt x="24" y="74"/>
                              <a:pt x="25" y="75"/>
                              <a:pt x="25" y="76"/>
                            </a:cubicBezTo>
                            <a:cubicBezTo>
                              <a:pt x="25" y="84"/>
                              <a:pt x="27" y="92"/>
                              <a:pt x="30" y="99"/>
                            </a:cubicBezTo>
                            <a:cubicBezTo>
                              <a:pt x="30" y="101"/>
                              <a:pt x="30" y="102"/>
                              <a:pt x="29" y="103"/>
                            </a:cubicBezTo>
                            <a:cubicBezTo>
                              <a:pt x="14" y="112"/>
                              <a:pt x="14" y="112"/>
                              <a:pt x="14" y="112"/>
                            </a:cubicBezTo>
                            <a:cubicBezTo>
                              <a:pt x="21" y="122"/>
                              <a:pt x="21" y="122"/>
                              <a:pt x="21" y="122"/>
                            </a:cubicBezTo>
                            <a:cubicBezTo>
                              <a:pt x="35" y="113"/>
                              <a:pt x="35" y="113"/>
                              <a:pt x="35" y="113"/>
                            </a:cubicBezTo>
                            <a:cubicBezTo>
                              <a:pt x="36" y="112"/>
                              <a:pt x="38" y="112"/>
                              <a:pt x="39" y="113"/>
                            </a:cubicBezTo>
                            <a:cubicBezTo>
                              <a:pt x="44" y="120"/>
                              <a:pt x="52" y="125"/>
                              <a:pt x="60" y="128"/>
                            </a:cubicBezTo>
                            <a:cubicBezTo>
                              <a:pt x="61" y="128"/>
                              <a:pt x="62" y="130"/>
                              <a:pt x="62" y="131"/>
                            </a:cubicBezTo>
                            <a:lnTo>
                              <a:pt x="58"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07" name="Freeform 405">
                        <a:extLst>
                          <a:ext uri="{FF2B5EF4-FFF2-40B4-BE49-F238E27FC236}">
                            <a16:creationId xmlns:a16="http://schemas.microsoft.com/office/drawing/2014/main" id="{AFF4FE4E-7419-43D5-96C3-C9B7D250696A}"/>
                          </a:ext>
                        </a:extLst>
                      </p:cNvPr>
                      <p:cNvSpPr>
                        <a:spLocks noEditPoints="1"/>
                      </p:cNvSpPr>
                      <p:nvPr/>
                    </p:nvSpPr>
                    <p:spPr bwMode="auto">
                      <a:xfrm>
                        <a:off x="1128396" y="3560762"/>
                        <a:ext cx="166688" cy="165100"/>
                      </a:xfrm>
                      <a:custGeom>
                        <a:avLst/>
                        <a:gdLst>
                          <a:gd name="T0" fmla="*/ 30 w 61"/>
                          <a:gd name="T1" fmla="*/ 61 h 61"/>
                          <a:gd name="T2" fmla="*/ 0 w 61"/>
                          <a:gd name="T3" fmla="*/ 30 h 61"/>
                          <a:gd name="T4" fmla="*/ 30 w 61"/>
                          <a:gd name="T5" fmla="*/ 0 h 61"/>
                          <a:gd name="T6" fmla="*/ 61 w 61"/>
                          <a:gd name="T7" fmla="*/ 30 h 61"/>
                          <a:gd name="T8" fmla="*/ 30 w 61"/>
                          <a:gd name="T9" fmla="*/ 61 h 61"/>
                          <a:gd name="T10" fmla="*/ 30 w 61"/>
                          <a:gd name="T11" fmla="*/ 6 h 61"/>
                          <a:gd name="T12" fmla="*/ 6 w 61"/>
                          <a:gd name="T13" fmla="*/ 30 h 61"/>
                          <a:gd name="T14" fmla="*/ 30 w 61"/>
                          <a:gd name="T15" fmla="*/ 55 h 61"/>
                          <a:gd name="T16" fmla="*/ 55 w 61"/>
                          <a:gd name="T17" fmla="*/ 30 h 61"/>
                          <a:gd name="T18" fmla="*/ 30 w 61"/>
                          <a:gd name="T19" fmla="*/ 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1">
                            <a:moveTo>
                              <a:pt x="30" y="61"/>
                            </a:moveTo>
                            <a:cubicBezTo>
                              <a:pt x="13" y="61"/>
                              <a:pt x="0" y="47"/>
                              <a:pt x="0" y="30"/>
                            </a:cubicBezTo>
                            <a:cubicBezTo>
                              <a:pt x="0" y="14"/>
                              <a:pt x="13" y="0"/>
                              <a:pt x="30" y="0"/>
                            </a:cubicBezTo>
                            <a:cubicBezTo>
                              <a:pt x="47" y="0"/>
                              <a:pt x="61" y="14"/>
                              <a:pt x="61" y="30"/>
                            </a:cubicBezTo>
                            <a:cubicBezTo>
                              <a:pt x="61" y="47"/>
                              <a:pt x="47" y="61"/>
                              <a:pt x="30" y="61"/>
                            </a:cubicBezTo>
                            <a:close/>
                            <a:moveTo>
                              <a:pt x="30" y="6"/>
                            </a:moveTo>
                            <a:cubicBezTo>
                              <a:pt x="17" y="6"/>
                              <a:pt x="6" y="17"/>
                              <a:pt x="6" y="30"/>
                            </a:cubicBezTo>
                            <a:cubicBezTo>
                              <a:pt x="6" y="44"/>
                              <a:pt x="17" y="55"/>
                              <a:pt x="30" y="55"/>
                            </a:cubicBezTo>
                            <a:cubicBezTo>
                              <a:pt x="44" y="55"/>
                              <a:pt x="55" y="44"/>
                              <a:pt x="55" y="30"/>
                            </a:cubicBezTo>
                            <a:cubicBezTo>
                              <a:pt x="55" y="17"/>
                              <a:pt x="44"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grpSp>
              </p:grpSp>
              <p:grpSp>
                <p:nvGrpSpPr>
                  <p:cNvPr id="319" name="Group 318">
                    <a:extLst>
                      <a:ext uri="{FF2B5EF4-FFF2-40B4-BE49-F238E27FC236}">
                        <a16:creationId xmlns:a16="http://schemas.microsoft.com/office/drawing/2014/main" id="{47F9D1A2-84A0-4ACC-B3F1-160DD44D2AD0}"/>
                      </a:ext>
                    </a:extLst>
                  </p:cNvPr>
                  <p:cNvGrpSpPr/>
                  <p:nvPr/>
                </p:nvGrpSpPr>
                <p:grpSpPr>
                  <a:xfrm>
                    <a:off x="3679165" y="2823309"/>
                    <a:ext cx="379324" cy="321934"/>
                    <a:chOff x="8507413" y="1527175"/>
                    <a:chExt cx="485775" cy="393700"/>
                  </a:xfrm>
                  <a:solidFill>
                    <a:srgbClr val="1DAB9E"/>
                  </a:solidFill>
                </p:grpSpPr>
                <p:sp>
                  <p:nvSpPr>
                    <p:cNvPr id="320" name="Freeform 23">
                      <a:extLst>
                        <a:ext uri="{FF2B5EF4-FFF2-40B4-BE49-F238E27FC236}">
                          <a16:creationId xmlns:a16="http://schemas.microsoft.com/office/drawing/2014/main" id="{493AA0F5-D384-46B5-99FF-FA3045660A4C}"/>
                        </a:ext>
                      </a:extLst>
                    </p:cNvPr>
                    <p:cNvSpPr>
                      <a:spLocks noEditPoints="1"/>
                    </p:cNvSpPr>
                    <p:nvPr/>
                  </p:nvSpPr>
                  <p:spPr bwMode="auto">
                    <a:xfrm>
                      <a:off x="8812213" y="1577975"/>
                      <a:ext cx="180975" cy="179388"/>
                    </a:xfrm>
                    <a:custGeom>
                      <a:avLst/>
                      <a:gdLst>
                        <a:gd name="T0" fmla="*/ 373 w 373"/>
                        <a:gd name="T1" fmla="*/ 153 h 374"/>
                        <a:gd name="T2" fmla="*/ 373 w 373"/>
                        <a:gd name="T3" fmla="*/ 222 h 374"/>
                        <a:gd name="T4" fmla="*/ 335 w 373"/>
                        <a:gd name="T5" fmla="*/ 222 h 374"/>
                        <a:gd name="T6" fmla="*/ 316 w 373"/>
                        <a:gd name="T7" fmla="*/ 268 h 374"/>
                        <a:gd name="T8" fmla="*/ 343 w 373"/>
                        <a:gd name="T9" fmla="*/ 295 h 374"/>
                        <a:gd name="T10" fmla="*/ 294 w 373"/>
                        <a:gd name="T11" fmla="*/ 344 h 374"/>
                        <a:gd name="T12" fmla="*/ 267 w 373"/>
                        <a:gd name="T13" fmla="*/ 317 h 374"/>
                        <a:gd name="T14" fmla="*/ 221 w 373"/>
                        <a:gd name="T15" fmla="*/ 336 h 374"/>
                        <a:gd name="T16" fmla="*/ 221 w 373"/>
                        <a:gd name="T17" fmla="*/ 374 h 374"/>
                        <a:gd name="T18" fmla="*/ 152 w 373"/>
                        <a:gd name="T19" fmla="*/ 374 h 374"/>
                        <a:gd name="T20" fmla="*/ 152 w 373"/>
                        <a:gd name="T21" fmla="*/ 336 h 374"/>
                        <a:gd name="T22" fmla="*/ 106 w 373"/>
                        <a:gd name="T23" fmla="*/ 317 h 374"/>
                        <a:gd name="T24" fmla="*/ 79 w 373"/>
                        <a:gd name="T25" fmla="*/ 344 h 374"/>
                        <a:gd name="T26" fmla="*/ 30 w 373"/>
                        <a:gd name="T27" fmla="*/ 295 h 374"/>
                        <a:gd name="T28" fmla="*/ 57 w 373"/>
                        <a:gd name="T29" fmla="*/ 268 h 374"/>
                        <a:gd name="T30" fmla="*/ 38 w 373"/>
                        <a:gd name="T31" fmla="*/ 222 h 374"/>
                        <a:gd name="T32" fmla="*/ 0 w 373"/>
                        <a:gd name="T33" fmla="*/ 222 h 374"/>
                        <a:gd name="T34" fmla="*/ 0 w 373"/>
                        <a:gd name="T35" fmla="*/ 153 h 374"/>
                        <a:gd name="T36" fmla="*/ 38 w 373"/>
                        <a:gd name="T37" fmla="*/ 153 h 374"/>
                        <a:gd name="T38" fmla="*/ 57 w 373"/>
                        <a:gd name="T39" fmla="*/ 107 h 374"/>
                        <a:gd name="T40" fmla="*/ 30 w 373"/>
                        <a:gd name="T41" fmla="*/ 79 h 374"/>
                        <a:gd name="T42" fmla="*/ 79 w 373"/>
                        <a:gd name="T43" fmla="*/ 31 h 374"/>
                        <a:gd name="T44" fmla="*/ 106 w 373"/>
                        <a:gd name="T45" fmla="*/ 58 h 374"/>
                        <a:gd name="T46" fmla="*/ 152 w 373"/>
                        <a:gd name="T47" fmla="*/ 39 h 374"/>
                        <a:gd name="T48" fmla="*/ 152 w 373"/>
                        <a:gd name="T49" fmla="*/ 0 h 374"/>
                        <a:gd name="T50" fmla="*/ 221 w 373"/>
                        <a:gd name="T51" fmla="*/ 0 h 374"/>
                        <a:gd name="T52" fmla="*/ 221 w 373"/>
                        <a:gd name="T53" fmla="*/ 39 h 374"/>
                        <a:gd name="T54" fmla="*/ 267 w 373"/>
                        <a:gd name="T55" fmla="*/ 58 h 374"/>
                        <a:gd name="T56" fmla="*/ 294 w 373"/>
                        <a:gd name="T57" fmla="*/ 31 h 374"/>
                        <a:gd name="T58" fmla="*/ 343 w 373"/>
                        <a:gd name="T59" fmla="*/ 79 h 374"/>
                        <a:gd name="T60" fmla="*/ 316 w 373"/>
                        <a:gd name="T61" fmla="*/ 107 h 374"/>
                        <a:gd name="T62" fmla="*/ 335 w 373"/>
                        <a:gd name="T63" fmla="*/ 153 h 374"/>
                        <a:gd name="T64" fmla="*/ 373 w 373"/>
                        <a:gd name="T65" fmla="*/ 153 h 374"/>
                        <a:gd name="T66" fmla="*/ 271 w 373"/>
                        <a:gd name="T67" fmla="*/ 187 h 374"/>
                        <a:gd name="T68" fmla="*/ 187 w 373"/>
                        <a:gd name="T69" fmla="*/ 102 h 374"/>
                        <a:gd name="T70" fmla="*/ 102 w 373"/>
                        <a:gd name="T71" fmla="*/ 187 h 374"/>
                        <a:gd name="T72" fmla="*/ 187 w 373"/>
                        <a:gd name="T73" fmla="*/ 272 h 374"/>
                        <a:gd name="T74" fmla="*/ 271 w 373"/>
                        <a:gd name="T75" fmla="*/ 187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3" h="374">
                          <a:moveTo>
                            <a:pt x="373" y="153"/>
                          </a:moveTo>
                          <a:cubicBezTo>
                            <a:pt x="373" y="222"/>
                            <a:pt x="373" y="222"/>
                            <a:pt x="373" y="222"/>
                          </a:cubicBezTo>
                          <a:cubicBezTo>
                            <a:pt x="335" y="222"/>
                            <a:pt x="335" y="222"/>
                            <a:pt x="335" y="222"/>
                          </a:cubicBezTo>
                          <a:cubicBezTo>
                            <a:pt x="331" y="238"/>
                            <a:pt x="325" y="254"/>
                            <a:pt x="316" y="268"/>
                          </a:cubicBezTo>
                          <a:cubicBezTo>
                            <a:pt x="343" y="295"/>
                            <a:pt x="343" y="295"/>
                            <a:pt x="343" y="295"/>
                          </a:cubicBezTo>
                          <a:cubicBezTo>
                            <a:pt x="294" y="344"/>
                            <a:pt x="294" y="344"/>
                            <a:pt x="294" y="344"/>
                          </a:cubicBezTo>
                          <a:cubicBezTo>
                            <a:pt x="267" y="317"/>
                            <a:pt x="267" y="317"/>
                            <a:pt x="267" y="317"/>
                          </a:cubicBezTo>
                          <a:cubicBezTo>
                            <a:pt x="253" y="326"/>
                            <a:pt x="238" y="332"/>
                            <a:pt x="221" y="336"/>
                          </a:cubicBezTo>
                          <a:cubicBezTo>
                            <a:pt x="221" y="374"/>
                            <a:pt x="221" y="374"/>
                            <a:pt x="221" y="374"/>
                          </a:cubicBezTo>
                          <a:cubicBezTo>
                            <a:pt x="152" y="374"/>
                            <a:pt x="152" y="374"/>
                            <a:pt x="152" y="374"/>
                          </a:cubicBezTo>
                          <a:cubicBezTo>
                            <a:pt x="152" y="336"/>
                            <a:pt x="152" y="336"/>
                            <a:pt x="152" y="336"/>
                          </a:cubicBezTo>
                          <a:cubicBezTo>
                            <a:pt x="135" y="332"/>
                            <a:pt x="120" y="326"/>
                            <a:pt x="106" y="317"/>
                          </a:cubicBezTo>
                          <a:cubicBezTo>
                            <a:pt x="79" y="344"/>
                            <a:pt x="79" y="344"/>
                            <a:pt x="79" y="344"/>
                          </a:cubicBezTo>
                          <a:cubicBezTo>
                            <a:pt x="30" y="295"/>
                            <a:pt x="30" y="295"/>
                            <a:pt x="30" y="295"/>
                          </a:cubicBezTo>
                          <a:cubicBezTo>
                            <a:pt x="57" y="268"/>
                            <a:pt x="57" y="268"/>
                            <a:pt x="57" y="268"/>
                          </a:cubicBezTo>
                          <a:cubicBezTo>
                            <a:pt x="48" y="254"/>
                            <a:pt x="42" y="238"/>
                            <a:pt x="38" y="222"/>
                          </a:cubicBezTo>
                          <a:cubicBezTo>
                            <a:pt x="0" y="222"/>
                            <a:pt x="0" y="222"/>
                            <a:pt x="0" y="222"/>
                          </a:cubicBezTo>
                          <a:cubicBezTo>
                            <a:pt x="0" y="153"/>
                            <a:pt x="0" y="153"/>
                            <a:pt x="0" y="153"/>
                          </a:cubicBezTo>
                          <a:cubicBezTo>
                            <a:pt x="38" y="153"/>
                            <a:pt x="38" y="153"/>
                            <a:pt x="38" y="153"/>
                          </a:cubicBezTo>
                          <a:cubicBezTo>
                            <a:pt x="42" y="136"/>
                            <a:pt x="48" y="121"/>
                            <a:pt x="57" y="107"/>
                          </a:cubicBezTo>
                          <a:cubicBezTo>
                            <a:pt x="30" y="79"/>
                            <a:pt x="30" y="79"/>
                            <a:pt x="30" y="79"/>
                          </a:cubicBezTo>
                          <a:cubicBezTo>
                            <a:pt x="79" y="31"/>
                            <a:pt x="79" y="31"/>
                            <a:pt x="79" y="31"/>
                          </a:cubicBezTo>
                          <a:cubicBezTo>
                            <a:pt x="106" y="58"/>
                            <a:pt x="106" y="58"/>
                            <a:pt x="106" y="58"/>
                          </a:cubicBezTo>
                          <a:cubicBezTo>
                            <a:pt x="120" y="49"/>
                            <a:pt x="135" y="43"/>
                            <a:pt x="152" y="39"/>
                          </a:cubicBezTo>
                          <a:cubicBezTo>
                            <a:pt x="152" y="0"/>
                            <a:pt x="152" y="0"/>
                            <a:pt x="152" y="0"/>
                          </a:cubicBezTo>
                          <a:cubicBezTo>
                            <a:pt x="221" y="0"/>
                            <a:pt x="221" y="0"/>
                            <a:pt x="221" y="0"/>
                          </a:cubicBezTo>
                          <a:cubicBezTo>
                            <a:pt x="221" y="39"/>
                            <a:pt x="221" y="39"/>
                            <a:pt x="221" y="39"/>
                          </a:cubicBezTo>
                          <a:cubicBezTo>
                            <a:pt x="238" y="43"/>
                            <a:pt x="253" y="49"/>
                            <a:pt x="267" y="58"/>
                          </a:cubicBezTo>
                          <a:cubicBezTo>
                            <a:pt x="294" y="31"/>
                            <a:pt x="294" y="31"/>
                            <a:pt x="294" y="31"/>
                          </a:cubicBezTo>
                          <a:cubicBezTo>
                            <a:pt x="343" y="79"/>
                            <a:pt x="343" y="79"/>
                            <a:pt x="343" y="79"/>
                          </a:cubicBezTo>
                          <a:cubicBezTo>
                            <a:pt x="316" y="107"/>
                            <a:pt x="316" y="107"/>
                            <a:pt x="316" y="107"/>
                          </a:cubicBezTo>
                          <a:cubicBezTo>
                            <a:pt x="325" y="121"/>
                            <a:pt x="331" y="136"/>
                            <a:pt x="335" y="153"/>
                          </a:cubicBezTo>
                          <a:lnTo>
                            <a:pt x="373" y="153"/>
                          </a:lnTo>
                          <a:close/>
                          <a:moveTo>
                            <a:pt x="271" y="187"/>
                          </a:moveTo>
                          <a:cubicBezTo>
                            <a:pt x="271" y="140"/>
                            <a:pt x="233" y="102"/>
                            <a:pt x="187" y="102"/>
                          </a:cubicBezTo>
                          <a:cubicBezTo>
                            <a:pt x="140" y="102"/>
                            <a:pt x="102" y="140"/>
                            <a:pt x="102" y="187"/>
                          </a:cubicBezTo>
                          <a:cubicBezTo>
                            <a:pt x="102" y="234"/>
                            <a:pt x="140" y="272"/>
                            <a:pt x="187" y="272"/>
                          </a:cubicBezTo>
                          <a:cubicBezTo>
                            <a:pt x="233" y="272"/>
                            <a:pt x="271" y="234"/>
                            <a:pt x="271" y="18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321" name="Freeform 24">
                      <a:extLst>
                        <a:ext uri="{FF2B5EF4-FFF2-40B4-BE49-F238E27FC236}">
                          <a16:creationId xmlns:a16="http://schemas.microsoft.com/office/drawing/2014/main" id="{F95C7B0C-24ED-4132-858A-6C41FAC475E8}"/>
                        </a:ext>
                      </a:extLst>
                    </p:cNvPr>
                    <p:cNvSpPr>
                      <a:spLocks noEditPoints="1"/>
                    </p:cNvSpPr>
                    <p:nvPr/>
                  </p:nvSpPr>
                  <p:spPr bwMode="auto">
                    <a:xfrm>
                      <a:off x="8507413" y="1527175"/>
                      <a:ext cx="415925" cy="319088"/>
                    </a:xfrm>
                    <a:custGeom>
                      <a:avLst/>
                      <a:gdLst>
                        <a:gd name="T0" fmla="*/ 860 w 860"/>
                        <a:gd name="T1" fmla="*/ 507 h 662"/>
                        <a:gd name="T2" fmla="*/ 860 w 860"/>
                        <a:gd name="T3" fmla="*/ 605 h 662"/>
                        <a:gd name="T4" fmla="*/ 804 w 860"/>
                        <a:gd name="T5" fmla="*/ 662 h 662"/>
                        <a:gd name="T6" fmla="*/ 56 w 860"/>
                        <a:gd name="T7" fmla="*/ 662 h 662"/>
                        <a:gd name="T8" fmla="*/ 0 w 860"/>
                        <a:gd name="T9" fmla="*/ 605 h 662"/>
                        <a:gd name="T10" fmla="*/ 0 w 860"/>
                        <a:gd name="T11" fmla="*/ 56 h 662"/>
                        <a:gd name="T12" fmla="*/ 56 w 860"/>
                        <a:gd name="T13" fmla="*/ 0 h 662"/>
                        <a:gd name="T14" fmla="*/ 804 w 860"/>
                        <a:gd name="T15" fmla="*/ 0 h 662"/>
                        <a:gd name="T16" fmla="*/ 860 w 860"/>
                        <a:gd name="T17" fmla="*/ 56 h 662"/>
                        <a:gd name="T18" fmla="*/ 860 w 860"/>
                        <a:gd name="T19" fmla="*/ 76 h 662"/>
                        <a:gd name="T20" fmla="*/ 824 w 860"/>
                        <a:gd name="T21" fmla="*/ 72 h 662"/>
                        <a:gd name="T22" fmla="*/ 824 w 860"/>
                        <a:gd name="T23" fmla="*/ 32 h 662"/>
                        <a:gd name="T24" fmla="*/ 37 w 860"/>
                        <a:gd name="T25" fmla="*/ 32 h 662"/>
                        <a:gd name="T26" fmla="*/ 37 w 860"/>
                        <a:gd name="T27" fmla="*/ 551 h 662"/>
                        <a:gd name="T28" fmla="*/ 824 w 860"/>
                        <a:gd name="T29" fmla="*/ 551 h 662"/>
                        <a:gd name="T30" fmla="*/ 824 w 860"/>
                        <a:gd name="T31" fmla="*/ 511 h 662"/>
                        <a:gd name="T32" fmla="*/ 860 w 860"/>
                        <a:gd name="T33" fmla="*/ 507 h 662"/>
                        <a:gd name="T34" fmla="*/ 462 w 860"/>
                        <a:gd name="T35" fmla="*/ 605 h 662"/>
                        <a:gd name="T36" fmla="*/ 430 w 860"/>
                        <a:gd name="T37" fmla="*/ 574 h 662"/>
                        <a:gd name="T38" fmla="*/ 399 w 860"/>
                        <a:gd name="T39" fmla="*/ 605 h 662"/>
                        <a:gd name="T40" fmla="*/ 430 w 860"/>
                        <a:gd name="T41" fmla="*/ 636 h 662"/>
                        <a:gd name="T42" fmla="*/ 462 w 860"/>
                        <a:gd name="T43" fmla="*/ 60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0" h="662">
                          <a:moveTo>
                            <a:pt x="860" y="507"/>
                          </a:moveTo>
                          <a:cubicBezTo>
                            <a:pt x="860" y="605"/>
                            <a:pt x="860" y="605"/>
                            <a:pt x="860" y="605"/>
                          </a:cubicBezTo>
                          <a:cubicBezTo>
                            <a:pt x="860" y="636"/>
                            <a:pt x="835" y="662"/>
                            <a:pt x="804" y="662"/>
                          </a:cubicBezTo>
                          <a:cubicBezTo>
                            <a:pt x="56" y="662"/>
                            <a:pt x="56" y="662"/>
                            <a:pt x="56" y="662"/>
                          </a:cubicBezTo>
                          <a:cubicBezTo>
                            <a:pt x="25" y="662"/>
                            <a:pt x="0" y="636"/>
                            <a:pt x="0" y="605"/>
                          </a:cubicBezTo>
                          <a:cubicBezTo>
                            <a:pt x="0" y="56"/>
                            <a:pt x="0" y="56"/>
                            <a:pt x="0" y="56"/>
                          </a:cubicBezTo>
                          <a:cubicBezTo>
                            <a:pt x="0" y="25"/>
                            <a:pt x="25" y="0"/>
                            <a:pt x="56" y="0"/>
                          </a:cubicBezTo>
                          <a:cubicBezTo>
                            <a:pt x="804" y="0"/>
                            <a:pt x="804" y="0"/>
                            <a:pt x="804" y="0"/>
                          </a:cubicBezTo>
                          <a:cubicBezTo>
                            <a:pt x="835" y="0"/>
                            <a:pt x="860" y="25"/>
                            <a:pt x="860" y="56"/>
                          </a:cubicBezTo>
                          <a:cubicBezTo>
                            <a:pt x="860" y="76"/>
                            <a:pt x="860" y="76"/>
                            <a:pt x="860" y="76"/>
                          </a:cubicBezTo>
                          <a:cubicBezTo>
                            <a:pt x="848" y="74"/>
                            <a:pt x="836" y="72"/>
                            <a:pt x="824" y="72"/>
                          </a:cubicBezTo>
                          <a:cubicBezTo>
                            <a:pt x="824" y="32"/>
                            <a:pt x="824" y="32"/>
                            <a:pt x="824" y="32"/>
                          </a:cubicBezTo>
                          <a:cubicBezTo>
                            <a:pt x="37" y="32"/>
                            <a:pt x="37" y="32"/>
                            <a:pt x="37" y="32"/>
                          </a:cubicBezTo>
                          <a:cubicBezTo>
                            <a:pt x="37" y="551"/>
                            <a:pt x="37" y="551"/>
                            <a:pt x="37" y="551"/>
                          </a:cubicBezTo>
                          <a:cubicBezTo>
                            <a:pt x="824" y="551"/>
                            <a:pt x="824" y="551"/>
                            <a:pt x="824" y="551"/>
                          </a:cubicBezTo>
                          <a:cubicBezTo>
                            <a:pt x="824" y="511"/>
                            <a:pt x="824" y="511"/>
                            <a:pt x="824" y="511"/>
                          </a:cubicBezTo>
                          <a:cubicBezTo>
                            <a:pt x="836" y="510"/>
                            <a:pt x="848" y="509"/>
                            <a:pt x="860" y="507"/>
                          </a:cubicBezTo>
                          <a:close/>
                          <a:moveTo>
                            <a:pt x="462" y="605"/>
                          </a:moveTo>
                          <a:cubicBezTo>
                            <a:pt x="462" y="588"/>
                            <a:pt x="448" y="574"/>
                            <a:pt x="430" y="574"/>
                          </a:cubicBezTo>
                          <a:cubicBezTo>
                            <a:pt x="413" y="574"/>
                            <a:pt x="399" y="588"/>
                            <a:pt x="399" y="605"/>
                          </a:cubicBezTo>
                          <a:cubicBezTo>
                            <a:pt x="399" y="622"/>
                            <a:pt x="413" y="636"/>
                            <a:pt x="430" y="636"/>
                          </a:cubicBezTo>
                          <a:cubicBezTo>
                            <a:pt x="448" y="636"/>
                            <a:pt x="462" y="622"/>
                            <a:pt x="462" y="60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322" name="Freeform 25">
                      <a:extLst>
                        <a:ext uri="{FF2B5EF4-FFF2-40B4-BE49-F238E27FC236}">
                          <a16:creationId xmlns:a16="http://schemas.microsoft.com/office/drawing/2014/main" id="{96A61A77-7DB6-48BB-B354-94D1DFA13DDF}"/>
                        </a:ext>
                      </a:extLst>
                    </p:cNvPr>
                    <p:cNvSpPr>
                      <a:spLocks/>
                    </p:cNvSpPr>
                    <p:nvPr/>
                  </p:nvSpPr>
                  <p:spPr bwMode="auto">
                    <a:xfrm>
                      <a:off x="8616951" y="1889125"/>
                      <a:ext cx="196850" cy="31750"/>
                    </a:xfrm>
                    <a:custGeom>
                      <a:avLst/>
                      <a:gdLst>
                        <a:gd name="T0" fmla="*/ 408 w 408"/>
                        <a:gd name="T1" fmla="*/ 58 h 65"/>
                        <a:gd name="T2" fmla="*/ 408 w 408"/>
                        <a:gd name="T3" fmla="*/ 65 h 65"/>
                        <a:gd name="T4" fmla="*/ 0 w 408"/>
                        <a:gd name="T5" fmla="*/ 65 h 65"/>
                        <a:gd name="T6" fmla="*/ 0 w 408"/>
                        <a:gd name="T7" fmla="*/ 58 h 65"/>
                        <a:gd name="T8" fmla="*/ 90 w 408"/>
                        <a:gd name="T9" fmla="*/ 0 h 65"/>
                        <a:gd name="T10" fmla="*/ 318 w 408"/>
                        <a:gd name="T11" fmla="*/ 0 h 65"/>
                        <a:gd name="T12" fmla="*/ 408 w 408"/>
                        <a:gd name="T13" fmla="*/ 58 h 65"/>
                      </a:gdLst>
                      <a:ahLst/>
                      <a:cxnLst>
                        <a:cxn ang="0">
                          <a:pos x="T0" y="T1"/>
                        </a:cxn>
                        <a:cxn ang="0">
                          <a:pos x="T2" y="T3"/>
                        </a:cxn>
                        <a:cxn ang="0">
                          <a:pos x="T4" y="T5"/>
                        </a:cxn>
                        <a:cxn ang="0">
                          <a:pos x="T6" y="T7"/>
                        </a:cxn>
                        <a:cxn ang="0">
                          <a:pos x="T8" y="T9"/>
                        </a:cxn>
                        <a:cxn ang="0">
                          <a:pos x="T10" y="T11"/>
                        </a:cxn>
                        <a:cxn ang="0">
                          <a:pos x="T12" y="T13"/>
                        </a:cxn>
                      </a:cxnLst>
                      <a:rect l="0" t="0" r="r" b="b"/>
                      <a:pathLst>
                        <a:path w="408" h="65">
                          <a:moveTo>
                            <a:pt x="408" y="58"/>
                          </a:moveTo>
                          <a:cubicBezTo>
                            <a:pt x="408" y="65"/>
                            <a:pt x="408" y="65"/>
                            <a:pt x="408" y="65"/>
                          </a:cubicBezTo>
                          <a:cubicBezTo>
                            <a:pt x="0" y="65"/>
                            <a:pt x="0" y="65"/>
                            <a:pt x="0" y="65"/>
                          </a:cubicBezTo>
                          <a:cubicBezTo>
                            <a:pt x="0" y="58"/>
                            <a:pt x="0" y="58"/>
                            <a:pt x="0" y="58"/>
                          </a:cubicBezTo>
                          <a:cubicBezTo>
                            <a:pt x="0" y="26"/>
                            <a:pt x="41" y="0"/>
                            <a:pt x="90" y="0"/>
                          </a:cubicBezTo>
                          <a:cubicBezTo>
                            <a:pt x="318" y="0"/>
                            <a:pt x="318" y="0"/>
                            <a:pt x="318" y="0"/>
                          </a:cubicBezTo>
                          <a:cubicBezTo>
                            <a:pt x="368" y="0"/>
                            <a:pt x="408" y="26"/>
                            <a:pt x="408" y="5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323" name="Rectangle 26">
                      <a:extLst>
                        <a:ext uri="{FF2B5EF4-FFF2-40B4-BE49-F238E27FC236}">
                          <a16:creationId xmlns:a16="http://schemas.microsoft.com/office/drawing/2014/main" id="{4E6FA17B-800B-4295-A509-CFFB694BD392}"/>
                        </a:ext>
                      </a:extLst>
                    </p:cNvPr>
                    <p:cNvSpPr>
                      <a:spLocks noChangeArrowheads="1"/>
                    </p:cNvSpPr>
                    <p:nvPr/>
                  </p:nvSpPr>
                  <p:spPr bwMode="auto">
                    <a:xfrm>
                      <a:off x="8766176" y="1606550"/>
                      <a:ext cx="22225" cy="130175"/>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324" name="Rectangle 27">
                      <a:extLst>
                        <a:ext uri="{FF2B5EF4-FFF2-40B4-BE49-F238E27FC236}">
                          <a16:creationId xmlns:a16="http://schemas.microsoft.com/office/drawing/2014/main" id="{F9FCD2A7-E4D1-4BEF-AB6E-60DE114C5BCB}"/>
                        </a:ext>
                      </a:extLst>
                    </p:cNvPr>
                    <p:cNvSpPr>
                      <a:spLocks noChangeArrowheads="1"/>
                    </p:cNvSpPr>
                    <p:nvPr/>
                  </p:nvSpPr>
                  <p:spPr bwMode="auto">
                    <a:xfrm>
                      <a:off x="8658226" y="1849438"/>
                      <a:ext cx="112713" cy="34925"/>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325" name="Freeform 28">
                      <a:extLst>
                        <a:ext uri="{FF2B5EF4-FFF2-40B4-BE49-F238E27FC236}">
                          <a16:creationId xmlns:a16="http://schemas.microsoft.com/office/drawing/2014/main" id="{7626753B-74B2-43D9-96CA-A7CCE591B8B6}"/>
                        </a:ext>
                      </a:extLst>
                    </p:cNvPr>
                    <p:cNvSpPr>
                      <a:spLocks noEditPoints="1"/>
                    </p:cNvSpPr>
                    <p:nvPr/>
                  </p:nvSpPr>
                  <p:spPr bwMode="auto">
                    <a:xfrm>
                      <a:off x="8658226" y="1606550"/>
                      <a:ext cx="85725" cy="130175"/>
                    </a:xfrm>
                    <a:custGeom>
                      <a:avLst/>
                      <a:gdLst>
                        <a:gd name="T0" fmla="*/ 54 w 54"/>
                        <a:gd name="T1" fmla="*/ 0 h 82"/>
                        <a:gd name="T2" fmla="*/ 54 w 54"/>
                        <a:gd name="T3" fmla="*/ 50 h 82"/>
                        <a:gd name="T4" fmla="*/ 39 w 54"/>
                        <a:gd name="T5" fmla="*/ 50 h 82"/>
                        <a:gd name="T6" fmla="*/ 26 w 54"/>
                        <a:gd name="T7" fmla="*/ 50 h 82"/>
                        <a:gd name="T8" fmla="*/ 13 w 54"/>
                        <a:gd name="T9" fmla="*/ 50 h 82"/>
                        <a:gd name="T10" fmla="*/ 13 w 54"/>
                        <a:gd name="T11" fmla="*/ 66 h 82"/>
                        <a:gd name="T12" fmla="*/ 13 w 54"/>
                        <a:gd name="T13" fmla="*/ 82 h 82"/>
                        <a:gd name="T14" fmla="*/ 0 w 54"/>
                        <a:gd name="T15" fmla="*/ 82 h 82"/>
                        <a:gd name="T16" fmla="*/ 0 w 54"/>
                        <a:gd name="T17" fmla="*/ 0 h 82"/>
                        <a:gd name="T18" fmla="*/ 54 w 54"/>
                        <a:gd name="T19" fmla="*/ 0 h 82"/>
                        <a:gd name="T20" fmla="*/ 39 w 54"/>
                        <a:gd name="T21" fmla="*/ 38 h 82"/>
                        <a:gd name="T22" fmla="*/ 39 w 54"/>
                        <a:gd name="T23" fmla="*/ 16 h 82"/>
                        <a:gd name="T24" fmla="*/ 13 w 54"/>
                        <a:gd name="T25" fmla="*/ 16 h 82"/>
                        <a:gd name="T26" fmla="*/ 13 w 54"/>
                        <a:gd name="T27" fmla="*/ 38 h 82"/>
                        <a:gd name="T28" fmla="*/ 39 w 54"/>
                        <a:gd name="T29" fmla="*/ 3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82">
                          <a:moveTo>
                            <a:pt x="54" y="0"/>
                          </a:moveTo>
                          <a:lnTo>
                            <a:pt x="54" y="50"/>
                          </a:lnTo>
                          <a:lnTo>
                            <a:pt x="39" y="50"/>
                          </a:lnTo>
                          <a:lnTo>
                            <a:pt x="26" y="50"/>
                          </a:lnTo>
                          <a:lnTo>
                            <a:pt x="13" y="50"/>
                          </a:lnTo>
                          <a:lnTo>
                            <a:pt x="13" y="66"/>
                          </a:lnTo>
                          <a:lnTo>
                            <a:pt x="13" y="82"/>
                          </a:lnTo>
                          <a:lnTo>
                            <a:pt x="0" y="82"/>
                          </a:lnTo>
                          <a:lnTo>
                            <a:pt x="0" y="0"/>
                          </a:lnTo>
                          <a:lnTo>
                            <a:pt x="54" y="0"/>
                          </a:lnTo>
                          <a:close/>
                          <a:moveTo>
                            <a:pt x="39" y="38"/>
                          </a:moveTo>
                          <a:lnTo>
                            <a:pt x="39" y="16"/>
                          </a:lnTo>
                          <a:lnTo>
                            <a:pt x="13" y="16"/>
                          </a:lnTo>
                          <a:lnTo>
                            <a:pt x="13" y="38"/>
                          </a:lnTo>
                          <a:lnTo>
                            <a:pt x="39" y="3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326" name="Freeform 29">
                      <a:extLst>
                        <a:ext uri="{FF2B5EF4-FFF2-40B4-BE49-F238E27FC236}">
                          <a16:creationId xmlns:a16="http://schemas.microsoft.com/office/drawing/2014/main" id="{670F850B-D6D6-4A09-8FD2-4441AA0342BD}"/>
                        </a:ext>
                      </a:extLst>
                    </p:cNvPr>
                    <p:cNvSpPr>
                      <a:spLocks noEditPoints="1"/>
                    </p:cNvSpPr>
                    <p:nvPr/>
                  </p:nvSpPr>
                  <p:spPr bwMode="auto">
                    <a:xfrm>
                      <a:off x="8548688" y="1606550"/>
                      <a:ext cx="87313" cy="130175"/>
                    </a:xfrm>
                    <a:custGeom>
                      <a:avLst/>
                      <a:gdLst>
                        <a:gd name="T0" fmla="*/ 55 w 55"/>
                        <a:gd name="T1" fmla="*/ 0 h 82"/>
                        <a:gd name="T2" fmla="*/ 55 w 55"/>
                        <a:gd name="T3" fmla="*/ 82 h 82"/>
                        <a:gd name="T4" fmla="*/ 40 w 55"/>
                        <a:gd name="T5" fmla="*/ 82 h 82"/>
                        <a:gd name="T6" fmla="*/ 40 w 55"/>
                        <a:gd name="T7" fmla="*/ 66 h 82"/>
                        <a:gd name="T8" fmla="*/ 40 w 55"/>
                        <a:gd name="T9" fmla="*/ 50 h 82"/>
                        <a:gd name="T10" fmla="*/ 40 w 55"/>
                        <a:gd name="T11" fmla="*/ 45 h 82"/>
                        <a:gd name="T12" fmla="*/ 14 w 55"/>
                        <a:gd name="T13" fmla="*/ 45 h 82"/>
                        <a:gd name="T14" fmla="*/ 14 w 55"/>
                        <a:gd name="T15" fmla="*/ 50 h 82"/>
                        <a:gd name="T16" fmla="*/ 14 w 55"/>
                        <a:gd name="T17" fmla="*/ 66 h 82"/>
                        <a:gd name="T18" fmla="*/ 14 w 55"/>
                        <a:gd name="T19" fmla="*/ 82 h 82"/>
                        <a:gd name="T20" fmla="*/ 0 w 55"/>
                        <a:gd name="T21" fmla="*/ 82 h 82"/>
                        <a:gd name="T22" fmla="*/ 0 w 55"/>
                        <a:gd name="T23" fmla="*/ 0 h 82"/>
                        <a:gd name="T24" fmla="*/ 55 w 55"/>
                        <a:gd name="T25" fmla="*/ 0 h 82"/>
                        <a:gd name="T26" fmla="*/ 40 w 55"/>
                        <a:gd name="T27" fmla="*/ 36 h 82"/>
                        <a:gd name="T28" fmla="*/ 40 w 55"/>
                        <a:gd name="T29" fmla="*/ 16 h 82"/>
                        <a:gd name="T30" fmla="*/ 14 w 55"/>
                        <a:gd name="T31" fmla="*/ 16 h 82"/>
                        <a:gd name="T32" fmla="*/ 14 w 55"/>
                        <a:gd name="T33" fmla="*/ 36 h 82"/>
                        <a:gd name="T34" fmla="*/ 40 w 55"/>
                        <a:gd name="T35" fmla="*/ 3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82">
                          <a:moveTo>
                            <a:pt x="55" y="0"/>
                          </a:moveTo>
                          <a:lnTo>
                            <a:pt x="55" y="82"/>
                          </a:lnTo>
                          <a:lnTo>
                            <a:pt x="40" y="82"/>
                          </a:lnTo>
                          <a:lnTo>
                            <a:pt x="40" y="66"/>
                          </a:lnTo>
                          <a:lnTo>
                            <a:pt x="40" y="50"/>
                          </a:lnTo>
                          <a:lnTo>
                            <a:pt x="40" y="45"/>
                          </a:lnTo>
                          <a:lnTo>
                            <a:pt x="14" y="45"/>
                          </a:lnTo>
                          <a:lnTo>
                            <a:pt x="14" y="50"/>
                          </a:lnTo>
                          <a:lnTo>
                            <a:pt x="14" y="66"/>
                          </a:lnTo>
                          <a:lnTo>
                            <a:pt x="14" y="82"/>
                          </a:lnTo>
                          <a:lnTo>
                            <a:pt x="0" y="82"/>
                          </a:lnTo>
                          <a:lnTo>
                            <a:pt x="0" y="0"/>
                          </a:lnTo>
                          <a:lnTo>
                            <a:pt x="55" y="0"/>
                          </a:lnTo>
                          <a:close/>
                          <a:moveTo>
                            <a:pt x="40" y="36"/>
                          </a:moveTo>
                          <a:lnTo>
                            <a:pt x="40" y="16"/>
                          </a:lnTo>
                          <a:lnTo>
                            <a:pt x="14" y="16"/>
                          </a:lnTo>
                          <a:lnTo>
                            <a:pt x="14" y="36"/>
                          </a:lnTo>
                          <a:lnTo>
                            <a:pt x="40" y="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grpSp>
              <p:grpSp>
                <p:nvGrpSpPr>
                  <p:cNvPr id="327" name="Group 326">
                    <a:extLst>
                      <a:ext uri="{FF2B5EF4-FFF2-40B4-BE49-F238E27FC236}">
                        <a16:creationId xmlns:a16="http://schemas.microsoft.com/office/drawing/2014/main" id="{24C5841D-FDF0-4D06-A7A0-73CA7B9DE989}"/>
                      </a:ext>
                    </a:extLst>
                  </p:cNvPr>
                  <p:cNvGrpSpPr/>
                  <p:nvPr/>
                </p:nvGrpSpPr>
                <p:grpSpPr>
                  <a:xfrm>
                    <a:off x="4046654" y="3414437"/>
                    <a:ext cx="304776" cy="365226"/>
                    <a:chOff x="6359526" y="4867275"/>
                    <a:chExt cx="768350" cy="920751"/>
                  </a:xfrm>
                  <a:solidFill>
                    <a:srgbClr val="FFA600"/>
                  </a:solidFill>
                </p:grpSpPr>
                <p:sp>
                  <p:nvSpPr>
                    <p:cNvPr id="328" name="Freeform 464">
                      <a:extLst>
                        <a:ext uri="{FF2B5EF4-FFF2-40B4-BE49-F238E27FC236}">
                          <a16:creationId xmlns:a16="http://schemas.microsoft.com/office/drawing/2014/main" id="{16B2123E-57CE-4D27-9390-39517990835F}"/>
                        </a:ext>
                      </a:extLst>
                    </p:cNvPr>
                    <p:cNvSpPr>
                      <a:spLocks/>
                    </p:cNvSpPr>
                    <p:nvPr/>
                  </p:nvSpPr>
                  <p:spPr bwMode="auto">
                    <a:xfrm>
                      <a:off x="6359526" y="4943475"/>
                      <a:ext cx="768350" cy="638175"/>
                    </a:xfrm>
                    <a:custGeom>
                      <a:avLst/>
                      <a:gdLst>
                        <a:gd name="T0" fmla="*/ 279 w 282"/>
                        <a:gd name="T1" fmla="*/ 234 h 234"/>
                        <a:gd name="T2" fmla="*/ 208 w 282"/>
                        <a:gd name="T3" fmla="*/ 234 h 234"/>
                        <a:gd name="T4" fmla="*/ 205 w 282"/>
                        <a:gd name="T5" fmla="*/ 231 h 234"/>
                        <a:gd name="T6" fmla="*/ 208 w 282"/>
                        <a:gd name="T7" fmla="*/ 228 h 234"/>
                        <a:gd name="T8" fmla="*/ 276 w 282"/>
                        <a:gd name="T9" fmla="*/ 228 h 234"/>
                        <a:gd name="T10" fmla="*/ 276 w 282"/>
                        <a:gd name="T11" fmla="*/ 6 h 234"/>
                        <a:gd name="T12" fmla="*/ 6 w 282"/>
                        <a:gd name="T13" fmla="*/ 6 h 234"/>
                        <a:gd name="T14" fmla="*/ 6 w 282"/>
                        <a:gd name="T15" fmla="*/ 228 h 234"/>
                        <a:gd name="T16" fmla="*/ 96 w 282"/>
                        <a:gd name="T17" fmla="*/ 228 h 234"/>
                        <a:gd name="T18" fmla="*/ 99 w 282"/>
                        <a:gd name="T19" fmla="*/ 231 h 234"/>
                        <a:gd name="T20" fmla="*/ 96 w 282"/>
                        <a:gd name="T21" fmla="*/ 234 h 234"/>
                        <a:gd name="T22" fmla="*/ 3 w 282"/>
                        <a:gd name="T23" fmla="*/ 234 h 234"/>
                        <a:gd name="T24" fmla="*/ 0 w 282"/>
                        <a:gd name="T25" fmla="*/ 231 h 234"/>
                        <a:gd name="T26" fmla="*/ 0 w 282"/>
                        <a:gd name="T27" fmla="*/ 3 h 234"/>
                        <a:gd name="T28" fmla="*/ 3 w 282"/>
                        <a:gd name="T29" fmla="*/ 0 h 234"/>
                        <a:gd name="T30" fmla="*/ 279 w 282"/>
                        <a:gd name="T31" fmla="*/ 0 h 234"/>
                        <a:gd name="T32" fmla="*/ 282 w 282"/>
                        <a:gd name="T33" fmla="*/ 3 h 234"/>
                        <a:gd name="T34" fmla="*/ 282 w 282"/>
                        <a:gd name="T35" fmla="*/ 231 h 234"/>
                        <a:gd name="T36" fmla="*/ 279 w 282"/>
                        <a:gd name="T3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2" h="234">
                          <a:moveTo>
                            <a:pt x="279" y="234"/>
                          </a:moveTo>
                          <a:cubicBezTo>
                            <a:pt x="208" y="234"/>
                            <a:pt x="208" y="234"/>
                            <a:pt x="208" y="234"/>
                          </a:cubicBezTo>
                          <a:cubicBezTo>
                            <a:pt x="207" y="234"/>
                            <a:pt x="205" y="233"/>
                            <a:pt x="205" y="231"/>
                          </a:cubicBezTo>
                          <a:cubicBezTo>
                            <a:pt x="205" y="229"/>
                            <a:pt x="207" y="228"/>
                            <a:pt x="208" y="228"/>
                          </a:cubicBezTo>
                          <a:cubicBezTo>
                            <a:pt x="276" y="228"/>
                            <a:pt x="276" y="228"/>
                            <a:pt x="276" y="228"/>
                          </a:cubicBezTo>
                          <a:cubicBezTo>
                            <a:pt x="276" y="6"/>
                            <a:pt x="276" y="6"/>
                            <a:pt x="276" y="6"/>
                          </a:cubicBezTo>
                          <a:cubicBezTo>
                            <a:pt x="6" y="6"/>
                            <a:pt x="6" y="6"/>
                            <a:pt x="6" y="6"/>
                          </a:cubicBezTo>
                          <a:cubicBezTo>
                            <a:pt x="6" y="228"/>
                            <a:pt x="6" y="228"/>
                            <a:pt x="6" y="228"/>
                          </a:cubicBezTo>
                          <a:cubicBezTo>
                            <a:pt x="96" y="228"/>
                            <a:pt x="96" y="228"/>
                            <a:pt x="96" y="228"/>
                          </a:cubicBezTo>
                          <a:cubicBezTo>
                            <a:pt x="98" y="228"/>
                            <a:pt x="99" y="229"/>
                            <a:pt x="99" y="231"/>
                          </a:cubicBezTo>
                          <a:cubicBezTo>
                            <a:pt x="99" y="233"/>
                            <a:pt x="98" y="234"/>
                            <a:pt x="96" y="234"/>
                          </a:cubicBezTo>
                          <a:cubicBezTo>
                            <a:pt x="3" y="234"/>
                            <a:pt x="3" y="234"/>
                            <a:pt x="3" y="234"/>
                          </a:cubicBezTo>
                          <a:cubicBezTo>
                            <a:pt x="1" y="234"/>
                            <a:pt x="0" y="233"/>
                            <a:pt x="0" y="231"/>
                          </a:cubicBezTo>
                          <a:cubicBezTo>
                            <a:pt x="0" y="3"/>
                            <a:pt x="0" y="3"/>
                            <a:pt x="0" y="3"/>
                          </a:cubicBezTo>
                          <a:cubicBezTo>
                            <a:pt x="0" y="1"/>
                            <a:pt x="1" y="0"/>
                            <a:pt x="3" y="0"/>
                          </a:cubicBezTo>
                          <a:cubicBezTo>
                            <a:pt x="279" y="0"/>
                            <a:pt x="279" y="0"/>
                            <a:pt x="279" y="0"/>
                          </a:cubicBezTo>
                          <a:cubicBezTo>
                            <a:pt x="281" y="0"/>
                            <a:pt x="282" y="1"/>
                            <a:pt x="282" y="3"/>
                          </a:cubicBezTo>
                          <a:cubicBezTo>
                            <a:pt x="282" y="231"/>
                            <a:pt x="282" y="231"/>
                            <a:pt x="282" y="231"/>
                          </a:cubicBezTo>
                          <a:cubicBezTo>
                            <a:pt x="282" y="233"/>
                            <a:pt x="281" y="234"/>
                            <a:pt x="279"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29" name="Freeform 465">
                      <a:extLst>
                        <a:ext uri="{FF2B5EF4-FFF2-40B4-BE49-F238E27FC236}">
                          <a16:creationId xmlns:a16="http://schemas.microsoft.com/office/drawing/2014/main" id="{0D0AC767-2717-48B5-97AF-0B7D9062F244}"/>
                        </a:ext>
                      </a:extLst>
                    </p:cNvPr>
                    <p:cNvSpPr>
                      <a:spLocks noEditPoints="1"/>
                    </p:cNvSpPr>
                    <p:nvPr/>
                  </p:nvSpPr>
                  <p:spPr bwMode="auto">
                    <a:xfrm>
                      <a:off x="6359526" y="4943475"/>
                      <a:ext cx="768350" cy="125413"/>
                    </a:xfrm>
                    <a:custGeom>
                      <a:avLst/>
                      <a:gdLst>
                        <a:gd name="T0" fmla="*/ 279 w 282"/>
                        <a:gd name="T1" fmla="*/ 46 h 46"/>
                        <a:gd name="T2" fmla="*/ 3 w 282"/>
                        <a:gd name="T3" fmla="*/ 46 h 46"/>
                        <a:gd name="T4" fmla="*/ 0 w 282"/>
                        <a:gd name="T5" fmla="*/ 43 h 46"/>
                        <a:gd name="T6" fmla="*/ 0 w 282"/>
                        <a:gd name="T7" fmla="*/ 3 h 46"/>
                        <a:gd name="T8" fmla="*/ 3 w 282"/>
                        <a:gd name="T9" fmla="*/ 0 h 46"/>
                        <a:gd name="T10" fmla="*/ 279 w 282"/>
                        <a:gd name="T11" fmla="*/ 0 h 46"/>
                        <a:gd name="T12" fmla="*/ 282 w 282"/>
                        <a:gd name="T13" fmla="*/ 3 h 46"/>
                        <a:gd name="T14" fmla="*/ 282 w 282"/>
                        <a:gd name="T15" fmla="*/ 43 h 46"/>
                        <a:gd name="T16" fmla="*/ 279 w 282"/>
                        <a:gd name="T17" fmla="*/ 46 h 46"/>
                        <a:gd name="T18" fmla="*/ 6 w 282"/>
                        <a:gd name="T19" fmla="*/ 40 h 46"/>
                        <a:gd name="T20" fmla="*/ 276 w 282"/>
                        <a:gd name="T21" fmla="*/ 40 h 46"/>
                        <a:gd name="T22" fmla="*/ 276 w 282"/>
                        <a:gd name="T23" fmla="*/ 6 h 46"/>
                        <a:gd name="T24" fmla="*/ 6 w 282"/>
                        <a:gd name="T25" fmla="*/ 6 h 46"/>
                        <a:gd name="T26" fmla="*/ 6 w 282"/>
                        <a:gd name="T2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2" h="46">
                          <a:moveTo>
                            <a:pt x="279" y="46"/>
                          </a:moveTo>
                          <a:cubicBezTo>
                            <a:pt x="3" y="46"/>
                            <a:pt x="3" y="46"/>
                            <a:pt x="3" y="46"/>
                          </a:cubicBezTo>
                          <a:cubicBezTo>
                            <a:pt x="1" y="46"/>
                            <a:pt x="0" y="45"/>
                            <a:pt x="0" y="43"/>
                          </a:cubicBezTo>
                          <a:cubicBezTo>
                            <a:pt x="0" y="3"/>
                            <a:pt x="0" y="3"/>
                            <a:pt x="0" y="3"/>
                          </a:cubicBezTo>
                          <a:cubicBezTo>
                            <a:pt x="0" y="1"/>
                            <a:pt x="1" y="0"/>
                            <a:pt x="3" y="0"/>
                          </a:cubicBezTo>
                          <a:cubicBezTo>
                            <a:pt x="279" y="0"/>
                            <a:pt x="279" y="0"/>
                            <a:pt x="279" y="0"/>
                          </a:cubicBezTo>
                          <a:cubicBezTo>
                            <a:pt x="281" y="0"/>
                            <a:pt x="282" y="1"/>
                            <a:pt x="282" y="3"/>
                          </a:cubicBezTo>
                          <a:cubicBezTo>
                            <a:pt x="282" y="43"/>
                            <a:pt x="282" y="43"/>
                            <a:pt x="282" y="43"/>
                          </a:cubicBezTo>
                          <a:cubicBezTo>
                            <a:pt x="282" y="45"/>
                            <a:pt x="281" y="46"/>
                            <a:pt x="279" y="46"/>
                          </a:cubicBezTo>
                          <a:close/>
                          <a:moveTo>
                            <a:pt x="6" y="40"/>
                          </a:moveTo>
                          <a:cubicBezTo>
                            <a:pt x="276" y="40"/>
                            <a:pt x="276" y="40"/>
                            <a:pt x="276" y="40"/>
                          </a:cubicBezTo>
                          <a:cubicBezTo>
                            <a:pt x="276" y="6"/>
                            <a:pt x="276" y="6"/>
                            <a:pt x="276" y="6"/>
                          </a:cubicBezTo>
                          <a:cubicBezTo>
                            <a:pt x="6" y="6"/>
                            <a:pt x="6" y="6"/>
                            <a:pt x="6" y="6"/>
                          </a:cubicBezTo>
                          <a:lnTo>
                            <a:pt x="6"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30" name="Freeform 466">
                      <a:extLst>
                        <a:ext uri="{FF2B5EF4-FFF2-40B4-BE49-F238E27FC236}">
                          <a16:creationId xmlns:a16="http://schemas.microsoft.com/office/drawing/2014/main" id="{5E60DA91-8593-4591-BA59-D635E413939E}"/>
                        </a:ext>
                      </a:extLst>
                    </p:cNvPr>
                    <p:cNvSpPr>
                      <a:spLocks/>
                    </p:cNvSpPr>
                    <p:nvPr/>
                  </p:nvSpPr>
                  <p:spPr bwMode="auto">
                    <a:xfrm>
                      <a:off x="6489701" y="4867275"/>
                      <a:ext cx="17463" cy="93663"/>
                    </a:xfrm>
                    <a:custGeom>
                      <a:avLst/>
                      <a:gdLst>
                        <a:gd name="T0" fmla="*/ 3 w 6"/>
                        <a:gd name="T1" fmla="*/ 34 h 34"/>
                        <a:gd name="T2" fmla="*/ 0 w 6"/>
                        <a:gd name="T3" fmla="*/ 31 h 34"/>
                        <a:gd name="T4" fmla="*/ 0 w 6"/>
                        <a:gd name="T5" fmla="*/ 3 h 34"/>
                        <a:gd name="T6" fmla="*/ 3 w 6"/>
                        <a:gd name="T7" fmla="*/ 0 h 34"/>
                        <a:gd name="T8" fmla="*/ 6 w 6"/>
                        <a:gd name="T9" fmla="*/ 3 h 34"/>
                        <a:gd name="T10" fmla="*/ 6 w 6"/>
                        <a:gd name="T11" fmla="*/ 31 h 34"/>
                        <a:gd name="T12" fmla="*/ 3 w 6"/>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6" h="34">
                          <a:moveTo>
                            <a:pt x="3" y="34"/>
                          </a:moveTo>
                          <a:cubicBezTo>
                            <a:pt x="1" y="34"/>
                            <a:pt x="0" y="33"/>
                            <a:pt x="0" y="31"/>
                          </a:cubicBezTo>
                          <a:cubicBezTo>
                            <a:pt x="0" y="3"/>
                            <a:pt x="0" y="3"/>
                            <a:pt x="0" y="3"/>
                          </a:cubicBezTo>
                          <a:cubicBezTo>
                            <a:pt x="0" y="1"/>
                            <a:pt x="1" y="0"/>
                            <a:pt x="3" y="0"/>
                          </a:cubicBezTo>
                          <a:cubicBezTo>
                            <a:pt x="5" y="0"/>
                            <a:pt x="6" y="1"/>
                            <a:pt x="6" y="3"/>
                          </a:cubicBezTo>
                          <a:cubicBezTo>
                            <a:pt x="6" y="31"/>
                            <a:pt x="6" y="31"/>
                            <a:pt x="6" y="31"/>
                          </a:cubicBezTo>
                          <a:cubicBezTo>
                            <a:pt x="6" y="33"/>
                            <a:pt x="5" y="34"/>
                            <a:pt x="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31" name="Freeform 467">
                      <a:extLst>
                        <a:ext uri="{FF2B5EF4-FFF2-40B4-BE49-F238E27FC236}">
                          <a16:creationId xmlns:a16="http://schemas.microsoft.com/office/drawing/2014/main" id="{1BD28E79-E540-4859-979A-735407EEEA4D}"/>
                        </a:ext>
                      </a:extLst>
                    </p:cNvPr>
                    <p:cNvSpPr>
                      <a:spLocks/>
                    </p:cNvSpPr>
                    <p:nvPr/>
                  </p:nvSpPr>
                  <p:spPr bwMode="auto">
                    <a:xfrm>
                      <a:off x="6981826" y="4867275"/>
                      <a:ext cx="15875" cy="93663"/>
                    </a:xfrm>
                    <a:custGeom>
                      <a:avLst/>
                      <a:gdLst>
                        <a:gd name="T0" fmla="*/ 3 w 6"/>
                        <a:gd name="T1" fmla="*/ 34 h 34"/>
                        <a:gd name="T2" fmla="*/ 0 w 6"/>
                        <a:gd name="T3" fmla="*/ 31 h 34"/>
                        <a:gd name="T4" fmla="*/ 0 w 6"/>
                        <a:gd name="T5" fmla="*/ 3 h 34"/>
                        <a:gd name="T6" fmla="*/ 3 w 6"/>
                        <a:gd name="T7" fmla="*/ 0 h 34"/>
                        <a:gd name="T8" fmla="*/ 6 w 6"/>
                        <a:gd name="T9" fmla="*/ 3 h 34"/>
                        <a:gd name="T10" fmla="*/ 6 w 6"/>
                        <a:gd name="T11" fmla="*/ 31 h 34"/>
                        <a:gd name="T12" fmla="*/ 3 w 6"/>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6" h="34">
                          <a:moveTo>
                            <a:pt x="3" y="34"/>
                          </a:moveTo>
                          <a:cubicBezTo>
                            <a:pt x="1" y="34"/>
                            <a:pt x="0" y="33"/>
                            <a:pt x="0" y="31"/>
                          </a:cubicBezTo>
                          <a:cubicBezTo>
                            <a:pt x="0" y="3"/>
                            <a:pt x="0" y="3"/>
                            <a:pt x="0" y="3"/>
                          </a:cubicBezTo>
                          <a:cubicBezTo>
                            <a:pt x="0" y="1"/>
                            <a:pt x="1" y="0"/>
                            <a:pt x="3" y="0"/>
                          </a:cubicBezTo>
                          <a:cubicBezTo>
                            <a:pt x="5" y="0"/>
                            <a:pt x="6" y="1"/>
                            <a:pt x="6" y="3"/>
                          </a:cubicBezTo>
                          <a:cubicBezTo>
                            <a:pt x="6" y="31"/>
                            <a:pt x="6" y="31"/>
                            <a:pt x="6" y="31"/>
                          </a:cubicBezTo>
                          <a:cubicBezTo>
                            <a:pt x="6" y="33"/>
                            <a:pt x="5" y="34"/>
                            <a:pt x="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32" name="Freeform 468">
                      <a:extLst>
                        <a:ext uri="{FF2B5EF4-FFF2-40B4-BE49-F238E27FC236}">
                          <a16:creationId xmlns:a16="http://schemas.microsoft.com/office/drawing/2014/main" id="{4B8D6291-3B8A-484C-B083-3261081A8887}"/>
                        </a:ext>
                      </a:extLst>
                    </p:cNvPr>
                    <p:cNvSpPr>
                      <a:spLocks noEditPoints="1"/>
                    </p:cNvSpPr>
                    <p:nvPr/>
                  </p:nvSpPr>
                  <p:spPr bwMode="auto">
                    <a:xfrm>
                      <a:off x="6446838" y="5129213"/>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33" name="Freeform 469">
                      <a:extLst>
                        <a:ext uri="{FF2B5EF4-FFF2-40B4-BE49-F238E27FC236}">
                          <a16:creationId xmlns:a16="http://schemas.microsoft.com/office/drawing/2014/main" id="{562A9010-4FBC-4DA4-9712-10F5450EBA0E}"/>
                        </a:ext>
                      </a:extLst>
                    </p:cNvPr>
                    <p:cNvSpPr>
                      <a:spLocks noEditPoints="1"/>
                    </p:cNvSpPr>
                    <p:nvPr/>
                  </p:nvSpPr>
                  <p:spPr bwMode="auto">
                    <a:xfrm>
                      <a:off x="6937376" y="5129213"/>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34" name="Freeform 470">
                      <a:extLst>
                        <a:ext uri="{FF2B5EF4-FFF2-40B4-BE49-F238E27FC236}">
                          <a16:creationId xmlns:a16="http://schemas.microsoft.com/office/drawing/2014/main" id="{0A5D4049-5FD7-40AD-88B2-59A478633FF2}"/>
                        </a:ext>
                      </a:extLst>
                    </p:cNvPr>
                    <p:cNvSpPr>
                      <a:spLocks noEditPoints="1"/>
                    </p:cNvSpPr>
                    <p:nvPr/>
                  </p:nvSpPr>
                  <p:spPr bwMode="auto">
                    <a:xfrm>
                      <a:off x="6610351" y="5129213"/>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35" name="Freeform 471">
                      <a:extLst>
                        <a:ext uri="{FF2B5EF4-FFF2-40B4-BE49-F238E27FC236}">
                          <a16:creationId xmlns:a16="http://schemas.microsoft.com/office/drawing/2014/main" id="{82EB8F70-1900-4741-ABE9-5767FEEB6E02}"/>
                        </a:ext>
                      </a:extLst>
                    </p:cNvPr>
                    <p:cNvSpPr>
                      <a:spLocks noEditPoints="1"/>
                    </p:cNvSpPr>
                    <p:nvPr/>
                  </p:nvSpPr>
                  <p:spPr bwMode="auto">
                    <a:xfrm>
                      <a:off x="6773863" y="5129213"/>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36" name="Freeform 472">
                      <a:extLst>
                        <a:ext uri="{FF2B5EF4-FFF2-40B4-BE49-F238E27FC236}">
                          <a16:creationId xmlns:a16="http://schemas.microsoft.com/office/drawing/2014/main" id="{94B98A5F-ABDE-401D-9B1F-4E4C581390B7}"/>
                        </a:ext>
                      </a:extLst>
                    </p:cNvPr>
                    <p:cNvSpPr>
                      <a:spLocks noEditPoints="1"/>
                    </p:cNvSpPr>
                    <p:nvPr/>
                  </p:nvSpPr>
                  <p:spPr bwMode="auto">
                    <a:xfrm>
                      <a:off x="6446838" y="5270500"/>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37" name="Freeform 473">
                      <a:extLst>
                        <a:ext uri="{FF2B5EF4-FFF2-40B4-BE49-F238E27FC236}">
                          <a16:creationId xmlns:a16="http://schemas.microsoft.com/office/drawing/2014/main" id="{7DC67B3E-4575-42CD-9E30-2E5D2A93FBAA}"/>
                        </a:ext>
                      </a:extLst>
                    </p:cNvPr>
                    <p:cNvSpPr>
                      <a:spLocks noEditPoints="1"/>
                    </p:cNvSpPr>
                    <p:nvPr/>
                  </p:nvSpPr>
                  <p:spPr bwMode="auto">
                    <a:xfrm>
                      <a:off x="6937376" y="5270500"/>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38" name="Freeform 474">
                      <a:extLst>
                        <a:ext uri="{FF2B5EF4-FFF2-40B4-BE49-F238E27FC236}">
                          <a16:creationId xmlns:a16="http://schemas.microsoft.com/office/drawing/2014/main" id="{1621DCD8-0A91-42D1-85B4-BF203ABB6F0E}"/>
                        </a:ext>
                      </a:extLst>
                    </p:cNvPr>
                    <p:cNvSpPr>
                      <a:spLocks noEditPoints="1"/>
                    </p:cNvSpPr>
                    <p:nvPr/>
                  </p:nvSpPr>
                  <p:spPr bwMode="auto">
                    <a:xfrm>
                      <a:off x="6610351" y="5270500"/>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39" name="Freeform 475">
                      <a:extLst>
                        <a:ext uri="{FF2B5EF4-FFF2-40B4-BE49-F238E27FC236}">
                          <a16:creationId xmlns:a16="http://schemas.microsoft.com/office/drawing/2014/main" id="{ACD9A945-84CE-4D61-B03E-33CB7BEE2F1D}"/>
                        </a:ext>
                      </a:extLst>
                    </p:cNvPr>
                    <p:cNvSpPr>
                      <a:spLocks noEditPoints="1"/>
                    </p:cNvSpPr>
                    <p:nvPr/>
                  </p:nvSpPr>
                  <p:spPr bwMode="auto">
                    <a:xfrm>
                      <a:off x="6773863" y="5270500"/>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40" name="Freeform 476">
                      <a:extLst>
                        <a:ext uri="{FF2B5EF4-FFF2-40B4-BE49-F238E27FC236}">
                          <a16:creationId xmlns:a16="http://schemas.microsoft.com/office/drawing/2014/main" id="{2229AB2A-9E75-49C4-A77E-D501F85A709E}"/>
                        </a:ext>
                      </a:extLst>
                    </p:cNvPr>
                    <p:cNvSpPr>
                      <a:spLocks noEditPoints="1"/>
                    </p:cNvSpPr>
                    <p:nvPr/>
                  </p:nvSpPr>
                  <p:spPr bwMode="auto">
                    <a:xfrm>
                      <a:off x="6446838" y="5411788"/>
                      <a:ext cx="103188" cy="104775"/>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41" name="Freeform 477">
                      <a:extLst>
                        <a:ext uri="{FF2B5EF4-FFF2-40B4-BE49-F238E27FC236}">
                          <a16:creationId xmlns:a16="http://schemas.microsoft.com/office/drawing/2014/main" id="{E70F46E6-CDE5-4C0D-8549-86FFB0D5875C}"/>
                        </a:ext>
                      </a:extLst>
                    </p:cNvPr>
                    <p:cNvSpPr>
                      <a:spLocks/>
                    </p:cNvSpPr>
                    <p:nvPr/>
                  </p:nvSpPr>
                  <p:spPr bwMode="auto">
                    <a:xfrm>
                      <a:off x="6937376" y="5411788"/>
                      <a:ext cx="103188" cy="104775"/>
                    </a:xfrm>
                    <a:custGeom>
                      <a:avLst/>
                      <a:gdLst>
                        <a:gd name="T0" fmla="*/ 31 w 38"/>
                        <a:gd name="T1" fmla="*/ 38 h 38"/>
                        <a:gd name="T2" fmla="*/ 7 w 38"/>
                        <a:gd name="T3" fmla="*/ 38 h 38"/>
                        <a:gd name="T4" fmla="*/ 0 w 38"/>
                        <a:gd name="T5" fmla="*/ 31 h 38"/>
                        <a:gd name="T6" fmla="*/ 3 w 38"/>
                        <a:gd name="T7" fmla="*/ 28 h 38"/>
                        <a:gd name="T8" fmla="*/ 6 w 38"/>
                        <a:gd name="T9" fmla="*/ 31 h 38"/>
                        <a:gd name="T10" fmla="*/ 7 w 38"/>
                        <a:gd name="T11" fmla="*/ 32 h 38"/>
                        <a:gd name="T12" fmla="*/ 31 w 38"/>
                        <a:gd name="T13" fmla="*/ 32 h 38"/>
                        <a:gd name="T14" fmla="*/ 32 w 38"/>
                        <a:gd name="T15" fmla="*/ 31 h 38"/>
                        <a:gd name="T16" fmla="*/ 32 w 38"/>
                        <a:gd name="T17" fmla="*/ 7 h 38"/>
                        <a:gd name="T18" fmla="*/ 31 w 38"/>
                        <a:gd name="T19" fmla="*/ 6 h 38"/>
                        <a:gd name="T20" fmla="*/ 7 w 38"/>
                        <a:gd name="T21" fmla="*/ 6 h 38"/>
                        <a:gd name="T22" fmla="*/ 6 w 38"/>
                        <a:gd name="T23" fmla="*/ 7 h 38"/>
                        <a:gd name="T24" fmla="*/ 6 w 38"/>
                        <a:gd name="T25" fmla="*/ 17 h 38"/>
                        <a:gd name="T26" fmla="*/ 3 w 38"/>
                        <a:gd name="T27" fmla="*/ 20 h 38"/>
                        <a:gd name="T28" fmla="*/ 0 w 38"/>
                        <a:gd name="T29" fmla="*/ 17 h 38"/>
                        <a:gd name="T30" fmla="*/ 0 w 38"/>
                        <a:gd name="T31" fmla="*/ 7 h 38"/>
                        <a:gd name="T32" fmla="*/ 7 w 38"/>
                        <a:gd name="T33" fmla="*/ 0 h 38"/>
                        <a:gd name="T34" fmla="*/ 31 w 38"/>
                        <a:gd name="T35" fmla="*/ 0 h 38"/>
                        <a:gd name="T36" fmla="*/ 38 w 38"/>
                        <a:gd name="T37" fmla="*/ 7 h 38"/>
                        <a:gd name="T38" fmla="*/ 38 w 38"/>
                        <a:gd name="T39" fmla="*/ 31 h 38"/>
                        <a:gd name="T40" fmla="*/ 31 w 38"/>
                        <a:gd name="T41"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8">
                          <a:moveTo>
                            <a:pt x="31" y="38"/>
                          </a:moveTo>
                          <a:cubicBezTo>
                            <a:pt x="7" y="38"/>
                            <a:pt x="7" y="38"/>
                            <a:pt x="7" y="38"/>
                          </a:cubicBezTo>
                          <a:cubicBezTo>
                            <a:pt x="4" y="38"/>
                            <a:pt x="0" y="36"/>
                            <a:pt x="0" y="31"/>
                          </a:cubicBezTo>
                          <a:cubicBezTo>
                            <a:pt x="0" y="29"/>
                            <a:pt x="1" y="28"/>
                            <a:pt x="3" y="28"/>
                          </a:cubicBezTo>
                          <a:cubicBezTo>
                            <a:pt x="5" y="28"/>
                            <a:pt x="6" y="29"/>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ubicBezTo>
                            <a:pt x="7" y="6"/>
                            <a:pt x="7" y="6"/>
                            <a:pt x="7" y="6"/>
                          </a:cubicBezTo>
                          <a:cubicBezTo>
                            <a:pt x="6" y="6"/>
                            <a:pt x="6" y="7"/>
                            <a:pt x="6" y="7"/>
                          </a:cubicBezTo>
                          <a:cubicBezTo>
                            <a:pt x="6" y="17"/>
                            <a:pt x="6" y="17"/>
                            <a:pt x="6" y="17"/>
                          </a:cubicBezTo>
                          <a:cubicBezTo>
                            <a:pt x="6" y="19"/>
                            <a:pt x="5" y="20"/>
                            <a:pt x="3" y="20"/>
                          </a:cubicBezTo>
                          <a:cubicBezTo>
                            <a:pt x="1" y="20"/>
                            <a:pt x="0" y="19"/>
                            <a:pt x="0" y="17"/>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42" name="Freeform 478">
                      <a:extLst>
                        <a:ext uri="{FF2B5EF4-FFF2-40B4-BE49-F238E27FC236}">
                          <a16:creationId xmlns:a16="http://schemas.microsoft.com/office/drawing/2014/main" id="{1F403544-AEB0-4367-BC5E-CC355684EE43}"/>
                        </a:ext>
                      </a:extLst>
                    </p:cNvPr>
                    <p:cNvSpPr>
                      <a:spLocks noEditPoints="1"/>
                    </p:cNvSpPr>
                    <p:nvPr/>
                  </p:nvSpPr>
                  <p:spPr bwMode="auto">
                    <a:xfrm>
                      <a:off x="6561138" y="5364163"/>
                      <a:ext cx="425450" cy="423863"/>
                    </a:xfrm>
                    <a:custGeom>
                      <a:avLst/>
                      <a:gdLst>
                        <a:gd name="T0" fmla="*/ 71 w 156"/>
                        <a:gd name="T1" fmla="*/ 156 h 156"/>
                        <a:gd name="T2" fmla="*/ 52 w 156"/>
                        <a:gd name="T3" fmla="*/ 151 h 156"/>
                        <a:gd name="T4" fmla="*/ 55 w 156"/>
                        <a:gd name="T5" fmla="*/ 132 h 156"/>
                        <a:gd name="T6" fmla="*/ 21 w 156"/>
                        <a:gd name="T7" fmla="*/ 128 h 156"/>
                        <a:gd name="T8" fmla="*/ 8 w 156"/>
                        <a:gd name="T9" fmla="*/ 112 h 156"/>
                        <a:gd name="T10" fmla="*/ 9 w 156"/>
                        <a:gd name="T11" fmla="*/ 108 h 156"/>
                        <a:gd name="T12" fmla="*/ 19 w 156"/>
                        <a:gd name="T13" fmla="*/ 78 h 156"/>
                        <a:gd name="T14" fmla="*/ 0 w 156"/>
                        <a:gd name="T15" fmla="*/ 71 h 156"/>
                        <a:gd name="T16" fmla="*/ 5 w 156"/>
                        <a:gd name="T17" fmla="*/ 52 h 156"/>
                        <a:gd name="T18" fmla="*/ 24 w 156"/>
                        <a:gd name="T19" fmla="*/ 55 h 156"/>
                        <a:gd name="T20" fmla="*/ 26 w 156"/>
                        <a:gd name="T21" fmla="*/ 23 h 156"/>
                        <a:gd name="T22" fmla="*/ 26 w 156"/>
                        <a:gd name="T23" fmla="*/ 19 h 156"/>
                        <a:gd name="T24" fmla="*/ 45 w 156"/>
                        <a:gd name="T25" fmla="*/ 10 h 156"/>
                        <a:gd name="T26" fmla="*/ 78 w 156"/>
                        <a:gd name="T27" fmla="*/ 19 h 156"/>
                        <a:gd name="T28" fmla="*/ 85 w 156"/>
                        <a:gd name="T29" fmla="*/ 0 h 156"/>
                        <a:gd name="T30" fmla="*/ 104 w 156"/>
                        <a:gd name="T31" fmla="*/ 5 h 156"/>
                        <a:gd name="T32" fmla="*/ 101 w 156"/>
                        <a:gd name="T33" fmla="*/ 24 h 156"/>
                        <a:gd name="T34" fmla="*/ 135 w 156"/>
                        <a:gd name="T35" fmla="*/ 28 h 156"/>
                        <a:gd name="T36" fmla="*/ 148 w 156"/>
                        <a:gd name="T37" fmla="*/ 44 h 156"/>
                        <a:gd name="T38" fmla="*/ 147 w 156"/>
                        <a:gd name="T39" fmla="*/ 48 h 156"/>
                        <a:gd name="T40" fmla="*/ 137 w 156"/>
                        <a:gd name="T41" fmla="*/ 78 h 156"/>
                        <a:gd name="T42" fmla="*/ 155 w 156"/>
                        <a:gd name="T43" fmla="*/ 82 h 156"/>
                        <a:gd name="T44" fmla="*/ 152 w 156"/>
                        <a:gd name="T45" fmla="*/ 102 h 156"/>
                        <a:gd name="T46" fmla="*/ 149 w 156"/>
                        <a:gd name="T47" fmla="*/ 104 h 156"/>
                        <a:gd name="T48" fmla="*/ 121 w 156"/>
                        <a:gd name="T49" fmla="*/ 118 h 156"/>
                        <a:gd name="T50" fmla="*/ 131 w 156"/>
                        <a:gd name="T51" fmla="*/ 135 h 156"/>
                        <a:gd name="T52" fmla="*/ 115 w 156"/>
                        <a:gd name="T53" fmla="*/ 147 h 156"/>
                        <a:gd name="T54" fmla="*/ 101 w 156"/>
                        <a:gd name="T55" fmla="*/ 132 h 156"/>
                        <a:gd name="T56" fmla="*/ 75 w 156"/>
                        <a:gd name="T57" fmla="*/ 154 h 156"/>
                        <a:gd name="T58" fmla="*/ 58 w 156"/>
                        <a:gd name="T59" fmla="*/ 147 h 156"/>
                        <a:gd name="T60" fmla="*/ 73 w 156"/>
                        <a:gd name="T61" fmla="*/ 133 h 156"/>
                        <a:gd name="T62" fmla="*/ 76 w 156"/>
                        <a:gd name="T63" fmla="*/ 131 h 156"/>
                        <a:gd name="T64" fmla="*/ 105 w 156"/>
                        <a:gd name="T65" fmla="*/ 126 h 156"/>
                        <a:gd name="T66" fmla="*/ 124 w 156"/>
                        <a:gd name="T67" fmla="*/ 134 h 156"/>
                        <a:gd name="T68" fmla="*/ 115 w 156"/>
                        <a:gd name="T69" fmla="*/ 116 h 156"/>
                        <a:gd name="T70" fmla="*/ 131 w 156"/>
                        <a:gd name="T71" fmla="*/ 94 h 156"/>
                        <a:gd name="T72" fmla="*/ 149 w 156"/>
                        <a:gd name="T73" fmla="*/ 86 h 156"/>
                        <a:gd name="T74" fmla="*/ 131 w 156"/>
                        <a:gd name="T75" fmla="*/ 80 h 156"/>
                        <a:gd name="T76" fmla="*/ 127 w 156"/>
                        <a:gd name="T77" fmla="*/ 53 h 156"/>
                        <a:gd name="T78" fmla="*/ 135 w 156"/>
                        <a:gd name="T79" fmla="*/ 34 h 156"/>
                        <a:gd name="T80" fmla="*/ 117 w 156"/>
                        <a:gd name="T81" fmla="*/ 43 h 156"/>
                        <a:gd name="T82" fmla="*/ 94 w 156"/>
                        <a:gd name="T83" fmla="*/ 25 h 156"/>
                        <a:gd name="T84" fmla="*/ 86 w 156"/>
                        <a:gd name="T85" fmla="*/ 6 h 156"/>
                        <a:gd name="T86" fmla="*/ 80 w 156"/>
                        <a:gd name="T87" fmla="*/ 25 h 156"/>
                        <a:gd name="T88" fmla="*/ 51 w 156"/>
                        <a:gd name="T89" fmla="*/ 30 h 156"/>
                        <a:gd name="T90" fmla="*/ 32 w 156"/>
                        <a:gd name="T91" fmla="*/ 22 h 156"/>
                        <a:gd name="T92" fmla="*/ 41 w 156"/>
                        <a:gd name="T93" fmla="*/ 40 h 156"/>
                        <a:gd name="T94" fmla="*/ 25 w 156"/>
                        <a:gd name="T95" fmla="*/ 61 h 156"/>
                        <a:gd name="T96" fmla="*/ 6 w 156"/>
                        <a:gd name="T97" fmla="*/ 70 h 156"/>
                        <a:gd name="T98" fmla="*/ 25 w 156"/>
                        <a:gd name="T99" fmla="*/ 76 h 156"/>
                        <a:gd name="T100" fmla="*/ 28 w 156"/>
                        <a:gd name="T101" fmla="*/ 103 h 156"/>
                        <a:gd name="T102" fmla="*/ 21 w 156"/>
                        <a:gd name="T103" fmla="*/ 121 h 156"/>
                        <a:gd name="T104" fmla="*/ 39 w 156"/>
                        <a:gd name="T105" fmla="*/ 113 h 156"/>
                        <a:gd name="T106" fmla="*/ 61 w 156"/>
                        <a:gd name="T10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6" h="156">
                          <a:moveTo>
                            <a:pt x="72" y="156"/>
                          </a:moveTo>
                          <a:cubicBezTo>
                            <a:pt x="72" y="156"/>
                            <a:pt x="72" y="156"/>
                            <a:pt x="71" y="156"/>
                          </a:cubicBezTo>
                          <a:cubicBezTo>
                            <a:pt x="54" y="153"/>
                            <a:pt x="54" y="153"/>
                            <a:pt x="54" y="153"/>
                          </a:cubicBezTo>
                          <a:cubicBezTo>
                            <a:pt x="53" y="152"/>
                            <a:pt x="53" y="152"/>
                            <a:pt x="52" y="151"/>
                          </a:cubicBezTo>
                          <a:cubicBezTo>
                            <a:pt x="52" y="151"/>
                            <a:pt x="52" y="150"/>
                            <a:pt x="52" y="149"/>
                          </a:cubicBezTo>
                          <a:cubicBezTo>
                            <a:pt x="55" y="132"/>
                            <a:pt x="55" y="132"/>
                            <a:pt x="55" y="132"/>
                          </a:cubicBezTo>
                          <a:cubicBezTo>
                            <a:pt x="48" y="129"/>
                            <a:pt x="41" y="124"/>
                            <a:pt x="36" y="119"/>
                          </a:cubicBezTo>
                          <a:cubicBezTo>
                            <a:pt x="21" y="128"/>
                            <a:pt x="21" y="128"/>
                            <a:pt x="21" y="128"/>
                          </a:cubicBezTo>
                          <a:cubicBezTo>
                            <a:pt x="20" y="129"/>
                            <a:pt x="18" y="129"/>
                            <a:pt x="17" y="127"/>
                          </a:cubicBezTo>
                          <a:cubicBezTo>
                            <a:pt x="8" y="112"/>
                            <a:pt x="8" y="112"/>
                            <a:pt x="8" y="112"/>
                          </a:cubicBezTo>
                          <a:cubicBezTo>
                            <a:pt x="7" y="112"/>
                            <a:pt x="7" y="111"/>
                            <a:pt x="7" y="110"/>
                          </a:cubicBezTo>
                          <a:cubicBezTo>
                            <a:pt x="7" y="109"/>
                            <a:pt x="8" y="109"/>
                            <a:pt x="9" y="108"/>
                          </a:cubicBezTo>
                          <a:cubicBezTo>
                            <a:pt x="23" y="99"/>
                            <a:pt x="23" y="99"/>
                            <a:pt x="23" y="99"/>
                          </a:cubicBezTo>
                          <a:cubicBezTo>
                            <a:pt x="21" y="92"/>
                            <a:pt x="19" y="85"/>
                            <a:pt x="19" y="78"/>
                          </a:cubicBezTo>
                          <a:cubicBezTo>
                            <a:pt x="2" y="75"/>
                            <a:pt x="2" y="75"/>
                            <a:pt x="2" y="75"/>
                          </a:cubicBezTo>
                          <a:cubicBezTo>
                            <a:pt x="1" y="75"/>
                            <a:pt x="0" y="73"/>
                            <a:pt x="0" y="71"/>
                          </a:cubicBezTo>
                          <a:cubicBezTo>
                            <a:pt x="3" y="54"/>
                            <a:pt x="3" y="54"/>
                            <a:pt x="3" y="54"/>
                          </a:cubicBezTo>
                          <a:cubicBezTo>
                            <a:pt x="4" y="53"/>
                            <a:pt x="4" y="53"/>
                            <a:pt x="5" y="52"/>
                          </a:cubicBezTo>
                          <a:cubicBezTo>
                            <a:pt x="5" y="52"/>
                            <a:pt x="6" y="52"/>
                            <a:pt x="7" y="52"/>
                          </a:cubicBezTo>
                          <a:cubicBezTo>
                            <a:pt x="24" y="55"/>
                            <a:pt x="24" y="55"/>
                            <a:pt x="24" y="55"/>
                          </a:cubicBezTo>
                          <a:cubicBezTo>
                            <a:pt x="27" y="49"/>
                            <a:pt x="30" y="43"/>
                            <a:pt x="35" y="37"/>
                          </a:cubicBezTo>
                          <a:cubicBezTo>
                            <a:pt x="26" y="23"/>
                            <a:pt x="26" y="23"/>
                            <a:pt x="26" y="23"/>
                          </a:cubicBezTo>
                          <a:cubicBezTo>
                            <a:pt x="25" y="23"/>
                            <a:pt x="25" y="22"/>
                            <a:pt x="25" y="21"/>
                          </a:cubicBezTo>
                          <a:cubicBezTo>
                            <a:pt x="25" y="20"/>
                            <a:pt x="26" y="20"/>
                            <a:pt x="26" y="19"/>
                          </a:cubicBezTo>
                          <a:cubicBezTo>
                            <a:pt x="41" y="9"/>
                            <a:pt x="41" y="9"/>
                            <a:pt x="41" y="9"/>
                          </a:cubicBezTo>
                          <a:cubicBezTo>
                            <a:pt x="42" y="8"/>
                            <a:pt x="44" y="8"/>
                            <a:pt x="45" y="10"/>
                          </a:cubicBezTo>
                          <a:cubicBezTo>
                            <a:pt x="55" y="24"/>
                            <a:pt x="55" y="24"/>
                            <a:pt x="55" y="24"/>
                          </a:cubicBezTo>
                          <a:cubicBezTo>
                            <a:pt x="62" y="21"/>
                            <a:pt x="70" y="19"/>
                            <a:pt x="78" y="19"/>
                          </a:cubicBezTo>
                          <a:cubicBezTo>
                            <a:pt x="81" y="2"/>
                            <a:pt x="81" y="2"/>
                            <a:pt x="81" y="2"/>
                          </a:cubicBezTo>
                          <a:cubicBezTo>
                            <a:pt x="81" y="1"/>
                            <a:pt x="83" y="0"/>
                            <a:pt x="85" y="0"/>
                          </a:cubicBezTo>
                          <a:cubicBezTo>
                            <a:pt x="102" y="3"/>
                            <a:pt x="102" y="3"/>
                            <a:pt x="102" y="3"/>
                          </a:cubicBezTo>
                          <a:cubicBezTo>
                            <a:pt x="103" y="4"/>
                            <a:pt x="103" y="4"/>
                            <a:pt x="104" y="5"/>
                          </a:cubicBezTo>
                          <a:cubicBezTo>
                            <a:pt x="104" y="5"/>
                            <a:pt x="104" y="6"/>
                            <a:pt x="104" y="7"/>
                          </a:cubicBezTo>
                          <a:cubicBezTo>
                            <a:pt x="101" y="24"/>
                            <a:pt x="101" y="24"/>
                            <a:pt x="101" y="24"/>
                          </a:cubicBezTo>
                          <a:cubicBezTo>
                            <a:pt x="108" y="27"/>
                            <a:pt x="115" y="31"/>
                            <a:pt x="120" y="37"/>
                          </a:cubicBezTo>
                          <a:cubicBezTo>
                            <a:pt x="135" y="28"/>
                            <a:pt x="135" y="28"/>
                            <a:pt x="135" y="28"/>
                          </a:cubicBezTo>
                          <a:cubicBezTo>
                            <a:pt x="136" y="27"/>
                            <a:pt x="138" y="27"/>
                            <a:pt x="139" y="29"/>
                          </a:cubicBezTo>
                          <a:cubicBezTo>
                            <a:pt x="148" y="44"/>
                            <a:pt x="148" y="44"/>
                            <a:pt x="148" y="44"/>
                          </a:cubicBezTo>
                          <a:cubicBezTo>
                            <a:pt x="149" y="44"/>
                            <a:pt x="149" y="45"/>
                            <a:pt x="149" y="46"/>
                          </a:cubicBezTo>
                          <a:cubicBezTo>
                            <a:pt x="149" y="47"/>
                            <a:pt x="148" y="47"/>
                            <a:pt x="147" y="48"/>
                          </a:cubicBezTo>
                          <a:cubicBezTo>
                            <a:pt x="133" y="57"/>
                            <a:pt x="133" y="57"/>
                            <a:pt x="133" y="57"/>
                          </a:cubicBezTo>
                          <a:cubicBezTo>
                            <a:pt x="135" y="64"/>
                            <a:pt x="137" y="71"/>
                            <a:pt x="137" y="78"/>
                          </a:cubicBezTo>
                          <a:cubicBezTo>
                            <a:pt x="154" y="81"/>
                            <a:pt x="154" y="81"/>
                            <a:pt x="154" y="81"/>
                          </a:cubicBezTo>
                          <a:cubicBezTo>
                            <a:pt x="154" y="81"/>
                            <a:pt x="155" y="82"/>
                            <a:pt x="155" y="82"/>
                          </a:cubicBezTo>
                          <a:cubicBezTo>
                            <a:pt x="156" y="83"/>
                            <a:pt x="156" y="84"/>
                            <a:pt x="156" y="85"/>
                          </a:cubicBezTo>
                          <a:cubicBezTo>
                            <a:pt x="152" y="102"/>
                            <a:pt x="152" y="102"/>
                            <a:pt x="152" y="102"/>
                          </a:cubicBezTo>
                          <a:cubicBezTo>
                            <a:pt x="152" y="103"/>
                            <a:pt x="152" y="103"/>
                            <a:pt x="151" y="104"/>
                          </a:cubicBezTo>
                          <a:cubicBezTo>
                            <a:pt x="151" y="104"/>
                            <a:pt x="150" y="104"/>
                            <a:pt x="149" y="104"/>
                          </a:cubicBezTo>
                          <a:cubicBezTo>
                            <a:pt x="132" y="101"/>
                            <a:pt x="132" y="101"/>
                            <a:pt x="132" y="101"/>
                          </a:cubicBezTo>
                          <a:cubicBezTo>
                            <a:pt x="129" y="107"/>
                            <a:pt x="125" y="113"/>
                            <a:pt x="121" y="118"/>
                          </a:cubicBezTo>
                          <a:cubicBezTo>
                            <a:pt x="130" y="133"/>
                            <a:pt x="130" y="133"/>
                            <a:pt x="130" y="133"/>
                          </a:cubicBezTo>
                          <a:cubicBezTo>
                            <a:pt x="131" y="133"/>
                            <a:pt x="131" y="134"/>
                            <a:pt x="131" y="135"/>
                          </a:cubicBezTo>
                          <a:cubicBezTo>
                            <a:pt x="131" y="136"/>
                            <a:pt x="130" y="136"/>
                            <a:pt x="130" y="137"/>
                          </a:cubicBezTo>
                          <a:cubicBezTo>
                            <a:pt x="115" y="147"/>
                            <a:pt x="115" y="147"/>
                            <a:pt x="115" y="147"/>
                          </a:cubicBezTo>
                          <a:cubicBezTo>
                            <a:pt x="114" y="148"/>
                            <a:pt x="112" y="147"/>
                            <a:pt x="111" y="146"/>
                          </a:cubicBezTo>
                          <a:cubicBezTo>
                            <a:pt x="101" y="132"/>
                            <a:pt x="101" y="132"/>
                            <a:pt x="101" y="132"/>
                          </a:cubicBezTo>
                          <a:cubicBezTo>
                            <a:pt x="94" y="135"/>
                            <a:pt x="86" y="137"/>
                            <a:pt x="78" y="137"/>
                          </a:cubicBezTo>
                          <a:cubicBezTo>
                            <a:pt x="75" y="154"/>
                            <a:pt x="75" y="154"/>
                            <a:pt x="75" y="154"/>
                          </a:cubicBezTo>
                          <a:cubicBezTo>
                            <a:pt x="75" y="155"/>
                            <a:pt x="73" y="156"/>
                            <a:pt x="72" y="156"/>
                          </a:cubicBezTo>
                          <a:close/>
                          <a:moveTo>
                            <a:pt x="58" y="147"/>
                          </a:moveTo>
                          <a:cubicBezTo>
                            <a:pt x="70" y="149"/>
                            <a:pt x="70" y="149"/>
                            <a:pt x="70" y="149"/>
                          </a:cubicBezTo>
                          <a:cubicBezTo>
                            <a:pt x="73" y="133"/>
                            <a:pt x="73" y="133"/>
                            <a:pt x="73" y="133"/>
                          </a:cubicBezTo>
                          <a:cubicBezTo>
                            <a:pt x="73" y="132"/>
                            <a:pt x="74" y="131"/>
                            <a:pt x="76" y="131"/>
                          </a:cubicBezTo>
                          <a:cubicBezTo>
                            <a:pt x="76" y="131"/>
                            <a:pt x="76" y="131"/>
                            <a:pt x="76" y="131"/>
                          </a:cubicBezTo>
                          <a:cubicBezTo>
                            <a:pt x="85" y="131"/>
                            <a:pt x="93" y="129"/>
                            <a:pt x="101" y="125"/>
                          </a:cubicBezTo>
                          <a:cubicBezTo>
                            <a:pt x="102" y="125"/>
                            <a:pt x="104" y="125"/>
                            <a:pt x="105" y="126"/>
                          </a:cubicBezTo>
                          <a:cubicBezTo>
                            <a:pt x="114" y="140"/>
                            <a:pt x="114" y="140"/>
                            <a:pt x="114" y="140"/>
                          </a:cubicBezTo>
                          <a:cubicBezTo>
                            <a:pt x="124" y="134"/>
                            <a:pt x="124" y="134"/>
                            <a:pt x="124" y="134"/>
                          </a:cubicBezTo>
                          <a:cubicBezTo>
                            <a:pt x="114" y="120"/>
                            <a:pt x="114" y="120"/>
                            <a:pt x="114" y="120"/>
                          </a:cubicBezTo>
                          <a:cubicBezTo>
                            <a:pt x="113" y="119"/>
                            <a:pt x="113" y="117"/>
                            <a:pt x="115" y="116"/>
                          </a:cubicBezTo>
                          <a:cubicBezTo>
                            <a:pt x="120" y="110"/>
                            <a:pt x="125" y="104"/>
                            <a:pt x="127" y="96"/>
                          </a:cubicBezTo>
                          <a:cubicBezTo>
                            <a:pt x="128" y="95"/>
                            <a:pt x="129" y="94"/>
                            <a:pt x="131" y="94"/>
                          </a:cubicBezTo>
                          <a:cubicBezTo>
                            <a:pt x="147" y="98"/>
                            <a:pt x="147" y="98"/>
                            <a:pt x="147" y="98"/>
                          </a:cubicBezTo>
                          <a:cubicBezTo>
                            <a:pt x="149" y="86"/>
                            <a:pt x="149" y="86"/>
                            <a:pt x="149" y="86"/>
                          </a:cubicBezTo>
                          <a:cubicBezTo>
                            <a:pt x="133" y="83"/>
                            <a:pt x="133" y="83"/>
                            <a:pt x="133" y="83"/>
                          </a:cubicBezTo>
                          <a:cubicBezTo>
                            <a:pt x="132" y="83"/>
                            <a:pt x="131" y="81"/>
                            <a:pt x="131" y="80"/>
                          </a:cubicBezTo>
                          <a:cubicBezTo>
                            <a:pt x="131" y="72"/>
                            <a:pt x="129" y="64"/>
                            <a:pt x="126" y="57"/>
                          </a:cubicBezTo>
                          <a:cubicBezTo>
                            <a:pt x="126" y="56"/>
                            <a:pt x="126" y="54"/>
                            <a:pt x="127" y="53"/>
                          </a:cubicBezTo>
                          <a:cubicBezTo>
                            <a:pt x="142" y="44"/>
                            <a:pt x="142" y="44"/>
                            <a:pt x="142" y="44"/>
                          </a:cubicBezTo>
                          <a:cubicBezTo>
                            <a:pt x="135" y="34"/>
                            <a:pt x="135" y="34"/>
                            <a:pt x="135" y="34"/>
                          </a:cubicBezTo>
                          <a:cubicBezTo>
                            <a:pt x="121" y="43"/>
                            <a:pt x="121" y="43"/>
                            <a:pt x="121" y="43"/>
                          </a:cubicBezTo>
                          <a:cubicBezTo>
                            <a:pt x="120" y="44"/>
                            <a:pt x="118" y="44"/>
                            <a:pt x="117" y="43"/>
                          </a:cubicBezTo>
                          <a:cubicBezTo>
                            <a:pt x="112" y="36"/>
                            <a:pt x="104" y="32"/>
                            <a:pt x="96" y="29"/>
                          </a:cubicBezTo>
                          <a:cubicBezTo>
                            <a:pt x="95" y="28"/>
                            <a:pt x="94" y="27"/>
                            <a:pt x="94" y="25"/>
                          </a:cubicBezTo>
                          <a:cubicBezTo>
                            <a:pt x="98" y="9"/>
                            <a:pt x="98" y="9"/>
                            <a:pt x="98" y="9"/>
                          </a:cubicBezTo>
                          <a:cubicBezTo>
                            <a:pt x="86" y="6"/>
                            <a:pt x="86" y="6"/>
                            <a:pt x="86" y="6"/>
                          </a:cubicBezTo>
                          <a:cubicBezTo>
                            <a:pt x="83" y="23"/>
                            <a:pt x="83" y="23"/>
                            <a:pt x="83" y="23"/>
                          </a:cubicBezTo>
                          <a:cubicBezTo>
                            <a:pt x="83" y="24"/>
                            <a:pt x="82" y="25"/>
                            <a:pt x="80" y="25"/>
                          </a:cubicBezTo>
                          <a:cubicBezTo>
                            <a:pt x="71" y="25"/>
                            <a:pt x="63" y="27"/>
                            <a:pt x="55" y="31"/>
                          </a:cubicBezTo>
                          <a:cubicBezTo>
                            <a:pt x="54" y="31"/>
                            <a:pt x="52" y="31"/>
                            <a:pt x="51" y="30"/>
                          </a:cubicBezTo>
                          <a:cubicBezTo>
                            <a:pt x="42" y="16"/>
                            <a:pt x="42" y="16"/>
                            <a:pt x="42" y="16"/>
                          </a:cubicBezTo>
                          <a:cubicBezTo>
                            <a:pt x="32" y="22"/>
                            <a:pt x="32" y="22"/>
                            <a:pt x="32" y="22"/>
                          </a:cubicBezTo>
                          <a:cubicBezTo>
                            <a:pt x="42" y="36"/>
                            <a:pt x="42" y="36"/>
                            <a:pt x="42" y="36"/>
                          </a:cubicBezTo>
                          <a:cubicBezTo>
                            <a:pt x="43" y="37"/>
                            <a:pt x="42" y="39"/>
                            <a:pt x="41" y="40"/>
                          </a:cubicBezTo>
                          <a:cubicBezTo>
                            <a:pt x="36" y="46"/>
                            <a:pt x="31" y="52"/>
                            <a:pt x="29" y="60"/>
                          </a:cubicBezTo>
                          <a:cubicBezTo>
                            <a:pt x="28" y="61"/>
                            <a:pt x="27" y="62"/>
                            <a:pt x="25" y="61"/>
                          </a:cubicBezTo>
                          <a:cubicBezTo>
                            <a:pt x="9" y="58"/>
                            <a:pt x="9" y="58"/>
                            <a:pt x="9" y="58"/>
                          </a:cubicBezTo>
                          <a:cubicBezTo>
                            <a:pt x="6" y="70"/>
                            <a:pt x="6" y="70"/>
                            <a:pt x="6" y="70"/>
                          </a:cubicBezTo>
                          <a:cubicBezTo>
                            <a:pt x="23" y="73"/>
                            <a:pt x="23" y="73"/>
                            <a:pt x="23" y="73"/>
                          </a:cubicBezTo>
                          <a:cubicBezTo>
                            <a:pt x="24" y="73"/>
                            <a:pt x="25" y="74"/>
                            <a:pt x="25" y="76"/>
                          </a:cubicBezTo>
                          <a:cubicBezTo>
                            <a:pt x="25" y="84"/>
                            <a:pt x="26" y="92"/>
                            <a:pt x="30" y="99"/>
                          </a:cubicBezTo>
                          <a:cubicBezTo>
                            <a:pt x="30" y="100"/>
                            <a:pt x="30" y="102"/>
                            <a:pt x="28" y="103"/>
                          </a:cubicBezTo>
                          <a:cubicBezTo>
                            <a:pt x="14" y="112"/>
                            <a:pt x="14" y="112"/>
                            <a:pt x="14" y="112"/>
                          </a:cubicBezTo>
                          <a:cubicBezTo>
                            <a:pt x="21" y="121"/>
                            <a:pt x="21" y="121"/>
                            <a:pt x="21" y="121"/>
                          </a:cubicBezTo>
                          <a:cubicBezTo>
                            <a:pt x="35" y="112"/>
                            <a:pt x="35" y="112"/>
                            <a:pt x="35" y="112"/>
                          </a:cubicBezTo>
                          <a:cubicBezTo>
                            <a:pt x="36" y="112"/>
                            <a:pt x="38" y="112"/>
                            <a:pt x="39" y="113"/>
                          </a:cubicBezTo>
                          <a:cubicBezTo>
                            <a:pt x="44" y="119"/>
                            <a:pt x="52" y="124"/>
                            <a:pt x="60" y="127"/>
                          </a:cubicBezTo>
                          <a:cubicBezTo>
                            <a:pt x="61" y="128"/>
                            <a:pt x="62" y="129"/>
                            <a:pt x="61" y="131"/>
                          </a:cubicBezTo>
                          <a:lnTo>
                            <a:pt x="58"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43" name="Freeform 479">
                      <a:extLst>
                        <a:ext uri="{FF2B5EF4-FFF2-40B4-BE49-F238E27FC236}">
                          <a16:creationId xmlns:a16="http://schemas.microsoft.com/office/drawing/2014/main" id="{A930043B-7929-4927-9FCA-0B7BCB7211B0}"/>
                        </a:ext>
                      </a:extLst>
                    </p:cNvPr>
                    <p:cNvSpPr>
                      <a:spLocks noEditPoints="1"/>
                    </p:cNvSpPr>
                    <p:nvPr/>
                  </p:nvSpPr>
                  <p:spPr bwMode="auto">
                    <a:xfrm>
                      <a:off x="6689726" y="5491163"/>
                      <a:ext cx="168275" cy="169863"/>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6 h 62"/>
                        <a:gd name="T12" fmla="*/ 6 w 62"/>
                        <a:gd name="T13" fmla="*/ 31 h 62"/>
                        <a:gd name="T14" fmla="*/ 31 w 62"/>
                        <a:gd name="T15" fmla="*/ 56 h 62"/>
                        <a:gd name="T16" fmla="*/ 56 w 62"/>
                        <a:gd name="T17" fmla="*/ 31 h 62"/>
                        <a:gd name="T18" fmla="*/ 31 w 62"/>
                        <a:gd name="T19" fmla="*/ 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6"/>
                          </a:moveTo>
                          <a:cubicBezTo>
                            <a:pt x="17" y="6"/>
                            <a:pt x="6" y="17"/>
                            <a:pt x="6" y="31"/>
                          </a:cubicBezTo>
                          <a:cubicBezTo>
                            <a:pt x="6" y="45"/>
                            <a:pt x="17" y="56"/>
                            <a:pt x="31" y="56"/>
                          </a:cubicBezTo>
                          <a:cubicBezTo>
                            <a:pt x="44" y="56"/>
                            <a:pt x="56" y="45"/>
                            <a:pt x="56" y="31"/>
                          </a:cubicBezTo>
                          <a:cubicBezTo>
                            <a:pt x="56" y="17"/>
                            <a:pt x="44"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grpSp>
            </p:grpSp>
            <p:sp>
              <p:nvSpPr>
                <p:cNvPr id="344" name="TextBox 343">
                  <a:extLst>
                    <a:ext uri="{FF2B5EF4-FFF2-40B4-BE49-F238E27FC236}">
                      <a16:creationId xmlns:a16="http://schemas.microsoft.com/office/drawing/2014/main" id="{6E2794F8-A9D2-4EF7-979A-82E43D55918E}"/>
                    </a:ext>
                  </a:extLst>
                </p:cNvPr>
                <p:cNvSpPr txBox="1"/>
                <p:nvPr/>
              </p:nvSpPr>
              <p:spPr>
                <a:xfrm>
                  <a:off x="2313162" y="3762084"/>
                  <a:ext cx="1182319"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1DAB9E"/>
                      </a:solidFill>
                      <a:effectLst/>
                      <a:uLnTx/>
                      <a:uFillTx/>
                      <a:latin typeface="Segoe UI Semibold" panose="020B0702040204020203" pitchFamily="34" charset="0"/>
                      <a:ea typeface="+mn-ea"/>
                      <a:cs typeface="Segoe UI Semibold" panose="020B0702040204020203" pitchFamily="34" charset="0"/>
                    </a:rPr>
                    <a:t>Offerings</a:t>
                  </a:r>
                  <a:endParaRPr kumimoji="0" lang="en-IN" sz="1800" b="0" i="0" u="none" strike="noStrike" kern="0" cap="none" spc="0" normalizeH="0" baseline="0" noProof="0" dirty="0">
                    <a:ln>
                      <a:noFill/>
                    </a:ln>
                    <a:solidFill>
                      <a:srgbClr val="1DAB9E"/>
                    </a:solidFill>
                    <a:effectLst/>
                    <a:uLnTx/>
                    <a:uFillTx/>
                    <a:latin typeface="Segoe UI Semibold" panose="020B0702040204020203" pitchFamily="34" charset="0"/>
                    <a:ea typeface="+mn-ea"/>
                    <a:cs typeface="Segoe UI Semibold" panose="020B0702040204020203" pitchFamily="34" charset="0"/>
                  </a:endParaRPr>
                </a:p>
              </p:txBody>
            </p:sp>
          </p:grpSp>
        </p:grpSp>
        <p:sp>
          <p:nvSpPr>
            <p:cNvPr id="39" name="Rectangle 38">
              <a:extLst>
                <a:ext uri="{FF2B5EF4-FFF2-40B4-BE49-F238E27FC236}">
                  <a16:creationId xmlns:a16="http://schemas.microsoft.com/office/drawing/2014/main" id="{432E2378-FD24-4DF9-ADD6-909C8EFEAC12}"/>
                </a:ext>
              </a:extLst>
            </p:cNvPr>
            <p:cNvSpPr/>
            <p:nvPr/>
          </p:nvSpPr>
          <p:spPr>
            <a:xfrm>
              <a:off x="245861" y="1485733"/>
              <a:ext cx="5393799" cy="4700698"/>
            </a:xfrm>
            <a:prstGeom prst="rect">
              <a:avLst/>
            </a:prstGeom>
            <a:noFill/>
            <a:ln>
              <a:solidFill>
                <a:srgbClr val="1DA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pic>
        <p:nvPicPr>
          <p:cNvPr id="244" name="Picture 243">
            <a:extLst>
              <a:ext uri="{FF2B5EF4-FFF2-40B4-BE49-F238E27FC236}">
                <a16:creationId xmlns:a16="http://schemas.microsoft.com/office/drawing/2014/main" id="{3786F205-0E12-49D2-B745-3A6ACFA810A6}"/>
              </a:ext>
            </a:extLst>
          </p:cNvPr>
          <p:cNvPicPr>
            <a:picLocks noChangeAspect="1"/>
          </p:cNvPicPr>
          <p:nvPr/>
        </p:nvPicPr>
        <p:blipFill>
          <a:blip r:embed="rId3"/>
          <a:stretch>
            <a:fillRect/>
          </a:stretch>
        </p:blipFill>
        <p:spPr>
          <a:xfrm>
            <a:off x="7477318" y="4487632"/>
            <a:ext cx="3236208" cy="2381528"/>
          </a:xfrm>
          <a:prstGeom prst="rect">
            <a:avLst/>
          </a:prstGeom>
        </p:spPr>
      </p:pic>
    </p:spTree>
    <p:extLst>
      <p:ext uri="{BB962C8B-B14F-4D97-AF65-F5344CB8AC3E}">
        <p14:creationId xmlns:p14="http://schemas.microsoft.com/office/powerpoint/2010/main" val="3416039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Intelliswift Migration Packages</a:t>
            </a:r>
          </a:p>
        </p:txBody>
      </p:sp>
      <p:graphicFrame>
        <p:nvGraphicFramePr>
          <p:cNvPr id="99" name="Table 99">
            <a:extLst>
              <a:ext uri="{FF2B5EF4-FFF2-40B4-BE49-F238E27FC236}">
                <a16:creationId xmlns:a16="http://schemas.microsoft.com/office/drawing/2014/main" id="{E60307E9-F7D6-4172-919E-997BC28F5484}"/>
              </a:ext>
            </a:extLst>
          </p:cNvPr>
          <p:cNvGraphicFramePr>
            <a:graphicFrameLocks noGrp="1"/>
          </p:cNvGraphicFramePr>
          <p:nvPr/>
        </p:nvGraphicFramePr>
        <p:xfrm>
          <a:off x="304338" y="1092097"/>
          <a:ext cx="11744721" cy="3931920"/>
        </p:xfrm>
        <a:graphic>
          <a:graphicData uri="http://schemas.openxmlformats.org/drawingml/2006/table">
            <a:tbl>
              <a:tblPr firstRow="1" bandRow="1">
                <a:tableStyleId>{5C22544A-7EE6-4342-B048-85BDC9FD1C3A}</a:tableStyleId>
              </a:tblPr>
              <a:tblGrid>
                <a:gridCol w="2924805">
                  <a:extLst>
                    <a:ext uri="{9D8B030D-6E8A-4147-A177-3AD203B41FA5}">
                      <a16:colId xmlns:a16="http://schemas.microsoft.com/office/drawing/2014/main" val="1447790090"/>
                    </a:ext>
                  </a:extLst>
                </a:gridCol>
                <a:gridCol w="2939972">
                  <a:extLst>
                    <a:ext uri="{9D8B030D-6E8A-4147-A177-3AD203B41FA5}">
                      <a16:colId xmlns:a16="http://schemas.microsoft.com/office/drawing/2014/main" val="524620399"/>
                    </a:ext>
                  </a:extLst>
                </a:gridCol>
                <a:gridCol w="1469986">
                  <a:extLst>
                    <a:ext uri="{9D8B030D-6E8A-4147-A177-3AD203B41FA5}">
                      <a16:colId xmlns:a16="http://schemas.microsoft.com/office/drawing/2014/main" val="571158327"/>
                    </a:ext>
                  </a:extLst>
                </a:gridCol>
                <a:gridCol w="1626237">
                  <a:extLst>
                    <a:ext uri="{9D8B030D-6E8A-4147-A177-3AD203B41FA5}">
                      <a16:colId xmlns:a16="http://schemas.microsoft.com/office/drawing/2014/main" val="639749096"/>
                    </a:ext>
                  </a:extLst>
                </a:gridCol>
                <a:gridCol w="2783721">
                  <a:extLst>
                    <a:ext uri="{9D8B030D-6E8A-4147-A177-3AD203B41FA5}">
                      <a16:colId xmlns:a16="http://schemas.microsoft.com/office/drawing/2014/main" val="1313607891"/>
                    </a:ext>
                  </a:extLst>
                </a:gridCol>
              </a:tblGrid>
              <a:tr h="316957">
                <a:tc>
                  <a:txBody>
                    <a:bodyPr/>
                    <a:lstStyle/>
                    <a:p>
                      <a:pPr algn="ctr"/>
                      <a:endParaRPr lang="en-IN" sz="1400" dirty="0"/>
                    </a:p>
                  </a:txBody>
                  <a:tcPr anchor="ctr">
                    <a:lnL w="6350" cap="flat" cmpd="sng" algn="ctr">
                      <a:solidFill>
                        <a:srgbClr val="15AF97"/>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rgbClr val="15AF97"/>
                      </a:solidFill>
                      <a:prstDash val="solid"/>
                      <a:round/>
                      <a:headEnd type="none" w="med" len="med"/>
                      <a:tailEnd type="none" w="med" len="med"/>
                    </a:lnT>
                    <a:lnB w="6350" cap="flat" cmpd="sng" algn="ctr">
                      <a:solidFill>
                        <a:srgbClr val="15AF97"/>
                      </a:solidFill>
                      <a:prstDash val="solid"/>
                      <a:round/>
                      <a:headEnd type="none" w="med" len="med"/>
                      <a:tailEnd type="none" w="med" len="med"/>
                    </a:lnB>
                    <a:solidFill>
                      <a:srgbClr val="15AF97"/>
                    </a:solidFill>
                  </a:tcPr>
                </a:tc>
                <a:tc>
                  <a:txBody>
                    <a:bodyPr/>
                    <a:lstStyle/>
                    <a:p>
                      <a:pPr algn="ctr"/>
                      <a:r>
                        <a:rPr lang="en-IN" sz="1600" dirty="0">
                          <a:latin typeface="Segoe UI Semibold" panose="020B0702040204020203" pitchFamily="34" charset="0"/>
                          <a:cs typeface="Segoe UI Semibold" panose="020B0702040204020203" pitchFamily="34" charset="0"/>
                        </a:rPr>
                        <a:t>Bronze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rgbClr val="15AF97"/>
                      </a:solidFill>
                      <a:prstDash val="solid"/>
                      <a:round/>
                      <a:headEnd type="none" w="med" len="med"/>
                      <a:tailEnd type="none" w="med" len="med"/>
                    </a:lnT>
                    <a:lnB w="6350" cap="flat" cmpd="sng" algn="ctr">
                      <a:solidFill>
                        <a:srgbClr val="15AF97"/>
                      </a:solidFill>
                      <a:prstDash val="solid"/>
                      <a:round/>
                      <a:headEnd type="none" w="med" len="med"/>
                      <a:tailEnd type="none" w="med" len="med"/>
                    </a:lnB>
                    <a:solidFill>
                      <a:srgbClr val="0080B7"/>
                    </a:solidFill>
                  </a:tcPr>
                </a:tc>
                <a:tc gridSpan="2">
                  <a:txBody>
                    <a:bodyPr/>
                    <a:lstStyle/>
                    <a:p>
                      <a:pPr algn="ctr"/>
                      <a:r>
                        <a:rPr lang="en-IN" sz="1600" dirty="0">
                          <a:latin typeface="Segoe UI Semibold" panose="020B0702040204020203" pitchFamily="34" charset="0"/>
                          <a:cs typeface="Segoe UI Semibold" panose="020B0702040204020203" pitchFamily="34" charset="0"/>
                        </a:rPr>
                        <a:t>Silver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rgbClr val="15AF97"/>
                      </a:solidFill>
                      <a:prstDash val="solid"/>
                      <a:round/>
                      <a:headEnd type="none" w="med" len="med"/>
                      <a:tailEnd type="none" w="med" len="med"/>
                    </a:lnT>
                    <a:lnB w="6350" cap="flat" cmpd="sng" algn="ctr">
                      <a:solidFill>
                        <a:srgbClr val="15AF97"/>
                      </a:solidFill>
                      <a:prstDash val="solid"/>
                      <a:round/>
                      <a:headEnd type="none" w="med" len="med"/>
                      <a:tailEnd type="none" w="med" len="med"/>
                    </a:lnB>
                    <a:solidFill>
                      <a:srgbClr val="919189"/>
                    </a:solidFill>
                  </a:tcPr>
                </a:tc>
                <a:tc hMerge="1">
                  <a:txBody>
                    <a:bodyPr/>
                    <a:lstStyle/>
                    <a:p>
                      <a:endParaRPr lang="en-IN"/>
                    </a:p>
                  </a:txBody>
                  <a:tcPr/>
                </a:tc>
                <a:tc>
                  <a:txBody>
                    <a:bodyPr/>
                    <a:lstStyle/>
                    <a:p>
                      <a:pPr algn="ctr"/>
                      <a:r>
                        <a:rPr lang="en-IN" sz="1600" dirty="0">
                          <a:latin typeface="Segoe UI Semibold" panose="020B0702040204020203" pitchFamily="34" charset="0"/>
                          <a:cs typeface="Segoe UI Semibold" panose="020B0702040204020203" pitchFamily="34" charset="0"/>
                        </a:rPr>
                        <a:t>Custom</a:t>
                      </a:r>
                    </a:p>
                  </a:txBody>
                  <a:tcPr anchor="ctr">
                    <a:lnL w="12700" cap="flat" cmpd="sng" algn="ctr">
                      <a:solidFill>
                        <a:schemeClr val="bg1"/>
                      </a:solidFill>
                      <a:prstDash val="solid"/>
                      <a:round/>
                      <a:headEnd type="none" w="med" len="med"/>
                      <a:tailEnd type="none" w="med" len="med"/>
                    </a:lnL>
                    <a:lnR w="6350" cap="flat" cmpd="sng" algn="ctr">
                      <a:solidFill>
                        <a:srgbClr val="15AF97"/>
                      </a:solidFill>
                      <a:prstDash val="solid"/>
                      <a:round/>
                      <a:headEnd type="none" w="med" len="med"/>
                      <a:tailEnd type="none" w="med" len="med"/>
                    </a:lnR>
                    <a:lnT w="6350" cap="flat" cmpd="sng" algn="ctr">
                      <a:solidFill>
                        <a:srgbClr val="15AF97"/>
                      </a:solidFill>
                      <a:prstDash val="solid"/>
                      <a:round/>
                      <a:headEnd type="none" w="med" len="med"/>
                      <a:tailEnd type="none" w="med" len="med"/>
                    </a:lnT>
                    <a:lnB w="6350" cap="flat" cmpd="sng" algn="ctr">
                      <a:solidFill>
                        <a:srgbClr val="15AF97"/>
                      </a:solidFill>
                      <a:prstDash val="solid"/>
                      <a:round/>
                      <a:headEnd type="none" w="med" len="med"/>
                      <a:tailEnd type="none" w="med" len="med"/>
                    </a:lnB>
                    <a:solidFill>
                      <a:srgbClr val="F7A600"/>
                    </a:solidFill>
                  </a:tcPr>
                </a:tc>
                <a:extLst>
                  <a:ext uri="{0D108BD9-81ED-4DB2-BD59-A6C34878D82A}">
                    <a16:rowId xmlns:a16="http://schemas.microsoft.com/office/drawing/2014/main" val="3378698814"/>
                  </a:ext>
                </a:extLst>
              </a:tr>
              <a:tr h="285261">
                <a:tc>
                  <a:txBody>
                    <a:bodyPr/>
                    <a:lstStyle/>
                    <a:p>
                      <a:pPr algn="ctr"/>
                      <a:r>
                        <a:rPr lang="en-IN" sz="1400" dirty="0">
                          <a:latin typeface="Segoe UI Semibold" panose="020B0702040204020203" pitchFamily="34" charset="0"/>
                          <a:cs typeface="Segoe UI Semibold" panose="020B0702040204020203" pitchFamily="34" charset="0"/>
                        </a:rPr>
                        <a:t>Timeline</a:t>
                      </a:r>
                    </a:p>
                  </a:txBody>
                  <a:tcPr anchor="ctr">
                    <a:lnL w="6350" cap="flat" cmpd="sng" algn="ctr">
                      <a:solidFill>
                        <a:srgbClr val="15AF97"/>
                      </a:solidFill>
                      <a:prstDash val="solid"/>
                      <a:round/>
                      <a:headEnd type="none" w="med" len="med"/>
                      <a:tailEnd type="none" w="med" len="med"/>
                    </a:lnL>
                    <a:lnR w="6350" cap="flat" cmpd="sng" algn="ctr">
                      <a:solidFill>
                        <a:srgbClr val="15AF97"/>
                      </a:solidFill>
                      <a:prstDash val="solid"/>
                      <a:round/>
                      <a:headEnd type="none" w="med" len="med"/>
                      <a:tailEnd type="none" w="med" len="med"/>
                    </a:lnR>
                    <a:lnT w="6350" cap="flat" cmpd="sng" algn="ctr">
                      <a:solidFill>
                        <a:srgbClr val="15AF97"/>
                      </a:solidFill>
                      <a:prstDash val="solid"/>
                      <a:round/>
                      <a:headEnd type="none" w="med" len="med"/>
                      <a:tailEnd type="none" w="med" len="med"/>
                    </a:lnT>
                    <a:lnB w="6350" cap="flat" cmpd="sng" algn="ctr">
                      <a:solidFill>
                        <a:srgbClr val="15AF97"/>
                      </a:solidFill>
                      <a:prstDash val="solid"/>
                      <a:round/>
                      <a:headEnd type="none" w="med" len="med"/>
                      <a:tailEnd type="none" w="med" len="med"/>
                    </a:lnB>
                  </a:tcPr>
                </a:tc>
                <a:tc>
                  <a:txBody>
                    <a:bodyPr/>
                    <a:lstStyle/>
                    <a:p>
                      <a:pPr algn="ctr"/>
                      <a:r>
                        <a:rPr lang="en-IN" sz="1200" dirty="0"/>
                        <a:t>4-6 weeks of effort</a:t>
                      </a:r>
                    </a:p>
                  </a:txBody>
                  <a:tcPr anchor="ctr">
                    <a:lnL w="6350" cap="flat" cmpd="sng" algn="ctr">
                      <a:solidFill>
                        <a:srgbClr val="15AF97"/>
                      </a:solidFill>
                      <a:prstDash val="solid"/>
                      <a:round/>
                      <a:headEnd type="none" w="med" len="med"/>
                      <a:tailEnd type="none" w="med" len="med"/>
                    </a:lnL>
                    <a:lnR w="6350" cap="flat" cmpd="sng" algn="ctr">
                      <a:solidFill>
                        <a:srgbClr val="15AF97"/>
                      </a:solidFill>
                      <a:prstDash val="solid"/>
                      <a:round/>
                      <a:headEnd type="none" w="med" len="med"/>
                      <a:tailEnd type="none" w="med" len="med"/>
                    </a:lnR>
                    <a:lnT w="6350" cap="flat" cmpd="sng" algn="ctr">
                      <a:solidFill>
                        <a:srgbClr val="15AF97"/>
                      </a:solidFill>
                      <a:prstDash val="solid"/>
                      <a:round/>
                      <a:headEnd type="none" w="med" len="med"/>
                      <a:tailEnd type="none" w="med" len="med"/>
                    </a:lnT>
                    <a:lnB w="6350" cap="flat" cmpd="sng" algn="ctr">
                      <a:solidFill>
                        <a:srgbClr val="15AF97"/>
                      </a:solidFill>
                      <a:prstDash val="solid"/>
                      <a:round/>
                      <a:headEnd type="none" w="med" len="med"/>
                      <a:tailEnd type="none" w="med" len="med"/>
                    </a:lnB>
                    <a:solidFill>
                      <a:srgbClr val="CBD8E6"/>
                    </a:solidFill>
                  </a:tcPr>
                </a:tc>
                <a:tc gridSpan="2">
                  <a:txBody>
                    <a:bodyPr/>
                    <a:lstStyle/>
                    <a:p>
                      <a:pPr algn="ctr"/>
                      <a:r>
                        <a:rPr lang="en-US" sz="1200" dirty="0"/>
                        <a:t>10 -12 weeks of effort</a:t>
                      </a:r>
                    </a:p>
                  </a:txBody>
                  <a:tcPr anchor="ctr">
                    <a:lnL w="6350" cap="flat" cmpd="sng" algn="ctr">
                      <a:solidFill>
                        <a:srgbClr val="15AF97"/>
                      </a:solidFill>
                      <a:prstDash val="solid"/>
                      <a:round/>
                      <a:headEnd type="none" w="med" len="med"/>
                      <a:tailEnd type="none" w="med" len="med"/>
                    </a:lnL>
                    <a:lnR w="6350" cap="flat" cmpd="sng" algn="ctr">
                      <a:solidFill>
                        <a:srgbClr val="15AF97"/>
                      </a:solidFill>
                      <a:prstDash val="solid"/>
                      <a:round/>
                      <a:headEnd type="none" w="med" len="med"/>
                      <a:tailEnd type="none" w="med" len="med"/>
                    </a:lnR>
                    <a:lnT w="6350" cap="flat" cmpd="sng" algn="ctr">
                      <a:solidFill>
                        <a:srgbClr val="15AF97"/>
                      </a:solidFill>
                      <a:prstDash val="solid"/>
                      <a:round/>
                      <a:headEnd type="none" w="med" len="med"/>
                      <a:tailEnd type="none" w="med" len="med"/>
                    </a:lnT>
                    <a:lnB w="6350" cap="flat" cmpd="sng" algn="ctr">
                      <a:solidFill>
                        <a:srgbClr val="15AF97"/>
                      </a:solidFill>
                      <a:prstDash val="solid"/>
                      <a:round/>
                      <a:headEnd type="none" w="med" len="med"/>
                      <a:tailEnd type="none" w="med" len="med"/>
                    </a:lnB>
                    <a:solidFill>
                      <a:srgbClr val="DCDCDA"/>
                    </a:solidFill>
                  </a:tcPr>
                </a:tc>
                <a:tc hMerge="1">
                  <a:txBody>
                    <a:bodyPr/>
                    <a:lstStyle/>
                    <a:p>
                      <a:endParaRPr lang="en-IN"/>
                    </a:p>
                  </a:txBody>
                  <a:tcPr/>
                </a:tc>
                <a:tc>
                  <a:txBody>
                    <a:bodyPr/>
                    <a:lstStyle/>
                    <a:p>
                      <a:pPr algn="ctr"/>
                      <a:r>
                        <a:rPr lang="en-US" sz="1200" dirty="0"/>
                        <a:t>Custom Efforts; Post Assessment</a:t>
                      </a:r>
                    </a:p>
                  </a:txBody>
                  <a:tcPr anchor="ctr">
                    <a:lnL w="6350" cap="flat" cmpd="sng" algn="ctr">
                      <a:solidFill>
                        <a:srgbClr val="15AF97"/>
                      </a:solidFill>
                      <a:prstDash val="solid"/>
                      <a:round/>
                      <a:headEnd type="none" w="med" len="med"/>
                      <a:tailEnd type="none" w="med" len="med"/>
                    </a:lnL>
                    <a:lnR w="6350" cap="flat" cmpd="sng" algn="ctr">
                      <a:solidFill>
                        <a:srgbClr val="15AF97"/>
                      </a:solidFill>
                      <a:prstDash val="solid"/>
                      <a:round/>
                      <a:headEnd type="none" w="med" len="med"/>
                      <a:tailEnd type="none" w="med" len="med"/>
                    </a:lnR>
                    <a:lnT w="6350" cap="flat" cmpd="sng" algn="ctr">
                      <a:solidFill>
                        <a:srgbClr val="15AF97"/>
                      </a:solidFill>
                      <a:prstDash val="solid"/>
                      <a:round/>
                      <a:headEnd type="none" w="med" len="med"/>
                      <a:tailEnd type="none" w="med" len="med"/>
                    </a:lnT>
                    <a:lnB w="6350" cap="flat" cmpd="sng" algn="ctr">
                      <a:solidFill>
                        <a:srgbClr val="15AF97"/>
                      </a:solidFill>
                      <a:prstDash val="solid"/>
                      <a:round/>
                      <a:headEnd type="none" w="med" len="med"/>
                      <a:tailEnd type="none" w="med" len="med"/>
                    </a:lnB>
                    <a:solidFill>
                      <a:srgbClr val="FCE1CB"/>
                    </a:solidFill>
                  </a:tcPr>
                </a:tc>
                <a:extLst>
                  <a:ext uri="{0D108BD9-81ED-4DB2-BD59-A6C34878D82A}">
                    <a16:rowId xmlns:a16="http://schemas.microsoft.com/office/drawing/2014/main" val="3054480508"/>
                  </a:ext>
                </a:extLst>
              </a:tr>
              <a:tr h="285261">
                <a:tc>
                  <a:txBody>
                    <a:bodyPr/>
                    <a:lstStyle/>
                    <a:p>
                      <a:pPr algn="ctr"/>
                      <a:r>
                        <a:rPr lang="en-IN" sz="1400" dirty="0">
                          <a:latin typeface="Segoe UI Semibold" panose="020B0702040204020203" pitchFamily="34" charset="0"/>
                          <a:cs typeface="Segoe UI Semibold" panose="020B0702040204020203" pitchFamily="34" charset="0"/>
                        </a:rPr>
                        <a:t>Migration Plan</a:t>
                      </a:r>
                    </a:p>
                  </a:txBody>
                  <a:tcPr anchor="ctr">
                    <a:lnL w="6350" cap="flat" cmpd="sng" algn="ctr">
                      <a:solidFill>
                        <a:srgbClr val="15AF97"/>
                      </a:solidFill>
                      <a:prstDash val="solid"/>
                      <a:round/>
                      <a:headEnd type="none" w="med" len="med"/>
                      <a:tailEnd type="none" w="med" len="med"/>
                    </a:lnL>
                    <a:lnR w="6350" cap="flat" cmpd="sng" algn="ctr">
                      <a:solidFill>
                        <a:srgbClr val="15AF97"/>
                      </a:solidFill>
                      <a:prstDash val="solid"/>
                      <a:round/>
                      <a:headEnd type="none" w="med" len="med"/>
                      <a:tailEnd type="none" w="med" len="med"/>
                    </a:lnR>
                    <a:lnT w="6350" cap="flat" cmpd="sng" algn="ctr">
                      <a:solidFill>
                        <a:srgbClr val="15AF97"/>
                      </a:solidFill>
                      <a:prstDash val="solid"/>
                      <a:round/>
                      <a:headEnd type="none" w="med" len="med"/>
                      <a:tailEnd type="none" w="med" len="med"/>
                    </a:lnT>
                    <a:lnB w="6350" cap="flat" cmpd="sng" algn="ctr">
                      <a:solidFill>
                        <a:srgbClr val="15AF97"/>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kern="1200" noProof="0" dirty="0">
                          <a:solidFill>
                            <a:schemeClr val="dk1"/>
                          </a:solidFill>
                          <a:latin typeface="+mn-lt"/>
                          <a:ea typeface="+mn-ea"/>
                          <a:cs typeface="+mn-cs"/>
                        </a:rPr>
                        <a:t>Assessment – Week 1</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kern="1200" noProof="0" dirty="0">
                          <a:solidFill>
                            <a:schemeClr val="dk1"/>
                          </a:solidFill>
                          <a:latin typeface="+mn-lt"/>
                          <a:ea typeface="+mn-ea"/>
                          <a:cs typeface="+mn-cs"/>
                        </a:rPr>
                        <a:t>Execution – Week 2, 3 and 4</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kern="1200" noProof="0" dirty="0">
                          <a:solidFill>
                            <a:schemeClr val="dk1"/>
                          </a:solidFill>
                          <a:latin typeface="+mn-lt"/>
                          <a:ea typeface="+mn-ea"/>
                          <a:cs typeface="+mn-cs"/>
                        </a:rPr>
                        <a:t>Validation &amp; Documentation – Week 5</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kern="1200" noProof="0" dirty="0">
                          <a:solidFill>
                            <a:schemeClr val="dk1"/>
                          </a:solidFill>
                          <a:latin typeface="+mn-lt"/>
                          <a:ea typeface="+mn-ea"/>
                          <a:cs typeface="+mn-cs"/>
                        </a:rPr>
                        <a:t>Warranty &amp; Support – Week 6 and 7</a:t>
                      </a:r>
                    </a:p>
                  </a:txBody>
                  <a:tcPr anchor="ctr">
                    <a:lnL w="6350" cap="flat" cmpd="sng" algn="ctr">
                      <a:solidFill>
                        <a:srgbClr val="15AF97"/>
                      </a:solidFill>
                      <a:prstDash val="solid"/>
                      <a:round/>
                      <a:headEnd type="none" w="med" len="med"/>
                      <a:tailEnd type="none" w="med" len="med"/>
                    </a:lnL>
                    <a:lnR w="6350" cap="flat" cmpd="sng" algn="ctr">
                      <a:solidFill>
                        <a:srgbClr val="15AF97"/>
                      </a:solidFill>
                      <a:prstDash val="solid"/>
                      <a:round/>
                      <a:headEnd type="none" w="med" len="med"/>
                      <a:tailEnd type="none" w="med" len="med"/>
                    </a:lnR>
                    <a:lnT w="6350" cap="flat" cmpd="sng" algn="ctr">
                      <a:solidFill>
                        <a:srgbClr val="15AF97"/>
                      </a:solidFill>
                      <a:prstDash val="solid"/>
                      <a:round/>
                      <a:headEnd type="none" w="med" len="med"/>
                      <a:tailEnd type="none" w="med" len="med"/>
                    </a:lnT>
                    <a:lnB w="6350" cap="flat" cmpd="sng" algn="ctr">
                      <a:solidFill>
                        <a:srgbClr val="15AF97"/>
                      </a:solidFill>
                      <a:prstDash val="solid"/>
                      <a:round/>
                      <a:headEnd type="none" w="med" len="med"/>
                      <a:tailEnd type="none" w="med" len="med"/>
                    </a:lnB>
                    <a:solidFill>
                      <a:schemeClr val="bg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100" kern="1200" noProof="0" dirty="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kern="1200" noProof="0" dirty="0">
                          <a:solidFill>
                            <a:schemeClr val="dk1"/>
                          </a:solidFill>
                          <a:latin typeface="+mn-lt"/>
                          <a:ea typeface="+mn-ea"/>
                          <a:cs typeface="+mn-cs"/>
                        </a:rPr>
                        <a:t>Assessment – Week 1 and 2</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kern="1200" noProof="0" dirty="0">
                          <a:solidFill>
                            <a:schemeClr val="dk1"/>
                          </a:solidFill>
                          <a:latin typeface="+mn-lt"/>
                          <a:ea typeface="+mn-ea"/>
                          <a:cs typeface="+mn-cs"/>
                        </a:rPr>
                        <a:t>Execution – Week 3 to Week 8</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kern="1200" noProof="0" dirty="0">
                          <a:solidFill>
                            <a:schemeClr val="dk1"/>
                          </a:solidFill>
                          <a:latin typeface="+mn-lt"/>
                          <a:ea typeface="+mn-ea"/>
                          <a:cs typeface="+mn-cs"/>
                        </a:rPr>
                        <a:t>Validation &amp; Documentation – Week 9, 10, 11</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kern="1200" noProof="0" dirty="0">
                          <a:solidFill>
                            <a:schemeClr val="dk1"/>
                          </a:solidFill>
                          <a:latin typeface="+mn-lt"/>
                          <a:ea typeface="+mn-ea"/>
                          <a:cs typeface="+mn-cs"/>
                        </a:rPr>
                        <a:t>Warranty &amp; Support – Week 12 and 13</a:t>
                      </a:r>
                    </a:p>
                  </a:txBody>
                  <a:tcPr anchor="ctr">
                    <a:lnL w="6350" cap="flat" cmpd="sng" algn="ctr">
                      <a:solidFill>
                        <a:srgbClr val="15AF97"/>
                      </a:solidFill>
                      <a:prstDash val="solid"/>
                      <a:round/>
                      <a:headEnd type="none" w="med" len="med"/>
                      <a:tailEnd type="none" w="med" len="med"/>
                    </a:lnL>
                    <a:lnR w="6350" cap="flat" cmpd="sng" algn="ctr">
                      <a:solidFill>
                        <a:srgbClr val="15AF97"/>
                      </a:solidFill>
                      <a:prstDash val="solid"/>
                      <a:round/>
                      <a:headEnd type="none" w="med" len="med"/>
                      <a:tailEnd type="none" w="med" len="med"/>
                    </a:lnR>
                    <a:lnT w="6350" cap="flat" cmpd="sng" algn="ctr">
                      <a:solidFill>
                        <a:srgbClr val="15AF97"/>
                      </a:solidFill>
                      <a:prstDash val="solid"/>
                      <a:round/>
                      <a:headEnd type="none" w="med" len="med"/>
                      <a:tailEnd type="none" w="med" len="med"/>
                    </a:lnT>
                    <a:lnB w="6350" cap="flat" cmpd="sng" algn="ctr">
                      <a:solidFill>
                        <a:srgbClr val="15AF97"/>
                      </a:solidFill>
                      <a:prstDash val="solid"/>
                      <a:round/>
                      <a:headEnd type="none" w="med" len="med"/>
                      <a:tailEnd type="none" w="med" len="med"/>
                    </a:lnB>
                    <a:solidFill>
                      <a:schemeClr val="bg1"/>
                    </a:solidFill>
                  </a:tcPr>
                </a:tc>
                <a:tc hMerge="1">
                  <a:txBody>
                    <a:bodyPr/>
                    <a:lstStyle/>
                    <a:p>
                      <a:endParaRPr lang="en-IN"/>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noProof="0" dirty="0">
                          <a:solidFill>
                            <a:schemeClr val="dk1"/>
                          </a:solidFill>
                          <a:latin typeface="+mn-lt"/>
                          <a:ea typeface="+mn-ea"/>
                          <a:cs typeface="+mn-cs"/>
                        </a:rPr>
                        <a:t>Custom</a:t>
                      </a:r>
                    </a:p>
                  </a:txBody>
                  <a:tcPr anchor="ctr">
                    <a:lnL w="6350" cap="flat" cmpd="sng" algn="ctr">
                      <a:solidFill>
                        <a:srgbClr val="15AF97"/>
                      </a:solidFill>
                      <a:prstDash val="solid"/>
                      <a:round/>
                      <a:headEnd type="none" w="med" len="med"/>
                      <a:tailEnd type="none" w="med" len="med"/>
                    </a:lnL>
                    <a:lnR w="6350" cap="flat" cmpd="sng" algn="ctr">
                      <a:solidFill>
                        <a:srgbClr val="15AF97"/>
                      </a:solidFill>
                      <a:prstDash val="solid"/>
                      <a:round/>
                      <a:headEnd type="none" w="med" len="med"/>
                      <a:tailEnd type="none" w="med" len="med"/>
                    </a:lnR>
                    <a:lnT w="6350" cap="flat" cmpd="sng" algn="ctr">
                      <a:solidFill>
                        <a:srgbClr val="15AF97"/>
                      </a:solidFill>
                      <a:prstDash val="solid"/>
                      <a:round/>
                      <a:headEnd type="none" w="med" len="med"/>
                      <a:tailEnd type="none" w="med" len="med"/>
                    </a:lnT>
                    <a:lnB w="6350" cap="flat" cmpd="sng" algn="ctr">
                      <a:solidFill>
                        <a:srgbClr val="15AF97"/>
                      </a:solidFill>
                      <a:prstDash val="solid"/>
                      <a:round/>
                      <a:headEnd type="none" w="med" len="med"/>
                      <a:tailEnd type="none" w="med" len="med"/>
                    </a:lnB>
                    <a:solidFill>
                      <a:schemeClr val="bg1"/>
                    </a:solidFill>
                  </a:tcPr>
                </a:tc>
                <a:extLst>
                  <a:ext uri="{0D108BD9-81ED-4DB2-BD59-A6C34878D82A}">
                    <a16:rowId xmlns:a16="http://schemas.microsoft.com/office/drawing/2014/main" val="977057669"/>
                  </a:ext>
                </a:extLst>
              </a:tr>
              <a:tr h="285261">
                <a:tc>
                  <a:txBody>
                    <a:bodyPr/>
                    <a:lstStyle/>
                    <a:p>
                      <a:pPr algn="ctr"/>
                      <a:r>
                        <a:rPr lang="en-IN" sz="1400" dirty="0">
                          <a:latin typeface="Segoe UI Semibold" panose="020B0702040204020203" pitchFamily="34" charset="0"/>
                          <a:cs typeface="Segoe UI Semibold" panose="020B0702040204020203" pitchFamily="34" charset="0"/>
                        </a:rPr>
                        <a:t>Number of Proxies</a:t>
                      </a:r>
                    </a:p>
                  </a:txBody>
                  <a:tcPr anchor="ctr">
                    <a:lnL w="6350" cap="flat" cmpd="sng" algn="ctr">
                      <a:solidFill>
                        <a:srgbClr val="15AF97"/>
                      </a:solidFill>
                      <a:prstDash val="solid"/>
                      <a:round/>
                      <a:headEnd type="none" w="med" len="med"/>
                      <a:tailEnd type="none" w="med" len="med"/>
                    </a:lnL>
                    <a:lnR w="6350" cap="flat" cmpd="sng" algn="ctr">
                      <a:solidFill>
                        <a:srgbClr val="15AF97"/>
                      </a:solidFill>
                      <a:prstDash val="solid"/>
                      <a:round/>
                      <a:headEnd type="none" w="med" len="med"/>
                      <a:tailEnd type="none" w="med" len="med"/>
                    </a:lnR>
                    <a:lnT w="6350" cap="flat" cmpd="sng" algn="ctr">
                      <a:solidFill>
                        <a:srgbClr val="15AF97"/>
                      </a:solidFill>
                      <a:prstDash val="solid"/>
                      <a:round/>
                      <a:headEnd type="none" w="med" len="med"/>
                      <a:tailEnd type="none" w="med" len="med"/>
                    </a:lnT>
                    <a:lnB w="6350" cap="flat" cmpd="sng" algn="ctr">
                      <a:solidFill>
                        <a:srgbClr val="15AF97"/>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1D1D1B"/>
                          </a:solidFill>
                          <a:effectLst/>
                          <a:uLnTx/>
                          <a:uFillTx/>
                          <a:latin typeface="+mn-lt"/>
                          <a:ea typeface="+mn-ea"/>
                          <a:cs typeface="+mn-cs"/>
                        </a:rPr>
                        <a:t>&lt;100 Proxies</a:t>
                      </a:r>
                    </a:p>
                  </a:txBody>
                  <a:tcPr anchor="ctr">
                    <a:lnL w="6350" cap="flat" cmpd="sng" algn="ctr">
                      <a:solidFill>
                        <a:srgbClr val="15AF97"/>
                      </a:solidFill>
                      <a:prstDash val="solid"/>
                      <a:round/>
                      <a:headEnd type="none" w="med" len="med"/>
                      <a:tailEnd type="none" w="med" len="med"/>
                    </a:lnL>
                    <a:lnR w="6350" cap="flat" cmpd="sng" algn="ctr">
                      <a:solidFill>
                        <a:srgbClr val="15AF97"/>
                      </a:solidFill>
                      <a:prstDash val="solid"/>
                      <a:round/>
                      <a:headEnd type="none" w="med" len="med"/>
                      <a:tailEnd type="none" w="med" len="med"/>
                    </a:lnR>
                    <a:lnT w="6350" cap="flat" cmpd="sng" algn="ctr">
                      <a:solidFill>
                        <a:srgbClr val="15AF97"/>
                      </a:solidFill>
                      <a:prstDash val="solid"/>
                      <a:round/>
                      <a:headEnd type="none" w="med" len="med"/>
                      <a:tailEnd type="none" w="med" len="med"/>
                    </a:lnT>
                    <a:lnB w="6350" cap="flat" cmpd="sng" algn="ctr">
                      <a:solidFill>
                        <a:srgbClr val="15AF97"/>
                      </a:solidFill>
                      <a:prstDash val="solid"/>
                      <a:round/>
                      <a:headEnd type="none" w="med" len="med"/>
                      <a:tailEnd type="none" w="med" len="med"/>
                    </a:lnB>
                    <a:solidFill>
                      <a:srgbClr val="CBD8E6"/>
                    </a:solidFill>
                  </a:tcPr>
                </a:tc>
                <a:tc gridSpan="2">
                  <a:txBody>
                    <a:bodyPr/>
                    <a:lstStyle/>
                    <a:p>
                      <a:pPr algn="ctr"/>
                      <a:r>
                        <a:rPr lang="en-IN" sz="1200" dirty="0"/>
                        <a:t>&lt;200 Proxies</a:t>
                      </a:r>
                    </a:p>
                  </a:txBody>
                  <a:tcPr anchor="ctr">
                    <a:lnL w="6350" cap="flat" cmpd="sng" algn="ctr">
                      <a:solidFill>
                        <a:srgbClr val="15AF97"/>
                      </a:solidFill>
                      <a:prstDash val="solid"/>
                      <a:round/>
                      <a:headEnd type="none" w="med" len="med"/>
                      <a:tailEnd type="none" w="med" len="med"/>
                    </a:lnL>
                    <a:lnR w="6350" cap="flat" cmpd="sng" algn="ctr">
                      <a:solidFill>
                        <a:srgbClr val="15AF97"/>
                      </a:solidFill>
                      <a:prstDash val="solid"/>
                      <a:round/>
                      <a:headEnd type="none" w="med" len="med"/>
                      <a:tailEnd type="none" w="med" len="med"/>
                    </a:lnR>
                    <a:lnT w="6350" cap="flat" cmpd="sng" algn="ctr">
                      <a:solidFill>
                        <a:srgbClr val="15AF97"/>
                      </a:solidFill>
                      <a:prstDash val="solid"/>
                      <a:round/>
                      <a:headEnd type="none" w="med" len="med"/>
                      <a:tailEnd type="none" w="med" len="med"/>
                    </a:lnT>
                    <a:lnB w="6350" cap="flat" cmpd="sng" algn="ctr">
                      <a:solidFill>
                        <a:srgbClr val="15AF97"/>
                      </a:solidFill>
                      <a:prstDash val="solid"/>
                      <a:round/>
                      <a:headEnd type="none" w="med" len="med"/>
                      <a:tailEnd type="none" w="med" len="med"/>
                    </a:lnB>
                    <a:solidFill>
                      <a:srgbClr val="DCDCDA"/>
                    </a:solidFill>
                  </a:tcPr>
                </a:tc>
                <a:tc hMerge="1">
                  <a:txBody>
                    <a:bodyPr/>
                    <a:lstStyle/>
                    <a:p>
                      <a:endParaRPr lang="en-IN"/>
                    </a:p>
                  </a:txBody>
                  <a:tcPr/>
                </a:tc>
                <a:tc rowSpan="3">
                  <a:txBody>
                    <a:bodyPr/>
                    <a:lstStyle/>
                    <a:p>
                      <a:pPr marL="180000" indent="-180000" algn="l">
                        <a:spcBef>
                          <a:spcPts val="600"/>
                        </a:spcBef>
                        <a:spcAft>
                          <a:spcPts val="600"/>
                        </a:spcAft>
                        <a:buFont typeface="Arial" panose="020B0604020202020204" pitchFamily="34" charset="0"/>
                        <a:buChar char="•"/>
                      </a:pPr>
                      <a:r>
                        <a:rPr lang="en-US" sz="1200" dirty="0"/>
                        <a:t>Customized package as per customer landscape</a:t>
                      </a:r>
                    </a:p>
                    <a:p>
                      <a:pPr marL="180000" indent="-180000" algn="l">
                        <a:spcBef>
                          <a:spcPts val="600"/>
                        </a:spcBef>
                        <a:spcAft>
                          <a:spcPts val="600"/>
                        </a:spcAft>
                        <a:buFont typeface="Arial" panose="020B0604020202020204" pitchFamily="34" charset="0"/>
                        <a:buChar char="•"/>
                      </a:pPr>
                      <a:r>
                        <a:rPr lang="en-US" sz="1200" dirty="0"/>
                        <a:t>Derive efforts Post Assessment</a:t>
                      </a:r>
                    </a:p>
                  </a:txBody>
                  <a:tcPr anchor="ctr">
                    <a:lnL w="6350" cap="flat" cmpd="sng" algn="ctr">
                      <a:solidFill>
                        <a:srgbClr val="15AF97"/>
                      </a:solidFill>
                      <a:prstDash val="solid"/>
                      <a:round/>
                      <a:headEnd type="none" w="med" len="med"/>
                      <a:tailEnd type="none" w="med" len="med"/>
                    </a:lnL>
                    <a:lnR w="6350" cap="flat" cmpd="sng" algn="ctr">
                      <a:solidFill>
                        <a:srgbClr val="15AF97"/>
                      </a:solidFill>
                      <a:prstDash val="solid"/>
                      <a:round/>
                      <a:headEnd type="none" w="med" len="med"/>
                      <a:tailEnd type="none" w="med" len="med"/>
                    </a:lnR>
                    <a:lnT w="6350" cap="flat" cmpd="sng" algn="ctr">
                      <a:solidFill>
                        <a:srgbClr val="15AF97"/>
                      </a:solidFill>
                      <a:prstDash val="solid"/>
                      <a:round/>
                      <a:headEnd type="none" w="med" len="med"/>
                      <a:tailEnd type="none" w="med" len="med"/>
                    </a:lnT>
                    <a:lnB w="6350" cap="flat" cmpd="sng" algn="ctr">
                      <a:solidFill>
                        <a:srgbClr val="15AF97"/>
                      </a:solidFill>
                      <a:prstDash val="solid"/>
                      <a:round/>
                      <a:headEnd type="none" w="med" len="med"/>
                      <a:tailEnd type="none" w="med" len="med"/>
                    </a:lnB>
                    <a:solidFill>
                      <a:srgbClr val="FCE1CB"/>
                    </a:solidFill>
                  </a:tcPr>
                </a:tc>
                <a:extLst>
                  <a:ext uri="{0D108BD9-81ED-4DB2-BD59-A6C34878D82A}">
                    <a16:rowId xmlns:a16="http://schemas.microsoft.com/office/drawing/2014/main" val="2611760272"/>
                  </a:ext>
                </a:extLst>
              </a:tr>
              <a:tr h="285261">
                <a:tc>
                  <a:txBody>
                    <a:bodyPr/>
                    <a:lstStyle/>
                    <a:p>
                      <a:pPr algn="ctr"/>
                      <a:r>
                        <a:rPr lang="en-US" sz="1400" dirty="0">
                          <a:latin typeface="Segoe UI Semibold" panose="020B0702040204020203" pitchFamily="34" charset="0"/>
                          <a:cs typeface="Segoe UI Semibold" panose="020B0702040204020203" pitchFamily="34" charset="0"/>
                        </a:rPr>
                        <a:t>Number of Source Org Env. to Migrate</a:t>
                      </a:r>
                      <a:endParaRPr lang="en-IN" sz="1400" dirty="0">
                        <a:latin typeface="Segoe UI Semibold" panose="020B0702040204020203" pitchFamily="34" charset="0"/>
                        <a:cs typeface="Segoe UI Semibold" panose="020B0702040204020203" pitchFamily="34" charset="0"/>
                      </a:endParaRPr>
                    </a:p>
                  </a:txBody>
                  <a:tcPr anchor="ctr">
                    <a:lnL w="6350" cap="flat" cmpd="sng" algn="ctr">
                      <a:solidFill>
                        <a:srgbClr val="15AF97"/>
                      </a:solidFill>
                      <a:prstDash val="solid"/>
                      <a:round/>
                      <a:headEnd type="none" w="med" len="med"/>
                      <a:tailEnd type="none" w="med" len="med"/>
                    </a:lnL>
                    <a:lnR w="6350" cap="flat" cmpd="sng" algn="ctr">
                      <a:solidFill>
                        <a:srgbClr val="15AF97"/>
                      </a:solidFill>
                      <a:prstDash val="solid"/>
                      <a:round/>
                      <a:headEnd type="none" w="med" len="med"/>
                      <a:tailEnd type="none" w="med" len="med"/>
                    </a:lnR>
                    <a:lnT w="6350" cap="flat" cmpd="sng" algn="ctr">
                      <a:solidFill>
                        <a:srgbClr val="15AF97"/>
                      </a:solidFill>
                      <a:prstDash val="solid"/>
                      <a:round/>
                      <a:headEnd type="none" w="med" len="med"/>
                      <a:tailEnd type="none" w="med" len="med"/>
                    </a:lnT>
                    <a:lnB w="6350" cap="flat" cmpd="sng" algn="ctr">
                      <a:solidFill>
                        <a:srgbClr val="15AF97"/>
                      </a:solidFill>
                      <a:prstDash val="solid"/>
                      <a:round/>
                      <a:headEnd type="none" w="med" len="med"/>
                      <a:tailEnd type="none" w="med" len="med"/>
                    </a:lnB>
                    <a:solidFill>
                      <a:schemeClr val="bg1"/>
                    </a:solidFill>
                  </a:tcPr>
                </a:tc>
                <a:tc>
                  <a:txBody>
                    <a:bodyPr/>
                    <a:lstStyle/>
                    <a:p>
                      <a:pPr algn="ctr"/>
                      <a:r>
                        <a:rPr lang="en-IN" sz="1200" dirty="0"/>
                        <a:t>&lt;3 environments</a:t>
                      </a:r>
                    </a:p>
                  </a:txBody>
                  <a:tcPr anchor="ctr">
                    <a:lnL w="6350" cap="flat" cmpd="sng" algn="ctr">
                      <a:solidFill>
                        <a:srgbClr val="15AF97"/>
                      </a:solidFill>
                      <a:prstDash val="solid"/>
                      <a:round/>
                      <a:headEnd type="none" w="med" len="med"/>
                      <a:tailEnd type="none" w="med" len="med"/>
                    </a:lnL>
                    <a:lnR w="6350" cap="flat" cmpd="sng" algn="ctr">
                      <a:solidFill>
                        <a:srgbClr val="15AF97"/>
                      </a:solidFill>
                      <a:prstDash val="solid"/>
                      <a:round/>
                      <a:headEnd type="none" w="med" len="med"/>
                      <a:tailEnd type="none" w="med" len="med"/>
                    </a:lnR>
                    <a:lnT w="6350" cap="flat" cmpd="sng" algn="ctr">
                      <a:solidFill>
                        <a:srgbClr val="15AF97"/>
                      </a:solidFill>
                      <a:prstDash val="solid"/>
                      <a:round/>
                      <a:headEnd type="none" w="med" len="med"/>
                      <a:tailEnd type="none" w="med" len="med"/>
                    </a:lnT>
                    <a:lnB w="6350" cap="flat" cmpd="sng" algn="ctr">
                      <a:solidFill>
                        <a:srgbClr val="15AF97"/>
                      </a:solidFill>
                      <a:prstDash val="solid"/>
                      <a:round/>
                      <a:headEnd type="none" w="med" len="med"/>
                      <a:tailEnd type="none" w="med" len="med"/>
                    </a:lnB>
                    <a:solidFill>
                      <a:srgbClr val="E7EDF3"/>
                    </a:solidFill>
                  </a:tcPr>
                </a:tc>
                <a:tc gridSpan="2">
                  <a:txBody>
                    <a:bodyPr/>
                    <a:lstStyle/>
                    <a:p>
                      <a:pPr algn="ctr"/>
                      <a:r>
                        <a:rPr lang="en-IN" sz="1200" dirty="0"/>
                        <a:t>&lt;5 environments</a:t>
                      </a:r>
                    </a:p>
                  </a:txBody>
                  <a:tcPr anchor="ctr">
                    <a:lnL w="6350" cap="flat" cmpd="sng" algn="ctr">
                      <a:solidFill>
                        <a:srgbClr val="15AF97"/>
                      </a:solidFill>
                      <a:prstDash val="solid"/>
                      <a:round/>
                      <a:headEnd type="none" w="med" len="med"/>
                      <a:tailEnd type="none" w="med" len="med"/>
                    </a:lnL>
                    <a:lnR w="6350" cap="flat" cmpd="sng" algn="ctr">
                      <a:solidFill>
                        <a:srgbClr val="15AF97"/>
                      </a:solidFill>
                      <a:prstDash val="solid"/>
                      <a:round/>
                      <a:headEnd type="none" w="med" len="med"/>
                      <a:tailEnd type="none" w="med" len="med"/>
                    </a:lnR>
                    <a:lnT w="6350" cap="flat" cmpd="sng" algn="ctr">
                      <a:solidFill>
                        <a:srgbClr val="15AF97"/>
                      </a:solidFill>
                      <a:prstDash val="solid"/>
                      <a:round/>
                      <a:headEnd type="none" w="med" len="med"/>
                      <a:tailEnd type="none" w="med" len="med"/>
                    </a:lnT>
                    <a:lnB w="6350" cap="flat" cmpd="sng" algn="ctr">
                      <a:solidFill>
                        <a:srgbClr val="15AF97"/>
                      </a:solidFill>
                      <a:prstDash val="solid"/>
                      <a:round/>
                      <a:headEnd type="none" w="med" len="med"/>
                      <a:tailEnd type="none" w="med" len="med"/>
                    </a:lnB>
                    <a:solidFill>
                      <a:srgbClr val="EEEEED"/>
                    </a:solidFill>
                  </a:tcPr>
                </a:tc>
                <a:tc hMerge="1">
                  <a:txBody>
                    <a:bodyPr/>
                    <a:lstStyle/>
                    <a:p>
                      <a:endParaRPr lang="en-IN"/>
                    </a:p>
                  </a:txBody>
                  <a:tcPr/>
                </a:tc>
                <a:tc vMerge="1">
                  <a:txBody>
                    <a:bodyPr/>
                    <a:lstStyle/>
                    <a:p>
                      <a:endParaRPr lang="en-IN"/>
                    </a:p>
                  </a:txBody>
                  <a:tcPr/>
                </a:tc>
                <a:extLst>
                  <a:ext uri="{0D108BD9-81ED-4DB2-BD59-A6C34878D82A}">
                    <a16:rowId xmlns:a16="http://schemas.microsoft.com/office/drawing/2014/main" val="3663397920"/>
                  </a:ext>
                </a:extLst>
              </a:tr>
              <a:tr h="285261">
                <a:tc>
                  <a:txBody>
                    <a:bodyPr/>
                    <a:lstStyle/>
                    <a:p>
                      <a:pPr algn="ctr"/>
                      <a:r>
                        <a:rPr lang="en-IN" sz="1400" dirty="0">
                          <a:latin typeface="Segoe UI Semibold" panose="020B0702040204020203" pitchFamily="34" charset="0"/>
                          <a:cs typeface="Segoe UI Semibold" panose="020B0702040204020203" pitchFamily="34" charset="0"/>
                        </a:rPr>
                        <a:t>Number of Orgs </a:t>
                      </a:r>
                    </a:p>
                  </a:txBody>
                  <a:tcPr anchor="ctr">
                    <a:lnL w="6350" cap="flat" cmpd="sng" algn="ctr">
                      <a:solidFill>
                        <a:srgbClr val="15AF97"/>
                      </a:solidFill>
                      <a:prstDash val="solid"/>
                      <a:round/>
                      <a:headEnd type="none" w="med" len="med"/>
                      <a:tailEnd type="none" w="med" len="med"/>
                    </a:lnL>
                    <a:lnR w="6350" cap="flat" cmpd="sng" algn="ctr">
                      <a:solidFill>
                        <a:srgbClr val="15AF97"/>
                      </a:solidFill>
                      <a:prstDash val="solid"/>
                      <a:round/>
                      <a:headEnd type="none" w="med" len="med"/>
                      <a:tailEnd type="none" w="med" len="med"/>
                    </a:lnR>
                    <a:lnT w="6350" cap="flat" cmpd="sng" algn="ctr">
                      <a:solidFill>
                        <a:srgbClr val="15AF97"/>
                      </a:solidFill>
                      <a:prstDash val="solid"/>
                      <a:round/>
                      <a:headEnd type="none" w="med" len="med"/>
                      <a:tailEnd type="none" w="med" len="med"/>
                    </a:lnT>
                    <a:lnB w="6350" cap="flat" cmpd="sng" algn="ctr">
                      <a:solidFill>
                        <a:srgbClr val="15AF97"/>
                      </a:solidFill>
                      <a:prstDash val="solid"/>
                      <a:round/>
                      <a:headEnd type="none" w="med" len="med"/>
                      <a:tailEnd type="none" w="med" len="med"/>
                    </a:lnB>
                  </a:tcPr>
                </a:tc>
                <a:tc>
                  <a:txBody>
                    <a:bodyPr/>
                    <a:lstStyle/>
                    <a:p>
                      <a:pPr algn="ctr"/>
                      <a:r>
                        <a:rPr lang="en-IN" sz="1200" dirty="0"/>
                        <a:t>&lt;1 Org</a:t>
                      </a:r>
                    </a:p>
                  </a:txBody>
                  <a:tcPr anchor="ctr">
                    <a:lnL w="6350" cap="flat" cmpd="sng" algn="ctr">
                      <a:solidFill>
                        <a:srgbClr val="15AF97"/>
                      </a:solidFill>
                      <a:prstDash val="solid"/>
                      <a:round/>
                      <a:headEnd type="none" w="med" len="med"/>
                      <a:tailEnd type="none" w="med" len="med"/>
                    </a:lnL>
                    <a:lnR w="6350" cap="flat" cmpd="sng" algn="ctr">
                      <a:solidFill>
                        <a:srgbClr val="15AF97"/>
                      </a:solidFill>
                      <a:prstDash val="solid"/>
                      <a:round/>
                      <a:headEnd type="none" w="med" len="med"/>
                      <a:tailEnd type="none" w="med" len="med"/>
                    </a:lnR>
                    <a:lnT w="6350" cap="flat" cmpd="sng" algn="ctr">
                      <a:solidFill>
                        <a:srgbClr val="15AF97"/>
                      </a:solidFill>
                      <a:prstDash val="solid"/>
                      <a:round/>
                      <a:headEnd type="none" w="med" len="med"/>
                      <a:tailEnd type="none" w="med" len="med"/>
                    </a:lnT>
                    <a:lnB w="6350" cap="flat" cmpd="sng" algn="ctr">
                      <a:solidFill>
                        <a:srgbClr val="15AF97"/>
                      </a:solidFill>
                      <a:prstDash val="solid"/>
                      <a:round/>
                      <a:headEnd type="none" w="med" len="med"/>
                      <a:tailEnd type="none" w="med" len="med"/>
                    </a:lnB>
                    <a:solidFill>
                      <a:srgbClr val="CBD8E6"/>
                    </a:solidFill>
                  </a:tcPr>
                </a:tc>
                <a:tc gridSpan="2">
                  <a:txBody>
                    <a:bodyPr/>
                    <a:lstStyle/>
                    <a:p>
                      <a:pPr algn="ctr"/>
                      <a:r>
                        <a:rPr lang="en-IN" sz="1200" dirty="0"/>
                        <a:t>&lt;2 Org</a:t>
                      </a:r>
                    </a:p>
                  </a:txBody>
                  <a:tcPr anchor="ctr">
                    <a:lnL w="6350" cap="flat" cmpd="sng" algn="ctr">
                      <a:solidFill>
                        <a:srgbClr val="15AF97"/>
                      </a:solidFill>
                      <a:prstDash val="solid"/>
                      <a:round/>
                      <a:headEnd type="none" w="med" len="med"/>
                      <a:tailEnd type="none" w="med" len="med"/>
                    </a:lnL>
                    <a:lnR w="6350" cap="flat" cmpd="sng" algn="ctr">
                      <a:solidFill>
                        <a:srgbClr val="15AF97"/>
                      </a:solidFill>
                      <a:prstDash val="solid"/>
                      <a:round/>
                      <a:headEnd type="none" w="med" len="med"/>
                      <a:tailEnd type="none" w="med" len="med"/>
                    </a:lnR>
                    <a:lnT w="6350" cap="flat" cmpd="sng" algn="ctr">
                      <a:solidFill>
                        <a:srgbClr val="15AF97"/>
                      </a:solidFill>
                      <a:prstDash val="solid"/>
                      <a:round/>
                      <a:headEnd type="none" w="med" len="med"/>
                      <a:tailEnd type="none" w="med" len="med"/>
                    </a:lnT>
                    <a:lnB w="6350" cap="flat" cmpd="sng" algn="ctr">
                      <a:solidFill>
                        <a:srgbClr val="15AF97"/>
                      </a:solidFill>
                      <a:prstDash val="solid"/>
                      <a:round/>
                      <a:headEnd type="none" w="med" len="med"/>
                      <a:tailEnd type="none" w="med" len="med"/>
                    </a:lnB>
                    <a:solidFill>
                      <a:srgbClr val="DCDCDA"/>
                    </a:solidFill>
                  </a:tcPr>
                </a:tc>
                <a:tc hMerge="1">
                  <a:txBody>
                    <a:bodyPr/>
                    <a:lstStyle/>
                    <a:p>
                      <a:endParaRPr lang="en-IN"/>
                    </a:p>
                  </a:txBody>
                  <a:tcPr/>
                </a:tc>
                <a:tc vMerge="1">
                  <a:txBody>
                    <a:bodyPr/>
                    <a:lstStyle/>
                    <a:p>
                      <a:endParaRPr lang="en-IN"/>
                    </a:p>
                  </a:txBody>
                  <a:tcPr/>
                </a:tc>
                <a:extLst>
                  <a:ext uri="{0D108BD9-81ED-4DB2-BD59-A6C34878D82A}">
                    <a16:rowId xmlns:a16="http://schemas.microsoft.com/office/drawing/2014/main" val="2873048138"/>
                  </a:ext>
                </a:extLst>
              </a:tr>
              <a:tr h="672537">
                <a:tc>
                  <a:txBody>
                    <a:bodyPr/>
                    <a:lstStyle/>
                    <a:p>
                      <a:pPr algn="ctr"/>
                      <a:r>
                        <a:rPr lang="en-IN" sz="1400" dirty="0">
                          <a:latin typeface="Segoe UI Semibold" panose="020B0702040204020203" pitchFamily="34" charset="0"/>
                          <a:cs typeface="Segoe UI Semibold" panose="020B0702040204020203" pitchFamily="34" charset="0"/>
                        </a:rPr>
                        <a:t>In Scope</a:t>
                      </a:r>
                    </a:p>
                  </a:txBody>
                  <a:tcPr anchor="ctr">
                    <a:lnL w="6350" cap="flat" cmpd="sng" algn="ctr">
                      <a:solidFill>
                        <a:srgbClr val="15AF97"/>
                      </a:solidFill>
                      <a:prstDash val="solid"/>
                      <a:round/>
                      <a:headEnd type="none" w="med" len="med"/>
                      <a:tailEnd type="none" w="med" len="med"/>
                    </a:lnL>
                    <a:lnR w="6350" cap="flat" cmpd="sng" algn="ctr">
                      <a:solidFill>
                        <a:srgbClr val="15AF97"/>
                      </a:solidFill>
                      <a:prstDash val="solid"/>
                      <a:round/>
                      <a:headEnd type="none" w="med" len="med"/>
                      <a:tailEnd type="none" w="med" len="med"/>
                    </a:lnR>
                    <a:lnT w="6350" cap="flat" cmpd="sng" algn="ctr">
                      <a:solidFill>
                        <a:srgbClr val="15AF97"/>
                      </a:solidFill>
                      <a:prstDash val="solid"/>
                      <a:round/>
                      <a:headEnd type="none" w="med" len="med"/>
                      <a:tailEnd type="none" w="med" len="med"/>
                    </a:lnT>
                    <a:lnB w="6350" cap="flat" cmpd="sng" algn="ctr">
                      <a:solidFill>
                        <a:srgbClr val="15AF97"/>
                      </a:solidFill>
                      <a:prstDash val="solid"/>
                      <a:round/>
                      <a:headEnd type="none" w="med" len="med"/>
                      <a:tailEnd type="none" w="med" len="med"/>
                    </a:lnB>
                    <a:solidFill>
                      <a:schemeClr val="bg1"/>
                    </a:solidFill>
                  </a:tcPr>
                </a:tc>
                <a:tc gridSpan="2">
                  <a:txBody>
                    <a:bodyPr/>
                    <a:lstStyle/>
                    <a:p>
                      <a:pPr marL="228600" indent="-228600" algn="l">
                        <a:buFont typeface="+mj-lt"/>
                        <a:buAutoNum type="arabicPeriod"/>
                      </a:pPr>
                      <a:r>
                        <a:rPr lang="en-IN" sz="1100" dirty="0"/>
                        <a:t>Current State Assessment</a:t>
                      </a:r>
                    </a:p>
                    <a:p>
                      <a:pPr marL="228600" indent="-228600" algn="l">
                        <a:buFont typeface="+mj-lt"/>
                        <a:buAutoNum type="arabicPeriod"/>
                      </a:pPr>
                      <a:r>
                        <a:rPr lang="en-US" sz="1100" dirty="0"/>
                        <a:t>Pre-requisite verification &amp; Pilot execution of migration</a:t>
                      </a:r>
                    </a:p>
                    <a:p>
                      <a:pPr marL="228600" indent="-228600" algn="l">
                        <a:buFont typeface="+mj-lt"/>
                        <a:buAutoNum type="arabicPeriod"/>
                      </a:pPr>
                      <a:r>
                        <a:rPr lang="en-US" sz="1100" dirty="0"/>
                        <a:t>Migration of API Proxies across all environments</a:t>
                      </a:r>
                    </a:p>
                    <a:p>
                      <a:pPr marL="228600" indent="-228600" algn="l">
                        <a:buFont typeface="+mj-lt"/>
                        <a:buAutoNum type="arabicPeriod"/>
                      </a:pPr>
                      <a:r>
                        <a:rPr lang="en-US" sz="1100" dirty="0"/>
                        <a:t>Code Refactoring for deprecated components (excluding Extensions policies)</a:t>
                      </a:r>
                    </a:p>
                  </a:txBody>
                  <a:tcPr anchor="ctr">
                    <a:lnL w="6350" cap="flat" cmpd="sng" algn="ctr">
                      <a:solidFill>
                        <a:srgbClr val="15AF97"/>
                      </a:solidFill>
                      <a:prstDash val="solid"/>
                      <a:round/>
                      <a:headEnd type="none" w="med" len="med"/>
                      <a:tailEnd type="none" w="med" len="med"/>
                    </a:lnL>
                    <a:lnR w="6350" cap="flat" cmpd="sng" algn="ctr">
                      <a:solidFill>
                        <a:srgbClr val="15AF97"/>
                      </a:solidFill>
                      <a:prstDash val="solid"/>
                      <a:round/>
                      <a:headEnd type="none" w="med" len="med"/>
                      <a:tailEnd type="none" w="med" len="med"/>
                    </a:lnR>
                    <a:lnT w="6350" cap="flat" cmpd="sng" algn="ctr">
                      <a:solidFill>
                        <a:srgbClr val="15AF97"/>
                      </a:solidFill>
                      <a:prstDash val="solid"/>
                      <a:round/>
                      <a:headEnd type="none" w="med" len="med"/>
                      <a:tailEnd type="none" w="med" len="med"/>
                    </a:lnT>
                    <a:lnB w="6350" cap="flat" cmpd="sng" algn="ctr">
                      <a:solidFill>
                        <a:srgbClr val="15AF97"/>
                      </a:solidFill>
                      <a:prstDash val="solid"/>
                      <a:round/>
                      <a:headEnd type="none" w="med" len="med"/>
                      <a:tailEnd type="none" w="med" len="med"/>
                    </a:lnB>
                    <a:solidFill>
                      <a:schemeClr val="bg1"/>
                    </a:solidFill>
                  </a:tcPr>
                </a:tc>
                <a:tc hMerge="1">
                  <a:txBody>
                    <a:bodyPr/>
                    <a:lstStyle/>
                    <a:p>
                      <a:pPr algn="ctr"/>
                      <a:endParaRPr lang="en-IN" sz="1400" dirty="0"/>
                    </a:p>
                  </a:txBody>
                  <a:tcPr anchor="ctr"/>
                </a:tc>
                <a:tc gridSpan="2">
                  <a:txBody>
                    <a:bodyPr/>
                    <a:lstStyle/>
                    <a:p>
                      <a:pPr marL="228600" indent="-228600" algn="l">
                        <a:buFont typeface="+mj-lt"/>
                        <a:buAutoNum type="arabicPeriod" startAt="5"/>
                      </a:pPr>
                      <a:r>
                        <a:rPr lang="en-US" sz="1100" dirty="0"/>
                        <a:t>Migration Validation by Environment, </a:t>
                      </a:r>
                    </a:p>
                    <a:p>
                      <a:pPr marL="228600" indent="-228600" algn="l">
                        <a:buFont typeface="+mj-lt"/>
                        <a:buAutoNum type="arabicPeriod" startAt="5"/>
                      </a:pPr>
                      <a:r>
                        <a:rPr lang="en-US" sz="1100" dirty="0"/>
                        <a:t>Org. level Validation of other components - Apps, Developers, API products, etc.</a:t>
                      </a:r>
                    </a:p>
                    <a:p>
                      <a:pPr marL="228600" indent="-228600" algn="l">
                        <a:buFont typeface="+mj-lt"/>
                        <a:buAutoNum type="arabicPeriod" startAt="5"/>
                      </a:pPr>
                      <a:r>
                        <a:rPr lang="en-US" sz="1100" dirty="0"/>
                        <a:t>Post Migration Summary &amp; Report</a:t>
                      </a:r>
                    </a:p>
                    <a:p>
                      <a:pPr marL="228600" indent="-228600" algn="l">
                        <a:buFont typeface="+mj-lt"/>
                        <a:buAutoNum type="arabicPeriod" startAt="5"/>
                      </a:pPr>
                      <a:r>
                        <a:rPr lang="en-US" sz="1100" dirty="0"/>
                        <a:t>Warranty Support and Documentation</a:t>
                      </a:r>
                    </a:p>
                  </a:txBody>
                  <a:tcPr anchor="ctr">
                    <a:lnL w="6350" cap="flat" cmpd="sng" algn="ctr">
                      <a:solidFill>
                        <a:srgbClr val="15AF97"/>
                      </a:solidFill>
                      <a:prstDash val="solid"/>
                      <a:round/>
                      <a:headEnd type="none" w="med" len="med"/>
                      <a:tailEnd type="none" w="med" len="med"/>
                    </a:lnL>
                    <a:lnR w="6350" cap="flat" cmpd="sng" algn="ctr">
                      <a:solidFill>
                        <a:srgbClr val="15AF97"/>
                      </a:solidFill>
                      <a:prstDash val="solid"/>
                      <a:round/>
                      <a:headEnd type="none" w="med" len="med"/>
                      <a:tailEnd type="none" w="med" len="med"/>
                    </a:lnR>
                    <a:lnT w="6350" cap="flat" cmpd="sng" algn="ctr">
                      <a:solidFill>
                        <a:srgbClr val="15AF97"/>
                      </a:solidFill>
                      <a:prstDash val="solid"/>
                      <a:round/>
                      <a:headEnd type="none" w="med" len="med"/>
                      <a:tailEnd type="none" w="med" len="med"/>
                    </a:lnT>
                    <a:lnB w="6350" cap="flat" cmpd="sng" algn="ctr">
                      <a:solidFill>
                        <a:srgbClr val="15AF97"/>
                      </a:solidFill>
                      <a:prstDash val="solid"/>
                      <a:round/>
                      <a:headEnd type="none" w="med" len="med"/>
                      <a:tailEnd type="none" w="med" len="med"/>
                    </a:lnB>
                    <a:solidFill>
                      <a:schemeClr val="bg1"/>
                    </a:solidFill>
                  </a:tcPr>
                </a:tc>
                <a:tc hMerge="1">
                  <a:txBody>
                    <a:bodyPr/>
                    <a:lstStyle/>
                    <a:p>
                      <a:pPr algn="l"/>
                      <a:endParaRPr lang="en-US" sz="1100" dirty="0"/>
                    </a:p>
                  </a:txBody>
                  <a:tcPr anchor="ctr">
                    <a:lnL w="6350" cap="flat" cmpd="sng" algn="ctr">
                      <a:solidFill>
                        <a:srgbClr val="15AF97"/>
                      </a:solidFill>
                      <a:prstDash val="solid"/>
                      <a:round/>
                      <a:headEnd type="none" w="med" len="med"/>
                      <a:tailEnd type="none" w="med" len="med"/>
                    </a:lnL>
                    <a:lnR w="6350" cap="flat" cmpd="sng" algn="ctr">
                      <a:solidFill>
                        <a:srgbClr val="15AF97"/>
                      </a:solidFill>
                      <a:prstDash val="solid"/>
                      <a:round/>
                      <a:headEnd type="none" w="med" len="med"/>
                      <a:tailEnd type="none" w="med" len="med"/>
                    </a:lnR>
                    <a:lnT w="6350" cap="flat" cmpd="sng" algn="ctr">
                      <a:solidFill>
                        <a:srgbClr val="15AF97"/>
                      </a:solidFill>
                      <a:prstDash val="solid"/>
                      <a:round/>
                      <a:headEnd type="none" w="med" len="med"/>
                      <a:tailEnd type="none" w="med" len="med"/>
                    </a:lnT>
                    <a:lnB w="6350" cap="flat" cmpd="sng" algn="ctr">
                      <a:solidFill>
                        <a:srgbClr val="15AF97"/>
                      </a:solidFill>
                      <a:prstDash val="solid"/>
                      <a:round/>
                      <a:headEnd type="none" w="med" len="med"/>
                      <a:tailEnd type="none" w="med" len="med"/>
                    </a:lnB>
                    <a:solidFill>
                      <a:schemeClr val="bg1"/>
                    </a:solidFill>
                  </a:tcPr>
                </a:tc>
                <a:extLst>
                  <a:ext uri="{0D108BD9-81ED-4DB2-BD59-A6C34878D82A}">
                    <a16:rowId xmlns:a16="http://schemas.microsoft.com/office/drawing/2014/main" val="168062175"/>
                  </a:ext>
                </a:extLst>
              </a:tr>
              <a:tr h="285261">
                <a:tc>
                  <a:txBody>
                    <a:bodyPr/>
                    <a:lstStyle/>
                    <a:p>
                      <a:pPr algn="ctr"/>
                      <a:r>
                        <a:rPr lang="en-IN" sz="1400" dirty="0">
                          <a:latin typeface="Segoe UI Semibold" panose="020B0702040204020203" pitchFamily="34" charset="0"/>
                          <a:cs typeface="Segoe UI Semibold" panose="020B0702040204020203" pitchFamily="34" charset="0"/>
                        </a:rPr>
                        <a:t>Costing</a:t>
                      </a:r>
                    </a:p>
                  </a:txBody>
                  <a:tcPr anchor="ctr">
                    <a:lnL w="6350" cap="flat" cmpd="sng" algn="ctr">
                      <a:solidFill>
                        <a:srgbClr val="15AF97"/>
                      </a:solidFill>
                      <a:prstDash val="solid"/>
                      <a:round/>
                      <a:headEnd type="none" w="med" len="med"/>
                      <a:tailEnd type="none" w="med" len="med"/>
                    </a:lnL>
                    <a:lnR w="6350" cap="flat" cmpd="sng" algn="ctr">
                      <a:solidFill>
                        <a:srgbClr val="15AF97"/>
                      </a:solidFill>
                      <a:prstDash val="solid"/>
                      <a:round/>
                      <a:headEnd type="none" w="med" len="med"/>
                      <a:tailEnd type="none" w="med" len="med"/>
                    </a:lnR>
                    <a:lnT w="6350" cap="flat" cmpd="sng" algn="ctr">
                      <a:solidFill>
                        <a:srgbClr val="15AF97"/>
                      </a:solidFill>
                      <a:prstDash val="solid"/>
                      <a:round/>
                      <a:headEnd type="none" w="med" len="med"/>
                      <a:tailEnd type="none" w="med" len="med"/>
                    </a:lnT>
                    <a:lnB w="6350" cap="flat" cmpd="sng" algn="ctr">
                      <a:solidFill>
                        <a:srgbClr val="15AF97"/>
                      </a:solidFill>
                      <a:prstDash val="solid"/>
                      <a:round/>
                      <a:headEnd type="none" w="med" len="med"/>
                      <a:tailEnd type="none" w="med" len="med"/>
                    </a:lnB>
                  </a:tcPr>
                </a:tc>
                <a:tc>
                  <a:txBody>
                    <a:bodyPr/>
                    <a:lstStyle/>
                    <a:p>
                      <a:pPr algn="ctr"/>
                      <a:r>
                        <a:rPr lang="en-IN" sz="1200" dirty="0"/>
                        <a:t>$50,000 - $75,000</a:t>
                      </a:r>
                    </a:p>
                  </a:txBody>
                  <a:tcPr anchor="ctr">
                    <a:lnL w="6350" cap="flat" cmpd="sng" algn="ctr">
                      <a:solidFill>
                        <a:srgbClr val="15AF97"/>
                      </a:solidFill>
                      <a:prstDash val="solid"/>
                      <a:round/>
                      <a:headEnd type="none" w="med" len="med"/>
                      <a:tailEnd type="none" w="med" len="med"/>
                    </a:lnL>
                    <a:lnR w="6350" cap="flat" cmpd="sng" algn="ctr">
                      <a:solidFill>
                        <a:srgbClr val="15AF97"/>
                      </a:solidFill>
                      <a:prstDash val="solid"/>
                      <a:round/>
                      <a:headEnd type="none" w="med" len="med"/>
                      <a:tailEnd type="none" w="med" len="med"/>
                    </a:lnR>
                    <a:lnT w="6350" cap="flat" cmpd="sng" algn="ctr">
                      <a:solidFill>
                        <a:srgbClr val="15AF97"/>
                      </a:solidFill>
                      <a:prstDash val="solid"/>
                      <a:round/>
                      <a:headEnd type="none" w="med" len="med"/>
                      <a:tailEnd type="none" w="med" len="med"/>
                    </a:lnT>
                    <a:lnB w="6350" cap="flat" cmpd="sng" algn="ctr">
                      <a:solidFill>
                        <a:srgbClr val="15AF97"/>
                      </a:solidFill>
                      <a:prstDash val="solid"/>
                      <a:round/>
                      <a:headEnd type="none" w="med" len="med"/>
                      <a:tailEnd type="none" w="med" len="med"/>
                    </a:lnB>
                    <a:solidFill>
                      <a:srgbClr val="CBD8E6"/>
                    </a:solidFill>
                  </a:tcPr>
                </a:tc>
                <a:tc gridSpan="2">
                  <a:txBody>
                    <a:bodyPr/>
                    <a:lstStyle/>
                    <a:p>
                      <a:pPr algn="ctr"/>
                      <a:r>
                        <a:rPr lang="en-IN" sz="1200" dirty="0"/>
                        <a:t>$125,000 - $165,000</a:t>
                      </a:r>
                    </a:p>
                  </a:txBody>
                  <a:tcPr anchor="ctr">
                    <a:lnL w="6350" cap="flat" cmpd="sng" algn="ctr">
                      <a:solidFill>
                        <a:srgbClr val="15AF97"/>
                      </a:solidFill>
                      <a:prstDash val="solid"/>
                      <a:round/>
                      <a:headEnd type="none" w="med" len="med"/>
                      <a:tailEnd type="none" w="med" len="med"/>
                    </a:lnL>
                    <a:lnR w="6350" cap="flat" cmpd="sng" algn="ctr">
                      <a:solidFill>
                        <a:srgbClr val="15AF97"/>
                      </a:solidFill>
                      <a:prstDash val="solid"/>
                      <a:round/>
                      <a:headEnd type="none" w="med" len="med"/>
                      <a:tailEnd type="none" w="med" len="med"/>
                    </a:lnR>
                    <a:lnT w="6350" cap="flat" cmpd="sng" algn="ctr">
                      <a:solidFill>
                        <a:srgbClr val="15AF97"/>
                      </a:solidFill>
                      <a:prstDash val="solid"/>
                      <a:round/>
                      <a:headEnd type="none" w="med" len="med"/>
                      <a:tailEnd type="none" w="med" len="med"/>
                    </a:lnT>
                    <a:lnB w="6350" cap="flat" cmpd="sng" algn="ctr">
                      <a:solidFill>
                        <a:srgbClr val="15AF97"/>
                      </a:solidFill>
                      <a:prstDash val="solid"/>
                      <a:round/>
                      <a:headEnd type="none" w="med" len="med"/>
                      <a:tailEnd type="none" w="med" len="med"/>
                    </a:lnB>
                    <a:solidFill>
                      <a:srgbClr val="DCDCDA"/>
                    </a:solidFill>
                  </a:tcPr>
                </a:tc>
                <a:tc hMerge="1">
                  <a:txBody>
                    <a:bodyPr/>
                    <a:lstStyle/>
                    <a:p>
                      <a:endParaRPr lang="en-IN"/>
                    </a:p>
                  </a:txBody>
                  <a:tcPr/>
                </a:tc>
                <a:tc>
                  <a:txBody>
                    <a:bodyPr/>
                    <a:lstStyle/>
                    <a:p>
                      <a:pPr algn="ctr"/>
                      <a:r>
                        <a:rPr lang="en-IN" sz="1200" dirty="0"/>
                        <a:t>As Applicable</a:t>
                      </a:r>
                    </a:p>
                  </a:txBody>
                  <a:tcPr anchor="ctr">
                    <a:lnL w="6350" cap="flat" cmpd="sng" algn="ctr">
                      <a:solidFill>
                        <a:srgbClr val="15AF97"/>
                      </a:solidFill>
                      <a:prstDash val="solid"/>
                      <a:round/>
                      <a:headEnd type="none" w="med" len="med"/>
                      <a:tailEnd type="none" w="med" len="med"/>
                    </a:lnL>
                    <a:lnR w="6350" cap="flat" cmpd="sng" algn="ctr">
                      <a:solidFill>
                        <a:srgbClr val="15AF97"/>
                      </a:solidFill>
                      <a:prstDash val="solid"/>
                      <a:round/>
                      <a:headEnd type="none" w="med" len="med"/>
                      <a:tailEnd type="none" w="med" len="med"/>
                    </a:lnR>
                    <a:lnT w="6350" cap="flat" cmpd="sng" algn="ctr">
                      <a:solidFill>
                        <a:srgbClr val="15AF97"/>
                      </a:solidFill>
                      <a:prstDash val="solid"/>
                      <a:round/>
                      <a:headEnd type="none" w="med" len="med"/>
                      <a:tailEnd type="none" w="med" len="med"/>
                    </a:lnT>
                    <a:lnB w="6350" cap="flat" cmpd="sng" algn="ctr">
                      <a:solidFill>
                        <a:srgbClr val="15AF97"/>
                      </a:solidFill>
                      <a:prstDash val="solid"/>
                      <a:round/>
                      <a:headEnd type="none" w="med" len="med"/>
                      <a:tailEnd type="none" w="med" len="med"/>
                    </a:lnB>
                    <a:solidFill>
                      <a:srgbClr val="FCE1CB"/>
                    </a:solidFill>
                  </a:tcPr>
                </a:tc>
                <a:extLst>
                  <a:ext uri="{0D108BD9-81ED-4DB2-BD59-A6C34878D82A}">
                    <a16:rowId xmlns:a16="http://schemas.microsoft.com/office/drawing/2014/main" val="3206617232"/>
                  </a:ext>
                </a:extLst>
              </a:tr>
            </a:tbl>
          </a:graphicData>
        </a:graphic>
      </p:graphicFrame>
      <p:grpSp>
        <p:nvGrpSpPr>
          <p:cNvPr id="119" name="Group 118">
            <a:extLst>
              <a:ext uri="{FF2B5EF4-FFF2-40B4-BE49-F238E27FC236}">
                <a16:creationId xmlns:a16="http://schemas.microsoft.com/office/drawing/2014/main" id="{13495A71-98EA-4671-8057-FA3752D6A13C}"/>
              </a:ext>
            </a:extLst>
          </p:cNvPr>
          <p:cNvGrpSpPr/>
          <p:nvPr/>
        </p:nvGrpSpPr>
        <p:grpSpPr>
          <a:xfrm>
            <a:off x="223639" y="5064657"/>
            <a:ext cx="11744721" cy="1099720"/>
            <a:chOff x="223640" y="4225792"/>
            <a:chExt cx="11744721" cy="1099720"/>
          </a:xfrm>
        </p:grpSpPr>
        <p:sp>
          <p:nvSpPr>
            <p:cNvPr id="112" name="Rectangle 111">
              <a:extLst>
                <a:ext uri="{FF2B5EF4-FFF2-40B4-BE49-F238E27FC236}">
                  <a16:creationId xmlns:a16="http://schemas.microsoft.com/office/drawing/2014/main" id="{4F00D9C3-E403-4D31-A370-E44005A606B6}"/>
                </a:ext>
              </a:extLst>
            </p:cNvPr>
            <p:cNvSpPr/>
            <p:nvPr/>
          </p:nvSpPr>
          <p:spPr>
            <a:xfrm>
              <a:off x="223640" y="4540682"/>
              <a:ext cx="11744721" cy="784830"/>
            </a:xfrm>
            <a:prstGeom prst="rect">
              <a:avLst/>
            </a:prstGeom>
            <a:noFill/>
            <a:ln w="9525">
              <a:solidFill>
                <a:srgbClr val="15AF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08" name="TextBox 107">
              <a:extLst>
                <a:ext uri="{FF2B5EF4-FFF2-40B4-BE49-F238E27FC236}">
                  <a16:creationId xmlns:a16="http://schemas.microsoft.com/office/drawing/2014/main" id="{4196C009-D34F-4A90-BD2E-D98291471E96}"/>
                </a:ext>
              </a:extLst>
            </p:cNvPr>
            <p:cNvSpPr txBox="1"/>
            <p:nvPr/>
          </p:nvSpPr>
          <p:spPr>
            <a:xfrm>
              <a:off x="393448" y="4539066"/>
              <a:ext cx="5357813" cy="759182"/>
            </a:xfrm>
            <a:prstGeom prst="rect">
              <a:avLst/>
            </a:prstGeom>
            <a:noFill/>
          </p:spPr>
          <p:txBody>
            <a:bodyPr wrap="square">
              <a:spAutoFit/>
            </a:bodyPr>
            <a:lstStyle/>
            <a:p>
              <a:pPr marL="180000" marR="0" lvl="0" indent="-18000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rPr>
                <a:t>Pod model uses 3 to 5 resources based on complexity; 1 member near customer Geo; while others being remote</a:t>
              </a:r>
            </a:p>
            <a:p>
              <a:pPr marL="180000" marR="0" lvl="0" indent="-18000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rPr>
                <a:t>Discovery/ Assessment phase to determine which package is better suited; 3 to 5 days of discovery tied to migration approach</a:t>
              </a:r>
            </a:p>
          </p:txBody>
        </p:sp>
        <p:sp>
          <p:nvSpPr>
            <p:cNvPr id="113" name="Rectangle 112">
              <a:extLst>
                <a:ext uri="{FF2B5EF4-FFF2-40B4-BE49-F238E27FC236}">
                  <a16:creationId xmlns:a16="http://schemas.microsoft.com/office/drawing/2014/main" id="{B52AC550-384F-4476-A541-B21249224945}"/>
                </a:ext>
              </a:extLst>
            </p:cNvPr>
            <p:cNvSpPr/>
            <p:nvPr/>
          </p:nvSpPr>
          <p:spPr>
            <a:xfrm>
              <a:off x="223640" y="4251074"/>
              <a:ext cx="11744721" cy="257214"/>
            </a:xfrm>
            <a:prstGeom prst="rect">
              <a:avLst/>
            </a:prstGeom>
            <a:ln>
              <a:solidFill>
                <a:srgbClr val="15AF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14" name="TextBox 113">
              <a:extLst>
                <a:ext uri="{FF2B5EF4-FFF2-40B4-BE49-F238E27FC236}">
                  <a16:creationId xmlns:a16="http://schemas.microsoft.com/office/drawing/2014/main" id="{0426A6E7-5F4B-4497-878D-57316EFA439C}"/>
                </a:ext>
              </a:extLst>
            </p:cNvPr>
            <p:cNvSpPr txBox="1"/>
            <p:nvPr/>
          </p:nvSpPr>
          <p:spPr>
            <a:xfrm>
              <a:off x="4749800" y="4225792"/>
              <a:ext cx="2692400" cy="307777"/>
            </a:xfrm>
            <a:prstGeom prst="rect">
              <a:avLst/>
            </a:prstGeom>
            <a:noFill/>
          </p:spPr>
          <p:txBody>
            <a:bodyPr wrap="squar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Migration Package Construct</a:t>
              </a:r>
            </a:p>
          </p:txBody>
        </p:sp>
      </p:grpSp>
      <p:sp>
        <p:nvSpPr>
          <p:cNvPr id="3" name="Rectangle 2">
            <a:extLst>
              <a:ext uri="{FF2B5EF4-FFF2-40B4-BE49-F238E27FC236}">
                <a16:creationId xmlns:a16="http://schemas.microsoft.com/office/drawing/2014/main" id="{6923F72C-EA4C-4731-A0C3-31A8523114B3}"/>
              </a:ext>
            </a:extLst>
          </p:cNvPr>
          <p:cNvSpPr/>
          <p:nvPr/>
        </p:nvSpPr>
        <p:spPr>
          <a:xfrm>
            <a:off x="5702552" y="5379547"/>
            <a:ext cx="6265807" cy="784830"/>
          </a:xfrm>
          <a:prstGeom prst="rect">
            <a:avLst/>
          </a:prstGeom>
        </p:spPr>
        <p:txBody>
          <a:bodyPr wrap="square">
            <a:spAutoFit/>
          </a:bodyPr>
          <a:lstStyle/>
          <a:p>
            <a:pPr marL="285750" marR="0" lvl="0" indent="-2857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rPr>
              <a:t>Incase the standard package doesn’t meet customer environment requirements; Intelliswift will assess the customer landscape &amp; provide custom efforts</a:t>
            </a:r>
          </a:p>
          <a:p>
            <a:pPr marL="285750" marR="0" lvl="0" indent="-2857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rPr>
              <a:t>Intelliswift also offers Apigee X &amp; Apigee Hybrid Installation &amp; configuration services, efforts to implement the same can be provided post assessment &amp; installation topology finalization</a:t>
            </a:r>
          </a:p>
        </p:txBody>
      </p:sp>
    </p:spTree>
    <p:extLst>
      <p:ext uri="{BB962C8B-B14F-4D97-AF65-F5344CB8AC3E}">
        <p14:creationId xmlns:p14="http://schemas.microsoft.com/office/powerpoint/2010/main" val="1297244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Our Migration Approach</a:t>
            </a:r>
          </a:p>
        </p:txBody>
      </p:sp>
      <p:grpSp>
        <p:nvGrpSpPr>
          <p:cNvPr id="9" name="Group 8">
            <a:extLst>
              <a:ext uri="{FF2B5EF4-FFF2-40B4-BE49-F238E27FC236}">
                <a16:creationId xmlns:a16="http://schemas.microsoft.com/office/drawing/2014/main" id="{ABF52F55-63E2-4DB7-8A0C-117535E056BC}"/>
              </a:ext>
            </a:extLst>
          </p:cNvPr>
          <p:cNvGrpSpPr/>
          <p:nvPr/>
        </p:nvGrpSpPr>
        <p:grpSpPr>
          <a:xfrm>
            <a:off x="134865" y="3594089"/>
            <a:ext cx="11922270" cy="2590379"/>
            <a:chOff x="161924" y="3594089"/>
            <a:chExt cx="11922270" cy="2590379"/>
          </a:xfrm>
        </p:grpSpPr>
        <p:grpSp>
          <p:nvGrpSpPr>
            <p:cNvPr id="5" name="Group 4">
              <a:extLst>
                <a:ext uri="{FF2B5EF4-FFF2-40B4-BE49-F238E27FC236}">
                  <a16:creationId xmlns:a16="http://schemas.microsoft.com/office/drawing/2014/main" id="{47EF25A6-E0D4-47CF-BBE2-9538ED18055D}"/>
                </a:ext>
              </a:extLst>
            </p:cNvPr>
            <p:cNvGrpSpPr/>
            <p:nvPr/>
          </p:nvGrpSpPr>
          <p:grpSpPr>
            <a:xfrm>
              <a:off x="161924" y="3614413"/>
              <a:ext cx="2281126" cy="2556916"/>
              <a:chOff x="161924" y="3614413"/>
              <a:chExt cx="2281126" cy="2556916"/>
            </a:xfrm>
          </p:grpSpPr>
          <p:sp>
            <p:nvSpPr>
              <p:cNvPr id="713" name="Freeform: Shape 712">
                <a:extLst>
                  <a:ext uri="{FF2B5EF4-FFF2-40B4-BE49-F238E27FC236}">
                    <a16:creationId xmlns:a16="http://schemas.microsoft.com/office/drawing/2014/main" id="{03BB4BA1-BE5D-4804-93F6-277337F192E9}"/>
                  </a:ext>
                </a:extLst>
              </p:cNvPr>
              <p:cNvSpPr/>
              <p:nvPr/>
            </p:nvSpPr>
            <p:spPr>
              <a:xfrm>
                <a:off x="161924" y="3614413"/>
                <a:ext cx="2281126" cy="533821"/>
              </a:xfrm>
              <a:custGeom>
                <a:avLst/>
                <a:gdLst>
                  <a:gd name="connsiteX0" fmla="*/ 0 w 1751555"/>
                  <a:gd name="connsiteY0" fmla="*/ 87857 h 878566"/>
                  <a:gd name="connsiteX1" fmla="*/ 87857 w 1751555"/>
                  <a:gd name="connsiteY1" fmla="*/ 0 h 878566"/>
                  <a:gd name="connsiteX2" fmla="*/ 1663698 w 1751555"/>
                  <a:gd name="connsiteY2" fmla="*/ 0 h 878566"/>
                  <a:gd name="connsiteX3" fmla="*/ 1751555 w 1751555"/>
                  <a:gd name="connsiteY3" fmla="*/ 87857 h 878566"/>
                  <a:gd name="connsiteX4" fmla="*/ 1751555 w 1751555"/>
                  <a:gd name="connsiteY4" fmla="*/ 790709 h 878566"/>
                  <a:gd name="connsiteX5" fmla="*/ 1663698 w 1751555"/>
                  <a:gd name="connsiteY5" fmla="*/ 878566 h 878566"/>
                  <a:gd name="connsiteX6" fmla="*/ 87857 w 1751555"/>
                  <a:gd name="connsiteY6" fmla="*/ 878566 h 878566"/>
                  <a:gd name="connsiteX7" fmla="*/ 0 w 1751555"/>
                  <a:gd name="connsiteY7" fmla="*/ 790709 h 878566"/>
                  <a:gd name="connsiteX8" fmla="*/ 0 w 1751555"/>
                  <a:gd name="connsiteY8" fmla="*/ 87857 h 87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5" h="878566">
                    <a:moveTo>
                      <a:pt x="0" y="87857"/>
                    </a:moveTo>
                    <a:cubicBezTo>
                      <a:pt x="0" y="39335"/>
                      <a:pt x="39335" y="0"/>
                      <a:pt x="87857" y="0"/>
                    </a:cubicBezTo>
                    <a:lnTo>
                      <a:pt x="1663698" y="0"/>
                    </a:lnTo>
                    <a:cubicBezTo>
                      <a:pt x="1712220" y="0"/>
                      <a:pt x="1751555" y="39335"/>
                      <a:pt x="1751555" y="87857"/>
                    </a:cubicBezTo>
                    <a:lnTo>
                      <a:pt x="1751555" y="790709"/>
                    </a:lnTo>
                    <a:cubicBezTo>
                      <a:pt x="1751555" y="839231"/>
                      <a:pt x="1712220" y="878566"/>
                      <a:pt x="1663698" y="878566"/>
                    </a:cubicBezTo>
                    <a:lnTo>
                      <a:pt x="87857" y="878566"/>
                    </a:lnTo>
                    <a:cubicBezTo>
                      <a:pt x="39335" y="878566"/>
                      <a:pt x="0" y="839231"/>
                      <a:pt x="0" y="790709"/>
                    </a:cubicBezTo>
                    <a:lnTo>
                      <a:pt x="0" y="87857"/>
                    </a:lnTo>
                    <a:close/>
                  </a:path>
                </a:pathLst>
              </a:custGeom>
              <a:solidFill>
                <a:srgbClr val="0080B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99568" rIns="99568" bIns="346196" numCol="1" spcCol="1270" anchor="t"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Current State Assessment</a:t>
                </a:r>
              </a:p>
            </p:txBody>
          </p:sp>
          <p:sp>
            <p:nvSpPr>
              <p:cNvPr id="714" name="Freeform: Shape 713">
                <a:extLst>
                  <a:ext uri="{FF2B5EF4-FFF2-40B4-BE49-F238E27FC236}">
                    <a16:creationId xmlns:a16="http://schemas.microsoft.com/office/drawing/2014/main" id="{21C25A34-8725-415E-89A0-9F55E59FF6B0}"/>
                  </a:ext>
                </a:extLst>
              </p:cNvPr>
              <p:cNvSpPr/>
              <p:nvPr/>
            </p:nvSpPr>
            <p:spPr>
              <a:xfrm>
                <a:off x="195474" y="4066542"/>
                <a:ext cx="2214026" cy="2104787"/>
              </a:xfrm>
              <a:custGeom>
                <a:avLst/>
                <a:gdLst>
                  <a:gd name="connsiteX0" fmla="*/ 0 w 1751555"/>
                  <a:gd name="connsiteY0" fmla="*/ 175156 h 2559937"/>
                  <a:gd name="connsiteX1" fmla="*/ 175156 w 1751555"/>
                  <a:gd name="connsiteY1" fmla="*/ 0 h 2559937"/>
                  <a:gd name="connsiteX2" fmla="*/ 1576400 w 1751555"/>
                  <a:gd name="connsiteY2" fmla="*/ 0 h 2559937"/>
                  <a:gd name="connsiteX3" fmla="*/ 1751556 w 1751555"/>
                  <a:gd name="connsiteY3" fmla="*/ 175156 h 2559937"/>
                  <a:gd name="connsiteX4" fmla="*/ 1751555 w 1751555"/>
                  <a:gd name="connsiteY4" fmla="*/ 2384782 h 2559937"/>
                  <a:gd name="connsiteX5" fmla="*/ 1576399 w 1751555"/>
                  <a:gd name="connsiteY5" fmla="*/ 2559938 h 2559937"/>
                  <a:gd name="connsiteX6" fmla="*/ 175156 w 1751555"/>
                  <a:gd name="connsiteY6" fmla="*/ 2559937 h 2559937"/>
                  <a:gd name="connsiteX7" fmla="*/ 0 w 1751555"/>
                  <a:gd name="connsiteY7" fmla="*/ 2384781 h 2559937"/>
                  <a:gd name="connsiteX8" fmla="*/ 0 w 1751555"/>
                  <a:gd name="connsiteY8" fmla="*/ 175156 h 25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5" h="2559937">
                    <a:moveTo>
                      <a:pt x="0" y="175156"/>
                    </a:moveTo>
                    <a:cubicBezTo>
                      <a:pt x="0" y="78420"/>
                      <a:pt x="78420" y="0"/>
                      <a:pt x="175156" y="0"/>
                    </a:cubicBezTo>
                    <a:lnTo>
                      <a:pt x="1576400" y="0"/>
                    </a:lnTo>
                    <a:cubicBezTo>
                      <a:pt x="1673136" y="0"/>
                      <a:pt x="1751556" y="78420"/>
                      <a:pt x="1751556" y="175156"/>
                    </a:cubicBezTo>
                    <a:cubicBezTo>
                      <a:pt x="1751556" y="911698"/>
                      <a:pt x="1751555" y="1648240"/>
                      <a:pt x="1751555" y="2384782"/>
                    </a:cubicBezTo>
                    <a:cubicBezTo>
                      <a:pt x="1751555" y="2481518"/>
                      <a:pt x="1673135" y="2559938"/>
                      <a:pt x="1576399" y="2559938"/>
                    </a:cubicBezTo>
                    <a:lnTo>
                      <a:pt x="175156" y="2559937"/>
                    </a:lnTo>
                    <a:cubicBezTo>
                      <a:pt x="78420" y="2559937"/>
                      <a:pt x="0" y="2481517"/>
                      <a:pt x="0" y="2384781"/>
                    </a:cubicBezTo>
                    <a:lnTo>
                      <a:pt x="0" y="175156"/>
                    </a:lnTo>
                    <a:close/>
                  </a:path>
                </a:pathLst>
              </a:custGeom>
              <a:ln>
                <a:solidFill>
                  <a:srgbClr val="0080B7"/>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7981" tIns="157981" rIns="157981" bIns="157981" numCol="1" spcCol="1270" anchor="t" anchorCtr="0">
                <a:noAutofit/>
              </a:bodyPr>
              <a:lstStyle/>
              <a:p>
                <a:pPr marL="144000" marR="0" lvl="1" indent="-144000" algn="l" defTabSz="666750" rtl="0" eaLnBrk="1" fontAlgn="auto" latinLnBrk="0" hangingPunct="1">
                  <a:lnSpc>
                    <a:spcPct val="100000"/>
                  </a:lnSpc>
                  <a:spcBef>
                    <a:spcPts val="0"/>
                  </a:spcBef>
                  <a:spcAft>
                    <a:spcPts val="0"/>
                  </a:spcAft>
                  <a:buClrTx/>
                  <a:buSzTx/>
                  <a:buFontTx/>
                  <a:buChar char="•"/>
                  <a:tabLst/>
                  <a:defRPr/>
                </a:pPr>
                <a:endParaRPr kumimoji="0" lang="en-US" sz="11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endParaRPr>
              </a:p>
            </p:txBody>
          </p:sp>
          <p:sp>
            <p:nvSpPr>
              <p:cNvPr id="718" name="TextBox 717">
                <a:extLst>
                  <a:ext uri="{FF2B5EF4-FFF2-40B4-BE49-F238E27FC236}">
                    <a16:creationId xmlns:a16="http://schemas.microsoft.com/office/drawing/2014/main" id="{4C4DD068-E60B-4D3F-A86F-DC69B0060429}"/>
                  </a:ext>
                </a:extLst>
              </p:cNvPr>
              <p:cNvSpPr txBox="1"/>
              <p:nvPr/>
            </p:nvSpPr>
            <p:spPr>
              <a:xfrm>
                <a:off x="172614" y="4078448"/>
                <a:ext cx="2247576" cy="1836400"/>
              </a:xfrm>
              <a:prstGeom prst="rect">
                <a:avLst/>
              </a:prstGeom>
              <a:noFill/>
            </p:spPr>
            <p:txBody>
              <a:bodyPr wrap="square">
                <a:spAutoFit/>
              </a:bodyPr>
              <a:lstStyle/>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rPr>
                  <a:t>Readiness &amp; Preparation on current platform</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rPr>
                  <a:t>Migration checklist preparation</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rPr>
                  <a:t>Risk &amp; dependency analysis</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rPr>
                  <a:t>Estimates &amp; Timeline Preparation</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rPr>
                  <a:t>Pre/Post Migration Validation Plan</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rPr>
                  <a:t>API traffic volumes &amp; SLA’s</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rPr>
                  <a:t>Org &amp; Env. Configurations</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rPr>
                  <a:t>Regional spread of API’s &amp; usage</a:t>
                </a:r>
              </a:p>
            </p:txBody>
          </p:sp>
        </p:grpSp>
        <p:grpSp>
          <p:nvGrpSpPr>
            <p:cNvPr id="6" name="Group 5">
              <a:extLst>
                <a:ext uri="{FF2B5EF4-FFF2-40B4-BE49-F238E27FC236}">
                  <a16:creationId xmlns:a16="http://schemas.microsoft.com/office/drawing/2014/main" id="{A2CDC5D8-EEC3-46CE-B5EF-8D0BE2EF15E6}"/>
                </a:ext>
              </a:extLst>
            </p:cNvPr>
            <p:cNvGrpSpPr/>
            <p:nvPr/>
          </p:nvGrpSpPr>
          <p:grpSpPr>
            <a:xfrm>
              <a:off x="2512453" y="3614413"/>
              <a:ext cx="2373866" cy="2564101"/>
              <a:chOff x="2504600" y="3614413"/>
              <a:chExt cx="2373866" cy="2564101"/>
            </a:xfrm>
          </p:grpSpPr>
          <p:sp>
            <p:nvSpPr>
              <p:cNvPr id="720" name="Freeform: Shape 719">
                <a:extLst>
                  <a:ext uri="{FF2B5EF4-FFF2-40B4-BE49-F238E27FC236}">
                    <a16:creationId xmlns:a16="http://schemas.microsoft.com/office/drawing/2014/main" id="{6F0F9743-9FE7-4729-80F0-4464165DBA0D}"/>
                  </a:ext>
                </a:extLst>
              </p:cNvPr>
              <p:cNvSpPr/>
              <p:nvPr/>
            </p:nvSpPr>
            <p:spPr>
              <a:xfrm>
                <a:off x="2558681" y="3614413"/>
                <a:ext cx="2281126" cy="533821"/>
              </a:xfrm>
              <a:custGeom>
                <a:avLst/>
                <a:gdLst>
                  <a:gd name="connsiteX0" fmla="*/ 0 w 1751555"/>
                  <a:gd name="connsiteY0" fmla="*/ 87857 h 878566"/>
                  <a:gd name="connsiteX1" fmla="*/ 87857 w 1751555"/>
                  <a:gd name="connsiteY1" fmla="*/ 0 h 878566"/>
                  <a:gd name="connsiteX2" fmla="*/ 1663698 w 1751555"/>
                  <a:gd name="connsiteY2" fmla="*/ 0 h 878566"/>
                  <a:gd name="connsiteX3" fmla="*/ 1751555 w 1751555"/>
                  <a:gd name="connsiteY3" fmla="*/ 87857 h 878566"/>
                  <a:gd name="connsiteX4" fmla="*/ 1751555 w 1751555"/>
                  <a:gd name="connsiteY4" fmla="*/ 790709 h 878566"/>
                  <a:gd name="connsiteX5" fmla="*/ 1663698 w 1751555"/>
                  <a:gd name="connsiteY5" fmla="*/ 878566 h 878566"/>
                  <a:gd name="connsiteX6" fmla="*/ 87857 w 1751555"/>
                  <a:gd name="connsiteY6" fmla="*/ 878566 h 878566"/>
                  <a:gd name="connsiteX7" fmla="*/ 0 w 1751555"/>
                  <a:gd name="connsiteY7" fmla="*/ 790709 h 878566"/>
                  <a:gd name="connsiteX8" fmla="*/ 0 w 1751555"/>
                  <a:gd name="connsiteY8" fmla="*/ 87857 h 87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5" h="878566">
                    <a:moveTo>
                      <a:pt x="0" y="87857"/>
                    </a:moveTo>
                    <a:cubicBezTo>
                      <a:pt x="0" y="39335"/>
                      <a:pt x="39335" y="0"/>
                      <a:pt x="87857" y="0"/>
                    </a:cubicBezTo>
                    <a:lnTo>
                      <a:pt x="1663698" y="0"/>
                    </a:lnTo>
                    <a:cubicBezTo>
                      <a:pt x="1712220" y="0"/>
                      <a:pt x="1751555" y="39335"/>
                      <a:pt x="1751555" y="87857"/>
                    </a:cubicBezTo>
                    <a:lnTo>
                      <a:pt x="1751555" y="790709"/>
                    </a:lnTo>
                    <a:cubicBezTo>
                      <a:pt x="1751555" y="839231"/>
                      <a:pt x="1712220" y="878566"/>
                      <a:pt x="1663698" y="878566"/>
                    </a:cubicBezTo>
                    <a:lnTo>
                      <a:pt x="87857" y="878566"/>
                    </a:lnTo>
                    <a:cubicBezTo>
                      <a:pt x="39335" y="878566"/>
                      <a:pt x="0" y="839231"/>
                      <a:pt x="0" y="790709"/>
                    </a:cubicBezTo>
                    <a:lnTo>
                      <a:pt x="0" y="8785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99568" rIns="99568" bIns="346196" numCol="1" spcCol="1270" anchor="t"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Target State Arch. &amp; Design</a:t>
                </a:r>
              </a:p>
            </p:txBody>
          </p:sp>
          <p:sp>
            <p:nvSpPr>
              <p:cNvPr id="721" name="Freeform: Shape 720">
                <a:extLst>
                  <a:ext uri="{FF2B5EF4-FFF2-40B4-BE49-F238E27FC236}">
                    <a16:creationId xmlns:a16="http://schemas.microsoft.com/office/drawing/2014/main" id="{575F882A-F2CB-4B5B-9BEC-C48F65477A83}"/>
                  </a:ext>
                </a:extLst>
              </p:cNvPr>
              <p:cNvSpPr/>
              <p:nvPr/>
            </p:nvSpPr>
            <p:spPr>
              <a:xfrm>
                <a:off x="2540616" y="4066542"/>
                <a:ext cx="2317486" cy="2104787"/>
              </a:xfrm>
              <a:custGeom>
                <a:avLst/>
                <a:gdLst>
                  <a:gd name="connsiteX0" fmla="*/ 0 w 1751555"/>
                  <a:gd name="connsiteY0" fmla="*/ 175156 h 2559937"/>
                  <a:gd name="connsiteX1" fmla="*/ 175156 w 1751555"/>
                  <a:gd name="connsiteY1" fmla="*/ 0 h 2559937"/>
                  <a:gd name="connsiteX2" fmla="*/ 1576400 w 1751555"/>
                  <a:gd name="connsiteY2" fmla="*/ 0 h 2559937"/>
                  <a:gd name="connsiteX3" fmla="*/ 1751556 w 1751555"/>
                  <a:gd name="connsiteY3" fmla="*/ 175156 h 2559937"/>
                  <a:gd name="connsiteX4" fmla="*/ 1751555 w 1751555"/>
                  <a:gd name="connsiteY4" fmla="*/ 2384782 h 2559937"/>
                  <a:gd name="connsiteX5" fmla="*/ 1576399 w 1751555"/>
                  <a:gd name="connsiteY5" fmla="*/ 2559938 h 2559937"/>
                  <a:gd name="connsiteX6" fmla="*/ 175156 w 1751555"/>
                  <a:gd name="connsiteY6" fmla="*/ 2559937 h 2559937"/>
                  <a:gd name="connsiteX7" fmla="*/ 0 w 1751555"/>
                  <a:gd name="connsiteY7" fmla="*/ 2384781 h 2559937"/>
                  <a:gd name="connsiteX8" fmla="*/ 0 w 1751555"/>
                  <a:gd name="connsiteY8" fmla="*/ 175156 h 25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5" h="2559937">
                    <a:moveTo>
                      <a:pt x="0" y="175156"/>
                    </a:moveTo>
                    <a:cubicBezTo>
                      <a:pt x="0" y="78420"/>
                      <a:pt x="78420" y="0"/>
                      <a:pt x="175156" y="0"/>
                    </a:cubicBezTo>
                    <a:lnTo>
                      <a:pt x="1576400" y="0"/>
                    </a:lnTo>
                    <a:cubicBezTo>
                      <a:pt x="1673136" y="0"/>
                      <a:pt x="1751556" y="78420"/>
                      <a:pt x="1751556" y="175156"/>
                    </a:cubicBezTo>
                    <a:cubicBezTo>
                      <a:pt x="1751556" y="911698"/>
                      <a:pt x="1751555" y="1648240"/>
                      <a:pt x="1751555" y="2384782"/>
                    </a:cubicBezTo>
                    <a:cubicBezTo>
                      <a:pt x="1751555" y="2481518"/>
                      <a:pt x="1673135" y="2559938"/>
                      <a:pt x="1576399" y="2559938"/>
                    </a:cubicBezTo>
                    <a:lnTo>
                      <a:pt x="175156" y="2559937"/>
                    </a:lnTo>
                    <a:cubicBezTo>
                      <a:pt x="78420" y="2559937"/>
                      <a:pt x="0" y="2481517"/>
                      <a:pt x="0" y="2384781"/>
                    </a:cubicBezTo>
                    <a:lnTo>
                      <a:pt x="0" y="17515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7981" tIns="157981" rIns="157981" bIns="157981" numCol="1" spcCol="1270" anchor="t" anchorCtr="0">
                <a:noAutofit/>
              </a:bodyPr>
              <a:lstStyle/>
              <a:p>
                <a:pPr marL="144000" marR="0" lvl="1" indent="-144000" algn="l" defTabSz="666750" rtl="0" eaLnBrk="1" fontAlgn="auto" latinLnBrk="0" hangingPunct="1">
                  <a:lnSpc>
                    <a:spcPct val="100000"/>
                  </a:lnSpc>
                  <a:spcBef>
                    <a:spcPts val="0"/>
                  </a:spcBef>
                  <a:spcAft>
                    <a:spcPts val="0"/>
                  </a:spcAft>
                  <a:buClrTx/>
                  <a:buSzTx/>
                  <a:buFontTx/>
                  <a:buChar char="•"/>
                  <a:tabLst/>
                  <a:defRPr/>
                </a:pPr>
                <a:endParaRPr kumimoji="0" lang="en-US" sz="11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endParaRPr>
              </a:p>
            </p:txBody>
          </p:sp>
          <p:sp>
            <p:nvSpPr>
              <p:cNvPr id="722" name="TextBox 721">
                <a:extLst>
                  <a:ext uri="{FF2B5EF4-FFF2-40B4-BE49-F238E27FC236}">
                    <a16:creationId xmlns:a16="http://schemas.microsoft.com/office/drawing/2014/main" id="{2ECDBF3E-49AC-4ED9-91B7-D3EC43FA94A4}"/>
                  </a:ext>
                </a:extLst>
              </p:cNvPr>
              <p:cNvSpPr txBox="1"/>
              <p:nvPr/>
            </p:nvSpPr>
            <p:spPr>
              <a:xfrm>
                <a:off x="2504600" y="4085633"/>
                <a:ext cx="2373866" cy="2092881"/>
              </a:xfrm>
              <a:prstGeom prst="rect">
                <a:avLst/>
              </a:prstGeom>
              <a:noFill/>
            </p:spPr>
            <p:txBody>
              <a:bodyPr wrap="square">
                <a:spAutoFit/>
              </a:bodyPr>
              <a:lstStyle/>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rPr>
                  <a:t>Automated solution configuration</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rPr>
                  <a:t>Automated Proxy &amp; Resources download from Apigee Public/ Private Cloud</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rPr>
                  <a:t>Provision Apigee X/ Hybrid</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rPr>
                  <a:t>Plan-Migration Phase</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rPr>
                  <a:t>Create Manual Config. &amp; Mapping</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rPr>
                  <a:t>Run Prerequisites Platform Checklist Network topology; Traffic isolation &amp; scaling</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rPr>
                  <a:t>Org &amp; Env. Design; RBAC, IAM config</a:t>
                </a:r>
              </a:p>
            </p:txBody>
          </p:sp>
        </p:grpSp>
        <p:grpSp>
          <p:nvGrpSpPr>
            <p:cNvPr id="3" name="Group 2">
              <a:extLst>
                <a:ext uri="{FF2B5EF4-FFF2-40B4-BE49-F238E27FC236}">
                  <a16:creationId xmlns:a16="http://schemas.microsoft.com/office/drawing/2014/main" id="{00FD9BA8-F970-45AD-B4B5-A4EE85A2FEC0}"/>
                </a:ext>
              </a:extLst>
            </p:cNvPr>
            <p:cNvGrpSpPr/>
            <p:nvPr/>
          </p:nvGrpSpPr>
          <p:grpSpPr>
            <a:xfrm>
              <a:off x="5018193" y="3627552"/>
              <a:ext cx="2281126" cy="2556916"/>
              <a:chOff x="9748951" y="3614413"/>
              <a:chExt cx="2281126" cy="2556916"/>
            </a:xfrm>
          </p:grpSpPr>
          <p:sp>
            <p:nvSpPr>
              <p:cNvPr id="732" name="Freeform: Shape 731">
                <a:extLst>
                  <a:ext uri="{FF2B5EF4-FFF2-40B4-BE49-F238E27FC236}">
                    <a16:creationId xmlns:a16="http://schemas.microsoft.com/office/drawing/2014/main" id="{0F526B30-023A-41C6-9428-740534E25738}"/>
                  </a:ext>
                </a:extLst>
              </p:cNvPr>
              <p:cNvSpPr/>
              <p:nvPr/>
            </p:nvSpPr>
            <p:spPr>
              <a:xfrm>
                <a:off x="9748951" y="3614413"/>
                <a:ext cx="2281126" cy="533821"/>
              </a:xfrm>
              <a:custGeom>
                <a:avLst/>
                <a:gdLst>
                  <a:gd name="connsiteX0" fmla="*/ 0 w 1751555"/>
                  <a:gd name="connsiteY0" fmla="*/ 87857 h 878566"/>
                  <a:gd name="connsiteX1" fmla="*/ 87857 w 1751555"/>
                  <a:gd name="connsiteY1" fmla="*/ 0 h 878566"/>
                  <a:gd name="connsiteX2" fmla="*/ 1663698 w 1751555"/>
                  <a:gd name="connsiteY2" fmla="*/ 0 h 878566"/>
                  <a:gd name="connsiteX3" fmla="*/ 1751555 w 1751555"/>
                  <a:gd name="connsiteY3" fmla="*/ 87857 h 878566"/>
                  <a:gd name="connsiteX4" fmla="*/ 1751555 w 1751555"/>
                  <a:gd name="connsiteY4" fmla="*/ 790709 h 878566"/>
                  <a:gd name="connsiteX5" fmla="*/ 1663698 w 1751555"/>
                  <a:gd name="connsiteY5" fmla="*/ 878566 h 878566"/>
                  <a:gd name="connsiteX6" fmla="*/ 87857 w 1751555"/>
                  <a:gd name="connsiteY6" fmla="*/ 878566 h 878566"/>
                  <a:gd name="connsiteX7" fmla="*/ 0 w 1751555"/>
                  <a:gd name="connsiteY7" fmla="*/ 790709 h 878566"/>
                  <a:gd name="connsiteX8" fmla="*/ 0 w 1751555"/>
                  <a:gd name="connsiteY8" fmla="*/ 87857 h 87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5" h="878566">
                    <a:moveTo>
                      <a:pt x="0" y="87857"/>
                    </a:moveTo>
                    <a:cubicBezTo>
                      <a:pt x="0" y="39335"/>
                      <a:pt x="39335" y="0"/>
                      <a:pt x="87857" y="0"/>
                    </a:cubicBezTo>
                    <a:lnTo>
                      <a:pt x="1663698" y="0"/>
                    </a:lnTo>
                    <a:cubicBezTo>
                      <a:pt x="1712220" y="0"/>
                      <a:pt x="1751555" y="39335"/>
                      <a:pt x="1751555" y="87857"/>
                    </a:cubicBezTo>
                    <a:lnTo>
                      <a:pt x="1751555" y="790709"/>
                    </a:lnTo>
                    <a:cubicBezTo>
                      <a:pt x="1751555" y="839231"/>
                      <a:pt x="1712220" y="878566"/>
                      <a:pt x="1663698" y="878566"/>
                    </a:cubicBezTo>
                    <a:lnTo>
                      <a:pt x="87857" y="878566"/>
                    </a:lnTo>
                    <a:cubicBezTo>
                      <a:pt x="39335" y="878566"/>
                      <a:pt x="0" y="839231"/>
                      <a:pt x="0" y="790709"/>
                    </a:cubicBezTo>
                    <a:lnTo>
                      <a:pt x="0" y="87857"/>
                    </a:lnTo>
                    <a:close/>
                  </a:path>
                </a:pathLst>
              </a:custGeom>
              <a:solidFill>
                <a:srgbClr val="15AF9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99568" rIns="99568" bIns="346196" numCol="1" spcCol="1270" anchor="t"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Platform Automation</a:t>
                </a:r>
              </a:p>
            </p:txBody>
          </p:sp>
          <p:sp>
            <p:nvSpPr>
              <p:cNvPr id="733" name="Freeform: Shape 732">
                <a:extLst>
                  <a:ext uri="{FF2B5EF4-FFF2-40B4-BE49-F238E27FC236}">
                    <a16:creationId xmlns:a16="http://schemas.microsoft.com/office/drawing/2014/main" id="{EDFAFD2F-081E-4BE7-B7DE-18DFD1F618B5}"/>
                  </a:ext>
                </a:extLst>
              </p:cNvPr>
              <p:cNvSpPr/>
              <p:nvPr/>
            </p:nvSpPr>
            <p:spPr>
              <a:xfrm>
                <a:off x="9782501" y="4066542"/>
                <a:ext cx="2214026" cy="2104787"/>
              </a:xfrm>
              <a:custGeom>
                <a:avLst/>
                <a:gdLst>
                  <a:gd name="connsiteX0" fmla="*/ 0 w 1751555"/>
                  <a:gd name="connsiteY0" fmla="*/ 175156 h 2559937"/>
                  <a:gd name="connsiteX1" fmla="*/ 175156 w 1751555"/>
                  <a:gd name="connsiteY1" fmla="*/ 0 h 2559937"/>
                  <a:gd name="connsiteX2" fmla="*/ 1576400 w 1751555"/>
                  <a:gd name="connsiteY2" fmla="*/ 0 h 2559937"/>
                  <a:gd name="connsiteX3" fmla="*/ 1751556 w 1751555"/>
                  <a:gd name="connsiteY3" fmla="*/ 175156 h 2559937"/>
                  <a:gd name="connsiteX4" fmla="*/ 1751555 w 1751555"/>
                  <a:gd name="connsiteY4" fmla="*/ 2384782 h 2559937"/>
                  <a:gd name="connsiteX5" fmla="*/ 1576399 w 1751555"/>
                  <a:gd name="connsiteY5" fmla="*/ 2559938 h 2559937"/>
                  <a:gd name="connsiteX6" fmla="*/ 175156 w 1751555"/>
                  <a:gd name="connsiteY6" fmla="*/ 2559937 h 2559937"/>
                  <a:gd name="connsiteX7" fmla="*/ 0 w 1751555"/>
                  <a:gd name="connsiteY7" fmla="*/ 2384781 h 2559937"/>
                  <a:gd name="connsiteX8" fmla="*/ 0 w 1751555"/>
                  <a:gd name="connsiteY8" fmla="*/ 175156 h 25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5" h="2559937">
                    <a:moveTo>
                      <a:pt x="0" y="175156"/>
                    </a:moveTo>
                    <a:cubicBezTo>
                      <a:pt x="0" y="78420"/>
                      <a:pt x="78420" y="0"/>
                      <a:pt x="175156" y="0"/>
                    </a:cubicBezTo>
                    <a:lnTo>
                      <a:pt x="1576400" y="0"/>
                    </a:lnTo>
                    <a:cubicBezTo>
                      <a:pt x="1673136" y="0"/>
                      <a:pt x="1751556" y="78420"/>
                      <a:pt x="1751556" y="175156"/>
                    </a:cubicBezTo>
                    <a:cubicBezTo>
                      <a:pt x="1751556" y="911698"/>
                      <a:pt x="1751555" y="1648240"/>
                      <a:pt x="1751555" y="2384782"/>
                    </a:cubicBezTo>
                    <a:cubicBezTo>
                      <a:pt x="1751555" y="2481518"/>
                      <a:pt x="1673135" y="2559938"/>
                      <a:pt x="1576399" y="2559938"/>
                    </a:cubicBezTo>
                    <a:lnTo>
                      <a:pt x="175156" y="2559937"/>
                    </a:lnTo>
                    <a:cubicBezTo>
                      <a:pt x="78420" y="2559937"/>
                      <a:pt x="0" y="2481517"/>
                      <a:pt x="0" y="2384781"/>
                    </a:cubicBezTo>
                    <a:lnTo>
                      <a:pt x="0" y="175156"/>
                    </a:lnTo>
                    <a:close/>
                  </a:path>
                </a:pathLst>
              </a:custGeom>
              <a:ln>
                <a:solidFill>
                  <a:srgbClr val="15AF97"/>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7981" tIns="157981" rIns="157981" bIns="157981" numCol="1" spcCol="1270" anchor="t" anchorCtr="0">
                <a:noAutofit/>
              </a:bodyPr>
              <a:lstStyle/>
              <a:p>
                <a:pPr marL="144000" marR="0" lvl="1" indent="-144000" algn="l" defTabSz="666750" rtl="0" eaLnBrk="1" fontAlgn="auto" latinLnBrk="0" hangingPunct="1">
                  <a:lnSpc>
                    <a:spcPct val="100000"/>
                  </a:lnSpc>
                  <a:spcBef>
                    <a:spcPts val="0"/>
                  </a:spcBef>
                  <a:spcAft>
                    <a:spcPts val="0"/>
                  </a:spcAft>
                  <a:buClrTx/>
                  <a:buSzTx/>
                  <a:buFontTx/>
                  <a:buChar char="•"/>
                  <a:tabLst/>
                  <a:defRPr/>
                </a:pPr>
                <a:endParaRPr kumimoji="0" lang="en-US" sz="11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endParaRPr>
              </a:p>
            </p:txBody>
          </p:sp>
          <p:sp>
            <p:nvSpPr>
              <p:cNvPr id="734" name="TextBox 733">
                <a:extLst>
                  <a:ext uri="{FF2B5EF4-FFF2-40B4-BE49-F238E27FC236}">
                    <a16:creationId xmlns:a16="http://schemas.microsoft.com/office/drawing/2014/main" id="{CA062BF3-2DAF-46C2-8285-FD7C2342C735}"/>
                  </a:ext>
                </a:extLst>
              </p:cNvPr>
              <p:cNvSpPr txBox="1"/>
              <p:nvPr/>
            </p:nvSpPr>
            <p:spPr>
              <a:xfrm>
                <a:off x="9759639" y="4078448"/>
                <a:ext cx="2236887" cy="759182"/>
              </a:xfrm>
              <a:prstGeom prst="rect">
                <a:avLst/>
              </a:prstGeom>
              <a:noFill/>
            </p:spPr>
            <p:txBody>
              <a:bodyPr wrap="square">
                <a:spAutoFit/>
              </a:bodyPr>
              <a:lstStyle/>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rPr>
                  <a:t>Configure &amp; execute Apigee X migration scripts</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rPr>
                  <a:t>Test connectivity &amp; network configuration</a:t>
                </a:r>
              </a:p>
            </p:txBody>
          </p:sp>
        </p:grpSp>
        <p:sp>
          <p:nvSpPr>
            <p:cNvPr id="15" name="Arrow: Notched Right 14">
              <a:extLst>
                <a:ext uri="{FF2B5EF4-FFF2-40B4-BE49-F238E27FC236}">
                  <a16:creationId xmlns:a16="http://schemas.microsoft.com/office/drawing/2014/main" id="{D260ECE6-7B53-4112-B73B-600D34477447}"/>
                </a:ext>
              </a:extLst>
            </p:cNvPr>
            <p:cNvSpPr/>
            <p:nvPr/>
          </p:nvSpPr>
          <p:spPr>
            <a:xfrm>
              <a:off x="2254206" y="3821773"/>
              <a:ext cx="489000" cy="227584"/>
            </a:xfrm>
            <a:prstGeom prst="notchedRightArrow">
              <a:avLst/>
            </a:prstGeom>
            <a:solidFill>
              <a:srgbClr val="FFA6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35" name="Arrow: Notched Right 734">
              <a:extLst>
                <a:ext uri="{FF2B5EF4-FFF2-40B4-BE49-F238E27FC236}">
                  <a16:creationId xmlns:a16="http://schemas.microsoft.com/office/drawing/2014/main" id="{963DB920-E990-4E21-9204-6F639209B644}"/>
                </a:ext>
              </a:extLst>
            </p:cNvPr>
            <p:cNvSpPr/>
            <p:nvPr/>
          </p:nvSpPr>
          <p:spPr>
            <a:xfrm>
              <a:off x="4718037" y="3821773"/>
              <a:ext cx="489000" cy="227584"/>
            </a:xfrm>
            <a:prstGeom prst="notchedRightArrow">
              <a:avLst/>
            </a:prstGeom>
            <a:solidFill>
              <a:srgbClr val="FFA6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9BBBED61-D360-4133-9B57-D410658C551F}"/>
                </a:ext>
              </a:extLst>
            </p:cNvPr>
            <p:cNvGrpSpPr/>
            <p:nvPr/>
          </p:nvGrpSpPr>
          <p:grpSpPr>
            <a:xfrm>
              <a:off x="7410631" y="3614413"/>
              <a:ext cx="2281126" cy="2556916"/>
              <a:chOff x="7182732" y="3614413"/>
              <a:chExt cx="2281126" cy="2556916"/>
            </a:xfrm>
          </p:grpSpPr>
          <p:sp>
            <p:nvSpPr>
              <p:cNvPr id="724" name="Freeform: Shape 723">
                <a:extLst>
                  <a:ext uri="{FF2B5EF4-FFF2-40B4-BE49-F238E27FC236}">
                    <a16:creationId xmlns:a16="http://schemas.microsoft.com/office/drawing/2014/main" id="{14D3E223-FA01-42A3-A325-540BFC608C13}"/>
                  </a:ext>
                </a:extLst>
              </p:cNvPr>
              <p:cNvSpPr/>
              <p:nvPr/>
            </p:nvSpPr>
            <p:spPr>
              <a:xfrm>
                <a:off x="7182732" y="3614413"/>
                <a:ext cx="2281126" cy="533821"/>
              </a:xfrm>
              <a:custGeom>
                <a:avLst/>
                <a:gdLst>
                  <a:gd name="connsiteX0" fmla="*/ 0 w 1751555"/>
                  <a:gd name="connsiteY0" fmla="*/ 87857 h 878566"/>
                  <a:gd name="connsiteX1" fmla="*/ 87857 w 1751555"/>
                  <a:gd name="connsiteY1" fmla="*/ 0 h 878566"/>
                  <a:gd name="connsiteX2" fmla="*/ 1663698 w 1751555"/>
                  <a:gd name="connsiteY2" fmla="*/ 0 h 878566"/>
                  <a:gd name="connsiteX3" fmla="*/ 1751555 w 1751555"/>
                  <a:gd name="connsiteY3" fmla="*/ 87857 h 878566"/>
                  <a:gd name="connsiteX4" fmla="*/ 1751555 w 1751555"/>
                  <a:gd name="connsiteY4" fmla="*/ 790709 h 878566"/>
                  <a:gd name="connsiteX5" fmla="*/ 1663698 w 1751555"/>
                  <a:gd name="connsiteY5" fmla="*/ 878566 h 878566"/>
                  <a:gd name="connsiteX6" fmla="*/ 87857 w 1751555"/>
                  <a:gd name="connsiteY6" fmla="*/ 878566 h 878566"/>
                  <a:gd name="connsiteX7" fmla="*/ 0 w 1751555"/>
                  <a:gd name="connsiteY7" fmla="*/ 790709 h 878566"/>
                  <a:gd name="connsiteX8" fmla="*/ 0 w 1751555"/>
                  <a:gd name="connsiteY8" fmla="*/ 87857 h 87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5" h="878566">
                    <a:moveTo>
                      <a:pt x="0" y="87857"/>
                    </a:moveTo>
                    <a:cubicBezTo>
                      <a:pt x="0" y="39335"/>
                      <a:pt x="39335" y="0"/>
                      <a:pt x="87857" y="0"/>
                    </a:cubicBezTo>
                    <a:lnTo>
                      <a:pt x="1663698" y="0"/>
                    </a:lnTo>
                    <a:cubicBezTo>
                      <a:pt x="1712220" y="0"/>
                      <a:pt x="1751555" y="39335"/>
                      <a:pt x="1751555" y="87857"/>
                    </a:cubicBezTo>
                    <a:lnTo>
                      <a:pt x="1751555" y="790709"/>
                    </a:lnTo>
                    <a:cubicBezTo>
                      <a:pt x="1751555" y="839231"/>
                      <a:pt x="1712220" y="878566"/>
                      <a:pt x="1663698" y="878566"/>
                    </a:cubicBezTo>
                    <a:lnTo>
                      <a:pt x="87857" y="878566"/>
                    </a:lnTo>
                    <a:cubicBezTo>
                      <a:pt x="39335" y="878566"/>
                      <a:pt x="0" y="839231"/>
                      <a:pt x="0" y="790709"/>
                    </a:cubicBezTo>
                    <a:lnTo>
                      <a:pt x="0" y="8785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99568" rIns="99568" bIns="346196" numCol="1" spcCol="1270" anchor="t" anchorCtr="0">
                <a:noAutofit/>
              </a:bodyPr>
              <a:lstStyle/>
              <a:p>
                <a:pPr marL="0" marR="0" lvl="0" indent="0" algn="ctr" defTabSz="622300" rtl="0" eaLnBrk="1" fontAlgn="auto" latinLnBrk="0" hangingPunct="1">
                  <a:lnSpc>
                    <a:spcPct val="100000"/>
                  </a:lnSpc>
                  <a:spcBef>
                    <a:spcPct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API Migration &amp; Deployment</a:t>
                </a:r>
              </a:p>
              <a:p>
                <a:pPr marL="0" marR="0" lvl="0" indent="0" algn="ctr" defTabSz="622300" rtl="0" eaLnBrk="1" fontAlgn="auto" latinLnBrk="0" hangingPunct="1">
                  <a:lnSpc>
                    <a:spcPct val="100000"/>
                  </a:lnSpc>
                  <a:spcBef>
                    <a:spcPct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Pilot - Wave 1</a:t>
                </a:r>
              </a:p>
            </p:txBody>
          </p:sp>
          <p:sp>
            <p:nvSpPr>
              <p:cNvPr id="725" name="Freeform: Shape 724">
                <a:extLst>
                  <a:ext uri="{FF2B5EF4-FFF2-40B4-BE49-F238E27FC236}">
                    <a16:creationId xmlns:a16="http://schemas.microsoft.com/office/drawing/2014/main" id="{C0C8BDFC-FBC9-484D-8081-C055A843D1D1}"/>
                  </a:ext>
                </a:extLst>
              </p:cNvPr>
              <p:cNvSpPr/>
              <p:nvPr/>
            </p:nvSpPr>
            <p:spPr>
              <a:xfrm>
                <a:off x="7216282" y="4066542"/>
                <a:ext cx="2214026" cy="2104787"/>
              </a:xfrm>
              <a:custGeom>
                <a:avLst/>
                <a:gdLst>
                  <a:gd name="connsiteX0" fmla="*/ 0 w 1751555"/>
                  <a:gd name="connsiteY0" fmla="*/ 175156 h 2559937"/>
                  <a:gd name="connsiteX1" fmla="*/ 175156 w 1751555"/>
                  <a:gd name="connsiteY1" fmla="*/ 0 h 2559937"/>
                  <a:gd name="connsiteX2" fmla="*/ 1576400 w 1751555"/>
                  <a:gd name="connsiteY2" fmla="*/ 0 h 2559937"/>
                  <a:gd name="connsiteX3" fmla="*/ 1751556 w 1751555"/>
                  <a:gd name="connsiteY3" fmla="*/ 175156 h 2559937"/>
                  <a:gd name="connsiteX4" fmla="*/ 1751555 w 1751555"/>
                  <a:gd name="connsiteY4" fmla="*/ 2384782 h 2559937"/>
                  <a:gd name="connsiteX5" fmla="*/ 1576399 w 1751555"/>
                  <a:gd name="connsiteY5" fmla="*/ 2559938 h 2559937"/>
                  <a:gd name="connsiteX6" fmla="*/ 175156 w 1751555"/>
                  <a:gd name="connsiteY6" fmla="*/ 2559937 h 2559937"/>
                  <a:gd name="connsiteX7" fmla="*/ 0 w 1751555"/>
                  <a:gd name="connsiteY7" fmla="*/ 2384781 h 2559937"/>
                  <a:gd name="connsiteX8" fmla="*/ 0 w 1751555"/>
                  <a:gd name="connsiteY8" fmla="*/ 175156 h 25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5" h="2559937">
                    <a:moveTo>
                      <a:pt x="0" y="175156"/>
                    </a:moveTo>
                    <a:cubicBezTo>
                      <a:pt x="0" y="78420"/>
                      <a:pt x="78420" y="0"/>
                      <a:pt x="175156" y="0"/>
                    </a:cubicBezTo>
                    <a:lnTo>
                      <a:pt x="1576400" y="0"/>
                    </a:lnTo>
                    <a:cubicBezTo>
                      <a:pt x="1673136" y="0"/>
                      <a:pt x="1751556" y="78420"/>
                      <a:pt x="1751556" y="175156"/>
                    </a:cubicBezTo>
                    <a:cubicBezTo>
                      <a:pt x="1751556" y="911698"/>
                      <a:pt x="1751555" y="1648240"/>
                      <a:pt x="1751555" y="2384782"/>
                    </a:cubicBezTo>
                    <a:cubicBezTo>
                      <a:pt x="1751555" y="2481518"/>
                      <a:pt x="1673135" y="2559938"/>
                      <a:pt x="1576399" y="2559938"/>
                    </a:cubicBezTo>
                    <a:lnTo>
                      <a:pt x="175156" y="2559937"/>
                    </a:lnTo>
                    <a:cubicBezTo>
                      <a:pt x="78420" y="2559937"/>
                      <a:pt x="0" y="2481517"/>
                      <a:pt x="0" y="2384781"/>
                    </a:cubicBezTo>
                    <a:lnTo>
                      <a:pt x="0" y="17515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7981" tIns="157981" rIns="157981" bIns="157981" numCol="1" spcCol="1270" anchor="t" anchorCtr="0">
                <a:noAutofit/>
              </a:bodyPr>
              <a:lstStyle/>
              <a:p>
                <a:pPr marL="144000" marR="0" lvl="1" indent="-144000" algn="l" defTabSz="666750" rtl="0" eaLnBrk="1" fontAlgn="auto" latinLnBrk="0" hangingPunct="1">
                  <a:lnSpc>
                    <a:spcPct val="100000"/>
                  </a:lnSpc>
                  <a:spcBef>
                    <a:spcPts val="0"/>
                  </a:spcBef>
                  <a:spcAft>
                    <a:spcPts val="0"/>
                  </a:spcAft>
                  <a:buClrTx/>
                  <a:buSzTx/>
                  <a:buFontTx/>
                  <a:buChar char="•"/>
                  <a:tabLst/>
                  <a:defRPr/>
                </a:pPr>
                <a:endParaRPr kumimoji="0" lang="en-US" sz="11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endParaRPr>
              </a:p>
            </p:txBody>
          </p:sp>
          <p:sp>
            <p:nvSpPr>
              <p:cNvPr id="726" name="TextBox 725">
                <a:extLst>
                  <a:ext uri="{FF2B5EF4-FFF2-40B4-BE49-F238E27FC236}">
                    <a16:creationId xmlns:a16="http://schemas.microsoft.com/office/drawing/2014/main" id="{176EBF17-5B82-450C-BB32-E2657DF8F6C4}"/>
                  </a:ext>
                </a:extLst>
              </p:cNvPr>
              <p:cNvSpPr txBox="1"/>
              <p:nvPr/>
            </p:nvSpPr>
            <p:spPr>
              <a:xfrm>
                <a:off x="7193420" y="4078448"/>
                <a:ext cx="2236888" cy="1938992"/>
              </a:xfrm>
              <a:prstGeom prst="rect">
                <a:avLst/>
              </a:prstGeom>
              <a:noFill/>
            </p:spPr>
            <p:txBody>
              <a:bodyPr wrap="square">
                <a:spAutoFit/>
              </a:bodyPr>
              <a:lstStyle/>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rPr>
                  <a:t>Migrate Identified Simple Medium Complex Bundle (SMC)</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rPr>
                  <a:t>Execute Scripts &amp; Utility for Migration (Intelliswift Built)</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rPr>
                  <a:t>Reconfigure &amp; Align Scripts accordingly</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rPr>
                  <a:t>Validating Manual Configuration</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rPr>
                  <a:t>Planning for Batch Migration</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rPr>
                  <a:t>API proxies; Shared Flows</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rPr>
                  <a:t>API configs; Deployment &amp; testing</a:t>
                </a:r>
              </a:p>
            </p:txBody>
          </p:sp>
        </p:grpSp>
        <p:grpSp>
          <p:nvGrpSpPr>
            <p:cNvPr id="8" name="Group 7">
              <a:extLst>
                <a:ext uri="{FF2B5EF4-FFF2-40B4-BE49-F238E27FC236}">
                  <a16:creationId xmlns:a16="http://schemas.microsoft.com/office/drawing/2014/main" id="{236A08FE-24FF-4240-BC66-A4B987B0A7D1}"/>
                </a:ext>
              </a:extLst>
            </p:cNvPr>
            <p:cNvGrpSpPr/>
            <p:nvPr/>
          </p:nvGrpSpPr>
          <p:grpSpPr>
            <a:xfrm>
              <a:off x="9803068" y="3594089"/>
              <a:ext cx="2281126" cy="2556916"/>
              <a:chOff x="9579489" y="3614413"/>
              <a:chExt cx="2281126" cy="2556916"/>
            </a:xfrm>
          </p:grpSpPr>
          <p:sp>
            <p:nvSpPr>
              <p:cNvPr id="728" name="Freeform: Shape 727">
                <a:extLst>
                  <a:ext uri="{FF2B5EF4-FFF2-40B4-BE49-F238E27FC236}">
                    <a16:creationId xmlns:a16="http://schemas.microsoft.com/office/drawing/2014/main" id="{6DFE9B3C-E75F-48FA-B0A2-BA329D2581DE}"/>
                  </a:ext>
                </a:extLst>
              </p:cNvPr>
              <p:cNvSpPr/>
              <p:nvPr/>
            </p:nvSpPr>
            <p:spPr>
              <a:xfrm>
                <a:off x="9579489" y="3614413"/>
                <a:ext cx="2281126" cy="533821"/>
              </a:xfrm>
              <a:custGeom>
                <a:avLst/>
                <a:gdLst>
                  <a:gd name="connsiteX0" fmla="*/ 0 w 1751555"/>
                  <a:gd name="connsiteY0" fmla="*/ 87857 h 878566"/>
                  <a:gd name="connsiteX1" fmla="*/ 87857 w 1751555"/>
                  <a:gd name="connsiteY1" fmla="*/ 0 h 878566"/>
                  <a:gd name="connsiteX2" fmla="*/ 1663698 w 1751555"/>
                  <a:gd name="connsiteY2" fmla="*/ 0 h 878566"/>
                  <a:gd name="connsiteX3" fmla="*/ 1751555 w 1751555"/>
                  <a:gd name="connsiteY3" fmla="*/ 87857 h 878566"/>
                  <a:gd name="connsiteX4" fmla="*/ 1751555 w 1751555"/>
                  <a:gd name="connsiteY4" fmla="*/ 790709 h 878566"/>
                  <a:gd name="connsiteX5" fmla="*/ 1663698 w 1751555"/>
                  <a:gd name="connsiteY5" fmla="*/ 878566 h 878566"/>
                  <a:gd name="connsiteX6" fmla="*/ 87857 w 1751555"/>
                  <a:gd name="connsiteY6" fmla="*/ 878566 h 878566"/>
                  <a:gd name="connsiteX7" fmla="*/ 0 w 1751555"/>
                  <a:gd name="connsiteY7" fmla="*/ 790709 h 878566"/>
                  <a:gd name="connsiteX8" fmla="*/ 0 w 1751555"/>
                  <a:gd name="connsiteY8" fmla="*/ 87857 h 87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5" h="878566">
                    <a:moveTo>
                      <a:pt x="0" y="87857"/>
                    </a:moveTo>
                    <a:cubicBezTo>
                      <a:pt x="0" y="39335"/>
                      <a:pt x="39335" y="0"/>
                      <a:pt x="87857" y="0"/>
                    </a:cubicBezTo>
                    <a:lnTo>
                      <a:pt x="1663698" y="0"/>
                    </a:lnTo>
                    <a:cubicBezTo>
                      <a:pt x="1712220" y="0"/>
                      <a:pt x="1751555" y="39335"/>
                      <a:pt x="1751555" y="87857"/>
                    </a:cubicBezTo>
                    <a:lnTo>
                      <a:pt x="1751555" y="790709"/>
                    </a:lnTo>
                    <a:cubicBezTo>
                      <a:pt x="1751555" y="839231"/>
                      <a:pt x="1712220" y="878566"/>
                      <a:pt x="1663698" y="878566"/>
                    </a:cubicBezTo>
                    <a:lnTo>
                      <a:pt x="87857" y="878566"/>
                    </a:lnTo>
                    <a:cubicBezTo>
                      <a:pt x="39335" y="878566"/>
                      <a:pt x="0" y="839231"/>
                      <a:pt x="0" y="790709"/>
                    </a:cubicBezTo>
                    <a:lnTo>
                      <a:pt x="0" y="87857"/>
                    </a:lnTo>
                    <a:close/>
                  </a:path>
                </a:pathLst>
              </a:custGeom>
              <a:solidFill>
                <a:srgbClr val="B14D9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99568" rIns="99568" bIns="346196" numCol="1" spcCol="1270" anchor="t" anchorCtr="0">
                <a:noAutofit/>
              </a:bodyPr>
              <a:lstStyle/>
              <a:p>
                <a:pPr marL="0" marR="0" lvl="0" indent="0" algn="ctr" defTabSz="622300" rtl="0" eaLnBrk="1" fontAlgn="auto" latinLnBrk="0" hangingPunct="1">
                  <a:lnSpc>
                    <a:spcPct val="100000"/>
                  </a:lnSpc>
                  <a:spcBef>
                    <a:spcPct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Agile Batch Migration</a:t>
                </a:r>
              </a:p>
              <a:p>
                <a:pPr marL="0" marR="0" lvl="0" indent="0" algn="ctr" defTabSz="622300" rtl="0" eaLnBrk="1" fontAlgn="auto" latinLnBrk="0" hangingPunct="1">
                  <a:lnSpc>
                    <a:spcPct val="100000"/>
                  </a:lnSpc>
                  <a:spcBef>
                    <a:spcPct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(Wave 2 – n)</a:t>
                </a:r>
              </a:p>
            </p:txBody>
          </p:sp>
          <p:sp>
            <p:nvSpPr>
              <p:cNvPr id="729" name="Freeform: Shape 728">
                <a:extLst>
                  <a:ext uri="{FF2B5EF4-FFF2-40B4-BE49-F238E27FC236}">
                    <a16:creationId xmlns:a16="http://schemas.microsoft.com/office/drawing/2014/main" id="{0A0CCC63-9382-4725-BBCE-FCC2B2455D34}"/>
                  </a:ext>
                </a:extLst>
              </p:cNvPr>
              <p:cNvSpPr/>
              <p:nvPr/>
            </p:nvSpPr>
            <p:spPr>
              <a:xfrm>
                <a:off x="9613039" y="4066542"/>
                <a:ext cx="2214026" cy="2104787"/>
              </a:xfrm>
              <a:custGeom>
                <a:avLst/>
                <a:gdLst>
                  <a:gd name="connsiteX0" fmla="*/ 0 w 1751555"/>
                  <a:gd name="connsiteY0" fmla="*/ 175156 h 2559937"/>
                  <a:gd name="connsiteX1" fmla="*/ 175156 w 1751555"/>
                  <a:gd name="connsiteY1" fmla="*/ 0 h 2559937"/>
                  <a:gd name="connsiteX2" fmla="*/ 1576400 w 1751555"/>
                  <a:gd name="connsiteY2" fmla="*/ 0 h 2559937"/>
                  <a:gd name="connsiteX3" fmla="*/ 1751556 w 1751555"/>
                  <a:gd name="connsiteY3" fmla="*/ 175156 h 2559937"/>
                  <a:gd name="connsiteX4" fmla="*/ 1751555 w 1751555"/>
                  <a:gd name="connsiteY4" fmla="*/ 2384782 h 2559937"/>
                  <a:gd name="connsiteX5" fmla="*/ 1576399 w 1751555"/>
                  <a:gd name="connsiteY5" fmla="*/ 2559938 h 2559937"/>
                  <a:gd name="connsiteX6" fmla="*/ 175156 w 1751555"/>
                  <a:gd name="connsiteY6" fmla="*/ 2559937 h 2559937"/>
                  <a:gd name="connsiteX7" fmla="*/ 0 w 1751555"/>
                  <a:gd name="connsiteY7" fmla="*/ 2384781 h 2559937"/>
                  <a:gd name="connsiteX8" fmla="*/ 0 w 1751555"/>
                  <a:gd name="connsiteY8" fmla="*/ 175156 h 25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5" h="2559937">
                    <a:moveTo>
                      <a:pt x="0" y="175156"/>
                    </a:moveTo>
                    <a:cubicBezTo>
                      <a:pt x="0" y="78420"/>
                      <a:pt x="78420" y="0"/>
                      <a:pt x="175156" y="0"/>
                    </a:cubicBezTo>
                    <a:lnTo>
                      <a:pt x="1576400" y="0"/>
                    </a:lnTo>
                    <a:cubicBezTo>
                      <a:pt x="1673136" y="0"/>
                      <a:pt x="1751556" y="78420"/>
                      <a:pt x="1751556" y="175156"/>
                    </a:cubicBezTo>
                    <a:cubicBezTo>
                      <a:pt x="1751556" y="911698"/>
                      <a:pt x="1751555" y="1648240"/>
                      <a:pt x="1751555" y="2384782"/>
                    </a:cubicBezTo>
                    <a:cubicBezTo>
                      <a:pt x="1751555" y="2481518"/>
                      <a:pt x="1673135" y="2559938"/>
                      <a:pt x="1576399" y="2559938"/>
                    </a:cubicBezTo>
                    <a:lnTo>
                      <a:pt x="175156" y="2559937"/>
                    </a:lnTo>
                    <a:cubicBezTo>
                      <a:pt x="78420" y="2559937"/>
                      <a:pt x="0" y="2481517"/>
                      <a:pt x="0" y="2384781"/>
                    </a:cubicBezTo>
                    <a:lnTo>
                      <a:pt x="0" y="175156"/>
                    </a:lnTo>
                    <a:close/>
                  </a:path>
                </a:pathLst>
              </a:custGeom>
              <a:ln>
                <a:solidFill>
                  <a:srgbClr val="B14D97"/>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7981" tIns="157981" rIns="157981" bIns="157981" numCol="1" spcCol="1270" anchor="t" anchorCtr="0">
                <a:noAutofit/>
              </a:bodyPr>
              <a:lstStyle/>
              <a:p>
                <a:pPr marL="144000" marR="0" lvl="1" indent="-144000" algn="l" defTabSz="666750" rtl="0" eaLnBrk="1" fontAlgn="auto" latinLnBrk="0" hangingPunct="1">
                  <a:lnSpc>
                    <a:spcPct val="100000"/>
                  </a:lnSpc>
                  <a:spcBef>
                    <a:spcPts val="0"/>
                  </a:spcBef>
                  <a:spcAft>
                    <a:spcPts val="0"/>
                  </a:spcAft>
                  <a:buClrTx/>
                  <a:buSzTx/>
                  <a:buFontTx/>
                  <a:buChar char="•"/>
                  <a:tabLst/>
                  <a:defRPr/>
                </a:pPr>
                <a:endParaRPr kumimoji="0" lang="en-US" sz="11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endParaRPr>
              </a:p>
            </p:txBody>
          </p:sp>
          <p:sp>
            <p:nvSpPr>
              <p:cNvPr id="730" name="TextBox 729">
                <a:extLst>
                  <a:ext uri="{FF2B5EF4-FFF2-40B4-BE49-F238E27FC236}">
                    <a16:creationId xmlns:a16="http://schemas.microsoft.com/office/drawing/2014/main" id="{500F541F-6356-4ED6-8F46-4F18966B48B3}"/>
                  </a:ext>
                </a:extLst>
              </p:cNvPr>
              <p:cNvSpPr txBox="1"/>
              <p:nvPr/>
            </p:nvSpPr>
            <p:spPr>
              <a:xfrm>
                <a:off x="9590177" y="4078448"/>
                <a:ext cx="2236888" cy="1579920"/>
              </a:xfrm>
              <a:prstGeom prst="rect">
                <a:avLst/>
              </a:prstGeom>
              <a:noFill/>
            </p:spPr>
            <p:txBody>
              <a:bodyPr wrap="square">
                <a:spAutoFit/>
              </a:bodyPr>
              <a:lstStyle/>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rPr>
                  <a:t>Migrate Batch Proxies, Resources</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rPr>
                  <a:t>Execute Scripts &amp; Utility for Migration (Intelliswift Built)</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rPr>
                  <a:t>Validating Manual Configuration</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rPr>
                  <a:t>Run Pre &amp; Post Migration Validation Scripts</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rPr>
                  <a:t>Documentation &amp; Handover</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rPr>
                  <a:t>Training &amp; Enablement</a:t>
                </a:r>
              </a:p>
            </p:txBody>
          </p:sp>
        </p:grpSp>
        <p:sp>
          <p:nvSpPr>
            <p:cNvPr id="736" name="Arrow: Notched Right 735">
              <a:extLst>
                <a:ext uri="{FF2B5EF4-FFF2-40B4-BE49-F238E27FC236}">
                  <a16:creationId xmlns:a16="http://schemas.microsoft.com/office/drawing/2014/main" id="{83BCF1A4-C77D-4CFC-B2B3-52B16D3E9BBD}"/>
                </a:ext>
              </a:extLst>
            </p:cNvPr>
            <p:cNvSpPr/>
            <p:nvPr/>
          </p:nvSpPr>
          <p:spPr>
            <a:xfrm>
              <a:off x="9502913" y="3821773"/>
              <a:ext cx="489000" cy="227584"/>
            </a:xfrm>
            <a:prstGeom prst="notchedRightArrow">
              <a:avLst/>
            </a:prstGeom>
            <a:solidFill>
              <a:srgbClr val="FFA6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37" name="Arrow: Notched Right 736">
              <a:extLst>
                <a:ext uri="{FF2B5EF4-FFF2-40B4-BE49-F238E27FC236}">
                  <a16:creationId xmlns:a16="http://schemas.microsoft.com/office/drawing/2014/main" id="{69B64869-110A-415B-9FAD-7C0030C1861B}"/>
                </a:ext>
              </a:extLst>
            </p:cNvPr>
            <p:cNvSpPr/>
            <p:nvPr/>
          </p:nvSpPr>
          <p:spPr>
            <a:xfrm>
              <a:off x="7110475" y="3800910"/>
              <a:ext cx="489000" cy="227584"/>
            </a:xfrm>
            <a:prstGeom prst="notchedRightArrow">
              <a:avLst/>
            </a:prstGeom>
            <a:solidFill>
              <a:srgbClr val="FFA6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grpSp>
        <p:nvGrpSpPr>
          <p:cNvPr id="10" name="Group 9">
            <a:extLst>
              <a:ext uri="{FF2B5EF4-FFF2-40B4-BE49-F238E27FC236}">
                <a16:creationId xmlns:a16="http://schemas.microsoft.com/office/drawing/2014/main" id="{D786D721-A610-4A7F-AFF3-F5FEE4DA66DA}"/>
              </a:ext>
            </a:extLst>
          </p:cNvPr>
          <p:cNvGrpSpPr/>
          <p:nvPr/>
        </p:nvGrpSpPr>
        <p:grpSpPr>
          <a:xfrm>
            <a:off x="661910" y="771586"/>
            <a:ext cx="11205206" cy="2690203"/>
            <a:chOff x="661910" y="771586"/>
            <a:chExt cx="11205206" cy="2690203"/>
          </a:xfrm>
        </p:grpSpPr>
        <p:grpSp>
          <p:nvGrpSpPr>
            <p:cNvPr id="17" name="Group 16">
              <a:extLst>
                <a:ext uri="{FF2B5EF4-FFF2-40B4-BE49-F238E27FC236}">
                  <a16:creationId xmlns:a16="http://schemas.microsoft.com/office/drawing/2014/main" id="{C8F4B011-A20C-4AE4-B513-4D55E0B1F8FD}"/>
                </a:ext>
              </a:extLst>
            </p:cNvPr>
            <p:cNvGrpSpPr/>
            <p:nvPr/>
          </p:nvGrpSpPr>
          <p:grpSpPr>
            <a:xfrm>
              <a:off x="661910" y="771586"/>
              <a:ext cx="11011850" cy="2690203"/>
              <a:chOff x="661910" y="911551"/>
              <a:chExt cx="11011850" cy="2690203"/>
            </a:xfrm>
          </p:grpSpPr>
          <p:grpSp>
            <p:nvGrpSpPr>
              <p:cNvPr id="478" name="Group 477">
                <a:extLst>
                  <a:ext uri="{FF2B5EF4-FFF2-40B4-BE49-F238E27FC236}">
                    <a16:creationId xmlns:a16="http://schemas.microsoft.com/office/drawing/2014/main" id="{40F4D09E-89D6-4731-9025-10897D0EE5E9}"/>
                  </a:ext>
                </a:extLst>
              </p:cNvPr>
              <p:cNvGrpSpPr/>
              <p:nvPr/>
            </p:nvGrpSpPr>
            <p:grpSpPr>
              <a:xfrm>
                <a:off x="661910" y="1064598"/>
                <a:ext cx="2746430" cy="584450"/>
                <a:chOff x="887767" y="1113257"/>
                <a:chExt cx="2157274" cy="625242"/>
              </a:xfrm>
            </p:grpSpPr>
            <p:sp>
              <p:nvSpPr>
                <p:cNvPr id="479" name="Arrow: Chevron 478">
                  <a:extLst>
                    <a:ext uri="{FF2B5EF4-FFF2-40B4-BE49-F238E27FC236}">
                      <a16:creationId xmlns:a16="http://schemas.microsoft.com/office/drawing/2014/main" id="{3195BDFE-F341-4BA0-97D2-472E34EB439F}"/>
                    </a:ext>
                  </a:extLst>
                </p:cNvPr>
                <p:cNvSpPr/>
                <p:nvPr/>
              </p:nvSpPr>
              <p:spPr>
                <a:xfrm>
                  <a:off x="887767" y="1113257"/>
                  <a:ext cx="2157274" cy="625242"/>
                </a:xfrm>
                <a:prstGeom prst="chevron">
                  <a:avLst/>
                </a:prstGeom>
                <a:solidFill>
                  <a:srgbClr val="0080B7"/>
                </a:solidFill>
                <a:ln w="9525" cap="flat" cmpd="sng" algn="ctr">
                  <a:solidFill>
                    <a:srgbClr val="0080B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70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grpSp>
              <p:nvGrpSpPr>
                <p:cNvPr id="480" name="Group 479">
                  <a:extLst>
                    <a:ext uri="{FF2B5EF4-FFF2-40B4-BE49-F238E27FC236}">
                      <a16:creationId xmlns:a16="http://schemas.microsoft.com/office/drawing/2014/main" id="{75F76A0C-50A5-478D-94C4-31B40890CD40}"/>
                    </a:ext>
                  </a:extLst>
                </p:cNvPr>
                <p:cNvGrpSpPr/>
                <p:nvPr/>
              </p:nvGrpSpPr>
              <p:grpSpPr>
                <a:xfrm>
                  <a:off x="1263590" y="1136213"/>
                  <a:ext cx="1399742" cy="579330"/>
                  <a:chOff x="1263590" y="1103459"/>
                  <a:chExt cx="1399742" cy="579330"/>
                </a:xfrm>
              </p:grpSpPr>
              <p:sp>
                <p:nvSpPr>
                  <p:cNvPr id="481" name="Rectangle 480">
                    <a:extLst>
                      <a:ext uri="{FF2B5EF4-FFF2-40B4-BE49-F238E27FC236}">
                        <a16:creationId xmlns:a16="http://schemas.microsoft.com/office/drawing/2014/main" id="{498C7C73-2113-489E-90FF-56577696C3CA}"/>
                      </a:ext>
                    </a:extLst>
                  </p:cNvPr>
                  <p:cNvSpPr/>
                  <p:nvPr/>
                </p:nvSpPr>
                <p:spPr>
                  <a:xfrm>
                    <a:off x="1263590" y="1405790"/>
                    <a:ext cx="139974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Segoe UI"/>
                        <a:ea typeface="+mn-ea"/>
                        <a:cs typeface="+mn-cs"/>
                      </a:rPr>
                      <a:t>Assess &amp; Evaluate</a:t>
                    </a:r>
                  </a:p>
                </p:txBody>
              </p:sp>
              <p:sp>
                <p:nvSpPr>
                  <p:cNvPr id="482" name="Rectangle 481">
                    <a:extLst>
                      <a:ext uri="{FF2B5EF4-FFF2-40B4-BE49-F238E27FC236}">
                        <a16:creationId xmlns:a16="http://schemas.microsoft.com/office/drawing/2014/main" id="{E4E355F6-EF58-4FD0-AA53-46D4824D095B}"/>
                      </a:ext>
                    </a:extLst>
                  </p:cNvPr>
                  <p:cNvSpPr/>
                  <p:nvPr/>
                </p:nvSpPr>
                <p:spPr>
                  <a:xfrm>
                    <a:off x="1346683" y="1103459"/>
                    <a:ext cx="1239442"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prstClr val="white"/>
                        </a:solidFill>
                        <a:effectLst/>
                        <a:uLnTx/>
                        <a:uFillTx/>
                        <a:latin typeface="Segoe UI"/>
                        <a:ea typeface="+mn-ea"/>
                        <a:cs typeface="+mn-cs"/>
                      </a:rPr>
                      <a:t>Assessment</a:t>
                    </a:r>
                  </a:p>
                </p:txBody>
              </p:sp>
            </p:grpSp>
          </p:grpSp>
          <p:grpSp>
            <p:nvGrpSpPr>
              <p:cNvPr id="483" name="Group 482">
                <a:extLst>
                  <a:ext uri="{FF2B5EF4-FFF2-40B4-BE49-F238E27FC236}">
                    <a16:creationId xmlns:a16="http://schemas.microsoft.com/office/drawing/2014/main" id="{30AA788D-932F-4325-A715-6030C3B3FB7C}"/>
                  </a:ext>
                </a:extLst>
              </p:cNvPr>
              <p:cNvGrpSpPr/>
              <p:nvPr/>
            </p:nvGrpSpPr>
            <p:grpSpPr>
              <a:xfrm>
                <a:off x="3093138" y="978264"/>
                <a:ext cx="4332302" cy="758126"/>
                <a:chOff x="2797308" y="1030156"/>
                <a:chExt cx="4332302" cy="811038"/>
              </a:xfrm>
            </p:grpSpPr>
            <p:sp>
              <p:nvSpPr>
                <p:cNvPr id="484" name="Arrow: Chevron 483">
                  <a:extLst>
                    <a:ext uri="{FF2B5EF4-FFF2-40B4-BE49-F238E27FC236}">
                      <a16:creationId xmlns:a16="http://schemas.microsoft.com/office/drawing/2014/main" id="{57C0E3E7-F8E5-424B-944C-171FD9816CE3}"/>
                    </a:ext>
                  </a:extLst>
                </p:cNvPr>
                <p:cNvSpPr/>
                <p:nvPr/>
              </p:nvSpPr>
              <p:spPr>
                <a:xfrm>
                  <a:off x="2797308" y="1030156"/>
                  <a:ext cx="4332302" cy="811038"/>
                </a:xfrm>
                <a:prstGeom prst="chevron">
                  <a:avLst/>
                </a:prstGeom>
                <a:solidFill>
                  <a:srgbClr val="1DAB9E"/>
                </a:solidFill>
                <a:ln w="9525" cap="flat" cmpd="sng" algn="ctr">
                  <a:solidFill>
                    <a:srgbClr val="1DAB9E"/>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grpSp>
              <p:nvGrpSpPr>
                <p:cNvPr id="485" name="Group 484">
                  <a:extLst>
                    <a:ext uri="{FF2B5EF4-FFF2-40B4-BE49-F238E27FC236}">
                      <a16:creationId xmlns:a16="http://schemas.microsoft.com/office/drawing/2014/main" id="{28D1C384-29FB-4BCA-B34A-33BC1DEE4079}"/>
                    </a:ext>
                  </a:extLst>
                </p:cNvPr>
                <p:cNvGrpSpPr/>
                <p:nvPr/>
              </p:nvGrpSpPr>
              <p:grpSpPr>
                <a:xfrm>
                  <a:off x="3203201" y="1146010"/>
                  <a:ext cx="3520516" cy="579330"/>
                  <a:chOff x="3203201" y="1103459"/>
                  <a:chExt cx="3520516" cy="579330"/>
                </a:xfrm>
              </p:grpSpPr>
              <p:sp>
                <p:nvSpPr>
                  <p:cNvPr id="486" name="Rectangle 485">
                    <a:extLst>
                      <a:ext uri="{FF2B5EF4-FFF2-40B4-BE49-F238E27FC236}">
                        <a16:creationId xmlns:a16="http://schemas.microsoft.com/office/drawing/2014/main" id="{62BB8BD2-1F98-4FC3-AF61-EA8915C0FE4D}"/>
                      </a:ext>
                    </a:extLst>
                  </p:cNvPr>
                  <p:cNvSpPr/>
                  <p:nvPr/>
                </p:nvSpPr>
                <p:spPr>
                  <a:xfrm>
                    <a:off x="3203201" y="1405790"/>
                    <a:ext cx="3520516"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Segoe UI"/>
                        <a:ea typeface="+mn-ea"/>
                        <a:cs typeface="+mn-cs"/>
                      </a:rPr>
                      <a:t>Enable &amp; Execute – Mobilize through Experiences</a:t>
                    </a:r>
                  </a:p>
                </p:txBody>
              </p:sp>
              <p:sp>
                <p:nvSpPr>
                  <p:cNvPr id="487" name="Rectangle 486">
                    <a:extLst>
                      <a:ext uri="{FF2B5EF4-FFF2-40B4-BE49-F238E27FC236}">
                        <a16:creationId xmlns:a16="http://schemas.microsoft.com/office/drawing/2014/main" id="{6A8CB4BA-87D0-4007-A4F6-0D52F48744AB}"/>
                      </a:ext>
                    </a:extLst>
                  </p:cNvPr>
                  <p:cNvSpPr/>
                  <p:nvPr/>
                </p:nvSpPr>
                <p:spPr>
                  <a:xfrm>
                    <a:off x="3890088" y="1103459"/>
                    <a:ext cx="2146742"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prstClr val="white"/>
                        </a:solidFill>
                        <a:effectLst/>
                        <a:uLnTx/>
                        <a:uFillTx/>
                        <a:latin typeface="Segoe UI"/>
                        <a:ea typeface="+mn-ea"/>
                        <a:cs typeface="+mn-cs"/>
                      </a:rPr>
                      <a:t>Readiness &amp; Planning</a:t>
                    </a:r>
                  </a:p>
                </p:txBody>
              </p:sp>
            </p:grpSp>
          </p:grpSp>
          <p:grpSp>
            <p:nvGrpSpPr>
              <p:cNvPr id="488" name="Group 487">
                <a:extLst>
                  <a:ext uri="{FF2B5EF4-FFF2-40B4-BE49-F238E27FC236}">
                    <a16:creationId xmlns:a16="http://schemas.microsoft.com/office/drawing/2014/main" id="{B8B92BA7-6111-4D85-B5F7-365296F73E04}"/>
                  </a:ext>
                </a:extLst>
              </p:cNvPr>
              <p:cNvGrpSpPr/>
              <p:nvPr/>
            </p:nvGrpSpPr>
            <p:grpSpPr>
              <a:xfrm>
                <a:off x="7019926" y="911551"/>
                <a:ext cx="4653834" cy="891552"/>
                <a:chOff x="6800296" y="958787"/>
                <a:chExt cx="4653834" cy="953776"/>
              </a:xfrm>
            </p:grpSpPr>
            <p:sp>
              <p:nvSpPr>
                <p:cNvPr id="489" name="Arrow: Chevron 488">
                  <a:extLst>
                    <a:ext uri="{FF2B5EF4-FFF2-40B4-BE49-F238E27FC236}">
                      <a16:creationId xmlns:a16="http://schemas.microsoft.com/office/drawing/2014/main" id="{9E21A224-CAC2-4731-8C3D-957D7FD55BBA}"/>
                    </a:ext>
                  </a:extLst>
                </p:cNvPr>
                <p:cNvSpPr/>
                <p:nvPr/>
              </p:nvSpPr>
              <p:spPr>
                <a:xfrm>
                  <a:off x="6800296" y="958787"/>
                  <a:ext cx="4653834" cy="953776"/>
                </a:xfrm>
                <a:prstGeom prst="chevron">
                  <a:avLst/>
                </a:prstGeom>
                <a:solidFill>
                  <a:srgbClr val="B14D97"/>
                </a:solidFill>
                <a:ln w="9525" cap="flat" cmpd="sng" algn="ctr">
                  <a:solidFill>
                    <a:srgbClr val="B14D9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grpSp>
              <p:nvGrpSpPr>
                <p:cNvPr id="490" name="Group 489">
                  <a:extLst>
                    <a:ext uri="{FF2B5EF4-FFF2-40B4-BE49-F238E27FC236}">
                      <a16:creationId xmlns:a16="http://schemas.microsoft.com/office/drawing/2014/main" id="{93E5D605-589C-4D57-9E6E-AB02591A8EA7}"/>
                    </a:ext>
                  </a:extLst>
                </p:cNvPr>
                <p:cNvGrpSpPr/>
                <p:nvPr/>
              </p:nvGrpSpPr>
              <p:grpSpPr>
                <a:xfrm>
                  <a:off x="7765302" y="1146010"/>
                  <a:ext cx="2723823" cy="579330"/>
                  <a:chOff x="7765302" y="1103459"/>
                  <a:chExt cx="2723823" cy="579330"/>
                </a:xfrm>
              </p:grpSpPr>
              <p:sp>
                <p:nvSpPr>
                  <p:cNvPr id="491" name="Rectangle 490">
                    <a:extLst>
                      <a:ext uri="{FF2B5EF4-FFF2-40B4-BE49-F238E27FC236}">
                        <a16:creationId xmlns:a16="http://schemas.microsoft.com/office/drawing/2014/main" id="{DE6D135A-F182-403F-9E5D-86D5F499E870}"/>
                      </a:ext>
                    </a:extLst>
                  </p:cNvPr>
                  <p:cNvSpPr/>
                  <p:nvPr/>
                </p:nvSpPr>
                <p:spPr>
                  <a:xfrm>
                    <a:off x="7765302" y="1405790"/>
                    <a:ext cx="272382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Segoe UI"/>
                        <a:ea typeface="+mn-ea"/>
                        <a:cs typeface="+mn-cs"/>
                      </a:rPr>
                      <a:t>Migrate, Operate &amp; Optimize at Scale</a:t>
                    </a:r>
                  </a:p>
                </p:txBody>
              </p:sp>
              <p:sp>
                <p:nvSpPr>
                  <p:cNvPr id="492" name="Rectangle 491">
                    <a:extLst>
                      <a:ext uri="{FF2B5EF4-FFF2-40B4-BE49-F238E27FC236}">
                        <a16:creationId xmlns:a16="http://schemas.microsoft.com/office/drawing/2014/main" id="{EF9DB1FF-EEF6-4D79-9076-69A3F6FEB670}"/>
                      </a:ext>
                    </a:extLst>
                  </p:cNvPr>
                  <p:cNvSpPr/>
                  <p:nvPr/>
                </p:nvSpPr>
                <p:spPr>
                  <a:xfrm>
                    <a:off x="8549170" y="1103459"/>
                    <a:ext cx="1156086"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prstClr val="white"/>
                        </a:solidFill>
                        <a:effectLst/>
                        <a:uLnTx/>
                        <a:uFillTx/>
                        <a:latin typeface="Segoe UI"/>
                        <a:ea typeface="+mn-ea"/>
                        <a:cs typeface="+mn-cs"/>
                      </a:rPr>
                      <a:t>Migrations</a:t>
                    </a:r>
                  </a:p>
                </p:txBody>
              </p:sp>
            </p:grpSp>
          </p:grpSp>
          <p:grpSp>
            <p:nvGrpSpPr>
              <p:cNvPr id="493" name="Group 492">
                <a:extLst>
                  <a:ext uri="{FF2B5EF4-FFF2-40B4-BE49-F238E27FC236}">
                    <a16:creationId xmlns:a16="http://schemas.microsoft.com/office/drawing/2014/main" id="{43F89840-A520-478F-A2F7-C5FFE1AEA9CE}"/>
                  </a:ext>
                </a:extLst>
              </p:cNvPr>
              <p:cNvGrpSpPr/>
              <p:nvPr/>
            </p:nvGrpSpPr>
            <p:grpSpPr>
              <a:xfrm>
                <a:off x="3298999" y="1892895"/>
                <a:ext cx="3795269" cy="1456127"/>
                <a:chOff x="3334341" y="1970841"/>
                <a:chExt cx="3795269" cy="1456127"/>
              </a:xfrm>
            </p:grpSpPr>
            <p:sp>
              <p:nvSpPr>
                <p:cNvPr id="494" name="Rectangle 493">
                  <a:extLst>
                    <a:ext uri="{FF2B5EF4-FFF2-40B4-BE49-F238E27FC236}">
                      <a16:creationId xmlns:a16="http://schemas.microsoft.com/office/drawing/2014/main" id="{39120307-A83A-42A8-AF17-6D5887FEB81A}"/>
                    </a:ext>
                  </a:extLst>
                </p:cNvPr>
                <p:cNvSpPr/>
                <p:nvPr/>
              </p:nvSpPr>
              <p:spPr>
                <a:xfrm>
                  <a:off x="3334341" y="1970841"/>
                  <a:ext cx="3795269" cy="1446024"/>
                </a:xfrm>
                <a:prstGeom prst="rect">
                  <a:avLst/>
                </a:prstGeom>
                <a:solidFill>
                  <a:srgbClr val="1DAB9E"/>
                </a:solidFill>
                <a:ln w="9525" cap="flat" cmpd="sng" algn="ctr">
                  <a:solidFill>
                    <a:srgbClr val="1DAB9E"/>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sp>
              <p:nvSpPr>
                <p:cNvPr id="495" name="Rectangle 494">
                  <a:extLst>
                    <a:ext uri="{FF2B5EF4-FFF2-40B4-BE49-F238E27FC236}">
                      <a16:creationId xmlns:a16="http://schemas.microsoft.com/office/drawing/2014/main" id="{CE7AB947-BC92-4F0D-B8AB-9FCF21C19660}"/>
                    </a:ext>
                  </a:extLst>
                </p:cNvPr>
                <p:cNvSpPr/>
                <p:nvPr/>
              </p:nvSpPr>
              <p:spPr>
                <a:xfrm>
                  <a:off x="3845217" y="2041159"/>
                  <a:ext cx="2773516"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Segoe UI"/>
                      <a:ea typeface="+mn-ea"/>
                      <a:cs typeface="+mn-cs"/>
                    </a:rPr>
                    <a:t>API  Migration Readiness &amp; Execution</a:t>
                  </a:r>
                </a:p>
              </p:txBody>
            </p:sp>
            <p:sp>
              <p:nvSpPr>
                <p:cNvPr id="496" name="Rectangle 495">
                  <a:extLst>
                    <a:ext uri="{FF2B5EF4-FFF2-40B4-BE49-F238E27FC236}">
                      <a16:creationId xmlns:a16="http://schemas.microsoft.com/office/drawing/2014/main" id="{F857A960-BD15-4DFF-BAE0-AF312A14598B}"/>
                    </a:ext>
                  </a:extLst>
                </p:cNvPr>
                <p:cNvSpPr/>
                <p:nvPr/>
              </p:nvSpPr>
              <p:spPr>
                <a:xfrm>
                  <a:off x="3334341" y="2872970"/>
                  <a:ext cx="934916" cy="5539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white"/>
                      </a:solidFill>
                      <a:effectLst/>
                      <a:uLnTx/>
                      <a:uFillTx/>
                      <a:latin typeface="Segoe UI"/>
                      <a:ea typeface="+mn-ea"/>
                      <a:cs typeface="+mn-cs"/>
                    </a:rPr>
                    <a:t>App Selection &amp; Prioritization</a:t>
                  </a:r>
                </a:p>
              </p:txBody>
            </p:sp>
            <p:sp>
              <p:nvSpPr>
                <p:cNvPr id="497" name="Rectangle 496">
                  <a:extLst>
                    <a:ext uri="{FF2B5EF4-FFF2-40B4-BE49-F238E27FC236}">
                      <a16:creationId xmlns:a16="http://schemas.microsoft.com/office/drawing/2014/main" id="{81EAF01A-A88E-4552-8DCA-E647EAF9AA99}"/>
                    </a:ext>
                  </a:extLst>
                </p:cNvPr>
                <p:cNvSpPr/>
                <p:nvPr/>
              </p:nvSpPr>
              <p:spPr>
                <a:xfrm>
                  <a:off x="4269166" y="2872970"/>
                  <a:ext cx="934916" cy="5539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white"/>
                      </a:solidFill>
                      <a:effectLst/>
                      <a:uLnTx/>
                      <a:uFillTx/>
                      <a:latin typeface="Segoe UI"/>
                      <a:ea typeface="+mn-ea"/>
                      <a:cs typeface="+mn-cs"/>
                    </a:rPr>
                    <a:t>Target Design &amp; Setup</a:t>
                  </a:r>
                </a:p>
              </p:txBody>
            </p:sp>
            <p:sp>
              <p:nvSpPr>
                <p:cNvPr id="498" name="Rectangle 497">
                  <a:extLst>
                    <a:ext uri="{FF2B5EF4-FFF2-40B4-BE49-F238E27FC236}">
                      <a16:creationId xmlns:a16="http://schemas.microsoft.com/office/drawing/2014/main" id="{767D92BC-8E01-4BB0-9F73-3EAA7DBBE177}"/>
                    </a:ext>
                  </a:extLst>
                </p:cNvPr>
                <p:cNvSpPr/>
                <p:nvPr/>
              </p:nvSpPr>
              <p:spPr>
                <a:xfrm>
                  <a:off x="5203991" y="2872970"/>
                  <a:ext cx="934916" cy="5539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white"/>
                      </a:solidFill>
                      <a:effectLst/>
                      <a:uLnTx/>
                      <a:uFillTx/>
                      <a:latin typeface="Segoe UI"/>
                      <a:ea typeface="+mn-ea"/>
                      <a:cs typeface="+mn-cs"/>
                    </a:rPr>
                    <a:t>Application Migration &amp; Validation</a:t>
                  </a:r>
                </a:p>
              </p:txBody>
            </p:sp>
            <p:sp>
              <p:nvSpPr>
                <p:cNvPr id="499" name="Rectangle 498">
                  <a:extLst>
                    <a:ext uri="{FF2B5EF4-FFF2-40B4-BE49-F238E27FC236}">
                      <a16:creationId xmlns:a16="http://schemas.microsoft.com/office/drawing/2014/main" id="{BD89EAE1-AE43-4520-B50A-928D1FC42A0D}"/>
                    </a:ext>
                  </a:extLst>
                </p:cNvPr>
                <p:cNvSpPr/>
                <p:nvPr/>
              </p:nvSpPr>
              <p:spPr>
                <a:xfrm>
                  <a:off x="6138817" y="2872970"/>
                  <a:ext cx="934824" cy="4154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a:ln>
                        <a:noFill/>
                      </a:ln>
                      <a:solidFill>
                        <a:prstClr val="white"/>
                      </a:solidFill>
                      <a:effectLst/>
                      <a:uLnTx/>
                      <a:uFillTx/>
                      <a:latin typeface="Segoe UI Semibold"/>
                      <a:ea typeface="+mn-ea"/>
                      <a:cs typeface="+mn-cs"/>
                    </a:rPr>
                    <a:t>Wave 1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a:ln>
                        <a:noFill/>
                      </a:ln>
                      <a:solidFill>
                        <a:prstClr val="white"/>
                      </a:solidFill>
                      <a:effectLst/>
                      <a:uLnTx/>
                      <a:uFillTx/>
                      <a:latin typeface="Segoe UI Semibold"/>
                      <a:ea typeface="+mn-ea"/>
                      <a:cs typeface="+mn-cs"/>
                    </a:rPr>
                    <a:t>Applications</a:t>
                  </a:r>
                </a:p>
              </p:txBody>
            </p:sp>
            <p:grpSp>
              <p:nvGrpSpPr>
                <p:cNvPr id="500" name="Group 499">
                  <a:extLst>
                    <a:ext uri="{FF2B5EF4-FFF2-40B4-BE49-F238E27FC236}">
                      <a16:creationId xmlns:a16="http://schemas.microsoft.com/office/drawing/2014/main" id="{F77C2C90-EEF3-49B0-B3CD-824C27A06A6F}"/>
                    </a:ext>
                  </a:extLst>
                </p:cNvPr>
                <p:cNvGrpSpPr/>
                <p:nvPr/>
              </p:nvGrpSpPr>
              <p:grpSpPr>
                <a:xfrm>
                  <a:off x="6380551" y="2368265"/>
                  <a:ext cx="451446" cy="420180"/>
                  <a:chOff x="10410826" y="1185863"/>
                  <a:chExt cx="755650" cy="755650"/>
                </a:xfrm>
                <a:solidFill>
                  <a:sysClr val="window" lastClr="FFFFFF"/>
                </a:solidFill>
              </p:grpSpPr>
              <p:sp>
                <p:nvSpPr>
                  <p:cNvPr id="539" name="Freeform 2367">
                    <a:extLst>
                      <a:ext uri="{FF2B5EF4-FFF2-40B4-BE49-F238E27FC236}">
                        <a16:creationId xmlns:a16="http://schemas.microsoft.com/office/drawing/2014/main" id="{E1AA601D-58C2-4249-969F-C62FC798C1C9}"/>
                      </a:ext>
                    </a:extLst>
                  </p:cNvPr>
                  <p:cNvSpPr>
                    <a:spLocks/>
                  </p:cNvSpPr>
                  <p:nvPr/>
                </p:nvSpPr>
                <p:spPr bwMode="auto">
                  <a:xfrm>
                    <a:off x="10877550" y="1685926"/>
                    <a:ext cx="104775" cy="104775"/>
                  </a:xfrm>
                  <a:custGeom>
                    <a:avLst/>
                    <a:gdLst>
                      <a:gd name="T0" fmla="*/ 216 w 274"/>
                      <a:gd name="T1" fmla="*/ 13 h 274"/>
                      <a:gd name="T2" fmla="*/ 12 w 274"/>
                      <a:gd name="T3" fmla="*/ 216 h 274"/>
                      <a:gd name="T4" fmla="*/ 12 w 274"/>
                      <a:gd name="T5" fmla="*/ 262 h 274"/>
                      <a:gd name="T6" fmla="*/ 58 w 274"/>
                      <a:gd name="T7" fmla="*/ 262 h 274"/>
                      <a:gd name="T8" fmla="*/ 261 w 274"/>
                      <a:gd name="T9" fmla="*/ 58 h 274"/>
                      <a:gd name="T10" fmla="*/ 261 w 274"/>
                      <a:gd name="T11" fmla="*/ 13 h 274"/>
                      <a:gd name="T12" fmla="*/ 216 w 274"/>
                      <a:gd name="T13" fmla="*/ 13 h 274"/>
                    </a:gdLst>
                    <a:ahLst/>
                    <a:cxnLst>
                      <a:cxn ang="0">
                        <a:pos x="T0" y="T1"/>
                      </a:cxn>
                      <a:cxn ang="0">
                        <a:pos x="T2" y="T3"/>
                      </a:cxn>
                      <a:cxn ang="0">
                        <a:pos x="T4" y="T5"/>
                      </a:cxn>
                      <a:cxn ang="0">
                        <a:pos x="T6" y="T7"/>
                      </a:cxn>
                      <a:cxn ang="0">
                        <a:pos x="T8" y="T9"/>
                      </a:cxn>
                      <a:cxn ang="0">
                        <a:pos x="T10" y="T11"/>
                      </a:cxn>
                      <a:cxn ang="0">
                        <a:pos x="T12" y="T13"/>
                      </a:cxn>
                    </a:cxnLst>
                    <a:rect l="0" t="0" r="r" b="b"/>
                    <a:pathLst>
                      <a:path w="274" h="274">
                        <a:moveTo>
                          <a:pt x="216" y="13"/>
                        </a:moveTo>
                        <a:cubicBezTo>
                          <a:pt x="12" y="216"/>
                          <a:pt x="12" y="216"/>
                          <a:pt x="12" y="216"/>
                        </a:cubicBezTo>
                        <a:cubicBezTo>
                          <a:pt x="0" y="229"/>
                          <a:pt x="0" y="249"/>
                          <a:pt x="12" y="262"/>
                        </a:cubicBezTo>
                        <a:cubicBezTo>
                          <a:pt x="25" y="274"/>
                          <a:pt x="45" y="274"/>
                          <a:pt x="58" y="262"/>
                        </a:cubicBezTo>
                        <a:cubicBezTo>
                          <a:pt x="261" y="58"/>
                          <a:pt x="261" y="58"/>
                          <a:pt x="261" y="58"/>
                        </a:cubicBezTo>
                        <a:cubicBezTo>
                          <a:pt x="274" y="46"/>
                          <a:pt x="274" y="25"/>
                          <a:pt x="261" y="13"/>
                        </a:cubicBezTo>
                        <a:cubicBezTo>
                          <a:pt x="249" y="0"/>
                          <a:pt x="228" y="0"/>
                          <a:pt x="21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40" name="Freeform 2368">
                    <a:extLst>
                      <a:ext uri="{FF2B5EF4-FFF2-40B4-BE49-F238E27FC236}">
                        <a16:creationId xmlns:a16="http://schemas.microsoft.com/office/drawing/2014/main" id="{70DC364D-6B5F-4912-9576-320EE8858754}"/>
                      </a:ext>
                    </a:extLst>
                  </p:cNvPr>
                  <p:cNvSpPr>
                    <a:spLocks/>
                  </p:cNvSpPr>
                  <p:nvPr/>
                </p:nvSpPr>
                <p:spPr bwMode="auto">
                  <a:xfrm>
                    <a:off x="10980738" y="1651001"/>
                    <a:ext cx="34925" cy="36513"/>
                  </a:xfrm>
                  <a:custGeom>
                    <a:avLst/>
                    <a:gdLst>
                      <a:gd name="T0" fmla="*/ 81 w 93"/>
                      <a:gd name="T1" fmla="*/ 12 h 93"/>
                      <a:gd name="T2" fmla="*/ 35 w 93"/>
                      <a:gd name="T3" fmla="*/ 12 h 93"/>
                      <a:gd name="T4" fmla="*/ 35 w 93"/>
                      <a:gd name="T5" fmla="*/ 12 h 93"/>
                      <a:gd name="T6" fmla="*/ 13 w 93"/>
                      <a:gd name="T7" fmla="*/ 35 h 93"/>
                      <a:gd name="T8" fmla="*/ 13 w 93"/>
                      <a:gd name="T9" fmla="*/ 80 h 93"/>
                      <a:gd name="T10" fmla="*/ 58 w 93"/>
                      <a:gd name="T11" fmla="*/ 80 h 93"/>
                      <a:gd name="T12" fmla="*/ 58 w 93"/>
                      <a:gd name="T13" fmla="*/ 80 h 93"/>
                      <a:gd name="T14" fmla="*/ 81 w 93"/>
                      <a:gd name="T15" fmla="*/ 58 h 93"/>
                      <a:gd name="T16" fmla="*/ 81 w 93"/>
                      <a:gd name="T17" fmla="*/ 12 h 93"/>
                      <a:gd name="T18" fmla="*/ 81 w 93"/>
                      <a:gd name="T19" fmla="*/ 1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81" y="12"/>
                        </a:moveTo>
                        <a:cubicBezTo>
                          <a:pt x="68" y="0"/>
                          <a:pt x="48" y="0"/>
                          <a:pt x="35" y="12"/>
                        </a:cubicBezTo>
                        <a:cubicBezTo>
                          <a:pt x="35" y="12"/>
                          <a:pt x="35" y="12"/>
                          <a:pt x="35" y="12"/>
                        </a:cubicBezTo>
                        <a:cubicBezTo>
                          <a:pt x="13" y="35"/>
                          <a:pt x="13" y="35"/>
                          <a:pt x="13" y="35"/>
                        </a:cubicBezTo>
                        <a:cubicBezTo>
                          <a:pt x="0" y="47"/>
                          <a:pt x="0" y="68"/>
                          <a:pt x="13" y="80"/>
                        </a:cubicBezTo>
                        <a:cubicBezTo>
                          <a:pt x="25" y="93"/>
                          <a:pt x="45" y="93"/>
                          <a:pt x="58" y="80"/>
                        </a:cubicBezTo>
                        <a:cubicBezTo>
                          <a:pt x="58" y="80"/>
                          <a:pt x="58" y="80"/>
                          <a:pt x="58" y="80"/>
                        </a:cubicBezTo>
                        <a:cubicBezTo>
                          <a:pt x="81" y="58"/>
                          <a:pt x="81" y="58"/>
                          <a:pt x="81" y="58"/>
                        </a:cubicBezTo>
                        <a:cubicBezTo>
                          <a:pt x="93" y="45"/>
                          <a:pt x="93" y="25"/>
                          <a:pt x="81" y="12"/>
                        </a:cubicBezTo>
                        <a:cubicBezTo>
                          <a:pt x="81" y="12"/>
                          <a:pt x="81" y="12"/>
                          <a:pt x="8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41" name="Freeform 2369">
                    <a:extLst>
                      <a:ext uri="{FF2B5EF4-FFF2-40B4-BE49-F238E27FC236}">
                        <a16:creationId xmlns:a16="http://schemas.microsoft.com/office/drawing/2014/main" id="{EA2896F8-1A3B-4E38-9272-DF0F45D0D805}"/>
                      </a:ext>
                    </a:extLst>
                  </p:cNvPr>
                  <p:cNvSpPr>
                    <a:spLocks noEditPoints="1"/>
                  </p:cNvSpPr>
                  <p:nvPr/>
                </p:nvSpPr>
                <p:spPr bwMode="auto">
                  <a:xfrm>
                    <a:off x="10410826" y="1185863"/>
                    <a:ext cx="755650" cy="755650"/>
                  </a:xfrm>
                  <a:custGeom>
                    <a:avLst/>
                    <a:gdLst>
                      <a:gd name="T0" fmla="*/ 1888 w 1984"/>
                      <a:gd name="T1" fmla="*/ 0 h 1984"/>
                      <a:gd name="T2" fmla="*/ 96 w 1984"/>
                      <a:gd name="T3" fmla="*/ 0 h 1984"/>
                      <a:gd name="T4" fmla="*/ 0 w 1984"/>
                      <a:gd name="T5" fmla="*/ 96 h 1984"/>
                      <a:gd name="T6" fmla="*/ 0 w 1984"/>
                      <a:gd name="T7" fmla="*/ 1888 h 1984"/>
                      <a:gd name="T8" fmla="*/ 96 w 1984"/>
                      <a:gd name="T9" fmla="*/ 1984 h 1984"/>
                      <a:gd name="T10" fmla="*/ 1888 w 1984"/>
                      <a:gd name="T11" fmla="*/ 1984 h 1984"/>
                      <a:gd name="T12" fmla="*/ 1984 w 1984"/>
                      <a:gd name="T13" fmla="*/ 1888 h 1984"/>
                      <a:gd name="T14" fmla="*/ 1984 w 1984"/>
                      <a:gd name="T15" fmla="*/ 96 h 1984"/>
                      <a:gd name="T16" fmla="*/ 1888 w 1984"/>
                      <a:gd name="T17" fmla="*/ 0 h 1984"/>
                      <a:gd name="T18" fmla="*/ 1920 w 1984"/>
                      <a:gd name="T19" fmla="*/ 1888 h 1984"/>
                      <a:gd name="T20" fmla="*/ 1888 w 1984"/>
                      <a:gd name="T21" fmla="*/ 1920 h 1984"/>
                      <a:gd name="T22" fmla="*/ 96 w 1984"/>
                      <a:gd name="T23" fmla="*/ 1920 h 1984"/>
                      <a:gd name="T24" fmla="*/ 64 w 1984"/>
                      <a:gd name="T25" fmla="*/ 1888 h 1984"/>
                      <a:gd name="T26" fmla="*/ 64 w 1984"/>
                      <a:gd name="T27" fmla="*/ 256 h 1984"/>
                      <a:gd name="T28" fmla="*/ 1920 w 1984"/>
                      <a:gd name="T29" fmla="*/ 256 h 1984"/>
                      <a:gd name="T30" fmla="*/ 1920 w 1984"/>
                      <a:gd name="T31" fmla="*/ 1888 h 1984"/>
                      <a:gd name="T32" fmla="*/ 1920 w 1984"/>
                      <a:gd name="T33" fmla="*/ 192 h 1984"/>
                      <a:gd name="T34" fmla="*/ 64 w 1984"/>
                      <a:gd name="T35" fmla="*/ 192 h 1984"/>
                      <a:gd name="T36" fmla="*/ 64 w 1984"/>
                      <a:gd name="T37" fmla="*/ 96 h 1984"/>
                      <a:gd name="T38" fmla="*/ 96 w 1984"/>
                      <a:gd name="T39" fmla="*/ 64 h 1984"/>
                      <a:gd name="T40" fmla="*/ 1888 w 1984"/>
                      <a:gd name="T41" fmla="*/ 64 h 1984"/>
                      <a:gd name="T42" fmla="*/ 1920 w 1984"/>
                      <a:gd name="T43" fmla="*/ 96 h 1984"/>
                      <a:gd name="T44" fmla="*/ 1920 w 1984"/>
                      <a:gd name="T45" fmla="*/ 192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84" h="1984">
                        <a:moveTo>
                          <a:pt x="1888" y="0"/>
                        </a:moveTo>
                        <a:cubicBezTo>
                          <a:pt x="96" y="0"/>
                          <a:pt x="96" y="0"/>
                          <a:pt x="96" y="0"/>
                        </a:cubicBezTo>
                        <a:cubicBezTo>
                          <a:pt x="43" y="0"/>
                          <a:pt x="0" y="43"/>
                          <a:pt x="0" y="96"/>
                        </a:cubicBezTo>
                        <a:cubicBezTo>
                          <a:pt x="0" y="1888"/>
                          <a:pt x="0" y="1888"/>
                          <a:pt x="0" y="1888"/>
                        </a:cubicBezTo>
                        <a:cubicBezTo>
                          <a:pt x="0" y="1941"/>
                          <a:pt x="43" y="1984"/>
                          <a:pt x="96" y="1984"/>
                        </a:cubicBezTo>
                        <a:cubicBezTo>
                          <a:pt x="1888" y="1984"/>
                          <a:pt x="1888" y="1984"/>
                          <a:pt x="1888" y="1984"/>
                        </a:cubicBezTo>
                        <a:cubicBezTo>
                          <a:pt x="1941" y="1984"/>
                          <a:pt x="1984" y="1941"/>
                          <a:pt x="1984" y="1888"/>
                        </a:cubicBezTo>
                        <a:cubicBezTo>
                          <a:pt x="1984" y="96"/>
                          <a:pt x="1984" y="96"/>
                          <a:pt x="1984" y="96"/>
                        </a:cubicBezTo>
                        <a:cubicBezTo>
                          <a:pt x="1984" y="43"/>
                          <a:pt x="1941" y="0"/>
                          <a:pt x="1888" y="0"/>
                        </a:cubicBezTo>
                        <a:close/>
                        <a:moveTo>
                          <a:pt x="1920" y="1888"/>
                        </a:moveTo>
                        <a:cubicBezTo>
                          <a:pt x="1920" y="1906"/>
                          <a:pt x="1906" y="1920"/>
                          <a:pt x="1888" y="1920"/>
                        </a:cubicBezTo>
                        <a:cubicBezTo>
                          <a:pt x="96" y="1920"/>
                          <a:pt x="96" y="1920"/>
                          <a:pt x="96" y="1920"/>
                        </a:cubicBezTo>
                        <a:cubicBezTo>
                          <a:pt x="78" y="1920"/>
                          <a:pt x="64" y="1906"/>
                          <a:pt x="64" y="1888"/>
                        </a:cubicBezTo>
                        <a:cubicBezTo>
                          <a:pt x="64" y="256"/>
                          <a:pt x="64" y="256"/>
                          <a:pt x="64" y="256"/>
                        </a:cubicBezTo>
                        <a:cubicBezTo>
                          <a:pt x="1920" y="256"/>
                          <a:pt x="1920" y="256"/>
                          <a:pt x="1920" y="256"/>
                        </a:cubicBezTo>
                        <a:lnTo>
                          <a:pt x="1920" y="1888"/>
                        </a:lnTo>
                        <a:close/>
                        <a:moveTo>
                          <a:pt x="1920" y="192"/>
                        </a:moveTo>
                        <a:cubicBezTo>
                          <a:pt x="64" y="192"/>
                          <a:pt x="64" y="192"/>
                          <a:pt x="64" y="192"/>
                        </a:cubicBezTo>
                        <a:cubicBezTo>
                          <a:pt x="64" y="96"/>
                          <a:pt x="64" y="96"/>
                          <a:pt x="64" y="96"/>
                        </a:cubicBezTo>
                        <a:cubicBezTo>
                          <a:pt x="64" y="78"/>
                          <a:pt x="78" y="64"/>
                          <a:pt x="96" y="64"/>
                        </a:cubicBezTo>
                        <a:cubicBezTo>
                          <a:pt x="1888" y="64"/>
                          <a:pt x="1888" y="64"/>
                          <a:pt x="1888" y="64"/>
                        </a:cubicBezTo>
                        <a:cubicBezTo>
                          <a:pt x="1906" y="64"/>
                          <a:pt x="1920" y="78"/>
                          <a:pt x="1920" y="96"/>
                        </a:cubicBezTo>
                        <a:lnTo>
                          <a:pt x="1920"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42" name="Freeform 2370">
                    <a:extLst>
                      <a:ext uri="{FF2B5EF4-FFF2-40B4-BE49-F238E27FC236}">
                        <a16:creationId xmlns:a16="http://schemas.microsoft.com/office/drawing/2014/main" id="{3DB937FA-E776-4D13-9FB8-F52AB6EED1F7}"/>
                      </a:ext>
                    </a:extLst>
                  </p:cNvPr>
                  <p:cNvSpPr>
                    <a:spLocks noEditPoints="1"/>
                  </p:cNvSpPr>
                  <p:nvPr/>
                </p:nvSpPr>
                <p:spPr bwMode="auto">
                  <a:xfrm>
                    <a:off x="10439400" y="1308101"/>
                    <a:ext cx="674688" cy="214313"/>
                  </a:xfrm>
                  <a:custGeom>
                    <a:avLst/>
                    <a:gdLst>
                      <a:gd name="T0" fmla="*/ 1493 w 1770"/>
                      <a:gd name="T1" fmla="*/ 0 h 562"/>
                      <a:gd name="T2" fmla="*/ 1233 w 1770"/>
                      <a:gd name="T3" fmla="*/ 256 h 562"/>
                      <a:gd name="T4" fmla="*/ 1159 w 1770"/>
                      <a:gd name="T5" fmla="*/ 305 h 562"/>
                      <a:gd name="T6" fmla="*/ 970 w 1770"/>
                      <a:gd name="T7" fmla="*/ 250 h 562"/>
                      <a:gd name="T8" fmla="*/ 817 w 1770"/>
                      <a:gd name="T9" fmla="*/ 144 h 562"/>
                      <a:gd name="T10" fmla="*/ 561 w 1770"/>
                      <a:gd name="T11" fmla="*/ 144 h 562"/>
                      <a:gd name="T12" fmla="*/ 467 w 1770"/>
                      <a:gd name="T13" fmla="*/ 306 h 562"/>
                      <a:gd name="T14" fmla="*/ 195 w 1770"/>
                      <a:gd name="T15" fmla="*/ 229 h 562"/>
                      <a:gd name="T16" fmla="*/ 23 w 1770"/>
                      <a:gd name="T17" fmla="*/ 146 h 562"/>
                      <a:gd name="T18" fmla="*/ 151 w 1770"/>
                      <a:gd name="T19" fmla="*/ 274 h 562"/>
                      <a:gd name="T20" fmla="*/ 287 w 1770"/>
                      <a:gd name="T21" fmla="*/ 358 h 562"/>
                      <a:gd name="T22" fmla="*/ 515 w 1770"/>
                      <a:gd name="T23" fmla="*/ 474 h 562"/>
                      <a:gd name="T24" fmla="*/ 622 w 1770"/>
                      <a:gd name="T25" fmla="*/ 253 h 562"/>
                      <a:gd name="T26" fmla="*/ 788 w 1770"/>
                      <a:gd name="T27" fmla="*/ 224 h 562"/>
                      <a:gd name="T28" fmla="*/ 984 w 1770"/>
                      <a:gd name="T29" fmla="*/ 471 h 562"/>
                      <a:gd name="T30" fmla="*/ 1168 w 1770"/>
                      <a:gd name="T31" fmla="*/ 372 h 562"/>
                      <a:gd name="T32" fmla="*/ 1299 w 1770"/>
                      <a:gd name="T33" fmla="*/ 428 h 562"/>
                      <a:gd name="T34" fmla="*/ 1317 w 1770"/>
                      <a:gd name="T35" fmla="*/ 446 h 562"/>
                      <a:gd name="T36" fmla="*/ 1670 w 1770"/>
                      <a:gd name="T37" fmla="*/ 75 h 562"/>
                      <a:gd name="T38" fmla="*/ 87 w 1770"/>
                      <a:gd name="T39" fmla="*/ 210 h 562"/>
                      <a:gd name="T40" fmla="*/ 132 w 1770"/>
                      <a:gd name="T41" fmla="*/ 166 h 562"/>
                      <a:gd name="T42" fmla="*/ 132 w 1770"/>
                      <a:gd name="T43" fmla="*/ 210 h 562"/>
                      <a:gd name="T44" fmla="*/ 356 w 1770"/>
                      <a:gd name="T45" fmla="*/ 461 h 562"/>
                      <a:gd name="T46" fmla="*/ 446 w 1770"/>
                      <a:gd name="T47" fmla="*/ 370 h 562"/>
                      <a:gd name="T48" fmla="*/ 734 w 1770"/>
                      <a:gd name="T49" fmla="*/ 189 h 562"/>
                      <a:gd name="T50" fmla="*/ 643 w 1770"/>
                      <a:gd name="T51" fmla="*/ 99 h 562"/>
                      <a:gd name="T52" fmla="*/ 753 w 1770"/>
                      <a:gd name="T53" fmla="*/ 144 h 562"/>
                      <a:gd name="T54" fmla="*/ 1086 w 1770"/>
                      <a:gd name="T55" fmla="*/ 401 h 562"/>
                      <a:gd name="T56" fmla="*/ 996 w 1770"/>
                      <a:gd name="T57" fmla="*/ 311 h 562"/>
                      <a:gd name="T58" fmla="*/ 1086 w 1770"/>
                      <a:gd name="T59" fmla="*/ 401 h 562"/>
                      <a:gd name="T60" fmla="*/ 1678 w 1770"/>
                      <a:gd name="T61" fmla="*/ 224 h 562"/>
                      <a:gd name="T62" fmla="*/ 1521 w 1770"/>
                      <a:gd name="T63" fmla="*/ 67 h 562"/>
                      <a:gd name="T64" fmla="*/ 1457 w 1770"/>
                      <a:gd name="T65" fmla="*/ 67 h 562"/>
                      <a:gd name="T66" fmla="*/ 1333 w 1770"/>
                      <a:gd name="T67" fmla="*/ 367 h 562"/>
                      <a:gd name="T68" fmla="*/ 1625 w 1770"/>
                      <a:gd name="T69" fmla="*/ 392 h 562"/>
                      <a:gd name="T70" fmla="*/ 1502 w 1770"/>
                      <a:gd name="T71" fmla="*/ 288 h 562"/>
                      <a:gd name="T72" fmla="*/ 1625 w 1770"/>
                      <a:gd name="T73" fmla="*/ 392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70" h="562">
                        <a:moveTo>
                          <a:pt x="1670" y="75"/>
                        </a:moveTo>
                        <a:cubicBezTo>
                          <a:pt x="1623" y="28"/>
                          <a:pt x="1559" y="1"/>
                          <a:pt x="1493" y="0"/>
                        </a:cubicBezTo>
                        <a:cubicBezTo>
                          <a:pt x="1490" y="0"/>
                          <a:pt x="1488" y="0"/>
                          <a:pt x="1485" y="0"/>
                        </a:cubicBezTo>
                        <a:cubicBezTo>
                          <a:pt x="1345" y="2"/>
                          <a:pt x="1233" y="116"/>
                          <a:pt x="1233" y="256"/>
                        </a:cubicBezTo>
                        <a:cubicBezTo>
                          <a:pt x="1233" y="260"/>
                          <a:pt x="1233" y="264"/>
                          <a:pt x="1233" y="268"/>
                        </a:cubicBezTo>
                        <a:cubicBezTo>
                          <a:pt x="1159" y="305"/>
                          <a:pt x="1159" y="305"/>
                          <a:pt x="1159" y="305"/>
                        </a:cubicBezTo>
                        <a:cubicBezTo>
                          <a:pt x="1131" y="241"/>
                          <a:pt x="1056" y="210"/>
                          <a:pt x="991" y="238"/>
                        </a:cubicBezTo>
                        <a:cubicBezTo>
                          <a:pt x="983" y="241"/>
                          <a:pt x="976" y="245"/>
                          <a:pt x="970" y="250"/>
                        </a:cubicBezTo>
                        <a:cubicBezTo>
                          <a:pt x="815" y="166"/>
                          <a:pt x="815" y="166"/>
                          <a:pt x="815" y="166"/>
                        </a:cubicBezTo>
                        <a:cubicBezTo>
                          <a:pt x="816" y="159"/>
                          <a:pt x="817" y="151"/>
                          <a:pt x="817" y="144"/>
                        </a:cubicBezTo>
                        <a:cubicBezTo>
                          <a:pt x="817" y="73"/>
                          <a:pt x="759" y="16"/>
                          <a:pt x="689" y="16"/>
                        </a:cubicBezTo>
                        <a:cubicBezTo>
                          <a:pt x="618" y="16"/>
                          <a:pt x="561" y="73"/>
                          <a:pt x="561" y="144"/>
                        </a:cubicBezTo>
                        <a:cubicBezTo>
                          <a:pt x="561" y="166"/>
                          <a:pt x="566" y="188"/>
                          <a:pt x="577" y="208"/>
                        </a:cubicBezTo>
                        <a:cubicBezTo>
                          <a:pt x="467" y="306"/>
                          <a:pt x="467" y="306"/>
                          <a:pt x="467" y="306"/>
                        </a:cubicBezTo>
                        <a:cubicBezTo>
                          <a:pt x="425" y="280"/>
                          <a:pt x="372" y="282"/>
                          <a:pt x="330" y="309"/>
                        </a:cubicBezTo>
                        <a:cubicBezTo>
                          <a:pt x="195" y="229"/>
                          <a:pt x="195" y="229"/>
                          <a:pt x="195" y="229"/>
                        </a:cubicBezTo>
                        <a:cubicBezTo>
                          <a:pt x="218" y="182"/>
                          <a:pt x="198" y="125"/>
                          <a:pt x="151" y="102"/>
                        </a:cubicBezTo>
                        <a:cubicBezTo>
                          <a:pt x="103" y="79"/>
                          <a:pt x="46" y="99"/>
                          <a:pt x="23" y="146"/>
                        </a:cubicBezTo>
                        <a:cubicBezTo>
                          <a:pt x="0" y="194"/>
                          <a:pt x="20" y="251"/>
                          <a:pt x="68" y="274"/>
                        </a:cubicBezTo>
                        <a:cubicBezTo>
                          <a:pt x="94" y="287"/>
                          <a:pt x="125" y="287"/>
                          <a:pt x="151" y="274"/>
                        </a:cubicBezTo>
                        <a:cubicBezTo>
                          <a:pt x="154" y="278"/>
                          <a:pt x="157" y="281"/>
                          <a:pt x="161" y="283"/>
                        </a:cubicBezTo>
                        <a:cubicBezTo>
                          <a:pt x="287" y="358"/>
                          <a:pt x="287" y="358"/>
                          <a:pt x="287" y="358"/>
                        </a:cubicBezTo>
                        <a:cubicBezTo>
                          <a:pt x="255" y="421"/>
                          <a:pt x="280" y="498"/>
                          <a:pt x="343" y="530"/>
                        </a:cubicBezTo>
                        <a:cubicBezTo>
                          <a:pt x="406" y="562"/>
                          <a:pt x="483" y="537"/>
                          <a:pt x="515" y="474"/>
                        </a:cubicBezTo>
                        <a:cubicBezTo>
                          <a:pt x="535" y="435"/>
                          <a:pt x="534" y="389"/>
                          <a:pt x="512" y="352"/>
                        </a:cubicBezTo>
                        <a:cubicBezTo>
                          <a:pt x="622" y="253"/>
                          <a:pt x="622" y="253"/>
                          <a:pt x="622" y="253"/>
                        </a:cubicBezTo>
                        <a:cubicBezTo>
                          <a:pt x="673" y="284"/>
                          <a:pt x="737" y="276"/>
                          <a:pt x="779" y="235"/>
                        </a:cubicBezTo>
                        <a:cubicBezTo>
                          <a:pt x="782" y="231"/>
                          <a:pt x="785" y="228"/>
                          <a:pt x="788" y="224"/>
                        </a:cubicBezTo>
                        <a:cubicBezTo>
                          <a:pt x="926" y="299"/>
                          <a:pt x="926" y="299"/>
                          <a:pt x="926" y="299"/>
                        </a:cubicBezTo>
                        <a:cubicBezTo>
                          <a:pt x="895" y="362"/>
                          <a:pt x="921" y="439"/>
                          <a:pt x="984" y="471"/>
                        </a:cubicBezTo>
                        <a:cubicBezTo>
                          <a:pt x="1047" y="502"/>
                          <a:pt x="1124" y="476"/>
                          <a:pt x="1156" y="413"/>
                        </a:cubicBezTo>
                        <a:cubicBezTo>
                          <a:pt x="1162" y="400"/>
                          <a:pt x="1166" y="387"/>
                          <a:pt x="1168" y="372"/>
                        </a:cubicBezTo>
                        <a:cubicBezTo>
                          <a:pt x="1245" y="334"/>
                          <a:pt x="1245" y="334"/>
                          <a:pt x="1245" y="334"/>
                        </a:cubicBezTo>
                        <a:cubicBezTo>
                          <a:pt x="1256" y="369"/>
                          <a:pt x="1275" y="401"/>
                          <a:pt x="1299" y="428"/>
                        </a:cubicBezTo>
                        <a:cubicBezTo>
                          <a:pt x="1301" y="432"/>
                          <a:pt x="1303" y="436"/>
                          <a:pt x="1306" y="439"/>
                        </a:cubicBezTo>
                        <a:cubicBezTo>
                          <a:pt x="1309" y="442"/>
                          <a:pt x="1313" y="444"/>
                          <a:pt x="1317" y="446"/>
                        </a:cubicBezTo>
                        <a:cubicBezTo>
                          <a:pt x="1422" y="540"/>
                          <a:pt x="1584" y="532"/>
                          <a:pt x="1679" y="427"/>
                        </a:cubicBezTo>
                        <a:cubicBezTo>
                          <a:pt x="1770" y="326"/>
                          <a:pt x="1766" y="171"/>
                          <a:pt x="1670" y="75"/>
                        </a:cubicBezTo>
                        <a:close/>
                        <a:moveTo>
                          <a:pt x="132" y="210"/>
                        </a:moveTo>
                        <a:cubicBezTo>
                          <a:pt x="119" y="223"/>
                          <a:pt x="99" y="223"/>
                          <a:pt x="87" y="210"/>
                        </a:cubicBezTo>
                        <a:cubicBezTo>
                          <a:pt x="75" y="198"/>
                          <a:pt x="75" y="178"/>
                          <a:pt x="87" y="166"/>
                        </a:cubicBezTo>
                        <a:cubicBezTo>
                          <a:pt x="99" y="153"/>
                          <a:pt x="119" y="153"/>
                          <a:pt x="132" y="166"/>
                        </a:cubicBezTo>
                        <a:cubicBezTo>
                          <a:pt x="132" y="166"/>
                          <a:pt x="132" y="166"/>
                          <a:pt x="132" y="166"/>
                        </a:cubicBezTo>
                        <a:cubicBezTo>
                          <a:pt x="144" y="178"/>
                          <a:pt x="144" y="198"/>
                          <a:pt x="132" y="210"/>
                        </a:cubicBezTo>
                        <a:close/>
                        <a:moveTo>
                          <a:pt x="446" y="461"/>
                        </a:moveTo>
                        <a:cubicBezTo>
                          <a:pt x="421" y="486"/>
                          <a:pt x="381" y="486"/>
                          <a:pt x="356" y="461"/>
                        </a:cubicBezTo>
                        <a:cubicBezTo>
                          <a:pt x="331" y="436"/>
                          <a:pt x="331" y="395"/>
                          <a:pt x="356" y="370"/>
                        </a:cubicBezTo>
                        <a:cubicBezTo>
                          <a:pt x="381" y="345"/>
                          <a:pt x="421" y="345"/>
                          <a:pt x="446" y="370"/>
                        </a:cubicBezTo>
                        <a:cubicBezTo>
                          <a:pt x="471" y="395"/>
                          <a:pt x="471" y="436"/>
                          <a:pt x="446" y="461"/>
                        </a:cubicBezTo>
                        <a:close/>
                        <a:moveTo>
                          <a:pt x="734" y="189"/>
                        </a:moveTo>
                        <a:cubicBezTo>
                          <a:pt x="709" y="214"/>
                          <a:pt x="668" y="214"/>
                          <a:pt x="643" y="189"/>
                        </a:cubicBezTo>
                        <a:cubicBezTo>
                          <a:pt x="618" y="164"/>
                          <a:pt x="618" y="124"/>
                          <a:pt x="643" y="99"/>
                        </a:cubicBezTo>
                        <a:cubicBezTo>
                          <a:pt x="668" y="74"/>
                          <a:pt x="709" y="74"/>
                          <a:pt x="734" y="99"/>
                        </a:cubicBezTo>
                        <a:cubicBezTo>
                          <a:pt x="746" y="111"/>
                          <a:pt x="753" y="127"/>
                          <a:pt x="753" y="144"/>
                        </a:cubicBezTo>
                        <a:cubicBezTo>
                          <a:pt x="753" y="161"/>
                          <a:pt x="746" y="177"/>
                          <a:pt x="734" y="189"/>
                        </a:cubicBezTo>
                        <a:close/>
                        <a:moveTo>
                          <a:pt x="1086" y="401"/>
                        </a:moveTo>
                        <a:cubicBezTo>
                          <a:pt x="1061" y="426"/>
                          <a:pt x="1021" y="426"/>
                          <a:pt x="996" y="401"/>
                        </a:cubicBezTo>
                        <a:cubicBezTo>
                          <a:pt x="971" y="376"/>
                          <a:pt x="971" y="336"/>
                          <a:pt x="996" y="311"/>
                        </a:cubicBezTo>
                        <a:cubicBezTo>
                          <a:pt x="1021" y="286"/>
                          <a:pt x="1061" y="286"/>
                          <a:pt x="1086" y="311"/>
                        </a:cubicBezTo>
                        <a:cubicBezTo>
                          <a:pt x="1111" y="336"/>
                          <a:pt x="1111" y="376"/>
                          <a:pt x="1086" y="401"/>
                        </a:cubicBezTo>
                        <a:close/>
                        <a:moveTo>
                          <a:pt x="1521" y="67"/>
                        </a:moveTo>
                        <a:cubicBezTo>
                          <a:pt x="1602" y="80"/>
                          <a:pt x="1665" y="143"/>
                          <a:pt x="1678" y="224"/>
                        </a:cubicBezTo>
                        <a:cubicBezTo>
                          <a:pt x="1521" y="224"/>
                          <a:pt x="1521" y="224"/>
                          <a:pt x="1521" y="224"/>
                        </a:cubicBezTo>
                        <a:lnTo>
                          <a:pt x="1521" y="67"/>
                        </a:lnTo>
                        <a:close/>
                        <a:moveTo>
                          <a:pt x="1297" y="256"/>
                        </a:moveTo>
                        <a:cubicBezTo>
                          <a:pt x="1297" y="162"/>
                          <a:pt x="1365" y="82"/>
                          <a:pt x="1457" y="67"/>
                        </a:cubicBezTo>
                        <a:cubicBezTo>
                          <a:pt x="1457" y="243"/>
                          <a:pt x="1457" y="243"/>
                          <a:pt x="1457" y="243"/>
                        </a:cubicBezTo>
                        <a:cubicBezTo>
                          <a:pt x="1333" y="367"/>
                          <a:pt x="1333" y="367"/>
                          <a:pt x="1333" y="367"/>
                        </a:cubicBezTo>
                        <a:cubicBezTo>
                          <a:pt x="1309" y="335"/>
                          <a:pt x="1297" y="296"/>
                          <a:pt x="1297" y="256"/>
                        </a:cubicBezTo>
                        <a:close/>
                        <a:moveTo>
                          <a:pt x="1625" y="392"/>
                        </a:moveTo>
                        <a:cubicBezTo>
                          <a:pt x="1558" y="458"/>
                          <a:pt x="1454" y="467"/>
                          <a:pt x="1378" y="412"/>
                        </a:cubicBezTo>
                        <a:cubicBezTo>
                          <a:pt x="1502" y="288"/>
                          <a:pt x="1502" y="288"/>
                          <a:pt x="1502" y="288"/>
                        </a:cubicBezTo>
                        <a:cubicBezTo>
                          <a:pt x="1678" y="288"/>
                          <a:pt x="1678" y="288"/>
                          <a:pt x="1678" y="288"/>
                        </a:cubicBezTo>
                        <a:cubicBezTo>
                          <a:pt x="1672" y="327"/>
                          <a:pt x="1653" y="364"/>
                          <a:pt x="1625" y="3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43" name="Freeform 2371">
                    <a:extLst>
                      <a:ext uri="{FF2B5EF4-FFF2-40B4-BE49-F238E27FC236}">
                        <a16:creationId xmlns:a16="http://schemas.microsoft.com/office/drawing/2014/main" id="{21608235-BE86-4C72-A3E7-8B50F757A9B5}"/>
                      </a:ext>
                    </a:extLst>
                  </p:cNvPr>
                  <p:cNvSpPr>
                    <a:spLocks noEditPoints="1"/>
                  </p:cNvSpPr>
                  <p:nvPr/>
                </p:nvSpPr>
                <p:spPr bwMode="auto">
                  <a:xfrm>
                    <a:off x="10544175" y="1547813"/>
                    <a:ext cx="576263" cy="346075"/>
                  </a:xfrm>
                  <a:custGeom>
                    <a:avLst/>
                    <a:gdLst>
                      <a:gd name="T0" fmla="*/ 1475 w 1512"/>
                      <a:gd name="T1" fmla="*/ 83 h 908"/>
                      <a:gd name="T2" fmla="*/ 1429 w 1512"/>
                      <a:gd name="T3" fmla="*/ 37 h 908"/>
                      <a:gd name="T4" fmla="*/ 1294 w 1512"/>
                      <a:gd name="T5" fmla="*/ 37 h 908"/>
                      <a:gd name="T6" fmla="*/ 705 w 1512"/>
                      <a:gd name="T7" fmla="*/ 626 h 908"/>
                      <a:gd name="T8" fmla="*/ 697 w 1512"/>
                      <a:gd name="T9" fmla="*/ 641 h 908"/>
                      <a:gd name="T10" fmla="*/ 652 w 1512"/>
                      <a:gd name="T11" fmla="*/ 818 h 908"/>
                      <a:gd name="T12" fmla="*/ 627 w 1512"/>
                      <a:gd name="T13" fmla="*/ 844 h 908"/>
                      <a:gd name="T14" fmla="*/ 32 w 1512"/>
                      <a:gd name="T15" fmla="*/ 844 h 908"/>
                      <a:gd name="T16" fmla="*/ 0 w 1512"/>
                      <a:gd name="T17" fmla="*/ 876 h 908"/>
                      <a:gd name="T18" fmla="*/ 32 w 1512"/>
                      <a:gd name="T19" fmla="*/ 908 h 908"/>
                      <a:gd name="T20" fmla="*/ 640 w 1512"/>
                      <a:gd name="T21" fmla="*/ 908 h 908"/>
                      <a:gd name="T22" fmla="*/ 663 w 1512"/>
                      <a:gd name="T23" fmla="*/ 899 h 908"/>
                      <a:gd name="T24" fmla="*/ 704 w 1512"/>
                      <a:gd name="T25" fmla="*/ 857 h 908"/>
                      <a:gd name="T26" fmla="*/ 871 w 1512"/>
                      <a:gd name="T27" fmla="*/ 815 h 908"/>
                      <a:gd name="T28" fmla="*/ 886 w 1512"/>
                      <a:gd name="T29" fmla="*/ 807 h 908"/>
                      <a:gd name="T30" fmla="*/ 1361 w 1512"/>
                      <a:gd name="T31" fmla="*/ 332 h 908"/>
                      <a:gd name="T32" fmla="*/ 1429 w 1512"/>
                      <a:gd name="T33" fmla="*/ 264 h 908"/>
                      <a:gd name="T34" fmla="*/ 1475 w 1512"/>
                      <a:gd name="T35" fmla="*/ 218 h 908"/>
                      <a:gd name="T36" fmla="*/ 1475 w 1512"/>
                      <a:gd name="T37" fmla="*/ 83 h 908"/>
                      <a:gd name="T38" fmla="*/ 727 w 1512"/>
                      <a:gd name="T39" fmla="*/ 785 h 908"/>
                      <a:gd name="T40" fmla="*/ 754 w 1512"/>
                      <a:gd name="T41" fmla="*/ 675 h 908"/>
                      <a:gd name="T42" fmla="*/ 837 w 1512"/>
                      <a:gd name="T43" fmla="*/ 758 h 908"/>
                      <a:gd name="T44" fmla="*/ 727 w 1512"/>
                      <a:gd name="T45" fmla="*/ 785 h 908"/>
                      <a:gd name="T46" fmla="*/ 886 w 1512"/>
                      <a:gd name="T47" fmla="*/ 716 h 908"/>
                      <a:gd name="T48" fmla="*/ 796 w 1512"/>
                      <a:gd name="T49" fmla="*/ 626 h 908"/>
                      <a:gd name="T50" fmla="*/ 1203 w 1512"/>
                      <a:gd name="T51" fmla="*/ 218 h 908"/>
                      <a:gd name="T52" fmla="*/ 1294 w 1512"/>
                      <a:gd name="T53" fmla="*/ 309 h 908"/>
                      <a:gd name="T54" fmla="*/ 886 w 1512"/>
                      <a:gd name="T55" fmla="*/ 716 h 908"/>
                      <a:gd name="T56" fmla="*/ 1339 w 1512"/>
                      <a:gd name="T57" fmla="*/ 264 h 908"/>
                      <a:gd name="T58" fmla="*/ 1248 w 1512"/>
                      <a:gd name="T59" fmla="*/ 173 h 908"/>
                      <a:gd name="T60" fmla="*/ 1271 w 1512"/>
                      <a:gd name="T61" fmla="*/ 151 h 908"/>
                      <a:gd name="T62" fmla="*/ 1361 w 1512"/>
                      <a:gd name="T63" fmla="*/ 241 h 908"/>
                      <a:gd name="T64" fmla="*/ 1339 w 1512"/>
                      <a:gd name="T65" fmla="*/ 264 h 908"/>
                      <a:gd name="T66" fmla="*/ 1429 w 1512"/>
                      <a:gd name="T67" fmla="*/ 173 h 908"/>
                      <a:gd name="T68" fmla="*/ 1407 w 1512"/>
                      <a:gd name="T69" fmla="*/ 196 h 908"/>
                      <a:gd name="T70" fmla="*/ 1316 w 1512"/>
                      <a:gd name="T71" fmla="*/ 105 h 908"/>
                      <a:gd name="T72" fmla="*/ 1339 w 1512"/>
                      <a:gd name="T73" fmla="*/ 83 h 908"/>
                      <a:gd name="T74" fmla="*/ 1384 w 1512"/>
                      <a:gd name="T75" fmla="*/ 83 h 908"/>
                      <a:gd name="T76" fmla="*/ 1429 w 1512"/>
                      <a:gd name="T77" fmla="*/ 128 h 908"/>
                      <a:gd name="T78" fmla="*/ 1429 w 1512"/>
                      <a:gd name="T79" fmla="*/ 173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2" h="908">
                        <a:moveTo>
                          <a:pt x="1475" y="83"/>
                        </a:moveTo>
                        <a:cubicBezTo>
                          <a:pt x="1429" y="37"/>
                          <a:pt x="1429" y="37"/>
                          <a:pt x="1429" y="37"/>
                        </a:cubicBezTo>
                        <a:cubicBezTo>
                          <a:pt x="1392" y="0"/>
                          <a:pt x="1331" y="0"/>
                          <a:pt x="1294" y="37"/>
                        </a:cubicBezTo>
                        <a:cubicBezTo>
                          <a:pt x="705" y="626"/>
                          <a:pt x="705" y="626"/>
                          <a:pt x="705" y="626"/>
                        </a:cubicBezTo>
                        <a:cubicBezTo>
                          <a:pt x="701" y="630"/>
                          <a:pt x="698" y="635"/>
                          <a:pt x="697" y="641"/>
                        </a:cubicBezTo>
                        <a:cubicBezTo>
                          <a:pt x="652" y="818"/>
                          <a:pt x="652" y="818"/>
                          <a:pt x="652" y="818"/>
                        </a:cubicBezTo>
                        <a:cubicBezTo>
                          <a:pt x="627" y="844"/>
                          <a:pt x="627" y="844"/>
                          <a:pt x="627" y="844"/>
                        </a:cubicBezTo>
                        <a:cubicBezTo>
                          <a:pt x="32" y="844"/>
                          <a:pt x="32" y="844"/>
                          <a:pt x="32" y="844"/>
                        </a:cubicBezTo>
                        <a:cubicBezTo>
                          <a:pt x="14" y="844"/>
                          <a:pt x="0" y="858"/>
                          <a:pt x="0" y="876"/>
                        </a:cubicBezTo>
                        <a:cubicBezTo>
                          <a:pt x="0" y="894"/>
                          <a:pt x="14" y="908"/>
                          <a:pt x="32" y="908"/>
                        </a:cubicBezTo>
                        <a:cubicBezTo>
                          <a:pt x="640" y="908"/>
                          <a:pt x="640" y="908"/>
                          <a:pt x="640" y="908"/>
                        </a:cubicBezTo>
                        <a:cubicBezTo>
                          <a:pt x="648" y="908"/>
                          <a:pt x="657" y="905"/>
                          <a:pt x="663" y="899"/>
                        </a:cubicBezTo>
                        <a:cubicBezTo>
                          <a:pt x="704" y="857"/>
                          <a:pt x="704" y="857"/>
                          <a:pt x="704" y="857"/>
                        </a:cubicBezTo>
                        <a:cubicBezTo>
                          <a:pt x="871" y="815"/>
                          <a:pt x="871" y="815"/>
                          <a:pt x="871" y="815"/>
                        </a:cubicBezTo>
                        <a:cubicBezTo>
                          <a:pt x="877" y="814"/>
                          <a:pt x="882" y="811"/>
                          <a:pt x="886" y="807"/>
                        </a:cubicBezTo>
                        <a:cubicBezTo>
                          <a:pt x="1361" y="332"/>
                          <a:pt x="1361" y="332"/>
                          <a:pt x="1361" y="332"/>
                        </a:cubicBezTo>
                        <a:cubicBezTo>
                          <a:pt x="1429" y="264"/>
                          <a:pt x="1429" y="264"/>
                          <a:pt x="1429" y="264"/>
                        </a:cubicBezTo>
                        <a:cubicBezTo>
                          <a:pt x="1475" y="218"/>
                          <a:pt x="1475" y="218"/>
                          <a:pt x="1475" y="218"/>
                        </a:cubicBezTo>
                        <a:cubicBezTo>
                          <a:pt x="1512" y="181"/>
                          <a:pt x="1512" y="120"/>
                          <a:pt x="1475" y="83"/>
                        </a:cubicBezTo>
                        <a:close/>
                        <a:moveTo>
                          <a:pt x="727" y="785"/>
                        </a:moveTo>
                        <a:cubicBezTo>
                          <a:pt x="754" y="675"/>
                          <a:pt x="754" y="675"/>
                          <a:pt x="754" y="675"/>
                        </a:cubicBezTo>
                        <a:cubicBezTo>
                          <a:pt x="837" y="758"/>
                          <a:pt x="837" y="758"/>
                          <a:pt x="837" y="758"/>
                        </a:cubicBezTo>
                        <a:lnTo>
                          <a:pt x="727" y="785"/>
                        </a:lnTo>
                        <a:close/>
                        <a:moveTo>
                          <a:pt x="886" y="716"/>
                        </a:moveTo>
                        <a:cubicBezTo>
                          <a:pt x="796" y="626"/>
                          <a:pt x="796" y="626"/>
                          <a:pt x="796" y="626"/>
                        </a:cubicBezTo>
                        <a:cubicBezTo>
                          <a:pt x="1203" y="218"/>
                          <a:pt x="1203" y="218"/>
                          <a:pt x="1203" y="218"/>
                        </a:cubicBezTo>
                        <a:cubicBezTo>
                          <a:pt x="1294" y="309"/>
                          <a:pt x="1294" y="309"/>
                          <a:pt x="1294" y="309"/>
                        </a:cubicBezTo>
                        <a:lnTo>
                          <a:pt x="886" y="716"/>
                        </a:lnTo>
                        <a:close/>
                        <a:moveTo>
                          <a:pt x="1339" y="264"/>
                        </a:moveTo>
                        <a:cubicBezTo>
                          <a:pt x="1248" y="173"/>
                          <a:pt x="1248" y="173"/>
                          <a:pt x="1248" y="173"/>
                        </a:cubicBezTo>
                        <a:cubicBezTo>
                          <a:pt x="1271" y="151"/>
                          <a:pt x="1271" y="151"/>
                          <a:pt x="1271" y="151"/>
                        </a:cubicBezTo>
                        <a:cubicBezTo>
                          <a:pt x="1361" y="241"/>
                          <a:pt x="1361" y="241"/>
                          <a:pt x="1361" y="241"/>
                        </a:cubicBezTo>
                        <a:lnTo>
                          <a:pt x="1339" y="264"/>
                        </a:lnTo>
                        <a:close/>
                        <a:moveTo>
                          <a:pt x="1429" y="173"/>
                        </a:moveTo>
                        <a:cubicBezTo>
                          <a:pt x="1407" y="196"/>
                          <a:pt x="1407" y="196"/>
                          <a:pt x="1407" y="196"/>
                        </a:cubicBezTo>
                        <a:cubicBezTo>
                          <a:pt x="1316" y="105"/>
                          <a:pt x="1316" y="105"/>
                          <a:pt x="1316" y="105"/>
                        </a:cubicBezTo>
                        <a:cubicBezTo>
                          <a:pt x="1339" y="83"/>
                          <a:pt x="1339" y="83"/>
                          <a:pt x="1339" y="83"/>
                        </a:cubicBezTo>
                        <a:cubicBezTo>
                          <a:pt x="1351" y="70"/>
                          <a:pt x="1372" y="70"/>
                          <a:pt x="1384" y="83"/>
                        </a:cubicBezTo>
                        <a:cubicBezTo>
                          <a:pt x="1429" y="128"/>
                          <a:pt x="1429" y="128"/>
                          <a:pt x="1429" y="128"/>
                        </a:cubicBezTo>
                        <a:cubicBezTo>
                          <a:pt x="1442" y="140"/>
                          <a:pt x="1442" y="161"/>
                          <a:pt x="1429" y="1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44" name="Oval 2372">
                    <a:extLst>
                      <a:ext uri="{FF2B5EF4-FFF2-40B4-BE49-F238E27FC236}">
                        <a16:creationId xmlns:a16="http://schemas.microsoft.com/office/drawing/2014/main" id="{2F70582A-605F-47D0-B5F3-6F6A50E3FEEF}"/>
                      </a:ext>
                    </a:extLst>
                  </p:cNvPr>
                  <p:cNvSpPr>
                    <a:spLocks noChangeArrowheads="1"/>
                  </p:cNvSpPr>
                  <p:nvPr/>
                </p:nvSpPr>
                <p:spPr bwMode="auto">
                  <a:xfrm>
                    <a:off x="10447338"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45" name="Oval 2373">
                    <a:extLst>
                      <a:ext uri="{FF2B5EF4-FFF2-40B4-BE49-F238E27FC236}">
                        <a16:creationId xmlns:a16="http://schemas.microsoft.com/office/drawing/2014/main" id="{E7F2FCE0-A715-43D9-947B-FFF263F1E1F3}"/>
                      </a:ext>
                    </a:extLst>
                  </p:cNvPr>
                  <p:cNvSpPr>
                    <a:spLocks noChangeArrowheads="1"/>
                  </p:cNvSpPr>
                  <p:nvPr/>
                </p:nvSpPr>
                <p:spPr bwMode="auto">
                  <a:xfrm>
                    <a:off x="10483850"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46" name="Oval 2374">
                    <a:extLst>
                      <a:ext uri="{FF2B5EF4-FFF2-40B4-BE49-F238E27FC236}">
                        <a16:creationId xmlns:a16="http://schemas.microsoft.com/office/drawing/2014/main" id="{CF4B2362-3EDF-453D-B2A7-9936F0DBF5D7}"/>
                      </a:ext>
                    </a:extLst>
                  </p:cNvPr>
                  <p:cNvSpPr>
                    <a:spLocks noChangeArrowheads="1"/>
                  </p:cNvSpPr>
                  <p:nvPr/>
                </p:nvSpPr>
                <p:spPr bwMode="auto">
                  <a:xfrm>
                    <a:off x="10520363"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47" name="Freeform 2375">
                    <a:extLst>
                      <a:ext uri="{FF2B5EF4-FFF2-40B4-BE49-F238E27FC236}">
                        <a16:creationId xmlns:a16="http://schemas.microsoft.com/office/drawing/2014/main" id="{2FFE6F9C-1192-419B-B161-59B611923129}"/>
                      </a:ext>
                    </a:extLst>
                  </p:cNvPr>
                  <p:cNvSpPr>
                    <a:spLocks noEditPoints="1"/>
                  </p:cNvSpPr>
                  <p:nvPr/>
                </p:nvSpPr>
                <p:spPr bwMode="auto">
                  <a:xfrm>
                    <a:off x="10447338" y="1539876"/>
                    <a:ext cx="341313" cy="73025"/>
                  </a:xfrm>
                  <a:custGeom>
                    <a:avLst/>
                    <a:gdLst>
                      <a:gd name="T0" fmla="*/ 896 w 896"/>
                      <a:gd name="T1" fmla="*/ 160 h 192"/>
                      <a:gd name="T2" fmla="*/ 896 w 896"/>
                      <a:gd name="T3" fmla="*/ 32 h 192"/>
                      <a:gd name="T4" fmla="*/ 864 w 896"/>
                      <a:gd name="T5" fmla="*/ 0 h 192"/>
                      <a:gd name="T6" fmla="*/ 32 w 896"/>
                      <a:gd name="T7" fmla="*/ 0 h 192"/>
                      <a:gd name="T8" fmla="*/ 0 w 896"/>
                      <a:gd name="T9" fmla="*/ 32 h 192"/>
                      <a:gd name="T10" fmla="*/ 0 w 896"/>
                      <a:gd name="T11" fmla="*/ 160 h 192"/>
                      <a:gd name="T12" fmla="*/ 32 w 896"/>
                      <a:gd name="T13" fmla="*/ 192 h 192"/>
                      <a:gd name="T14" fmla="*/ 864 w 896"/>
                      <a:gd name="T15" fmla="*/ 192 h 192"/>
                      <a:gd name="T16" fmla="*/ 896 w 896"/>
                      <a:gd name="T17" fmla="*/ 160 h 192"/>
                      <a:gd name="T18" fmla="*/ 832 w 896"/>
                      <a:gd name="T19" fmla="*/ 128 h 192"/>
                      <a:gd name="T20" fmla="*/ 64 w 896"/>
                      <a:gd name="T21" fmla="*/ 128 h 192"/>
                      <a:gd name="T22" fmla="*/ 64 w 896"/>
                      <a:gd name="T23" fmla="*/ 64 h 192"/>
                      <a:gd name="T24" fmla="*/ 832 w 896"/>
                      <a:gd name="T25" fmla="*/ 64 h 192"/>
                      <a:gd name="T26" fmla="*/ 832 w 896"/>
                      <a:gd name="T27" fmla="*/ 12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6" h="192">
                        <a:moveTo>
                          <a:pt x="896" y="160"/>
                        </a:moveTo>
                        <a:cubicBezTo>
                          <a:pt x="896" y="32"/>
                          <a:pt x="896" y="32"/>
                          <a:pt x="896" y="32"/>
                        </a:cubicBezTo>
                        <a:cubicBezTo>
                          <a:pt x="896" y="14"/>
                          <a:pt x="882" y="0"/>
                          <a:pt x="864" y="0"/>
                        </a:cubicBezTo>
                        <a:cubicBezTo>
                          <a:pt x="32" y="0"/>
                          <a:pt x="32" y="0"/>
                          <a:pt x="32" y="0"/>
                        </a:cubicBezTo>
                        <a:cubicBezTo>
                          <a:pt x="14" y="0"/>
                          <a:pt x="0" y="14"/>
                          <a:pt x="0" y="32"/>
                        </a:cubicBezTo>
                        <a:cubicBezTo>
                          <a:pt x="0" y="160"/>
                          <a:pt x="0" y="160"/>
                          <a:pt x="0" y="160"/>
                        </a:cubicBezTo>
                        <a:cubicBezTo>
                          <a:pt x="0" y="178"/>
                          <a:pt x="14" y="192"/>
                          <a:pt x="32" y="192"/>
                        </a:cubicBezTo>
                        <a:cubicBezTo>
                          <a:pt x="864" y="192"/>
                          <a:pt x="864" y="192"/>
                          <a:pt x="864" y="192"/>
                        </a:cubicBezTo>
                        <a:cubicBezTo>
                          <a:pt x="882" y="192"/>
                          <a:pt x="896" y="178"/>
                          <a:pt x="896" y="160"/>
                        </a:cubicBezTo>
                        <a:close/>
                        <a:moveTo>
                          <a:pt x="832" y="128"/>
                        </a:moveTo>
                        <a:cubicBezTo>
                          <a:pt x="64" y="128"/>
                          <a:pt x="64" y="128"/>
                          <a:pt x="64" y="128"/>
                        </a:cubicBezTo>
                        <a:cubicBezTo>
                          <a:pt x="64" y="64"/>
                          <a:pt x="64" y="64"/>
                          <a:pt x="64" y="64"/>
                        </a:cubicBezTo>
                        <a:cubicBezTo>
                          <a:pt x="832" y="64"/>
                          <a:pt x="832" y="64"/>
                          <a:pt x="832" y="64"/>
                        </a:cubicBezTo>
                        <a:lnTo>
                          <a:pt x="832"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48" name="Freeform 2376">
                    <a:extLst>
                      <a:ext uri="{FF2B5EF4-FFF2-40B4-BE49-F238E27FC236}">
                        <a16:creationId xmlns:a16="http://schemas.microsoft.com/office/drawing/2014/main" id="{3C7197A2-12CF-4BA4-913A-8956EA9F8DF1}"/>
                      </a:ext>
                    </a:extLst>
                  </p:cNvPr>
                  <p:cNvSpPr>
                    <a:spLocks/>
                  </p:cNvSpPr>
                  <p:nvPr/>
                </p:nvSpPr>
                <p:spPr bwMode="auto">
                  <a:xfrm>
                    <a:off x="10447338" y="1625601"/>
                    <a:ext cx="315913" cy="23813"/>
                  </a:xfrm>
                  <a:custGeom>
                    <a:avLst/>
                    <a:gdLst>
                      <a:gd name="T0" fmla="*/ 832 w 832"/>
                      <a:gd name="T1" fmla="*/ 32 h 64"/>
                      <a:gd name="T2" fmla="*/ 800 w 832"/>
                      <a:gd name="T3" fmla="*/ 0 h 64"/>
                      <a:gd name="T4" fmla="*/ 32 w 832"/>
                      <a:gd name="T5" fmla="*/ 0 h 64"/>
                      <a:gd name="T6" fmla="*/ 0 w 832"/>
                      <a:gd name="T7" fmla="*/ 32 h 64"/>
                      <a:gd name="T8" fmla="*/ 32 w 832"/>
                      <a:gd name="T9" fmla="*/ 64 h 64"/>
                      <a:gd name="T10" fmla="*/ 800 w 832"/>
                      <a:gd name="T11" fmla="*/ 64 h 64"/>
                      <a:gd name="T12" fmla="*/ 832 w 832"/>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832" h="64">
                        <a:moveTo>
                          <a:pt x="832" y="32"/>
                        </a:moveTo>
                        <a:cubicBezTo>
                          <a:pt x="832" y="14"/>
                          <a:pt x="818" y="0"/>
                          <a:pt x="800" y="0"/>
                        </a:cubicBezTo>
                        <a:cubicBezTo>
                          <a:pt x="32" y="0"/>
                          <a:pt x="32" y="0"/>
                          <a:pt x="32" y="0"/>
                        </a:cubicBezTo>
                        <a:cubicBezTo>
                          <a:pt x="14" y="0"/>
                          <a:pt x="0" y="14"/>
                          <a:pt x="0" y="32"/>
                        </a:cubicBezTo>
                        <a:cubicBezTo>
                          <a:pt x="0" y="50"/>
                          <a:pt x="14" y="64"/>
                          <a:pt x="32" y="64"/>
                        </a:cubicBezTo>
                        <a:cubicBezTo>
                          <a:pt x="800" y="64"/>
                          <a:pt x="800" y="64"/>
                          <a:pt x="800" y="64"/>
                        </a:cubicBezTo>
                        <a:cubicBezTo>
                          <a:pt x="818" y="64"/>
                          <a:pt x="832" y="50"/>
                          <a:pt x="832"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49" name="Freeform 2377">
                    <a:extLst>
                      <a:ext uri="{FF2B5EF4-FFF2-40B4-BE49-F238E27FC236}">
                        <a16:creationId xmlns:a16="http://schemas.microsoft.com/office/drawing/2014/main" id="{FCC6356D-76C3-4A9F-99BF-D8296643612F}"/>
                      </a:ext>
                    </a:extLst>
                  </p:cNvPr>
                  <p:cNvSpPr>
                    <a:spLocks/>
                  </p:cNvSpPr>
                  <p:nvPr/>
                </p:nvSpPr>
                <p:spPr bwMode="auto">
                  <a:xfrm>
                    <a:off x="10447338" y="1662113"/>
                    <a:ext cx="266700" cy="23813"/>
                  </a:xfrm>
                  <a:custGeom>
                    <a:avLst/>
                    <a:gdLst>
                      <a:gd name="T0" fmla="*/ 704 w 704"/>
                      <a:gd name="T1" fmla="*/ 32 h 64"/>
                      <a:gd name="T2" fmla="*/ 672 w 704"/>
                      <a:gd name="T3" fmla="*/ 0 h 64"/>
                      <a:gd name="T4" fmla="*/ 32 w 704"/>
                      <a:gd name="T5" fmla="*/ 0 h 64"/>
                      <a:gd name="T6" fmla="*/ 0 w 704"/>
                      <a:gd name="T7" fmla="*/ 32 h 64"/>
                      <a:gd name="T8" fmla="*/ 32 w 704"/>
                      <a:gd name="T9" fmla="*/ 64 h 64"/>
                      <a:gd name="T10" fmla="*/ 672 w 704"/>
                      <a:gd name="T11" fmla="*/ 64 h 64"/>
                      <a:gd name="T12" fmla="*/ 704 w 704"/>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704" h="64">
                        <a:moveTo>
                          <a:pt x="704" y="32"/>
                        </a:moveTo>
                        <a:cubicBezTo>
                          <a:pt x="704" y="14"/>
                          <a:pt x="690" y="0"/>
                          <a:pt x="672" y="0"/>
                        </a:cubicBezTo>
                        <a:cubicBezTo>
                          <a:pt x="32" y="0"/>
                          <a:pt x="32" y="0"/>
                          <a:pt x="32" y="0"/>
                        </a:cubicBezTo>
                        <a:cubicBezTo>
                          <a:pt x="14" y="0"/>
                          <a:pt x="0" y="14"/>
                          <a:pt x="0" y="32"/>
                        </a:cubicBezTo>
                        <a:cubicBezTo>
                          <a:pt x="0" y="50"/>
                          <a:pt x="14" y="64"/>
                          <a:pt x="32" y="64"/>
                        </a:cubicBezTo>
                        <a:cubicBezTo>
                          <a:pt x="672" y="64"/>
                          <a:pt x="672" y="64"/>
                          <a:pt x="672" y="64"/>
                        </a:cubicBezTo>
                        <a:cubicBezTo>
                          <a:pt x="690" y="64"/>
                          <a:pt x="704" y="50"/>
                          <a:pt x="70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50" name="Freeform 2378">
                    <a:extLst>
                      <a:ext uri="{FF2B5EF4-FFF2-40B4-BE49-F238E27FC236}">
                        <a16:creationId xmlns:a16="http://schemas.microsoft.com/office/drawing/2014/main" id="{F5AB1F51-CE12-4C2E-81AC-FF598A30E03A}"/>
                      </a:ext>
                    </a:extLst>
                  </p:cNvPr>
                  <p:cNvSpPr>
                    <a:spLocks/>
                  </p:cNvSpPr>
                  <p:nvPr/>
                </p:nvSpPr>
                <p:spPr bwMode="auto">
                  <a:xfrm>
                    <a:off x="10447338" y="1698626"/>
                    <a:ext cx="169863" cy="23813"/>
                  </a:xfrm>
                  <a:custGeom>
                    <a:avLst/>
                    <a:gdLst>
                      <a:gd name="T0" fmla="*/ 448 w 448"/>
                      <a:gd name="T1" fmla="*/ 32 h 64"/>
                      <a:gd name="T2" fmla="*/ 416 w 448"/>
                      <a:gd name="T3" fmla="*/ 0 h 64"/>
                      <a:gd name="T4" fmla="*/ 32 w 448"/>
                      <a:gd name="T5" fmla="*/ 0 h 64"/>
                      <a:gd name="T6" fmla="*/ 0 w 448"/>
                      <a:gd name="T7" fmla="*/ 32 h 64"/>
                      <a:gd name="T8" fmla="*/ 32 w 448"/>
                      <a:gd name="T9" fmla="*/ 64 h 64"/>
                      <a:gd name="T10" fmla="*/ 416 w 448"/>
                      <a:gd name="T11" fmla="*/ 64 h 64"/>
                      <a:gd name="T12" fmla="*/ 448 w 448"/>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448" h="64">
                        <a:moveTo>
                          <a:pt x="448" y="32"/>
                        </a:moveTo>
                        <a:cubicBezTo>
                          <a:pt x="448" y="14"/>
                          <a:pt x="434" y="0"/>
                          <a:pt x="416" y="0"/>
                        </a:cubicBezTo>
                        <a:cubicBezTo>
                          <a:pt x="32" y="0"/>
                          <a:pt x="32" y="0"/>
                          <a:pt x="32" y="0"/>
                        </a:cubicBezTo>
                        <a:cubicBezTo>
                          <a:pt x="14" y="0"/>
                          <a:pt x="0" y="14"/>
                          <a:pt x="0" y="32"/>
                        </a:cubicBezTo>
                        <a:cubicBezTo>
                          <a:pt x="0" y="50"/>
                          <a:pt x="14" y="64"/>
                          <a:pt x="32" y="64"/>
                        </a:cubicBezTo>
                        <a:cubicBezTo>
                          <a:pt x="416" y="64"/>
                          <a:pt x="416" y="64"/>
                          <a:pt x="416" y="64"/>
                        </a:cubicBezTo>
                        <a:cubicBezTo>
                          <a:pt x="434" y="64"/>
                          <a:pt x="448" y="50"/>
                          <a:pt x="44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51" name="Freeform 2379">
                    <a:extLst>
                      <a:ext uri="{FF2B5EF4-FFF2-40B4-BE49-F238E27FC236}">
                        <a16:creationId xmlns:a16="http://schemas.microsoft.com/office/drawing/2014/main" id="{110598B1-F8CF-443E-8EFB-B11ED68152FD}"/>
                      </a:ext>
                    </a:extLst>
                  </p:cNvPr>
                  <p:cNvSpPr>
                    <a:spLocks/>
                  </p:cNvSpPr>
                  <p:nvPr/>
                </p:nvSpPr>
                <p:spPr bwMode="auto">
                  <a:xfrm>
                    <a:off x="10629900" y="1698626"/>
                    <a:ext cx="36513" cy="23813"/>
                  </a:xfrm>
                  <a:custGeom>
                    <a:avLst/>
                    <a:gdLst>
                      <a:gd name="T0" fmla="*/ 64 w 96"/>
                      <a:gd name="T1" fmla="*/ 0 h 64"/>
                      <a:gd name="T2" fmla="*/ 32 w 96"/>
                      <a:gd name="T3" fmla="*/ 0 h 64"/>
                      <a:gd name="T4" fmla="*/ 0 w 96"/>
                      <a:gd name="T5" fmla="*/ 32 h 64"/>
                      <a:gd name="T6" fmla="*/ 32 w 96"/>
                      <a:gd name="T7" fmla="*/ 64 h 64"/>
                      <a:gd name="T8" fmla="*/ 64 w 96"/>
                      <a:gd name="T9" fmla="*/ 64 h 64"/>
                      <a:gd name="T10" fmla="*/ 96 w 96"/>
                      <a:gd name="T11" fmla="*/ 32 h 64"/>
                      <a:gd name="T12" fmla="*/ 64 w 96"/>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96" h="64">
                        <a:moveTo>
                          <a:pt x="64" y="0"/>
                        </a:moveTo>
                        <a:cubicBezTo>
                          <a:pt x="32" y="0"/>
                          <a:pt x="32" y="0"/>
                          <a:pt x="32" y="0"/>
                        </a:cubicBezTo>
                        <a:cubicBezTo>
                          <a:pt x="14" y="0"/>
                          <a:pt x="0" y="14"/>
                          <a:pt x="0" y="32"/>
                        </a:cubicBezTo>
                        <a:cubicBezTo>
                          <a:pt x="0" y="50"/>
                          <a:pt x="14" y="64"/>
                          <a:pt x="32" y="64"/>
                        </a:cubicBezTo>
                        <a:cubicBezTo>
                          <a:pt x="64" y="64"/>
                          <a:pt x="64" y="64"/>
                          <a:pt x="64" y="64"/>
                        </a:cubicBezTo>
                        <a:cubicBezTo>
                          <a:pt x="82" y="64"/>
                          <a:pt x="96" y="50"/>
                          <a:pt x="96" y="32"/>
                        </a:cubicBezTo>
                        <a:cubicBezTo>
                          <a:pt x="96" y="14"/>
                          <a:pt x="82"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52" name="Freeform 2380">
                    <a:extLst>
                      <a:ext uri="{FF2B5EF4-FFF2-40B4-BE49-F238E27FC236}">
                        <a16:creationId xmlns:a16="http://schemas.microsoft.com/office/drawing/2014/main" id="{B7FDCE69-265E-40EE-A397-F6B1A0465DB8}"/>
                      </a:ext>
                    </a:extLst>
                  </p:cNvPr>
                  <p:cNvSpPr>
                    <a:spLocks noEditPoints="1"/>
                  </p:cNvSpPr>
                  <p:nvPr/>
                </p:nvSpPr>
                <p:spPr bwMode="auto">
                  <a:xfrm>
                    <a:off x="10447338" y="1795463"/>
                    <a:ext cx="84138" cy="98425"/>
                  </a:xfrm>
                  <a:custGeom>
                    <a:avLst/>
                    <a:gdLst>
                      <a:gd name="T0" fmla="*/ 192 w 224"/>
                      <a:gd name="T1" fmla="*/ 0 h 256"/>
                      <a:gd name="T2" fmla="*/ 32 w 224"/>
                      <a:gd name="T3" fmla="*/ 0 h 256"/>
                      <a:gd name="T4" fmla="*/ 0 w 224"/>
                      <a:gd name="T5" fmla="*/ 32 h 256"/>
                      <a:gd name="T6" fmla="*/ 0 w 224"/>
                      <a:gd name="T7" fmla="*/ 224 h 256"/>
                      <a:gd name="T8" fmla="*/ 32 w 224"/>
                      <a:gd name="T9" fmla="*/ 256 h 256"/>
                      <a:gd name="T10" fmla="*/ 192 w 224"/>
                      <a:gd name="T11" fmla="*/ 256 h 256"/>
                      <a:gd name="T12" fmla="*/ 224 w 224"/>
                      <a:gd name="T13" fmla="*/ 224 h 256"/>
                      <a:gd name="T14" fmla="*/ 224 w 224"/>
                      <a:gd name="T15" fmla="*/ 32 h 256"/>
                      <a:gd name="T16" fmla="*/ 192 w 224"/>
                      <a:gd name="T17" fmla="*/ 0 h 256"/>
                      <a:gd name="T18" fmla="*/ 160 w 224"/>
                      <a:gd name="T19" fmla="*/ 192 h 256"/>
                      <a:gd name="T20" fmla="*/ 64 w 224"/>
                      <a:gd name="T21" fmla="*/ 192 h 256"/>
                      <a:gd name="T22" fmla="*/ 64 w 224"/>
                      <a:gd name="T23" fmla="*/ 64 h 256"/>
                      <a:gd name="T24" fmla="*/ 160 w 224"/>
                      <a:gd name="T25" fmla="*/ 64 h 256"/>
                      <a:gd name="T26" fmla="*/ 160 w 224"/>
                      <a:gd name="T27" fmla="*/ 19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4" h="256">
                        <a:moveTo>
                          <a:pt x="192" y="0"/>
                        </a:moveTo>
                        <a:cubicBezTo>
                          <a:pt x="32" y="0"/>
                          <a:pt x="32" y="0"/>
                          <a:pt x="32" y="0"/>
                        </a:cubicBezTo>
                        <a:cubicBezTo>
                          <a:pt x="14" y="0"/>
                          <a:pt x="0" y="14"/>
                          <a:pt x="0" y="32"/>
                        </a:cubicBezTo>
                        <a:cubicBezTo>
                          <a:pt x="0" y="224"/>
                          <a:pt x="0" y="224"/>
                          <a:pt x="0" y="224"/>
                        </a:cubicBezTo>
                        <a:cubicBezTo>
                          <a:pt x="0" y="242"/>
                          <a:pt x="14" y="256"/>
                          <a:pt x="32" y="256"/>
                        </a:cubicBezTo>
                        <a:cubicBezTo>
                          <a:pt x="192" y="256"/>
                          <a:pt x="192" y="256"/>
                          <a:pt x="192" y="256"/>
                        </a:cubicBezTo>
                        <a:cubicBezTo>
                          <a:pt x="210" y="256"/>
                          <a:pt x="224" y="242"/>
                          <a:pt x="224" y="224"/>
                        </a:cubicBezTo>
                        <a:cubicBezTo>
                          <a:pt x="224" y="32"/>
                          <a:pt x="224" y="32"/>
                          <a:pt x="224" y="32"/>
                        </a:cubicBezTo>
                        <a:cubicBezTo>
                          <a:pt x="224" y="14"/>
                          <a:pt x="210" y="0"/>
                          <a:pt x="192" y="0"/>
                        </a:cubicBezTo>
                        <a:close/>
                        <a:moveTo>
                          <a:pt x="160" y="192"/>
                        </a:moveTo>
                        <a:cubicBezTo>
                          <a:pt x="64" y="192"/>
                          <a:pt x="64" y="192"/>
                          <a:pt x="64" y="192"/>
                        </a:cubicBezTo>
                        <a:cubicBezTo>
                          <a:pt x="64" y="64"/>
                          <a:pt x="64" y="64"/>
                          <a:pt x="64" y="64"/>
                        </a:cubicBezTo>
                        <a:cubicBezTo>
                          <a:pt x="160" y="64"/>
                          <a:pt x="160" y="64"/>
                          <a:pt x="160" y="64"/>
                        </a:cubicBezTo>
                        <a:lnTo>
                          <a:pt x="160"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53" name="Freeform 2381">
                    <a:extLst>
                      <a:ext uri="{FF2B5EF4-FFF2-40B4-BE49-F238E27FC236}">
                        <a16:creationId xmlns:a16="http://schemas.microsoft.com/office/drawing/2014/main" id="{49E0593E-DEE6-42C6-9F0A-36EDC1BF3D80}"/>
                      </a:ext>
                    </a:extLst>
                  </p:cNvPr>
                  <p:cNvSpPr>
                    <a:spLocks/>
                  </p:cNvSpPr>
                  <p:nvPr/>
                </p:nvSpPr>
                <p:spPr bwMode="auto">
                  <a:xfrm>
                    <a:off x="10544175" y="1831976"/>
                    <a:ext cx="122238" cy="25400"/>
                  </a:xfrm>
                  <a:custGeom>
                    <a:avLst/>
                    <a:gdLst>
                      <a:gd name="T0" fmla="*/ 32 w 320"/>
                      <a:gd name="T1" fmla="*/ 64 h 64"/>
                      <a:gd name="T2" fmla="*/ 288 w 320"/>
                      <a:gd name="T3" fmla="*/ 64 h 64"/>
                      <a:gd name="T4" fmla="*/ 320 w 320"/>
                      <a:gd name="T5" fmla="*/ 32 h 64"/>
                      <a:gd name="T6" fmla="*/ 288 w 320"/>
                      <a:gd name="T7" fmla="*/ 0 h 64"/>
                      <a:gd name="T8" fmla="*/ 32 w 320"/>
                      <a:gd name="T9" fmla="*/ 0 h 64"/>
                      <a:gd name="T10" fmla="*/ 0 w 320"/>
                      <a:gd name="T11" fmla="*/ 32 h 64"/>
                      <a:gd name="T12" fmla="*/ 32 w 320"/>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320" h="64">
                        <a:moveTo>
                          <a:pt x="32" y="64"/>
                        </a:moveTo>
                        <a:cubicBezTo>
                          <a:pt x="288" y="64"/>
                          <a:pt x="288" y="64"/>
                          <a:pt x="288" y="64"/>
                        </a:cubicBezTo>
                        <a:cubicBezTo>
                          <a:pt x="306" y="64"/>
                          <a:pt x="320" y="50"/>
                          <a:pt x="320" y="32"/>
                        </a:cubicBezTo>
                        <a:cubicBezTo>
                          <a:pt x="320" y="14"/>
                          <a:pt x="306" y="0"/>
                          <a:pt x="288" y="0"/>
                        </a:cubicBezTo>
                        <a:cubicBezTo>
                          <a:pt x="32" y="0"/>
                          <a:pt x="32" y="0"/>
                          <a:pt x="32" y="0"/>
                        </a:cubicBezTo>
                        <a:cubicBezTo>
                          <a:pt x="14" y="0"/>
                          <a:pt x="0" y="14"/>
                          <a:pt x="0" y="32"/>
                        </a:cubicBezTo>
                        <a:cubicBezTo>
                          <a:pt x="0" y="50"/>
                          <a:pt x="14" y="64"/>
                          <a:pt x="32"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54" name="Freeform 2382">
                    <a:extLst>
                      <a:ext uri="{FF2B5EF4-FFF2-40B4-BE49-F238E27FC236}">
                        <a16:creationId xmlns:a16="http://schemas.microsoft.com/office/drawing/2014/main" id="{700B8F75-E8A9-4051-A6AD-48EF4F2A4C58}"/>
                      </a:ext>
                    </a:extLst>
                  </p:cNvPr>
                  <p:cNvSpPr>
                    <a:spLocks/>
                  </p:cNvSpPr>
                  <p:nvPr/>
                </p:nvSpPr>
                <p:spPr bwMode="auto">
                  <a:xfrm>
                    <a:off x="10544175" y="1795463"/>
                    <a:ext cx="49213" cy="23813"/>
                  </a:xfrm>
                  <a:custGeom>
                    <a:avLst/>
                    <a:gdLst>
                      <a:gd name="T0" fmla="*/ 32 w 128"/>
                      <a:gd name="T1" fmla="*/ 0 h 64"/>
                      <a:gd name="T2" fmla="*/ 0 w 128"/>
                      <a:gd name="T3" fmla="*/ 32 h 64"/>
                      <a:gd name="T4" fmla="*/ 32 w 128"/>
                      <a:gd name="T5" fmla="*/ 64 h 64"/>
                      <a:gd name="T6" fmla="*/ 96 w 128"/>
                      <a:gd name="T7" fmla="*/ 64 h 64"/>
                      <a:gd name="T8" fmla="*/ 128 w 128"/>
                      <a:gd name="T9" fmla="*/ 32 h 64"/>
                      <a:gd name="T10" fmla="*/ 96 w 128"/>
                      <a:gd name="T11" fmla="*/ 0 h 64"/>
                      <a:gd name="T12" fmla="*/ 32 w 128"/>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128" h="64">
                        <a:moveTo>
                          <a:pt x="32" y="0"/>
                        </a:moveTo>
                        <a:cubicBezTo>
                          <a:pt x="14" y="0"/>
                          <a:pt x="0" y="14"/>
                          <a:pt x="0" y="32"/>
                        </a:cubicBezTo>
                        <a:cubicBezTo>
                          <a:pt x="0" y="50"/>
                          <a:pt x="14" y="64"/>
                          <a:pt x="32" y="64"/>
                        </a:cubicBezTo>
                        <a:cubicBezTo>
                          <a:pt x="96" y="64"/>
                          <a:pt x="96" y="64"/>
                          <a:pt x="96" y="64"/>
                        </a:cubicBezTo>
                        <a:cubicBezTo>
                          <a:pt x="114" y="64"/>
                          <a:pt x="128" y="50"/>
                          <a:pt x="128" y="32"/>
                        </a:cubicBezTo>
                        <a:cubicBezTo>
                          <a:pt x="128" y="14"/>
                          <a:pt x="114" y="0"/>
                          <a:pt x="96" y="0"/>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grpSp>
            <p:grpSp>
              <p:nvGrpSpPr>
                <p:cNvPr id="501" name="Group 500">
                  <a:extLst>
                    <a:ext uri="{FF2B5EF4-FFF2-40B4-BE49-F238E27FC236}">
                      <a16:creationId xmlns:a16="http://schemas.microsoft.com/office/drawing/2014/main" id="{BE2197EC-7C05-41C1-813C-80BB6D333B36}"/>
                    </a:ext>
                  </a:extLst>
                </p:cNvPr>
                <p:cNvGrpSpPr/>
                <p:nvPr/>
              </p:nvGrpSpPr>
              <p:grpSpPr>
                <a:xfrm>
                  <a:off x="4482966" y="2315681"/>
                  <a:ext cx="453544" cy="543502"/>
                  <a:chOff x="6359526" y="4867275"/>
                  <a:chExt cx="768350" cy="920751"/>
                </a:xfrm>
                <a:solidFill>
                  <a:sysClr val="window" lastClr="FFFFFF"/>
                </a:solidFill>
              </p:grpSpPr>
              <p:sp>
                <p:nvSpPr>
                  <p:cNvPr id="523" name="Freeform 464">
                    <a:extLst>
                      <a:ext uri="{FF2B5EF4-FFF2-40B4-BE49-F238E27FC236}">
                        <a16:creationId xmlns:a16="http://schemas.microsoft.com/office/drawing/2014/main" id="{6BFF1878-8D6C-4CFF-BD1C-7D6F0CB0947F}"/>
                      </a:ext>
                    </a:extLst>
                  </p:cNvPr>
                  <p:cNvSpPr>
                    <a:spLocks/>
                  </p:cNvSpPr>
                  <p:nvPr/>
                </p:nvSpPr>
                <p:spPr bwMode="auto">
                  <a:xfrm>
                    <a:off x="6359526" y="4943475"/>
                    <a:ext cx="768350" cy="638175"/>
                  </a:xfrm>
                  <a:custGeom>
                    <a:avLst/>
                    <a:gdLst>
                      <a:gd name="T0" fmla="*/ 279 w 282"/>
                      <a:gd name="T1" fmla="*/ 234 h 234"/>
                      <a:gd name="T2" fmla="*/ 208 w 282"/>
                      <a:gd name="T3" fmla="*/ 234 h 234"/>
                      <a:gd name="T4" fmla="*/ 205 w 282"/>
                      <a:gd name="T5" fmla="*/ 231 h 234"/>
                      <a:gd name="T6" fmla="*/ 208 w 282"/>
                      <a:gd name="T7" fmla="*/ 228 h 234"/>
                      <a:gd name="T8" fmla="*/ 276 w 282"/>
                      <a:gd name="T9" fmla="*/ 228 h 234"/>
                      <a:gd name="T10" fmla="*/ 276 w 282"/>
                      <a:gd name="T11" fmla="*/ 6 h 234"/>
                      <a:gd name="T12" fmla="*/ 6 w 282"/>
                      <a:gd name="T13" fmla="*/ 6 h 234"/>
                      <a:gd name="T14" fmla="*/ 6 w 282"/>
                      <a:gd name="T15" fmla="*/ 228 h 234"/>
                      <a:gd name="T16" fmla="*/ 96 w 282"/>
                      <a:gd name="T17" fmla="*/ 228 h 234"/>
                      <a:gd name="T18" fmla="*/ 99 w 282"/>
                      <a:gd name="T19" fmla="*/ 231 h 234"/>
                      <a:gd name="T20" fmla="*/ 96 w 282"/>
                      <a:gd name="T21" fmla="*/ 234 h 234"/>
                      <a:gd name="T22" fmla="*/ 3 w 282"/>
                      <a:gd name="T23" fmla="*/ 234 h 234"/>
                      <a:gd name="T24" fmla="*/ 0 w 282"/>
                      <a:gd name="T25" fmla="*/ 231 h 234"/>
                      <a:gd name="T26" fmla="*/ 0 w 282"/>
                      <a:gd name="T27" fmla="*/ 3 h 234"/>
                      <a:gd name="T28" fmla="*/ 3 w 282"/>
                      <a:gd name="T29" fmla="*/ 0 h 234"/>
                      <a:gd name="T30" fmla="*/ 279 w 282"/>
                      <a:gd name="T31" fmla="*/ 0 h 234"/>
                      <a:gd name="T32" fmla="*/ 282 w 282"/>
                      <a:gd name="T33" fmla="*/ 3 h 234"/>
                      <a:gd name="T34" fmla="*/ 282 w 282"/>
                      <a:gd name="T35" fmla="*/ 231 h 234"/>
                      <a:gd name="T36" fmla="*/ 279 w 282"/>
                      <a:gd name="T3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2" h="234">
                        <a:moveTo>
                          <a:pt x="279" y="234"/>
                        </a:moveTo>
                        <a:cubicBezTo>
                          <a:pt x="208" y="234"/>
                          <a:pt x="208" y="234"/>
                          <a:pt x="208" y="234"/>
                        </a:cubicBezTo>
                        <a:cubicBezTo>
                          <a:pt x="207" y="234"/>
                          <a:pt x="205" y="233"/>
                          <a:pt x="205" y="231"/>
                        </a:cubicBezTo>
                        <a:cubicBezTo>
                          <a:pt x="205" y="229"/>
                          <a:pt x="207" y="228"/>
                          <a:pt x="208" y="228"/>
                        </a:cubicBezTo>
                        <a:cubicBezTo>
                          <a:pt x="276" y="228"/>
                          <a:pt x="276" y="228"/>
                          <a:pt x="276" y="228"/>
                        </a:cubicBezTo>
                        <a:cubicBezTo>
                          <a:pt x="276" y="6"/>
                          <a:pt x="276" y="6"/>
                          <a:pt x="276" y="6"/>
                        </a:cubicBezTo>
                        <a:cubicBezTo>
                          <a:pt x="6" y="6"/>
                          <a:pt x="6" y="6"/>
                          <a:pt x="6" y="6"/>
                        </a:cubicBezTo>
                        <a:cubicBezTo>
                          <a:pt x="6" y="228"/>
                          <a:pt x="6" y="228"/>
                          <a:pt x="6" y="228"/>
                        </a:cubicBezTo>
                        <a:cubicBezTo>
                          <a:pt x="96" y="228"/>
                          <a:pt x="96" y="228"/>
                          <a:pt x="96" y="228"/>
                        </a:cubicBezTo>
                        <a:cubicBezTo>
                          <a:pt x="98" y="228"/>
                          <a:pt x="99" y="229"/>
                          <a:pt x="99" y="231"/>
                        </a:cubicBezTo>
                        <a:cubicBezTo>
                          <a:pt x="99" y="233"/>
                          <a:pt x="98" y="234"/>
                          <a:pt x="96" y="234"/>
                        </a:cubicBezTo>
                        <a:cubicBezTo>
                          <a:pt x="3" y="234"/>
                          <a:pt x="3" y="234"/>
                          <a:pt x="3" y="234"/>
                        </a:cubicBezTo>
                        <a:cubicBezTo>
                          <a:pt x="1" y="234"/>
                          <a:pt x="0" y="233"/>
                          <a:pt x="0" y="231"/>
                        </a:cubicBezTo>
                        <a:cubicBezTo>
                          <a:pt x="0" y="3"/>
                          <a:pt x="0" y="3"/>
                          <a:pt x="0" y="3"/>
                        </a:cubicBezTo>
                        <a:cubicBezTo>
                          <a:pt x="0" y="1"/>
                          <a:pt x="1" y="0"/>
                          <a:pt x="3" y="0"/>
                        </a:cubicBezTo>
                        <a:cubicBezTo>
                          <a:pt x="279" y="0"/>
                          <a:pt x="279" y="0"/>
                          <a:pt x="279" y="0"/>
                        </a:cubicBezTo>
                        <a:cubicBezTo>
                          <a:pt x="281" y="0"/>
                          <a:pt x="282" y="1"/>
                          <a:pt x="282" y="3"/>
                        </a:cubicBezTo>
                        <a:cubicBezTo>
                          <a:pt x="282" y="231"/>
                          <a:pt x="282" y="231"/>
                          <a:pt x="282" y="231"/>
                        </a:cubicBezTo>
                        <a:cubicBezTo>
                          <a:pt x="282" y="233"/>
                          <a:pt x="281" y="234"/>
                          <a:pt x="279"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24" name="Freeform 465">
                    <a:extLst>
                      <a:ext uri="{FF2B5EF4-FFF2-40B4-BE49-F238E27FC236}">
                        <a16:creationId xmlns:a16="http://schemas.microsoft.com/office/drawing/2014/main" id="{A0984C36-FC85-41D8-B3EE-E874079E9E11}"/>
                      </a:ext>
                    </a:extLst>
                  </p:cNvPr>
                  <p:cNvSpPr>
                    <a:spLocks noEditPoints="1"/>
                  </p:cNvSpPr>
                  <p:nvPr/>
                </p:nvSpPr>
                <p:spPr bwMode="auto">
                  <a:xfrm>
                    <a:off x="6359526" y="4943475"/>
                    <a:ext cx="768350" cy="125413"/>
                  </a:xfrm>
                  <a:custGeom>
                    <a:avLst/>
                    <a:gdLst>
                      <a:gd name="T0" fmla="*/ 279 w 282"/>
                      <a:gd name="T1" fmla="*/ 46 h 46"/>
                      <a:gd name="T2" fmla="*/ 3 w 282"/>
                      <a:gd name="T3" fmla="*/ 46 h 46"/>
                      <a:gd name="T4" fmla="*/ 0 w 282"/>
                      <a:gd name="T5" fmla="*/ 43 h 46"/>
                      <a:gd name="T6" fmla="*/ 0 w 282"/>
                      <a:gd name="T7" fmla="*/ 3 h 46"/>
                      <a:gd name="T8" fmla="*/ 3 w 282"/>
                      <a:gd name="T9" fmla="*/ 0 h 46"/>
                      <a:gd name="T10" fmla="*/ 279 w 282"/>
                      <a:gd name="T11" fmla="*/ 0 h 46"/>
                      <a:gd name="T12" fmla="*/ 282 w 282"/>
                      <a:gd name="T13" fmla="*/ 3 h 46"/>
                      <a:gd name="T14" fmla="*/ 282 w 282"/>
                      <a:gd name="T15" fmla="*/ 43 h 46"/>
                      <a:gd name="T16" fmla="*/ 279 w 282"/>
                      <a:gd name="T17" fmla="*/ 46 h 46"/>
                      <a:gd name="T18" fmla="*/ 6 w 282"/>
                      <a:gd name="T19" fmla="*/ 40 h 46"/>
                      <a:gd name="T20" fmla="*/ 276 w 282"/>
                      <a:gd name="T21" fmla="*/ 40 h 46"/>
                      <a:gd name="T22" fmla="*/ 276 w 282"/>
                      <a:gd name="T23" fmla="*/ 6 h 46"/>
                      <a:gd name="T24" fmla="*/ 6 w 282"/>
                      <a:gd name="T25" fmla="*/ 6 h 46"/>
                      <a:gd name="T26" fmla="*/ 6 w 282"/>
                      <a:gd name="T2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2" h="46">
                        <a:moveTo>
                          <a:pt x="279" y="46"/>
                        </a:moveTo>
                        <a:cubicBezTo>
                          <a:pt x="3" y="46"/>
                          <a:pt x="3" y="46"/>
                          <a:pt x="3" y="46"/>
                        </a:cubicBezTo>
                        <a:cubicBezTo>
                          <a:pt x="1" y="46"/>
                          <a:pt x="0" y="45"/>
                          <a:pt x="0" y="43"/>
                        </a:cubicBezTo>
                        <a:cubicBezTo>
                          <a:pt x="0" y="3"/>
                          <a:pt x="0" y="3"/>
                          <a:pt x="0" y="3"/>
                        </a:cubicBezTo>
                        <a:cubicBezTo>
                          <a:pt x="0" y="1"/>
                          <a:pt x="1" y="0"/>
                          <a:pt x="3" y="0"/>
                        </a:cubicBezTo>
                        <a:cubicBezTo>
                          <a:pt x="279" y="0"/>
                          <a:pt x="279" y="0"/>
                          <a:pt x="279" y="0"/>
                        </a:cubicBezTo>
                        <a:cubicBezTo>
                          <a:pt x="281" y="0"/>
                          <a:pt x="282" y="1"/>
                          <a:pt x="282" y="3"/>
                        </a:cubicBezTo>
                        <a:cubicBezTo>
                          <a:pt x="282" y="43"/>
                          <a:pt x="282" y="43"/>
                          <a:pt x="282" y="43"/>
                        </a:cubicBezTo>
                        <a:cubicBezTo>
                          <a:pt x="282" y="45"/>
                          <a:pt x="281" y="46"/>
                          <a:pt x="279" y="46"/>
                        </a:cubicBezTo>
                        <a:close/>
                        <a:moveTo>
                          <a:pt x="6" y="40"/>
                        </a:moveTo>
                        <a:cubicBezTo>
                          <a:pt x="276" y="40"/>
                          <a:pt x="276" y="40"/>
                          <a:pt x="276" y="40"/>
                        </a:cubicBezTo>
                        <a:cubicBezTo>
                          <a:pt x="276" y="6"/>
                          <a:pt x="276" y="6"/>
                          <a:pt x="276" y="6"/>
                        </a:cubicBezTo>
                        <a:cubicBezTo>
                          <a:pt x="6" y="6"/>
                          <a:pt x="6" y="6"/>
                          <a:pt x="6" y="6"/>
                        </a:cubicBezTo>
                        <a:lnTo>
                          <a:pt x="6"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25" name="Freeform 466">
                    <a:extLst>
                      <a:ext uri="{FF2B5EF4-FFF2-40B4-BE49-F238E27FC236}">
                        <a16:creationId xmlns:a16="http://schemas.microsoft.com/office/drawing/2014/main" id="{CB91FEA7-1E42-4969-B54D-EAC2FF4AD813}"/>
                      </a:ext>
                    </a:extLst>
                  </p:cNvPr>
                  <p:cNvSpPr>
                    <a:spLocks/>
                  </p:cNvSpPr>
                  <p:nvPr/>
                </p:nvSpPr>
                <p:spPr bwMode="auto">
                  <a:xfrm>
                    <a:off x="6489701" y="4867275"/>
                    <a:ext cx="17463" cy="93663"/>
                  </a:xfrm>
                  <a:custGeom>
                    <a:avLst/>
                    <a:gdLst>
                      <a:gd name="T0" fmla="*/ 3 w 6"/>
                      <a:gd name="T1" fmla="*/ 34 h 34"/>
                      <a:gd name="T2" fmla="*/ 0 w 6"/>
                      <a:gd name="T3" fmla="*/ 31 h 34"/>
                      <a:gd name="T4" fmla="*/ 0 w 6"/>
                      <a:gd name="T5" fmla="*/ 3 h 34"/>
                      <a:gd name="T6" fmla="*/ 3 w 6"/>
                      <a:gd name="T7" fmla="*/ 0 h 34"/>
                      <a:gd name="T8" fmla="*/ 6 w 6"/>
                      <a:gd name="T9" fmla="*/ 3 h 34"/>
                      <a:gd name="T10" fmla="*/ 6 w 6"/>
                      <a:gd name="T11" fmla="*/ 31 h 34"/>
                      <a:gd name="T12" fmla="*/ 3 w 6"/>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6" h="34">
                        <a:moveTo>
                          <a:pt x="3" y="34"/>
                        </a:moveTo>
                        <a:cubicBezTo>
                          <a:pt x="1" y="34"/>
                          <a:pt x="0" y="33"/>
                          <a:pt x="0" y="31"/>
                        </a:cubicBezTo>
                        <a:cubicBezTo>
                          <a:pt x="0" y="3"/>
                          <a:pt x="0" y="3"/>
                          <a:pt x="0" y="3"/>
                        </a:cubicBezTo>
                        <a:cubicBezTo>
                          <a:pt x="0" y="1"/>
                          <a:pt x="1" y="0"/>
                          <a:pt x="3" y="0"/>
                        </a:cubicBezTo>
                        <a:cubicBezTo>
                          <a:pt x="5" y="0"/>
                          <a:pt x="6" y="1"/>
                          <a:pt x="6" y="3"/>
                        </a:cubicBezTo>
                        <a:cubicBezTo>
                          <a:pt x="6" y="31"/>
                          <a:pt x="6" y="31"/>
                          <a:pt x="6" y="31"/>
                        </a:cubicBezTo>
                        <a:cubicBezTo>
                          <a:pt x="6" y="33"/>
                          <a:pt x="5" y="34"/>
                          <a:pt x="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26" name="Freeform 467">
                    <a:extLst>
                      <a:ext uri="{FF2B5EF4-FFF2-40B4-BE49-F238E27FC236}">
                        <a16:creationId xmlns:a16="http://schemas.microsoft.com/office/drawing/2014/main" id="{12BE13DB-71FD-45D4-8FEA-A280BD5A33C7}"/>
                      </a:ext>
                    </a:extLst>
                  </p:cNvPr>
                  <p:cNvSpPr>
                    <a:spLocks/>
                  </p:cNvSpPr>
                  <p:nvPr/>
                </p:nvSpPr>
                <p:spPr bwMode="auto">
                  <a:xfrm>
                    <a:off x="6981826" y="4867275"/>
                    <a:ext cx="15875" cy="93663"/>
                  </a:xfrm>
                  <a:custGeom>
                    <a:avLst/>
                    <a:gdLst>
                      <a:gd name="T0" fmla="*/ 3 w 6"/>
                      <a:gd name="T1" fmla="*/ 34 h 34"/>
                      <a:gd name="T2" fmla="*/ 0 w 6"/>
                      <a:gd name="T3" fmla="*/ 31 h 34"/>
                      <a:gd name="T4" fmla="*/ 0 w 6"/>
                      <a:gd name="T5" fmla="*/ 3 h 34"/>
                      <a:gd name="T6" fmla="*/ 3 w 6"/>
                      <a:gd name="T7" fmla="*/ 0 h 34"/>
                      <a:gd name="T8" fmla="*/ 6 w 6"/>
                      <a:gd name="T9" fmla="*/ 3 h 34"/>
                      <a:gd name="T10" fmla="*/ 6 w 6"/>
                      <a:gd name="T11" fmla="*/ 31 h 34"/>
                      <a:gd name="T12" fmla="*/ 3 w 6"/>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6" h="34">
                        <a:moveTo>
                          <a:pt x="3" y="34"/>
                        </a:moveTo>
                        <a:cubicBezTo>
                          <a:pt x="1" y="34"/>
                          <a:pt x="0" y="33"/>
                          <a:pt x="0" y="31"/>
                        </a:cubicBezTo>
                        <a:cubicBezTo>
                          <a:pt x="0" y="3"/>
                          <a:pt x="0" y="3"/>
                          <a:pt x="0" y="3"/>
                        </a:cubicBezTo>
                        <a:cubicBezTo>
                          <a:pt x="0" y="1"/>
                          <a:pt x="1" y="0"/>
                          <a:pt x="3" y="0"/>
                        </a:cubicBezTo>
                        <a:cubicBezTo>
                          <a:pt x="5" y="0"/>
                          <a:pt x="6" y="1"/>
                          <a:pt x="6" y="3"/>
                        </a:cubicBezTo>
                        <a:cubicBezTo>
                          <a:pt x="6" y="31"/>
                          <a:pt x="6" y="31"/>
                          <a:pt x="6" y="31"/>
                        </a:cubicBezTo>
                        <a:cubicBezTo>
                          <a:pt x="6" y="33"/>
                          <a:pt x="5" y="34"/>
                          <a:pt x="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27" name="Freeform 468">
                    <a:extLst>
                      <a:ext uri="{FF2B5EF4-FFF2-40B4-BE49-F238E27FC236}">
                        <a16:creationId xmlns:a16="http://schemas.microsoft.com/office/drawing/2014/main" id="{9118B32F-870B-4805-A7DF-A10C5B926C2E}"/>
                      </a:ext>
                    </a:extLst>
                  </p:cNvPr>
                  <p:cNvSpPr>
                    <a:spLocks noEditPoints="1"/>
                  </p:cNvSpPr>
                  <p:nvPr/>
                </p:nvSpPr>
                <p:spPr bwMode="auto">
                  <a:xfrm>
                    <a:off x="6446838" y="5129213"/>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28" name="Freeform 469">
                    <a:extLst>
                      <a:ext uri="{FF2B5EF4-FFF2-40B4-BE49-F238E27FC236}">
                        <a16:creationId xmlns:a16="http://schemas.microsoft.com/office/drawing/2014/main" id="{D19BC31B-9142-4E34-B6D7-FCAB28610807}"/>
                      </a:ext>
                    </a:extLst>
                  </p:cNvPr>
                  <p:cNvSpPr>
                    <a:spLocks noEditPoints="1"/>
                  </p:cNvSpPr>
                  <p:nvPr/>
                </p:nvSpPr>
                <p:spPr bwMode="auto">
                  <a:xfrm>
                    <a:off x="6937376" y="5129213"/>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29" name="Freeform 470">
                    <a:extLst>
                      <a:ext uri="{FF2B5EF4-FFF2-40B4-BE49-F238E27FC236}">
                        <a16:creationId xmlns:a16="http://schemas.microsoft.com/office/drawing/2014/main" id="{DFB98702-89BF-4324-9762-D8DAF38FD8CB}"/>
                      </a:ext>
                    </a:extLst>
                  </p:cNvPr>
                  <p:cNvSpPr>
                    <a:spLocks noEditPoints="1"/>
                  </p:cNvSpPr>
                  <p:nvPr/>
                </p:nvSpPr>
                <p:spPr bwMode="auto">
                  <a:xfrm>
                    <a:off x="6610351" y="5129213"/>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30" name="Freeform 471">
                    <a:extLst>
                      <a:ext uri="{FF2B5EF4-FFF2-40B4-BE49-F238E27FC236}">
                        <a16:creationId xmlns:a16="http://schemas.microsoft.com/office/drawing/2014/main" id="{91107E5A-EE75-416C-94D4-8EDC6FC04526}"/>
                      </a:ext>
                    </a:extLst>
                  </p:cNvPr>
                  <p:cNvSpPr>
                    <a:spLocks noEditPoints="1"/>
                  </p:cNvSpPr>
                  <p:nvPr/>
                </p:nvSpPr>
                <p:spPr bwMode="auto">
                  <a:xfrm>
                    <a:off x="6773863" y="5129213"/>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31" name="Freeform 472">
                    <a:extLst>
                      <a:ext uri="{FF2B5EF4-FFF2-40B4-BE49-F238E27FC236}">
                        <a16:creationId xmlns:a16="http://schemas.microsoft.com/office/drawing/2014/main" id="{35DB3844-F99E-4E35-8276-C6FE11D38E5D}"/>
                      </a:ext>
                    </a:extLst>
                  </p:cNvPr>
                  <p:cNvSpPr>
                    <a:spLocks noEditPoints="1"/>
                  </p:cNvSpPr>
                  <p:nvPr/>
                </p:nvSpPr>
                <p:spPr bwMode="auto">
                  <a:xfrm>
                    <a:off x="6446838" y="5270500"/>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32" name="Freeform 473">
                    <a:extLst>
                      <a:ext uri="{FF2B5EF4-FFF2-40B4-BE49-F238E27FC236}">
                        <a16:creationId xmlns:a16="http://schemas.microsoft.com/office/drawing/2014/main" id="{F7882B7A-279A-4D0A-835D-069772D9E262}"/>
                      </a:ext>
                    </a:extLst>
                  </p:cNvPr>
                  <p:cNvSpPr>
                    <a:spLocks noEditPoints="1"/>
                  </p:cNvSpPr>
                  <p:nvPr/>
                </p:nvSpPr>
                <p:spPr bwMode="auto">
                  <a:xfrm>
                    <a:off x="6937376" y="5270500"/>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33" name="Freeform 474">
                    <a:extLst>
                      <a:ext uri="{FF2B5EF4-FFF2-40B4-BE49-F238E27FC236}">
                        <a16:creationId xmlns:a16="http://schemas.microsoft.com/office/drawing/2014/main" id="{A334C070-126E-472C-BB03-861484B4FFDE}"/>
                      </a:ext>
                    </a:extLst>
                  </p:cNvPr>
                  <p:cNvSpPr>
                    <a:spLocks noEditPoints="1"/>
                  </p:cNvSpPr>
                  <p:nvPr/>
                </p:nvSpPr>
                <p:spPr bwMode="auto">
                  <a:xfrm>
                    <a:off x="6610351" y="5270500"/>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34" name="Freeform 475">
                    <a:extLst>
                      <a:ext uri="{FF2B5EF4-FFF2-40B4-BE49-F238E27FC236}">
                        <a16:creationId xmlns:a16="http://schemas.microsoft.com/office/drawing/2014/main" id="{0BC49FAB-BC92-4C58-AF41-3BB4F8144DEC}"/>
                      </a:ext>
                    </a:extLst>
                  </p:cNvPr>
                  <p:cNvSpPr>
                    <a:spLocks noEditPoints="1"/>
                  </p:cNvSpPr>
                  <p:nvPr/>
                </p:nvSpPr>
                <p:spPr bwMode="auto">
                  <a:xfrm>
                    <a:off x="6773863" y="5270500"/>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35" name="Freeform 476">
                    <a:extLst>
                      <a:ext uri="{FF2B5EF4-FFF2-40B4-BE49-F238E27FC236}">
                        <a16:creationId xmlns:a16="http://schemas.microsoft.com/office/drawing/2014/main" id="{7FBE5241-AD1C-4E02-9E25-B00ACCBE6207}"/>
                      </a:ext>
                    </a:extLst>
                  </p:cNvPr>
                  <p:cNvSpPr>
                    <a:spLocks noEditPoints="1"/>
                  </p:cNvSpPr>
                  <p:nvPr/>
                </p:nvSpPr>
                <p:spPr bwMode="auto">
                  <a:xfrm>
                    <a:off x="6446838" y="5411788"/>
                    <a:ext cx="103188" cy="104775"/>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36" name="Freeform 477">
                    <a:extLst>
                      <a:ext uri="{FF2B5EF4-FFF2-40B4-BE49-F238E27FC236}">
                        <a16:creationId xmlns:a16="http://schemas.microsoft.com/office/drawing/2014/main" id="{96FC9857-F446-4F38-85EA-F478CC364BEE}"/>
                      </a:ext>
                    </a:extLst>
                  </p:cNvPr>
                  <p:cNvSpPr>
                    <a:spLocks/>
                  </p:cNvSpPr>
                  <p:nvPr/>
                </p:nvSpPr>
                <p:spPr bwMode="auto">
                  <a:xfrm>
                    <a:off x="6937376" y="5411788"/>
                    <a:ext cx="103188" cy="104775"/>
                  </a:xfrm>
                  <a:custGeom>
                    <a:avLst/>
                    <a:gdLst>
                      <a:gd name="T0" fmla="*/ 31 w 38"/>
                      <a:gd name="T1" fmla="*/ 38 h 38"/>
                      <a:gd name="T2" fmla="*/ 7 w 38"/>
                      <a:gd name="T3" fmla="*/ 38 h 38"/>
                      <a:gd name="T4" fmla="*/ 0 w 38"/>
                      <a:gd name="T5" fmla="*/ 31 h 38"/>
                      <a:gd name="T6" fmla="*/ 3 w 38"/>
                      <a:gd name="T7" fmla="*/ 28 h 38"/>
                      <a:gd name="T8" fmla="*/ 6 w 38"/>
                      <a:gd name="T9" fmla="*/ 31 h 38"/>
                      <a:gd name="T10" fmla="*/ 7 w 38"/>
                      <a:gd name="T11" fmla="*/ 32 h 38"/>
                      <a:gd name="T12" fmla="*/ 31 w 38"/>
                      <a:gd name="T13" fmla="*/ 32 h 38"/>
                      <a:gd name="T14" fmla="*/ 32 w 38"/>
                      <a:gd name="T15" fmla="*/ 31 h 38"/>
                      <a:gd name="T16" fmla="*/ 32 w 38"/>
                      <a:gd name="T17" fmla="*/ 7 h 38"/>
                      <a:gd name="T18" fmla="*/ 31 w 38"/>
                      <a:gd name="T19" fmla="*/ 6 h 38"/>
                      <a:gd name="T20" fmla="*/ 7 w 38"/>
                      <a:gd name="T21" fmla="*/ 6 h 38"/>
                      <a:gd name="T22" fmla="*/ 6 w 38"/>
                      <a:gd name="T23" fmla="*/ 7 h 38"/>
                      <a:gd name="T24" fmla="*/ 6 w 38"/>
                      <a:gd name="T25" fmla="*/ 17 h 38"/>
                      <a:gd name="T26" fmla="*/ 3 w 38"/>
                      <a:gd name="T27" fmla="*/ 20 h 38"/>
                      <a:gd name="T28" fmla="*/ 0 w 38"/>
                      <a:gd name="T29" fmla="*/ 17 h 38"/>
                      <a:gd name="T30" fmla="*/ 0 w 38"/>
                      <a:gd name="T31" fmla="*/ 7 h 38"/>
                      <a:gd name="T32" fmla="*/ 7 w 38"/>
                      <a:gd name="T33" fmla="*/ 0 h 38"/>
                      <a:gd name="T34" fmla="*/ 31 w 38"/>
                      <a:gd name="T35" fmla="*/ 0 h 38"/>
                      <a:gd name="T36" fmla="*/ 38 w 38"/>
                      <a:gd name="T37" fmla="*/ 7 h 38"/>
                      <a:gd name="T38" fmla="*/ 38 w 38"/>
                      <a:gd name="T39" fmla="*/ 31 h 38"/>
                      <a:gd name="T40" fmla="*/ 31 w 38"/>
                      <a:gd name="T41"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8">
                        <a:moveTo>
                          <a:pt x="31" y="38"/>
                        </a:moveTo>
                        <a:cubicBezTo>
                          <a:pt x="7" y="38"/>
                          <a:pt x="7" y="38"/>
                          <a:pt x="7" y="38"/>
                        </a:cubicBezTo>
                        <a:cubicBezTo>
                          <a:pt x="4" y="38"/>
                          <a:pt x="0" y="36"/>
                          <a:pt x="0" y="31"/>
                        </a:cubicBezTo>
                        <a:cubicBezTo>
                          <a:pt x="0" y="29"/>
                          <a:pt x="1" y="28"/>
                          <a:pt x="3" y="28"/>
                        </a:cubicBezTo>
                        <a:cubicBezTo>
                          <a:pt x="5" y="28"/>
                          <a:pt x="6" y="29"/>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ubicBezTo>
                          <a:pt x="7" y="6"/>
                          <a:pt x="7" y="6"/>
                          <a:pt x="7" y="6"/>
                        </a:cubicBezTo>
                        <a:cubicBezTo>
                          <a:pt x="6" y="6"/>
                          <a:pt x="6" y="7"/>
                          <a:pt x="6" y="7"/>
                        </a:cubicBezTo>
                        <a:cubicBezTo>
                          <a:pt x="6" y="17"/>
                          <a:pt x="6" y="17"/>
                          <a:pt x="6" y="17"/>
                        </a:cubicBezTo>
                        <a:cubicBezTo>
                          <a:pt x="6" y="19"/>
                          <a:pt x="5" y="20"/>
                          <a:pt x="3" y="20"/>
                        </a:cubicBezTo>
                        <a:cubicBezTo>
                          <a:pt x="1" y="20"/>
                          <a:pt x="0" y="19"/>
                          <a:pt x="0" y="17"/>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37" name="Freeform 478">
                    <a:extLst>
                      <a:ext uri="{FF2B5EF4-FFF2-40B4-BE49-F238E27FC236}">
                        <a16:creationId xmlns:a16="http://schemas.microsoft.com/office/drawing/2014/main" id="{75490749-B33D-43FE-B190-6D4547B55175}"/>
                      </a:ext>
                    </a:extLst>
                  </p:cNvPr>
                  <p:cNvSpPr>
                    <a:spLocks noEditPoints="1"/>
                  </p:cNvSpPr>
                  <p:nvPr/>
                </p:nvSpPr>
                <p:spPr bwMode="auto">
                  <a:xfrm>
                    <a:off x="6561138" y="5364163"/>
                    <a:ext cx="425450" cy="423863"/>
                  </a:xfrm>
                  <a:custGeom>
                    <a:avLst/>
                    <a:gdLst>
                      <a:gd name="T0" fmla="*/ 71 w 156"/>
                      <a:gd name="T1" fmla="*/ 156 h 156"/>
                      <a:gd name="T2" fmla="*/ 52 w 156"/>
                      <a:gd name="T3" fmla="*/ 151 h 156"/>
                      <a:gd name="T4" fmla="*/ 55 w 156"/>
                      <a:gd name="T5" fmla="*/ 132 h 156"/>
                      <a:gd name="T6" fmla="*/ 21 w 156"/>
                      <a:gd name="T7" fmla="*/ 128 h 156"/>
                      <a:gd name="T8" fmla="*/ 8 w 156"/>
                      <a:gd name="T9" fmla="*/ 112 h 156"/>
                      <a:gd name="T10" fmla="*/ 9 w 156"/>
                      <a:gd name="T11" fmla="*/ 108 h 156"/>
                      <a:gd name="T12" fmla="*/ 19 w 156"/>
                      <a:gd name="T13" fmla="*/ 78 h 156"/>
                      <a:gd name="T14" fmla="*/ 0 w 156"/>
                      <a:gd name="T15" fmla="*/ 71 h 156"/>
                      <a:gd name="T16" fmla="*/ 5 w 156"/>
                      <a:gd name="T17" fmla="*/ 52 h 156"/>
                      <a:gd name="T18" fmla="*/ 24 w 156"/>
                      <a:gd name="T19" fmla="*/ 55 h 156"/>
                      <a:gd name="T20" fmla="*/ 26 w 156"/>
                      <a:gd name="T21" fmla="*/ 23 h 156"/>
                      <a:gd name="T22" fmla="*/ 26 w 156"/>
                      <a:gd name="T23" fmla="*/ 19 h 156"/>
                      <a:gd name="T24" fmla="*/ 45 w 156"/>
                      <a:gd name="T25" fmla="*/ 10 h 156"/>
                      <a:gd name="T26" fmla="*/ 78 w 156"/>
                      <a:gd name="T27" fmla="*/ 19 h 156"/>
                      <a:gd name="T28" fmla="*/ 85 w 156"/>
                      <a:gd name="T29" fmla="*/ 0 h 156"/>
                      <a:gd name="T30" fmla="*/ 104 w 156"/>
                      <a:gd name="T31" fmla="*/ 5 h 156"/>
                      <a:gd name="T32" fmla="*/ 101 w 156"/>
                      <a:gd name="T33" fmla="*/ 24 h 156"/>
                      <a:gd name="T34" fmla="*/ 135 w 156"/>
                      <a:gd name="T35" fmla="*/ 28 h 156"/>
                      <a:gd name="T36" fmla="*/ 148 w 156"/>
                      <a:gd name="T37" fmla="*/ 44 h 156"/>
                      <a:gd name="T38" fmla="*/ 147 w 156"/>
                      <a:gd name="T39" fmla="*/ 48 h 156"/>
                      <a:gd name="T40" fmla="*/ 137 w 156"/>
                      <a:gd name="T41" fmla="*/ 78 h 156"/>
                      <a:gd name="T42" fmla="*/ 155 w 156"/>
                      <a:gd name="T43" fmla="*/ 82 h 156"/>
                      <a:gd name="T44" fmla="*/ 152 w 156"/>
                      <a:gd name="T45" fmla="*/ 102 h 156"/>
                      <a:gd name="T46" fmla="*/ 149 w 156"/>
                      <a:gd name="T47" fmla="*/ 104 h 156"/>
                      <a:gd name="T48" fmla="*/ 121 w 156"/>
                      <a:gd name="T49" fmla="*/ 118 h 156"/>
                      <a:gd name="T50" fmla="*/ 131 w 156"/>
                      <a:gd name="T51" fmla="*/ 135 h 156"/>
                      <a:gd name="T52" fmla="*/ 115 w 156"/>
                      <a:gd name="T53" fmla="*/ 147 h 156"/>
                      <a:gd name="T54" fmla="*/ 101 w 156"/>
                      <a:gd name="T55" fmla="*/ 132 h 156"/>
                      <a:gd name="T56" fmla="*/ 75 w 156"/>
                      <a:gd name="T57" fmla="*/ 154 h 156"/>
                      <a:gd name="T58" fmla="*/ 58 w 156"/>
                      <a:gd name="T59" fmla="*/ 147 h 156"/>
                      <a:gd name="T60" fmla="*/ 73 w 156"/>
                      <a:gd name="T61" fmla="*/ 133 h 156"/>
                      <a:gd name="T62" fmla="*/ 76 w 156"/>
                      <a:gd name="T63" fmla="*/ 131 h 156"/>
                      <a:gd name="T64" fmla="*/ 105 w 156"/>
                      <a:gd name="T65" fmla="*/ 126 h 156"/>
                      <a:gd name="T66" fmla="*/ 124 w 156"/>
                      <a:gd name="T67" fmla="*/ 134 h 156"/>
                      <a:gd name="T68" fmla="*/ 115 w 156"/>
                      <a:gd name="T69" fmla="*/ 116 h 156"/>
                      <a:gd name="T70" fmla="*/ 131 w 156"/>
                      <a:gd name="T71" fmla="*/ 94 h 156"/>
                      <a:gd name="T72" fmla="*/ 149 w 156"/>
                      <a:gd name="T73" fmla="*/ 86 h 156"/>
                      <a:gd name="T74" fmla="*/ 131 w 156"/>
                      <a:gd name="T75" fmla="*/ 80 h 156"/>
                      <a:gd name="T76" fmla="*/ 127 w 156"/>
                      <a:gd name="T77" fmla="*/ 53 h 156"/>
                      <a:gd name="T78" fmla="*/ 135 w 156"/>
                      <a:gd name="T79" fmla="*/ 34 h 156"/>
                      <a:gd name="T80" fmla="*/ 117 w 156"/>
                      <a:gd name="T81" fmla="*/ 43 h 156"/>
                      <a:gd name="T82" fmla="*/ 94 w 156"/>
                      <a:gd name="T83" fmla="*/ 25 h 156"/>
                      <a:gd name="T84" fmla="*/ 86 w 156"/>
                      <a:gd name="T85" fmla="*/ 6 h 156"/>
                      <a:gd name="T86" fmla="*/ 80 w 156"/>
                      <a:gd name="T87" fmla="*/ 25 h 156"/>
                      <a:gd name="T88" fmla="*/ 51 w 156"/>
                      <a:gd name="T89" fmla="*/ 30 h 156"/>
                      <a:gd name="T90" fmla="*/ 32 w 156"/>
                      <a:gd name="T91" fmla="*/ 22 h 156"/>
                      <a:gd name="T92" fmla="*/ 41 w 156"/>
                      <a:gd name="T93" fmla="*/ 40 h 156"/>
                      <a:gd name="T94" fmla="*/ 25 w 156"/>
                      <a:gd name="T95" fmla="*/ 61 h 156"/>
                      <a:gd name="T96" fmla="*/ 6 w 156"/>
                      <a:gd name="T97" fmla="*/ 70 h 156"/>
                      <a:gd name="T98" fmla="*/ 25 w 156"/>
                      <a:gd name="T99" fmla="*/ 76 h 156"/>
                      <a:gd name="T100" fmla="*/ 28 w 156"/>
                      <a:gd name="T101" fmla="*/ 103 h 156"/>
                      <a:gd name="T102" fmla="*/ 21 w 156"/>
                      <a:gd name="T103" fmla="*/ 121 h 156"/>
                      <a:gd name="T104" fmla="*/ 39 w 156"/>
                      <a:gd name="T105" fmla="*/ 113 h 156"/>
                      <a:gd name="T106" fmla="*/ 61 w 156"/>
                      <a:gd name="T10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6" h="156">
                        <a:moveTo>
                          <a:pt x="72" y="156"/>
                        </a:moveTo>
                        <a:cubicBezTo>
                          <a:pt x="72" y="156"/>
                          <a:pt x="72" y="156"/>
                          <a:pt x="71" y="156"/>
                        </a:cubicBezTo>
                        <a:cubicBezTo>
                          <a:pt x="54" y="153"/>
                          <a:pt x="54" y="153"/>
                          <a:pt x="54" y="153"/>
                        </a:cubicBezTo>
                        <a:cubicBezTo>
                          <a:pt x="53" y="152"/>
                          <a:pt x="53" y="152"/>
                          <a:pt x="52" y="151"/>
                        </a:cubicBezTo>
                        <a:cubicBezTo>
                          <a:pt x="52" y="151"/>
                          <a:pt x="52" y="150"/>
                          <a:pt x="52" y="149"/>
                        </a:cubicBezTo>
                        <a:cubicBezTo>
                          <a:pt x="55" y="132"/>
                          <a:pt x="55" y="132"/>
                          <a:pt x="55" y="132"/>
                        </a:cubicBezTo>
                        <a:cubicBezTo>
                          <a:pt x="48" y="129"/>
                          <a:pt x="41" y="124"/>
                          <a:pt x="36" y="119"/>
                        </a:cubicBezTo>
                        <a:cubicBezTo>
                          <a:pt x="21" y="128"/>
                          <a:pt x="21" y="128"/>
                          <a:pt x="21" y="128"/>
                        </a:cubicBezTo>
                        <a:cubicBezTo>
                          <a:pt x="20" y="129"/>
                          <a:pt x="18" y="129"/>
                          <a:pt x="17" y="127"/>
                        </a:cubicBezTo>
                        <a:cubicBezTo>
                          <a:pt x="8" y="112"/>
                          <a:pt x="8" y="112"/>
                          <a:pt x="8" y="112"/>
                        </a:cubicBezTo>
                        <a:cubicBezTo>
                          <a:pt x="7" y="112"/>
                          <a:pt x="7" y="111"/>
                          <a:pt x="7" y="110"/>
                        </a:cubicBezTo>
                        <a:cubicBezTo>
                          <a:pt x="7" y="109"/>
                          <a:pt x="8" y="109"/>
                          <a:pt x="9" y="108"/>
                        </a:cubicBezTo>
                        <a:cubicBezTo>
                          <a:pt x="23" y="99"/>
                          <a:pt x="23" y="99"/>
                          <a:pt x="23" y="99"/>
                        </a:cubicBezTo>
                        <a:cubicBezTo>
                          <a:pt x="21" y="92"/>
                          <a:pt x="19" y="85"/>
                          <a:pt x="19" y="78"/>
                        </a:cubicBezTo>
                        <a:cubicBezTo>
                          <a:pt x="2" y="75"/>
                          <a:pt x="2" y="75"/>
                          <a:pt x="2" y="75"/>
                        </a:cubicBezTo>
                        <a:cubicBezTo>
                          <a:pt x="1" y="75"/>
                          <a:pt x="0" y="73"/>
                          <a:pt x="0" y="71"/>
                        </a:cubicBezTo>
                        <a:cubicBezTo>
                          <a:pt x="3" y="54"/>
                          <a:pt x="3" y="54"/>
                          <a:pt x="3" y="54"/>
                        </a:cubicBezTo>
                        <a:cubicBezTo>
                          <a:pt x="4" y="53"/>
                          <a:pt x="4" y="53"/>
                          <a:pt x="5" y="52"/>
                        </a:cubicBezTo>
                        <a:cubicBezTo>
                          <a:pt x="5" y="52"/>
                          <a:pt x="6" y="52"/>
                          <a:pt x="7" y="52"/>
                        </a:cubicBezTo>
                        <a:cubicBezTo>
                          <a:pt x="24" y="55"/>
                          <a:pt x="24" y="55"/>
                          <a:pt x="24" y="55"/>
                        </a:cubicBezTo>
                        <a:cubicBezTo>
                          <a:pt x="27" y="49"/>
                          <a:pt x="30" y="43"/>
                          <a:pt x="35" y="37"/>
                        </a:cubicBezTo>
                        <a:cubicBezTo>
                          <a:pt x="26" y="23"/>
                          <a:pt x="26" y="23"/>
                          <a:pt x="26" y="23"/>
                        </a:cubicBezTo>
                        <a:cubicBezTo>
                          <a:pt x="25" y="23"/>
                          <a:pt x="25" y="22"/>
                          <a:pt x="25" y="21"/>
                        </a:cubicBezTo>
                        <a:cubicBezTo>
                          <a:pt x="25" y="20"/>
                          <a:pt x="26" y="20"/>
                          <a:pt x="26" y="19"/>
                        </a:cubicBezTo>
                        <a:cubicBezTo>
                          <a:pt x="41" y="9"/>
                          <a:pt x="41" y="9"/>
                          <a:pt x="41" y="9"/>
                        </a:cubicBezTo>
                        <a:cubicBezTo>
                          <a:pt x="42" y="8"/>
                          <a:pt x="44" y="8"/>
                          <a:pt x="45" y="10"/>
                        </a:cubicBezTo>
                        <a:cubicBezTo>
                          <a:pt x="55" y="24"/>
                          <a:pt x="55" y="24"/>
                          <a:pt x="55" y="24"/>
                        </a:cubicBezTo>
                        <a:cubicBezTo>
                          <a:pt x="62" y="21"/>
                          <a:pt x="70" y="19"/>
                          <a:pt x="78" y="19"/>
                        </a:cubicBezTo>
                        <a:cubicBezTo>
                          <a:pt x="81" y="2"/>
                          <a:pt x="81" y="2"/>
                          <a:pt x="81" y="2"/>
                        </a:cubicBezTo>
                        <a:cubicBezTo>
                          <a:pt x="81" y="1"/>
                          <a:pt x="83" y="0"/>
                          <a:pt x="85" y="0"/>
                        </a:cubicBezTo>
                        <a:cubicBezTo>
                          <a:pt x="102" y="3"/>
                          <a:pt x="102" y="3"/>
                          <a:pt x="102" y="3"/>
                        </a:cubicBezTo>
                        <a:cubicBezTo>
                          <a:pt x="103" y="4"/>
                          <a:pt x="103" y="4"/>
                          <a:pt x="104" y="5"/>
                        </a:cubicBezTo>
                        <a:cubicBezTo>
                          <a:pt x="104" y="5"/>
                          <a:pt x="104" y="6"/>
                          <a:pt x="104" y="7"/>
                        </a:cubicBezTo>
                        <a:cubicBezTo>
                          <a:pt x="101" y="24"/>
                          <a:pt x="101" y="24"/>
                          <a:pt x="101" y="24"/>
                        </a:cubicBezTo>
                        <a:cubicBezTo>
                          <a:pt x="108" y="27"/>
                          <a:pt x="115" y="31"/>
                          <a:pt x="120" y="37"/>
                        </a:cubicBezTo>
                        <a:cubicBezTo>
                          <a:pt x="135" y="28"/>
                          <a:pt x="135" y="28"/>
                          <a:pt x="135" y="28"/>
                        </a:cubicBezTo>
                        <a:cubicBezTo>
                          <a:pt x="136" y="27"/>
                          <a:pt x="138" y="27"/>
                          <a:pt x="139" y="29"/>
                        </a:cubicBezTo>
                        <a:cubicBezTo>
                          <a:pt x="148" y="44"/>
                          <a:pt x="148" y="44"/>
                          <a:pt x="148" y="44"/>
                        </a:cubicBezTo>
                        <a:cubicBezTo>
                          <a:pt x="149" y="44"/>
                          <a:pt x="149" y="45"/>
                          <a:pt x="149" y="46"/>
                        </a:cubicBezTo>
                        <a:cubicBezTo>
                          <a:pt x="149" y="47"/>
                          <a:pt x="148" y="47"/>
                          <a:pt x="147" y="48"/>
                        </a:cubicBezTo>
                        <a:cubicBezTo>
                          <a:pt x="133" y="57"/>
                          <a:pt x="133" y="57"/>
                          <a:pt x="133" y="57"/>
                        </a:cubicBezTo>
                        <a:cubicBezTo>
                          <a:pt x="135" y="64"/>
                          <a:pt x="137" y="71"/>
                          <a:pt x="137" y="78"/>
                        </a:cubicBezTo>
                        <a:cubicBezTo>
                          <a:pt x="154" y="81"/>
                          <a:pt x="154" y="81"/>
                          <a:pt x="154" y="81"/>
                        </a:cubicBezTo>
                        <a:cubicBezTo>
                          <a:pt x="154" y="81"/>
                          <a:pt x="155" y="82"/>
                          <a:pt x="155" y="82"/>
                        </a:cubicBezTo>
                        <a:cubicBezTo>
                          <a:pt x="156" y="83"/>
                          <a:pt x="156" y="84"/>
                          <a:pt x="156" y="85"/>
                        </a:cubicBezTo>
                        <a:cubicBezTo>
                          <a:pt x="152" y="102"/>
                          <a:pt x="152" y="102"/>
                          <a:pt x="152" y="102"/>
                        </a:cubicBezTo>
                        <a:cubicBezTo>
                          <a:pt x="152" y="103"/>
                          <a:pt x="152" y="103"/>
                          <a:pt x="151" y="104"/>
                        </a:cubicBezTo>
                        <a:cubicBezTo>
                          <a:pt x="151" y="104"/>
                          <a:pt x="150" y="104"/>
                          <a:pt x="149" y="104"/>
                        </a:cubicBezTo>
                        <a:cubicBezTo>
                          <a:pt x="132" y="101"/>
                          <a:pt x="132" y="101"/>
                          <a:pt x="132" y="101"/>
                        </a:cubicBezTo>
                        <a:cubicBezTo>
                          <a:pt x="129" y="107"/>
                          <a:pt x="125" y="113"/>
                          <a:pt x="121" y="118"/>
                        </a:cubicBezTo>
                        <a:cubicBezTo>
                          <a:pt x="130" y="133"/>
                          <a:pt x="130" y="133"/>
                          <a:pt x="130" y="133"/>
                        </a:cubicBezTo>
                        <a:cubicBezTo>
                          <a:pt x="131" y="133"/>
                          <a:pt x="131" y="134"/>
                          <a:pt x="131" y="135"/>
                        </a:cubicBezTo>
                        <a:cubicBezTo>
                          <a:pt x="131" y="136"/>
                          <a:pt x="130" y="136"/>
                          <a:pt x="130" y="137"/>
                        </a:cubicBezTo>
                        <a:cubicBezTo>
                          <a:pt x="115" y="147"/>
                          <a:pt x="115" y="147"/>
                          <a:pt x="115" y="147"/>
                        </a:cubicBezTo>
                        <a:cubicBezTo>
                          <a:pt x="114" y="148"/>
                          <a:pt x="112" y="147"/>
                          <a:pt x="111" y="146"/>
                        </a:cubicBezTo>
                        <a:cubicBezTo>
                          <a:pt x="101" y="132"/>
                          <a:pt x="101" y="132"/>
                          <a:pt x="101" y="132"/>
                        </a:cubicBezTo>
                        <a:cubicBezTo>
                          <a:pt x="94" y="135"/>
                          <a:pt x="86" y="137"/>
                          <a:pt x="78" y="137"/>
                        </a:cubicBezTo>
                        <a:cubicBezTo>
                          <a:pt x="75" y="154"/>
                          <a:pt x="75" y="154"/>
                          <a:pt x="75" y="154"/>
                        </a:cubicBezTo>
                        <a:cubicBezTo>
                          <a:pt x="75" y="155"/>
                          <a:pt x="73" y="156"/>
                          <a:pt x="72" y="156"/>
                        </a:cubicBezTo>
                        <a:close/>
                        <a:moveTo>
                          <a:pt x="58" y="147"/>
                        </a:moveTo>
                        <a:cubicBezTo>
                          <a:pt x="70" y="149"/>
                          <a:pt x="70" y="149"/>
                          <a:pt x="70" y="149"/>
                        </a:cubicBezTo>
                        <a:cubicBezTo>
                          <a:pt x="73" y="133"/>
                          <a:pt x="73" y="133"/>
                          <a:pt x="73" y="133"/>
                        </a:cubicBezTo>
                        <a:cubicBezTo>
                          <a:pt x="73" y="132"/>
                          <a:pt x="74" y="131"/>
                          <a:pt x="76" y="131"/>
                        </a:cubicBezTo>
                        <a:cubicBezTo>
                          <a:pt x="76" y="131"/>
                          <a:pt x="76" y="131"/>
                          <a:pt x="76" y="131"/>
                        </a:cubicBezTo>
                        <a:cubicBezTo>
                          <a:pt x="85" y="131"/>
                          <a:pt x="93" y="129"/>
                          <a:pt x="101" y="125"/>
                        </a:cubicBezTo>
                        <a:cubicBezTo>
                          <a:pt x="102" y="125"/>
                          <a:pt x="104" y="125"/>
                          <a:pt x="105" y="126"/>
                        </a:cubicBezTo>
                        <a:cubicBezTo>
                          <a:pt x="114" y="140"/>
                          <a:pt x="114" y="140"/>
                          <a:pt x="114" y="140"/>
                        </a:cubicBezTo>
                        <a:cubicBezTo>
                          <a:pt x="124" y="134"/>
                          <a:pt x="124" y="134"/>
                          <a:pt x="124" y="134"/>
                        </a:cubicBezTo>
                        <a:cubicBezTo>
                          <a:pt x="114" y="120"/>
                          <a:pt x="114" y="120"/>
                          <a:pt x="114" y="120"/>
                        </a:cubicBezTo>
                        <a:cubicBezTo>
                          <a:pt x="113" y="119"/>
                          <a:pt x="113" y="117"/>
                          <a:pt x="115" y="116"/>
                        </a:cubicBezTo>
                        <a:cubicBezTo>
                          <a:pt x="120" y="110"/>
                          <a:pt x="125" y="104"/>
                          <a:pt x="127" y="96"/>
                        </a:cubicBezTo>
                        <a:cubicBezTo>
                          <a:pt x="128" y="95"/>
                          <a:pt x="129" y="94"/>
                          <a:pt x="131" y="94"/>
                        </a:cubicBezTo>
                        <a:cubicBezTo>
                          <a:pt x="147" y="98"/>
                          <a:pt x="147" y="98"/>
                          <a:pt x="147" y="98"/>
                        </a:cubicBezTo>
                        <a:cubicBezTo>
                          <a:pt x="149" y="86"/>
                          <a:pt x="149" y="86"/>
                          <a:pt x="149" y="86"/>
                        </a:cubicBezTo>
                        <a:cubicBezTo>
                          <a:pt x="133" y="83"/>
                          <a:pt x="133" y="83"/>
                          <a:pt x="133" y="83"/>
                        </a:cubicBezTo>
                        <a:cubicBezTo>
                          <a:pt x="132" y="83"/>
                          <a:pt x="131" y="81"/>
                          <a:pt x="131" y="80"/>
                        </a:cubicBezTo>
                        <a:cubicBezTo>
                          <a:pt x="131" y="72"/>
                          <a:pt x="129" y="64"/>
                          <a:pt x="126" y="57"/>
                        </a:cubicBezTo>
                        <a:cubicBezTo>
                          <a:pt x="126" y="56"/>
                          <a:pt x="126" y="54"/>
                          <a:pt x="127" y="53"/>
                        </a:cubicBezTo>
                        <a:cubicBezTo>
                          <a:pt x="142" y="44"/>
                          <a:pt x="142" y="44"/>
                          <a:pt x="142" y="44"/>
                        </a:cubicBezTo>
                        <a:cubicBezTo>
                          <a:pt x="135" y="34"/>
                          <a:pt x="135" y="34"/>
                          <a:pt x="135" y="34"/>
                        </a:cubicBezTo>
                        <a:cubicBezTo>
                          <a:pt x="121" y="43"/>
                          <a:pt x="121" y="43"/>
                          <a:pt x="121" y="43"/>
                        </a:cubicBezTo>
                        <a:cubicBezTo>
                          <a:pt x="120" y="44"/>
                          <a:pt x="118" y="44"/>
                          <a:pt x="117" y="43"/>
                        </a:cubicBezTo>
                        <a:cubicBezTo>
                          <a:pt x="112" y="36"/>
                          <a:pt x="104" y="32"/>
                          <a:pt x="96" y="29"/>
                        </a:cubicBezTo>
                        <a:cubicBezTo>
                          <a:pt x="95" y="28"/>
                          <a:pt x="94" y="27"/>
                          <a:pt x="94" y="25"/>
                        </a:cubicBezTo>
                        <a:cubicBezTo>
                          <a:pt x="98" y="9"/>
                          <a:pt x="98" y="9"/>
                          <a:pt x="98" y="9"/>
                        </a:cubicBezTo>
                        <a:cubicBezTo>
                          <a:pt x="86" y="6"/>
                          <a:pt x="86" y="6"/>
                          <a:pt x="86" y="6"/>
                        </a:cubicBezTo>
                        <a:cubicBezTo>
                          <a:pt x="83" y="23"/>
                          <a:pt x="83" y="23"/>
                          <a:pt x="83" y="23"/>
                        </a:cubicBezTo>
                        <a:cubicBezTo>
                          <a:pt x="83" y="24"/>
                          <a:pt x="82" y="25"/>
                          <a:pt x="80" y="25"/>
                        </a:cubicBezTo>
                        <a:cubicBezTo>
                          <a:pt x="71" y="25"/>
                          <a:pt x="63" y="27"/>
                          <a:pt x="55" y="31"/>
                        </a:cubicBezTo>
                        <a:cubicBezTo>
                          <a:pt x="54" y="31"/>
                          <a:pt x="52" y="31"/>
                          <a:pt x="51" y="30"/>
                        </a:cubicBezTo>
                        <a:cubicBezTo>
                          <a:pt x="42" y="16"/>
                          <a:pt x="42" y="16"/>
                          <a:pt x="42" y="16"/>
                        </a:cubicBezTo>
                        <a:cubicBezTo>
                          <a:pt x="32" y="22"/>
                          <a:pt x="32" y="22"/>
                          <a:pt x="32" y="22"/>
                        </a:cubicBezTo>
                        <a:cubicBezTo>
                          <a:pt x="42" y="36"/>
                          <a:pt x="42" y="36"/>
                          <a:pt x="42" y="36"/>
                        </a:cubicBezTo>
                        <a:cubicBezTo>
                          <a:pt x="43" y="37"/>
                          <a:pt x="42" y="39"/>
                          <a:pt x="41" y="40"/>
                        </a:cubicBezTo>
                        <a:cubicBezTo>
                          <a:pt x="36" y="46"/>
                          <a:pt x="31" y="52"/>
                          <a:pt x="29" y="60"/>
                        </a:cubicBezTo>
                        <a:cubicBezTo>
                          <a:pt x="28" y="61"/>
                          <a:pt x="27" y="62"/>
                          <a:pt x="25" y="61"/>
                        </a:cubicBezTo>
                        <a:cubicBezTo>
                          <a:pt x="9" y="58"/>
                          <a:pt x="9" y="58"/>
                          <a:pt x="9" y="58"/>
                        </a:cubicBezTo>
                        <a:cubicBezTo>
                          <a:pt x="6" y="70"/>
                          <a:pt x="6" y="70"/>
                          <a:pt x="6" y="70"/>
                        </a:cubicBezTo>
                        <a:cubicBezTo>
                          <a:pt x="23" y="73"/>
                          <a:pt x="23" y="73"/>
                          <a:pt x="23" y="73"/>
                        </a:cubicBezTo>
                        <a:cubicBezTo>
                          <a:pt x="24" y="73"/>
                          <a:pt x="25" y="74"/>
                          <a:pt x="25" y="76"/>
                        </a:cubicBezTo>
                        <a:cubicBezTo>
                          <a:pt x="25" y="84"/>
                          <a:pt x="26" y="92"/>
                          <a:pt x="30" y="99"/>
                        </a:cubicBezTo>
                        <a:cubicBezTo>
                          <a:pt x="30" y="100"/>
                          <a:pt x="30" y="102"/>
                          <a:pt x="28" y="103"/>
                        </a:cubicBezTo>
                        <a:cubicBezTo>
                          <a:pt x="14" y="112"/>
                          <a:pt x="14" y="112"/>
                          <a:pt x="14" y="112"/>
                        </a:cubicBezTo>
                        <a:cubicBezTo>
                          <a:pt x="21" y="121"/>
                          <a:pt x="21" y="121"/>
                          <a:pt x="21" y="121"/>
                        </a:cubicBezTo>
                        <a:cubicBezTo>
                          <a:pt x="35" y="112"/>
                          <a:pt x="35" y="112"/>
                          <a:pt x="35" y="112"/>
                        </a:cubicBezTo>
                        <a:cubicBezTo>
                          <a:pt x="36" y="112"/>
                          <a:pt x="38" y="112"/>
                          <a:pt x="39" y="113"/>
                        </a:cubicBezTo>
                        <a:cubicBezTo>
                          <a:pt x="44" y="119"/>
                          <a:pt x="52" y="124"/>
                          <a:pt x="60" y="127"/>
                        </a:cubicBezTo>
                        <a:cubicBezTo>
                          <a:pt x="61" y="128"/>
                          <a:pt x="62" y="129"/>
                          <a:pt x="61" y="131"/>
                        </a:cubicBezTo>
                        <a:lnTo>
                          <a:pt x="58"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38" name="Freeform 479">
                    <a:extLst>
                      <a:ext uri="{FF2B5EF4-FFF2-40B4-BE49-F238E27FC236}">
                        <a16:creationId xmlns:a16="http://schemas.microsoft.com/office/drawing/2014/main" id="{D529D93B-DF72-4918-9D92-6558D4619296}"/>
                      </a:ext>
                    </a:extLst>
                  </p:cNvPr>
                  <p:cNvSpPr>
                    <a:spLocks noEditPoints="1"/>
                  </p:cNvSpPr>
                  <p:nvPr/>
                </p:nvSpPr>
                <p:spPr bwMode="auto">
                  <a:xfrm>
                    <a:off x="6689726" y="5491163"/>
                    <a:ext cx="168275" cy="169863"/>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6 h 62"/>
                      <a:gd name="T12" fmla="*/ 6 w 62"/>
                      <a:gd name="T13" fmla="*/ 31 h 62"/>
                      <a:gd name="T14" fmla="*/ 31 w 62"/>
                      <a:gd name="T15" fmla="*/ 56 h 62"/>
                      <a:gd name="T16" fmla="*/ 56 w 62"/>
                      <a:gd name="T17" fmla="*/ 31 h 62"/>
                      <a:gd name="T18" fmla="*/ 31 w 62"/>
                      <a:gd name="T19" fmla="*/ 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6"/>
                        </a:moveTo>
                        <a:cubicBezTo>
                          <a:pt x="17" y="6"/>
                          <a:pt x="6" y="17"/>
                          <a:pt x="6" y="31"/>
                        </a:cubicBezTo>
                        <a:cubicBezTo>
                          <a:pt x="6" y="45"/>
                          <a:pt x="17" y="56"/>
                          <a:pt x="31" y="56"/>
                        </a:cubicBezTo>
                        <a:cubicBezTo>
                          <a:pt x="44" y="56"/>
                          <a:pt x="56" y="45"/>
                          <a:pt x="56" y="31"/>
                        </a:cubicBezTo>
                        <a:cubicBezTo>
                          <a:pt x="56" y="17"/>
                          <a:pt x="44"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grpSp>
              <p:nvGrpSpPr>
                <p:cNvPr id="502" name="Group 501">
                  <a:extLst>
                    <a:ext uri="{FF2B5EF4-FFF2-40B4-BE49-F238E27FC236}">
                      <a16:creationId xmlns:a16="http://schemas.microsoft.com/office/drawing/2014/main" id="{EE47D00C-DEBD-40F5-B895-6C4D20F2C1CB}"/>
                    </a:ext>
                  </a:extLst>
                </p:cNvPr>
                <p:cNvGrpSpPr/>
                <p:nvPr/>
              </p:nvGrpSpPr>
              <p:grpSpPr>
                <a:xfrm>
                  <a:off x="5393562" y="2308289"/>
                  <a:ext cx="527666" cy="535542"/>
                  <a:chOff x="1428750" y="3773488"/>
                  <a:chExt cx="1489075" cy="1511300"/>
                </a:xfrm>
              </p:grpSpPr>
              <p:sp>
                <p:nvSpPr>
                  <p:cNvPr id="521" name="Freeform 55">
                    <a:extLst>
                      <a:ext uri="{FF2B5EF4-FFF2-40B4-BE49-F238E27FC236}">
                        <a16:creationId xmlns:a16="http://schemas.microsoft.com/office/drawing/2014/main" id="{AF08AF1B-8000-4E52-8D1A-FFD312E3088D}"/>
                      </a:ext>
                    </a:extLst>
                  </p:cNvPr>
                  <p:cNvSpPr>
                    <a:spLocks noEditPoints="1"/>
                  </p:cNvSpPr>
                  <p:nvPr/>
                </p:nvSpPr>
                <p:spPr bwMode="auto">
                  <a:xfrm>
                    <a:off x="1428750" y="3773488"/>
                    <a:ext cx="1489075" cy="1511300"/>
                  </a:xfrm>
                  <a:custGeom>
                    <a:avLst/>
                    <a:gdLst>
                      <a:gd name="T0" fmla="*/ 1836 w 2026"/>
                      <a:gd name="T1" fmla="*/ 830 h 2057"/>
                      <a:gd name="T2" fmla="*/ 2000 w 2026"/>
                      <a:gd name="T3" fmla="*/ 886 h 2057"/>
                      <a:gd name="T4" fmla="*/ 2026 w 2026"/>
                      <a:gd name="T5" fmla="*/ 922 h 2057"/>
                      <a:gd name="T6" fmla="*/ 2026 w 2026"/>
                      <a:gd name="T7" fmla="*/ 1134 h 2057"/>
                      <a:gd name="T8" fmla="*/ 2000 w 2026"/>
                      <a:gd name="T9" fmla="*/ 1170 h 2057"/>
                      <a:gd name="T10" fmla="*/ 1836 w 2026"/>
                      <a:gd name="T11" fmla="*/ 1226 h 2057"/>
                      <a:gd name="T12" fmla="*/ 1768 w 2026"/>
                      <a:gd name="T13" fmla="*/ 1412 h 2057"/>
                      <a:gd name="T14" fmla="*/ 1858 w 2026"/>
                      <a:gd name="T15" fmla="*/ 1561 h 2057"/>
                      <a:gd name="T16" fmla="*/ 1855 w 2026"/>
                      <a:gd name="T17" fmla="*/ 1604 h 2057"/>
                      <a:gd name="T18" fmla="*/ 1718 w 2026"/>
                      <a:gd name="T19" fmla="*/ 1767 h 2057"/>
                      <a:gd name="T20" fmla="*/ 1676 w 2026"/>
                      <a:gd name="T21" fmla="*/ 1778 h 2057"/>
                      <a:gd name="T22" fmla="*/ 1514 w 2026"/>
                      <a:gd name="T23" fmla="*/ 1715 h 2057"/>
                      <a:gd name="T24" fmla="*/ 1342 w 2026"/>
                      <a:gd name="T25" fmla="*/ 1814 h 2057"/>
                      <a:gd name="T26" fmla="*/ 1315 w 2026"/>
                      <a:gd name="T27" fmla="*/ 1986 h 2057"/>
                      <a:gd name="T28" fmla="*/ 1285 w 2026"/>
                      <a:gd name="T29" fmla="*/ 2017 h 2057"/>
                      <a:gd name="T30" fmla="*/ 1076 w 2026"/>
                      <a:gd name="T31" fmla="*/ 2054 h 2057"/>
                      <a:gd name="T32" fmla="*/ 1037 w 2026"/>
                      <a:gd name="T33" fmla="*/ 2035 h 2057"/>
                      <a:gd name="T34" fmla="*/ 953 w 2026"/>
                      <a:gd name="T35" fmla="*/ 1883 h 2057"/>
                      <a:gd name="T36" fmla="*/ 757 w 2026"/>
                      <a:gd name="T37" fmla="*/ 1849 h 2057"/>
                      <a:gd name="T38" fmla="*/ 627 w 2026"/>
                      <a:gd name="T39" fmla="*/ 1963 h 2057"/>
                      <a:gd name="T40" fmla="*/ 583 w 2026"/>
                      <a:gd name="T41" fmla="*/ 1967 h 2057"/>
                      <a:gd name="T42" fmla="*/ 399 w 2026"/>
                      <a:gd name="T43" fmla="*/ 1861 h 2057"/>
                      <a:gd name="T44" fmla="*/ 381 w 2026"/>
                      <a:gd name="T45" fmla="*/ 1821 h 2057"/>
                      <a:gd name="T46" fmla="*/ 415 w 2026"/>
                      <a:gd name="T47" fmla="*/ 1651 h 2057"/>
                      <a:gd name="T48" fmla="*/ 287 w 2026"/>
                      <a:gd name="T49" fmla="*/ 1499 h 2057"/>
                      <a:gd name="T50" fmla="*/ 114 w 2026"/>
                      <a:gd name="T51" fmla="*/ 1502 h 2057"/>
                      <a:gd name="T52" fmla="*/ 78 w 2026"/>
                      <a:gd name="T53" fmla="*/ 1478 h 2057"/>
                      <a:gd name="T54" fmla="*/ 5 w 2026"/>
                      <a:gd name="T55" fmla="*/ 1278 h 2057"/>
                      <a:gd name="T56" fmla="*/ 17 w 2026"/>
                      <a:gd name="T57" fmla="*/ 1236 h 2057"/>
                      <a:gd name="T58" fmla="*/ 152 w 2026"/>
                      <a:gd name="T59" fmla="*/ 1127 h 2057"/>
                      <a:gd name="T60" fmla="*/ 152 w 2026"/>
                      <a:gd name="T61" fmla="*/ 929 h 2057"/>
                      <a:gd name="T62" fmla="*/ 17 w 2026"/>
                      <a:gd name="T63" fmla="*/ 820 h 2057"/>
                      <a:gd name="T64" fmla="*/ 5 w 2026"/>
                      <a:gd name="T65" fmla="*/ 778 h 2057"/>
                      <a:gd name="T66" fmla="*/ 78 w 2026"/>
                      <a:gd name="T67" fmla="*/ 578 h 2057"/>
                      <a:gd name="T68" fmla="*/ 114 w 2026"/>
                      <a:gd name="T69" fmla="*/ 554 h 2057"/>
                      <a:gd name="T70" fmla="*/ 287 w 2026"/>
                      <a:gd name="T71" fmla="*/ 557 h 2057"/>
                      <a:gd name="T72" fmla="*/ 415 w 2026"/>
                      <a:gd name="T73" fmla="*/ 405 h 2057"/>
                      <a:gd name="T74" fmla="*/ 381 w 2026"/>
                      <a:gd name="T75" fmla="*/ 235 h 2057"/>
                      <a:gd name="T76" fmla="*/ 399 w 2026"/>
                      <a:gd name="T77" fmla="*/ 195 h 2057"/>
                      <a:gd name="T78" fmla="*/ 583 w 2026"/>
                      <a:gd name="T79" fmla="*/ 89 h 2057"/>
                      <a:gd name="T80" fmla="*/ 627 w 2026"/>
                      <a:gd name="T81" fmla="*/ 93 h 2057"/>
                      <a:gd name="T82" fmla="*/ 757 w 2026"/>
                      <a:gd name="T83" fmla="*/ 208 h 2057"/>
                      <a:gd name="T84" fmla="*/ 953 w 2026"/>
                      <a:gd name="T85" fmla="*/ 173 h 2057"/>
                      <a:gd name="T86" fmla="*/ 1037 w 2026"/>
                      <a:gd name="T87" fmla="*/ 21 h 2057"/>
                      <a:gd name="T88" fmla="*/ 1076 w 2026"/>
                      <a:gd name="T89" fmla="*/ 2 h 2057"/>
                      <a:gd name="T90" fmla="*/ 1285 w 2026"/>
                      <a:gd name="T91" fmla="*/ 39 h 2057"/>
                      <a:gd name="T92" fmla="*/ 1315 w 2026"/>
                      <a:gd name="T93" fmla="*/ 70 h 2057"/>
                      <a:gd name="T94" fmla="*/ 1342 w 2026"/>
                      <a:gd name="T95" fmla="*/ 242 h 2057"/>
                      <a:gd name="T96" fmla="*/ 1514 w 2026"/>
                      <a:gd name="T97" fmla="*/ 341 h 2057"/>
                      <a:gd name="T98" fmla="*/ 1676 w 2026"/>
                      <a:gd name="T99" fmla="*/ 278 h 2057"/>
                      <a:gd name="T100" fmla="*/ 1718 w 2026"/>
                      <a:gd name="T101" fmla="*/ 289 h 2057"/>
                      <a:gd name="T102" fmla="*/ 1855 w 2026"/>
                      <a:gd name="T103" fmla="*/ 452 h 2057"/>
                      <a:gd name="T104" fmla="*/ 1858 w 2026"/>
                      <a:gd name="T105" fmla="*/ 495 h 2057"/>
                      <a:gd name="T106" fmla="*/ 1768 w 2026"/>
                      <a:gd name="T107" fmla="*/ 644 h 2057"/>
                      <a:gd name="T108" fmla="*/ 1836 w 2026"/>
                      <a:gd name="T109" fmla="*/ 830 h 2057"/>
                      <a:gd name="T110" fmla="*/ 1003 w 2026"/>
                      <a:gd name="T111" fmla="*/ 368 h 2057"/>
                      <a:gd name="T112" fmla="*/ 343 w 2026"/>
                      <a:gd name="T113" fmla="*/ 1028 h 2057"/>
                      <a:gd name="T114" fmla="*/ 1003 w 2026"/>
                      <a:gd name="T115" fmla="*/ 1688 h 2057"/>
                      <a:gd name="T116" fmla="*/ 1663 w 2026"/>
                      <a:gd name="T117" fmla="*/ 1028 h 2057"/>
                      <a:gd name="T118" fmla="*/ 1003 w 2026"/>
                      <a:gd name="T119" fmla="*/ 368 h 2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26" h="2057">
                        <a:moveTo>
                          <a:pt x="1836" y="830"/>
                        </a:moveTo>
                        <a:cubicBezTo>
                          <a:pt x="2000" y="886"/>
                          <a:pt x="2000" y="886"/>
                          <a:pt x="2000" y="886"/>
                        </a:cubicBezTo>
                        <a:cubicBezTo>
                          <a:pt x="2015" y="892"/>
                          <a:pt x="2026" y="906"/>
                          <a:pt x="2026" y="922"/>
                        </a:cubicBezTo>
                        <a:cubicBezTo>
                          <a:pt x="2026" y="1134"/>
                          <a:pt x="2026" y="1134"/>
                          <a:pt x="2026" y="1134"/>
                        </a:cubicBezTo>
                        <a:cubicBezTo>
                          <a:pt x="2026" y="1150"/>
                          <a:pt x="2015" y="1164"/>
                          <a:pt x="2000" y="1170"/>
                        </a:cubicBezTo>
                        <a:cubicBezTo>
                          <a:pt x="1836" y="1226"/>
                          <a:pt x="1836" y="1226"/>
                          <a:pt x="1836" y="1226"/>
                        </a:cubicBezTo>
                        <a:cubicBezTo>
                          <a:pt x="1768" y="1412"/>
                          <a:pt x="1768" y="1412"/>
                          <a:pt x="1768" y="1412"/>
                        </a:cubicBezTo>
                        <a:cubicBezTo>
                          <a:pt x="1858" y="1561"/>
                          <a:pt x="1858" y="1561"/>
                          <a:pt x="1858" y="1561"/>
                        </a:cubicBezTo>
                        <a:cubicBezTo>
                          <a:pt x="1866" y="1574"/>
                          <a:pt x="1865" y="1592"/>
                          <a:pt x="1855" y="1604"/>
                        </a:cubicBezTo>
                        <a:cubicBezTo>
                          <a:pt x="1718" y="1767"/>
                          <a:pt x="1718" y="1767"/>
                          <a:pt x="1718" y="1767"/>
                        </a:cubicBezTo>
                        <a:cubicBezTo>
                          <a:pt x="1708" y="1779"/>
                          <a:pt x="1691" y="1784"/>
                          <a:pt x="1676" y="1778"/>
                        </a:cubicBezTo>
                        <a:cubicBezTo>
                          <a:pt x="1514" y="1715"/>
                          <a:pt x="1514" y="1715"/>
                          <a:pt x="1514" y="1715"/>
                        </a:cubicBezTo>
                        <a:cubicBezTo>
                          <a:pt x="1342" y="1814"/>
                          <a:pt x="1342" y="1814"/>
                          <a:pt x="1342" y="1814"/>
                        </a:cubicBezTo>
                        <a:cubicBezTo>
                          <a:pt x="1315" y="1986"/>
                          <a:pt x="1315" y="1986"/>
                          <a:pt x="1315" y="1986"/>
                        </a:cubicBezTo>
                        <a:cubicBezTo>
                          <a:pt x="1313" y="2002"/>
                          <a:pt x="1301" y="2014"/>
                          <a:pt x="1285" y="2017"/>
                        </a:cubicBezTo>
                        <a:cubicBezTo>
                          <a:pt x="1076" y="2054"/>
                          <a:pt x="1076" y="2054"/>
                          <a:pt x="1076" y="2054"/>
                        </a:cubicBezTo>
                        <a:cubicBezTo>
                          <a:pt x="1060" y="2057"/>
                          <a:pt x="1044" y="2049"/>
                          <a:pt x="1037" y="2035"/>
                        </a:cubicBezTo>
                        <a:cubicBezTo>
                          <a:pt x="953" y="1883"/>
                          <a:pt x="953" y="1883"/>
                          <a:pt x="953" y="1883"/>
                        </a:cubicBezTo>
                        <a:cubicBezTo>
                          <a:pt x="757" y="1849"/>
                          <a:pt x="757" y="1849"/>
                          <a:pt x="757" y="1849"/>
                        </a:cubicBezTo>
                        <a:cubicBezTo>
                          <a:pt x="627" y="1963"/>
                          <a:pt x="627" y="1963"/>
                          <a:pt x="627" y="1963"/>
                        </a:cubicBezTo>
                        <a:cubicBezTo>
                          <a:pt x="615" y="1973"/>
                          <a:pt x="597" y="1975"/>
                          <a:pt x="583" y="1967"/>
                        </a:cubicBezTo>
                        <a:cubicBezTo>
                          <a:pt x="399" y="1861"/>
                          <a:pt x="399" y="1861"/>
                          <a:pt x="399" y="1861"/>
                        </a:cubicBezTo>
                        <a:cubicBezTo>
                          <a:pt x="385" y="1853"/>
                          <a:pt x="378" y="1837"/>
                          <a:pt x="381" y="1821"/>
                        </a:cubicBezTo>
                        <a:cubicBezTo>
                          <a:pt x="415" y="1651"/>
                          <a:pt x="415" y="1651"/>
                          <a:pt x="415" y="1651"/>
                        </a:cubicBezTo>
                        <a:cubicBezTo>
                          <a:pt x="287" y="1499"/>
                          <a:pt x="287" y="1499"/>
                          <a:pt x="287" y="1499"/>
                        </a:cubicBezTo>
                        <a:cubicBezTo>
                          <a:pt x="114" y="1502"/>
                          <a:pt x="114" y="1502"/>
                          <a:pt x="114" y="1502"/>
                        </a:cubicBezTo>
                        <a:cubicBezTo>
                          <a:pt x="98" y="1503"/>
                          <a:pt x="83" y="1493"/>
                          <a:pt x="78" y="1478"/>
                        </a:cubicBezTo>
                        <a:cubicBezTo>
                          <a:pt x="5" y="1278"/>
                          <a:pt x="5" y="1278"/>
                          <a:pt x="5" y="1278"/>
                        </a:cubicBezTo>
                        <a:cubicBezTo>
                          <a:pt x="0" y="1263"/>
                          <a:pt x="4" y="1246"/>
                          <a:pt x="17" y="1236"/>
                        </a:cubicBezTo>
                        <a:cubicBezTo>
                          <a:pt x="152" y="1127"/>
                          <a:pt x="152" y="1127"/>
                          <a:pt x="152" y="1127"/>
                        </a:cubicBezTo>
                        <a:cubicBezTo>
                          <a:pt x="152" y="929"/>
                          <a:pt x="152" y="929"/>
                          <a:pt x="152" y="929"/>
                        </a:cubicBezTo>
                        <a:cubicBezTo>
                          <a:pt x="17" y="820"/>
                          <a:pt x="17" y="820"/>
                          <a:pt x="17" y="820"/>
                        </a:cubicBezTo>
                        <a:cubicBezTo>
                          <a:pt x="4" y="810"/>
                          <a:pt x="0" y="793"/>
                          <a:pt x="5" y="778"/>
                        </a:cubicBezTo>
                        <a:cubicBezTo>
                          <a:pt x="78" y="578"/>
                          <a:pt x="78" y="578"/>
                          <a:pt x="78" y="578"/>
                        </a:cubicBezTo>
                        <a:cubicBezTo>
                          <a:pt x="83" y="563"/>
                          <a:pt x="98" y="553"/>
                          <a:pt x="114" y="554"/>
                        </a:cubicBezTo>
                        <a:cubicBezTo>
                          <a:pt x="287" y="557"/>
                          <a:pt x="287" y="557"/>
                          <a:pt x="287" y="557"/>
                        </a:cubicBezTo>
                        <a:cubicBezTo>
                          <a:pt x="415" y="405"/>
                          <a:pt x="415" y="405"/>
                          <a:pt x="415" y="405"/>
                        </a:cubicBezTo>
                        <a:cubicBezTo>
                          <a:pt x="381" y="235"/>
                          <a:pt x="381" y="235"/>
                          <a:pt x="381" y="235"/>
                        </a:cubicBezTo>
                        <a:cubicBezTo>
                          <a:pt x="378" y="219"/>
                          <a:pt x="385" y="203"/>
                          <a:pt x="399" y="195"/>
                        </a:cubicBezTo>
                        <a:cubicBezTo>
                          <a:pt x="583" y="89"/>
                          <a:pt x="583" y="89"/>
                          <a:pt x="583" y="89"/>
                        </a:cubicBezTo>
                        <a:cubicBezTo>
                          <a:pt x="597" y="81"/>
                          <a:pt x="615" y="83"/>
                          <a:pt x="627" y="93"/>
                        </a:cubicBezTo>
                        <a:cubicBezTo>
                          <a:pt x="757" y="208"/>
                          <a:pt x="757" y="208"/>
                          <a:pt x="757" y="208"/>
                        </a:cubicBezTo>
                        <a:cubicBezTo>
                          <a:pt x="953" y="173"/>
                          <a:pt x="953" y="173"/>
                          <a:pt x="953" y="173"/>
                        </a:cubicBezTo>
                        <a:cubicBezTo>
                          <a:pt x="1037" y="21"/>
                          <a:pt x="1037" y="21"/>
                          <a:pt x="1037" y="21"/>
                        </a:cubicBezTo>
                        <a:cubicBezTo>
                          <a:pt x="1044" y="7"/>
                          <a:pt x="1060" y="0"/>
                          <a:pt x="1076" y="2"/>
                        </a:cubicBezTo>
                        <a:cubicBezTo>
                          <a:pt x="1285" y="39"/>
                          <a:pt x="1285" y="39"/>
                          <a:pt x="1285" y="39"/>
                        </a:cubicBezTo>
                        <a:cubicBezTo>
                          <a:pt x="1301" y="42"/>
                          <a:pt x="1313" y="54"/>
                          <a:pt x="1315" y="70"/>
                        </a:cubicBezTo>
                        <a:cubicBezTo>
                          <a:pt x="1342" y="242"/>
                          <a:pt x="1342" y="242"/>
                          <a:pt x="1342" y="242"/>
                        </a:cubicBezTo>
                        <a:cubicBezTo>
                          <a:pt x="1514" y="341"/>
                          <a:pt x="1514" y="341"/>
                          <a:pt x="1514" y="341"/>
                        </a:cubicBezTo>
                        <a:cubicBezTo>
                          <a:pt x="1676" y="278"/>
                          <a:pt x="1676" y="278"/>
                          <a:pt x="1676" y="278"/>
                        </a:cubicBezTo>
                        <a:cubicBezTo>
                          <a:pt x="1691" y="273"/>
                          <a:pt x="1708" y="277"/>
                          <a:pt x="1718" y="289"/>
                        </a:cubicBezTo>
                        <a:cubicBezTo>
                          <a:pt x="1855" y="452"/>
                          <a:pt x="1855" y="452"/>
                          <a:pt x="1855" y="452"/>
                        </a:cubicBezTo>
                        <a:cubicBezTo>
                          <a:pt x="1865" y="464"/>
                          <a:pt x="1866" y="482"/>
                          <a:pt x="1858" y="495"/>
                        </a:cubicBezTo>
                        <a:cubicBezTo>
                          <a:pt x="1768" y="644"/>
                          <a:pt x="1768" y="644"/>
                          <a:pt x="1768" y="644"/>
                        </a:cubicBezTo>
                        <a:lnTo>
                          <a:pt x="1836" y="830"/>
                        </a:lnTo>
                        <a:close/>
                        <a:moveTo>
                          <a:pt x="1003" y="368"/>
                        </a:moveTo>
                        <a:cubicBezTo>
                          <a:pt x="638" y="368"/>
                          <a:pt x="343" y="664"/>
                          <a:pt x="343" y="1028"/>
                        </a:cubicBezTo>
                        <a:cubicBezTo>
                          <a:pt x="343" y="1392"/>
                          <a:pt x="638" y="1688"/>
                          <a:pt x="1003" y="1688"/>
                        </a:cubicBezTo>
                        <a:cubicBezTo>
                          <a:pt x="1367" y="1688"/>
                          <a:pt x="1663" y="1392"/>
                          <a:pt x="1663" y="1028"/>
                        </a:cubicBezTo>
                        <a:cubicBezTo>
                          <a:pt x="1663" y="664"/>
                          <a:pt x="1367" y="368"/>
                          <a:pt x="1003" y="368"/>
                        </a:cubicBezTo>
                        <a:close/>
                      </a:path>
                    </a:pathLst>
                  </a:custGeom>
                  <a:noFill/>
                  <a:ln w="9525" cap="rnd">
                    <a:solidFill>
                      <a:sysClr val="window" lastClr="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22" name="Freeform 140">
                    <a:extLst>
                      <a:ext uri="{FF2B5EF4-FFF2-40B4-BE49-F238E27FC236}">
                        <a16:creationId xmlns:a16="http://schemas.microsoft.com/office/drawing/2014/main" id="{2530C50C-90DF-487B-8FD0-0B8B9CCDCC90}"/>
                      </a:ext>
                    </a:extLst>
                  </p:cNvPr>
                  <p:cNvSpPr>
                    <a:spLocks/>
                  </p:cNvSpPr>
                  <p:nvPr/>
                </p:nvSpPr>
                <p:spPr bwMode="auto">
                  <a:xfrm rot="5400000">
                    <a:off x="1999710" y="4114928"/>
                    <a:ext cx="361950" cy="837946"/>
                  </a:xfrm>
                  <a:custGeom>
                    <a:avLst/>
                    <a:gdLst>
                      <a:gd name="T0" fmla="*/ 114 w 228"/>
                      <a:gd name="T1" fmla="*/ 0 h 167"/>
                      <a:gd name="T2" fmla="*/ 228 w 228"/>
                      <a:gd name="T3" fmla="*/ 91 h 167"/>
                      <a:gd name="T4" fmla="*/ 176 w 228"/>
                      <a:gd name="T5" fmla="*/ 91 h 167"/>
                      <a:gd name="T6" fmla="*/ 176 w 228"/>
                      <a:gd name="T7" fmla="*/ 167 h 167"/>
                      <a:gd name="T8" fmla="*/ 51 w 228"/>
                      <a:gd name="T9" fmla="*/ 167 h 167"/>
                      <a:gd name="T10" fmla="*/ 51 w 228"/>
                      <a:gd name="T11" fmla="*/ 91 h 167"/>
                      <a:gd name="T12" fmla="*/ 0 w 228"/>
                      <a:gd name="T13" fmla="*/ 91 h 167"/>
                      <a:gd name="T14" fmla="*/ 114 w 228"/>
                      <a:gd name="T15" fmla="*/ 0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8" h="167">
                        <a:moveTo>
                          <a:pt x="114" y="0"/>
                        </a:moveTo>
                        <a:lnTo>
                          <a:pt x="228" y="91"/>
                        </a:lnTo>
                        <a:lnTo>
                          <a:pt x="176" y="91"/>
                        </a:lnTo>
                        <a:lnTo>
                          <a:pt x="176" y="167"/>
                        </a:lnTo>
                        <a:lnTo>
                          <a:pt x="51" y="167"/>
                        </a:lnTo>
                        <a:lnTo>
                          <a:pt x="51" y="91"/>
                        </a:lnTo>
                        <a:lnTo>
                          <a:pt x="0" y="91"/>
                        </a:lnTo>
                        <a:lnTo>
                          <a:pt x="114" y="0"/>
                        </a:lnTo>
                        <a:close/>
                      </a:path>
                    </a:pathLst>
                  </a:custGeom>
                  <a:noFill/>
                  <a:ln w="9525" cap="rnd">
                    <a:solidFill>
                      <a:sysClr val="window" lastClr="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grpSp>
              <p:nvGrpSpPr>
                <p:cNvPr id="503" name="Group 502">
                  <a:extLst>
                    <a:ext uri="{FF2B5EF4-FFF2-40B4-BE49-F238E27FC236}">
                      <a16:creationId xmlns:a16="http://schemas.microsoft.com/office/drawing/2014/main" id="{3B530565-C136-4122-94E9-6A6C9332AAC7}"/>
                    </a:ext>
                  </a:extLst>
                </p:cNvPr>
                <p:cNvGrpSpPr/>
                <p:nvPr/>
              </p:nvGrpSpPr>
              <p:grpSpPr>
                <a:xfrm>
                  <a:off x="3612734" y="2336363"/>
                  <a:ext cx="331584" cy="472426"/>
                  <a:chOff x="5083176" y="4824413"/>
                  <a:chExt cx="654050" cy="931862"/>
                </a:xfrm>
                <a:solidFill>
                  <a:sysClr val="window" lastClr="FFFFFF"/>
                </a:solidFill>
              </p:grpSpPr>
              <p:sp>
                <p:nvSpPr>
                  <p:cNvPr id="507" name="Freeform 450">
                    <a:extLst>
                      <a:ext uri="{FF2B5EF4-FFF2-40B4-BE49-F238E27FC236}">
                        <a16:creationId xmlns:a16="http://schemas.microsoft.com/office/drawing/2014/main" id="{341B6839-D3DB-40A4-9FC3-73C6A2B3AEAD}"/>
                      </a:ext>
                    </a:extLst>
                  </p:cNvPr>
                  <p:cNvSpPr>
                    <a:spLocks noEditPoints="1"/>
                  </p:cNvSpPr>
                  <p:nvPr/>
                </p:nvSpPr>
                <p:spPr bwMode="auto">
                  <a:xfrm>
                    <a:off x="5083176" y="5124450"/>
                    <a:ext cx="520700" cy="473075"/>
                  </a:xfrm>
                  <a:custGeom>
                    <a:avLst/>
                    <a:gdLst>
                      <a:gd name="T0" fmla="*/ 181 w 191"/>
                      <a:gd name="T1" fmla="*/ 174 h 174"/>
                      <a:gd name="T2" fmla="*/ 10 w 191"/>
                      <a:gd name="T3" fmla="*/ 174 h 174"/>
                      <a:gd name="T4" fmla="*/ 0 w 191"/>
                      <a:gd name="T5" fmla="*/ 164 h 174"/>
                      <a:gd name="T6" fmla="*/ 0 w 191"/>
                      <a:gd name="T7" fmla="*/ 10 h 174"/>
                      <a:gd name="T8" fmla="*/ 10 w 191"/>
                      <a:gd name="T9" fmla="*/ 0 h 174"/>
                      <a:gd name="T10" fmla="*/ 181 w 191"/>
                      <a:gd name="T11" fmla="*/ 0 h 174"/>
                      <a:gd name="T12" fmla="*/ 191 w 191"/>
                      <a:gd name="T13" fmla="*/ 10 h 174"/>
                      <a:gd name="T14" fmla="*/ 191 w 191"/>
                      <a:gd name="T15" fmla="*/ 164 h 174"/>
                      <a:gd name="T16" fmla="*/ 181 w 191"/>
                      <a:gd name="T17" fmla="*/ 174 h 174"/>
                      <a:gd name="T18" fmla="*/ 10 w 191"/>
                      <a:gd name="T19" fmla="*/ 6 h 174"/>
                      <a:gd name="T20" fmla="*/ 6 w 191"/>
                      <a:gd name="T21" fmla="*/ 10 h 174"/>
                      <a:gd name="T22" fmla="*/ 6 w 191"/>
                      <a:gd name="T23" fmla="*/ 164 h 174"/>
                      <a:gd name="T24" fmla="*/ 10 w 191"/>
                      <a:gd name="T25" fmla="*/ 168 h 174"/>
                      <a:gd name="T26" fmla="*/ 181 w 191"/>
                      <a:gd name="T27" fmla="*/ 168 h 174"/>
                      <a:gd name="T28" fmla="*/ 185 w 191"/>
                      <a:gd name="T29" fmla="*/ 164 h 174"/>
                      <a:gd name="T30" fmla="*/ 185 w 191"/>
                      <a:gd name="T31" fmla="*/ 10 h 174"/>
                      <a:gd name="T32" fmla="*/ 181 w 191"/>
                      <a:gd name="T33" fmla="*/ 6 h 174"/>
                      <a:gd name="T34" fmla="*/ 10 w 191"/>
                      <a:gd name="T35" fmla="*/ 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1" h="174">
                        <a:moveTo>
                          <a:pt x="181" y="174"/>
                        </a:moveTo>
                        <a:cubicBezTo>
                          <a:pt x="10" y="174"/>
                          <a:pt x="10" y="174"/>
                          <a:pt x="10" y="174"/>
                        </a:cubicBezTo>
                        <a:cubicBezTo>
                          <a:pt x="6" y="174"/>
                          <a:pt x="0" y="172"/>
                          <a:pt x="0" y="164"/>
                        </a:cubicBezTo>
                        <a:cubicBezTo>
                          <a:pt x="0" y="10"/>
                          <a:pt x="0" y="10"/>
                          <a:pt x="0" y="10"/>
                        </a:cubicBezTo>
                        <a:cubicBezTo>
                          <a:pt x="0" y="3"/>
                          <a:pt x="6" y="0"/>
                          <a:pt x="10" y="0"/>
                        </a:cubicBezTo>
                        <a:cubicBezTo>
                          <a:pt x="181" y="0"/>
                          <a:pt x="181" y="0"/>
                          <a:pt x="181" y="0"/>
                        </a:cubicBezTo>
                        <a:cubicBezTo>
                          <a:pt x="185" y="0"/>
                          <a:pt x="191" y="3"/>
                          <a:pt x="191" y="10"/>
                        </a:cubicBezTo>
                        <a:cubicBezTo>
                          <a:pt x="191" y="164"/>
                          <a:pt x="191" y="164"/>
                          <a:pt x="191" y="164"/>
                        </a:cubicBezTo>
                        <a:cubicBezTo>
                          <a:pt x="191" y="172"/>
                          <a:pt x="185" y="174"/>
                          <a:pt x="181" y="174"/>
                        </a:cubicBezTo>
                        <a:close/>
                        <a:moveTo>
                          <a:pt x="10" y="6"/>
                        </a:moveTo>
                        <a:cubicBezTo>
                          <a:pt x="9" y="6"/>
                          <a:pt x="6" y="7"/>
                          <a:pt x="6" y="10"/>
                        </a:cubicBezTo>
                        <a:cubicBezTo>
                          <a:pt x="6" y="164"/>
                          <a:pt x="6" y="164"/>
                          <a:pt x="6" y="164"/>
                        </a:cubicBezTo>
                        <a:cubicBezTo>
                          <a:pt x="6" y="168"/>
                          <a:pt x="9" y="168"/>
                          <a:pt x="10" y="168"/>
                        </a:cubicBezTo>
                        <a:cubicBezTo>
                          <a:pt x="181" y="168"/>
                          <a:pt x="181" y="168"/>
                          <a:pt x="181" y="168"/>
                        </a:cubicBezTo>
                        <a:cubicBezTo>
                          <a:pt x="182" y="168"/>
                          <a:pt x="185" y="168"/>
                          <a:pt x="185" y="164"/>
                        </a:cubicBezTo>
                        <a:cubicBezTo>
                          <a:pt x="185" y="10"/>
                          <a:pt x="185" y="10"/>
                          <a:pt x="185" y="10"/>
                        </a:cubicBezTo>
                        <a:cubicBezTo>
                          <a:pt x="185" y="6"/>
                          <a:pt x="182" y="6"/>
                          <a:pt x="181" y="6"/>
                        </a:cubicBezTo>
                        <a:lnTo>
                          <a:pt x="1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08" name="Freeform 451">
                    <a:extLst>
                      <a:ext uri="{FF2B5EF4-FFF2-40B4-BE49-F238E27FC236}">
                        <a16:creationId xmlns:a16="http://schemas.microsoft.com/office/drawing/2014/main" id="{EEED9F57-5C19-4EC3-B702-81D9A634598F}"/>
                      </a:ext>
                    </a:extLst>
                  </p:cNvPr>
                  <p:cNvSpPr>
                    <a:spLocks noEditPoints="1"/>
                  </p:cNvSpPr>
                  <p:nvPr/>
                </p:nvSpPr>
                <p:spPr bwMode="auto">
                  <a:xfrm>
                    <a:off x="5083176" y="5124450"/>
                    <a:ext cx="520700" cy="92075"/>
                  </a:xfrm>
                  <a:custGeom>
                    <a:avLst/>
                    <a:gdLst>
                      <a:gd name="T0" fmla="*/ 188 w 191"/>
                      <a:gd name="T1" fmla="*/ 34 h 34"/>
                      <a:gd name="T2" fmla="*/ 3 w 191"/>
                      <a:gd name="T3" fmla="*/ 34 h 34"/>
                      <a:gd name="T4" fmla="*/ 0 w 191"/>
                      <a:gd name="T5" fmla="*/ 31 h 34"/>
                      <a:gd name="T6" fmla="*/ 0 w 191"/>
                      <a:gd name="T7" fmla="*/ 10 h 34"/>
                      <a:gd name="T8" fmla="*/ 10 w 191"/>
                      <a:gd name="T9" fmla="*/ 0 h 34"/>
                      <a:gd name="T10" fmla="*/ 181 w 191"/>
                      <a:gd name="T11" fmla="*/ 0 h 34"/>
                      <a:gd name="T12" fmla="*/ 191 w 191"/>
                      <a:gd name="T13" fmla="*/ 10 h 34"/>
                      <a:gd name="T14" fmla="*/ 191 w 191"/>
                      <a:gd name="T15" fmla="*/ 31 h 34"/>
                      <a:gd name="T16" fmla="*/ 188 w 191"/>
                      <a:gd name="T17" fmla="*/ 34 h 34"/>
                      <a:gd name="T18" fmla="*/ 6 w 191"/>
                      <a:gd name="T19" fmla="*/ 28 h 34"/>
                      <a:gd name="T20" fmla="*/ 185 w 191"/>
                      <a:gd name="T21" fmla="*/ 28 h 34"/>
                      <a:gd name="T22" fmla="*/ 185 w 191"/>
                      <a:gd name="T23" fmla="*/ 10 h 34"/>
                      <a:gd name="T24" fmla="*/ 181 w 191"/>
                      <a:gd name="T25" fmla="*/ 6 h 34"/>
                      <a:gd name="T26" fmla="*/ 10 w 191"/>
                      <a:gd name="T27" fmla="*/ 6 h 34"/>
                      <a:gd name="T28" fmla="*/ 6 w 191"/>
                      <a:gd name="T29" fmla="*/ 10 h 34"/>
                      <a:gd name="T30" fmla="*/ 6 w 191"/>
                      <a:gd name="T31"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34">
                        <a:moveTo>
                          <a:pt x="188" y="34"/>
                        </a:moveTo>
                        <a:cubicBezTo>
                          <a:pt x="3" y="34"/>
                          <a:pt x="3" y="34"/>
                          <a:pt x="3" y="34"/>
                        </a:cubicBezTo>
                        <a:cubicBezTo>
                          <a:pt x="1" y="34"/>
                          <a:pt x="0" y="32"/>
                          <a:pt x="0" y="31"/>
                        </a:cubicBezTo>
                        <a:cubicBezTo>
                          <a:pt x="0" y="10"/>
                          <a:pt x="0" y="10"/>
                          <a:pt x="0" y="10"/>
                        </a:cubicBezTo>
                        <a:cubicBezTo>
                          <a:pt x="0" y="3"/>
                          <a:pt x="6" y="0"/>
                          <a:pt x="10" y="0"/>
                        </a:cubicBezTo>
                        <a:cubicBezTo>
                          <a:pt x="181" y="0"/>
                          <a:pt x="181" y="0"/>
                          <a:pt x="181" y="0"/>
                        </a:cubicBezTo>
                        <a:cubicBezTo>
                          <a:pt x="185" y="0"/>
                          <a:pt x="191" y="3"/>
                          <a:pt x="191" y="10"/>
                        </a:cubicBezTo>
                        <a:cubicBezTo>
                          <a:pt x="191" y="31"/>
                          <a:pt x="191" y="31"/>
                          <a:pt x="191" y="31"/>
                        </a:cubicBezTo>
                        <a:cubicBezTo>
                          <a:pt x="191" y="32"/>
                          <a:pt x="189" y="34"/>
                          <a:pt x="188" y="34"/>
                        </a:cubicBezTo>
                        <a:close/>
                        <a:moveTo>
                          <a:pt x="6" y="28"/>
                        </a:moveTo>
                        <a:cubicBezTo>
                          <a:pt x="185" y="28"/>
                          <a:pt x="185" y="28"/>
                          <a:pt x="185" y="28"/>
                        </a:cubicBezTo>
                        <a:cubicBezTo>
                          <a:pt x="185" y="10"/>
                          <a:pt x="185" y="10"/>
                          <a:pt x="185" y="10"/>
                        </a:cubicBezTo>
                        <a:cubicBezTo>
                          <a:pt x="185" y="6"/>
                          <a:pt x="182" y="6"/>
                          <a:pt x="181" y="6"/>
                        </a:cubicBezTo>
                        <a:cubicBezTo>
                          <a:pt x="10" y="6"/>
                          <a:pt x="10" y="6"/>
                          <a:pt x="10" y="6"/>
                        </a:cubicBezTo>
                        <a:cubicBezTo>
                          <a:pt x="9" y="6"/>
                          <a:pt x="6" y="7"/>
                          <a:pt x="6" y="10"/>
                        </a:cubicBezTo>
                        <a:lnTo>
                          <a:pt x="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09" name="Freeform 452">
                    <a:extLst>
                      <a:ext uri="{FF2B5EF4-FFF2-40B4-BE49-F238E27FC236}">
                        <a16:creationId xmlns:a16="http://schemas.microsoft.com/office/drawing/2014/main" id="{F08D580F-0869-478B-ADD2-5D9DF4BF5428}"/>
                      </a:ext>
                    </a:extLst>
                  </p:cNvPr>
                  <p:cNvSpPr>
                    <a:spLocks/>
                  </p:cNvSpPr>
                  <p:nvPr/>
                </p:nvSpPr>
                <p:spPr bwMode="auto">
                  <a:xfrm>
                    <a:off x="5216526" y="4981575"/>
                    <a:ext cx="520700" cy="474663"/>
                  </a:xfrm>
                  <a:custGeom>
                    <a:avLst/>
                    <a:gdLst>
                      <a:gd name="T0" fmla="*/ 181 w 191"/>
                      <a:gd name="T1" fmla="*/ 174 h 174"/>
                      <a:gd name="T2" fmla="*/ 142 w 191"/>
                      <a:gd name="T3" fmla="*/ 174 h 174"/>
                      <a:gd name="T4" fmla="*/ 139 w 191"/>
                      <a:gd name="T5" fmla="*/ 171 h 174"/>
                      <a:gd name="T6" fmla="*/ 142 w 191"/>
                      <a:gd name="T7" fmla="*/ 168 h 174"/>
                      <a:gd name="T8" fmla="*/ 181 w 191"/>
                      <a:gd name="T9" fmla="*/ 168 h 174"/>
                      <a:gd name="T10" fmla="*/ 185 w 191"/>
                      <a:gd name="T11" fmla="*/ 164 h 174"/>
                      <a:gd name="T12" fmla="*/ 185 w 191"/>
                      <a:gd name="T13" fmla="*/ 10 h 174"/>
                      <a:gd name="T14" fmla="*/ 181 w 191"/>
                      <a:gd name="T15" fmla="*/ 6 h 174"/>
                      <a:gd name="T16" fmla="*/ 10 w 191"/>
                      <a:gd name="T17" fmla="*/ 6 h 174"/>
                      <a:gd name="T18" fmla="*/ 6 w 191"/>
                      <a:gd name="T19" fmla="*/ 10 h 174"/>
                      <a:gd name="T20" fmla="*/ 6 w 191"/>
                      <a:gd name="T21" fmla="*/ 54 h 174"/>
                      <a:gd name="T22" fmla="*/ 3 w 191"/>
                      <a:gd name="T23" fmla="*/ 57 h 174"/>
                      <a:gd name="T24" fmla="*/ 0 w 191"/>
                      <a:gd name="T25" fmla="*/ 54 h 174"/>
                      <a:gd name="T26" fmla="*/ 0 w 191"/>
                      <a:gd name="T27" fmla="*/ 10 h 174"/>
                      <a:gd name="T28" fmla="*/ 10 w 191"/>
                      <a:gd name="T29" fmla="*/ 0 h 174"/>
                      <a:gd name="T30" fmla="*/ 181 w 191"/>
                      <a:gd name="T31" fmla="*/ 0 h 174"/>
                      <a:gd name="T32" fmla="*/ 191 w 191"/>
                      <a:gd name="T33" fmla="*/ 10 h 174"/>
                      <a:gd name="T34" fmla="*/ 191 w 191"/>
                      <a:gd name="T35" fmla="*/ 164 h 174"/>
                      <a:gd name="T36" fmla="*/ 181 w 191"/>
                      <a:gd name="T37"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1" h="174">
                        <a:moveTo>
                          <a:pt x="181" y="174"/>
                        </a:moveTo>
                        <a:cubicBezTo>
                          <a:pt x="142" y="174"/>
                          <a:pt x="142" y="174"/>
                          <a:pt x="142" y="174"/>
                        </a:cubicBezTo>
                        <a:cubicBezTo>
                          <a:pt x="141" y="174"/>
                          <a:pt x="139" y="173"/>
                          <a:pt x="139" y="171"/>
                        </a:cubicBezTo>
                        <a:cubicBezTo>
                          <a:pt x="139" y="169"/>
                          <a:pt x="141" y="168"/>
                          <a:pt x="142" y="168"/>
                        </a:cubicBezTo>
                        <a:cubicBezTo>
                          <a:pt x="181" y="168"/>
                          <a:pt x="181" y="168"/>
                          <a:pt x="181" y="168"/>
                        </a:cubicBezTo>
                        <a:cubicBezTo>
                          <a:pt x="182" y="168"/>
                          <a:pt x="185" y="168"/>
                          <a:pt x="185" y="164"/>
                        </a:cubicBezTo>
                        <a:cubicBezTo>
                          <a:pt x="185" y="10"/>
                          <a:pt x="185" y="10"/>
                          <a:pt x="185" y="10"/>
                        </a:cubicBezTo>
                        <a:cubicBezTo>
                          <a:pt x="185" y="6"/>
                          <a:pt x="182" y="6"/>
                          <a:pt x="181" y="6"/>
                        </a:cubicBezTo>
                        <a:cubicBezTo>
                          <a:pt x="10" y="6"/>
                          <a:pt x="10" y="6"/>
                          <a:pt x="10" y="6"/>
                        </a:cubicBezTo>
                        <a:cubicBezTo>
                          <a:pt x="9" y="6"/>
                          <a:pt x="6" y="6"/>
                          <a:pt x="6" y="10"/>
                        </a:cubicBezTo>
                        <a:cubicBezTo>
                          <a:pt x="6" y="54"/>
                          <a:pt x="6" y="54"/>
                          <a:pt x="6" y="54"/>
                        </a:cubicBezTo>
                        <a:cubicBezTo>
                          <a:pt x="6" y="56"/>
                          <a:pt x="5" y="57"/>
                          <a:pt x="3" y="57"/>
                        </a:cubicBezTo>
                        <a:cubicBezTo>
                          <a:pt x="1" y="57"/>
                          <a:pt x="0" y="56"/>
                          <a:pt x="0" y="54"/>
                        </a:cubicBezTo>
                        <a:cubicBezTo>
                          <a:pt x="0" y="10"/>
                          <a:pt x="0" y="10"/>
                          <a:pt x="0" y="10"/>
                        </a:cubicBezTo>
                        <a:cubicBezTo>
                          <a:pt x="0" y="3"/>
                          <a:pt x="6" y="0"/>
                          <a:pt x="10" y="0"/>
                        </a:cubicBezTo>
                        <a:cubicBezTo>
                          <a:pt x="181" y="0"/>
                          <a:pt x="181" y="0"/>
                          <a:pt x="181" y="0"/>
                        </a:cubicBezTo>
                        <a:cubicBezTo>
                          <a:pt x="185" y="0"/>
                          <a:pt x="191" y="3"/>
                          <a:pt x="191" y="10"/>
                        </a:cubicBezTo>
                        <a:cubicBezTo>
                          <a:pt x="191" y="164"/>
                          <a:pt x="191" y="164"/>
                          <a:pt x="191" y="164"/>
                        </a:cubicBezTo>
                        <a:cubicBezTo>
                          <a:pt x="191" y="171"/>
                          <a:pt x="185" y="174"/>
                          <a:pt x="181"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10" name="Freeform 453">
                    <a:extLst>
                      <a:ext uri="{FF2B5EF4-FFF2-40B4-BE49-F238E27FC236}">
                        <a16:creationId xmlns:a16="http://schemas.microsoft.com/office/drawing/2014/main" id="{5414CA4E-A860-4039-BBAE-A48DA4FD04E5}"/>
                      </a:ext>
                    </a:extLst>
                  </p:cNvPr>
                  <p:cNvSpPr>
                    <a:spLocks noEditPoints="1"/>
                  </p:cNvSpPr>
                  <p:nvPr/>
                </p:nvSpPr>
                <p:spPr bwMode="auto">
                  <a:xfrm>
                    <a:off x="5216526" y="4981575"/>
                    <a:ext cx="520700" cy="90488"/>
                  </a:xfrm>
                  <a:custGeom>
                    <a:avLst/>
                    <a:gdLst>
                      <a:gd name="T0" fmla="*/ 188 w 191"/>
                      <a:gd name="T1" fmla="*/ 33 h 33"/>
                      <a:gd name="T2" fmla="*/ 3 w 191"/>
                      <a:gd name="T3" fmla="*/ 33 h 33"/>
                      <a:gd name="T4" fmla="*/ 0 w 191"/>
                      <a:gd name="T5" fmla="*/ 30 h 33"/>
                      <a:gd name="T6" fmla="*/ 0 w 191"/>
                      <a:gd name="T7" fmla="*/ 10 h 33"/>
                      <a:gd name="T8" fmla="*/ 10 w 191"/>
                      <a:gd name="T9" fmla="*/ 0 h 33"/>
                      <a:gd name="T10" fmla="*/ 181 w 191"/>
                      <a:gd name="T11" fmla="*/ 0 h 33"/>
                      <a:gd name="T12" fmla="*/ 191 w 191"/>
                      <a:gd name="T13" fmla="*/ 10 h 33"/>
                      <a:gd name="T14" fmla="*/ 191 w 191"/>
                      <a:gd name="T15" fmla="*/ 30 h 33"/>
                      <a:gd name="T16" fmla="*/ 188 w 191"/>
                      <a:gd name="T17" fmla="*/ 33 h 33"/>
                      <a:gd name="T18" fmla="*/ 6 w 191"/>
                      <a:gd name="T19" fmla="*/ 27 h 33"/>
                      <a:gd name="T20" fmla="*/ 185 w 191"/>
                      <a:gd name="T21" fmla="*/ 27 h 33"/>
                      <a:gd name="T22" fmla="*/ 185 w 191"/>
                      <a:gd name="T23" fmla="*/ 10 h 33"/>
                      <a:gd name="T24" fmla="*/ 181 w 191"/>
                      <a:gd name="T25" fmla="*/ 6 h 33"/>
                      <a:gd name="T26" fmla="*/ 10 w 191"/>
                      <a:gd name="T27" fmla="*/ 6 h 33"/>
                      <a:gd name="T28" fmla="*/ 6 w 191"/>
                      <a:gd name="T29" fmla="*/ 10 h 33"/>
                      <a:gd name="T30" fmla="*/ 6 w 191"/>
                      <a:gd name="T31"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33">
                        <a:moveTo>
                          <a:pt x="188" y="33"/>
                        </a:moveTo>
                        <a:cubicBezTo>
                          <a:pt x="3" y="33"/>
                          <a:pt x="3" y="33"/>
                          <a:pt x="3" y="33"/>
                        </a:cubicBezTo>
                        <a:cubicBezTo>
                          <a:pt x="1" y="33"/>
                          <a:pt x="0" y="32"/>
                          <a:pt x="0" y="30"/>
                        </a:cubicBezTo>
                        <a:cubicBezTo>
                          <a:pt x="0" y="10"/>
                          <a:pt x="0" y="10"/>
                          <a:pt x="0" y="10"/>
                        </a:cubicBezTo>
                        <a:cubicBezTo>
                          <a:pt x="0" y="3"/>
                          <a:pt x="6" y="0"/>
                          <a:pt x="10" y="0"/>
                        </a:cubicBezTo>
                        <a:cubicBezTo>
                          <a:pt x="181" y="0"/>
                          <a:pt x="181" y="0"/>
                          <a:pt x="181" y="0"/>
                        </a:cubicBezTo>
                        <a:cubicBezTo>
                          <a:pt x="185" y="0"/>
                          <a:pt x="191" y="3"/>
                          <a:pt x="191" y="10"/>
                        </a:cubicBezTo>
                        <a:cubicBezTo>
                          <a:pt x="191" y="30"/>
                          <a:pt x="191" y="30"/>
                          <a:pt x="191" y="30"/>
                        </a:cubicBezTo>
                        <a:cubicBezTo>
                          <a:pt x="191" y="32"/>
                          <a:pt x="189" y="33"/>
                          <a:pt x="188" y="33"/>
                        </a:cubicBezTo>
                        <a:close/>
                        <a:moveTo>
                          <a:pt x="6" y="27"/>
                        </a:moveTo>
                        <a:cubicBezTo>
                          <a:pt x="185" y="27"/>
                          <a:pt x="185" y="27"/>
                          <a:pt x="185" y="27"/>
                        </a:cubicBezTo>
                        <a:cubicBezTo>
                          <a:pt x="185" y="10"/>
                          <a:pt x="185" y="10"/>
                          <a:pt x="185" y="10"/>
                        </a:cubicBezTo>
                        <a:cubicBezTo>
                          <a:pt x="185" y="6"/>
                          <a:pt x="182" y="6"/>
                          <a:pt x="181" y="6"/>
                        </a:cubicBezTo>
                        <a:cubicBezTo>
                          <a:pt x="10" y="6"/>
                          <a:pt x="10" y="6"/>
                          <a:pt x="10" y="6"/>
                        </a:cubicBezTo>
                        <a:cubicBezTo>
                          <a:pt x="9" y="6"/>
                          <a:pt x="6" y="6"/>
                          <a:pt x="6" y="10"/>
                        </a:cubicBezTo>
                        <a:lnTo>
                          <a:pt x="6"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11" name="Freeform 454">
                    <a:extLst>
                      <a:ext uri="{FF2B5EF4-FFF2-40B4-BE49-F238E27FC236}">
                        <a16:creationId xmlns:a16="http://schemas.microsoft.com/office/drawing/2014/main" id="{9A85C74C-C370-4875-9E93-50FD3A764AAA}"/>
                      </a:ext>
                    </a:extLst>
                  </p:cNvPr>
                  <p:cNvSpPr>
                    <a:spLocks/>
                  </p:cNvSpPr>
                  <p:nvPr/>
                </p:nvSpPr>
                <p:spPr bwMode="auto">
                  <a:xfrm>
                    <a:off x="5137151" y="4824413"/>
                    <a:ext cx="333375" cy="266700"/>
                  </a:xfrm>
                  <a:custGeom>
                    <a:avLst/>
                    <a:gdLst>
                      <a:gd name="T0" fmla="*/ 3 w 122"/>
                      <a:gd name="T1" fmla="*/ 98 h 98"/>
                      <a:gd name="T2" fmla="*/ 0 w 122"/>
                      <a:gd name="T3" fmla="*/ 95 h 98"/>
                      <a:gd name="T4" fmla="*/ 0 w 122"/>
                      <a:gd name="T5" fmla="*/ 3 h 98"/>
                      <a:gd name="T6" fmla="*/ 3 w 122"/>
                      <a:gd name="T7" fmla="*/ 0 h 98"/>
                      <a:gd name="T8" fmla="*/ 119 w 122"/>
                      <a:gd name="T9" fmla="*/ 0 h 98"/>
                      <a:gd name="T10" fmla="*/ 122 w 122"/>
                      <a:gd name="T11" fmla="*/ 3 h 98"/>
                      <a:gd name="T12" fmla="*/ 122 w 122"/>
                      <a:gd name="T13" fmla="*/ 19 h 98"/>
                      <a:gd name="T14" fmla="*/ 119 w 122"/>
                      <a:gd name="T15" fmla="*/ 22 h 98"/>
                      <a:gd name="T16" fmla="*/ 116 w 122"/>
                      <a:gd name="T17" fmla="*/ 19 h 98"/>
                      <a:gd name="T18" fmla="*/ 116 w 122"/>
                      <a:gd name="T19" fmla="*/ 6 h 98"/>
                      <a:gd name="T20" fmla="*/ 6 w 122"/>
                      <a:gd name="T21" fmla="*/ 6 h 98"/>
                      <a:gd name="T22" fmla="*/ 6 w 122"/>
                      <a:gd name="T23" fmla="*/ 95 h 98"/>
                      <a:gd name="T24" fmla="*/ 3 w 122"/>
                      <a:gd name="T2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98">
                        <a:moveTo>
                          <a:pt x="3" y="98"/>
                        </a:moveTo>
                        <a:cubicBezTo>
                          <a:pt x="1" y="98"/>
                          <a:pt x="0" y="97"/>
                          <a:pt x="0" y="95"/>
                        </a:cubicBezTo>
                        <a:cubicBezTo>
                          <a:pt x="0" y="3"/>
                          <a:pt x="0" y="3"/>
                          <a:pt x="0" y="3"/>
                        </a:cubicBezTo>
                        <a:cubicBezTo>
                          <a:pt x="0" y="1"/>
                          <a:pt x="1" y="0"/>
                          <a:pt x="3" y="0"/>
                        </a:cubicBezTo>
                        <a:cubicBezTo>
                          <a:pt x="119" y="0"/>
                          <a:pt x="119" y="0"/>
                          <a:pt x="119" y="0"/>
                        </a:cubicBezTo>
                        <a:cubicBezTo>
                          <a:pt x="121" y="0"/>
                          <a:pt x="122" y="1"/>
                          <a:pt x="122" y="3"/>
                        </a:cubicBezTo>
                        <a:cubicBezTo>
                          <a:pt x="122" y="19"/>
                          <a:pt x="122" y="19"/>
                          <a:pt x="122" y="19"/>
                        </a:cubicBezTo>
                        <a:cubicBezTo>
                          <a:pt x="122" y="21"/>
                          <a:pt x="121" y="22"/>
                          <a:pt x="119" y="22"/>
                        </a:cubicBezTo>
                        <a:cubicBezTo>
                          <a:pt x="117" y="22"/>
                          <a:pt x="116" y="21"/>
                          <a:pt x="116" y="19"/>
                        </a:cubicBezTo>
                        <a:cubicBezTo>
                          <a:pt x="116" y="6"/>
                          <a:pt x="116" y="6"/>
                          <a:pt x="116" y="6"/>
                        </a:cubicBezTo>
                        <a:cubicBezTo>
                          <a:pt x="6" y="6"/>
                          <a:pt x="6" y="6"/>
                          <a:pt x="6" y="6"/>
                        </a:cubicBezTo>
                        <a:cubicBezTo>
                          <a:pt x="6" y="95"/>
                          <a:pt x="6" y="95"/>
                          <a:pt x="6" y="95"/>
                        </a:cubicBezTo>
                        <a:cubicBezTo>
                          <a:pt x="6" y="97"/>
                          <a:pt x="5" y="98"/>
                          <a:pt x="3"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12" name="Freeform 455">
                    <a:extLst>
                      <a:ext uri="{FF2B5EF4-FFF2-40B4-BE49-F238E27FC236}">
                        <a16:creationId xmlns:a16="http://schemas.microsoft.com/office/drawing/2014/main" id="{16FA04FD-5D4E-440C-9815-0A23336D671D}"/>
                      </a:ext>
                    </a:extLst>
                  </p:cNvPr>
                  <p:cNvSpPr>
                    <a:spLocks noEditPoints="1"/>
                  </p:cNvSpPr>
                  <p:nvPr/>
                </p:nvSpPr>
                <p:spPr bwMode="auto">
                  <a:xfrm>
                    <a:off x="5421313" y="4867275"/>
                    <a:ext cx="80963" cy="82550"/>
                  </a:xfrm>
                  <a:custGeom>
                    <a:avLst/>
                    <a:gdLst>
                      <a:gd name="T0" fmla="*/ 15 w 30"/>
                      <a:gd name="T1" fmla="*/ 30 h 30"/>
                      <a:gd name="T2" fmla="*/ 12 w 30"/>
                      <a:gd name="T3" fmla="*/ 28 h 30"/>
                      <a:gd name="T4" fmla="*/ 0 w 30"/>
                      <a:gd name="T5" fmla="*/ 4 h 30"/>
                      <a:gd name="T6" fmla="*/ 0 w 30"/>
                      <a:gd name="T7" fmla="*/ 1 h 30"/>
                      <a:gd name="T8" fmla="*/ 3 w 30"/>
                      <a:gd name="T9" fmla="*/ 0 h 30"/>
                      <a:gd name="T10" fmla="*/ 27 w 30"/>
                      <a:gd name="T11" fmla="*/ 0 h 30"/>
                      <a:gd name="T12" fmla="*/ 30 w 30"/>
                      <a:gd name="T13" fmla="*/ 1 h 30"/>
                      <a:gd name="T14" fmla="*/ 30 w 30"/>
                      <a:gd name="T15" fmla="*/ 4 h 30"/>
                      <a:gd name="T16" fmla="*/ 18 w 30"/>
                      <a:gd name="T17" fmla="*/ 28 h 30"/>
                      <a:gd name="T18" fmla="*/ 15 w 30"/>
                      <a:gd name="T19" fmla="*/ 30 h 30"/>
                      <a:gd name="T20" fmla="*/ 8 w 30"/>
                      <a:gd name="T21" fmla="*/ 6 h 30"/>
                      <a:gd name="T22" fmla="*/ 15 w 30"/>
                      <a:gd name="T23" fmla="*/ 20 h 30"/>
                      <a:gd name="T24" fmla="*/ 22 w 30"/>
                      <a:gd name="T25" fmla="*/ 6 h 30"/>
                      <a:gd name="T26" fmla="*/ 8 w 30"/>
                      <a:gd name="T2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0">
                        <a:moveTo>
                          <a:pt x="15" y="30"/>
                        </a:moveTo>
                        <a:cubicBezTo>
                          <a:pt x="14" y="30"/>
                          <a:pt x="13" y="29"/>
                          <a:pt x="12" y="28"/>
                        </a:cubicBezTo>
                        <a:cubicBezTo>
                          <a:pt x="0" y="4"/>
                          <a:pt x="0" y="4"/>
                          <a:pt x="0" y="4"/>
                        </a:cubicBezTo>
                        <a:cubicBezTo>
                          <a:pt x="0" y="3"/>
                          <a:pt x="0" y="2"/>
                          <a:pt x="0" y="1"/>
                        </a:cubicBezTo>
                        <a:cubicBezTo>
                          <a:pt x="1" y="1"/>
                          <a:pt x="2" y="0"/>
                          <a:pt x="3" y="0"/>
                        </a:cubicBezTo>
                        <a:cubicBezTo>
                          <a:pt x="27" y="0"/>
                          <a:pt x="27" y="0"/>
                          <a:pt x="27" y="0"/>
                        </a:cubicBezTo>
                        <a:cubicBezTo>
                          <a:pt x="28" y="0"/>
                          <a:pt x="29" y="1"/>
                          <a:pt x="30" y="1"/>
                        </a:cubicBezTo>
                        <a:cubicBezTo>
                          <a:pt x="30" y="2"/>
                          <a:pt x="30" y="3"/>
                          <a:pt x="30" y="4"/>
                        </a:cubicBezTo>
                        <a:cubicBezTo>
                          <a:pt x="18" y="28"/>
                          <a:pt x="18" y="28"/>
                          <a:pt x="18" y="28"/>
                        </a:cubicBezTo>
                        <a:cubicBezTo>
                          <a:pt x="17" y="29"/>
                          <a:pt x="16" y="30"/>
                          <a:pt x="15" y="30"/>
                        </a:cubicBezTo>
                        <a:close/>
                        <a:moveTo>
                          <a:pt x="8" y="6"/>
                        </a:moveTo>
                        <a:cubicBezTo>
                          <a:pt x="15" y="20"/>
                          <a:pt x="15" y="20"/>
                          <a:pt x="15" y="20"/>
                        </a:cubicBezTo>
                        <a:cubicBezTo>
                          <a:pt x="22" y="6"/>
                          <a:pt x="22" y="6"/>
                          <a:pt x="22" y="6"/>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13" name="Freeform 456">
                    <a:extLst>
                      <a:ext uri="{FF2B5EF4-FFF2-40B4-BE49-F238E27FC236}">
                        <a16:creationId xmlns:a16="http://schemas.microsoft.com/office/drawing/2014/main" id="{3BF88EDA-9D7E-4007-96A7-FDD4B759FF67}"/>
                      </a:ext>
                    </a:extLst>
                  </p:cNvPr>
                  <p:cNvSpPr>
                    <a:spLocks/>
                  </p:cNvSpPr>
                  <p:nvPr/>
                </p:nvSpPr>
                <p:spPr bwMode="auto">
                  <a:xfrm>
                    <a:off x="5345113" y="5489575"/>
                    <a:ext cx="331788" cy="266700"/>
                  </a:xfrm>
                  <a:custGeom>
                    <a:avLst/>
                    <a:gdLst>
                      <a:gd name="T0" fmla="*/ 119 w 122"/>
                      <a:gd name="T1" fmla="*/ 98 h 98"/>
                      <a:gd name="T2" fmla="*/ 3 w 122"/>
                      <a:gd name="T3" fmla="*/ 98 h 98"/>
                      <a:gd name="T4" fmla="*/ 0 w 122"/>
                      <a:gd name="T5" fmla="*/ 95 h 98"/>
                      <a:gd name="T6" fmla="*/ 0 w 122"/>
                      <a:gd name="T7" fmla="*/ 79 h 98"/>
                      <a:gd name="T8" fmla="*/ 3 w 122"/>
                      <a:gd name="T9" fmla="*/ 76 h 98"/>
                      <a:gd name="T10" fmla="*/ 6 w 122"/>
                      <a:gd name="T11" fmla="*/ 79 h 98"/>
                      <a:gd name="T12" fmla="*/ 6 w 122"/>
                      <a:gd name="T13" fmla="*/ 92 h 98"/>
                      <a:gd name="T14" fmla="*/ 116 w 122"/>
                      <a:gd name="T15" fmla="*/ 92 h 98"/>
                      <a:gd name="T16" fmla="*/ 116 w 122"/>
                      <a:gd name="T17" fmla="*/ 3 h 98"/>
                      <a:gd name="T18" fmla="*/ 119 w 122"/>
                      <a:gd name="T19" fmla="*/ 0 h 98"/>
                      <a:gd name="T20" fmla="*/ 122 w 122"/>
                      <a:gd name="T21" fmla="*/ 3 h 98"/>
                      <a:gd name="T22" fmla="*/ 122 w 122"/>
                      <a:gd name="T23" fmla="*/ 95 h 98"/>
                      <a:gd name="T24" fmla="*/ 119 w 122"/>
                      <a:gd name="T2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98">
                        <a:moveTo>
                          <a:pt x="119" y="98"/>
                        </a:moveTo>
                        <a:cubicBezTo>
                          <a:pt x="3" y="98"/>
                          <a:pt x="3" y="98"/>
                          <a:pt x="3" y="98"/>
                        </a:cubicBezTo>
                        <a:cubicBezTo>
                          <a:pt x="1" y="98"/>
                          <a:pt x="0" y="97"/>
                          <a:pt x="0" y="95"/>
                        </a:cubicBezTo>
                        <a:cubicBezTo>
                          <a:pt x="0" y="79"/>
                          <a:pt x="0" y="79"/>
                          <a:pt x="0" y="79"/>
                        </a:cubicBezTo>
                        <a:cubicBezTo>
                          <a:pt x="0" y="77"/>
                          <a:pt x="1" y="76"/>
                          <a:pt x="3" y="76"/>
                        </a:cubicBezTo>
                        <a:cubicBezTo>
                          <a:pt x="5" y="76"/>
                          <a:pt x="6" y="77"/>
                          <a:pt x="6" y="79"/>
                        </a:cubicBezTo>
                        <a:cubicBezTo>
                          <a:pt x="6" y="92"/>
                          <a:pt x="6" y="92"/>
                          <a:pt x="6" y="92"/>
                        </a:cubicBezTo>
                        <a:cubicBezTo>
                          <a:pt x="116" y="92"/>
                          <a:pt x="116" y="92"/>
                          <a:pt x="116" y="92"/>
                        </a:cubicBezTo>
                        <a:cubicBezTo>
                          <a:pt x="116" y="3"/>
                          <a:pt x="116" y="3"/>
                          <a:pt x="116" y="3"/>
                        </a:cubicBezTo>
                        <a:cubicBezTo>
                          <a:pt x="116" y="1"/>
                          <a:pt x="117" y="0"/>
                          <a:pt x="119" y="0"/>
                        </a:cubicBezTo>
                        <a:cubicBezTo>
                          <a:pt x="121" y="0"/>
                          <a:pt x="122" y="1"/>
                          <a:pt x="122" y="3"/>
                        </a:cubicBezTo>
                        <a:cubicBezTo>
                          <a:pt x="122" y="95"/>
                          <a:pt x="122" y="95"/>
                          <a:pt x="122" y="95"/>
                        </a:cubicBezTo>
                        <a:cubicBezTo>
                          <a:pt x="122" y="97"/>
                          <a:pt x="121" y="98"/>
                          <a:pt x="119"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14" name="Freeform 457">
                    <a:extLst>
                      <a:ext uri="{FF2B5EF4-FFF2-40B4-BE49-F238E27FC236}">
                        <a16:creationId xmlns:a16="http://schemas.microsoft.com/office/drawing/2014/main" id="{E76D66B7-95D3-435F-8AE7-76FAF2BF35FD}"/>
                      </a:ext>
                    </a:extLst>
                  </p:cNvPr>
                  <p:cNvSpPr>
                    <a:spLocks noEditPoints="1"/>
                  </p:cNvSpPr>
                  <p:nvPr/>
                </p:nvSpPr>
                <p:spPr bwMode="auto">
                  <a:xfrm>
                    <a:off x="5311776" y="5630863"/>
                    <a:ext cx="82550" cy="80963"/>
                  </a:xfrm>
                  <a:custGeom>
                    <a:avLst/>
                    <a:gdLst>
                      <a:gd name="T0" fmla="*/ 27 w 30"/>
                      <a:gd name="T1" fmla="*/ 30 h 30"/>
                      <a:gd name="T2" fmla="*/ 3 w 30"/>
                      <a:gd name="T3" fmla="*/ 30 h 30"/>
                      <a:gd name="T4" fmla="*/ 0 w 30"/>
                      <a:gd name="T5" fmla="*/ 29 h 30"/>
                      <a:gd name="T6" fmla="*/ 0 w 30"/>
                      <a:gd name="T7" fmla="*/ 26 h 30"/>
                      <a:gd name="T8" fmla="*/ 12 w 30"/>
                      <a:gd name="T9" fmla="*/ 2 h 30"/>
                      <a:gd name="T10" fmla="*/ 18 w 30"/>
                      <a:gd name="T11" fmla="*/ 2 h 30"/>
                      <a:gd name="T12" fmla="*/ 30 w 30"/>
                      <a:gd name="T13" fmla="*/ 26 h 30"/>
                      <a:gd name="T14" fmla="*/ 30 w 30"/>
                      <a:gd name="T15" fmla="*/ 29 h 30"/>
                      <a:gd name="T16" fmla="*/ 27 w 30"/>
                      <a:gd name="T17" fmla="*/ 30 h 30"/>
                      <a:gd name="T18" fmla="*/ 8 w 30"/>
                      <a:gd name="T19" fmla="*/ 24 h 30"/>
                      <a:gd name="T20" fmla="*/ 22 w 30"/>
                      <a:gd name="T21" fmla="*/ 24 h 30"/>
                      <a:gd name="T22" fmla="*/ 15 w 30"/>
                      <a:gd name="T23" fmla="*/ 10 h 30"/>
                      <a:gd name="T24" fmla="*/ 8 w 30"/>
                      <a:gd name="T25"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27" y="30"/>
                        </a:moveTo>
                        <a:cubicBezTo>
                          <a:pt x="3" y="30"/>
                          <a:pt x="3" y="30"/>
                          <a:pt x="3" y="30"/>
                        </a:cubicBezTo>
                        <a:cubicBezTo>
                          <a:pt x="2" y="30"/>
                          <a:pt x="1" y="29"/>
                          <a:pt x="0" y="29"/>
                        </a:cubicBezTo>
                        <a:cubicBezTo>
                          <a:pt x="0" y="28"/>
                          <a:pt x="0" y="27"/>
                          <a:pt x="0" y="26"/>
                        </a:cubicBezTo>
                        <a:cubicBezTo>
                          <a:pt x="12" y="2"/>
                          <a:pt x="12" y="2"/>
                          <a:pt x="12" y="2"/>
                        </a:cubicBezTo>
                        <a:cubicBezTo>
                          <a:pt x="13" y="0"/>
                          <a:pt x="17" y="0"/>
                          <a:pt x="18" y="2"/>
                        </a:cubicBezTo>
                        <a:cubicBezTo>
                          <a:pt x="30" y="26"/>
                          <a:pt x="30" y="26"/>
                          <a:pt x="30" y="26"/>
                        </a:cubicBezTo>
                        <a:cubicBezTo>
                          <a:pt x="30" y="27"/>
                          <a:pt x="30" y="28"/>
                          <a:pt x="30" y="29"/>
                        </a:cubicBezTo>
                        <a:cubicBezTo>
                          <a:pt x="29" y="29"/>
                          <a:pt x="28" y="30"/>
                          <a:pt x="27" y="30"/>
                        </a:cubicBezTo>
                        <a:close/>
                        <a:moveTo>
                          <a:pt x="8" y="24"/>
                        </a:moveTo>
                        <a:cubicBezTo>
                          <a:pt x="22" y="24"/>
                          <a:pt x="22" y="24"/>
                          <a:pt x="22" y="24"/>
                        </a:cubicBezTo>
                        <a:cubicBezTo>
                          <a:pt x="15" y="10"/>
                          <a:pt x="15" y="10"/>
                          <a:pt x="15" y="10"/>
                        </a:cubicBezTo>
                        <a:lnTo>
                          <a:pt x="8"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15" name="Freeform 458">
                    <a:extLst>
                      <a:ext uri="{FF2B5EF4-FFF2-40B4-BE49-F238E27FC236}">
                        <a16:creationId xmlns:a16="http://schemas.microsoft.com/office/drawing/2014/main" id="{777F885F-3BE4-4099-B48F-F3814FB59266}"/>
                      </a:ext>
                    </a:extLst>
                  </p:cNvPr>
                  <p:cNvSpPr>
                    <a:spLocks/>
                  </p:cNvSpPr>
                  <p:nvPr/>
                </p:nvSpPr>
                <p:spPr bwMode="auto">
                  <a:xfrm>
                    <a:off x="5148263" y="5292725"/>
                    <a:ext cx="92075" cy="15875"/>
                  </a:xfrm>
                  <a:custGeom>
                    <a:avLst/>
                    <a:gdLst>
                      <a:gd name="T0" fmla="*/ 31 w 34"/>
                      <a:gd name="T1" fmla="*/ 6 h 6"/>
                      <a:gd name="T2" fmla="*/ 3 w 34"/>
                      <a:gd name="T3" fmla="*/ 6 h 6"/>
                      <a:gd name="T4" fmla="*/ 0 w 34"/>
                      <a:gd name="T5" fmla="*/ 3 h 6"/>
                      <a:gd name="T6" fmla="*/ 3 w 34"/>
                      <a:gd name="T7" fmla="*/ 0 h 6"/>
                      <a:gd name="T8" fmla="*/ 31 w 34"/>
                      <a:gd name="T9" fmla="*/ 0 h 6"/>
                      <a:gd name="T10" fmla="*/ 34 w 34"/>
                      <a:gd name="T11" fmla="*/ 3 h 6"/>
                      <a:gd name="T12" fmla="*/ 31 w 3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4" h="6">
                        <a:moveTo>
                          <a:pt x="31" y="6"/>
                        </a:moveTo>
                        <a:cubicBezTo>
                          <a:pt x="3" y="6"/>
                          <a:pt x="3" y="6"/>
                          <a:pt x="3" y="6"/>
                        </a:cubicBezTo>
                        <a:cubicBezTo>
                          <a:pt x="1" y="6"/>
                          <a:pt x="0" y="5"/>
                          <a:pt x="0" y="3"/>
                        </a:cubicBezTo>
                        <a:cubicBezTo>
                          <a:pt x="0" y="1"/>
                          <a:pt x="1" y="0"/>
                          <a:pt x="3" y="0"/>
                        </a:cubicBezTo>
                        <a:cubicBezTo>
                          <a:pt x="31" y="0"/>
                          <a:pt x="31" y="0"/>
                          <a:pt x="31" y="0"/>
                        </a:cubicBezTo>
                        <a:cubicBezTo>
                          <a:pt x="33" y="0"/>
                          <a:pt x="34" y="1"/>
                          <a:pt x="34" y="3"/>
                        </a:cubicBezTo>
                        <a:cubicBezTo>
                          <a:pt x="34" y="5"/>
                          <a:pt x="33"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16" name="Freeform 459">
                    <a:extLst>
                      <a:ext uri="{FF2B5EF4-FFF2-40B4-BE49-F238E27FC236}">
                        <a16:creationId xmlns:a16="http://schemas.microsoft.com/office/drawing/2014/main" id="{9899BD64-C255-42B3-9A3A-A562598EB80B}"/>
                      </a:ext>
                    </a:extLst>
                  </p:cNvPr>
                  <p:cNvSpPr>
                    <a:spLocks/>
                  </p:cNvSpPr>
                  <p:nvPr/>
                </p:nvSpPr>
                <p:spPr bwMode="auto">
                  <a:xfrm>
                    <a:off x="5432426" y="5380038"/>
                    <a:ext cx="92075" cy="15875"/>
                  </a:xfrm>
                  <a:custGeom>
                    <a:avLst/>
                    <a:gdLst>
                      <a:gd name="T0" fmla="*/ 31 w 34"/>
                      <a:gd name="T1" fmla="*/ 6 h 6"/>
                      <a:gd name="T2" fmla="*/ 3 w 34"/>
                      <a:gd name="T3" fmla="*/ 6 h 6"/>
                      <a:gd name="T4" fmla="*/ 0 w 34"/>
                      <a:gd name="T5" fmla="*/ 3 h 6"/>
                      <a:gd name="T6" fmla="*/ 3 w 34"/>
                      <a:gd name="T7" fmla="*/ 0 h 6"/>
                      <a:gd name="T8" fmla="*/ 31 w 34"/>
                      <a:gd name="T9" fmla="*/ 0 h 6"/>
                      <a:gd name="T10" fmla="*/ 34 w 34"/>
                      <a:gd name="T11" fmla="*/ 3 h 6"/>
                      <a:gd name="T12" fmla="*/ 31 w 3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4" h="6">
                        <a:moveTo>
                          <a:pt x="31" y="6"/>
                        </a:moveTo>
                        <a:cubicBezTo>
                          <a:pt x="3" y="6"/>
                          <a:pt x="3" y="6"/>
                          <a:pt x="3" y="6"/>
                        </a:cubicBezTo>
                        <a:cubicBezTo>
                          <a:pt x="1" y="6"/>
                          <a:pt x="0" y="5"/>
                          <a:pt x="0" y="3"/>
                        </a:cubicBezTo>
                        <a:cubicBezTo>
                          <a:pt x="0" y="1"/>
                          <a:pt x="1" y="0"/>
                          <a:pt x="3" y="0"/>
                        </a:cubicBezTo>
                        <a:cubicBezTo>
                          <a:pt x="31" y="0"/>
                          <a:pt x="31" y="0"/>
                          <a:pt x="31" y="0"/>
                        </a:cubicBezTo>
                        <a:cubicBezTo>
                          <a:pt x="33" y="0"/>
                          <a:pt x="34" y="1"/>
                          <a:pt x="34" y="3"/>
                        </a:cubicBezTo>
                        <a:cubicBezTo>
                          <a:pt x="34" y="5"/>
                          <a:pt x="33"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17" name="Freeform 460">
                    <a:extLst>
                      <a:ext uri="{FF2B5EF4-FFF2-40B4-BE49-F238E27FC236}">
                        <a16:creationId xmlns:a16="http://schemas.microsoft.com/office/drawing/2014/main" id="{D56E2C42-47C6-4B32-AE19-86E4CB071A45}"/>
                      </a:ext>
                    </a:extLst>
                  </p:cNvPr>
                  <p:cNvSpPr>
                    <a:spLocks/>
                  </p:cNvSpPr>
                  <p:nvPr/>
                </p:nvSpPr>
                <p:spPr bwMode="auto">
                  <a:xfrm>
                    <a:off x="5300663" y="5292725"/>
                    <a:ext cx="223838" cy="15875"/>
                  </a:xfrm>
                  <a:custGeom>
                    <a:avLst/>
                    <a:gdLst>
                      <a:gd name="T0" fmla="*/ 79 w 82"/>
                      <a:gd name="T1" fmla="*/ 6 h 6"/>
                      <a:gd name="T2" fmla="*/ 3 w 82"/>
                      <a:gd name="T3" fmla="*/ 6 h 6"/>
                      <a:gd name="T4" fmla="*/ 0 w 82"/>
                      <a:gd name="T5" fmla="*/ 3 h 6"/>
                      <a:gd name="T6" fmla="*/ 3 w 82"/>
                      <a:gd name="T7" fmla="*/ 0 h 6"/>
                      <a:gd name="T8" fmla="*/ 79 w 82"/>
                      <a:gd name="T9" fmla="*/ 0 h 6"/>
                      <a:gd name="T10" fmla="*/ 82 w 82"/>
                      <a:gd name="T11" fmla="*/ 3 h 6"/>
                      <a:gd name="T12" fmla="*/ 79 w 8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2" h="6">
                        <a:moveTo>
                          <a:pt x="79" y="6"/>
                        </a:moveTo>
                        <a:cubicBezTo>
                          <a:pt x="3" y="6"/>
                          <a:pt x="3" y="6"/>
                          <a:pt x="3" y="6"/>
                        </a:cubicBezTo>
                        <a:cubicBezTo>
                          <a:pt x="1" y="6"/>
                          <a:pt x="0" y="5"/>
                          <a:pt x="0" y="3"/>
                        </a:cubicBezTo>
                        <a:cubicBezTo>
                          <a:pt x="0" y="1"/>
                          <a:pt x="1" y="0"/>
                          <a:pt x="3" y="0"/>
                        </a:cubicBezTo>
                        <a:cubicBezTo>
                          <a:pt x="79" y="0"/>
                          <a:pt x="79" y="0"/>
                          <a:pt x="79" y="0"/>
                        </a:cubicBezTo>
                        <a:cubicBezTo>
                          <a:pt x="81" y="0"/>
                          <a:pt x="82" y="1"/>
                          <a:pt x="82" y="3"/>
                        </a:cubicBezTo>
                        <a:cubicBezTo>
                          <a:pt x="82" y="5"/>
                          <a:pt x="81" y="6"/>
                          <a:pt x="7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18" name="Freeform 461">
                    <a:extLst>
                      <a:ext uri="{FF2B5EF4-FFF2-40B4-BE49-F238E27FC236}">
                        <a16:creationId xmlns:a16="http://schemas.microsoft.com/office/drawing/2014/main" id="{2DDAC680-096F-4417-B119-9D005E8D995E}"/>
                      </a:ext>
                    </a:extLst>
                  </p:cNvPr>
                  <p:cNvSpPr>
                    <a:spLocks/>
                  </p:cNvSpPr>
                  <p:nvPr/>
                </p:nvSpPr>
                <p:spPr bwMode="auto">
                  <a:xfrm>
                    <a:off x="5148263" y="5499100"/>
                    <a:ext cx="158750" cy="17463"/>
                  </a:xfrm>
                  <a:custGeom>
                    <a:avLst/>
                    <a:gdLst>
                      <a:gd name="T0" fmla="*/ 55 w 58"/>
                      <a:gd name="T1" fmla="*/ 6 h 6"/>
                      <a:gd name="T2" fmla="*/ 3 w 58"/>
                      <a:gd name="T3" fmla="*/ 6 h 6"/>
                      <a:gd name="T4" fmla="*/ 0 w 58"/>
                      <a:gd name="T5" fmla="*/ 3 h 6"/>
                      <a:gd name="T6" fmla="*/ 3 w 58"/>
                      <a:gd name="T7" fmla="*/ 0 h 6"/>
                      <a:gd name="T8" fmla="*/ 55 w 58"/>
                      <a:gd name="T9" fmla="*/ 0 h 6"/>
                      <a:gd name="T10" fmla="*/ 58 w 58"/>
                      <a:gd name="T11" fmla="*/ 3 h 6"/>
                      <a:gd name="T12" fmla="*/ 55 w 5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8" h="6">
                        <a:moveTo>
                          <a:pt x="55" y="6"/>
                        </a:moveTo>
                        <a:cubicBezTo>
                          <a:pt x="3" y="6"/>
                          <a:pt x="3" y="6"/>
                          <a:pt x="3" y="6"/>
                        </a:cubicBezTo>
                        <a:cubicBezTo>
                          <a:pt x="1" y="6"/>
                          <a:pt x="0" y="5"/>
                          <a:pt x="0" y="3"/>
                        </a:cubicBezTo>
                        <a:cubicBezTo>
                          <a:pt x="0" y="1"/>
                          <a:pt x="1" y="0"/>
                          <a:pt x="3" y="0"/>
                        </a:cubicBezTo>
                        <a:cubicBezTo>
                          <a:pt x="55" y="0"/>
                          <a:pt x="55" y="0"/>
                          <a:pt x="55" y="0"/>
                        </a:cubicBezTo>
                        <a:cubicBezTo>
                          <a:pt x="57" y="0"/>
                          <a:pt x="58" y="1"/>
                          <a:pt x="58" y="3"/>
                        </a:cubicBezTo>
                        <a:cubicBezTo>
                          <a:pt x="58" y="5"/>
                          <a:pt x="57" y="6"/>
                          <a:pt x="5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19" name="Freeform 462">
                    <a:extLst>
                      <a:ext uri="{FF2B5EF4-FFF2-40B4-BE49-F238E27FC236}">
                        <a16:creationId xmlns:a16="http://schemas.microsoft.com/office/drawing/2014/main" id="{4D12F4D4-1625-456C-A485-7EE90B1CE6EF}"/>
                      </a:ext>
                    </a:extLst>
                  </p:cNvPr>
                  <p:cNvSpPr>
                    <a:spLocks/>
                  </p:cNvSpPr>
                  <p:nvPr/>
                </p:nvSpPr>
                <p:spPr bwMode="auto">
                  <a:xfrm>
                    <a:off x="5365751" y="5499100"/>
                    <a:ext cx="158750" cy="17463"/>
                  </a:xfrm>
                  <a:custGeom>
                    <a:avLst/>
                    <a:gdLst>
                      <a:gd name="T0" fmla="*/ 55 w 58"/>
                      <a:gd name="T1" fmla="*/ 6 h 6"/>
                      <a:gd name="T2" fmla="*/ 3 w 58"/>
                      <a:gd name="T3" fmla="*/ 6 h 6"/>
                      <a:gd name="T4" fmla="*/ 0 w 58"/>
                      <a:gd name="T5" fmla="*/ 3 h 6"/>
                      <a:gd name="T6" fmla="*/ 3 w 58"/>
                      <a:gd name="T7" fmla="*/ 0 h 6"/>
                      <a:gd name="T8" fmla="*/ 55 w 58"/>
                      <a:gd name="T9" fmla="*/ 0 h 6"/>
                      <a:gd name="T10" fmla="*/ 58 w 58"/>
                      <a:gd name="T11" fmla="*/ 3 h 6"/>
                      <a:gd name="T12" fmla="*/ 55 w 5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8" h="6">
                        <a:moveTo>
                          <a:pt x="55" y="6"/>
                        </a:moveTo>
                        <a:cubicBezTo>
                          <a:pt x="3" y="6"/>
                          <a:pt x="3" y="6"/>
                          <a:pt x="3" y="6"/>
                        </a:cubicBezTo>
                        <a:cubicBezTo>
                          <a:pt x="1" y="6"/>
                          <a:pt x="0" y="5"/>
                          <a:pt x="0" y="3"/>
                        </a:cubicBezTo>
                        <a:cubicBezTo>
                          <a:pt x="0" y="1"/>
                          <a:pt x="1" y="0"/>
                          <a:pt x="3" y="0"/>
                        </a:cubicBezTo>
                        <a:cubicBezTo>
                          <a:pt x="55" y="0"/>
                          <a:pt x="55" y="0"/>
                          <a:pt x="55" y="0"/>
                        </a:cubicBezTo>
                        <a:cubicBezTo>
                          <a:pt x="57" y="0"/>
                          <a:pt x="58" y="1"/>
                          <a:pt x="58" y="3"/>
                        </a:cubicBezTo>
                        <a:cubicBezTo>
                          <a:pt x="58" y="5"/>
                          <a:pt x="57" y="6"/>
                          <a:pt x="5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20" name="Freeform 463">
                    <a:extLst>
                      <a:ext uri="{FF2B5EF4-FFF2-40B4-BE49-F238E27FC236}">
                        <a16:creationId xmlns:a16="http://schemas.microsoft.com/office/drawing/2014/main" id="{9D6A1BA1-D899-4FD5-B519-0CD301931E55}"/>
                      </a:ext>
                    </a:extLst>
                  </p:cNvPr>
                  <p:cNvSpPr>
                    <a:spLocks/>
                  </p:cNvSpPr>
                  <p:nvPr/>
                </p:nvSpPr>
                <p:spPr bwMode="auto">
                  <a:xfrm>
                    <a:off x="5148263" y="5380038"/>
                    <a:ext cx="223838" cy="15875"/>
                  </a:xfrm>
                  <a:custGeom>
                    <a:avLst/>
                    <a:gdLst>
                      <a:gd name="T0" fmla="*/ 79 w 82"/>
                      <a:gd name="T1" fmla="*/ 6 h 6"/>
                      <a:gd name="T2" fmla="*/ 3 w 82"/>
                      <a:gd name="T3" fmla="*/ 6 h 6"/>
                      <a:gd name="T4" fmla="*/ 0 w 82"/>
                      <a:gd name="T5" fmla="*/ 3 h 6"/>
                      <a:gd name="T6" fmla="*/ 3 w 82"/>
                      <a:gd name="T7" fmla="*/ 0 h 6"/>
                      <a:gd name="T8" fmla="*/ 79 w 82"/>
                      <a:gd name="T9" fmla="*/ 0 h 6"/>
                      <a:gd name="T10" fmla="*/ 82 w 82"/>
                      <a:gd name="T11" fmla="*/ 3 h 6"/>
                      <a:gd name="T12" fmla="*/ 79 w 8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2" h="6">
                        <a:moveTo>
                          <a:pt x="79" y="6"/>
                        </a:moveTo>
                        <a:cubicBezTo>
                          <a:pt x="3" y="6"/>
                          <a:pt x="3" y="6"/>
                          <a:pt x="3" y="6"/>
                        </a:cubicBezTo>
                        <a:cubicBezTo>
                          <a:pt x="1" y="6"/>
                          <a:pt x="0" y="5"/>
                          <a:pt x="0" y="3"/>
                        </a:cubicBezTo>
                        <a:cubicBezTo>
                          <a:pt x="0" y="1"/>
                          <a:pt x="1" y="0"/>
                          <a:pt x="3" y="0"/>
                        </a:cubicBezTo>
                        <a:cubicBezTo>
                          <a:pt x="79" y="0"/>
                          <a:pt x="79" y="0"/>
                          <a:pt x="79" y="0"/>
                        </a:cubicBezTo>
                        <a:cubicBezTo>
                          <a:pt x="81" y="0"/>
                          <a:pt x="82" y="1"/>
                          <a:pt x="82" y="3"/>
                        </a:cubicBezTo>
                        <a:cubicBezTo>
                          <a:pt x="82" y="5"/>
                          <a:pt x="81" y="6"/>
                          <a:pt x="7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cxnSp>
              <p:nvCxnSpPr>
                <p:cNvPr id="504" name="Straight Arrow Connector 503">
                  <a:extLst>
                    <a:ext uri="{FF2B5EF4-FFF2-40B4-BE49-F238E27FC236}">
                      <a16:creationId xmlns:a16="http://schemas.microsoft.com/office/drawing/2014/main" id="{5809B2ED-B8A6-4A5E-90A4-B7349DFB31F7}"/>
                    </a:ext>
                  </a:extLst>
                </p:cNvPr>
                <p:cNvCxnSpPr/>
                <p:nvPr/>
              </p:nvCxnSpPr>
              <p:spPr>
                <a:xfrm>
                  <a:off x="4030030" y="2553697"/>
                  <a:ext cx="384558" cy="0"/>
                </a:xfrm>
                <a:prstGeom prst="straightConnector1">
                  <a:avLst/>
                </a:prstGeom>
                <a:noFill/>
                <a:ln w="19050" cap="flat" cmpd="sng" algn="ctr">
                  <a:solidFill>
                    <a:sysClr val="window" lastClr="FFFFFF"/>
                  </a:solidFill>
                  <a:prstDash val="solid"/>
                  <a:miter lim="800000"/>
                  <a:tailEnd type="triangle"/>
                </a:ln>
                <a:effectLst/>
              </p:spPr>
            </p:cxnSp>
            <p:cxnSp>
              <p:nvCxnSpPr>
                <p:cNvPr id="505" name="Straight Arrow Connector 504">
                  <a:extLst>
                    <a:ext uri="{FF2B5EF4-FFF2-40B4-BE49-F238E27FC236}">
                      <a16:creationId xmlns:a16="http://schemas.microsoft.com/office/drawing/2014/main" id="{B7EBF4CC-8740-4E0E-90BE-19C31664140F}"/>
                    </a:ext>
                  </a:extLst>
                </p:cNvPr>
                <p:cNvCxnSpPr/>
                <p:nvPr/>
              </p:nvCxnSpPr>
              <p:spPr>
                <a:xfrm>
                  <a:off x="4965563" y="2553697"/>
                  <a:ext cx="384558" cy="0"/>
                </a:xfrm>
                <a:prstGeom prst="straightConnector1">
                  <a:avLst/>
                </a:prstGeom>
                <a:noFill/>
                <a:ln w="19050" cap="flat" cmpd="sng" algn="ctr">
                  <a:solidFill>
                    <a:sysClr val="window" lastClr="FFFFFF"/>
                  </a:solidFill>
                  <a:prstDash val="solid"/>
                  <a:miter lim="800000"/>
                  <a:tailEnd type="triangle"/>
                </a:ln>
                <a:effectLst/>
              </p:spPr>
            </p:cxnSp>
            <p:cxnSp>
              <p:nvCxnSpPr>
                <p:cNvPr id="506" name="Straight Arrow Connector 505">
                  <a:extLst>
                    <a:ext uri="{FF2B5EF4-FFF2-40B4-BE49-F238E27FC236}">
                      <a16:creationId xmlns:a16="http://schemas.microsoft.com/office/drawing/2014/main" id="{863FBF71-7532-463F-A560-9761E94C8B4E}"/>
                    </a:ext>
                  </a:extLst>
                </p:cNvPr>
                <p:cNvCxnSpPr/>
                <p:nvPr/>
              </p:nvCxnSpPr>
              <p:spPr>
                <a:xfrm>
                  <a:off x="5946538" y="2553697"/>
                  <a:ext cx="384558" cy="0"/>
                </a:xfrm>
                <a:prstGeom prst="straightConnector1">
                  <a:avLst/>
                </a:prstGeom>
                <a:noFill/>
                <a:ln w="19050" cap="flat" cmpd="sng" algn="ctr">
                  <a:solidFill>
                    <a:sysClr val="window" lastClr="FFFFFF"/>
                  </a:solidFill>
                  <a:prstDash val="solid"/>
                  <a:miter lim="800000"/>
                  <a:tailEnd type="triangle"/>
                </a:ln>
                <a:effectLst/>
              </p:spPr>
            </p:cxnSp>
          </p:grpSp>
          <p:grpSp>
            <p:nvGrpSpPr>
              <p:cNvPr id="14" name="Group 13">
                <a:extLst>
                  <a:ext uri="{FF2B5EF4-FFF2-40B4-BE49-F238E27FC236}">
                    <a16:creationId xmlns:a16="http://schemas.microsoft.com/office/drawing/2014/main" id="{B403768A-B21E-4ACA-9A40-E83E3392B8C5}"/>
                  </a:ext>
                </a:extLst>
              </p:cNvPr>
              <p:cNvGrpSpPr/>
              <p:nvPr/>
            </p:nvGrpSpPr>
            <p:grpSpPr>
              <a:xfrm>
                <a:off x="7672564" y="1854784"/>
                <a:ext cx="3792386" cy="1746970"/>
                <a:chOff x="7672564" y="1930200"/>
                <a:chExt cx="3792386" cy="1746970"/>
              </a:xfrm>
            </p:grpSpPr>
            <p:grpSp>
              <p:nvGrpSpPr>
                <p:cNvPr id="555" name="Group 554">
                  <a:extLst>
                    <a:ext uri="{FF2B5EF4-FFF2-40B4-BE49-F238E27FC236}">
                      <a16:creationId xmlns:a16="http://schemas.microsoft.com/office/drawing/2014/main" id="{80F3ACB4-DED6-4F81-834E-4CDF387E858A}"/>
                    </a:ext>
                  </a:extLst>
                </p:cNvPr>
                <p:cNvGrpSpPr/>
                <p:nvPr/>
              </p:nvGrpSpPr>
              <p:grpSpPr>
                <a:xfrm>
                  <a:off x="7672564" y="1930200"/>
                  <a:ext cx="2696150" cy="504000"/>
                  <a:chOff x="7452934" y="1970840"/>
                  <a:chExt cx="2696150" cy="504000"/>
                </a:xfrm>
              </p:grpSpPr>
              <p:sp>
                <p:nvSpPr>
                  <p:cNvPr id="556" name="Rectangle 555">
                    <a:extLst>
                      <a:ext uri="{FF2B5EF4-FFF2-40B4-BE49-F238E27FC236}">
                        <a16:creationId xmlns:a16="http://schemas.microsoft.com/office/drawing/2014/main" id="{95DE5FC1-069D-4671-BE26-2AAA9DB15F4A}"/>
                      </a:ext>
                    </a:extLst>
                  </p:cNvPr>
                  <p:cNvSpPr/>
                  <p:nvPr/>
                </p:nvSpPr>
                <p:spPr>
                  <a:xfrm>
                    <a:off x="7452934" y="1970840"/>
                    <a:ext cx="2696150" cy="504000"/>
                  </a:xfrm>
                  <a:prstGeom prst="rect">
                    <a:avLst/>
                  </a:prstGeom>
                  <a:solidFill>
                    <a:srgbClr val="B14D97"/>
                  </a:solidFill>
                  <a:ln w="9525" cap="flat" cmpd="sng" algn="ctr">
                    <a:solidFill>
                      <a:srgbClr val="B14D9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sp>
                <p:nvSpPr>
                  <p:cNvPr id="557" name="Rectangle 556">
                    <a:extLst>
                      <a:ext uri="{FF2B5EF4-FFF2-40B4-BE49-F238E27FC236}">
                        <a16:creationId xmlns:a16="http://schemas.microsoft.com/office/drawing/2014/main" id="{0B105115-2A26-49AE-8A1B-A190D45A2033}"/>
                      </a:ext>
                    </a:extLst>
                  </p:cNvPr>
                  <p:cNvSpPr/>
                  <p:nvPr/>
                </p:nvSpPr>
                <p:spPr>
                  <a:xfrm>
                    <a:off x="9498261" y="2097383"/>
                    <a:ext cx="65082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a:ln>
                          <a:noFill/>
                        </a:ln>
                        <a:solidFill>
                          <a:prstClr val="white"/>
                        </a:solidFill>
                        <a:effectLst/>
                        <a:uLnTx/>
                        <a:uFillTx/>
                        <a:latin typeface="Segoe UI Semibold"/>
                        <a:ea typeface="+mn-ea"/>
                        <a:cs typeface="+mn-cs"/>
                      </a:rPr>
                      <a:t>Wave 2</a:t>
                    </a:r>
                  </a:p>
                </p:txBody>
              </p:sp>
              <p:grpSp>
                <p:nvGrpSpPr>
                  <p:cNvPr id="558" name="Group 557">
                    <a:extLst>
                      <a:ext uri="{FF2B5EF4-FFF2-40B4-BE49-F238E27FC236}">
                        <a16:creationId xmlns:a16="http://schemas.microsoft.com/office/drawing/2014/main" id="{D7459518-074C-4334-8574-CCFFD453D4EB}"/>
                      </a:ext>
                    </a:extLst>
                  </p:cNvPr>
                  <p:cNvGrpSpPr/>
                  <p:nvPr/>
                </p:nvGrpSpPr>
                <p:grpSpPr>
                  <a:xfrm>
                    <a:off x="7631376" y="2040851"/>
                    <a:ext cx="1878937" cy="380954"/>
                    <a:chOff x="7631376" y="2040851"/>
                    <a:chExt cx="1878937" cy="380954"/>
                  </a:xfrm>
                </p:grpSpPr>
                <p:grpSp>
                  <p:nvGrpSpPr>
                    <p:cNvPr id="559" name="Group 558">
                      <a:extLst>
                        <a:ext uri="{FF2B5EF4-FFF2-40B4-BE49-F238E27FC236}">
                          <a16:creationId xmlns:a16="http://schemas.microsoft.com/office/drawing/2014/main" id="{A46A480D-CE4F-4868-A243-FFB20C561A38}"/>
                        </a:ext>
                      </a:extLst>
                    </p:cNvPr>
                    <p:cNvGrpSpPr/>
                    <p:nvPr/>
                  </p:nvGrpSpPr>
                  <p:grpSpPr>
                    <a:xfrm>
                      <a:off x="9227831" y="2099869"/>
                      <a:ext cx="282482" cy="262918"/>
                      <a:chOff x="10410826" y="1185863"/>
                      <a:chExt cx="755650" cy="755650"/>
                    </a:xfrm>
                    <a:solidFill>
                      <a:sysClr val="window" lastClr="FFFFFF"/>
                    </a:solidFill>
                  </p:grpSpPr>
                  <p:sp>
                    <p:nvSpPr>
                      <p:cNvPr id="580" name="Freeform 2367">
                        <a:extLst>
                          <a:ext uri="{FF2B5EF4-FFF2-40B4-BE49-F238E27FC236}">
                            <a16:creationId xmlns:a16="http://schemas.microsoft.com/office/drawing/2014/main" id="{D457808A-E690-445F-9F4D-68FF54E05D71}"/>
                          </a:ext>
                        </a:extLst>
                      </p:cNvPr>
                      <p:cNvSpPr>
                        <a:spLocks/>
                      </p:cNvSpPr>
                      <p:nvPr/>
                    </p:nvSpPr>
                    <p:spPr bwMode="auto">
                      <a:xfrm>
                        <a:off x="10877550" y="1685926"/>
                        <a:ext cx="104775" cy="104775"/>
                      </a:xfrm>
                      <a:custGeom>
                        <a:avLst/>
                        <a:gdLst>
                          <a:gd name="T0" fmla="*/ 216 w 274"/>
                          <a:gd name="T1" fmla="*/ 13 h 274"/>
                          <a:gd name="T2" fmla="*/ 12 w 274"/>
                          <a:gd name="T3" fmla="*/ 216 h 274"/>
                          <a:gd name="T4" fmla="*/ 12 w 274"/>
                          <a:gd name="T5" fmla="*/ 262 h 274"/>
                          <a:gd name="T6" fmla="*/ 58 w 274"/>
                          <a:gd name="T7" fmla="*/ 262 h 274"/>
                          <a:gd name="T8" fmla="*/ 261 w 274"/>
                          <a:gd name="T9" fmla="*/ 58 h 274"/>
                          <a:gd name="T10" fmla="*/ 261 w 274"/>
                          <a:gd name="T11" fmla="*/ 13 h 274"/>
                          <a:gd name="T12" fmla="*/ 216 w 274"/>
                          <a:gd name="T13" fmla="*/ 13 h 274"/>
                        </a:gdLst>
                        <a:ahLst/>
                        <a:cxnLst>
                          <a:cxn ang="0">
                            <a:pos x="T0" y="T1"/>
                          </a:cxn>
                          <a:cxn ang="0">
                            <a:pos x="T2" y="T3"/>
                          </a:cxn>
                          <a:cxn ang="0">
                            <a:pos x="T4" y="T5"/>
                          </a:cxn>
                          <a:cxn ang="0">
                            <a:pos x="T6" y="T7"/>
                          </a:cxn>
                          <a:cxn ang="0">
                            <a:pos x="T8" y="T9"/>
                          </a:cxn>
                          <a:cxn ang="0">
                            <a:pos x="T10" y="T11"/>
                          </a:cxn>
                          <a:cxn ang="0">
                            <a:pos x="T12" y="T13"/>
                          </a:cxn>
                        </a:cxnLst>
                        <a:rect l="0" t="0" r="r" b="b"/>
                        <a:pathLst>
                          <a:path w="274" h="274">
                            <a:moveTo>
                              <a:pt x="216" y="13"/>
                            </a:moveTo>
                            <a:cubicBezTo>
                              <a:pt x="12" y="216"/>
                              <a:pt x="12" y="216"/>
                              <a:pt x="12" y="216"/>
                            </a:cubicBezTo>
                            <a:cubicBezTo>
                              <a:pt x="0" y="229"/>
                              <a:pt x="0" y="249"/>
                              <a:pt x="12" y="262"/>
                            </a:cubicBezTo>
                            <a:cubicBezTo>
                              <a:pt x="25" y="274"/>
                              <a:pt x="45" y="274"/>
                              <a:pt x="58" y="262"/>
                            </a:cubicBezTo>
                            <a:cubicBezTo>
                              <a:pt x="261" y="58"/>
                              <a:pt x="261" y="58"/>
                              <a:pt x="261" y="58"/>
                            </a:cubicBezTo>
                            <a:cubicBezTo>
                              <a:pt x="274" y="46"/>
                              <a:pt x="274" y="25"/>
                              <a:pt x="261" y="13"/>
                            </a:cubicBezTo>
                            <a:cubicBezTo>
                              <a:pt x="249" y="0"/>
                              <a:pt x="228" y="0"/>
                              <a:pt x="21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81" name="Freeform 2368">
                        <a:extLst>
                          <a:ext uri="{FF2B5EF4-FFF2-40B4-BE49-F238E27FC236}">
                            <a16:creationId xmlns:a16="http://schemas.microsoft.com/office/drawing/2014/main" id="{72957E67-1522-4293-B06E-9A9B288396E5}"/>
                          </a:ext>
                        </a:extLst>
                      </p:cNvPr>
                      <p:cNvSpPr>
                        <a:spLocks/>
                      </p:cNvSpPr>
                      <p:nvPr/>
                    </p:nvSpPr>
                    <p:spPr bwMode="auto">
                      <a:xfrm>
                        <a:off x="10980738" y="1651001"/>
                        <a:ext cx="34925" cy="36513"/>
                      </a:xfrm>
                      <a:custGeom>
                        <a:avLst/>
                        <a:gdLst>
                          <a:gd name="T0" fmla="*/ 81 w 93"/>
                          <a:gd name="T1" fmla="*/ 12 h 93"/>
                          <a:gd name="T2" fmla="*/ 35 w 93"/>
                          <a:gd name="T3" fmla="*/ 12 h 93"/>
                          <a:gd name="T4" fmla="*/ 35 w 93"/>
                          <a:gd name="T5" fmla="*/ 12 h 93"/>
                          <a:gd name="T6" fmla="*/ 13 w 93"/>
                          <a:gd name="T7" fmla="*/ 35 h 93"/>
                          <a:gd name="T8" fmla="*/ 13 w 93"/>
                          <a:gd name="T9" fmla="*/ 80 h 93"/>
                          <a:gd name="T10" fmla="*/ 58 w 93"/>
                          <a:gd name="T11" fmla="*/ 80 h 93"/>
                          <a:gd name="T12" fmla="*/ 58 w 93"/>
                          <a:gd name="T13" fmla="*/ 80 h 93"/>
                          <a:gd name="T14" fmla="*/ 81 w 93"/>
                          <a:gd name="T15" fmla="*/ 58 h 93"/>
                          <a:gd name="T16" fmla="*/ 81 w 93"/>
                          <a:gd name="T17" fmla="*/ 12 h 93"/>
                          <a:gd name="T18" fmla="*/ 81 w 93"/>
                          <a:gd name="T19" fmla="*/ 1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81" y="12"/>
                            </a:moveTo>
                            <a:cubicBezTo>
                              <a:pt x="68" y="0"/>
                              <a:pt x="48" y="0"/>
                              <a:pt x="35" y="12"/>
                            </a:cubicBezTo>
                            <a:cubicBezTo>
                              <a:pt x="35" y="12"/>
                              <a:pt x="35" y="12"/>
                              <a:pt x="35" y="12"/>
                            </a:cubicBezTo>
                            <a:cubicBezTo>
                              <a:pt x="13" y="35"/>
                              <a:pt x="13" y="35"/>
                              <a:pt x="13" y="35"/>
                            </a:cubicBezTo>
                            <a:cubicBezTo>
                              <a:pt x="0" y="47"/>
                              <a:pt x="0" y="68"/>
                              <a:pt x="13" y="80"/>
                            </a:cubicBezTo>
                            <a:cubicBezTo>
                              <a:pt x="25" y="93"/>
                              <a:pt x="45" y="93"/>
                              <a:pt x="58" y="80"/>
                            </a:cubicBezTo>
                            <a:cubicBezTo>
                              <a:pt x="58" y="80"/>
                              <a:pt x="58" y="80"/>
                              <a:pt x="58" y="80"/>
                            </a:cubicBezTo>
                            <a:cubicBezTo>
                              <a:pt x="81" y="58"/>
                              <a:pt x="81" y="58"/>
                              <a:pt x="81" y="58"/>
                            </a:cubicBezTo>
                            <a:cubicBezTo>
                              <a:pt x="93" y="45"/>
                              <a:pt x="93" y="25"/>
                              <a:pt x="81" y="12"/>
                            </a:cubicBezTo>
                            <a:cubicBezTo>
                              <a:pt x="81" y="12"/>
                              <a:pt x="81" y="12"/>
                              <a:pt x="8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82" name="Freeform 2369">
                        <a:extLst>
                          <a:ext uri="{FF2B5EF4-FFF2-40B4-BE49-F238E27FC236}">
                            <a16:creationId xmlns:a16="http://schemas.microsoft.com/office/drawing/2014/main" id="{D166F018-3CD3-4D45-BBE9-14DB5AF114DE}"/>
                          </a:ext>
                        </a:extLst>
                      </p:cNvPr>
                      <p:cNvSpPr>
                        <a:spLocks noEditPoints="1"/>
                      </p:cNvSpPr>
                      <p:nvPr/>
                    </p:nvSpPr>
                    <p:spPr bwMode="auto">
                      <a:xfrm>
                        <a:off x="10410826" y="1185863"/>
                        <a:ext cx="755650" cy="755650"/>
                      </a:xfrm>
                      <a:custGeom>
                        <a:avLst/>
                        <a:gdLst>
                          <a:gd name="T0" fmla="*/ 1888 w 1984"/>
                          <a:gd name="T1" fmla="*/ 0 h 1984"/>
                          <a:gd name="T2" fmla="*/ 96 w 1984"/>
                          <a:gd name="T3" fmla="*/ 0 h 1984"/>
                          <a:gd name="T4" fmla="*/ 0 w 1984"/>
                          <a:gd name="T5" fmla="*/ 96 h 1984"/>
                          <a:gd name="T6" fmla="*/ 0 w 1984"/>
                          <a:gd name="T7" fmla="*/ 1888 h 1984"/>
                          <a:gd name="T8" fmla="*/ 96 w 1984"/>
                          <a:gd name="T9" fmla="*/ 1984 h 1984"/>
                          <a:gd name="T10" fmla="*/ 1888 w 1984"/>
                          <a:gd name="T11" fmla="*/ 1984 h 1984"/>
                          <a:gd name="T12" fmla="*/ 1984 w 1984"/>
                          <a:gd name="T13" fmla="*/ 1888 h 1984"/>
                          <a:gd name="T14" fmla="*/ 1984 w 1984"/>
                          <a:gd name="T15" fmla="*/ 96 h 1984"/>
                          <a:gd name="T16" fmla="*/ 1888 w 1984"/>
                          <a:gd name="T17" fmla="*/ 0 h 1984"/>
                          <a:gd name="T18" fmla="*/ 1920 w 1984"/>
                          <a:gd name="T19" fmla="*/ 1888 h 1984"/>
                          <a:gd name="T20" fmla="*/ 1888 w 1984"/>
                          <a:gd name="T21" fmla="*/ 1920 h 1984"/>
                          <a:gd name="T22" fmla="*/ 96 w 1984"/>
                          <a:gd name="T23" fmla="*/ 1920 h 1984"/>
                          <a:gd name="T24" fmla="*/ 64 w 1984"/>
                          <a:gd name="T25" fmla="*/ 1888 h 1984"/>
                          <a:gd name="T26" fmla="*/ 64 w 1984"/>
                          <a:gd name="T27" fmla="*/ 256 h 1984"/>
                          <a:gd name="T28" fmla="*/ 1920 w 1984"/>
                          <a:gd name="T29" fmla="*/ 256 h 1984"/>
                          <a:gd name="T30" fmla="*/ 1920 w 1984"/>
                          <a:gd name="T31" fmla="*/ 1888 h 1984"/>
                          <a:gd name="T32" fmla="*/ 1920 w 1984"/>
                          <a:gd name="T33" fmla="*/ 192 h 1984"/>
                          <a:gd name="T34" fmla="*/ 64 w 1984"/>
                          <a:gd name="T35" fmla="*/ 192 h 1984"/>
                          <a:gd name="T36" fmla="*/ 64 w 1984"/>
                          <a:gd name="T37" fmla="*/ 96 h 1984"/>
                          <a:gd name="T38" fmla="*/ 96 w 1984"/>
                          <a:gd name="T39" fmla="*/ 64 h 1984"/>
                          <a:gd name="T40" fmla="*/ 1888 w 1984"/>
                          <a:gd name="T41" fmla="*/ 64 h 1984"/>
                          <a:gd name="T42" fmla="*/ 1920 w 1984"/>
                          <a:gd name="T43" fmla="*/ 96 h 1984"/>
                          <a:gd name="T44" fmla="*/ 1920 w 1984"/>
                          <a:gd name="T45" fmla="*/ 192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84" h="1984">
                            <a:moveTo>
                              <a:pt x="1888" y="0"/>
                            </a:moveTo>
                            <a:cubicBezTo>
                              <a:pt x="96" y="0"/>
                              <a:pt x="96" y="0"/>
                              <a:pt x="96" y="0"/>
                            </a:cubicBezTo>
                            <a:cubicBezTo>
                              <a:pt x="43" y="0"/>
                              <a:pt x="0" y="43"/>
                              <a:pt x="0" y="96"/>
                            </a:cubicBezTo>
                            <a:cubicBezTo>
                              <a:pt x="0" y="1888"/>
                              <a:pt x="0" y="1888"/>
                              <a:pt x="0" y="1888"/>
                            </a:cubicBezTo>
                            <a:cubicBezTo>
                              <a:pt x="0" y="1941"/>
                              <a:pt x="43" y="1984"/>
                              <a:pt x="96" y="1984"/>
                            </a:cubicBezTo>
                            <a:cubicBezTo>
                              <a:pt x="1888" y="1984"/>
                              <a:pt x="1888" y="1984"/>
                              <a:pt x="1888" y="1984"/>
                            </a:cubicBezTo>
                            <a:cubicBezTo>
                              <a:pt x="1941" y="1984"/>
                              <a:pt x="1984" y="1941"/>
                              <a:pt x="1984" y="1888"/>
                            </a:cubicBezTo>
                            <a:cubicBezTo>
                              <a:pt x="1984" y="96"/>
                              <a:pt x="1984" y="96"/>
                              <a:pt x="1984" y="96"/>
                            </a:cubicBezTo>
                            <a:cubicBezTo>
                              <a:pt x="1984" y="43"/>
                              <a:pt x="1941" y="0"/>
                              <a:pt x="1888" y="0"/>
                            </a:cubicBezTo>
                            <a:close/>
                            <a:moveTo>
                              <a:pt x="1920" y="1888"/>
                            </a:moveTo>
                            <a:cubicBezTo>
                              <a:pt x="1920" y="1906"/>
                              <a:pt x="1906" y="1920"/>
                              <a:pt x="1888" y="1920"/>
                            </a:cubicBezTo>
                            <a:cubicBezTo>
                              <a:pt x="96" y="1920"/>
                              <a:pt x="96" y="1920"/>
                              <a:pt x="96" y="1920"/>
                            </a:cubicBezTo>
                            <a:cubicBezTo>
                              <a:pt x="78" y="1920"/>
                              <a:pt x="64" y="1906"/>
                              <a:pt x="64" y="1888"/>
                            </a:cubicBezTo>
                            <a:cubicBezTo>
                              <a:pt x="64" y="256"/>
                              <a:pt x="64" y="256"/>
                              <a:pt x="64" y="256"/>
                            </a:cubicBezTo>
                            <a:cubicBezTo>
                              <a:pt x="1920" y="256"/>
                              <a:pt x="1920" y="256"/>
                              <a:pt x="1920" y="256"/>
                            </a:cubicBezTo>
                            <a:lnTo>
                              <a:pt x="1920" y="1888"/>
                            </a:lnTo>
                            <a:close/>
                            <a:moveTo>
                              <a:pt x="1920" y="192"/>
                            </a:moveTo>
                            <a:cubicBezTo>
                              <a:pt x="64" y="192"/>
                              <a:pt x="64" y="192"/>
                              <a:pt x="64" y="192"/>
                            </a:cubicBezTo>
                            <a:cubicBezTo>
                              <a:pt x="64" y="96"/>
                              <a:pt x="64" y="96"/>
                              <a:pt x="64" y="96"/>
                            </a:cubicBezTo>
                            <a:cubicBezTo>
                              <a:pt x="64" y="78"/>
                              <a:pt x="78" y="64"/>
                              <a:pt x="96" y="64"/>
                            </a:cubicBezTo>
                            <a:cubicBezTo>
                              <a:pt x="1888" y="64"/>
                              <a:pt x="1888" y="64"/>
                              <a:pt x="1888" y="64"/>
                            </a:cubicBezTo>
                            <a:cubicBezTo>
                              <a:pt x="1906" y="64"/>
                              <a:pt x="1920" y="78"/>
                              <a:pt x="1920" y="96"/>
                            </a:cubicBezTo>
                            <a:lnTo>
                              <a:pt x="1920"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83" name="Freeform 2370">
                        <a:extLst>
                          <a:ext uri="{FF2B5EF4-FFF2-40B4-BE49-F238E27FC236}">
                            <a16:creationId xmlns:a16="http://schemas.microsoft.com/office/drawing/2014/main" id="{D51A19D1-EBF5-4C1D-B2F7-21D875F239C4}"/>
                          </a:ext>
                        </a:extLst>
                      </p:cNvPr>
                      <p:cNvSpPr>
                        <a:spLocks noEditPoints="1"/>
                      </p:cNvSpPr>
                      <p:nvPr/>
                    </p:nvSpPr>
                    <p:spPr bwMode="auto">
                      <a:xfrm>
                        <a:off x="10439400" y="1308101"/>
                        <a:ext cx="674688" cy="214313"/>
                      </a:xfrm>
                      <a:custGeom>
                        <a:avLst/>
                        <a:gdLst>
                          <a:gd name="T0" fmla="*/ 1493 w 1770"/>
                          <a:gd name="T1" fmla="*/ 0 h 562"/>
                          <a:gd name="T2" fmla="*/ 1233 w 1770"/>
                          <a:gd name="T3" fmla="*/ 256 h 562"/>
                          <a:gd name="T4" fmla="*/ 1159 w 1770"/>
                          <a:gd name="T5" fmla="*/ 305 h 562"/>
                          <a:gd name="T6" fmla="*/ 970 w 1770"/>
                          <a:gd name="T7" fmla="*/ 250 h 562"/>
                          <a:gd name="T8" fmla="*/ 817 w 1770"/>
                          <a:gd name="T9" fmla="*/ 144 h 562"/>
                          <a:gd name="T10" fmla="*/ 561 w 1770"/>
                          <a:gd name="T11" fmla="*/ 144 h 562"/>
                          <a:gd name="T12" fmla="*/ 467 w 1770"/>
                          <a:gd name="T13" fmla="*/ 306 h 562"/>
                          <a:gd name="T14" fmla="*/ 195 w 1770"/>
                          <a:gd name="T15" fmla="*/ 229 h 562"/>
                          <a:gd name="T16" fmla="*/ 23 w 1770"/>
                          <a:gd name="T17" fmla="*/ 146 h 562"/>
                          <a:gd name="T18" fmla="*/ 151 w 1770"/>
                          <a:gd name="T19" fmla="*/ 274 h 562"/>
                          <a:gd name="T20" fmla="*/ 287 w 1770"/>
                          <a:gd name="T21" fmla="*/ 358 h 562"/>
                          <a:gd name="T22" fmla="*/ 515 w 1770"/>
                          <a:gd name="T23" fmla="*/ 474 h 562"/>
                          <a:gd name="T24" fmla="*/ 622 w 1770"/>
                          <a:gd name="T25" fmla="*/ 253 h 562"/>
                          <a:gd name="T26" fmla="*/ 788 w 1770"/>
                          <a:gd name="T27" fmla="*/ 224 h 562"/>
                          <a:gd name="T28" fmla="*/ 984 w 1770"/>
                          <a:gd name="T29" fmla="*/ 471 h 562"/>
                          <a:gd name="T30" fmla="*/ 1168 w 1770"/>
                          <a:gd name="T31" fmla="*/ 372 h 562"/>
                          <a:gd name="T32" fmla="*/ 1299 w 1770"/>
                          <a:gd name="T33" fmla="*/ 428 h 562"/>
                          <a:gd name="T34" fmla="*/ 1317 w 1770"/>
                          <a:gd name="T35" fmla="*/ 446 h 562"/>
                          <a:gd name="T36" fmla="*/ 1670 w 1770"/>
                          <a:gd name="T37" fmla="*/ 75 h 562"/>
                          <a:gd name="T38" fmla="*/ 87 w 1770"/>
                          <a:gd name="T39" fmla="*/ 210 h 562"/>
                          <a:gd name="T40" fmla="*/ 132 w 1770"/>
                          <a:gd name="T41" fmla="*/ 166 h 562"/>
                          <a:gd name="T42" fmla="*/ 132 w 1770"/>
                          <a:gd name="T43" fmla="*/ 210 h 562"/>
                          <a:gd name="T44" fmla="*/ 356 w 1770"/>
                          <a:gd name="T45" fmla="*/ 461 h 562"/>
                          <a:gd name="T46" fmla="*/ 446 w 1770"/>
                          <a:gd name="T47" fmla="*/ 370 h 562"/>
                          <a:gd name="T48" fmla="*/ 734 w 1770"/>
                          <a:gd name="T49" fmla="*/ 189 h 562"/>
                          <a:gd name="T50" fmla="*/ 643 w 1770"/>
                          <a:gd name="T51" fmla="*/ 99 h 562"/>
                          <a:gd name="T52" fmla="*/ 753 w 1770"/>
                          <a:gd name="T53" fmla="*/ 144 h 562"/>
                          <a:gd name="T54" fmla="*/ 1086 w 1770"/>
                          <a:gd name="T55" fmla="*/ 401 h 562"/>
                          <a:gd name="T56" fmla="*/ 996 w 1770"/>
                          <a:gd name="T57" fmla="*/ 311 h 562"/>
                          <a:gd name="T58" fmla="*/ 1086 w 1770"/>
                          <a:gd name="T59" fmla="*/ 401 h 562"/>
                          <a:gd name="T60" fmla="*/ 1678 w 1770"/>
                          <a:gd name="T61" fmla="*/ 224 h 562"/>
                          <a:gd name="T62" fmla="*/ 1521 w 1770"/>
                          <a:gd name="T63" fmla="*/ 67 h 562"/>
                          <a:gd name="T64" fmla="*/ 1457 w 1770"/>
                          <a:gd name="T65" fmla="*/ 67 h 562"/>
                          <a:gd name="T66" fmla="*/ 1333 w 1770"/>
                          <a:gd name="T67" fmla="*/ 367 h 562"/>
                          <a:gd name="T68" fmla="*/ 1625 w 1770"/>
                          <a:gd name="T69" fmla="*/ 392 h 562"/>
                          <a:gd name="T70" fmla="*/ 1502 w 1770"/>
                          <a:gd name="T71" fmla="*/ 288 h 562"/>
                          <a:gd name="T72" fmla="*/ 1625 w 1770"/>
                          <a:gd name="T73" fmla="*/ 392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70" h="562">
                            <a:moveTo>
                              <a:pt x="1670" y="75"/>
                            </a:moveTo>
                            <a:cubicBezTo>
                              <a:pt x="1623" y="28"/>
                              <a:pt x="1559" y="1"/>
                              <a:pt x="1493" y="0"/>
                            </a:cubicBezTo>
                            <a:cubicBezTo>
                              <a:pt x="1490" y="0"/>
                              <a:pt x="1488" y="0"/>
                              <a:pt x="1485" y="0"/>
                            </a:cubicBezTo>
                            <a:cubicBezTo>
                              <a:pt x="1345" y="2"/>
                              <a:pt x="1233" y="116"/>
                              <a:pt x="1233" y="256"/>
                            </a:cubicBezTo>
                            <a:cubicBezTo>
                              <a:pt x="1233" y="260"/>
                              <a:pt x="1233" y="264"/>
                              <a:pt x="1233" y="268"/>
                            </a:cubicBezTo>
                            <a:cubicBezTo>
                              <a:pt x="1159" y="305"/>
                              <a:pt x="1159" y="305"/>
                              <a:pt x="1159" y="305"/>
                            </a:cubicBezTo>
                            <a:cubicBezTo>
                              <a:pt x="1131" y="241"/>
                              <a:pt x="1056" y="210"/>
                              <a:pt x="991" y="238"/>
                            </a:cubicBezTo>
                            <a:cubicBezTo>
                              <a:pt x="983" y="241"/>
                              <a:pt x="976" y="245"/>
                              <a:pt x="970" y="250"/>
                            </a:cubicBezTo>
                            <a:cubicBezTo>
                              <a:pt x="815" y="166"/>
                              <a:pt x="815" y="166"/>
                              <a:pt x="815" y="166"/>
                            </a:cubicBezTo>
                            <a:cubicBezTo>
                              <a:pt x="816" y="159"/>
                              <a:pt x="817" y="151"/>
                              <a:pt x="817" y="144"/>
                            </a:cubicBezTo>
                            <a:cubicBezTo>
                              <a:pt x="817" y="73"/>
                              <a:pt x="759" y="16"/>
                              <a:pt x="689" y="16"/>
                            </a:cubicBezTo>
                            <a:cubicBezTo>
                              <a:pt x="618" y="16"/>
                              <a:pt x="561" y="73"/>
                              <a:pt x="561" y="144"/>
                            </a:cubicBezTo>
                            <a:cubicBezTo>
                              <a:pt x="561" y="166"/>
                              <a:pt x="566" y="188"/>
                              <a:pt x="577" y="208"/>
                            </a:cubicBezTo>
                            <a:cubicBezTo>
                              <a:pt x="467" y="306"/>
                              <a:pt x="467" y="306"/>
                              <a:pt x="467" y="306"/>
                            </a:cubicBezTo>
                            <a:cubicBezTo>
                              <a:pt x="425" y="280"/>
                              <a:pt x="372" y="282"/>
                              <a:pt x="330" y="309"/>
                            </a:cubicBezTo>
                            <a:cubicBezTo>
                              <a:pt x="195" y="229"/>
                              <a:pt x="195" y="229"/>
                              <a:pt x="195" y="229"/>
                            </a:cubicBezTo>
                            <a:cubicBezTo>
                              <a:pt x="218" y="182"/>
                              <a:pt x="198" y="125"/>
                              <a:pt x="151" y="102"/>
                            </a:cubicBezTo>
                            <a:cubicBezTo>
                              <a:pt x="103" y="79"/>
                              <a:pt x="46" y="99"/>
                              <a:pt x="23" y="146"/>
                            </a:cubicBezTo>
                            <a:cubicBezTo>
                              <a:pt x="0" y="194"/>
                              <a:pt x="20" y="251"/>
                              <a:pt x="68" y="274"/>
                            </a:cubicBezTo>
                            <a:cubicBezTo>
                              <a:pt x="94" y="287"/>
                              <a:pt x="125" y="287"/>
                              <a:pt x="151" y="274"/>
                            </a:cubicBezTo>
                            <a:cubicBezTo>
                              <a:pt x="154" y="278"/>
                              <a:pt x="157" y="281"/>
                              <a:pt x="161" y="283"/>
                            </a:cubicBezTo>
                            <a:cubicBezTo>
                              <a:pt x="287" y="358"/>
                              <a:pt x="287" y="358"/>
                              <a:pt x="287" y="358"/>
                            </a:cubicBezTo>
                            <a:cubicBezTo>
                              <a:pt x="255" y="421"/>
                              <a:pt x="280" y="498"/>
                              <a:pt x="343" y="530"/>
                            </a:cubicBezTo>
                            <a:cubicBezTo>
                              <a:pt x="406" y="562"/>
                              <a:pt x="483" y="537"/>
                              <a:pt x="515" y="474"/>
                            </a:cubicBezTo>
                            <a:cubicBezTo>
                              <a:pt x="535" y="435"/>
                              <a:pt x="534" y="389"/>
                              <a:pt x="512" y="352"/>
                            </a:cubicBezTo>
                            <a:cubicBezTo>
                              <a:pt x="622" y="253"/>
                              <a:pt x="622" y="253"/>
                              <a:pt x="622" y="253"/>
                            </a:cubicBezTo>
                            <a:cubicBezTo>
                              <a:pt x="673" y="284"/>
                              <a:pt x="737" y="276"/>
                              <a:pt x="779" y="235"/>
                            </a:cubicBezTo>
                            <a:cubicBezTo>
                              <a:pt x="782" y="231"/>
                              <a:pt x="785" y="228"/>
                              <a:pt x="788" y="224"/>
                            </a:cubicBezTo>
                            <a:cubicBezTo>
                              <a:pt x="926" y="299"/>
                              <a:pt x="926" y="299"/>
                              <a:pt x="926" y="299"/>
                            </a:cubicBezTo>
                            <a:cubicBezTo>
                              <a:pt x="895" y="362"/>
                              <a:pt x="921" y="439"/>
                              <a:pt x="984" y="471"/>
                            </a:cubicBezTo>
                            <a:cubicBezTo>
                              <a:pt x="1047" y="502"/>
                              <a:pt x="1124" y="476"/>
                              <a:pt x="1156" y="413"/>
                            </a:cubicBezTo>
                            <a:cubicBezTo>
                              <a:pt x="1162" y="400"/>
                              <a:pt x="1166" y="387"/>
                              <a:pt x="1168" y="372"/>
                            </a:cubicBezTo>
                            <a:cubicBezTo>
                              <a:pt x="1245" y="334"/>
                              <a:pt x="1245" y="334"/>
                              <a:pt x="1245" y="334"/>
                            </a:cubicBezTo>
                            <a:cubicBezTo>
                              <a:pt x="1256" y="369"/>
                              <a:pt x="1275" y="401"/>
                              <a:pt x="1299" y="428"/>
                            </a:cubicBezTo>
                            <a:cubicBezTo>
                              <a:pt x="1301" y="432"/>
                              <a:pt x="1303" y="436"/>
                              <a:pt x="1306" y="439"/>
                            </a:cubicBezTo>
                            <a:cubicBezTo>
                              <a:pt x="1309" y="442"/>
                              <a:pt x="1313" y="444"/>
                              <a:pt x="1317" y="446"/>
                            </a:cubicBezTo>
                            <a:cubicBezTo>
                              <a:pt x="1422" y="540"/>
                              <a:pt x="1584" y="532"/>
                              <a:pt x="1679" y="427"/>
                            </a:cubicBezTo>
                            <a:cubicBezTo>
                              <a:pt x="1770" y="326"/>
                              <a:pt x="1766" y="171"/>
                              <a:pt x="1670" y="75"/>
                            </a:cubicBezTo>
                            <a:close/>
                            <a:moveTo>
                              <a:pt x="132" y="210"/>
                            </a:moveTo>
                            <a:cubicBezTo>
                              <a:pt x="119" y="223"/>
                              <a:pt x="99" y="223"/>
                              <a:pt x="87" y="210"/>
                            </a:cubicBezTo>
                            <a:cubicBezTo>
                              <a:pt x="75" y="198"/>
                              <a:pt x="75" y="178"/>
                              <a:pt x="87" y="166"/>
                            </a:cubicBezTo>
                            <a:cubicBezTo>
                              <a:pt x="99" y="153"/>
                              <a:pt x="119" y="153"/>
                              <a:pt x="132" y="166"/>
                            </a:cubicBezTo>
                            <a:cubicBezTo>
                              <a:pt x="132" y="166"/>
                              <a:pt x="132" y="166"/>
                              <a:pt x="132" y="166"/>
                            </a:cubicBezTo>
                            <a:cubicBezTo>
                              <a:pt x="144" y="178"/>
                              <a:pt x="144" y="198"/>
                              <a:pt x="132" y="210"/>
                            </a:cubicBezTo>
                            <a:close/>
                            <a:moveTo>
                              <a:pt x="446" y="461"/>
                            </a:moveTo>
                            <a:cubicBezTo>
                              <a:pt x="421" y="486"/>
                              <a:pt x="381" y="486"/>
                              <a:pt x="356" y="461"/>
                            </a:cubicBezTo>
                            <a:cubicBezTo>
                              <a:pt x="331" y="436"/>
                              <a:pt x="331" y="395"/>
                              <a:pt x="356" y="370"/>
                            </a:cubicBezTo>
                            <a:cubicBezTo>
                              <a:pt x="381" y="345"/>
                              <a:pt x="421" y="345"/>
                              <a:pt x="446" y="370"/>
                            </a:cubicBezTo>
                            <a:cubicBezTo>
                              <a:pt x="471" y="395"/>
                              <a:pt x="471" y="436"/>
                              <a:pt x="446" y="461"/>
                            </a:cubicBezTo>
                            <a:close/>
                            <a:moveTo>
                              <a:pt x="734" y="189"/>
                            </a:moveTo>
                            <a:cubicBezTo>
                              <a:pt x="709" y="214"/>
                              <a:pt x="668" y="214"/>
                              <a:pt x="643" y="189"/>
                            </a:cubicBezTo>
                            <a:cubicBezTo>
                              <a:pt x="618" y="164"/>
                              <a:pt x="618" y="124"/>
                              <a:pt x="643" y="99"/>
                            </a:cubicBezTo>
                            <a:cubicBezTo>
                              <a:pt x="668" y="74"/>
                              <a:pt x="709" y="74"/>
                              <a:pt x="734" y="99"/>
                            </a:cubicBezTo>
                            <a:cubicBezTo>
                              <a:pt x="746" y="111"/>
                              <a:pt x="753" y="127"/>
                              <a:pt x="753" y="144"/>
                            </a:cubicBezTo>
                            <a:cubicBezTo>
                              <a:pt x="753" y="161"/>
                              <a:pt x="746" y="177"/>
                              <a:pt x="734" y="189"/>
                            </a:cubicBezTo>
                            <a:close/>
                            <a:moveTo>
                              <a:pt x="1086" y="401"/>
                            </a:moveTo>
                            <a:cubicBezTo>
                              <a:pt x="1061" y="426"/>
                              <a:pt x="1021" y="426"/>
                              <a:pt x="996" y="401"/>
                            </a:cubicBezTo>
                            <a:cubicBezTo>
                              <a:pt x="971" y="376"/>
                              <a:pt x="971" y="336"/>
                              <a:pt x="996" y="311"/>
                            </a:cubicBezTo>
                            <a:cubicBezTo>
                              <a:pt x="1021" y="286"/>
                              <a:pt x="1061" y="286"/>
                              <a:pt x="1086" y="311"/>
                            </a:cubicBezTo>
                            <a:cubicBezTo>
                              <a:pt x="1111" y="336"/>
                              <a:pt x="1111" y="376"/>
                              <a:pt x="1086" y="401"/>
                            </a:cubicBezTo>
                            <a:close/>
                            <a:moveTo>
                              <a:pt x="1521" y="67"/>
                            </a:moveTo>
                            <a:cubicBezTo>
                              <a:pt x="1602" y="80"/>
                              <a:pt x="1665" y="143"/>
                              <a:pt x="1678" y="224"/>
                            </a:cubicBezTo>
                            <a:cubicBezTo>
                              <a:pt x="1521" y="224"/>
                              <a:pt x="1521" y="224"/>
                              <a:pt x="1521" y="224"/>
                            </a:cubicBezTo>
                            <a:lnTo>
                              <a:pt x="1521" y="67"/>
                            </a:lnTo>
                            <a:close/>
                            <a:moveTo>
                              <a:pt x="1297" y="256"/>
                            </a:moveTo>
                            <a:cubicBezTo>
                              <a:pt x="1297" y="162"/>
                              <a:pt x="1365" y="82"/>
                              <a:pt x="1457" y="67"/>
                            </a:cubicBezTo>
                            <a:cubicBezTo>
                              <a:pt x="1457" y="243"/>
                              <a:pt x="1457" y="243"/>
                              <a:pt x="1457" y="243"/>
                            </a:cubicBezTo>
                            <a:cubicBezTo>
                              <a:pt x="1333" y="367"/>
                              <a:pt x="1333" y="367"/>
                              <a:pt x="1333" y="367"/>
                            </a:cubicBezTo>
                            <a:cubicBezTo>
                              <a:pt x="1309" y="335"/>
                              <a:pt x="1297" y="296"/>
                              <a:pt x="1297" y="256"/>
                            </a:cubicBezTo>
                            <a:close/>
                            <a:moveTo>
                              <a:pt x="1625" y="392"/>
                            </a:moveTo>
                            <a:cubicBezTo>
                              <a:pt x="1558" y="458"/>
                              <a:pt x="1454" y="467"/>
                              <a:pt x="1378" y="412"/>
                            </a:cubicBezTo>
                            <a:cubicBezTo>
                              <a:pt x="1502" y="288"/>
                              <a:pt x="1502" y="288"/>
                              <a:pt x="1502" y="288"/>
                            </a:cubicBezTo>
                            <a:cubicBezTo>
                              <a:pt x="1678" y="288"/>
                              <a:pt x="1678" y="288"/>
                              <a:pt x="1678" y="288"/>
                            </a:cubicBezTo>
                            <a:cubicBezTo>
                              <a:pt x="1672" y="327"/>
                              <a:pt x="1653" y="364"/>
                              <a:pt x="1625" y="3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84" name="Freeform 2371">
                        <a:extLst>
                          <a:ext uri="{FF2B5EF4-FFF2-40B4-BE49-F238E27FC236}">
                            <a16:creationId xmlns:a16="http://schemas.microsoft.com/office/drawing/2014/main" id="{A65DB8D1-F026-47AF-A7BF-0EC2C43AF46E}"/>
                          </a:ext>
                        </a:extLst>
                      </p:cNvPr>
                      <p:cNvSpPr>
                        <a:spLocks noEditPoints="1"/>
                      </p:cNvSpPr>
                      <p:nvPr/>
                    </p:nvSpPr>
                    <p:spPr bwMode="auto">
                      <a:xfrm>
                        <a:off x="10544175" y="1547813"/>
                        <a:ext cx="576263" cy="346075"/>
                      </a:xfrm>
                      <a:custGeom>
                        <a:avLst/>
                        <a:gdLst>
                          <a:gd name="T0" fmla="*/ 1475 w 1512"/>
                          <a:gd name="T1" fmla="*/ 83 h 908"/>
                          <a:gd name="T2" fmla="*/ 1429 w 1512"/>
                          <a:gd name="T3" fmla="*/ 37 h 908"/>
                          <a:gd name="T4" fmla="*/ 1294 w 1512"/>
                          <a:gd name="T5" fmla="*/ 37 h 908"/>
                          <a:gd name="T6" fmla="*/ 705 w 1512"/>
                          <a:gd name="T7" fmla="*/ 626 h 908"/>
                          <a:gd name="T8" fmla="*/ 697 w 1512"/>
                          <a:gd name="T9" fmla="*/ 641 h 908"/>
                          <a:gd name="T10" fmla="*/ 652 w 1512"/>
                          <a:gd name="T11" fmla="*/ 818 h 908"/>
                          <a:gd name="T12" fmla="*/ 627 w 1512"/>
                          <a:gd name="T13" fmla="*/ 844 h 908"/>
                          <a:gd name="T14" fmla="*/ 32 w 1512"/>
                          <a:gd name="T15" fmla="*/ 844 h 908"/>
                          <a:gd name="T16" fmla="*/ 0 w 1512"/>
                          <a:gd name="T17" fmla="*/ 876 h 908"/>
                          <a:gd name="T18" fmla="*/ 32 w 1512"/>
                          <a:gd name="T19" fmla="*/ 908 h 908"/>
                          <a:gd name="T20" fmla="*/ 640 w 1512"/>
                          <a:gd name="T21" fmla="*/ 908 h 908"/>
                          <a:gd name="T22" fmla="*/ 663 w 1512"/>
                          <a:gd name="T23" fmla="*/ 899 h 908"/>
                          <a:gd name="T24" fmla="*/ 704 w 1512"/>
                          <a:gd name="T25" fmla="*/ 857 h 908"/>
                          <a:gd name="T26" fmla="*/ 871 w 1512"/>
                          <a:gd name="T27" fmla="*/ 815 h 908"/>
                          <a:gd name="T28" fmla="*/ 886 w 1512"/>
                          <a:gd name="T29" fmla="*/ 807 h 908"/>
                          <a:gd name="T30" fmla="*/ 1361 w 1512"/>
                          <a:gd name="T31" fmla="*/ 332 h 908"/>
                          <a:gd name="T32" fmla="*/ 1429 w 1512"/>
                          <a:gd name="T33" fmla="*/ 264 h 908"/>
                          <a:gd name="T34" fmla="*/ 1475 w 1512"/>
                          <a:gd name="T35" fmla="*/ 218 h 908"/>
                          <a:gd name="T36" fmla="*/ 1475 w 1512"/>
                          <a:gd name="T37" fmla="*/ 83 h 908"/>
                          <a:gd name="T38" fmla="*/ 727 w 1512"/>
                          <a:gd name="T39" fmla="*/ 785 h 908"/>
                          <a:gd name="T40" fmla="*/ 754 w 1512"/>
                          <a:gd name="T41" fmla="*/ 675 h 908"/>
                          <a:gd name="T42" fmla="*/ 837 w 1512"/>
                          <a:gd name="T43" fmla="*/ 758 h 908"/>
                          <a:gd name="T44" fmla="*/ 727 w 1512"/>
                          <a:gd name="T45" fmla="*/ 785 h 908"/>
                          <a:gd name="T46" fmla="*/ 886 w 1512"/>
                          <a:gd name="T47" fmla="*/ 716 h 908"/>
                          <a:gd name="T48" fmla="*/ 796 w 1512"/>
                          <a:gd name="T49" fmla="*/ 626 h 908"/>
                          <a:gd name="T50" fmla="*/ 1203 w 1512"/>
                          <a:gd name="T51" fmla="*/ 218 h 908"/>
                          <a:gd name="T52" fmla="*/ 1294 w 1512"/>
                          <a:gd name="T53" fmla="*/ 309 h 908"/>
                          <a:gd name="T54" fmla="*/ 886 w 1512"/>
                          <a:gd name="T55" fmla="*/ 716 h 908"/>
                          <a:gd name="T56" fmla="*/ 1339 w 1512"/>
                          <a:gd name="T57" fmla="*/ 264 h 908"/>
                          <a:gd name="T58" fmla="*/ 1248 w 1512"/>
                          <a:gd name="T59" fmla="*/ 173 h 908"/>
                          <a:gd name="T60" fmla="*/ 1271 w 1512"/>
                          <a:gd name="T61" fmla="*/ 151 h 908"/>
                          <a:gd name="T62" fmla="*/ 1361 w 1512"/>
                          <a:gd name="T63" fmla="*/ 241 h 908"/>
                          <a:gd name="T64" fmla="*/ 1339 w 1512"/>
                          <a:gd name="T65" fmla="*/ 264 h 908"/>
                          <a:gd name="T66" fmla="*/ 1429 w 1512"/>
                          <a:gd name="T67" fmla="*/ 173 h 908"/>
                          <a:gd name="T68" fmla="*/ 1407 w 1512"/>
                          <a:gd name="T69" fmla="*/ 196 h 908"/>
                          <a:gd name="T70" fmla="*/ 1316 w 1512"/>
                          <a:gd name="T71" fmla="*/ 105 h 908"/>
                          <a:gd name="T72" fmla="*/ 1339 w 1512"/>
                          <a:gd name="T73" fmla="*/ 83 h 908"/>
                          <a:gd name="T74" fmla="*/ 1384 w 1512"/>
                          <a:gd name="T75" fmla="*/ 83 h 908"/>
                          <a:gd name="T76" fmla="*/ 1429 w 1512"/>
                          <a:gd name="T77" fmla="*/ 128 h 908"/>
                          <a:gd name="T78" fmla="*/ 1429 w 1512"/>
                          <a:gd name="T79" fmla="*/ 173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2" h="908">
                            <a:moveTo>
                              <a:pt x="1475" y="83"/>
                            </a:moveTo>
                            <a:cubicBezTo>
                              <a:pt x="1429" y="37"/>
                              <a:pt x="1429" y="37"/>
                              <a:pt x="1429" y="37"/>
                            </a:cubicBezTo>
                            <a:cubicBezTo>
                              <a:pt x="1392" y="0"/>
                              <a:pt x="1331" y="0"/>
                              <a:pt x="1294" y="37"/>
                            </a:cubicBezTo>
                            <a:cubicBezTo>
                              <a:pt x="705" y="626"/>
                              <a:pt x="705" y="626"/>
                              <a:pt x="705" y="626"/>
                            </a:cubicBezTo>
                            <a:cubicBezTo>
                              <a:pt x="701" y="630"/>
                              <a:pt x="698" y="635"/>
                              <a:pt x="697" y="641"/>
                            </a:cubicBezTo>
                            <a:cubicBezTo>
                              <a:pt x="652" y="818"/>
                              <a:pt x="652" y="818"/>
                              <a:pt x="652" y="818"/>
                            </a:cubicBezTo>
                            <a:cubicBezTo>
                              <a:pt x="627" y="844"/>
                              <a:pt x="627" y="844"/>
                              <a:pt x="627" y="844"/>
                            </a:cubicBezTo>
                            <a:cubicBezTo>
                              <a:pt x="32" y="844"/>
                              <a:pt x="32" y="844"/>
                              <a:pt x="32" y="844"/>
                            </a:cubicBezTo>
                            <a:cubicBezTo>
                              <a:pt x="14" y="844"/>
                              <a:pt x="0" y="858"/>
                              <a:pt x="0" y="876"/>
                            </a:cubicBezTo>
                            <a:cubicBezTo>
                              <a:pt x="0" y="894"/>
                              <a:pt x="14" y="908"/>
                              <a:pt x="32" y="908"/>
                            </a:cubicBezTo>
                            <a:cubicBezTo>
                              <a:pt x="640" y="908"/>
                              <a:pt x="640" y="908"/>
                              <a:pt x="640" y="908"/>
                            </a:cubicBezTo>
                            <a:cubicBezTo>
                              <a:pt x="648" y="908"/>
                              <a:pt x="657" y="905"/>
                              <a:pt x="663" y="899"/>
                            </a:cubicBezTo>
                            <a:cubicBezTo>
                              <a:pt x="704" y="857"/>
                              <a:pt x="704" y="857"/>
                              <a:pt x="704" y="857"/>
                            </a:cubicBezTo>
                            <a:cubicBezTo>
                              <a:pt x="871" y="815"/>
                              <a:pt x="871" y="815"/>
                              <a:pt x="871" y="815"/>
                            </a:cubicBezTo>
                            <a:cubicBezTo>
                              <a:pt x="877" y="814"/>
                              <a:pt x="882" y="811"/>
                              <a:pt x="886" y="807"/>
                            </a:cubicBezTo>
                            <a:cubicBezTo>
                              <a:pt x="1361" y="332"/>
                              <a:pt x="1361" y="332"/>
                              <a:pt x="1361" y="332"/>
                            </a:cubicBezTo>
                            <a:cubicBezTo>
                              <a:pt x="1429" y="264"/>
                              <a:pt x="1429" y="264"/>
                              <a:pt x="1429" y="264"/>
                            </a:cubicBezTo>
                            <a:cubicBezTo>
                              <a:pt x="1475" y="218"/>
                              <a:pt x="1475" y="218"/>
                              <a:pt x="1475" y="218"/>
                            </a:cubicBezTo>
                            <a:cubicBezTo>
                              <a:pt x="1512" y="181"/>
                              <a:pt x="1512" y="120"/>
                              <a:pt x="1475" y="83"/>
                            </a:cubicBezTo>
                            <a:close/>
                            <a:moveTo>
                              <a:pt x="727" y="785"/>
                            </a:moveTo>
                            <a:cubicBezTo>
                              <a:pt x="754" y="675"/>
                              <a:pt x="754" y="675"/>
                              <a:pt x="754" y="675"/>
                            </a:cubicBezTo>
                            <a:cubicBezTo>
                              <a:pt x="837" y="758"/>
                              <a:pt x="837" y="758"/>
                              <a:pt x="837" y="758"/>
                            </a:cubicBezTo>
                            <a:lnTo>
                              <a:pt x="727" y="785"/>
                            </a:lnTo>
                            <a:close/>
                            <a:moveTo>
                              <a:pt x="886" y="716"/>
                            </a:moveTo>
                            <a:cubicBezTo>
                              <a:pt x="796" y="626"/>
                              <a:pt x="796" y="626"/>
                              <a:pt x="796" y="626"/>
                            </a:cubicBezTo>
                            <a:cubicBezTo>
                              <a:pt x="1203" y="218"/>
                              <a:pt x="1203" y="218"/>
                              <a:pt x="1203" y="218"/>
                            </a:cubicBezTo>
                            <a:cubicBezTo>
                              <a:pt x="1294" y="309"/>
                              <a:pt x="1294" y="309"/>
                              <a:pt x="1294" y="309"/>
                            </a:cubicBezTo>
                            <a:lnTo>
                              <a:pt x="886" y="716"/>
                            </a:lnTo>
                            <a:close/>
                            <a:moveTo>
                              <a:pt x="1339" y="264"/>
                            </a:moveTo>
                            <a:cubicBezTo>
                              <a:pt x="1248" y="173"/>
                              <a:pt x="1248" y="173"/>
                              <a:pt x="1248" y="173"/>
                            </a:cubicBezTo>
                            <a:cubicBezTo>
                              <a:pt x="1271" y="151"/>
                              <a:pt x="1271" y="151"/>
                              <a:pt x="1271" y="151"/>
                            </a:cubicBezTo>
                            <a:cubicBezTo>
                              <a:pt x="1361" y="241"/>
                              <a:pt x="1361" y="241"/>
                              <a:pt x="1361" y="241"/>
                            </a:cubicBezTo>
                            <a:lnTo>
                              <a:pt x="1339" y="264"/>
                            </a:lnTo>
                            <a:close/>
                            <a:moveTo>
                              <a:pt x="1429" y="173"/>
                            </a:moveTo>
                            <a:cubicBezTo>
                              <a:pt x="1407" y="196"/>
                              <a:pt x="1407" y="196"/>
                              <a:pt x="1407" y="196"/>
                            </a:cubicBezTo>
                            <a:cubicBezTo>
                              <a:pt x="1316" y="105"/>
                              <a:pt x="1316" y="105"/>
                              <a:pt x="1316" y="105"/>
                            </a:cubicBezTo>
                            <a:cubicBezTo>
                              <a:pt x="1339" y="83"/>
                              <a:pt x="1339" y="83"/>
                              <a:pt x="1339" y="83"/>
                            </a:cubicBezTo>
                            <a:cubicBezTo>
                              <a:pt x="1351" y="70"/>
                              <a:pt x="1372" y="70"/>
                              <a:pt x="1384" y="83"/>
                            </a:cubicBezTo>
                            <a:cubicBezTo>
                              <a:pt x="1429" y="128"/>
                              <a:pt x="1429" y="128"/>
                              <a:pt x="1429" y="128"/>
                            </a:cubicBezTo>
                            <a:cubicBezTo>
                              <a:pt x="1442" y="140"/>
                              <a:pt x="1442" y="161"/>
                              <a:pt x="1429" y="1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85" name="Oval 2372">
                        <a:extLst>
                          <a:ext uri="{FF2B5EF4-FFF2-40B4-BE49-F238E27FC236}">
                            <a16:creationId xmlns:a16="http://schemas.microsoft.com/office/drawing/2014/main" id="{19E60D77-AE83-423C-A955-CD93FA5F1621}"/>
                          </a:ext>
                        </a:extLst>
                      </p:cNvPr>
                      <p:cNvSpPr>
                        <a:spLocks noChangeArrowheads="1"/>
                      </p:cNvSpPr>
                      <p:nvPr/>
                    </p:nvSpPr>
                    <p:spPr bwMode="auto">
                      <a:xfrm>
                        <a:off x="10447338"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86" name="Oval 2373">
                        <a:extLst>
                          <a:ext uri="{FF2B5EF4-FFF2-40B4-BE49-F238E27FC236}">
                            <a16:creationId xmlns:a16="http://schemas.microsoft.com/office/drawing/2014/main" id="{36E855B1-A909-43F7-9CAD-EA8E1C137F9B}"/>
                          </a:ext>
                        </a:extLst>
                      </p:cNvPr>
                      <p:cNvSpPr>
                        <a:spLocks noChangeArrowheads="1"/>
                      </p:cNvSpPr>
                      <p:nvPr/>
                    </p:nvSpPr>
                    <p:spPr bwMode="auto">
                      <a:xfrm>
                        <a:off x="10483850"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87" name="Oval 2374">
                        <a:extLst>
                          <a:ext uri="{FF2B5EF4-FFF2-40B4-BE49-F238E27FC236}">
                            <a16:creationId xmlns:a16="http://schemas.microsoft.com/office/drawing/2014/main" id="{6DDE11B7-AA9F-4F64-BDEB-CFAA10CCE6E5}"/>
                          </a:ext>
                        </a:extLst>
                      </p:cNvPr>
                      <p:cNvSpPr>
                        <a:spLocks noChangeArrowheads="1"/>
                      </p:cNvSpPr>
                      <p:nvPr/>
                    </p:nvSpPr>
                    <p:spPr bwMode="auto">
                      <a:xfrm>
                        <a:off x="10520363"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88" name="Freeform 2375">
                        <a:extLst>
                          <a:ext uri="{FF2B5EF4-FFF2-40B4-BE49-F238E27FC236}">
                            <a16:creationId xmlns:a16="http://schemas.microsoft.com/office/drawing/2014/main" id="{F8BCFC52-B052-4B76-978C-8251A0914379}"/>
                          </a:ext>
                        </a:extLst>
                      </p:cNvPr>
                      <p:cNvSpPr>
                        <a:spLocks noEditPoints="1"/>
                      </p:cNvSpPr>
                      <p:nvPr/>
                    </p:nvSpPr>
                    <p:spPr bwMode="auto">
                      <a:xfrm>
                        <a:off x="10447338" y="1539876"/>
                        <a:ext cx="341313" cy="73025"/>
                      </a:xfrm>
                      <a:custGeom>
                        <a:avLst/>
                        <a:gdLst>
                          <a:gd name="T0" fmla="*/ 896 w 896"/>
                          <a:gd name="T1" fmla="*/ 160 h 192"/>
                          <a:gd name="T2" fmla="*/ 896 w 896"/>
                          <a:gd name="T3" fmla="*/ 32 h 192"/>
                          <a:gd name="T4" fmla="*/ 864 w 896"/>
                          <a:gd name="T5" fmla="*/ 0 h 192"/>
                          <a:gd name="T6" fmla="*/ 32 w 896"/>
                          <a:gd name="T7" fmla="*/ 0 h 192"/>
                          <a:gd name="T8" fmla="*/ 0 w 896"/>
                          <a:gd name="T9" fmla="*/ 32 h 192"/>
                          <a:gd name="T10" fmla="*/ 0 w 896"/>
                          <a:gd name="T11" fmla="*/ 160 h 192"/>
                          <a:gd name="T12" fmla="*/ 32 w 896"/>
                          <a:gd name="T13" fmla="*/ 192 h 192"/>
                          <a:gd name="T14" fmla="*/ 864 w 896"/>
                          <a:gd name="T15" fmla="*/ 192 h 192"/>
                          <a:gd name="T16" fmla="*/ 896 w 896"/>
                          <a:gd name="T17" fmla="*/ 160 h 192"/>
                          <a:gd name="T18" fmla="*/ 832 w 896"/>
                          <a:gd name="T19" fmla="*/ 128 h 192"/>
                          <a:gd name="T20" fmla="*/ 64 w 896"/>
                          <a:gd name="T21" fmla="*/ 128 h 192"/>
                          <a:gd name="T22" fmla="*/ 64 w 896"/>
                          <a:gd name="T23" fmla="*/ 64 h 192"/>
                          <a:gd name="T24" fmla="*/ 832 w 896"/>
                          <a:gd name="T25" fmla="*/ 64 h 192"/>
                          <a:gd name="T26" fmla="*/ 832 w 896"/>
                          <a:gd name="T27" fmla="*/ 12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6" h="192">
                            <a:moveTo>
                              <a:pt x="896" y="160"/>
                            </a:moveTo>
                            <a:cubicBezTo>
                              <a:pt x="896" y="32"/>
                              <a:pt x="896" y="32"/>
                              <a:pt x="896" y="32"/>
                            </a:cubicBezTo>
                            <a:cubicBezTo>
                              <a:pt x="896" y="14"/>
                              <a:pt x="882" y="0"/>
                              <a:pt x="864" y="0"/>
                            </a:cubicBezTo>
                            <a:cubicBezTo>
                              <a:pt x="32" y="0"/>
                              <a:pt x="32" y="0"/>
                              <a:pt x="32" y="0"/>
                            </a:cubicBezTo>
                            <a:cubicBezTo>
                              <a:pt x="14" y="0"/>
                              <a:pt x="0" y="14"/>
                              <a:pt x="0" y="32"/>
                            </a:cubicBezTo>
                            <a:cubicBezTo>
                              <a:pt x="0" y="160"/>
                              <a:pt x="0" y="160"/>
                              <a:pt x="0" y="160"/>
                            </a:cubicBezTo>
                            <a:cubicBezTo>
                              <a:pt x="0" y="178"/>
                              <a:pt x="14" y="192"/>
                              <a:pt x="32" y="192"/>
                            </a:cubicBezTo>
                            <a:cubicBezTo>
                              <a:pt x="864" y="192"/>
                              <a:pt x="864" y="192"/>
                              <a:pt x="864" y="192"/>
                            </a:cubicBezTo>
                            <a:cubicBezTo>
                              <a:pt x="882" y="192"/>
                              <a:pt x="896" y="178"/>
                              <a:pt x="896" y="160"/>
                            </a:cubicBezTo>
                            <a:close/>
                            <a:moveTo>
                              <a:pt x="832" y="128"/>
                            </a:moveTo>
                            <a:cubicBezTo>
                              <a:pt x="64" y="128"/>
                              <a:pt x="64" y="128"/>
                              <a:pt x="64" y="128"/>
                            </a:cubicBezTo>
                            <a:cubicBezTo>
                              <a:pt x="64" y="64"/>
                              <a:pt x="64" y="64"/>
                              <a:pt x="64" y="64"/>
                            </a:cubicBezTo>
                            <a:cubicBezTo>
                              <a:pt x="832" y="64"/>
                              <a:pt x="832" y="64"/>
                              <a:pt x="832" y="64"/>
                            </a:cubicBezTo>
                            <a:lnTo>
                              <a:pt x="832"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89" name="Freeform 2376">
                        <a:extLst>
                          <a:ext uri="{FF2B5EF4-FFF2-40B4-BE49-F238E27FC236}">
                            <a16:creationId xmlns:a16="http://schemas.microsoft.com/office/drawing/2014/main" id="{F4B6DC75-E271-4E9A-8D69-D95A2BB45EF1}"/>
                          </a:ext>
                        </a:extLst>
                      </p:cNvPr>
                      <p:cNvSpPr>
                        <a:spLocks/>
                      </p:cNvSpPr>
                      <p:nvPr/>
                    </p:nvSpPr>
                    <p:spPr bwMode="auto">
                      <a:xfrm>
                        <a:off x="10447338" y="1625601"/>
                        <a:ext cx="315913" cy="23813"/>
                      </a:xfrm>
                      <a:custGeom>
                        <a:avLst/>
                        <a:gdLst>
                          <a:gd name="T0" fmla="*/ 832 w 832"/>
                          <a:gd name="T1" fmla="*/ 32 h 64"/>
                          <a:gd name="T2" fmla="*/ 800 w 832"/>
                          <a:gd name="T3" fmla="*/ 0 h 64"/>
                          <a:gd name="T4" fmla="*/ 32 w 832"/>
                          <a:gd name="T5" fmla="*/ 0 h 64"/>
                          <a:gd name="T6" fmla="*/ 0 w 832"/>
                          <a:gd name="T7" fmla="*/ 32 h 64"/>
                          <a:gd name="T8" fmla="*/ 32 w 832"/>
                          <a:gd name="T9" fmla="*/ 64 h 64"/>
                          <a:gd name="T10" fmla="*/ 800 w 832"/>
                          <a:gd name="T11" fmla="*/ 64 h 64"/>
                          <a:gd name="T12" fmla="*/ 832 w 832"/>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832" h="64">
                            <a:moveTo>
                              <a:pt x="832" y="32"/>
                            </a:moveTo>
                            <a:cubicBezTo>
                              <a:pt x="832" y="14"/>
                              <a:pt x="818" y="0"/>
                              <a:pt x="800" y="0"/>
                            </a:cubicBezTo>
                            <a:cubicBezTo>
                              <a:pt x="32" y="0"/>
                              <a:pt x="32" y="0"/>
                              <a:pt x="32" y="0"/>
                            </a:cubicBezTo>
                            <a:cubicBezTo>
                              <a:pt x="14" y="0"/>
                              <a:pt x="0" y="14"/>
                              <a:pt x="0" y="32"/>
                            </a:cubicBezTo>
                            <a:cubicBezTo>
                              <a:pt x="0" y="50"/>
                              <a:pt x="14" y="64"/>
                              <a:pt x="32" y="64"/>
                            </a:cubicBezTo>
                            <a:cubicBezTo>
                              <a:pt x="800" y="64"/>
                              <a:pt x="800" y="64"/>
                              <a:pt x="800" y="64"/>
                            </a:cubicBezTo>
                            <a:cubicBezTo>
                              <a:pt x="818" y="64"/>
                              <a:pt x="832" y="50"/>
                              <a:pt x="832"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90" name="Freeform 2377">
                        <a:extLst>
                          <a:ext uri="{FF2B5EF4-FFF2-40B4-BE49-F238E27FC236}">
                            <a16:creationId xmlns:a16="http://schemas.microsoft.com/office/drawing/2014/main" id="{8A6DCA52-9687-4AF1-BD77-5BB705877F6C}"/>
                          </a:ext>
                        </a:extLst>
                      </p:cNvPr>
                      <p:cNvSpPr>
                        <a:spLocks/>
                      </p:cNvSpPr>
                      <p:nvPr/>
                    </p:nvSpPr>
                    <p:spPr bwMode="auto">
                      <a:xfrm>
                        <a:off x="10447338" y="1662113"/>
                        <a:ext cx="266700" cy="23813"/>
                      </a:xfrm>
                      <a:custGeom>
                        <a:avLst/>
                        <a:gdLst>
                          <a:gd name="T0" fmla="*/ 704 w 704"/>
                          <a:gd name="T1" fmla="*/ 32 h 64"/>
                          <a:gd name="T2" fmla="*/ 672 w 704"/>
                          <a:gd name="T3" fmla="*/ 0 h 64"/>
                          <a:gd name="T4" fmla="*/ 32 w 704"/>
                          <a:gd name="T5" fmla="*/ 0 h 64"/>
                          <a:gd name="T6" fmla="*/ 0 w 704"/>
                          <a:gd name="T7" fmla="*/ 32 h 64"/>
                          <a:gd name="T8" fmla="*/ 32 w 704"/>
                          <a:gd name="T9" fmla="*/ 64 h 64"/>
                          <a:gd name="T10" fmla="*/ 672 w 704"/>
                          <a:gd name="T11" fmla="*/ 64 h 64"/>
                          <a:gd name="T12" fmla="*/ 704 w 704"/>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704" h="64">
                            <a:moveTo>
                              <a:pt x="704" y="32"/>
                            </a:moveTo>
                            <a:cubicBezTo>
                              <a:pt x="704" y="14"/>
                              <a:pt x="690" y="0"/>
                              <a:pt x="672" y="0"/>
                            </a:cubicBezTo>
                            <a:cubicBezTo>
                              <a:pt x="32" y="0"/>
                              <a:pt x="32" y="0"/>
                              <a:pt x="32" y="0"/>
                            </a:cubicBezTo>
                            <a:cubicBezTo>
                              <a:pt x="14" y="0"/>
                              <a:pt x="0" y="14"/>
                              <a:pt x="0" y="32"/>
                            </a:cubicBezTo>
                            <a:cubicBezTo>
                              <a:pt x="0" y="50"/>
                              <a:pt x="14" y="64"/>
                              <a:pt x="32" y="64"/>
                            </a:cubicBezTo>
                            <a:cubicBezTo>
                              <a:pt x="672" y="64"/>
                              <a:pt x="672" y="64"/>
                              <a:pt x="672" y="64"/>
                            </a:cubicBezTo>
                            <a:cubicBezTo>
                              <a:pt x="690" y="64"/>
                              <a:pt x="704" y="50"/>
                              <a:pt x="70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91" name="Freeform 2378">
                        <a:extLst>
                          <a:ext uri="{FF2B5EF4-FFF2-40B4-BE49-F238E27FC236}">
                            <a16:creationId xmlns:a16="http://schemas.microsoft.com/office/drawing/2014/main" id="{B5C5CAB3-84BC-4F79-B523-881492B1B8FB}"/>
                          </a:ext>
                        </a:extLst>
                      </p:cNvPr>
                      <p:cNvSpPr>
                        <a:spLocks/>
                      </p:cNvSpPr>
                      <p:nvPr/>
                    </p:nvSpPr>
                    <p:spPr bwMode="auto">
                      <a:xfrm>
                        <a:off x="10447338" y="1698626"/>
                        <a:ext cx="169863" cy="23813"/>
                      </a:xfrm>
                      <a:custGeom>
                        <a:avLst/>
                        <a:gdLst>
                          <a:gd name="T0" fmla="*/ 448 w 448"/>
                          <a:gd name="T1" fmla="*/ 32 h 64"/>
                          <a:gd name="T2" fmla="*/ 416 w 448"/>
                          <a:gd name="T3" fmla="*/ 0 h 64"/>
                          <a:gd name="T4" fmla="*/ 32 w 448"/>
                          <a:gd name="T5" fmla="*/ 0 h 64"/>
                          <a:gd name="T6" fmla="*/ 0 w 448"/>
                          <a:gd name="T7" fmla="*/ 32 h 64"/>
                          <a:gd name="T8" fmla="*/ 32 w 448"/>
                          <a:gd name="T9" fmla="*/ 64 h 64"/>
                          <a:gd name="T10" fmla="*/ 416 w 448"/>
                          <a:gd name="T11" fmla="*/ 64 h 64"/>
                          <a:gd name="T12" fmla="*/ 448 w 448"/>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448" h="64">
                            <a:moveTo>
                              <a:pt x="448" y="32"/>
                            </a:moveTo>
                            <a:cubicBezTo>
                              <a:pt x="448" y="14"/>
                              <a:pt x="434" y="0"/>
                              <a:pt x="416" y="0"/>
                            </a:cubicBezTo>
                            <a:cubicBezTo>
                              <a:pt x="32" y="0"/>
                              <a:pt x="32" y="0"/>
                              <a:pt x="32" y="0"/>
                            </a:cubicBezTo>
                            <a:cubicBezTo>
                              <a:pt x="14" y="0"/>
                              <a:pt x="0" y="14"/>
                              <a:pt x="0" y="32"/>
                            </a:cubicBezTo>
                            <a:cubicBezTo>
                              <a:pt x="0" y="50"/>
                              <a:pt x="14" y="64"/>
                              <a:pt x="32" y="64"/>
                            </a:cubicBezTo>
                            <a:cubicBezTo>
                              <a:pt x="416" y="64"/>
                              <a:pt x="416" y="64"/>
                              <a:pt x="416" y="64"/>
                            </a:cubicBezTo>
                            <a:cubicBezTo>
                              <a:pt x="434" y="64"/>
                              <a:pt x="448" y="50"/>
                              <a:pt x="44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92" name="Freeform 2379">
                        <a:extLst>
                          <a:ext uri="{FF2B5EF4-FFF2-40B4-BE49-F238E27FC236}">
                            <a16:creationId xmlns:a16="http://schemas.microsoft.com/office/drawing/2014/main" id="{CBCB7E61-F9B7-4829-94BE-A5812C975C33}"/>
                          </a:ext>
                        </a:extLst>
                      </p:cNvPr>
                      <p:cNvSpPr>
                        <a:spLocks/>
                      </p:cNvSpPr>
                      <p:nvPr/>
                    </p:nvSpPr>
                    <p:spPr bwMode="auto">
                      <a:xfrm>
                        <a:off x="10629900" y="1698626"/>
                        <a:ext cx="36513" cy="23813"/>
                      </a:xfrm>
                      <a:custGeom>
                        <a:avLst/>
                        <a:gdLst>
                          <a:gd name="T0" fmla="*/ 64 w 96"/>
                          <a:gd name="T1" fmla="*/ 0 h 64"/>
                          <a:gd name="T2" fmla="*/ 32 w 96"/>
                          <a:gd name="T3" fmla="*/ 0 h 64"/>
                          <a:gd name="T4" fmla="*/ 0 w 96"/>
                          <a:gd name="T5" fmla="*/ 32 h 64"/>
                          <a:gd name="T6" fmla="*/ 32 w 96"/>
                          <a:gd name="T7" fmla="*/ 64 h 64"/>
                          <a:gd name="T8" fmla="*/ 64 w 96"/>
                          <a:gd name="T9" fmla="*/ 64 h 64"/>
                          <a:gd name="T10" fmla="*/ 96 w 96"/>
                          <a:gd name="T11" fmla="*/ 32 h 64"/>
                          <a:gd name="T12" fmla="*/ 64 w 96"/>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96" h="64">
                            <a:moveTo>
                              <a:pt x="64" y="0"/>
                            </a:moveTo>
                            <a:cubicBezTo>
                              <a:pt x="32" y="0"/>
                              <a:pt x="32" y="0"/>
                              <a:pt x="32" y="0"/>
                            </a:cubicBezTo>
                            <a:cubicBezTo>
                              <a:pt x="14" y="0"/>
                              <a:pt x="0" y="14"/>
                              <a:pt x="0" y="32"/>
                            </a:cubicBezTo>
                            <a:cubicBezTo>
                              <a:pt x="0" y="50"/>
                              <a:pt x="14" y="64"/>
                              <a:pt x="32" y="64"/>
                            </a:cubicBezTo>
                            <a:cubicBezTo>
                              <a:pt x="64" y="64"/>
                              <a:pt x="64" y="64"/>
                              <a:pt x="64" y="64"/>
                            </a:cubicBezTo>
                            <a:cubicBezTo>
                              <a:pt x="82" y="64"/>
                              <a:pt x="96" y="50"/>
                              <a:pt x="96" y="32"/>
                            </a:cubicBezTo>
                            <a:cubicBezTo>
                              <a:pt x="96" y="14"/>
                              <a:pt x="82"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93" name="Freeform 2380">
                        <a:extLst>
                          <a:ext uri="{FF2B5EF4-FFF2-40B4-BE49-F238E27FC236}">
                            <a16:creationId xmlns:a16="http://schemas.microsoft.com/office/drawing/2014/main" id="{5F75BD9B-2BEB-4D2F-AE4C-15B8B8E15162}"/>
                          </a:ext>
                        </a:extLst>
                      </p:cNvPr>
                      <p:cNvSpPr>
                        <a:spLocks noEditPoints="1"/>
                      </p:cNvSpPr>
                      <p:nvPr/>
                    </p:nvSpPr>
                    <p:spPr bwMode="auto">
                      <a:xfrm>
                        <a:off x="10447338" y="1795463"/>
                        <a:ext cx="84138" cy="98425"/>
                      </a:xfrm>
                      <a:custGeom>
                        <a:avLst/>
                        <a:gdLst>
                          <a:gd name="T0" fmla="*/ 192 w 224"/>
                          <a:gd name="T1" fmla="*/ 0 h 256"/>
                          <a:gd name="T2" fmla="*/ 32 w 224"/>
                          <a:gd name="T3" fmla="*/ 0 h 256"/>
                          <a:gd name="T4" fmla="*/ 0 w 224"/>
                          <a:gd name="T5" fmla="*/ 32 h 256"/>
                          <a:gd name="T6" fmla="*/ 0 w 224"/>
                          <a:gd name="T7" fmla="*/ 224 h 256"/>
                          <a:gd name="T8" fmla="*/ 32 w 224"/>
                          <a:gd name="T9" fmla="*/ 256 h 256"/>
                          <a:gd name="T10" fmla="*/ 192 w 224"/>
                          <a:gd name="T11" fmla="*/ 256 h 256"/>
                          <a:gd name="T12" fmla="*/ 224 w 224"/>
                          <a:gd name="T13" fmla="*/ 224 h 256"/>
                          <a:gd name="T14" fmla="*/ 224 w 224"/>
                          <a:gd name="T15" fmla="*/ 32 h 256"/>
                          <a:gd name="T16" fmla="*/ 192 w 224"/>
                          <a:gd name="T17" fmla="*/ 0 h 256"/>
                          <a:gd name="T18" fmla="*/ 160 w 224"/>
                          <a:gd name="T19" fmla="*/ 192 h 256"/>
                          <a:gd name="T20" fmla="*/ 64 w 224"/>
                          <a:gd name="T21" fmla="*/ 192 h 256"/>
                          <a:gd name="T22" fmla="*/ 64 w 224"/>
                          <a:gd name="T23" fmla="*/ 64 h 256"/>
                          <a:gd name="T24" fmla="*/ 160 w 224"/>
                          <a:gd name="T25" fmla="*/ 64 h 256"/>
                          <a:gd name="T26" fmla="*/ 160 w 224"/>
                          <a:gd name="T27" fmla="*/ 19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4" h="256">
                            <a:moveTo>
                              <a:pt x="192" y="0"/>
                            </a:moveTo>
                            <a:cubicBezTo>
                              <a:pt x="32" y="0"/>
                              <a:pt x="32" y="0"/>
                              <a:pt x="32" y="0"/>
                            </a:cubicBezTo>
                            <a:cubicBezTo>
                              <a:pt x="14" y="0"/>
                              <a:pt x="0" y="14"/>
                              <a:pt x="0" y="32"/>
                            </a:cubicBezTo>
                            <a:cubicBezTo>
                              <a:pt x="0" y="224"/>
                              <a:pt x="0" y="224"/>
                              <a:pt x="0" y="224"/>
                            </a:cubicBezTo>
                            <a:cubicBezTo>
                              <a:pt x="0" y="242"/>
                              <a:pt x="14" y="256"/>
                              <a:pt x="32" y="256"/>
                            </a:cubicBezTo>
                            <a:cubicBezTo>
                              <a:pt x="192" y="256"/>
                              <a:pt x="192" y="256"/>
                              <a:pt x="192" y="256"/>
                            </a:cubicBezTo>
                            <a:cubicBezTo>
                              <a:pt x="210" y="256"/>
                              <a:pt x="224" y="242"/>
                              <a:pt x="224" y="224"/>
                            </a:cubicBezTo>
                            <a:cubicBezTo>
                              <a:pt x="224" y="32"/>
                              <a:pt x="224" y="32"/>
                              <a:pt x="224" y="32"/>
                            </a:cubicBezTo>
                            <a:cubicBezTo>
                              <a:pt x="224" y="14"/>
                              <a:pt x="210" y="0"/>
                              <a:pt x="192" y="0"/>
                            </a:cubicBezTo>
                            <a:close/>
                            <a:moveTo>
                              <a:pt x="160" y="192"/>
                            </a:moveTo>
                            <a:cubicBezTo>
                              <a:pt x="64" y="192"/>
                              <a:pt x="64" y="192"/>
                              <a:pt x="64" y="192"/>
                            </a:cubicBezTo>
                            <a:cubicBezTo>
                              <a:pt x="64" y="64"/>
                              <a:pt x="64" y="64"/>
                              <a:pt x="64" y="64"/>
                            </a:cubicBezTo>
                            <a:cubicBezTo>
                              <a:pt x="160" y="64"/>
                              <a:pt x="160" y="64"/>
                              <a:pt x="160" y="64"/>
                            </a:cubicBezTo>
                            <a:lnTo>
                              <a:pt x="160"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94" name="Freeform 2381">
                        <a:extLst>
                          <a:ext uri="{FF2B5EF4-FFF2-40B4-BE49-F238E27FC236}">
                            <a16:creationId xmlns:a16="http://schemas.microsoft.com/office/drawing/2014/main" id="{8E8469AA-88E2-4E49-9A3A-D67566E1E05D}"/>
                          </a:ext>
                        </a:extLst>
                      </p:cNvPr>
                      <p:cNvSpPr>
                        <a:spLocks/>
                      </p:cNvSpPr>
                      <p:nvPr/>
                    </p:nvSpPr>
                    <p:spPr bwMode="auto">
                      <a:xfrm>
                        <a:off x="10544175" y="1831976"/>
                        <a:ext cx="122238" cy="25400"/>
                      </a:xfrm>
                      <a:custGeom>
                        <a:avLst/>
                        <a:gdLst>
                          <a:gd name="T0" fmla="*/ 32 w 320"/>
                          <a:gd name="T1" fmla="*/ 64 h 64"/>
                          <a:gd name="T2" fmla="*/ 288 w 320"/>
                          <a:gd name="T3" fmla="*/ 64 h 64"/>
                          <a:gd name="T4" fmla="*/ 320 w 320"/>
                          <a:gd name="T5" fmla="*/ 32 h 64"/>
                          <a:gd name="T6" fmla="*/ 288 w 320"/>
                          <a:gd name="T7" fmla="*/ 0 h 64"/>
                          <a:gd name="T8" fmla="*/ 32 w 320"/>
                          <a:gd name="T9" fmla="*/ 0 h 64"/>
                          <a:gd name="T10" fmla="*/ 0 w 320"/>
                          <a:gd name="T11" fmla="*/ 32 h 64"/>
                          <a:gd name="T12" fmla="*/ 32 w 320"/>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320" h="64">
                            <a:moveTo>
                              <a:pt x="32" y="64"/>
                            </a:moveTo>
                            <a:cubicBezTo>
                              <a:pt x="288" y="64"/>
                              <a:pt x="288" y="64"/>
                              <a:pt x="288" y="64"/>
                            </a:cubicBezTo>
                            <a:cubicBezTo>
                              <a:pt x="306" y="64"/>
                              <a:pt x="320" y="50"/>
                              <a:pt x="320" y="32"/>
                            </a:cubicBezTo>
                            <a:cubicBezTo>
                              <a:pt x="320" y="14"/>
                              <a:pt x="306" y="0"/>
                              <a:pt x="288" y="0"/>
                            </a:cubicBezTo>
                            <a:cubicBezTo>
                              <a:pt x="32" y="0"/>
                              <a:pt x="32" y="0"/>
                              <a:pt x="32" y="0"/>
                            </a:cubicBezTo>
                            <a:cubicBezTo>
                              <a:pt x="14" y="0"/>
                              <a:pt x="0" y="14"/>
                              <a:pt x="0" y="32"/>
                            </a:cubicBezTo>
                            <a:cubicBezTo>
                              <a:pt x="0" y="50"/>
                              <a:pt x="14" y="64"/>
                              <a:pt x="32"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95" name="Freeform 2382">
                        <a:extLst>
                          <a:ext uri="{FF2B5EF4-FFF2-40B4-BE49-F238E27FC236}">
                            <a16:creationId xmlns:a16="http://schemas.microsoft.com/office/drawing/2014/main" id="{A1B67BE3-5B4F-4C60-8B72-2DB7B20D544A}"/>
                          </a:ext>
                        </a:extLst>
                      </p:cNvPr>
                      <p:cNvSpPr>
                        <a:spLocks/>
                      </p:cNvSpPr>
                      <p:nvPr/>
                    </p:nvSpPr>
                    <p:spPr bwMode="auto">
                      <a:xfrm>
                        <a:off x="10544175" y="1795463"/>
                        <a:ext cx="49213" cy="23813"/>
                      </a:xfrm>
                      <a:custGeom>
                        <a:avLst/>
                        <a:gdLst>
                          <a:gd name="T0" fmla="*/ 32 w 128"/>
                          <a:gd name="T1" fmla="*/ 0 h 64"/>
                          <a:gd name="T2" fmla="*/ 0 w 128"/>
                          <a:gd name="T3" fmla="*/ 32 h 64"/>
                          <a:gd name="T4" fmla="*/ 32 w 128"/>
                          <a:gd name="T5" fmla="*/ 64 h 64"/>
                          <a:gd name="T6" fmla="*/ 96 w 128"/>
                          <a:gd name="T7" fmla="*/ 64 h 64"/>
                          <a:gd name="T8" fmla="*/ 128 w 128"/>
                          <a:gd name="T9" fmla="*/ 32 h 64"/>
                          <a:gd name="T10" fmla="*/ 96 w 128"/>
                          <a:gd name="T11" fmla="*/ 0 h 64"/>
                          <a:gd name="T12" fmla="*/ 32 w 128"/>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128" h="64">
                            <a:moveTo>
                              <a:pt x="32" y="0"/>
                            </a:moveTo>
                            <a:cubicBezTo>
                              <a:pt x="14" y="0"/>
                              <a:pt x="0" y="14"/>
                              <a:pt x="0" y="32"/>
                            </a:cubicBezTo>
                            <a:cubicBezTo>
                              <a:pt x="0" y="50"/>
                              <a:pt x="14" y="64"/>
                              <a:pt x="32" y="64"/>
                            </a:cubicBezTo>
                            <a:cubicBezTo>
                              <a:pt x="96" y="64"/>
                              <a:pt x="96" y="64"/>
                              <a:pt x="96" y="64"/>
                            </a:cubicBezTo>
                            <a:cubicBezTo>
                              <a:pt x="114" y="64"/>
                              <a:pt x="128" y="50"/>
                              <a:pt x="128" y="32"/>
                            </a:cubicBezTo>
                            <a:cubicBezTo>
                              <a:pt x="128" y="14"/>
                              <a:pt x="114" y="0"/>
                              <a:pt x="96" y="0"/>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grpSp>
                <p:grpSp>
                  <p:nvGrpSpPr>
                    <p:cNvPr id="560" name="Group 559">
                      <a:extLst>
                        <a:ext uri="{FF2B5EF4-FFF2-40B4-BE49-F238E27FC236}">
                          <a16:creationId xmlns:a16="http://schemas.microsoft.com/office/drawing/2014/main" id="{32096F30-E2AC-42F3-BB37-73D861C30BBB}"/>
                        </a:ext>
                      </a:extLst>
                    </p:cNvPr>
                    <p:cNvGrpSpPr/>
                    <p:nvPr/>
                  </p:nvGrpSpPr>
                  <p:grpSpPr>
                    <a:xfrm>
                      <a:off x="8357456" y="2040851"/>
                      <a:ext cx="375352" cy="380954"/>
                      <a:chOff x="1428750" y="3773488"/>
                      <a:chExt cx="1489075" cy="1511300"/>
                    </a:xfrm>
                  </p:grpSpPr>
                  <p:sp>
                    <p:nvSpPr>
                      <p:cNvPr id="578" name="Freeform 55">
                        <a:extLst>
                          <a:ext uri="{FF2B5EF4-FFF2-40B4-BE49-F238E27FC236}">
                            <a16:creationId xmlns:a16="http://schemas.microsoft.com/office/drawing/2014/main" id="{99900919-077B-41B5-AD48-3D9EC3ABB935}"/>
                          </a:ext>
                        </a:extLst>
                      </p:cNvPr>
                      <p:cNvSpPr>
                        <a:spLocks noEditPoints="1"/>
                      </p:cNvSpPr>
                      <p:nvPr/>
                    </p:nvSpPr>
                    <p:spPr bwMode="auto">
                      <a:xfrm>
                        <a:off x="1428750" y="3773488"/>
                        <a:ext cx="1489075" cy="1511300"/>
                      </a:xfrm>
                      <a:custGeom>
                        <a:avLst/>
                        <a:gdLst>
                          <a:gd name="T0" fmla="*/ 1836 w 2026"/>
                          <a:gd name="T1" fmla="*/ 830 h 2057"/>
                          <a:gd name="T2" fmla="*/ 2000 w 2026"/>
                          <a:gd name="T3" fmla="*/ 886 h 2057"/>
                          <a:gd name="T4" fmla="*/ 2026 w 2026"/>
                          <a:gd name="T5" fmla="*/ 922 h 2057"/>
                          <a:gd name="T6" fmla="*/ 2026 w 2026"/>
                          <a:gd name="T7" fmla="*/ 1134 h 2057"/>
                          <a:gd name="T8" fmla="*/ 2000 w 2026"/>
                          <a:gd name="T9" fmla="*/ 1170 h 2057"/>
                          <a:gd name="T10" fmla="*/ 1836 w 2026"/>
                          <a:gd name="T11" fmla="*/ 1226 h 2057"/>
                          <a:gd name="T12" fmla="*/ 1768 w 2026"/>
                          <a:gd name="T13" fmla="*/ 1412 h 2057"/>
                          <a:gd name="T14" fmla="*/ 1858 w 2026"/>
                          <a:gd name="T15" fmla="*/ 1561 h 2057"/>
                          <a:gd name="T16" fmla="*/ 1855 w 2026"/>
                          <a:gd name="T17" fmla="*/ 1604 h 2057"/>
                          <a:gd name="T18" fmla="*/ 1718 w 2026"/>
                          <a:gd name="T19" fmla="*/ 1767 h 2057"/>
                          <a:gd name="T20" fmla="*/ 1676 w 2026"/>
                          <a:gd name="T21" fmla="*/ 1778 h 2057"/>
                          <a:gd name="T22" fmla="*/ 1514 w 2026"/>
                          <a:gd name="T23" fmla="*/ 1715 h 2057"/>
                          <a:gd name="T24" fmla="*/ 1342 w 2026"/>
                          <a:gd name="T25" fmla="*/ 1814 h 2057"/>
                          <a:gd name="T26" fmla="*/ 1315 w 2026"/>
                          <a:gd name="T27" fmla="*/ 1986 h 2057"/>
                          <a:gd name="T28" fmla="*/ 1285 w 2026"/>
                          <a:gd name="T29" fmla="*/ 2017 h 2057"/>
                          <a:gd name="T30" fmla="*/ 1076 w 2026"/>
                          <a:gd name="T31" fmla="*/ 2054 h 2057"/>
                          <a:gd name="T32" fmla="*/ 1037 w 2026"/>
                          <a:gd name="T33" fmla="*/ 2035 h 2057"/>
                          <a:gd name="T34" fmla="*/ 953 w 2026"/>
                          <a:gd name="T35" fmla="*/ 1883 h 2057"/>
                          <a:gd name="T36" fmla="*/ 757 w 2026"/>
                          <a:gd name="T37" fmla="*/ 1849 h 2057"/>
                          <a:gd name="T38" fmla="*/ 627 w 2026"/>
                          <a:gd name="T39" fmla="*/ 1963 h 2057"/>
                          <a:gd name="T40" fmla="*/ 583 w 2026"/>
                          <a:gd name="T41" fmla="*/ 1967 h 2057"/>
                          <a:gd name="T42" fmla="*/ 399 w 2026"/>
                          <a:gd name="T43" fmla="*/ 1861 h 2057"/>
                          <a:gd name="T44" fmla="*/ 381 w 2026"/>
                          <a:gd name="T45" fmla="*/ 1821 h 2057"/>
                          <a:gd name="T46" fmla="*/ 415 w 2026"/>
                          <a:gd name="T47" fmla="*/ 1651 h 2057"/>
                          <a:gd name="T48" fmla="*/ 287 w 2026"/>
                          <a:gd name="T49" fmla="*/ 1499 h 2057"/>
                          <a:gd name="T50" fmla="*/ 114 w 2026"/>
                          <a:gd name="T51" fmla="*/ 1502 h 2057"/>
                          <a:gd name="T52" fmla="*/ 78 w 2026"/>
                          <a:gd name="T53" fmla="*/ 1478 h 2057"/>
                          <a:gd name="T54" fmla="*/ 5 w 2026"/>
                          <a:gd name="T55" fmla="*/ 1278 h 2057"/>
                          <a:gd name="T56" fmla="*/ 17 w 2026"/>
                          <a:gd name="T57" fmla="*/ 1236 h 2057"/>
                          <a:gd name="T58" fmla="*/ 152 w 2026"/>
                          <a:gd name="T59" fmla="*/ 1127 h 2057"/>
                          <a:gd name="T60" fmla="*/ 152 w 2026"/>
                          <a:gd name="T61" fmla="*/ 929 h 2057"/>
                          <a:gd name="T62" fmla="*/ 17 w 2026"/>
                          <a:gd name="T63" fmla="*/ 820 h 2057"/>
                          <a:gd name="T64" fmla="*/ 5 w 2026"/>
                          <a:gd name="T65" fmla="*/ 778 h 2057"/>
                          <a:gd name="T66" fmla="*/ 78 w 2026"/>
                          <a:gd name="T67" fmla="*/ 578 h 2057"/>
                          <a:gd name="T68" fmla="*/ 114 w 2026"/>
                          <a:gd name="T69" fmla="*/ 554 h 2057"/>
                          <a:gd name="T70" fmla="*/ 287 w 2026"/>
                          <a:gd name="T71" fmla="*/ 557 h 2057"/>
                          <a:gd name="T72" fmla="*/ 415 w 2026"/>
                          <a:gd name="T73" fmla="*/ 405 h 2057"/>
                          <a:gd name="T74" fmla="*/ 381 w 2026"/>
                          <a:gd name="T75" fmla="*/ 235 h 2057"/>
                          <a:gd name="T76" fmla="*/ 399 w 2026"/>
                          <a:gd name="T77" fmla="*/ 195 h 2057"/>
                          <a:gd name="T78" fmla="*/ 583 w 2026"/>
                          <a:gd name="T79" fmla="*/ 89 h 2057"/>
                          <a:gd name="T80" fmla="*/ 627 w 2026"/>
                          <a:gd name="T81" fmla="*/ 93 h 2057"/>
                          <a:gd name="T82" fmla="*/ 757 w 2026"/>
                          <a:gd name="T83" fmla="*/ 208 h 2057"/>
                          <a:gd name="T84" fmla="*/ 953 w 2026"/>
                          <a:gd name="T85" fmla="*/ 173 h 2057"/>
                          <a:gd name="T86" fmla="*/ 1037 w 2026"/>
                          <a:gd name="T87" fmla="*/ 21 h 2057"/>
                          <a:gd name="T88" fmla="*/ 1076 w 2026"/>
                          <a:gd name="T89" fmla="*/ 2 h 2057"/>
                          <a:gd name="T90" fmla="*/ 1285 w 2026"/>
                          <a:gd name="T91" fmla="*/ 39 h 2057"/>
                          <a:gd name="T92" fmla="*/ 1315 w 2026"/>
                          <a:gd name="T93" fmla="*/ 70 h 2057"/>
                          <a:gd name="T94" fmla="*/ 1342 w 2026"/>
                          <a:gd name="T95" fmla="*/ 242 h 2057"/>
                          <a:gd name="T96" fmla="*/ 1514 w 2026"/>
                          <a:gd name="T97" fmla="*/ 341 h 2057"/>
                          <a:gd name="T98" fmla="*/ 1676 w 2026"/>
                          <a:gd name="T99" fmla="*/ 278 h 2057"/>
                          <a:gd name="T100" fmla="*/ 1718 w 2026"/>
                          <a:gd name="T101" fmla="*/ 289 h 2057"/>
                          <a:gd name="T102" fmla="*/ 1855 w 2026"/>
                          <a:gd name="T103" fmla="*/ 452 h 2057"/>
                          <a:gd name="T104" fmla="*/ 1858 w 2026"/>
                          <a:gd name="T105" fmla="*/ 495 h 2057"/>
                          <a:gd name="T106" fmla="*/ 1768 w 2026"/>
                          <a:gd name="T107" fmla="*/ 644 h 2057"/>
                          <a:gd name="T108" fmla="*/ 1836 w 2026"/>
                          <a:gd name="T109" fmla="*/ 830 h 2057"/>
                          <a:gd name="T110" fmla="*/ 1003 w 2026"/>
                          <a:gd name="T111" fmla="*/ 368 h 2057"/>
                          <a:gd name="T112" fmla="*/ 343 w 2026"/>
                          <a:gd name="T113" fmla="*/ 1028 h 2057"/>
                          <a:gd name="T114" fmla="*/ 1003 w 2026"/>
                          <a:gd name="T115" fmla="*/ 1688 h 2057"/>
                          <a:gd name="T116" fmla="*/ 1663 w 2026"/>
                          <a:gd name="T117" fmla="*/ 1028 h 2057"/>
                          <a:gd name="T118" fmla="*/ 1003 w 2026"/>
                          <a:gd name="T119" fmla="*/ 368 h 2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26" h="2057">
                            <a:moveTo>
                              <a:pt x="1836" y="830"/>
                            </a:moveTo>
                            <a:cubicBezTo>
                              <a:pt x="2000" y="886"/>
                              <a:pt x="2000" y="886"/>
                              <a:pt x="2000" y="886"/>
                            </a:cubicBezTo>
                            <a:cubicBezTo>
                              <a:pt x="2015" y="892"/>
                              <a:pt x="2026" y="906"/>
                              <a:pt x="2026" y="922"/>
                            </a:cubicBezTo>
                            <a:cubicBezTo>
                              <a:pt x="2026" y="1134"/>
                              <a:pt x="2026" y="1134"/>
                              <a:pt x="2026" y="1134"/>
                            </a:cubicBezTo>
                            <a:cubicBezTo>
                              <a:pt x="2026" y="1150"/>
                              <a:pt x="2015" y="1164"/>
                              <a:pt x="2000" y="1170"/>
                            </a:cubicBezTo>
                            <a:cubicBezTo>
                              <a:pt x="1836" y="1226"/>
                              <a:pt x="1836" y="1226"/>
                              <a:pt x="1836" y="1226"/>
                            </a:cubicBezTo>
                            <a:cubicBezTo>
                              <a:pt x="1768" y="1412"/>
                              <a:pt x="1768" y="1412"/>
                              <a:pt x="1768" y="1412"/>
                            </a:cubicBezTo>
                            <a:cubicBezTo>
                              <a:pt x="1858" y="1561"/>
                              <a:pt x="1858" y="1561"/>
                              <a:pt x="1858" y="1561"/>
                            </a:cubicBezTo>
                            <a:cubicBezTo>
                              <a:pt x="1866" y="1574"/>
                              <a:pt x="1865" y="1592"/>
                              <a:pt x="1855" y="1604"/>
                            </a:cubicBezTo>
                            <a:cubicBezTo>
                              <a:pt x="1718" y="1767"/>
                              <a:pt x="1718" y="1767"/>
                              <a:pt x="1718" y="1767"/>
                            </a:cubicBezTo>
                            <a:cubicBezTo>
                              <a:pt x="1708" y="1779"/>
                              <a:pt x="1691" y="1784"/>
                              <a:pt x="1676" y="1778"/>
                            </a:cubicBezTo>
                            <a:cubicBezTo>
                              <a:pt x="1514" y="1715"/>
                              <a:pt x="1514" y="1715"/>
                              <a:pt x="1514" y="1715"/>
                            </a:cubicBezTo>
                            <a:cubicBezTo>
                              <a:pt x="1342" y="1814"/>
                              <a:pt x="1342" y="1814"/>
                              <a:pt x="1342" y="1814"/>
                            </a:cubicBezTo>
                            <a:cubicBezTo>
                              <a:pt x="1315" y="1986"/>
                              <a:pt x="1315" y="1986"/>
                              <a:pt x="1315" y="1986"/>
                            </a:cubicBezTo>
                            <a:cubicBezTo>
                              <a:pt x="1313" y="2002"/>
                              <a:pt x="1301" y="2014"/>
                              <a:pt x="1285" y="2017"/>
                            </a:cubicBezTo>
                            <a:cubicBezTo>
                              <a:pt x="1076" y="2054"/>
                              <a:pt x="1076" y="2054"/>
                              <a:pt x="1076" y="2054"/>
                            </a:cubicBezTo>
                            <a:cubicBezTo>
                              <a:pt x="1060" y="2057"/>
                              <a:pt x="1044" y="2049"/>
                              <a:pt x="1037" y="2035"/>
                            </a:cubicBezTo>
                            <a:cubicBezTo>
                              <a:pt x="953" y="1883"/>
                              <a:pt x="953" y="1883"/>
                              <a:pt x="953" y="1883"/>
                            </a:cubicBezTo>
                            <a:cubicBezTo>
                              <a:pt x="757" y="1849"/>
                              <a:pt x="757" y="1849"/>
                              <a:pt x="757" y="1849"/>
                            </a:cubicBezTo>
                            <a:cubicBezTo>
                              <a:pt x="627" y="1963"/>
                              <a:pt x="627" y="1963"/>
                              <a:pt x="627" y="1963"/>
                            </a:cubicBezTo>
                            <a:cubicBezTo>
                              <a:pt x="615" y="1973"/>
                              <a:pt x="597" y="1975"/>
                              <a:pt x="583" y="1967"/>
                            </a:cubicBezTo>
                            <a:cubicBezTo>
                              <a:pt x="399" y="1861"/>
                              <a:pt x="399" y="1861"/>
                              <a:pt x="399" y="1861"/>
                            </a:cubicBezTo>
                            <a:cubicBezTo>
                              <a:pt x="385" y="1853"/>
                              <a:pt x="378" y="1837"/>
                              <a:pt x="381" y="1821"/>
                            </a:cubicBezTo>
                            <a:cubicBezTo>
                              <a:pt x="415" y="1651"/>
                              <a:pt x="415" y="1651"/>
                              <a:pt x="415" y="1651"/>
                            </a:cubicBezTo>
                            <a:cubicBezTo>
                              <a:pt x="287" y="1499"/>
                              <a:pt x="287" y="1499"/>
                              <a:pt x="287" y="1499"/>
                            </a:cubicBezTo>
                            <a:cubicBezTo>
                              <a:pt x="114" y="1502"/>
                              <a:pt x="114" y="1502"/>
                              <a:pt x="114" y="1502"/>
                            </a:cubicBezTo>
                            <a:cubicBezTo>
                              <a:pt x="98" y="1503"/>
                              <a:pt x="83" y="1493"/>
                              <a:pt x="78" y="1478"/>
                            </a:cubicBezTo>
                            <a:cubicBezTo>
                              <a:pt x="5" y="1278"/>
                              <a:pt x="5" y="1278"/>
                              <a:pt x="5" y="1278"/>
                            </a:cubicBezTo>
                            <a:cubicBezTo>
                              <a:pt x="0" y="1263"/>
                              <a:pt x="4" y="1246"/>
                              <a:pt x="17" y="1236"/>
                            </a:cubicBezTo>
                            <a:cubicBezTo>
                              <a:pt x="152" y="1127"/>
                              <a:pt x="152" y="1127"/>
                              <a:pt x="152" y="1127"/>
                            </a:cubicBezTo>
                            <a:cubicBezTo>
                              <a:pt x="152" y="929"/>
                              <a:pt x="152" y="929"/>
                              <a:pt x="152" y="929"/>
                            </a:cubicBezTo>
                            <a:cubicBezTo>
                              <a:pt x="17" y="820"/>
                              <a:pt x="17" y="820"/>
                              <a:pt x="17" y="820"/>
                            </a:cubicBezTo>
                            <a:cubicBezTo>
                              <a:pt x="4" y="810"/>
                              <a:pt x="0" y="793"/>
                              <a:pt x="5" y="778"/>
                            </a:cubicBezTo>
                            <a:cubicBezTo>
                              <a:pt x="78" y="578"/>
                              <a:pt x="78" y="578"/>
                              <a:pt x="78" y="578"/>
                            </a:cubicBezTo>
                            <a:cubicBezTo>
                              <a:pt x="83" y="563"/>
                              <a:pt x="98" y="553"/>
                              <a:pt x="114" y="554"/>
                            </a:cubicBezTo>
                            <a:cubicBezTo>
                              <a:pt x="287" y="557"/>
                              <a:pt x="287" y="557"/>
                              <a:pt x="287" y="557"/>
                            </a:cubicBezTo>
                            <a:cubicBezTo>
                              <a:pt x="415" y="405"/>
                              <a:pt x="415" y="405"/>
                              <a:pt x="415" y="405"/>
                            </a:cubicBezTo>
                            <a:cubicBezTo>
                              <a:pt x="381" y="235"/>
                              <a:pt x="381" y="235"/>
                              <a:pt x="381" y="235"/>
                            </a:cubicBezTo>
                            <a:cubicBezTo>
                              <a:pt x="378" y="219"/>
                              <a:pt x="385" y="203"/>
                              <a:pt x="399" y="195"/>
                            </a:cubicBezTo>
                            <a:cubicBezTo>
                              <a:pt x="583" y="89"/>
                              <a:pt x="583" y="89"/>
                              <a:pt x="583" y="89"/>
                            </a:cubicBezTo>
                            <a:cubicBezTo>
                              <a:pt x="597" y="81"/>
                              <a:pt x="615" y="83"/>
                              <a:pt x="627" y="93"/>
                            </a:cubicBezTo>
                            <a:cubicBezTo>
                              <a:pt x="757" y="208"/>
                              <a:pt x="757" y="208"/>
                              <a:pt x="757" y="208"/>
                            </a:cubicBezTo>
                            <a:cubicBezTo>
                              <a:pt x="953" y="173"/>
                              <a:pt x="953" y="173"/>
                              <a:pt x="953" y="173"/>
                            </a:cubicBezTo>
                            <a:cubicBezTo>
                              <a:pt x="1037" y="21"/>
                              <a:pt x="1037" y="21"/>
                              <a:pt x="1037" y="21"/>
                            </a:cubicBezTo>
                            <a:cubicBezTo>
                              <a:pt x="1044" y="7"/>
                              <a:pt x="1060" y="0"/>
                              <a:pt x="1076" y="2"/>
                            </a:cubicBezTo>
                            <a:cubicBezTo>
                              <a:pt x="1285" y="39"/>
                              <a:pt x="1285" y="39"/>
                              <a:pt x="1285" y="39"/>
                            </a:cubicBezTo>
                            <a:cubicBezTo>
                              <a:pt x="1301" y="42"/>
                              <a:pt x="1313" y="54"/>
                              <a:pt x="1315" y="70"/>
                            </a:cubicBezTo>
                            <a:cubicBezTo>
                              <a:pt x="1342" y="242"/>
                              <a:pt x="1342" y="242"/>
                              <a:pt x="1342" y="242"/>
                            </a:cubicBezTo>
                            <a:cubicBezTo>
                              <a:pt x="1514" y="341"/>
                              <a:pt x="1514" y="341"/>
                              <a:pt x="1514" y="341"/>
                            </a:cubicBezTo>
                            <a:cubicBezTo>
                              <a:pt x="1676" y="278"/>
                              <a:pt x="1676" y="278"/>
                              <a:pt x="1676" y="278"/>
                            </a:cubicBezTo>
                            <a:cubicBezTo>
                              <a:pt x="1691" y="273"/>
                              <a:pt x="1708" y="277"/>
                              <a:pt x="1718" y="289"/>
                            </a:cubicBezTo>
                            <a:cubicBezTo>
                              <a:pt x="1855" y="452"/>
                              <a:pt x="1855" y="452"/>
                              <a:pt x="1855" y="452"/>
                            </a:cubicBezTo>
                            <a:cubicBezTo>
                              <a:pt x="1865" y="464"/>
                              <a:pt x="1866" y="482"/>
                              <a:pt x="1858" y="495"/>
                            </a:cubicBezTo>
                            <a:cubicBezTo>
                              <a:pt x="1768" y="644"/>
                              <a:pt x="1768" y="644"/>
                              <a:pt x="1768" y="644"/>
                            </a:cubicBezTo>
                            <a:lnTo>
                              <a:pt x="1836" y="830"/>
                            </a:lnTo>
                            <a:close/>
                            <a:moveTo>
                              <a:pt x="1003" y="368"/>
                            </a:moveTo>
                            <a:cubicBezTo>
                              <a:pt x="638" y="368"/>
                              <a:pt x="343" y="664"/>
                              <a:pt x="343" y="1028"/>
                            </a:cubicBezTo>
                            <a:cubicBezTo>
                              <a:pt x="343" y="1392"/>
                              <a:pt x="638" y="1688"/>
                              <a:pt x="1003" y="1688"/>
                            </a:cubicBezTo>
                            <a:cubicBezTo>
                              <a:pt x="1367" y="1688"/>
                              <a:pt x="1663" y="1392"/>
                              <a:pt x="1663" y="1028"/>
                            </a:cubicBezTo>
                            <a:cubicBezTo>
                              <a:pt x="1663" y="664"/>
                              <a:pt x="1367" y="368"/>
                              <a:pt x="1003" y="368"/>
                            </a:cubicBezTo>
                            <a:close/>
                          </a:path>
                        </a:pathLst>
                      </a:custGeom>
                      <a:noFill/>
                      <a:ln w="6350" cap="rnd">
                        <a:solidFill>
                          <a:sysClr val="window" lastClr="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79" name="Freeform 140">
                        <a:extLst>
                          <a:ext uri="{FF2B5EF4-FFF2-40B4-BE49-F238E27FC236}">
                            <a16:creationId xmlns:a16="http://schemas.microsoft.com/office/drawing/2014/main" id="{5181BD7A-FBA4-4924-B238-C6DD7C79C2A4}"/>
                          </a:ext>
                        </a:extLst>
                      </p:cNvPr>
                      <p:cNvSpPr>
                        <a:spLocks/>
                      </p:cNvSpPr>
                      <p:nvPr/>
                    </p:nvSpPr>
                    <p:spPr bwMode="auto">
                      <a:xfrm rot="5400000">
                        <a:off x="1999710" y="4114928"/>
                        <a:ext cx="361950" cy="837946"/>
                      </a:xfrm>
                      <a:custGeom>
                        <a:avLst/>
                        <a:gdLst>
                          <a:gd name="T0" fmla="*/ 114 w 228"/>
                          <a:gd name="T1" fmla="*/ 0 h 167"/>
                          <a:gd name="T2" fmla="*/ 228 w 228"/>
                          <a:gd name="T3" fmla="*/ 91 h 167"/>
                          <a:gd name="T4" fmla="*/ 176 w 228"/>
                          <a:gd name="T5" fmla="*/ 91 h 167"/>
                          <a:gd name="T6" fmla="*/ 176 w 228"/>
                          <a:gd name="T7" fmla="*/ 167 h 167"/>
                          <a:gd name="T8" fmla="*/ 51 w 228"/>
                          <a:gd name="T9" fmla="*/ 167 h 167"/>
                          <a:gd name="T10" fmla="*/ 51 w 228"/>
                          <a:gd name="T11" fmla="*/ 91 h 167"/>
                          <a:gd name="T12" fmla="*/ 0 w 228"/>
                          <a:gd name="T13" fmla="*/ 91 h 167"/>
                          <a:gd name="T14" fmla="*/ 114 w 228"/>
                          <a:gd name="T15" fmla="*/ 0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8" h="167">
                            <a:moveTo>
                              <a:pt x="114" y="0"/>
                            </a:moveTo>
                            <a:lnTo>
                              <a:pt x="228" y="91"/>
                            </a:lnTo>
                            <a:lnTo>
                              <a:pt x="176" y="91"/>
                            </a:lnTo>
                            <a:lnTo>
                              <a:pt x="176" y="167"/>
                            </a:lnTo>
                            <a:lnTo>
                              <a:pt x="51" y="167"/>
                            </a:lnTo>
                            <a:lnTo>
                              <a:pt x="51" y="91"/>
                            </a:lnTo>
                            <a:lnTo>
                              <a:pt x="0" y="91"/>
                            </a:lnTo>
                            <a:lnTo>
                              <a:pt x="114" y="0"/>
                            </a:lnTo>
                            <a:close/>
                          </a:path>
                        </a:pathLst>
                      </a:custGeom>
                      <a:noFill/>
                      <a:ln w="6350" cap="rnd">
                        <a:solidFill>
                          <a:sysClr val="window" lastClr="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grpSp>
                  <p:nvGrpSpPr>
                    <p:cNvPr id="561" name="Group 560">
                      <a:extLst>
                        <a:ext uri="{FF2B5EF4-FFF2-40B4-BE49-F238E27FC236}">
                          <a16:creationId xmlns:a16="http://schemas.microsoft.com/office/drawing/2014/main" id="{E894B8F3-A8AC-4784-BC1F-76F5E18820FE}"/>
                        </a:ext>
                      </a:extLst>
                    </p:cNvPr>
                    <p:cNvGrpSpPr/>
                    <p:nvPr/>
                  </p:nvGrpSpPr>
                  <p:grpSpPr>
                    <a:xfrm>
                      <a:off x="7631376" y="2066729"/>
                      <a:ext cx="231056" cy="329198"/>
                      <a:chOff x="5083176" y="4824413"/>
                      <a:chExt cx="654050" cy="931862"/>
                    </a:xfrm>
                    <a:solidFill>
                      <a:sysClr val="window" lastClr="FFFFFF"/>
                    </a:solidFill>
                  </p:grpSpPr>
                  <p:sp>
                    <p:nvSpPr>
                      <p:cNvPr id="564" name="Freeform 450">
                        <a:extLst>
                          <a:ext uri="{FF2B5EF4-FFF2-40B4-BE49-F238E27FC236}">
                            <a16:creationId xmlns:a16="http://schemas.microsoft.com/office/drawing/2014/main" id="{65DB779A-EEA0-4ACD-B8D7-F143DE49F57E}"/>
                          </a:ext>
                        </a:extLst>
                      </p:cNvPr>
                      <p:cNvSpPr>
                        <a:spLocks noEditPoints="1"/>
                      </p:cNvSpPr>
                      <p:nvPr/>
                    </p:nvSpPr>
                    <p:spPr bwMode="auto">
                      <a:xfrm>
                        <a:off x="5083176" y="5124450"/>
                        <a:ext cx="520700" cy="473075"/>
                      </a:xfrm>
                      <a:custGeom>
                        <a:avLst/>
                        <a:gdLst>
                          <a:gd name="T0" fmla="*/ 181 w 191"/>
                          <a:gd name="T1" fmla="*/ 174 h 174"/>
                          <a:gd name="T2" fmla="*/ 10 w 191"/>
                          <a:gd name="T3" fmla="*/ 174 h 174"/>
                          <a:gd name="T4" fmla="*/ 0 w 191"/>
                          <a:gd name="T5" fmla="*/ 164 h 174"/>
                          <a:gd name="T6" fmla="*/ 0 w 191"/>
                          <a:gd name="T7" fmla="*/ 10 h 174"/>
                          <a:gd name="T8" fmla="*/ 10 w 191"/>
                          <a:gd name="T9" fmla="*/ 0 h 174"/>
                          <a:gd name="T10" fmla="*/ 181 w 191"/>
                          <a:gd name="T11" fmla="*/ 0 h 174"/>
                          <a:gd name="T12" fmla="*/ 191 w 191"/>
                          <a:gd name="T13" fmla="*/ 10 h 174"/>
                          <a:gd name="T14" fmla="*/ 191 w 191"/>
                          <a:gd name="T15" fmla="*/ 164 h 174"/>
                          <a:gd name="T16" fmla="*/ 181 w 191"/>
                          <a:gd name="T17" fmla="*/ 174 h 174"/>
                          <a:gd name="T18" fmla="*/ 10 w 191"/>
                          <a:gd name="T19" fmla="*/ 6 h 174"/>
                          <a:gd name="T20" fmla="*/ 6 w 191"/>
                          <a:gd name="T21" fmla="*/ 10 h 174"/>
                          <a:gd name="T22" fmla="*/ 6 w 191"/>
                          <a:gd name="T23" fmla="*/ 164 h 174"/>
                          <a:gd name="T24" fmla="*/ 10 w 191"/>
                          <a:gd name="T25" fmla="*/ 168 h 174"/>
                          <a:gd name="T26" fmla="*/ 181 w 191"/>
                          <a:gd name="T27" fmla="*/ 168 h 174"/>
                          <a:gd name="T28" fmla="*/ 185 w 191"/>
                          <a:gd name="T29" fmla="*/ 164 h 174"/>
                          <a:gd name="T30" fmla="*/ 185 w 191"/>
                          <a:gd name="T31" fmla="*/ 10 h 174"/>
                          <a:gd name="T32" fmla="*/ 181 w 191"/>
                          <a:gd name="T33" fmla="*/ 6 h 174"/>
                          <a:gd name="T34" fmla="*/ 10 w 191"/>
                          <a:gd name="T35" fmla="*/ 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1" h="174">
                            <a:moveTo>
                              <a:pt x="181" y="174"/>
                            </a:moveTo>
                            <a:cubicBezTo>
                              <a:pt x="10" y="174"/>
                              <a:pt x="10" y="174"/>
                              <a:pt x="10" y="174"/>
                            </a:cubicBezTo>
                            <a:cubicBezTo>
                              <a:pt x="6" y="174"/>
                              <a:pt x="0" y="172"/>
                              <a:pt x="0" y="164"/>
                            </a:cubicBezTo>
                            <a:cubicBezTo>
                              <a:pt x="0" y="10"/>
                              <a:pt x="0" y="10"/>
                              <a:pt x="0" y="10"/>
                            </a:cubicBezTo>
                            <a:cubicBezTo>
                              <a:pt x="0" y="3"/>
                              <a:pt x="6" y="0"/>
                              <a:pt x="10" y="0"/>
                            </a:cubicBezTo>
                            <a:cubicBezTo>
                              <a:pt x="181" y="0"/>
                              <a:pt x="181" y="0"/>
                              <a:pt x="181" y="0"/>
                            </a:cubicBezTo>
                            <a:cubicBezTo>
                              <a:pt x="185" y="0"/>
                              <a:pt x="191" y="3"/>
                              <a:pt x="191" y="10"/>
                            </a:cubicBezTo>
                            <a:cubicBezTo>
                              <a:pt x="191" y="164"/>
                              <a:pt x="191" y="164"/>
                              <a:pt x="191" y="164"/>
                            </a:cubicBezTo>
                            <a:cubicBezTo>
                              <a:pt x="191" y="172"/>
                              <a:pt x="185" y="174"/>
                              <a:pt x="181" y="174"/>
                            </a:cubicBezTo>
                            <a:close/>
                            <a:moveTo>
                              <a:pt x="10" y="6"/>
                            </a:moveTo>
                            <a:cubicBezTo>
                              <a:pt x="9" y="6"/>
                              <a:pt x="6" y="7"/>
                              <a:pt x="6" y="10"/>
                            </a:cubicBezTo>
                            <a:cubicBezTo>
                              <a:pt x="6" y="164"/>
                              <a:pt x="6" y="164"/>
                              <a:pt x="6" y="164"/>
                            </a:cubicBezTo>
                            <a:cubicBezTo>
                              <a:pt x="6" y="168"/>
                              <a:pt x="9" y="168"/>
                              <a:pt x="10" y="168"/>
                            </a:cubicBezTo>
                            <a:cubicBezTo>
                              <a:pt x="181" y="168"/>
                              <a:pt x="181" y="168"/>
                              <a:pt x="181" y="168"/>
                            </a:cubicBezTo>
                            <a:cubicBezTo>
                              <a:pt x="182" y="168"/>
                              <a:pt x="185" y="168"/>
                              <a:pt x="185" y="164"/>
                            </a:cubicBezTo>
                            <a:cubicBezTo>
                              <a:pt x="185" y="10"/>
                              <a:pt x="185" y="10"/>
                              <a:pt x="185" y="10"/>
                            </a:cubicBezTo>
                            <a:cubicBezTo>
                              <a:pt x="185" y="6"/>
                              <a:pt x="182" y="6"/>
                              <a:pt x="181" y="6"/>
                            </a:cubicBezTo>
                            <a:lnTo>
                              <a:pt x="1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65" name="Freeform 451">
                        <a:extLst>
                          <a:ext uri="{FF2B5EF4-FFF2-40B4-BE49-F238E27FC236}">
                            <a16:creationId xmlns:a16="http://schemas.microsoft.com/office/drawing/2014/main" id="{5702F237-E6E7-421A-A06F-4DACB60A846F}"/>
                          </a:ext>
                        </a:extLst>
                      </p:cNvPr>
                      <p:cNvSpPr>
                        <a:spLocks noEditPoints="1"/>
                      </p:cNvSpPr>
                      <p:nvPr/>
                    </p:nvSpPr>
                    <p:spPr bwMode="auto">
                      <a:xfrm>
                        <a:off x="5083176" y="5124450"/>
                        <a:ext cx="520700" cy="92075"/>
                      </a:xfrm>
                      <a:custGeom>
                        <a:avLst/>
                        <a:gdLst>
                          <a:gd name="T0" fmla="*/ 188 w 191"/>
                          <a:gd name="T1" fmla="*/ 34 h 34"/>
                          <a:gd name="T2" fmla="*/ 3 w 191"/>
                          <a:gd name="T3" fmla="*/ 34 h 34"/>
                          <a:gd name="T4" fmla="*/ 0 w 191"/>
                          <a:gd name="T5" fmla="*/ 31 h 34"/>
                          <a:gd name="T6" fmla="*/ 0 w 191"/>
                          <a:gd name="T7" fmla="*/ 10 h 34"/>
                          <a:gd name="T8" fmla="*/ 10 w 191"/>
                          <a:gd name="T9" fmla="*/ 0 h 34"/>
                          <a:gd name="T10" fmla="*/ 181 w 191"/>
                          <a:gd name="T11" fmla="*/ 0 h 34"/>
                          <a:gd name="T12" fmla="*/ 191 w 191"/>
                          <a:gd name="T13" fmla="*/ 10 h 34"/>
                          <a:gd name="T14" fmla="*/ 191 w 191"/>
                          <a:gd name="T15" fmla="*/ 31 h 34"/>
                          <a:gd name="T16" fmla="*/ 188 w 191"/>
                          <a:gd name="T17" fmla="*/ 34 h 34"/>
                          <a:gd name="T18" fmla="*/ 6 w 191"/>
                          <a:gd name="T19" fmla="*/ 28 h 34"/>
                          <a:gd name="T20" fmla="*/ 185 w 191"/>
                          <a:gd name="T21" fmla="*/ 28 h 34"/>
                          <a:gd name="T22" fmla="*/ 185 w 191"/>
                          <a:gd name="T23" fmla="*/ 10 h 34"/>
                          <a:gd name="T24" fmla="*/ 181 w 191"/>
                          <a:gd name="T25" fmla="*/ 6 h 34"/>
                          <a:gd name="T26" fmla="*/ 10 w 191"/>
                          <a:gd name="T27" fmla="*/ 6 h 34"/>
                          <a:gd name="T28" fmla="*/ 6 w 191"/>
                          <a:gd name="T29" fmla="*/ 10 h 34"/>
                          <a:gd name="T30" fmla="*/ 6 w 191"/>
                          <a:gd name="T31"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34">
                            <a:moveTo>
                              <a:pt x="188" y="34"/>
                            </a:moveTo>
                            <a:cubicBezTo>
                              <a:pt x="3" y="34"/>
                              <a:pt x="3" y="34"/>
                              <a:pt x="3" y="34"/>
                            </a:cubicBezTo>
                            <a:cubicBezTo>
                              <a:pt x="1" y="34"/>
                              <a:pt x="0" y="32"/>
                              <a:pt x="0" y="31"/>
                            </a:cubicBezTo>
                            <a:cubicBezTo>
                              <a:pt x="0" y="10"/>
                              <a:pt x="0" y="10"/>
                              <a:pt x="0" y="10"/>
                            </a:cubicBezTo>
                            <a:cubicBezTo>
                              <a:pt x="0" y="3"/>
                              <a:pt x="6" y="0"/>
                              <a:pt x="10" y="0"/>
                            </a:cubicBezTo>
                            <a:cubicBezTo>
                              <a:pt x="181" y="0"/>
                              <a:pt x="181" y="0"/>
                              <a:pt x="181" y="0"/>
                            </a:cubicBezTo>
                            <a:cubicBezTo>
                              <a:pt x="185" y="0"/>
                              <a:pt x="191" y="3"/>
                              <a:pt x="191" y="10"/>
                            </a:cubicBezTo>
                            <a:cubicBezTo>
                              <a:pt x="191" y="31"/>
                              <a:pt x="191" y="31"/>
                              <a:pt x="191" y="31"/>
                            </a:cubicBezTo>
                            <a:cubicBezTo>
                              <a:pt x="191" y="32"/>
                              <a:pt x="189" y="34"/>
                              <a:pt x="188" y="34"/>
                            </a:cubicBezTo>
                            <a:close/>
                            <a:moveTo>
                              <a:pt x="6" y="28"/>
                            </a:moveTo>
                            <a:cubicBezTo>
                              <a:pt x="185" y="28"/>
                              <a:pt x="185" y="28"/>
                              <a:pt x="185" y="28"/>
                            </a:cubicBezTo>
                            <a:cubicBezTo>
                              <a:pt x="185" y="10"/>
                              <a:pt x="185" y="10"/>
                              <a:pt x="185" y="10"/>
                            </a:cubicBezTo>
                            <a:cubicBezTo>
                              <a:pt x="185" y="6"/>
                              <a:pt x="182" y="6"/>
                              <a:pt x="181" y="6"/>
                            </a:cubicBezTo>
                            <a:cubicBezTo>
                              <a:pt x="10" y="6"/>
                              <a:pt x="10" y="6"/>
                              <a:pt x="10" y="6"/>
                            </a:cubicBezTo>
                            <a:cubicBezTo>
                              <a:pt x="9" y="6"/>
                              <a:pt x="6" y="7"/>
                              <a:pt x="6" y="10"/>
                            </a:cubicBezTo>
                            <a:lnTo>
                              <a:pt x="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66" name="Freeform 452">
                        <a:extLst>
                          <a:ext uri="{FF2B5EF4-FFF2-40B4-BE49-F238E27FC236}">
                            <a16:creationId xmlns:a16="http://schemas.microsoft.com/office/drawing/2014/main" id="{86AD2358-C68E-4B24-BABB-59D769B86636}"/>
                          </a:ext>
                        </a:extLst>
                      </p:cNvPr>
                      <p:cNvSpPr>
                        <a:spLocks/>
                      </p:cNvSpPr>
                      <p:nvPr/>
                    </p:nvSpPr>
                    <p:spPr bwMode="auto">
                      <a:xfrm>
                        <a:off x="5216526" y="4981575"/>
                        <a:ext cx="520700" cy="474663"/>
                      </a:xfrm>
                      <a:custGeom>
                        <a:avLst/>
                        <a:gdLst>
                          <a:gd name="T0" fmla="*/ 181 w 191"/>
                          <a:gd name="T1" fmla="*/ 174 h 174"/>
                          <a:gd name="T2" fmla="*/ 142 w 191"/>
                          <a:gd name="T3" fmla="*/ 174 h 174"/>
                          <a:gd name="T4" fmla="*/ 139 w 191"/>
                          <a:gd name="T5" fmla="*/ 171 h 174"/>
                          <a:gd name="T6" fmla="*/ 142 w 191"/>
                          <a:gd name="T7" fmla="*/ 168 h 174"/>
                          <a:gd name="T8" fmla="*/ 181 w 191"/>
                          <a:gd name="T9" fmla="*/ 168 h 174"/>
                          <a:gd name="T10" fmla="*/ 185 w 191"/>
                          <a:gd name="T11" fmla="*/ 164 h 174"/>
                          <a:gd name="T12" fmla="*/ 185 w 191"/>
                          <a:gd name="T13" fmla="*/ 10 h 174"/>
                          <a:gd name="T14" fmla="*/ 181 w 191"/>
                          <a:gd name="T15" fmla="*/ 6 h 174"/>
                          <a:gd name="T16" fmla="*/ 10 w 191"/>
                          <a:gd name="T17" fmla="*/ 6 h 174"/>
                          <a:gd name="T18" fmla="*/ 6 w 191"/>
                          <a:gd name="T19" fmla="*/ 10 h 174"/>
                          <a:gd name="T20" fmla="*/ 6 w 191"/>
                          <a:gd name="T21" fmla="*/ 54 h 174"/>
                          <a:gd name="T22" fmla="*/ 3 w 191"/>
                          <a:gd name="T23" fmla="*/ 57 h 174"/>
                          <a:gd name="T24" fmla="*/ 0 w 191"/>
                          <a:gd name="T25" fmla="*/ 54 h 174"/>
                          <a:gd name="T26" fmla="*/ 0 w 191"/>
                          <a:gd name="T27" fmla="*/ 10 h 174"/>
                          <a:gd name="T28" fmla="*/ 10 w 191"/>
                          <a:gd name="T29" fmla="*/ 0 h 174"/>
                          <a:gd name="T30" fmla="*/ 181 w 191"/>
                          <a:gd name="T31" fmla="*/ 0 h 174"/>
                          <a:gd name="T32" fmla="*/ 191 w 191"/>
                          <a:gd name="T33" fmla="*/ 10 h 174"/>
                          <a:gd name="T34" fmla="*/ 191 w 191"/>
                          <a:gd name="T35" fmla="*/ 164 h 174"/>
                          <a:gd name="T36" fmla="*/ 181 w 191"/>
                          <a:gd name="T37"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1" h="174">
                            <a:moveTo>
                              <a:pt x="181" y="174"/>
                            </a:moveTo>
                            <a:cubicBezTo>
                              <a:pt x="142" y="174"/>
                              <a:pt x="142" y="174"/>
                              <a:pt x="142" y="174"/>
                            </a:cubicBezTo>
                            <a:cubicBezTo>
                              <a:pt x="141" y="174"/>
                              <a:pt x="139" y="173"/>
                              <a:pt x="139" y="171"/>
                            </a:cubicBezTo>
                            <a:cubicBezTo>
                              <a:pt x="139" y="169"/>
                              <a:pt x="141" y="168"/>
                              <a:pt x="142" y="168"/>
                            </a:cubicBezTo>
                            <a:cubicBezTo>
                              <a:pt x="181" y="168"/>
                              <a:pt x="181" y="168"/>
                              <a:pt x="181" y="168"/>
                            </a:cubicBezTo>
                            <a:cubicBezTo>
                              <a:pt x="182" y="168"/>
                              <a:pt x="185" y="168"/>
                              <a:pt x="185" y="164"/>
                            </a:cubicBezTo>
                            <a:cubicBezTo>
                              <a:pt x="185" y="10"/>
                              <a:pt x="185" y="10"/>
                              <a:pt x="185" y="10"/>
                            </a:cubicBezTo>
                            <a:cubicBezTo>
                              <a:pt x="185" y="6"/>
                              <a:pt x="182" y="6"/>
                              <a:pt x="181" y="6"/>
                            </a:cubicBezTo>
                            <a:cubicBezTo>
                              <a:pt x="10" y="6"/>
                              <a:pt x="10" y="6"/>
                              <a:pt x="10" y="6"/>
                            </a:cubicBezTo>
                            <a:cubicBezTo>
                              <a:pt x="9" y="6"/>
                              <a:pt x="6" y="6"/>
                              <a:pt x="6" y="10"/>
                            </a:cubicBezTo>
                            <a:cubicBezTo>
                              <a:pt x="6" y="54"/>
                              <a:pt x="6" y="54"/>
                              <a:pt x="6" y="54"/>
                            </a:cubicBezTo>
                            <a:cubicBezTo>
                              <a:pt x="6" y="56"/>
                              <a:pt x="5" y="57"/>
                              <a:pt x="3" y="57"/>
                            </a:cubicBezTo>
                            <a:cubicBezTo>
                              <a:pt x="1" y="57"/>
                              <a:pt x="0" y="56"/>
                              <a:pt x="0" y="54"/>
                            </a:cubicBezTo>
                            <a:cubicBezTo>
                              <a:pt x="0" y="10"/>
                              <a:pt x="0" y="10"/>
                              <a:pt x="0" y="10"/>
                            </a:cubicBezTo>
                            <a:cubicBezTo>
                              <a:pt x="0" y="3"/>
                              <a:pt x="6" y="0"/>
                              <a:pt x="10" y="0"/>
                            </a:cubicBezTo>
                            <a:cubicBezTo>
                              <a:pt x="181" y="0"/>
                              <a:pt x="181" y="0"/>
                              <a:pt x="181" y="0"/>
                            </a:cubicBezTo>
                            <a:cubicBezTo>
                              <a:pt x="185" y="0"/>
                              <a:pt x="191" y="3"/>
                              <a:pt x="191" y="10"/>
                            </a:cubicBezTo>
                            <a:cubicBezTo>
                              <a:pt x="191" y="164"/>
                              <a:pt x="191" y="164"/>
                              <a:pt x="191" y="164"/>
                            </a:cubicBezTo>
                            <a:cubicBezTo>
                              <a:pt x="191" y="171"/>
                              <a:pt x="185" y="174"/>
                              <a:pt x="181"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67" name="Freeform 453">
                        <a:extLst>
                          <a:ext uri="{FF2B5EF4-FFF2-40B4-BE49-F238E27FC236}">
                            <a16:creationId xmlns:a16="http://schemas.microsoft.com/office/drawing/2014/main" id="{C3227080-649E-484B-B625-D653D4DFDFA2}"/>
                          </a:ext>
                        </a:extLst>
                      </p:cNvPr>
                      <p:cNvSpPr>
                        <a:spLocks noEditPoints="1"/>
                      </p:cNvSpPr>
                      <p:nvPr/>
                    </p:nvSpPr>
                    <p:spPr bwMode="auto">
                      <a:xfrm>
                        <a:off x="5216526" y="4981575"/>
                        <a:ext cx="520700" cy="90488"/>
                      </a:xfrm>
                      <a:custGeom>
                        <a:avLst/>
                        <a:gdLst>
                          <a:gd name="T0" fmla="*/ 188 w 191"/>
                          <a:gd name="T1" fmla="*/ 33 h 33"/>
                          <a:gd name="T2" fmla="*/ 3 w 191"/>
                          <a:gd name="T3" fmla="*/ 33 h 33"/>
                          <a:gd name="T4" fmla="*/ 0 w 191"/>
                          <a:gd name="T5" fmla="*/ 30 h 33"/>
                          <a:gd name="T6" fmla="*/ 0 w 191"/>
                          <a:gd name="T7" fmla="*/ 10 h 33"/>
                          <a:gd name="T8" fmla="*/ 10 w 191"/>
                          <a:gd name="T9" fmla="*/ 0 h 33"/>
                          <a:gd name="T10" fmla="*/ 181 w 191"/>
                          <a:gd name="T11" fmla="*/ 0 h 33"/>
                          <a:gd name="T12" fmla="*/ 191 w 191"/>
                          <a:gd name="T13" fmla="*/ 10 h 33"/>
                          <a:gd name="T14" fmla="*/ 191 w 191"/>
                          <a:gd name="T15" fmla="*/ 30 h 33"/>
                          <a:gd name="T16" fmla="*/ 188 w 191"/>
                          <a:gd name="T17" fmla="*/ 33 h 33"/>
                          <a:gd name="T18" fmla="*/ 6 w 191"/>
                          <a:gd name="T19" fmla="*/ 27 h 33"/>
                          <a:gd name="T20" fmla="*/ 185 w 191"/>
                          <a:gd name="T21" fmla="*/ 27 h 33"/>
                          <a:gd name="T22" fmla="*/ 185 w 191"/>
                          <a:gd name="T23" fmla="*/ 10 h 33"/>
                          <a:gd name="T24" fmla="*/ 181 w 191"/>
                          <a:gd name="T25" fmla="*/ 6 h 33"/>
                          <a:gd name="T26" fmla="*/ 10 w 191"/>
                          <a:gd name="T27" fmla="*/ 6 h 33"/>
                          <a:gd name="T28" fmla="*/ 6 w 191"/>
                          <a:gd name="T29" fmla="*/ 10 h 33"/>
                          <a:gd name="T30" fmla="*/ 6 w 191"/>
                          <a:gd name="T31"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33">
                            <a:moveTo>
                              <a:pt x="188" y="33"/>
                            </a:moveTo>
                            <a:cubicBezTo>
                              <a:pt x="3" y="33"/>
                              <a:pt x="3" y="33"/>
                              <a:pt x="3" y="33"/>
                            </a:cubicBezTo>
                            <a:cubicBezTo>
                              <a:pt x="1" y="33"/>
                              <a:pt x="0" y="32"/>
                              <a:pt x="0" y="30"/>
                            </a:cubicBezTo>
                            <a:cubicBezTo>
                              <a:pt x="0" y="10"/>
                              <a:pt x="0" y="10"/>
                              <a:pt x="0" y="10"/>
                            </a:cubicBezTo>
                            <a:cubicBezTo>
                              <a:pt x="0" y="3"/>
                              <a:pt x="6" y="0"/>
                              <a:pt x="10" y="0"/>
                            </a:cubicBezTo>
                            <a:cubicBezTo>
                              <a:pt x="181" y="0"/>
                              <a:pt x="181" y="0"/>
                              <a:pt x="181" y="0"/>
                            </a:cubicBezTo>
                            <a:cubicBezTo>
                              <a:pt x="185" y="0"/>
                              <a:pt x="191" y="3"/>
                              <a:pt x="191" y="10"/>
                            </a:cubicBezTo>
                            <a:cubicBezTo>
                              <a:pt x="191" y="30"/>
                              <a:pt x="191" y="30"/>
                              <a:pt x="191" y="30"/>
                            </a:cubicBezTo>
                            <a:cubicBezTo>
                              <a:pt x="191" y="32"/>
                              <a:pt x="189" y="33"/>
                              <a:pt x="188" y="33"/>
                            </a:cubicBezTo>
                            <a:close/>
                            <a:moveTo>
                              <a:pt x="6" y="27"/>
                            </a:moveTo>
                            <a:cubicBezTo>
                              <a:pt x="185" y="27"/>
                              <a:pt x="185" y="27"/>
                              <a:pt x="185" y="27"/>
                            </a:cubicBezTo>
                            <a:cubicBezTo>
                              <a:pt x="185" y="10"/>
                              <a:pt x="185" y="10"/>
                              <a:pt x="185" y="10"/>
                            </a:cubicBezTo>
                            <a:cubicBezTo>
                              <a:pt x="185" y="6"/>
                              <a:pt x="182" y="6"/>
                              <a:pt x="181" y="6"/>
                            </a:cubicBezTo>
                            <a:cubicBezTo>
                              <a:pt x="10" y="6"/>
                              <a:pt x="10" y="6"/>
                              <a:pt x="10" y="6"/>
                            </a:cubicBezTo>
                            <a:cubicBezTo>
                              <a:pt x="9" y="6"/>
                              <a:pt x="6" y="6"/>
                              <a:pt x="6" y="10"/>
                            </a:cubicBezTo>
                            <a:lnTo>
                              <a:pt x="6"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68" name="Freeform 454">
                        <a:extLst>
                          <a:ext uri="{FF2B5EF4-FFF2-40B4-BE49-F238E27FC236}">
                            <a16:creationId xmlns:a16="http://schemas.microsoft.com/office/drawing/2014/main" id="{95EAF9D3-CFD5-48E0-9476-791C6E3EE73A}"/>
                          </a:ext>
                        </a:extLst>
                      </p:cNvPr>
                      <p:cNvSpPr>
                        <a:spLocks/>
                      </p:cNvSpPr>
                      <p:nvPr/>
                    </p:nvSpPr>
                    <p:spPr bwMode="auto">
                      <a:xfrm>
                        <a:off x="5137151" y="4824413"/>
                        <a:ext cx="333375" cy="266700"/>
                      </a:xfrm>
                      <a:custGeom>
                        <a:avLst/>
                        <a:gdLst>
                          <a:gd name="T0" fmla="*/ 3 w 122"/>
                          <a:gd name="T1" fmla="*/ 98 h 98"/>
                          <a:gd name="T2" fmla="*/ 0 w 122"/>
                          <a:gd name="T3" fmla="*/ 95 h 98"/>
                          <a:gd name="T4" fmla="*/ 0 w 122"/>
                          <a:gd name="T5" fmla="*/ 3 h 98"/>
                          <a:gd name="T6" fmla="*/ 3 w 122"/>
                          <a:gd name="T7" fmla="*/ 0 h 98"/>
                          <a:gd name="T8" fmla="*/ 119 w 122"/>
                          <a:gd name="T9" fmla="*/ 0 h 98"/>
                          <a:gd name="T10" fmla="*/ 122 w 122"/>
                          <a:gd name="T11" fmla="*/ 3 h 98"/>
                          <a:gd name="T12" fmla="*/ 122 w 122"/>
                          <a:gd name="T13" fmla="*/ 19 h 98"/>
                          <a:gd name="T14" fmla="*/ 119 w 122"/>
                          <a:gd name="T15" fmla="*/ 22 h 98"/>
                          <a:gd name="T16" fmla="*/ 116 w 122"/>
                          <a:gd name="T17" fmla="*/ 19 h 98"/>
                          <a:gd name="T18" fmla="*/ 116 w 122"/>
                          <a:gd name="T19" fmla="*/ 6 h 98"/>
                          <a:gd name="T20" fmla="*/ 6 w 122"/>
                          <a:gd name="T21" fmla="*/ 6 h 98"/>
                          <a:gd name="T22" fmla="*/ 6 w 122"/>
                          <a:gd name="T23" fmla="*/ 95 h 98"/>
                          <a:gd name="T24" fmla="*/ 3 w 122"/>
                          <a:gd name="T2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98">
                            <a:moveTo>
                              <a:pt x="3" y="98"/>
                            </a:moveTo>
                            <a:cubicBezTo>
                              <a:pt x="1" y="98"/>
                              <a:pt x="0" y="97"/>
                              <a:pt x="0" y="95"/>
                            </a:cubicBezTo>
                            <a:cubicBezTo>
                              <a:pt x="0" y="3"/>
                              <a:pt x="0" y="3"/>
                              <a:pt x="0" y="3"/>
                            </a:cubicBezTo>
                            <a:cubicBezTo>
                              <a:pt x="0" y="1"/>
                              <a:pt x="1" y="0"/>
                              <a:pt x="3" y="0"/>
                            </a:cubicBezTo>
                            <a:cubicBezTo>
                              <a:pt x="119" y="0"/>
                              <a:pt x="119" y="0"/>
                              <a:pt x="119" y="0"/>
                            </a:cubicBezTo>
                            <a:cubicBezTo>
                              <a:pt x="121" y="0"/>
                              <a:pt x="122" y="1"/>
                              <a:pt x="122" y="3"/>
                            </a:cubicBezTo>
                            <a:cubicBezTo>
                              <a:pt x="122" y="19"/>
                              <a:pt x="122" y="19"/>
                              <a:pt x="122" y="19"/>
                            </a:cubicBezTo>
                            <a:cubicBezTo>
                              <a:pt x="122" y="21"/>
                              <a:pt x="121" y="22"/>
                              <a:pt x="119" y="22"/>
                            </a:cubicBezTo>
                            <a:cubicBezTo>
                              <a:pt x="117" y="22"/>
                              <a:pt x="116" y="21"/>
                              <a:pt x="116" y="19"/>
                            </a:cubicBezTo>
                            <a:cubicBezTo>
                              <a:pt x="116" y="6"/>
                              <a:pt x="116" y="6"/>
                              <a:pt x="116" y="6"/>
                            </a:cubicBezTo>
                            <a:cubicBezTo>
                              <a:pt x="6" y="6"/>
                              <a:pt x="6" y="6"/>
                              <a:pt x="6" y="6"/>
                            </a:cubicBezTo>
                            <a:cubicBezTo>
                              <a:pt x="6" y="95"/>
                              <a:pt x="6" y="95"/>
                              <a:pt x="6" y="95"/>
                            </a:cubicBezTo>
                            <a:cubicBezTo>
                              <a:pt x="6" y="97"/>
                              <a:pt x="5" y="98"/>
                              <a:pt x="3"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69" name="Freeform 455">
                        <a:extLst>
                          <a:ext uri="{FF2B5EF4-FFF2-40B4-BE49-F238E27FC236}">
                            <a16:creationId xmlns:a16="http://schemas.microsoft.com/office/drawing/2014/main" id="{FC0A46EA-340D-4229-BC33-05288165E647}"/>
                          </a:ext>
                        </a:extLst>
                      </p:cNvPr>
                      <p:cNvSpPr>
                        <a:spLocks noEditPoints="1"/>
                      </p:cNvSpPr>
                      <p:nvPr/>
                    </p:nvSpPr>
                    <p:spPr bwMode="auto">
                      <a:xfrm>
                        <a:off x="5421313" y="4867275"/>
                        <a:ext cx="80963" cy="82550"/>
                      </a:xfrm>
                      <a:custGeom>
                        <a:avLst/>
                        <a:gdLst>
                          <a:gd name="T0" fmla="*/ 15 w 30"/>
                          <a:gd name="T1" fmla="*/ 30 h 30"/>
                          <a:gd name="T2" fmla="*/ 12 w 30"/>
                          <a:gd name="T3" fmla="*/ 28 h 30"/>
                          <a:gd name="T4" fmla="*/ 0 w 30"/>
                          <a:gd name="T5" fmla="*/ 4 h 30"/>
                          <a:gd name="T6" fmla="*/ 0 w 30"/>
                          <a:gd name="T7" fmla="*/ 1 h 30"/>
                          <a:gd name="T8" fmla="*/ 3 w 30"/>
                          <a:gd name="T9" fmla="*/ 0 h 30"/>
                          <a:gd name="T10" fmla="*/ 27 w 30"/>
                          <a:gd name="T11" fmla="*/ 0 h 30"/>
                          <a:gd name="T12" fmla="*/ 30 w 30"/>
                          <a:gd name="T13" fmla="*/ 1 h 30"/>
                          <a:gd name="T14" fmla="*/ 30 w 30"/>
                          <a:gd name="T15" fmla="*/ 4 h 30"/>
                          <a:gd name="T16" fmla="*/ 18 w 30"/>
                          <a:gd name="T17" fmla="*/ 28 h 30"/>
                          <a:gd name="T18" fmla="*/ 15 w 30"/>
                          <a:gd name="T19" fmla="*/ 30 h 30"/>
                          <a:gd name="T20" fmla="*/ 8 w 30"/>
                          <a:gd name="T21" fmla="*/ 6 h 30"/>
                          <a:gd name="T22" fmla="*/ 15 w 30"/>
                          <a:gd name="T23" fmla="*/ 20 h 30"/>
                          <a:gd name="T24" fmla="*/ 22 w 30"/>
                          <a:gd name="T25" fmla="*/ 6 h 30"/>
                          <a:gd name="T26" fmla="*/ 8 w 30"/>
                          <a:gd name="T2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0">
                            <a:moveTo>
                              <a:pt x="15" y="30"/>
                            </a:moveTo>
                            <a:cubicBezTo>
                              <a:pt x="14" y="30"/>
                              <a:pt x="13" y="29"/>
                              <a:pt x="12" y="28"/>
                            </a:cubicBezTo>
                            <a:cubicBezTo>
                              <a:pt x="0" y="4"/>
                              <a:pt x="0" y="4"/>
                              <a:pt x="0" y="4"/>
                            </a:cubicBezTo>
                            <a:cubicBezTo>
                              <a:pt x="0" y="3"/>
                              <a:pt x="0" y="2"/>
                              <a:pt x="0" y="1"/>
                            </a:cubicBezTo>
                            <a:cubicBezTo>
                              <a:pt x="1" y="1"/>
                              <a:pt x="2" y="0"/>
                              <a:pt x="3" y="0"/>
                            </a:cubicBezTo>
                            <a:cubicBezTo>
                              <a:pt x="27" y="0"/>
                              <a:pt x="27" y="0"/>
                              <a:pt x="27" y="0"/>
                            </a:cubicBezTo>
                            <a:cubicBezTo>
                              <a:pt x="28" y="0"/>
                              <a:pt x="29" y="1"/>
                              <a:pt x="30" y="1"/>
                            </a:cubicBezTo>
                            <a:cubicBezTo>
                              <a:pt x="30" y="2"/>
                              <a:pt x="30" y="3"/>
                              <a:pt x="30" y="4"/>
                            </a:cubicBezTo>
                            <a:cubicBezTo>
                              <a:pt x="18" y="28"/>
                              <a:pt x="18" y="28"/>
                              <a:pt x="18" y="28"/>
                            </a:cubicBezTo>
                            <a:cubicBezTo>
                              <a:pt x="17" y="29"/>
                              <a:pt x="16" y="30"/>
                              <a:pt x="15" y="30"/>
                            </a:cubicBezTo>
                            <a:close/>
                            <a:moveTo>
                              <a:pt x="8" y="6"/>
                            </a:moveTo>
                            <a:cubicBezTo>
                              <a:pt x="15" y="20"/>
                              <a:pt x="15" y="20"/>
                              <a:pt x="15" y="20"/>
                            </a:cubicBezTo>
                            <a:cubicBezTo>
                              <a:pt x="22" y="6"/>
                              <a:pt x="22" y="6"/>
                              <a:pt x="22" y="6"/>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70" name="Freeform 456">
                        <a:extLst>
                          <a:ext uri="{FF2B5EF4-FFF2-40B4-BE49-F238E27FC236}">
                            <a16:creationId xmlns:a16="http://schemas.microsoft.com/office/drawing/2014/main" id="{AA10FD40-4F87-40B4-BDF9-950649302734}"/>
                          </a:ext>
                        </a:extLst>
                      </p:cNvPr>
                      <p:cNvSpPr>
                        <a:spLocks/>
                      </p:cNvSpPr>
                      <p:nvPr/>
                    </p:nvSpPr>
                    <p:spPr bwMode="auto">
                      <a:xfrm>
                        <a:off x="5345113" y="5489575"/>
                        <a:ext cx="331788" cy="266700"/>
                      </a:xfrm>
                      <a:custGeom>
                        <a:avLst/>
                        <a:gdLst>
                          <a:gd name="T0" fmla="*/ 119 w 122"/>
                          <a:gd name="T1" fmla="*/ 98 h 98"/>
                          <a:gd name="T2" fmla="*/ 3 w 122"/>
                          <a:gd name="T3" fmla="*/ 98 h 98"/>
                          <a:gd name="T4" fmla="*/ 0 w 122"/>
                          <a:gd name="T5" fmla="*/ 95 h 98"/>
                          <a:gd name="T6" fmla="*/ 0 w 122"/>
                          <a:gd name="T7" fmla="*/ 79 h 98"/>
                          <a:gd name="T8" fmla="*/ 3 w 122"/>
                          <a:gd name="T9" fmla="*/ 76 h 98"/>
                          <a:gd name="T10" fmla="*/ 6 w 122"/>
                          <a:gd name="T11" fmla="*/ 79 h 98"/>
                          <a:gd name="T12" fmla="*/ 6 w 122"/>
                          <a:gd name="T13" fmla="*/ 92 h 98"/>
                          <a:gd name="T14" fmla="*/ 116 w 122"/>
                          <a:gd name="T15" fmla="*/ 92 h 98"/>
                          <a:gd name="T16" fmla="*/ 116 w 122"/>
                          <a:gd name="T17" fmla="*/ 3 h 98"/>
                          <a:gd name="T18" fmla="*/ 119 w 122"/>
                          <a:gd name="T19" fmla="*/ 0 h 98"/>
                          <a:gd name="T20" fmla="*/ 122 w 122"/>
                          <a:gd name="T21" fmla="*/ 3 h 98"/>
                          <a:gd name="T22" fmla="*/ 122 w 122"/>
                          <a:gd name="T23" fmla="*/ 95 h 98"/>
                          <a:gd name="T24" fmla="*/ 119 w 122"/>
                          <a:gd name="T2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98">
                            <a:moveTo>
                              <a:pt x="119" y="98"/>
                            </a:moveTo>
                            <a:cubicBezTo>
                              <a:pt x="3" y="98"/>
                              <a:pt x="3" y="98"/>
                              <a:pt x="3" y="98"/>
                            </a:cubicBezTo>
                            <a:cubicBezTo>
                              <a:pt x="1" y="98"/>
                              <a:pt x="0" y="97"/>
                              <a:pt x="0" y="95"/>
                            </a:cubicBezTo>
                            <a:cubicBezTo>
                              <a:pt x="0" y="79"/>
                              <a:pt x="0" y="79"/>
                              <a:pt x="0" y="79"/>
                            </a:cubicBezTo>
                            <a:cubicBezTo>
                              <a:pt x="0" y="77"/>
                              <a:pt x="1" y="76"/>
                              <a:pt x="3" y="76"/>
                            </a:cubicBezTo>
                            <a:cubicBezTo>
                              <a:pt x="5" y="76"/>
                              <a:pt x="6" y="77"/>
                              <a:pt x="6" y="79"/>
                            </a:cubicBezTo>
                            <a:cubicBezTo>
                              <a:pt x="6" y="92"/>
                              <a:pt x="6" y="92"/>
                              <a:pt x="6" y="92"/>
                            </a:cubicBezTo>
                            <a:cubicBezTo>
                              <a:pt x="116" y="92"/>
                              <a:pt x="116" y="92"/>
                              <a:pt x="116" y="92"/>
                            </a:cubicBezTo>
                            <a:cubicBezTo>
                              <a:pt x="116" y="3"/>
                              <a:pt x="116" y="3"/>
                              <a:pt x="116" y="3"/>
                            </a:cubicBezTo>
                            <a:cubicBezTo>
                              <a:pt x="116" y="1"/>
                              <a:pt x="117" y="0"/>
                              <a:pt x="119" y="0"/>
                            </a:cubicBezTo>
                            <a:cubicBezTo>
                              <a:pt x="121" y="0"/>
                              <a:pt x="122" y="1"/>
                              <a:pt x="122" y="3"/>
                            </a:cubicBezTo>
                            <a:cubicBezTo>
                              <a:pt x="122" y="95"/>
                              <a:pt x="122" y="95"/>
                              <a:pt x="122" y="95"/>
                            </a:cubicBezTo>
                            <a:cubicBezTo>
                              <a:pt x="122" y="97"/>
                              <a:pt x="121" y="98"/>
                              <a:pt x="119"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71" name="Freeform 457">
                        <a:extLst>
                          <a:ext uri="{FF2B5EF4-FFF2-40B4-BE49-F238E27FC236}">
                            <a16:creationId xmlns:a16="http://schemas.microsoft.com/office/drawing/2014/main" id="{F4A59D0A-7E80-48B8-8751-0789E624D28F}"/>
                          </a:ext>
                        </a:extLst>
                      </p:cNvPr>
                      <p:cNvSpPr>
                        <a:spLocks noEditPoints="1"/>
                      </p:cNvSpPr>
                      <p:nvPr/>
                    </p:nvSpPr>
                    <p:spPr bwMode="auto">
                      <a:xfrm>
                        <a:off x="5311776" y="5630863"/>
                        <a:ext cx="82550" cy="80963"/>
                      </a:xfrm>
                      <a:custGeom>
                        <a:avLst/>
                        <a:gdLst>
                          <a:gd name="T0" fmla="*/ 27 w 30"/>
                          <a:gd name="T1" fmla="*/ 30 h 30"/>
                          <a:gd name="T2" fmla="*/ 3 w 30"/>
                          <a:gd name="T3" fmla="*/ 30 h 30"/>
                          <a:gd name="T4" fmla="*/ 0 w 30"/>
                          <a:gd name="T5" fmla="*/ 29 h 30"/>
                          <a:gd name="T6" fmla="*/ 0 w 30"/>
                          <a:gd name="T7" fmla="*/ 26 h 30"/>
                          <a:gd name="T8" fmla="*/ 12 w 30"/>
                          <a:gd name="T9" fmla="*/ 2 h 30"/>
                          <a:gd name="T10" fmla="*/ 18 w 30"/>
                          <a:gd name="T11" fmla="*/ 2 h 30"/>
                          <a:gd name="T12" fmla="*/ 30 w 30"/>
                          <a:gd name="T13" fmla="*/ 26 h 30"/>
                          <a:gd name="T14" fmla="*/ 30 w 30"/>
                          <a:gd name="T15" fmla="*/ 29 h 30"/>
                          <a:gd name="T16" fmla="*/ 27 w 30"/>
                          <a:gd name="T17" fmla="*/ 30 h 30"/>
                          <a:gd name="T18" fmla="*/ 8 w 30"/>
                          <a:gd name="T19" fmla="*/ 24 h 30"/>
                          <a:gd name="T20" fmla="*/ 22 w 30"/>
                          <a:gd name="T21" fmla="*/ 24 h 30"/>
                          <a:gd name="T22" fmla="*/ 15 w 30"/>
                          <a:gd name="T23" fmla="*/ 10 h 30"/>
                          <a:gd name="T24" fmla="*/ 8 w 30"/>
                          <a:gd name="T25"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27" y="30"/>
                            </a:moveTo>
                            <a:cubicBezTo>
                              <a:pt x="3" y="30"/>
                              <a:pt x="3" y="30"/>
                              <a:pt x="3" y="30"/>
                            </a:cubicBezTo>
                            <a:cubicBezTo>
                              <a:pt x="2" y="30"/>
                              <a:pt x="1" y="29"/>
                              <a:pt x="0" y="29"/>
                            </a:cubicBezTo>
                            <a:cubicBezTo>
                              <a:pt x="0" y="28"/>
                              <a:pt x="0" y="27"/>
                              <a:pt x="0" y="26"/>
                            </a:cubicBezTo>
                            <a:cubicBezTo>
                              <a:pt x="12" y="2"/>
                              <a:pt x="12" y="2"/>
                              <a:pt x="12" y="2"/>
                            </a:cubicBezTo>
                            <a:cubicBezTo>
                              <a:pt x="13" y="0"/>
                              <a:pt x="17" y="0"/>
                              <a:pt x="18" y="2"/>
                            </a:cubicBezTo>
                            <a:cubicBezTo>
                              <a:pt x="30" y="26"/>
                              <a:pt x="30" y="26"/>
                              <a:pt x="30" y="26"/>
                            </a:cubicBezTo>
                            <a:cubicBezTo>
                              <a:pt x="30" y="27"/>
                              <a:pt x="30" y="28"/>
                              <a:pt x="30" y="29"/>
                            </a:cubicBezTo>
                            <a:cubicBezTo>
                              <a:pt x="29" y="29"/>
                              <a:pt x="28" y="30"/>
                              <a:pt x="27" y="30"/>
                            </a:cubicBezTo>
                            <a:close/>
                            <a:moveTo>
                              <a:pt x="8" y="24"/>
                            </a:moveTo>
                            <a:cubicBezTo>
                              <a:pt x="22" y="24"/>
                              <a:pt x="22" y="24"/>
                              <a:pt x="22" y="24"/>
                            </a:cubicBezTo>
                            <a:cubicBezTo>
                              <a:pt x="15" y="10"/>
                              <a:pt x="15" y="10"/>
                              <a:pt x="15" y="10"/>
                            </a:cubicBezTo>
                            <a:lnTo>
                              <a:pt x="8"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72" name="Freeform 458">
                        <a:extLst>
                          <a:ext uri="{FF2B5EF4-FFF2-40B4-BE49-F238E27FC236}">
                            <a16:creationId xmlns:a16="http://schemas.microsoft.com/office/drawing/2014/main" id="{5813849C-5519-4D3C-B54C-F7D0C59DD016}"/>
                          </a:ext>
                        </a:extLst>
                      </p:cNvPr>
                      <p:cNvSpPr>
                        <a:spLocks/>
                      </p:cNvSpPr>
                      <p:nvPr/>
                    </p:nvSpPr>
                    <p:spPr bwMode="auto">
                      <a:xfrm>
                        <a:off x="5148263" y="5292725"/>
                        <a:ext cx="92075" cy="15875"/>
                      </a:xfrm>
                      <a:custGeom>
                        <a:avLst/>
                        <a:gdLst>
                          <a:gd name="T0" fmla="*/ 31 w 34"/>
                          <a:gd name="T1" fmla="*/ 6 h 6"/>
                          <a:gd name="T2" fmla="*/ 3 w 34"/>
                          <a:gd name="T3" fmla="*/ 6 h 6"/>
                          <a:gd name="T4" fmla="*/ 0 w 34"/>
                          <a:gd name="T5" fmla="*/ 3 h 6"/>
                          <a:gd name="T6" fmla="*/ 3 w 34"/>
                          <a:gd name="T7" fmla="*/ 0 h 6"/>
                          <a:gd name="T8" fmla="*/ 31 w 34"/>
                          <a:gd name="T9" fmla="*/ 0 h 6"/>
                          <a:gd name="T10" fmla="*/ 34 w 34"/>
                          <a:gd name="T11" fmla="*/ 3 h 6"/>
                          <a:gd name="T12" fmla="*/ 31 w 3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4" h="6">
                            <a:moveTo>
                              <a:pt x="31" y="6"/>
                            </a:moveTo>
                            <a:cubicBezTo>
                              <a:pt x="3" y="6"/>
                              <a:pt x="3" y="6"/>
                              <a:pt x="3" y="6"/>
                            </a:cubicBezTo>
                            <a:cubicBezTo>
                              <a:pt x="1" y="6"/>
                              <a:pt x="0" y="5"/>
                              <a:pt x="0" y="3"/>
                            </a:cubicBezTo>
                            <a:cubicBezTo>
                              <a:pt x="0" y="1"/>
                              <a:pt x="1" y="0"/>
                              <a:pt x="3" y="0"/>
                            </a:cubicBezTo>
                            <a:cubicBezTo>
                              <a:pt x="31" y="0"/>
                              <a:pt x="31" y="0"/>
                              <a:pt x="31" y="0"/>
                            </a:cubicBezTo>
                            <a:cubicBezTo>
                              <a:pt x="33" y="0"/>
                              <a:pt x="34" y="1"/>
                              <a:pt x="34" y="3"/>
                            </a:cubicBezTo>
                            <a:cubicBezTo>
                              <a:pt x="34" y="5"/>
                              <a:pt x="33"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73" name="Freeform 459">
                        <a:extLst>
                          <a:ext uri="{FF2B5EF4-FFF2-40B4-BE49-F238E27FC236}">
                            <a16:creationId xmlns:a16="http://schemas.microsoft.com/office/drawing/2014/main" id="{205F5048-0E28-4638-B97D-83E8292A5F68}"/>
                          </a:ext>
                        </a:extLst>
                      </p:cNvPr>
                      <p:cNvSpPr>
                        <a:spLocks/>
                      </p:cNvSpPr>
                      <p:nvPr/>
                    </p:nvSpPr>
                    <p:spPr bwMode="auto">
                      <a:xfrm>
                        <a:off x="5432426" y="5380038"/>
                        <a:ext cx="92075" cy="15875"/>
                      </a:xfrm>
                      <a:custGeom>
                        <a:avLst/>
                        <a:gdLst>
                          <a:gd name="T0" fmla="*/ 31 w 34"/>
                          <a:gd name="T1" fmla="*/ 6 h 6"/>
                          <a:gd name="T2" fmla="*/ 3 w 34"/>
                          <a:gd name="T3" fmla="*/ 6 h 6"/>
                          <a:gd name="T4" fmla="*/ 0 w 34"/>
                          <a:gd name="T5" fmla="*/ 3 h 6"/>
                          <a:gd name="T6" fmla="*/ 3 w 34"/>
                          <a:gd name="T7" fmla="*/ 0 h 6"/>
                          <a:gd name="T8" fmla="*/ 31 w 34"/>
                          <a:gd name="T9" fmla="*/ 0 h 6"/>
                          <a:gd name="T10" fmla="*/ 34 w 34"/>
                          <a:gd name="T11" fmla="*/ 3 h 6"/>
                          <a:gd name="T12" fmla="*/ 31 w 3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4" h="6">
                            <a:moveTo>
                              <a:pt x="31" y="6"/>
                            </a:moveTo>
                            <a:cubicBezTo>
                              <a:pt x="3" y="6"/>
                              <a:pt x="3" y="6"/>
                              <a:pt x="3" y="6"/>
                            </a:cubicBezTo>
                            <a:cubicBezTo>
                              <a:pt x="1" y="6"/>
                              <a:pt x="0" y="5"/>
                              <a:pt x="0" y="3"/>
                            </a:cubicBezTo>
                            <a:cubicBezTo>
                              <a:pt x="0" y="1"/>
                              <a:pt x="1" y="0"/>
                              <a:pt x="3" y="0"/>
                            </a:cubicBezTo>
                            <a:cubicBezTo>
                              <a:pt x="31" y="0"/>
                              <a:pt x="31" y="0"/>
                              <a:pt x="31" y="0"/>
                            </a:cubicBezTo>
                            <a:cubicBezTo>
                              <a:pt x="33" y="0"/>
                              <a:pt x="34" y="1"/>
                              <a:pt x="34" y="3"/>
                            </a:cubicBezTo>
                            <a:cubicBezTo>
                              <a:pt x="34" y="5"/>
                              <a:pt x="33"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74" name="Freeform 460">
                        <a:extLst>
                          <a:ext uri="{FF2B5EF4-FFF2-40B4-BE49-F238E27FC236}">
                            <a16:creationId xmlns:a16="http://schemas.microsoft.com/office/drawing/2014/main" id="{71DFB854-6B51-480B-9301-3336286D128D}"/>
                          </a:ext>
                        </a:extLst>
                      </p:cNvPr>
                      <p:cNvSpPr>
                        <a:spLocks/>
                      </p:cNvSpPr>
                      <p:nvPr/>
                    </p:nvSpPr>
                    <p:spPr bwMode="auto">
                      <a:xfrm>
                        <a:off x="5300663" y="5292725"/>
                        <a:ext cx="223838" cy="15875"/>
                      </a:xfrm>
                      <a:custGeom>
                        <a:avLst/>
                        <a:gdLst>
                          <a:gd name="T0" fmla="*/ 79 w 82"/>
                          <a:gd name="T1" fmla="*/ 6 h 6"/>
                          <a:gd name="T2" fmla="*/ 3 w 82"/>
                          <a:gd name="T3" fmla="*/ 6 h 6"/>
                          <a:gd name="T4" fmla="*/ 0 w 82"/>
                          <a:gd name="T5" fmla="*/ 3 h 6"/>
                          <a:gd name="T6" fmla="*/ 3 w 82"/>
                          <a:gd name="T7" fmla="*/ 0 h 6"/>
                          <a:gd name="T8" fmla="*/ 79 w 82"/>
                          <a:gd name="T9" fmla="*/ 0 h 6"/>
                          <a:gd name="T10" fmla="*/ 82 w 82"/>
                          <a:gd name="T11" fmla="*/ 3 h 6"/>
                          <a:gd name="T12" fmla="*/ 79 w 8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2" h="6">
                            <a:moveTo>
                              <a:pt x="79" y="6"/>
                            </a:moveTo>
                            <a:cubicBezTo>
                              <a:pt x="3" y="6"/>
                              <a:pt x="3" y="6"/>
                              <a:pt x="3" y="6"/>
                            </a:cubicBezTo>
                            <a:cubicBezTo>
                              <a:pt x="1" y="6"/>
                              <a:pt x="0" y="5"/>
                              <a:pt x="0" y="3"/>
                            </a:cubicBezTo>
                            <a:cubicBezTo>
                              <a:pt x="0" y="1"/>
                              <a:pt x="1" y="0"/>
                              <a:pt x="3" y="0"/>
                            </a:cubicBezTo>
                            <a:cubicBezTo>
                              <a:pt x="79" y="0"/>
                              <a:pt x="79" y="0"/>
                              <a:pt x="79" y="0"/>
                            </a:cubicBezTo>
                            <a:cubicBezTo>
                              <a:pt x="81" y="0"/>
                              <a:pt x="82" y="1"/>
                              <a:pt x="82" y="3"/>
                            </a:cubicBezTo>
                            <a:cubicBezTo>
                              <a:pt x="82" y="5"/>
                              <a:pt x="81" y="6"/>
                              <a:pt x="7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75" name="Freeform 461">
                        <a:extLst>
                          <a:ext uri="{FF2B5EF4-FFF2-40B4-BE49-F238E27FC236}">
                            <a16:creationId xmlns:a16="http://schemas.microsoft.com/office/drawing/2014/main" id="{4F893CF3-C8E4-4AC3-8D73-1DC44FE29DE4}"/>
                          </a:ext>
                        </a:extLst>
                      </p:cNvPr>
                      <p:cNvSpPr>
                        <a:spLocks/>
                      </p:cNvSpPr>
                      <p:nvPr/>
                    </p:nvSpPr>
                    <p:spPr bwMode="auto">
                      <a:xfrm>
                        <a:off x="5148263" y="5499100"/>
                        <a:ext cx="158750" cy="17463"/>
                      </a:xfrm>
                      <a:custGeom>
                        <a:avLst/>
                        <a:gdLst>
                          <a:gd name="T0" fmla="*/ 55 w 58"/>
                          <a:gd name="T1" fmla="*/ 6 h 6"/>
                          <a:gd name="T2" fmla="*/ 3 w 58"/>
                          <a:gd name="T3" fmla="*/ 6 h 6"/>
                          <a:gd name="T4" fmla="*/ 0 w 58"/>
                          <a:gd name="T5" fmla="*/ 3 h 6"/>
                          <a:gd name="T6" fmla="*/ 3 w 58"/>
                          <a:gd name="T7" fmla="*/ 0 h 6"/>
                          <a:gd name="T8" fmla="*/ 55 w 58"/>
                          <a:gd name="T9" fmla="*/ 0 h 6"/>
                          <a:gd name="T10" fmla="*/ 58 w 58"/>
                          <a:gd name="T11" fmla="*/ 3 h 6"/>
                          <a:gd name="T12" fmla="*/ 55 w 5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8" h="6">
                            <a:moveTo>
                              <a:pt x="55" y="6"/>
                            </a:moveTo>
                            <a:cubicBezTo>
                              <a:pt x="3" y="6"/>
                              <a:pt x="3" y="6"/>
                              <a:pt x="3" y="6"/>
                            </a:cubicBezTo>
                            <a:cubicBezTo>
                              <a:pt x="1" y="6"/>
                              <a:pt x="0" y="5"/>
                              <a:pt x="0" y="3"/>
                            </a:cubicBezTo>
                            <a:cubicBezTo>
                              <a:pt x="0" y="1"/>
                              <a:pt x="1" y="0"/>
                              <a:pt x="3" y="0"/>
                            </a:cubicBezTo>
                            <a:cubicBezTo>
                              <a:pt x="55" y="0"/>
                              <a:pt x="55" y="0"/>
                              <a:pt x="55" y="0"/>
                            </a:cubicBezTo>
                            <a:cubicBezTo>
                              <a:pt x="57" y="0"/>
                              <a:pt x="58" y="1"/>
                              <a:pt x="58" y="3"/>
                            </a:cubicBezTo>
                            <a:cubicBezTo>
                              <a:pt x="58" y="5"/>
                              <a:pt x="57" y="6"/>
                              <a:pt x="5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76" name="Freeform 462">
                        <a:extLst>
                          <a:ext uri="{FF2B5EF4-FFF2-40B4-BE49-F238E27FC236}">
                            <a16:creationId xmlns:a16="http://schemas.microsoft.com/office/drawing/2014/main" id="{86584E7A-B6F5-4597-A6A1-817AAA42848B}"/>
                          </a:ext>
                        </a:extLst>
                      </p:cNvPr>
                      <p:cNvSpPr>
                        <a:spLocks/>
                      </p:cNvSpPr>
                      <p:nvPr/>
                    </p:nvSpPr>
                    <p:spPr bwMode="auto">
                      <a:xfrm>
                        <a:off x="5365751" y="5499100"/>
                        <a:ext cx="158750" cy="17463"/>
                      </a:xfrm>
                      <a:custGeom>
                        <a:avLst/>
                        <a:gdLst>
                          <a:gd name="T0" fmla="*/ 55 w 58"/>
                          <a:gd name="T1" fmla="*/ 6 h 6"/>
                          <a:gd name="T2" fmla="*/ 3 w 58"/>
                          <a:gd name="T3" fmla="*/ 6 h 6"/>
                          <a:gd name="T4" fmla="*/ 0 w 58"/>
                          <a:gd name="T5" fmla="*/ 3 h 6"/>
                          <a:gd name="T6" fmla="*/ 3 w 58"/>
                          <a:gd name="T7" fmla="*/ 0 h 6"/>
                          <a:gd name="T8" fmla="*/ 55 w 58"/>
                          <a:gd name="T9" fmla="*/ 0 h 6"/>
                          <a:gd name="T10" fmla="*/ 58 w 58"/>
                          <a:gd name="T11" fmla="*/ 3 h 6"/>
                          <a:gd name="T12" fmla="*/ 55 w 5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8" h="6">
                            <a:moveTo>
                              <a:pt x="55" y="6"/>
                            </a:moveTo>
                            <a:cubicBezTo>
                              <a:pt x="3" y="6"/>
                              <a:pt x="3" y="6"/>
                              <a:pt x="3" y="6"/>
                            </a:cubicBezTo>
                            <a:cubicBezTo>
                              <a:pt x="1" y="6"/>
                              <a:pt x="0" y="5"/>
                              <a:pt x="0" y="3"/>
                            </a:cubicBezTo>
                            <a:cubicBezTo>
                              <a:pt x="0" y="1"/>
                              <a:pt x="1" y="0"/>
                              <a:pt x="3" y="0"/>
                            </a:cubicBezTo>
                            <a:cubicBezTo>
                              <a:pt x="55" y="0"/>
                              <a:pt x="55" y="0"/>
                              <a:pt x="55" y="0"/>
                            </a:cubicBezTo>
                            <a:cubicBezTo>
                              <a:pt x="57" y="0"/>
                              <a:pt x="58" y="1"/>
                              <a:pt x="58" y="3"/>
                            </a:cubicBezTo>
                            <a:cubicBezTo>
                              <a:pt x="58" y="5"/>
                              <a:pt x="57" y="6"/>
                              <a:pt x="5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77" name="Freeform 463">
                        <a:extLst>
                          <a:ext uri="{FF2B5EF4-FFF2-40B4-BE49-F238E27FC236}">
                            <a16:creationId xmlns:a16="http://schemas.microsoft.com/office/drawing/2014/main" id="{6D5EA027-081B-4C8C-9592-7B3F754E9CFF}"/>
                          </a:ext>
                        </a:extLst>
                      </p:cNvPr>
                      <p:cNvSpPr>
                        <a:spLocks/>
                      </p:cNvSpPr>
                      <p:nvPr/>
                    </p:nvSpPr>
                    <p:spPr bwMode="auto">
                      <a:xfrm>
                        <a:off x="5148263" y="5380038"/>
                        <a:ext cx="223838" cy="15875"/>
                      </a:xfrm>
                      <a:custGeom>
                        <a:avLst/>
                        <a:gdLst>
                          <a:gd name="T0" fmla="*/ 79 w 82"/>
                          <a:gd name="T1" fmla="*/ 6 h 6"/>
                          <a:gd name="T2" fmla="*/ 3 w 82"/>
                          <a:gd name="T3" fmla="*/ 6 h 6"/>
                          <a:gd name="T4" fmla="*/ 0 w 82"/>
                          <a:gd name="T5" fmla="*/ 3 h 6"/>
                          <a:gd name="T6" fmla="*/ 3 w 82"/>
                          <a:gd name="T7" fmla="*/ 0 h 6"/>
                          <a:gd name="T8" fmla="*/ 79 w 82"/>
                          <a:gd name="T9" fmla="*/ 0 h 6"/>
                          <a:gd name="T10" fmla="*/ 82 w 82"/>
                          <a:gd name="T11" fmla="*/ 3 h 6"/>
                          <a:gd name="T12" fmla="*/ 79 w 8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2" h="6">
                            <a:moveTo>
                              <a:pt x="79" y="6"/>
                            </a:moveTo>
                            <a:cubicBezTo>
                              <a:pt x="3" y="6"/>
                              <a:pt x="3" y="6"/>
                              <a:pt x="3" y="6"/>
                            </a:cubicBezTo>
                            <a:cubicBezTo>
                              <a:pt x="1" y="6"/>
                              <a:pt x="0" y="5"/>
                              <a:pt x="0" y="3"/>
                            </a:cubicBezTo>
                            <a:cubicBezTo>
                              <a:pt x="0" y="1"/>
                              <a:pt x="1" y="0"/>
                              <a:pt x="3" y="0"/>
                            </a:cubicBezTo>
                            <a:cubicBezTo>
                              <a:pt x="79" y="0"/>
                              <a:pt x="79" y="0"/>
                              <a:pt x="79" y="0"/>
                            </a:cubicBezTo>
                            <a:cubicBezTo>
                              <a:pt x="81" y="0"/>
                              <a:pt x="82" y="1"/>
                              <a:pt x="82" y="3"/>
                            </a:cubicBezTo>
                            <a:cubicBezTo>
                              <a:pt x="82" y="5"/>
                              <a:pt x="81" y="6"/>
                              <a:pt x="7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cxnSp>
                  <p:nvCxnSpPr>
                    <p:cNvPr id="562" name="Straight Arrow Connector 561">
                      <a:extLst>
                        <a:ext uri="{FF2B5EF4-FFF2-40B4-BE49-F238E27FC236}">
                          <a16:creationId xmlns:a16="http://schemas.microsoft.com/office/drawing/2014/main" id="{08D488AA-90F5-492A-AD4E-01175647A944}"/>
                        </a:ext>
                      </a:extLst>
                    </p:cNvPr>
                    <p:cNvCxnSpPr/>
                    <p:nvPr/>
                  </p:nvCxnSpPr>
                  <p:spPr>
                    <a:xfrm>
                      <a:off x="7920990" y="2232169"/>
                      <a:ext cx="384558" cy="0"/>
                    </a:xfrm>
                    <a:prstGeom prst="straightConnector1">
                      <a:avLst/>
                    </a:prstGeom>
                    <a:noFill/>
                    <a:ln w="19050" cap="flat" cmpd="sng" algn="ctr">
                      <a:solidFill>
                        <a:sysClr val="window" lastClr="FFFFFF"/>
                      </a:solidFill>
                      <a:prstDash val="solid"/>
                      <a:miter lim="800000"/>
                      <a:tailEnd type="triangle"/>
                    </a:ln>
                    <a:effectLst/>
                  </p:spPr>
                </p:cxnSp>
                <p:cxnSp>
                  <p:nvCxnSpPr>
                    <p:cNvPr id="563" name="Straight Arrow Connector 562">
                      <a:extLst>
                        <a:ext uri="{FF2B5EF4-FFF2-40B4-BE49-F238E27FC236}">
                          <a16:creationId xmlns:a16="http://schemas.microsoft.com/office/drawing/2014/main" id="{755AD9F9-4E31-4F1D-8238-E09857357A24}"/>
                        </a:ext>
                      </a:extLst>
                    </p:cNvPr>
                    <p:cNvCxnSpPr/>
                    <p:nvPr/>
                  </p:nvCxnSpPr>
                  <p:spPr>
                    <a:xfrm>
                      <a:off x="8782425" y="2232169"/>
                      <a:ext cx="384558" cy="0"/>
                    </a:xfrm>
                    <a:prstGeom prst="straightConnector1">
                      <a:avLst/>
                    </a:prstGeom>
                    <a:noFill/>
                    <a:ln w="19050" cap="flat" cmpd="sng" algn="ctr">
                      <a:solidFill>
                        <a:sysClr val="window" lastClr="FFFFFF"/>
                      </a:solidFill>
                      <a:prstDash val="solid"/>
                      <a:miter lim="800000"/>
                      <a:tailEnd type="triangle"/>
                    </a:ln>
                    <a:effectLst/>
                  </p:spPr>
                </p:cxnSp>
              </p:grpSp>
            </p:grpSp>
            <p:grpSp>
              <p:nvGrpSpPr>
                <p:cNvPr id="596" name="Group 595">
                  <a:extLst>
                    <a:ext uri="{FF2B5EF4-FFF2-40B4-BE49-F238E27FC236}">
                      <a16:creationId xmlns:a16="http://schemas.microsoft.com/office/drawing/2014/main" id="{CA867E38-60E2-4423-AC58-3C0746E5B9C4}"/>
                    </a:ext>
                  </a:extLst>
                </p:cNvPr>
                <p:cNvGrpSpPr/>
                <p:nvPr/>
              </p:nvGrpSpPr>
              <p:grpSpPr>
                <a:xfrm>
                  <a:off x="8194931" y="2496254"/>
                  <a:ext cx="2696150" cy="504000"/>
                  <a:chOff x="7953058" y="2536445"/>
                  <a:chExt cx="2696150" cy="504000"/>
                </a:xfrm>
              </p:grpSpPr>
              <p:sp>
                <p:nvSpPr>
                  <p:cNvPr id="597" name="Rectangle 596">
                    <a:extLst>
                      <a:ext uri="{FF2B5EF4-FFF2-40B4-BE49-F238E27FC236}">
                        <a16:creationId xmlns:a16="http://schemas.microsoft.com/office/drawing/2014/main" id="{179F244A-183D-4442-9A59-5BC292E88C89}"/>
                      </a:ext>
                    </a:extLst>
                  </p:cNvPr>
                  <p:cNvSpPr/>
                  <p:nvPr/>
                </p:nvSpPr>
                <p:spPr>
                  <a:xfrm>
                    <a:off x="7953058" y="2536445"/>
                    <a:ext cx="2696150" cy="504000"/>
                  </a:xfrm>
                  <a:prstGeom prst="rect">
                    <a:avLst/>
                  </a:prstGeom>
                  <a:solidFill>
                    <a:srgbClr val="B14D97"/>
                  </a:solidFill>
                  <a:ln w="9525" cap="flat" cmpd="sng" algn="ctr">
                    <a:solidFill>
                      <a:srgbClr val="B14D9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sp>
                <p:nvSpPr>
                  <p:cNvPr id="598" name="Rectangle 597">
                    <a:extLst>
                      <a:ext uri="{FF2B5EF4-FFF2-40B4-BE49-F238E27FC236}">
                        <a16:creationId xmlns:a16="http://schemas.microsoft.com/office/drawing/2014/main" id="{4347528C-2AEB-438F-80D9-8A1E43EFE8A9}"/>
                      </a:ext>
                    </a:extLst>
                  </p:cNvPr>
                  <p:cNvSpPr/>
                  <p:nvPr/>
                </p:nvSpPr>
                <p:spPr>
                  <a:xfrm>
                    <a:off x="9998386" y="2660011"/>
                    <a:ext cx="65082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a:ln>
                          <a:noFill/>
                        </a:ln>
                        <a:solidFill>
                          <a:prstClr val="white"/>
                        </a:solidFill>
                        <a:effectLst/>
                        <a:uLnTx/>
                        <a:uFillTx/>
                        <a:latin typeface="Segoe UI Semibold"/>
                        <a:ea typeface="+mn-ea"/>
                        <a:cs typeface="+mn-cs"/>
                      </a:rPr>
                      <a:t>Wave 3</a:t>
                    </a:r>
                  </a:p>
                </p:txBody>
              </p:sp>
              <p:grpSp>
                <p:nvGrpSpPr>
                  <p:cNvPr id="599" name="Group 598">
                    <a:extLst>
                      <a:ext uri="{FF2B5EF4-FFF2-40B4-BE49-F238E27FC236}">
                        <a16:creationId xmlns:a16="http://schemas.microsoft.com/office/drawing/2014/main" id="{803612DD-11EB-46E8-8774-6A5EF1BFD486}"/>
                      </a:ext>
                    </a:extLst>
                  </p:cNvPr>
                  <p:cNvGrpSpPr/>
                  <p:nvPr/>
                </p:nvGrpSpPr>
                <p:grpSpPr>
                  <a:xfrm>
                    <a:off x="8113269" y="2597968"/>
                    <a:ext cx="1878937" cy="380954"/>
                    <a:chOff x="7631376" y="2040851"/>
                    <a:chExt cx="1878937" cy="380954"/>
                  </a:xfrm>
                </p:grpSpPr>
                <p:grpSp>
                  <p:nvGrpSpPr>
                    <p:cNvPr id="600" name="Group 599">
                      <a:extLst>
                        <a:ext uri="{FF2B5EF4-FFF2-40B4-BE49-F238E27FC236}">
                          <a16:creationId xmlns:a16="http://schemas.microsoft.com/office/drawing/2014/main" id="{38CDC1F0-0EE9-415D-A359-7833716CBC51}"/>
                        </a:ext>
                      </a:extLst>
                    </p:cNvPr>
                    <p:cNvGrpSpPr/>
                    <p:nvPr/>
                  </p:nvGrpSpPr>
                  <p:grpSpPr>
                    <a:xfrm>
                      <a:off x="9227831" y="2099869"/>
                      <a:ext cx="282482" cy="262918"/>
                      <a:chOff x="10410826" y="1185863"/>
                      <a:chExt cx="755650" cy="755650"/>
                    </a:xfrm>
                    <a:solidFill>
                      <a:sysClr val="window" lastClr="FFFFFF"/>
                    </a:solidFill>
                  </p:grpSpPr>
                  <p:sp>
                    <p:nvSpPr>
                      <p:cNvPr id="621" name="Freeform 2367">
                        <a:extLst>
                          <a:ext uri="{FF2B5EF4-FFF2-40B4-BE49-F238E27FC236}">
                            <a16:creationId xmlns:a16="http://schemas.microsoft.com/office/drawing/2014/main" id="{FD7029FF-1DF2-4BE2-B625-77B7B125A1A5}"/>
                          </a:ext>
                        </a:extLst>
                      </p:cNvPr>
                      <p:cNvSpPr>
                        <a:spLocks/>
                      </p:cNvSpPr>
                      <p:nvPr/>
                    </p:nvSpPr>
                    <p:spPr bwMode="auto">
                      <a:xfrm>
                        <a:off x="10877550" y="1685926"/>
                        <a:ext cx="104775" cy="104775"/>
                      </a:xfrm>
                      <a:custGeom>
                        <a:avLst/>
                        <a:gdLst>
                          <a:gd name="T0" fmla="*/ 216 w 274"/>
                          <a:gd name="T1" fmla="*/ 13 h 274"/>
                          <a:gd name="T2" fmla="*/ 12 w 274"/>
                          <a:gd name="T3" fmla="*/ 216 h 274"/>
                          <a:gd name="T4" fmla="*/ 12 w 274"/>
                          <a:gd name="T5" fmla="*/ 262 h 274"/>
                          <a:gd name="T6" fmla="*/ 58 w 274"/>
                          <a:gd name="T7" fmla="*/ 262 h 274"/>
                          <a:gd name="T8" fmla="*/ 261 w 274"/>
                          <a:gd name="T9" fmla="*/ 58 h 274"/>
                          <a:gd name="T10" fmla="*/ 261 w 274"/>
                          <a:gd name="T11" fmla="*/ 13 h 274"/>
                          <a:gd name="T12" fmla="*/ 216 w 274"/>
                          <a:gd name="T13" fmla="*/ 13 h 274"/>
                        </a:gdLst>
                        <a:ahLst/>
                        <a:cxnLst>
                          <a:cxn ang="0">
                            <a:pos x="T0" y="T1"/>
                          </a:cxn>
                          <a:cxn ang="0">
                            <a:pos x="T2" y="T3"/>
                          </a:cxn>
                          <a:cxn ang="0">
                            <a:pos x="T4" y="T5"/>
                          </a:cxn>
                          <a:cxn ang="0">
                            <a:pos x="T6" y="T7"/>
                          </a:cxn>
                          <a:cxn ang="0">
                            <a:pos x="T8" y="T9"/>
                          </a:cxn>
                          <a:cxn ang="0">
                            <a:pos x="T10" y="T11"/>
                          </a:cxn>
                          <a:cxn ang="0">
                            <a:pos x="T12" y="T13"/>
                          </a:cxn>
                        </a:cxnLst>
                        <a:rect l="0" t="0" r="r" b="b"/>
                        <a:pathLst>
                          <a:path w="274" h="274">
                            <a:moveTo>
                              <a:pt x="216" y="13"/>
                            </a:moveTo>
                            <a:cubicBezTo>
                              <a:pt x="12" y="216"/>
                              <a:pt x="12" y="216"/>
                              <a:pt x="12" y="216"/>
                            </a:cubicBezTo>
                            <a:cubicBezTo>
                              <a:pt x="0" y="229"/>
                              <a:pt x="0" y="249"/>
                              <a:pt x="12" y="262"/>
                            </a:cubicBezTo>
                            <a:cubicBezTo>
                              <a:pt x="25" y="274"/>
                              <a:pt x="45" y="274"/>
                              <a:pt x="58" y="262"/>
                            </a:cubicBezTo>
                            <a:cubicBezTo>
                              <a:pt x="261" y="58"/>
                              <a:pt x="261" y="58"/>
                              <a:pt x="261" y="58"/>
                            </a:cubicBezTo>
                            <a:cubicBezTo>
                              <a:pt x="274" y="46"/>
                              <a:pt x="274" y="25"/>
                              <a:pt x="261" y="13"/>
                            </a:cubicBezTo>
                            <a:cubicBezTo>
                              <a:pt x="249" y="0"/>
                              <a:pt x="228" y="0"/>
                              <a:pt x="21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22" name="Freeform 2368">
                        <a:extLst>
                          <a:ext uri="{FF2B5EF4-FFF2-40B4-BE49-F238E27FC236}">
                            <a16:creationId xmlns:a16="http://schemas.microsoft.com/office/drawing/2014/main" id="{A1EA7CC3-2BA0-4FF1-9C50-7CBCEA77F240}"/>
                          </a:ext>
                        </a:extLst>
                      </p:cNvPr>
                      <p:cNvSpPr>
                        <a:spLocks/>
                      </p:cNvSpPr>
                      <p:nvPr/>
                    </p:nvSpPr>
                    <p:spPr bwMode="auto">
                      <a:xfrm>
                        <a:off x="10980738" y="1651001"/>
                        <a:ext cx="34925" cy="36513"/>
                      </a:xfrm>
                      <a:custGeom>
                        <a:avLst/>
                        <a:gdLst>
                          <a:gd name="T0" fmla="*/ 81 w 93"/>
                          <a:gd name="T1" fmla="*/ 12 h 93"/>
                          <a:gd name="T2" fmla="*/ 35 w 93"/>
                          <a:gd name="T3" fmla="*/ 12 h 93"/>
                          <a:gd name="T4" fmla="*/ 35 w 93"/>
                          <a:gd name="T5" fmla="*/ 12 h 93"/>
                          <a:gd name="T6" fmla="*/ 13 w 93"/>
                          <a:gd name="T7" fmla="*/ 35 h 93"/>
                          <a:gd name="T8" fmla="*/ 13 w 93"/>
                          <a:gd name="T9" fmla="*/ 80 h 93"/>
                          <a:gd name="T10" fmla="*/ 58 w 93"/>
                          <a:gd name="T11" fmla="*/ 80 h 93"/>
                          <a:gd name="T12" fmla="*/ 58 w 93"/>
                          <a:gd name="T13" fmla="*/ 80 h 93"/>
                          <a:gd name="T14" fmla="*/ 81 w 93"/>
                          <a:gd name="T15" fmla="*/ 58 h 93"/>
                          <a:gd name="T16" fmla="*/ 81 w 93"/>
                          <a:gd name="T17" fmla="*/ 12 h 93"/>
                          <a:gd name="T18" fmla="*/ 81 w 93"/>
                          <a:gd name="T19" fmla="*/ 1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81" y="12"/>
                            </a:moveTo>
                            <a:cubicBezTo>
                              <a:pt x="68" y="0"/>
                              <a:pt x="48" y="0"/>
                              <a:pt x="35" y="12"/>
                            </a:cubicBezTo>
                            <a:cubicBezTo>
                              <a:pt x="35" y="12"/>
                              <a:pt x="35" y="12"/>
                              <a:pt x="35" y="12"/>
                            </a:cubicBezTo>
                            <a:cubicBezTo>
                              <a:pt x="13" y="35"/>
                              <a:pt x="13" y="35"/>
                              <a:pt x="13" y="35"/>
                            </a:cubicBezTo>
                            <a:cubicBezTo>
                              <a:pt x="0" y="47"/>
                              <a:pt x="0" y="68"/>
                              <a:pt x="13" y="80"/>
                            </a:cubicBezTo>
                            <a:cubicBezTo>
                              <a:pt x="25" y="93"/>
                              <a:pt x="45" y="93"/>
                              <a:pt x="58" y="80"/>
                            </a:cubicBezTo>
                            <a:cubicBezTo>
                              <a:pt x="58" y="80"/>
                              <a:pt x="58" y="80"/>
                              <a:pt x="58" y="80"/>
                            </a:cubicBezTo>
                            <a:cubicBezTo>
                              <a:pt x="81" y="58"/>
                              <a:pt x="81" y="58"/>
                              <a:pt x="81" y="58"/>
                            </a:cubicBezTo>
                            <a:cubicBezTo>
                              <a:pt x="93" y="45"/>
                              <a:pt x="93" y="25"/>
                              <a:pt x="81" y="12"/>
                            </a:cubicBezTo>
                            <a:cubicBezTo>
                              <a:pt x="81" y="12"/>
                              <a:pt x="81" y="12"/>
                              <a:pt x="8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23" name="Freeform 2369">
                        <a:extLst>
                          <a:ext uri="{FF2B5EF4-FFF2-40B4-BE49-F238E27FC236}">
                            <a16:creationId xmlns:a16="http://schemas.microsoft.com/office/drawing/2014/main" id="{0D89A3FA-4C73-46F0-ACE5-D958BFF03146}"/>
                          </a:ext>
                        </a:extLst>
                      </p:cNvPr>
                      <p:cNvSpPr>
                        <a:spLocks noEditPoints="1"/>
                      </p:cNvSpPr>
                      <p:nvPr/>
                    </p:nvSpPr>
                    <p:spPr bwMode="auto">
                      <a:xfrm>
                        <a:off x="10410826" y="1185863"/>
                        <a:ext cx="755650" cy="755650"/>
                      </a:xfrm>
                      <a:custGeom>
                        <a:avLst/>
                        <a:gdLst>
                          <a:gd name="T0" fmla="*/ 1888 w 1984"/>
                          <a:gd name="T1" fmla="*/ 0 h 1984"/>
                          <a:gd name="T2" fmla="*/ 96 w 1984"/>
                          <a:gd name="T3" fmla="*/ 0 h 1984"/>
                          <a:gd name="T4" fmla="*/ 0 w 1984"/>
                          <a:gd name="T5" fmla="*/ 96 h 1984"/>
                          <a:gd name="T6" fmla="*/ 0 w 1984"/>
                          <a:gd name="T7" fmla="*/ 1888 h 1984"/>
                          <a:gd name="T8" fmla="*/ 96 w 1984"/>
                          <a:gd name="T9" fmla="*/ 1984 h 1984"/>
                          <a:gd name="T10" fmla="*/ 1888 w 1984"/>
                          <a:gd name="T11" fmla="*/ 1984 h 1984"/>
                          <a:gd name="T12" fmla="*/ 1984 w 1984"/>
                          <a:gd name="T13" fmla="*/ 1888 h 1984"/>
                          <a:gd name="T14" fmla="*/ 1984 w 1984"/>
                          <a:gd name="T15" fmla="*/ 96 h 1984"/>
                          <a:gd name="T16" fmla="*/ 1888 w 1984"/>
                          <a:gd name="T17" fmla="*/ 0 h 1984"/>
                          <a:gd name="T18" fmla="*/ 1920 w 1984"/>
                          <a:gd name="T19" fmla="*/ 1888 h 1984"/>
                          <a:gd name="T20" fmla="*/ 1888 w 1984"/>
                          <a:gd name="T21" fmla="*/ 1920 h 1984"/>
                          <a:gd name="T22" fmla="*/ 96 w 1984"/>
                          <a:gd name="T23" fmla="*/ 1920 h 1984"/>
                          <a:gd name="T24" fmla="*/ 64 w 1984"/>
                          <a:gd name="T25" fmla="*/ 1888 h 1984"/>
                          <a:gd name="T26" fmla="*/ 64 w 1984"/>
                          <a:gd name="T27" fmla="*/ 256 h 1984"/>
                          <a:gd name="T28" fmla="*/ 1920 w 1984"/>
                          <a:gd name="T29" fmla="*/ 256 h 1984"/>
                          <a:gd name="T30" fmla="*/ 1920 w 1984"/>
                          <a:gd name="T31" fmla="*/ 1888 h 1984"/>
                          <a:gd name="T32" fmla="*/ 1920 w 1984"/>
                          <a:gd name="T33" fmla="*/ 192 h 1984"/>
                          <a:gd name="T34" fmla="*/ 64 w 1984"/>
                          <a:gd name="T35" fmla="*/ 192 h 1984"/>
                          <a:gd name="T36" fmla="*/ 64 w 1984"/>
                          <a:gd name="T37" fmla="*/ 96 h 1984"/>
                          <a:gd name="T38" fmla="*/ 96 w 1984"/>
                          <a:gd name="T39" fmla="*/ 64 h 1984"/>
                          <a:gd name="T40" fmla="*/ 1888 w 1984"/>
                          <a:gd name="T41" fmla="*/ 64 h 1984"/>
                          <a:gd name="T42" fmla="*/ 1920 w 1984"/>
                          <a:gd name="T43" fmla="*/ 96 h 1984"/>
                          <a:gd name="T44" fmla="*/ 1920 w 1984"/>
                          <a:gd name="T45" fmla="*/ 192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84" h="1984">
                            <a:moveTo>
                              <a:pt x="1888" y="0"/>
                            </a:moveTo>
                            <a:cubicBezTo>
                              <a:pt x="96" y="0"/>
                              <a:pt x="96" y="0"/>
                              <a:pt x="96" y="0"/>
                            </a:cubicBezTo>
                            <a:cubicBezTo>
                              <a:pt x="43" y="0"/>
                              <a:pt x="0" y="43"/>
                              <a:pt x="0" y="96"/>
                            </a:cubicBezTo>
                            <a:cubicBezTo>
                              <a:pt x="0" y="1888"/>
                              <a:pt x="0" y="1888"/>
                              <a:pt x="0" y="1888"/>
                            </a:cubicBezTo>
                            <a:cubicBezTo>
                              <a:pt x="0" y="1941"/>
                              <a:pt x="43" y="1984"/>
                              <a:pt x="96" y="1984"/>
                            </a:cubicBezTo>
                            <a:cubicBezTo>
                              <a:pt x="1888" y="1984"/>
                              <a:pt x="1888" y="1984"/>
                              <a:pt x="1888" y="1984"/>
                            </a:cubicBezTo>
                            <a:cubicBezTo>
                              <a:pt x="1941" y="1984"/>
                              <a:pt x="1984" y="1941"/>
                              <a:pt x="1984" y="1888"/>
                            </a:cubicBezTo>
                            <a:cubicBezTo>
                              <a:pt x="1984" y="96"/>
                              <a:pt x="1984" y="96"/>
                              <a:pt x="1984" y="96"/>
                            </a:cubicBezTo>
                            <a:cubicBezTo>
                              <a:pt x="1984" y="43"/>
                              <a:pt x="1941" y="0"/>
                              <a:pt x="1888" y="0"/>
                            </a:cubicBezTo>
                            <a:close/>
                            <a:moveTo>
                              <a:pt x="1920" y="1888"/>
                            </a:moveTo>
                            <a:cubicBezTo>
                              <a:pt x="1920" y="1906"/>
                              <a:pt x="1906" y="1920"/>
                              <a:pt x="1888" y="1920"/>
                            </a:cubicBezTo>
                            <a:cubicBezTo>
                              <a:pt x="96" y="1920"/>
                              <a:pt x="96" y="1920"/>
                              <a:pt x="96" y="1920"/>
                            </a:cubicBezTo>
                            <a:cubicBezTo>
                              <a:pt x="78" y="1920"/>
                              <a:pt x="64" y="1906"/>
                              <a:pt x="64" y="1888"/>
                            </a:cubicBezTo>
                            <a:cubicBezTo>
                              <a:pt x="64" y="256"/>
                              <a:pt x="64" y="256"/>
                              <a:pt x="64" y="256"/>
                            </a:cubicBezTo>
                            <a:cubicBezTo>
                              <a:pt x="1920" y="256"/>
                              <a:pt x="1920" y="256"/>
                              <a:pt x="1920" y="256"/>
                            </a:cubicBezTo>
                            <a:lnTo>
                              <a:pt x="1920" y="1888"/>
                            </a:lnTo>
                            <a:close/>
                            <a:moveTo>
                              <a:pt x="1920" y="192"/>
                            </a:moveTo>
                            <a:cubicBezTo>
                              <a:pt x="64" y="192"/>
                              <a:pt x="64" y="192"/>
                              <a:pt x="64" y="192"/>
                            </a:cubicBezTo>
                            <a:cubicBezTo>
                              <a:pt x="64" y="96"/>
                              <a:pt x="64" y="96"/>
                              <a:pt x="64" y="96"/>
                            </a:cubicBezTo>
                            <a:cubicBezTo>
                              <a:pt x="64" y="78"/>
                              <a:pt x="78" y="64"/>
                              <a:pt x="96" y="64"/>
                            </a:cubicBezTo>
                            <a:cubicBezTo>
                              <a:pt x="1888" y="64"/>
                              <a:pt x="1888" y="64"/>
                              <a:pt x="1888" y="64"/>
                            </a:cubicBezTo>
                            <a:cubicBezTo>
                              <a:pt x="1906" y="64"/>
                              <a:pt x="1920" y="78"/>
                              <a:pt x="1920" y="96"/>
                            </a:cubicBezTo>
                            <a:lnTo>
                              <a:pt x="1920"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24" name="Freeform 2370">
                        <a:extLst>
                          <a:ext uri="{FF2B5EF4-FFF2-40B4-BE49-F238E27FC236}">
                            <a16:creationId xmlns:a16="http://schemas.microsoft.com/office/drawing/2014/main" id="{86E87C92-D973-4700-B58A-2AB1AC6959A8}"/>
                          </a:ext>
                        </a:extLst>
                      </p:cNvPr>
                      <p:cNvSpPr>
                        <a:spLocks noEditPoints="1"/>
                      </p:cNvSpPr>
                      <p:nvPr/>
                    </p:nvSpPr>
                    <p:spPr bwMode="auto">
                      <a:xfrm>
                        <a:off x="10439400" y="1308101"/>
                        <a:ext cx="674688" cy="214313"/>
                      </a:xfrm>
                      <a:custGeom>
                        <a:avLst/>
                        <a:gdLst>
                          <a:gd name="T0" fmla="*/ 1493 w 1770"/>
                          <a:gd name="T1" fmla="*/ 0 h 562"/>
                          <a:gd name="T2" fmla="*/ 1233 w 1770"/>
                          <a:gd name="T3" fmla="*/ 256 h 562"/>
                          <a:gd name="T4" fmla="*/ 1159 w 1770"/>
                          <a:gd name="T5" fmla="*/ 305 h 562"/>
                          <a:gd name="T6" fmla="*/ 970 w 1770"/>
                          <a:gd name="T7" fmla="*/ 250 h 562"/>
                          <a:gd name="T8" fmla="*/ 817 w 1770"/>
                          <a:gd name="T9" fmla="*/ 144 h 562"/>
                          <a:gd name="T10" fmla="*/ 561 w 1770"/>
                          <a:gd name="T11" fmla="*/ 144 h 562"/>
                          <a:gd name="T12" fmla="*/ 467 w 1770"/>
                          <a:gd name="T13" fmla="*/ 306 h 562"/>
                          <a:gd name="T14" fmla="*/ 195 w 1770"/>
                          <a:gd name="T15" fmla="*/ 229 h 562"/>
                          <a:gd name="T16" fmla="*/ 23 w 1770"/>
                          <a:gd name="T17" fmla="*/ 146 h 562"/>
                          <a:gd name="T18" fmla="*/ 151 w 1770"/>
                          <a:gd name="T19" fmla="*/ 274 h 562"/>
                          <a:gd name="T20" fmla="*/ 287 w 1770"/>
                          <a:gd name="T21" fmla="*/ 358 h 562"/>
                          <a:gd name="T22" fmla="*/ 515 w 1770"/>
                          <a:gd name="T23" fmla="*/ 474 h 562"/>
                          <a:gd name="T24" fmla="*/ 622 w 1770"/>
                          <a:gd name="T25" fmla="*/ 253 h 562"/>
                          <a:gd name="T26" fmla="*/ 788 w 1770"/>
                          <a:gd name="T27" fmla="*/ 224 h 562"/>
                          <a:gd name="T28" fmla="*/ 984 w 1770"/>
                          <a:gd name="T29" fmla="*/ 471 h 562"/>
                          <a:gd name="T30" fmla="*/ 1168 w 1770"/>
                          <a:gd name="T31" fmla="*/ 372 h 562"/>
                          <a:gd name="T32" fmla="*/ 1299 w 1770"/>
                          <a:gd name="T33" fmla="*/ 428 h 562"/>
                          <a:gd name="T34" fmla="*/ 1317 w 1770"/>
                          <a:gd name="T35" fmla="*/ 446 h 562"/>
                          <a:gd name="T36" fmla="*/ 1670 w 1770"/>
                          <a:gd name="T37" fmla="*/ 75 h 562"/>
                          <a:gd name="T38" fmla="*/ 87 w 1770"/>
                          <a:gd name="T39" fmla="*/ 210 h 562"/>
                          <a:gd name="T40" fmla="*/ 132 w 1770"/>
                          <a:gd name="T41" fmla="*/ 166 h 562"/>
                          <a:gd name="T42" fmla="*/ 132 w 1770"/>
                          <a:gd name="T43" fmla="*/ 210 h 562"/>
                          <a:gd name="T44" fmla="*/ 356 w 1770"/>
                          <a:gd name="T45" fmla="*/ 461 h 562"/>
                          <a:gd name="T46" fmla="*/ 446 w 1770"/>
                          <a:gd name="T47" fmla="*/ 370 h 562"/>
                          <a:gd name="T48" fmla="*/ 734 w 1770"/>
                          <a:gd name="T49" fmla="*/ 189 h 562"/>
                          <a:gd name="T50" fmla="*/ 643 w 1770"/>
                          <a:gd name="T51" fmla="*/ 99 h 562"/>
                          <a:gd name="T52" fmla="*/ 753 w 1770"/>
                          <a:gd name="T53" fmla="*/ 144 h 562"/>
                          <a:gd name="T54" fmla="*/ 1086 w 1770"/>
                          <a:gd name="T55" fmla="*/ 401 h 562"/>
                          <a:gd name="T56" fmla="*/ 996 w 1770"/>
                          <a:gd name="T57" fmla="*/ 311 h 562"/>
                          <a:gd name="T58" fmla="*/ 1086 w 1770"/>
                          <a:gd name="T59" fmla="*/ 401 h 562"/>
                          <a:gd name="T60" fmla="*/ 1678 w 1770"/>
                          <a:gd name="T61" fmla="*/ 224 h 562"/>
                          <a:gd name="T62" fmla="*/ 1521 w 1770"/>
                          <a:gd name="T63" fmla="*/ 67 h 562"/>
                          <a:gd name="T64" fmla="*/ 1457 w 1770"/>
                          <a:gd name="T65" fmla="*/ 67 h 562"/>
                          <a:gd name="T66" fmla="*/ 1333 w 1770"/>
                          <a:gd name="T67" fmla="*/ 367 h 562"/>
                          <a:gd name="T68" fmla="*/ 1625 w 1770"/>
                          <a:gd name="T69" fmla="*/ 392 h 562"/>
                          <a:gd name="T70" fmla="*/ 1502 w 1770"/>
                          <a:gd name="T71" fmla="*/ 288 h 562"/>
                          <a:gd name="T72" fmla="*/ 1625 w 1770"/>
                          <a:gd name="T73" fmla="*/ 392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70" h="562">
                            <a:moveTo>
                              <a:pt x="1670" y="75"/>
                            </a:moveTo>
                            <a:cubicBezTo>
                              <a:pt x="1623" y="28"/>
                              <a:pt x="1559" y="1"/>
                              <a:pt x="1493" y="0"/>
                            </a:cubicBezTo>
                            <a:cubicBezTo>
                              <a:pt x="1490" y="0"/>
                              <a:pt x="1488" y="0"/>
                              <a:pt x="1485" y="0"/>
                            </a:cubicBezTo>
                            <a:cubicBezTo>
                              <a:pt x="1345" y="2"/>
                              <a:pt x="1233" y="116"/>
                              <a:pt x="1233" y="256"/>
                            </a:cubicBezTo>
                            <a:cubicBezTo>
                              <a:pt x="1233" y="260"/>
                              <a:pt x="1233" y="264"/>
                              <a:pt x="1233" y="268"/>
                            </a:cubicBezTo>
                            <a:cubicBezTo>
                              <a:pt x="1159" y="305"/>
                              <a:pt x="1159" y="305"/>
                              <a:pt x="1159" y="305"/>
                            </a:cubicBezTo>
                            <a:cubicBezTo>
                              <a:pt x="1131" y="241"/>
                              <a:pt x="1056" y="210"/>
                              <a:pt x="991" y="238"/>
                            </a:cubicBezTo>
                            <a:cubicBezTo>
                              <a:pt x="983" y="241"/>
                              <a:pt x="976" y="245"/>
                              <a:pt x="970" y="250"/>
                            </a:cubicBezTo>
                            <a:cubicBezTo>
                              <a:pt x="815" y="166"/>
                              <a:pt x="815" y="166"/>
                              <a:pt x="815" y="166"/>
                            </a:cubicBezTo>
                            <a:cubicBezTo>
                              <a:pt x="816" y="159"/>
                              <a:pt x="817" y="151"/>
                              <a:pt x="817" y="144"/>
                            </a:cubicBezTo>
                            <a:cubicBezTo>
                              <a:pt x="817" y="73"/>
                              <a:pt x="759" y="16"/>
                              <a:pt x="689" y="16"/>
                            </a:cubicBezTo>
                            <a:cubicBezTo>
                              <a:pt x="618" y="16"/>
                              <a:pt x="561" y="73"/>
                              <a:pt x="561" y="144"/>
                            </a:cubicBezTo>
                            <a:cubicBezTo>
                              <a:pt x="561" y="166"/>
                              <a:pt x="566" y="188"/>
                              <a:pt x="577" y="208"/>
                            </a:cubicBezTo>
                            <a:cubicBezTo>
                              <a:pt x="467" y="306"/>
                              <a:pt x="467" y="306"/>
                              <a:pt x="467" y="306"/>
                            </a:cubicBezTo>
                            <a:cubicBezTo>
                              <a:pt x="425" y="280"/>
                              <a:pt x="372" y="282"/>
                              <a:pt x="330" y="309"/>
                            </a:cubicBezTo>
                            <a:cubicBezTo>
                              <a:pt x="195" y="229"/>
                              <a:pt x="195" y="229"/>
                              <a:pt x="195" y="229"/>
                            </a:cubicBezTo>
                            <a:cubicBezTo>
                              <a:pt x="218" y="182"/>
                              <a:pt x="198" y="125"/>
                              <a:pt x="151" y="102"/>
                            </a:cubicBezTo>
                            <a:cubicBezTo>
                              <a:pt x="103" y="79"/>
                              <a:pt x="46" y="99"/>
                              <a:pt x="23" y="146"/>
                            </a:cubicBezTo>
                            <a:cubicBezTo>
                              <a:pt x="0" y="194"/>
                              <a:pt x="20" y="251"/>
                              <a:pt x="68" y="274"/>
                            </a:cubicBezTo>
                            <a:cubicBezTo>
                              <a:pt x="94" y="287"/>
                              <a:pt x="125" y="287"/>
                              <a:pt x="151" y="274"/>
                            </a:cubicBezTo>
                            <a:cubicBezTo>
                              <a:pt x="154" y="278"/>
                              <a:pt x="157" y="281"/>
                              <a:pt x="161" y="283"/>
                            </a:cubicBezTo>
                            <a:cubicBezTo>
                              <a:pt x="287" y="358"/>
                              <a:pt x="287" y="358"/>
                              <a:pt x="287" y="358"/>
                            </a:cubicBezTo>
                            <a:cubicBezTo>
                              <a:pt x="255" y="421"/>
                              <a:pt x="280" y="498"/>
                              <a:pt x="343" y="530"/>
                            </a:cubicBezTo>
                            <a:cubicBezTo>
                              <a:pt x="406" y="562"/>
                              <a:pt x="483" y="537"/>
                              <a:pt x="515" y="474"/>
                            </a:cubicBezTo>
                            <a:cubicBezTo>
                              <a:pt x="535" y="435"/>
                              <a:pt x="534" y="389"/>
                              <a:pt x="512" y="352"/>
                            </a:cubicBezTo>
                            <a:cubicBezTo>
                              <a:pt x="622" y="253"/>
                              <a:pt x="622" y="253"/>
                              <a:pt x="622" y="253"/>
                            </a:cubicBezTo>
                            <a:cubicBezTo>
                              <a:pt x="673" y="284"/>
                              <a:pt x="737" y="276"/>
                              <a:pt x="779" y="235"/>
                            </a:cubicBezTo>
                            <a:cubicBezTo>
                              <a:pt x="782" y="231"/>
                              <a:pt x="785" y="228"/>
                              <a:pt x="788" y="224"/>
                            </a:cubicBezTo>
                            <a:cubicBezTo>
                              <a:pt x="926" y="299"/>
                              <a:pt x="926" y="299"/>
                              <a:pt x="926" y="299"/>
                            </a:cubicBezTo>
                            <a:cubicBezTo>
                              <a:pt x="895" y="362"/>
                              <a:pt x="921" y="439"/>
                              <a:pt x="984" y="471"/>
                            </a:cubicBezTo>
                            <a:cubicBezTo>
                              <a:pt x="1047" y="502"/>
                              <a:pt x="1124" y="476"/>
                              <a:pt x="1156" y="413"/>
                            </a:cubicBezTo>
                            <a:cubicBezTo>
                              <a:pt x="1162" y="400"/>
                              <a:pt x="1166" y="387"/>
                              <a:pt x="1168" y="372"/>
                            </a:cubicBezTo>
                            <a:cubicBezTo>
                              <a:pt x="1245" y="334"/>
                              <a:pt x="1245" y="334"/>
                              <a:pt x="1245" y="334"/>
                            </a:cubicBezTo>
                            <a:cubicBezTo>
                              <a:pt x="1256" y="369"/>
                              <a:pt x="1275" y="401"/>
                              <a:pt x="1299" y="428"/>
                            </a:cubicBezTo>
                            <a:cubicBezTo>
                              <a:pt x="1301" y="432"/>
                              <a:pt x="1303" y="436"/>
                              <a:pt x="1306" y="439"/>
                            </a:cubicBezTo>
                            <a:cubicBezTo>
                              <a:pt x="1309" y="442"/>
                              <a:pt x="1313" y="444"/>
                              <a:pt x="1317" y="446"/>
                            </a:cubicBezTo>
                            <a:cubicBezTo>
                              <a:pt x="1422" y="540"/>
                              <a:pt x="1584" y="532"/>
                              <a:pt x="1679" y="427"/>
                            </a:cubicBezTo>
                            <a:cubicBezTo>
                              <a:pt x="1770" y="326"/>
                              <a:pt x="1766" y="171"/>
                              <a:pt x="1670" y="75"/>
                            </a:cubicBezTo>
                            <a:close/>
                            <a:moveTo>
                              <a:pt x="132" y="210"/>
                            </a:moveTo>
                            <a:cubicBezTo>
                              <a:pt x="119" y="223"/>
                              <a:pt x="99" y="223"/>
                              <a:pt x="87" y="210"/>
                            </a:cubicBezTo>
                            <a:cubicBezTo>
                              <a:pt x="75" y="198"/>
                              <a:pt x="75" y="178"/>
                              <a:pt x="87" y="166"/>
                            </a:cubicBezTo>
                            <a:cubicBezTo>
                              <a:pt x="99" y="153"/>
                              <a:pt x="119" y="153"/>
                              <a:pt x="132" y="166"/>
                            </a:cubicBezTo>
                            <a:cubicBezTo>
                              <a:pt x="132" y="166"/>
                              <a:pt x="132" y="166"/>
                              <a:pt x="132" y="166"/>
                            </a:cubicBezTo>
                            <a:cubicBezTo>
                              <a:pt x="144" y="178"/>
                              <a:pt x="144" y="198"/>
                              <a:pt x="132" y="210"/>
                            </a:cubicBezTo>
                            <a:close/>
                            <a:moveTo>
                              <a:pt x="446" y="461"/>
                            </a:moveTo>
                            <a:cubicBezTo>
                              <a:pt x="421" y="486"/>
                              <a:pt x="381" y="486"/>
                              <a:pt x="356" y="461"/>
                            </a:cubicBezTo>
                            <a:cubicBezTo>
                              <a:pt x="331" y="436"/>
                              <a:pt x="331" y="395"/>
                              <a:pt x="356" y="370"/>
                            </a:cubicBezTo>
                            <a:cubicBezTo>
                              <a:pt x="381" y="345"/>
                              <a:pt x="421" y="345"/>
                              <a:pt x="446" y="370"/>
                            </a:cubicBezTo>
                            <a:cubicBezTo>
                              <a:pt x="471" y="395"/>
                              <a:pt x="471" y="436"/>
                              <a:pt x="446" y="461"/>
                            </a:cubicBezTo>
                            <a:close/>
                            <a:moveTo>
                              <a:pt x="734" y="189"/>
                            </a:moveTo>
                            <a:cubicBezTo>
                              <a:pt x="709" y="214"/>
                              <a:pt x="668" y="214"/>
                              <a:pt x="643" y="189"/>
                            </a:cubicBezTo>
                            <a:cubicBezTo>
                              <a:pt x="618" y="164"/>
                              <a:pt x="618" y="124"/>
                              <a:pt x="643" y="99"/>
                            </a:cubicBezTo>
                            <a:cubicBezTo>
                              <a:pt x="668" y="74"/>
                              <a:pt x="709" y="74"/>
                              <a:pt x="734" y="99"/>
                            </a:cubicBezTo>
                            <a:cubicBezTo>
                              <a:pt x="746" y="111"/>
                              <a:pt x="753" y="127"/>
                              <a:pt x="753" y="144"/>
                            </a:cubicBezTo>
                            <a:cubicBezTo>
                              <a:pt x="753" y="161"/>
                              <a:pt x="746" y="177"/>
                              <a:pt x="734" y="189"/>
                            </a:cubicBezTo>
                            <a:close/>
                            <a:moveTo>
                              <a:pt x="1086" y="401"/>
                            </a:moveTo>
                            <a:cubicBezTo>
                              <a:pt x="1061" y="426"/>
                              <a:pt x="1021" y="426"/>
                              <a:pt x="996" y="401"/>
                            </a:cubicBezTo>
                            <a:cubicBezTo>
                              <a:pt x="971" y="376"/>
                              <a:pt x="971" y="336"/>
                              <a:pt x="996" y="311"/>
                            </a:cubicBezTo>
                            <a:cubicBezTo>
                              <a:pt x="1021" y="286"/>
                              <a:pt x="1061" y="286"/>
                              <a:pt x="1086" y="311"/>
                            </a:cubicBezTo>
                            <a:cubicBezTo>
                              <a:pt x="1111" y="336"/>
                              <a:pt x="1111" y="376"/>
                              <a:pt x="1086" y="401"/>
                            </a:cubicBezTo>
                            <a:close/>
                            <a:moveTo>
                              <a:pt x="1521" y="67"/>
                            </a:moveTo>
                            <a:cubicBezTo>
                              <a:pt x="1602" y="80"/>
                              <a:pt x="1665" y="143"/>
                              <a:pt x="1678" y="224"/>
                            </a:cubicBezTo>
                            <a:cubicBezTo>
                              <a:pt x="1521" y="224"/>
                              <a:pt x="1521" y="224"/>
                              <a:pt x="1521" y="224"/>
                            </a:cubicBezTo>
                            <a:lnTo>
                              <a:pt x="1521" y="67"/>
                            </a:lnTo>
                            <a:close/>
                            <a:moveTo>
                              <a:pt x="1297" y="256"/>
                            </a:moveTo>
                            <a:cubicBezTo>
                              <a:pt x="1297" y="162"/>
                              <a:pt x="1365" y="82"/>
                              <a:pt x="1457" y="67"/>
                            </a:cubicBezTo>
                            <a:cubicBezTo>
                              <a:pt x="1457" y="243"/>
                              <a:pt x="1457" y="243"/>
                              <a:pt x="1457" y="243"/>
                            </a:cubicBezTo>
                            <a:cubicBezTo>
                              <a:pt x="1333" y="367"/>
                              <a:pt x="1333" y="367"/>
                              <a:pt x="1333" y="367"/>
                            </a:cubicBezTo>
                            <a:cubicBezTo>
                              <a:pt x="1309" y="335"/>
                              <a:pt x="1297" y="296"/>
                              <a:pt x="1297" y="256"/>
                            </a:cubicBezTo>
                            <a:close/>
                            <a:moveTo>
                              <a:pt x="1625" y="392"/>
                            </a:moveTo>
                            <a:cubicBezTo>
                              <a:pt x="1558" y="458"/>
                              <a:pt x="1454" y="467"/>
                              <a:pt x="1378" y="412"/>
                            </a:cubicBezTo>
                            <a:cubicBezTo>
                              <a:pt x="1502" y="288"/>
                              <a:pt x="1502" y="288"/>
                              <a:pt x="1502" y="288"/>
                            </a:cubicBezTo>
                            <a:cubicBezTo>
                              <a:pt x="1678" y="288"/>
                              <a:pt x="1678" y="288"/>
                              <a:pt x="1678" y="288"/>
                            </a:cubicBezTo>
                            <a:cubicBezTo>
                              <a:pt x="1672" y="327"/>
                              <a:pt x="1653" y="364"/>
                              <a:pt x="1625" y="3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25" name="Freeform 2371">
                        <a:extLst>
                          <a:ext uri="{FF2B5EF4-FFF2-40B4-BE49-F238E27FC236}">
                            <a16:creationId xmlns:a16="http://schemas.microsoft.com/office/drawing/2014/main" id="{DF6D4681-9B01-4C1F-B745-61A6DB77AF63}"/>
                          </a:ext>
                        </a:extLst>
                      </p:cNvPr>
                      <p:cNvSpPr>
                        <a:spLocks noEditPoints="1"/>
                      </p:cNvSpPr>
                      <p:nvPr/>
                    </p:nvSpPr>
                    <p:spPr bwMode="auto">
                      <a:xfrm>
                        <a:off x="10544175" y="1547813"/>
                        <a:ext cx="576263" cy="346075"/>
                      </a:xfrm>
                      <a:custGeom>
                        <a:avLst/>
                        <a:gdLst>
                          <a:gd name="T0" fmla="*/ 1475 w 1512"/>
                          <a:gd name="T1" fmla="*/ 83 h 908"/>
                          <a:gd name="T2" fmla="*/ 1429 w 1512"/>
                          <a:gd name="T3" fmla="*/ 37 h 908"/>
                          <a:gd name="T4" fmla="*/ 1294 w 1512"/>
                          <a:gd name="T5" fmla="*/ 37 h 908"/>
                          <a:gd name="T6" fmla="*/ 705 w 1512"/>
                          <a:gd name="T7" fmla="*/ 626 h 908"/>
                          <a:gd name="T8" fmla="*/ 697 w 1512"/>
                          <a:gd name="T9" fmla="*/ 641 h 908"/>
                          <a:gd name="T10" fmla="*/ 652 w 1512"/>
                          <a:gd name="T11" fmla="*/ 818 h 908"/>
                          <a:gd name="T12" fmla="*/ 627 w 1512"/>
                          <a:gd name="T13" fmla="*/ 844 h 908"/>
                          <a:gd name="T14" fmla="*/ 32 w 1512"/>
                          <a:gd name="T15" fmla="*/ 844 h 908"/>
                          <a:gd name="T16" fmla="*/ 0 w 1512"/>
                          <a:gd name="T17" fmla="*/ 876 h 908"/>
                          <a:gd name="T18" fmla="*/ 32 w 1512"/>
                          <a:gd name="T19" fmla="*/ 908 h 908"/>
                          <a:gd name="T20" fmla="*/ 640 w 1512"/>
                          <a:gd name="T21" fmla="*/ 908 h 908"/>
                          <a:gd name="T22" fmla="*/ 663 w 1512"/>
                          <a:gd name="T23" fmla="*/ 899 h 908"/>
                          <a:gd name="T24" fmla="*/ 704 w 1512"/>
                          <a:gd name="T25" fmla="*/ 857 h 908"/>
                          <a:gd name="T26" fmla="*/ 871 w 1512"/>
                          <a:gd name="T27" fmla="*/ 815 h 908"/>
                          <a:gd name="T28" fmla="*/ 886 w 1512"/>
                          <a:gd name="T29" fmla="*/ 807 h 908"/>
                          <a:gd name="T30" fmla="*/ 1361 w 1512"/>
                          <a:gd name="T31" fmla="*/ 332 h 908"/>
                          <a:gd name="T32" fmla="*/ 1429 w 1512"/>
                          <a:gd name="T33" fmla="*/ 264 h 908"/>
                          <a:gd name="T34" fmla="*/ 1475 w 1512"/>
                          <a:gd name="T35" fmla="*/ 218 h 908"/>
                          <a:gd name="T36" fmla="*/ 1475 w 1512"/>
                          <a:gd name="T37" fmla="*/ 83 h 908"/>
                          <a:gd name="T38" fmla="*/ 727 w 1512"/>
                          <a:gd name="T39" fmla="*/ 785 h 908"/>
                          <a:gd name="T40" fmla="*/ 754 w 1512"/>
                          <a:gd name="T41" fmla="*/ 675 h 908"/>
                          <a:gd name="T42" fmla="*/ 837 w 1512"/>
                          <a:gd name="T43" fmla="*/ 758 h 908"/>
                          <a:gd name="T44" fmla="*/ 727 w 1512"/>
                          <a:gd name="T45" fmla="*/ 785 h 908"/>
                          <a:gd name="T46" fmla="*/ 886 w 1512"/>
                          <a:gd name="T47" fmla="*/ 716 h 908"/>
                          <a:gd name="T48" fmla="*/ 796 w 1512"/>
                          <a:gd name="T49" fmla="*/ 626 h 908"/>
                          <a:gd name="T50" fmla="*/ 1203 w 1512"/>
                          <a:gd name="T51" fmla="*/ 218 h 908"/>
                          <a:gd name="T52" fmla="*/ 1294 w 1512"/>
                          <a:gd name="T53" fmla="*/ 309 h 908"/>
                          <a:gd name="T54" fmla="*/ 886 w 1512"/>
                          <a:gd name="T55" fmla="*/ 716 h 908"/>
                          <a:gd name="T56" fmla="*/ 1339 w 1512"/>
                          <a:gd name="T57" fmla="*/ 264 h 908"/>
                          <a:gd name="T58" fmla="*/ 1248 w 1512"/>
                          <a:gd name="T59" fmla="*/ 173 h 908"/>
                          <a:gd name="T60" fmla="*/ 1271 w 1512"/>
                          <a:gd name="T61" fmla="*/ 151 h 908"/>
                          <a:gd name="T62" fmla="*/ 1361 w 1512"/>
                          <a:gd name="T63" fmla="*/ 241 h 908"/>
                          <a:gd name="T64" fmla="*/ 1339 w 1512"/>
                          <a:gd name="T65" fmla="*/ 264 h 908"/>
                          <a:gd name="T66" fmla="*/ 1429 w 1512"/>
                          <a:gd name="T67" fmla="*/ 173 h 908"/>
                          <a:gd name="T68" fmla="*/ 1407 w 1512"/>
                          <a:gd name="T69" fmla="*/ 196 h 908"/>
                          <a:gd name="T70" fmla="*/ 1316 w 1512"/>
                          <a:gd name="T71" fmla="*/ 105 h 908"/>
                          <a:gd name="T72" fmla="*/ 1339 w 1512"/>
                          <a:gd name="T73" fmla="*/ 83 h 908"/>
                          <a:gd name="T74" fmla="*/ 1384 w 1512"/>
                          <a:gd name="T75" fmla="*/ 83 h 908"/>
                          <a:gd name="T76" fmla="*/ 1429 w 1512"/>
                          <a:gd name="T77" fmla="*/ 128 h 908"/>
                          <a:gd name="T78" fmla="*/ 1429 w 1512"/>
                          <a:gd name="T79" fmla="*/ 173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2" h="908">
                            <a:moveTo>
                              <a:pt x="1475" y="83"/>
                            </a:moveTo>
                            <a:cubicBezTo>
                              <a:pt x="1429" y="37"/>
                              <a:pt x="1429" y="37"/>
                              <a:pt x="1429" y="37"/>
                            </a:cubicBezTo>
                            <a:cubicBezTo>
                              <a:pt x="1392" y="0"/>
                              <a:pt x="1331" y="0"/>
                              <a:pt x="1294" y="37"/>
                            </a:cubicBezTo>
                            <a:cubicBezTo>
                              <a:pt x="705" y="626"/>
                              <a:pt x="705" y="626"/>
                              <a:pt x="705" y="626"/>
                            </a:cubicBezTo>
                            <a:cubicBezTo>
                              <a:pt x="701" y="630"/>
                              <a:pt x="698" y="635"/>
                              <a:pt x="697" y="641"/>
                            </a:cubicBezTo>
                            <a:cubicBezTo>
                              <a:pt x="652" y="818"/>
                              <a:pt x="652" y="818"/>
                              <a:pt x="652" y="818"/>
                            </a:cubicBezTo>
                            <a:cubicBezTo>
                              <a:pt x="627" y="844"/>
                              <a:pt x="627" y="844"/>
                              <a:pt x="627" y="844"/>
                            </a:cubicBezTo>
                            <a:cubicBezTo>
                              <a:pt x="32" y="844"/>
                              <a:pt x="32" y="844"/>
                              <a:pt x="32" y="844"/>
                            </a:cubicBezTo>
                            <a:cubicBezTo>
                              <a:pt x="14" y="844"/>
                              <a:pt x="0" y="858"/>
                              <a:pt x="0" y="876"/>
                            </a:cubicBezTo>
                            <a:cubicBezTo>
                              <a:pt x="0" y="894"/>
                              <a:pt x="14" y="908"/>
                              <a:pt x="32" y="908"/>
                            </a:cubicBezTo>
                            <a:cubicBezTo>
                              <a:pt x="640" y="908"/>
                              <a:pt x="640" y="908"/>
                              <a:pt x="640" y="908"/>
                            </a:cubicBezTo>
                            <a:cubicBezTo>
                              <a:pt x="648" y="908"/>
                              <a:pt x="657" y="905"/>
                              <a:pt x="663" y="899"/>
                            </a:cubicBezTo>
                            <a:cubicBezTo>
                              <a:pt x="704" y="857"/>
                              <a:pt x="704" y="857"/>
                              <a:pt x="704" y="857"/>
                            </a:cubicBezTo>
                            <a:cubicBezTo>
                              <a:pt x="871" y="815"/>
                              <a:pt x="871" y="815"/>
                              <a:pt x="871" y="815"/>
                            </a:cubicBezTo>
                            <a:cubicBezTo>
                              <a:pt x="877" y="814"/>
                              <a:pt x="882" y="811"/>
                              <a:pt x="886" y="807"/>
                            </a:cubicBezTo>
                            <a:cubicBezTo>
                              <a:pt x="1361" y="332"/>
                              <a:pt x="1361" y="332"/>
                              <a:pt x="1361" y="332"/>
                            </a:cubicBezTo>
                            <a:cubicBezTo>
                              <a:pt x="1429" y="264"/>
                              <a:pt x="1429" y="264"/>
                              <a:pt x="1429" y="264"/>
                            </a:cubicBezTo>
                            <a:cubicBezTo>
                              <a:pt x="1475" y="218"/>
                              <a:pt x="1475" y="218"/>
                              <a:pt x="1475" y="218"/>
                            </a:cubicBezTo>
                            <a:cubicBezTo>
                              <a:pt x="1512" y="181"/>
                              <a:pt x="1512" y="120"/>
                              <a:pt x="1475" y="83"/>
                            </a:cubicBezTo>
                            <a:close/>
                            <a:moveTo>
                              <a:pt x="727" y="785"/>
                            </a:moveTo>
                            <a:cubicBezTo>
                              <a:pt x="754" y="675"/>
                              <a:pt x="754" y="675"/>
                              <a:pt x="754" y="675"/>
                            </a:cubicBezTo>
                            <a:cubicBezTo>
                              <a:pt x="837" y="758"/>
                              <a:pt x="837" y="758"/>
                              <a:pt x="837" y="758"/>
                            </a:cubicBezTo>
                            <a:lnTo>
                              <a:pt x="727" y="785"/>
                            </a:lnTo>
                            <a:close/>
                            <a:moveTo>
                              <a:pt x="886" y="716"/>
                            </a:moveTo>
                            <a:cubicBezTo>
                              <a:pt x="796" y="626"/>
                              <a:pt x="796" y="626"/>
                              <a:pt x="796" y="626"/>
                            </a:cubicBezTo>
                            <a:cubicBezTo>
                              <a:pt x="1203" y="218"/>
                              <a:pt x="1203" y="218"/>
                              <a:pt x="1203" y="218"/>
                            </a:cubicBezTo>
                            <a:cubicBezTo>
                              <a:pt x="1294" y="309"/>
                              <a:pt x="1294" y="309"/>
                              <a:pt x="1294" y="309"/>
                            </a:cubicBezTo>
                            <a:lnTo>
                              <a:pt x="886" y="716"/>
                            </a:lnTo>
                            <a:close/>
                            <a:moveTo>
                              <a:pt x="1339" y="264"/>
                            </a:moveTo>
                            <a:cubicBezTo>
                              <a:pt x="1248" y="173"/>
                              <a:pt x="1248" y="173"/>
                              <a:pt x="1248" y="173"/>
                            </a:cubicBezTo>
                            <a:cubicBezTo>
                              <a:pt x="1271" y="151"/>
                              <a:pt x="1271" y="151"/>
                              <a:pt x="1271" y="151"/>
                            </a:cubicBezTo>
                            <a:cubicBezTo>
                              <a:pt x="1361" y="241"/>
                              <a:pt x="1361" y="241"/>
                              <a:pt x="1361" y="241"/>
                            </a:cubicBezTo>
                            <a:lnTo>
                              <a:pt x="1339" y="264"/>
                            </a:lnTo>
                            <a:close/>
                            <a:moveTo>
                              <a:pt x="1429" y="173"/>
                            </a:moveTo>
                            <a:cubicBezTo>
                              <a:pt x="1407" y="196"/>
                              <a:pt x="1407" y="196"/>
                              <a:pt x="1407" y="196"/>
                            </a:cubicBezTo>
                            <a:cubicBezTo>
                              <a:pt x="1316" y="105"/>
                              <a:pt x="1316" y="105"/>
                              <a:pt x="1316" y="105"/>
                            </a:cubicBezTo>
                            <a:cubicBezTo>
                              <a:pt x="1339" y="83"/>
                              <a:pt x="1339" y="83"/>
                              <a:pt x="1339" y="83"/>
                            </a:cubicBezTo>
                            <a:cubicBezTo>
                              <a:pt x="1351" y="70"/>
                              <a:pt x="1372" y="70"/>
                              <a:pt x="1384" y="83"/>
                            </a:cubicBezTo>
                            <a:cubicBezTo>
                              <a:pt x="1429" y="128"/>
                              <a:pt x="1429" y="128"/>
                              <a:pt x="1429" y="128"/>
                            </a:cubicBezTo>
                            <a:cubicBezTo>
                              <a:pt x="1442" y="140"/>
                              <a:pt x="1442" y="161"/>
                              <a:pt x="1429" y="1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26" name="Oval 2372">
                        <a:extLst>
                          <a:ext uri="{FF2B5EF4-FFF2-40B4-BE49-F238E27FC236}">
                            <a16:creationId xmlns:a16="http://schemas.microsoft.com/office/drawing/2014/main" id="{91B30837-3655-4731-8AE8-3F90605F3DF6}"/>
                          </a:ext>
                        </a:extLst>
                      </p:cNvPr>
                      <p:cNvSpPr>
                        <a:spLocks noChangeArrowheads="1"/>
                      </p:cNvSpPr>
                      <p:nvPr/>
                    </p:nvSpPr>
                    <p:spPr bwMode="auto">
                      <a:xfrm>
                        <a:off x="10447338"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27" name="Oval 2373">
                        <a:extLst>
                          <a:ext uri="{FF2B5EF4-FFF2-40B4-BE49-F238E27FC236}">
                            <a16:creationId xmlns:a16="http://schemas.microsoft.com/office/drawing/2014/main" id="{6D85B1DF-7DC5-4A13-AFC8-CCE3F170A0A4}"/>
                          </a:ext>
                        </a:extLst>
                      </p:cNvPr>
                      <p:cNvSpPr>
                        <a:spLocks noChangeArrowheads="1"/>
                      </p:cNvSpPr>
                      <p:nvPr/>
                    </p:nvSpPr>
                    <p:spPr bwMode="auto">
                      <a:xfrm>
                        <a:off x="10483850"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28" name="Oval 2374">
                        <a:extLst>
                          <a:ext uri="{FF2B5EF4-FFF2-40B4-BE49-F238E27FC236}">
                            <a16:creationId xmlns:a16="http://schemas.microsoft.com/office/drawing/2014/main" id="{1EF0D9C6-1FD3-487A-8992-4E64138B4E94}"/>
                          </a:ext>
                        </a:extLst>
                      </p:cNvPr>
                      <p:cNvSpPr>
                        <a:spLocks noChangeArrowheads="1"/>
                      </p:cNvSpPr>
                      <p:nvPr/>
                    </p:nvSpPr>
                    <p:spPr bwMode="auto">
                      <a:xfrm>
                        <a:off x="10520363"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29" name="Freeform 2375">
                        <a:extLst>
                          <a:ext uri="{FF2B5EF4-FFF2-40B4-BE49-F238E27FC236}">
                            <a16:creationId xmlns:a16="http://schemas.microsoft.com/office/drawing/2014/main" id="{D147FD68-924E-47FB-B012-3FEFC900390E}"/>
                          </a:ext>
                        </a:extLst>
                      </p:cNvPr>
                      <p:cNvSpPr>
                        <a:spLocks noEditPoints="1"/>
                      </p:cNvSpPr>
                      <p:nvPr/>
                    </p:nvSpPr>
                    <p:spPr bwMode="auto">
                      <a:xfrm>
                        <a:off x="10447338" y="1539876"/>
                        <a:ext cx="341313" cy="73025"/>
                      </a:xfrm>
                      <a:custGeom>
                        <a:avLst/>
                        <a:gdLst>
                          <a:gd name="T0" fmla="*/ 896 w 896"/>
                          <a:gd name="T1" fmla="*/ 160 h 192"/>
                          <a:gd name="T2" fmla="*/ 896 w 896"/>
                          <a:gd name="T3" fmla="*/ 32 h 192"/>
                          <a:gd name="T4" fmla="*/ 864 w 896"/>
                          <a:gd name="T5" fmla="*/ 0 h 192"/>
                          <a:gd name="T6" fmla="*/ 32 w 896"/>
                          <a:gd name="T7" fmla="*/ 0 h 192"/>
                          <a:gd name="T8" fmla="*/ 0 w 896"/>
                          <a:gd name="T9" fmla="*/ 32 h 192"/>
                          <a:gd name="T10" fmla="*/ 0 w 896"/>
                          <a:gd name="T11" fmla="*/ 160 h 192"/>
                          <a:gd name="T12" fmla="*/ 32 w 896"/>
                          <a:gd name="T13" fmla="*/ 192 h 192"/>
                          <a:gd name="T14" fmla="*/ 864 w 896"/>
                          <a:gd name="T15" fmla="*/ 192 h 192"/>
                          <a:gd name="T16" fmla="*/ 896 w 896"/>
                          <a:gd name="T17" fmla="*/ 160 h 192"/>
                          <a:gd name="T18" fmla="*/ 832 w 896"/>
                          <a:gd name="T19" fmla="*/ 128 h 192"/>
                          <a:gd name="T20" fmla="*/ 64 w 896"/>
                          <a:gd name="T21" fmla="*/ 128 h 192"/>
                          <a:gd name="T22" fmla="*/ 64 w 896"/>
                          <a:gd name="T23" fmla="*/ 64 h 192"/>
                          <a:gd name="T24" fmla="*/ 832 w 896"/>
                          <a:gd name="T25" fmla="*/ 64 h 192"/>
                          <a:gd name="T26" fmla="*/ 832 w 896"/>
                          <a:gd name="T27" fmla="*/ 12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6" h="192">
                            <a:moveTo>
                              <a:pt x="896" y="160"/>
                            </a:moveTo>
                            <a:cubicBezTo>
                              <a:pt x="896" y="32"/>
                              <a:pt x="896" y="32"/>
                              <a:pt x="896" y="32"/>
                            </a:cubicBezTo>
                            <a:cubicBezTo>
                              <a:pt x="896" y="14"/>
                              <a:pt x="882" y="0"/>
                              <a:pt x="864" y="0"/>
                            </a:cubicBezTo>
                            <a:cubicBezTo>
                              <a:pt x="32" y="0"/>
                              <a:pt x="32" y="0"/>
                              <a:pt x="32" y="0"/>
                            </a:cubicBezTo>
                            <a:cubicBezTo>
                              <a:pt x="14" y="0"/>
                              <a:pt x="0" y="14"/>
                              <a:pt x="0" y="32"/>
                            </a:cubicBezTo>
                            <a:cubicBezTo>
                              <a:pt x="0" y="160"/>
                              <a:pt x="0" y="160"/>
                              <a:pt x="0" y="160"/>
                            </a:cubicBezTo>
                            <a:cubicBezTo>
                              <a:pt x="0" y="178"/>
                              <a:pt x="14" y="192"/>
                              <a:pt x="32" y="192"/>
                            </a:cubicBezTo>
                            <a:cubicBezTo>
                              <a:pt x="864" y="192"/>
                              <a:pt x="864" y="192"/>
                              <a:pt x="864" y="192"/>
                            </a:cubicBezTo>
                            <a:cubicBezTo>
                              <a:pt x="882" y="192"/>
                              <a:pt x="896" y="178"/>
                              <a:pt x="896" y="160"/>
                            </a:cubicBezTo>
                            <a:close/>
                            <a:moveTo>
                              <a:pt x="832" y="128"/>
                            </a:moveTo>
                            <a:cubicBezTo>
                              <a:pt x="64" y="128"/>
                              <a:pt x="64" y="128"/>
                              <a:pt x="64" y="128"/>
                            </a:cubicBezTo>
                            <a:cubicBezTo>
                              <a:pt x="64" y="64"/>
                              <a:pt x="64" y="64"/>
                              <a:pt x="64" y="64"/>
                            </a:cubicBezTo>
                            <a:cubicBezTo>
                              <a:pt x="832" y="64"/>
                              <a:pt x="832" y="64"/>
                              <a:pt x="832" y="64"/>
                            </a:cubicBezTo>
                            <a:lnTo>
                              <a:pt x="832"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30" name="Freeform 2376">
                        <a:extLst>
                          <a:ext uri="{FF2B5EF4-FFF2-40B4-BE49-F238E27FC236}">
                            <a16:creationId xmlns:a16="http://schemas.microsoft.com/office/drawing/2014/main" id="{D9B2E877-B9AD-41FF-88BD-EFE1067823FD}"/>
                          </a:ext>
                        </a:extLst>
                      </p:cNvPr>
                      <p:cNvSpPr>
                        <a:spLocks/>
                      </p:cNvSpPr>
                      <p:nvPr/>
                    </p:nvSpPr>
                    <p:spPr bwMode="auto">
                      <a:xfrm>
                        <a:off x="10447338" y="1625601"/>
                        <a:ext cx="315913" cy="23813"/>
                      </a:xfrm>
                      <a:custGeom>
                        <a:avLst/>
                        <a:gdLst>
                          <a:gd name="T0" fmla="*/ 832 w 832"/>
                          <a:gd name="T1" fmla="*/ 32 h 64"/>
                          <a:gd name="T2" fmla="*/ 800 w 832"/>
                          <a:gd name="T3" fmla="*/ 0 h 64"/>
                          <a:gd name="T4" fmla="*/ 32 w 832"/>
                          <a:gd name="T5" fmla="*/ 0 h 64"/>
                          <a:gd name="T6" fmla="*/ 0 w 832"/>
                          <a:gd name="T7" fmla="*/ 32 h 64"/>
                          <a:gd name="T8" fmla="*/ 32 w 832"/>
                          <a:gd name="T9" fmla="*/ 64 h 64"/>
                          <a:gd name="T10" fmla="*/ 800 w 832"/>
                          <a:gd name="T11" fmla="*/ 64 h 64"/>
                          <a:gd name="T12" fmla="*/ 832 w 832"/>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832" h="64">
                            <a:moveTo>
                              <a:pt x="832" y="32"/>
                            </a:moveTo>
                            <a:cubicBezTo>
                              <a:pt x="832" y="14"/>
                              <a:pt x="818" y="0"/>
                              <a:pt x="800" y="0"/>
                            </a:cubicBezTo>
                            <a:cubicBezTo>
                              <a:pt x="32" y="0"/>
                              <a:pt x="32" y="0"/>
                              <a:pt x="32" y="0"/>
                            </a:cubicBezTo>
                            <a:cubicBezTo>
                              <a:pt x="14" y="0"/>
                              <a:pt x="0" y="14"/>
                              <a:pt x="0" y="32"/>
                            </a:cubicBezTo>
                            <a:cubicBezTo>
                              <a:pt x="0" y="50"/>
                              <a:pt x="14" y="64"/>
                              <a:pt x="32" y="64"/>
                            </a:cubicBezTo>
                            <a:cubicBezTo>
                              <a:pt x="800" y="64"/>
                              <a:pt x="800" y="64"/>
                              <a:pt x="800" y="64"/>
                            </a:cubicBezTo>
                            <a:cubicBezTo>
                              <a:pt x="818" y="64"/>
                              <a:pt x="832" y="50"/>
                              <a:pt x="832"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31" name="Freeform 2377">
                        <a:extLst>
                          <a:ext uri="{FF2B5EF4-FFF2-40B4-BE49-F238E27FC236}">
                            <a16:creationId xmlns:a16="http://schemas.microsoft.com/office/drawing/2014/main" id="{65322CB8-5677-48C2-97A8-D03EF2C12742}"/>
                          </a:ext>
                        </a:extLst>
                      </p:cNvPr>
                      <p:cNvSpPr>
                        <a:spLocks/>
                      </p:cNvSpPr>
                      <p:nvPr/>
                    </p:nvSpPr>
                    <p:spPr bwMode="auto">
                      <a:xfrm>
                        <a:off x="10447338" y="1662113"/>
                        <a:ext cx="266700" cy="23813"/>
                      </a:xfrm>
                      <a:custGeom>
                        <a:avLst/>
                        <a:gdLst>
                          <a:gd name="T0" fmla="*/ 704 w 704"/>
                          <a:gd name="T1" fmla="*/ 32 h 64"/>
                          <a:gd name="T2" fmla="*/ 672 w 704"/>
                          <a:gd name="T3" fmla="*/ 0 h 64"/>
                          <a:gd name="T4" fmla="*/ 32 w 704"/>
                          <a:gd name="T5" fmla="*/ 0 h 64"/>
                          <a:gd name="T6" fmla="*/ 0 w 704"/>
                          <a:gd name="T7" fmla="*/ 32 h 64"/>
                          <a:gd name="T8" fmla="*/ 32 w 704"/>
                          <a:gd name="T9" fmla="*/ 64 h 64"/>
                          <a:gd name="T10" fmla="*/ 672 w 704"/>
                          <a:gd name="T11" fmla="*/ 64 h 64"/>
                          <a:gd name="T12" fmla="*/ 704 w 704"/>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704" h="64">
                            <a:moveTo>
                              <a:pt x="704" y="32"/>
                            </a:moveTo>
                            <a:cubicBezTo>
                              <a:pt x="704" y="14"/>
                              <a:pt x="690" y="0"/>
                              <a:pt x="672" y="0"/>
                            </a:cubicBezTo>
                            <a:cubicBezTo>
                              <a:pt x="32" y="0"/>
                              <a:pt x="32" y="0"/>
                              <a:pt x="32" y="0"/>
                            </a:cubicBezTo>
                            <a:cubicBezTo>
                              <a:pt x="14" y="0"/>
                              <a:pt x="0" y="14"/>
                              <a:pt x="0" y="32"/>
                            </a:cubicBezTo>
                            <a:cubicBezTo>
                              <a:pt x="0" y="50"/>
                              <a:pt x="14" y="64"/>
                              <a:pt x="32" y="64"/>
                            </a:cubicBezTo>
                            <a:cubicBezTo>
                              <a:pt x="672" y="64"/>
                              <a:pt x="672" y="64"/>
                              <a:pt x="672" y="64"/>
                            </a:cubicBezTo>
                            <a:cubicBezTo>
                              <a:pt x="690" y="64"/>
                              <a:pt x="704" y="50"/>
                              <a:pt x="70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32" name="Freeform 2378">
                        <a:extLst>
                          <a:ext uri="{FF2B5EF4-FFF2-40B4-BE49-F238E27FC236}">
                            <a16:creationId xmlns:a16="http://schemas.microsoft.com/office/drawing/2014/main" id="{B0B40ED3-0232-42CE-96EB-44B1D7C73609}"/>
                          </a:ext>
                        </a:extLst>
                      </p:cNvPr>
                      <p:cNvSpPr>
                        <a:spLocks/>
                      </p:cNvSpPr>
                      <p:nvPr/>
                    </p:nvSpPr>
                    <p:spPr bwMode="auto">
                      <a:xfrm>
                        <a:off x="10447338" y="1698626"/>
                        <a:ext cx="169863" cy="23813"/>
                      </a:xfrm>
                      <a:custGeom>
                        <a:avLst/>
                        <a:gdLst>
                          <a:gd name="T0" fmla="*/ 448 w 448"/>
                          <a:gd name="T1" fmla="*/ 32 h 64"/>
                          <a:gd name="T2" fmla="*/ 416 w 448"/>
                          <a:gd name="T3" fmla="*/ 0 h 64"/>
                          <a:gd name="T4" fmla="*/ 32 w 448"/>
                          <a:gd name="T5" fmla="*/ 0 h 64"/>
                          <a:gd name="T6" fmla="*/ 0 w 448"/>
                          <a:gd name="T7" fmla="*/ 32 h 64"/>
                          <a:gd name="T8" fmla="*/ 32 w 448"/>
                          <a:gd name="T9" fmla="*/ 64 h 64"/>
                          <a:gd name="T10" fmla="*/ 416 w 448"/>
                          <a:gd name="T11" fmla="*/ 64 h 64"/>
                          <a:gd name="T12" fmla="*/ 448 w 448"/>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448" h="64">
                            <a:moveTo>
                              <a:pt x="448" y="32"/>
                            </a:moveTo>
                            <a:cubicBezTo>
                              <a:pt x="448" y="14"/>
                              <a:pt x="434" y="0"/>
                              <a:pt x="416" y="0"/>
                            </a:cubicBezTo>
                            <a:cubicBezTo>
                              <a:pt x="32" y="0"/>
                              <a:pt x="32" y="0"/>
                              <a:pt x="32" y="0"/>
                            </a:cubicBezTo>
                            <a:cubicBezTo>
                              <a:pt x="14" y="0"/>
                              <a:pt x="0" y="14"/>
                              <a:pt x="0" y="32"/>
                            </a:cubicBezTo>
                            <a:cubicBezTo>
                              <a:pt x="0" y="50"/>
                              <a:pt x="14" y="64"/>
                              <a:pt x="32" y="64"/>
                            </a:cubicBezTo>
                            <a:cubicBezTo>
                              <a:pt x="416" y="64"/>
                              <a:pt x="416" y="64"/>
                              <a:pt x="416" y="64"/>
                            </a:cubicBezTo>
                            <a:cubicBezTo>
                              <a:pt x="434" y="64"/>
                              <a:pt x="448" y="50"/>
                              <a:pt x="44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33" name="Freeform 2379">
                        <a:extLst>
                          <a:ext uri="{FF2B5EF4-FFF2-40B4-BE49-F238E27FC236}">
                            <a16:creationId xmlns:a16="http://schemas.microsoft.com/office/drawing/2014/main" id="{8CD6A7EF-BA50-40E5-A5C4-FF025763EA5E}"/>
                          </a:ext>
                        </a:extLst>
                      </p:cNvPr>
                      <p:cNvSpPr>
                        <a:spLocks/>
                      </p:cNvSpPr>
                      <p:nvPr/>
                    </p:nvSpPr>
                    <p:spPr bwMode="auto">
                      <a:xfrm>
                        <a:off x="10629900" y="1698626"/>
                        <a:ext cx="36513" cy="23813"/>
                      </a:xfrm>
                      <a:custGeom>
                        <a:avLst/>
                        <a:gdLst>
                          <a:gd name="T0" fmla="*/ 64 w 96"/>
                          <a:gd name="T1" fmla="*/ 0 h 64"/>
                          <a:gd name="T2" fmla="*/ 32 w 96"/>
                          <a:gd name="T3" fmla="*/ 0 h 64"/>
                          <a:gd name="T4" fmla="*/ 0 w 96"/>
                          <a:gd name="T5" fmla="*/ 32 h 64"/>
                          <a:gd name="T6" fmla="*/ 32 w 96"/>
                          <a:gd name="T7" fmla="*/ 64 h 64"/>
                          <a:gd name="T8" fmla="*/ 64 w 96"/>
                          <a:gd name="T9" fmla="*/ 64 h 64"/>
                          <a:gd name="T10" fmla="*/ 96 w 96"/>
                          <a:gd name="T11" fmla="*/ 32 h 64"/>
                          <a:gd name="T12" fmla="*/ 64 w 96"/>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96" h="64">
                            <a:moveTo>
                              <a:pt x="64" y="0"/>
                            </a:moveTo>
                            <a:cubicBezTo>
                              <a:pt x="32" y="0"/>
                              <a:pt x="32" y="0"/>
                              <a:pt x="32" y="0"/>
                            </a:cubicBezTo>
                            <a:cubicBezTo>
                              <a:pt x="14" y="0"/>
                              <a:pt x="0" y="14"/>
                              <a:pt x="0" y="32"/>
                            </a:cubicBezTo>
                            <a:cubicBezTo>
                              <a:pt x="0" y="50"/>
                              <a:pt x="14" y="64"/>
                              <a:pt x="32" y="64"/>
                            </a:cubicBezTo>
                            <a:cubicBezTo>
                              <a:pt x="64" y="64"/>
                              <a:pt x="64" y="64"/>
                              <a:pt x="64" y="64"/>
                            </a:cubicBezTo>
                            <a:cubicBezTo>
                              <a:pt x="82" y="64"/>
                              <a:pt x="96" y="50"/>
                              <a:pt x="96" y="32"/>
                            </a:cubicBezTo>
                            <a:cubicBezTo>
                              <a:pt x="96" y="14"/>
                              <a:pt x="82"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34" name="Freeform 2380">
                        <a:extLst>
                          <a:ext uri="{FF2B5EF4-FFF2-40B4-BE49-F238E27FC236}">
                            <a16:creationId xmlns:a16="http://schemas.microsoft.com/office/drawing/2014/main" id="{B52C9D34-27A5-44E9-B4ED-7D4AEDE4762E}"/>
                          </a:ext>
                        </a:extLst>
                      </p:cNvPr>
                      <p:cNvSpPr>
                        <a:spLocks noEditPoints="1"/>
                      </p:cNvSpPr>
                      <p:nvPr/>
                    </p:nvSpPr>
                    <p:spPr bwMode="auto">
                      <a:xfrm>
                        <a:off x="10447338" y="1795463"/>
                        <a:ext cx="84138" cy="98425"/>
                      </a:xfrm>
                      <a:custGeom>
                        <a:avLst/>
                        <a:gdLst>
                          <a:gd name="T0" fmla="*/ 192 w 224"/>
                          <a:gd name="T1" fmla="*/ 0 h 256"/>
                          <a:gd name="T2" fmla="*/ 32 w 224"/>
                          <a:gd name="T3" fmla="*/ 0 h 256"/>
                          <a:gd name="T4" fmla="*/ 0 w 224"/>
                          <a:gd name="T5" fmla="*/ 32 h 256"/>
                          <a:gd name="T6" fmla="*/ 0 w 224"/>
                          <a:gd name="T7" fmla="*/ 224 h 256"/>
                          <a:gd name="T8" fmla="*/ 32 w 224"/>
                          <a:gd name="T9" fmla="*/ 256 h 256"/>
                          <a:gd name="T10" fmla="*/ 192 w 224"/>
                          <a:gd name="T11" fmla="*/ 256 h 256"/>
                          <a:gd name="T12" fmla="*/ 224 w 224"/>
                          <a:gd name="T13" fmla="*/ 224 h 256"/>
                          <a:gd name="T14" fmla="*/ 224 w 224"/>
                          <a:gd name="T15" fmla="*/ 32 h 256"/>
                          <a:gd name="T16" fmla="*/ 192 w 224"/>
                          <a:gd name="T17" fmla="*/ 0 h 256"/>
                          <a:gd name="T18" fmla="*/ 160 w 224"/>
                          <a:gd name="T19" fmla="*/ 192 h 256"/>
                          <a:gd name="T20" fmla="*/ 64 w 224"/>
                          <a:gd name="T21" fmla="*/ 192 h 256"/>
                          <a:gd name="T22" fmla="*/ 64 w 224"/>
                          <a:gd name="T23" fmla="*/ 64 h 256"/>
                          <a:gd name="T24" fmla="*/ 160 w 224"/>
                          <a:gd name="T25" fmla="*/ 64 h 256"/>
                          <a:gd name="T26" fmla="*/ 160 w 224"/>
                          <a:gd name="T27" fmla="*/ 19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4" h="256">
                            <a:moveTo>
                              <a:pt x="192" y="0"/>
                            </a:moveTo>
                            <a:cubicBezTo>
                              <a:pt x="32" y="0"/>
                              <a:pt x="32" y="0"/>
                              <a:pt x="32" y="0"/>
                            </a:cubicBezTo>
                            <a:cubicBezTo>
                              <a:pt x="14" y="0"/>
                              <a:pt x="0" y="14"/>
                              <a:pt x="0" y="32"/>
                            </a:cubicBezTo>
                            <a:cubicBezTo>
                              <a:pt x="0" y="224"/>
                              <a:pt x="0" y="224"/>
                              <a:pt x="0" y="224"/>
                            </a:cubicBezTo>
                            <a:cubicBezTo>
                              <a:pt x="0" y="242"/>
                              <a:pt x="14" y="256"/>
                              <a:pt x="32" y="256"/>
                            </a:cubicBezTo>
                            <a:cubicBezTo>
                              <a:pt x="192" y="256"/>
                              <a:pt x="192" y="256"/>
                              <a:pt x="192" y="256"/>
                            </a:cubicBezTo>
                            <a:cubicBezTo>
                              <a:pt x="210" y="256"/>
                              <a:pt x="224" y="242"/>
                              <a:pt x="224" y="224"/>
                            </a:cubicBezTo>
                            <a:cubicBezTo>
                              <a:pt x="224" y="32"/>
                              <a:pt x="224" y="32"/>
                              <a:pt x="224" y="32"/>
                            </a:cubicBezTo>
                            <a:cubicBezTo>
                              <a:pt x="224" y="14"/>
                              <a:pt x="210" y="0"/>
                              <a:pt x="192" y="0"/>
                            </a:cubicBezTo>
                            <a:close/>
                            <a:moveTo>
                              <a:pt x="160" y="192"/>
                            </a:moveTo>
                            <a:cubicBezTo>
                              <a:pt x="64" y="192"/>
                              <a:pt x="64" y="192"/>
                              <a:pt x="64" y="192"/>
                            </a:cubicBezTo>
                            <a:cubicBezTo>
                              <a:pt x="64" y="64"/>
                              <a:pt x="64" y="64"/>
                              <a:pt x="64" y="64"/>
                            </a:cubicBezTo>
                            <a:cubicBezTo>
                              <a:pt x="160" y="64"/>
                              <a:pt x="160" y="64"/>
                              <a:pt x="160" y="64"/>
                            </a:cubicBezTo>
                            <a:lnTo>
                              <a:pt x="160"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35" name="Freeform 2381">
                        <a:extLst>
                          <a:ext uri="{FF2B5EF4-FFF2-40B4-BE49-F238E27FC236}">
                            <a16:creationId xmlns:a16="http://schemas.microsoft.com/office/drawing/2014/main" id="{035831C4-8FE2-427D-85F1-EEC2D60887E8}"/>
                          </a:ext>
                        </a:extLst>
                      </p:cNvPr>
                      <p:cNvSpPr>
                        <a:spLocks/>
                      </p:cNvSpPr>
                      <p:nvPr/>
                    </p:nvSpPr>
                    <p:spPr bwMode="auto">
                      <a:xfrm>
                        <a:off x="10544175" y="1831976"/>
                        <a:ext cx="122238" cy="25400"/>
                      </a:xfrm>
                      <a:custGeom>
                        <a:avLst/>
                        <a:gdLst>
                          <a:gd name="T0" fmla="*/ 32 w 320"/>
                          <a:gd name="T1" fmla="*/ 64 h 64"/>
                          <a:gd name="T2" fmla="*/ 288 w 320"/>
                          <a:gd name="T3" fmla="*/ 64 h 64"/>
                          <a:gd name="T4" fmla="*/ 320 w 320"/>
                          <a:gd name="T5" fmla="*/ 32 h 64"/>
                          <a:gd name="T6" fmla="*/ 288 w 320"/>
                          <a:gd name="T7" fmla="*/ 0 h 64"/>
                          <a:gd name="T8" fmla="*/ 32 w 320"/>
                          <a:gd name="T9" fmla="*/ 0 h 64"/>
                          <a:gd name="T10" fmla="*/ 0 w 320"/>
                          <a:gd name="T11" fmla="*/ 32 h 64"/>
                          <a:gd name="T12" fmla="*/ 32 w 320"/>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320" h="64">
                            <a:moveTo>
                              <a:pt x="32" y="64"/>
                            </a:moveTo>
                            <a:cubicBezTo>
                              <a:pt x="288" y="64"/>
                              <a:pt x="288" y="64"/>
                              <a:pt x="288" y="64"/>
                            </a:cubicBezTo>
                            <a:cubicBezTo>
                              <a:pt x="306" y="64"/>
                              <a:pt x="320" y="50"/>
                              <a:pt x="320" y="32"/>
                            </a:cubicBezTo>
                            <a:cubicBezTo>
                              <a:pt x="320" y="14"/>
                              <a:pt x="306" y="0"/>
                              <a:pt x="288" y="0"/>
                            </a:cubicBezTo>
                            <a:cubicBezTo>
                              <a:pt x="32" y="0"/>
                              <a:pt x="32" y="0"/>
                              <a:pt x="32" y="0"/>
                            </a:cubicBezTo>
                            <a:cubicBezTo>
                              <a:pt x="14" y="0"/>
                              <a:pt x="0" y="14"/>
                              <a:pt x="0" y="32"/>
                            </a:cubicBezTo>
                            <a:cubicBezTo>
                              <a:pt x="0" y="50"/>
                              <a:pt x="14" y="64"/>
                              <a:pt x="32"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36" name="Freeform 2382">
                        <a:extLst>
                          <a:ext uri="{FF2B5EF4-FFF2-40B4-BE49-F238E27FC236}">
                            <a16:creationId xmlns:a16="http://schemas.microsoft.com/office/drawing/2014/main" id="{540D7427-5B3A-4D42-A880-CCBDDC05623D}"/>
                          </a:ext>
                        </a:extLst>
                      </p:cNvPr>
                      <p:cNvSpPr>
                        <a:spLocks/>
                      </p:cNvSpPr>
                      <p:nvPr/>
                    </p:nvSpPr>
                    <p:spPr bwMode="auto">
                      <a:xfrm>
                        <a:off x="10544175" y="1795463"/>
                        <a:ext cx="49213" cy="23813"/>
                      </a:xfrm>
                      <a:custGeom>
                        <a:avLst/>
                        <a:gdLst>
                          <a:gd name="T0" fmla="*/ 32 w 128"/>
                          <a:gd name="T1" fmla="*/ 0 h 64"/>
                          <a:gd name="T2" fmla="*/ 0 w 128"/>
                          <a:gd name="T3" fmla="*/ 32 h 64"/>
                          <a:gd name="T4" fmla="*/ 32 w 128"/>
                          <a:gd name="T5" fmla="*/ 64 h 64"/>
                          <a:gd name="T6" fmla="*/ 96 w 128"/>
                          <a:gd name="T7" fmla="*/ 64 h 64"/>
                          <a:gd name="T8" fmla="*/ 128 w 128"/>
                          <a:gd name="T9" fmla="*/ 32 h 64"/>
                          <a:gd name="T10" fmla="*/ 96 w 128"/>
                          <a:gd name="T11" fmla="*/ 0 h 64"/>
                          <a:gd name="T12" fmla="*/ 32 w 128"/>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128" h="64">
                            <a:moveTo>
                              <a:pt x="32" y="0"/>
                            </a:moveTo>
                            <a:cubicBezTo>
                              <a:pt x="14" y="0"/>
                              <a:pt x="0" y="14"/>
                              <a:pt x="0" y="32"/>
                            </a:cubicBezTo>
                            <a:cubicBezTo>
                              <a:pt x="0" y="50"/>
                              <a:pt x="14" y="64"/>
                              <a:pt x="32" y="64"/>
                            </a:cubicBezTo>
                            <a:cubicBezTo>
                              <a:pt x="96" y="64"/>
                              <a:pt x="96" y="64"/>
                              <a:pt x="96" y="64"/>
                            </a:cubicBezTo>
                            <a:cubicBezTo>
                              <a:pt x="114" y="64"/>
                              <a:pt x="128" y="50"/>
                              <a:pt x="128" y="32"/>
                            </a:cubicBezTo>
                            <a:cubicBezTo>
                              <a:pt x="128" y="14"/>
                              <a:pt x="114" y="0"/>
                              <a:pt x="96" y="0"/>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grpSp>
                <p:grpSp>
                  <p:nvGrpSpPr>
                    <p:cNvPr id="601" name="Group 600">
                      <a:extLst>
                        <a:ext uri="{FF2B5EF4-FFF2-40B4-BE49-F238E27FC236}">
                          <a16:creationId xmlns:a16="http://schemas.microsoft.com/office/drawing/2014/main" id="{0F3D34E4-52D1-4987-A2EF-B3066D1DB22A}"/>
                        </a:ext>
                      </a:extLst>
                    </p:cNvPr>
                    <p:cNvGrpSpPr/>
                    <p:nvPr/>
                  </p:nvGrpSpPr>
                  <p:grpSpPr>
                    <a:xfrm>
                      <a:off x="8357456" y="2040851"/>
                      <a:ext cx="375352" cy="380954"/>
                      <a:chOff x="1428750" y="3773488"/>
                      <a:chExt cx="1489075" cy="1511300"/>
                    </a:xfrm>
                  </p:grpSpPr>
                  <p:sp>
                    <p:nvSpPr>
                      <p:cNvPr id="619" name="Freeform 55">
                        <a:extLst>
                          <a:ext uri="{FF2B5EF4-FFF2-40B4-BE49-F238E27FC236}">
                            <a16:creationId xmlns:a16="http://schemas.microsoft.com/office/drawing/2014/main" id="{770A07AA-F4B2-4E72-ACA7-D3519446FE37}"/>
                          </a:ext>
                        </a:extLst>
                      </p:cNvPr>
                      <p:cNvSpPr>
                        <a:spLocks noEditPoints="1"/>
                      </p:cNvSpPr>
                      <p:nvPr/>
                    </p:nvSpPr>
                    <p:spPr bwMode="auto">
                      <a:xfrm>
                        <a:off x="1428750" y="3773488"/>
                        <a:ext cx="1489075" cy="1511300"/>
                      </a:xfrm>
                      <a:custGeom>
                        <a:avLst/>
                        <a:gdLst>
                          <a:gd name="T0" fmla="*/ 1836 w 2026"/>
                          <a:gd name="T1" fmla="*/ 830 h 2057"/>
                          <a:gd name="T2" fmla="*/ 2000 w 2026"/>
                          <a:gd name="T3" fmla="*/ 886 h 2057"/>
                          <a:gd name="T4" fmla="*/ 2026 w 2026"/>
                          <a:gd name="T5" fmla="*/ 922 h 2057"/>
                          <a:gd name="T6" fmla="*/ 2026 w 2026"/>
                          <a:gd name="T7" fmla="*/ 1134 h 2057"/>
                          <a:gd name="T8" fmla="*/ 2000 w 2026"/>
                          <a:gd name="T9" fmla="*/ 1170 h 2057"/>
                          <a:gd name="T10" fmla="*/ 1836 w 2026"/>
                          <a:gd name="T11" fmla="*/ 1226 h 2057"/>
                          <a:gd name="T12" fmla="*/ 1768 w 2026"/>
                          <a:gd name="T13" fmla="*/ 1412 h 2057"/>
                          <a:gd name="T14" fmla="*/ 1858 w 2026"/>
                          <a:gd name="T15" fmla="*/ 1561 h 2057"/>
                          <a:gd name="T16" fmla="*/ 1855 w 2026"/>
                          <a:gd name="T17" fmla="*/ 1604 h 2057"/>
                          <a:gd name="T18" fmla="*/ 1718 w 2026"/>
                          <a:gd name="T19" fmla="*/ 1767 h 2057"/>
                          <a:gd name="T20" fmla="*/ 1676 w 2026"/>
                          <a:gd name="T21" fmla="*/ 1778 h 2057"/>
                          <a:gd name="T22" fmla="*/ 1514 w 2026"/>
                          <a:gd name="T23" fmla="*/ 1715 h 2057"/>
                          <a:gd name="T24" fmla="*/ 1342 w 2026"/>
                          <a:gd name="T25" fmla="*/ 1814 h 2057"/>
                          <a:gd name="T26" fmla="*/ 1315 w 2026"/>
                          <a:gd name="T27" fmla="*/ 1986 h 2057"/>
                          <a:gd name="T28" fmla="*/ 1285 w 2026"/>
                          <a:gd name="T29" fmla="*/ 2017 h 2057"/>
                          <a:gd name="T30" fmla="*/ 1076 w 2026"/>
                          <a:gd name="T31" fmla="*/ 2054 h 2057"/>
                          <a:gd name="T32" fmla="*/ 1037 w 2026"/>
                          <a:gd name="T33" fmla="*/ 2035 h 2057"/>
                          <a:gd name="T34" fmla="*/ 953 w 2026"/>
                          <a:gd name="T35" fmla="*/ 1883 h 2057"/>
                          <a:gd name="T36" fmla="*/ 757 w 2026"/>
                          <a:gd name="T37" fmla="*/ 1849 h 2057"/>
                          <a:gd name="T38" fmla="*/ 627 w 2026"/>
                          <a:gd name="T39" fmla="*/ 1963 h 2057"/>
                          <a:gd name="T40" fmla="*/ 583 w 2026"/>
                          <a:gd name="T41" fmla="*/ 1967 h 2057"/>
                          <a:gd name="T42" fmla="*/ 399 w 2026"/>
                          <a:gd name="T43" fmla="*/ 1861 h 2057"/>
                          <a:gd name="T44" fmla="*/ 381 w 2026"/>
                          <a:gd name="T45" fmla="*/ 1821 h 2057"/>
                          <a:gd name="T46" fmla="*/ 415 w 2026"/>
                          <a:gd name="T47" fmla="*/ 1651 h 2057"/>
                          <a:gd name="T48" fmla="*/ 287 w 2026"/>
                          <a:gd name="T49" fmla="*/ 1499 h 2057"/>
                          <a:gd name="T50" fmla="*/ 114 w 2026"/>
                          <a:gd name="T51" fmla="*/ 1502 h 2057"/>
                          <a:gd name="T52" fmla="*/ 78 w 2026"/>
                          <a:gd name="T53" fmla="*/ 1478 h 2057"/>
                          <a:gd name="T54" fmla="*/ 5 w 2026"/>
                          <a:gd name="T55" fmla="*/ 1278 h 2057"/>
                          <a:gd name="T56" fmla="*/ 17 w 2026"/>
                          <a:gd name="T57" fmla="*/ 1236 h 2057"/>
                          <a:gd name="T58" fmla="*/ 152 w 2026"/>
                          <a:gd name="T59" fmla="*/ 1127 h 2057"/>
                          <a:gd name="T60" fmla="*/ 152 w 2026"/>
                          <a:gd name="T61" fmla="*/ 929 h 2057"/>
                          <a:gd name="T62" fmla="*/ 17 w 2026"/>
                          <a:gd name="T63" fmla="*/ 820 h 2057"/>
                          <a:gd name="T64" fmla="*/ 5 w 2026"/>
                          <a:gd name="T65" fmla="*/ 778 h 2057"/>
                          <a:gd name="T66" fmla="*/ 78 w 2026"/>
                          <a:gd name="T67" fmla="*/ 578 h 2057"/>
                          <a:gd name="T68" fmla="*/ 114 w 2026"/>
                          <a:gd name="T69" fmla="*/ 554 h 2057"/>
                          <a:gd name="T70" fmla="*/ 287 w 2026"/>
                          <a:gd name="T71" fmla="*/ 557 h 2057"/>
                          <a:gd name="T72" fmla="*/ 415 w 2026"/>
                          <a:gd name="T73" fmla="*/ 405 h 2057"/>
                          <a:gd name="T74" fmla="*/ 381 w 2026"/>
                          <a:gd name="T75" fmla="*/ 235 h 2057"/>
                          <a:gd name="T76" fmla="*/ 399 w 2026"/>
                          <a:gd name="T77" fmla="*/ 195 h 2057"/>
                          <a:gd name="T78" fmla="*/ 583 w 2026"/>
                          <a:gd name="T79" fmla="*/ 89 h 2057"/>
                          <a:gd name="T80" fmla="*/ 627 w 2026"/>
                          <a:gd name="T81" fmla="*/ 93 h 2057"/>
                          <a:gd name="T82" fmla="*/ 757 w 2026"/>
                          <a:gd name="T83" fmla="*/ 208 h 2057"/>
                          <a:gd name="T84" fmla="*/ 953 w 2026"/>
                          <a:gd name="T85" fmla="*/ 173 h 2057"/>
                          <a:gd name="T86" fmla="*/ 1037 w 2026"/>
                          <a:gd name="T87" fmla="*/ 21 h 2057"/>
                          <a:gd name="T88" fmla="*/ 1076 w 2026"/>
                          <a:gd name="T89" fmla="*/ 2 h 2057"/>
                          <a:gd name="T90" fmla="*/ 1285 w 2026"/>
                          <a:gd name="T91" fmla="*/ 39 h 2057"/>
                          <a:gd name="T92" fmla="*/ 1315 w 2026"/>
                          <a:gd name="T93" fmla="*/ 70 h 2057"/>
                          <a:gd name="T94" fmla="*/ 1342 w 2026"/>
                          <a:gd name="T95" fmla="*/ 242 h 2057"/>
                          <a:gd name="T96" fmla="*/ 1514 w 2026"/>
                          <a:gd name="T97" fmla="*/ 341 h 2057"/>
                          <a:gd name="T98" fmla="*/ 1676 w 2026"/>
                          <a:gd name="T99" fmla="*/ 278 h 2057"/>
                          <a:gd name="T100" fmla="*/ 1718 w 2026"/>
                          <a:gd name="T101" fmla="*/ 289 h 2057"/>
                          <a:gd name="T102" fmla="*/ 1855 w 2026"/>
                          <a:gd name="T103" fmla="*/ 452 h 2057"/>
                          <a:gd name="T104" fmla="*/ 1858 w 2026"/>
                          <a:gd name="T105" fmla="*/ 495 h 2057"/>
                          <a:gd name="T106" fmla="*/ 1768 w 2026"/>
                          <a:gd name="T107" fmla="*/ 644 h 2057"/>
                          <a:gd name="T108" fmla="*/ 1836 w 2026"/>
                          <a:gd name="T109" fmla="*/ 830 h 2057"/>
                          <a:gd name="T110" fmla="*/ 1003 w 2026"/>
                          <a:gd name="T111" fmla="*/ 368 h 2057"/>
                          <a:gd name="T112" fmla="*/ 343 w 2026"/>
                          <a:gd name="T113" fmla="*/ 1028 h 2057"/>
                          <a:gd name="T114" fmla="*/ 1003 w 2026"/>
                          <a:gd name="T115" fmla="*/ 1688 h 2057"/>
                          <a:gd name="T116" fmla="*/ 1663 w 2026"/>
                          <a:gd name="T117" fmla="*/ 1028 h 2057"/>
                          <a:gd name="T118" fmla="*/ 1003 w 2026"/>
                          <a:gd name="T119" fmla="*/ 368 h 2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26" h="2057">
                            <a:moveTo>
                              <a:pt x="1836" y="830"/>
                            </a:moveTo>
                            <a:cubicBezTo>
                              <a:pt x="2000" y="886"/>
                              <a:pt x="2000" y="886"/>
                              <a:pt x="2000" y="886"/>
                            </a:cubicBezTo>
                            <a:cubicBezTo>
                              <a:pt x="2015" y="892"/>
                              <a:pt x="2026" y="906"/>
                              <a:pt x="2026" y="922"/>
                            </a:cubicBezTo>
                            <a:cubicBezTo>
                              <a:pt x="2026" y="1134"/>
                              <a:pt x="2026" y="1134"/>
                              <a:pt x="2026" y="1134"/>
                            </a:cubicBezTo>
                            <a:cubicBezTo>
                              <a:pt x="2026" y="1150"/>
                              <a:pt x="2015" y="1164"/>
                              <a:pt x="2000" y="1170"/>
                            </a:cubicBezTo>
                            <a:cubicBezTo>
                              <a:pt x="1836" y="1226"/>
                              <a:pt x="1836" y="1226"/>
                              <a:pt x="1836" y="1226"/>
                            </a:cubicBezTo>
                            <a:cubicBezTo>
                              <a:pt x="1768" y="1412"/>
                              <a:pt x="1768" y="1412"/>
                              <a:pt x="1768" y="1412"/>
                            </a:cubicBezTo>
                            <a:cubicBezTo>
                              <a:pt x="1858" y="1561"/>
                              <a:pt x="1858" y="1561"/>
                              <a:pt x="1858" y="1561"/>
                            </a:cubicBezTo>
                            <a:cubicBezTo>
                              <a:pt x="1866" y="1574"/>
                              <a:pt x="1865" y="1592"/>
                              <a:pt x="1855" y="1604"/>
                            </a:cubicBezTo>
                            <a:cubicBezTo>
                              <a:pt x="1718" y="1767"/>
                              <a:pt x="1718" y="1767"/>
                              <a:pt x="1718" y="1767"/>
                            </a:cubicBezTo>
                            <a:cubicBezTo>
                              <a:pt x="1708" y="1779"/>
                              <a:pt x="1691" y="1784"/>
                              <a:pt x="1676" y="1778"/>
                            </a:cubicBezTo>
                            <a:cubicBezTo>
                              <a:pt x="1514" y="1715"/>
                              <a:pt x="1514" y="1715"/>
                              <a:pt x="1514" y="1715"/>
                            </a:cubicBezTo>
                            <a:cubicBezTo>
                              <a:pt x="1342" y="1814"/>
                              <a:pt x="1342" y="1814"/>
                              <a:pt x="1342" y="1814"/>
                            </a:cubicBezTo>
                            <a:cubicBezTo>
                              <a:pt x="1315" y="1986"/>
                              <a:pt x="1315" y="1986"/>
                              <a:pt x="1315" y="1986"/>
                            </a:cubicBezTo>
                            <a:cubicBezTo>
                              <a:pt x="1313" y="2002"/>
                              <a:pt x="1301" y="2014"/>
                              <a:pt x="1285" y="2017"/>
                            </a:cubicBezTo>
                            <a:cubicBezTo>
                              <a:pt x="1076" y="2054"/>
                              <a:pt x="1076" y="2054"/>
                              <a:pt x="1076" y="2054"/>
                            </a:cubicBezTo>
                            <a:cubicBezTo>
                              <a:pt x="1060" y="2057"/>
                              <a:pt x="1044" y="2049"/>
                              <a:pt x="1037" y="2035"/>
                            </a:cubicBezTo>
                            <a:cubicBezTo>
                              <a:pt x="953" y="1883"/>
                              <a:pt x="953" y="1883"/>
                              <a:pt x="953" y="1883"/>
                            </a:cubicBezTo>
                            <a:cubicBezTo>
                              <a:pt x="757" y="1849"/>
                              <a:pt x="757" y="1849"/>
                              <a:pt x="757" y="1849"/>
                            </a:cubicBezTo>
                            <a:cubicBezTo>
                              <a:pt x="627" y="1963"/>
                              <a:pt x="627" y="1963"/>
                              <a:pt x="627" y="1963"/>
                            </a:cubicBezTo>
                            <a:cubicBezTo>
                              <a:pt x="615" y="1973"/>
                              <a:pt x="597" y="1975"/>
                              <a:pt x="583" y="1967"/>
                            </a:cubicBezTo>
                            <a:cubicBezTo>
                              <a:pt x="399" y="1861"/>
                              <a:pt x="399" y="1861"/>
                              <a:pt x="399" y="1861"/>
                            </a:cubicBezTo>
                            <a:cubicBezTo>
                              <a:pt x="385" y="1853"/>
                              <a:pt x="378" y="1837"/>
                              <a:pt x="381" y="1821"/>
                            </a:cubicBezTo>
                            <a:cubicBezTo>
                              <a:pt x="415" y="1651"/>
                              <a:pt x="415" y="1651"/>
                              <a:pt x="415" y="1651"/>
                            </a:cubicBezTo>
                            <a:cubicBezTo>
                              <a:pt x="287" y="1499"/>
                              <a:pt x="287" y="1499"/>
                              <a:pt x="287" y="1499"/>
                            </a:cubicBezTo>
                            <a:cubicBezTo>
                              <a:pt x="114" y="1502"/>
                              <a:pt x="114" y="1502"/>
                              <a:pt x="114" y="1502"/>
                            </a:cubicBezTo>
                            <a:cubicBezTo>
                              <a:pt x="98" y="1503"/>
                              <a:pt x="83" y="1493"/>
                              <a:pt x="78" y="1478"/>
                            </a:cubicBezTo>
                            <a:cubicBezTo>
                              <a:pt x="5" y="1278"/>
                              <a:pt x="5" y="1278"/>
                              <a:pt x="5" y="1278"/>
                            </a:cubicBezTo>
                            <a:cubicBezTo>
                              <a:pt x="0" y="1263"/>
                              <a:pt x="4" y="1246"/>
                              <a:pt x="17" y="1236"/>
                            </a:cubicBezTo>
                            <a:cubicBezTo>
                              <a:pt x="152" y="1127"/>
                              <a:pt x="152" y="1127"/>
                              <a:pt x="152" y="1127"/>
                            </a:cubicBezTo>
                            <a:cubicBezTo>
                              <a:pt x="152" y="929"/>
                              <a:pt x="152" y="929"/>
                              <a:pt x="152" y="929"/>
                            </a:cubicBezTo>
                            <a:cubicBezTo>
                              <a:pt x="17" y="820"/>
                              <a:pt x="17" y="820"/>
                              <a:pt x="17" y="820"/>
                            </a:cubicBezTo>
                            <a:cubicBezTo>
                              <a:pt x="4" y="810"/>
                              <a:pt x="0" y="793"/>
                              <a:pt x="5" y="778"/>
                            </a:cubicBezTo>
                            <a:cubicBezTo>
                              <a:pt x="78" y="578"/>
                              <a:pt x="78" y="578"/>
                              <a:pt x="78" y="578"/>
                            </a:cubicBezTo>
                            <a:cubicBezTo>
                              <a:pt x="83" y="563"/>
                              <a:pt x="98" y="553"/>
                              <a:pt x="114" y="554"/>
                            </a:cubicBezTo>
                            <a:cubicBezTo>
                              <a:pt x="287" y="557"/>
                              <a:pt x="287" y="557"/>
                              <a:pt x="287" y="557"/>
                            </a:cubicBezTo>
                            <a:cubicBezTo>
                              <a:pt x="415" y="405"/>
                              <a:pt x="415" y="405"/>
                              <a:pt x="415" y="405"/>
                            </a:cubicBezTo>
                            <a:cubicBezTo>
                              <a:pt x="381" y="235"/>
                              <a:pt x="381" y="235"/>
                              <a:pt x="381" y="235"/>
                            </a:cubicBezTo>
                            <a:cubicBezTo>
                              <a:pt x="378" y="219"/>
                              <a:pt x="385" y="203"/>
                              <a:pt x="399" y="195"/>
                            </a:cubicBezTo>
                            <a:cubicBezTo>
                              <a:pt x="583" y="89"/>
                              <a:pt x="583" y="89"/>
                              <a:pt x="583" y="89"/>
                            </a:cubicBezTo>
                            <a:cubicBezTo>
                              <a:pt x="597" y="81"/>
                              <a:pt x="615" y="83"/>
                              <a:pt x="627" y="93"/>
                            </a:cubicBezTo>
                            <a:cubicBezTo>
                              <a:pt x="757" y="208"/>
                              <a:pt x="757" y="208"/>
                              <a:pt x="757" y="208"/>
                            </a:cubicBezTo>
                            <a:cubicBezTo>
                              <a:pt x="953" y="173"/>
                              <a:pt x="953" y="173"/>
                              <a:pt x="953" y="173"/>
                            </a:cubicBezTo>
                            <a:cubicBezTo>
                              <a:pt x="1037" y="21"/>
                              <a:pt x="1037" y="21"/>
                              <a:pt x="1037" y="21"/>
                            </a:cubicBezTo>
                            <a:cubicBezTo>
                              <a:pt x="1044" y="7"/>
                              <a:pt x="1060" y="0"/>
                              <a:pt x="1076" y="2"/>
                            </a:cubicBezTo>
                            <a:cubicBezTo>
                              <a:pt x="1285" y="39"/>
                              <a:pt x="1285" y="39"/>
                              <a:pt x="1285" y="39"/>
                            </a:cubicBezTo>
                            <a:cubicBezTo>
                              <a:pt x="1301" y="42"/>
                              <a:pt x="1313" y="54"/>
                              <a:pt x="1315" y="70"/>
                            </a:cubicBezTo>
                            <a:cubicBezTo>
                              <a:pt x="1342" y="242"/>
                              <a:pt x="1342" y="242"/>
                              <a:pt x="1342" y="242"/>
                            </a:cubicBezTo>
                            <a:cubicBezTo>
                              <a:pt x="1514" y="341"/>
                              <a:pt x="1514" y="341"/>
                              <a:pt x="1514" y="341"/>
                            </a:cubicBezTo>
                            <a:cubicBezTo>
                              <a:pt x="1676" y="278"/>
                              <a:pt x="1676" y="278"/>
                              <a:pt x="1676" y="278"/>
                            </a:cubicBezTo>
                            <a:cubicBezTo>
                              <a:pt x="1691" y="273"/>
                              <a:pt x="1708" y="277"/>
                              <a:pt x="1718" y="289"/>
                            </a:cubicBezTo>
                            <a:cubicBezTo>
                              <a:pt x="1855" y="452"/>
                              <a:pt x="1855" y="452"/>
                              <a:pt x="1855" y="452"/>
                            </a:cubicBezTo>
                            <a:cubicBezTo>
                              <a:pt x="1865" y="464"/>
                              <a:pt x="1866" y="482"/>
                              <a:pt x="1858" y="495"/>
                            </a:cubicBezTo>
                            <a:cubicBezTo>
                              <a:pt x="1768" y="644"/>
                              <a:pt x="1768" y="644"/>
                              <a:pt x="1768" y="644"/>
                            </a:cubicBezTo>
                            <a:lnTo>
                              <a:pt x="1836" y="830"/>
                            </a:lnTo>
                            <a:close/>
                            <a:moveTo>
                              <a:pt x="1003" y="368"/>
                            </a:moveTo>
                            <a:cubicBezTo>
                              <a:pt x="638" y="368"/>
                              <a:pt x="343" y="664"/>
                              <a:pt x="343" y="1028"/>
                            </a:cubicBezTo>
                            <a:cubicBezTo>
                              <a:pt x="343" y="1392"/>
                              <a:pt x="638" y="1688"/>
                              <a:pt x="1003" y="1688"/>
                            </a:cubicBezTo>
                            <a:cubicBezTo>
                              <a:pt x="1367" y="1688"/>
                              <a:pt x="1663" y="1392"/>
                              <a:pt x="1663" y="1028"/>
                            </a:cubicBezTo>
                            <a:cubicBezTo>
                              <a:pt x="1663" y="664"/>
                              <a:pt x="1367" y="368"/>
                              <a:pt x="1003" y="368"/>
                            </a:cubicBezTo>
                            <a:close/>
                          </a:path>
                        </a:pathLst>
                      </a:custGeom>
                      <a:noFill/>
                      <a:ln w="6350" cap="rnd">
                        <a:solidFill>
                          <a:sysClr val="window" lastClr="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20" name="Freeform 140">
                        <a:extLst>
                          <a:ext uri="{FF2B5EF4-FFF2-40B4-BE49-F238E27FC236}">
                            <a16:creationId xmlns:a16="http://schemas.microsoft.com/office/drawing/2014/main" id="{1D42A1EF-677A-4FEE-BC16-C43C1A596B64}"/>
                          </a:ext>
                        </a:extLst>
                      </p:cNvPr>
                      <p:cNvSpPr>
                        <a:spLocks/>
                      </p:cNvSpPr>
                      <p:nvPr/>
                    </p:nvSpPr>
                    <p:spPr bwMode="auto">
                      <a:xfrm rot="5400000">
                        <a:off x="1999710" y="4114928"/>
                        <a:ext cx="361950" cy="837946"/>
                      </a:xfrm>
                      <a:custGeom>
                        <a:avLst/>
                        <a:gdLst>
                          <a:gd name="T0" fmla="*/ 114 w 228"/>
                          <a:gd name="T1" fmla="*/ 0 h 167"/>
                          <a:gd name="T2" fmla="*/ 228 w 228"/>
                          <a:gd name="T3" fmla="*/ 91 h 167"/>
                          <a:gd name="T4" fmla="*/ 176 w 228"/>
                          <a:gd name="T5" fmla="*/ 91 h 167"/>
                          <a:gd name="T6" fmla="*/ 176 w 228"/>
                          <a:gd name="T7" fmla="*/ 167 h 167"/>
                          <a:gd name="T8" fmla="*/ 51 w 228"/>
                          <a:gd name="T9" fmla="*/ 167 h 167"/>
                          <a:gd name="T10" fmla="*/ 51 w 228"/>
                          <a:gd name="T11" fmla="*/ 91 h 167"/>
                          <a:gd name="T12" fmla="*/ 0 w 228"/>
                          <a:gd name="T13" fmla="*/ 91 h 167"/>
                          <a:gd name="T14" fmla="*/ 114 w 228"/>
                          <a:gd name="T15" fmla="*/ 0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8" h="167">
                            <a:moveTo>
                              <a:pt x="114" y="0"/>
                            </a:moveTo>
                            <a:lnTo>
                              <a:pt x="228" y="91"/>
                            </a:lnTo>
                            <a:lnTo>
                              <a:pt x="176" y="91"/>
                            </a:lnTo>
                            <a:lnTo>
                              <a:pt x="176" y="167"/>
                            </a:lnTo>
                            <a:lnTo>
                              <a:pt x="51" y="167"/>
                            </a:lnTo>
                            <a:lnTo>
                              <a:pt x="51" y="91"/>
                            </a:lnTo>
                            <a:lnTo>
                              <a:pt x="0" y="91"/>
                            </a:lnTo>
                            <a:lnTo>
                              <a:pt x="114" y="0"/>
                            </a:lnTo>
                            <a:close/>
                          </a:path>
                        </a:pathLst>
                      </a:custGeom>
                      <a:noFill/>
                      <a:ln w="6350" cap="rnd">
                        <a:solidFill>
                          <a:sysClr val="window" lastClr="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grpSp>
                  <p:nvGrpSpPr>
                    <p:cNvPr id="602" name="Group 601">
                      <a:extLst>
                        <a:ext uri="{FF2B5EF4-FFF2-40B4-BE49-F238E27FC236}">
                          <a16:creationId xmlns:a16="http://schemas.microsoft.com/office/drawing/2014/main" id="{5AB0F175-2ECE-4401-A6C8-9DA183B6A426}"/>
                        </a:ext>
                      </a:extLst>
                    </p:cNvPr>
                    <p:cNvGrpSpPr/>
                    <p:nvPr/>
                  </p:nvGrpSpPr>
                  <p:grpSpPr>
                    <a:xfrm>
                      <a:off x="7631376" y="2066729"/>
                      <a:ext cx="231056" cy="329198"/>
                      <a:chOff x="5083176" y="4824413"/>
                      <a:chExt cx="654050" cy="931862"/>
                    </a:xfrm>
                    <a:solidFill>
                      <a:sysClr val="window" lastClr="FFFFFF"/>
                    </a:solidFill>
                  </p:grpSpPr>
                  <p:sp>
                    <p:nvSpPr>
                      <p:cNvPr id="605" name="Freeform 450">
                        <a:extLst>
                          <a:ext uri="{FF2B5EF4-FFF2-40B4-BE49-F238E27FC236}">
                            <a16:creationId xmlns:a16="http://schemas.microsoft.com/office/drawing/2014/main" id="{629E6ADD-F794-4D2F-854F-A7E1405A17D4}"/>
                          </a:ext>
                        </a:extLst>
                      </p:cNvPr>
                      <p:cNvSpPr>
                        <a:spLocks noEditPoints="1"/>
                      </p:cNvSpPr>
                      <p:nvPr/>
                    </p:nvSpPr>
                    <p:spPr bwMode="auto">
                      <a:xfrm>
                        <a:off x="5083176" y="5124450"/>
                        <a:ext cx="520700" cy="473075"/>
                      </a:xfrm>
                      <a:custGeom>
                        <a:avLst/>
                        <a:gdLst>
                          <a:gd name="T0" fmla="*/ 181 w 191"/>
                          <a:gd name="T1" fmla="*/ 174 h 174"/>
                          <a:gd name="T2" fmla="*/ 10 w 191"/>
                          <a:gd name="T3" fmla="*/ 174 h 174"/>
                          <a:gd name="T4" fmla="*/ 0 w 191"/>
                          <a:gd name="T5" fmla="*/ 164 h 174"/>
                          <a:gd name="T6" fmla="*/ 0 w 191"/>
                          <a:gd name="T7" fmla="*/ 10 h 174"/>
                          <a:gd name="T8" fmla="*/ 10 w 191"/>
                          <a:gd name="T9" fmla="*/ 0 h 174"/>
                          <a:gd name="T10" fmla="*/ 181 w 191"/>
                          <a:gd name="T11" fmla="*/ 0 h 174"/>
                          <a:gd name="T12" fmla="*/ 191 w 191"/>
                          <a:gd name="T13" fmla="*/ 10 h 174"/>
                          <a:gd name="T14" fmla="*/ 191 w 191"/>
                          <a:gd name="T15" fmla="*/ 164 h 174"/>
                          <a:gd name="T16" fmla="*/ 181 w 191"/>
                          <a:gd name="T17" fmla="*/ 174 h 174"/>
                          <a:gd name="T18" fmla="*/ 10 w 191"/>
                          <a:gd name="T19" fmla="*/ 6 h 174"/>
                          <a:gd name="T20" fmla="*/ 6 w 191"/>
                          <a:gd name="T21" fmla="*/ 10 h 174"/>
                          <a:gd name="T22" fmla="*/ 6 w 191"/>
                          <a:gd name="T23" fmla="*/ 164 h 174"/>
                          <a:gd name="T24" fmla="*/ 10 w 191"/>
                          <a:gd name="T25" fmla="*/ 168 h 174"/>
                          <a:gd name="T26" fmla="*/ 181 w 191"/>
                          <a:gd name="T27" fmla="*/ 168 h 174"/>
                          <a:gd name="T28" fmla="*/ 185 w 191"/>
                          <a:gd name="T29" fmla="*/ 164 h 174"/>
                          <a:gd name="T30" fmla="*/ 185 w 191"/>
                          <a:gd name="T31" fmla="*/ 10 h 174"/>
                          <a:gd name="T32" fmla="*/ 181 w 191"/>
                          <a:gd name="T33" fmla="*/ 6 h 174"/>
                          <a:gd name="T34" fmla="*/ 10 w 191"/>
                          <a:gd name="T35" fmla="*/ 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1" h="174">
                            <a:moveTo>
                              <a:pt x="181" y="174"/>
                            </a:moveTo>
                            <a:cubicBezTo>
                              <a:pt x="10" y="174"/>
                              <a:pt x="10" y="174"/>
                              <a:pt x="10" y="174"/>
                            </a:cubicBezTo>
                            <a:cubicBezTo>
                              <a:pt x="6" y="174"/>
                              <a:pt x="0" y="172"/>
                              <a:pt x="0" y="164"/>
                            </a:cubicBezTo>
                            <a:cubicBezTo>
                              <a:pt x="0" y="10"/>
                              <a:pt x="0" y="10"/>
                              <a:pt x="0" y="10"/>
                            </a:cubicBezTo>
                            <a:cubicBezTo>
                              <a:pt x="0" y="3"/>
                              <a:pt x="6" y="0"/>
                              <a:pt x="10" y="0"/>
                            </a:cubicBezTo>
                            <a:cubicBezTo>
                              <a:pt x="181" y="0"/>
                              <a:pt x="181" y="0"/>
                              <a:pt x="181" y="0"/>
                            </a:cubicBezTo>
                            <a:cubicBezTo>
                              <a:pt x="185" y="0"/>
                              <a:pt x="191" y="3"/>
                              <a:pt x="191" y="10"/>
                            </a:cubicBezTo>
                            <a:cubicBezTo>
                              <a:pt x="191" y="164"/>
                              <a:pt x="191" y="164"/>
                              <a:pt x="191" y="164"/>
                            </a:cubicBezTo>
                            <a:cubicBezTo>
                              <a:pt x="191" y="172"/>
                              <a:pt x="185" y="174"/>
                              <a:pt x="181" y="174"/>
                            </a:cubicBezTo>
                            <a:close/>
                            <a:moveTo>
                              <a:pt x="10" y="6"/>
                            </a:moveTo>
                            <a:cubicBezTo>
                              <a:pt x="9" y="6"/>
                              <a:pt x="6" y="7"/>
                              <a:pt x="6" y="10"/>
                            </a:cubicBezTo>
                            <a:cubicBezTo>
                              <a:pt x="6" y="164"/>
                              <a:pt x="6" y="164"/>
                              <a:pt x="6" y="164"/>
                            </a:cubicBezTo>
                            <a:cubicBezTo>
                              <a:pt x="6" y="168"/>
                              <a:pt x="9" y="168"/>
                              <a:pt x="10" y="168"/>
                            </a:cubicBezTo>
                            <a:cubicBezTo>
                              <a:pt x="181" y="168"/>
                              <a:pt x="181" y="168"/>
                              <a:pt x="181" y="168"/>
                            </a:cubicBezTo>
                            <a:cubicBezTo>
                              <a:pt x="182" y="168"/>
                              <a:pt x="185" y="168"/>
                              <a:pt x="185" y="164"/>
                            </a:cubicBezTo>
                            <a:cubicBezTo>
                              <a:pt x="185" y="10"/>
                              <a:pt x="185" y="10"/>
                              <a:pt x="185" y="10"/>
                            </a:cubicBezTo>
                            <a:cubicBezTo>
                              <a:pt x="185" y="6"/>
                              <a:pt x="182" y="6"/>
                              <a:pt x="181" y="6"/>
                            </a:cubicBezTo>
                            <a:lnTo>
                              <a:pt x="1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06" name="Freeform 451">
                        <a:extLst>
                          <a:ext uri="{FF2B5EF4-FFF2-40B4-BE49-F238E27FC236}">
                            <a16:creationId xmlns:a16="http://schemas.microsoft.com/office/drawing/2014/main" id="{D664E94B-80F5-466E-838F-41908D406AD0}"/>
                          </a:ext>
                        </a:extLst>
                      </p:cNvPr>
                      <p:cNvSpPr>
                        <a:spLocks noEditPoints="1"/>
                      </p:cNvSpPr>
                      <p:nvPr/>
                    </p:nvSpPr>
                    <p:spPr bwMode="auto">
                      <a:xfrm>
                        <a:off x="5083176" y="5124450"/>
                        <a:ext cx="520700" cy="92075"/>
                      </a:xfrm>
                      <a:custGeom>
                        <a:avLst/>
                        <a:gdLst>
                          <a:gd name="T0" fmla="*/ 188 w 191"/>
                          <a:gd name="T1" fmla="*/ 34 h 34"/>
                          <a:gd name="T2" fmla="*/ 3 w 191"/>
                          <a:gd name="T3" fmla="*/ 34 h 34"/>
                          <a:gd name="T4" fmla="*/ 0 w 191"/>
                          <a:gd name="T5" fmla="*/ 31 h 34"/>
                          <a:gd name="T6" fmla="*/ 0 w 191"/>
                          <a:gd name="T7" fmla="*/ 10 h 34"/>
                          <a:gd name="T8" fmla="*/ 10 w 191"/>
                          <a:gd name="T9" fmla="*/ 0 h 34"/>
                          <a:gd name="T10" fmla="*/ 181 w 191"/>
                          <a:gd name="T11" fmla="*/ 0 h 34"/>
                          <a:gd name="T12" fmla="*/ 191 w 191"/>
                          <a:gd name="T13" fmla="*/ 10 h 34"/>
                          <a:gd name="T14" fmla="*/ 191 w 191"/>
                          <a:gd name="T15" fmla="*/ 31 h 34"/>
                          <a:gd name="T16" fmla="*/ 188 w 191"/>
                          <a:gd name="T17" fmla="*/ 34 h 34"/>
                          <a:gd name="T18" fmla="*/ 6 w 191"/>
                          <a:gd name="T19" fmla="*/ 28 h 34"/>
                          <a:gd name="T20" fmla="*/ 185 w 191"/>
                          <a:gd name="T21" fmla="*/ 28 h 34"/>
                          <a:gd name="T22" fmla="*/ 185 w 191"/>
                          <a:gd name="T23" fmla="*/ 10 h 34"/>
                          <a:gd name="T24" fmla="*/ 181 w 191"/>
                          <a:gd name="T25" fmla="*/ 6 h 34"/>
                          <a:gd name="T26" fmla="*/ 10 w 191"/>
                          <a:gd name="T27" fmla="*/ 6 h 34"/>
                          <a:gd name="T28" fmla="*/ 6 w 191"/>
                          <a:gd name="T29" fmla="*/ 10 h 34"/>
                          <a:gd name="T30" fmla="*/ 6 w 191"/>
                          <a:gd name="T31"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34">
                            <a:moveTo>
                              <a:pt x="188" y="34"/>
                            </a:moveTo>
                            <a:cubicBezTo>
                              <a:pt x="3" y="34"/>
                              <a:pt x="3" y="34"/>
                              <a:pt x="3" y="34"/>
                            </a:cubicBezTo>
                            <a:cubicBezTo>
                              <a:pt x="1" y="34"/>
                              <a:pt x="0" y="32"/>
                              <a:pt x="0" y="31"/>
                            </a:cubicBezTo>
                            <a:cubicBezTo>
                              <a:pt x="0" y="10"/>
                              <a:pt x="0" y="10"/>
                              <a:pt x="0" y="10"/>
                            </a:cubicBezTo>
                            <a:cubicBezTo>
                              <a:pt x="0" y="3"/>
                              <a:pt x="6" y="0"/>
                              <a:pt x="10" y="0"/>
                            </a:cubicBezTo>
                            <a:cubicBezTo>
                              <a:pt x="181" y="0"/>
                              <a:pt x="181" y="0"/>
                              <a:pt x="181" y="0"/>
                            </a:cubicBezTo>
                            <a:cubicBezTo>
                              <a:pt x="185" y="0"/>
                              <a:pt x="191" y="3"/>
                              <a:pt x="191" y="10"/>
                            </a:cubicBezTo>
                            <a:cubicBezTo>
                              <a:pt x="191" y="31"/>
                              <a:pt x="191" y="31"/>
                              <a:pt x="191" y="31"/>
                            </a:cubicBezTo>
                            <a:cubicBezTo>
                              <a:pt x="191" y="32"/>
                              <a:pt x="189" y="34"/>
                              <a:pt x="188" y="34"/>
                            </a:cubicBezTo>
                            <a:close/>
                            <a:moveTo>
                              <a:pt x="6" y="28"/>
                            </a:moveTo>
                            <a:cubicBezTo>
                              <a:pt x="185" y="28"/>
                              <a:pt x="185" y="28"/>
                              <a:pt x="185" y="28"/>
                            </a:cubicBezTo>
                            <a:cubicBezTo>
                              <a:pt x="185" y="10"/>
                              <a:pt x="185" y="10"/>
                              <a:pt x="185" y="10"/>
                            </a:cubicBezTo>
                            <a:cubicBezTo>
                              <a:pt x="185" y="6"/>
                              <a:pt x="182" y="6"/>
                              <a:pt x="181" y="6"/>
                            </a:cubicBezTo>
                            <a:cubicBezTo>
                              <a:pt x="10" y="6"/>
                              <a:pt x="10" y="6"/>
                              <a:pt x="10" y="6"/>
                            </a:cubicBezTo>
                            <a:cubicBezTo>
                              <a:pt x="9" y="6"/>
                              <a:pt x="6" y="7"/>
                              <a:pt x="6" y="10"/>
                            </a:cubicBezTo>
                            <a:lnTo>
                              <a:pt x="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07" name="Freeform 452">
                        <a:extLst>
                          <a:ext uri="{FF2B5EF4-FFF2-40B4-BE49-F238E27FC236}">
                            <a16:creationId xmlns:a16="http://schemas.microsoft.com/office/drawing/2014/main" id="{D7725E77-EFC3-4658-B267-57C0F1A75127}"/>
                          </a:ext>
                        </a:extLst>
                      </p:cNvPr>
                      <p:cNvSpPr>
                        <a:spLocks/>
                      </p:cNvSpPr>
                      <p:nvPr/>
                    </p:nvSpPr>
                    <p:spPr bwMode="auto">
                      <a:xfrm>
                        <a:off x="5216526" y="4981575"/>
                        <a:ext cx="520700" cy="474663"/>
                      </a:xfrm>
                      <a:custGeom>
                        <a:avLst/>
                        <a:gdLst>
                          <a:gd name="T0" fmla="*/ 181 w 191"/>
                          <a:gd name="T1" fmla="*/ 174 h 174"/>
                          <a:gd name="T2" fmla="*/ 142 w 191"/>
                          <a:gd name="T3" fmla="*/ 174 h 174"/>
                          <a:gd name="T4" fmla="*/ 139 w 191"/>
                          <a:gd name="T5" fmla="*/ 171 h 174"/>
                          <a:gd name="T6" fmla="*/ 142 w 191"/>
                          <a:gd name="T7" fmla="*/ 168 h 174"/>
                          <a:gd name="T8" fmla="*/ 181 w 191"/>
                          <a:gd name="T9" fmla="*/ 168 h 174"/>
                          <a:gd name="T10" fmla="*/ 185 w 191"/>
                          <a:gd name="T11" fmla="*/ 164 h 174"/>
                          <a:gd name="T12" fmla="*/ 185 w 191"/>
                          <a:gd name="T13" fmla="*/ 10 h 174"/>
                          <a:gd name="T14" fmla="*/ 181 w 191"/>
                          <a:gd name="T15" fmla="*/ 6 h 174"/>
                          <a:gd name="T16" fmla="*/ 10 w 191"/>
                          <a:gd name="T17" fmla="*/ 6 h 174"/>
                          <a:gd name="T18" fmla="*/ 6 w 191"/>
                          <a:gd name="T19" fmla="*/ 10 h 174"/>
                          <a:gd name="T20" fmla="*/ 6 w 191"/>
                          <a:gd name="T21" fmla="*/ 54 h 174"/>
                          <a:gd name="T22" fmla="*/ 3 w 191"/>
                          <a:gd name="T23" fmla="*/ 57 h 174"/>
                          <a:gd name="T24" fmla="*/ 0 w 191"/>
                          <a:gd name="T25" fmla="*/ 54 h 174"/>
                          <a:gd name="T26" fmla="*/ 0 w 191"/>
                          <a:gd name="T27" fmla="*/ 10 h 174"/>
                          <a:gd name="T28" fmla="*/ 10 w 191"/>
                          <a:gd name="T29" fmla="*/ 0 h 174"/>
                          <a:gd name="T30" fmla="*/ 181 w 191"/>
                          <a:gd name="T31" fmla="*/ 0 h 174"/>
                          <a:gd name="T32" fmla="*/ 191 w 191"/>
                          <a:gd name="T33" fmla="*/ 10 h 174"/>
                          <a:gd name="T34" fmla="*/ 191 w 191"/>
                          <a:gd name="T35" fmla="*/ 164 h 174"/>
                          <a:gd name="T36" fmla="*/ 181 w 191"/>
                          <a:gd name="T37"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1" h="174">
                            <a:moveTo>
                              <a:pt x="181" y="174"/>
                            </a:moveTo>
                            <a:cubicBezTo>
                              <a:pt x="142" y="174"/>
                              <a:pt x="142" y="174"/>
                              <a:pt x="142" y="174"/>
                            </a:cubicBezTo>
                            <a:cubicBezTo>
                              <a:pt x="141" y="174"/>
                              <a:pt x="139" y="173"/>
                              <a:pt x="139" y="171"/>
                            </a:cubicBezTo>
                            <a:cubicBezTo>
                              <a:pt x="139" y="169"/>
                              <a:pt x="141" y="168"/>
                              <a:pt x="142" y="168"/>
                            </a:cubicBezTo>
                            <a:cubicBezTo>
                              <a:pt x="181" y="168"/>
                              <a:pt x="181" y="168"/>
                              <a:pt x="181" y="168"/>
                            </a:cubicBezTo>
                            <a:cubicBezTo>
                              <a:pt x="182" y="168"/>
                              <a:pt x="185" y="168"/>
                              <a:pt x="185" y="164"/>
                            </a:cubicBezTo>
                            <a:cubicBezTo>
                              <a:pt x="185" y="10"/>
                              <a:pt x="185" y="10"/>
                              <a:pt x="185" y="10"/>
                            </a:cubicBezTo>
                            <a:cubicBezTo>
                              <a:pt x="185" y="6"/>
                              <a:pt x="182" y="6"/>
                              <a:pt x="181" y="6"/>
                            </a:cubicBezTo>
                            <a:cubicBezTo>
                              <a:pt x="10" y="6"/>
                              <a:pt x="10" y="6"/>
                              <a:pt x="10" y="6"/>
                            </a:cubicBezTo>
                            <a:cubicBezTo>
                              <a:pt x="9" y="6"/>
                              <a:pt x="6" y="6"/>
                              <a:pt x="6" y="10"/>
                            </a:cubicBezTo>
                            <a:cubicBezTo>
                              <a:pt x="6" y="54"/>
                              <a:pt x="6" y="54"/>
                              <a:pt x="6" y="54"/>
                            </a:cubicBezTo>
                            <a:cubicBezTo>
                              <a:pt x="6" y="56"/>
                              <a:pt x="5" y="57"/>
                              <a:pt x="3" y="57"/>
                            </a:cubicBezTo>
                            <a:cubicBezTo>
                              <a:pt x="1" y="57"/>
                              <a:pt x="0" y="56"/>
                              <a:pt x="0" y="54"/>
                            </a:cubicBezTo>
                            <a:cubicBezTo>
                              <a:pt x="0" y="10"/>
                              <a:pt x="0" y="10"/>
                              <a:pt x="0" y="10"/>
                            </a:cubicBezTo>
                            <a:cubicBezTo>
                              <a:pt x="0" y="3"/>
                              <a:pt x="6" y="0"/>
                              <a:pt x="10" y="0"/>
                            </a:cubicBezTo>
                            <a:cubicBezTo>
                              <a:pt x="181" y="0"/>
                              <a:pt x="181" y="0"/>
                              <a:pt x="181" y="0"/>
                            </a:cubicBezTo>
                            <a:cubicBezTo>
                              <a:pt x="185" y="0"/>
                              <a:pt x="191" y="3"/>
                              <a:pt x="191" y="10"/>
                            </a:cubicBezTo>
                            <a:cubicBezTo>
                              <a:pt x="191" y="164"/>
                              <a:pt x="191" y="164"/>
                              <a:pt x="191" y="164"/>
                            </a:cubicBezTo>
                            <a:cubicBezTo>
                              <a:pt x="191" y="171"/>
                              <a:pt x="185" y="174"/>
                              <a:pt x="181"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08" name="Freeform 453">
                        <a:extLst>
                          <a:ext uri="{FF2B5EF4-FFF2-40B4-BE49-F238E27FC236}">
                            <a16:creationId xmlns:a16="http://schemas.microsoft.com/office/drawing/2014/main" id="{82E14491-AA6D-4991-A18F-4910976B67EE}"/>
                          </a:ext>
                        </a:extLst>
                      </p:cNvPr>
                      <p:cNvSpPr>
                        <a:spLocks noEditPoints="1"/>
                      </p:cNvSpPr>
                      <p:nvPr/>
                    </p:nvSpPr>
                    <p:spPr bwMode="auto">
                      <a:xfrm>
                        <a:off x="5216526" y="4981575"/>
                        <a:ext cx="520700" cy="90488"/>
                      </a:xfrm>
                      <a:custGeom>
                        <a:avLst/>
                        <a:gdLst>
                          <a:gd name="T0" fmla="*/ 188 w 191"/>
                          <a:gd name="T1" fmla="*/ 33 h 33"/>
                          <a:gd name="T2" fmla="*/ 3 w 191"/>
                          <a:gd name="T3" fmla="*/ 33 h 33"/>
                          <a:gd name="T4" fmla="*/ 0 w 191"/>
                          <a:gd name="T5" fmla="*/ 30 h 33"/>
                          <a:gd name="T6" fmla="*/ 0 w 191"/>
                          <a:gd name="T7" fmla="*/ 10 h 33"/>
                          <a:gd name="T8" fmla="*/ 10 w 191"/>
                          <a:gd name="T9" fmla="*/ 0 h 33"/>
                          <a:gd name="T10" fmla="*/ 181 w 191"/>
                          <a:gd name="T11" fmla="*/ 0 h 33"/>
                          <a:gd name="T12" fmla="*/ 191 w 191"/>
                          <a:gd name="T13" fmla="*/ 10 h 33"/>
                          <a:gd name="T14" fmla="*/ 191 w 191"/>
                          <a:gd name="T15" fmla="*/ 30 h 33"/>
                          <a:gd name="T16" fmla="*/ 188 w 191"/>
                          <a:gd name="T17" fmla="*/ 33 h 33"/>
                          <a:gd name="T18" fmla="*/ 6 w 191"/>
                          <a:gd name="T19" fmla="*/ 27 h 33"/>
                          <a:gd name="T20" fmla="*/ 185 w 191"/>
                          <a:gd name="T21" fmla="*/ 27 h 33"/>
                          <a:gd name="T22" fmla="*/ 185 w 191"/>
                          <a:gd name="T23" fmla="*/ 10 h 33"/>
                          <a:gd name="T24" fmla="*/ 181 w 191"/>
                          <a:gd name="T25" fmla="*/ 6 h 33"/>
                          <a:gd name="T26" fmla="*/ 10 w 191"/>
                          <a:gd name="T27" fmla="*/ 6 h 33"/>
                          <a:gd name="T28" fmla="*/ 6 w 191"/>
                          <a:gd name="T29" fmla="*/ 10 h 33"/>
                          <a:gd name="T30" fmla="*/ 6 w 191"/>
                          <a:gd name="T31"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33">
                            <a:moveTo>
                              <a:pt x="188" y="33"/>
                            </a:moveTo>
                            <a:cubicBezTo>
                              <a:pt x="3" y="33"/>
                              <a:pt x="3" y="33"/>
                              <a:pt x="3" y="33"/>
                            </a:cubicBezTo>
                            <a:cubicBezTo>
                              <a:pt x="1" y="33"/>
                              <a:pt x="0" y="32"/>
                              <a:pt x="0" y="30"/>
                            </a:cubicBezTo>
                            <a:cubicBezTo>
                              <a:pt x="0" y="10"/>
                              <a:pt x="0" y="10"/>
                              <a:pt x="0" y="10"/>
                            </a:cubicBezTo>
                            <a:cubicBezTo>
                              <a:pt x="0" y="3"/>
                              <a:pt x="6" y="0"/>
                              <a:pt x="10" y="0"/>
                            </a:cubicBezTo>
                            <a:cubicBezTo>
                              <a:pt x="181" y="0"/>
                              <a:pt x="181" y="0"/>
                              <a:pt x="181" y="0"/>
                            </a:cubicBezTo>
                            <a:cubicBezTo>
                              <a:pt x="185" y="0"/>
                              <a:pt x="191" y="3"/>
                              <a:pt x="191" y="10"/>
                            </a:cubicBezTo>
                            <a:cubicBezTo>
                              <a:pt x="191" y="30"/>
                              <a:pt x="191" y="30"/>
                              <a:pt x="191" y="30"/>
                            </a:cubicBezTo>
                            <a:cubicBezTo>
                              <a:pt x="191" y="32"/>
                              <a:pt x="189" y="33"/>
                              <a:pt x="188" y="33"/>
                            </a:cubicBezTo>
                            <a:close/>
                            <a:moveTo>
                              <a:pt x="6" y="27"/>
                            </a:moveTo>
                            <a:cubicBezTo>
                              <a:pt x="185" y="27"/>
                              <a:pt x="185" y="27"/>
                              <a:pt x="185" y="27"/>
                            </a:cubicBezTo>
                            <a:cubicBezTo>
                              <a:pt x="185" y="10"/>
                              <a:pt x="185" y="10"/>
                              <a:pt x="185" y="10"/>
                            </a:cubicBezTo>
                            <a:cubicBezTo>
                              <a:pt x="185" y="6"/>
                              <a:pt x="182" y="6"/>
                              <a:pt x="181" y="6"/>
                            </a:cubicBezTo>
                            <a:cubicBezTo>
                              <a:pt x="10" y="6"/>
                              <a:pt x="10" y="6"/>
                              <a:pt x="10" y="6"/>
                            </a:cubicBezTo>
                            <a:cubicBezTo>
                              <a:pt x="9" y="6"/>
                              <a:pt x="6" y="6"/>
                              <a:pt x="6" y="10"/>
                            </a:cubicBezTo>
                            <a:lnTo>
                              <a:pt x="6"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09" name="Freeform 454">
                        <a:extLst>
                          <a:ext uri="{FF2B5EF4-FFF2-40B4-BE49-F238E27FC236}">
                            <a16:creationId xmlns:a16="http://schemas.microsoft.com/office/drawing/2014/main" id="{F5777776-A267-4D81-8DEF-20B7F7B785AF}"/>
                          </a:ext>
                        </a:extLst>
                      </p:cNvPr>
                      <p:cNvSpPr>
                        <a:spLocks/>
                      </p:cNvSpPr>
                      <p:nvPr/>
                    </p:nvSpPr>
                    <p:spPr bwMode="auto">
                      <a:xfrm>
                        <a:off x="5137151" y="4824413"/>
                        <a:ext cx="333375" cy="266700"/>
                      </a:xfrm>
                      <a:custGeom>
                        <a:avLst/>
                        <a:gdLst>
                          <a:gd name="T0" fmla="*/ 3 w 122"/>
                          <a:gd name="T1" fmla="*/ 98 h 98"/>
                          <a:gd name="T2" fmla="*/ 0 w 122"/>
                          <a:gd name="T3" fmla="*/ 95 h 98"/>
                          <a:gd name="T4" fmla="*/ 0 w 122"/>
                          <a:gd name="T5" fmla="*/ 3 h 98"/>
                          <a:gd name="T6" fmla="*/ 3 w 122"/>
                          <a:gd name="T7" fmla="*/ 0 h 98"/>
                          <a:gd name="T8" fmla="*/ 119 w 122"/>
                          <a:gd name="T9" fmla="*/ 0 h 98"/>
                          <a:gd name="T10" fmla="*/ 122 w 122"/>
                          <a:gd name="T11" fmla="*/ 3 h 98"/>
                          <a:gd name="T12" fmla="*/ 122 w 122"/>
                          <a:gd name="T13" fmla="*/ 19 h 98"/>
                          <a:gd name="T14" fmla="*/ 119 w 122"/>
                          <a:gd name="T15" fmla="*/ 22 h 98"/>
                          <a:gd name="T16" fmla="*/ 116 w 122"/>
                          <a:gd name="T17" fmla="*/ 19 h 98"/>
                          <a:gd name="T18" fmla="*/ 116 w 122"/>
                          <a:gd name="T19" fmla="*/ 6 h 98"/>
                          <a:gd name="T20" fmla="*/ 6 w 122"/>
                          <a:gd name="T21" fmla="*/ 6 h 98"/>
                          <a:gd name="T22" fmla="*/ 6 w 122"/>
                          <a:gd name="T23" fmla="*/ 95 h 98"/>
                          <a:gd name="T24" fmla="*/ 3 w 122"/>
                          <a:gd name="T2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98">
                            <a:moveTo>
                              <a:pt x="3" y="98"/>
                            </a:moveTo>
                            <a:cubicBezTo>
                              <a:pt x="1" y="98"/>
                              <a:pt x="0" y="97"/>
                              <a:pt x="0" y="95"/>
                            </a:cubicBezTo>
                            <a:cubicBezTo>
                              <a:pt x="0" y="3"/>
                              <a:pt x="0" y="3"/>
                              <a:pt x="0" y="3"/>
                            </a:cubicBezTo>
                            <a:cubicBezTo>
                              <a:pt x="0" y="1"/>
                              <a:pt x="1" y="0"/>
                              <a:pt x="3" y="0"/>
                            </a:cubicBezTo>
                            <a:cubicBezTo>
                              <a:pt x="119" y="0"/>
                              <a:pt x="119" y="0"/>
                              <a:pt x="119" y="0"/>
                            </a:cubicBezTo>
                            <a:cubicBezTo>
                              <a:pt x="121" y="0"/>
                              <a:pt x="122" y="1"/>
                              <a:pt x="122" y="3"/>
                            </a:cubicBezTo>
                            <a:cubicBezTo>
                              <a:pt x="122" y="19"/>
                              <a:pt x="122" y="19"/>
                              <a:pt x="122" y="19"/>
                            </a:cubicBezTo>
                            <a:cubicBezTo>
                              <a:pt x="122" y="21"/>
                              <a:pt x="121" y="22"/>
                              <a:pt x="119" y="22"/>
                            </a:cubicBezTo>
                            <a:cubicBezTo>
                              <a:pt x="117" y="22"/>
                              <a:pt x="116" y="21"/>
                              <a:pt x="116" y="19"/>
                            </a:cubicBezTo>
                            <a:cubicBezTo>
                              <a:pt x="116" y="6"/>
                              <a:pt x="116" y="6"/>
                              <a:pt x="116" y="6"/>
                            </a:cubicBezTo>
                            <a:cubicBezTo>
                              <a:pt x="6" y="6"/>
                              <a:pt x="6" y="6"/>
                              <a:pt x="6" y="6"/>
                            </a:cubicBezTo>
                            <a:cubicBezTo>
                              <a:pt x="6" y="95"/>
                              <a:pt x="6" y="95"/>
                              <a:pt x="6" y="95"/>
                            </a:cubicBezTo>
                            <a:cubicBezTo>
                              <a:pt x="6" y="97"/>
                              <a:pt x="5" y="98"/>
                              <a:pt x="3"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0" name="Freeform 455">
                        <a:extLst>
                          <a:ext uri="{FF2B5EF4-FFF2-40B4-BE49-F238E27FC236}">
                            <a16:creationId xmlns:a16="http://schemas.microsoft.com/office/drawing/2014/main" id="{A52213BC-7F9D-4993-9CAE-E765FFFC2EA5}"/>
                          </a:ext>
                        </a:extLst>
                      </p:cNvPr>
                      <p:cNvSpPr>
                        <a:spLocks noEditPoints="1"/>
                      </p:cNvSpPr>
                      <p:nvPr/>
                    </p:nvSpPr>
                    <p:spPr bwMode="auto">
                      <a:xfrm>
                        <a:off x="5421313" y="4867275"/>
                        <a:ext cx="80963" cy="82550"/>
                      </a:xfrm>
                      <a:custGeom>
                        <a:avLst/>
                        <a:gdLst>
                          <a:gd name="T0" fmla="*/ 15 w 30"/>
                          <a:gd name="T1" fmla="*/ 30 h 30"/>
                          <a:gd name="T2" fmla="*/ 12 w 30"/>
                          <a:gd name="T3" fmla="*/ 28 h 30"/>
                          <a:gd name="T4" fmla="*/ 0 w 30"/>
                          <a:gd name="T5" fmla="*/ 4 h 30"/>
                          <a:gd name="T6" fmla="*/ 0 w 30"/>
                          <a:gd name="T7" fmla="*/ 1 h 30"/>
                          <a:gd name="T8" fmla="*/ 3 w 30"/>
                          <a:gd name="T9" fmla="*/ 0 h 30"/>
                          <a:gd name="T10" fmla="*/ 27 w 30"/>
                          <a:gd name="T11" fmla="*/ 0 h 30"/>
                          <a:gd name="T12" fmla="*/ 30 w 30"/>
                          <a:gd name="T13" fmla="*/ 1 h 30"/>
                          <a:gd name="T14" fmla="*/ 30 w 30"/>
                          <a:gd name="T15" fmla="*/ 4 h 30"/>
                          <a:gd name="T16" fmla="*/ 18 w 30"/>
                          <a:gd name="T17" fmla="*/ 28 h 30"/>
                          <a:gd name="T18" fmla="*/ 15 w 30"/>
                          <a:gd name="T19" fmla="*/ 30 h 30"/>
                          <a:gd name="T20" fmla="*/ 8 w 30"/>
                          <a:gd name="T21" fmla="*/ 6 h 30"/>
                          <a:gd name="T22" fmla="*/ 15 w 30"/>
                          <a:gd name="T23" fmla="*/ 20 h 30"/>
                          <a:gd name="T24" fmla="*/ 22 w 30"/>
                          <a:gd name="T25" fmla="*/ 6 h 30"/>
                          <a:gd name="T26" fmla="*/ 8 w 30"/>
                          <a:gd name="T2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0">
                            <a:moveTo>
                              <a:pt x="15" y="30"/>
                            </a:moveTo>
                            <a:cubicBezTo>
                              <a:pt x="14" y="30"/>
                              <a:pt x="13" y="29"/>
                              <a:pt x="12" y="28"/>
                            </a:cubicBezTo>
                            <a:cubicBezTo>
                              <a:pt x="0" y="4"/>
                              <a:pt x="0" y="4"/>
                              <a:pt x="0" y="4"/>
                            </a:cubicBezTo>
                            <a:cubicBezTo>
                              <a:pt x="0" y="3"/>
                              <a:pt x="0" y="2"/>
                              <a:pt x="0" y="1"/>
                            </a:cubicBezTo>
                            <a:cubicBezTo>
                              <a:pt x="1" y="1"/>
                              <a:pt x="2" y="0"/>
                              <a:pt x="3" y="0"/>
                            </a:cubicBezTo>
                            <a:cubicBezTo>
                              <a:pt x="27" y="0"/>
                              <a:pt x="27" y="0"/>
                              <a:pt x="27" y="0"/>
                            </a:cubicBezTo>
                            <a:cubicBezTo>
                              <a:pt x="28" y="0"/>
                              <a:pt x="29" y="1"/>
                              <a:pt x="30" y="1"/>
                            </a:cubicBezTo>
                            <a:cubicBezTo>
                              <a:pt x="30" y="2"/>
                              <a:pt x="30" y="3"/>
                              <a:pt x="30" y="4"/>
                            </a:cubicBezTo>
                            <a:cubicBezTo>
                              <a:pt x="18" y="28"/>
                              <a:pt x="18" y="28"/>
                              <a:pt x="18" y="28"/>
                            </a:cubicBezTo>
                            <a:cubicBezTo>
                              <a:pt x="17" y="29"/>
                              <a:pt x="16" y="30"/>
                              <a:pt x="15" y="30"/>
                            </a:cubicBezTo>
                            <a:close/>
                            <a:moveTo>
                              <a:pt x="8" y="6"/>
                            </a:moveTo>
                            <a:cubicBezTo>
                              <a:pt x="15" y="20"/>
                              <a:pt x="15" y="20"/>
                              <a:pt x="15" y="20"/>
                            </a:cubicBezTo>
                            <a:cubicBezTo>
                              <a:pt x="22" y="6"/>
                              <a:pt x="22" y="6"/>
                              <a:pt x="22" y="6"/>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1" name="Freeform 456">
                        <a:extLst>
                          <a:ext uri="{FF2B5EF4-FFF2-40B4-BE49-F238E27FC236}">
                            <a16:creationId xmlns:a16="http://schemas.microsoft.com/office/drawing/2014/main" id="{42F4D282-A97F-4BE6-968D-784FE95B7395}"/>
                          </a:ext>
                        </a:extLst>
                      </p:cNvPr>
                      <p:cNvSpPr>
                        <a:spLocks/>
                      </p:cNvSpPr>
                      <p:nvPr/>
                    </p:nvSpPr>
                    <p:spPr bwMode="auto">
                      <a:xfrm>
                        <a:off x="5345113" y="5489575"/>
                        <a:ext cx="331788" cy="266700"/>
                      </a:xfrm>
                      <a:custGeom>
                        <a:avLst/>
                        <a:gdLst>
                          <a:gd name="T0" fmla="*/ 119 w 122"/>
                          <a:gd name="T1" fmla="*/ 98 h 98"/>
                          <a:gd name="T2" fmla="*/ 3 w 122"/>
                          <a:gd name="T3" fmla="*/ 98 h 98"/>
                          <a:gd name="T4" fmla="*/ 0 w 122"/>
                          <a:gd name="T5" fmla="*/ 95 h 98"/>
                          <a:gd name="T6" fmla="*/ 0 w 122"/>
                          <a:gd name="T7" fmla="*/ 79 h 98"/>
                          <a:gd name="T8" fmla="*/ 3 w 122"/>
                          <a:gd name="T9" fmla="*/ 76 h 98"/>
                          <a:gd name="T10" fmla="*/ 6 w 122"/>
                          <a:gd name="T11" fmla="*/ 79 h 98"/>
                          <a:gd name="T12" fmla="*/ 6 w 122"/>
                          <a:gd name="T13" fmla="*/ 92 h 98"/>
                          <a:gd name="T14" fmla="*/ 116 w 122"/>
                          <a:gd name="T15" fmla="*/ 92 h 98"/>
                          <a:gd name="T16" fmla="*/ 116 w 122"/>
                          <a:gd name="T17" fmla="*/ 3 h 98"/>
                          <a:gd name="T18" fmla="*/ 119 w 122"/>
                          <a:gd name="T19" fmla="*/ 0 h 98"/>
                          <a:gd name="T20" fmla="*/ 122 w 122"/>
                          <a:gd name="T21" fmla="*/ 3 h 98"/>
                          <a:gd name="T22" fmla="*/ 122 w 122"/>
                          <a:gd name="T23" fmla="*/ 95 h 98"/>
                          <a:gd name="T24" fmla="*/ 119 w 122"/>
                          <a:gd name="T2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98">
                            <a:moveTo>
                              <a:pt x="119" y="98"/>
                            </a:moveTo>
                            <a:cubicBezTo>
                              <a:pt x="3" y="98"/>
                              <a:pt x="3" y="98"/>
                              <a:pt x="3" y="98"/>
                            </a:cubicBezTo>
                            <a:cubicBezTo>
                              <a:pt x="1" y="98"/>
                              <a:pt x="0" y="97"/>
                              <a:pt x="0" y="95"/>
                            </a:cubicBezTo>
                            <a:cubicBezTo>
                              <a:pt x="0" y="79"/>
                              <a:pt x="0" y="79"/>
                              <a:pt x="0" y="79"/>
                            </a:cubicBezTo>
                            <a:cubicBezTo>
                              <a:pt x="0" y="77"/>
                              <a:pt x="1" y="76"/>
                              <a:pt x="3" y="76"/>
                            </a:cubicBezTo>
                            <a:cubicBezTo>
                              <a:pt x="5" y="76"/>
                              <a:pt x="6" y="77"/>
                              <a:pt x="6" y="79"/>
                            </a:cubicBezTo>
                            <a:cubicBezTo>
                              <a:pt x="6" y="92"/>
                              <a:pt x="6" y="92"/>
                              <a:pt x="6" y="92"/>
                            </a:cubicBezTo>
                            <a:cubicBezTo>
                              <a:pt x="116" y="92"/>
                              <a:pt x="116" y="92"/>
                              <a:pt x="116" y="92"/>
                            </a:cubicBezTo>
                            <a:cubicBezTo>
                              <a:pt x="116" y="3"/>
                              <a:pt x="116" y="3"/>
                              <a:pt x="116" y="3"/>
                            </a:cubicBezTo>
                            <a:cubicBezTo>
                              <a:pt x="116" y="1"/>
                              <a:pt x="117" y="0"/>
                              <a:pt x="119" y="0"/>
                            </a:cubicBezTo>
                            <a:cubicBezTo>
                              <a:pt x="121" y="0"/>
                              <a:pt x="122" y="1"/>
                              <a:pt x="122" y="3"/>
                            </a:cubicBezTo>
                            <a:cubicBezTo>
                              <a:pt x="122" y="95"/>
                              <a:pt x="122" y="95"/>
                              <a:pt x="122" y="95"/>
                            </a:cubicBezTo>
                            <a:cubicBezTo>
                              <a:pt x="122" y="97"/>
                              <a:pt x="121" y="98"/>
                              <a:pt x="119"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2" name="Freeform 457">
                        <a:extLst>
                          <a:ext uri="{FF2B5EF4-FFF2-40B4-BE49-F238E27FC236}">
                            <a16:creationId xmlns:a16="http://schemas.microsoft.com/office/drawing/2014/main" id="{3AD19C12-9E7F-4421-9D1B-F41998D2247E}"/>
                          </a:ext>
                        </a:extLst>
                      </p:cNvPr>
                      <p:cNvSpPr>
                        <a:spLocks noEditPoints="1"/>
                      </p:cNvSpPr>
                      <p:nvPr/>
                    </p:nvSpPr>
                    <p:spPr bwMode="auto">
                      <a:xfrm>
                        <a:off x="5311776" y="5630863"/>
                        <a:ext cx="82550" cy="80963"/>
                      </a:xfrm>
                      <a:custGeom>
                        <a:avLst/>
                        <a:gdLst>
                          <a:gd name="T0" fmla="*/ 27 w 30"/>
                          <a:gd name="T1" fmla="*/ 30 h 30"/>
                          <a:gd name="T2" fmla="*/ 3 w 30"/>
                          <a:gd name="T3" fmla="*/ 30 h 30"/>
                          <a:gd name="T4" fmla="*/ 0 w 30"/>
                          <a:gd name="T5" fmla="*/ 29 h 30"/>
                          <a:gd name="T6" fmla="*/ 0 w 30"/>
                          <a:gd name="T7" fmla="*/ 26 h 30"/>
                          <a:gd name="T8" fmla="*/ 12 w 30"/>
                          <a:gd name="T9" fmla="*/ 2 h 30"/>
                          <a:gd name="T10" fmla="*/ 18 w 30"/>
                          <a:gd name="T11" fmla="*/ 2 h 30"/>
                          <a:gd name="T12" fmla="*/ 30 w 30"/>
                          <a:gd name="T13" fmla="*/ 26 h 30"/>
                          <a:gd name="T14" fmla="*/ 30 w 30"/>
                          <a:gd name="T15" fmla="*/ 29 h 30"/>
                          <a:gd name="T16" fmla="*/ 27 w 30"/>
                          <a:gd name="T17" fmla="*/ 30 h 30"/>
                          <a:gd name="T18" fmla="*/ 8 w 30"/>
                          <a:gd name="T19" fmla="*/ 24 h 30"/>
                          <a:gd name="T20" fmla="*/ 22 w 30"/>
                          <a:gd name="T21" fmla="*/ 24 h 30"/>
                          <a:gd name="T22" fmla="*/ 15 w 30"/>
                          <a:gd name="T23" fmla="*/ 10 h 30"/>
                          <a:gd name="T24" fmla="*/ 8 w 30"/>
                          <a:gd name="T25"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27" y="30"/>
                            </a:moveTo>
                            <a:cubicBezTo>
                              <a:pt x="3" y="30"/>
                              <a:pt x="3" y="30"/>
                              <a:pt x="3" y="30"/>
                            </a:cubicBezTo>
                            <a:cubicBezTo>
                              <a:pt x="2" y="30"/>
                              <a:pt x="1" y="29"/>
                              <a:pt x="0" y="29"/>
                            </a:cubicBezTo>
                            <a:cubicBezTo>
                              <a:pt x="0" y="28"/>
                              <a:pt x="0" y="27"/>
                              <a:pt x="0" y="26"/>
                            </a:cubicBezTo>
                            <a:cubicBezTo>
                              <a:pt x="12" y="2"/>
                              <a:pt x="12" y="2"/>
                              <a:pt x="12" y="2"/>
                            </a:cubicBezTo>
                            <a:cubicBezTo>
                              <a:pt x="13" y="0"/>
                              <a:pt x="17" y="0"/>
                              <a:pt x="18" y="2"/>
                            </a:cubicBezTo>
                            <a:cubicBezTo>
                              <a:pt x="30" y="26"/>
                              <a:pt x="30" y="26"/>
                              <a:pt x="30" y="26"/>
                            </a:cubicBezTo>
                            <a:cubicBezTo>
                              <a:pt x="30" y="27"/>
                              <a:pt x="30" y="28"/>
                              <a:pt x="30" y="29"/>
                            </a:cubicBezTo>
                            <a:cubicBezTo>
                              <a:pt x="29" y="29"/>
                              <a:pt x="28" y="30"/>
                              <a:pt x="27" y="30"/>
                            </a:cubicBezTo>
                            <a:close/>
                            <a:moveTo>
                              <a:pt x="8" y="24"/>
                            </a:moveTo>
                            <a:cubicBezTo>
                              <a:pt x="22" y="24"/>
                              <a:pt x="22" y="24"/>
                              <a:pt x="22" y="24"/>
                            </a:cubicBezTo>
                            <a:cubicBezTo>
                              <a:pt x="15" y="10"/>
                              <a:pt x="15" y="10"/>
                              <a:pt x="15" y="10"/>
                            </a:cubicBezTo>
                            <a:lnTo>
                              <a:pt x="8"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3" name="Freeform 458">
                        <a:extLst>
                          <a:ext uri="{FF2B5EF4-FFF2-40B4-BE49-F238E27FC236}">
                            <a16:creationId xmlns:a16="http://schemas.microsoft.com/office/drawing/2014/main" id="{4C6EB360-C269-49FD-94B5-9AC1EDB06661}"/>
                          </a:ext>
                        </a:extLst>
                      </p:cNvPr>
                      <p:cNvSpPr>
                        <a:spLocks/>
                      </p:cNvSpPr>
                      <p:nvPr/>
                    </p:nvSpPr>
                    <p:spPr bwMode="auto">
                      <a:xfrm>
                        <a:off x="5148263" y="5292725"/>
                        <a:ext cx="92075" cy="15875"/>
                      </a:xfrm>
                      <a:custGeom>
                        <a:avLst/>
                        <a:gdLst>
                          <a:gd name="T0" fmla="*/ 31 w 34"/>
                          <a:gd name="T1" fmla="*/ 6 h 6"/>
                          <a:gd name="T2" fmla="*/ 3 w 34"/>
                          <a:gd name="T3" fmla="*/ 6 h 6"/>
                          <a:gd name="T4" fmla="*/ 0 w 34"/>
                          <a:gd name="T5" fmla="*/ 3 h 6"/>
                          <a:gd name="T6" fmla="*/ 3 w 34"/>
                          <a:gd name="T7" fmla="*/ 0 h 6"/>
                          <a:gd name="T8" fmla="*/ 31 w 34"/>
                          <a:gd name="T9" fmla="*/ 0 h 6"/>
                          <a:gd name="T10" fmla="*/ 34 w 34"/>
                          <a:gd name="T11" fmla="*/ 3 h 6"/>
                          <a:gd name="T12" fmla="*/ 31 w 3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4" h="6">
                            <a:moveTo>
                              <a:pt x="31" y="6"/>
                            </a:moveTo>
                            <a:cubicBezTo>
                              <a:pt x="3" y="6"/>
                              <a:pt x="3" y="6"/>
                              <a:pt x="3" y="6"/>
                            </a:cubicBezTo>
                            <a:cubicBezTo>
                              <a:pt x="1" y="6"/>
                              <a:pt x="0" y="5"/>
                              <a:pt x="0" y="3"/>
                            </a:cubicBezTo>
                            <a:cubicBezTo>
                              <a:pt x="0" y="1"/>
                              <a:pt x="1" y="0"/>
                              <a:pt x="3" y="0"/>
                            </a:cubicBezTo>
                            <a:cubicBezTo>
                              <a:pt x="31" y="0"/>
                              <a:pt x="31" y="0"/>
                              <a:pt x="31" y="0"/>
                            </a:cubicBezTo>
                            <a:cubicBezTo>
                              <a:pt x="33" y="0"/>
                              <a:pt x="34" y="1"/>
                              <a:pt x="34" y="3"/>
                            </a:cubicBezTo>
                            <a:cubicBezTo>
                              <a:pt x="34" y="5"/>
                              <a:pt x="33"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4" name="Freeform 459">
                        <a:extLst>
                          <a:ext uri="{FF2B5EF4-FFF2-40B4-BE49-F238E27FC236}">
                            <a16:creationId xmlns:a16="http://schemas.microsoft.com/office/drawing/2014/main" id="{13F2E0EC-3BE0-4107-892C-165BA848768F}"/>
                          </a:ext>
                        </a:extLst>
                      </p:cNvPr>
                      <p:cNvSpPr>
                        <a:spLocks/>
                      </p:cNvSpPr>
                      <p:nvPr/>
                    </p:nvSpPr>
                    <p:spPr bwMode="auto">
                      <a:xfrm>
                        <a:off x="5432426" y="5380038"/>
                        <a:ext cx="92075" cy="15875"/>
                      </a:xfrm>
                      <a:custGeom>
                        <a:avLst/>
                        <a:gdLst>
                          <a:gd name="T0" fmla="*/ 31 w 34"/>
                          <a:gd name="T1" fmla="*/ 6 h 6"/>
                          <a:gd name="T2" fmla="*/ 3 w 34"/>
                          <a:gd name="T3" fmla="*/ 6 h 6"/>
                          <a:gd name="T4" fmla="*/ 0 w 34"/>
                          <a:gd name="T5" fmla="*/ 3 h 6"/>
                          <a:gd name="T6" fmla="*/ 3 w 34"/>
                          <a:gd name="T7" fmla="*/ 0 h 6"/>
                          <a:gd name="T8" fmla="*/ 31 w 34"/>
                          <a:gd name="T9" fmla="*/ 0 h 6"/>
                          <a:gd name="T10" fmla="*/ 34 w 34"/>
                          <a:gd name="T11" fmla="*/ 3 h 6"/>
                          <a:gd name="T12" fmla="*/ 31 w 3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4" h="6">
                            <a:moveTo>
                              <a:pt x="31" y="6"/>
                            </a:moveTo>
                            <a:cubicBezTo>
                              <a:pt x="3" y="6"/>
                              <a:pt x="3" y="6"/>
                              <a:pt x="3" y="6"/>
                            </a:cubicBezTo>
                            <a:cubicBezTo>
                              <a:pt x="1" y="6"/>
                              <a:pt x="0" y="5"/>
                              <a:pt x="0" y="3"/>
                            </a:cubicBezTo>
                            <a:cubicBezTo>
                              <a:pt x="0" y="1"/>
                              <a:pt x="1" y="0"/>
                              <a:pt x="3" y="0"/>
                            </a:cubicBezTo>
                            <a:cubicBezTo>
                              <a:pt x="31" y="0"/>
                              <a:pt x="31" y="0"/>
                              <a:pt x="31" y="0"/>
                            </a:cubicBezTo>
                            <a:cubicBezTo>
                              <a:pt x="33" y="0"/>
                              <a:pt x="34" y="1"/>
                              <a:pt x="34" y="3"/>
                            </a:cubicBezTo>
                            <a:cubicBezTo>
                              <a:pt x="34" y="5"/>
                              <a:pt x="33"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5" name="Freeform 460">
                        <a:extLst>
                          <a:ext uri="{FF2B5EF4-FFF2-40B4-BE49-F238E27FC236}">
                            <a16:creationId xmlns:a16="http://schemas.microsoft.com/office/drawing/2014/main" id="{38C7F380-E5EE-4D86-9F11-659224317A81}"/>
                          </a:ext>
                        </a:extLst>
                      </p:cNvPr>
                      <p:cNvSpPr>
                        <a:spLocks/>
                      </p:cNvSpPr>
                      <p:nvPr/>
                    </p:nvSpPr>
                    <p:spPr bwMode="auto">
                      <a:xfrm>
                        <a:off x="5300663" y="5292725"/>
                        <a:ext cx="223838" cy="15875"/>
                      </a:xfrm>
                      <a:custGeom>
                        <a:avLst/>
                        <a:gdLst>
                          <a:gd name="T0" fmla="*/ 79 w 82"/>
                          <a:gd name="T1" fmla="*/ 6 h 6"/>
                          <a:gd name="T2" fmla="*/ 3 w 82"/>
                          <a:gd name="T3" fmla="*/ 6 h 6"/>
                          <a:gd name="T4" fmla="*/ 0 w 82"/>
                          <a:gd name="T5" fmla="*/ 3 h 6"/>
                          <a:gd name="T6" fmla="*/ 3 w 82"/>
                          <a:gd name="T7" fmla="*/ 0 h 6"/>
                          <a:gd name="T8" fmla="*/ 79 w 82"/>
                          <a:gd name="T9" fmla="*/ 0 h 6"/>
                          <a:gd name="T10" fmla="*/ 82 w 82"/>
                          <a:gd name="T11" fmla="*/ 3 h 6"/>
                          <a:gd name="T12" fmla="*/ 79 w 8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2" h="6">
                            <a:moveTo>
                              <a:pt x="79" y="6"/>
                            </a:moveTo>
                            <a:cubicBezTo>
                              <a:pt x="3" y="6"/>
                              <a:pt x="3" y="6"/>
                              <a:pt x="3" y="6"/>
                            </a:cubicBezTo>
                            <a:cubicBezTo>
                              <a:pt x="1" y="6"/>
                              <a:pt x="0" y="5"/>
                              <a:pt x="0" y="3"/>
                            </a:cubicBezTo>
                            <a:cubicBezTo>
                              <a:pt x="0" y="1"/>
                              <a:pt x="1" y="0"/>
                              <a:pt x="3" y="0"/>
                            </a:cubicBezTo>
                            <a:cubicBezTo>
                              <a:pt x="79" y="0"/>
                              <a:pt x="79" y="0"/>
                              <a:pt x="79" y="0"/>
                            </a:cubicBezTo>
                            <a:cubicBezTo>
                              <a:pt x="81" y="0"/>
                              <a:pt x="82" y="1"/>
                              <a:pt x="82" y="3"/>
                            </a:cubicBezTo>
                            <a:cubicBezTo>
                              <a:pt x="82" y="5"/>
                              <a:pt x="81" y="6"/>
                              <a:pt x="7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6" name="Freeform 461">
                        <a:extLst>
                          <a:ext uri="{FF2B5EF4-FFF2-40B4-BE49-F238E27FC236}">
                            <a16:creationId xmlns:a16="http://schemas.microsoft.com/office/drawing/2014/main" id="{CDD00C7C-1923-40CF-A3D4-AD76808DEEAD}"/>
                          </a:ext>
                        </a:extLst>
                      </p:cNvPr>
                      <p:cNvSpPr>
                        <a:spLocks/>
                      </p:cNvSpPr>
                      <p:nvPr/>
                    </p:nvSpPr>
                    <p:spPr bwMode="auto">
                      <a:xfrm>
                        <a:off x="5148263" y="5499100"/>
                        <a:ext cx="158750" cy="17463"/>
                      </a:xfrm>
                      <a:custGeom>
                        <a:avLst/>
                        <a:gdLst>
                          <a:gd name="T0" fmla="*/ 55 w 58"/>
                          <a:gd name="T1" fmla="*/ 6 h 6"/>
                          <a:gd name="T2" fmla="*/ 3 w 58"/>
                          <a:gd name="T3" fmla="*/ 6 h 6"/>
                          <a:gd name="T4" fmla="*/ 0 w 58"/>
                          <a:gd name="T5" fmla="*/ 3 h 6"/>
                          <a:gd name="T6" fmla="*/ 3 w 58"/>
                          <a:gd name="T7" fmla="*/ 0 h 6"/>
                          <a:gd name="T8" fmla="*/ 55 w 58"/>
                          <a:gd name="T9" fmla="*/ 0 h 6"/>
                          <a:gd name="T10" fmla="*/ 58 w 58"/>
                          <a:gd name="T11" fmla="*/ 3 h 6"/>
                          <a:gd name="T12" fmla="*/ 55 w 5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8" h="6">
                            <a:moveTo>
                              <a:pt x="55" y="6"/>
                            </a:moveTo>
                            <a:cubicBezTo>
                              <a:pt x="3" y="6"/>
                              <a:pt x="3" y="6"/>
                              <a:pt x="3" y="6"/>
                            </a:cubicBezTo>
                            <a:cubicBezTo>
                              <a:pt x="1" y="6"/>
                              <a:pt x="0" y="5"/>
                              <a:pt x="0" y="3"/>
                            </a:cubicBezTo>
                            <a:cubicBezTo>
                              <a:pt x="0" y="1"/>
                              <a:pt x="1" y="0"/>
                              <a:pt x="3" y="0"/>
                            </a:cubicBezTo>
                            <a:cubicBezTo>
                              <a:pt x="55" y="0"/>
                              <a:pt x="55" y="0"/>
                              <a:pt x="55" y="0"/>
                            </a:cubicBezTo>
                            <a:cubicBezTo>
                              <a:pt x="57" y="0"/>
                              <a:pt x="58" y="1"/>
                              <a:pt x="58" y="3"/>
                            </a:cubicBezTo>
                            <a:cubicBezTo>
                              <a:pt x="58" y="5"/>
                              <a:pt x="57" y="6"/>
                              <a:pt x="5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7" name="Freeform 462">
                        <a:extLst>
                          <a:ext uri="{FF2B5EF4-FFF2-40B4-BE49-F238E27FC236}">
                            <a16:creationId xmlns:a16="http://schemas.microsoft.com/office/drawing/2014/main" id="{D50CA783-807A-4B2D-899C-6AEE49F8E792}"/>
                          </a:ext>
                        </a:extLst>
                      </p:cNvPr>
                      <p:cNvSpPr>
                        <a:spLocks/>
                      </p:cNvSpPr>
                      <p:nvPr/>
                    </p:nvSpPr>
                    <p:spPr bwMode="auto">
                      <a:xfrm>
                        <a:off x="5365751" y="5499100"/>
                        <a:ext cx="158750" cy="17463"/>
                      </a:xfrm>
                      <a:custGeom>
                        <a:avLst/>
                        <a:gdLst>
                          <a:gd name="T0" fmla="*/ 55 w 58"/>
                          <a:gd name="T1" fmla="*/ 6 h 6"/>
                          <a:gd name="T2" fmla="*/ 3 w 58"/>
                          <a:gd name="T3" fmla="*/ 6 h 6"/>
                          <a:gd name="T4" fmla="*/ 0 w 58"/>
                          <a:gd name="T5" fmla="*/ 3 h 6"/>
                          <a:gd name="T6" fmla="*/ 3 w 58"/>
                          <a:gd name="T7" fmla="*/ 0 h 6"/>
                          <a:gd name="T8" fmla="*/ 55 w 58"/>
                          <a:gd name="T9" fmla="*/ 0 h 6"/>
                          <a:gd name="T10" fmla="*/ 58 w 58"/>
                          <a:gd name="T11" fmla="*/ 3 h 6"/>
                          <a:gd name="T12" fmla="*/ 55 w 5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8" h="6">
                            <a:moveTo>
                              <a:pt x="55" y="6"/>
                            </a:moveTo>
                            <a:cubicBezTo>
                              <a:pt x="3" y="6"/>
                              <a:pt x="3" y="6"/>
                              <a:pt x="3" y="6"/>
                            </a:cubicBezTo>
                            <a:cubicBezTo>
                              <a:pt x="1" y="6"/>
                              <a:pt x="0" y="5"/>
                              <a:pt x="0" y="3"/>
                            </a:cubicBezTo>
                            <a:cubicBezTo>
                              <a:pt x="0" y="1"/>
                              <a:pt x="1" y="0"/>
                              <a:pt x="3" y="0"/>
                            </a:cubicBezTo>
                            <a:cubicBezTo>
                              <a:pt x="55" y="0"/>
                              <a:pt x="55" y="0"/>
                              <a:pt x="55" y="0"/>
                            </a:cubicBezTo>
                            <a:cubicBezTo>
                              <a:pt x="57" y="0"/>
                              <a:pt x="58" y="1"/>
                              <a:pt x="58" y="3"/>
                            </a:cubicBezTo>
                            <a:cubicBezTo>
                              <a:pt x="58" y="5"/>
                              <a:pt x="57" y="6"/>
                              <a:pt x="5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8" name="Freeform 463">
                        <a:extLst>
                          <a:ext uri="{FF2B5EF4-FFF2-40B4-BE49-F238E27FC236}">
                            <a16:creationId xmlns:a16="http://schemas.microsoft.com/office/drawing/2014/main" id="{574C1911-B1E8-4710-9352-E04E3DA62AB9}"/>
                          </a:ext>
                        </a:extLst>
                      </p:cNvPr>
                      <p:cNvSpPr>
                        <a:spLocks/>
                      </p:cNvSpPr>
                      <p:nvPr/>
                    </p:nvSpPr>
                    <p:spPr bwMode="auto">
                      <a:xfrm>
                        <a:off x="5148263" y="5380038"/>
                        <a:ext cx="223838" cy="15875"/>
                      </a:xfrm>
                      <a:custGeom>
                        <a:avLst/>
                        <a:gdLst>
                          <a:gd name="T0" fmla="*/ 79 w 82"/>
                          <a:gd name="T1" fmla="*/ 6 h 6"/>
                          <a:gd name="T2" fmla="*/ 3 w 82"/>
                          <a:gd name="T3" fmla="*/ 6 h 6"/>
                          <a:gd name="T4" fmla="*/ 0 w 82"/>
                          <a:gd name="T5" fmla="*/ 3 h 6"/>
                          <a:gd name="T6" fmla="*/ 3 w 82"/>
                          <a:gd name="T7" fmla="*/ 0 h 6"/>
                          <a:gd name="T8" fmla="*/ 79 w 82"/>
                          <a:gd name="T9" fmla="*/ 0 h 6"/>
                          <a:gd name="T10" fmla="*/ 82 w 82"/>
                          <a:gd name="T11" fmla="*/ 3 h 6"/>
                          <a:gd name="T12" fmla="*/ 79 w 8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2" h="6">
                            <a:moveTo>
                              <a:pt x="79" y="6"/>
                            </a:moveTo>
                            <a:cubicBezTo>
                              <a:pt x="3" y="6"/>
                              <a:pt x="3" y="6"/>
                              <a:pt x="3" y="6"/>
                            </a:cubicBezTo>
                            <a:cubicBezTo>
                              <a:pt x="1" y="6"/>
                              <a:pt x="0" y="5"/>
                              <a:pt x="0" y="3"/>
                            </a:cubicBezTo>
                            <a:cubicBezTo>
                              <a:pt x="0" y="1"/>
                              <a:pt x="1" y="0"/>
                              <a:pt x="3" y="0"/>
                            </a:cubicBezTo>
                            <a:cubicBezTo>
                              <a:pt x="79" y="0"/>
                              <a:pt x="79" y="0"/>
                              <a:pt x="79" y="0"/>
                            </a:cubicBezTo>
                            <a:cubicBezTo>
                              <a:pt x="81" y="0"/>
                              <a:pt x="82" y="1"/>
                              <a:pt x="82" y="3"/>
                            </a:cubicBezTo>
                            <a:cubicBezTo>
                              <a:pt x="82" y="5"/>
                              <a:pt x="81" y="6"/>
                              <a:pt x="7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cxnSp>
                  <p:nvCxnSpPr>
                    <p:cNvPr id="603" name="Straight Arrow Connector 602">
                      <a:extLst>
                        <a:ext uri="{FF2B5EF4-FFF2-40B4-BE49-F238E27FC236}">
                          <a16:creationId xmlns:a16="http://schemas.microsoft.com/office/drawing/2014/main" id="{0FDDCFC5-4B40-4883-8902-CF2F907892B7}"/>
                        </a:ext>
                      </a:extLst>
                    </p:cNvPr>
                    <p:cNvCxnSpPr/>
                    <p:nvPr/>
                  </p:nvCxnSpPr>
                  <p:spPr>
                    <a:xfrm>
                      <a:off x="7920990" y="2232169"/>
                      <a:ext cx="384558" cy="0"/>
                    </a:xfrm>
                    <a:prstGeom prst="straightConnector1">
                      <a:avLst/>
                    </a:prstGeom>
                    <a:noFill/>
                    <a:ln w="19050" cap="flat" cmpd="sng" algn="ctr">
                      <a:solidFill>
                        <a:sysClr val="window" lastClr="FFFFFF"/>
                      </a:solidFill>
                      <a:prstDash val="solid"/>
                      <a:miter lim="800000"/>
                      <a:tailEnd type="triangle"/>
                    </a:ln>
                    <a:effectLst/>
                  </p:spPr>
                </p:cxnSp>
                <p:cxnSp>
                  <p:nvCxnSpPr>
                    <p:cNvPr id="604" name="Straight Arrow Connector 603">
                      <a:extLst>
                        <a:ext uri="{FF2B5EF4-FFF2-40B4-BE49-F238E27FC236}">
                          <a16:creationId xmlns:a16="http://schemas.microsoft.com/office/drawing/2014/main" id="{91A596BA-9271-4F90-96A3-E499EFF190AC}"/>
                        </a:ext>
                      </a:extLst>
                    </p:cNvPr>
                    <p:cNvCxnSpPr/>
                    <p:nvPr/>
                  </p:nvCxnSpPr>
                  <p:spPr>
                    <a:xfrm>
                      <a:off x="8782425" y="2232169"/>
                      <a:ext cx="384558" cy="0"/>
                    </a:xfrm>
                    <a:prstGeom prst="straightConnector1">
                      <a:avLst/>
                    </a:prstGeom>
                    <a:noFill/>
                    <a:ln w="19050" cap="flat" cmpd="sng" algn="ctr">
                      <a:solidFill>
                        <a:sysClr val="window" lastClr="FFFFFF"/>
                      </a:solidFill>
                      <a:prstDash val="solid"/>
                      <a:miter lim="800000"/>
                      <a:tailEnd type="triangle"/>
                    </a:ln>
                    <a:effectLst/>
                  </p:spPr>
                </p:cxnSp>
              </p:grpSp>
            </p:grpSp>
            <p:sp>
              <p:nvSpPr>
                <p:cNvPr id="637" name="Arrow: Bent 636">
                  <a:extLst>
                    <a:ext uri="{FF2B5EF4-FFF2-40B4-BE49-F238E27FC236}">
                      <a16:creationId xmlns:a16="http://schemas.microsoft.com/office/drawing/2014/main" id="{449F96E7-3A46-4F7F-A02D-4921BA410C93}"/>
                    </a:ext>
                  </a:extLst>
                </p:cNvPr>
                <p:cNvSpPr/>
                <p:nvPr/>
              </p:nvSpPr>
              <p:spPr>
                <a:xfrm rot="5400000">
                  <a:off x="10382208" y="2031379"/>
                  <a:ext cx="455442" cy="366747"/>
                </a:xfrm>
                <a:prstGeom prst="bentArrow">
                  <a:avLst>
                    <a:gd name="adj1" fmla="val 28636"/>
                    <a:gd name="adj2" fmla="val 37466"/>
                    <a:gd name="adj3" fmla="val 31233"/>
                    <a:gd name="adj4" fmla="val 71280"/>
                  </a:avLst>
                </a:prstGeom>
                <a:solidFill>
                  <a:sysClr val="windowText" lastClr="000000">
                    <a:lumMod val="85000"/>
                    <a:lumOff val="15000"/>
                  </a:sysClr>
                </a:solidFill>
                <a:ln w="9525" cap="flat" cmpd="sng" algn="ctr">
                  <a:solidFill>
                    <a:sysClr val="windowText" lastClr="000000">
                      <a:lumMod val="85000"/>
                      <a:lumOff val="15000"/>
                    </a:sysClr>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sp>
              <p:nvSpPr>
                <p:cNvPr id="638" name="Arrow: Bent 637">
                  <a:extLst>
                    <a:ext uri="{FF2B5EF4-FFF2-40B4-BE49-F238E27FC236}">
                      <a16:creationId xmlns:a16="http://schemas.microsoft.com/office/drawing/2014/main" id="{606F9936-F308-43B3-A572-300411EF12AE}"/>
                    </a:ext>
                  </a:extLst>
                </p:cNvPr>
                <p:cNvSpPr/>
                <p:nvPr/>
              </p:nvSpPr>
              <p:spPr>
                <a:xfrm rot="5400000">
                  <a:off x="10899284" y="2708295"/>
                  <a:ext cx="455442" cy="366747"/>
                </a:xfrm>
                <a:prstGeom prst="bentArrow">
                  <a:avLst>
                    <a:gd name="adj1" fmla="val 28636"/>
                    <a:gd name="adj2" fmla="val 37466"/>
                    <a:gd name="adj3" fmla="val 31233"/>
                    <a:gd name="adj4" fmla="val 71280"/>
                  </a:avLst>
                </a:prstGeom>
                <a:solidFill>
                  <a:sysClr val="windowText" lastClr="000000">
                    <a:lumMod val="85000"/>
                    <a:lumOff val="15000"/>
                  </a:sysClr>
                </a:solidFill>
                <a:ln w="9525" cap="flat" cmpd="sng" algn="ctr">
                  <a:solidFill>
                    <a:sysClr val="windowText" lastClr="000000">
                      <a:lumMod val="85000"/>
                      <a:lumOff val="15000"/>
                    </a:sysClr>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grpSp>
              <p:nvGrpSpPr>
                <p:cNvPr id="639" name="Group 638">
                  <a:extLst>
                    <a:ext uri="{FF2B5EF4-FFF2-40B4-BE49-F238E27FC236}">
                      <a16:creationId xmlns:a16="http://schemas.microsoft.com/office/drawing/2014/main" id="{80D354B1-CF26-4725-BFC2-6761C6374684}"/>
                    </a:ext>
                  </a:extLst>
                </p:cNvPr>
                <p:cNvGrpSpPr/>
                <p:nvPr/>
              </p:nvGrpSpPr>
              <p:grpSpPr>
                <a:xfrm>
                  <a:off x="8768800" y="3008894"/>
                  <a:ext cx="2696150" cy="668276"/>
                  <a:chOff x="8549170" y="3049534"/>
                  <a:chExt cx="2696150" cy="668276"/>
                </a:xfrm>
              </p:grpSpPr>
              <p:sp>
                <p:nvSpPr>
                  <p:cNvPr id="640" name="Rectangle 639">
                    <a:extLst>
                      <a:ext uri="{FF2B5EF4-FFF2-40B4-BE49-F238E27FC236}">
                        <a16:creationId xmlns:a16="http://schemas.microsoft.com/office/drawing/2014/main" id="{E2FB8C68-B619-4DAD-A231-1C98F0698464}"/>
                      </a:ext>
                    </a:extLst>
                  </p:cNvPr>
                  <p:cNvSpPr/>
                  <p:nvPr/>
                </p:nvSpPr>
                <p:spPr>
                  <a:xfrm>
                    <a:off x="8549170" y="3213810"/>
                    <a:ext cx="2696150" cy="504000"/>
                  </a:xfrm>
                  <a:prstGeom prst="rect">
                    <a:avLst/>
                  </a:prstGeom>
                  <a:solidFill>
                    <a:srgbClr val="B14D97"/>
                  </a:solidFill>
                  <a:ln w="9525" cap="flat" cmpd="sng" algn="ctr">
                    <a:solidFill>
                      <a:srgbClr val="B14D9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sp>
                <p:nvSpPr>
                  <p:cNvPr id="641" name="Rectangle 640">
                    <a:extLst>
                      <a:ext uri="{FF2B5EF4-FFF2-40B4-BE49-F238E27FC236}">
                        <a16:creationId xmlns:a16="http://schemas.microsoft.com/office/drawing/2014/main" id="{89E92B72-1F66-4E70-A6EB-2425F4F4348C}"/>
                      </a:ext>
                    </a:extLst>
                  </p:cNvPr>
                  <p:cNvSpPr/>
                  <p:nvPr/>
                </p:nvSpPr>
                <p:spPr>
                  <a:xfrm>
                    <a:off x="10594498" y="3339338"/>
                    <a:ext cx="65082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a:ln>
                          <a:noFill/>
                        </a:ln>
                        <a:solidFill>
                          <a:prstClr val="white"/>
                        </a:solidFill>
                        <a:effectLst/>
                        <a:uLnTx/>
                        <a:uFillTx/>
                        <a:latin typeface="Segoe UI Semibold"/>
                        <a:ea typeface="+mn-ea"/>
                        <a:cs typeface="+mn-cs"/>
                      </a:rPr>
                      <a:t>Wave n</a:t>
                    </a:r>
                  </a:p>
                </p:txBody>
              </p:sp>
              <p:grpSp>
                <p:nvGrpSpPr>
                  <p:cNvPr id="642" name="Group 641">
                    <a:extLst>
                      <a:ext uri="{FF2B5EF4-FFF2-40B4-BE49-F238E27FC236}">
                        <a16:creationId xmlns:a16="http://schemas.microsoft.com/office/drawing/2014/main" id="{B5CAFA40-0EC2-4A40-8D90-27595CFE837E}"/>
                      </a:ext>
                    </a:extLst>
                  </p:cNvPr>
                  <p:cNvGrpSpPr/>
                  <p:nvPr/>
                </p:nvGrpSpPr>
                <p:grpSpPr>
                  <a:xfrm>
                    <a:off x="8677476" y="3275333"/>
                    <a:ext cx="1878937" cy="380954"/>
                    <a:chOff x="7631376" y="2040851"/>
                    <a:chExt cx="1878937" cy="380954"/>
                  </a:xfrm>
                </p:grpSpPr>
                <p:grpSp>
                  <p:nvGrpSpPr>
                    <p:cNvPr id="644" name="Group 643">
                      <a:extLst>
                        <a:ext uri="{FF2B5EF4-FFF2-40B4-BE49-F238E27FC236}">
                          <a16:creationId xmlns:a16="http://schemas.microsoft.com/office/drawing/2014/main" id="{CF33173B-EFBB-4017-9C1D-D583DF7F6575}"/>
                        </a:ext>
                      </a:extLst>
                    </p:cNvPr>
                    <p:cNvGrpSpPr/>
                    <p:nvPr/>
                  </p:nvGrpSpPr>
                  <p:grpSpPr>
                    <a:xfrm>
                      <a:off x="9227831" y="2099869"/>
                      <a:ext cx="282482" cy="262918"/>
                      <a:chOff x="10410826" y="1185863"/>
                      <a:chExt cx="755650" cy="755650"/>
                    </a:xfrm>
                    <a:solidFill>
                      <a:sysClr val="window" lastClr="FFFFFF"/>
                    </a:solidFill>
                  </p:grpSpPr>
                  <p:sp>
                    <p:nvSpPr>
                      <p:cNvPr id="665" name="Freeform 2367">
                        <a:extLst>
                          <a:ext uri="{FF2B5EF4-FFF2-40B4-BE49-F238E27FC236}">
                            <a16:creationId xmlns:a16="http://schemas.microsoft.com/office/drawing/2014/main" id="{24C2825D-D61E-4191-8EB1-F6B3AC0ECCA2}"/>
                          </a:ext>
                        </a:extLst>
                      </p:cNvPr>
                      <p:cNvSpPr>
                        <a:spLocks/>
                      </p:cNvSpPr>
                      <p:nvPr/>
                    </p:nvSpPr>
                    <p:spPr bwMode="auto">
                      <a:xfrm>
                        <a:off x="10877550" y="1685926"/>
                        <a:ext cx="104775" cy="104775"/>
                      </a:xfrm>
                      <a:custGeom>
                        <a:avLst/>
                        <a:gdLst>
                          <a:gd name="T0" fmla="*/ 216 w 274"/>
                          <a:gd name="T1" fmla="*/ 13 h 274"/>
                          <a:gd name="T2" fmla="*/ 12 w 274"/>
                          <a:gd name="T3" fmla="*/ 216 h 274"/>
                          <a:gd name="T4" fmla="*/ 12 w 274"/>
                          <a:gd name="T5" fmla="*/ 262 h 274"/>
                          <a:gd name="T6" fmla="*/ 58 w 274"/>
                          <a:gd name="T7" fmla="*/ 262 h 274"/>
                          <a:gd name="T8" fmla="*/ 261 w 274"/>
                          <a:gd name="T9" fmla="*/ 58 h 274"/>
                          <a:gd name="T10" fmla="*/ 261 w 274"/>
                          <a:gd name="T11" fmla="*/ 13 h 274"/>
                          <a:gd name="T12" fmla="*/ 216 w 274"/>
                          <a:gd name="T13" fmla="*/ 13 h 274"/>
                        </a:gdLst>
                        <a:ahLst/>
                        <a:cxnLst>
                          <a:cxn ang="0">
                            <a:pos x="T0" y="T1"/>
                          </a:cxn>
                          <a:cxn ang="0">
                            <a:pos x="T2" y="T3"/>
                          </a:cxn>
                          <a:cxn ang="0">
                            <a:pos x="T4" y="T5"/>
                          </a:cxn>
                          <a:cxn ang="0">
                            <a:pos x="T6" y="T7"/>
                          </a:cxn>
                          <a:cxn ang="0">
                            <a:pos x="T8" y="T9"/>
                          </a:cxn>
                          <a:cxn ang="0">
                            <a:pos x="T10" y="T11"/>
                          </a:cxn>
                          <a:cxn ang="0">
                            <a:pos x="T12" y="T13"/>
                          </a:cxn>
                        </a:cxnLst>
                        <a:rect l="0" t="0" r="r" b="b"/>
                        <a:pathLst>
                          <a:path w="274" h="274">
                            <a:moveTo>
                              <a:pt x="216" y="13"/>
                            </a:moveTo>
                            <a:cubicBezTo>
                              <a:pt x="12" y="216"/>
                              <a:pt x="12" y="216"/>
                              <a:pt x="12" y="216"/>
                            </a:cubicBezTo>
                            <a:cubicBezTo>
                              <a:pt x="0" y="229"/>
                              <a:pt x="0" y="249"/>
                              <a:pt x="12" y="262"/>
                            </a:cubicBezTo>
                            <a:cubicBezTo>
                              <a:pt x="25" y="274"/>
                              <a:pt x="45" y="274"/>
                              <a:pt x="58" y="262"/>
                            </a:cubicBezTo>
                            <a:cubicBezTo>
                              <a:pt x="261" y="58"/>
                              <a:pt x="261" y="58"/>
                              <a:pt x="261" y="58"/>
                            </a:cubicBezTo>
                            <a:cubicBezTo>
                              <a:pt x="274" y="46"/>
                              <a:pt x="274" y="25"/>
                              <a:pt x="261" y="13"/>
                            </a:cubicBezTo>
                            <a:cubicBezTo>
                              <a:pt x="249" y="0"/>
                              <a:pt x="228" y="0"/>
                              <a:pt x="21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66" name="Freeform 2368">
                        <a:extLst>
                          <a:ext uri="{FF2B5EF4-FFF2-40B4-BE49-F238E27FC236}">
                            <a16:creationId xmlns:a16="http://schemas.microsoft.com/office/drawing/2014/main" id="{7D0928D9-0A97-4ABC-A8CE-1AE5801DD459}"/>
                          </a:ext>
                        </a:extLst>
                      </p:cNvPr>
                      <p:cNvSpPr>
                        <a:spLocks/>
                      </p:cNvSpPr>
                      <p:nvPr/>
                    </p:nvSpPr>
                    <p:spPr bwMode="auto">
                      <a:xfrm>
                        <a:off x="10980738" y="1651001"/>
                        <a:ext cx="34925" cy="36513"/>
                      </a:xfrm>
                      <a:custGeom>
                        <a:avLst/>
                        <a:gdLst>
                          <a:gd name="T0" fmla="*/ 81 w 93"/>
                          <a:gd name="T1" fmla="*/ 12 h 93"/>
                          <a:gd name="T2" fmla="*/ 35 w 93"/>
                          <a:gd name="T3" fmla="*/ 12 h 93"/>
                          <a:gd name="T4" fmla="*/ 35 w 93"/>
                          <a:gd name="T5" fmla="*/ 12 h 93"/>
                          <a:gd name="T6" fmla="*/ 13 w 93"/>
                          <a:gd name="T7" fmla="*/ 35 h 93"/>
                          <a:gd name="T8" fmla="*/ 13 w 93"/>
                          <a:gd name="T9" fmla="*/ 80 h 93"/>
                          <a:gd name="T10" fmla="*/ 58 w 93"/>
                          <a:gd name="T11" fmla="*/ 80 h 93"/>
                          <a:gd name="T12" fmla="*/ 58 w 93"/>
                          <a:gd name="T13" fmla="*/ 80 h 93"/>
                          <a:gd name="T14" fmla="*/ 81 w 93"/>
                          <a:gd name="T15" fmla="*/ 58 h 93"/>
                          <a:gd name="T16" fmla="*/ 81 w 93"/>
                          <a:gd name="T17" fmla="*/ 12 h 93"/>
                          <a:gd name="T18" fmla="*/ 81 w 93"/>
                          <a:gd name="T19" fmla="*/ 1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81" y="12"/>
                            </a:moveTo>
                            <a:cubicBezTo>
                              <a:pt x="68" y="0"/>
                              <a:pt x="48" y="0"/>
                              <a:pt x="35" y="12"/>
                            </a:cubicBezTo>
                            <a:cubicBezTo>
                              <a:pt x="35" y="12"/>
                              <a:pt x="35" y="12"/>
                              <a:pt x="35" y="12"/>
                            </a:cubicBezTo>
                            <a:cubicBezTo>
                              <a:pt x="13" y="35"/>
                              <a:pt x="13" y="35"/>
                              <a:pt x="13" y="35"/>
                            </a:cubicBezTo>
                            <a:cubicBezTo>
                              <a:pt x="0" y="47"/>
                              <a:pt x="0" y="68"/>
                              <a:pt x="13" y="80"/>
                            </a:cubicBezTo>
                            <a:cubicBezTo>
                              <a:pt x="25" y="93"/>
                              <a:pt x="45" y="93"/>
                              <a:pt x="58" y="80"/>
                            </a:cubicBezTo>
                            <a:cubicBezTo>
                              <a:pt x="58" y="80"/>
                              <a:pt x="58" y="80"/>
                              <a:pt x="58" y="80"/>
                            </a:cubicBezTo>
                            <a:cubicBezTo>
                              <a:pt x="81" y="58"/>
                              <a:pt x="81" y="58"/>
                              <a:pt x="81" y="58"/>
                            </a:cubicBezTo>
                            <a:cubicBezTo>
                              <a:pt x="93" y="45"/>
                              <a:pt x="93" y="25"/>
                              <a:pt x="81" y="12"/>
                            </a:cubicBezTo>
                            <a:cubicBezTo>
                              <a:pt x="81" y="12"/>
                              <a:pt x="81" y="12"/>
                              <a:pt x="8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67" name="Freeform 2369">
                        <a:extLst>
                          <a:ext uri="{FF2B5EF4-FFF2-40B4-BE49-F238E27FC236}">
                            <a16:creationId xmlns:a16="http://schemas.microsoft.com/office/drawing/2014/main" id="{07AB3F23-CF4F-4A4A-9EC2-9B34520C09AA}"/>
                          </a:ext>
                        </a:extLst>
                      </p:cNvPr>
                      <p:cNvSpPr>
                        <a:spLocks noEditPoints="1"/>
                      </p:cNvSpPr>
                      <p:nvPr/>
                    </p:nvSpPr>
                    <p:spPr bwMode="auto">
                      <a:xfrm>
                        <a:off x="10410826" y="1185863"/>
                        <a:ext cx="755650" cy="755650"/>
                      </a:xfrm>
                      <a:custGeom>
                        <a:avLst/>
                        <a:gdLst>
                          <a:gd name="T0" fmla="*/ 1888 w 1984"/>
                          <a:gd name="T1" fmla="*/ 0 h 1984"/>
                          <a:gd name="T2" fmla="*/ 96 w 1984"/>
                          <a:gd name="T3" fmla="*/ 0 h 1984"/>
                          <a:gd name="T4" fmla="*/ 0 w 1984"/>
                          <a:gd name="T5" fmla="*/ 96 h 1984"/>
                          <a:gd name="T6" fmla="*/ 0 w 1984"/>
                          <a:gd name="T7" fmla="*/ 1888 h 1984"/>
                          <a:gd name="T8" fmla="*/ 96 w 1984"/>
                          <a:gd name="T9" fmla="*/ 1984 h 1984"/>
                          <a:gd name="T10" fmla="*/ 1888 w 1984"/>
                          <a:gd name="T11" fmla="*/ 1984 h 1984"/>
                          <a:gd name="T12" fmla="*/ 1984 w 1984"/>
                          <a:gd name="T13" fmla="*/ 1888 h 1984"/>
                          <a:gd name="T14" fmla="*/ 1984 w 1984"/>
                          <a:gd name="T15" fmla="*/ 96 h 1984"/>
                          <a:gd name="T16" fmla="*/ 1888 w 1984"/>
                          <a:gd name="T17" fmla="*/ 0 h 1984"/>
                          <a:gd name="T18" fmla="*/ 1920 w 1984"/>
                          <a:gd name="T19" fmla="*/ 1888 h 1984"/>
                          <a:gd name="T20" fmla="*/ 1888 w 1984"/>
                          <a:gd name="T21" fmla="*/ 1920 h 1984"/>
                          <a:gd name="T22" fmla="*/ 96 w 1984"/>
                          <a:gd name="T23" fmla="*/ 1920 h 1984"/>
                          <a:gd name="T24" fmla="*/ 64 w 1984"/>
                          <a:gd name="T25" fmla="*/ 1888 h 1984"/>
                          <a:gd name="T26" fmla="*/ 64 w 1984"/>
                          <a:gd name="T27" fmla="*/ 256 h 1984"/>
                          <a:gd name="T28" fmla="*/ 1920 w 1984"/>
                          <a:gd name="T29" fmla="*/ 256 h 1984"/>
                          <a:gd name="T30" fmla="*/ 1920 w 1984"/>
                          <a:gd name="T31" fmla="*/ 1888 h 1984"/>
                          <a:gd name="T32" fmla="*/ 1920 w 1984"/>
                          <a:gd name="T33" fmla="*/ 192 h 1984"/>
                          <a:gd name="T34" fmla="*/ 64 w 1984"/>
                          <a:gd name="T35" fmla="*/ 192 h 1984"/>
                          <a:gd name="T36" fmla="*/ 64 w 1984"/>
                          <a:gd name="T37" fmla="*/ 96 h 1984"/>
                          <a:gd name="T38" fmla="*/ 96 w 1984"/>
                          <a:gd name="T39" fmla="*/ 64 h 1984"/>
                          <a:gd name="T40" fmla="*/ 1888 w 1984"/>
                          <a:gd name="T41" fmla="*/ 64 h 1984"/>
                          <a:gd name="T42" fmla="*/ 1920 w 1984"/>
                          <a:gd name="T43" fmla="*/ 96 h 1984"/>
                          <a:gd name="T44" fmla="*/ 1920 w 1984"/>
                          <a:gd name="T45" fmla="*/ 192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84" h="1984">
                            <a:moveTo>
                              <a:pt x="1888" y="0"/>
                            </a:moveTo>
                            <a:cubicBezTo>
                              <a:pt x="96" y="0"/>
                              <a:pt x="96" y="0"/>
                              <a:pt x="96" y="0"/>
                            </a:cubicBezTo>
                            <a:cubicBezTo>
                              <a:pt x="43" y="0"/>
                              <a:pt x="0" y="43"/>
                              <a:pt x="0" y="96"/>
                            </a:cubicBezTo>
                            <a:cubicBezTo>
                              <a:pt x="0" y="1888"/>
                              <a:pt x="0" y="1888"/>
                              <a:pt x="0" y="1888"/>
                            </a:cubicBezTo>
                            <a:cubicBezTo>
                              <a:pt x="0" y="1941"/>
                              <a:pt x="43" y="1984"/>
                              <a:pt x="96" y="1984"/>
                            </a:cubicBezTo>
                            <a:cubicBezTo>
                              <a:pt x="1888" y="1984"/>
                              <a:pt x="1888" y="1984"/>
                              <a:pt x="1888" y="1984"/>
                            </a:cubicBezTo>
                            <a:cubicBezTo>
                              <a:pt x="1941" y="1984"/>
                              <a:pt x="1984" y="1941"/>
                              <a:pt x="1984" y="1888"/>
                            </a:cubicBezTo>
                            <a:cubicBezTo>
                              <a:pt x="1984" y="96"/>
                              <a:pt x="1984" y="96"/>
                              <a:pt x="1984" y="96"/>
                            </a:cubicBezTo>
                            <a:cubicBezTo>
                              <a:pt x="1984" y="43"/>
                              <a:pt x="1941" y="0"/>
                              <a:pt x="1888" y="0"/>
                            </a:cubicBezTo>
                            <a:close/>
                            <a:moveTo>
                              <a:pt x="1920" y="1888"/>
                            </a:moveTo>
                            <a:cubicBezTo>
                              <a:pt x="1920" y="1906"/>
                              <a:pt x="1906" y="1920"/>
                              <a:pt x="1888" y="1920"/>
                            </a:cubicBezTo>
                            <a:cubicBezTo>
                              <a:pt x="96" y="1920"/>
                              <a:pt x="96" y="1920"/>
                              <a:pt x="96" y="1920"/>
                            </a:cubicBezTo>
                            <a:cubicBezTo>
                              <a:pt x="78" y="1920"/>
                              <a:pt x="64" y="1906"/>
                              <a:pt x="64" y="1888"/>
                            </a:cubicBezTo>
                            <a:cubicBezTo>
                              <a:pt x="64" y="256"/>
                              <a:pt x="64" y="256"/>
                              <a:pt x="64" y="256"/>
                            </a:cubicBezTo>
                            <a:cubicBezTo>
                              <a:pt x="1920" y="256"/>
                              <a:pt x="1920" y="256"/>
                              <a:pt x="1920" y="256"/>
                            </a:cubicBezTo>
                            <a:lnTo>
                              <a:pt x="1920" y="1888"/>
                            </a:lnTo>
                            <a:close/>
                            <a:moveTo>
                              <a:pt x="1920" y="192"/>
                            </a:moveTo>
                            <a:cubicBezTo>
                              <a:pt x="64" y="192"/>
                              <a:pt x="64" y="192"/>
                              <a:pt x="64" y="192"/>
                            </a:cubicBezTo>
                            <a:cubicBezTo>
                              <a:pt x="64" y="96"/>
                              <a:pt x="64" y="96"/>
                              <a:pt x="64" y="96"/>
                            </a:cubicBezTo>
                            <a:cubicBezTo>
                              <a:pt x="64" y="78"/>
                              <a:pt x="78" y="64"/>
                              <a:pt x="96" y="64"/>
                            </a:cubicBezTo>
                            <a:cubicBezTo>
                              <a:pt x="1888" y="64"/>
                              <a:pt x="1888" y="64"/>
                              <a:pt x="1888" y="64"/>
                            </a:cubicBezTo>
                            <a:cubicBezTo>
                              <a:pt x="1906" y="64"/>
                              <a:pt x="1920" y="78"/>
                              <a:pt x="1920" y="96"/>
                            </a:cubicBezTo>
                            <a:lnTo>
                              <a:pt x="1920"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68" name="Freeform 2370">
                        <a:extLst>
                          <a:ext uri="{FF2B5EF4-FFF2-40B4-BE49-F238E27FC236}">
                            <a16:creationId xmlns:a16="http://schemas.microsoft.com/office/drawing/2014/main" id="{1B380BB5-3BE1-4633-B2D2-24CFA0A650DA}"/>
                          </a:ext>
                        </a:extLst>
                      </p:cNvPr>
                      <p:cNvSpPr>
                        <a:spLocks noEditPoints="1"/>
                      </p:cNvSpPr>
                      <p:nvPr/>
                    </p:nvSpPr>
                    <p:spPr bwMode="auto">
                      <a:xfrm>
                        <a:off x="10439400" y="1308101"/>
                        <a:ext cx="674688" cy="214313"/>
                      </a:xfrm>
                      <a:custGeom>
                        <a:avLst/>
                        <a:gdLst>
                          <a:gd name="T0" fmla="*/ 1493 w 1770"/>
                          <a:gd name="T1" fmla="*/ 0 h 562"/>
                          <a:gd name="T2" fmla="*/ 1233 w 1770"/>
                          <a:gd name="T3" fmla="*/ 256 h 562"/>
                          <a:gd name="T4" fmla="*/ 1159 w 1770"/>
                          <a:gd name="T5" fmla="*/ 305 h 562"/>
                          <a:gd name="T6" fmla="*/ 970 w 1770"/>
                          <a:gd name="T7" fmla="*/ 250 h 562"/>
                          <a:gd name="T8" fmla="*/ 817 w 1770"/>
                          <a:gd name="T9" fmla="*/ 144 h 562"/>
                          <a:gd name="T10" fmla="*/ 561 w 1770"/>
                          <a:gd name="T11" fmla="*/ 144 h 562"/>
                          <a:gd name="T12" fmla="*/ 467 w 1770"/>
                          <a:gd name="T13" fmla="*/ 306 h 562"/>
                          <a:gd name="T14" fmla="*/ 195 w 1770"/>
                          <a:gd name="T15" fmla="*/ 229 h 562"/>
                          <a:gd name="T16" fmla="*/ 23 w 1770"/>
                          <a:gd name="T17" fmla="*/ 146 h 562"/>
                          <a:gd name="T18" fmla="*/ 151 w 1770"/>
                          <a:gd name="T19" fmla="*/ 274 h 562"/>
                          <a:gd name="T20" fmla="*/ 287 w 1770"/>
                          <a:gd name="T21" fmla="*/ 358 h 562"/>
                          <a:gd name="T22" fmla="*/ 515 w 1770"/>
                          <a:gd name="T23" fmla="*/ 474 h 562"/>
                          <a:gd name="T24" fmla="*/ 622 w 1770"/>
                          <a:gd name="T25" fmla="*/ 253 h 562"/>
                          <a:gd name="T26" fmla="*/ 788 w 1770"/>
                          <a:gd name="T27" fmla="*/ 224 h 562"/>
                          <a:gd name="T28" fmla="*/ 984 w 1770"/>
                          <a:gd name="T29" fmla="*/ 471 h 562"/>
                          <a:gd name="T30" fmla="*/ 1168 w 1770"/>
                          <a:gd name="T31" fmla="*/ 372 h 562"/>
                          <a:gd name="T32" fmla="*/ 1299 w 1770"/>
                          <a:gd name="T33" fmla="*/ 428 h 562"/>
                          <a:gd name="T34" fmla="*/ 1317 w 1770"/>
                          <a:gd name="T35" fmla="*/ 446 h 562"/>
                          <a:gd name="T36" fmla="*/ 1670 w 1770"/>
                          <a:gd name="T37" fmla="*/ 75 h 562"/>
                          <a:gd name="T38" fmla="*/ 87 w 1770"/>
                          <a:gd name="T39" fmla="*/ 210 h 562"/>
                          <a:gd name="T40" fmla="*/ 132 w 1770"/>
                          <a:gd name="T41" fmla="*/ 166 h 562"/>
                          <a:gd name="T42" fmla="*/ 132 w 1770"/>
                          <a:gd name="T43" fmla="*/ 210 h 562"/>
                          <a:gd name="T44" fmla="*/ 356 w 1770"/>
                          <a:gd name="T45" fmla="*/ 461 h 562"/>
                          <a:gd name="T46" fmla="*/ 446 w 1770"/>
                          <a:gd name="T47" fmla="*/ 370 h 562"/>
                          <a:gd name="T48" fmla="*/ 734 w 1770"/>
                          <a:gd name="T49" fmla="*/ 189 h 562"/>
                          <a:gd name="T50" fmla="*/ 643 w 1770"/>
                          <a:gd name="T51" fmla="*/ 99 h 562"/>
                          <a:gd name="T52" fmla="*/ 753 w 1770"/>
                          <a:gd name="T53" fmla="*/ 144 h 562"/>
                          <a:gd name="T54" fmla="*/ 1086 w 1770"/>
                          <a:gd name="T55" fmla="*/ 401 h 562"/>
                          <a:gd name="T56" fmla="*/ 996 w 1770"/>
                          <a:gd name="T57" fmla="*/ 311 h 562"/>
                          <a:gd name="T58" fmla="*/ 1086 w 1770"/>
                          <a:gd name="T59" fmla="*/ 401 h 562"/>
                          <a:gd name="T60" fmla="*/ 1678 w 1770"/>
                          <a:gd name="T61" fmla="*/ 224 h 562"/>
                          <a:gd name="T62" fmla="*/ 1521 w 1770"/>
                          <a:gd name="T63" fmla="*/ 67 h 562"/>
                          <a:gd name="T64" fmla="*/ 1457 w 1770"/>
                          <a:gd name="T65" fmla="*/ 67 h 562"/>
                          <a:gd name="T66" fmla="*/ 1333 w 1770"/>
                          <a:gd name="T67" fmla="*/ 367 h 562"/>
                          <a:gd name="T68" fmla="*/ 1625 w 1770"/>
                          <a:gd name="T69" fmla="*/ 392 h 562"/>
                          <a:gd name="T70" fmla="*/ 1502 w 1770"/>
                          <a:gd name="T71" fmla="*/ 288 h 562"/>
                          <a:gd name="T72" fmla="*/ 1625 w 1770"/>
                          <a:gd name="T73" fmla="*/ 392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70" h="562">
                            <a:moveTo>
                              <a:pt x="1670" y="75"/>
                            </a:moveTo>
                            <a:cubicBezTo>
                              <a:pt x="1623" y="28"/>
                              <a:pt x="1559" y="1"/>
                              <a:pt x="1493" y="0"/>
                            </a:cubicBezTo>
                            <a:cubicBezTo>
                              <a:pt x="1490" y="0"/>
                              <a:pt x="1488" y="0"/>
                              <a:pt x="1485" y="0"/>
                            </a:cubicBezTo>
                            <a:cubicBezTo>
                              <a:pt x="1345" y="2"/>
                              <a:pt x="1233" y="116"/>
                              <a:pt x="1233" y="256"/>
                            </a:cubicBezTo>
                            <a:cubicBezTo>
                              <a:pt x="1233" y="260"/>
                              <a:pt x="1233" y="264"/>
                              <a:pt x="1233" y="268"/>
                            </a:cubicBezTo>
                            <a:cubicBezTo>
                              <a:pt x="1159" y="305"/>
                              <a:pt x="1159" y="305"/>
                              <a:pt x="1159" y="305"/>
                            </a:cubicBezTo>
                            <a:cubicBezTo>
                              <a:pt x="1131" y="241"/>
                              <a:pt x="1056" y="210"/>
                              <a:pt x="991" y="238"/>
                            </a:cubicBezTo>
                            <a:cubicBezTo>
                              <a:pt x="983" y="241"/>
                              <a:pt x="976" y="245"/>
                              <a:pt x="970" y="250"/>
                            </a:cubicBezTo>
                            <a:cubicBezTo>
                              <a:pt x="815" y="166"/>
                              <a:pt x="815" y="166"/>
                              <a:pt x="815" y="166"/>
                            </a:cubicBezTo>
                            <a:cubicBezTo>
                              <a:pt x="816" y="159"/>
                              <a:pt x="817" y="151"/>
                              <a:pt x="817" y="144"/>
                            </a:cubicBezTo>
                            <a:cubicBezTo>
                              <a:pt x="817" y="73"/>
                              <a:pt x="759" y="16"/>
                              <a:pt x="689" y="16"/>
                            </a:cubicBezTo>
                            <a:cubicBezTo>
                              <a:pt x="618" y="16"/>
                              <a:pt x="561" y="73"/>
                              <a:pt x="561" y="144"/>
                            </a:cubicBezTo>
                            <a:cubicBezTo>
                              <a:pt x="561" y="166"/>
                              <a:pt x="566" y="188"/>
                              <a:pt x="577" y="208"/>
                            </a:cubicBezTo>
                            <a:cubicBezTo>
                              <a:pt x="467" y="306"/>
                              <a:pt x="467" y="306"/>
                              <a:pt x="467" y="306"/>
                            </a:cubicBezTo>
                            <a:cubicBezTo>
                              <a:pt x="425" y="280"/>
                              <a:pt x="372" y="282"/>
                              <a:pt x="330" y="309"/>
                            </a:cubicBezTo>
                            <a:cubicBezTo>
                              <a:pt x="195" y="229"/>
                              <a:pt x="195" y="229"/>
                              <a:pt x="195" y="229"/>
                            </a:cubicBezTo>
                            <a:cubicBezTo>
                              <a:pt x="218" y="182"/>
                              <a:pt x="198" y="125"/>
                              <a:pt x="151" y="102"/>
                            </a:cubicBezTo>
                            <a:cubicBezTo>
                              <a:pt x="103" y="79"/>
                              <a:pt x="46" y="99"/>
                              <a:pt x="23" y="146"/>
                            </a:cubicBezTo>
                            <a:cubicBezTo>
                              <a:pt x="0" y="194"/>
                              <a:pt x="20" y="251"/>
                              <a:pt x="68" y="274"/>
                            </a:cubicBezTo>
                            <a:cubicBezTo>
                              <a:pt x="94" y="287"/>
                              <a:pt x="125" y="287"/>
                              <a:pt x="151" y="274"/>
                            </a:cubicBezTo>
                            <a:cubicBezTo>
                              <a:pt x="154" y="278"/>
                              <a:pt x="157" y="281"/>
                              <a:pt x="161" y="283"/>
                            </a:cubicBezTo>
                            <a:cubicBezTo>
                              <a:pt x="287" y="358"/>
                              <a:pt x="287" y="358"/>
                              <a:pt x="287" y="358"/>
                            </a:cubicBezTo>
                            <a:cubicBezTo>
                              <a:pt x="255" y="421"/>
                              <a:pt x="280" y="498"/>
                              <a:pt x="343" y="530"/>
                            </a:cubicBezTo>
                            <a:cubicBezTo>
                              <a:pt x="406" y="562"/>
                              <a:pt x="483" y="537"/>
                              <a:pt x="515" y="474"/>
                            </a:cubicBezTo>
                            <a:cubicBezTo>
                              <a:pt x="535" y="435"/>
                              <a:pt x="534" y="389"/>
                              <a:pt x="512" y="352"/>
                            </a:cubicBezTo>
                            <a:cubicBezTo>
                              <a:pt x="622" y="253"/>
                              <a:pt x="622" y="253"/>
                              <a:pt x="622" y="253"/>
                            </a:cubicBezTo>
                            <a:cubicBezTo>
                              <a:pt x="673" y="284"/>
                              <a:pt x="737" y="276"/>
                              <a:pt x="779" y="235"/>
                            </a:cubicBezTo>
                            <a:cubicBezTo>
                              <a:pt x="782" y="231"/>
                              <a:pt x="785" y="228"/>
                              <a:pt x="788" y="224"/>
                            </a:cubicBezTo>
                            <a:cubicBezTo>
                              <a:pt x="926" y="299"/>
                              <a:pt x="926" y="299"/>
                              <a:pt x="926" y="299"/>
                            </a:cubicBezTo>
                            <a:cubicBezTo>
                              <a:pt x="895" y="362"/>
                              <a:pt x="921" y="439"/>
                              <a:pt x="984" y="471"/>
                            </a:cubicBezTo>
                            <a:cubicBezTo>
                              <a:pt x="1047" y="502"/>
                              <a:pt x="1124" y="476"/>
                              <a:pt x="1156" y="413"/>
                            </a:cubicBezTo>
                            <a:cubicBezTo>
                              <a:pt x="1162" y="400"/>
                              <a:pt x="1166" y="387"/>
                              <a:pt x="1168" y="372"/>
                            </a:cubicBezTo>
                            <a:cubicBezTo>
                              <a:pt x="1245" y="334"/>
                              <a:pt x="1245" y="334"/>
                              <a:pt x="1245" y="334"/>
                            </a:cubicBezTo>
                            <a:cubicBezTo>
                              <a:pt x="1256" y="369"/>
                              <a:pt x="1275" y="401"/>
                              <a:pt x="1299" y="428"/>
                            </a:cubicBezTo>
                            <a:cubicBezTo>
                              <a:pt x="1301" y="432"/>
                              <a:pt x="1303" y="436"/>
                              <a:pt x="1306" y="439"/>
                            </a:cubicBezTo>
                            <a:cubicBezTo>
                              <a:pt x="1309" y="442"/>
                              <a:pt x="1313" y="444"/>
                              <a:pt x="1317" y="446"/>
                            </a:cubicBezTo>
                            <a:cubicBezTo>
                              <a:pt x="1422" y="540"/>
                              <a:pt x="1584" y="532"/>
                              <a:pt x="1679" y="427"/>
                            </a:cubicBezTo>
                            <a:cubicBezTo>
                              <a:pt x="1770" y="326"/>
                              <a:pt x="1766" y="171"/>
                              <a:pt x="1670" y="75"/>
                            </a:cubicBezTo>
                            <a:close/>
                            <a:moveTo>
                              <a:pt x="132" y="210"/>
                            </a:moveTo>
                            <a:cubicBezTo>
                              <a:pt x="119" y="223"/>
                              <a:pt x="99" y="223"/>
                              <a:pt x="87" y="210"/>
                            </a:cubicBezTo>
                            <a:cubicBezTo>
                              <a:pt x="75" y="198"/>
                              <a:pt x="75" y="178"/>
                              <a:pt x="87" y="166"/>
                            </a:cubicBezTo>
                            <a:cubicBezTo>
                              <a:pt x="99" y="153"/>
                              <a:pt x="119" y="153"/>
                              <a:pt x="132" y="166"/>
                            </a:cubicBezTo>
                            <a:cubicBezTo>
                              <a:pt x="132" y="166"/>
                              <a:pt x="132" y="166"/>
                              <a:pt x="132" y="166"/>
                            </a:cubicBezTo>
                            <a:cubicBezTo>
                              <a:pt x="144" y="178"/>
                              <a:pt x="144" y="198"/>
                              <a:pt x="132" y="210"/>
                            </a:cubicBezTo>
                            <a:close/>
                            <a:moveTo>
                              <a:pt x="446" y="461"/>
                            </a:moveTo>
                            <a:cubicBezTo>
                              <a:pt x="421" y="486"/>
                              <a:pt x="381" y="486"/>
                              <a:pt x="356" y="461"/>
                            </a:cubicBezTo>
                            <a:cubicBezTo>
                              <a:pt x="331" y="436"/>
                              <a:pt x="331" y="395"/>
                              <a:pt x="356" y="370"/>
                            </a:cubicBezTo>
                            <a:cubicBezTo>
                              <a:pt x="381" y="345"/>
                              <a:pt x="421" y="345"/>
                              <a:pt x="446" y="370"/>
                            </a:cubicBezTo>
                            <a:cubicBezTo>
                              <a:pt x="471" y="395"/>
                              <a:pt x="471" y="436"/>
                              <a:pt x="446" y="461"/>
                            </a:cubicBezTo>
                            <a:close/>
                            <a:moveTo>
                              <a:pt x="734" y="189"/>
                            </a:moveTo>
                            <a:cubicBezTo>
                              <a:pt x="709" y="214"/>
                              <a:pt x="668" y="214"/>
                              <a:pt x="643" y="189"/>
                            </a:cubicBezTo>
                            <a:cubicBezTo>
                              <a:pt x="618" y="164"/>
                              <a:pt x="618" y="124"/>
                              <a:pt x="643" y="99"/>
                            </a:cubicBezTo>
                            <a:cubicBezTo>
                              <a:pt x="668" y="74"/>
                              <a:pt x="709" y="74"/>
                              <a:pt x="734" y="99"/>
                            </a:cubicBezTo>
                            <a:cubicBezTo>
                              <a:pt x="746" y="111"/>
                              <a:pt x="753" y="127"/>
                              <a:pt x="753" y="144"/>
                            </a:cubicBezTo>
                            <a:cubicBezTo>
                              <a:pt x="753" y="161"/>
                              <a:pt x="746" y="177"/>
                              <a:pt x="734" y="189"/>
                            </a:cubicBezTo>
                            <a:close/>
                            <a:moveTo>
                              <a:pt x="1086" y="401"/>
                            </a:moveTo>
                            <a:cubicBezTo>
                              <a:pt x="1061" y="426"/>
                              <a:pt x="1021" y="426"/>
                              <a:pt x="996" y="401"/>
                            </a:cubicBezTo>
                            <a:cubicBezTo>
                              <a:pt x="971" y="376"/>
                              <a:pt x="971" y="336"/>
                              <a:pt x="996" y="311"/>
                            </a:cubicBezTo>
                            <a:cubicBezTo>
                              <a:pt x="1021" y="286"/>
                              <a:pt x="1061" y="286"/>
                              <a:pt x="1086" y="311"/>
                            </a:cubicBezTo>
                            <a:cubicBezTo>
                              <a:pt x="1111" y="336"/>
                              <a:pt x="1111" y="376"/>
                              <a:pt x="1086" y="401"/>
                            </a:cubicBezTo>
                            <a:close/>
                            <a:moveTo>
                              <a:pt x="1521" y="67"/>
                            </a:moveTo>
                            <a:cubicBezTo>
                              <a:pt x="1602" y="80"/>
                              <a:pt x="1665" y="143"/>
                              <a:pt x="1678" y="224"/>
                            </a:cubicBezTo>
                            <a:cubicBezTo>
                              <a:pt x="1521" y="224"/>
                              <a:pt x="1521" y="224"/>
                              <a:pt x="1521" y="224"/>
                            </a:cubicBezTo>
                            <a:lnTo>
                              <a:pt x="1521" y="67"/>
                            </a:lnTo>
                            <a:close/>
                            <a:moveTo>
                              <a:pt x="1297" y="256"/>
                            </a:moveTo>
                            <a:cubicBezTo>
                              <a:pt x="1297" y="162"/>
                              <a:pt x="1365" y="82"/>
                              <a:pt x="1457" y="67"/>
                            </a:cubicBezTo>
                            <a:cubicBezTo>
                              <a:pt x="1457" y="243"/>
                              <a:pt x="1457" y="243"/>
                              <a:pt x="1457" y="243"/>
                            </a:cubicBezTo>
                            <a:cubicBezTo>
                              <a:pt x="1333" y="367"/>
                              <a:pt x="1333" y="367"/>
                              <a:pt x="1333" y="367"/>
                            </a:cubicBezTo>
                            <a:cubicBezTo>
                              <a:pt x="1309" y="335"/>
                              <a:pt x="1297" y="296"/>
                              <a:pt x="1297" y="256"/>
                            </a:cubicBezTo>
                            <a:close/>
                            <a:moveTo>
                              <a:pt x="1625" y="392"/>
                            </a:moveTo>
                            <a:cubicBezTo>
                              <a:pt x="1558" y="458"/>
                              <a:pt x="1454" y="467"/>
                              <a:pt x="1378" y="412"/>
                            </a:cubicBezTo>
                            <a:cubicBezTo>
                              <a:pt x="1502" y="288"/>
                              <a:pt x="1502" y="288"/>
                              <a:pt x="1502" y="288"/>
                            </a:cubicBezTo>
                            <a:cubicBezTo>
                              <a:pt x="1678" y="288"/>
                              <a:pt x="1678" y="288"/>
                              <a:pt x="1678" y="288"/>
                            </a:cubicBezTo>
                            <a:cubicBezTo>
                              <a:pt x="1672" y="327"/>
                              <a:pt x="1653" y="364"/>
                              <a:pt x="1625" y="3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69" name="Freeform 2371">
                        <a:extLst>
                          <a:ext uri="{FF2B5EF4-FFF2-40B4-BE49-F238E27FC236}">
                            <a16:creationId xmlns:a16="http://schemas.microsoft.com/office/drawing/2014/main" id="{47BDB722-3848-40BF-B09B-603444D3E657}"/>
                          </a:ext>
                        </a:extLst>
                      </p:cNvPr>
                      <p:cNvSpPr>
                        <a:spLocks noEditPoints="1"/>
                      </p:cNvSpPr>
                      <p:nvPr/>
                    </p:nvSpPr>
                    <p:spPr bwMode="auto">
                      <a:xfrm>
                        <a:off x="10544175" y="1547813"/>
                        <a:ext cx="576263" cy="346075"/>
                      </a:xfrm>
                      <a:custGeom>
                        <a:avLst/>
                        <a:gdLst>
                          <a:gd name="T0" fmla="*/ 1475 w 1512"/>
                          <a:gd name="T1" fmla="*/ 83 h 908"/>
                          <a:gd name="T2" fmla="*/ 1429 w 1512"/>
                          <a:gd name="T3" fmla="*/ 37 h 908"/>
                          <a:gd name="T4" fmla="*/ 1294 w 1512"/>
                          <a:gd name="T5" fmla="*/ 37 h 908"/>
                          <a:gd name="T6" fmla="*/ 705 w 1512"/>
                          <a:gd name="T7" fmla="*/ 626 h 908"/>
                          <a:gd name="T8" fmla="*/ 697 w 1512"/>
                          <a:gd name="T9" fmla="*/ 641 h 908"/>
                          <a:gd name="T10" fmla="*/ 652 w 1512"/>
                          <a:gd name="T11" fmla="*/ 818 h 908"/>
                          <a:gd name="T12" fmla="*/ 627 w 1512"/>
                          <a:gd name="T13" fmla="*/ 844 h 908"/>
                          <a:gd name="T14" fmla="*/ 32 w 1512"/>
                          <a:gd name="T15" fmla="*/ 844 h 908"/>
                          <a:gd name="T16" fmla="*/ 0 w 1512"/>
                          <a:gd name="T17" fmla="*/ 876 h 908"/>
                          <a:gd name="T18" fmla="*/ 32 w 1512"/>
                          <a:gd name="T19" fmla="*/ 908 h 908"/>
                          <a:gd name="T20" fmla="*/ 640 w 1512"/>
                          <a:gd name="T21" fmla="*/ 908 h 908"/>
                          <a:gd name="T22" fmla="*/ 663 w 1512"/>
                          <a:gd name="T23" fmla="*/ 899 h 908"/>
                          <a:gd name="T24" fmla="*/ 704 w 1512"/>
                          <a:gd name="T25" fmla="*/ 857 h 908"/>
                          <a:gd name="T26" fmla="*/ 871 w 1512"/>
                          <a:gd name="T27" fmla="*/ 815 h 908"/>
                          <a:gd name="T28" fmla="*/ 886 w 1512"/>
                          <a:gd name="T29" fmla="*/ 807 h 908"/>
                          <a:gd name="T30" fmla="*/ 1361 w 1512"/>
                          <a:gd name="T31" fmla="*/ 332 h 908"/>
                          <a:gd name="T32" fmla="*/ 1429 w 1512"/>
                          <a:gd name="T33" fmla="*/ 264 h 908"/>
                          <a:gd name="T34" fmla="*/ 1475 w 1512"/>
                          <a:gd name="T35" fmla="*/ 218 h 908"/>
                          <a:gd name="T36" fmla="*/ 1475 w 1512"/>
                          <a:gd name="T37" fmla="*/ 83 h 908"/>
                          <a:gd name="T38" fmla="*/ 727 w 1512"/>
                          <a:gd name="T39" fmla="*/ 785 h 908"/>
                          <a:gd name="T40" fmla="*/ 754 w 1512"/>
                          <a:gd name="T41" fmla="*/ 675 h 908"/>
                          <a:gd name="T42" fmla="*/ 837 w 1512"/>
                          <a:gd name="T43" fmla="*/ 758 h 908"/>
                          <a:gd name="T44" fmla="*/ 727 w 1512"/>
                          <a:gd name="T45" fmla="*/ 785 h 908"/>
                          <a:gd name="T46" fmla="*/ 886 w 1512"/>
                          <a:gd name="T47" fmla="*/ 716 h 908"/>
                          <a:gd name="T48" fmla="*/ 796 w 1512"/>
                          <a:gd name="T49" fmla="*/ 626 h 908"/>
                          <a:gd name="T50" fmla="*/ 1203 w 1512"/>
                          <a:gd name="T51" fmla="*/ 218 h 908"/>
                          <a:gd name="T52" fmla="*/ 1294 w 1512"/>
                          <a:gd name="T53" fmla="*/ 309 h 908"/>
                          <a:gd name="T54" fmla="*/ 886 w 1512"/>
                          <a:gd name="T55" fmla="*/ 716 h 908"/>
                          <a:gd name="T56" fmla="*/ 1339 w 1512"/>
                          <a:gd name="T57" fmla="*/ 264 h 908"/>
                          <a:gd name="T58" fmla="*/ 1248 w 1512"/>
                          <a:gd name="T59" fmla="*/ 173 h 908"/>
                          <a:gd name="T60" fmla="*/ 1271 w 1512"/>
                          <a:gd name="T61" fmla="*/ 151 h 908"/>
                          <a:gd name="T62" fmla="*/ 1361 w 1512"/>
                          <a:gd name="T63" fmla="*/ 241 h 908"/>
                          <a:gd name="T64" fmla="*/ 1339 w 1512"/>
                          <a:gd name="T65" fmla="*/ 264 h 908"/>
                          <a:gd name="T66" fmla="*/ 1429 w 1512"/>
                          <a:gd name="T67" fmla="*/ 173 h 908"/>
                          <a:gd name="T68" fmla="*/ 1407 w 1512"/>
                          <a:gd name="T69" fmla="*/ 196 h 908"/>
                          <a:gd name="T70" fmla="*/ 1316 w 1512"/>
                          <a:gd name="T71" fmla="*/ 105 h 908"/>
                          <a:gd name="T72" fmla="*/ 1339 w 1512"/>
                          <a:gd name="T73" fmla="*/ 83 h 908"/>
                          <a:gd name="T74" fmla="*/ 1384 w 1512"/>
                          <a:gd name="T75" fmla="*/ 83 h 908"/>
                          <a:gd name="T76" fmla="*/ 1429 w 1512"/>
                          <a:gd name="T77" fmla="*/ 128 h 908"/>
                          <a:gd name="T78" fmla="*/ 1429 w 1512"/>
                          <a:gd name="T79" fmla="*/ 173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2" h="908">
                            <a:moveTo>
                              <a:pt x="1475" y="83"/>
                            </a:moveTo>
                            <a:cubicBezTo>
                              <a:pt x="1429" y="37"/>
                              <a:pt x="1429" y="37"/>
                              <a:pt x="1429" y="37"/>
                            </a:cubicBezTo>
                            <a:cubicBezTo>
                              <a:pt x="1392" y="0"/>
                              <a:pt x="1331" y="0"/>
                              <a:pt x="1294" y="37"/>
                            </a:cubicBezTo>
                            <a:cubicBezTo>
                              <a:pt x="705" y="626"/>
                              <a:pt x="705" y="626"/>
                              <a:pt x="705" y="626"/>
                            </a:cubicBezTo>
                            <a:cubicBezTo>
                              <a:pt x="701" y="630"/>
                              <a:pt x="698" y="635"/>
                              <a:pt x="697" y="641"/>
                            </a:cubicBezTo>
                            <a:cubicBezTo>
                              <a:pt x="652" y="818"/>
                              <a:pt x="652" y="818"/>
                              <a:pt x="652" y="818"/>
                            </a:cubicBezTo>
                            <a:cubicBezTo>
                              <a:pt x="627" y="844"/>
                              <a:pt x="627" y="844"/>
                              <a:pt x="627" y="844"/>
                            </a:cubicBezTo>
                            <a:cubicBezTo>
                              <a:pt x="32" y="844"/>
                              <a:pt x="32" y="844"/>
                              <a:pt x="32" y="844"/>
                            </a:cubicBezTo>
                            <a:cubicBezTo>
                              <a:pt x="14" y="844"/>
                              <a:pt x="0" y="858"/>
                              <a:pt x="0" y="876"/>
                            </a:cubicBezTo>
                            <a:cubicBezTo>
                              <a:pt x="0" y="894"/>
                              <a:pt x="14" y="908"/>
                              <a:pt x="32" y="908"/>
                            </a:cubicBezTo>
                            <a:cubicBezTo>
                              <a:pt x="640" y="908"/>
                              <a:pt x="640" y="908"/>
                              <a:pt x="640" y="908"/>
                            </a:cubicBezTo>
                            <a:cubicBezTo>
                              <a:pt x="648" y="908"/>
                              <a:pt x="657" y="905"/>
                              <a:pt x="663" y="899"/>
                            </a:cubicBezTo>
                            <a:cubicBezTo>
                              <a:pt x="704" y="857"/>
                              <a:pt x="704" y="857"/>
                              <a:pt x="704" y="857"/>
                            </a:cubicBezTo>
                            <a:cubicBezTo>
                              <a:pt x="871" y="815"/>
                              <a:pt x="871" y="815"/>
                              <a:pt x="871" y="815"/>
                            </a:cubicBezTo>
                            <a:cubicBezTo>
                              <a:pt x="877" y="814"/>
                              <a:pt x="882" y="811"/>
                              <a:pt x="886" y="807"/>
                            </a:cubicBezTo>
                            <a:cubicBezTo>
                              <a:pt x="1361" y="332"/>
                              <a:pt x="1361" y="332"/>
                              <a:pt x="1361" y="332"/>
                            </a:cubicBezTo>
                            <a:cubicBezTo>
                              <a:pt x="1429" y="264"/>
                              <a:pt x="1429" y="264"/>
                              <a:pt x="1429" y="264"/>
                            </a:cubicBezTo>
                            <a:cubicBezTo>
                              <a:pt x="1475" y="218"/>
                              <a:pt x="1475" y="218"/>
                              <a:pt x="1475" y="218"/>
                            </a:cubicBezTo>
                            <a:cubicBezTo>
                              <a:pt x="1512" y="181"/>
                              <a:pt x="1512" y="120"/>
                              <a:pt x="1475" y="83"/>
                            </a:cubicBezTo>
                            <a:close/>
                            <a:moveTo>
                              <a:pt x="727" y="785"/>
                            </a:moveTo>
                            <a:cubicBezTo>
                              <a:pt x="754" y="675"/>
                              <a:pt x="754" y="675"/>
                              <a:pt x="754" y="675"/>
                            </a:cubicBezTo>
                            <a:cubicBezTo>
                              <a:pt x="837" y="758"/>
                              <a:pt x="837" y="758"/>
                              <a:pt x="837" y="758"/>
                            </a:cubicBezTo>
                            <a:lnTo>
                              <a:pt x="727" y="785"/>
                            </a:lnTo>
                            <a:close/>
                            <a:moveTo>
                              <a:pt x="886" y="716"/>
                            </a:moveTo>
                            <a:cubicBezTo>
                              <a:pt x="796" y="626"/>
                              <a:pt x="796" y="626"/>
                              <a:pt x="796" y="626"/>
                            </a:cubicBezTo>
                            <a:cubicBezTo>
                              <a:pt x="1203" y="218"/>
                              <a:pt x="1203" y="218"/>
                              <a:pt x="1203" y="218"/>
                            </a:cubicBezTo>
                            <a:cubicBezTo>
                              <a:pt x="1294" y="309"/>
                              <a:pt x="1294" y="309"/>
                              <a:pt x="1294" y="309"/>
                            </a:cubicBezTo>
                            <a:lnTo>
                              <a:pt x="886" y="716"/>
                            </a:lnTo>
                            <a:close/>
                            <a:moveTo>
                              <a:pt x="1339" y="264"/>
                            </a:moveTo>
                            <a:cubicBezTo>
                              <a:pt x="1248" y="173"/>
                              <a:pt x="1248" y="173"/>
                              <a:pt x="1248" y="173"/>
                            </a:cubicBezTo>
                            <a:cubicBezTo>
                              <a:pt x="1271" y="151"/>
                              <a:pt x="1271" y="151"/>
                              <a:pt x="1271" y="151"/>
                            </a:cubicBezTo>
                            <a:cubicBezTo>
                              <a:pt x="1361" y="241"/>
                              <a:pt x="1361" y="241"/>
                              <a:pt x="1361" y="241"/>
                            </a:cubicBezTo>
                            <a:lnTo>
                              <a:pt x="1339" y="264"/>
                            </a:lnTo>
                            <a:close/>
                            <a:moveTo>
                              <a:pt x="1429" y="173"/>
                            </a:moveTo>
                            <a:cubicBezTo>
                              <a:pt x="1407" y="196"/>
                              <a:pt x="1407" y="196"/>
                              <a:pt x="1407" y="196"/>
                            </a:cubicBezTo>
                            <a:cubicBezTo>
                              <a:pt x="1316" y="105"/>
                              <a:pt x="1316" y="105"/>
                              <a:pt x="1316" y="105"/>
                            </a:cubicBezTo>
                            <a:cubicBezTo>
                              <a:pt x="1339" y="83"/>
                              <a:pt x="1339" y="83"/>
                              <a:pt x="1339" y="83"/>
                            </a:cubicBezTo>
                            <a:cubicBezTo>
                              <a:pt x="1351" y="70"/>
                              <a:pt x="1372" y="70"/>
                              <a:pt x="1384" y="83"/>
                            </a:cubicBezTo>
                            <a:cubicBezTo>
                              <a:pt x="1429" y="128"/>
                              <a:pt x="1429" y="128"/>
                              <a:pt x="1429" y="128"/>
                            </a:cubicBezTo>
                            <a:cubicBezTo>
                              <a:pt x="1442" y="140"/>
                              <a:pt x="1442" y="161"/>
                              <a:pt x="1429" y="1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70" name="Oval 2372">
                        <a:extLst>
                          <a:ext uri="{FF2B5EF4-FFF2-40B4-BE49-F238E27FC236}">
                            <a16:creationId xmlns:a16="http://schemas.microsoft.com/office/drawing/2014/main" id="{F071B939-1B9D-42F7-A574-05FB11D4272A}"/>
                          </a:ext>
                        </a:extLst>
                      </p:cNvPr>
                      <p:cNvSpPr>
                        <a:spLocks noChangeArrowheads="1"/>
                      </p:cNvSpPr>
                      <p:nvPr/>
                    </p:nvSpPr>
                    <p:spPr bwMode="auto">
                      <a:xfrm>
                        <a:off x="10447338"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71" name="Oval 2373">
                        <a:extLst>
                          <a:ext uri="{FF2B5EF4-FFF2-40B4-BE49-F238E27FC236}">
                            <a16:creationId xmlns:a16="http://schemas.microsoft.com/office/drawing/2014/main" id="{7293740F-0520-4AFB-907B-5CFFB1445880}"/>
                          </a:ext>
                        </a:extLst>
                      </p:cNvPr>
                      <p:cNvSpPr>
                        <a:spLocks noChangeArrowheads="1"/>
                      </p:cNvSpPr>
                      <p:nvPr/>
                    </p:nvSpPr>
                    <p:spPr bwMode="auto">
                      <a:xfrm>
                        <a:off x="10483850"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72" name="Oval 2374">
                        <a:extLst>
                          <a:ext uri="{FF2B5EF4-FFF2-40B4-BE49-F238E27FC236}">
                            <a16:creationId xmlns:a16="http://schemas.microsoft.com/office/drawing/2014/main" id="{C9408A41-BDE9-4B2F-9192-68803E6180F0}"/>
                          </a:ext>
                        </a:extLst>
                      </p:cNvPr>
                      <p:cNvSpPr>
                        <a:spLocks noChangeArrowheads="1"/>
                      </p:cNvSpPr>
                      <p:nvPr/>
                    </p:nvSpPr>
                    <p:spPr bwMode="auto">
                      <a:xfrm>
                        <a:off x="10520363"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73" name="Freeform 2375">
                        <a:extLst>
                          <a:ext uri="{FF2B5EF4-FFF2-40B4-BE49-F238E27FC236}">
                            <a16:creationId xmlns:a16="http://schemas.microsoft.com/office/drawing/2014/main" id="{BE13856F-1A8C-4DBD-BE81-580DFA482DD5}"/>
                          </a:ext>
                        </a:extLst>
                      </p:cNvPr>
                      <p:cNvSpPr>
                        <a:spLocks noEditPoints="1"/>
                      </p:cNvSpPr>
                      <p:nvPr/>
                    </p:nvSpPr>
                    <p:spPr bwMode="auto">
                      <a:xfrm>
                        <a:off x="10447338" y="1539876"/>
                        <a:ext cx="341313" cy="73025"/>
                      </a:xfrm>
                      <a:custGeom>
                        <a:avLst/>
                        <a:gdLst>
                          <a:gd name="T0" fmla="*/ 896 w 896"/>
                          <a:gd name="T1" fmla="*/ 160 h 192"/>
                          <a:gd name="T2" fmla="*/ 896 w 896"/>
                          <a:gd name="T3" fmla="*/ 32 h 192"/>
                          <a:gd name="T4" fmla="*/ 864 w 896"/>
                          <a:gd name="T5" fmla="*/ 0 h 192"/>
                          <a:gd name="T6" fmla="*/ 32 w 896"/>
                          <a:gd name="T7" fmla="*/ 0 h 192"/>
                          <a:gd name="T8" fmla="*/ 0 w 896"/>
                          <a:gd name="T9" fmla="*/ 32 h 192"/>
                          <a:gd name="T10" fmla="*/ 0 w 896"/>
                          <a:gd name="T11" fmla="*/ 160 h 192"/>
                          <a:gd name="T12" fmla="*/ 32 w 896"/>
                          <a:gd name="T13" fmla="*/ 192 h 192"/>
                          <a:gd name="T14" fmla="*/ 864 w 896"/>
                          <a:gd name="T15" fmla="*/ 192 h 192"/>
                          <a:gd name="T16" fmla="*/ 896 w 896"/>
                          <a:gd name="T17" fmla="*/ 160 h 192"/>
                          <a:gd name="T18" fmla="*/ 832 w 896"/>
                          <a:gd name="T19" fmla="*/ 128 h 192"/>
                          <a:gd name="T20" fmla="*/ 64 w 896"/>
                          <a:gd name="T21" fmla="*/ 128 h 192"/>
                          <a:gd name="T22" fmla="*/ 64 w 896"/>
                          <a:gd name="T23" fmla="*/ 64 h 192"/>
                          <a:gd name="T24" fmla="*/ 832 w 896"/>
                          <a:gd name="T25" fmla="*/ 64 h 192"/>
                          <a:gd name="T26" fmla="*/ 832 w 896"/>
                          <a:gd name="T27" fmla="*/ 12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6" h="192">
                            <a:moveTo>
                              <a:pt x="896" y="160"/>
                            </a:moveTo>
                            <a:cubicBezTo>
                              <a:pt x="896" y="32"/>
                              <a:pt x="896" y="32"/>
                              <a:pt x="896" y="32"/>
                            </a:cubicBezTo>
                            <a:cubicBezTo>
                              <a:pt x="896" y="14"/>
                              <a:pt x="882" y="0"/>
                              <a:pt x="864" y="0"/>
                            </a:cubicBezTo>
                            <a:cubicBezTo>
                              <a:pt x="32" y="0"/>
                              <a:pt x="32" y="0"/>
                              <a:pt x="32" y="0"/>
                            </a:cubicBezTo>
                            <a:cubicBezTo>
                              <a:pt x="14" y="0"/>
                              <a:pt x="0" y="14"/>
                              <a:pt x="0" y="32"/>
                            </a:cubicBezTo>
                            <a:cubicBezTo>
                              <a:pt x="0" y="160"/>
                              <a:pt x="0" y="160"/>
                              <a:pt x="0" y="160"/>
                            </a:cubicBezTo>
                            <a:cubicBezTo>
                              <a:pt x="0" y="178"/>
                              <a:pt x="14" y="192"/>
                              <a:pt x="32" y="192"/>
                            </a:cubicBezTo>
                            <a:cubicBezTo>
                              <a:pt x="864" y="192"/>
                              <a:pt x="864" y="192"/>
                              <a:pt x="864" y="192"/>
                            </a:cubicBezTo>
                            <a:cubicBezTo>
                              <a:pt x="882" y="192"/>
                              <a:pt x="896" y="178"/>
                              <a:pt x="896" y="160"/>
                            </a:cubicBezTo>
                            <a:close/>
                            <a:moveTo>
                              <a:pt x="832" y="128"/>
                            </a:moveTo>
                            <a:cubicBezTo>
                              <a:pt x="64" y="128"/>
                              <a:pt x="64" y="128"/>
                              <a:pt x="64" y="128"/>
                            </a:cubicBezTo>
                            <a:cubicBezTo>
                              <a:pt x="64" y="64"/>
                              <a:pt x="64" y="64"/>
                              <a:pt x="64" y="64"/>
                            </a:cubicBezTo>
                            <a:cubicBezTo>
                              <a:pt x="832" y="64"/>
                              <a:pt x="832" y="64"/>
                              <a:pt x="832" y="64"/>
                            </a:cubicBezTo>
                            <a:lnTo>
                              <a:pt x="832"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74" name="Freeform 2376">
                        <a:extLst>
                          <a:ext uri="{FF2B5EF4-FFF2-40B4-BE49-F238E27FC236}">
                            <a16:creationId xmlns:a16="http://schemas.microsoft.com/office/drawing/2014/main" id="{C4B4623D-F1CE-4A92-ACD9-2764AAF7EA69}"/>
                          </a:ext>
                        </a:extLst>
                      </p:cNvPr>
                      <p:cNvSpPr>
                        <a:spLocks/>
                      </p:cNvSpPr>
                      <p:nvPr/>
                    </p:nvSpPr>
                    <p:spPr bwMode="auto">
                      <a:xfrm>
                        <a:off x="10447338" y="1625601"/>
                        <a:ext cx="315913" cy="23813"/>
                      </a:xfrm>
                      <a:custGeom>
                        <a:avLst/>
                        <a:gdLst>
                          <a:gd name="T0" fmla="*/ 832 w 832"/>
                          <a:gd name="T1" fmla="*/ 32 h 64"/>
                          <a:gd name="T2" fmla="*/ 800 w 832"/>
                          <a:gd name="T3" fmla="*/ 0 h 64"/>
                          <a:gd name="T4" fmla="*/ 32 w 832"/>
                          <a:gd name="T5" fmla="*/ 0 h 64"/>
                          <a:gd name="T6" fmla="*/ 0 w 832"/>
                          <a:gd name="T7" fmla="*/ 32 h 64"/>
                          <a:gd name="T8" fmla="*/ 32 w 832"/>
                          <a:gd name="T9" fmla="*/ 64 h 64"/>
                          <a:gd name="T10" fmla="*/ 800 w 832"/>
                          <a:gd name="T11" fmla="*/ 64 h 64"/>
                          <a:gd name="T12" fmla="*/ 832 w 832"/>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832" h="64">
                            <a:moveTo>
                              <a:pt x="832" y="32"/>
                            </a:moveTo>
                            <a:cubicBezTo>
                              <a:pt x="832" y="14"/>
                              <a:pt x="818" y="0"/>
                              <a:pt x="800" y="0"/>
                            </a:cubicBezTo>
                            <a:cubicBezTo>
                              <a:pt x="32" y="0"/>
                              <a:pt x="32" y="0"/>
                              <a:pt x="32" y="0"/>
                            </a:cubicBezTo>
                            <a:cubicBezTo>
                              <a:pt x="14" y="0"/>
                              <a:pt x="0" y="14"/>
                              <a:pt x="0" y="32"/>
                            </a:cubicBezTo>
                            <a:cubicBezTo>
                              <a:pt x="0" y="50"/>
                              <a:pt x="14" y="64"/>
                              <a:pt x="32" y="64"/>
                            </a:cubicBezTo>
                            <a:cubicBezTo>
                              <a:pt x="800" y="64"/>
                              <a:pt x="800" y="64"/>
                              <a:pt x="800" y="64"/>
                            </a:cubicBezTo>
                            <a:cubicBezTo>
                              <a:pt x="818" y="64"/>
                              <a:pt x="832" y="50"/>
                              <a:pt x="832"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75" name="Freeform 2377">
                        <a:extLst>
                          <a:ext uri="{FF2B5EF4-FFF2-40B4-BE49-F238E27FC236}">
                            <a16:creationId xmlns:a16="http://schemas.microsoft.com/office/drawing/2014/main" id="{51F2C96D-6CBD-47CE-AEC0-6716C6BA521C}"/>
                          </a:ext>
                        </a:extLst>
                      </p:cNvPr>
                      <p:cNvSpPr>
                        <a:spLocks/>
                      </p:cNvSpPr>
                      <p:nvPr/>
                    </p:nvSpPr>
                    <p:spPr bwMode="auto">
                      <a:xfrm>
                        <a:off x="10447338" y="1662113"/>
                        <a:ext cx="266700" cy="23813"/>
                      </a:xfrm>
                      <a:custGeom>
                        <a:avLst/>
                        <a:gdLst>
                          <a:gd name="T0" fmla="*/ 704 w 704"/>
                          <a:gd name="T1" fmla="*/ 32 h 64"/>
                          <a:gd name="T2" fmla="*/ 672 w 704"/>
                          <a:gd name="T3" fmla="*/ 0 h 64"/>
                          <a:gd name="T4" fmla="*/ 32 w 704"/>
                          <a:gd name="T5" fmla="*/ 0 h 64"/>
                          <a:gd name="T6" fmla="*/ 0 w 704"/>
                          <a:gd name="T7" fmla="*/ 32 h 64"/>
                          <a:gd name="T8" fmla="*/ 32 w 704"/>
                          <a:gd name="T9" fmla="*/ 64 h 64"/>
                          <a:gd name="T10" fmla="*/ 672 w 704"/>
                          <a:gd name="T11" fmla="*/ 64 h 64"/>
                          <a:gd name="T12" fmla="*/ 704 w 704"/>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704" h="64">
                            <a:moveTo>
                              <a:pt x="704" y="32"/>
                            </a:moveTo>
                            <a:cubicBezTo>
                              <a:pt x="704" y="14"/>
                              <a:pt x="690" y="0"/>
                              <a:pt x="672" y="0"/>
                            </a:cubicBezTo>
                            <a:cubicBezTo>
                              <a:pt x="32" y="0"/>
                              <a:pt x="32" y="0"/>
                              <a:pt x="32" y="0"/>
                            </a:cubicBezTo>
                            <a:cubicBezTo>
                              <a:pt x="14" y="0"/>
                              <a:pt x="0" y="14"/>
                              <a:pt x="0" y="32"/>
                            </a:cubicBezTo>
                            <a:cubicBezTo>
                              <a:pt x="0" y="50"/>
                              <a:pt x="14" y="64"/>
                              <a:pt x="32" y="64"/>
                            </a:cubicBezTo>
                            <a:cubicBezTo>
                              <a:pt x="672" y="64"/>
                              <a:pt x="672" y="64"/>
                              <a:pt x="672" y="64"/>
                            </a:cubicBezTo>
                            <a:cubicBezTo>
                              <a:pt x="690" y="64"/>
                              <a:pt x="704" y="50"/>
                              <a:pt x="70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76" name="Freeform 2378">
                        <a:extLst>
                          <a:ext uri="{FF2B5EF4-FFF2-40B4-BE49-F238E27FC236}">
                            <a16:creationId xmlns:a16="http://schemas.microsoft.com/office/drawing/2014/main" id="{40A86950-F766-43D5-B060-1591897FAA99}"/>
                          </a:ext>
                        </a:extLst>
                      </p:cNvPr>
                      <p:cNvSpPr>
                        <a:spLocks/>
                      </p:cNvSpPr>
                      <p:nvPr/>
                    </p:nvSpPr>
                    <p:spPr bwMode="auto">
                      <a:xfrm>
                        <a:off x="10447338" y="1698626"/>
                        <a:ext cx="169863" cy="23813"/>
                      </a:xfrm>
                      <a:custGeom>
                        <a:avLst/>
                        <a:gdLst>
                          <a:gd name="T0" fmla="*/ 448 w 448"/>
                          <a:gd name="T1" fmla="*/ 32 h 64"/>
                          <a:gd name="T2" fmla="*/ 416 w 448"/>
                          <a:gd name="T3" fmla="*/ 0 h 64"/>
                          <a:gd name="T4" fmla="*/ 32 w 448"/>
                          <a:gd name="T5" fmla="*/ 0 h 64"/>
                          <a:gd name="T6" fmla="*/ 0 w 448"/>
                          <a:gd name="T7" fmla="*/ 32 h 64"/>
                          <a:gd name="T8" fmla="*/ 32 w 448"/>
                          <a:gd name="T9" fmla="*/ 64 h 64"/>
                          <a:gd name="T10" fmla="*/ 416 w 448"/>
                          <a:gd name="T11" fmla="*/ 64 h 64"/>
                          <a:gd name="T12" fmla="*/ 448 w 448"/>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448" h="64">
                            <a:moveTo>
                              <a:pt x="448" y="32"/>
                            </a:moveTo>
                            <a:cubicBezTo>
                              <a:pt x="448" y="14"/>
                              <a:pt x="434" y="0"/>
                              <a:pt x="416" y="0"/>
                            </a:cubicBezTo>
                            <a:cubicBezTo>
                              <a:pt x="32" y="0"/>
                              <a:pt x="32" y="0"/>
                              <a:pt x="32" y="0"/>
                            </a:cubicBezTo>
                            <a:cubicBezTo>
                              <a:pt x="14" y="0"/>
                              <a:pt x="0" y="14"/>
                              <a:pt x="0" y="32"/>
                            </a:cubicBezTo>
                            <a:cubicBezTo>
                              <a:pt x="0" y="50"/>
                              <a:pt x="14" y="64"/>
                              <a:pt x="32" y="64"/>
                            </a:cubicBezTo>
                            <a:cubicBezTo>
                              <a:pt x="416" y="64"/>
                              <a:pt x="416" y="64"/>
                              <a:pt x="416" y="64"/>
                            </a:cubicBezTo>
                            <a:cubicBezTo>
                              <a:pt x="434" y="64"/>
                              <a:pt x="448" y="50"/>
                              <a:pt x="44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77" name="Freeform 2379">
                        <a:extLst>
                          <a:ext uri="{FF2B5EF4-FFF2-40B4-BE49-F238E27FC236}">
                            <a16:creationId xmlns:a16="http://schemas.microsoft.com/office/drawing/2014/main" id="{9CE82A6A-71B0-432C-9A3F-C42EF143E877}"/>
                          </a:ext>
                        </a:extLst>
                      </p:cNvPr>
                      <p:cNvSpPr>
                        <a:spLocks/>
                      </p:cNvSpPr>
                      <p:nvPr/>
                    </p:nvSpPr>
                    <p:spPr bwMode="auto">
                      <a:xfrm>
                        <a:off x="10629900" y="1698626"/>
                        <a:ext cx="36513" cy="23813"/>
                      </a:xfrm>
                      <a:custGeom>
                        <a:avLst/>
                        <a:gdLst>
                          <a:gd name="T0" fmla="*/ 64 w 96"/>
                          <a:gd name="T1" fmla="*/ 0 h 64"/>
                          <a:gd name="T2" fmla="*/ 32 w 96"/>
                          <a:gd name="T3" fmla="*/ 0 h 64"/>
                          <a:gd name="T4" fmla="*/ 0 w 96"/>
                          <a:gd name="T5" fmla="*/ 32 h 64"/>
                          <a:gd name="T6" fmla="*/ 32 w 96"/>
                          <a:gd name="T7" fmla="*/ 64 h 64"/>
                          <a:gd name="T8" fmla="*/ 64 w 96"/>
                          <a:gd name="T9" fmla="*/ 64 h 64"/>
                          <a:gd name="T10" fmla="*/ 96 w 96"/>
                          <a:gd name="T11" fmla="*/ 32 h 64"/>
                          <a:gd name="T12" fmla="*/ 64 w 96"/>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96" h="64">
                            <a:moveTo>
                              <a:pt x="64" y="0"/>
                            </a:moveTo>
                            <a:cubicBezTo>
                              <a:pt x="32" y="0"/>
                              <a:pt x="32" y="0"/>
                              <a:pt x="32" y="0"/>
                            </a:cubicBezTo>
                            <a:cubicBezTo>
                              <a:pt x="14" y="0"/>
                              <a:pt x="0" y="14"/>
                              <a:pt x="0" y="32"/>
                            </a:cubicBezTo>
                            <a:cubicBezTo>
                              <a:pt x="0" y="50"/>
                              <a:pt x="14" y="64"/>
                              <a:pt x="32" y="64"/>
                            </a:cubicBezTo>
                            <a:cubicBezTo>
                              <a:pt x="64" y="64"/>
                              <a:pt x="64" y="64"/>
                              <a:pt x="64" y="64"/>
                            </a:cubicBezTo>
                            <a:cubicBezTo>
                              <a:pt x="82" y="64"/>
                              <a:pt x="96" y="50"/>
                              <a:pt x="96" y="32"/>
                            </a:cubicBezTo>
                            <a:cubicBezTo>
                              <a:pt x="96" y="14"/>
                              <a:pt x="82"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78" name="Freeform 2380">
                        <a:extLst>
                          <a:ext uri="{FF2B5EF4-FFF2-40B4-BE49-F238E27FC236}">
                            <a16:creationId xmlns:a16="http://schemas.microsoft.com/office/drawing/2014/main" id="{4F9C42F9-61CC-4611-A9D0-4A4F50E59D26}"/>
                          </a:ext>
                        </a:extLst>
                      </p:cNvPr>
                      <p:cNvSpPr>
                        <a:spLocks noEditPoints="1"/>
                      </p:cNvSpPr>
                      <p:nvPr/>
                    </p:nvSpPr>
                    <p:spPr bwMode="auto">
                      <a:xfrm>
                        <a:off x="10447338" y="1795463"/>
                        <a:ext cx="84138" cy="98425"/>
                      </a:xfrm>
                      <a:custGeom>
                        <a:avLst/>
                        <a:gdLst>
                          <a:gd name="T0" fmla="*/ 192 w 224"/>
                          <a:gd name="T1" fmla="*/ 0 h 256"/>
                          <a:gd name="T2" fmla="*/ 32 w 224"/>
                          <a:gd name="T3" fmla="*/ 0 h 256"/>
                          <a:gd name="T4" fmla="*/ 0 w 224"/>
                          <a:gd name="T5" fmla="*/ 32 h 256"/>
                          <a:gd name="T6" fmla="*/ 0 w 224"/>
                          <a:gd name="T7" fmla="*/ 224 h 256"/>
                          <a:gd name="T8" fmla="*/ 32 w 224"/>
                          <a:gd name="T9" fmla="*/ 256 h 256"/>
                          <a:gd name="T10" fmla="*/ 192 w 224"/>
                          <a:gd name="T11" fmla="*/ 256 h 256"/>
                          <a:gd name="T12" fmla="*/ 224 w 224"/>
                          <a:gd name="T13" fmla="*/ 224 h 256"/>
                          <a:gd name="T14" fmla="*/ 224 w 224"/>
                          <a:gd name="T15" fmla="*/ 32 h 256"/>
                          <a:gd name="T16" fmla="*/ 192 w 224"/>
                          <a:gd name="T17" fmla="*/ 0 h 256"/>
                          <a:gd name="T18" fmla="*/ 160 w 224"/>
                          <a:gd name="T19" fmla="*/ 192 h 256"/>
                          <a:gd name="T20" fmla="*/ 64 w 224"/>
                          <a:gd name="T21" fmla="*/ 192 h 256"/>
                          <a:gd name="T22" fmla="*/ 64 w 224"/>
                          <a:gd name="T23" fmla="*/ 64 h 256"/>
                          <a:gd name="T24" fmla="*/ 160 w 224"/>
                          <a:gd name="T25" fmla="*/ 64 h 256"/>
                          <a:gd name="T26" fmla="*/ 160 w 224"/>
                          <a:gd name="T27" fmla="*/ 19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4" h="256">
                            <a:moveTo>
                              <a:pt x="192" y="0"/>
                            </a:moveTo>
                            <a:cubicBezTo>
                              <a:pt x="32" y="0"/>
                              <a:pt x="32" y="0"/>
                              <a:pt x="32" y="0"/>
                            </a:cubicBezTo>
                            <a:cubicBezTo>
                              <a:pt x="14" y="0"/>
                              <a:pt x="0" y="14"/>
                              <a:pt x="0" y="32"/>
                            </a:cubicBezTo>
                            <a:cubicBezTo>
                              <a:pt x="0" y="224"/>
                              <a:pt x="0" y="224"/>
                              <a:pt x="0" y="224"/>
                            </a:cubicBezTo>
                            <a:cubicBezTo>
                              <a:pt x="0" y="242"/>
                              <a:pt x="14" y="256"/>
                              <a:pt x="32" y="256"/>
                            </a:cubicBezTo>
                            <a:cubicBezTo>
                              <a:pt x="192" y="256"/>
                              <a:pt x="192" y="256"/>
                              <a:pt x="192" y="256"/>
                            </a:cubicBezTo>
                            <a:cubicBezTo>
                              <a:pt x="210" y="256"/>
                              <a:pt x="224" y="242"/>
                              <a:pt x="224" y="224"/>
                            </a:cubicBezTo>
                            <a:cubicBezTo>
                              <a:pt x="224" y="32"/>
                              <a:pt x="224" y="32"/>
                              <a:pt x="224" y="32"/>
                            </a:cubicBezTo>
                            <a:cubicBezTo>
                              <a:pt x="224" y="14"/>
                              <a:pt x="210" y="0"/>
                              <a:pt x="192" y="0"/>
                            </a:cubicBezTo>
                            <a:close/>
                            <a:moveTo>
                              <a:pt x="160" y="192"/>
                            </a:moveTo>
                            <a:cubicBezTo>
                              <a:pt x="64" y="192"/>
                              <a:pt x="64" y="192"/>
                              <a:pt x="64" y="192"/>
                            </a:cubicBezTo>
                            <a:cubicBezTo>
                              <a:pt x="64" y="64"/>
                              <a:pt x="64" y="64"/>
                              <a:pt x="64" y="64"/>
                            </a:cubicBezTo>
                            <a:cubicBezTo>
                              <a:pt x="160" y="64"/>
                              <a:pt x="160" y="64"/>
                              <a:pt x="160" y="64"/>
                            </a:cubicBezTo>
                            <a:lnTo>
                              <a:pt x="160"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79" name="Freeform 2381">
                        <a:extLst>
                          <a:ext uri="{FF2B5EF4-FFF2-40B4-BE49-F238E27FC236}">
                            <a16:creationId xmlns:a16="http://schemas.microsoft.com/office/drawing/2014/main" id="{EBB4356D-F319-43C0-BD4E-816FB984F42D}"/>
                          </a:ext>
                        </a:extLst>
                      </p:cNvPr>
                      <p:cNvSpPr>
                        <a:spLocks/>
                      </p:cNvSpPr>
                      <p:nvPr/>
                    </p:nvSpPr>
                    <p:spPr bwMode="auto">
                      <a:xfrm>
                        <a:off x="10544175" y="1831976"/>
                        <a:ext cx="122238" cy="25400"/>
                      </a:xfrm>
                      <a:custGeom>
                        <a:avLst/>
                        <a:gdLst>
                          <a:gd name="T0" fmla="*/ 32 w 320"/>
                          <a:gd name="T1" fmla="*/ 64 h 64"/>
                          <a:gd name="T2" fmla="*/ 288 w 320"/>
                          <a:gd name="T3" fmla="*/ 64 h 64"/>
                          <a:gd name="T4" fmla="*/ 320 w 320"/>
                          <a:gd name="T5" fmla="*/ 32 h 64"/>
                          <a:gd name="T6" fmla="*/ 288 w 320"/>
                          <a:gd name="T7" fmla="*/ 0 h 64"/>
                          <a:gd name="T8" fmla="*/ 32 w 320"/>
                          <a:gd name="T9" fmla="*/ 0 h 64"/>
                          <a:gd name="T10" fmla="*/ 0 w 320"/>
                          <a:gd name="T11" fmla="*/ 32 h 64"/>
                          <a:gd name="T12" fmla="*/ 32 w 320"/>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320" h="64">
                            <a:moveTo>
                              <a:pt x="32" y="64"/>
                            </a:moveTo>
                            <a:cubicBezTo>
                              <a:pt x="288" y="64"/>
                              <a:pt x="288" y="64"/>
                              <a:pt x="288" y="64"/>
                            </a:cubicBezTo>
                            <a:cubicBezTo>
                              <a:pt x="306" y="64"/>
                              <a:pt x="320" y="50"/>
                              <a:pt x="320" y="32"/>
                            </a:cubicBezTo>
                            <a:cubicBezTo>
                              <a:pt x="320" y="14"/>
                              <a:pt x="306" y="0"/>
                              <a:pt x="288" y="0"/>
                            </a:cubicBezTo>
                            <a:cubicBezTo>
                              <a:pt x="32" y="0"/>
                              <a:pt x="32" y="0"/>
                              <a:pt x="32" y="0"/>
                            </a:cubicBezTo>
                            <a:cubicBezTo>
                              <a:pt x="14" y="0"/>
                              <a:pt x="0" y="14"/>
                              <a:pt x="0" y="32"/>
                            </a:cubicBezTo>
                            <a:cubicBezTo>
                              <a:pt x="0" y="50"/>
                              <a:pt x="14" y="64"/>
                              <a:pt x="32"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80" name="Freeform 2382">
                        <a:extLst>
                          <a:ext uri="{FF2B5EF4-FFF2-40B4-BE49-F238E27FC236}">
                            <a16:creationId xmlns:a16="http://schemas.microsoft.com/office/drawing/2014/main" id="{656BD3EA-CD5F-4B86-8C6F-32FE626485AF}"/>
                          </a:ext>
                        </a:extLst>
                      </p:cNvPr>
                      <p:cNvSpPr>
                        <a:spLocks/>
                      </p:cNvSpPr>
                      <p:nvPr/>
                    </p:nvSpPr>
                    <p:spPr bwMode="auto">
                      <a:xfrm>
                        <a:off x="10544175" y="1795463"/>
                        <a:ext cx="49213" cy="23813"/>
                      </a:xfrm>
                      <a:custGeom>
                        <a:avLst/>
                        <a:gdLst>
                          <a:gd name="T0" fmla="*/ 32 w 128"/>
                          <a:gd name="T1" fmla="*/ 0 h 64"/>
                          <a:gd name="T2" fmla="*/ 0 w 128"/>
                          <a:gd name="T3" fmla="*/ 32 h 64"/>
                          <a:gd name="T4" fmla="*/ 32 w 128"/>
                          <a:gd name="T5" fmla="*/ 64 h 64"/>
                          <a:gd name="T6" fmla="*/ 96 w 128"/>
                          <a:gd name="T7" fmla="*/ 64 h 64"/>
                          <a:gd name="T8" fmla="*/ 128 w 128"/>
                          <a:gd name="T9" fmla="*/ 32 h 64"/>
                          <a:gd name="T10" fmla="*/ 96 w 128"/>
                          <a:gd name="T11" fmla="*/ 0 h 64"/>
                          <a:gd name="T12" fmla="*/ 32 w 128"/>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128" h="64">
                            <a:moveTo>
                              <a:pt x="32" y="0"/>
                            </a:moveTo>
                            <a:cubicBezTo>
                              <a:pt x="14" y="0"/>
                              <a:pt x="0" y="14"/>
                              <a:pt x="0" y="32"/>
                            </a:cubicBezTo>
                            <a:cubicBezTo>
                              <a:pt x="0" y="50"/>
                              <a:pt x="14" y="64"/>
                              <a:pt x="32" y="64"/>
                            </a:cubicBezTo>
                            <a:cubicBezTo>
                              <a:pt x="96" y="64"/>
                              <a:pt x="96" y="64"/>
                              <a:pt x="96" y="64"/>
                            </a:cubicBezTo>
                            <a:cubicBezTo>
                              <a:pt x="114" y="64"/>
                              <a:pt x="128" y="50"/>
                              <a:pt x="128" y="32"/>
                            </a:cubicBezTo>
                            <a:cubicBezTo>
                              <a:pt x="128" y="14"/>
                              <a:pt x="114" y="0"/>
                              <a:pt x="96" y="0"/>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grpSp>
                <p:grpSp>
                  <p:nvGrpSpPr>
                    <p:cNvPr id="645" name="Group 644">
                      <a:extLst>
                        <a:ext uri="{FF2B5EF4-FFF2-40B4-BE49-F238E27FC236}">
                          <a16:creationId xmlns:a16="http://schemas.microsoft.com/office/drawing/2014/main" id="{4D1173E4-D36D-483E-BA5A-9AA0E71DC2ED}"/>
                        </a:ext>
                      </a:extLst>
                    </p:cNvPr>
                    <p:cNvGrpSpPr/>
                    <p:nvPr/>
                  </p:nvGrpSpPr>
                  <p:grpSpPr>
                    <a:xfrm>
                      <a:off x="8357456" y="2040851"/>
                      <a:ext cx="375352" cy="380954"/>
                      <a:chOff x="1428750" y="3773488"/>
                      <a:chExt cx="1489075" cy="1511300"/>
                    </a:xfrm>
                  </p:grpSpPr>
                  <p:sp>
                    <p:nvSpPr>
                      <p:cNvPr id="663" name="Freeform 55">
                        <a:extLst>
                          <a:ext uri="{FF2B5EF4-FFF2-40B4-BE49-F238E27FC236}">
                            <a16:creationId xmlns:a16="http://schemas.microsoft.com/office/drawing/2014/main" id="{832213CC-FF93-444D-96AB-F91DD3175A58}"/>
                          </a:ext>
                        </a:extLst>
                      </p:cNvPr>
                      <p:cNvSpPr>
                        <a:spLocks noEditPoints="1"/>
                      </p:cNvSpPr>
                      <p:nvPr/>
                    </p:nvSpPr>
                    <p:spPr bwMode="auto">
                      <a:xfrm>
                        <a:off x="1428750" y="3773488"/>
                        <a:ext cx="1489075" cy="1511300"/>
                      </a:xfrm>
                      <a:custGeom>
                        <a:avLst/>
                        <a:gdLst>
                          <a:gd name="T0" fmla="*/ 1836 w 2026"/>
                          <a:gd name="T1" fmla="*/ 830 h 2057"/>
                          <a:gd name="T2" fmla="*/ 2000 w 2026"/>
                          <a:gd name="T3" fmla="*/ 886 h 2057"/>
                          <a:gd name="T4" fmla="*/ 2026 w 2026"/>
                          <a:gd name="T5" fmla="*/ 922 h 2057"/>
                          <a:gd name="T6" fmla="*/ 2026 w 2026"/>
                          <a:gd name="T7" fmla="*/ 1134 h 2057"/>
                          <a:gd name="T8" fmla="*/ 2000 w 2026"/>
                          <a:gd name="T9" fmla="*/ 1170 h 2057"/>
                          <a:gd name="T10" fmla="*/ 1836 w 2026"/>
                          <a:gd name="T11" fmla="*/ 1226 h 2057"/>
                          <a:gd name="T12" fmla="*/ 1768 w 2026"/>
                          <a:gd name="T13" fmla="*/ 1412 h 2057"/>
                          <a:gd name="T14" fmla="*/ 1858 w 2026"/>
                          <a:gd name="T15" fmla="*/ 1561 h 2057"/>
                          <a:gd name="T16" fmla="*/ 1855 w 2026"/>
                          <a:gd name="T17" fmla="*/ 1604 h 2057"/>
                          <a:gd name="T18" fmla="*/ 1718 w 2026"/>
                          <a:gd name="T19" fmla="*/ 1767 h 2057"/>
                          <a:gd name="T20" fmla="*/ 1676 w 2026"/>
                          <a:gd name="T21" fmla="*/ 1778 h 2057"/>
                          <a:gd name="T22" fmla="*/ 1514 w 2026"/>
                          <a:gd name="T23" fmla="*/ 1715 h 2057"/>
                          <a:gd name="T24" fmla="*/ 1342 w 2026"/>
                          <a:gd name="T25" fmla="*/ 1814 h 2057"/>
                          <a:gd name="T26" fmla="*/ 1315 w 2026"/>
                          <a:gd name="T27" fmla="*/ 1986 h 2057"/>
                          <a:gd name="T28" fmla="*/ 1285 w 2026"/>
                          <a:gd name="T29" fmla="*/ 2017 h 2057"/>
                          <a:gd name="T30" fmla="*/ 1076 w 2026"/>
                          <a:gd name="T31" fmla="*/ 2054 h 2057"/>
                          <a:gd name="T32" fmla="*/ 1037 w 2026"/>
                          <a:gd name="T33" fmla="*/ 2035 h 2057"/>
                          <a:gd name="T34" fmla="*/ 953 w 2026"/>
                          <a:gd name="T35" fmla="*/ 1883 h 2057"/>
                          <a:gd name="T36" fmla="*/ 757 w 2026"/>
                          <a:gd name="T37" fmla="*/ 1849 h 2057"/>
                          <a:gd name="T38" fmla="*/ 627 w 2026"/>
                          <a:gd name="T39" fmla="*/ 1963 h 2057"/>
                          <a:gd name="T40" fmla="*/ 583 w 2026"/>
                          <a:gd name="T41" fmla="*/ 1967 h 2057"/>
                          <a:gd name="T42" fmla="*/ 399 w 2026"/>
                          <a:gd name="T43" fmla="*/ 1861 h 2057"/>
                          <a:gd name="T44" fmla="*/ 381 w 2026"/>
                          <a:gd name="T45" fmla="*/ 1821 h 2057"/>
                          <a:gd name="T46" fmla="*/ 415 w 2026"/>
                          <a:gd name="T47" fmla="*/ 1651 h 2057"/>
                          <a:gd name="T48" fmla="*/ 287 w 2026"/>
                          <a:gd name="T49" fmla="*/ 1499 h 2057"/>
                          <a:gd name="T50" fmla="*/ 114 w 2026"/>
                          <a:gd name="T51" fmla="*/ 1502 h 2057"/>
                          <a:gd name="T52" fmla="*/ 78 w 2026"/>
                          <a:gd name="T53" fmla="*/ 1478 h 2057"/>
                          <a:gd name="T54" fmla="*/ 5 w 2026"/>
                          <a:gd name="T55" fmla="*/ 1278 h 2057"/>
                          <a:gd name="T56" fmla="*/ 17 w 2026"/>
                          <a:gd name="T57" fmla="*/ 1236 h 2057"/>
                          <a:gd name="T58" fmla="*/ 152 w 2026"/>
                          <a:gd name="T59" fmla="*/ 1127 h 2057"/>
                          <a:gd name="T60" fmla="*/ 152 w 2026"/>
                          <a:gd name="T61" fmla="*/ 929 h 2057"/>
                          <a:gd name="T62" fmla="*/ 17 w 2026"/>
                          <a:gd name="T63" fmla="*/ 820 h 2057"/>
                          <a:gd name="T64" fmla="*/ 5 w 2026"/>
                          <a:gd name="T65" fmla="*/ 778 h 2057"/>
                          <a:gd name="T66" fmla="*/ 78 w 2026"/>
                          <a:gd name="T67" fmla="*/ 578 h 2057"/>
                          <a:gd name="T68" fmla="*/ 114 w 2026"/>
                          <a:gd name="T69" fmla="*/ 554 h 2057"/>
                          <a:gd name="T70" fmla="*/ 287 w 2026"/>
                          <a:gd name="T71" fmla="*/ 557 h 2057"/>
                          <a:gd name="T72" fmla="*/ 415 w 2026"/>
                          <a:gd name="T73" fmla="*/ 405 h 2057"/>
                          <a:gd name="T74" fmla="*/ 381 w 2026"/>
                          <a:gd name="T75" fmla="*/ 235 h 2057"/>
                          <a:gd name="T76" fmla="*/ 399 w 2026"/>
                          <a:gd name="T77" fmla="*/ 195 h 2057"/>
                          <a:gd name="T78" fmla="*/ 583 w 2026"/>
                          <a:gd name="T79" fmla="*/ 89 h 2057"/>
                          <a:gd name="T80" fmla="*/ 627 w 2026"/>
                          <a:gd name="T81" fmla="*/ 93 h 2057"/>
                          <a:gd name="T82" fmla="*/ 757 w 2026"/>
                          <a:gd name="T83" fmla="*/ 208 h 2057"/>
                          <a:gd name="T84" fmla="*/ 953 w 2026"/>
                          <a:gd name="T85" fmla="*/ 173 h 2057"/>
                          <a:gd name="T86" fmla="*/ 1037 w 2026"/>
                          <a:gd name="T87" fmla="*/ 21 h 2057"/>
                          <a:gd name="T88" fmla="*/ 1076 w 2026"/>
                          <a:gd name="T89" fmla="*/ 2 h 2057"/>
                          <a:gd name="T90" fmla="*/ 1285 w 2026"/>
                          <a:gd name="T91" fmla="*/ 39 h 2057"/>
                          <a:gd name="T92" fmla="*/ 1315 w 2026"/>
                          <a:gd name="T93" fmla="*/ 70 h 2057"/>
                          <a:gd name="T94" fmla="*/ 1342 w 2026"/>
                          <a:gd name="T95" fmla="*/ 242 h 2057"/>
                          <a:gd name="T96" fmla="*/ 1514 w 2026"/>
                          <a:gd name="T97" fmla="*/ 341 h 2057"/>
                          <a:gd name="T98" fmla="*/ 1676 w 2026"/>
                          <a:gd name="T99" fmla="*/ 278 h 2057"/>
                          <a:gd name="T100" fmla="*/ 1718 w 2026"/>
                          <a:gd name="T101" fmla="*/ 289 h 2057"/>
                          <a:gd name="T102" fmla="*/ 1855 w 2026"/>
                          <a:gd name="T103" fmla="*/ 452 h 2057"/>
                          <a:gd name="T104" fmla="*/ 1858 w 2026"/>
                          <a:gd name="T105" fmla="*/ 495 h 2057"/>
                          <a:gd name="T106" fmla="*/ 1768 w 2026"/>
                          <a:gd name="T107" fmla="*/ 644 h 2057"/>
                          <a:gd name="T108" fmla="*/ 1836 w 2026"/>
                          <a:gd name="T109" fmla="*/ 830 h 2057"/>
                          <a:gd name="T110" fmla="*/ 1003 w 2026"/>
                          <a:gd name="T111" fmla="*/ 368 h 2057"/>
                          <a:gd name="T112" fmla="*/ 343 w 2026"/>
                          <a:gd name="T113" fmla="*/ 1028 h 2057"/>
                          <a:gd name="T114" fmla="*/ 1003 w 2026"/>
                          <a:gd name="T115" fmla="*/ 1688 h 2057"/>
                          <a:gd name="T116" fmla="*/ 1663 w 2026"/>
                          <a:gd name="T117" fmla="*/ 1028 h 2057"/>
                          <a:gd name="T118" fmla="*/ 1003 w 2026"/>
                          <a:gd name="T119" fmla="*/ 368 h 2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26" h="2057">
                            <a:moveTo>
                              <a:pt x="1836" y="830"/>
                            </a:moveTo>
                            <a:cubicBezTo>
                              <a:pt x="2000" y="886"/>
                              <a:pt x="2000" y="886"/>
                              <a:pt x="2000" y="886"/>
                            </a:cubicBezTo>
                            <a:cubicBezTo>
                              <a:pt x="2015" y="892"/>
                              <a:pt x="2026" y="906"/>
                              <a:pt x="2026" y="922"/>
                            </a:cubicBezTo>
                            <a:cubicBezTo>
                              <a:pt x="2026" y="1134"/>
                              <a:pt x="2026" y="1134"/>
                              <a:pt x="2026" y="1134"/>
                            </a:cubicBezTo>
                            <a:cubicBezTo>
                              <a:pt x="2026" y="1150"/>
                              <a:pt x="2015" y="1164"/>
                              <a:pt x="2000" y="1170"/>
                            </a:cubicBezTo>
                            <a:cubicBezTo>
                              <a:pt x="1836" y="1226"/>
                              <a:pt x="1836" y="1226"/>
                              <a:pt x="1836" y="1226"/>
                            </a:cubicBezTo>
                            <a:cubicBezTo>
                              <a:pt x="1768" y="1412"/>
                              <a:pt x="1768" y="1412"/>
                              <a:pt x="1768" y="1412"/>
                            </a:cubicBezTo>
                            <a:cubicBezTo>
                              <a:pt x="1858" y="1561"/>
                              <a:pt x="1858" y="1561"/>
                              <a:pt x="1858" y="1561"/>
                            </a:cubicBezTo>
                            <a:cubicBezTo>
                              <a:pt x="1866" y="1574"/>
                              <a:pt x="1865" y="1592"/>
                              <a:pt x="1855" y="1604"/>
                            </a:cubicBezTo>
                            <a:cubicBezTo>
                              <a:pt x="1718" y="1767"/>
                              <a:pt x="1718" y="1767"/>
                              <a:pt x="1718" y="1767"/>
                            </a:cubicBezTo>
                            <a:cubicBezTo>
                              <a:pt x="1708" y="1779"/>
                              <a:pt x="1691" y="1784"/>
                              <a:pt x="1676" y="1778"/>
                            </a:cubicBezTo>
                            <a:cubicBezTo>
                              <a:pt x="1514" y="1715"/>
                              <a:pt x="1514" y="1715"/>
                              <a:pt x="1514" y="1715"/>
                            </a:cubicBezTo>
                            <a:cubicBezTo>
                              <a:pt x="1342" y="1814"/>
                              <a:pt x="1342" y="1814"/>
                              <a:pt x="1342" y="1814"/>
                            </a:cubicBezTo>
                            <a:cubicBezTo>
                              <a:pt x="1315" y="1986"/>
                              <a:pt x="1315" y="1986"/>
                              <a:pt x="1315" y="1986"/>
                            </a:cubicBezTo>
                            <a:cubicBezTo>
                              <a:pt x="1313" y="2002"/>
                              <a:pt x="1301" y="2014"/>
                              <a:pt x="1285" y="2017"/>
                            </a:cubicBezTo>
                            <a:cubicBezTo>
                              <a:pt x="1076" y="2054"/>
                              <a:pt x="1076" y="2054"/>
                              <a:pt x="1076" y="2054"/>
                            </a:cubicBezTo>
                            <a:cubicBezTo>
                              <a:pt x="1060" y="2057"/>
                              <a:pt x="1044" y="2049"/>
                              <a:pt x="1037" y="2035"/>
                            </a:cubicBezTo>
                            <a:cubicBezTo>
                              <a:pt x="953" y="1883"/>
                              <a:pt x="953" y="1883"/>
                              <a:pt x="953" y="1883"/>
                            </a:cubicBezTo>
                            <a:cubicBezTo>
                              <a:pt x="757" y="1849"/>
                              <a:pt x="757" y="1849"/>
                              <a:pt x="757" y="1849"/>
                            </a:cubicBezTo>
                            <a:cubicBezTo>
                              <a:pt x="627" y="1963"/>
                              <a:pt x="627" y="1963"/>
                              <a:pt x="627" y="1963"/>
                            </a:cubicBezTo>
                            <a:cubicBezTo>
                              <a:pt x="615" y="1973"/>
                              <a:pt x="597" y="1975"/>
                              <a:pt x="583" y="1967"/>
                            </a:cubicBezTo>
                            <a:cubicBezTo>
                              <a:pt x="399" y="1861"/>
                              <a:pt x="399" y="1861"/>
                              <a:pt x="399" y="1861"/>
                            </a:cubicBezTo>
                            <a:cubicBezTo>
                              <a:pt x="385" y="1853"/>
                              <a:pt x="378" y="1837"/>
                              <a:pt x="381" y="1821"/>
                            </a:cubicBezTo>
                            <a:cubicBezTo>
                              <a:pt x="415" y="1651"/>
                              <a:pt x="415" y="1651"/>
                              <a:pt x="415" y="1651"/>
                            </a:cubicBezTo>
                            <a:cubicBezTo>
                              <a:pt x="287" y="1499"/>
                              <a:pt x="287" y="1499"/>
                              <a:pt x="287" y="1499"/>
                            </a:cubicBezTo>
                            <a:cubicBezTo>
                              <a:pt x="114" y="1502"/>
                              <a:pt x="114" y="1502"/>
                              <a:pt x="114" y="1502"/>
                            </a:cubicBezTo>
                            <a:cubicBezTo>
                              <a:pt x="98" y="1503"/>
                              <a:pt x="83" y="1493"/>
                              <a:pt x="78" y="1478"/>
                            </a:cubicBezTo>
                            <a:cubicBezTo>
                              <a:pt x="5" y="1278"/>
                              <a:pt x="5" y="1278"/>
                              <a:pt x="5" y="1278"/>
                            </a:cubicBezTo>
                            <a:cubicBezTo>
                              <a:pt x="0" y="1263"/>
                              <a:pt x="4" y="1246"/>
                              <a:pt x="17" y="1236"/>
                            </a:cubicBezTo>
                            <a:cubicBezTo>
                              <a:pt x="152" y="1127"/>
                              <a:pt x="152" y="1127"/>
                              <a:pt x="152" y="1127"/>
                            </a:cubicBezTo>
                            <a:cubicBezTo>
                              <a:pt x="152" y="929"/>
                              <a:pt x="152" y="929"/>
                              <a:pt x="152" y="929"/>
                            </a:cubicBezTo>
                            <a:cubicBezTo>
                              <a:pt x="17" y="820"/>
                              <a:pt x="17" y="820"/>
                              <a:pt x="17" y="820"/>
                            </a:cubicBezTo>
                            <a:cubicBezTo>
                              <a:pt x="4" y="810"/>
                              <a:pt x="0" y="793"/>
                              <a:pt x="5" y="778"/>
                            </a:cubicBezTo>
                            <a:cubicBezTo>
                              <a:pt x="78" y="578"/>
                              <a:pt x="78" y="578"/>
                              <a:pt x="78" y="578"/>
                            </a:cubicBezTo>
                            <a:cubicBezTo>
                              <a:pt x="83" y="563"/>
                              <a:pt x="98" y="553"/>
                              <a:pt x="114" y="554"/>
                            </a:cubicBezTo>
                            <a:cubicBezTo>
                              <a:pt x="287" y="557"/>
                              <a:pt x="287" y="557"/>
                              <a:pt x="287" y="557"/>
                            </a:cubicBezTo>
                            <a:cubicBezTo>
                              <a:pt x="415" y="405"/>
                              <a:pt x="415" y="405"/>
                              <a:pt x="415" y="405"/>
                            </a:cubicBezTo>
                            <a:cubicBezTo>
                              <a:pt x="381" y="235"/>
                              <a:pt x="381" y="235"/>
                              <a:pt x="381" y="235"/>
                            </a:cubicBezTo>
                            <a:cubicBezTo>
                              <a:pt x="378" y="219"/>
                              <a:pt x="385" y="203"/>
                              <a:pt x="399" y="195"/>
                            </a:cubicBezTo>
                            <a:cubicBezTo>
                              <a:pt x="583" y="89"/>
                              <a:pt x="583" y="89"/>
                              <a:pt x="583" y="89"/>
                            </a:cubicBezTo>
                            <a:cubicBezTo>
                              <a:pt x="597" y="81"/>
                              <a:pt x="615" y="83"/>
                              <a:pt x="627" y="93"/>
                            </a:cubicBezTo>
                            <a:cubicBezTo>
                              <a:pt x="757" y="208"/>
                              <a:pt x="757" y="208"/>
                              <a:pt x="757" y="208"/>
                            </a:cubicBezTo>
                            <a:cubicBezTo>
                              <a:pt x="953" y="173"/>
                              <a:pt x="953" y="173"/>
                              <a:pt x="953" y="173"/>
                            </a:cubicBezTo>
                            <a:cubicBezTo>
                              <a:pt x="1037" y="21"/>
                              <a:pt x="1037" y="21"/>
                              <a:pt x="1037" y="21"/>
                            </a:cubicBezTo>
                            <a:cubicBezTo>
                              <a:pt x="1044" y="7"/>
                              <a:pt x="1060" y="0"/>
                              <a:pt x="1076" y="2"/>
                            </a:cubicBezTo>
                            <a:cubicBezTo>
                              <a:pt x="1285" y="39"/>
                              <a:pt x="1285" y="39"/>
                              <a:pt x="1285" y="39"/>
                            </a:cubicBezTo>
                            <a:cubicBezTo>
                              <a:pt x="1301" y="42"/>
                              <a:pt x="1313" y="54"/>
                              <a:pt x="1315" y="70"/>
                            </a:cubicBezTo>
                            <a:cubicBezTo>
                              <a:pt x="1342" y="242"/>
                              <a:pt x="1342" y="242"/>
                              <a:pt x="1342" y="242"/>
                            </a:cubicBezTo>
                            <a:cubicBezTo>
                              <a:pt x="1514" y="341"/>
                              <a:pt x="1514" y="341"/>
                              <a:pt x="1514" y="341"/>
                            </a:cubicBezTo>
                            <a:cubicBezTo>
                              <a:pt x="1676" y="278"/>
                              <a:pt x="1676" y="278"/>
                              <a:pt x="1676" y="278"/>
                            </a:cubicBezTo>
                            <a:cubicBezTo>
                              <a:pt x="1691" y="273"/>
                              <a:pt x="1708" y="277"/>
                              <a:pt x="1718" y="289"/>
                            </a:cubicBezTo>
                            <a:cubicBezTo>
                              <a:pt x="1855" y="452"/>
                              <a:pt x="1855" y="452"/>
                              <a:pt x="1855" y="452"/>
                            </a:cubicBezTo>
                            <a:cubicBezTo>
                              <a:pt x="1865" y="464"/>
                              <a:pt x="1866" y="482"/>
                              <a:pt x="1858" y="495"/>
                            </a:cubicBezTo>
                            <a:cubicBezTo>
                              <a:pt x="1768" y="644"/>
                              <a:pt x="1768" y="644"/>
                              <a:pt x="1768" y="644"/>
                            </a:cubicBezTo>
                            <a:lnTo>
                              <a:pt x="1836" y="830"/>
                            </a:lnTo>
                            <a:close/>
                            <a:moveTo>
                              <a:pt x="1003" y="368"/>
                            </a:moveTo>
                            <a:cubicBezTo>
                              <a:pt x="638" y="368"/>
                              <a:pt x="343" y="664"/>
                              <a:pt x="343" y="1028"/>
                            </a:cubicBezTo>
                            <a:cubicBezTo>
                              <a:pt x="343" y="1392"/>
                              <a:pt x="638" y="1688"/>
                              <a:pt x="1003" y="1688"/>
                            </a:cubicBezTo>
                            <a:cubicBezTo>
                              <a:pt x="1367" y="1688"/>
                              <a:pt x="1663" y="1392"/>
                              <a:pt x="1663" y="1028"/>
                            </a:cubicBezTo>
                            <a:cubicBezTo>
                              <a:pt x="1663" y="664"/>
                              <a:pt x="1367" y="368"/>
                              <a:pt x="1003" y="368"/>
                            </a:cubicBezTo>
                            <a:close/>
                          </a:path>
                        </a:pathLst>
                      </a:custGeom>
                      <a:noFill/>
                      <a:ln w="6350" cap="rnd">
                        <a:solidFill>
                          <a:sysClr val="window" lastClr="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64" name="Freeform 140">
                        <a:extLst>
                          <a:ext uri="{FF2B5EF4-FFF2-40B4-BE49-F238E27FC236}">
                            <a16:creationId xmlns:a16="http://schemas.microsoft.com/office/drawing/2014/main" id="{DF5D5C4F-E2F8-49D8-AE2E-004587D54772}"/>
                          </a:ext>
                        </a:extLst>
                      </p:cNvPr>
                      <p:cNvSpPr>
                        <a:spLocks/>
                      </p:cNvSpPr>
                      <p:nvPr/>
                    </p:nvSpPr>
                    <p:spPr bwMode="auto">
                      <a:xfrm rot="5400000">
                        <a:off x="1999710" y="4114928"/>
                        <a:ext cx="361950" cy="837946"/>
                      </a:xfrm>
                      <a:custGeom>
                        <a:avLst/>
                        <a:gdLst>
                          <a:gd name="T0" fmla="*/ 114 w 228"/>
                          <a:gd name="T1" fmla="*/ 0 h 167"/>
                          <a:gd name="T2" fmla="*/ 228 w 228"/>
                          <a:gd name="T3" fmla="*/ 91 h 167"/>
                          <a:gd name="T4" fmla="*/ 176 w 228"/>
                          <a:gd name="T5" fmla="*/ 91 h 167"/>
                          <a:gd name="T6" fmla="*/ 176 w 228"/>
                          <a:gd name="T7" fmla="*/ 167 h 167"/>
                          <a:gd name="T8" fmla="*/ 51 w 228"/>
                          <a:gd name="T9" fmla="*/ 167 h 167"/>
                          <a:gd name="T10" fmla="*/ 51 w 228"/>
                          <a:gd name="T11" fmla="*/ 91 h 167"/>
                          <a:gd name="T12" fmla="*/ 0 w 228"/>
                          <a:gd name="T13" fmla="*/ 91 h 167"/>
                          <a:gd name="T14" fmla="*/ 114 w 228"/>
                          <a:gd name="T15" fmla="*/ 0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8" h="167">
                            <a:moveTo>
                              <a:pt x="114" y="0"/>
                            </a:moveTo>
                            <a:lnTo>
                              <a:pt x="228" y="91"/>
                            </a:lnTo>
                            <a:lnTo>
                              <a:pt x="176" y="91"/>
                            </a:lnTo>
                            <a:lnTo>
                              <a:pt x="176" y="167"/>
                            </a:lnTo>
                            <a:lnTo>
                              <a:pt x="51" y="167"/>
                            </a:lnTo>
                            <a:lnTo>
                              <a:pt x="51" y="91"/>
                            </a:lnTo>
                            <a:lnTo>
                              <a:pt x="0" y="91"/>
                            </a:lnTo>
                            <a:lnTo>
                              <a:pt x="114" y="0"/>
                            </a:lnTo>
                            <a:close/>
                          </a:path>
                        </a:pathLst>
                      </a:custGeom>
                      <a:noFill/>
                      <a:ln w="6350" cap="rnd">
                        <a:solidFill>
                          <a:sysClr val="window" lastClr="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grpSp>
                  <p:nvGrpSpPr>
                    <p:cNvPr id="646" name="Group 645">
                      <a:extLst>
                        <a:ext uri="{FF2B5EF4-FFF2-40B4-BE49-F238E27FC236}">
                          <a16:creationId xmlns:a16="http://schemas.microsoft.com/office/drawing/2014/main" id="{EB678DD1-2552-4E04-8259-C8A76CC26B3A}"/>
                        </a:ext>
                      </a:extLst>
                    </p:cNvPr>
                    <p:cNvGrpSpPr/>
                    <p:nvPr/>
                  </p:nvGrpSpPr>
                  <p:grpSpPr>
                    <a:xfrm>
                      <a:off x="7631376" y="2066729"/>
                      <a:ext cx="231056" cy="329198"/>
                      <a:chOff x="5083176" y="4824413"/>
                      <a:chExt cx="654050" cy="931862"/>
                    </a:xfrm>
                    <a:solidFill>
                      <a:sysClr val="window" lastClr="FFFFFF"/>
                    </a:solidFill>
                  </p:grpSpPr>
                  <p:sp>
                    <p:nvSpPr>
                      <p:cNvPr id="649" name="Freeform 450">
                        <a:extLst>
                          <a:ext uri="{FF2B5EF4-FFF2-40B4-BE49-F238E27FC236}">
                            <a16:creationId xmlns:a16="http://schemas.microsoft.com/office/drawing/2014/main" id="{31A73DB8-6C31-41B4-8AE2-BEC464D3C150}"/>
                          </a:ext>
                        </a:extLst>
                      </p:cNvPr>
                      <p:cNvSpPr>
                        <a:spLocks noEditPoints="1"/>
                      </p:cNvSpPr>
                      <p:nvPr/>
                    </p:nvSpPr>
                    <p:spPr bwMode="auto">
                      <a:xfrm>
                        <a:off x="5083176" y="5124450"/>
                        <a:ext cx="520700" cy="473075"/>
                      </a:xfrm>
                      <a:custGeom>
                        <a:avLst/>
                        <a:gdLst>
                          <a:gd name="T0" fmla="*/ 181 w 191"/>
                          <a:gd name="T1" fmla="*/ 174 h 174"/>
                          <a:gd name="T2" fmla="*/ 10 w 191"/>
                          <a:gd name="T3" fmla="*/ 174 h 174"/>
                          <a:gd name="T4" fmla="*/ 0 w 191"/>
                          <a:gd name="T5" fmla="*/ 164 h 174"/>
                          <a:gd name="T6" fmla="*/ 0 w 191"/>
                          <a:gd name="T7" fmla="*/ 10 h 174"/>
                          <a:gd name="T8" fmla="*/ 10 w 191"/>
                          <a:gd name="T9" fmla="*/ 0 h 174"/>
                          <a:gd name="T10" fmla="*/ 181 w 191"/>
                          <a:gd name="T11" fmla="*/ 0 h 174"/>
                          <a:gd name="T12" fmla="*/ 191 w 191"/>
                          <a:gd name="T13" fmla="*/ 10 h 174"/>
                          <a:gd name="T14" fmla="*/ 191 w 191"/>
                          <a:gd name="T15" fmla="*/ 164 h 174"/>
                          <a:gd name="T16" fmla="*/ 181 w 191"/>
                          <a:gd name="T17" fmla="*/ 174 h 174"/>
                          <a:gd name="T18" fmla="*/ 10 w 191"/>
                          <a:gd name="T19" fmla="*/ 6 h 174"/>
                          <a:gd name="T20" fmla="*/ 6 w 191"/>
                          <a:gd name="T21" fmla="*/ 10 h 174"/>
                          <a:gd name="T22" fmla="*/ 6 w 191"/>
                          <a:gd name="T23" fmla="*/ 164 h 174"/>
                          <a:gd name="T24" fmla="*/ 10 w 191"/>
                          <a:gd name="T25" fmla="*/ 168 h 174"/>
                          <a:gd name="T26" fmla="*/ 181 w 191"/>
                          <a:gd name="T27" fmla="*/ 168 h 174"/>
                          <a:gd name="T28" fmla="*/ 185 w 191"/>
                          <a:gd name="T29" fmla="*/ 164 h 174"/>
                          <a:gd name="T30" fmla="*/ 185 w 191"/>
                          <a:gd name="T31" fmla="*/ 10 h 174"/>
                          <a:gd name="T32" fmla="*/ 181 w 191"/>
                          <a:gd name="T33" fmla="*/ 6 h 174"/>
                          <a:gd name="T34" fmla="*/ 10 w 191"/>
                          <a:gd name="T35" fmla="*/ 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1" h="174">
                            <a:moveTo>
                              <a:pt x="181" y="174"/>
                            </a:moveTo>
                            <a:cubicBezTo>
                              <a:pt x="10" y="174"/>
                              <a:pt x="10" y="174"/>
                              <a:pt x="10" y="174"/>
                            </a:cubicBezTo>
                            <a:cubicBezTo>
                              <a:pt x="6" y="174"/>
                              <a:pt x="0" y="172"/>
                              <a:pt x="0" y="164"/>
                            </a:cubicBezTo>
                            <a:cubicBezTo>
                              <a:pt x="0" y="10"/>
                              <a:pt x="0" y="10"/>
                              <a:pt x="0" y="10"/>
                            </a:cubicBezTo>
                            <a:cubicBezTo>
                              <a:pt x="0" y="3"/>
                              <a:pt x="6" y="0"/>
                              <a:pt x="10" y="0"/>
                            </a:cubicBezTo>
                            <a:cubicBezTo>
                              <a:pt x="181" y="0"/>
                              <a:pt x="181" y="0"/>
                              <a:pt x="181" y="0"/>
                            </a:cubicBezTo>
                            <a:cubicBezTo>
                              <a:pt x="185" y="0"/>
                              <a:pt x="191" y="3"/>
                              <a:pt x="191" y="10"/>
                            </a:cubicBezTo>
                            <a:cubicBezTo>
                              <a:pt x="191" y="164"/>
                              <a:pt x="191" y="164"/>
                              <a:pt x="191" y="164"/>
                            </a:cubicBezTo>
                            <a:cubicBezTo>
                              <a:pt x="191" y="172"/>
                              <a:pt x="185" y="174"/>
                              <a:pt x="181" y="174"/>
                            </a:cubicBezTo>
                            <a:close/>
                            <a:moveTo>
                              <a:pt x="10" y="6"/>
                            </a:moveTo>
                            <a:cubicBezTo>
                              <a:pt x="9" y="6"/>
                              <a:pt x="6" y="7"/>
                              <a:pt x="6" y="10"/>
                            </a:cubicBezTo>
                            <a:cubicBezTo>
                              <a:pt x="6" y="164"/>
                              <a:pt x="6" y="164"/>
                              <a:pt x="6" y="164"/>
                            </a:cubicBezTo>
                            <a:cubicBezTo>
                              <a:pt x="6" y="168"/>
                              <a:pt x="9" y="168"/>
                              <a:pt x="10" y="168"/>
                            </a:cubicBezTo>
                            <a:cubicBezTo>
                              <a:pt x="181" y="168"/>
                              <a:pt x="181" y="168"/>
                              <a:pt x="181" y="168"/>
                            </a:cubicBezTo>
                            <a:cubicBezTo>
                              <a:pt x="182" y="168"/>
                              <a:pt x="185" y="168"/>
                              <a:pt x="185" y="164"/>
                            </a:cubicBezTo>
                            <a:cubicBezTo>
                              <a:pt x="185" y="10"/>
                              <a:pt x="185" y="10"/>
                              <a:pt x="185" y="10"/>
                            </a:cubicBezTo>
                            <a:cubicBezTo>
                              <a:pt x="185" y="6"/>
                              <a:pt x="182" y="6"/>
                              <a:pt x="181" y="6"/>
                            </a:cubicBezTo>
                            <a:lnTo>
                              <a:pt x="1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50" name="Freeform 451">
                        <a:extLst>
                          <a:ext uri="{FF2B5EF4-FFF2-40B4-BE49-F238E27FC236}">
                            <a16:creationId xmlns:a16="http://schemas.microsoft.com/office/drawing/2014/main" id="{0A053B8A-6E42-4754-9524-B17406953B6B}"/>
                          </a:ext>
                        </a:extLst>
                      </p:cNvPr>
                      <p:cNvSpPr>
                        <a:spLocks noEditPoints="1"/>
                      </p:cNvSpPr>
                      <p:nvPr/>
                    </p:nvSpPr>
                    <p:spPr bwMode="auto">
                      <a:xfrm>
                        <a:off x="5083176" y="5124450"/>
                        <a:ext cx="520700" cy="92075"/>
                      </a:xfrm>
                      <a:custGeom>
                        <a:avLst/>
                        <a:gdLst>
                          <a:gd name="T0" fmla="*/ 188 w 191"/>
                          <a:gd name="T1" fmla="*/ 34 h 34"/>
                          <a:gd name="T2" fmla="*/ 3 w 191"/>
                          <a:gd name="T3" fmla="*/ 34 h 34"/>
                          <a:gd name="T4" fmla="*/ 0 w 191"/>
                          <a:gd name="T5" fmla="*/ 31 h 34"/>
                          <a:gd name="T6" fmla="*/ 0 w 191"/>
                          <a:gd name="T7" fmla="*/ 10 h 34"/>
                          <a:gd name="T8" fmla="*/ 10 w 191"/>
                          <a:gd name="T9" fmla="*/ 0 h 34"/>
                          <a:gd name="T10" fmla="*/ 181 w 191"/>
                          <a:gd name="T11" fmla="*/ 0 h 34"/>
                          <a:gd name="T12" fmla="*/ 191 w 191"/>
                          <a:gd name="T13" fmla="*/ 10 h 34"/>
                          <a:gd name="T14" fmla="*/ 191 w 191"/>
                          <a:gd name="T15" fmla="*/ 31 h 34"/>
                          <a:gd name="T16" fmla="*/ 188 w 191"/>
                          <a:gd name="T17" fmla="*/ 34 h 34"/>
                          <a:gd name="T18" fmla="*/ 6 w 191"/>
                          <a:gd name="T19" fmla="*/ 28 h 34"/>
                          <a:gd name="T20" fmla="*/ 185 w 191"/>
                          <a:gd name="T21" fmla="*/ 28 h 34"/>
                          <a:gd name="T22" fmla="*/ 185 w 191"/>
                          <a:gd name="T23" fmla="*/ 10 h 34"/>
                          <a:gd name="T24" fmla="*/ 181 w 191"/>
                          <a:gd name="T25" fmla="*/ 6 h 34"/>
                          <a:gd name="T26" fmla="*/ 10 w 191"/>
                          <a:gd name="T27" fmla="*/ 6 h 34"/>
                          <a:gd name="T28" fmla="*/ 6 w 191"/>
                          <a:gd name="T29" fmla="*/ 10 h 34"/>
                          <a:gd name="T30" fmla="*/ 6 w 191"/>
                          <a:gd name="T31"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34">
                            <a:moveTo>
                              <a:pt x="188" y="34"/>
                            </a:moveTo>
                            <a:cubicBezTo>
                              <a:pt x="3" y="34"/>
                              <a:pt x="3" y="34"/>
                              <a:pt x="3" y="34"/>
                            </a:cubicBezTo>
                            <a:cubicBezTo>
                              <a:pt x="1" y="34"/>
                              <a:pt x="0" y="32"/>
                              <a:pt x="0" y="31"/>
                            </a:cubicBezTo>
                            <a:cubicBezTo>
                              <a:pt x="0" y="10"/>
                              <a:pt x="0" y="10"/>
                              <a:pt x="0" y="10"/>
                            </a:cubicBezTo>
                            <a:cubicBezTo>
                              <a:pt x="0" y="3"/>
                              <a:pt x="6" y="0"/>
                              <a:pt x="10" y="0"/>
                            </a:cubicBezTo>
                            <a:cubicBezTo>
                              <a:pt x="181" y="0"/>
                              <a:pt x="181" y="0"/>
                              <a:pt x="181" y="0"/>
                            </a:cubicBezTo>
                            <a:cubicBezTo>
                              <a:pt x="185" y="0"/>
                              <a:pt x="191" y="3"/>
                              <a:pt x="191" y="10"/>
                            </a:cubicBezTo>
                            <a:cubicBezTo>
                              <a:pt x="191" y="31"/>
                              <a:pt x="191" y="31"/>
                              <a:pt x="191" y="31"/>
                            </a:cubicBezTo>
                            <a:cubicBezTo>
                              <a:pt x="191" y="32"/>
                              <a:pt x="189" y="34"/>
                              <a:pt x="188" y="34"/>
                            </a:cubicBezTo>
                            <a:close/>
                            <a:moveTo>
                              <a:pt x="6" y="28"/>
                            </a:moveTo>
                            <a:cubicBezTo>
                              <a:pt x="185" y="28"/>
                              <a:pt x="185" y="28"/>
                              <a:pt x="185" y="28"/>
                            </a:cubicBezTo>
                            <a:cubicBezTo>
                              <a:pt x="185" y="10"/>
                              <a:pt x="185" y="10"/>
                              <a:pt x="185" y="10"/>
                            </a:cubicBezTo>
                            <a:cubicBezTo>
                              <a:pt x="185" y="6"/>
                              <a:pt x="182" y="6"/>
                              <a:pt x="181" y="6"/>
                            </a:cubicBezTo>
                            <a:cubicBezTo>
                              <a:pt x="10" y="6"/>
                              <a:pt x="10" y="6"/>
                              <a:pt x="10" y="6"/>
                            </a:cubicBezTo>
                            <a:cubicBezTo>
                              <a:pt x="9" y="6"/>
                              <a:pt x="6" y="7"/>
                              <a:pt x="6" y="10"/>
                            </a:cubicBezTo>
                            <a:lnTo>
                              <a:pt x="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51" name="Freeform 452">
                        <a:extLst>
                          <a:ext uri="{FF2B5EF4-FFF2-40B4-BE49-F238E27FC236}">
                            <a16:creationId xmlns:a16="http://schemas.microsoft.com/office/drawing/2014/main" id="{AD175C27-7A7B-4B6D-94FE-4BC2B68AC977}"/>
                          </a:ext>
                        </a:extLst>
                      </p:cNvPr>
                      <p:cNvSpPr>
                        <a:spLocks/>
                      </p:cNvSpPr>
                      <p:nvPr/>
                    </p:nvSpPr>
                    <p:spPr bwMode="auto">
                      <a:xfrm>
                        <a:off x="5216526" y="4981575"/>
                        <a:ext cx="520700" cy="474663"/>
                      </a:xfrm>
                      <a:custGeom>
                        <a:avLst/>
                        <a:gdLst>
                          <a:gd name="T0" fmla="*/ 181 w 191"/>
                          <a:gd name="T1" fmla="*/ 174 h 174"/>
                          <a:gd name="T2" fmla="*/ 142 w 191"/>
                          <a:gd name="T3" fmla="*/ 174 h 174"/>
                          <a:gd name="T4" fmla="*/ 139 w 191"/>
                          <a:gd name="T5" fmla="*/ 171 h 174"/>
                          <a:gd name="T6" fmla="*/ 142 w 191"/>
                          <a:gd name="T7" fmla="*/ 168 h 174"/>
                          <a:gd name="T8" fmla="*/ 181 w 191"/>
                          <a:gd name="T9" fmla="*/ 168 h 174"/>
                          <a:gd name="T10" fmla="*/ 185 w 191"/>
                          <a:gd name="T11" fmla="*/ 164 h 174"/>
                          <a:gd name="T12" fmla="*/ 185 w 191"/>
                          <a:gd name="T13" fmla="*/ 10 h 174"/>
                          <a:gd name="T14" fmla="*/ 181 w 191"/>
                          <a:gd name="T15" fmla="*/ 6 h 174"/>
                          <a:gd name="T16" fmla="*/ 10 w 191"/>
                          <a:gd name="T17" fmla="*/ 6 h 174"/>
                          <a:gd name="T18" fmla="*/ 6 w 191"/>
                          <a:gd name="T19" fmla="*/ 10 h 174"/>
                          <a:gd name="T20" fmla="*/ 6 w 191"/>
                          <a:gd name="T21" fmla="*/ 54 h 174"/>
                          <a:gd name="T22" fmla="*/ 3 w 191"/>
                          <a:gd name="T23" fmla="*/ 57 h 174"/>
                          <a:gd name="T24" fmla="*/ 0 w 191"/>
                          <a:gd name="T25" fmla="*/ 54 h 174"/>
                          <a:gd name="T26" fmla="*/ 0 w 191"/>
                          <a:gd name="T27" fmla="*/ 10 h 174"/>
                          <a:gd name="T28" fmla="*/ 10 w 191"/>
                          <a:gd name="T29" fmla="*/ 0 h 174"/>
                          <a:gd name="T30" fmla="*/ 181 w 191"/>
                          <a:gd name="T31" fmla="*/ 0 h 174"/>
                          <a:gd name="T32" fmla="*/ 191 w 191"/>
                          <a:gd name="T33" fmla="*/ 10 h 174"/>
                          <a:gd name="T34" fmla="*/ 191 w 191"/>
                          <a:gd name="T35" fmla="*/ 164 h 174"/>
                          <a:gd name="T36" fmla="*/ 181 w 191"/>
                          <a:gd name="T37"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1" h="174">
                            <a:moveTo>
                              <a:pt x="181" y="174"/>
                            </a:moveTo>
                            <a:cubicBezTo>
                              <a:pt x="142" y="174"/>
                              <a:pt x="142" y="174"/>
                              <a:pt x="142" y="174"/>
                            </a:cubicBezTo>
                            <a:cubicBezTo>
                              <a:pt x="141" y="174"/>
                              <a:pt x="139" y="173"/>
                              <a:pt x="139" y="171"/>
                            </a:cubicBezTo>
                            <a:cubicBezTo>
                              <a:pt x="139" y="169"/>
                              <a:pt x="141" y="168"/>
                              <a:pt x="142" y="168"/>
                            </a:cubicBezTo>
                            <a:cubicBezTo>
                              <a:pt x="181" y="168"/>
                              <a:pt x="181" y="168"/>
                              <a:pt x="181" y="168"/>
                            </a:cubicBezTo>
                            <a:cubicBezTo>
                              <a:pt x="182" y="168"/>
                              <a:pt x="185" y="168"/>
                              <a:pt x="185" y="164"/>
                            </a:cubicBezTo>
                            <a:cubicBezTo>
                              <a:pt x="185" y="10"/>
                              <a:pt x="185" y="10"/>
                              <a:pt x="185" y="10"/>
                            </a:cubicBezTo>
                            <a:cubicBezTo>
                              <a:pt x="185" y="6"/>
                              <a:pt x="182" y="6"/>
                              <a:pt x="181" y="6"/>
                            </a:cubicBezTo>
                            <a:cubicBezTo>
                              <a:pt x="10" y="6"/>
                              <a:pt x="10" y="6"/>
                              <a:pt x="10" y="6"/>
                            </a:cubicBezTo>
                            <a:cubicBezTo>
                              <a:pt x="9" y="6"/>
                              <a:pt x="6" y="6"/>
                              <a:pt x="6" y="10"/>
                            </a:cubicBezTo>
                            <a:cubicBezTo>
                              <a:pt x="6" y="54"/>
                              <a:pt x="6" y="54"/>
                              <a:pt x="6" y="54"/>
                            </a:cubicBezTo>
                            <a:cubicBezTo>
                              <a:pt x="6" y="56"/>
                              <a:pt x="5" y="57"/>
                              <a:pt x="3" y="57"/>
                            </a:cubicBezTo>
                            <a:cubicBezTo>
                              <a:pt x="1" y="57"/>
                              <a:pt x="0" y="56"/>
                              <a:pt x="0" y="54"/>
                            </a:cubicBezTo>
                            <a:cubicBezTo>
                              <a:pt x="0" y="10"/>
                              <a:pt x="0" y="10"/>
                              <a:pt x="0" y="10"/>
                            </a:cubicBezTo>
                            <a:cubicBezTo>
                              <a:pt x="0" y="3"/>
                              <a:pt x="6" y="0"/>
                              <a:pt x="10" y="0"/>
                            </a:cubicBezTo>
                            <a:cubicBezTo>
                              <a:pt x="181" y="0"/>
                              <a:pt x="181" y="0"/>
                              <a:pt x="181" y="0"/>
                            </a:cubicBezTo>
                            <a:cubicBezTo>
                              <a:pt x="185" y="0"/>
                              <a:pt x="191" y="3"/>
                              <a:pt x="191" y="10"/>
                            </a:cubicBezTo>
                            <a:cubicBezTo>
                              <a:pt x="191" y="164"/>
                              <a:pt x="191" y="164"/>
                              <a:pt x="191" y="164"/>
                            </a:cubicBezTo>
                            <a:cubicBezTo>
                              <a:pt x="191" y="171"/>
                              <a:pt x="185" y="174"/>
                              <a:pt x="181"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52" name="Freeform 453">
                        <a:extLst>
                          <a:ext uri="{FF2B5EF4-FFF2-40B4-BE49-F238E27FC236}">
                            <a16:creationId xmlns:a16="http://schemas.microsoft.com/office/drawing/2014/main" id="{F51097A1-5629-4134-980E-7DDBBE50657C}"/>
                          </a:ext>
                        </a:extLst>
                      </p:cNvPr>
                      <p:cNvSpPr>
                        <a:spLocks noEditPoints="1"/>
                      </p:cNvSpPr>
                      <p:nvPr/>
                    </p:nvSpPr>
                    <p:spPr bwMode="auto">
                      <a:xfrm>
                        <a:off x="5216526" y="4981575"/>
                        <a:ext cx="520700" cy="90488"/>
                      </a:xfrm>
                      <a:custGeom>
                        <a:avLst/>
                        <a:gdLst>
                          <a:gd name="T0" fmla="*/ 188 w 191"/>
                          <a:gd name="T1" fmla="*/ 33 h 33"/>
                          <a:gd name="T2" fmla="*/ 3 w 191"/>
                          <a:gd name="T3" fmla="*/ 33 h 33"/>
                          <a:gd name="T4" fmla="*/ 0 w 191"/>
                          <a:gd name="T5" fmla="*/ 30 h 33"/>
                          <a:gd name="T6" fmla="*/ 0 w 191"/>
                          <a:gd name="T7" fmla="*/ 10 h 33"/>
                          <a:gd name="T8" fmla="*/ 10 w 191"/>
                          <a:gd name="T9" fmla="*/ 0 h 33"/>
                          <a:gd name="T10" fmla="*/ 181 w 191"/>
                          <a:gd name="T11" fmla="*/ 0 h 33"/>
                          <a:gd name="T12" fmla="*/ 191 w 191"/>
                          <a:gd name="T13" fmla="*/ 10 h 33"/>
                          <a:gd name="T14" fmla="*/ 191 w 191"/>
                          <a:gd name="T15" fmla="*/ 30 h 33"/>
                          <a:gd name="T16" fmla="*/ 188 w 191"/>
                          <a:gd name="T17" fmla="*/ 33 h 33"/>
                          <a:gd name="T18" fmla="*/ 6 w 191"/>
                          <a:gd name="T19" fmla="*/ 27 h 33"/>
                          <a:gd name="T20" fmla="*/ 185 w 191"/>
                          <a:gd name="T21" fmla="*/ 27 h 33"/>
                          <a:gd name="T22" fmla="*/ 185 w 191"/>
                          <a:gd name="T23" fmla="*/ 10 h 33"/>
                          <a:gd name="T24" fmla="*/ 181 w 191"/>
                          <a:gd name="T25" fmla="*/ 6 h 33"/>
                          <a:gd name="T26" fmla="*/ 10 w 191"/>
                          <a:gd name="T27" fmla="*/ 6 h 33"/>
                          <a:gd name="T28" fmla="*/ 6 w 191"/>
                          <a:gd name="T29" fmla="*/ 10 h 33"/>
                          <a:gd name="T30" fmla="*/ 6 w 191"/>
                          <a:gd name="T31"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33">
                            <a:moveTo>
                              <a:pt x="188" y="33"/>
                            </a:moveTo>
                            <a:cubicBezTo>
                              <a:pt x="3" y="33"/>
                              <a:pt x="3" y="33"/>
                              <a:pt x="3" y="33"/>
                            </a:cubicBezTo>
                            <a:cubicBezTo>
                              <a:pt x="1" y="33"/>
                              <a:pt x="0" y="32"/>
                              <a:pt x="0" y="30"/>
                            </a:cubicBezTo>
                            <a:cubicBezTo>
                              <a:pt x="0" y="10"/>
                              <a:pt x="0" y="10"/>
                              <a:pt x="0" y="10"/>
                            </a:cubicBezTo>
                            <a:cubicBezTo>
                              <a:pt x="0" y="3"/>
                              <a:pt x="6" y="0"/>
                              <a:pt x="10" y="0"/>
                            </a:cubicBezTo>
                            <a:cubicBezTo>
                              <a:pt x="181" y="0"/>
                              <a:pt x="181" y="0"/>
                              <a:pt x="181" y="0"/>
                            </a:cubicBezTo>
                            <a:cubicBezTo>
                              <a:pt x="185" y="0"/>
                              <a:pt x="191" y="3"/>
                              <a:pt x="191" y="10"/>
                            </a:cubicBezTo>
                            <a:cubicBezTo>
                              <a:pt x="191" y="30"/>
                              <a:pt x="191" y="30"/>
                              <a:pt x="191" y="30"/>
                            </a:cubicBezTo>
                            <a:cubicBezTo>
                              <a:pt x="191" y="32"/>
                              <a:pt x="189" y="33"/>
                              <a:pt x="188" y="33"/>
                            </a:cubicBezTo>
                            <a:close/>
                            <a:moveTo>
                              <a:pt x="6" y="27"/>
                            </a:moveTo>
                            <a:cubicBezTo>
                              <a:pt x="185" y="27"/>
                              <a:pt x="185" y="27"/>
                              <a:pt x="185" y="27"/>
                            </a:cubicBezTo>
                            <a:cubicBezTo>
                              <a:pt x="185" y="10"/>
                              <a:pt x="185" y="10"/>
                              <a:pt x="185" y="10"/>
                            </a:cubicBezTo>
                            <a:cubicBezTo>
                              <a:pt x="185" y="6"/>
                              <a:pt x="182" y="6"/>
                              <a:pt x="181" y="6"/>
                            </a:cubicBezTo>
                            <a:cubicBezTo>
                              <a:pt x="10" y="6"/>
                              <a:pt x="10" y="6"/>
                              <a:pt x="10" y="6"/>
                            </a:cubicBezTo>
                            <a:cubicBezTo>
                              <a:pt x="9" y="6"/>
                              <a:pt x="6" y="6"/>
                              <a:pt x="6" y="10"/>
                            </a:cubicBezTo>
                            <a:lnTo>
                              <a:pt x="6"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53" name="Freeform 454">
                        <a:extLst>
                          <a:ext uri="{FF2B5EF4-FFF2-40B4-BE49-F238E27FC236}">
                            <a16:creationId xmlns:a16="http://schemas.microsoft.com/office/drawing/2014/main" id="{E083529D-3FFC-4A91-87F4-3AD222252268}"/>
                          </a:ext>
                        </a:extLst>
                      </p:cNvPr>
                      <p:cNvSpPr>
                        <a:spLocks/>
                      </p:cNvSpPr>
                      <p:nvPr/>
                    </p:nvSpPr>
                    <p:spPr bwMode="auto">
                      <a:xfrm>
                        <a:off x="5137151" y="4824413"/>
                        <a:ext cx="333375" cy="266700"/>
                      </a:xfrm>
                      <a:custGeom>
                        <a:avLst/>
                        <a:gdLst>
                          <a:gd name="T0" fmla="*/ 3 w 122"/>
                          <a:gd name="T1" fmla="*/ 98 h 98"/>
                          <a:gd name="T2" fmla="*/ 0 w 122"/>
                          <a:gd name="T3" fmla="*/ 95 h 98"/>
                          <a:gd name="T4" fmla="*/ 0 w 122"/>
                          <a:gd name="T5" fmla="*/ 3 h 98"/>
                          <a:gd name="T6" fmla="*/ 3 w 122"/>
                          <a:gd name="T7" fmla="*/ 0 h 98"/>
                          <a:gd name="T8" fmla="*/ 119 w 122"/>
                          <a:gd name="T9" fmla="*/ 0 h 98"/>
                          <a:gd name="T10" fmla="*/ 122 w 122"/>
                          <a:gd name="T11" fmla="*/ 3 h 98"/>
                          <a:gd name="T12" fmla="*/ 122 w 122"/>
                          <a:gd name="T13" fmla="*/ 19 h 98"/>
                          <a:gd name="T14" fmla="*/ 119 w 122"/>
                          <a:gd name="T15" fmla="*/ 22 h 98"/>
                          <a:gd name="T16" fmla="*/ 116 w 122"/>
                          <a:gd name="T17" fmla="*/ 19 h 98"/>
                          <a:gd name="T18" fmla="*/ 116 w 122"/>
                          <a:gd name="T19" fmla="*/ 6 h 98"/>
                          <a:gd name="T20" fmla="*/ 6 w 122"/>
                          <a:gd name="T21" fmla="*/ 6 h 98"/>
                          <a:gd name="T22" fmla="*/ 6 w 122"/>
                          <a:gd name="T23" fmla="*/ 95 h 98"/>
                          <a:gd name="T24" fmla="*/ 3 w 122"/>
                          <a:gd name="T2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98">
                            <a:moveTo>
                              <a:pt x="3" y="98"/>
                            </a:moveTo>
                            <a:cubicBezTo>
                              <a:pt x="1" y="98"/>
                              <a:pt x="0" y="97"/>
                              <a:pt x="0" y="95"/>
                            </a:cubicBezTo>
                            <a:cubicBezTo>
                              <a:pt x="0" y="3"/>
                              <a:pt x="0" y="3"/>
                              <a:pt x="0" y="3"/>
                            </a:cubicBezTo>
                            <a:cubicBezTo>
                              <a:pt x="0" y="1"/>
                              <a:pt x="1" y="0"/>
                              <a:pt x="3" y="0"/>
                            </a:cubicBezTo>
                            <a:cubicBezTo>
                              <a:pt x="119" y="0"/>
                              <a:pt x="119" y="0"/>
                              <a:pt x="119" y="0"/>
                            </a:cubicBezTo>
                            <a:cubicBezTo>
                              <a:pt x="121" y="0"/>
                              <a:pt x="122" y="1"/>
                              <a:pt x="122" y="3"/>
                            </a:cubicBezTo>
                            <a:cubicBezTo>
                              <a:pt x="122" y="19"/>
                              <a:pt x="122" y="19"/>
                              <a:pt x="122" y="19"/>
                            </a:cubicBezTo>
                            <a:cubicBezTo>
                              <a:pt x="122" y="21"/>
                              <a:pt x="121" y="22"/>
                              <a:pt x="119" y="22"/>
                            </a:cubicBezTo>
                            <a:cubicBezTo>
                              <a:pt x="117" y="22"/>
                              <a:pt x="116" y="21"/>
                              <a:pt x="116" y="19"/>
                            </a:cubicBezTo>
                            <a:cubicBezTo>
                              <a:pt x="116" y="6"/>
                              <a:pt x="116" y="6"/>
                              <a:pt x="116" y="6"/>
                            </a:cubicBezTo>
                            <a:cubicBezTo>
                              <a:pt x="6" y="6"/>
                              <a:pt x="6" y="6"/>
                              <a:pt x="6" y="6"/>
                            </a:cubicBezTo>
                            <a:cubicBezTo>
                              <a:pt x="6" y="95"/>
                              <a:pt x="6" y="95"/>
                              <a:pt x="6" y="95"/>
                            </a:cubicBezTo>
                            <a:cubicBezTo>
                              <a:pt x="6" y="97"/>
                              <a:pt x="5" y="98"/>
                              <a:pt x="3"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54" name="Freeform 455">
                        <a:extLst>
                          <a:ext uri="{FF2B5EF4-FFF2-40B4-BE49-F238E27FC236}">
                            <a16:creationId xmlns:a16="http://schemas.microsoft.com/office/drawing/2014/main" id="{672B3774-9DE7-46E9-9C5A-2A24D2991A08}"/>
                          </a:ext>
                        </a:extLst>
                      </p:cNvPr>
                      <p:cNvSpPr>
                        <a:spLocks noEditPoints="1"/>
                      </p:cNvSpPr>
                      <p:nvPr/>
                    </p:nvSpPr>
                    <p:spPr bwMode="auto">
                      <a:xfrm>
                        <a:off x="5421313" y="4867275"/>
                        <a:ext cx="80963" cy="82550"/>
                      </a:xfrm>
                      <a:custGeom>
                        <a:avLst/>
                        <a:gdLst>
                          <a:gd name="T0" fmla="*/ 15 w 30"/>
                          <a:gd name="T1" fmla="*/ 30 h 30"/>
                          <a:gd name="T2" fmla="*/ 12 w 30"/>
                          <a:gd name="T3" fmla="*/ 28 h 30"/>
                          <a:gd name="T4" fmla="*/ 0 w 30"/>
                          <a:gd name="T5" fmla="*/ 4 h 30"/>
                          <a:gd name="T6" fmla="*/ 0 w 30"/>
                          <a:gd name="T7" fmla="*/ 1 h 30"/>
                          <a:gd name="T8" fmla="*/ 3 w 30"/>
                          <a:gd name="T9" fmla="*/ 0 h 30"/>
                          <a:gd name="T10" fmla="*/ 27 w 30"/>
                          <a:gd name="T11" fmla="*/ 0 h 30"/>
                          <a:gd name="T12" fmla="*/ 30 w 30"/>
                          <a:gd name="T13" fmla="*/ 1 h 30"/>
                          <a:gd name="T14" fmla="*/ 30 w 30"/>
                          <a:gd name="T15" fmla="*/ 4 h 30"/>
                          <a:gd name="T16" fmla="*/ 18 w 30"/>
                          <a:gd name="T17" fmla="*/ 28 h 30"/>
                          <a:gd name="T18" fmla="*/ 15 w 30"/>
                          <a:gd name="T19" fmla="*/ 30 h 30"/>
                          <a:gd name="T20" fmla="*/ 8 w 30"/>
                          <a:gd name="T21" fmla="*/ 6 h 30"/>
                          <a:gd name="T22" fmla="*/ 15 w 30"/>
                          <a:gd name="T23" fmla="*/ 20 h 30"/>
                          <a:gd name="T24" fmla="*/ 22 w 30"/>
                          <a:gd name="T25" fmla="*/ 6 h 30"/>
                          <a:gd name="T26" fmla="*/ 8 w 30"/>
                          <a:gd name="T2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0">
                            <a:moveTo>
                              <a:pt x="15" y="30"/>
                            </a:moveTo>
                            <a:cubicBezTo>
                              <a:pt x="14" y="30"/>
                              <a:pt x="13" y="29"/>
                              <a:pt x="12" y="28"/>
                            </a:cubicBezTo>
                            <a:cubicBezTo>
                              <a:pt x="0" y="4"/>
                              <a:pt x="0" y="4"/>
                              <a:pt x="0" y="4"/>
                            </a:cubicBezTo>
                            <a:cubicBezTo>
                              <a:pt x="0" y="3"/>
                              <a:pt x="0" y="2"/>
                              <a:pt x="0" y="1"/>
                            </a:cubicBezTo>
                            <a:cubicBezTo>
                              <a:pt x="1" y="1"/>
                              <a:pt x="2" y="0"/>
                              <a:pt x="3" y="0"/>
                            </a:cubicBezTo>
                            <a:cubicBezTo>
                              <a:pt x="27" y="0"/>
                              <a:pt x="27" y="0"/>
                              <a:pt x="27" y="0"/>
                            </a:cubicBezTo>
                            <a:cubicBezTo>
                              <a:pt x="28" y="0"/>
                              <a:pt x="29" y="1"/>
                              <a:pt x="30" y="1"/>
                            </a:cubicBezTo>
                            <a:cubicBezTo>
                              <a:pt x="30" y="2"/>
                              <a:pt x="30" y="3"/>
                              <a:pt x="30" y="4"/>
                            </a:cubicBezTo>
                            <a:cubicBezTo>
                              <a:pt x="18" y="28"/>
                              <a:pt x="18" y="28"/>
                              <a:pt x="18" y="28"/>
                            </a:cubicBezTo>
                            <a:cubicBezTo>
                              <a:pt x="17" y="29"/>
                              <a:pt x="16" y="30"/>
                              <a:pt x="15" y="30"/>
                            </a:cubicBezTo>
                            <a:close/>
                            <a:moveTo>
                              <a:pt x="8" y="6"/>
                            </a:moveTo>
                            <a:cubicBezTo>
                              <a:pt x="15" y="20"/>
                              <a:pt x="15" y="20"/>
                              <a:pt x="15" y="20"/>
                            </a:cubicBezTo>
                            <a:cubicBezTo>
                              <a:pt x="22" y="6"/>
                              <a:pt x="22" y="6"/>
                              <a:pt x="22" y="6"/>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55" name="Freeform 456">
                        <a:extLst>
                          <a:ext uri="{FF2B5EF4-FFF2-40B4-BE49-F238E27FC236}">
                            <a16:creationId xmlns:a16="http://schemas.microsoft.com/office/drawing/2014/main" id="{B118B08E-8C1D-40DF-B961-A41385C78974}"/>
                          </a:ext>
                        </a:extLst>
                      </p:cNvPr>
                      <p:cNvSpPr>
                        <a:spLocks/>
                      </p:cNvSpPr>
                      <p:nvPr/>
                    </p:nvSpPr>
                    <p:spPr bwMode="auto">
                      <a:xfrm>
                        <a:off x="5345113" y="5489575"/>
                        <a:ext cx="331788" cy="266700"/>
                      </a:xfrm>
                      <a:custGeom>
                        <a:avLst/>
                        <a:gdLst>
                          <a:gd name="T0" fmla="*/ 119 w 122"/>
                          <a:gd name="T1" fmla="*/ 98 h 98"/>
                          <a:gd name="T2" fmla="*/ 3 w 122"/>
                          <a:gd name="T3" fmla="*/ 98 h 98"/>
                          <a:gd name="T4" fmla="*/ 0 w 122"/>
                          <a:gd name="T5" fmla="*/ 95 h 98"/>
                          <a:gd name="T6" fmla="*/ 0 w 122"/>
                          <a:gd name="T7" fmla="*/ 79 h 98"/>
                          <a:gd name="T8" fmla="*/ 3 w 122"/>
                          <a:gd name="T9" fmla="*/ 76 h 98"/>
                          <a:gd name="T10" fmla="*/ 6 w 122"/>
                          <a:gd name="T11" fmla="*/ 79 h 98"/>
                          <a:gd name="T12" fmla="*/ 6 w 122"/>
                          <a:gd name="T13" fmla="*/ 92 h 98"/>
                          <a:gd name="T14" fmla="*/ 116 w 122"/>
                          <a:gd name="T15" fmla="*/ 92 h 98"/>
                          <a:gd name="T16" fmla="*/ 116 w 122"/>
                          <a:gd name="T17" fmla="*/ 3 h 98"/>
                          <a:gd name="T18" fmla="*/ 119 w 122"/>
                          <a:gd name="T19" fmla="*/ 0 h 98"/>
                          <a:gd name="T20" fmla="*/ 122 w 122"/>
                          <a:gd name="T21" fmla="*/ 3 h 98"/>
                          <a:gd name="T22" fmla="*/ 122 w 122"/>
                          <a:gd name="T23" fmla="*/ 95 h 98"/>
                          <a:gd name="T24" fmla="*/ 119 w 122"/>
                          <a:gd name="T2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98">
                            <a:moveTo>
                              <a:pt x="119" y="98"/>
                            </a:moveTo>
                            <a:cubicBezTo>
                              <a:pt x="3" y="98"/>
                              <a:pt x="3" y="98"/>
                              <a:pt x="3" y="98"/>
                            </a:cubicBezTo>
                            <a:cubicBezTo>
                              <a:pt x="1" y="98"/>
                              <a:pt x="0" y="97"/>
                              <a:pt x="0" y="95"/>
                            </a:cubicBezTo>
                            <a:cubicBezTo>
                              <a:pt x="0" y="79"/>
                              <a:pt x="0" y="79"/>
                              <a:pt x="0" y="79"/>
                            </a:cubicBezTo>
                            <a:cubicBezTo>
                              <a:pt x="0" y="77"/>
                              <a:pt x="1" y="76"/>
                              <a:pt x="3" y="76"/>
                            </a:cubicBezTo>
                            <a:cubicBezTo>
                              <a:pt x="5" y="76"/>
                              <a:pt x="6" y="77"/>
                              <a:pt x="6" y="79"/>
                            </a:cubicBezTo>
                            <a:cubicBezTo>
                              <a:pt x="6" y="92"/>
                              <a:pt x="6" y="92"/>
                              <a:pt x="6" y="92"/>
                            </a:cubicBezTo>
                            <a:cubicBezTo>
                              <a:pt x="116" y="92"/>
                              <a:pt x="116" y="92"/>
                              <a:pt x="116" y="92"/>
                            </a:cubicBezTo>
                            <a:cubicBezTo>
                              <a:pt x="116" y="3"/>
                              <a:pt x="116" y="3"/>
                              <a:pt x="116" y="3"/>
                            </a:cubicBezTo>
                            <a:cubicBezTo>
                              <a:pt x="116" y="1"/>
                              <a:pt x="117" y="0"/>
                              <a:pt x="119" y="0"/>
                            </a:cubicBezTo>
                            <a:cubicBezTo>
                              <a:pt x="121" y="0"/>
                              <a:pt x="122" y="1"/>
                              <a:pt x="122" y="3"/>
                            </a:cubicBezTo>
                            <a:cubicBezTo>
                              <a:pt x="122" y="95"/>
                              <a:pt x="122" y="95"/>
                              <a:pt x="122" y="95"/>
                            </a:cubicBezTo>
                            <a:cubicBezTo>
                              <a:pt x="122" y="97"/>
                              <a:pt x="121" y="98"/>
                              <a:pt x="119"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56" name="Freeform 457">
                        <a:extLst>
                          <a:ext uri="{FF2B5EF4-FFF2-40B4-BE49-F238E27FC236}">
                            <a16:creationId xmlns:a16="http://schemas.microsoft.com/office/drawing/2014/main" id="{0015E180-AAD0-4A0C-9E93-40A8B517B8AD}"/>
                          </a:ext>
                        </a:extLst>
                      </p:cNvPr>
                      <p:cNvSpPr>
                        <a:spLocks noEditPoints="1"/>
                      </p:cNvSpPr>
                      <p:nvPr/>
                    </p:nvSpPr>
                    <p:spPr bwMode="auto">
                      <a:xfrm>
                        <a:off x="5311776" y="5630863"/>
                        <a:ext cx="82550" cy="80963"/>
                      </a:xfrm>
                      <a:custGeom>
                        <a:avLst/>
                        <a:gdLst>
                          <a:gd name="T0" fmla="*/ 27 w 30"/>
                          <a:gd name="T1" fmla="*/ 30 h 30"/>
                          <a:gd name="T2" fmla="*/ 3 w 30"/>
                          <a:gd name="T3" fmla="*/ 30 h 30"/>
                          <a:gd name="T4" fmla="*/ 0 w 30"/>
                          <a:gd name="T5" fmla="*/ 29 h 30"/>
                          <a:gd name="T6" fmla="*/ 0 w 30"/>
                          <a:gd name="T7" fmla="*/ 26 h 30"/>
                          <a:gd name="T8" fmla="*/ 12 w 30"/>
                          <a:gd name="T9" fmla="*/ 2 h 30"/>
                          <a:gd name="T10" fmla="*/ 18 w 30"/>
                          <a:gd name="T11" fmla="*/ 2 h 30"/>
                          <a:gd name="T12" fmla="*/ 30 w 30"/>
                          <a:gd name="T13" fmla="*/ 26 h 30"/>
                          <a:gd name="T14" fmla="*/ 30 w 30"/>
                          <a:gd name="T15" fmla="*/ 29 h 30"/>
                          <a:gd name="T16" fmla="*/ 27 w 30"/>
                          <a:gd name="T17" fmla="*/ 30 h 30"/>
                          <a:gd name="T18" fmla="*/ 8 w 30"/>
                          <a:gd name="T19" fmla="*/ 24 h 30"/>
                          <a:gd name="T20" fmla="*/ 22 w 30"/>
                          <a:gd name="T21" fmla="*/ 24 h 30"/>
                          <a:gd name="T22" fmla="*/ 15 w 30"/>
                          <a:gd name="T23" fmla="*/ 10 h 30"/>
                          <a:gd name="T24" fmla="*/ 8 w 30"/>
                          <a:gd name="T25"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27" y="30"/>
                            </a:moveTo>
                            <a:cubicBezTo>
                              <a:pt x="3" y="30"/>
                              <a:pt x="3" y="30"/>
                              <a:pt x="3" y="30"/>
                            </a:cubicBezTo>
                            <a:cubicBezTo>
                              <a:pt x="2" y="30"/>
                              <a:pt x="1" y="29"/>
                              <a:pt x="0" y="29"/>
                            </a:cubicBezTo>
                            <a:cubicBezTo>
                              <a:pt x="0" y="28"/>
                              <a:pt x="0" y="27"/>
                              <a:pt x="0" y="26"/>
                            </a:cubicBezTo>
                            <a:cubicBezTo>
                              <a:pt x="12" y="2"/>
                              <a:pt x="12" y="2"/>
                              <a:pt x="12" y="2"/>
                            </a:cubicBezTo>
                            <a:cubicBezTo>
                              <a:pt x="13" y="0"/>
                              <a:pt x="17" y="0"/>
                              <a:pt x="18" y="2"/>
                            </a:cubicBezTo>
                            <a:cubicBezTo>
                              <a:pt x="30" y="26"/>
                              <a:pt x="30" y="26"/>
                              <a:pt x="30" y="26"/>
                            </a:cubicBezTo>
                            <a:cubicBezTo>
                              <a:pt x="30" y="27"/>
                              <a:pt x="30" y="28"/>
                              <a:pt x="30" y="29"/>
                            </a:cubicBezTo>
                            <a:cubicBezTo>
                              <a:pt x="29" y="29"/>
                              <a:pt x="28" y="30"/>
                              <a:pt x="27" y="30"/>
                            </a:cubicBezTo>
                            <a:close/>
                            <a:moveTo>
                              <a:pt x="8" y="24"/>
                            </a:moveTo>
                            <a:cubicBezTo>
                              <a:pt x="22" y="24"/>
                              <a:pt x="22" y="24"/>
                              <a:pt x="22" y="24"/>
                            </a:cubicBezTo>
                            <a:cubicBezTo>
                              <a:pt x="15" y="10"/>
                              <a:pt x="15" y="10"/>
                              <a:pt x="15" y="10"/>
                            </a:cubicBezTo>
                            <a:lnTo>
                              <a:pt x="8"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57" name="Freeform 458">
                        <a:extLst>
                          <a:ext uri="{FF2B5EF4-FFF2-40B4-BE49-F238E27FC236}">
                            <a16:creationId xmlns:a16="http://schemas.microsoft.com/office/drawing/2014/main" id="{9D6099FA-E7C2-4F56-A3A5-28AA142D759C}"/>
                          </a:ext>
                        </a:extLst>
                      </p:cNvPr>
                      <p:cNvSpPr>
                        <a:spLocks/>
                      </p:cNvSpPr>
                      <p:nvPr/>
                    </p:nvSpPr>
                    <p:spPr bwMode="auto">
                      <a:xfrm>
                        <a:off x="5148263" y="5292725"/>
                        <a:ext cx="92075" cy="15875"/>
                      </a:xfrm>
                      <a:custGeom>
                        <a:avLst/>
                        <a:gdLst>
                          <a:gd name="T0" fmla="*/ 31 w 34"/>
                          <a:gd name="T1" fmla="*/ 6 h 6"/>
                          <a:gd name="T2" fmla="*/ 3 w 34"/>
                          <a:gd name="T3" fmla="*/ 6 h 6"/>
                          <a:gd name="T4" fmla="*/ 0 w 34"/>
                          <a:gd name="T5" fmla="*/ 3 h 6"/>
                          <a:gd name="T6" fmla="*/ 3 w 34"/>
                          <a:gd name="T7" fmla="*/ 0 h 6"/>
                          <a:gd name="T8" fmla="*/ 31 w 34"/>
                          <a:gd name="T9" fmla="*/ 0 h 6"/>
                          <a:gd name="T10" fmla="*/ 34 w 34"/>
                          <a:gd name="T11" fmla="*/ 3 h 6"/>
                          <a:gd name="T12" fmla="*/ 31 w 3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4" h="6">
                            <a:moveTo>
                              <a:pt x="31" y="6"/>
                            </a:moveTo>
                            <a:cubicBezTo>
                              <a:pt x="3" y="6"/>
                              <a:pt x="3" y="6"/>
                              <a:pt x="3" y="6"/>
                            </a:cubicBezTo>
                            <a:cubicBezTo>
                              <a:pt x="1" y="6"/>
                              <a:pt x="0" y="5"/>
                              <a:pt x="0" y="3"/>
                            </a:cubicBezTo>
                            <a:cubicBezTo>
                              <a:pt x="0" y="1"/>
                              <a:pt x="1" y="0"/>
                              <a:pt x="3" y="0"/>
                            </a:cubicBezTo>
                            <a:cubicBezTo>
                              <a:pt x="31" y="0"/>
                              <a:pt x="31" y="0"/>
                              <a:pt x="31" y="0"/>
                            </a:cubicBezTo>
                            <a:cubicBezTo>
                              <a:pt x="33" y="0"/>
                              <a:pt x="34" y="1"/>
                              <a:pt x="34" y="3"/>
                            </a:cubicBezTo>
                            <a:cubicBezTo>
                              <a:pt x="34" y="5"/>
                              <a:pt x="33"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58" name="Freeform 459">
                        <a:extLst>
                          <a:ext uri="{FF2B5EF4-FFF2-40B4-BE49-F238E27FC236}">
                            <a16:creationId xmlns:a16="http://schemas.microsoft.com/office/drawing/2014/main" id="{8228F683-821C-425E-99B8-A0B1A28A0AE5}"/>
                          </a:ext>
                        </a:extLst>
                      </p:cNvPr>
                      <p:cNvSpPr>
                        <a:spLocks/>
                      </p:cNvSpPr>
                      <p:nvPr/>
                    </p:nvSpPr>
                    <p:spPr bwMode="auto">
                      <a:xfrm>
                        <a:off x="5432426" y="5380038"/>
                        <a:ext cx="92075" cy="15875"/>
                      </a:xfrm>
                      <a:custGeom>
                        <a:avLst/>
                        <a:gdLst>
                          <a:gd name="T0" fmla="*/ 31 w 34"/>
                          <a:gd name="T1" fmla="*/ 6 h 6"/>
                          <a:gd name="T2" fmla="*/ 3 w 34"/>
                          <a:gd name="T3" fmla="*/ 6 h 6"/>
                          <a:gd name="T4" fmla="*/ 0 w 34"/>
                          <a:gd name="T5" fmla="*/ 3 h 6"/>
                          <a:gd name="T6" fmla="*/ 3 w 34"/>
                          <a:gd name="T7" fmla="*/ 0 h 6"/>
                          <a:gd name="T8" fmla="*/ 31 w 34"/>
                          <a:gd name="T9" fmla="*/ 0 h 6"/>
                          <a:gd name="T10" fmla="*/ 34 w 34"/>
                          <a:gd name="T11" fmla="*/ 3 h 6"/>
                          <a:gd name="T12" fmla="*/ 31 w 3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4" h="6">
                            <a:moveTo>
                              <a:pt x="31" y="6"/>
                            </a:moveTo>
                            <a:cubicBezTo>
                              <a:pt x="3" y="6"/>
                              <a:pt x="3" y="6"/>
                              <a:pt x="3" y="6"/>
                            </a:cubicBezTo>
                            <a:cubicBezTo>
                              <a:pt x="1" y="6"/>
                              <a:pt x="0" y="5"/>
                              <a:pt x="0" y="3"/>
                            </a:cubicBezTo>
                            <a:cubicBezTo>
                              <a:pt x="0" y="1"/>
                              <a:pt x="1" y="0"/>
                              <a:pt x="3" y="0"/>
                            </a:cubicBezTo>
                            <a:cubicBezTo>
                              <a:pt x="31" y="0"/>
                              <a:pt x="31" y="0"/>
                              <a:pt x="31" y="0"/>
                            </a:cubicBezTo>
                            <a:cubicBezTo>
                              <a:pt x="33" y="0"/>
                              <a:pt x="34" y="1"/>
                              <a:pt x="34" y="3"/>
                            </a:cubicBezTo>
                            <a:cubicBezTo>
                              <a:pt x="34" y="5"/>
                              <a:pt x="33"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59" name="Freeform 460">
                        <a:extLst>
                          <a:ext uri="{FF2B5EF4-FFF2-40B4-BE49-F238E27FC236}">
                            <a16:creationId xmlns:a16="http://schemas.microsoft.com/office/drawing/2014/main" id="{827C8F19-FAB8-4AF9-BAE0-3CF1C2901B96}"/>
                          </a:ext>
                        </a:extLst>
                      </p:cNvPr>
                      <p:cNvSpPr>
                        <a:spLocks/>
                      </p:cNvSpPr>
                      <p:nvPr/>
                    </p:nvSpPr>
                    <p:spPr bwMode="auto">
                      <a:xfrm>
                        <a:off x="5300663" y="5292725"/>
                        <a:ext cx="223838" cy="15875"/>
                      </a:xfrm>
                      <a:custGeom>
                        <a:avLst/>
                        <a:gdLst>
                          <a:gd name="T0" fmla="*/ 79 w 82"/>
                          <a:gd name="T1" fmla="*/ 6 h 6"/>
                          <a:gd name="T2" fmla="*/ 3 w 82"/>
                          <a:gd name="T3" fmla="*/ 6 h 6"/>
                          <a:gd name="T4" fmla="*/ 0 w 82"/>
                          <a:gd name="T5" fmla="*/ 3 h 6"/>
                          <a:gd name="T6" fmla="*/ 3 w 82"/>
                          <a:gd name="T7" fmla="*/ 0 h 6"/>
                          <a:gd name="T8" fmla="*/ 79 w 82"/>
                          <a:gd name="T9" fmla="*/ 0 h 6"/>
                          <a:gd name="T10" fmla="*/ 82 w 82"/>
                          <a:gd name="T11" fmla="*/ 3 h 6"/>
                          <a:gd name="T12" fmla="*/ 79 w 8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2" h="6">
                            <a:moveTo>
                              <a:pt x="79" y="6"/>
                            </a:moveTo>
                            <a:cubicBezTo>
                              <a:pt x="3" y="6"/>
                              <a:pt x="3" y="6"/>
                              <a:pt x="3" y="6"/>
                            </a:cubicBezTo>
                            <a:cubicBezTo>
                              <a:pt x="1" y="6"/>
                              <a:pt x="0" y="5"/>
                              <a:pt x="0" y="3"/>
                            </a:cubicBezTo>
                            <a:cubicBezTo>
                              <a:pt x="0" y="1"/>
                              <a:pt x="1" y="0"/>
                              <a:pt x="3" y="0"/>
                            </a:cubicBezTo>
                            <a:cubicBezTo>
                              <a:pt x="79" y="0"/>
                              <a:pt x="79" y="0"/>
                              <a:pt x="79" y="0"/>
                            </a:cubicBezTo>
                            <a:cubicBezTo>
                              <a:pt x="81" y="0"/>
                              <a:pt x="82" y="1"/>
                              <a:pt x="82" y="3"/>
                            </a:cubicBezTo>
                            <a:cubicBezTo>
                              <a:pt x="82" y="5"/>
                              <a:pt x="81" y="6"/>
                              <a:pt x="7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60" name="Freeform 461">
                        <a:extLst>
                          <a:ext uri="{FF2B5EF4-FFF2-40B4-BE49-F238E27FC236}">
                            <a16:creationId xmlns:a16="http://schemas.microsoft.com/office/drawing/2014/main" id="{941B772E-9911-4C36-A293-03E72EDA1BCC}"/>
                          </a:ext>
                        </a:extLst>
                      </p:cNvPr>
                      <p:cNvSpPr>
                        <a:spLocks/>
                      </p:cNvSpPr>
                      <p:nvPr/>
                    </p:nvSpPr>
                    <p:spPr bwMode="auto">
                      <a:xfrm>
                        <a:off x="5148263" y="5499100"/>
                        <a:ext cx="158750" cy="17463"/>
                      </a:xfrm>
                      <a:custGeom>
                        <a:avLst/>
                        <a:gdLst>
                          <a:gd name="T0" fmla="*/ 55 w 58"/>
                          <a:gd name="T1" fmla="*/ 6 h 6"/>
                          <a:gd name="T2" fmla="*/ 3 w 58"/>
                          <a:gd name="T3" fmla="*/ 6 h 6"/>
                          <a:gd name="T4" fmla="*/ 0 w 58"/>
                          <a:gd name="T5" fmla="*/ 3 h 6"/>
                          <a:gd name="T6" fmla="*/ 3 w 58"/>
                          <a:gd name="T7" fmla="*/ 0 h 6"/>
                          <a:gd name="T8" fmla="*/ 55 w 58"/>
                          <a:gd name="T9" fmla="*/ 0 h 6"/>
                          <a:gd name="T10" fmla="*/ 58 w 58"/>
                          <a:gd name="T11" fmla="*/ 3 h 6"/>
                          <a:gd name="T12" fmla="*/ 55 w 5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8" h="6">
                            <a:moveTo>
                              <a:pt x="55" y="6"/>
                            </a:moveTo>
                            <a:cubicBezTo>
                              <a:pt x="3" y="6"/>
                              <a:pt x="3" y="6"/>
                              <a:pt x="3" y="6"/>
                            </a:cubicBezTo>
                            <a:cubicBezTo>
                              <a:pt x="1" y="6"/>
                              <a:pt x="0" y="5"/>
                              <a:pt x="0" y="3"/>
                            </a:cubicBezTo>
                            <a:cubicBezTo>
                              <a:pt x="0" y="1"/>
                              <a:pt x="1" y="0"/>
                              <a:pt x="3" y="0"/>
                            </a:cubicBezTo>
                            <a:cubicBezTo>
                              <a:pt x="55" y="0"/>
                              <a:pt x="55" y="0"/>
                              <a:pt x="55" y="0"/>
                            </a:cubicBezTo>
                            <a:cubicBezTo>
                              <a:pt x="57" y="0"/>
                              <a:pt x="58" y="1"/>
                              <a:pt x="58" y="3"/>
                            </a:cubicBezTo>
                            <a:cubicBezTo>
                              <a:pt x="58" y="5"/>
                              <a:pt x="57" y="6"/>
                              <a:pt x="5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61" name="Freeform 462">
                        <a:extLst>
                          <a:ext uri="{FF2B5EF4-FFF2-40B4-BE49-F238E27FC236}">
                            <a16:creationId xmlns:a16="http://schemas.microsoft.com/office/drawing/2014/main" id="{8B479236-2AA2-4139-8F73-1F57E43663BD}"/>
                          </a:ext>
                        </a:extLst>
                      </p:cNvPr>
                      <p:cNvSpPr>
                        <a:spLocks/>
                      </p:cNvSpPr>
                      <p:nvPr/>
                    </p:nvSpPr>
                    <p:spPr bwMode="auto">
                      <a:xfrm>
                        <a:off x="5365751" y="5499100"/>
                        <a:ext cx="158750" cy="17463"/>
                      </a:xfrm>
                      <a:custGeom>
                        <a:avLst/>
                        <a:gdLst>
                          <a:gd name="T0" fmla="*/ 55 w 58"/>
                          <a:gd name="T1" fmla="*/ 6 h 6"/>
                          <a:gd name="T2" fmla="*/ 3 w 58"/>
                          <a:gd name="T3" fmla="*/ 6 h 6"/>
                          <a:gd name="T4" fmla="*/ 0 w 58"/>
                          <a:gd name="T5" fmla="*/ 3 h 6"/>
                          <a:gd name="T6" fmla="*/ 3 w 58"/>
                          <a:gd name="T7" fmla="*/ 0 h 6"/>
                          <a:gd name="T8" fmla="*/ 55 w 58"/>
                          <a:gd name="T9" fmla="*/ 0 h 6"/>
                          <a:gd name="T10" fmla="*/ 58 w 58"/>
                          <a:gd name="T11" fmla="*/ 3 h 6"/>
                          <a:gd name="T12" fmla="*/ 55 w 5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8" h="6">
                            <a:moveTo>
                              <a:pt x="55" y="6"/>
                            </a:moveTo>
                            <a:cubicBezTo>
                              <a:pt x="3" y="6"/>
                              <a:pt x="3" y="6"/>
                              <a:pt x="3" y="6"/>
                            </a:cubicBezTo>
                            <a:cubicBezTo>
                              <a:pt x="1" y="6"/>
                              <a:pt x="0" y="5"/>
                              <a:pt x="0" y="3"/>
                            </a:cubicBezTo>
                            <a:cubicBezTo>
                              <a:pt x="0" y="1"/>
                              <a:pt x="1" y="0"/>
                              <a:pt x="3" y="0"/>
                            </a:cubicBezTo>
                            <a:cubicBezTo>
                              <a:pt x="55" y="0"/>
                              <a:pt x="55" y="0"/>
                              <a:pt x="55" y="0"/>
                            </a:cubicBezTo>
                            <a:cubicBezTo>
                              <a:pt x="57" y="0"/>
                              <a:pt x="58" y="1"/>
                              <a:pt x="58" y="3"/>
                            </a:cubicBezTo>
                            <a:cubicBezTo>
                              <a:pt x="58" y="5"/>
                              <a:pt x="57" y="6"/>
                              <a:pt x="5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62" name="Freeform 463">
                        <a:extLst>
                          <a:ext uri="{FF2B5EF4-FFF2-40B4-BE49-F238E27FC236}">
                            <a16:creationId xmlns:a16="http://schemas.microsoft.com/office/drawing/2014/main" id="{8C68CC8B-DB1D-4778-8BC9-28BACFE1389D}"/>
                          </a:ext>
                        </a:extLst>
                      </p:cNvPr>
                      <p:cNvSpPr>
                        <a:spLocks/>
                      </p:cNvSpPr>
                      <p:nvPr/>
                    </p:nvSpPr>
                    <p:spPr bwMode="auto">
                      <a:xfrm>
                        <a:off x="5148263" y="5380038"/>
                        <a:ext cx="223838" cy="15875"/>
                      </a:xfrm>
                      <a:custGeom>
                        <a:avLst/>
                        <a:gdLst>
                          <a:gd name="T0" fmla="*/ 79 w 82"/>
                          <a:gd name="T1" fmla="*/ 6 h 6"/>
                          <a:gd name="T2" fmla="*/ 3 w 82"/>
                          <a:gd name="T3" fmla="*/ 6 h 6"/>
                          <a:gd name="T4" fmla="*/ 0 w 82"/>
                          <a:gd name="T5" fmla="*/ 3 h 6"/>
                          <a:gd name="T6" fmla="*/ 3 w 82"/>
                          <a:gd name="T7" fmla="*/ 0 h 6"/>
                          <a:gd name="T8" fmla="*/ 79 w 82"/>
                          <a:gd name="T9" fmla="*/ 0 h 6"/>
                          <a:gd name="T10" fmla="*/ 82 w 82"/>
                          <a:gd name="T11" fmla="*/ 3 h 6"/>
                          <a:gd name="T12" fmla="*/ 79 w 8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2" h="6">
                            <a:moveTo>
                              <a:pt x="79" y="6"/>
                            </a:moveTo>
                            <a:cubicBezTo>
                              <a:pt x="3" y="6"/>
                              <a:pt x="3" y="6"/>
                              <a:pt x="3" y="6"/>
                            </a:cubicBezTo>
                            <a:cubicBezTo>
                              <a:pt x="1" y="6"/>
                              <a:pt x="0" y="5"/>
                              <a:pt x="0" y="3"/>
                            </a:cubicBezTo>
                            <a:cubicBezTo>
                              <a:pt x="0" y="1"/>
                              <a:pt x="1" y="0"/>
                              <a:pt x="3" y="0"/>
                            </a:cubicBezTo>
                            <a:cubicBezTo>
                              <a:pt x="79" y="0"/>
                              <a:pt x="79" y="0"/>
                              <a:pt x="79" y="0"/>
                            </a:cubicBezTo>
                            <a:cubicBezTo>
                              <a:pt x="81" y="0"/>
                              <a:pt x="82" y="1"/>
                              <a:pt x="82" y="3"/>
                            </a:cubicBezTo>
                            <a:cubicBezTo>
                              <a:pt x="82" y="5"/>
                              <a:pt x="81" y="6"/>
                              <a:pt x="7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cxnSp>
                  <p:nvCxnSpPr>
                    <p:cNvPr id="647" name="Straight Arrow Connector 646">
                      <a:extLst>
                        <a:ext uri="{FF2B5EF4-FFF2-40B4-BE49-F238E27FC236}">
                          <a16:creationId xmlns:a16="http://schemas.microsoft.com/office/drawing/2014/main" id="{3E48E626-B21E-4785-ADA8-E91FEC2A76CF}"/>
                        </a:ext>
                      </a:extLst>
                    </p:cNvPr>
                    <p:cNvCxnSpPr/>
                    <p:nvPr/>
                  </p:nvCxnSpPr>
                  <p:spPr>
                    <a:xfrm>
                      <a:off x="7920990" y="2232169"/>
                      <a:ext cx="384558" cy="0"/>
                    </a:xfrm>
                    <a:prstGeom prst="straightConnector1">
                      <a:avLst/>
                    </a:prstGeom>
                    <a:noFill/>
                    <a:ln w="19050" cap="flat" cmpd="sng" algn="ctr">
                      <a:solidFill>
                        <a:sysClr val="window" lastClr="FFFFFF"/>
                      </a:solidFill>
                      <a:prstDash val="solid"/>
                      <a:miter lim="800000"/>
                      <a:tailEnd type="triangle"/>
                    </a:ln>
                    <a:effectLst/>
                  </p:spPr>
                </p:cxnSp>
                <p:cxnSp>
                  <p:nvCxnSpPr>
                    <p:cNvPr id="648" name="Straight Arrow Connector 647">
                      <a:extLst>
                        <a:ext uri="{FF2B5EF4-FFF2-40B4-BE49-F238E27FC236}">
                          <a16:creationId xmlns:a16="http://schemas.microsoft.com/office/drawing/2014/main" id="{B40537B0-7815-46B7-B945-2F41083A4819}"/>
                        </a:ext>
                      </a:extLst>
                    </p:cNvPr>
                    <p:cNvCxnSpPr/>
                    <p:nvPr/>
                  </p:nvCxnSpPr>
                  <p:spPr>
                    <a:xfrm>
                      <a:off x="8782425" y="2232169"/>
                      <a:ext cx="384558" cy="0"/>
                    </a:xfrm>
                    <a:prstGeom prst="straightConnector1">
                      <a:avLst/>
                    </a:prstGeom>
                    <a:noFill/>
                    <a:ln w="19050" cap="flat" cmpd="sng" algn="ctr">
                      <a:solidFill>
                        <a:sysClr val="window" lastClr="FFFFFF"/>
                      </a:solidFill>
                      <a:prstDash val="solid"/>
                      <a:miter lim="800000"/>
                      <a:tailEnd type="triangle"/>
                    </a:ln>
                    <a:effectLst/>
                  </p:spPr>
                </p:cxnSp>
              </p:grpSp>
              <p:cxnSp>
                <p:nvCxnSpPr>
                  <p:cNvPr id="643" name="Straight Connector 642">
                    <a:extLst>
                      <a:ext uri="{FF2B5EF4-FFF2-40B4-BE49-F238E27FC236}">
                        <a16:creationId xmlns:a16="http://schemas.microsoft.com/office/drawing/2014/main" id="{8B143B2E-13A0-4017-A496-8BDD67F28D00}"/>
                      </a:ext>
                    </a:extLst>
                  </p:cNvPr>
                  <p:cNvCxnSpPr>
                    <a:endCxn id="640" idx="0"/>
                  </p:cNvCxnSpPr>
                  <p:nvPr/>
                </p:nvCxnSpPr>
                <p:spPr>
                  <a:xfrm flipH="1">
                    <a:off x="9897245" y="3049534"/>
                    <a:ext cx="0" cy="164276"/>
                  </a:xfrm>
                  <a:prstGeom prst="line">
                    <a:avLst/>
                  </a:prstGeom>
                  <a:noFill/>
                  <a:ln w="28575" cap="flat" cmpd="sng" algn="ctr">
                    <a:solidFill>
                      <a:sysClr val="windowText" lastClr="000000">
                        <a:lumMod val="85000"/>
                        <a:lumOff val="15000"/>
                      </a:sysClr>
                    </a:solidFill>
                    <a:prstDash val="sysDot"/>
                    <a:miter lim="800000"/>
                  </a:ln>
                  <a:effectLst/>
                </p:spPr>
              </p:cxnSp>
            </p:grpSp>
          </p:grpSp>
          <p:grpSp>
            <p:nvGrpSpPr>
              <p:cNvPr id="681" name="Group 680">
                <a:extLst>
                  <a:ext uri="{FF2B5EF4-FFF2-40B4-BE49-F238E27FC236}">
                    <a16:creationId xmlns:a16="http://schemas.microsoft.com/office/drawing/2014/main" id="{1CDDA59F-3257-474B-9107-A0A0046B69D3}"/>
                  </a:ext>
                </a:extLst>
              </p:cNvPr>
              <p:cNvGrpSpPr/>
              <p:nvPr/>
            </p:nvGrpSpPr>
            <p:grpSpPr>
              <a:xfrm>
                <a:off x="1382310" y="1865542"/>
                <a:ext cx="1130406" cy="1058502"/>
                <a:chOff x="532660" y="1970841"/>
                <a:chExt cx="932156" cy="1058502"/>
              </a:xfrm>
            </p:grpSpPr>
            <p:sp>
              <p:nvSpPr>
                <p:cNvPr id="682" name="Rectangle 681">
                  <a:extLst>
                    <a:ext uri="{FF2B5EF4-FFF2-40B4-BE49-F238E27FC236}">
                      <a16:creationId xmlns:a16="http://schemas.microsoft.com/office/drawing/2014/main" id="{29E52291-3207-4E79-89C1-BCC066CD03C4}"/>
                    </a:ext>
                  </a:extLst>
                </p:cNvPr>
                <p:cNvSpPr/>
                <p:nvPr/>
              </p:nvSpPr>
              <p:spPr>
                <a:xfrm>
                  <a:off x="610636" y="1970841"/>
                  <a:ext cx="776204" cy="1049784"/>
                </a:xfrm>
                <a:prstGeom prst="rect">
                  <a:avLst/>
                </a:prstGeom>
                <a:solidFill>
                  <a:srgbClr val="0080B7"/>
                </a:solidFill>
                <a:ln w="9525" cap="flat" cmpd="sng" algn="ctr">
                  <a:solidFill>
                    <a:srgbClr val="0080B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sp>
              <p:nvSpPr>
                <p:cNvPr id="683" name="Rectangle 682">
                  <a:extLst>
                    <a:ext uri="{FF2B5EF4-FFF2-40B4-BE49-F238E27FC236}">
                      <a16:creationId xmlns:a16="http://schemas.microsoft.com/office/drawing/2014/main" id="{4D9E43A8-BE50-407B-A0D6-2989D53DDBBE}"/>
                    </a:ext>
                  </a:extLst>
                </p:cNvPr>
                <p:cNvSpPr/>
                <p:nvPr/>
              </p:nvSpPr>
              <p:spPr>
                <a:xfrm>
                  <a:off x="532660" y="2306268"/>
                  <a:ext cx="932156" cy="5539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white"/>
                      </a:solidFill>
                      <a:effectLst/>
                      <a:uLnTx/>
                      <a:uFillTx/>
                      <a:latin typeface="Segoe UI"/>
                      <a:ea typeface="+mn-ea"/>
                      <a:cs typeface="+mn-cs"/>
                    </a:rPr>
                    <a:t>Migration Readiness Assessment</a:t>
                  </a:r>
                </a:p>
              </p:txBody>
            </p:sp>
            <p:sp>
              <p:nvSpPr>
                <p:cNvPr id="684" name="Rectangle 683">
                  <a:extLst>
                    <a:ext uri="{FF2B5EF4-FFF2-40B4-BE49-F238E27FC236}">
                      <a16:creationId xmlns:a16="http://schemas.microsoft.com/office/drawing/2014/main" id="{75F82006-58AD-4C7A-AE33-AB684C3FDAE2}"/>
                    </a:ext>
                  </a:extLst>
                </p:cNvPr>
                <p:cNvSpPr/>
                <p:nvPr/>
              </p:nvSpPr>
              <p:spPr>
                <a:xfrm>
                  <a:off x="730207" y="2783122"/>
                  <a:ext cx="537062"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white"/>
                      </a:solidFill>
                      <a:effectLst/>
                      <a:uLnTx/>
                      <a:uFillTx/>
                      <a:latin typeface="Segoe UI"/>
                      <a:ea typeface="+mn-ea"/>
                      <a:cs typeface="+mn-cs"/>
                    </a:rPr>
                    <a:t>(MRA)</a:t>
                  </a:r>
                </a:p>
              </p:txBody>
            </p:sp>
            <p:grpSp>
              <p:nvGrpSpPr>
                <p:cNvPr id="685" name="Group 684">
                  <a:extLst>
                    <a:ext uri="{FF2B5EF4-FFF2-40B4-BE49-F238E27FC236}">
                      <a16:creationId xmlns:a16="http://schemas.microsoft.com/office/drawing/2014/main" id="{7FBFB0BA-54A9-4B2D-9B8A-179FD28D8D6A}"/>
                    </a:ext>
                  </a:extLst>
                </p:cNvPr>
                <p:cNvGrpSpPr/>
                <p:nvPr/>
              </p:nvGrpSpPr>
              <p:grpSpPr>
                <a:xfrm>
                  <a:off x="806232" y="2011554"/>
                  <a:ext cx="388854" cy="367464"/>
                  <a:chOff x="6337300" y="3509963"/>
                  <a:chExt cx="808038" cy="763588"/>
                </a:xfrm>
                <a:solidFill>
                  <a:sysClr val="window" lastClr="FFFFFF"/>
                </a:solidFill>
              </p:grpSpPr>
              <p:sp>
                <p:nvSpPr>
                  <p:cNvPr id="686" name="Freeform 452">
                    <a:extLst>
                      <a:ext uri="{FF2B5EF4-FFF2-40B4-BE49-F238E27FC236}">
                        <a16:creationId xmlns:a16="http://schemas.microsoft.com/office/drawing/2014/main" id="{D41B0C88-5C39-481C-9979-0C36C4C3D974}"/>
                      </a:ext>
                    </a:extLst>
                  </p:cNvPr>
                  <p:cNvSpPr>
                    <a:spLocks/>
                  </p:cNvSpPr>
                  <p:nvPr/>
                </p:nvSpPr>
                <p:spPr bwMode="auto">
                  <a:xfrm>
                    <a:off x="6773863" y="3736976"/>
                    <a:ext cx="158750" cy="206375"/>
                  </a:xfrm>
                  <a:custGeom>
                    <a:avLst/>
                    <a:gdLst>
                      <a:gd name="T0" fmla="*/ 4 w 58"/>
                      <a:gd name="T1" fmla="*/ 76 h 76"/>
                      <a:gd name="T2" fmla="*/ 2 w 58"/>
                      <a:gd name="T3" fmla="*/ 75 h 76"/>
                      <a:gd name="T4" fmla="*/ 1 w 58"/>
                      <a:gd name="T5" fmla="*/ 70 h 76"/>
                      <a:gd name="T6" fmla="*/ 50 w 58"/>
                      <a:gd name="T7" fmla="*/ 2 h 76"/>
                      <a:gd name="T8" fmla="*/ 56 w 58"/>
                      <a:gd name="T9" fmla="*/ 1 h 76"/>
                      <a:gd name="T10" fmla="*/ 56 w 58"/>
                      <a:gd name="T11" fmla="*/ 7 h 76"/>
                      <a:gd name="T12" fmla="*/ 7 w 58"/>
                      <a:gd name="T13" fmla="*/ 74 h 76"/>
                      <a:gd name="T14" fmla="*/ 4 w 58"/>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76">
                        <a:moveTo>
                          <a:pt x="4" y="76"/>
                        </a:moveTo>
                        <a:cubicBezTo>
                          <a:pt x="3" y="76"/>
                          <a:pt x="2" y="76"/>
                          <a:pt x="2" y="75"/>
                        </a:cubicBezTo>
                        <a:cubicBezTo>
                          <a:pt x="0" y="74"/>
                          <a:pt x="0" y="71"/>
                          <a:pt x="1" y="70"/>
                        </a:cubicBezTo>
                        <a:cubicBezTo>
                          <a:pt x="50" y="2"/>
                          <a:pt x="50" y="2"/>
                          <a:pt x="50" y="2"/>
                        </a:cubicBezTo>
                        <a:cubicBezTo>
                          <a:pt x="51" y="0"/>
                          <a:pt x="54" y="0"/>
                          <a:pt x="56" y="1"/>
                        </a:cubicBezTo>
                        <a:cubicBezTo>
                          <a:pt x="57" y="2"/>
                          <a:pt x="58" y="5"/>
                          <a:pt x="56" y="7"/>
                        </a:cubicBezTo>
                        <a:cubicBezTo>
                          <a:pt x="7" y="74"/>
                          <a:pt x="7" y="74"/>
                          <a:pt x="7" y="74"/>
                        </a:cubicBezTo>
                        <a:cubicBezTo>
                          <a:pt x="6" y="75"/>
                          <a:pt x="5" y="76"/>
                          <a:pt x="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87" name="Freeform 453">
                    <a:extLst>
                      <a:ext uri="{FF2B5EF4-FFF2-40B4-BE49-F238E27FC236}">
                        <a16:creationId xmlns:a16="http://schemas.microsoft.com/office/drawing/2014/main" id="{51AD68DD-900B-4BC2-A173-972E72E4C156}"/>
                      </a:ext>
                    </a:extLst>
                  </p:cNvPr>
                  <p:cNvSpPr>
                    <a:spLocks/>
                  </p:cNvSpPr>
                  <p:nvPr/>
                </p:nvSpPr>
                <p:spPr bwMode="auto">
                  <a:xfrm>
                    <a:off x="6615113" y="3863976"/>
                    <a:ext cx="136525" cy="85725"/>
                  </a:xfrm>
                  <a:custGeom>
                    <a:avLst/>
                    <a:gdLst>
                      <a:gd name="T0" fmla="*/ 45 w 50"/>
                      <a:gd name="T1" fmla="*/ 31 h 31"/>
                      <a:gd name="T2" fmla="*/ 43 w 50"/>
                      <a:gd name="T3" fmla="*/ 31 h 31"/>
                      <a:gd name="T4" fmla="*/ 3 w 50"/>
                      <a:gd name="T5" fmla="*/ 9 h 31"/>
                      <a:gd name="T6" fmla="*/ 2 w 50"/>
                      <a:gd name="T7" fmla="*/ 3 h 31"/>
                      <a:gd name="T8" fmla="*/ 7 w 50"/>
                      <a:gd name="T9" fmla="*/ 2 h 31"/>
                      <a:gd name="T10" fmla="*/ 47 w 50"/>
                      <a:gd name="T11" fmla="*/ 24 h 31"/>
                      <a:gd name="T12" fmla="*/ 49 w 50"/>
                      <a:gd name="T13" fmla="*/ 29 h 31"/>
                      <a:gd name="T14" fmla="*/ 45 w 50"/>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31">
                        <a:moveTo>
                          <a:pt x="45" y="31"/>
                        </a:moveTo>
                        <a:cubicBezTo>
                          <a:pt x="45" y="31"/>
                          <a:pt x="44" y="31"/>
                          <a:pt x="43" y="31"/>
                        </a:cubicBezTo>
                        <a:cubicBezTo>
                          <a:pt x="3" y="9"/>
                          <a:pt x="3" y="9"/>
                          <a:pt x="3" y="9"/>
                        </a:cubicBezTo>
                        <a:cubicBezTo>
                          <a:pt x="1" y="7"/>
                          <a:pt x="0" y="5"/>
                          <a:pt x="2" y="3"/>
                        </a:cubicBezTo>
                        <a:cubicBezTo>
                          <a:pt x="3" y="1"/>
                          <a:pt x="5" y="0"/>
                          <a:pt x="7" y="2"/>
                        </a:cubicBezTo>
                        <a:cubicBezTo>
                          <a:pt x="47" y="24"/>
                          <a:pt x="47" y="24"/>
                          <a:pt x="47" y="24"/>
                        </a:cubicBezTo>
                        <a:cubicBezTo>
                          <a:pt x="49" y="25"/>
                          <a:pt x="50" y="27"/>
                          <a:pt x="49" y="29"/>
                        </a:cubicBezTo>
                        <a:cubicBezTo>
                          <a:pt x="48" y="31"/>
                          <a:pt x="47" y="31"/>
                          <a:pt x="4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88" name="Freeform 454">
                    <a:extLst>
                      <a:ext uri="{FF2B5EF4-FFF2-40B4-BE49-F238E27FC236}">
                        <a16:creationId xmlns:a16="http://schemas.microsoft.com/office/drawing/2014/main" id="{D2B83361-98AF-4AC4-A7E9-ADB8912D8EC1}"/>
                      </a:ext>
                    </a:extLst>
                  </p:cNvPr>
                  <p:cNvSpPr>
                    <a:spLocks/>
                  </p:cNvSpPr>
                  <p:nvPr/>
                </p:nvSpPr>
                <p:spPr bwMode="auto">
                  <a:xfrm>
                    <a:off x="6450013" y="3881438"/>
                    <a:ext cx="144463" cy="157163"/>
                  </a:xfrm>
                  <a:custGeom>
                    <a:avLst/>
                    <a:gdLst>
                      <a:gd name="T0" fmla="*/ 5 w 53"/>
                      <a:gd name="T1" fmla="*/ 58 h 58"/>
                      <a:gd name="T2" fmla="*/ 2 w 53"/>
                      <a:gd name="T3" fmla="*/ 57 h 58"/>
                      <a:gd name="T4" fmla="*/ 2 w 53"/>
                      <a:gd name="T5" fmla="*/ 51 h 58"/>
                      <a:gd name="T6" fmla="*/ 46 w 53"/>
                      <a:gd name="T7" fmla="*/ 1 h 58"/>
                      <a:gd name="T8" fmla="*/ 52 w 53"/>
                      <a:gd name="T9" fmla="*/ 1 h 58"/>
                      <a:gd name="T10" fmla="*/ 52 w 53"/>
                      <a:gd name="T11" fmla="*/ 7 h 58"/>
                      <a:gd name="T12" fmla="*/ 7 w 53"/>
                      <a:gd name="T13" fmla="*/ 57 h 58"/>
                      <a:gd name="T14" fmla="*/ 5 w 53"/>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8">
                        <a:moveTo>
                          <a:pt x="5" y="58"/>
                        </a:moveTo>
                        <a:cubicBezTo>
                          <a:pt x="4" y="58"/>
                          <a:pt x="3" y="58"/>
                          <a:pt x="2" y="57"/>
                        </a:cubicBezTo>
                        <a:cubicBezTo>
                          <a:pt x="0" y="56"/>
                          <a:pt x="0" y="53"/>
                          <a:pt x="2" y="51"/>
                        </a:cubicBezTo>
                        <a:cubicBezTo>
                          <a:pt x="46" y="1"/>
                          <a:pt x="46" y="1"/>
                          <a:pt x="46" y="1"/>
                        </a:cubicBezTo>
                        <a:cubicBezTo>
                          <a:pt x="47" y="0"/>
                          <a:pt x="50" y="0"/>
                          <a:pt x="52" y="1"/>
                        </a:cubicBezTo>
                        <a:cubicBezTo>
                          <a:pt x="53" y="2"/>
                          <a:pt x="53" y="5"/>
                          <a:pt x="52" y="7"/>
                        </a:cubicBezTo>
                        <a:cubicBezTo>
                          <a:pt x="7" y="57"/>
                          <a:pt x="7" y="57"/>
                          <a:pt x="7" y="57"/>
                        </a:cubicBezTo>
                        <a:cubicBezTo>
                          <a:pt x="7" y="58"/>
                          <a:pt x="6" y="58"/>
                          <a:pt x="5"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89" name="Freeform 455">
                    <a:extLst>
                      <a:ext uri="{FF2B5EF4-FFF2-40B4-BE49-F238E27FC236}">
                        <a16:creationId xmlns:a16="http://schemas.microsoft.com/office/drawing/2014/main" id="{85DA1CC8-022A-4EE8-9EC4-A189C1790C61}"/>
                      </a:ext>
                    </a:extLst>
                  </p:cNvPr>
                  <p:cNvSpPr>
                    <a:spLocks noEditPoints="1"/>
                  </p:cNvSpPr>
                  <p:nvPr/>
                </p:nvSpPr>
                <p:spPr bwMode="auto">
                  <a:xfrm>
                    <a:off x="6402388" y="4011613"/>
                    <a:ext cx="76200" cy="7620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8 h 28"/>
                      <a:gd name="T12" fmla="*/ 8 w 28"/>
                      <a:gd name="T13" fmla="*/ 14 h 28"/>
                      <a:gd name="T14" fmla="*/ 14 w 28"/>
                      <a:gd name="T15" fmla="*/ 20 h 28"/>
                      <a:gd name="T16" fmla="*/ 20 w 28"/>
                      <a:gd name="T17" fmla="*/ 14 h 28"/>
                      <a:gd name="T18" fmla="*/ 14 w 28"/>
                      <a:gd name="T1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8"/>
                        </a:moveTo>
                        <a:cubicBezTo>
                          <a:pt x="11" y="8"/>
                          <a:pt x="8" y="11"/>
                          <a:pt x="8" y="14"/>
                        </a:cubicBezTo>
                        <a:cubicBezTo>
                          <a:pt x="8" y="17"/>
                          <a:pt x="11" y="20"/>
                          <a:pt x="14" y="20"/>
                        </a:cubicBezTo>
                        <a:cubicBezTo>
                          <a:pt x="17" y="20"/>
                          <a:pt x="20" y="17"/>
                          <a:pt x="20" y="14"/>
                        </a:cubicBezTo>
                        <a:cubicBezTo>
                          <a:pt x="20" y="11"/>
                          <a:pt x="17" y="8"/>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0" name="Freeform 456">
                    <a:extLst>
                      <a:ext uri="{FF2B5EF4-FFF2-40B4-BE49-F238E27FC236}">
                        <a16:creationId xmlns:a16="http://schemas.microsoft.com/office/drawing/2014/main" id="{42369C2E-0B1A-4B22-A484-50FA1143A682}"/>
                      </a:ext>
                    </a:extLst>
                  </p:cNvPr>
                  <p:cNvSpPr>
                    <a:spLocks noEditPoints="1"/>
                  </p:cNvSpPr>
                  <p:nvPr/>
                </p:nvSpPr>
                <p:spPr bwMode="auto">
                  <a:xfrm>
                    <a:off x="6902450" y="3687763"/>
                    <a:ext cx="76200" cy="7620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8 h 28"/>
                      <a:gd name="T12" fmla="*/ 8 w 28"/>
                      <a:gd name="T13" fmla="*/ 14 h 28"/>
                      <a:gd name="T14" fmla="*/ 14 w 28"/>
                      <a:gd name="T15" fmla="*/ 20 h 28"/>
                      <a:gd name="T16" fmla="*/ 20 w 28"/>
                      <a:gd name="T17" fmla="*/ 14 h 28"/>
                      <a:gd name="T18" fmla="*/ 14 w 28"/>
                      <a:gd name="T1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1" y="0"/>
                          <a:pt x="28" y="6"/>
                          <a:pt x="28" y="14"/>
                        </a:cubicBezTo>
                        <a:cubicBezTo>
                          <a:pt x="28" y="22"/>
                          <a:pt x="21" y="28"/>
                          <a:pt x="14" y="28"/>
                        </a:cubicBezTo>
                        <a:close/>
                        <a:moveTo>
                          <a:pt x="14" y="8"/>
                        </a:moveTo>
                        <a:cubicBezTo>
                          <a:pt x="10" y="8"/>
                          <a:pt x="8" y="11"/>
                          <a:pt x="8" y="14"/>
                        </a:cubicBezTo>
                        <a:cubicBezTo>
                          <a:pt x="8" y="17"/>
                          <a:pt x="10" y="20"/>
                          <a:pt x="14" y="20"/>
                        </a:cubicBezTo>
                        <a:cubicBezTo>
                          <a:pt x="17" y="20"/>
                          <a:pt x="20" y="17"/>
                          <a:pt x="20" y="14"/>
                        </a:cubicBezTo>
                        <a:cubicBezTo>
                          <a:pt x="20" y="11"/>
                          <a:pt x="17" y="8"/>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1" name="Freeform 457">
                    <a:extLst>
                      <a:ext uri="{FF2B5EF4-FFF2-40B4-BE49-F238E27FC236}">
                        <a16:creationId xmlns:a16="http://schemas.microsoft.com/office/drawing/2014/main" id="{3856782F-B53E-41A5-8FF2-99DA84FE7563}"/>
                      </a:ext>
                    </a:extLst>
                  </p:cNvPr>
                  <p:cNvSpPr>
                    <a:spLocks noEditPoints="1"/>
                  </p:cNvSpPr>
                  <p:nvPr/>
                </p:nvSpPr>
                <p:spPr bwMode="auto">
                  <a:xfrm>
                    <a:off x="6561138" y="3832226"/>
                    <a:ext cx="76200" cy="7620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8 h 28"/>
                      <a:gd name="T12" fmla="*/ 8 w 28"/>
                      <a:gd name="T13" fmla="*/ 14 h 28"/>
                      <a:gd name="T14" fmla="*/ 14 w 28"/>
                      <a:gd name="T15" fmla="*/ 20 h 28"/>
                      <a:gd name="T16" fmla="*/ 20 w 28"/>
                      <a:gd name="T17" fmla="*/ 14 h 28"/>
                      <a:gd name="T18" fmla="*/ 14 w 28"/>
                      <a:gd name="T1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8"/>
                        </a:moveTo>
                        <a:cubicBezTo>
                          <a:pt x="11" y="8"/>
                          <a:pt x="8" y="11"/>
                          <a:pt x="8" y="14"/>
                        </a:cubicBezTo>
                        <a:cubicBezTo>
                          <a:pt x="8" y="17"/>
                          <a:pt x="11" y="20"/>
                          <a:pt x="14" y="20"/>
                        </a:cubicBezTo>
                        <a:cubicBezTo>
                          <a:pt x="17" y="20"/>
                          <a:pt x="20" y="17"/>
                          <a:pt x="20" y="14"/>
                        </a:cubicBezTo>
                        <a:cubicBezTo>
                          <a:pt x="20" y="11"/>
                          <a:pt x="17" y="8"/>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2" name="Freeform 458">
                    <a:extLst>
                      <a:ext uri="{FF2B5EF4-FFF2-40B4-BE49-F238E27FC236}">
                        <a16:creationId xmlns:a16="http://schemas.microsoft.com/office/drawing/2014/main" id="{9D3B045A-1127-4E0A-B7B2-6D6081EE2B5E}"/>
                      </a:ext>
                    </a:extLst>
                  </p:cNvPr>
                  <p:cNvSpPr>
                    <a:spLocks noEditPoints="1"/>
                  </p:cNvSpPr>
                  <p:nvPr/>
                </p:nvSpPr>
                <p:spPr bwMode="auto">
                  <a:xfrm>
                    <a:off x="6724650" y="3916363"/>
                    <a:ext cx="76200" cy="7620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8 h 28"/>
                      <a:gd name="T12" fmla="*/ 8 w 28"/>
                      <a:gd name="T13" fmla="*/ 14 h 28"/>
                      <a:gd name="T14" fmla="*/ 14 w 28"/>
                      <a:gd name="T15" fmla="*/ 20 h 28"/>
                      <a:gd name="T16" fmla="*/ 20 w 28"/>
                      <a:gd name="T17" fmla="*/ 14 h 28"/>
                      <a:gd name="T18" fmla="*/ 14 w 28"/>
                      <a:gd name="T1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1"/>
                          <a:pt x="0" y="14"/>
                        </a:cubicBezTo>
                        <a:cubicBezTo>
                          <a:pt x="0" y="6"/>
                          <a:pt x="6" y="0"/>
                          <a:pt x="14" y="0"/>
                        </a:cubicBezTo>
                        <a:cubicBezTo>
                          <a:pt x="22" y="0"/>
                          <a:pt x="28" y="6"/>
                          <a:pt x="28" y="14"/>
                        </a:cubicBezTo>
                        <a:cubicBezTo>
                          <a:pt x="28" y="21"/>
                          <a:pt x="22" y="28"/>
                          <a:pt x="14" y="28"/>
                        </a:cubicBezTo>
                        <a:close/>
                        <a:moveTo>
                          <a:pt x="14" y="8"/>
                        </a:moveTo>
                        <a:cubicBezTo>
                          <a:pt x="11" y="8"/>
                          <a:pt x="8" y="10"/>
                          <a:pt x="8" y="14"/>
                        </a:cubicBezTo>
                        <a:cubicBezTo>
                          <a:pt x="8" y="17"/>
                          <a:pt x="11" y="20"/>
                          <a:pt x="14" y="20"/>
                        </a:cubicBezTo>
                        <a:cubicBezTo>
                          <a:pt x="17" y="20"/>
                          <a:pt x="20" y="17"/>
                          <a:pt x="20" y="14"/>
                        </a:cubicBezTo>
                        <a:cubicBezTo>
                          <a:pt x="20" y="10"/>
                          <a:pt x="17" y="8"/>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3" name="Freeform 459">
                    <a:extLst>
                      <a:ext uri="{FF2B5EF4-FFF2-40B4-BE49-F238E27FC236}">
                        <a16:creationId xmlns:a16="http://schemas.microsoft.com/office/drawing/2014/main" id="{3328FAEA-A20F-4FDF-A284-7D51B0FA79E6}"/>
                      </a:ext>
                    </a:extLst>
                  </p:cNvPr>
                  <p:cNvSpPr>
                    <a:spLocks noEditPoints="1"/>
                  </p:cNvSpPr>
                  <p:nvPr/>
                </p:nvSpPr>
                <p:spPr bwMode="auto">
                  <a:xfrm>
                    <a:off x="6470650" y="3665538"/>
                    <a:ext cx="452438" cy="433388"/>
                  </a:xfrm>
                  <a:custGeom>
                    <a:avLst/>
                    <a:gdLst>
                      <a:gd name="T0" fmla="*/ 83 w 166"/>
                      <a:gd name="T1" fmla="*/ 159 h 159"/>
                      <a:gd name="T2" fmla="*/ 29 w 166"/>
                      <a:gd name="T3" fmla="*/ 137 h 159"/>
                      <a:gd name="T4" fmla="*/ 29 w 166"/>
                      <a:gd name="T5" fmla="*/ 137 h 159"/>
                      <a:gd name="T6" fmla="*/ 29 w 166"/>
                      <a:gd name="T7" fmla="*/ 29 h 159"/>
                      <a:gd name="T8" fmla="*/ 137 w 166"/>
                      <a:gd name="T9" fmla="*/ 29 h 159"/>
                      <a:gd name="T10" fmla="*/ 137 w 166"/>
                      <a:gd name="T11" fmla="*/ 137 h 159"/>
                      <a:gd name="T12" fmla="*/ 83 w 166"/>
                      <a:gd name="T13" fmla="*/ 159 h 159"/>
                      <a:gd name="T14" fmla="*/ 35 w 166"/>
                      <a:gd name="T15" fmla="*/ 131 h 159"/>
                      <a:gd name="T16" fmla="*/ 131 w 166"/>
                      <a:gd name="T17" fmla="*/ 131 h 159"/>
                      <a:gd name="T18" fmla="*/ 131 w 166"/>
                      <a:gd name="T19" fmla="*/ 35 h 159"/>
                      <a:gd name="T20" fmla="*/ 35 w 166"/>
                      <a:gd name="T21" fmla="*/ 35 h 159"/>
                      <a:gd name="T22" fmla="*/ 35 w 166"/>
                      <a:gd name="T23" fmla="*/ 13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6" h="159">
                        <a:moveTo>
                          <a:pt x="83" y="159"/>
                        </a:moveTo>
                        <a:cubicBezTo>
                          <a:pt x="64" y="159"/>
                          <a:pt x="44" y="152"/>
                          <a:pt x="29" y="137"/>
                        </a:cubicBezTo>
                        <a:cubicBezTo>
                          <a:pt x="29" y="137"/>
                          <a:pt x="29" y="137"/>
                          <a:pt x="29" y="137"/>
                        </a:cubicBezTo>
                        <a:cubicBezTo>
                          <a:pt x="0" y="107"/>
                          <a:pt x="0" y="59"/>
                          <a:pt x="29" y="29"/>
                        </a:cubicBezTo>
                        <a:cubicBezTo>
                          <a:pt x="59" y="0"/>
                          <a:pt x="107" y="0"/>
                          <a:pt x="137" y="29"/>
                        </a:cubicBezTo>
                        <a:cubicBezTo>
                          <a:pt x="166" y="59"/>
                          <a:pt x="166" y="107"/>
                          <a:pt x="137" y="137"/>
                        </a:cubicBezTo>
                        <a:cubicBezTo>
                          <a:pt x="122" y="152"/>
                          <a:pt x="102" y="159"/>
                          <a:pt x="83" y="159"/>
                        </a:cubicBezTo>
                        <a:close/>
                        <a:moveTo>
                          <a:pt x="35" y="131"/>
                        </a:moveTo>
                        <a:cubicBezTo>
                          <a:pt x="61" y="158"/>
                          <a:pt x="105" y="158"/>
                          <a:pt x="131" y="131"/>
                        </a:cubicBezTo>
                        <a:cubicBezTo>
                          <a:pt x="158" y="105"/>
                          <a:pt x="158" y="61"/>
                          <a:pt x="131" y="35"/>
                        </a:cubicBezTo>
                        <a:cubicBezTo>
                          <a:pt x="105" y="8"/>
                          <a:pt x="61" y="8"/>
                          <a:pt x="35" y="35"/>
                        </a:cubicBezTo>
                        <a:cubicBezTo>
                          <a:pt x="8" y="61"/>
                          <a:pt x="8" y="105"/>
                          <a:pt x="35" y="1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4" name="Freeform 460">
                    <a:extLst>
                      <a:ext uri="{FF2B5EF4-FFF2-40B4-BE49-F238E27FC236}">
                        <a16:creationId xmlns:a16="http://schemas.microsoft.com/office/drawing/2014/main" id="{4A9AAA34-39AD-4000-A5A5-C04AF49DC092}"/>
                      </a:ext>
                    </a:extLst>
                  </p:cNvPr>
                  <p:cNvSpPr>
                    <a:spLocks noEditPoints="1"/>
                  </p:cNvSpPr>
                  <p:nvPr/>
                </p:nvSpPr>
                <p:spPr bwMode="auto">
                  <a:xfrm>
                    <a:off x="6875463" y="4068763"/>
                    <a:ext cx="209550" cy="204788"/>
                  </a:xfrm>
                  <a:custGeom>
                    <a:avLst/>
                    <a:gdLst>
                      <a:gd name="T0" fmla="*/ 55 w 77"/>
                      <a:gd name="T1" fmla="*/ 75 h 75"/>
                      <a:gd name="T2" fmla="*/ 41 w 77"/>
                      <a:gd name="T3" fmla="*/ 70 h 75"/>
                      <a:gd name="T4" fmla="*/ 41 w 77"/>
                      <a:gd name="T5" fmla="*/ 70 h 75"/>
                      <a:gd name="T6" fmla="*/ 2 w 77"/>
                      <a:gd name="T7" fmla="*/ 30 h 75"/>
                      <a:gd name="T8" fmla="*/ 2 w 77"/>
                      <a:gd name="T9" fmla="*/ 24 h 75"/>
                      <a:gd name="T10" fmla="*/ 24 w 77"/>
                      <a:gd name="T11" fmla="*/ 2 h 75"/>
                      <a:gd name="T12" fmla="*/ 30 w 77"/>
                      <a:gd name="T13" fmla="*/ 2 h 75"/>
                      <a:gd name="T14" fmla="*/ 70 w 77"/>
                      <a:gd name="T15" fmla="*/ 41 h 75"/>
                      <a:gd name="T16" fmla="*/ 70 w 77"/>
                      <a:gd name="T17" fmla="*/ 70 h 75"/>
                      <a:gd name="T18" fmla="*/ 55 w 77"/>
                      <a:gd name="T19" fmla="*/ 75 h 75"/>
                      <a:gd name="T20" fmla="*/ 47 w 77"/>
                      <a:gd name="T21" fmla="*/ 64 h 75"/>
                      <a:gd name="T22" fmla="*/ 64 w 77"/>
                      <a:gd name="T23" fmla="*/ 64 h 75"/>
                      <a:gd name="T24" fmla="*/ 64 w 77"/>
                      <a:gd name="T25" fmla="*/ 47 h 75"/>
                      <a:gd name="T26" fmla="*/ 27 w 77"/>
                      <a:gd name="T27" fmla="*/ 10 h 75"/>
                      <a:gd name="T28" fmla="*/ 10 w 77"/>
                      <a:gd name="T29" fmla="*/ 27 h 75"/>
                      <a:gd name="T30" fmla="*/ 47 w 77"/>
                      <a:gd name="T31" fmla="*/ 6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 h="75">
                        <a:moveTo>
                          <a:pt x="55" y="75"/>
                        </a:moveTo>
                        <a:cubicBezTo>
                          <a:pt x="50" y="75"/>
                          <a:pt x="45" y="74"/>
                          <a:pt x="41" y="70"/>
                        </a:cubicBezTo>
                        <a:cubicBezTo>
                          <a:pt x="41" y="70"/>
                          <a:pt x="41" y="70"/>
                          <a:pt x="41" y="70"/>
                        </a:cubicBezTo>
                        <a:cubicBezTo>
                          <a:pt x="2" y="30"/>
                          <a:pt x="2" y="30"/>
                          <a:pt x="2" y="30"/>
                        </a:cubicBezTo>
                        <a:cubicBezTo>
                          <a:pt x="0" y="28"/>
                          <a:pt x="0" y="26"/>
                          <a:pt x="2" y="24"/>
                        </a:cubicBezTo>
                        <a:cubicBezTo>
                          <a:pt x="24" y="2"/>
                          <a:pt x="24" y="2"/>
                          <a:pt x="24" y="2"/>
                        </a:cubicBezTo>
                        <a:cubicBezTo>
                          <a:pt x="26" y="0"/>
                          <a:pt x="28" y="0"/>
                          <a:pt x="30" y="2"/>
                        </a:cubicBezTo>
                        <a:cubicBezTo>
                          <a:pt x="70" y="41"/>
                          <a:pt x="70" y="41"/>
                          <a:pt x="70" y="41"/>
                        </a:cubicBezTo>
                        <a:cubicBezTo>
                          <a:pt x="77" y="49"/>
                          <a:pt x="77" y="62"/>
                          <a:pt x="70" y="70"/>
                        </a:cubicBezTo>
                        <a:cubicBezTo>
                          <a:pt x="66" y="74"/>
                          <a:pt x="61" y="75"/>
                          <a:pt x="55" y="75"/>
                        </a:cubicBezTo>
                        <a:close/>
                        <a:moveTo>
                          <a:pt x="47" y="64"/>
                        </a:moveTo>
                        <a:cubicBezTo>
                          <a:pt x="52" y="69"/>
                          <a:pt x="59" y="69"/>
                          <a:pt x="64" y="64"/>
                        </a:cubicBezTo>
                        <a:cubicBezTo>
                          <a:pt x="69" y="59"/>
                          <a:pt x="69" y="52"/>
                          <a:pt x="64" y="47"/>
                        </a:cubicBezTo>
                        <a:cubicBezTo>
                          <a:pt x="27" y="10"/>
                          <a:pt x="27" y="10"/>
                          <a:pt x="27" y="10"/>
                        </a:cubicBezTo>
                        <a:cubicBezTo>
                          <a:pt x="10" y="27"/>
                          <a:pt x="10" y="27"/>
                          <a:pt x="10" y="27"/>
                        </a:cubicBezTo>
                        <a:lnTo>
                          <a:pt x="4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5" name="Freeform 461">
                    <a:extLst>
                      <a:ext uri="{FF2B5EF4-FFF2-40B4-BE49-F238E27FC236}">
                        <a16:creationId xmlns:a16="http://schemas.microsoft.com/office/drawing/2014/main" id="{69A12299-041F-4747-A9A7-0FE6F9190BDB}"/>
                      </a:ext>
                    </a:extLst>
                  </p:cNvPr>
                  <p:cNvSpPr>
                    <a:spLocks/>
                  </p:cNvSpPr>
                  <p:nvPr/>
                </p:nvSpPr>
                <p:spPr bwMode="auto">
                  <a:xfrm>
                    <a:off x="6808788" y="4003676"/>
                    <a:ext cx="139700" cy="138113"/>
                  </a:xfrm>
                  <a:custGeom>
                    <a:avLst/>
                    <a:gdLst>
                      <a:gd name="T0" fmla="*/ 59 w 88"/>
                      <a:gd name="T1" fmla="*/ 87 h 87"/>
                      <a:gd name="T2" fmla="*/ 0 w 88"/>
                      <a:gd name="T3" fmla="*/ 29 h 87"/>
                      <a:gd name="T4" fmla="*/ 11 w 88"/>
                      <a:gd name="T5" fmla="*/ 20 h 87"/>
                      <a:gd name="T6" fmla="*/ 59 w 88"/>
                      <a:gd name="T7" fmla="*/ 68 h 87"/>
                      <a:gd name="T8" fmla="*/ 69 w 88"/>
                      <a:gd name="T9" fmla="*/ 58 h 87"/>
                      <a:gd name="T10" fmla="*/ 21 w 88"/>
                      <a:gd name="T11" fmla="*/ 10 h 87"/>
                      <a:gd name="T12" fmla="*/ 30 w 88"/>
                      <a:gd name="T13" fmla="*/ 0 h 87"/>
                      <a:gd name="T14" fmla="*/ 88 w 88"/>
                      <a:gd name="T15" fmla="*/ 58 h 87"/>
                      <a:gd name="T16" fmla="*/ 59 w 88"/>
                      <a:gd name="T1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87">
                        <a:moveTo>
                          <a:pt x="59" y="87"/>
                        </a:moveTo>
                        <a:lnTo>
                          <a:pt x="0" y="29"/>
                        </a:lnTo>
                        <a:lnTo>
                          <a:pt x="11" y="20"/>
                        </a:lnTo>
                        <a:lnTo>
                          <a:pt x="59" y="68"/>
                        </a:lnTo>
                        <a:lnTo>
                          <a:pt x="69" y="58"/>
                        </a:lnTo>
                        <a:lnTo>
                          <a:pt x="21" y="10"/>
                        </a:lnTo>
                        <a:lnTo>
                          <a:pt x="30" y="0"/>
                        </a:lnTo>
                        <a:lnTo>
                          <a:pt x="88" y="58"/>
                        </a:lnTo>
                        <a:lnTo>
                          <a:pt x="59"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6" name="Freeform 462">
                    <a:extLst>
                      <a:ext uri="{FF2B5EF4-FFF2-40B4-BE49-F238E27FC236}">
                        <a16:creationId xmlns:a16="http://schemas.microsoft.com/office/drawing/2014/main" id="{4C5C55A3-D420-4AC5-9919-4C9C60611096}"/>
                      </a:ext>
                    </a:extLst>
                  </p:cNvPr>
                  <p:cNvSpPr>
                    <a:spLocks/>
                  </p:cNvSpPr>
                  <p:nvPr/>
                </p:nvSpPr>
                <p:spPr bwMode="auto">
                  <a:xfrm>
                    <a:off x="6827838" y="4022726"/>
                    <a:ext cx="87313" cy="84138"/>
                  </a:xfrm>
                  <a:custGeom>
                    <a:avLst/>
                    <a:gdLst>
                      <a:gd name="T0" fmla="*/ 5 w 32"/>
                      <a:gd name="T1" fmla="*/ 31 h 31"/>
                      <a:gd name="T2" fmla="*/ 2 w 32"/>
                      <a:gd name="T3" fmla="*/ 30 h 31"/>
                      <a:gd name="T4" fmla="*/ 2 w 32"/>
                      <a:gd name="T5" fmla="*/ 24 h 31"/>
                      <a:gd name="T6" fmla="*/ 24 w 32"/>
                      <a:gd name="T7" fmla="*/ 2 h 31"/>
                      <a:gd name="T8" fmla="*/ 30 w 32"/>
                      <a:gd name="T9" fmla="*/ 2 h 31"/>
                      <a:gd name="T10" fmla="*/ 30 w 32"/>
                      <a:gd name="T11" fmla="*/ 7 h 31"/>
                      <a:gd name="T12" fmla="*/ 7 w 32"/>
                      <a:gd name="T13" fmla="*/ 30 h 31"/>
                      <a:gd name="T14" fmla="*/ 5 w 32"/>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1">
                        <a:moveTo>
                          <a:pt x="5" y="31"/>
                        </a:moveTo>
                        <a:cubicBezTo>
                          <a:pt x="4" y="31"/>
                          <a:pt x="3" y="31"/>
                          <a:pt x="2" y="30"/>
                        </a:cubicBezTo>
                        <a:cubicBezTo>
                          <a:pt x="0" y="28"/>
                          <a:pt x="0" y="26"/>
                          <a:pt x="2" y="24"/>
                        </a:cubicBezTo>
                        <a:cubicBezTo>
                          <a:pt x="24" y="2"/>
                          <a:pt x="24" y="2"/>
                          <a:pt x="24" y="2"/>
                        </a:cubicBezTo>
                        <a:cubicBezTo>
                          <a:pt x="26" y="0"/>
                          <a:pt x="28" y="0"/>
                          <a:pt x="30" y="2"/>
                        </a:cubicBezTo>
                        <a:cubicBezTo>
                          <a:pt x="32" y="3"/>
                          <a:pt x="32" y="6"/>
                          <a:pt x="30" y="7"/>
                        </a:cubicBezTo>
                        <a:cubicBezTo>
                          <a:pt x="7" y="30"/>
                          <a:pt x="7" y="30"/>
                          <a:pt x="7" y="30"/>
                        </a:cubicBezTo>
                        <a:cubicBezTo>
                          <a:pt x="7" y="31"/>
                          <a:pt x="6" y="31"/>
                          <a:pt x="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7" name="Freeform 463">
                    <a:extLst>
                      <a:ext uri="{FF2B5EF4-FFF2-40B4-BE49-F238E27FC236}">
                        <a16:creationId xmlns:a16="http://schemas.microsoft.com/office/drawing/2014/main" id="{7DFCCF57-4888-485F-93A2-7F0E340BAE89}"/>
                      </a:ext>
                    </a:extLst>
                  </p:cNvPr>
                  <p:cNvSpPr>
                    <a:spLocks/>
                  </p:cNvSpPr>
                  <p:nvPr/>
                </p:nvSpPr>
                <p:spPr bwMode="auto">
                  <a:xfrm>
                    <a:off x="6337300" y="3586163"/>
                    <a:ext cx="698500" cy="577850"/>
                  </a:xfrm>
                  <a:custGeom>
                    <a:avLst/>
                    <a:gdLst>
                      <a:gd name="T0" fmla="*/ 188 w 256"/>
                      <a:gd name="T1" fmla="*/ 212 h 212"/>
                      <a:gd name="T2" fmla="*/ 4 w 256"/>
                      <a:gd name="T3" fmla="*/ 212 h 212"/>
                      <a:gd name="T4" fmla="*/ 0 w 256"/>
                      <a:gd name="T5" fmla="*/ 208 h 212"/>
                      <a:gd name="T6" fmla="*/ 0 w 256"/>
                      <a:gd name="T7" fmla="*/ 4 h 212"/>
                      <a:gd name="T8" fmla="*/ 4 w 256"/>
                      <a:gd name="T9" fmla="*/ 0 h 212"/>
                      <a:gd name="T10" fmla="*/ 252 w 256"/>
                      <a:gd name="T11" fmla="*/ 0 h 212"/>
                      <a:gd name="T12" fmla="*/ 256 w 256"/>
                      <a:gd name="T13" fmla="*/ 4 h 212"/>
                      <a:gd name="T14" fmla="*/ 252 w 256"/>
                      <a:gd name="T15" fmla="*/ 8 h 212"/>
                      <a:gd name="T16" fmla="*/ 8 w 256"/>
                      <a:gd name="T17" fmla="*/ 8 h 212"/>
                      <a:gd name="T18" fmla="*/ 8 w 256"/>
                      <a:gd name="T19" fmla="*/ 204 h 212"/>
                      <a:gd name="T20" fmla="*/ 188 w 256"/>
                      <a:gd name="T21" fmla="*/ 204 h 212"/>
                      <a:gd name="T22" fmla="*/ 192 w 256"/>
                      <a:gd name="T23" fmla="*/ 208 h 212"/>
                      <a:gd name="T24" fmla="*/ 188 w 256"/>
                      <a:gd name="T25"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6" h="212">
                        <a:moveTo>
                          <a:pt x="188" y="212"/>
                        </a:moveTo>
                        <a:cubicBezTo>
                          <a:pt x="4" y="212"/>
                          <a:pt x="4" y="212"/>
                          <a:pt x="4" y="212"/>
                        </a:cubicBezTo>
                        <a:cubicBezTo>
                          <a:pt x="2" y="212"/>
                          <a:pt x="0" y="210"/>
                          <a:pt x="0" y="208"/>
                        </a:cubicBezTo>
                        <a:cubicBezTo>
                          <a:pt x="0" y="4"/>
                          <a:pt x="0" y="4"/>
                          <a:pt x="0" y="4"/>
                        </a:cubicBezTo>
                        <a:cubicBezTo>
                          <a:pt x="0" y="2"/>
                          <a:pt x="2" y="0"/>
                          <a:pt x="4" y="0"/>
                        </a:cubicBezTo>
                        <a:cubicBezTo>
                          <a:pt x="252" y="0"/>
                          <a:pt x="252" y="0"/>
                          <a:pt x="252" y="0"/>
                        </a:cubicBezTo>
                        <a:cubicBezTo>
                          <a:pt x="254" y="0"/>
                          <a:pt x="256" y="2"/>
                          <a:pt x="256" y="4"/>
                        </a:cubicBezTo>
                        <a:cubicBezTo>
                          <a:pt x="256" y="6"/>
                          <a:pt x="254" y="8"/>
                          <a:pt x="252" y="8"/>
                        </a:cubicBezTo>
                        <a:cubicBezTo>
                          <a:pt x="8" y="8"/>
                          <a:pt x="8" y="8"/>
                          <a:pt x="8" y="8"/>
                        </a:cubicBezTo>
                        <a:cubicBezTo>
                          <a:pt x="8" y="204"/>
                          <a:pt x="8" y="204"/>
                          <a:pt x="8" y="204"/>
                        </a:cubicBezTo>
                        <a:cubicBezTo>
                          <a:pt x="188" y="204"/>
                          <a:pt x="188" y="204"/>
                          <a:pt x="188" y="204"/>
                        </a:cubicBezTo>
                        <a:cubicBezTo>
                          <a:pt x="190" y="204"/>
                          <a:pt x="192" y="206"/>
                          <a:pt x="192" y="208"/>
                        </a:cubicBezTo>
                        <a:cubicBezTo>
                          <a:pt x="192" y="210"/>
                          <a:pt x="190" y="212"/>
                          <a:pt x="188" y="2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8" name="Freeform 464">
                    <a:extLst>
                      <a:ext uri="{FF2B5EF4-FFF2-40B4-BE49-F238E27FC236}">
                        <a16:creationId xmlns:a16="http://schemas.microsoft.com/office/drawing/2014/main" id="{B8EE352C-3CD9-4CBB-91E7-305A3476BC32}"/>
                      </a:ext>
                    </a:extLst>
                  </p:cNvPr>
                  <p:cNvSpPr>
                    <a:spLocks noEditPoints="1"/>
                  </p:cNvSpPr>
                  <p:nvPr/>
                </p:nvSpPr>
                <p:spPr bwMode="auto">
                  <a:xfrm>
                    <a:off x="7010400" y="3509963"/>
                    <a:ext cx="134938" cy="654050"/>
                  </a:xfrm>
                  <a:custGeom>
                    <a:avLst/>
                    <a:gdLst>
                      <a:gd name="T0" fmla="*/ 9 w 49"/>
                      <a:gd name="T1" fmla="*/ 240 h 240"/>
                      <a:gd name="T2" fmla="*/ 4 w 49"/>
                      <a:gd name="T3" fmla="*/ 240 h 240"/>
                      <a:gd name="T4" fmla="*/ 0 w 49"/>
                      <a:gd name="T5" fmla="*/ 236 h 240"/>
                      <a:gd name="T6" fmla="*/ 4 w 49"/>
                      <a:gd name="T7" fmla="*/ 232 h 240"/>
                      <a:gd name="T8" fmla="*/ 9 w 49"/>
                      <a:gd name="T9" fmla="*/ 232 h 240"/>
                      <a:gd name="T10" fmla="*/ 41 w 49"/>
                      <a:gd name="T11" fmla="*/ 200 h 240"/>
                      <a:gd name="T12" fmla="*/ 9 w 49"/>
                      <a:gd name="T13" fmla="*/ 168 h 240"/>
                      <a:gd name="T14" fmla="*/ 5 w 49"/>
                      <a:gd name="T15" fmla="*/ 164 h 240"/>
                      <a:gd name="T16" fmla="*/ 5 w 49"/>
                      <a:gd name="T17" fmla="*/ 4 h 240"/>
                      <a:gd name="T18" fmla="*/ 9 w 49"/>
                      <a:gd name="T19" fmla="*/ 0 h 240"/>
                      <a:gd name="T20" fmla="*/ 49 w 49"/>
                      <a:gd name="T21" fmla="*/ 40 h 240"/>
                      <a:gd name="T22" fmla="*/ 49 w 49"/>
                      <a:gd name="T23" fmla="*/ 200 h 240"/>
                      <a:gd name="T24" fmla="*/ 9 w 49"/>
                      <a:gd name="T25" fmla="*/ 240 h 240"/>
                      <a:gd name="T26" fmla="*/ 13 w 49"/>
                      <a:gd name="T27" fmla="*/ 160 h 240"/>
                      <a:gd name="T28" fmla="*/ 41 w 49"/>
                      <a:gd name="T29" fmla="*/ 176 h 240"/>
                      <a:gd name="T30" fmla="*/ 41 w 49"/>
                      <a:gd name="T31" fmla="*/ 40 h 240"/>
                      <a:gd name="T32" fmla="*/ 13 w 49"/>
                      <a:gd name="T33" fmla="*/ 8 h 240"/>
                      <a:gd name="T34" fmla="*/ 13 w 49"/>
                      <a:gd name="T35" fmla="*/ 16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240">
                        <a:moveTo>
                          <a:pt x="9" y="240"/>
                        </a:moveTo>
                        <a:cubicBezTo>
                          <a:pt x="4" y="240"/>
                          <a:pt x="4" y="240"/>
                          <a:pt x="4" y="240"/>
                        </a:cubicBezTo>
                        <a:cubicBezTo>
                          <a:pt x="1" y="240"/>
                          <a:pt x="0" y="238"/>
                          <a:pt x="0" y="236"/>
                        </a:cubicBezTo>
                        <a:cubicBezTo>
                          <a:pt x="0" y="234"/>
                          <a:pt x="1" y="232"/>
                          <a:pt x="4" y="232"/>
                        </a:cubicBezTo>
                        <a:cubicBezTo>
                          <a:pt x="9" y="232"/>
                          <a:pt x="9" y="232"/>
                          <a:pt x="9" y="232"/>
                        </a:cubicBezTo>
                        <a:cubicBezTo>
                          <a:pt x="27" y="232"/>
                          <a:pt x="41" y="218"/>
                          <a:pt x="41" y="200"/>
                        </a:cubicBezTo>
                        <a:cubicBezTo>
                          <a:pt x="41" y="182"/>
                          <a:pt x="27" y="168"/>
                          <a:pt x="9" y="168"/>
                        </a:cubicBezTo>
                        <a:cubicBezTo>
                          <a:pt x="7" y="168"/>
                          <a:pt x="5" y="166"/>
                          <a:pt x="5" y="164"/>
                        </a:cubicBezTo>
                        <a:cubicBezTo>
                          <a:pt x="5" y="4"/>
                          <a:pt x="5" y="4"/>
                          <a:pt x="5" y="4"/>
                        </a:cubicBezTo>
                        <a:cubicBezTo>
                          <a:pt x="5" y="2"/>
                          <a:pt x="7" y="0"/>
                          <a:pt x="9" y="0"/>
                        </a:cubicBezTo>
                        <a:cubicBezTo>
                          <a:pt x="31" y="0"/>
                          <a:pt x="49" y="18"/>
                          <a:pt x="49" y="40"/>
                        </a:cubicBezTo>
                        <a:cubicBezTo>
                          <a:pt x="49" y="200"/>
                          <a:pt x="49" y="200"/>
                          <a:pt x="49" y="200"/>
                        </a:cubicBezTo>
                        <a:cubicBezTo>
                          <a:pt x="49" y="222"/>
                          <a:pt x="31" y="240"/>
                          <a:pt x="9" y="240"/>
                        </a:cubicBezTo>
                        <a:close/>
                        <a:moveTo>
                          <a:pt x="13" y="160"/>
                        </a:moveTo>
                        <a:cubicBezTo>
                          <a:pt x="24" y="161"/>
                          <a:pt x="34" y="167"/>
                          <a:pt x="41" y="176"/>
                        </a:cubicBezTo>
                        <a:cubicBezTo>
                          <a:pt x="41" y="40"/>
                          <a:pt x="41" y="40"/>
                          <a:pt x="41" y="40"/>
                        </a:cubicBezTo>
                        <a:cubicBezTo>
                          <a:pt x="41" y="24"/>
                          <a:pt x="29" y="10"/>
                          <a:pt x="13" y="8"/>
                        </a:cubicBezTo>
                        <a:lnTo>
                          <a:pt x="13"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grpSp>
        </p:grpSp>
        <p:grpSp>
          <p:nvGrpSpPr>
            <p:cNvPr id="4" name="Group 3">
              <a:extLst>
                <a:ext uri="{FF2B5EF4-FFF2-40B4-BE49-F238E27FC236}">
                  <a16:creationId xmlns:a16="http://schemas.microsoft.com/office/drawing/2014/main" id="{4E89F7EA-DFD0-462F-A55C-D683B23B09B6}"/>
                </a:ext>
              </a:extLst>
            </p:cNvPr>
            <p:cNvGrpSpPr/>
            <p:nvPr/>
          </p:nvGrpSpPr>
          <p:grpSpPr>
            <a:xfrm>
              <a:off x="11145650" y="1802960"/>
              <a:ext cx="721466" cy="635520"/>
              <a:chOff x="11185619" y="5518668"/>
              <a:chExt cx="872968" cy="768974"/>
            </a:xfrm>
          </p:grpSpPr>
          <p:grpSp>
            <p:nvGrpSpPr>
              <p:cNvPr id="263" name="Group 262">
                <a:extLst>
                  <a:ext uri="{FF2B5EF4-FFF2-40B4-BE49-F238E27FC236}">
                    <a16:creationId xmlns:a16="http://schemas.microsoft.com/office/drawing/2014/main" id="{F3A3DC39-7B3C-4DCE-BF6A-0FE032482CB2}"/>
                  </a:ext>
                </a:extLst>
              </p:cNvPr>
              <p:cNvGrpSpPr/>
              <p:nvPr/>
            </p:nvGrpSpPr>
            <p:grpSpPr>
              <a:xfrm>
                <a:off x="11185619" y="5518668"/>
                <a:ext cx="872968" cy="768974"/>
                <a:chOff x="9315829" y="3695367"/>
                <a:chExt cx="1185198" cy="1044009"/>
              </a:xfrm>
              <a:solidFill>
                <a:srgbClr val="B14D97"/>
              </a:solidFill>
            </p:grpSpPr>
            <p:grpSp>
              <p:nvGrpSpPr>
                <p:cNvPr id="268" name="Group 267">
                  <a:extLst>
                    <a:ext uri="{FF2B5EF4-FFF2-40B4-BE49-F238E27FC236}">
                      <a16:creationId xmlns:a16="http://schemas.microsoft.com/office/drawing/2014/main" id="{CFCF0B64-F366-4389-A48A-FBEC9617C6DB}"/>
                    </a:ext>
                  </a:extLst>
                </p:cNvPr>
                <p:cNvGrpSpPr/>
                <p:nvPr/>
              </p:nvGrpSpPr>
              <p:grpSpPr>
                <a:xfrm>
                  <a:off x="9315829" y="3945732"/>
                  <a:ext cx="1185198" cy="793644"/>
                  <a:chOff x="8587817" y="3724539"/>
                  <a:chExt cx="2866312" cy="1919369"/>
                </a:xfrm>
                <a:grpFill/>
              </p:grpSpPr>
              <p:sp>
                <p:nvSpPr>
                  <p:cNvPr id="272" name="Right Arrow 13">
                    <a:extLst>
                      <a:ext uri="{FF2B5EF4-FFF2-40B4-BE49-F238E27FC236}">
                        <a16:creationId xmlns:a16="http://schemas.microsoft.com/office/drawing/2014/main" id="{3474B35E-8B16-46F6-B9D3-826C9AD9B249}"/>
                      </a:ext>
                    </a:extLst>
                  </p:cNvPr>
                  <p:cNvSpPr/>
                  <p:nvPr/>
                </p:nvSpPr>
                <p:spPr>
                  <a:xfrm>
                    <a:off x="8587817" y="5421692"/>
                    <a:ext cx="2866312" cy="222216"/>
                  </a:xfrm>
                  <a:prstGeom prst="rightArrow">
                    <a:avLst>
                      <a:gd name="adj1" fmla="val 56858"/>
                      <a:gd name="adj2" fmla="val 50000"/>
                    </a:avLst>
                  </a:prstGeom>
                  <a:grpFill/>
                  <a:ln>
                    <a:solidFill>
                      <a:srgbClr val="B14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3" name="Freeform 6">
                    <a:extLst>
                      <a:ext uri="{FF2B5EF4-FFF2-40B4-BE49-F238E27FC236}">
                        <a16:creationId xmlns:a16="http://schemas.microsoft.com/office/drawing/2014/main" id="{94F6A7D0-875B-4F99-95A0-445B629A98FB}"/>
                      </a:ext>
                    </a:extLst>
                  </p:cNvPr>
                  <p:cNvSpPr>
                    <a:spLocks/>
                  </p:cNvSpPr>
                  <p:nvPr/>
                </p:nvSpPr>
                <p:spPr bwMode="auto">
                  <a:xfrm rot="19697307" flipH="1">
                    <a:off x="8806318" y="4686720"/>
                    <a:ext cx="388739" cy="383114"/>
                  </a:xfrm>
                  <a:custGeom>
                    <a:avLst/>
                    <a:gdLst>
                      <a:gd name="T0" fmla="*/ 0 w 1175"/>
                      <a:gd name="T1" fmla="*/ 288 h 1158"/>
                      <a:gd name="T2" fmla="*/ 837 w 1175"/>
                      <a:gd name="T3" fmla="*/ 1158 h 1158"/>
                      <a:gd name="T4" fmla="*/ 1175 w 1175"/>
                      <a:gd name="T5" fmla="*/ 0 h 1158"/>
                      <a:gd name="T6" fmla="*/ 0 w 1175"/>
                      <a:gd name="T7" fmla="*/ 288 h 1158"/>
                    </a:gdLst>
                    <a:ahLst/>
                    <a:cxnLst>
                      <a:cxn ang="0">
                        <a:pos x="T0" y="T1"/>
                      </a:cxn>
                      <a:cxn ang="0">
                        <a:pos x="T2" y="T3"/>
                      </a:cxn>
                      <a:cxn ang="0">
                        <a:pos x="T4" y="T5"/>
                      </a:cxn>
                      <a:cxn ang="0">
                        <a:pos x="T6" y="T7"/>
                      </a:cxn>
                    </a:cxnLst>
                    <a:rect l="0" t="0" r="r" b="b"/>
                    <a:pathLst>
                      <a:path w="1175" h="1158">
                        <a:moveTo>
                          <a:pt x="0" y="288"/>
                        </a:moveTo>
                        <a:lnTo>
                          <a:pt x="837" y="1158"/>
                        </a:lnTo>
                        <a:lnTo>
                          <a:pt x="1175" y="0"/>
                        </a:lnTo>
                        <a:lnTo>
                          <a:pt x="0" y="288"/>
                        </a:lnTo>
                        <a:close/>
                      </a:path>
                    </a:pathLst>
                  </a:custGeom>
                  <a:grpFill/>
                  <a:ln w="9525">
                    <a:solidFill>
                      <a:srgbClr val="B14D97"/>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4" name="Block Arc 273">
                    <a:extLst>
                      <a:ext uri="{FF2B5EF4-FFF2-40B4-BE49-F238E27FC236}">
                        <a16:creationId xmlns:a16="http://schemas.microsoft.com/office/drawing/2014/main" id="{7747B738-355A-4427-BFDD-957D40A14BAD}"/>
                      </a:ext>
                    </a:extLst>
                  </p:cNvPr>
                  <p:cNvSpPr/>
                  <p:nvPr/>
                </p:nvSpPr>
                <p:spPr>
                  <a:xfrm rot="215272">
                    <a:off x="8873578" y="3724539"/>
                    <a:ext cx="2022433" cy="1875530"/>
                  </a:xfrm>
                  <a:prstGeom prst="blockArc">
                    <a:avLst>
                      <a:gd name="adj1" fmla="val 10099608"/>
                      <a:gd name="adj2" fmla="val 4864355"/>
                      <a:gd name="adj3" fmla="val 6386"/>
                    </a:avLst>
                  </a:prstGeom>
                  <a:grpFill/>
                  <a:ln w="9525" cap="flat" cmpd="sng" algn="ctr">
                    <a:solidFill>
                      <a:srgbClr val="B14D9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FFFFFF"/>
                      </a:solidFill>
                      <a:effectLst/>
                      <a:uLnTx/>
                      <a:uFillTx/>
                      <a:latin typeface="Segoe UI"/>
                      <a:ea typeface="+mn-ea"/>
                      <a:cs typeface="+mn-cs"/>
                    </a:endParaRPr>
                  </a:p>
                </p:txBody>
              </p:sp>
            </p:grpSp>
            <p:grpSp>
              <p:nvGrpSpPr>
                <p:cNvPr id="269" name="Group 268">
                  <a:extLst>
                    <a:ext uri="{FF2B5EF4-FFF2-40B4-BE49-F238E27FC236}">
                      <a16:creationId xmlns:a16="http://schemas.microsoft.com/office/drawing/2014/main" id="{5BB032EF-5E8A-400F-B075-8FF23AAEA4E1}"/>
                    </a:ext>
                  </a:extLst>
                </p:cNvPr>
                <p:cNvGrpSpPr/>
                <p:nvPr/>
              </p:nvGrpSpPr>
              <p:grpSpPr>
                <a:xfrm>
                  <a:off x="9754009" y="3695367"/>
                  <a:ext cx="308838" cy="286024"/>
                  <a:chOff x="9740885" y="3342305"/>
                  <a:chExt cx="511267" cy="473500"/>
                </a:xfrm>
                <a:grpFill/>
              </p:grpSpPr>
              <p:sp>
                <p:nvSpPr>
                  <p:cNvPr id="270" name="Freeform 6">
                    <a:extLst>
                      <a:ext uri="{FF2B5EF4-FFF2-40B4-BE49-F238E27FC236}">
                        <a16:creationId xmlns:a16="http://schemas.microsoft.com/office/drawing/2014/main" id="{9E2C48F0-ABB2-4F61-8193-77DC75B8D1D0}"/>
                      </a:ext>
                    </a:extLst>
                  </p:cNvPr>
                  <p:cNvSpPr>
                    <a:spLocks/>
                  </p:cNvSpPr>
                  <p:nvPr/>
                </p:nvSpPr>
                <p:spPr bwMode="auto">
                  <a:xfrm rot="21189093">
                    <a:off x="10115361" y="3448707"/>
                    <a:ext cx="136791" cy="134812"/>
                  </a:xfrm>
                  <a:custGeom>
                    <a:avLst/>
                    <a:gdLst>
                      <a:gd name="T0" fmla="*/ 0 w 1175"/>
                      <a:gd name="T1" fmla="*/ 288 h 1158"/>
                      <a:gd name="T2" fmla="*/ 837 w 1175"/>
                      <a:gd name="T3" fmla="*/ 1158 h 1158"/>
                      <a:gd name="T4" fmla="*/ 1175 w 1175"/>
                      <a:gd name="T5" fmla="*/ 0 h 1158"/>
                      <a:gd name="T6" fmla="*/ 0 w 1175"/>
                      <a:gd name="T7" fmla="*/ 288 h 1158"/>
                    </a:gdLst>
                    <a:ahLst/>
                    <a:cxnLst>
                      <a:cxn ang="0">
                        <a:pos x="T0" y="T1"/>
                      </a:cxn>
                      <a:cxn ang="0">
                        <a:pos x="T2" y="T3"/>
                      </a:cxn>
                      <a:cxn ang="0">
                        <a:pos x="T4" y="T5"/>
                      </a:cxn>
                      <a:cxn ang="0">
                        <a:pos x="T6" y="T7"/>
                      </a:cxn>
                    </a:cxnLst>
                    <a:rect l="0" t="0" r="r" b="b"/>
                    <a:pathLst>
                      <a:path w="1175" h="1158">
                        <a:moveTo>
                          <a:pt x="0" y="288"/>
                        </a:moveTo>
                        <a:lnTo>
                          <a:pt x="837" y="1158"/>
                        </a:lnTo>
                        <a:lnTo>
                          <a:pt x="1175" y="0"/>
                        </a:lnTo>
                        <a:lnTo>
                          <a:pt x="0" y="288"/>
                        </a:lnTo>
                        <a:close/>
                      </a:path>
                    </a:pathLst>
                  </a:custGeom>
                  <a:grpFill/>
                  <a:ln w="9525">
                    <a:solidFill>
                      <a:srgbClr val="B14D97"/>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1" name="Block Arc 270">
                    <a:extLst>
                      <a:ext uri="{FF2B5EF4-FFF2-40B4-BE49-F238E27FC236}">
                        <a16:creationId xmlns:a16="http://schemas.microsoft.com/office/drawing/2014/main" id="{9F33384D-BB1B-4FAE-9C07-20D88956AED8}"/>
                      </a:ext>
                    </a:extLst>
                  </p:cNvPr>
                  <p:cNvSpPr/>
                  <p:nvPr/>
                </p:nvSpPr>
                <p:spPr>
                  <a:xfrm rot="17023386">
                    <a:off x="9752187" y="3331003"/>
                    <a:ext cx="473500" cy="496104"/>
                  </a:xfrm>
                  <a:prstGeom prst="blockArc">
                    <a:avLst>
                      <a:gd name="adj1" fmla="val 10099608"/>
                      <a:gd name="adj2" fmla="val 3120150"/>
                      <a:gd name="adj3" fmla="val 10002"/>
                    </a:avLst>
                  </a:prstGeom>
                  <a:grpFill/>
                  <a:ln w="9525" cap="flat" cmpd="sng" algn="ctr">
                    <a:solidFill>
                      <a:srgbClr val="B14D9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FFFFFF"/>
                      </a:solidFill>
                      <a:effectLst/>
                      <a:uLnTx/>
                      <a:uFillTx/>
                      <a:latin typeface="Segoe UI"/>
                      <a:ea typeface="+mn-ea"/>
                      <a:cs typeface="+mn-cs"/>
                    </a:endParaRPr>
                  </a:p>
                </p:txBody>
              </p:sp>
            </p:grpSp>
          </p:grpSp>
          <p:grpSp>
            <p:nvGrpSpPr>
              <p:cNvPr id="264" name="Group 263">
                <a:extLst>
                  <a:ext uri="{FF2B5EF4-FFF2-40B4-BE49-F238E27FC236}">
                    <a16:creationId xmlns:a16="http://schemas.microsoft.com/office/drawing/2014/main" id="{D2E7B5F4-B67E-4500-B11D-A3BD91035248}"/>
                  </a:ext>
                </a:extLst>
              </p:cNvPr>
              <p:cNvGrpSpPr/>
              <p:nvPr/>
            </p:nvGrpSpPr>
            <p:grpSpPr>
              <a:xfrm>
                <a:off x="11434443" y="5837766"/>
                <a:ext cx="304646" cy="306604"/>
                <a:chOff x="466725" y="1350963"/>
                <a:chExt cx="493712" cy="496888"/>
              </a:xfrm>
              <a:solidFill>
                <a:srgbClr val="B14D97"/>
              </a:solidFill>
            </p:grpSpPr>
            <p:sp>
              <p:nvSpPr>
                <p:cNvPr id="265" name="Freeform 748">
                  <a:extLst>
                    <a:ext uri="{FF2B5EF4-FFF2-40B4-BE49-F238E27FC236}">
                      <a16:creationId xmlns:a16="http://schemas.microsoft.com/office/drawing/2014/main" id="{7B758C64-BE6E-40B9-865F-BDC64DE27525}"/>
                    </a:ext>
                  </a:extLst>
                </p:cNvPr>
                <p:cNvSpPr>
                  <a:spLocks noEditPoints="1"/>
                </p:cNvSpPr>
                <p:nvPr/>
              </p:nvSpPr>
              <p:spPr bwMode="auto">
                <a:xfrm>
                  <a:off x="547688" y="1350963"/>
                  <a:ext cx="198437" cy="200025"/>
                </a:xfrm>
                <a:custGeom>
                  <a:avLst/>
                  <a:gdLst>
                    <a:gd name="T0" fmla="*/ 85 w 294"/>
                    <a:gd name="T1" fmla="*/ 45 h 293"/>
                    <a:gd name="T2" fmla="*/ 119 w 294"/>
                    <a:gd name="T3" fmla="*/ 31 h 293"/>
                    <a:gd name="T4" fmla="*/ 119 w 294"/>
                    <a:gd name="T5" fmla="*/ 0 h 293"/>
                    <a:gd name="T6" fmla="*/ 175 w 294"/>
                    <a:gd name="T7" fmla="*/ 0 h 293"/>
                    <a:gd name="T8" fmla="*/ 175 w 294"/>
                    <a:gd name="T9" fmla="*/ 31 h 293"/>
                    <a:gd name="T10" fmla="*/ 209 w 294"/>
                    <a:gd name="T11" fmla="*/ 45 h 293"/>
                    <a:gd name="T12" fmla="*/ 231 w 294"/>
                    <a:gd name="T13" fmla="*/ 23 h 293"/>
                    <a:gd name="T14" fmla="*/ 271 w 294"/>
                    <a:gd name="T15" fmla="*/ 63 h 293"/>
                    <a:gd name="T16" fmla="*/ 248 w 294"/>
                    <a:gd name="T17" fmla="*/ 84 h 293"/>
                    <a:gd name="T18" fmla="*/ 262 w 294"/>
                    <a:gd name="T19" fmla="*/ 119 h 293"/>
                    <a:gd name="T20" fmla="*/ 294 w 294"/>
                    <a:gd name="T21" fmla="*/ 119 h 293"/>
                    <a:gd name="T22" fmla="*/ 294 w 294"/>
                    <a:gd name="T23" fmla="*/ 174 h 293"/>
                    <a:gd name="T24" fmla="*/ 262 w 294"/>
                    <a:gd name="T25" fmla="*/ 174 h 293"/>
                    <a:gd name="T26" fmla="*/ 248 w 294"/>
                    <a:gd name="T27" fmla="*/ 208 h 293"/>
                    <a:gd name="T28" fmla="*/ 271 w 294"/>
                    <a:gd name="T29" fmla="*/ 230 h 293"/>
                    <a:gd name="T30" fmla="*/ 231 w 294"/>
                    <a:gd name="T31" fmla="*/ 269 h 293"/>
                    <a:gd name="T32" fmla="*/ 209 w 294"/>
                    <a:gd name="T33" fmla="*/ 248 h 293"/>
                    <a:gd name="T34" fmla="*/ 175 w 294"/>
                    <a:gd name="T35" fmla="*/ 261 h 293"/>
                    <a:gd name="T36" fmla="*/ 175 w 294"/>
                    <a:gd name="T37" fmla="*/ 293 h 293"/>
                    <a:gd name="T38" fmla="*/ 119 w 294"/>
                    <a:gd name="T39" fmla="*/ 293 h 293"/>
                    <a:gd name="T40" fmla="*/ 119 w 294"/>
                    <a:gd name="T41" fmla="*/ 261 h 293"/>
                    <a:gd name="T42" fmla="*/ 85 w 294"/>
                    <a:gd name="T43" fmla="*/ 248 h 293"/>
                    <a:gd name="T44" fmla="*/ 63 w 294"/>
                    <a:gd name="T45" fmla="*/ 269 h 293"/>
                    <a:gd name="T46" fmla="*/ 24 w 294"/>
                    <a:gd name="T47" fmla="*/ 230 h 293"/>
                    <a:gd name="T48" fmla="*/ 46 w 294"/>
                    <a:gd name="T49" fmla="*/ 208 h 293"/>
                    <a:gd name="T50" fmla="*/ 32 w 294"/>
                    <a:gd name="T51" fmla="*/ 174 h 293"/>
                    <a:gd name="T52" fmla="*/ 0 w 294"/>
                    <a:gd name="T53" fmla="*/ 174 h 293"/>
                    <a:gd name="T54" fmla="*/ 0 w 294"/>
                    <a:gd name="T55" fmla="*/ 119 h 293"/>
                    <a:gd name="T56" fmla="*/ 32 w 294"/>
                    <a:gd name="T57" fmla="*/ 119 h 293"/>
                    <a:gd name="T58" fmla="*/ 46 w 294"/>
                    <a:gd name="T59" fmla="*/ 84 h 293"/>
                    <a:gd name="T60" fmla="*/ 24 w 294"/>
                    <a:gd name="T61" fmla="*/ 63 h 293"/>
                    <a:gd name="T62" fmla="*/ 63 w 294"/>
                    <a:gd name="T63" fmla="*/ 23 h 293"/>
                    <a:gd name="T64" fmla="*/ 85 w 294"/>
                    <a:gd name="T65" fmla="*/ 45 h 293"/>
                    <a:gd name="T66" fmla="*/ 207 w 294"/>
                    <a:gd name="T67" fmla="*/ 146 h 293"/>
                    <a:gd name="T68" fmla="*/ 147 w 294"/>
                    <a:gd name="T69" fmla="*/ 87 h 293"/>
                    <a:gd name="T70" fmla="*/ 88 w 294"/>
                    <a:gd name="T71" fmla="*/ 146 h 293"/>
                    <a:gd name="T72" fmla="*/ 147 w 294"/>
                    <a:gd name="T73" fmla="*/ 205 h 293"/>
                    <a:gd name="T74" fmla="*/ 207 w 294"/>
                    <a:gd name="T75" fmla="*/ 146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4" h="293">
                      <a:moveTo>
                        <a:pt x="85" y="45"/>
                      </a:moveTo>
                      <a:cubicBezTo>
                        <a:pt x="96" y="39"/>
                        <a:pt x="107" y="34"/>
                        <a:pt x="119" y="31"/>
                      </a:cubicBezTo>
                      <a:lnTo>
                        <a:pt x="119" y="0"/>
                      </a:lnTo>
                      <a:lnTo>
                        <a:pt x="175" y="0"/>
                      </a:lnTo>
                      <a:lnTo>
                        <a:pt x="175" y="31"/>
                      </a:lnTo>
                      <a:cubicBezTo>
                        <a:pt x="187" y="34"/>
                        <a:pt x="199" y="39"/>
                        <a:pt x="209" y="45"/>
                      </a:cubicBezTo>
                      <a:lnTo>
                        <a:pt x="231" y="23"/>
                      </a:lnTo>
                      <a:lnTo>
                        <a:pt x="271" y="63"/>
                      </a:lnTo>
                      <a:lnTo>
                        <a:pt x="248" y="84"/>
                      </a:lnTo>
                      <a:cubicBezTo>
                        <a:pt x="255" y="95"/>
                        <a:pt x="259" y="106"/>
                        <a:pt x="262" y="119"/>
                      </a:cubicBezTo>
                      <a:lnTo>
                        <a:pt x="294" y="119"/>
                      </a:lnTo>
                      <a:lnTo>
                        <a:pt x="294" y="174"/>
                      </a:lnTo>
                      <a:lnTo>
                        <a:pt x="262" y="174"/>
                      </a:lnTo>
                      <a:cubicBezTo>
                        <a:pt x="259" y="186"/>
                        <a:pt x="255" y="197"/>
                        <a:pt x="248" y="208"/>
                      </a:cubicBezTo>
                      <a:lnTo>
                        <a:pt x="271" y="230"/>
                      </a:lnTo>
                      <a:lnTo>
                        <a:pt x="231" y="269"/>
                      </a:lnTo>
                      <a:lnTo>
                        <a:pt x="209" y="248"/>
                      </a:lnTo>
                      <a:cubicBezTo>
                        <a:pt x="199" y="253"/>
                        <a:pt x="187" y="259"/>
                        <a:pt x="175" y="261"/>
                      </a:cubicBezTo>
                      <a:lnTo>
                        <a:pt x="175" y="293"/>
                      </a:lnTo>
                      <a:lnTo>
                        <a:pt x="119" y="293"/>
                      </a:lnTo>
                      <a:lnTo>
                        <a:pt x="119" y="261"/>
                      </a:lnTo>
                      <a:cubicBezTo>
                        <a:pt x="107" y="259"/>
                        <a:pt x="96" y="253"/>
                        <a:pt x="85" y="248"/>
                      </a:cubicBezTo>
                      <a:lnTo>
                        <a:pt x="63" y="269"/>
                      </a:lnTo>
                      <a:lnTo>
                        <a:pt x="24" y="230"/>
                      </a:lnTo>
                      <a:lnTo>
                        <a:pt x="46" y="208"/>
                      </a:lnTo>
                      <a:cubicBezTo>
                        <a:pt x="39" y="197"/>
                        <a:pt x="34" y="186"/>
                        <a:pt x="32" y="174"/>
                      </a:cubicBezTo>
                      <a:lnTo>
                        <a:pt x="0" y="174"/>
                      </a:lnTo>
                      <a:lnTo>
                        <a:pt x="0" y="119"/>
                      </a:lnTo>
                      <a:lnTo>
                        <a:pt x="32" y="119"/>
                      </a:lnTo>
                      <a:cubicBezTo>
                        <a:pt x="34" y="106"/>
                        <a:pt x="39" y="95"/>
                        <a:pt x="46" y="84"/>
                      </a:cubicBezTo>
                      <a:lnTo>
                        <a:pt x="24" y="63"/>
                      </a:lnTo>
                      <a:lnTo>
                        <a:pt x="63" y="23"/>
                      </a:lnTo>
                      <a:lnTo>
                        <a:pt x="85" y="45"/>
                      </a:lnTo>
                      <a:close/>
                      <a:moveTo>
                        <a:pt x="207" y="146"/>
                      </a:moveTo>
                      <a:cubicBezTo>
                        <a:pt x="207" y="114"/>
                        <a:pt x="180" y="87"/>
                        <a:pt x="147" y="87"/>
                      </a:cubicBezTo>
                      <a:cubicBezTo>
                        <a:pt x="114" y="87"/>
                        <a:pt x="88" y="114"/>
                        <a:pt x="88" y="146"/>
                      </a:cubicBezTo>
                      <a:cubicBezTo>
                        <a:pt x="88" y="179"/>
                        <a:pt x="114" y="205"/>
                        <a:pt x="147" y="205"/>
                      </a:cubicBezTo>
                      <a:cubicBezTo>
                        <a:pt x="180" y="205"/>
                        <a:pt x="207" y="179"/>
                        <a:pt x="207" y="14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266" name="Freeform 749">
                  <a:extLst>
                    <a:ext uri="{FF2B5EF4-FFF2-40B4-BE49-F238E27FC236}">
                      <a16:creationId xmlns:a16="http://schemas.microsoft.com/office/drawing/2014/main" id="{9C8D0878-ED72-43D6-891F-23708C933D31}"/>
                    </a:ext>
                  </a:extLst>
                </p:cNvPr>
                <p:cNvSpPr>
                  <a:spLocks noEditPoints="1"/>
                </p:cNvSpPr>
                <p:nvPr/>
              </p:nvSpPr>
              <p:spPr bwMode="auto">
                <a:xfrm>
                  <a:off x="631825" y="1519238"/>
                  <a:ext cx="328612" cy="328613"/>
                </a:xfrm>
                <a:custGeom>
                  <a:avLst/>
                  <a:gdLst>
                    <a:gd name="T0" fmla="*/ 51 w 483"/>
                    <a:gd name="T1" fmla="*/ 288 h 483"/>
                    <a:gd name="T2" fmla="*/ 0 w 483"/>
                    <a:gd name="T3" fmla="*/ 288 h 483"/>
                    <a:gd name="T4" fmla="*/ 0 w 483"/>
                    <a:gd name="T5" fmla="*/ 196 h 483"/>
                    <a:gd name="T6" fmla="*/ 51 w 483"/>
                    <a:gd name="T7" fmla="*/ 196 h 483"/>
                    <a:gd name="T8" fmla="*/ 74 w 483"/>
                    <a:gd name="T9" fmla="*/ 139 h 483"/>
                    <a:gd name="T10" fmla="*/ 38 w 483"/>
                    <a:gd name="T11" fmla="*/ 103 h 483"/>
                    <a:gd name="T12" fmla="*/ 103 w 483"/>
                    <a:gd name="T13" fmla="*/ 38 h 483"/>
                    <a:gd name="T14" fmla="*/ 139 w 483"/>
                    <a:gd name="T15" fmla="*/ 75 h 483"/>
                    <a:gd name="T16" fmla="*/ 195 w 483"/>
                    <a:gd name="T17" fmla="*/ 51 h 483"/>
                    <a:gd name="T18" fmla="*/ 195 w 483"/>
                    <a:gd name="T19" fmla="*/ 0 h 483"/>
                    <a:gd name="T20" fmla="*/ 287 w 483"/>
                    <a:gd name="T21" fmla="*/ 0 h 483"/>
                    <a:gd name="T22" fmla="*/ 287 w 483"/>
                    <a:gd name="T23" fmla="*/ 51 h 483"/>
                    <a:gd name="T24" fmla="*/ 343 w 483"/>
                    <a:gd name="T25" fmla="*/ 75 h 483"/>
                    <a:gd name="T26" fmla="*/ 379 w 483"/>
                    <a:gd name="T27" fmla="*/ 38 h 483"/>
                    <a:gd name="T28" fmla="*/ 444 w 483"/>
                    <a:gd name="T29" fmla="*/ 103 h 483"/>
                    <a:gd name="T30" fmla="*/ 408 w 483"/>
                    <a:gd name="T31" fmla="*/ 139 h 483"/>
                    <a:gd name="T32" fmla="*/ 432 w 483"/>
                    <a:gd name="T33" fmla="*/ 196 h 483"/>
                    <a:gd name="T34" fmla="*/ 483 w 483"/>
                    <a:gd name="T35" fmla="*/ 196 h 483"/>
                    <a:gd name="T36" fmla="*/ 483 w 483"/>
                    <a:gd name="T37" fmla="*/ 288 h 483"/>
                    <a:gd name="T38" fmla="*/ 432 w 483"/>
                    <a:gd name="T39" fmla="*/ 288 h 483"/>
                    <a:gd name="T40" fmla="*/ 408 w 483"/>
                    <a:gd name="T41" fmla="*/ 344 h 483"/>
                    <a:gd name="T42" fmla="*/ 444 w 483"/>
                    <a:gd name="T43" fmla="*/ 380 h 483"/>
                    <a:gd name="T44" fmla="*/ 379 w 483"/>
                    <a:gd name="T45" fmla="*/ 445 h 483"/>
                    <a:gd name="T46" fmla="*/ 343 w 483"/>
                    <a:gd name="T47" fmla="*/ 409 h 483"/>
                    <a:gd name="T48" fmla="*/ 287 w 483"/>
                    <a:gd name="T49" fmla="*/ 432 h 483"/>
                    <a:gd name="T50" fmla="*/ 287 w 483"/>
                    <a:gd name="T51" fmla="*/ 483 h 483"/>
                    <a:gd name="T52" fmla="*/ 195 w 483"/>
                    <a:gd name="T53" fmla="*/ 483 h 483"/>
                    <a:gd name="T54" fmla="*/ 195 w 483"/>
                    <a:gd name="T55" fmla="*/ 432 h 483"/>
                    <a:gd name="T56" fmla="*/ 139 w 483"/>
                    <a:gd name="T57" fmla="*/ 409 h 483"/>
                    <a:gd name="T58" fmla="*/ 103 w 483"/>
                    <a:gd name="T59" fmla="*/ 445 h 483"/>
                    <a:gd name="T60" fmla="*/ 38 w 483"/>
                    <a:gd name="T61" fmla="*/ 380 h 483"/>
                    <a:gd name="T62" fmla="*/ 74 w 483"/>
                    <a:gd name="T63" fmla="*/ 344 h 483"/>
                    <a:gd name="T64" fmla="*/ 51 w 483"/>
                    <a:gd name="T65" fmla="*/ 288 h 483"/>
                    <a:gd name="T66" fmla="*/ 339 w 483"/>
                    <a:gd name="T67" fmla="*/ 242 h 483"/>
                    <a:gd name="T68" fmla="*/ 241 w 483"/>
                    <a:gd name="T69" fmla="*/ 144 h 483"/>
                    <a:gd name="T70" fmla="*/ 144 w 483"/>
                    <a:gd name="T71" fmla="*/ 242 h 483"/>
                    <a:gd name="T72" fmla="*/ 241 w 483"/>
                    <a:gd name="T73" fmla="*/ 339 h 483"/>
                    <a:gd name="T74" fmla="*/ 339 w 483"/>
                    <a:gd name="T75" fmla="*/ 242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3" h="483">
                      <a:moveTo>
                        <a:pt x="51" y="288"/>
                      </a:moveTo>
                      <a:lnTo>
                        <a:pt x="0" y="288"/>
                      </a:lnTo>
                      <a:lnTo>
                        <a:pt x="0" y="196"/>
                      </a:lnTo>
                      <a:lnTo>
                        <a:pt x="51" y="196"/>
                      </a:lnTo>
                      <a:cubicBezTo>
                        <a:pt x="56" y="176"/>
                        <a:pt x="64" y="157"/>
                        <a:pt x="74" y="139"/>
                      </a:cubicBezTo>
                      <a:lnTo>
                        <a:pt x="38" y="103"/>
                      </a:lnTo>
                      <a:lnTo>
                        <a:pt x="103" y="38"/>
                      </a:lnTo>
                      <a:lnTo>
                        <a:pt x="139" y="75"/>
                      </a:lnTo>
                      <a:cubicBezTo>
                        <a:pt x="156" y="64"/>
                        <a:pt x="175" y="56"/>
                        <a:pt x="195" y="51"/>
                      </a:cubicBezTo>
                      <a:lnTo>
                        <a:pt x="195" y="0"/>
                      </a:lnTo>
                      <a:lnTo>
                        <a:pt x="287" y="0"/>
                      </a:lnTo>
                      <a:lnTo>
                        <a:pt x="287" y="51"/>
                      </a:lnTo>
                      <a:cubicBezTo>
                        <a:pt x="307" y="56"/>
                        <a:pt x="326" y="64"/>
                        <a:pt x="343" y="75"/>
                      </a:cubicBezTo>
                      <a:lnTo>
                        <a:pt x="379" y="38"/>
                      </a:lnTo>
                      <a:lnTo>
                        <a:pt x="444" y="103"/>
                      </a:lnTo>
                      <a:lnTo>
                        <a:pt x="408" y="139"/>
                      </a:lnTo>
                      <a:cubicBezTo>
                        <a:pt x="419" y="157"/>
                        <a:pt x="427" y="176"/>
                        <a:pt x="432" y="196"/>
                      </a:cubicBezTo>
                      <a:lnTo>
                        <a:pt x="483" y="196"/>
                      </a:lnTo>
                      <a:lnTo>
                        <a:pt x="483" y="288"/>
                      </a:lnTo>
                      <a:lnTo>
                        <a:pt x="432" y="288"/>
                      </a:lnTo>
                      <a:cubicBezTo>
                        <a:pt x="427" y="308"/>
                        <a:pt x="419" y="326"/>
                        <a:pt x="408" y="344"/>
                      </a:cubicBezTo>
                      <a:lnTo>
                        <a:pt x="444" y="380"/>
                      </a:lnTo>
                      <a:lnTo>
                        <a:pt x="379" y="445"/>
                      </a:lnTo>
                      <a:lnTo>
                        <a:pt x="343" y="409"/>
                      </a:lnTo>
                      <a:cubicBezTo>
                        <a:pt x="326" y="419"/>
                        <a:pt x="307" y="427"/>
                        <a:pt x="287" y="432"/>
                      </a:cubicBezTo>
                      <a:lnTo>
                        <a:pt x="287" y="483"/>
                      </a:lnTo>
                      <a:lnTo>
                        <a:pt x="195" y="483"/>
                      </a:lnTo>
                      <a:lnTo>
                        <a:pt x="195" y="432"/>
                      </a:lnTo>
                      <a:cubicBezTo>
                        <a:pt x="175" y="427"/>
                        <a:pt x="156" y="419"/>
                        <a:pt x="139" y="409"/>
                      </a:cubicBezTo>
                      <a:lnTo>
                        <a:pt x="103" y="445"/>
                      </a:lnTo>
                      <a:lnTo>
                        <a:pt x="38" y="380"/>
                      </a:lnTo>
                      <a:lnTo>
                        <a:pt x="74" y="344"/>
                      </a:lnTo>
                      <a:cubicBezTo>
                        <a:pt x="64" y="326"/>
                        <a:pt x="56" y="308"/>
                        <a:pt x="51" y="288"/>
                      </a:cubicBezTo>
                      <a:close/>
                      <a:moveTo>
                        <a:pt x="339" y="242"/>
                      </a:moveTo>
                      <a:cubicBezTo>
                        <a:pt x="339" y="187"/>
                        <a:pt x="295" y="144"/>
                        <a:pt x="241" y="144"/>
                      </a:cubicBezTo>
                      <a:cubicBezTo>
                        <a:pt x="187" y="144"/>
                        <a:pt x="144" y="187"/>
                        <a:pt x="144" y="242"/>
                      </a:cubicBezTo>
                      <a:cubicBezTo>
                        <a:pt x="144" y="296"/>
                        <a:pt x="187" y="339"/>
                        <a:pt x="241" y="339"/>
                      </a:cubicBezTo>
                      <a:cubicBezTo>
                        <a:pt x="295" y="339"/>
                        <a:pt x="339" y="296"/>
                        <a:pt x="339" y="24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267" name="Freeform 750">
                  <a:extLst>
                    <a:ext uri="{FF2B5EF4-FFF2-40B4-BE49-F238E27FC236}">
                      <a16:creationId xmlns:a16="http://schemas.microsoft.com/office/drawing/2014/main" id="{DCD74D41-79F2-44BA-80D9-1F7B99D4ED68}"/>
                    </a:ext>
                  </a:extLst>
                </p:cNvPr>
                <p:cNvSpPr>
                  <a:spLocks noEditPoints="1"/>
                </p:cNvSpPr>
                <p:nvPr/>
              </p:nvSpPr>
              <p:spPr bwMode="auto">
                <a:xfrm>
                  <a:off x="466725" y="1543051"/>
                  <a:ext cx="161925" cy="161925"/>
                </a:xfrm>
                <a:custGeom>
                  <a:avLst/>
                  <a:gdLst>
                    <a:gd name="T0" fmla="*/ 142 w 239"/>
                    <a:gd name="T1" fmla="*/ 239 h 239"/>
                    <a:gd name="T2" fmla="*/ 97 w 239"/>
                    <a:gd name="T3" fmla="*/ 239 h 239"/>
                    <a:gd name="T4" fmla="*/ 97 w 239"/>
                    <a:gd name="T5" fmla="*/ 214 h 239"/>
                    <a:gd name="T6" fmla="*/ 69 w 239"/>
                    <a:gd name="T7" fmla="*/ 202 h 239"/>
                    <a:gd name="T8" fmla="*/ 51 w 239"/>
                    <a:gd name="T9" fmla="*/ 220 h 239"/>
                    <a:gd name="T10" fmla="*/ 19 w 239"/>
                    <a:gd name="T11" fmla="*/ 188 h 239"/>
                    <a:gd name="T12" fmla="*/ 37 w 239"/>
                    <a:gd name="T13" fmla="*/ 170 h 239"/>
                    <a:gd name="T14" fmla="*/ 25 w 239"/>
                    <a:gd name="T15" fmla="*/ 142 h 239"/>
                    <a:gd name="T16" fmla="*/ 0 w 239"/>
                    <a:gd name="T17" fmla="*/ 142 h 239"/>
                    <a:gd name="T18" fmla="*/ 0 w 239"/>
                    <a:gd name="T19" fmla="*/ 97 h 239"/>
                    <a:gd name="T20" fmla="*/ 25 w 239"/>
                    <a:gd name="T21" fmla="*/ 97 h 239"/>
                    <a:gd name="T22" fmla="*/ 37 w 239"/>
                    <a:gd name="T23" fmla="*/ 69 h 239"/>
                    <a:gd name="T24" fmla="*/ 19 w 239"/>
                    <a:gd name="T25" fmla="*/ 51 h 239"/>
                    <a:gd name="T26" fmla="*/ 51 w 239"/>
                    <a:gd name="T27" fmla="*/ 19 h 239"/>
                    <a:gd name="T28" fmla="*/ 69 w 239"/>
                    <a:gd name="T29" fmla="*/ 37 h 239"/>
                    <a:gd name="T30" fmla="*/ 97 w 239"/>
                    <a:gd name="T31" fmla="*/ 25 h 239"/>
                    <a:gd name="T32" fmla="*/ 97 w 239"/>
                    <a:gd name="T33" fmla="*/ 0 h 239"/>
                    <a:gd name="T34" fmla="*/ 142 w 239"/>
                    <a:gd name="T35" fmla="*/ 0 h 239"/>
                    <a:gd name="T36" fmla="*/ 142 w 239"/>
                    <a:gd name="T37" fmla="*/ 25 h 239"/>
                    <a:gd name="T38" fmla="*/ 170 w 239"/>
                    <a:gd name="T39" fmla="*/ 37 h 239"/>
                    <a:gd name="T40" fmla="*/ 188 w 239"/>
                    <a:gd name="T41" fmla="*/ 19 h 239"/>
                    <a:gd name="T42" fmla="*/ 220 w 239"/>
                    <a:gd name="T43" fmla="*/ 51 h 239"/>
                    <a:gd name="T44" fmla="*/ 202 w 239"/>
                    <a:gd name="T45" fmla="*/ 69 h 239"/>
                    <a:gd name="T46" fmla="*/ 214 w 239"/>
                    <a:gd name="T47" fmla="*/ 97 h 239"/>
                    <a:gd name="T48" fmla="*/ 239 w 239"/>
                    <a:gd name="T49" fmla="*/ 97 h 239"/>
                    <a:gd name="T50" fmla="*/ 239 w 239"/>
                    <a:gd name="T51" fmla="*/ 142 h 239"/>
                    <a:gd name="T52" fmla="*/ 214 w 239"/>
                    <a:gd name="T53" fmla="*/ 142 h 239"/>
                    <a:gd name="T54" fmla="*/ 202 w 239"/>
                    <a:gd name="T55" fmla="*/ 170 h 239"/>
                    <a:gd name="T56" fmla="*/ 220 w 239"/>
                    <a:gd name="T57" fmla="*/ 188 h 239"/>
                    <a:gd name="T58" fmla="*/ 188 w 239"/>
                    <a:gd name="T59" fmla="*/ 220 h 239"/>
                    <a:gd name="T60" fmla="*/ 170 w 239"/>
                    <a:gd name="T61" fmla="*/ 202 h 239"/>
                    <a:gd name="T62" fmla="*/ 142 w 239"/>
                    <a:gd name="T63" fmla="*/ 214 h 239"/>
                    <a:gd name="T64" fmla="*/ 142 w 239"/>
                    <a:gd name="T65" fmla="*/ 239 h 239"/>
                    <a:gd name="T66" fmla="*/ 168 w 239"/>
                    <a:gd name="T67" fmla="*/ 120 h 239"/>
                    <a:gd name="T68" fmla="*/ 119 w 239"/>
                    <a:gd name="T69" fmla="*/ 71 h 239"/>
                    <a:gd name="T70" fmla="*/ 71 w 239"/>
                    <a:gd name="T71" fmla="*/ 120 h 239"/>
                    <a:gd name="T72" fmla="*/ 119 w 239"/>
                    <a:gd name="T73" fmla="*/ 168 h 239"/>
                    <a:gd name="T74" fmla="*/ 168 w 239"/>
                    <a:gd name="T75" fmla="*/ 12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9" h="239">
                      <a:moveTo>
                        <a:pt x="142" y="239"/>
                      </a:moveTo>
                      <a:lnTo>
                        <a:pt x="97" y="239"/>
                      </a:lnTo>
                      <a:lnTo>
                        <a:pt x="97" y="214"/>
                      </a:lnTo>
                      <a:cubicBezTo>
                        <a:pt x="87" y="211"/>
                        <a:pt x="78" y="207"/>
                        <a:pt x="69" y="202"/>
                      </a:cubicBezTo>
                      <a:lnTo>
                        <a:pt x="51" y="220"/>
                      </a:lnTo>
                      <a:lnTo>
                        <a:pt x="19" y="188"/>
                      </a:lnTo>
                      <a:lnTo>
                        <a:pt x="37" y="170"/>
                      </a:lnTo>
                      <a:cubicBezTo>
                        <a:pt x="32" y="161"/>
                        <a:pt x="28" y="152"/>
                        <a:pt x="25" y="142"/>
                      </a:cubicBezTo>
                      <a:lnTo>
                        <a:pt x="0" y="142"/>
                      </a:lnTo>
                      <a:lnTo>
                        <a:pt x="0" y="97"/>
                      </a:lnTo>
                      <a:lnTo>
                        <a:pt x="25" y="97"/>
                      </a:lnTo>
                      <a:cubicBezTo>
                        <a:pt x="28" y="87"/>
                        <a:pt x="32" y="78"/>
                        <a:pt x="37" y="69"/>
                      </a:cubicBezTo>
                      <a:lnTo>
                        <a:pt x="19" y="51"/>
                      </a:lnTo>
                      <a:lnTo>
                        <a:pt x="51" y="19"/>
                      </a:lnTo>
                      <a:lnTo>
                        <a:pt x="69" y="37"/>
                      </a:lnTo>
                      <a:cubicBezTo>
                        <a:pt x="78" y="32"/>
                        <a:pt x="87" y="28"/>
                        <a:pt x="97" y="25"/>
                      </a:cubicBezTo>
                      <a:lnTo>
                        <a:pt x="97" y="0"/>
                      </a:lnTo>
                      <a:lnTo>
                        <a:pt x="142" y="0"/>
                      </a:lnTo>
                      <a:lnTo>
                        <a:pt x="142" y="25"/>
                      </a:lnTo>
                      <a:cubicBezTo>
                        <a:pt x="152" y="28"/>
                        <a:pt x="161" y="32"/>
                        <a:pt x="170" y="37"/>
                      </a:cubicBezTo>
                      <a:lnTo>
                        <a:pt x="188" y="19"/>
                      </a:lnTo>
                      <a:lnTo>
                        <a:pt x="220" y="51"/>
                      </a:lnTo>
                      <a:lnTo>
                        <a:pt x="202" y="69"/>
                      </a:lnTo>
                      <a:cubicBezTo>
                        <a:pt x="207" y="78"/>
                        <a:pt x="211" y="87"/>
                        <a:pt x="214" y="97"/>
                      </a:cubicBezTo>
                      <a:lnTo>
                        <a:pt x="239" y="97"/>
                      </a:lnTo>
                      <a:lnTo>
                        <a:pt x="239" y="142"/>
                      </a:lnTo>
                      <a:lnTo>
                        <a:pt x="214" y="142"/>
                      </a:lnTo>
                      <a:cubicBezTo>
                        <a:pt x="211" y="152"/>
                        <a:pt x="207" y="161"/>
                        <a:pt x="202" y="170"/>
                      </a:cubicBezTo>
                      <a:lnTo>
                        <a:pt x="220" y="188"/>
                      </a:lnTo>
                      <a:lnTo>
                        <a:pt x="188" y="220"/>
                      </a:lnTo>
                      <a:lnTo>
                        <a:pt x="170" y="202"/>
                      </a:lnTo>
                      <a:cubicBezTo>
                        <a:pt x="161" y="207"/>
                        <a:pt x="152" y="211"/>
                        <a:pt x="142" y="214"/>
                      </a:cubicBezTo>
                      <a:lnTo>
                        <a:pt x="142" y="239"/>
                      </a:lnTo>
                      <a:close/>
                      <a:moveTo>
                        <a:pt x="168" y="120"/>
                      </a:moveTo>
                      <a:cubicBezTo>
                        <a:pt x="168" y="93"/>
                        <a:pt x="146" y="71"/>
                        <a:pt x="119" y="71"/>
                      </a:cubicBezTo>
                      <a:cubicBezTo>
                        <a:pt x="93" y="71"/>
                        <a:pt x="71" y="93"/>
                        <a:pt x="71" y="120"/>
                      </a:cubicBezTo>
                      <a:cubicBezTo>
                        <a:pt x="71" y="146"/>
                        <a:pt x="93" y="168"/>
                        <a:pt x="119" y="168"/>
                      </a:cubicBezTo>
                      <a:cubicBezTo>
                        <a:pt x="146" y="168"/>
                        <a:pt x="168" y="146"/>
                        <a:pt x="168" y="12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mn-cs"/>
                  </a:endParaRPr>
                </a:p>
              </p:txBody>
            </p:sp>
          </p:grpSp>
        </p:grpSp>
      </p:grpSp>
    </p:spTree>
    <p:extLst>
      <p:ext uri="{BB962C8B-B14F-4D97-AF65-F5344CB8AC3E}">
        <p14:creationId xmlns:p14="http://schemas.microsoft.com/office/powerpoint/2010/main" val="2006326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iMAX Feature Overview</a:t>
            </a:r>
          </a:p>
        </p:txBody>
      </p:sp>
      <p:grpSp>
        <p:nvGrpSpPr>
          <p:cNvPr id="10" name="Group 9">
            <a:extLst>
              <a:ext uri="{FF2B5EF4-FFF2-40B4-BE49-F238E27FC236}">
                <a16:creationId xmlns:a16="http://schemas.microsoft.com/office/drawing/2014/main" id="{4650F8B7-F370-432D-B278-E6D1BDA433AE}"/>
              </a:ext>
            </a:extLst>
          </p:cNvPr>
          <p:cNvGrpSpPr/>
          <p:nvPr/>
        </p:nvGrpSpPr>
        <p:grpSpPr>
          <a:xfrm>
            <a:off x="404670" y="396244"/>
            <a:ext cx="11086192" cy="6349111"/>
            <a:chOff x="404670" y="396244"/>
            <a:chExt cx="11086192" cy="6349111"/>
          </a:xfrm>
        </p:grpSpPr>
        <p:sp>
          <p:nvSpPr>
            <p:cNvPr id="15" name="Rectangle 14">
              <a:extLst>
                <a:ext uri="{FF2B5EF4-FFF2-40B4-BE49-F238E27FC236}">
                  <a16:creationId xmlns:a16="http://schemas.microsoft.com/office/drawing/2014/main" id="{DB8B87FD-7E76-4E1B-8B00-004F797DC7D7}"/>
                </a:ext>
              </a:extLst>
            </p:cNvPr>
            <p:cNvSpPr/>
            <p:nvPr/>
          </p:nvSpPr>
          <p:spPr>
            <a:xfrm>
              <a:off x="404670" y="1119744"/>
              <a:ext cx="7269093"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a:ea typeface="+mn-ea"/>
                  <a:cs typeface="+mn-cs"/>
                </a:rPr>
                <a:t>An intuitive UI based tool, which accelerates, automates and abstract migration of API Proxy code and related configuration from Apigee Edge to Apigee X or Apigee Hybrid. </a:t>
              </a:r>
            </a:p>
          </p:txBody>
        </p:sp>
        <p:grpSp>
          <p:nvGrpSpPr>
            <p:cNvPr id="8" name="Group 7">
              <a:extLst>
                <a:ext uri="{FF2B5EF4-FFF2-40B4-BE49-F238E27FC236}">
                  <a16:creationId xmlns:a16="http://schemas.microsoft.com/office/drawing/2014/main" id="{8B8B5AE8-5E14-49CB-9CDD-2F5F033785D9}"/>
                </a:ext>
              </a:extLst>
            </p:cNvPr>
            <p:cNvGrpSpPr/>
            <p:nvPr/>
          </p:nvGrpSpPr>
          <p:grpSpPr>
            <a:xfrm>
              <a:off x="3650229" y="2140821"/>
              <a:ext cx="2848453" cy="3703388"/>
              <a:chOff x="3650229" y="2140821"/>
              <a:chExt cx="2848453" cy="3703388"/>
            </a:xfrm>
          </p:grpSpPr>
          <p:sp>
            <p:nvSpPr>
              <p:cNvPr id="14" name="Rectangle 13">
                <a:extLst>
                  <a:ext uri="{FF2B5EF4-FFF2-40B4-BE49-F238E27FC236}">
                    <a16:creationId xmlns:a16="http://schemas.microsoft.com/office/drawing/2014/main" id="{313981A0-E21C-43B7-9CA9-6E828467A767}"/>
                  </a:ext>
                </a:extLst>
              </p:cNvPr>
              <p:cNvSpPr/>
              <p:nvPr/>
            </p:nvSpPr>
            <p:spPr>
              <a:xfrm>
                <a:off x="3650229" y="2517913"/>
                <a:ext cx="2848453" cy="3326296"/>
              </a:xfrm>
              <a:prstGeom prst="rect">
                <a:avLst/>
              </a:prstGeom>
              <a:noFill/>
              <a:ln w="9525" cap="flat" cmpd="sng" algn="ctr">
                <a:solidFill>
                  <a:srgbClr val="1DAB9E"/>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85000" lnSpcReduction="20000"/>
              </a:bodyPr>
              <a:lstStyle/>
              <a:p>
                <a:pPr marL="285750" marR="0" lvl="0" indent="-285750" algn="l" defTabSz="914400" rtl="0" eaLnBrk="1" fontAlgn="auto" latinLnBrk="0" hangingPunct="1">
                  <a:lnSpc>
                    <a:spcPct val="120000"/>
                  </a:lnSpc>
                  <a:spcBef>
                    <a:spcPts val="300"/>
                  </a:spcBef>
                  <a:spcAft>
                    <a:spcPts val="300"/>
                  </a:spcAft>
                  <a:buClrTx/>
                  <a:buSzTx/>
                  <a:buFont typeface="Arial" panose="020B0604020202020204" pitchFamily="34" charset="0"/>
                  <a:buChar char="•"/>
                  <a:tabLst/>
                  <a:defRPr/>
                </a:pPr>
                <a:r>
                  <a:rPr kumimoji="0" lang="en-US" sz="1400" b="0" i="0" u="none" strike="noStrike" kern="0" cap="none" spc="0" normalizeH="0" baseline="0" noProof="0" dirty="0">
                    <a:ln>
                      <a:noFill/>
                    </a:ln>
                    <a:solidFill>
                      <a:prstClr val="black"/>
                    </a:solidFill>
                    <a:effectLst/>
                    <a:uLnTx/>
                    <a:uFillTx/>
                    <a:latin typeface="Segoe UI Semibold"/>
                    <a:ea typeface="+mn-ea"/>
                    <a:cs typeface="+mn-cs"/>
                  </a:rPr>
                  <a:t>User Inputs to Segregate API proxies across multiple environments</a:t>
                </a:r>
              </a:p>
              <a:p>
                <a:pPr marL="285750" marR="0" lvl="0" indent="-285750" algn="l" defTabSz="914400" rtl="0" eaLnBrk="1" fontAlgn="auto" latinLnBrk="0" hangingPunct="1">
                  <a:lnSpc>
                    <a:spcPct val="120000"/>
                  </a:lnSpc>
                  <a:spcBef>
                    <a:spcPts val="300"/>
                  </a:spcBef>
                  <a:spcAft>
                    <a:spcPts val="300"/>
                  </a:spcAft>
                  <a:buClrTx/>
                  <a:buSzTx/>
                  <a:buFont typeface="Arial" panose="020B0604020202020204" pitchFamily="34" charset="0"/>
                  <a:buChar char="•"/>
                  <a:tabLst/>
                  <a:defRPr/>
                </a:pPr>
                <a:r>
                  <a:rPr kumimoji="0" lang="en-US" sz="1400" b="0" i="0" u="none" strike="noStrike" kern="0" cap="none" spc="0" normalizeH="0" baseline="0" noProof="0" dirty="0">
                    <a:ln>
                      <a:noFill/>
                    </a:ln>
                    <a:solidFill>
                      <a:prstClr val="black"/>
                    </a:solidFill>
                    <a:effectLst/>
                    <a:uLnTx/>
                    <a:uFillTx/>
                    <a:latin typeface="Segoe UI Semibold"/>
                    <a:ea typeface="+mn-ea"/>
                    <a:cs typeface="+mn-cs"/>
                  </a:rPr>
                  <a:t>Support for Custom Role mapping for Users</a:t>
                </a:r>
              </a:p>
              <a:p>
                <a:pPr marL="285750" marR="0" lvl="0" indent="-285750" algn="l" defTabSz="914400" rtl="0" eaLnBrk="1" fontAlgn="auto" latinLnBrk="0" hangingPunct="1">
                  <a:lnSpc>
                    <a:spcPct val="120000"/>
                  </a:lnSpc>
                  <a:spcBef>
                    <a:spcPts val="300"/>
                  </a:spcBef>
                  <a:spcAft>
                    <a:spcPts val="300"/>
                  </a:spcAft>
                  <a:buClrTx/>
                  <a:buSzTx/>
                  <a:buFont typeface="Arial" panose="020B0604020202020204" pitchFamily="34" charset="0"/>
                  <a:buChar char="•"/>
                  <a:tabLst/>
                  <a:defRPr/>
                </a:pPr>
                <a:r>
                  <a:rPr kumimoji="0" lang="en-US" sz="1400" b="0" i="0" u="none" strike="noStrike" kern="0" cap="none" spc="0" normalizeH="0" baseline="0" noProof="0" dirty="0">
                    <a:ln>
                      <a:noFill/>
                    </a:ln>
                    <a:solidFill>
                      <a:prstClr val="black"/>
                    </a:solidFill>
                    <a:effectLst/>
                    <a:uLnTx/>
                    <a:uFillTx/>
                    <a:latin typeface="Segoe UI Semibold"/>
                    <a:ea typeface="+mn-ea"/>
                    <a:cs typeface="+mn-cs"/>
                  </a:rPr>
                  <a:t>User can choose the entities to migrate </a:t>
                </a:r>
              </a:p>
              <a:p>
                <a:pPr marL="285750" marR="0" lvl="0" indent="-285750" algn="l" defTabSz="914400" rtl="0" eaLnBrk="1" fontAlgn="auto" latinLnBrk="0" hangingPunct="1">
                  <a:lnSpc>
                    <a:spcPct val="120000"/>
                  </a:lnSpc>
                  <a:spcBef>
                    <a:spcPts val="300"/>
                  </a:spcBef>
                  <a:spcAft>
                    <a:spcPts val="300"/>
                  </a:spcAft>
                  <a:buClrTx/>
                  <a:buSzTx/>
                  <a:buFont typeface="Arial" panose="020B0604020202020204" pitchFamily="34" charset="0"/>
                  <a:buChar char="•"/>
                  <a:tabLst/>
                  <a:defRPr/>
                </a:pPr>
                <a:r>
                  <a:rPr kumimoji="0" lang="en-US" sz="1400" b="0" i="0" u="none" strike="noStrike" kern="0" cap="none" spc="0" normalizeH="0" baseline="0" noProof="0" dirty="0">
                    <a:ln>
                      <a:noFill/>
                    </a:ln>
                    <a:solidFill>
                      <a:prstClr val="black"/>
                    </a:solidFill>
                    <a:effectLst/>
                    <a:uLnTx/>
                    <a:uFillTx/>
                    <a:latin typeface="Segoe UI Semibold"/>
                    <a:ea typeface="+mn-ea"/>
                    <a:cs typeface="+mn-cs"/>
                  </a:rPr>
                  <a:t>Conflict resolution while migrating to existing Apigee X orgs </a:t>
                </a:r>
              </a:p>
              <a:p>
                <a:pPr marL="285750" marR="0" lvl="0" indent="-285750" algn="l" defTabSz="914400" rtl="0" eaLnBrk="1" fontAlgn="auto" latinLnBrk="0" hangingPunct="1">
                  <a:lnSpc>
                    <a:spcPct val="120000"/>
                  </a:lnSpc>
                  <a:spcBef>
                    <a:spcPts val="300"/>
                  </a:spcBef>
                  <a:spcAft>
                    <a:spcPts val="300"/>
                  </a:spcAft>
                  <a:buClrTx/>
                  <a:buSzTx/>
                  <a:buFont typeface="Arial" panose="020B0604020202020204" pitchFamily="34" charset="0"/>
                  <a:buChar char="•"/>
                  <a:tabLst/>
                  <a:defRPr/>
                </a:pPr>
                <a:r>
                  <a:rPr kumimoji="0" lang="en-US" sz="1400" b="0" i="0" u="none" strike="noStrike" kern="0" cap="none" spc="0" normalizeH="0" baseline="0" noProof="0" dirty="0">
                    <a:ln>
                      <a:noFill/>
                    </a:ln>
                    <a:solidFill>
                      <a:prstClr val="black"/>
                    </a:solidFill>
                    <a:effectLst/>
                    <a:uLnTx/>
                    <a:uFillTx/>
                    <a:latin typeface="Segoe UI Semibold"/>
                    <a:ea typeface="+mn-ea"/>
                    <a:cs typeface="+mn-cs"/>
                  </a:rPr>
                  <a:t>Pre-migration analysis view</a:t>
                </a:r>
              </a:p>
              <a:p>
                <a:pPr marL="285750" marR="0" lvl="0" indent="-285750" algn="l" defTabSz="914400" rtl="0" eaLnBrk="1" fontAlgn="auto" latinLnBrk="0" hangingPunct="1">
                  <a:lnSpc>
                    <a:spcPct val="120000"/>
                  </a:lnSpc>
                  <a:spcBef>
                    <a:spcPts val="300"/>
                  </a:spcBef>
                  <a:spcAft>
                    <a:spcPts val="300"/>
                  </a:spcAft>
                  <a:buClrTx/>
                  <a:buSzTx/>
                  <a:buFont typeface="Arial" panose="020B0604020202020204" pitchFamily="34" charset="0"/>
                  <a:buChar char="•"/>
                  <a:tabLst/>
                  <a:defRPr/>
                </a:pPr>
                <a:r>
                  <a:rPr kumimoji="0" lang="en-US" sz="1400" b="0" i="0" u="none" strike="noStrike" kern="0" cap="none" spc="0" normalizeH="0" baseline="0" noProof="0" dirty="0">
                    <a:ln>
                      <a:noFill/>
                    </a:ln>
                    <a:solidFill>
                      <a:prstClr val="black"/>
                    </a:solidFill>
                    <a:effectLst/>
                    <a:uLnTx/>
                    <a:uFillTx/>
                    <a:latin typeface="Segoe UI Semibold"/>
                    <a:ea typeface="+mn-ea"/>
                    <a:cs typeface="+mn-cs"/>
                  </a:rPr>
                  <a:t>Retry for failed Migration entities</a:t>
                </a: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sp>
            <p:nvSpPr>
              <p:cNvPr id="33" name="TextBox 32">
                <a:extLst>
                  <a:ext uri="{FF2B5EF4-FFF2-40B4-BE49-F238E27FC236}">
                    <a16:creationId xmlns:a16="http://schemas.microsoft.com/office/drawing/2014/main" id="{903B7C79-B1EE-4D01-B68B-57C77F641E54}"/>
                  </a:ext>
                </a:extLst>
              </p:cNvPr>
              <p:cNvSpPr txBox="1"/>
              <p:nvPr/>
            </p:nvSpPr>
            <p:spPr>
              <a:xfrm>
                <a:off x="3803632" y="2140821"/>
                <a:ext cx="2541645" cy="289170"/>
              </a:xfrm>
              <a:prstGeom prst="rect">
                <a:avLst/>
              </a:prstGeom>
              <a:solidFill>
                <a:srgbClr val="1DAB9E"/>
              </a:solidFill>
              <a:ln>
                <a:solidFill>
                  <a:srgbClr val="1DAB9E"/>
                </a:solidFill>
              </a:ln>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Segoe UI Semibold"/>
                    <a:ea typeface="+mn-ea"/>
                    <a:cs typeface="Segoe UI" panose="020B0502040204020203" pitchFamily="34" charset="0"/>
                  </a:rPr>
                  <a:t>Tools Features</a:t>
                </a:r>
                <a:endParaRPr kumimoji="0" lang="en-IN" sz="1400" b="1" i="0" u="none" strike="noStrike" kern="1200" cap="none" spc="0" normalizeH="0" baseline="0" noProof="0" dirty="0">
                  <a:ln>
                    <a:noFill/>
                  </a:ln>
                  <a:solidFill>
                    <a:prstClr val="white"/>
                  </a:solidFill>
                  <a:effectLst/>
                  <a:uLnTx/>
                  <a:uFillTx/>
                  <a:latin typeface="Segoe UI Semibold"/>
                  <a:ea typeface="+mn-ea"/>
                  <a:cs typeface="Segoe UI" panose="020B0502040204020203" pitchFamily="34" charset="0"/>
                </a:endParaRPr>
              </a:p>
            </p:txBody>
          </p:sp>
        </p:grpSp>
        <p:grpSp>
          <p:nvGrpSpPr>
            <p:cNvPr id="7" name="Group 6">
              <a:extLst>
                <a:ext uri="{FF2B5EF4-FFF2-40B4-BE49-F238E27FC236}">
                  <a16:creationId xmlns:a16="http://schemas.microsoft.com/office/drawing/2014/main" id="{E4098D97-DA4C-4ADF-8E26-461445CD620F}"/>
                </a:ext>
              </a:extLst>
            </p:cNvPr>
            <p:cNvGrpSpPr/>
            <p:nvPr/>
          </p:nvGrpSpPr>
          <p:grpSpPr>
            <a:xfrm>
              <a:off x="663977" y="2140681"/>
              <a:ext cx="2848453" cy="3703528"/>
              <a:chOff x="663977" y="2140681"/>
              <a:chExt cx="2848453" cy="3703528"/>
            </a:xfrm>
          </p:grpSpPr>
          <p:sp>
            <p:nvSpPr>
              <p:cNvPr id="13" name="Rectangle 12">
                <a:extLst>
                  <a:ext uri="{FF2B5EF4-FFF2-40B4-BE49-F238E27FC236}">
                    <a16:creationId xmlns:a16="http://schemas.microsoft.com/office/drawing/2014/main" id="{094C2124-96A7-4BC7-AC16-38EF523FBE4B}"/>
                  </a:ext>
                </a:extLst>
              </p:cNvPr>
              <p:cNvSpPr/>
              <p:nvPr/>
            </p:nvSpPr>
            <p:spPr>
              <a:xfrm>
                <a:off x="663977" y="2517913"/>
                <a:ext cx="2848453" cy="3326296"/>
              </a:xfrm>
              <a:prstGeom prst="rect">
                <a:avLst/>
              </a:prstGeom>
              <a:noFill/>
              <a:ln w="9525" cap="flat" cmpd="sng" algn="ctr">
                <a:solidFill>
                  <a:srgbClr val="0080B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92500" lnSpcReduction="10000"/>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prstClr val="black"/>
                    </a:solidFill>
                    <a:effectLst/>
                    <a:uLnTx/>
                    <a:uFillTx/>
                    <a:latin typeface="Segoe UI Semibold"/>
                    <a:ea typeface="+mn-ea"/>
                    <a:cs typeface="+mn-cs"/>
                  </a:rPr>
                  <a:t>API Proxy and its revisions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prstClr val="black"/>
                    </a:solidFill>
                    <a:effectLst/>
                    <a:uLnTx/>
                    <a:uFillTx/>
                    <a:latin typeface="Segoe UI Semibold"/>
                    <a:ea typeface="+mn-ea"/>
                    <a:cs typeface="+mn-cs"/>
                  </a:rPr>
                  <a:t>Shared Flow</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prstClr val="black"/>
                    </a:solidFill>
                    <a:effectLst/>
                    <a:uLnTx/>
                    <a:uFillTx/>
                    <a:latin typeface="Segoe UI Semibold"/>
                    <a:ea typeface="+mn-ea"/>
                    <a:cs typeface="+mn-cs"/>
                  </a:rPr>
                  <a:t>Target Servers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prstClr val="black"/>
                    </a:solidFill>
                    <a:effectLst/>
                    <a:uLnTx/>
                    <a:uFillTx/>
                    <a:latin typeface="Segoe UI Semibold"/>
                    <a:ea typeface="+mn-ea"/>
                    <a:cs typeface="+mn-cs"/>
                  </a:rPr>
                  <a:t>KVM</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prstClr val="black"/>
                    </a:solidFill>
                    <a:effectLst/>
                    <a:uLnTx/>
                    <a:uFillTx/>
                    <a:latin typeface="Segoe UI Semibold"/>
                    <a:ea typeface="+mn-ea"/>
                    <a:cs typeface="+mn-cs"/>
                  </a:rPr>
                  <a:t>API Products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prstClr val="black"/>
                    </a:solidFill>
                    <a:effectLst/>
                    <a:uLnTx/>
                    <a:uFillTx/>
                    <a:latin typeface="Segoe UI Semibold"/>
                    <a:ea typeface="+mn-ea"/>
                    <a:cs typeface="+mn-cs"/>
                  </a:rPr>
                  <a:t>Apps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prstClr val="black"/>
                    </a:solidFill>
                    <a:effectLst/>
                    <a:uLnTx/>
                    <a:uFillTx/>
                    <a:latin typeface="Segoe UI Semibold"/>
                    <a:ea typeface="+mn-ea"/>
                    <a:cs typeface="+mn-cs"/>
                  </a:rPr>
                  <a:t>Developers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prstClr val="black"/>
                    </a:solidFill>
                    <a:effectLst/>
                    <a:uLnTx/>
                    <a:uFillTx/>
                    <a:latin typeface="Segoe UI Semibold"/>
                    <a:ea typeface="+mn-ea"/>
                    <a:cs typeface="+mn-cs"/>
                  </a:rPr>
                  <a:t>Users with RBAC mapping to Google IAM</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prstClr val="black"/>
                    </a:solidFill>
                    <a:effectLst/>
                    <a:uLnTx/>
                    <a:uFillTx/>
                    <a:latin typeface="Segoe UI Semibold"/>
                    <a:ea typeface="+mn-ea"/>
                    <a:cs typeface="+mn-cs"/>
                  </a:rPr>
                  <a:t>Custom Reports</a:t>
                </a:r>
              </a:p>
            </p:txBody>
          </p:sp>
          <p:sp>
            <p:nvSpPr>
              <p:cNvPr id="34" name="TextBox 33">
                <a:extLst>
                  <a:ext uri="{FF2B5EF4-FFF2-40B4-BE49-F238E27FC236}">
                    <a16:creationId xmlns:a16="http://schemas.microsoft.com/office/drawing/2014/main" id="{23366986-47C7-4BBB-BECE-49225FF5E40D}"/>
                  </a:ext>
                </a:extLst>
              </p:cNvPr>
              <p:cNvSpPr txBox="1"/>
              <p:nvPr/>
            </p:nvSpPr>
            <p:spPr>
              <a:xfrm>
                <a:off x="817381" y="2140681"/>
                <a:ext cx="2541645" cy="289310"/>
              </a:xfrm>
              <a:prstGeom prst="rect">
                <a:avLst/>
              </a:prstGeom>
              <a:solidFill>
                <a:srgbClr val="0080B7"/>
              </a:solidFill>
              <a:ln>
                <a:solidFill>
                  <a:srgbClr val="0080B7"/>
                </a:solidFill>
              </a:ln>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Segoe UI Semibold"/>
                    <a:ea typeface="+mn-ea"/>
                    <a:cs typeface="Segoe UI" panose="020B0502040204020203" pitchFamily="34" charset="0"/>
                  </a:rPr>
                  <a:t>Supported Migration Entities</a:t>
                </a:r>
                <a:endParaRPr kumimoji="0" lang="en-IN" sz="1400" b="1" i="0" u="none" strike="noStrike" kern="1200" cap="none" spc="0" normalizeH="0" baseline="0" noProof="0" dirty="0">
                  <a:ln>
                    <a:noFill/>
                  </a:ln>
                  <a:solidFill>
                    <a:prstClr val="white"/>
                  </a:solidFill>
                  <a:effectLst/>
                  <a:uLnTx/>
                  <a:uFillTx/>
                  <a:latin typeface="Segoe UI Semibold"/>
                  <a:ea typeface="+mn-ea"/>
                  <a:cs typeface="Segoe UI" panose="020B0502040204020203" pitchFamily="34" charset="0"/>
                </a:endParaRPr>
              </a:p>
            </p:txBody>
          </p:sp>
        </p:grpSp>
        <p:grpSp>
          <p:nvGrpSpPr>
            <p:cNvPr id="9" name="Group 8">
              <a:extLst>
                <a:ext uri="{FF2B5EF4-FFF2-40B4-BE49-F238E27FC236}">
                  <a16:creationId xmlns:a16="http://schemas.microsoft.com/office/drawing/2014/main" id="{502133EB-7C0A-4D77-ADE8-613FFCF9183F}"/>
                </a:ext>
              </a:extLst>
            </p:cNvPr>
            <p:cNvGrpSpPr/>
            <p:nvPr/>
          </p:nvGrpSpPr>
          <p:grpSpPr>
            <a:xfrm>
              <a:off x="8051909" y="396244"/>
              <a:ext cx="3438953" cy="6349111"/>
              <a:chOff x="8051909" y="396244"/>
              <a:chExt cx="3438953" cy="6349111"/>
            </a:xfrm>
          </p:grpSpPr>
          <p:sp>
            <p:nvSpPr>
              <p:cNvPr id="16" name="Arrow: Down 15">
                <a:extLst>
                  <a:ext uri="{FF2B5EF4-FFF2-40B4-BE49-F238E27FC236}">
                    <a16:creationId xmlns:a16="http://schemas.microsoft.com/office/drawing/2014/main" id="{98F1E090-FF9D-4FD6-BACC-59985D7F182B}"/>
                  </a:ext>
                </a:extLst>
              </p:cNvPr>
              <p:cNvSpPr/>
              <p:nvPr/>
            </p:nvSpPr>
            <p:spPr>
              <a:xfrm>
                <a:off x="9487180" y="1243822"/>
                <a:ext cx="119270" cy="4370356"/>
              </a:xfrm>
              <a:prstGeom prst="downArrow">
                <a:avLst/>
              </a:prstGeom>
              <a:solidFill>
                <a:srgbClr val="B14D97"/>
              </a:solidFill>
              <a:ln w="9525" cap="flat" cmpd="sng" algn="ctr">
                <a:solidFill>
                  <a:srgbClr val="B14D9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sp>
            <p:nvSpPr>
              <p:cNvPr id="17" name="Rectangle 16">
                <a:extLst>
                  <a:ext uri="{FF2B5EF4-FFF2-40B4-BE49-F238E27FC236}">
                    <a16:creationId xmlns:a16="http://schemas.microsoft.com/office/drawing/2014/main" id="{FD37B4AF-4105-4129-8D4A-9F292AD48BAB}"/>
                  </a:ext>
                </a:extLst>
              </p:cNvPr>
              <p:cNvSpPr/>
              <p:nvPr/>
            </p:nvSpPr>
            <p:spPr>
              <a:xfrm>
                <a:off x="8051909" y="1666218"/>
                <a:ext cx="569865" cy="3648474"/>
              </a:xfrm>
              <a:prstGeom prst="rect">
                <a:avLst/>
              </a:prstGeom>
              <a:noFill/>
              <a:ln w="9525" cap="flat" cmpd="sng" algn="ctr">
                <a:solidFill>
                  <a:srgbClr val="FFA600"/>
                </a:solidFill>
                <a:prstDash val="solid"/>
              </a:ln>
              <a:effectLst/>
            </p:spPr>
            <p:txBody>
              <a:bodyPr rot="0" spcFirstLastPara="0" vertOverflow="overflow" horzOverflow="overflow" vert="vert270" wrap="square" lIns="228600" tIns="228600" rIns="228600" bIns="2286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Semibold"/>
                    <a:ea typeface="+mn-ea"/>
                    <a:cs typeface="+mn-cs"/>
                  </a:rPr>
                  <a:t>Migration Tool </a:t>
                </a:r>
                <a:endParaRPr kumimoji="0" lang="en-IN" sz="1200" b="0" i="0" u="none" strike="noStrike" kern="0" cap="none" spc="0" normalizeH="0" baseline="0" noProof="0" dirty="0">
                  <a:ln>
                    <a:noFill/>
                  </a:ln>
                  <a:solidFill>
                    <a:prstClr val="black"/>
                  </a:solidFill>
                  <a:effectLst/>
                  <a:uLnTx/>
                  <a:uFillTx/>
                  <a:latin typeface="Segoe UI Semibold"/>
                  <a:ea typeface="+mn-ea"/>
                  <a:cs typeface="+mn-cs"/>
                </a:endParaRPr>
              </a:p>
            </p:txBody>
          </p:sp>
          <p:grpSp>
            <p:nvGrpSpPr>
              <p:cNvPr id="18" name="Group 17">
                <a:extLst>
                  <a:ext uri="{FF2B5EF4-FFF2-40B4-BE49-F238E27FC236}">
                    <a16:creationId xmlns:a16="http://schemas.microsoft.com/office/drawing/2014/main" id="{F1BD58A2-72A0-49F8-B416-4316717954C4}"/>
                  </a:ext>
                </a:extLst>
              </p:cNvPr>
              <p:cNvGrpSpPr/>
              <p:nvPr/>
            </p:nvGrpSpPr>
            <p:grpSpPr>
              <a:xfrm>
                <a:off x="9156612" y="396244"/>
                <a:ext cx="1628603" cy="847578"/>
                <a:chOff x="5525087" y="801420"/>
                <a:chExt cx="1628603" cy="847578"/>
              </a:xfrm>
            </p:grpSpPr>
            <p:pic>
              <p:nvPicPr>
                <p:cNvPr id="19" name="Picture 18">
                  <a:extLst>
                    <a:ext uri="{FF2B5EF4-FFF2-40B4-BE49-F238E27FC236}">
                      <a16:creationId xmlns:a16="http://schemas.microsoft.com/office/drawing/2014/main" id="{ECE4DA9A-3BF0-4B33-BEC2-1F3AF281698A}"/>
                    </a:ext>
                  </a:extLst>
                </p:cNvPr>
                <p:cNvPicPr>
                  <a:picLocks noChangeAspect="1"/>
                </p:cNvPicPr>
                <p:nvPr/>
              </p:nvPicPr>
              <p:blipFill>
                <a:blip r:embed="rId2"/>
                <a:stretch>
                  <a:fillRect/>
                </a:stretch>
              </p:blipFill>
              <p:spPr>
                <a:xfrm>
                  <a:off x="5525087" y="801420"/>
                  <a:ext cx="847578" cy="847578"/>
                </a:xfrm>
                <a:prstGeom prst="rect">
                  <a:avLst/>
                </a:prstGeom>
              </p:spPr>
            </p:pic>
            <p:sp>
              <p:nvSpPr>
                <p:cNvPr id="20" name="TextBox 19">
                  <a:extLst>
                    <a:ext uri="{FF2B5EF4-FFF2-40B4-BE49-F238E27FC236}">
                      <a16:creationId xmlns:a16="http://schemas.microsoft.com/office/drawing/2014/main" id="{67F27C65-E47F-4930-968B-DD9C5E644F6C}"/>
                    </a:ext>
                  </a:extLst>
                </p:cNvPr>
                <p:cNvSpPr txBox="1"/>
                <p:nvPr/>
              </p:nvSpPr>
              <p:spPr>
                <a:xfrm>
                  <a:off x="6281379" y="1018057"/>
                  <a:ext cx="87231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a:ea typeface="+mn-ea"/>
                      <a:cs typeface="+mn-cs"/>
                    </a:rPr>
                    <a:t>Apigee Edge</a:t>
                  </a:r>
                  <a:endParaRPr kumimoji="0" lang="en-IN" sz="1400" b="0" i="0" u="none" strike="noStrike" kern="0" cap="none" spc="0" normalizeH="0" baseline="0" noProof="0" dirty="0">
                    <a:ln>
                      <a:noFill/>
                    </a:ln>
                    <a:solidFill>
                      <a:prstClr val="black"/>
                    </a:solidFill>
                    <a:effectLst/>
                    <a:uLnTx/>
                    <a:uFillTx/>
                    <a:latin typeface="Segoe UI"/>
                    <a:ea typeface="+mn-ea"/>
                    <a:cs typeface="+mn-cs"/>
                  </a:endParaRPr>
                </a:p>
              </p:txBody>
            </p:sp>
          </p:grpSp>
          <p:grpSp>
            <p:nvGrpSpPr>
              <p:cNvPr id="21" name="Group 20">
                <a:extLst>
                  <a:ext uri="{FF2B5EF4-FFF2-40B4-BE49-F238E27FC236}">
                    <a16:creationId xmlns:a16="http://schemas.microsoft.com/office/drawing/2014/main" id="{CB9D2D09-CC04-4761-8302-99B3F539A0B4}"/>
                  </a:ext>
                </a:extLst>
              </p:cNvPr>
              <p:cNvGrpSpPr/>
              <p:nvPr/>
            </p:nvGrpSpPr>
            <p:grpSpPr>
              <a:xfrm>
                <a:off x="8992383" y="5614178"/>
                <a:ext cx="1716258" cy="1131177"/>
                <a:chOff x="5180720" y="5065707"/>
                <a:chExt cx="1716258" cy="1131177"/>
              </a:xfrm>
            </p:grpSpPr>
            <p:pic>
              <p:nvPicPr>
                <p:cNvPr id="22" name="Picture 21">
                  <a:extLst>
                    <a:ext uri="{FF2B5EF4-FFF2-40B4-BE49-F238E27FC236}">
                      <a16:creationId xmlns:a16="http://schemas.microsoft.com/office/drawing/2014/main" id="{E4DC13EB-F4DF-4E65-B7CE-117AABE63196}"/>
                    </a:ext>
                  </a:extLst>
                </p:cNvPr>
                <p:cNvPicPr>
                  <a:picLocks noChangeAspect="1"/>
                </p:cNvPicPr>
                <p:nvPr/>
              </p:nvPicPr>
              <p:blipFill>
                <a:blip r:embed="rId3"/>
                <a:stretch>
                  <a:fillRect/>
                </a:stretch>
              </p:blipFill>
              <p:spPr>
                <a:xfrm>
                  <a:off x="5180720" y="5065707"/>
                  <a:ext cx="1097867" cy="823400"/>
                </a:xfrm>
                <a:prstGeom prst="rect">
                  <a:avLst/>
                </a:prstGeom>
              </p:spPr>
            </p:pic>
            <p:sp>
              <p:nvSpPr>
                <p:cNvPr id="23" name="TextBox 22">
                  <a:extLst>
                    <a:ext uri="{FF2B5EF4-FFF2-40B4-BE49-F238E27FC236}">
                      <a16:creationId xmlns:a16="http://schemas.microsoft.com/office/drawing/2014/main" id="{CFB2C075-55E7-4277-84A3-5D1BF221174B}"/>
                    </a:ext>
                  </a:extLst>
                </p:cNvPr>
                <p:cNvSpPr txBox="1"/>
                <p:nvPr/>
              </p:nvSpPr>
              <p:spPr>
                <a:xfrm>
                  <a:off x="5332536" y="5889107"/>
                  <a:ext cx="156444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Apigee X</a:t>
                  </a:r>
                  <a:endParaRPr kumimoji="0" lang="en-IN" sz="1400" b="0" i="0" u="none" strike="noStrike" kern="0" cap="none" spc="0" normalizeH="0" baseline="0" noProof="0" dirty="0">
                    <a:ln>
                      <a:noFill/>
                    </a:ln>
                    <a:solidFill>
                      <a:prstClr val="white"/>
                    </a:solidFill>
                    <a:effectLst/>
                    <a:uLnTx/>
                    <a:uFillTx/>
                    <a:latin typeface="Segoe UI"/>
                    <a:ea typeface="+mn-ea"/>
                    <a:cs typeface="+mn-cs"/>
                  </a:endParaRPr>
                </a:p>
              </p:txBody>
            </p:sp>
          </p:grpSp>
          <p:grpSp>
            <p:nvGrpSpPr>
              <p:cNvPr id="24" name="Group 23">
                <a:extLst>
                  <a:ext uri="{FF2B5EF4-FFF2-40B4-BE49-F238E27FC236}">
                    <a16:creationId xmlns:a16="http://schemas.microsoft.com/office/drawing/2014/main" id="{2E12D537-AF6A-496E-90A1-5AB12AD37387}"/>
                  </a:ext>
                </a:extLst>
              </p:cNvPr>
              <p:cNvGrpSpPr/>
              <p:nvPr/>
            </p:nvGrpSpPr>
            <p:grpSpPr>
              <a:xfrm>
                <a:off x="8696064" y="3059191"/>
                <a:ext cx="1775792" cy="862528"/>
                <a:chOff x="8985484" y="3107838"/>
                <a:chExt cx="1775792" cy="862528"/>
              </a:xfrm>
            </p:grpSpPr>
            <p:sp>
              <p:nvSpPr>
                <p:cNvPr id="25" name="Rectangle: Rounded Corners 24">
                  <a:extLst>
                    <a:ext uri="{FF2B5EF4-FFF2-40B4-BE49-F238E27FC236}">
                      <a16:creationId xmlns:a16="http://schemas.microsoft.com/office/drawing/2014/main" id="{58F969D3-BB13-407C-BB04-3405FF46DC88}"/>
                    </a:ext>
                  </a:extLst>
                </p:cNvPr>
                <p:cNvSpPr/>
                <p:nvPr/>
              </p:nvSpPr>
              <p:spPr>
                <a:xfrm>
                  <a:off x="8985484" y="3107838"/>
                  <a:ext cx="1775792" cy="862528"/>
                </a:xfrm>
                <a:prstGeom prst="roundRect">
                  <a:avLst/>
                </a:prstGeom>
                <a:solidFill>
                  <a:srgbClr val="FDF1E7"/>
                </a:solidFill>
                <a:ln w="9525" cap="flat" cmpd="sng" algn="ctr">
                  <a:solidFill>
                    <a:srgbClr val="FFA600"/>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sp>
              <p:nvSpPr>
                <p:cNvPr id="26" name="Rectangle 25">
                  <a:extLst>
                    <a:ext uri="{FF2B5EF4-FFF2-40B4-BE49-F238E27FC236}">
                      <a16:creationId xmlns:a16="http://schemas.microsoft.com/office/drawing/2014/main" id="{0CF360C5-7524-4B9C-87D9-48D1D2B0EE60}"/>
                    </a:ext>
                  </a:extLst>
                </p:cNvPr>
                <p:cNvSpPr/>
                <p:nvPr/>
              </p:nvSpPr>
              <p:spPr>
                <a:xfrm>
                  <a:off x="9065474" y="3179602"/>
                  <a:ext cx="1608694" cy="76944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Segoe UI"/>
                      <a:ea typeface="+mn-ea"/>
                      <a:cs typeface="+mn-cs"/>
                    </a:rPr>
                    <a:t>Analyze, Segregate,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Segoe UI"/>
                      <a:ea typeface="+mn-ea"/>
                      <a:cs typeface="+mn-cs"/>
                    </a:rPr>
                    <a:t>Modify configurations to migrate per User Input</a:t>
                  </a:r>
                </a:p>
              </p:txBody>
            </p:sp>
          </p:grpSp>
          <p:grpSp>
            <p:nvGrpSpPr>
              <p:cNvPr id="27" name="Group 26">
                <a:extLst>
                  <a:ext uri="{FF2B5EF4-FFF2-40B4-BE49-F238E27FC236}">
                    <a16:creationId xmlns:a16="http://schemas.microsoft.com/office/drawing/2014/main" id="{F5AA629B-0F5F-466B-86C7-27B29252CA1D}"/>
                  </a:ext>
                </a:extLst>
              </p:cNvPr>
              <p:cNvGrpSpPr/>
              <p:nvPr/>
            </p:nvGrpSpPr>
            <p:grpSpPr>
              <a:xfrm>
                <a:off x="8696064" y="4326023"/>
                <a:ext cx="1775792" cy="862528"/>
                <a:chOff x="8985484" y="3107838"/>
                <a:chExt cx="1775792" cy="862528"/>
              </a:xfrm>
            </p:grpSpPr>
            <p:sp>
              <p:nvSpPr>
                <p:cNvPr id="28" name="Rectangle: Rounded Corners 27">
                  <a:extLst>
                    <a:ext uri="{FF2B5EF4-FFF2-40B4-BE49-F238E27FC236}">
                      <a16:creationId xmlns:a16="http://schemas.microsoft.com/office/drawing/2014/main" id="{936F0B5D-B772-4FDA-9C65-BA9A5529C6A7}"/>
                    </a:ext>
                  </a:extLst>
                </p:cNvPr>
                <p:cNvSpPr/>
                <p:nvPr/>
              </p:nvSpPr>
              <p:spPr>
                <a:xfrm>
                  <a:off x="8985484" y="3107838"/>
                  <a:ext cx="1775792" cy="862528"/>
                </a:xfrm>
                <a:prstGeom prst="roundRect">
                  <a:avLst/>
                </a:prstGeom>
                <a:solidFill>
                  <a:srgbClr val="FDF1E7"/>
                </a:solidFill>
                <a:ln w="9525" cap="flat" cmpd="sng" algn="ctr">
                  <a:solidFill>
                    <a:srgbClr val="FFA600"/>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sp>
              <p:nvSpPr>
                <p:cNvPr id="29" name="Rectangle 28">
                  <a:extLst>
                    <a:ext uri="{FF2B5EF4-FFF2-40B4-BE49-F238E27FC236}">
                      <a16:creationId xmlns:a16="http://schemas.microsoft.com/office/drawing/2014/main" id="{4D1B0CF6-5098-4087-817C-7A69894DF683}"/>
                    </a:ext>
                  </a:extLst>
                </p:cNvPr>
                <p:cNvSpPr/>
                <p:nvPr/>
              </p:nvSpPr>
              <p:spPr>
                <a:xfrm>
                  <a:off x="8985962" y="3239020"/>
                  <a:ext cx="1767718" cy="60016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Segoe UI"/>
                      <a:ea typeface="+mn-ea"/>
                      <a:cs typeface="+mn-cs"/>
                    </a:rPr>
                    <a:t>Migrate the configuration to Target org on Apigee X</a:t>
                  </a:r>
                </a:p>
              </p:txBody>
            </p:sp>
          </p:grpSp>
          <p:grpSp>
            <p:nvGrpSpPr>
              <p:cNvPr id="30" name="Group 29">
                <a:extLst>
                  <a:ext uri="{FF2B5EF4-FFF2-40B4-BE49-F238E27FC236}">
                    <a16:creationId xmlns:a16="http://schemas.microsoft.com/office/drawing/2014/main" id="{DA74B85F-2824-4C10-BBDC-5F73A1E1BCAB}"/>
                  </a:ext>
                </a:extLst>
              </p:cNvPr>
              <p:cNvGrpSpPr/>
              <p:nvPr/>
            </p:nvGrpSpPr>
            <p:grpSpPr>
              <a:xfrm>
                <a:off x="8696064" y="1719306"/>
                <a:ext cx="1775792" cy="935581"/>
                <a:chOff x="8985484" y="3107838"/>
                <a:chExt cx="1775792" cy="935581"/>
              </a:xfrm>
            </p:grpSpPr>
            <p:sp>
              <p:nvSpPr>
                <p:cNvPr id="31" name="Rectangle: Rounded Corners 30">
                  <a:extLst>
                    <a:ext uri="{FF2B5EF4-FFF2-40B4-BE49-F238E27FC236}">
                      <a16:creationId xmlns:a16="http://schemas.microsoft.com/office/drawing/2014/main" id="{AA20BCBA-A92D-4460-9803-6CFA4E173940}"/>
                    </a:ext>
                  </a:extLst>
                </p:cNvPr>
                <p:cNvSpPr/>
                <p:nvPr/>
              </p:nvSpPr>
              <p:spPr>
                <a:xfrm>
                  <a:off x="8985484" y="3107838"/>
                  <a:ext cx="1775792" cy="935581"/>
                </a:xfrm>
                <a:prstGeom prst="roundRect">
                  <a:avLst/>
                </a:prstGeom>
                <a:solidFill>
                  <a:srgbClr val="FDF1E7"/>
                </a:solidFill>
                <a:ln w="9525" cap="flat" cmpd="sng" algn="ctr">
                  <a:solidFill>
                    <a:srgbClr val="FFA600"/>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sp>
              <p:nvSpPr>
                <p:cNvPr id="32" name="Rectangle 31">
                  <a:extLst>
                    <a:ext uri="{FF2B5EF4-FFF2-40B4-BE49-F238E27FC236}">
                      <a16:creationId xmlns:a16="http://schemas.microsoft.com/office/drawing/2014/main" id="{4806B61A-91FE-4907-A6BF-D201A186DFF5}"/>
                    </a:ext>
                  </a:extLst>
                </p:cNvPr>
                <p:cNvSpPr/>
                <p:nvPr/>
              </p:nvSpPr>
              <p:spPr>
                <a:xfrm>
                  <a:off x="9247089" y="3298629"/>
                  <a:ext cx="1167293" cy="60016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Segoe UI"/>
                      <a:ea typeface="+mn-ea"/>
                      <a:cs typeface="+mn-cs"/>
                    </a:rPr>
                    <a:t>Download Source Org configurations</a:t>
                  </a:r>
                  <a:endParaRPr kumimoji="0" lang="en-IN" sz="1100" b="0" i="0" u="none" strike="noStrike" kern="0" cap="none" spc="0" normalizeH="0" baseline="0" noProof="0" dirty="0">
                    <a:ln>
                      <a:noFill/>
                    </a:ln>
                    <a:solidFill>
                      <a:prstClr val="black"/>
                    </a:solidFill>
                    <a:effectLst/>
                    <a:uLnTx/>
                    <a:uFillTx/>
                    <a:latin typeface="Segoe UI"/>
                    <a:ea typeface="+mn-ea"/>
                    <a:cs typeface="+mn-cs"/>
                  </a:endParaRPr>
                </a:p>
              </p:txBody>
            </p:sp>
          </p:grpSp>
          <p:sp>
            <p:nvSpPr>
              <p:cNvPr id="35" name="TextBox 34">
                <a:extLst>
                  <a:ext uri="{FF2B5EF4-FFF2-40B4-BE49-F238E27FC236}">
                    <a16:creationId xmlns:a16="http://schemas.microsoft.com/office/drawing/2014/main" id="{CD59E161-AEA5-40EC-A9EC-20C2A76981E9}"/>
                  </a:ext>
                </a:extLst>
              </p:cNvPr>
              <p:cNvSpPr txBox="1"/>
              <p:nvPr/>
            </p:nvSpPr>
            <p:spPr>
              <a:xfrm>
                <a:off x="9926420" y="5868191"/>
                <a:ext cx="156444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a:ea typeface="+mn-ea"/>
                    <a:cs typeface="+mn-cs"/>
                  </a:rPr>
                  <a:t>Apigee X and Apigee Hybrid</a:t>
                </a:r>
                <a:endParaRPr kumimoji="0" lang="en-IN" sz="1400" b="0" i="0" u="none" strike="noStrike" kern="0" cap="none" spc="0" normalizeH="0" baseline="0" noProof="0" dirty="0">
                  <a:ln>
                    <a:noFill/>
                  </a:ln>
                  <a:solidFill>
                    <a:prstClr val="black"/>
                  </a:solidFill>
                  <a:effectLst/>
                  <a:uLnTx/>
                  <a:uFillTx/>
                  <a:latin typeface="Segoe UI"/>
                  <a:ea typeface="+mn-ea"/>
                  <a:cs typeface="+mn-cs"/>
                </a:endParaRPr>
              </a:p>
            </p:txBody>
          </p:sp>
        </p:grpSp>
      </p:grpSp>
    </p:spTree>
    <p:extLst>
      <p:ext uri="{BB962C8B-B14F-4D97-AF65-F5344CB8AC3E}">
        <p14:creationId xmlns:p14="http://schemas.microsoft.com/office/powerpoint/2010/main" val="122808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iMAX Tool Workflow</a:t>
            </a:r>
          </a:p>
        </p:txBody>
      </p:sp>
      <p:grpSp>
        <p:nvGrpSpPr>
          <p:cNvPr id="7" name="Group 6">
            <a:extLst>
              <a:ext uri="{FF2B5EF4-FFF2-40B4-BE49-F238E27FC236}">
                <a16:creationId xmlns:a16="http://schemas.microsoft.com/office/drawing/2014/main" id="{0B00021F-641B-4A40-97E2-95CD006D228C}"/>
              </a:ext>
            </a:extLst>
          </p:cNvPr>
          <p:cNvGrpSpPr/>
          <p:nvPr/>
        </p:nvGrpSpPr>
        <p:grpSpPr>
          <a:xfrm>
            <a:off x="139499" y="1227571"/>
            <a:ext cx="11913003" cy="4888749"/>
            <a:chOff x="139499" y="1227571"/>
            <a:chExt cx="11913003" cy="4888749"/>
          </a:xfrm>
        </p:grpSpPr>
        <p:sp>
          <p:nvSpPr>
            <p:cNvPr id="36" name="Arrow: Right 35">
              <a:extLst>
                <a:ext uri="{FF2B5EF4-FFF2-40B4-BE49-F238E27FC236}">
                  <a16:creationId xmlns:a16="http://schemas.microsoft.com/office/drawing/2014/main" id="{EE2D5EAF-77DB-477A-A6F6-98348FA2F8C5}"/>
                </a:ext>
              </a:extLst>
            </p:cNvPr>
            <p:cNvSpPr/>
            <p:nvPr/>
          </p:nvSpPr>
          <p:spPr>
            <a:xfrm>
              <a:off x="139499" y="1828801"/>
              <a:ext cx="11913003" cy="583096"/>
            </a:xfrm>
            <a:prstGeom prst="rightArrow">
              <a:avLst/>
            </a:prstGeom>
            <a:solidFill>
              <a:srgbClr val="0080B7"/>
            </a:solidFill>
            <a:ln w="9525" cap="flat" cmpd="sng" algn="ctr">
              <a:solidFill>
                <a:srgbClr val="0080B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ndParaRPr>
            </a:p>
          </p:txBody>
        </p:sp>
        <p:grpSp>
          <p:nvGrpSpPr>
            <p:cNvPr id="4" name="Group 3">
              <a:extLst>
                <a:ext uri="{FF2B5EF4-FFF2-40B4-BE49-F238E27FC236}">
                  <a16:creationId xmlns:a16="http://schemas.microsoft.com/office/drawing/2014/main" id="{85FF0A62-D735-4548-B844-A201E7F023C6}"/>
                </a:ext>
              </a:extLst>
            </p:cNvPr>
            <p:cNvGrpSpPr/>
            <p:nvPr/>
          </p:nvGrpSpPr>
          <p:grpSpPr>
            <a:xfrm>
              <a:off x="350794" y="1740023"/>
              <a:ext cx="1631994" cy="861136"/>
              <a:chOff x="427477" y="1740023"/>
              <a:chExt cx="1631994" cy="861136"/>
            </a:xfrm>
          </p:grpSpPr>
          <p:sp>
            <p:nvSpPr>
              <p:cNvPr id="53" name="Rectangle: Rounded Corners 52">
                <a:extLst>
                  <a:ext uri="{FF2B5EF4-FFF2-40B4-BE49-F238E27FC236}">
                    <a16:creationId xmlns:a16="http://schemas.microsoft.com/office/drawing/2014/main" id="{F27FB68F-C714-4D7C-A856-8CE8DEB7D578}"/>
                  </a:ext>
                </a:extLst>
              </p:cNvPr>
              <p:cNvSpPr/>
              <p:nvPr/>
            </p:nvSpPr>
            <p:spPr>
              <a:xfrm>
                <a:off x="427477" y="1740023"/>
                <a:ext cx="1631994" cy="861136"/>
              </a:xfrm>
              <a:prstGeom prst="roundRect">
                <a:avLst/>
              </a:prstGeom>
              <a:solidFill>
                <a:srgbClr val="15AF97"/>
              </a:solidFill>
              <a:ln>
                <a:solidFill>
                  <a:srgbClr val="15AF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1AB48DAC-98F8-4B9F-9CDD-B59FABD64537}"/>
                  </a:ext>
                </a:extLst>
              </p:cNvPr>
              <p:cNvSpPr/>
              <p:nvPr/>
            </p:nvSpPr>
            <p:spPr>
              <a:xfrm>
                <a:off x="527829" y="2014215"/>
                <a:ext cx="1431290" cy="312752"/>
              </a:xfrm>
              <a:prstGeom prst="rect">
                <a:avLst/>
              </a:prstGeom>
              <a:noFill/>
              <a:ln w="9525" cap="flat" cmpd="sng" algn="ctr">
                <a:no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Segoe UI Semibold"/>
                  </a:rPr>
                  <a:t>Configuration</a:t>
                </a:r>
                <a:endParaRPr kumimoji="0" lang="en-IN" sz="1200" b="0" i="0" u="none" strike="noStrike" kern="0" cap="none" spc="0" normalizeH="0" baseline="0" noProof="0" dirty="0">
                  <a:ln>
                    <a:noFill/>
                  </a:ln>
                  <a:solidFill>
                    <a:schemeClr val="bg1"/>
                  </a:solidFill>
                  <a:effectLst/>
                  <a:uLnTx/>
                  <a:uFillTx/>
                  <a:latin typeface="Segoe UI Semibold"/>
                </a:endParaRPr>
              </a:p>
            </p:txBody>
          </p:sp>
        </p:grpSp>
        <p:grpSp>
          <p:nvGrpSpPr>
            <p:cNvPr id="5" name="Group 4">
              <a:extLst>
                <a:ext uri="{FF2B5EF4-FFF2-40B4-BE49-F238E27FC236}">
                  <a16:creationId xmlns:a16="http://schemas.microsoft.com/office/drawing/2014/main" id="{D1F552DD-3478-41D6-81C7-69DA7E60CC18}"/>
                </a:ext>
              </a:extLst>
            </p:cNvPr>
            <p:cNvGrpSpPr/>
            <p:nvPr/>
          </p:nvGrpSpPr>
          <p:grpSpPr>
            <a:xfrm>
              <a:off x="2275654" y="1740023"/>
              <a:ext cx="1631994" cy="861136"/>
              <a:chOff x="2380043" y="1740023"/>
              <a:chExt cx="1631994" cy="861136"/>
            </a:xfrm>
          </p:grpSpPr>
          <p:sp>
            <p:nvSpPr>
              <p:cNvPr id="52" name="Rectangle: Rounded Corners 51">
                <a:extLst>
                  <a:ext uri="{FF2B5EF4-FFF2-40B4-BE49-F238E27FC236}">
                    <a16:creationId xmlns:a16="http://schemas.microsoft.com/office/drawing/2014/main" id="{C19BDDEB-B2AE-471A-9065-A86961DFE80C}"/>
                  </a:ext>
                </a:extLst>
              </p:cNvPr>
              <p:cNvSpPr/>
              <p:nvPr/>
            </p:nvSpPr>
            <p:spPr>
              <a:xfrm>
                <a:off x="2380043" y="1740023"/>
                <a:ext cx="1631994" cy="861136"/>
              </a:xfrm>
              <a:prstGeom prst="roundRect">
                <a:avLst/>
              </a:prstGeom>
              <a:solidFill>
                <a:srgbClr val="15AF97"/>
              </a:solidFill>
              <a:ln>
                <a:solidFill>
                  <a:srgbClr val="15AF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A7AA944F-821E-4F2F-8B33-9A7447DF0A44}"/>
                  </a:ext>
                </a:extLst>
              </p:cNvPr>
              <p:cNvSpPr/>
              <p:nvPr/>
            </p:nvSpPr>
            <p:spPr>
              <a:xfrm>
                <a:off x="2556212" y="2014215"/>
                <a:ext cx="1279656" cy="312752"/>
              </a:xfrm>
              <a:prstGeom prst="rect">
                <a:avLst/>
              </a:prstGeom>
              <a:noFill/>
              <a:ln w="9525" cap="flat" cmpd="sng" algn="ctr">
                <a:no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Segoe UI Semibold"/>
                  </a:rPr>
                  <a:t>Source Org</a:t>
                </a:r>
                <a:endParaRPr kumimoji="0" lang="en-IN" sz="1200" b="0" i="0" u="none" strike="noStrike" kern="0" cap="none" spc="0" normalizeH="0" baseline="0" noProof="0" dirty="0">
                  <a:ln>
                    <a:noFill/>
                  </a:ln>
                  <a:solidFill>
                    <a:schemeClr val="bg1"/>
                  </a:solidFill>
                  <a:effectLst/>
                  <a:uLnTx/>
                  <a:uFillTx/>
                  <a:latin typeface="Segoe UI Semibold"/>
                </a:endParaRPr>
              </a:p>
            </p:txBody>
          </p:sp>
        </p:grpSp>
        <p:grpSp>
          <p:nvGrpSpPr>
            <p:cNvPr id="6" name="Group 5">
              <a:extLst>
                <a:ext uri="{FF2B5EF4-FFF2-40B4-BE49-F238E27FC236}">
                  <a16:creationId xmlns:a16="http://schemas.microsoft.com/office/drawing/2014/main" id="{4022C0A8-AAD8-4646-A6DD-10EC21A7E652}"/>
                </a:ext>
              </a:extLst>
            </p:cNvPr>
            <p:cNvGrpSpPr/>
            <p:nvPr/>
          </p:nvGrpSpPr>
          <p:grpSpPr>
            <a:xfrm>
              <a:off x="4200514" y="1740023"/>
              <a:ext cx="1631994" cy="861136"/>
              <a:chOff x="4464007" y="1740023"/>
              <a:chExt cx="1631994" cy="861136"/>
            </a:xfrm>
          </p:grpSpPr>
          <p:sp>
            <p:nvSpPr>
              <p:cNvPr id="3" name="Rectangle: Rounded Corners 2">
                <a:extLst>
                  <a:ext uri="{FF2B5EF4-FFF2-40B4-BE49-F238E27FC236}">
                    <a16:creationId xmlns:a16="http://schemas.microsoft.com/office/drawing/2014/main" id="{090E5B1A-463D-4937-8502-0D849EAF2988}"/>
                  </a:ext>
                </a:extLst>
              </p:cNvPr>
              <p:cNvSpPr/>
              <p:nvPr/>
            </p:nvSpPr>
            <p:spPr>
              <a:xfrm>
                <a:off x="4464007" y="1740023"/>
                <a:ext cx="1631994" cy="861136"/>
              </a:xfrm>
              <a:prstGeom prst="roundRect">
                <a:avLst/>
              </a:prstGeom>
              <a:solidFill>
                <a:srgbClr val="15AF97"/>
              </a:solidFill>
              <a:ln>
                <a:solidFill>
                  <a:srgbClr val="15AF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519D877A-9C55-4EE3-B39A-E5C9E4ADADF9}"/>
                  </a:ext>
                </a:extLst>
              </p:cNvPr>
              <p:cNvSpPr/>
              <p:nvPr/>
            </p:nvSpPr>
            <p:spPr>
              <a:xfrm>
                <a:off x="4564359" y="2014215"/>
                <a:ext cx="1431290" cy="312752"/>
              </a:xfrm>
              <a:prstGeom prst="rect">
                <a:avLst/>
              </a:prstGeom>
              <a:noFill/>
              <a:ln w="9525" cap="flat" cmpd="sng" algn="ctr">
                <a:no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Segoe UI Semibold"/>
                  </a:rPr>
                  <a:t>Resolve Conflicts with Target Org</a:t>
                </a:r>
                <a:endParaRPr kumimoji="0" lang="en-IN" sz="1200" b="0" i="0" u="none" strike="noStrike" kern="0" cap="none" spc="0" normalizeH="0" baseline="0" noProof="0" dirty="0">
                  <a:ln>
                    <a:noFill/>
                  </a:ln>
                  <a:solidFill>
                    <a:schemeClr val="bg1"/>
                  </a:solidFill>
                  <a:effectLst/>
                  <a:uLnTx/>
                  <a:uFillTx/>
                  <a:latin typeface="Segoe UI Semibold"/>
                </a:endParaRPr>
              </a:p>
            </p:txBody>
          </p:sp>
        </p:grpSp>
        <p:grpSp>
          <p:nvGrpSpPr>
            <p:cNvPr id="11" name="Group 10">
              <a:extLst>
                <a:ext uri="{FF2B5EF4-FFF2-40B4-BE49-F238E27FC236}">
                  <a16:creationId xmlns:a16="http://schemas.microsoft.com/office/drawing/2014/main" id="{A5299F8A-143E-4B13-B62B-9672F7E3DC01}"/>
                </a:ext>
              </a:extLst>
            </p:cNvPr>
            <p:cNvGrpSpPr/>
            <p:nvPr/>
          </p:nvGrpSpPr>
          <p:grpSpPr>
            <a:xfrm>
              <a:off x="6125374" y="1740023"/>
              <a:ext cx="1631994" cy="861136"/>
              <a:chOff x="6459692" y="1740023"/>
              <a:chExt cx="1631994" cy="861136"/>
            </a:xfrm>
          </p:grpSpPr>
          <p:sp>
            <p:nvSpPr>
              <p:cNvPr id="49" name="Rectangle: Rounded Corners 48">
                <a:extLst>
                  <a:ext uri="{FF2B5EF4-FFF2-40B4-BE49-F238E27FC236}">
                    <a16:creationId xmlns:a16="http://schemas.microsoft.com/office/drawing/2014/main" id="{4086B07E-D20F-4EB5-8CE7-1BBDCACE7818}"/>
                  </a:ext>
                </a:extLst>
              </p:cNvPr>
              <p:cNvSpPr/>
              <p:nvPr/>
            </p:nvSpPr>
            <p:spPr>
              <a:xfrm>
                <a:off x="6459692" y="1740023"/>
                <a:ext cx="1631994" cy="861136"/>
              </a:xfrm>
              <a:prstGeom prst="roundRect">
                <a:avLst/>
              </a:prstGeom>
              <a:solidFill>
                <a:srgbClr val="15AF97"/>
              </a:solidFill>
              <a:ln>
                <a:solidFill>
                  <a:srgbClr val="15AF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Rectangle 39">
                <a:extLst>
                  <a:ext uri="{FF2B5EF4-FFF2-40B4-BE49-F238E27FC236}">
                    <a16:creationId xmlns:a16="http://schemas.microsoft.com/office/drawing/2014/main" id="{A5407557-E61E-4F8F-837C-03CDB7132466}"/>
                  </a:ext>
                </a:extLst>
              </p:cNvPr>
              <p:cNvSpPr/>
              <p:nvPr/>
            </p:nvSpPr>
            <p:spPr>
              <a:xfrm>
                <a:off x="6560044" y="2014215"/>
                <a:ext cx="1431290" cy="312752"/>
              </a:xfrm>
              <a:prstGeom prst="rect">
                <a:avLst/>
              </a:prstGeom>
              <a:noFill/>
              <a:ln w="9525" cap="flat" cmpd="sng" algn="ctr">
                <a:no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Segoe UI Semibold"/>
                  </a:rPr>
                  <a:t>Pre-Migration Summary</a:t>
                </a:r>
              </a:p>
            </p:txBody>
          </p:sp>
        </p:grpSp>
        <p:grpSp>
          <p:nvGrpSpPr>
            <p:cNvPr id="12" name="Group 11">
              <a:extLst>
                <a:ext uri="{FF2B5EF4-FFF2-40B4-BE49-F238E27FC236}">
                  <a16:creationId xmlns:a16="http://schemas.microsoft.com/office/drawing/2014/main" id="{07EE832F-E513-4661-A864-7A1378B8EA5C}"/>
                </a:ext>
              </a:extLst>
            </p:cNvPr>
            <p:cNvGrpSpPr/>
            <p:nvPr/>
          </p:nvGrpSpPr>
          <p:grpSpPr>
            <a:xfrm>
              <a:off x="8050234" y="1740023"/>
              <a:ext cx="1631994" cy="861136"/>
              <a:chOff x="8316612" y="1740023"/>
              <a:chExt cx="1631994" cy="861136"/>
            </a:xfrm>
          </p:grpSpPr>
          <p:sp>
            <p:nvSpPr>
              <p:cNvPr id="50" name="Rectangle: Rounded Corners 49">
                <a:extLst>
                  <a:ext uri="{FF2B5EF4-FFF2-40B4-BE49-F238E27FC236}">
                    <a16:creationId xmlns:a16="http://schemas.microsoft.com/office/drawing/2014/main" id="{08580077-CA7E-476B-AE84-F3C94B6A4846}"/>
                  </a:ext>
                </a:extLst>
              </p:cNvPr>
              <p:cNvSpPr/>
              <p:nvPr/>
            </p:nvSpPr>
            <p:spPr>
              <a:xfrm>
                <a:off x="8316612" y="1740023"/>
                <a:ext cx="1631994" cy="861136"/>
              </a:xfrm>
              <a:prstGeom prst="roundRect">
                <a:avLst/>
              </a:prstGeom>
              <a:solidFill>
                <a:srgbClr val="15AF97"/>
              </a:solidFill>
              <a:ln>
                <a:solidFill>
                  <a:srgbClr val="15AF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Rectangle 40">
                <a:extLst>
                  <a:ext uri="{FF2B5EF4-FFF2-40B4-BE49-F238E27FC236}">
                    <a16:creationId xmlns:a16="http://schemas.microsoft.com/office/drawing/2014/main" id="{226B7ECE-A61F-47E1-A314-1EB088927E5F}"/>
                  </a:ext>
                </a:extLst>
              </p:cNvPr>
              <p:cNvSpPr/>
              <p:nvPr/>
            </p:nvSpPr>
            <p:spPr>
              <a:xfrm>
                <a:off x="8416964" y="2014215"/>
                <a:ext cx="1431290" cy="312752"/>
              </a:xfrm>
              <a:prstGeom prst="rect">
                <a:avLst/>
              </a:prstGeom>
              <a:noFill/>
              <a:ln w="9525" cap="flat" cmpd="sng" algn="ctr">
                <a:no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Segoe UI Semibold"/>
                  </a:rPr>
                  <a:t>Migrate</a:t>
                </a:r>
              </a:p>
            </p:txBody>
          </p:sp>
        </p:grpSp>
        <p:grpSp>
          <p:nvGrpSpPr>
            <p:cNvPr id="54" name="Group 53">
              <a:extLst>
                <a:ext uri="{FF2B5EF4-FFF2-40B4-BE49-F238E27FC236}">
                  <a16:creationId xmlns:a16="http://schemas.microsoft.com/office/drawing/2014/main" id="{32C35D12-A567-4356-8D89-D72FD5B0D421}"/>
                </a:ext>
              </a:extLst>
            </p:cNvPr>
            <p:cNvGrpSpPr/>
            <p:nvPr/>
          </p:nvGrpSpPr>
          <p:grpSpPr>
            <a:xfrm>
              <a:off x="9975096" y="1740023"/>
              <a:ext cx="1631994" cy="861136"/>
              <a:chOff x="10211945" y="1740023"/>
              <a:chExt cx="1631994" cy="861136"/>
            </a:xfrm>
          </p:grpSpPr>
          <p:sp>
            <p:nvSpPr>
              <p:cNvPr id="51" name="Rectangle: Rounded Corners 50">
                <a:extLst>
                  <a:ext uri="{FF2B5EF4-FFF2-40B4-BE49-F238E27FC236}">
                    <a16:creationId xmlns:a16="http://schemas.microsoft.com/office/drawing/2014/main" id="{660510F9-24FB-4E4B-997E-319D15333A42}"/>
                  </a:ext>
                </a:extLst>
              </p:cNvPr>
              <p:cNvSpPr/>
              <p:nvPr/>
            </p:nvSpPr>
            <p:spPr>
              <a:xfrm>
                <a:off x="10211945" y="1740023"/>
                <a:ext cx="1631994" cy="861136"/>
              </a:xfrm>
              <a:prstGeom prst="roundRect">
                <a:avLst/>
              </a:prstGeom>
              <a:solidFill>
                <a:srgbClr val="F7A600"/>
              </a:solidFill>
              <a:ln>
                <a:solidFill>
                  <a:srgbClr val="F7A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2" name="Rectangle 41">
                <a:extLst>
                  <a:ext uri="{FF2B5EF4-FFF2-40B4-BE49-F238E27FC236}">
                    <a16:creationId xmlns:a16="http://schemas.microsoft.com/office/drawing/2014/main" id="{229ABD72-1178-49DC-94F9-732E338AA592}"/>
                  </a:ext>
                </a:extLst>
              </p:cNvPr>
              <p:cNvSpPr/>
              <p:nvPr/>
            </p:nvSpPr>
            <p:spPr>
              <a:xfrm>
                <a:off x="10312297" y="2014215"/>
                <a:ext cx="1431290" cy="312752"/>
              </a:xfrm>
              <a:prstGeom prst="rect">
                <a:avLst/>
              </a:prstGeom>
              <a:noFill/>
              <a:ln w="9525" cap="flat" cmpd="sng" algn="ctr">
                <a:no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Segoe UI Semibold"/>
                  </a:rPr>
                  <a:t>User and Roles Assignment</a:t>
                </a:r>
              </a:p>
            </p:txBody>
          </p:sp>
        </p:grpSp>
        <p:sp>
          <p:nvSpPr>
            <p:cNvPr id="43" name="TextBox 42">
              <a:extLst>
                <a:ext uri="{FF2B5EF4-FFF2-40B4-BE49-F238E27FC236}">
                  <a16:creationId xmlns:a16="http://schemas.microsoft.com/office/drawing/2014/main" id="{B35791EA-5C66-4701-838E-6CA6AABCFAA5}"/>
                </a:ext>
              </a:extLst>
            </p:cNvPr>
            <p:cNvSpPr txBox="1"/>
            <p:nvPr/>
          </p:nvSpPr>
          <p:spPr>
            <a:xfrm>
              <a:off x="205852" y="2786573"/>
              <a:ext cx="1815181" cy="1474250"/>
            </a:xfrm>
            <a:prstGeom prst="rect">
              <a:avLst/>
            </a:prstGeom>
            <a:noFill/>
          </p:spPr>
          <p:txBody>
            <a:bodyPr wrap="square" lIns="73152" tIns="36576" rIns="73152" bIns="36576" rtlCol="0">
              <a:spAutoFit/>
            </a:bodyPr>
            <a:lstStyle/>
            <a:p>
              <a:pPr marL="144000" indent="-144000">
                <a:buFont typeface="Arial" panose="020B0604020202020204" pitchFamily="34" charset="0"/>
                <a:buChar char="•"/>
              </a:pPr>
              <a:r>
                <a:rPr lang="en-US" sz="1200" dirty="0">
                  <a:solidFill>
                    <a:prstClr val="black"/>
                  </a:solidFill>
                  <a:cs typeface="Segoe UI" panose="020B0502040204020203" pitchFamily="34" charset="0"/>
                </a:rPr>
                <a:t>Provide configuration details for Source Org and Target org such as </a:t>
              </a:r>
            </a:p>
            <a:p>
              <a:pPr marL="396000" lvl="2" indent="-144000">
                <a:buFont typeface="Arial" panose="020B0604020202020204" pitchFamily="34" charset="0"/>
                <a:buChar char="•"/>
              </a:pPr>
              <a:r>
                <a:rPr lang="en-US" sz="1100" dirty="0">
                  <a:solidFill>
                    <a:prstClr val="black"/>
                  </a:solidFill>
                  <a:cs typeface="Segoe UI" panose="020B0502040204020203" pitchFamily="34" charset="0"/>
                </a:rPr>
                <a:t>Tokens</a:t>
              </a:r>
            </a:p>
            <a:p>
              <a:pPr marL="396000" lvl="2" indent="-144000">
                <a:buFont typeface="Arial" panose="020B0604020202020204" pitchFamily="34" charset="0"/>
                <a:buChar char="•"/>
              </a:pPr>
              <a:r>
                <a:rPr lang="en-US" sz="1100" dirty="0">
                  <a:solidFill>
                    <a:prstClr val="black"/>
                  </a:solidFill>
                  <a:cs typeface="Segoe UI" panose="020B0502040204020203" pitchFamily="34" charset="0"/>
                </a:rPr>
                <a:t>Source org &amp; environment details to pick up entities to migrate</a:t>
              </a:r>
              <a:endParaRPr lang="en-IN" sz="1100" dirty="0">
                <a:solidFill>
                  <a:prstClr val="black"/>
                </a:solidFill>
                <a:cs typeface="Segoe UI" panose="020B0502040204020203" pitchFamily="34" charset="0"/>
              </a:endParaRPr>
            </a:p>
          </p:txBody>
        </p:sp>
        <p:sp>
          <p:nvSpPr>
            <p:cNvPr id="44" name="TextBox 43">
              <a:extLst>
                <a:ext uri="{FF2B5EF4-FFF2-40B4-BE49-F238E27FC236}">
                  <a16:creationId xmlns:a16="http://schemas.microsoft.com/office/drawing/2014/main" id="{430D0EA3-1964-4C14-B1AE-3F42DEFB0408}"/>
                </a:ext>
              </a:extLst>
            </p:cNvPr>
            <p:cNvSpPr txBox="1"/>
            <p:nvPr/>
          </p:nvSpPr>
          <p:spPr>
            <a:xfrm>
              <a:off x="2275654" y="2786573"/>
              <a:ext cx="1585145" cy="2105192"/>
            </a:xfrm>
            <a:prstGeom prst="rect">
              <a:avLst/>
            </a:prstGeom>
            <a:noFill/>
          </p:spPr>
          <p:txBody>
            <a:bodyPr wrap="square" lIns="73152" tIns="36576" rIns="73152" bIns="36576" rtlCol="0">
              <a:spAutoFit/>
            </a:bodyPr>
            <a:lstStyle/>
            <a:p>
              <a:pPr marL="144000" indent="-144000">
                <a:buFont typeface="Arial" panose="020B0604020202020204" pitchFamily="34" charset="0"/>
                <a:buChar char="•"/>
              </a:pPr>
              <a:r>
                <a:rPr lang="en-US" sz="1200" dirty="0">
                  <a:solidFill>
                    <a:prstClr val="black"/>
                  </a:solidFill>
                  <a:cs typeface="Segoe UI" panose="020B0502040204020203" pitchFamily="34" charset="0"/>
                </a:rPr>
                <a:t>View all the resources available on Source Org</a:t>
              </a:r>
            </a:p>
            <a:p>
              <a:pPr marL="144000" indent="-144000">
                <a:buFont typeface="Arial" panose="020B0604020202020204" pitchFamily="34" charset="0"/>
                <a:buChar char="•"/>
              </a:pPr>
              <a:r>
                <a:rPr lang="en-US" sz="1200" dirty="0">
                  <a:solidFill>
                    <a:prstClr val="black"/>
                  </a:solidFill>
                  <a:cs typeface="Segoe UI" panose="020B0502040204020203" pitchFamily="34" charset="0"/>
                </a:rPr>
                <a:t>Choose the resources to migrate</a:t>
              </a:r>
            </a:p>
            <a:p>
              <a:pPr marL="144000" indent="-144000">
                <a:buFont typeface="Arial" panose="020B0604020202020204" pitchFamily="34" charset="0"/>
                <a:buChar char="•"/>
              </a:pPr>
              <a:r>
                <a:rPr lang="en-US" sz="1200" dirty="0">
                  <a:solidFill>
                    <a:prstClr val="black"/>
                  </a:solidFill>
                  <a:cs typeface="Segoe UI" panose="020B0502040204020203" pitchFamily="34" charset="0"/>
                </a:rPr>
                <a:t>Segregate the APIs to different environment as per Apigee X Limits</a:t>
              </a:r>
              <a:endParaRPr lang="en-IN" sz="1200" dirty="0">
                <a:solidFill>
                  <a:prstClr val="black"/>
                </a:solidFill>
                <a:cs typeface="Segoe UI" panose="020B0502040204020203" pitchFamily="34" charset="0"/>
              </a:endParaRPr>
            </a:p>
          </p:txBody>
        </p:sp>
        <p:sp>
          <p:nvSpPr>
            <p:cNvPr id="45" name="TextBox 44">
              <a:extLst>
                <a:ext uri="{FF2B5EF4-FFF2-40B4-BE49-F238E27FC236}">
                  <a16:creationId xmlns:a16="http://schemas.microsoft.com/office/drawing/2014/main" id="{7F0FFDD4-2270-4BB9-9A48-DA59D2A45B84}"/>
                </a:ext>
              </a:extLst>
            </p:cNvPr>
            <p:cNvSpPr txBox="1"/>
            <p:nvPr/>
          </p:nvSpPr>
          <p:spPr>
            <a:xfrm>
              <a:off x="4200514" y="2786573"/>
              <a:ext cx="1631994" cy="2843855"/>
            </a:xfrm>
            <a:prstGeom prst="rect">
              <a:avLst/>
            </a:prstGeom>
            <a:noFill/>
          </p:spPr>
          <p:txBody>
            <a:bodyPr wrap="square" lIns="73152" tIns="36576" rIns="73152" bIns="36576" rtlCol="0">
              <a:spAutoFit/>
            </a:bodyPr>
            <a:lstStyle/>
            <a:p>
              <a:pPr marL="144000" indent="-144000">
                <a:buFont typeface="Arial" panose="020B0604020202020204" pitchFamily="34" charset="0"/>
                <a:buChar char="•"/>
              </a:pPr>
              <a:r>
                <a:rPr lang="en-US" sz="1200" dirty="0">
                  <a:solidFill>
                    <a:prstClr val="black"/>
                  </a:solidFill>
                  <a:cs typeface="Segoe UI" panose="020B0502040204020203" pitchFamily="34" charset="0"/>
                </a:rPr>
                <a:t>Fetches the resources list from Target Org </a:t>
              </a:r>
            </a:p>
            <a:p>
              <a:pPr marL="144000" indent="-144000">
                <a:buFont typeface="Arial" panose="020B0604020202020204" pitchFamily="34" charset="0"/>
                <a:buChar char="•"/>
              </a:pPr>
              <a:r>
                <a:rPr lang="en-US" sz="1200" dirty="0">
                  <a:solidFill>
                    <a:prstClr val="black"/>
                  </a:solidFill>
                  <a:cs typeface="Segoe UI" panose="020B0502040204020203" pitchFamily="34" charset="0"/>
                </a:rPr>
                <a:t>Highlights the conflicts if any with Source Org resource (like same Proxy name, shared flow name, target server, etc.)</a:t>
              </a:r>
            </a:p>
            <a:p>
              <a:pPr marL="144000" indent="-144000">
                <a:buFont typeface="Arial" panose="020B0604020202020204" pitchFamily="34" charset="0"/>
                <a:buChar char="•"/>
              </a:pPr>
              <a:r>
                <a:rPr lang="en-US" sz="1200" dirty="0">
                  <a:solidFill>
                    <a:prstClr val="black"/>
                  </a:solidFill>
                  <a:cs typeface="Segoe UI" panose="020B0502040204020203" pitchFamily="34" charset="0"/>
                </a:rPr>
                <a:t>Provide Options to exclude or rename the resource conflicts while migrating</a:t>
              </a:r>
              <a:endParaRPr lang="en-IN" sz="1200" dirty="0">
                <a:solidFill>
                  <a:prstClr val="black"/>
                </a:solidFill>
                <a:cs typeface="Segoe UI" panose="020B0502040204020203" pitchFamily="34" charset="0"/>
              </a:endParaRPr>
            </a:p>
          </p:txBody>
        </p:sp>
        <p:sp>
          <p:nvSpPr>
            <p:cNvPr id="46" name="TextBox 45">
              <a:extLst>
                <a:ext uri="{FF2B5EF4-FFF2-40B4-BE49-F238E27FC236}">
                  <a16:creationId xmlns:a16="http://schemas.microsoft.com/office/drawing/2014/main" id="{DDD22FEB-41AC-4FA8-AB10-36541F3C135D}"/>
                </a:ext>
              </a:extLst>
            </p:cNvPr>
            <p:cNvSpPr txBox="1"/>
            <p:nvPr/>
          </p:nvSpPr>
          <p:spPr>
            <a:xfrm>
              <a:off x="6201118" y="2786573"/>
              <a:ext cx="1466708" cy="2659190"/>
            </a:xfrm>
            <a:prstGeom prst="rect">
              <a:avLst/>
            </a:prstGeom>
            <a:noFill/>
          </p:spPr>
          <p:txBody>
            <a:bodyPr wrap="square" lIns="73152" tIns="36576" rIns="73152" bIns="36576" rtlCol="0">
              <a:spAutoFit/>
            </a:bodyPr>
            <a:lstStyle/>
            <a:p>
              <a:pPr marL="144000" indent="-144000">
                <a:buFont typeface="Arial" panose="020B0604020202020204" pitchFamily="34" charset="0"/>
                <a:buChar char="•"/>
              </a:pPr>
              <a:r>
                <a:rPr lang="en-US" sz="1200" dirty="0">
                  <a:solidFill>
                    <a:prstClr val="black"/>
                  </a:solidFill>
                  <a:cs typeface="Segoe UI" panose="020B0502040204020203" pitchFamily="34" charset="0"/>
                </a:rPr>
                <a:t>A pre-migration summary of resources that will get migrated</a:t>
              </a:r>
            </a:p>
            <a:p>
              <a:pPr marL="144000" indent="-144000">
                <a:buFont typeface="Arial" panose="020B0604020202020204" pitchFamily="34" charset="0"/>
                <a:buChar char="•"/>
              </a:pPr>
              <a:r>
                <a:rPr lang="en-US" sz="1200" dirty="0">
                  <a:solidFill>
                    <a:prstClr val="black"/>
                  </a:solidFill>
                  <a:cs typeface="Segoe UI" panose="020B0502040204020203" pitchFamily="34" charset="0"/>
                </a:rPr>
                <a:t>Choose to migrate KVM attributes or not</a:t>
              </a:r>
            </a:p>
            <a:p>
              <a:pPr marL="144000" indent="-144000">
                <a:buFont typeface="Arial" panose="020B0604020202020204" pitchFamily="34" charset="0"/>
                <a:buChar char="•"/>
              </a:pPr>
              <a:r>
                <a:rPr lang="en-US" sz="1200" dirty="0">
                  <a:solidFill>
                    <a:prstClr val="black"/>
                  </a:solidFill>
                  <a:cs typeface="Segoe UI" panose="020B0502040204020203" pitchFamily="34" charset="0"/>
                </a:rPr>
                <a:t>Choose whether to deploy APIs post migration </a:t>
              </a:r>
            </a:p>
            <a:p>
              <a:pPr marL="144000" indent="-144000">
                <a:buFont typeface="Arial" panose="020B0604020202020204" pitchFamily="34" charset="0"/>
                <a:buChar char="•"/>
              </a:pPr>
              <a:r>
                <a:rPr lang="en-US" sz="1200" dirty="0">
                  <a:solidFill>
                    <a:prstClr val="black"/>
                  </a:solidFill>
                  <a:cs typeface="Segoe UI" panose="020B0502040204020203" pitchFamily="34" charset="0"/>
                </a:rPr>
                <a:t>If not chosen,  tool migrates KVM and deploys APIs</a:t>
              </a:r>
            </a:p>
          </p:txBody>
        </p:sp>
        <p:sp>
          <p:nvSpPr>
            <p:cNvPr id="47" name="TextBox 46">
              <a:extLst>
                <a:ext uri="{FF2B5EF4-FFF2-40B4-BE49-F238E27FC236}">
                  <a16:creationId xmlns:a16="http://schemas.microsoft.com/office/drawing/2014/main" id="{085AAD0E-3189-4B56-814D-EDA7A66414A9}"/>
                </a:ext>
              </a:extLst>
            </p:cNvPr>
            <p:cNvSpPr txBox="1"/>
            <p:nvPr/>
          </p:nvSpPr>
          <p:spPr>
            <a:xfrm>
              <a:off x="8160597" y="2786573"/>
              <a:ext cx="1421279" cy="3028521"/>
            </a:xfrm>
            <a:prstGeom prst="rect">
              <a:avLst/>
            </a:prstGeom>
            <a:noFill/>
          </p:spPr>
          <p:txBody>
            <a:bodyPr wrap="square" lIns="73152" tIns="36576" rIns="73152" bIns="36576" rtlCol="0">
              <a:spAutoFit/>
            </a:bodyPr>
            <a:lstStyle/>
            <a:p>
              <a:pPr marL="144000" indent="-144000">
                <a:buFont typeface="Arial" panose="020B0604020202020204" pitchFamily="34" charset="0"/>
                <a:buChar char="•"/>
              </a:pPr>
              <a:r>
                <a:rPr lang="en-US" sz="1200" dirty="0">
                  <a:solidFill>
                    <a:prstClr val="black"/>
                  </a:solidFill>
                  <a:cs typeface="Segoe UI" panose="020B0502040204020203" pitchFamily="34" charset="0"/>
                </a:rPr>
                <a:t>Migration executed for the selected resource to Apigee X</a:t>
              </a:r>
            </a:p>
            <a:p>
              <a:pPr marL="144000" indent="-144000">
                <a:buFont typeface="Arial" panose="020B0604020202020204" pitchFamily="34" charset="0"/>
                <a:buChar char="•"/>
              </a:pPr>
              <a:r>
                <a:rPr lang="en-US" sz="1200" dirty="0">
                  <a:solidFill>
                    <a:prstClr val="black"/>
                  </a:solidFill>
                  <a:cs typeface="Segoe UI" panose="020B0502040204020203" pitchFamily="34" charset="0"/>
                </a:rPr>
                <a:t>A detailed log summary of migrated resources, including details on failed components while migrating</a:t>
              </a:r>
            </a:p>
            <a:p>
              <a:pPr marL="144000" indent="-144000">
                <a:buFont typeface="Arial" panose="020B0604020202020204" pitchFamily="34" charset="0"/>
                <a:buChar char="•"/>
              </a:pPr>
              <a:r>
                <a:rPr lang="en-US" sz="1200" dirty="0">
                  <a:solidFill>
                    <a:prstClr val="black"/>
                  </a:solidFill>
                  <a:cs typeface="Segoe UI" panose="020B0502040204020203" pitchFamily="34" charset="0"/>
                </a:rPr>
                <a:t>Provide options to re-run for failed migrations</a:t>
              </a:r>
              <a:endParaRPr lang="en-IN" sz="1200" dirty="0">
                <a:solidFill>
                  <a:prstClr val="black"/>
                </a:solidFill>
                <a:cs typeface="Segoe UI" panose="020B0502040204020203" pitchFamily="34" charset="0"/>
              </a:endParaRPr>
            </a:p>
          </p:txBody>
        </p:sp>
        <p:sp>
          <p:nvSpPr>
            <p:cNvPr id="48" name="TextBox 47">
              <a:extLst>
                <a:ext uri="{FF2B5EF4-FFF2-40B4-BE49-F238E27FC236}">
                  <a16:creationId xmlns:a16="http://schemas.microsoft.com/office/drawing/2014/main" id="{67F75B53-05E0-4752-9F19-780D042A6CA1}"/>
                </a:ext>
              </a:extLst>
            </p:cNvPr>
            <p:cNvSpPr txBox="1"/>
            <p:nvPr/>
          </p:nvSpPr>
          <p:spPr>
            <a:xfrm>
              <a:off x="9975096" y="2786573"/>
              <a:ext cx="1733577" cy="2105192"/>
            </a:xfrm>
            <a:prstGeom prst="rect">
              <a:avLst/>
            </a:prstGeom>
            <a:noFill/>
          </p:spPr>
          <p:txBody>
            <a:bodyPr wrap="square" lIns="73152" tIns="36576" rIns="73152" bIns="36576" rtlCol="0">
              <a:spAutoFit/>
            </a:bodyPr>
            <a:lstStyle/>
            <a:p>
              <a:pPr marL="144000" indent="-144000">
                <a:buFont typeface="Arial" panose="020B0604020202020204" pitchFamily="34" charset="0"/>
                <a:buChar char="•"/>
              </a:pPr>
              <a:r>
                <a:rPr lang="en-US" sz="1200" dirty="0">
                  <a:solidFill>
                    <a:prstClr val="black"/>
                  </a:solidFill>
                  <a:cs typeface="Segoe UI" panose="020B0502040204020203" pitchFamily="34" charset="0"/>
                </a:rPr>
                <a:t>View all the users present on Source Org with default mapping from Apigee Edge to Apigee X roles</a:t>
              </a:r>
            </a:p>
            <a:p>
              <a:pPr marL="144000" indent="-144000">
                <a:buFont typeface="Arial" panose="020B0604020202020204" pitchFamily="34" charset="0"/>
                <a:buChar char="•"/>
              </a:pPr>
              <a:r>
                <a:rPr lang="en-US" sz="1200" dirty="0">
                  <a:solidFill>
                    <a:prstClr val="black"/>
                  </a:solidFill>
                  <a:cs typeface="Segoe UI" panose="020B0502040204020203" pitchFamily="34" charset="0"/>
                </a:rPr>
                <a:t>Change or modify the role assignment </a:t>
              </a:r>
            </a:p>
            <a:p>
              <a:pPr marL="144000" indent="-144000">
                <a:buFont typeface="Arial" panose="020B0604020202020204" pitchFamily="34" charset="0"/>
                <a:buChar char="•"/>
              </a:pPr>
              <a:r>
                <a:rPr lang="en-US" sz="1200" dirty="0">
                  <a:solidFill>
                    <a:prstClr val="black"/>
                  </a:solidFill>
                  <a:cs typeface="Segoe UI" panose="020B0502040204020203" pitchFamily="34" charset="0"/>
                </a:rPr>
                <a:t>Can also add custom role configured in Google IAM</a:t>
              </a:r>
            </a:p>
          </p:txBody>
        </p:sp>
        <p:sp>
          <p:nvSpPr>
            <p:cNvPr id="29" name="Rectangle 28">
              <a:extLst>
                <a:ext uri="{FF2B5EF4-FFF2-40B4-BE49-F238E27FC236}">
                  <a16:creationId xmlns:a16="http://schemas.microsoft.com/office/drawing/2014/main" id="{1DDBA613-8C1F-4BA8-8D27-9461800B7654}"/>
                </a:ext>
              </a:extLst>
            </p:cNvPr>
            <p:cNvSpPr/>
            <p:nvPr/>
          </p:nvSpPr>
          <p:spPr>
            <a:xfrm>
              <a:off x="2149652" y="1227571"/>
              <a:ext cx="7590526" cy="4888749"/>
            </a:xfrm>
            <a:prstGeom prst="rect">
              <a:avLst/>
            </a:prstGeom>
            <a:noFill/>
            <a:ln w="12700" cap="flat" cmpd="sng" algn="ctr">
              <a:solidFill>
                <a:srgbClr val="0080B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IN" sz="1400" b="0" i="0" u="none" strike="noStrike" kern="1200" cap="none" spc="0" normalizeH="0" baseline="0" noProof="0" dirty="0">
                <a:ln>
                  <a:noFill/>
                </a:ln>
                <a:solidFill>
                  <a:schemeClr val="bg1"/>
                </a:solidFill>
                <a:effectLst/>
                <a:uLnTx/>
                <a:uFillTx/>
                <a:latin typeface="+mj-lt"/>
                <a:ea typeface="+mn-ea"/>
                <a:cs typeface="+mn-cs"/>
              </a:endParaRPr>
            </a:p>
          </p:txBody>
        </p:sp>
        <p:sp>
          <p:nvSpPr>
            <p:cNvPr id="31" name="Rectangle 30">
              <a:extLst>
                <a:ext uri="{FF2B5EF4-FFF2-40B4-BE49-F238E27FC236}">
                  <a16:creationId xmlns:a16="http://schemas.microsoft.com/office/drawing/2014/main" id="{B63E7A18-501B-4B71-B5D5-63CCF0F6F99B}"/>
                </a:ext>
              </a:extLst>
            </p:cNvPr>
            <p:cNvSpPr/>
            <p:nvPr/>
          </p:nvSpPr>
          <p:spPr>
            <a:xfrm>
              <a:off x="9866179" y="1227571"/>
              <a:ext cx="1842493" cy="4888749"/>
            </a:xfrm>
            <a:prstGeom prst="rect">
              <a:avLst/>
            </a:prstGeom>
            <a:noFill/>
            <a:ln w="12700" cap="flat" cmpd="sng" algn="ctr">
              <a:solidFill>
                <a:srgbClr val="F7A600"/>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IN" sz="1400" b="0" i="0" u="none" strike="noStrike" kern="1200" cap="none" spc="0" normalizeH="0" baseline="0" noProof="0" dirty="0">
                <a:ln>
                  <a:noFill/>
                </a:ln>
                <a:solidFill>
                  <a:schemeClr val="bg1"/>
                </a:solidFill>
                <a:effectLst/>
                <a:uLnTx/>
                <a:uFillTx/>
                <a:latin typeface="+mj-lt"/>
                <a:ea typeface="+mn-ea"/>
                <a:cs typeface="+mn-cs"/>
              </a:endParaRPr>
            </a:p>
          </p:txBody>
        </p:sp>
        <p:sp>
          <p:nvSpPr>
            <p:cNvPr id="32" name="Rectangle 31">
              <a:extLst>
                <a:ext uri="{FF2B5EF4-FFF2-40B4-BE49-F238E27FC236}">
                  <a16:creationId xmlns:a16="http://schemas.microsoft.com/office/drawing/2014/main" id="{D2F83AA8-072C-41C6-BE40-C55EAFB76398}"/>
                </a:ext>
              </a:extLst>
            </p:cNvPr>
            <p:cNvSpPr/>
            <p:nvPr/>
          </p:nvSpPr>
          <p:spPr>
            <a:xfrm>
              <a:off x="4056813" y="1228267"/>
              <a:ext cx="3776204"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a:ea typeface="+mn-ea"/>
                  <a:cs typeface="+mn-cs"/>
                </a:rPr>
                <a:t>API &amp; related Configuration Migration </a:t>
              </a:r>
            </a:p>
          </p:txBody>
        </p:sp>
        <p:sp>
          <p:nvSpPr>
            <p:cNvPr id="33" name="Rectangle 32">
              <a:extLst>
                <a:ext uri="{FF2B5EF4-FFF2-40B4-BE49-F238E27FC236}">
                  <a16:creationId xmlns:a16="http://schemas.microsoft.com/office/drawing/2014/main" id="{A3BF7968-E2B4-42F4-A550-E32AA9399250}"/>
                </a:ext>
              </a:extLst>
            </p:cNvPr>
            <p:cNvSpPr/>
            <p:nvPr/>
          </p:nvSpPr>
          <p:spPr>
            <a:xfrm>
              <a:off x="9983512" y="1228267"/>
              <a:ext cx="1607826"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a:ea typeface="+mn-ea"/>
                  <a:cs typeface="+mn-cs"/>
                </a:rPr>
                <a:t>Users Migration</a:t>
              </a:r>
            </a:p>
          </p:txBody>
        </p:sp>
      </p:grpSp>
    </p:spTree>
    <p:extLst>
      <p:ext uri="{BB962C8B-B14F-4D97-AF65-F5344CB8AC3E}">
        <p14:creationId xmlns:p14="http://schemas.microsoft.com/office/powerpoint/2010/main" val="1188481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Migration Resources</a:t>
            </a:r>
          </a:p>
        </p:txBody>
      </p:sp>
      <p:sp>
        <p:nvSpPr>
          <p:cNvPr id="12" name="Left Brace 11">
            <a:extLst>
              <a:ext uri="{FF2B5EF4-FFF2-40B4-BE49-F238E27FC236}">
                <a16:creationId xmlns:a16="http://schemas.microsoft.com/office/drawing/2014/main" id="{0EF2C41C-BDE0-4789-9772-7708D68798D8}"/>
              </a:ext>
            </a:extLst>
          </p:cNvPr>
          <p:cNvSpPr/>
          <p:nvPr/>
        </p:nvSpPr>
        <p:spPr>
          <a:xfrm>
            <a:off x="1462499" y="1246791"/>
            <a:ext cx="438529" cy="651935"/>
          </a:xfrm>
          <a:prstGeom prst="leftBrace">
            <a:avLst>
              <a:gd name="adj1" fmla="val 18759"/>
              <a:gd name="adj2" fmla="val 50000"/>
            </a:avLst>
          </a:prstGeom>
          <a:noFill/>
          <a:ln w="12700" cap="flat" cmpd="sng" algn="ctr">
            <a:solidFill>
              <a:srgbClr val="0080B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 name="Left Brace 12">
            <a:extLst>
              <a:ext uri="{FF2B5EF4-FFF2-40B4-BE49-F238E27FC236}">
                <a16:creationId xmlns:a16="http://schemas.microsoft.com/office/drawing/2014/main" id="{C8451419-44E6-4075-8D3C-57E95AEDC2BD}"/>
              </a:ext>
            </a:extLst>
          </p:cNvPr>
          <p:cNvSpPr/>
          <p:nvPr/>
        </p:nvSpPr>
        <p:spPr>
          <a:xfrm>
            <a:off x="1462499" y="1973580"/>
            <a:ext cx="438529" cy="2985695"/>
          </a:xfrm>
          <a:prstGeom prst="leftBrace">
            <a:avLst>
              <a:gd name="adj1" fmla="val 27447"/>
              <a:gd name="adj2" fmla="val 50000"/>
            </a:avLst>
          </a:prstGeom>
          <a:noFill/>
          <a:ln w="12700" cap="flat" cmpd="sng" algn="ctr">
            <a:solidFill>
              <a:srgbClr val="15AF9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 name="Left Brace 13">
            <a:extLst>
              <a:ext uri="{FF2B5EF4-FFF2-40B4-BE49-F238E27FC236}">
                <a16:creationId xmlns:a16="http://schemas.microsoft.com/office/drawing/2014/main" id="{81468FB8-AD11-477B-8DC0-6F7B0D52E27E}"/>
              </a:ext>
            </a:extLst>
          </p:cNvPr>
          <p:cNvSpPr/>
          <p:nvPr/>
        </p:nvSpPr>
        <p:spPr>
          <a:xfrm>
            <a:off x="1462499" y="5116615"/>
            <a:ext cx="438529" cy="936263"/>
          </a:xfrm>
          <a:prstGeom prst="leftBrace">
            <a:avLst>
              <a:gd name="adj1" fmla="val 24841"/>
              <a:gd name="adj2" fmla="val 50000"/>
            </a:avLst>
          </a:prstGeom>
          <a:noFill/>
          <a:ln w="12700" cap="flat" cmpd="sng" algn="ctr">
            <a:solidFill>
              <a:srgbClr val="F7A6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 name="TextBox 14">
            <a:extLst>
              <a:ext uri="{FF2B5EF4-FFF2-40B4-BE49-F238E27FC236}">
                <a16:creationId xmlns:a16="http://schemas.microsoft.com/office/drawing/2014/main" id="{71FF02B7-B21C-44B3-BDA3-05793D65E937}"/>
              </a:ext>
            </a:extLst>
          </p:cNvPr>
          <p:cNvSpPr txBox="1"/>
          <p:nvPr/>
        </p:nvSpPr>
        <p:spPr>
          <a:xfrm>
            <a:off x="198202" y="1246791"/>
            <a:ext cx="1315054" cy="812530"/>
          </a:xfrm>
          <a:prstGeom prst="rect">
            <a:avLst/>
          </a:prstGeom>
          <a:noFill/>
        </p:spPr>
        <p:txBody>
          <a:bodyPr wrap="square" lIns="73152" tIns="36576" rIns="73152" bIns="36576" rtlCol="0">
            <a:spAutoFit/>
          </a:bodyPr>
          <a:lstStyle/>
          <a:p>
            <a:r>
              <a:rPr lang="en-US" sz="1200" dirty="0">
                <a:solidFill>
                  <a:prstClr val="black"/>
                </a:solidFill>
                <a:cs typeface="Segoe UI" panose="020B0502040204020203" pitchFamily="34" charset="0"/>
              </a:rPr>
              <a:t>Order of Migration – Manually before migration tool </a:t>
            </a:r>
            <a:endParaRPr lang="en-IN" sz="1200" dirty="0">
              <a:solidFill>
                <a:prstClr val="black"/>
              </a:solidFill>
              <a:cs typeface="Segoe UI" panose="020B0502040204020203" pitchFamily="34" charset="0"/>
            </a:endParaRPr>
          </a:p>
        </p:txBody>
      </p:sp>
      <p:sp>
        <p:nvSpPr>
          <p:cNvPr id="16" name="TextBox 15">
            <a:extLst>
              <a:ext uri="{FF2B5EF4-FFF2-40B4-BE49-F238E27FC236}">
                <a16:creationId xmlns:a16="http://schemas.microsoft.com/office/drawing/2014/main" id="{90CFE56A-E0B3-4AA0-8BB2-CEC10E4F9397}"/>
              </a:ext>
            </a:extLst>
          </p:cNvPr>
          <p:cNvSpPr txBox="1"/>
          <p:nvPr/>
        </p:nvSpPr>
        <p:spPr>
          <a:xfrm>
            <a:off x="198202" y="3116264"/>
            <a:ext cx="1223345" cy="812530"/>
          </a:xfrm>
          <a:prstGeom prst="rect">
            <a:avLst/>
          </a:prstGeom>
          <a:noFill/>
        </p:spPr>
        <p:txBody>
          <a:bodyPr wrap="square" lIns="73152" tIns="36576" rIns="73152" bIns="36576" rtlCol="0">
            <a:spAutoFit/>
          </a:bodyPr>
          <a:lstStyle/>
          <a:p>
            <a:r>
              <a:rPr lang="en-US" sz="1200" dirty="0">
                <a:solidFill>
                  <a:prstClr val="black"/>
                </a:solidFill>
                <a:cs typeface="Segoe UI" panose="020B0502040204020203" pitchFamily="34" charset="0"/>
              </a:rPr>
              <a:t>Order of Migration of resources by Migration tool </a:t>
            </a:r>
            <a:endParaRPr lang="en-IN" sz="1200" dirty="0">
              <a:solidFill>
                <a:prstClr val="black"/>
              </a:solidFill>
              <a:cs typeface="Segoe UI" panose="020B0502040204020203" pitchFamily="34" charset="0"/>
            </a:endParaRPr>
          </a:p>
        </p:txBody>
      </p:sp>
      <p:sp>
        <p:nvSpPr>
          <p:cNvPr id="17" name="TextBox 16">
            <a:extLst>
              <a:ext uri="{FF2B5EF4-FFF2-40B4-BE49-F238E27FC236}">
                <a16:creationId xmlns:a16="http://schemas.microsoft.com/office/drawing/2014/main" id="{551AAD06-1B50-4860-8A1A-8253DD792892}"/>
              </a:ext>
            </a:extLst>
          </p:cNvPr>
          <p:cNvSpPr txBox="1"/>
          <p:nvPr/>
        </p:nvSpPr>
        <p:spPr>
          <a:xfrm>
            <a:off x="198202" y="5116615"/>
            <a:ext cx="1315053" cy="997196"/>
          </a:xfrm>
          <a:prstGeom prst="rect">
            <a:avLst/>
          </a:prstGeom>
          <a:noFill/>
        </p:spPr>
        <p:txBody>
          <a:bodyPr wrap="square" lIns="73152" tIns="36576" rIns="73152" bIns="36576" rtlCol="0">
            <a:spAutoFit/>
          </a:bodyPr>
          <a:lstStyle/>
          <a:p>
            <a:r>
              <a:rPr lang="en-US" sz="1200" dirty="0">
                <a:solidFill>
                  <a:prstClr val="black"/>
                </a:solidFill>
                <a:cs typeface="Segoe UI" panose="020B0502040204020203" pitchFamily="34" charset="0"/>
              </a:rPr>
              <a:t>Post API Proxy Migration-  these resources can be performed in any order</a:t>
            </a:r>
            <a:endParaRPr lang="en-IN" sz="1200" dirty="0">
              <a:solidFill>
                <a:prstClr val="black"/>
              </a:solidFill>
              <a:cs typeface="Segoe UI" panose="020B0502040204020203" pitchFamily="34" charset="0"/>
            </a:endParaRPr>
          </a:p>
        </p:txBody>
      </p:sp>
      <p:graphicFrame>
        <p:nvGraphicFramePr>
          <p:cNvPr id="18" name="Table 17">
            <a:extLst>
              <a:ext uri="{FF2B5EF4-FFF2-40B4-BE49-F238E27FC236}">
                <a16:creationId xmlns:a16="http://schemas.microsoft.com/office/drawing/2014/main" id="{D5A23B84-6C8F-498F-BEA0-3B8B05FE89F9}"/>
              </a:ext>
            </a:extLst>
          </p:cNvPr>
          <p:cNvGraphicFramePr>
            <a:graphicFrameLocks noGrp="1"/>
          </p:cNvGraphicFramePr>
          <p:nvPr>
            <p:extLst>
              <p:ext uri="{D42A27DB-BD31-4B8C-83A1-F6EECF244321}">
                <p14:modId xmlns:p14="http://schemas.microsoft.com/office/powerpoint/2010/main" val="413338628"/>
              </p:ext>
            </p:extLst>
          </p:nvPr>
        </p:nvGraphicFramePr>
        <p:xfrm>
          <a:off x="2048965" y="871241"/>
          <a:ext cx="9838235" cy="5204445"/>
        </p:xfrm>
        <a:graphic>
          <a:graphicData uri="http://schemas.openxmlformats.org/drawingml/2006/table">
            <a:tbl>
              <a:tblPr firstRow="1" bandRow="1"/>
              <a:tblGrid>
                <a:gridCol w="2723303">
                  <a:extLst>
                    <a:ext uri="{9D8B030D-6E8A-4147-A177-3AD203B41FA5}">
                      <a16:colId xmlns:a16="http://schemas.microsoft.com/office/drawing/2014/main" val="2408549362"/>
                    </a:ext>
                  </a:extLst>
                </a:gridCol>
                <a:gridCol w="2809835">
                  <a:extLst>
                    <a:ext uri="{9D8B030D-6E8A-4147-A177-3AD203B41FA5}">
                      <a16:colId xmlns:a16="http://schemas.microsoft.com/office/drawing/2014/main" val="463349383"/>
                    </a:ext>
                  </a:extLst>
                </a:gridCol>
                <a:gridCol w="4305097">
                  <a:extLst>
                    <a:ext uri="{9D8B030D-6E8A-4147-A177-3AD203B41FA5}">
                      <a16:colId xmlns:a16="http://schemas.microsoft.com/office/drawing/2014/main" val="2710375510"/>
                    </a:ext>
                  </a:extLst>
                </a:gridCol>
              </a:tblGrid>
              <a:tr h="346963">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a:r>
                        <a:rPr lang="en-US" sz="1600" dirty="0">
                          <a:latin typeface="Segoe UI Semibold" panose="020B0702040204020203" pitchFamily="34" charset="0"/>
                          <a:cs typeface="Segoe UI Semibold" panose="020B0702040204020203" pitchFamily="34" charset="0"/>
                        </a:rPr>
                        <a:t>Resource</a:t>
                      </a:r>
                      <a:endParaRPr lang="en-IN" sz="1600" dirty="0">
                        <a:latin typeface="Segoe UI Semibold" panose="020B0702040204020203" pitchFamily="34" charset="0"/>
                        <a:cs typeface="Segoe UI Semibold" panose="020B07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B14D97"/>
                    </a:solid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a:r>
                        <a:rPr lang="en-US" sz="1600" dirty="0">
                          <a:latin typeface="Segoe UI Semibold" panose="020B0702040204020203" pitchFamily="34" charset="0"/>
                          <a:cs typeface="Segoe UI Semibold" panose="020B0702040204020203" pitchFamily="34" charset="0"/>
                        </a:rPr>
                        <a:t>Mode</a:t>
                      </a:r>
                      <a:endParaRPr lang="en-IN" sz="1600" dirty="0">
                        <a:latin typeface="Segoe UI Semibold" panose="020B0702040204020203" pitchFamily="34" charset="0"/>
                        <a:cs typeface="Segoe UI Semibold" panose="020B07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B14D97"/>
                    </a:solid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a:r>
                        <a:rPr lang="en-US" sz="1600" dirty="0">
                          <a:latin typeface="Segoe UI Semibold" panose="020B0702040204020203" pitchFamily="34" charset="0"/>
                          <a:cs typeface="Segoe UI Semibold" panose="020B0702040204020203" pitchFamily="34" charset="0"/>
                        </a:rPr>
                        <a:t>Dependencies</a:t>
                      </a:r>
                      <a:endParaRPr lang="en-IN" sz="1600" dirty="0">
                        <a:latin typeface="Segoe UI Semibold" panose="020B0702040204020203" pitchFamily="34" charset="0"/>
                        <a:cs typeface="Segoe UI Semibold" panose="020B07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B14D97"/>
                    </a:solidFill>
                  </a:tcPr>
                </a:tc>
                <a:extLst>
                  <a:ext uri="{0D108BD9-81ED-4DB2-BD59-A6C34878D82A}">
                    <a16:rowId xmlns:a16="http://schemas.microsoft.com/office/drawing/2014/main" val="1089942506"/>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rPr>
                        <a:t>Certificates</a:t>
                      </a:r>
                      <a:endParaRPr lang="en-IN" sz="1200" dirty="0">
                        <a:solidFill>
                          <a:schemeClr val="bg1"/>
                        </a:solidFill>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80B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rPr>
                        <a:t>Manual</a:t>
                      </a:r>
                      <a:endParaRPr lang="en-IN" sz="1200" dirty="0">
                        <a:solidFill>
                          <a:schemeClr val="bg1"/>
                        </a:solidFill>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80B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rPr>
                        <a:t>No dependency</a:t>
                      </a:r>
                      <a:endParaRPr lang="en-IN" sz="1200" dirty="0">
                        <a:solidFill>
                          <a:schemeClr val="bg1"/>
                        </a:solidFill>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80B7"/>
                    </a:solidFill>
                  </a:tcPr>
                </a:tc>
                <a:extLst>
                  <a:ext uri="{0D108BD9-81ED-4DB2-BD59-A6C34878D82A}">
                    <a16:rowId xmlns:a16="http://schemas.microsoft.com/office/drawing/2014/main" val="3152078954"/>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rPr>
                        <a:t>KeyStore, TrustStore, Reference</a:t>
                      </a:r>
                      <a:endParaRPr lang="en-IN" sz="1200" dirty="0">
                        <a:solidFill>
                          <a:schemeClr val="bg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80B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rPr>
                        <a:t>Manual</a:t>
                      </a:r>
                      <a:endParaRPr lang="en-IN" sz="1200" dirty="0">
                        <a:solidFill>
                          <a:schemeClr val="bg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80B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rPr>
                        <a:t>Certificates</a:t>
                      </a:r>
                      <a:endParaRPr lang="en-IN" sz="1200" dirty="0">
                        <a:solidFill>
                          <a:schemeClr val="bg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80B7"/>
                    </a:solidFill>
                  </a:tcPr>
                </a:tc>
                <a:extLst>
                  <a:ext uri="{0D108BD9-81ED-4DB2-BD59-A6C34878D82A}">
                    <a16:rowId xmlns:a16="http://schemas.microsoft.com/office/drawing/2014/main" val="3517734977"/>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rPr>
                        <a:t>KVMs</a:t>
                      </a:r>
                      <a:endParaRPr lang="en-IN" sz="1200" dirty="0">
                        <a:solidFill>
                          <a:schemeClr val="bg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rPr>
                        <a:t>Automatic by Migration Tool</a:t>
                      </a:r>
                      <a:endParaRPr lang="en-IN" sz="1200" dirty="0">
                        <a:solidFill>
                          <a:schemeClr val="bg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rPr>
                        <a:t>No dependency</a:t>
                      </a:r>
                      <a:endParaRPr lang="en-IN" sz="1200" dirty="0">
                        <a:solidFill>
                          <a:schemeClr val="bg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extLst>
                  <a:ext uri="{0D108BD9-81ED-4DB2-BD59-A6C34878D82A}">
                    <a16:rowId xmlns:a16="http://schemas.microsoft.com/office/drawing/2014/main" val="2726501994"/>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rPr>
                        <a:t>Target Server</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Automatic by Migration Tool</a:t>
                      </a:r>
                      <a:endParaRPr lang="en-IN" sz="1200" dirty="0">
                        <a:solidFill>
                          <a:schemeClr val="bg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rPr>
                        <a:t>No dependency</a:t>
                      </a:r>
                      <a:endParaRPr lang="en-IN" sz="1200" dirty="0">
                        <a:solidFill>
                          <a:schemeClr val="bg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extLst>
                  <a:ext uri="{0D108BD9-81ED-4DB2-BD59-A6C34878D82A}">
                    <a16:rowId xmlns:a16="http://schemas.microsoft.com/office/drawing/2014/main" val="1748589266"/>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rPr>
                        <a:t>Shared Flow</a:t>
                      </a:r>
                      <a:endParaRPr lang="en-IN" sz="1200" dirty="0">
                        <a:solidFill>
                          <a:schemeClr val="bg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Automatic by Migration Tool</a:t>
                      </a:r>
                      <a:endParaRPr lang="en-IN" sz="1200" dirty="0">
                        <a:solidFill>
                          <a:schemeClr val="bg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rPr>
                        <a:t>Dependent on KVM</a:t>
                      </a:r>
                      <a:endParaRPr lang="en-IN" sz="1200" dirty="0">
                        <a:solidFill>
                          <a:schemeClr val="bg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extLst>
                  <a:ext uri="{0D108BD9-81ED-4DB2-BD59-A6C34878D82A}">
                    <a16:rowId xmlns:a16="http://schemas.microsoft.com/office/drawing/2014/main" val="4015009039"/>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rPr>
                        <a:t>API Proxy</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Automatic by Migration Tool</a:t>
                      </a:r>
                      <a:endParaRPr lang="en-IN" sz="1200" dirty="0">
                        <a:solidFill>
                          <a:schemeClr val="bg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rPr>
                        <a:t>Dependent on Shared flow, Target server, KVM</a:t>
                      </a:r>
                      <a:endParaRPr lang="en-IN" sz="1200" dirty="0">
                        <a:solidFill>
                          <a:schemeClr val="bg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extLst>
                  <a:ext uri="{0D108BD9-81ED-4DB2-BD59-A6C34878D82A}">
                    <a16:rowId xmlns:a16="http://schemas.microsoft.com/office/drawing/2014/main" val="559062814"/>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rPr>
                        <a:t>API Products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Automatic by Migration Tool</a:t>
                      </a:r>
                      <a:endParaRPr lang="en-IN" sz="1200" dirty="0">
                        <a:solidFill>
                          <a:schemeClr val="bg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rPr>
                        <a:t>Dependency on API Proxy</a:t>
                      </a:r>
                      <a:endParaRPr lang="en-IN" sz="1200" dirty="0">
                        <a:solidFill>
                          <a:schemeClr val="bg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extLst>
                  <a:ext uri="{0D108BD9-81ED-4DB2-BD59-A6C34878D82A}">
                    <a16:rowId xmlns:a16="http://schemas.microsoft.com/office/drawing/2014/main" val="4152534025"/>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rPr>
                        <a:t>Developers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Automatic by Migration Tool</a:t>
                      </a:r>
                      <a:endParaRPr lang="en-IN" sz="1200" dirty="0">
                        <a:solidFill>
                          <a:schemeClr val="bg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rPr>
                        <a:t>No dependency</a:t>
                      </a:r>
                      <a:endParaRPr lang="en-IN" sz="1200" dirty="0">
                        <a:solidFill>
                          <a:schemeClr val="bg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extLst>
                  <a:ext uri="{0D108BD9-81ED-4DB2-BD59-A6C34878D82A}">
                    <a16:rowId xmlns:a16="http://schemas.microsoft.com/office/drawing/2014/main" val="1072612512"/>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rPr>
                        <a:t>Applications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Automatic by Migration Tool</a:t>
                      </a:r>
                      <a:endParaRPr lang="en-IN" sz="1200" dirty="0">
                        <a:solidFill>
                          <a:schemeClr val="bg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rPr>
                        <a:t>Dependency on Developer</a:t>
                      </a:r>
                      <a:endParaRPr lang="en-IN" sz="1200" dirty="0">
                        <a:solidFill>
                          <a:schemeClr val="bg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extLst>
                  <a:ext uri="{0D108BD9-81ED-4DB2-BD59-A6C34878D82A}">
                    <a16:rowId xmlns:a16="http://schemas.microsoft.com/office/drawing/2014/main" val="3606490006"/>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rPr>
                        <a:t>API Key</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Automatic by Migration Tool</a:t>
                      </a:r>
                      <a:endParaRPr lang="en-IN" sz="1200" dirty="0">
                        <a:solidFill>
                          <a:schemeClr val="bg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rPr>
                        <a:t>Dependency on Apps</a:t>
                      </a:r>
                      <a:endParaRPr lang="en-IN" sz="1200" dirty="0">
                        <a:solidFill>
                          <a:schemeClr val="bg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extLst>
                  <a:ext uri="{0D108BD9-81ED-4DB2-BD59-A6C34878D82A}">
                    <a16:rowId xmlns:a16="http://schemas.microsoft.com/office/drawing/2014/main" val="2161909198"/>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rPr>
                        <a:t>Users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Automatic by Migration Tool</a:t>
                      </a:r>
                      <a:endParaRPr lang="en-IN" sz="1200" dirty="0">
                        <a:solidFill>
                          <a:schemeClr val="bg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rPr>
                        <a:t>No dependency</a:t>
                      </a:r>
                      <a:endParaRPr lang="en-IN" sz="1200" dirty="0">
                        <a:solidFill>
                          <a:schemeClr val="bg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extLst>
                  <a:ext uri="{0D108BD9-81ED-4DB2-BD59-A6C34878D82A}">
                    <a16:rowId xmlns:a16="http://schemas.microsoft.com/office/drawing/2014/main" val="546294137"/>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accent4">
                              <a:lumMod val="75000"/>
                              <a:lumOff val="25000"/>
                            </a:schemeClr>
                          </a:solidFill>
                        </a:rPr>
                        <a:t>API specs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7A600"/>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accent4">
                              <a:lumMod val="75000"/>
                              <a:lumOff val="25000"/>
                            </a:schemeClr>
                          </a:solidFill>
                        </a:rPr>
                        <a:t>Manual</a:t>
                      </a:r>
                      <a:endParaRPr lang="en-IN" sz="1200" dirty="0">
                        <a:solidFill>
                          <a:schemeClr val="accent4">
                            <a:lumMod val="75000"/>
                            <a:lumOff val="25000"/>
                          </a:schemeClr>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7A600"/>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4">
                              <a:lumMod val="75000"/>
                              <a:lumOff val="25000"/>
                            </a:schemeClr>
                          </a:solidFill>
                        </a:rPr>
                        <a:t>No dependency</a:t>
                      </a:r>
                      <a:endParaRPr lang="en-IN" sz="1200" dirty="0">
                        <a:solidFill>
                          <a:schemeClr val="accent4">
                            <a:lumMod val="75000"/>
                            <a:lumOff val="25000"/>
                          </a:schemeClr>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7A600"/>
                    </a:solidFill>
                  </a:tcPr>
                </a:tc>
                <a:extLst>
                  <a:ext uri="{0D108BD9-81ED-4DB2-BD59-A6C34878D82A}">
                    <a16:rowId xmlns:a16="http://schemas.microsoft.com/office/drawing/2014/main" val="93858978"/>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accent4">
                              <a:lumMod val="75000"/>
                              <a:lumOff val="25000"/>
                            </a:schemeClr>
                          </a:solidFill>
                        </a:rPr>
                        <a:t>Analytics Data</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7A600"/>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accent4">
                              <a:lumMod val="75000"/>
                              <a:lumOff val="25000"/>
                            </a:schemeClr>
                          </a:solidFill>
                        </a:rPr>
                        <a:t>Manual</a:t>
                      </a:r>
                      <a:endParaRPr lang="en-IN" sz="1200" dirty="0">
                        <a:solidFill>
                          <a:schemeClr val="accent4">
                            <a:lumMod val="75000"/>
                            <a:lumOff val="25000"/>
                          </a:schemeClr>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7A600"/>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4">
                              <a:lumMod val="75000"/>
                              <a:lumOff val="25000"/>
                            </a:schemeClr>
                          </a:solidFill>
                        </a:rPr>
                        <a:t>No dependency</a:t>
                      </a:r>
                      <a:endParaRPr lang="en-IN" sz="1200" dirty="0">
                        <a:solidFill>
                          <a:schemeClr val="accent4">
                            <a:lumMod val="75000"/>
                            <a:lumOff val="25000"/>
                          </a:schemeClr>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7A600"/>
                    </a:solidFill>
                  </a:tcPr>
                </a:tc>
                <a:extLst>
                  <a:ext uri="{0D108BD9-81ED-4DB2-BD59-A6C34878D82A}">
                    <a16:rowId xmlns:a16="http://schemas.microsoft.com/office/drawing/2014/main" val="748609065"/>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accent4">
                              <a:lumMod val="75000"/>
                              <a:lumOff val="25000"/>
                            </a:schemeClr>
                          </a:solidFill>
                        </a:rPr>
                        <a:t>Alerts and Notifications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7A600"/>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accent4">
                              <a:lumMod val="75000"/>
                              <a:lumOff val="25000"/>
                            </a:schemeClr>
                          </a:solidFill>
                        </a:rPr>
                        <a:t>Manual</a:t>
                      </a:r>
                      <a:endParaRPr lang="en-IN" sz="1200" dirty="0">
                        <a:solidFill>
                          <a:schemeClr val="accent4">
                            <a:lumMod val="75000"/>
                            <a:lumOff val="25000"/>
                          </a:schemeClr>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7A600"/>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4">
                              <a:lumMod val="75000"/>
                              <a:lumOff val="25000"/>
                            </a:schemeClr>
                          </a:solidFill>
                        </a:rPr>
                        <a:t>API Proxy, Apps migration</a:t>
                      </a:r>
                      <a:endParaRPr lang="en-IN" sz="1200" dirty="0">
                        <a:solidFill>
                          <a:schemeClr val="accent4">
                            <a:lumMod val="75000"/>
                            <a:lumOff val="25000"/>
                          </a:schemeClr>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7A600"/>
                    </a:solidFill>
                  </a:tcPr>
                </a:tc>
                <a:extLst>
                  <a:ext uri="{0D108BD9-81ED-4DB2-BD59-A6C34878D82A}">
                    <a16:rowId xmlns:a16="http://schemas.microsoft.com/office/drawing/2014/main" val="2576587493"/>
                  </a:ext>
                </a:extLst>
              </a:tr>
            </a:tbl>
          </a:graphicData>
        </a:graphic>
      </p:graphicFrame>
    </p:spTree>
    <p:extLst>
      <p:ext uri="{BB962C8B-B14F-4D97-AF65-F5344CB8AC3E}">
        <p14:creationId xmlns:p14="http://schemas.microsoft.com/office/powerpoint/2010/main" val="3612451256"/>
      </p:ext>
    </p:extLst>
  </p:cSld>
  <p:clrMapOvr>
    <a:masterClrMapping/>
  </p:clrMapOvr>
</p:sld>
</file>

<file path=ppt/theme/theme1.xml><?xml version="1.0" encoding="utf-8"?>
<a:theme xmlns:a="http://schemas.openxmlformats.org/drawingml/2006/main" name="1_Office Theme">
  <a:themeElements>
    <a:clrScheme name="DE Color Theme">
      <a:dk1>
        <a:srgbClr val="1D1D1B"/>
      </a:dk1>
      <a:lt1>
        <a:srgbClr val="FFFFFF"/>
      </a:lt1>
      <a:dk2>
        <a:srgbClr val="1D1D1B"/>
      </a:dk2>
      <a:lt2>
        <a:srgbClr val="FFFFFF"/>
      </a:lt2>
      <a:accent1>
        <a:srgbClr val="15AF97"/>
      </a:accent1>
      <a:accent2>
        <a:srgbClr val="0080B7"/>
      </a:accent2>
      <a:accent3>
        <a:srgbClr val="F7A600"/>
      </a:accent3>
      <a:accent4>
        <a:srgbClr val="000000"/>
      </a:accent4>
      <a:accent5>
        <a:srgbClr val="919189"/>
      </a:accent5>
      <a:accent6>
        <a:srgbClr val="BFBFBF"/>
      </a:accent6>
      <a:hlink>
        <a:srgbClr val="0563C1"/>
      </a:hlink>
      <a:folHlink>
        <a:srgbClr val="954F72"/>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DE Color Theme">
      <a:dk1>
        <a:srgbClr val="1D1D1B"/>
      </a:dk1>
      <a:lt1>
        <a:srgbClr val="FFFFFF"/>
      </a:lt1>
      <a:dk2>
        <a:srgbClr val="1D1D1B"/>
      </a:dk2>
      <a:lt2>
        <a:srgbClr val="FFFFFF"/>
      </a:lt2>
      <a:accent1>
        <a:srgbClr val="15AF97"/>
      </a:accent1>
      <a:accent2>
        <a:srgbClr val="0080B7"/>
      </a:accent2>
      <a:accent3>
        <a:srgbClr val="F7A600"/>
      </a:accent3>
      <a:accent4>
        <a:srgbClr val="000000"/>
      </a:accent4>
      <a:accent5>
        <a:srgbClr val="919189"/>
      </a:accent5>
      <a:accent6>
        <a:srgbClr val="BFBFBF"/>
      </a:accent6>
      <a:hlink>
        <a:srgbClr val="0563C1"/>
      </a:hlink>
      <a:folHlink>
        <a:srgbClr val="954F72"/>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DE Color Theme">
      <a:dk1>
        <a:srgbClr val="1D1D1B"/>
      </a:dk1>
      <a:lt1>
        <a:srgbClr val="FFFFFF"/>
      </a:lt1>
      <a:dk2>
        <a:srgbClr val="1D1D1B"/>
      </a:dk2>
      <a:lt2>
        <a:srgbClr val="FFFFFF"/>
      </a:lt2>
      <a:accent1>
        <a:srgbClr val="15AF97"/>
      </a:accent1>
      <a:accent2>
        <a:srgbClr val="0080B7"/>
      </a:accent2>
      <a:accent3>
        <a:srgbClr val="F7A600"/>
      </a:accent3>
      <a:accent4>
        <a:srgbClr val="000000"/>
      </a:accent4>
      <a:accent5>
        <a:srgbClr val="919189"/>
      </a:accent5>
      <a:accent6>
        <a:srgbClr val="BFBFBF"/>
      </a:accent6>
      <a:hlink>
        <a:srgbClr val="0563C1"/>
      </a:hlink>
      <a:folHlink>
        <a:srgbClr val="954F72"/>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d120e38b-ae86-4099-aa66-abe0e059b68f">UJ3EZNSAX3SN-1489146520-18</_dlc_DocId>
    <_dlc_DocIdUrl xmlns="d120e38b-ae86-4099-aa66-abe0e059b68f">
      <Url>https://intelliswift.sharepoint.com/sites/TechnologyCommunities/Integration/_layouts/15/DocIdRedir.aspx?ID=UJ3EZNSAX3SN-1489146520-18</Url>
      <Description>UJ3EZNSAX3SN-1489146520-18</Description>
    </_dlc_DocIdUrl>
    <TaxCatchAll xmlns="d120e38b-ae86-4099-aa66-abe0e059b68f" xsi:nil="true"/>
    <lcf76f155ced4ddcb4097134ff3c332f xmlns="87e102d4-1bcc-4754-8587-0ac332a946ee">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5666D5B5485E1439112A733814A8FB9" ma:contentTypeVersion="12" ma:contentTypeDescription="Create a new document." ma:contentTypeScope="" ma:versionID="886725ef03b2858c4266bfbf7c203e29">
  <xsd:schema xmlns:xsd="http://www.w3.org/2001/XMLSchema" xmlns:xs="http://www.w3.org/2001/XMLSchema" xmlns:p="http://schemas.microsoft.com/office/2006/metadata/properties" xmlns:ns2="d120e38b-ae86-4099-aa66-abe0e059b68f" xmlns:ns3="87e102d4-1bcc-4754-8587-0ac332a946ee" targetNamespace="http://schemas.microsoft.com/office/2006/metadata/properties" ma:root="true" ma:fieldsID="759894c396810f8bfac6929b40abc79b" ns2:_="" ns3:_="">
    <xsd:import namespace="d120e38b-ae86-4099-aa66-abe0e059b68f"/>
    <xsd:import namespace="87e102d4-1bcc-4754-8587-0ac332a946ee"/>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ObjectDetectorVersions" minOccurs="0"/>
                <xsd:element ref="ns3:MediaServiceDateTaken" minOccurs="0"/>
                <xsd:element ref="ns3:MediaServiceGenerationTime" minOccurs="0"/>
                <xsd:element ref="ns3:MediaServiceEventHashCode" minOccurs="0"/>
                <xsd:element ref="ns3:MediaLengthInSeconds" minOccurs="0"/>
                <xsd:element ref="ns3:lcf76f155ced4ddcb4097134ff3c332f" minOccurs="0"/>
                <xsd:element ref="ns2:TaxCatchAll" minOccurs="0"/>
                <xsd:element ref="ns3:MediaServiceOCR"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20e38b-ae86-4099-aa66-abe0e059b68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20" nillable="true" ma:displayName="Taxonomy Catch All Column" ma:hidden="true" ma:list="{9541d59b-15a2-4847-a546-d1bf00215b6a}" ma:internalName="TaxCatchAll" ma:showField="CatchAllData" ma:web="d120e38b-ae86-4099-aa66-abe0e059b68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7e102d4-1bcc-4754-8587-0ac332a946e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f78fb48d-d816-4dbe-92eb-7e88bd6f62d8"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78D36153-A9FF-419C-A9BD-456E58227B6A}">
  <ds:schemaRefs>
    <ds:schemaRef ds:uri="http://purl.org/dc/dcmitype/"/>
    <ds:schemaRef ds:uri="http://schemas.openxmlformats.org/package/2006/metadata/core-properties"/>
    <ds:schemaRef ds:uri="http://purl.org/dc/elements/1.1/"/>
    <ds:schemaRef ds:uri="http://schemas.microsoft.com/office/2006/documentManagement/types"/>
    <ds:schemaRef ds:uri="http://schemas.microsoft.com/office/infopath/2007/PartnerControls"/>
    <ds:schemaRef ds:uri="http://www.w3.org/XML/1998/namespace"/>
    <ds:schemaRef ds:uri="http://purl.org/dc/terms/"/>
    <ds:schemaRef ds:uri="4b0169b6-5eb2-4755-86c2-fdac0086ac73"/>
    <ds:schemaRef ds:uri="96b0f37c-9b5d-4ae8-8ca1-109f1cd926bf"/>
    <ds:schemaRef ds:uri="http://schemas.microsoft.com/office/2006/metadata/properties"/>
  </ds:schemaRefs>
</ds:datastoreItem>
</file>

<file path=customXml/itemProps2.xml><?xml version="1.0" encoding="utf-8"?>
<ds:datastoreItem xmlns:ds="http://schemas.openxmlformats.org/officeDocument/2006/customXml" ds:itemID="{F81E78EB-9575-4550-A580-74E6C0F87542}">
  <ds:schemaRefs>
    <ds:schemaRef ds:uri="http://schemas.microsoft.com/sharepoint/v3/contenttype/forms"/>
  </ds:schemaRefs>
</ds:datastoreItem>
</file>

<file path=customXml/itemProps3.xml><?xml version="1.0" encoding="utf-8"?>
<ds:datastoreItem xmlns:ds="http://schemas.openxmlformats.org/officeDocument/2006/customXml" ds:itemID="{47AE0118-A0A8-4922-AD54-244DA4A46C9F}"/>
</file>

<file path=customXml/itemProps4.xml><?xml version="1.0" encoding="utf-8"?>
<ds:datastoreItem xmlns:ds="http://schemas.openxmlformats.org/officeDocument/2006/customXml" ds:itemID="{BE42C91F-B7FE-410B-9318-4BA17CE45F67}"/>
</file>

<file path=docProps/app.xml><?xml version="1.0" encoding="utf-8"?>
<Properties xmlns="http://schemas.openxmlformats.org/officeDocument/2006/extended-properties" xmlns:vt="http://schemas.openxmlformats.org/officeDocument/2006/docPropsVTypes">
  <TotalTime>589</TotalTime>
  <Words>3225</Words>
  <Application>Microsoft Office PowerPoint</Application>
  <PresentationFormat>Widescreen</PresentationFormat>
  <Paragraphs>438</Paragraphs>
  <Slides>18</Slides>
  <Notes>3</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18</vt:i4>
      </vt:variant>
    </vt:vector>
  </HeadingPairs>
  <TitlesOfParts>
    <vt:vector size="33" baseType="lpstr">
      <vt:lpstr>Arial</vt:lpstr>
      <vt:lpstr>Calibri</vt:lpstr>
      <vt:lpstr>Graphik Light</vt:lpstr>
      <vt:lpstr>Graphik Medium</vt:lpstr>
      <vt:lpstr>Graphik Semibold</vt:lpstr>
      <vt:lpstr>Helvetica Neue</vt:lpstr>
      <vt:lpstr>Helvetica Neue Medium</vt:lpstr>
      <vt:lpstr>Roboto</vt:lpstr>
      <vt:lpstr>Segoe UI</vt:lpstr>
      <vt:lpstr>Segoe UI Semibold</vt:lpstr>
      <vt:lpstr>Source Sans Pro</vt:lpstr>
      <vt:lpstr>Wingdings</vt:lpstr>
      <vt:lpstr>1_Office Theme</vt:lpstr>
      <vt:lpstr>2_Office Theme</vt:lpstr>
      <vt:lpstr>Office Theme</vt:lpstr>
      <vt:lpstr>PowerPoint Presentation</vt:lpstr>
      <vt:lpstr>Presenters</vt:lpstr>
      <vt:lpstr>Google Professional Interaction</vt:lpstr>
      <vt:lpstr>Intelliswift’s Migration Offering</vt:lpstr>
      <vt:lpstr>Intelliswift Migration Packages</vt:lpstr>
      <vt:lpstr>Our Migration Approach</vt:lpstr>
      <vt:lpstr>iMAX Feature Overview</vt:lpstr>
      <vt:lpstr>iMAX Tool Workflow</vt:lpstr>
      <vt:lpstr>Migration Resources</vt:lpstr>
      <vt:lpstr>Consideration for Manual Migration</vt:lpstr>
      <vt:lpstr>Feature Roadmap</vt:lpstr>
      <vt:lpstr>Case Study – OPDK to Apigee X Migration </vt:lpstr>
      <vt:lpstr>PowerPoint Presentation</vt:lpstr>
      <vt:lpstr>Design Summary – Develop</vt:lpstr>
      <vt:lpstr>Design Summary - Publish</vt:lpstr>
      <vt:lpstr>Design Summary - User</vt:lpstr>
      <vt:lpstr>Pre-requisite</vt:lpstr>
      <vt:lpstr>SDN – Target Implementation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Ninad Vartak</dc:creator>
  <cp:lastModifiedBy>Naveen Totla</cp:lastModifiedBy>
  <cp:revision>38</cp:revision>
  <dcterms:created xsi:type="dcterms:W3CDTF">2021-11-17T10:13:49Z</dcterms:created>
  <dcterms:modified xsi:type="dcterms:W3CDTF">2022-04-08T07:45:03Z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0x01010025666D5B5485E1439112A733814A8FB9</vt:lpwstr>
  </property>
  <property fmtid="{D5CDD505-2E9C-101B-9397-08002B2CF9AE}" pid="3" name="_dlc_DocIdItemGuid">
    <vt:lpwstr>233664ff-87b2-47cc-b615-eedfdf430914</vt:lpwstr>
  </property>
</Properties>
</file>