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4" r:id="rId5"/>
    <p:sldMasterId id="2147483708" r:id="rId6"/>
  </p:sldMasterIdLst>
  <p:notesMasterIdLst>
    <p:notesMasterId r:id="rId21"/>
  </p:notesMasterIdLst>
  <p:sldIdLst>
    <p:sldId id="2076138084" r:id="rId7"/>
    <p:sldId id="299" r:id="rId8"/>
    <p:sldId id="2076137953" r:id="rId9"/>
    <p:sldId id="294" r:id="rId10"/>
    <p:sldId id="292" r:id="rId11"/>
    <p:sldId id="303" r:id="rId12"/>
    <p:sldId id="307" r:id="rId13"/>
    <p:sldId id="2076138090" r:id="rId14"/>
    <p:sldId id="2076138091" r:id="rId15"/>
    <p:sldId id="2076138088" r:id="rId16"/>
    <p:sldId id="2076138089" r:id="rId17"/>
    <p:sldId id="2076138085" r:id="rId18"/>
    <p:sldId id="273"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B7"/>
    <a:srgbClr val="15AF97"/>
    <a:srgbClr val="E7EDF3"/>
    <a:srgbClr val="F7A600"/>
    <a:srgbClr val="B14D97"/>
    <a:srgbClr val="E7F2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5226" autoAdjust="0"/>
  </p:normalViewPr>
  <p:slideViewPr>
    <p:cSldViewPr snapToGrid="0">
      <p:cViewPr varScale="1">
        <p:scale>
          <a:sx n="72" d="100"/>
          <a:sy n="72" d="100"/>
        </p:scale>
        <p:origin x="53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openxmlformats.org/officeDocument/2006/relationships/customXml" Target="../customXml/item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Totla" userId="3a0dd7d2-776f-45b5-aa20-bccfea9d8cc6" providerId="ADAL" clId="{E8124E57-F073-424B-8AEA-09BF97E6C017}"/>
    <pc:docChg chg="custSel modSld">
      <pc:chgData name="Naveen Totla" userId="3a0dd7d2-776f-45b5-aa20-bccfea9d8cc6" providerId="ADAL" clId="{E8124E57-F073-424B-8AEA-09BF97E6C017}" dt="2023-11-06T07:39:00.191" v="237" actId="20577"/>
      <pc:docMkLst>
        <pc:docMk/>
      </pc:docMkLst>
      <pc:sldChg chg="modSp">
        <pc:chgData name="Naveen Totla" userId="3a0dd7d2-776f-45b5-aa20-bccfea9d8cc6" providerId="ADAL" clId="{E8124E57-F073-424B-8AEA-09BF97E6C017}" dt="2023-11-06T07:39:00.191" v="237" actId="20577"/>
        <pc:sldMkLst>
          <pc:docMk/>
          <pc:sldMk cId="3740652971" sldId="2076138089"/>
        </pc:sldMkLst>
        <pc:spChg chg="mod">
          <ac:chgData name="Naveen Totla" userId="3a0dd7d2-776f-45b5-aa20-bccfea9d8cc6" providerId="ADAL" clId="{E8124E57-F073-424B-8AEA-09BF97E6C017}" dt="2023-11-06T07:39:00.191" v="237" actId="20577"/>
          <ac:spMkLst>
            <pc:docMk/>
            <pc:sldMk cId="3740652971" sldId="2076138089"/>
            <ac:spMk id="102" creationId="{93CF9367-2FE3-493E-8021-6F5FDB82D0C9}"/>
          </ac:spMkLst>
        </pc:spChg>
        <pc:spChg chg="mod">
          <ac:chgData name="Naveen Totla" userId="3a0dd7d2-776f-45b5-aa20-bccfea9d8cc6" providerId="ADAL" clId="{E8124E57-F073-424B-8AEA-09BF97E6C017}" dt="2023-11-06T07:37:46.020" v="65" actId="20577"/>
          <ac:spMkLst>
            <pc:docMk/>
            <pc:sldMk cId="3740652971" sldId="2076138089"/>
            <ac:spMk id="103" creationId="{68B3A01D-EAD0-4C8F-AA1C-1F7D302040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B3942-6AE9-4FB4-87FD-1417D4BBA3C1}" type="datetimeFigureOut">
              <a:rPr lang="en-IN" smtClean="0"/>
              <a:t>06-11-2023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E9069-BDB2-47BF-B55D-68F521DA1D0B}" type="slidenum">
              <a:rPr lang="en-IN" smtClean="0"/>
              <a:t>‹#›</a:t>
            </a:fld>
            <a:endParaRPr lang="en-IN"/>
          </a:p>
        </p:txBody>
      </p:sp>
    </p:spTree>
    <p:extLst>
      <p:ext uri="{BB962C8B-B14F-4D97-AF65-F5344CB8AC3E}">
        <p14:creationId xmlns:p14="http://schemas.microsoft.com/office/powerpoint/2010/main" val="353661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Reverse cycle</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89014B-300D-4874-B784-1173BBCE9AB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29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89014B-300D-4874-B784-1173BBCE9ABE}"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9847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103308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68766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803932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925700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255545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164040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4180373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851368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4188433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353782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0011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21828606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043111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533031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965318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8898108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39032903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2961098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131331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460593"/>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168153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178109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214930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224886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261708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271664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308485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318441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E6D20F21-9089-46DD-830A-F8A82842CA3F}"/>
              </a:ext>
            </a:extLst>
          </p:cNvPr>
          <p:cNvCxnSpPr>
            <a:cxnSpLocks/>
          </p:cNvCxnSpPr>
          <p:nvPr userDrawn="1"/>
        </p:nvCxnSpPr>
        <p:spPr>
          <a:xfrm>
            <a:off x="604738" y="355262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221DD204-413E-42EB-AEC5-ABBAADEFA90B}"/>
              </a:ext>
            </a:extLst>
          </p:cNvPr>
          <p:cNvSpPr>
            <a:spLocks noGrp="1"/>
          </p:cNvSpPr>
          <p:nvPr>
            <p:ph type="body" sz="quarter" idx="18" hasCustomPrompt="1"/>
          </p:nvPr>
        </p:nvSpPr>
        <p:spPr>
          <a:xfrm>
            <a:off x="604738" y="365218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2" name="Straight Connector 21">
            <a:extLst>
              <a:ext uri="{FF2B5EF4-FFF2-40B4-BE49-F238E27FC236}">
                <a16:creationId xmlns:a16="http://schemas.microsoft.com/office/drawing/2014/main" id="{9B629B50-FBFE-47A9-9BBE-601662284D95}"/>
              </a:ext>
            </a:extLst>
          </p:cNvPr>
          <p:cNvCxnSpPr>
            <a:cxnSpLocks/>
          </p:cNvCxnSpPr>
          <p:nvPr userDrawn="1"/>
        </p:nvCxnSpPr>
        <p:spPr>
          <a:xfrm>
            <a:off x="604738" y="402040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41">
            <a:extLst>
              <a:ext uri="{FF2B5EF4-FFF2-40B4-BE49-F238E27FC236}">
                <a16:creationId xmlns:a16="http://schemas.microsoft.com/office/drawing/2014/main" id="{9ADF44A6-CA57-45C4-8281-56400F5CDDEA}"/>
              </a:ext>
            </a:extLst>
          </p:cNvPr>
          <p:cNvSpPr>
            <a:spLocks noGrp="1"/>
          </p:cNvSpPr>
          <p:nvPr>
            <p:ph type="body" sz="quarter" idx="19" hasCustomPrompt="1"/>
          </p:nvPr>
        </p:nvSpPr>
        <p:spPr>
          <a:xfrm>
            <a:off x="604738" y="411996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613135"/>
            <a:ext cx="3692942" cy="387798"/>
          </a:xfrm>
        </p:spPr>
        <p:txBody>
          <a:bodyPr lIns="0" tIns="0" rIns="0" bIns="0"/>
          <a:lstStyle>
            <a:lvl1pPr>
              <a:defRPr>
                <a:solidFill>
                  <a:schemeClr val="accent1"/>
                </a:solidFill>
              </a:defRPr>
            </a:lvl1pPr>
          </a:lstStyle>
          <a:p>
            <a:r>
              <a:rPr lang="en-US" sz="2800" dirty="0"/>
              <a:t>Agenda</a:t>
            </a:r>
            <a:endParaRPr lang="en-IN" sz="2800" dirty="0"/>
          </a:p>
        </p:txBody>
      </p:sp>
      <p:cxnSp>
        <p:nvCxnSpPr>
          <p:cNvPr id="24" name="Straight Connector 23">
            <a:extLst>
              <a:ext uri="{FF2B5EF4-FFF2-40B4-BE49-F238E27FC236}">
                <a16:creationId xmlns:a16="http://schemas.microsoft.com/office/drawing/2014/main" id="{A98A9177-5EED-4FD5-9EA4-18F916FA6CEB}"/>
              </a:ext>
            </a:extLst>
          </p:cNvPr>
          <p:cNvCxnSpPr>
            <a:cxnSpLocks/>
          </p:cNvCxnSpPr>
          <p:nvPr userDrawn="1"/>
        </p:nvCxnSpPr>
        <p:spPr>
          <a:xfrm>
            <a:off x="604738" y="448817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41">
            <a:extLst>
              <a:ext uri="{FF2B5EF4-FFF2-40B4-BE49-F238E27FC236}">
                <a16:creationId xmlns:a16="http://schemas.microsoft.com/office/drawing/2014/main" id="{49E6533B-28F0-4676-A72D-273BF6DE76D4}"/>
              </a:ext>
            </a:extLst>
          </p:cNvPr>
          <p:cNvSpPr>
            <a:spLocks noGrp="1"/>
          </p:cNvSpPr>
          <p:nvPr>
            <p:ph type="body" sz="quarter" idx="20" hasCustomPrompt="1"/>
          </p:nvPr>
        </p:nvSpPr>
        <p:spPr>
          <a:xfrm>
            <a:off x="604738" y="458773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7" name="Straight Connector 26">
            <a:extLst>
              <a:ext uri="{FF2B5EF4-FFF2-40B4-BE49-F238E27FC236}">
                <a16:creationId xmlns:a16="http://schemas.microsoft.com/office/drawing/2014/main" id="{9FA99E9A-0BE4-40A6-9341-552B9DCE5995}"/>
              </a:ext>
            </a:extLst>
          </p:cNvPr>
          <p:cNvCxnSpPr>
            <a:cxnSpLocks/>
          </p:cNvCxnSpPr>
          <p:nvPr userDrawn="1"/>
        </p:nvCxnSpPr>
        <p:spPr>
          <a:xfrm>
            <a:off x="604738" y="496569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41">
            <a:extLst>
              <a:ext uri="{FF2B5EF4-FFF2-40B4-BE49-F238E27FC236}">
                <a16:creationId xmlns:a16="http://schemas.microsoft.com/office/drawing/2014/main" id="{77142220-B486-444F-A529-461725AD6065}"/>
              </a:ext>
            </a:extLst>
          </p:cNvPr>
          <p:cNvSpPr>
            <a:spLocks noGrp="1"/>
          </p:cNvSpPr>
          <p:nvPr>
            <p:ph type="body" sz="quarter" idx="21" hasCustomPrompt="1"/>
          </p:nvPr>
        </p:nvSpPr>
        <p:spPr>
          <a:xfrm>
            <a:off x="604738" y="5075003"/>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408573167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0076666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6295045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147528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2246628"/>
            <a:ext cx="3692942" cy="387798"/>
          </a:xfrm>
        </p:spPr>
        <p:txBody>
          <a:bodyPr lIns="0" tIns="0" rIns="0" bIns="0"/>
          <a:lstStyle>
            <a:lvl1pPr>
              <a:defRPr>
                <a:solidFill>
                  <a:schemeClr val="accent1"/>
                </a:solidFill>
              </a:defRPr>
            </a:lvl1pPr>
          </a:lstStyle>
          <a:p>
            <a:r>
              <a:rPr lang="en-US" sz="2800" dirty="0"/>
              <a:t>Agenda</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117650575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4365958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2306408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874448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415810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6372408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8641546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9388567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7624800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60394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248136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7541465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730512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15519369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7772443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71931506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8180524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6985125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2130260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2672828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15618492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2246628"/>
            <a:ext cx="3692942" cy="387798"/>
          </a:xfrm>
        </p:spPr>
        <p:txBody>
          <a:bodyPr lIns="0" tIns="0" rIns="0" bIns="0"/>
          <a:lstStyle>
            <a:lvl1pPr>
              <a:defRPr>
                <a:solidFill>
                  <a:schemeClr val="accent1"/>
                </a:solidFill>
              </a:defRPr>
            </a:lvl1pPr>
          </a:lstStyle>
          <a:p>
            <a:r>
              <a:rPr lang="en-US" sz="2800" dirty="0"/>
              <a:t>Agenda</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187730744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2508354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94447338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25641447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20201955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2503156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9254118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16414608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187509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9382785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15977135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288609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5680136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37515315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1777213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1388339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92429877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11783416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7360841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3180532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54955785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3112039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89863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583565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44945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931817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3.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3053234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2317524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15709947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8" r:id="rId20"/>
    <p:sldLayoutId id="2147483729" r:id="rId21"/>
    <p:sldLayoutId id="2147483730" r:id="rId22"/>
    <p:sldLayoutId id="2147483731"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g"/><Relationship Id="rId1" Type="http://schemas.openxmlformats.org/officeDocument/2006/relationships/slideLayout" Target="../slideLayouts/slideLayout29.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9.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7F27019-5AA1-4089-91DA-C4DABB6EB33A}"/>
              </a:ext>
            </a:extLst>
          </p:cNvPr>
          <p:cNvSpPr>
            <a:spLocks noGrp="1"/>
          </p:cNvSpPr>
          <p:nvPr>
            <p:ph type="body" sz="quarter" idx="12"/>
          </p:nvPr>
        </p:nvSpPr>
        <p:spPr>
          <a:xfrm>
            <a:off x="6781780" y="2604233"/>
            <a:ext cx="3896036" cy="1380378"/>
          </a:xfrm>
        </p:spPr>
        <p:txBody>
          <a:bodyPr/>
          <a:lstStyle/>
          <a:p>
            <a:r>
              <a:rPr lang="en-US" dirty="0"/>
              <a:t>iMax - Apigee Migration Tool Overview</a:t>
            </a:r>
          </a:p>
        </p:txBody>
      </p:sp>
    </p:spTree>
    <p:extLst>
      <p:ext uri="{BB962C8B-B14F-4D97-AF65-F5344CB8AC3E}">
        <p14:creationId xmlns:p14="http://schemas.microsoft.com/office/powerpoint/2010/main" val="97073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13354D76-F2F5-4747-97B5-6E4AC8292965}"/>
              </a:ext>
            </a:extLst>
          </p:cNvPr>
          <p:cNvPicPr>
            <a:picLocks noChangeAspect="1"/>
          </p:cNvPicPr>
          <p:nvPr/>
        </p:nvPicPr>
        <p:blipFill rotWithShape="1">
          <a:blip r:embed="rId2">
            <a:extLst>
              <a:ext uri="{28A0092B-C50C-407E-A947-70E740481C1C}">
                <a14:useLocalDpi xmlns:a14="http://schemas.microsoft.com/office/drawing/2010/main" val="0"/>
              </a:ext>
            </a:extLst>
          </a:blip>
          <a:srcRect l="8279" r="54255" b="19129"/>
          <a:stretch/>
        </p:blipFill>
        <p:spPr>
          <a:xfrm>
            <a:off x="0" y="0"/>
            <a:ext cx="4763386" cy="6858000"/>
          </a:xfrm>
          <a:prstGeom prst="rect">
            <a:avLst/>
          </a:prstGeom>
        </p:spPr>
      </p:pic>
      <p:sp>
        <p:nvSpPr>
          <p:cNvPr id="40" name="Rectangle 39">
            <a:extLst>
              <a:ext uri="{FF2B5EF4-FFF2-40B4-BE49-F238E27FC236}">
                <a16:creationId xmlns:a16="http://schemas.microsoft.com/office/drawing/2014/main" id="{9F1A04D4-7D5A-479D-BB61-7E95DBE4CCE2}"/>
              </a:ext>
            </a:extLst>
          </p:cNvPr>
          <p:cNvSpPr/>
          <p:nvPr/>
        </p:nvSpPr>
        <p:spPr>
          <a:xfrm>
            <a:off x="0" y="0"/>
            <a:ext cx="4807669" cy="6858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0E29CADB-CE25-42BA-B8CC-6C9778128621}"/>
              </a:ext>
            </a:extLst>
          </p:cNvPr>
          <p:cNvSpPr/>
          <p:nvPr/>
        </p:nvSpPr>
        <p:spPr>
          <a:xfrm>
            <a:off x="8976853" y="2920181"/>
            <a:ext cx="3215148" cy="20254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B672778E-1E56-4E29-A213-FDE24B1747D2}"/>
              </a:ext>
            </a:extLst>
          </p:cNvPr>
          <p:cNvGrpSpPr/>
          <p:nvPr/>
        </p:nvGrpSpPr>
        <p:grpSpPr>
          <a:xfrm>
            <a:off x="741950" y="2335142"/>
            <a:ext cx="3545569" cy="1732558"/>
            <a:chOff x="741950" y="2291599"/>
            <a:chExt cx="3545569" cy="1732558"/>
          </a:xfrm>
        </p:grpSpPr>
        <p:sp>
          <p:nvSpPr>
            <p:cNvPr id="4" name="Rectangle 3"/>
            <p:cNvSpPr/>
            <p:nvPr/>
          </p:nvSpPr>
          <p:spPr>
            <a:xfrm>
              <a:off x="741950" y="2291599"/>
              <a:ext cx="3545569" cy="1384995"/>
            </a:xfrm>
            <a:prstGeom prst="rect">
              <a:avLst/>
            </a:prstGeom>
          </p:spPr>
          <p:txBody>
            <a:bodyPr wrap="square">
              <a:spAutoFit/>
            </a:bodyPr>
            <a:lstStyle/>
            <a:p>
              <a:pPr algn="ctr"/>
              <a:r>
                <a:rPr lang="en-US" sz="2800" b="1" dirty="0">
                  <a:solidFill>
                    <a:schemeClr val="bg1"/>
                  </a:solidFill>
                  <a:latin typeface="Segoe UI" panose="020B0502040204020203" pitchFamily="34" charset="0"/>
                  <a:cs typeface="Segoe UI" panose="020B0502040204020203" pitchFamily="34" charset="0"/>
                </a:rPr>
                <a:t>Case Study – Apigee Edge to Apigee X Migration</a:t>
              </a:r>
              <a:endParaRPr lang="en-IN" sz="2800" b="1" dirty="0">
                <a:solidFill>
                  <a:schemeClr val="bg1"/>
                </a:solidFill>
                <a:latin typeface="Segoe UI" panose="020B0502040204020203" pitchFamily="34" charset="0"/>
                <a:cs typeface="Segoe UI" panose="020B0502040204020203" pitchFamily="34" charset="0"/>
              </a:endParaRPr>
            </a:p>
          </p:txBody>
        </p:sp>
        <p:sp>
          <p:nvSpPr>
            <p:cNvPr id="5" name="Rectangle 4"/>
            <p:cNvSpPr/>
            <p:nvPr/>
          </p:nvSpPr>
          <p:spPr>
            <a:xfrm>
              <a:off x="884501" y="3685603"/>
              <a:ext cx="3045329" cy="338554"/>
            </a:xfrm>
            <a:prstGeom prst="rect">
              <a:avLst/>
            </a:prstGeom>
          </p:spPr>
          <p:txBody>
            <a:bodyPr wrap="square">
              <a:spAutoFit/>
            </a:bodyPr>
            <a:lstStyle/>
            <a:p>
              <a:pPr algn="ctr"/>
              <a:r>
                <a:rPr lang="en-US" sz="1600" dirty="0">
                  <a:solidFill>
                    <a:schemeClr val="bg1"/>
                  </a:solidFill>
                  <a:latin typeface="Segoe UI" panose="020B0502040204020203" pitchFamily="34" charset="0"/>
                  <a:cs typeface="Segoe UI" panose="020B0502040204020203" pitchFamily="34" charset="0"/>
                </a:rPr>
                <a:t>A global financial client </a:t>
              </a:r>
            </a:p>
          </p:txBody>
        </p:sp>
      </p:grpSp>
      <p:pic>
        <p:nvPicPr>
          <p:cNvPr id="19" name="Graphic 18">
            <a:extLst>
              <a:ext uri="{FF2B5EF4-FFF2-40B4-BE49-F238E27FC236}">
                <a16:creationId xmlns:a16="http://schemas.microsoft.com/office/drawing/2014/main" id="{8794C6DF-CC1C-4007-A22A-07EB3A4829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393157" y="3368073"/>
            <a:ext cx="6858000" cy="121854"/>
          </a:xfrm>
          <a:prstGeom prst="rect">
            <a:avLst/>
          </a:prstGeom>
        </p:spPr>
      </p:pic>
      <p:cxnSp>
        <p:nvCxnSpPr>
          <p:cNvPr id="22" name="Straight Connector 21">
            <a:extLst>
              <a:ext uri="{FF2B5EF4-FFF2-40B4-BE49-F238E27FC236}">
                <a16:creationId xmlns:a16="http://schemas.microsoft.com/office/drawing/2014/main" id="{F4BFA3C8-38BD-4DB7-89C0-6B11282C9E89}"/>
              </a:ext>
            </a:extLst>
          </p:cNvPr>
          <p:cNvCxnSpPr>
            <a:cxnSpLocks/>
          </p:cNvCxnSpPr>
          <p:nvPr/>
        </p:nvCxnSpPr>
        <p:spPr>
          <a:xfrm flipH="1">
            <a:off x="4842979" y="2913994"/>
            <a:ext cx="742014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5380BEC-5239-435E-8CC3-9F516B3C9902}"/>
              </a:ext>
            </a:extLst>
          </p:cNvPr>
          <p:cNvSpPr/>
          <p:nvPr/>
        </p:nvSpPr>
        <p:spPr>
          <a:xfrm>
            <a:off x="5776515" y="2056946"/>
            <a:ext cx="5734765" cy="646331"/>
          </a:xfrm>
          <a:prstGeom prst="rect">
            <a:avLst/>
          </a:prstGeom>
        </p:spPr>
        <p:txBody>
          <a:bodyPr wrap="square">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Customer has both Apigee Edge and Apigee OPDK in the landscape; as part of consolidation and upgrade, the first migration program was from Apigee Edge to Apigee X </a:t>
            </a:r>
          </a:p>
        </p:txBody>
      </p:sp>
      <p:grpSp>
        <p:nvGrpSpPr>
          <p:cNvPr id="3" name="Group 2">
            <a:extLst>
              <a:ext uri="{FF2B5EF4-FFF2-40B4-BE49-F238E27FC236}">
                <a16:creationId xmlns:a16="http://schemas.microsoft.com/office/drawing/2014/main" id="{0C6C4342-5DD6-4DBA-8869-094A5E8550A4}"/>
              </a:ext>
            </a:extLst>
          </p:cNvPr>
          <p:cNvGrpSpPr/>
          <p:nvPr/>
        </p:nvGrpSpPr>
        <p:grpSpPr>
          <a:xfrm>
            <a:off x="4877629" y="1368697"/>
            <a:ext cx="3525520" cy="558800"/>
            <a:chOff x="4886960" y="1368697"/>
            <a:chExt cx="3525520" cy="558800"/>
          </a:xfrm>
        </p:grpSpPr>
        <p:sp>
          <p:nvSpPr>
            <p:cNvPr id="46" name="Rectangle 45">
              <a:extLst>
                <a:ext uri="{FF2B5EF4-FFF2-40B4-BE49-F238E27FC236}">
                  <a16:creationId xmlns:a16="http://schemas.microsoft.com/office/drawing/2014/main" id="{E5E926A9-B23C-4522-ABC5-6B5E27CD9C7E}"/>
                </a:ext>
              </a:extLst>
            </p:cNvPr>
            <p:cNvSpPr/>
            <p:nvPr/>
          </p:nvSpPr>
          <p:spPr>
            <a:xfrm>
              <a:off x="4886960" y="1368697"/>
              <a:ext cx="351536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5773290" y="1482810"/>
              <a:ext cx="2639190" cy="369332"/>
            </a:xfrm>
            <a:prstGeom prst="rect">
              <a:avLst/>
            </a:prstGeom>
            <a:noFill/>
            <a:ln>
              <a:noFill/>
            </a:ln>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Customer Landscape</a:t>
              </a:r>
            </a:p>
          </p:txBody>
        </p:sp>
        <p:grpSp>
          <p:nvGrpSpPr>
            <p:cNvPr id="38" name="Group 37">
              <a:extLst>
                <a:ext uri="{FF2B5EF4-FFF2-40B4-BE49-F238E27FC236}">
                  <a16:creationId xmlns:a16="http://schemas.microsoft.com/office/drawing/2014/main" id="{B0F4D04E-13F8-4CC5-B006-CF8CB1390E09}"/>
                </a:ext>
              </a:extLst>
            </p:cNvPr>
            <p:cNvGrpSpPr/>
            <p:nvPr/>
          </p:nvGrpSpPr>
          <p:grpSpPr>
            <a:xfrm>
              <a:off x="5263738" y="1439817"/>
              <a:ext cx="456342" cy="421153"/>
              <a:chOff x="6016625" y="690563"/>
              <a:chExt cx="658813" cy="608013"/>
            </a:xfrm>
          </p:grpSpPr>
          <p:sp>
            <p:nvSpPr>
              <p:cNvPr id="13" name="Freeform 5">
                <a:extLst>
                  <a:ext uri="{FF2B5EF4-FFF2-40B4-BE49-F238E27FC236}">
                    <a16:creationId xmlns:a16="http://schemas.microsoft.com/office/drawing/2014/main" id="{0FE4B1AF-088D-4AB3-8A3D-249BF3461F9E}"/>
                  </a:ext>
                </a:extLst>
              </p:cNvPr>
              <p:cNvSpPr>
                <a:spLocks/>
              </p:cNvSpPr>
              <p:nvPr/>
            </p:nvSpPr>
            <p:spPr bwMode="auto">
              <a:xfrm>
                <a:off x="6108700" y="896938"/>
                <a:ext cx="223837" cy="112713"/>
              </a:xfrm>
              <a:custGeom>
                <a:avLst/>
                <a:gdLst>
                  <a:gd name="T0" fmla="*/ 487 w 487"/>
                  <a:gd name="T1" fmla="*/ 1 h 247"/>
                  <a:gd name="T2" fmla="*/ 244 w 487"/>
                  <a:gd name="T3" fmla="*/ 247 h 247"/>
                  <a:gd name="T4" fmla="*/ 0 w 487"/>
                  <a:gd name="T5" fmla="*/ 0 h 247"/>
                </a:gdLst>
                <a:ahLst/>
                <a:cxnLst>
                  <a:cxn ang="0">
                    <a:pos x="T0" y="T1"/>
                  </a:cxn>
                  <a:cxn ang="0">
                    <a:pos x="T2" y="T3"/>
                  </a:cxn>
                  <a:cxn ang="0">
                    <a:pos x="T4" y="T5"/>
                  </a:cxn>
                </a:cxnLst>
                <a:rect l="0" t="0" r="r" b="b"/>
                <a:pathLst>
                  <a:path w="487" h="247">
                    <a:moveTo>
                      <a:pt x="487" y="1"/>
                    </a:moveTo>
                    <a:cubicBezTo>
                      <a:pt x="453" y="124"/>
                      <a:pt x="357" y="247"/>
                      <a:pt x="244" y="247"/>
                    </a:cubicBezTo>
                    <a:cubicBezTo>
                      <a:pt x="130" y="247"/>
                      <a:pt x="34" y="123"/>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Line 6">
                <a:extLst>
                  <a:ext uri="{FF2B5EF4-FFF2-40B4-BE49-F238E27FC236}">
                    <a16:creationId xmlns:a16="http://schemas.microsoft.com/office/drawing/2014/main" id="{E8C7B613-59E1-4BC2-9F96-942958087525}"/>
                  </a:ext>
                </a:extLst>
              </p:cNvPr>
              <p:cNvSpPr>
                <a:spLocks noChangeShapeType="1"/>
              </p:cNvSpPr>
              <p:nvPr/>
            </p:nvSpPr>
            <p:spPr bwMode="auto">
              <a:xfrm>
                <a:off x="6111875" y="1185863"/>
                <a:ext cx="0" cy="1127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Freeform 7">
                <a:extLst>
                  <a:ext uri="{FF2B5EF4-FFF2-40B4-BE49-F238E27FC236}">
                    <a16:creationId xmlns:a16="http://schemas.microsoft.com/office/drawing/2014/main" id="{B425F264-05D2-4BFD-8265-CFA3AE41237A}"/>
                  </a:ext>
                </a:extLst>
              </p:cNvPr>
              <p:cNvSpPr>
                <a:spLocks/>
              </p:cNvSpPr>
              <p:nvPr/>
            </p:nvSpPr>
            <p:spPr bwMode="auto">
              <a:xfrm>
                <a:off x="6016625" y="1063625"/>
                <a:ext cx="407987" cy="234950"/>
              </a:xfrm>
              <a:custGeom>
                <a:avLst/>
                <a:gdLst>
                  <a:gd name="T0" fmla="*/ 817 w 890"/>
                  <a:gd name="T1" fmla="*/ 516 h 516"/>
                  <a:gd name="T2" fmla="*/ 890 w 890"/>
                  <a:gd name="T3" fmla="*/ 443 h 516"/>
                  <a:gd name="T4" fmla="*/ 890 w 890"/>
                  <a:gd name="T5" fmla="*/ 360 h 516"/>
                  <a:gd name="T6" fmla="*/ 577 w 890"/>
                  <a:gd name="T7" fmla="*/ 0 h 516"/>
                  <a:gd name="T8" fmla="*/ 445 w 890"/>
                  <a:gd name="T9" fmla="*/ 92 h 516"/>
                  <a:gd name="T10" fmla="*/ 313 w 890"/>
                  <a:gd name="T11" fmla="*/ 0 h 516"/>
                  <a:gd name="T12" fmla="*/ 0 w 890"/>
                  <a:gd name="T13" fmla="*/ 360 h 516"/>
                  <a:gd name="T14" fmla="*/ 0 w 890"/>
                  <a:gd name="T15" fmla="*/ 443 h 516"/>
                  <a:gd name="T16" fmla="*/ 73 w 890"/>
                  <a:gd name="T17" fmla="*/ 516 h 516"/>
                  <a:gd name="T18" fmla="*/ 817 w 890"/>
                  <a:gd name="T19"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0" h="516">
                    <a:moveTo>
                      <a:pt x="817" y="516"/>
                    </a:moveTo>
                    <a:cubicBezTo>
                      <a:pt x="858" y="516"/>
                      <a:pt x="890" y="484"/>
                      <a:pt x="890" y="443"/>
                    </a:cubicBezTo>
                    <a:cubicBezTo>
                      <a:pt x="890" y="360"/>
                      <a:pt x="890" y="360"/>
                      <a:pt x="890" y="360"/>
                    </a:cubicBezTo>
                    <a:cubicBezTo>
                      <a:pt x="890" y="151"/>
                      <a:pt x="795" y="46"/>
                      <a:pt x="577" y="0"/>
                    </a:cubicBezTo>
                    <a:cubicBezTo>
                      <a:pt x="445" y="92"/>
                      <a:pt x="445" y="92"/>
                      <a:pt x="445" y="92"/>
                    </a:cubicBezTo>
                    <a:cubicBezTo>
                      <a:pt x="313" y="0"/>
                      <a:pt x="313" y="0"/>
                      <a:pt x="313" y="0"/>
                    </a:cubicBezTo>
                    <a:cubicBezTo>
                      <a:pt x="94" y="46"/>
                      <a:pt x="0" y="151"/>
                      <a:pt x="0" y="360"/>
                    </a:cubicBezTo>
                    <a:cubicBezTo>
                      <a:pt x="0" y="443"/>
                      <a:pt x="0" y="443"/>
                      <a:pt x="0" y="443"/>
                    </a:cubicBezTo>
                    <a:cubicBezTo>
                      <a:pt x="0" y="484"/>
                      <a:pt x="32" y="516"/>
                      <a:pt x="73" y="516"/>
                    </a:cubicBezTo>
                    <a:lnTo>
                      <a:pt x="817" y="516"/>
                    </a:ln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8">
                <a:extLst>
                  <a:ext uri="{FF2B5EF4-FFF2-40B4-BE49-F238E27FC236}">
                    <a16:creationId xmlns:a16="http://schemas.microsoft.com/office/drawing/2014/main" id="{D9EBD691-695F-4BEA-A552-8FA9C196B556}"/>
                  </a:ext>
                </a:extLst>
              </p:cNvPr>
              <p:cNvSpPr>
                <a:spLocks noChangeShapeType="1"/>
              </p:cNvSpPr>
              <p:nvPr/>
            </p:nvSpPr>
            <p:spPr bwMode="auto">
              <a:xfrm>
                <a:off x="6329363" y="1185863"/>
                <a:ext cx="0" cy="1127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Freeform 9">
                <a:extLst>
                  <a:ext uri="{FF2B5EF4-FFF2-40B4-BE49-F238E27FC236}">
                    <a16:creationId xmlns:a16="http://schemas.microsoft.com/office/drawing/2014/main" id="{789C010E-2841-4542-A7E8-26921115FDF8}"/>
                  </a:ext>
                </a:extLst>
              </p:cNvPr>
              <p:cNvSpPr>
                <a:spLocks/>
              </p:cNvSpPr>
              <p:nvPr/>
            </p:nvSpPr>
            <p:spPr bwMode="auto">
              <a:xfrm>
                <a:off x="6159500" y="995363"/>
                <a:ext cx="15875" cy="68263"/>
              </a:xfrm>
              <a:custGeom>
                <a:avLst/>
                <a:gdLst>
                  <a:gd name="T0" fmla="*/ 0 w 33"/>
                  <a:gd name="T1" fmla="*/ 147 h 147"/>
                  <a:gd name="T2" fmla="*/ 33 w 33"/>
                  <a:gd name="T3" fmla="*/ 0 h 147"/>
                </a:gdLst>
                <a:ahLst/>
                <a:cxnLst>
                  <a:cxn ang="0">
                    <a:pos x="T0" y="T1"/>
                  </a:cxn>
                  <a:cxn ang="0">
                    <a:pos x="T2" y="T3"/>
                  </a:cxn>
                </a:cxnLst>
                <a:rect l="0" t="0" r="r" b="b"/>
                <a:pathLst>
                  <a:path w="33" h="147">
                    <a:moveTo>
                      <a:pt x="0" y="147"/>
                    </a:moveTo>
                    <a:cubicBezTo>
                      <a:pt x="33" y="119"/>
                      <a:pt x="33" y="0"/>
                      <a:pt x="3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Freeform 10">
                <a:extLst>
                  <a:ext uri="{FF2B5EF4-FFF2-40B4-BE49-F238E27FC236}">
                    <a16:creationId xmlns:a16="http://schemas.microsoft.com/office/drawing/2014/main" id="{43A32919-2505-477F-B116-FD02C58B120D}"/>
                  </a:ext>
                </a:extLst>
              </p:cNvPr>
              <p:cNvSpPr>
                <a:spLocks/>
              </p:cNvSpPr>
              <p:nvPr/>
            </p:nvSpPr>
            <p:spPr bwMode="auto">
              <a:xfrm>
                <a:off x="6265863" y="995363"/>
                <a:ext cx="15875" cy="68263"/>
              </a:xfrm>
              <a:custGeom>
                <a:avLst/>
                <a:gdLst>
                  <a:gd name="T0" fmla="*/ 33 w 33"/>
                  <a:gd name="T1" fmla="*/ 147 h 147"/>
                  <a:gd name="T2" fmla="*/ 0 w 33"/>
                  <a:gd name="T3" fmla="*/ 0 h 147"/>
                </a:gdLst>
                <a:ahLst/>
                <a:cxnLst>
                  <a:cxn ang="0">
                    <a:pos x="T0" y="T1"/>
                  </a:cxn>
                  <a:cxn ang="0">
                    <a:pos x="T2" y="T3"/>
                  </a:cxn>
                </a:cxnLst>
                <a:rect l="0" t="0" r="r" b="b"/>
                <a:pathLst>
                  <a:path w="33" h="147">
                    <a:moveTo>
                      <a:pt x="33" y="147"/>
                    </a:moveTo>
                    <a:cubicBezTo>
                      <a:pt x="0" y="119"/>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Freeform 11">
                <a:extLst>
                  <a:ext uri="{FF2B5EF4-FFF2-40B4-BE49-F238E27FC236}">
                    <a16:creationId xmlns:a16="http://schemas.microsoft.com/office/drawing/2014/main" id="{E2C21EA2-475B-4F5D-80B7-92F5EBA9A4EC}"/>
                  </a:ext>
                </a:extLst>
              </p:cNvPr>
              <p:cNvSpPr>
                <a:spLocks/>
              </p:cNvSpPr>
              <p:nvPr/>
            </p:nvSpPr>
            <p:spPr bwMode="auto">
              <a:xfrm>
                <a:off x="6065838" y="690563"/>
                <a:ext cx="309562" cy="209550"/>
              </a:xfrm>
              <a:custGeom>
                <a:avLst/>
                <a:gdLst>
                  <a:gd name="T0" fmla="*/ 329 w 674"/>
                  <a:gd name="T1" fmla="*/ 0 h 458"/>
                  <a:gd name="T2" fmla="*/ 597 w 674"/>
                  <a:gd name="T3" fmla="*/ 443 h 458"/>
                  <a:gd name="T4" fmla="*/ 570 w 674"/>
                  <a:gd name="T5" fmla="*/ 444 h 458"/>
                  <a:gd name="T6" fmla="*/ 537 w 674"/>
                  <a:gd name="T7" fmla="*/ 287 h 458"/>
                  <a:gd name="T8" fmla="*/ 512 w 674"/>
                  <a:gd name="T9" fmla="*/ 265 h 458"/>
                  <a:gd name="T10" fmla="*/ 333 w 674"/>
                  <a:gd name="T11" fmla="*/ 210 h 458"/>
                  <a:gd name="T12" fmla="*/ 312 w 674"/>
                  <a:gd name="T13" fmla="*/ 229 h 458"/>
                  <a:gd name="T14" fmla="*/ 347 w 674"/>
                  <a:gd name="T15" fmla="*/ 324 h 458"/>
                  <a:gd name="T16" fmla="*/ 190 w 674"/>
                  <a:gd name="T17" fmla="*/ 241 h 458"/>
                  <a:gd name="T18" fmla="*/ 145 w 674"/>
                  <a:gd name="T19" fmla="*/ 248 h 458"/>
                  <a:gd name="T20" fmla="*/ 103 w 674"/>
                  <a:gd name="T21" fmla="*/ 442 h 458"/>
                  <a:gd name="T22" fmla="*/ 77 w 674"/>
                  <a:gd name="T23" fmla="*/ 442 h 458"/>
                  <a:gd name="T24" fmla="*/ 343 w 674"/>
                  <a:gd name="T25"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4" h="458">
                    <a:moveTo>
                      <a:pt x="329" y="0"/>
                    </a:moveTo>
                    <a:cubicBezTo>
                      <a:pt x="571" y="0"/>
                      <a:pt x="674" y="90"/>
                      <a:pt x="597" y="443"/>
                    </a:cubicBezTo>
                    <a:cubicBezTo>
                      <a:pt x="594" y="457"/>
                      <a:pt x="574" y="458"/>
                      <a:pt x="570" y="444"/>
                    </a:cubicBezTo>
                    <a:cubicBezTo>
                      <a:pt x="556" y="392"/>
                      <a:pt x="537" y="287"/>
                      <a:pt x="537" y="287"/>
                    </a:cubicBezTo>
                    <a:cubicBezTo>
                      <a:pt x="536" y="274"/>
                      <a:pt x="525" y="265"/>
                      <a:pt x="512" y="265"/>
                    </a:cubicBezTo>
                    <a:cubicBezTo>
                      <a:pt x="427" y="264"/>
                      <a:pt x="333" y="210"/>
                      <a:pt x="333" y="210"/>
                    </a:cubicBezTo>
                    <a:cubicBezTo>
                      <a:pt x="321" y="208"/>
                      <a:pt x="310" y="218"/>
                      <a:pt x="312" y="229"/>
                    </a:cubicBezTo>
                    <a:cubicBezTo>
                      <a:pt x="347" y="324"/>
                      <a:pt x="347" y="324"/>
                      <a:pt x="347" y="324"/>
                    </a:cubicBezTo>
                    <a:cubicBezTo>
                      <a:pt x="190" y="241"/>
                      <a:pt x="190" y="241"/>
                      <a:pt x="190" y="241"/>
                    </a:cubicBezTo>
                    <a:cubicBezTo>
                      <a:pt x="175" y="233"/>
                      <a:pt x="156" y="236"/>
                      <a:pt x="145" y="248"/>
                    </a:cubicBezTo>
                    <a:cubicBezTo>
                      <a:pt x="103" y="442"/>
                      <a:pt x="103" y="442"/>
                      <a:pt x="103" y="442"/>
                    </a:cubicBezTo>
                    <a:cubicBezTo>
                      <a:pt x="100" y="456"/>
                      <a:pt x="80" y="456"/>
                      <a:pt x="77" y="442"/>
                    </a:cubicBezTo>
                    <a:cubicBezTo>
                      <a:pt x="0" y="90"/>
                      <a:pt x="101" y="0"/>
                      <a:pt x="34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Freeform 12">
                <a:extLst>
                  <a:ext uri="{FF2B5EF4-FFF2-40B4-BE49-F238E27FC236}">
                    <a16:creationId xmlns:a16="http://schemas.microsoft.com/office/drawing/2014/main" id="{2D2C9F8E-C689-49A1-9638-DD2B7A4C6695}"/>
                  </a:ext>
                </a:extLst>
              </p:cNvPr>
              <p:cNvSpPr>
                <a:spLocks/>
              </p:cNvSpPr>
              <p:nvPr/>
            </p:nvSpPr>
            <p:spPr bwMode="auto">
              <a:xfrm>
                <a:off x="6464300" y="1077913"/>
                <a:ext cx="80962" cy="20638"/>
              </a:xfrm>
              <a:custGeom>
                <a:avLst/>
                <a:gdLst>
                  <a:gd name="T0" fmla="*/ 177 w 177"/>
                  <a:gd name="T1" fmla="*/ 0 h 44"/>
                  <a:gd name="T2" fmla="*/ 152 w 177"/>
                  <a:gd name="T3" fmla="*/ 18 h 44"/>
                  <a:gd name="T4" fmla="*/ 25 w 177"/>
                  <a:gd name="T5" fmla="*/ 18 h 44"/>
                  <a:gd name="T6" fmla="*/ 0 w 177"/>
                  <a:gd name="T7" fmla="*/ 0 h 44"/>
                </a:gdLst>
                <a:ahLst/>
                <a:cxnLst>
                  <a:cxn ang="0">
                    <a:pos x="T0" y="T1"/>
                  </a:cxn>
                  <a:cxn ang="0">
                    <a:pos x="T2" y="T3"/>
                  </a:cxn>
                  <a:cxn ang="0">
                    <a:pos x="T4" y="T5"/>
                  </a:cxn>
                  <a:cxn ang="0">
                    <a:pos x="T6" y="T7"/>
                  </a:cxn>
                </a:cxnLst>
                <a:rect l="0" t="0" r="r" b="b"/>
                <a:pathLst>
                  <a:path w="177" h="44">
                    <a:moveTo>
                      <a:pt x="177" y="0"/>
                    </a:moveTo>
                    <a:cubicBezTo>
                      <a:pt x="152" y="18"/>
                      <a:pt x="152" y="18"/>
                      <a:pt x="152" y="18"/>
                    </a:cubicBezTo>
                    <a:cubicBezTo>
                      <a:pt x="114" y="44"/>
                      <a:pt x="63" y="44"/>
                      <a:pt x="25" y="18"/>
                    </a:cubicBezTo>
                    <a:cubicBezTo>
                      <a:pt x="0" y="0"/>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Line 13">
                <a:extLst>
                  <a:ext uri="{FF2B5EF4-FFF2-40B4-BE49-F238E27FC236}">
                    <a16:creationId xmlns:a16="http://schemas.microsoft.com/office/drawing/2014/main" id="{1B39F7D6-7B66-4046-A48E-65D9556E0E7D}"/>
                  </a:ext>
                </a:extLst>
              </p:cNvPr>
              <p:cNvSpPr>
                <a:spLocks noChangeShapeType="1"/>
              </p:cNvSpPr>
              <p:nvPr/>
            </p:nvSpPr>
            <p:spPr bwMode="auto">
              <a:xfrm>
                <a:off x="6586538" y="1166813"/>
                <a:ext cx="0" cy="8572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Freeform 14">
                <a:extLst>
                  <a:ext uri="{FF2B5EF4-FFF2-40B4-BE49-F238E27FC236}">
                    <a16:creationId xmlns:a16="http://schemas.microsoft.com/office/drawing/2014/main" id="{FE2AF535-D2E4-461C-8B1A-DED1DB19E6F8}"/>
                  </a:ext>
                </a:extLst>
              </p:cNvPr>
              <p:cNvSpPr>
                <a:spLocks/>
              </p:cNvSpPr>
              <p:nvPr/>
            </p:nvSpPr>
            <p:spPr bwMode="auto">
              <a:xfrm>
                <a:off x="6423025" y="922338"/>
                <a:ext cx="161925" cy="115888"/>
              </a:xfrm>
              <a:custGeom>
                <a:avLst/>
                <a:gdLst>
                  <a:gd name="T0" fmla="*/ 353 w 353"/>
                  <a:gd name="T1" fmla="*/ 0 h 253"/>
                  <a:gd name="T2" fmla="*/ 176 w 353"/>
                  <a:gd name="T3" fmla="*/ 253 h 253"/>
                  <a:gd name="T4" fmla="*/ 0 w 353"/>
                  <a:gd name="T5" fmla="*/ 0 h 253"/>
                </a:gdLst>
                <a:ahLst/>
                <a:cxnLst>
                  <a:cxn ang="0">
                    <a:pos x="T0" y="T1"/>
                  </a:cxn>
                  <a:cxn ang="0">
                    <a:pos x="T2" y="T3"/>
                  </a:cxn>
                  <a:cxn ang="0">
                    <a:pos x="T4" y="T5"/>
                  </a:cxn>
                </a:cxnLst>
                <a:rect l="0" t="0" r="r" b="b"/>
                <a:pathLst>
                  <a:path w="353" h="253">
                    <a:moveTo>
                      <a:pt x="353" y="0"/>
                    </a:moveTo>
                    <a:cubicBezTo>
                      <a:pt x="353" y="109"/>
                      <a:pt x="274" y="253"/>
                      <a:pt x="176" y="253"/>
                    </a:cubicBezTo>
                    <a:cubicBezTo>
                      <a:pt x="79" y="253"/>
                      <a:pt x="0" y="109"/>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Freeform 15">
                <a:extLst>
                  <a:ext uri="{FF2B5EF4-FFF2-40B4-BE49-F238E27FC236}">
                    <a16:creationId xmlns:a16="http://schemas.microsoft.com/office/drawing/2014/main" id="{9A89E05A-F936-4445-925E-310E05B8928D}"/>
                  </a:ext>
                </a:extLst>
              </p:cNvPr>
              <p:cNvSpPr>
                <a:spLocks/>
              </p:cNvSpPr>
              <p:nvPr/>
            </p:nvSpPr>
            <p:spPr bwMode="auto">
              <a:xfrm>
                <a:off x="6410325" y="874713"/>
                <a:ext cx="192087" cy="46038"/>
              </a:xfrm>
              <a:custGeom>
                <a:avLst/>
                <a:gdLst>
                  <a:gd name="T0" fmla="*/ 0 w 419"/>
                  <a:gd name="T1" fmla="*/ 101 h 101"/>
                  <a:gd name="T2" fmla="*/ 176 w 419"/>
                  <a:gd name="T3" fmla="*/ 0 h 101"/>
                  <a:gd name="T4" fmla="*/ 419 w 419"/>
                  <a:gd name="T5" fmla="*/ 101 h 101"/>
                </a:gdLst>
                <a:ahLst/>
                <a:cxnLst>
                  <a:cxn ang="0">
                    <a:pos x="T0" y="T1"/>
                  </a:cxn>
                  <a:cxn ang="0">
                    <a:pos x="T2" y="T3"/>
                  </a:cxn>
                  <a:cxn ang="0">
                    <a:pos x="T4" y="T5"/>
                  </a:cxn>
                </a:cxnLst>
                <a:rect l="0" t="0" r="r" b="b"/>
                <a:pathLst>
                  <a:path w="419" h="101">
                    <a:moveTo>
                      <a:pt x="0" y="101"/>
                    </a:moveTo>
                    <a:cubicBezTo>
                      <a:pt x="108" y="101"/>
                      <a:pt x="176" y="0"/>
                      <a:pt x="176" y="0"/>
                    </a:cubicBezTo>
                    <a:cubicBezTo>
                      <a:pt x="176" y="0"/>
                      <a:pt x="270" y="101"/>
                      <a:pt x="419" y="10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Freeform 16">
                <a:extLst>
                  <a:ext uri="{FF2B5EF4-FFF2-40B4-BE49-F238E27FC236}">
                    <a16:creationId xmlns:a16="http://schemas.microsoft.com/office/drawing/2014/main" id="{BD30F625-B22A-4A3F-BA72-E0E914B24287}"/>
                  </a:ext>
                </a:extLst>
              </p:cNvPr>
              <p:cNvSpPr>
                <a:spLocks/>
              </p:cNvSpPr>
              <p:nvPr/>
            </p:nvSpPr>
            <p:spPr bwMode="auto">
              <a:xfrm>
                <a:off x="6434138" y="1030288"/>
                <a:ext cx="42862" cy="76200"/>
              </a:xfrm>
              <a:custGeom>
                <a:avLst/>
                <a:gdLst>
                  <a:gd name="T0" fmla="*/ 0 w 94"/>
                  <a:gd name="T1" fmla="*/ 166 h 166"/>
                  <a:gd name="T2" fmla="*/ 94 w 94"/>
                  <a:gd name="T3" fmla="*/ 0 h 166"/>
                </a:gdLst>
                <a:ahLst/>
                <a:cxnLst>
                  <a:cxn ang="0">
                    <a:pos x="T0" y="T1"/>
                  </a:cxn>
                  <a:cxn ang="0">
                    <a:pos x="T2" y="T3"/>
                  </a:cxn>
                </a:cxnLst>
                <a:rect l="0" t="0" r="r" b="b"/>
                <a:pathLst>
                  <a:path w="94" h="166">
                    <a:moveTo>
                      <a:pt x="0" y="166"/>
                    </a:moveTo>
                    <a:cubicBezTo>
                      <a:pt x="46" y="139"/>
                      <a:pt x="84" y="89"/>
                      <a:pt x="94"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Freeform 17">
                <a:extLst>
                  <a:ext uri="{FF2B5EF4-FFF2-40B4-BE49-F238E27FC236}">
                    <a16:creationId xmlns:a16="http://schemas.microsoft.com/office/drawing/2014/main" id="{694F45D5-95D4-48B6-BF74-DE51F0F27715}"/>
                  </a:ext>
                </a:extLst>
              </p:cNvPr>
              <p:cNvSpPr>
                <a:spLocks/>
              </p:cNvSpPr>
              <p:nvPr/>
            </p:nvSpPr>
            <p:spPr bwMode="auto">
              <a:xfrm>
                <a:off x="6338888" y="769938"/>
                <a:ext cx="165100" cy="293688"/>
              </a:xfrm>
              <a:custGeom>
                <a:avLst/>
                <a:gdLst>
                  <a:gd name="T0" fmla="*/ 359 w 359"/>
                  <a:gd name="T1" fmla="*/ 90 h 640"/>
                  <a:gd name="T2" fmla="*/ 120 w 359"/>
                  <a:gd name="T3" fmla="*/ 539 h 640"/>
                  <a:gd name="T4" fmla="*/ 116 w 359"/>
                  <a:gd name="T5" fmla="*/ 640 h 640"/>
                </a:gdLst>
                <a:ahLst/>
                <a:cxnLst>
                  <a:cxn ang="0">
                    <a:pos x="T0" y="T1"/>
                  </a:cxn>
                  <a:cxn ang="0">
                    <a:pos x="T2" y="T3"/>
                  </a:cxn>
                  <a:cxn ang="0">
                    <a:pos x="T4" y="T5"/>
                  </a:cxn>
                </a:cxnLst>
                <a:rect l="0" t="0" r="r" b="b"/>
                <a:pathLst>
                  <a:path w="359" h="640">
                    <a:moveTo>
                      <a:pt x="359" y="90"/>
                    </a:moveTo>
                    <a:cubicBezTo>
                      <a:pt x="237" y="0"/>
                      <a:pt x="0" y="141"/>
                      <a:pt x="120" y="539"/>
                    </a:cubicBezTo>
                    <a:cubicBezTo>
                      <a:pt x="132" y="579"/>
                      <a:pt x="128" y="612"/>
                      <a:pt x="116" y="64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Freeform 18">
                <a:extLst>
                  <a:ext uri="{FF2B5EF4-FFF2-40B4-BE49-F238E27FC236}">
                    <a16:creationId xmlns:a16="http://schemas.microsoft.com/office/drawing/2014/main" id="{9AD224B5-AF13-4855-A911-E7C3E0CC11DE}"/>
                  </a:ext>
                </a:extLst>
              </p:cNvPr>
              <p:cNvSpPr>
                <a:spLocks/>
              </p:cNvSpPr>
              <p:nvPr/>
            </p:nvSpPr>
            <p:spPr bwMode="auto">
              <a:xfrm>
                <a:off x="6503988" y="769938"/>
                <a:ext cx="171450" cy="384175"/>
              </a:xfrm>
              <a:custGeom>
                <a:avLst/>
                <a:gdLst>
                  <a:gd name="T0" fmla="*/ 0 w 375"/>
                  <a:gd name="T1" fmla="*/ 90 h 839"/>
                  <a:gd name="T2" fmla="*/ 240 w 375"/>
                  <a:gd name="T3" fmla="*/ 539 h 839"/>
                  <a:gd name="T4" fmla="*/ 375 w 375"/>
                  <a:gd name="T5" fmla="*/ 749 h 839"/>
                  <a:gd name="T6" fmla="*/ 60 w 375"/>
                  <a:gd name="T7" fmla="*/ 569 h 839"/>
                </a:gdLst>
                <a:ahLst/>
                <a:cxnLst>
                  <a:cxn ang="0">
                    <a:pos x="T0" y="T1"/>
                  </a:cxn>
                  <a:cxn ang="0">
                    <a:pos x="T2" y="T3"/>
                  </a:cxn>
                  <a:cxn ang="0">
                    <a:pos x="T4" y="T5"/>
                  </a:cxn>
                  <a:cxn ang="0">
                    <a:pos x="T6" y="T7"/>
                  </a:cxn>
                </a:cxnLst>
                <a:rect l="0" t="0" r="r" b="b"/>
                <a:pathLst>
                  <a:path w="375" h="839">
                    <a:moveTo>
                      <a:pt x="0" y="90"/>
                    </a:moveTo>
                    <a:cubicBezTo>
                      <a:pt x="123" y="0"/>
                      <a:pt x="360" y="141"/>
                      <a:pt x="240" y="539"/>
                    </a:cubicBezTo>
                    <a:cubicBezTo>
                      <a:pt x="195" y="689"/>
                      <a:pt x="375" y="749"/>
                      <a:pt x="375" y="749"/>
                    </a:cubicBezTo>
                    <a:cubicBezTo>
                      <a:pt x="375" y="749"/>
                      <a:pt x="90" y="839"/>
                      <a:pt x="60" y="569"/>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Freeform 19">
                <a:extLst>
                  <a:ext uri="{FF2B5EF4-FFF2-40B4-BE49-F238E27FC236}">
                    <a16:creationId xmlns:a16="http://schemas.microsoft.com/office/drawing/2014/main" id="{462F5829-D64D-4AC7-97DA-DD5377EDCE39}"/>
                  </a:ext>
                </a:extLst>
              </p:cNvPr>
              <p:cNvSpPr>
                <a:spLocks/>
              </p:cNvSpPr>
              <p:nvPr/>
            </p:nvSpPr>
            <p:spPr bwMode="auto">
              <a:xfrm>
                <a:off x="6465888" y="1119188"/>
                <a:ext cx="192087" cy="133350"/>
              </a:xfrm>
              <a:custGeom>
                <a:avLst/>
                <a:gdLst>
                  <a:gd name="T0" fmla="*/ 0 w 420"/>
                  <a:gd name="T1" fmla="*/ 291 h 291"/>
                  <a:gd name="T2" fmla="*/ 364 w 420"/>
                  <a:gd name="T3" fmla="*/ 291 h 291"/>
                  <a:gd name="T4" fmla="*/ 420 w 420"/>
                  <a:gd name="T5" fmla="*/ 236 h 291"/>
                  <a:gd name="T6" fmla="*/ 420 w 420"/>
                  <a:gd name="T7" fmla="*/ 173 h 291"/>
                  <a:gd name="T8" fmla="*/ 396 w 420"/>
                  <a:gd name="T9" fmla="*/ 43 h 291"/>
                  <a:gd name="T10" fmla="*/ 370 w 420"/>
                  <a:gd name="T11" fmla="*/ 0 h 291"/>
                </a:gdLst>
                <a:ahLst/>
                <a:cxnLst>
                  <a:cxn ang="0">
                    <a:pos x="T0" y="T1"/>
                  </a:cxn>
                  <a:cxn ang="0">
                    <a:pos x="T2" y="T3"/>
                  </a:cxn>
                  <a:cxn ang="0">
                    <a:pos x="T4" y="T5"/>
                  </a:cxn>
                  <a:cxn ang="0">
                    <a:pos x="T6" y="T7"/>
                  </a:cxn>
                  <a:cxn ang="0">
                    <a:pos x="T8" y="T9"/>
                  </a:cxn>
                  <a:cxn ang="0">
                    <a:pos x="T10" y="T11"/>
                  </a:cxn>
                </a:cxnLst>
                <a:rect l="0" t="0" r="r" b="b"/>
                <a:pathLst>
                  <a:path w="420" h="291">
                    <a:moveTo>
                      <a:pt x="0" y="291"/>
                    </a:moveTo>
                    <a:cubicBezTo>
                      <a:pt x="364" y="291"/>
                      <a:pt x="364" y="291"/>
                      <a:pt x="364" y="291"/>
                    </a:cubicBezTo>
                    <a:cubicBezTo>
                      <a:pt x="395" y="291"/>
                      <a:pt x="420" y="267"/>
                      <a:pt x="420" y="236"/>
                    </a:cubicBezTo>
                    <a:cubicBezTo>
                      <a:pt x="420" y="173"/>
                      <a:pt x="420" y="173"/>
                      <a:pt x="420" y="173"/>
                    </a:cubicBezTo>
                    <a:cubicBezTo>
                      <a:pt x="420" y="122"/>
                      <a:pt x="412" y="79"/>
                      <a:pt x="396" y="43"/>
                    </a:cubicBezTo>
                    <a:cubicBezTo>
                      <a:pt x="389" y="27"/>
                      <a:pt x="380" y="13"/>
                      <a:pt x="37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sp>
        <p:nvSpPr>
          <p:cNvPr id="42" name="Right Triangle 41">
            <a:extLst>
              <a:ext uri="{FF2B5EF4-FFF2-40B4-BE49-F238E27FC236}">
                <a16:creationId xmlns:a16="http://schemas.microsoft.com/office/drawing/2014/main" id="{85523919-8DE0-4B5D-B8F9-43A5B1D89C68}"/>
              </a:ext>
            </a:extLst>
          </p:cNvPr>
          <p:cNvSpPr/>
          <p:nvPr/>
        </p:nvSpPr>
        <p:spPr>
          <a:xfrm rot="16200000">
            <a:off x="5548562" y="2158101"/>
            <a:ext cx="168443" cy="14036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6936036-FDBC-4108-B621-A26098F2E4E4}"/>
              </a:ext>
            </a:extLst>
          </p:cNvPr>
          <p:cNvSpPr/>
          <p:nvPr/>
        </p:nvSpPr>
        <p:spPr>
          <a:xfrm>
            <a:off x="5323115" y="3962791"/>
            <a:ext cx="3526246" cy="646331"/>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Apigee X with </a:t>
            </a:r>
            <a:r>
              <a:rPr lang="en-US" b="1" dirty="0">
                <a:solidFill>
                  <a:schemeClr val="tx1">
                    <a:lumMod val="75000"/>
                    <a:lumOff val="25000"/>
                  </a:schemeClr>
                </a:solidFill>
                <a:latin typeface="Segoe UI" panose="020B0502040204020203" pitchFamily="34" charset="0"/>
                <a:cs typeface="Segoe UI" panose="020B0502040204020203" pitchFamily="34" charset="0"/>
              </a:rPr>
              <a:t>3 </a:t>
            </a:r>
            <a:r>
              <a:rPr lang="en-US" sz="1400" dirty="0">
                <a:solidFill>
                  <a:schemeClr val="tx1">
                    <a:lumMod val="75000"/>
                    <a:lumOff val="25000"/>
                  </a:schemeClr>
                </a:solidFill>
                <a:latin typeface="Segoe UI" panose="020B0502040204020203" pitchFamily="34" charset="0"/>
                <a:cs typeface="Segoe UI" panose="020B0502040204020203" pitchFamily="34" charset="0"/>
              </a:rPr>
              <a:t>orgs, </a:t>
            </a:r>
            <a:r>
              <a:rPr lang="en-US" b="1" dirty="0">
                <a:solidFill>
                  <a:schemeClr val="tx1">
                    <a:lumMod val="75000"/>
                    <a:lumOff val="25000"/>
                  </a:schemeClr>
                </a:solidFill>
                <a:latin typeface="Segoe UI" panose="020B0502040204020203" pitchFamily="34" charset="0"/>
                <a:cs typeface="Segoe UI" panose="020B0502040204020203" pitchFamily="34" charset="0"/>
              </a:rPr>
              <a:t>7</a:t>
            </a:r>
            <a:r>
              <a:rPr lang="en-US" sz="1400" dirty="0">
                <a:solidFill>
                  <a:schemeClr val="tx1">
                    <a:lumMod val="75000"/>
                    <a:lumOff val="25000"/>
                  </a:schemeClr>
                </a:solidFill>
                <a:latin typeface="Segoe UI" panose="020B0502040204020203" pitchFamily="34" charset="0"/>
                <a:cs typeface="Segoe UI" panose="020B0502040204020203" pitchFamily="34" charset="0"/>
              </a:rPr>
              <a:t> environment groups, and </a:t>
            </a:r>
            <a:r>
              <a:rPr lang="en-US" b="1" dirty="0">
                <a:solidFill>
                  <a:schemeClr val="tx1">
                    <a:lumMod val="75000"/>
                    <a:lumOff val="25000"/>
                  </a:schemeClr>
                </a:solidFill>
                <a:latin typeface="Segoe UI" panose="020B0502040204020203" pitchFamily="34" charset="0"/>
                <a:cs typeface="Segoe UI" panose="020B0502040204020203" pitchFamily="34" charset="0"/>
              </a:rPr>
              <a:t>75</a:t>
            </a:r>
            <a:r>
              <a:rPr lang="en-US" sz="1400" dirty="0">
                <a:solidFill>
                  <a:schemeClr val="tx1">
                    <a:lumMod val="75000"/>
                    <a:lumOff val="25000"/>
                  </a:schemeClr>
                </a:solidFill>
                <a:latin typeface="Segoe UI" panose="020B0502040204020203" pitchFamily="34" charset="0"/>
                <a:cs typeface="Segoe UI" panose="020B0502040204020203" pitchFamily="34" charset="0"/>
              </a:rPr>
              <a:t> environments</a:t>
            </a:r>
          </a:p>
        </p:txBody>
      </p:sp>
      <p:sp>
        <p:nvSpPr>
          <p:cNvPr id="74" name="Rectangle 73">
            <a:extLst>
              <a:ext uri="{FF2B5EF4-FFF2-40B4-BE49-F238E27FC236}">
                <a16:creationId xmlns:a16="http://schemas.microsoft.com/office/drawing/2014/main" id="{D436C504-E96D-410D-82BD-41C7811F00D4}"/>
              </a:ext>
            </a:extLst>
          </p:cNvPr>
          <p:cNvSpPr/>
          <p:nvPr/>
        </p:nvSpPr>
        <p:spPr>
          <a:xfrm>
            <a:off x="9261987" y="3133323"/>
            <a:ext cx="2686617" cy="1569660"/>
          </a:xfrm>
          <a:prstGeom prst="rect">
            <a:avLst/>
          </a:prstGeom>
        </p:spPr>
        <p:txBody>
          <a:bodyPr wrap="square">
            <a:spAutoFit/>
          </a:bodyPr>
          <a:lstStyle/>
          <a:p>
            <a:pPr algn="ctr"/>
            <a:r>
              <a:rPr lang="en-US" sz="1600" b="1" dirty="0">
                <a:solidFill>
                  <a:schemeClr val="bg1"/>
                </a:solidFill>
                <a:latin typeface="Segoe UI" panose="020B0502040204020203" pitchFamily="34" charset="0"/>
                <a:cs typeface="Segoe UI" panose="020B0502040204020203" pitchFamily="34" charset="0"/>
              </a:rPr>
              <a:t>430</a:t>
            </a:r>
            <a:r>
              <a:rPr lang="en-US" sz="1400" dirty="0">
                <a:solidFill>
                  <a:schemeClr val="bg1"/>
                </a:solidFill>
                <a:latin typeface="Segoe UI" panose="020B0502040204020203" pitchFamily="34" charset="0"/>
                <a:cs typeface="Segoe UI" panose="020B0502040204020203" pitchFamily="34" charset="0"/>
              </a:rPr>
              <a:t> API proxies, </a:t>
            </a:r>
            <a:r>
              <a:rPr lang="en-US" sz="1600" b="1" dirty="0">
                <a:solidFill>
                  <a:schemeClr val="bg1"/>
                </a:solidFill>
                <a:latin typeface="Segoe UI" panose="020B0502040204020203" pitchFamily="34" charset="0"/>
                <a:cs typeface="Segoe UI" panose="020B0502040204020203" pitchFamily="34" charset="0"/>
              </a:rPr>
              <a:t>20</a:t>
            </a:r>
            <a:r>
              <a:rPr lang="en-US" sz="1400" dirty="0">
                <a:solidFill>
                  <a:schemeClr val="bg1"/>
                </a:solidFill>
                <a:latin typeface="Segoe UI" panose="020B0502040204020203" pitchFamily="34" charset="0"/>
                <a:cs typeface="Segoe UI" panose="020B0502040204020203" pitchFamily="34" charset="0"/>
              </a:rPr>
              <a:t> shared flow, </a:t>
            </a:r>
            <a:r>
              <a:rPr lang="en-US" sz="1600" b="1" dirty="0">
                <a:solidFill>
                  <a:schemeClr val="bg1"/>
                </a:solidFill>
                <a:latin typeface="Segoe UI" panose="020B0502040204020203" pitchFamily="34" charset="0"/>
                <a:cs typeface="Segoe UI" panose="020B0502040204020203" pitchFamily="34" charset="0"/>
              </a:rPr>
              <a:t>6</a:t>
            </a:r>
            <a:r>
              <a:rPr lang="en-US" sz="1400" dirty="0">
                <a:solidFill>
                  <a:schemeClr val="bg1"/>
                </a:solidFill>
                <a:latin typeface="Segoe UI" panose="020B0502040204020203" pitchFamily="34" charset="0"/>
                <a:cs typeface="Segoe UI" panose="020B0502040204020203" pitchFamily="34" charset="0"/>
              </a:rPr>
              <a:t> flow hooks, </a:t>
            </a:r>
            <a:r>
              <a:rPr lang="en-US" sz="1600" b="1" dirty="0">
                <a:solidFill>
                  <a:schemeClr val="bg1"/>
                </a:solidFill>
                <a:latin typeface="Segoe UI" panose="020B0502040204020203" pitchFamily="34" charset="0"/>
                <a:cs typeface="Segoe UI" panose="020B0502040204020203" pitchFamily="34" charset="0"/>
              </a:rPr>
              <a:t>124</a:t>
            </a:r>
            <a:r>
              <a:rPr lang="en-US" sz="1400" dirty="0">
                <a:solidFill>
                  <a:schemeClr val="bg1"/>
                </a:solidFill>
                <a:latin typeface="Segoe UI" panose="020B0502040204020203" pitchFamily="34" charset="0"/>
                <a:cs typeface="Segoe UI" panose="020B0502040204020203" pitchFamily="34" charset="0"/>
              </a:rPr>
              <a:t> KVMs, </a:t>
            </a:r>
            <a:r>
              <a:rPr lang="en-US" sz="1600" b="1" dirty="0">
                <a:solidFill>
                  <a:schemeClr val="bg1"/>
                </a:solidFill>
                <a:latin typeface="Segoe UI" panose="020B0502040204020203" pitchFamily="34" charset="0"/>
                <a:cs typeface="Segoe UI" panose="020B0502040204020203" pitchFamily="34" charset="0"/>
              </a:rPr>
              <a:t>423</a:t>
            </a:r>
            <a:r>
              <a:rPr lang="en-US" sz="1400" dirty="0">
                <a:solidFill>
                  <a:schemeClr val="bg1"/>
                </a:solidFill>
                <a:latin typeface="Segoe UI" panose="020B0502040204020203" pitchFamily="34" charset="0"/>
                <a:cs typeface="Segoe UI" panose="020B0502040204020203" pitchFamily="34" charset="0"/>
              </a:rPr>
              <a:t> API developers,</a:t>
            </a:r>
            <a:r>
              <a:rPr lang="en-US" sz="1600" b="1" dirty="0">
                <a:solidFill>
                  <a:schemeClr val="bg1"/>
                </a:solidFill>
                <a:latin typeface="Segoe UI" panose="020B0502040204020203" pitchFamily="34" charset="0"/>
                <a:cs typeface="Segoe UI" panose="020B0502040204020203" pitchFamily="34" charset="0"/>
              </a:rPr>
              <a:t>12400</a:t>
            </a:r>
            <a:r>
              <a:rPr lang="en-US" sz="1400" dirty="0">
                <a:solidFill>
                  <a:schemeClr val="bg1"/>
                </a:solidFill>
                <a:latin typeface="Segoe UI" panose="020B0502040204020203" pitchFamily="34" charset="0"/>
                <a:cs typeface="Segoe UI" panose="020B0502040204020203" pitchFamily="34" charset="0"/>
              </a:rPr>
              <a:t> consumer apps, </a:t>
            </a:r>
            <a:r>
              <a:rPr lang="en-US" sz="1600" b="1" dirty="0">
                <a:solidFill>
                  <a:schemeClr val="bg1"/>
                </a:solidFill>
                <a:latin typeface="Segoe UI" panose="020B0502040204020203" pitchFamily="34" charset="0"/>
                <a:cs typeface="Segoe UI" panose="020B0502040204020203" pitchFamily="34" charset="0"/>
              </a:rPr>
              <a:t>562</a:t>
            </a:r>
            <a:r>
              <a:rPr lang="en-US" sz="1400" dirty="0">
                <a:solidFill>
                  <a:schemeClr val="bg1"/>
                </a:solidFill>
                <a:latin typeface="Segoe UI" panose="020B0502040204020203" pitchFamily="34" charset="0"/>
                <a:cs typeface="Segoe UI" panose="020B0502040204020203" pitchFamily="34" charset="0"/>
              </a:rPr>
              <a:t> API products, </a:t>
            </a:r>
            <a:r>
              <a:rPr lang="en-US" sz="1600" b="1" dirty="0">
                <a:solidFill>
                  <a:schemeClr val="bg1"/>
                </a:solidFill>
                <a:latin typeface="Segoe UI" panose="020B0502040204020203" pitchFamily="34" charset="0"/>
                <a:cs typeface="Segoe UI" panose="020B0502040204020203" pitchFamily="34" charset="0"/>
              </a:rPr>
              <a:t>82</a:t>
            </a:r>
            <a:r>
              <a:rPr lang="en-US" sz="1400" dirty="0">
                <a:solidFill>
                  <a:schemeClr val="bg1"/>
                </a:solidFill>
                <a:latin typeface="Segoe UI" panose="020B0502040204020203" pitchFamily="34" charset="0"/>
                <a:cs typeface="Segoe UI" panose="020B0502040204020203" pitchFamily="34" charset="0"/>
              </a:rPr>
              <a:t> custom reports, and </a:t>
            </a:r>
            <a:r>
              <a:rPr lang="en-US" sz="1600" b="1" dirty="0">
                <a:solidFill>
                  <a:schemeClr val="bg1"/>
                </a:solidFill>
                <a:latin typeface="Segoe UI" panose="020B0502040204020203" pitchFamily="34" charset="0"/>
                <a:cs typeface="Segoe UI" panose="020B0502040204020203" pitchFamily="34" charset="0"/>
              </a:rPr>
              <a:t>5</a:t>
            </a:r>
            <a:r>
              <a:rPr lang="en-US" sz="1400" dirty="0">
                <a:solidFill>
                  <a:schemeClr val="bg1"/>
                </a:solidFill>
                <a:latin typeface="Segoe UI" panose="020B0502040204020203" pitchFamily="34" charset="0"/>
                <a:cs typeface="Segoe UI" panose="020B0502040204020203" pitchFamily="34" charset="0"/>
              </a:rPr>
              <a:t> custom user roles</a:t>
            </a:r>
          </a:p>
        </p:txBody>
      </p:sp>
      <p:sp>
        <p:nvSpPr>
          <p:cNvPr id="77" name="Rectangle 76">
            <a:extLst>
              <a:ext uri="{FF2B5EF4-FFF2-40B4-BE49-F238E27FC236}">
                <a16:creationId xmlns:a16="http://schemas.microsoft.com/office/drawing/2014/main" id="{913F16E3-0211-4087-8E5B-C9FE32EF9803}"/>
              </a:ext>
            </a:extLst>
          </p:cNvPr>
          <p:cNvSpPr/>
          <p:nvPr/>
        </p:nvSpPr>
        <p:spPr>
          <a:xfrm>
            <a:off x="5332457" y="5152776"/>
            <a:ext cx="1274820" cy="800219"/>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Average TPS for Platform </a:t>
            </a:r>
            <a:r>
              <a:rPr lang="en-US" b="1" dirty="0">
                <a:solidFill>
                  <a:schemeClr val="tx1">
                    <a:lumMod val="75000"/>
                    <a:lumOff val="25000"/>
                  </a:schemeClr>
                </a:solidFill>
                <a:latin typeface="Segoe UI" panose="020B0502040204020203" pitchFamily="34" charset="0"/>
                <a:cs typeface="Segoe UI" panose="020B0502040204020203" pitchFamily="34" charset="0"/>
              </a:rPr>
              <a:t>~500 TPS</a:t>
            </a:r>
            <a:endParaRPr 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78" name="Straight Connector 77">
            <a:extLst>
              <a:ext uri="{FF2B5EF4-FFF2-40B4-BE49-F238E27FC236}">
                <a16:creationId xmlns:a16="http://schemas.microsoft.com/office/drawing/2014/main" id="{F8EE0F00-F971-4E6A-8858-ECFDB92A5BF1}"/>
              </a:ext>
            </a:extLst>
          </p:cNvPr>
          <p:cNvCxnSpPr/>
          <p:nvPr/>
        </p:nvCxnSpPr>
        <p:spPr>
          <a:xfrm>
            <a:off x="6756400" y="5078362"/>
            <a:ext cx="0" cy="91440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79" name="Rectangle 78">
            <a:extLst>
              <a:ext uri="{FF2B5EF4-FFF2-40B4-BE49-F238E27FC236}">
                <a16:creationId xmlns:a16="http://schemas.microsoft.com/office/drawing/2014/main" id="{BBA9A2FF-C27A-4A3C-AB6C-A02C7690825D}"/>
              </a:ext>
            </a:extLst>
          </p:cNvPr>
          <p:cNvSpPr/>
          <p:nvPr/>
        </p:nvSpPr>
        <p:spPr>
          <a:xfrm>
            <a:off x="6884971" y="5242039"/>
            <a:ext cx="4719199" cy="523220"/>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GCP Cloud logging enabled, externalize API Analytics to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BigQuery</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DataStudio</a:t>
            </a:r>
            <a:r>
              <a:rPr lang="en-US" sz="1400" dirty="0">
                <a:solidFill>
                  <a:schemeClr val="tx1">
                    <a:lumMod val="75000"/>
                    <a:lumOff val="25000"/>
                  </a:schemeClr>
                </a:solidFill>
                <a:latin typeface="Segoe UI" panose="020B0502040204020203" pitchFamily="34" charset="0"/>
                <a:cs typeface="Segoe UI" panose="020B0502040204020203" pitchFamily="34" charset="0"/>
              </a:rPr>
              <a:t>, and Grafana-based dashboard</a:t>
            </a:r>
          </a:p>
        </p:txBody>
      </p:sp>
      <p:cxnSp>
        <p:nvCxnSpPr>
          <p:cNvPr id="80" name="Straight Connector 79">
            <a:extLst>
              <a:ext uri="{FF2B5EF4-FFF2-40B4-BE49-F238E27FC236}">
                <a16:creationId xmlns:a16="http://schemas.microsoft.com/office/drawing/2014/main" id="{FAFBD76F-8D61-49C1-927E-AB1C816736F6}"/>
              </a:ext>
            </a:extLst>
          </p:cNvPr>
          <p:cNvCxnSpPr>
            <a:cxnSpLocks/>
          </p:cNvCxnSpPr>
          <p:nvPr/>
        </p:nvCxnSpPr>
        <p:spPr>
          <a:xfrm flipH="1">
            <a:off x="5285433" y="4903013"/>
            <a:ext cx="342594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CC34938C-760D-4BF7-A660-B0897509753F}"/>
              </a:ext>
            </a:extLst>
          </p:cNvPr>
          <p:cNvGrpSpPr/>
          <p:nvPr/>
        </p:nvGrpSpPr>
        <p:grpSpPr>
          <a:xfrm>
            <a:off x="4877629" y="3119120"/>
            <a:ext cx="3515360" cy="558800"/>
            <a:chOff x="4886960" y="3119120"/>
            <a:chExt cx="3515360" cy="558800"/>
          </a:xfrm>
        </p:grpSpPr>
        <p:sp>
          <p:nvSpPr>
            <p:cNvPr id="49" name="Rectangle 48">
              <a:extLst>
                <a:ext uri="{FF2B5EF4-FFF2-40B4-BE49-F238E27FC236}">
                  <a16:creationId xmlns:a16="http://schemas.microsoft.com/office/drawing/2014/main" id="{EEA34009-E147-42D4-9FB8-6AE866AA1B82}"/>
                </a:ext>
              </a:extLst>
            </p:cNvPr>
            <p:cNvSpPr/>
            <p:nvPr/>
          </p:nvSpPr>
          <p:spPr>
            <a:xfrm>
              <a:off x="4886960" y="3119120"/>
              <a:ext cx="351536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D78EB7D4-3CDC-499F-A1ED-EE4A0B250ACC}"/>
                </a:ext>
              </a:extLst>
            </p:cNvPr>
            <p:cNvSpPr txBox="1"/>
            <p:nvPr/>
          </p:nvSpPr>
          <p:spPr>
            <a:xfrm>
              <a:off x="5844410" y="3212913"/>
              <a:ext cx="1999110" cy="369332"/>
            </a:xfrm>
            <a:prstGeom prst="rect">
              <a:avLst/>
            </a:prstGeom>
            <a:noFill/>
            <a:ln>
              <a:noFill/>
            </a:ln>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Target Landscape</a:t>
              </a:r>
            </a:p>
          </p:txBody>
        </p:sp>
        <p:grpSp>
          <p:nvGrpSpPr>
            <p:cNvPr id="98" name="Group 97">
              <a:extLst>
                <a:ext uri="{FF2B5EF4-FFF2-40B4-BE49-F238E27FC236}">
                  <a16:creationId xmlns:a16="http://schemas.microsoft.com/office/drawing/2014/main" id="{1DF75945-7D91-4E1A-A140-042AFF67CA10}"/>
                </a:ext>
              </a:extLst>
            </p:cNvPr>
            <p:cNvGrpSpPr/>
            <p:nvPr/>
          </p:nvGrpSpPr>
          <p:grpSpPr>
            <a:xfrm>
              <a:off x="5276014" y="3187795"/>
              <a:ext cx="392679" cy="400958"/>
              <a:chOff x="12519025" y="3106738"/>
              <a:chExt cx="527051" cy="538163"/>
            </a:xfrm>
            <a:solidFill>
              <a:schemeClr val="bg1"/>
            </a:solidFill>
          </p:grpSpPr>
          <p:sp>
            <p:nvSpPr>
              <p:cNvPr id="99" name="Freeform 23">
                <a:extLst>
                  <a:ext uri="{FF2B5EF4-FFF2-40B4-BE49-F238E27FC236}">
                    <a16:creationId xmlns:a16="http://schemas.microsoft.com/office/drawing/2014/main" id="{0386A779-E852-4943-B34C-7A80FDAF3E00}"/>
                  </a:ext>
                </a:extLst>
              </p:cNvPr>
              <p:cNvSpPr>
                <a:spLocks noEditPoints="1"/>
              </p:cNvSpPr>
              <p:nvPr/>
            </p:nvSpPr>
            <p:spPr bwMode="auto">
              <a:xfrm>
                <a:off x="12519025" y="3106738"/>
                <a:ext cx="527051" cy="538163"/>
              </a:xfrm>
              <a:custGeom>
                <a:avLst/>
                <a:gdLst>
                  <a:gd name="T0" fmla="*/ 2873 w 3912"/>
                  <a:gd name="T1" fmla="*/ 1741 h 3984"/>
                  <a:gd name="T2" fmla="*/ 2724 w 3912"/>
                  <a:gd name="T3" fmla="*/ 2036 h 3984"/>
                  <a:gd name="T4" fmla="*/ 3339 w 3912"/>
                  <a:gd name="T5" fmla="*/ 2414 h 3984"/>
                  <a:gd name="T6" fmla="*/ 3884 w 3912"/>
                  <a:gd name="T7" fmla="*/ 3962 h 3984"/>
                  <a:gd name="T8" fmla="*/ 2937 w 3912"/>
                  <a:gd name="T9" fmla="*/ 3469 h 3984"/>
                  <a:gd name="T10" fmla="*/ 2009 w 3912"/>
                  <a:gd name="T11" fmla="*/ 3954 h 3984"/>
                  <a:gd name="T12" fmla="*/ 1042 w 3912"/>
                  <a:gd name="T13" fmla="*/ 3467 h 3984"/>
                  <a:gd name="T14" fmla="*/ 107 w 3912"/>
                  <a:gd name="T15" fmla="*/ 3959 h 3984"/>
                  <a:gd name="T16" fmla="*/ 17 w 3912"/>
                  <a:gd name="T17" fmla="*/ 3878 h 3984"/>
                  <a:gd name="T18" fmla="*/ 570 w 3912"/>
                  <a:gd name="T19" fmla="*/ 2420 h 3984"/>
                  <a:gd name="T20" fmla="*/ 1185 w 3912"/>
                  <a:gd name="T21" fmla="*/ 2038 h 3984"/>
                  <a:gd name="T22" fmla="*/ 1008 w 3912"/>
                  <a:gd name="T23" fmla="*/ 1688 h 3984"/>
                  <a:gd name="T24" fmla="*/ 3020 w 3912"/>
                  <a:gd name="T25" fmla="*/ 946 h 3984"/>
                  <a:gd name="T26" fmla="*/ 985 w 3912"/>
                  <a:gd name="T27" fmla="*/ 1160 h 3984"/>
                  <a:gd name="T28" fmla="*/ 1892 w 3912"/>
                  <a:gd name="T29" fmla="*/ 2881 h 3984"/>
                  <a:gd name="T30" fmla="*/ 2769 w 3912"/>
                  <a:gd name="T31" fmla="*/ 1691 h 3984"/>
                  <a:gd name="T32" fmla="*/ 1815 w 3912"/>
                  <a:gd name="T33" fmla="*/ 199 h 3984"/>
                  <a:gd name="T34" fmla="*/ 1212 w 3912"/>
                  <a:gd name="T35" fmla="*/ 2156 h 3984"/>
                  <a:gd name="T36" fmla="*/ 702 w 3912"/>
                  <a:gd name="T37" fmla="*/ 2440 h 3984"/>
                  <a:gd name="T38" fmla="*/ 282 w 3912"/>
                  <a:gd name="T39" fmla="*/ 3501 h 3984"/>
                  <a:gd name="T40" fmla="*/ 197 w 3912"/>
                  <a:gd name="T41" fmla="*/ 3777 h 3984"/>
                  <a:gd name="T42" fmla="*/ 965 w 3912"/>
                  <a:gd name="T43" fmla="*/ 3318 h 3984"/>
                  <a:gd name="T44" fmla="*/ 1142 w 3912"/>
                  <a:gd name="T45" fmla="*/ 2770 h 3984"/>
                  <a:gd name="T46" fmla="*/ 1081 w 3912"/>
                  <a:gd name="T47" fmla="*/ 3316 h 3984"/>
                  <a:gd name="T48" fmla="*/ 1856 w 3912"/>
                  <a:gd name="T49" fmla="*/ 3795 h 3984"/>
                  <a:gd name="T50" fmla="*/ 1898 w 3912"/>
                  <a:gd name="T51" fmla="*/ 3055 h 3984"/>
                  <a:gd name="T52" fmla="*/ 1799 w 3912"/>
                  <a:gd name="T53" fmla="*/ 2948 h 3984"/>
                  <a:gd name="T54" fmla="*/ 1321 w 3912"/>
                  <a:gd name="T55" fmla="*/ 2193 h 3984"/>
                  <a:gd name="T56" fmla="*/ 1233 w 3912"/>
                  <a:gd name="T57" fmla="*/ 2605 h 3984"/>
                  <a:gd name="T58" fmla="*/ 1123 w 3912"/>
                  <a:gd name="T59" fmla="*/ 2578 h 3984"/>
                  <a:gd name="T60" fmla="*/ 1212 w 3912"/>
                  <a:gd name="T61" fmla="*/ 2156 h 3984"/>
                  <a:gd name="T62" fmla="*/ 2051 w 3912"/>
                  <a:gd name="T63" fmla="*/ 3798 h 3984"/>
                  <a:gd name="T64" fmla="*/ 2829 w 3912"/>
                  <a:gd name="T65" fmla="*/ 3314 h 3984"/>
                  <a:gd name="T66" fmla="*/ 2589 w 3912"/>
                  <a:gd name="T67" fmla="*/ 2193 h 3984"/>
                  <a:gd name="T68" fmla="*/ 2115 w 3912"/>
                  <a:gd name="T69" fmla="*/ 2944 h 3984"/>
                  <a:gd name="T70" fmla="*/ 2012 w 3912"/>
                  <a:gd name="T71" fmla="*/ 3073 h 3984"/>
                  <a:gd name="T72" fmla="*/ 2017 w 3912"/>
                  <a:gd name="T73" fmla="*/ 3814 h 3984"/>
                  <a:gd name="T74" fmla="*/ 3727 w 3912"/>
                  <a:gd name="T75" fmla="*/ 3760 h 3984"/>
                  <a:gd name="T76" fmla="*/ 3203 w 3912"/>
                  <a:gd name="T77" fmla="*/ 2436 h 3984"/>
                  <a:gd name="T78" fmla="*/ 2701 w 3912"/>
                  <a:gd name="T79" fmla="*/ 2154 h 3984"/>
                  <a:gd name="T80" fmla="*/ 2927 w 3912"/>
                  <a:gd name="T81" fmla="*/ 3237 h 3984"/>
                  <a:gd name="T82" fmla="*/ 3736 w 3912"/>
                  <a:gd name="T83" fmla="*/ 3789 h 3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2" h="3984">
                    <a:moveTo>
                      <a:pt x="3040" y="1165"/>
                    </a:moveTo>
                    <a:cubicBezTo>
                      <a:pt x="3039" y="1373"/>
                      <a:pt x="2983" y="1565"/>
                      <a:pt x="2873" y="1741"/>
                    </a:cubicBezTo>
                    <a:cubicBezTo>
                      <a:pt x="2820" y="1826"/>
                      <a:pt x="2767" y="1911"/>
                      <a:pt x="2712" y="1994"/>
                    </a:cubicBezTo>
                    <a:cubicBezTo>
                      <a:pt x="2698" y="2016"/>
                      <a:pt x="2703" y="2025"/>
                      <a:pt x="2724" y="2036"/>
                    </a:cubicBezTo>
                    <a:cubicBezTo>
                      <a:pt x="2910" y="2140"/>
                      <a:pt x="3096" y="2246"/>
                      <a:pt x="3283" y="2350"/>
                    </a:cubicBezTo>
                    <a:cubicBezTo>
                      <a:pt x="3310" y="2366"/>
                      <a:pt x="3328" y="2385"/>
                      <a:pt x="3339" y="2414"/>
                    </a:cubicBezTo>
                    <a:cubicBezTo>
                      <a:pt x="3524" y="2902"/>
                      <a:pt x="3709" y="3391"/>
                      <a:pt x="3895" y="3879"/>
                    </a:cubicBezTo>
                    <a:cubicBezTo>
                      <a:pt x="3906" y="3909"/>
                      <a:pt x="3912" y="3938"/>
                      <a:pt x="3884" y="3962"/>
                    </a:cubicBezTo>
                    <a:cubicBezTo>
                      <a:pt x="3856" y="3984"/>
                      <a:pt x="3830" y="3973"/>
                      <a:pt x="3803" y="3958"/>
                    </a:cubicBezTo>
                    <a:cubicBezTo>
                      <a:pt x="3514" y="3795"/>
                      <a:pt x="3225" y="3633"/>
                      <a:pt x="2937" y="3469"/>
                    </a:cubicBezTo>
                    <a:cubicBezTo>
                      <a:pt x="2912" y="3455"/>
                      <a:pt x="2894" y="3453"/>
                      <a:pt x="2869" y="3468"/>
                    </a:cubicBezTo>
                    <a:cubicBezTo>
                      <a:pt x="2583" y="3631"/>
                      <a:pt x="2295" y="3791"/>
                      <a:pt x="2009" y="3954"/>
                    </a:cubicBezTo>
                    <a:cubicBezTo>
                      <a:pt x="1970" y="3976"/>
                      <a:pt x="1940" y="3976"/>
                      <a:pt x="1901" y="3953"/>
                    </a:cubicBezTo>
                    <a:cubicBezTo>
                      <a:pt x="1615" y="3791"/>
                      <a:pt x="1328" y="3630"/>
                      <a:pt x="1042" y="3467"/>
                    </a:cubicBezTo>
                    <a:cubicBezTo>
                      <a:pt x="1018" y="3454"/>
                      <a:pt x="1001" y="3454"/>
                      <a:pt x="977" y="3468"/>
                    </a:cubicBezTo>
                    <a:cubicBezTo>
                      <a:pt x="688" y="3632"/>
                      <a:pt x="397" y="3795"/>
                      <a:pt x="107" y="3959"/>
                    </a:cubicBezTo>
                    <a:cubicBezTo>
                      <a:pt x="65" y="3983"/>
                      <a:pt x="34" y="3978"/>
                      <a:pt x="14" y="3947"/>
                    </a:cubicBezTo>
                    <a:cubicBezTo>
                      <a:pt x="0" y="3923"/>
                      <a:pt x="8" y="3901"/>
                      <a:pt x="17" y="3878"/>
                    </a:cubicBezTo>
                    <a:cubicBezTo>
                      <a:pt x="136" y="3564"/>
                      <a:pt x="256" y="3249"/>
                      <a:pt x="375" y="2935"/>
                    </a:cubicBezTo>
                    <a:cubicBezTo>
                      <a:pt x="440" y="2763"/>
                      <a:pt x="506" y="2592"/>
                      <a:pt x="570" y="2420"/>
                    </a:cubicBezTo>
                    <a:cubicBezTo>
                      <a:pt x="582" y="2387"/>
                      <a:pt x="601" y="2365"/>
                      <a:pt x="632" y="2348"/>
                    </a:cubicBezTo>
                    <a:cubicBezTo>
                      <a:pt x="817" y="2246"/>
                      <a:pt x="1000" y="2141"/>
                      <a:pt x="1185" y="2038"/>
                    </a:cubicBezTo>
                    <a:cubicBezTo>
                      <a:pt x="1211" y="2024"/>
                      <a:pt x="1212" y="2015"/>
                      <a:pt x="1196" y="1991"/>
                    </a:cubicBezTo>
                    <a:cubicBezTo>
                      <a:pt x="1132" y="1891"/>
                      <a:pt x="1066" y="1791"/>
                      <a:pt x="1008" y="1688"/>
                    </a:cubicBezTo>
                    <a:cubicBezTo>
                      <a:pt x="641" y="1035"/>
                      <a:pt x="1045" y="204"/>
                      <a:pt x="1784" y="90"/>
                    </a:cubicBezTo>
                    <a:cubicBezTo>
                      <a:pt x="2362" y="0"/>
                      <a:pt x="2903" y="374"/>
                      <a:pt x="3020" y="946"/>
                    </a:cubicBezTo>
                    <a:cubicBezTo>
                      <a:pt x="3034" y="1018"/>
                      <a:pt x="3040" y="1091"/>
                      <a:pt x="3040" y="1165"/>
                    </a:cubicBezTo>
                    <a:close/>
                    <a:moveTo>
                      <a:pt x="985" y="1160"/>
                    </a:moveTo>
                    <a:cubicBezTo>
                      <a:pt x="983" y="1345"/>
                      <a:pt x="1036" y="1523"/>
                      <a:pt x="1142" y="1692"/>
                    </a:cubicBezTo>
                    <a:cubicBezTo>
                      <a:pt x="1392" y="2088"/>
                      <a:pt x="1642" y="2485"/>
                      <a:pt x="1892" y="2881"/>
                    </a:cubicBezTo>
                    <a:cubicBezTo>
                      <a:pt x="1936" y="2950"/>
                      <a:pt x="1975" y="2949"/>
                      <a:pt x="2019" y="2880"/>
                    </a:cubicBezTo>
                    <a:cubicBezTo>
                      <a:pt x="2269" y="2484"/>
                      <a:pt x="2519" y="2088"/>
                      <a:pt x="2769" y="1691"/>
                    </a:cubicBezTo>
                    <a:cubicBezTo>
                      <a:pt x="2909" y="1470"/>
                      <a:pt x="2954" y="1231"/>
                      <a:pt x="2908" y="974"/>
                    </a:cubicBezTo>
                    <a:cubicBezTo>
                      <a:pt x="2818" y="475"/>
                      <a:pt x="2317" y="119"/>
                      <a:pt x="1815" y="199"/>
                    </a:cubicBezTo>
                    <a:cubicBezTo>
                      <a:pt x="1333" y="276"/>
                      <a:pt x="989" y="675"/>
                      <a:pt x="985" y="1160"/>
                    </a:cubicBezTo>
                    <a:close/>
                    <a:moveTo>
                      <a:pt x="1212" y="2156"/>
                    </a:moveTo>
                    <a:cubicBezTo>
                      <a:pt x="1200" y="2161"/>
                      <a:pt x="1194" y="2164"/>
                      <a:pt x="1188" y="2167"/>
                    </a:cubicBezTo>
                    <a:cubicBezTo>
                      <a:pt x="1026" y="2258"/>
                      <a:pt x="864" y="2350"/>
                      <a:pt x="702" y="2440"/>
                    </a:cubicBezTo>
                    <a:cubicBezTo>
                      <a:pt x="683" y="2451"/>
                      <a:pt x="675" y="2465"/>
                      <a:pt x="669" y="2483"/>
                    </a:cubicBezTo>
                    <a:cubicBezTo>
                      <a:pt x="540" y="2823"/>
                      <a:pt x="411" y="3162"/>
                      <a:pt x="282" y="3501"/>
                    </a:cubicBezTo>
                    <a:cubicBezTo>
                      <a:pt x="247" y="3594"/>
                      <a:pt x="212" y="3687"/>
                      <a:pt x="177" y="3780"/>
                    </a:cubicBezTo>
                    <a:cubicBezTo>
                      <a:pt x="188" y="3786"/>
                      <a:pt x="192" y="3779"/>
                      <a:pt x="197" y="3777"/>
                    </a:cubicBezTo>
                    <a:cubicBezTo>
                      <a:pt x="444" y="3638"/>
                      <a:pt x="691" y="3498"/>
                      <a:pt x="938" y="3360"/>
                    </a:cubicBezTo>
                    <a:cubicBezTo>
                      <a:pt x="957" y="3349"/>
                      <a:pt x="962" y="3336"/>
                      <a:pt x="965" y="3318"/>
                    </a:cubicBezTo>
                    <a:cubicBezTo>
                      <a:pt x="1000" y="3153"/>
                      <a:pt x="1035" y="2988"/>
                      <a:pt x="1071" y="2823"/>
                    </a:cubicBezTo>
                    <a:cubicBezTo>
                      <a:pt x="1080" y="2780"/>
                      <a:pt x="1107" y="2761"/>
                      <a:pt x="1142" y="2770"/>
                    </a:cubicBezTo>
                    <a:cubicBezTo>
                      <a:pt x="1176" y="2778"/>
                      <a:pt x="1190" y="2806"/>
                      <a:pt x="1181" y="2848"/>
                    </a:cubicBezTo>
                    <a:cubicBezTo>
                      <a:pt x="1148" y="3004"/>
                      <a:pt x="1116" y="3160"/>
                      <a:pt x="1081" y="3316"/>
                    </a:cubicBezTo>
                    <a:cubicBezTo>
                      <a:pt x="1075" y="3345"/>
                      <a:pt x="1080" y="3360"/>
                      <a:pt x="1108" y="3375"/>
                    </a:cubicBezTo>
                    <a:cubicBezTo>
                      <a:pt x="1357" y="3514"/>
                      <a:pt x="1606" y="3655"/>
                      <a:pt x="1856" y="3795"/>
                    </a:cubicBezTo>
                    <a:cubicBezTo>
                      <a:pt x="1868" y="3802"/>
                      <a:pt x="1879" y="3814"/>
                      <a:pt x="1898" y="3813"/>
                    </a:cubicBezTo>
                    <a:cubicBezTo>
                      <a:pt x="1898" y="3560"/>
                      <a:pt x="1898" y="3307"/>
                      <a:pt x="1898" y="3055"/>
                    </a:cubicBezTo>
                    <a:cubicBezTo>
                      <a:pt x="1898" y="3042"/>
                      <a:pt x="1895" y="3034"/>
                      <a:pt x="1882" y="3029"/>
                    </a:cubicBezTo>
                    <a:cubicBezTo>
                      <a:pt x="1845" y="3012"/>
                      <a:pt x="1820" y="2982"/>
                      <a:pt x="1799" y="2948"/>
                    </a:cubicBezTo>
                    <a:cubicBezTo>
                      <a:pt x="1649" y="2709"/>
                      <a:pt x="1498" y="2470"/>
                      <a:pt x="1347" y="2231"/>
                    </a:cubicBezTo>
                    <a:cubicBezTo>
                      <a:pt x="1340" y="2220"/>
                      <a:pt x="1332" y="2209"/>
                      <a:pt x="1321" y="2193"/>
                    </a:cubicBezTo>
                    <a:cubicBezTo>
                      <a:pt x="1308" y="2254"/>
                      <a:pt x="1297" y="2307"/>
                      <a:pt x="1286" y="2360"/>
                    </a:cubicBezTo>
                    <a:cubicBezTo>
                      <a:pt x="1268" y="2441"/>
                      <a:pt x="1251" y="2523"/>
                      <a:pt x="1233" y="2605"/>
                    </a:cubicBezTo>
                    <a:cubicBezTo>
                      <a:pt x="1224" y="2645"/>
                      <a:pt x="1196" y="2664"/>
                      <a:pt x="1163" y="2656"/>
                    </a:cubicBezTo>
                    <a:cubicBezTo>
                      <a:pt x="1129" y="2649"/>
                      <a:pt x="1114" y="2619"/>
                      <a:pt x="1123" y="2578"/>
                    </a:cubicBezTo>
                    <a:cubicBezTo>
                      <a:pt x="1125" y="2567"/>
                      <a:pt x="1127" y="2556"/>
                      <a:pt x="1129" y="2545"/>
                    </a:cubicBezTo>
                    <a:cubicBezTo>
                      <a:pt x="1156" y="2418"/>
                      <a:pt x="1183" y="2290"/>
                      <a:pt x="1212" y="2156"/>
                    </a:cubicBezTo>
                    <a:close/>
                    <a:moveTo>
                      <a:pt x="2017" y="3814"/>
                    </a:moveTo>
                    <a:cubicBezTo>
                      <a:pt x="2031" y="3814"/>
                      <a:pt x="2040" y="3804"/>
                      <a:pt x="2051" y="3798"/>
                    </a:cubicBezTo>
                    <a:cubicBezTo>
                      <a:pt x="2301" y="3658"/>
                      <a:pt x="2551" y="3516"/>
                      <a:pt x="2802" y="3376"/>
                    </a:cubicBezTo>
                    <a:cubicBezTo>
                      <a:pt x="2831" y="3360"/>
                      <a:pt x="2836" y="3344"/>
                      <a:pt x="2829" y="3314"/>
                    </a:cubicBezTo>
                    <a:cubicBezTo>
                      <a:pt x="2763" y="3006"/>
                      <a:pt x="2698" y="2698"/>
                      <a:pt x="2632" y="2390"/>
                    </a:cubicBezTo>
                    <a:cubicBezTo>
                      <a:pt x="2619" y="2326"/>
                      <a:pt x="2605" y="2263"/>
                      <a:pt x="2589" y="2193"/>
                    </a:cubicBezTo>
                    <a:cubicBezTo>
                      <a:pt x="2578" y="2210"/>
                      <a:pt x="2571" y="2220"/>
                      <a:pt x="2564" y="2231"/>
                    </a:cubicBezTo>
                    <a:cubicBezTo>
                      <a:pt x="2414" y="2468"/>
                      <a:pt x="2264" y="2706"/>
                      <a:pt x="2115" y="2944"/>
                    </a:cubicBezTo>
                    <a:cubicBezTo>
                      <a:pt x="2095" y="2974"/>
                      <a:pt x="2076" y="3006"/>
                      <a:pt x="2043" y="3021"/>
                    </a:cubicBezTo>
                    <a:cubicBezTo>
                      <a:pt x="2018" y="3032"/>
                      <a:pt x="2012" y="3047"/>
                      <a:pt x="2012" y="3073"/>
                    </a:cubicBezTo>
                    <a:cubicBezTo>
                      <a:pt x="2013" y="3308"/>
                      <a:pt x="2013" y="3542"/>
                      <a:pt x="2013" y="3777"/>
                    </a:cubicBezTo>
                    <a:cubicBezTo>
                      <a:pt x="2013" y="3789"/>
                      <a:pt x="2009" y="3802"/>
                      <a:pt x="2017" y="3814"/>
                    </a:cubicBezTo>
                    <a:close/>
                    <a:moveTo>
                      <a:pt x="3736" y="3789"/>
                    </a:moveTo>
                    <a:cubicBezTo>
                      <a:pt x="3731" y="3773"/>
                      <a:pt x="3729" y="3766"/>
                      <a:pt x="3727" y="3760"/>
                    </a:cubicBezTo>
                    <a:cubicBezTo>
                      <a:pt x="3565" y="3332"/>
                      <a:pt x="3402" y="2904"/>
                      <a:pt x="3240" y="2476"/>
                    </a:cubicBezTo>
                    <a:cubicBezTo>
                      <a:pt x="3233" y="2456"/>
                      <a:pt x="3220" y="2446"/>
                      <a:pt x="3203" y="2436"/>
                    </a:cubicBezTo>
                    <a:cubicBezTo>
                      <a:pt x="3091" y="2374"/>
                      <a:pt x="2980" y="2311"/>
                      <a:pt x="2869" y="2248"/>
                    </a:cubicBezTo>
                    <a:cubicBezTo>
                      <a:pt x="2814" y="2218"/>
                      <a:pt x="2759" y="2187"/>
                      <a:pt x="2701" y="2154"/>
                    </a:cubicBezTo>
                    <a:cubicBezTo>
                      <a:pt x="2702" y="2167"/>
                      <a:pt x="2703" y="2174"/>
                      <a:pt x="2704" y="2182"/>
                    </a:cubicBezTo>
                    <a:cubicBezTo>
                      <a:pt x="2779" y="2533"/>
                      <a:pt x="2857" y="2884"/>
                      <a:pt x="2927" y="3237"/>
                    </a:cubicBezTo>
                    <a:cubicBezTo>
                      <a:pt x="2943" y="3317"/>
                      <a:pt x="2975" y="3365"/>
                      <a:pt x="3048" y="3404"/>
                    </a:cubicBezTo>
                    <a:cubicBezTo>
                      <a:pt x="3277" y="3526"/>
                      <a:pt x="3501" y="3657"/>
                      <a:pt x="3736" y="37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0" name="Freeform 28">
                <a:extLst>
                  <a:ext uri="{FF2B5EF4-FFF2-40B4-BE49-F238E27FC236}">
                    <a16:creationId xmlns:a16="http://schemas.microsoft.com/office/drawing/2014/main" id="{DCDCB679-09F2-4571-B6FE-D4053995A5A8}"/>
                  </a:ext>
                </a:extLst>
              </p:cNvPr>
              <p:cNvSpPr>
                <a:spLocks noEditPoints="1"/>
              </p:cNvSpPr>
              <p:nvPr/>
            </p:nvSpPr>
            <p:spPr bwMode="auto">
              <a:xfrm>
                <a:off x="12696825" y="3178176"/>
                <a:ext cx="169863" cy="169863"/>
              </a:xfrm>
              <a:custGeom>
                <a:avLst/>
                <a:gdLst>
                  <a:gd name="T0" fmla="*/ 1258 w 1258"/>
                  <a:gd name="T1" fmla="*/ 630 h 1259"/>
                  <a:gd name="T2" fmla="*/ 628 w 1258"/>
                  <a:gd name="T3" fmla="*/ 1258 h 1259"/>
                  <a:gd name="T4" fmla="*/ 1 w 1258"/>
                  <a:gd name="T5" fmla="*/ 627 h 1259"/>
                  <a:gd name="T6" fmla="*/ 633 w 1258"/>
                  <a:gd name="T7" fmla="*/ 1 h 1259"/>
                  <a:gd name="T8" fmla="*/ 1258 w 1258"/>
                  <a:gd name="T9" fmla="*/ 630 h 1259"/>
                  <a:gd name="T10" fmla="*/ 116 w 1258"/>
                  <a:gd name="T11" fmla="*/ 630 h 1259"/>
                  <a:gd name="T12" fmla="*/ 628 w 1258"/>
                  <a:gd name="T13" fmla="*/ 1144 h 1259"/>
                  <a:gd name="T14" fmla="*/ 1143 w 1258"/>
                  <a:gd name="T15" fmla="*/ 629 h 1259"/>
                  <a:gd name="T16" fmla="*/ 627 w 1258"/>
                  <a:gd name="T17" fmla="*/ 116 h 1259"/>
                  <a:gd name="T18" fmla="*/ 116 w 1258"/>
                  <a:gd name="T19" fmla="*/ 630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259">
                    <a:moveTo>
                      <a:pt x="1258" y="630"/>
                    </a:moveTo>
                    <a:cubicBezTo>
                      <a:pt x="1257" y="977"/>
                      <a:pt x="975" y="1259"/>
                      <a:pt x="628" y="1258"/>
                    </a:cubicBezTo>
                    <a:cubicBezTo>
                      <a:pt x="282" y="1258"/>
                      <a:pt x="0" y="973"/>
                      <a:pt x="1" y="627"/>
                    </a:cubicBezTo>
                    <a:cubicBezTo>
                      <a:pt x="3" y="280"/>
                      <a:pt x="285" y="0"/>
                      <a:pt x="633" y="1"/>
                    </a:cubicBezTo>
                    <a:cubicBezTo>
                      <a:pt x="977" y="2"/>
                      <a:pt x="1258" y="285"/>
                      <a:pt x="1258" y="630"/>
                    </a:cubicBezTo>
                    <a:close/>
                    <a:moveTo>
                      <a:pt x="116" y="630"/>
                    </a:moveTo>
                    <a:cubicBezTo>
                      <a:pt x="116" y="913"/>
                      <a:pt x="346" y="1143"/>
                      <a:pt x="628" y="1144"/>
                    </a:cubicBezTo>
                    <a:cubicBezTo>
                      <a:pt x="912" y="1144"/>
                      <a:pt x="1144" y="913"/>
                      <a:pt x="1143" y="629"/>
                    </a:cubicBezTo>
                    <a:cubicBezTo>
                      <a:pt x="1143" y="345"/>
                      <a:pt x="912" y="115"/>
                      <a:pt x="627" y="116"/>
                    </a:cubicBezTo>
                    <a:cubicBezTo>
                      <a:pt x="345" y="116"/>
                      <a:pt x="116" y="347"/>
                      <a:pt x="116" y="6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1" name="Freeform 30">
                <a:extLst>
                  <a:ext uri="{FF2B5EF4-FFF2-40B4-BE49-F238E27FC236}">
                    <a16:creationId xmlns:a16="http://schemas.microsoft.com/office/drawing/2014/main" id="{7AB1DFC4-2D0D-43D7-B4CC-E2E5C4E2B2D8}"/>
                  </a:ext>
                </a:extLst>
              </p:cNvPr>
              <p:cNvSpPr>
                <a:spLocks noEditPoints="1"/>
              </p:cNvSpPr>
              <p:nvPr/>
            </p:nvSpPr>
            <p:spPr bwMode="auto">
              <a:xfrm>
                <a:off x="12728575" y="3208338"/>
                <a:ext cx="107950" cy="107950"/>
              </a:xfrm>
              <a:custGeom>
                <a:avLst/>
                <a:gdLst>
                  <a:gd name="T0" fmla="*/ 800 w 801"/>
                  <a:gd name="T1" fmla="*/ 399 h 800"/>
                  <a:gd name="T2" fmla="*/ 402 w 801"/>
                  <a:gd name="T3" fmla="*/ 799 h 800"/>
                  <a:gd name="T4" fmla="*/ 1 w 801"/>
                  <a:gd name="T5" fmla="*/ 398 h 800"/>
                  <a:gd name="T6" fmla="*/ 401 w 801"/>
                  <a:gd name="T7" fmla="*/ 0 h 800"/>
                  <a:gd name="T8" fmla="*/ 800 w 801"/>
                  <a:gd name="T9" fmla="*/ 399 h 800"/>
                  <a:gd name="T10" fmla="*/ 115 w 801"/>
                  <a:gd name="T11" fmla="*/ 399 h 800"/>
                  <a:gd name="T12" fmla="*/ 400 w 801"/>
                  <a:gd name="T13" fmla="*/ 685 h 800"/>
                  <a:gd name="T14" fmla="*/ 686 w 801"/>
                  <a:gd name="T15" fmla="*/ 400 h 800"/>
                  <a:gd name="T16" fmla="*/ 401 w 801"/>
                  <a:gd name="T17" fmla="*/ 114 h 800"/>
                  <a:gd name="T18" fmla="*/ 115 w 801"/>
                  <a:gd name="T19" fmla="*/ 39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1" h="800">
                    <a:moveTo>
                      <a:pt x="800" y="399"/>
                    </a:moveTo>
                    <a:cubicBezTo>
                      <a:pt x="801" y="618"/>
                      <a:pt x="622" y="799"/>
                      <a:pt x="402" y="799"/>
                    </a:cubicBezTo>
                    <a:cubicBezTo>
                      <a:pt x="181" y="800"/>
                      <a:pt x="0" y="619"/>
                      <a:pt x="1" y="398"/>
                    </a:cubicBezTo>
                    <a:cubicBezTo>
                      <a:pt x="2" y="178"/>
                      <a:pt x="181" y="0"/>
                      <a:pt x="401" y="0"/>
                    </a:cubicBezTo>
                    <a:cubicBezTo>
                      <a:pt x="621" y="0"/>
                      <a:pt x="799" y="179"/>
                      <a:pt x="800" y="399"/>
                    </a:cubicBezTo>
                    <a:close/>
                    <a:moveTo>
                      <a:pt x="115" y="399"/>
                    </a:moveTo>
                    <a:cubicBezTo>
                      <a:pt x="115" y="556"/>
                      <a:pt x="243" y="685"/>
                      <a:pt x="400" y="685"/>
                    </a:cubicBezTo>
                    <a:cubicBezTo>
                      <a:pt x="557" y="685"/>
                      <a:pt x="685" y="558"/>
                      <a:pt x="686" y="400"/>
                    </a:cubicBezTo>
                    <a:cubicBezTo>
                      <a:pt x="686" y="243"/>
                      <a:pt x="558" y="114"/>
                      <a:pt x="401" y="114"/>
                    </a:cubicBezTo>
                    <a:cubicBezTo>
                      <a:pt x="244" y="114"/>
                      <a:pt x="116" y="242"/>
                      <a:pt x="115"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spTree>
    <p:extLst>
      <p:ext uri="{BB962C8B-B14F-4D97-AF65-F5344CB8AC3E}">
        <p14:creationId xmlns:p14="http://schemas.microsoft.com/office/powerpoint/2010/main" val="286081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1A8117D-B6EF-4A60-B89D-91594F6892BB}"/>
              </a:ext>
            </a:extLst>
          </p:cNvPr>
          <p:cNvSpPr/>
          <p:nvPr/>
        </p:nvSpPr>
        <p:spPr>
          <a:xfrm>
            <a:off x="513184" y="3452326"/>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4066FBE9-83AB-42B9-9B9C-43620357BCE6}"/>
              </a:ext>
            </a:extLst>
          </p:cNvPr>
          <p:cNvSpPr/>
          <p:nvPr/>
        </p:nvSpPr>
        <p:spPr>
          <a:xfrm>
            <a:off x="2808515" y="3452326"/>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770BF360-0628-4AD5-B9A4-B4AEC378ECCE}"/>
              </a:ext>
            </a:extLst>
          </p:cNvPr>
          <p:cNvSpPr/>
          <p:nvPr/>
        </p:nvSpPr>
        <p:spPr>
          <a:xfrm>
            <a:off x="5103845" y="3452326"/>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8" name="Rectangle 97">
            <a:extLst>
              <a:ext uri="{FF2B5EF4-FFF2-40B4-BE49-F238E27FC236}">
                <a16:creationId xmlns:a16="http://schemas.microsoft.com/office/drawing/2014/main" id="{64250B1C-DE44-48FB-84E2-B9448582B89E}"/>
              </a:ext>
            </a:extLst>
          </p:cNvPr>
          <p:cNvSpPr/>
          <p:nvPr/>
        </p:nvSpPr>
        <p:spPr>
          <a:xfrm>
            <a:off x="513184" y="4917233"/>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Rectangle 98">
            <a:extLst>
              <a:ext uri="{FF2B5EF4-FFF2-40B4-BE49-F238E27FC236}">
                <a16:creationId xmlns:a16="http://schemas.microsoft.com/office/drawing/2014/main" id="{218E870E-EDDE-428D-98E2-673984B88B23}"/>
              </a:ext>
            </a:extLst>
          </p:cNvPr>
          <p:cNvSpPr/>
          <p:nvPr/>
        </p:nvSpPr>
        <p:spPr>
          <a:xfrm>
            <a:off x="2808515" y="4917233"/>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Rectangle 99">
            <a:extLst>
              <a:ext uri="{FF2B5EF4-FFF2-40B4-BE49-F238E27FC236}">
                <a16:creationId xmlns:a16="http://schemas.microsoft.com/office/drawing/2014/main" id="{794597E2-34E5-402F-8372-34A74CDDB743}"/>
              </a:ext>
            </a:extLst>
          </p:cNvPr>
          <p:cNvSpPr/>
          <p:nvPr/>
        </p:nvSpPr>
        <p:spPr>
          <a:xfrm>
            <a:off x="5103845" y="4917233"/>
            <a:ext cx="2174032" cy="1352939"/>
          </a:xfrm>
          <a:prstGeom prst="rect">
            <a:avLst/>
          </a:prstGeom>
          <a:solidFill>
            <a:schemeClr val="bg1"/>
          </a:solidFill>
          <a:ln>
            <a:solidFill>
              <a:schemeClr val="bg1">
                <a:lumMod val="75000"/>
              </a:schemeClr>
            </a:solidFill>
          </a:ln>
          <a:effectLst>
            <a:outerShdw blurRad="1016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97F7EDF8-7B73-4F97-872A-349B9E798B75}"/>
              </a:ext>
            </a:extLst>
          </p:cNvPr>
          <p:cNvGrpSpPr/>
          <p:nvPr/>
        </p:nvGrpSpPr>
        <p:grpSpPr>
          <a:xfrm>
            <a:off x="406400" y="417226"/>
            <a:ext cx="7038109" cy="1624933"/>
            <a:chOff x="406400" y="417226"/>
            <a:chExt cx="7038109" cy="1624933"/>
          </a:xfrm>
        </p:grpSpPr>
        <p:sp>
          <p:nvSpPr>
            <p:cNvPr id="49" name="Rectangle 48">
              <a:extLst>
                <a:ext uri="{FF2B5EF4-FFF2-40B4-BE49-F238E27FC236}">
                  <a16:creationId xmlns:a16="http://schemas.microsoft.com/office/drawing/2014/main" id="{1A42B85B-3200-43F2-AA6D-C069F0D40522}"/>
                </a:ext>
              </a:extLst>
            </p:cNvPr>
            <p:cNvSpPr/>
            <p:nvPr/>
          </p:nvSpPr>
          <p:spPr>
            <a:xfrm>
              <a:off x="416560" y="1483359"/>
              <a:ext cx="700024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a16="http://schemas.microsoft.com/office/drawing/2014/main" id="{11F69843-F306-4AB0-8AE9-25280D4B92FE}"/>
                </a:ext>
              </a:extLst>
            </p:cNvPr>
            <p:cNvSpPr txBox="1"/>
            <p:nvPr/>
          </p:nvSpPr>
          <p:spPr>
            <a:xfrm>
              <a:off x="2204721" y="1580446"/>
              <a:ext cx="3972560" cy="369332"/>
            </a:xfrm>
            <a:prstGeom prst="rect">
              <a:avLst/>
            </a:prstGeom>
            <a:noFill/>
            <a:ln>
              <a:noFill/>
            </a:ln>
          </p:spPr>
          <p:txBody>
            <a:bodyPr wrap="square" rtlCol="0">
              <a:spAutoFit/>
            </a:bodyPr>
            <a:lstStyle/>
            <a:p>
              <a:r>
                <a:rPr lang="en-US" dirty="0" err="1">
                  <a:solidFill>
                    <a:schemeClr val="bg1"/>
                  </a:solidFill>
                  <a:latin typeface="Segoe UI" panose="020B0502040204020203" pitchFamily="34" charset="0"/>
                  <a:cs typeface="Segoe UI" panose="020B0502040204020203" pitchFamily="34" charset="0"/>
                </a:rPr>
                <a:t>Intelliswift</a:t>
              </a:r>
              <a:r>
                <a:rPr lang="en-US" dirty="0">
                  <a:solidFill>
                    <a:schemeClr val="bg1"/>
                  </a:solidFill>
                  <a:latin typeface="Segoe UI" panose="020B0502040204020203" pitchFamily="34" charset="0"/>
                  <a:cs typeface="Segoe UI" panose="020B0502040204020203" pitchFamily="34" charset="0"/>
                </a:rPr>
                <a:t> Solution and Key Activities </a:t>
              </a:r>
            </a:p>
          </p:txBody>
        </p:sp>
        <p:sp>
          <p:nvSpPr>
            <p:cNvPr id="51" name="Rectangle 50">
              <a:extLst>
                <a:ext uri="{FF2B5EF4-FFF2-40B4-BE49-F238E27FC236}">
                  <a16:creationId xmlns:a16="http://schemas.microsoft.com/office/drawing/2014/main" id="{6B970092-FAEB-4841-9A12-46FC88D0C37B}"/>
                </a:ext>
              </a:extLst>
            </p:cNvPr>
            <p:cNvSpPr/>
            <p:nvPr/>
          </p:nvSpPr>
          <p:spPr>
            <a:xfrm>
              <a:off x="406400" y="417226"/>
              <a:ext cx="4202921" cy="892552"/>
            </a:xfrm>
            <a:prstGeom prst="rect">
              <a:avLst/>
            </a:prstGeom>
          </p:spPr>
          <p:txBody>
            <a:bodyPr wrap="square">
              <a:spAutoFit/>
            </a:bodyPr>
            <a:lstStyle/>
            <a:p>
              <a:r>
                <a:rPr lang="en-US" sz="2600" b="1" dirty="0">
                  <a:solidFill>
                    <a:schemeClr val="accent4">
                      <a:lumMod val="75000"/>
                      <a:lumOff val="25000"/>
                    </a:schemeClr>
                  </a:solidFill>
                  <a:latin typeface="Segoe UI" panose="020B0502040204020203" pitchFamily="34" charset="0"/>
                  <a:cs typeface="Segoe UI" panose="020B0502040204020203" pitchFamily="34" charset="0"/>
                </a:rPr>
                <a:t>Case Study – Apigee Edge to Apigee X Migration</a:t>
              </a:r>
            </a:p>
          </p:txBody>
        </p:sp>
        <p:grpSp>
          <p:nvGrpSpPr>
            <p:cNvPr id="58" name="Group 57">
              <a:extLst>
                <a:ext uri="{FF2B5EF4-FFF2-40B4-BE49-F238E27FC236}">
                  <a16:creationId xmlns:a16="http://schemas.microsoft.com/office/drawing/2014/main" id="{06202695-D760-40D5-B454-1EC545F53986}"/>
                </a:ext>
              </a:extLst>
            </p:cNvPr>
            <p:cNvGrpSpPr/>
            <p:nvPr/>
          </p:nvGrpSpPr>
          <p:grpSpPr>
            <a:xfrm>
              <a:off x="1879974" y="1583830"/>
              <a:ext cx="271755" cy="362734"/>
              <a:chOff x="-1431925" y="3001963"/>
              <a:chExt cx="365125" cy="487362"/>
            </a:xfrm>
            <a:noFill/>
          </p:grpSpPr>
          <p:sp>
            <p:nvSpPr>
              <p:cNvPr id="59" name="Freeform 6">
                <a:extLst>
                  <a:ext uri="{FF2B5EF4-FFF2-40B4-BE49-F238E27FC236}">
                    <a16:creationId xmlns:a16="http://schemas.microsoft.com/office/drawing/2014/main" id="{C4FBB86B-F365-48BF-96FB-B6815259BC2C}"/>
                  </a:ext>
                </a:extLst>
              </p:cNvPr>
              <p:cNvSpPr>
                <a:spLocks/>
              </p:cNvSpPr>
              <p:nvPr/>
            </p:nvSpPr>
            <p:spPr bwMode="auto">
              <a:xfrm>
                <a:off x="-1431925" y="3001963"/>
                <a:ext cx="365125" cy="319087"/>
              </a:xfrm>
              <a:custGeom>
                <a:avLst/>
                <a:gdLst>
                  <a:gd name="T0" fmla="*/ 181 w 1050"/>
                  <a:gd name="T1" fmla="*/ 921 h 921"/>
                  <a:gd name="T2" fmla="*/ 0 w 1050"/>
                  <a:gd name="T3" fmla="*/ 525 h 921"/>
                  <a:gd name="T4" fmla="*/ 525 w 1050"/>
                  <a:gd name="T5" fmla="*/ 0 h 921"/>
                  <a:gd name="T6" fmla="*/ 1050 w 1050"/>
                  <a:gd name="T7" fmla="*/ 525 h 921"/>
                  <a:gd name="T8" fmla="*/ 870 w 1050"/>
                  <a:gd name="T9" fmla="*/ 921 h 921"/>
                </a:gdLst>
                <a:ahLst/>
                <a:cxnLst>
                  <a:cxn ang="0">
                    <a:pos x="T0" y="T1"/>
                  </a:cxn>
                  <a:cxn ang="0">
                    <a:pos x="T2" y="T3"/>
                  </a:cxn>
                  <a:cxn ang="0">
                    <a:pos x="T4" y="T5"/>
                  </a:cxn>
                  <a:cxn ang="0">
                    <a:pos x="T6" y="T7"/>
                  </a:cxn>
                  <a:cxn ang="0">
                    <a:pos x="T8" y="T9"/>
                  </a:cxn>
                </a:cxnLst>
                <a:rect l="0" t="0" r="r" b="b"/>
                <a:pathLst>
                  <a:path w="1050" h="921">
                    <a:moveTo>
                      <a:pt x="181" y="921"/>
                    </a:moveTo>
                    <a:cubicBezTo>
                      <a:pt x="70" y="825"/>
                      <a:pt x="0" y="683"/>
                      <a:pt x="0" y="525"/>
                    </a:cubicBezTo>
                    <a:cubicBezTo>
                      <a:pt x="0" y="235"/>
                      <a:pt x="235" y="0"/>
                      <a:pt x="525" y="0"/>
                    </a:cubicBezTo>
                    <a:cubicBezTo>
                      <a:pt x="815" y="0"/>
                      <a:pt x="1050" y="235"/>
                      <a:pt x="1050" y="525"/>
                    </a:cubicBezTo>
                    <a:cubicBezTo>
                      <a:pt x="1050" y="683"/>
                      <a:pt x="980" y="825"/>
                      <a:pt x="870" y="921"/>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0" name="Freeform 7">
                <a:extLst>
                  <a:ext uri="{FF2B5EF4-FFF2-40B4-BE49-F238E27FC236}">
                    <a16:creationId xmlns:a16="http://schemas.microsoft.com/office/drawing/2014/main" id="{FB18E348-2394-496C-977E-B715E1447A63}"/>
                  </a:ext>
                </a:extLst>
              </p:cNvPr>
              <p:cNvSpPr>
                <a:spLocks/>
              </p:cNvSpPr>
              <p:nvPr/>
            </p:nvSpPr>
            <p:spPr bwMode="auto">
              <a:xfrm>
                <a:off x="-1306513" y="3044825"/>
                <a:ext cx="114300" cy="17462"/>
              </a:xfrm>
              <a:custGeom>
                <a:avLst/>
                <a:gdLst>
                  <a:gd name="T0" fmla="*/ 0 w 333"/>
                  <a:gd name="T1" fmla="*/ 51 h 51"/>
                  <a:gd name="T2" fmla="*/ 333 w 333"/>
                  <a:gd name="T3" fmla="*/ 50 h 51"/>
                </a:gdLst>
                <a:ahLst/>
                <a:cxnLst>
                  <a:cxn ang="0">
                    <a:pos x="T0" y="T1"/>
                  </a:cxn>
                  <a:cxn ang="0">
                    <a:pos x="T2" y="T3"/>
                  </a:cxn>
                </a:cxnLst>
                <a:rect l="0" t="0" r="r" b="b"/>
                <a:pathLst>
                  <a:path w="333" h="51">
                    <a:moveTo>
                      <a:pt x="0" y="51"/>
                    </a:moveTo>
                    <a:cubicBezTo>
                      <a:pt x="105" y="1"/>
                      <a:pt x="228" y="0"/>
                      <a:pt x="333" y="50"/>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3" name="Freeform 8">
                <a:extLst>
                  <a:ext uri="{FF2B5EF4-FFF2-40B4-BE49-F238E27FC236}">
                    <a16:creationId xmlns:a16="http://schemas.microsoft.com/office/drawing/2014/main" id="{C70B6D7A-189E-4B54-B45B-EB1F0691C747}"/>
                  </a:ext>
                </a:extLst>
              </p:cNvPr>
              <p:cNvSpPr>
                <a:spLocks/>
              </p:cNvSpPr>
              <p:nvPr/>
            </p:nvSpPr>
            <p:spPr bwMode="auto">
              <a:xfrm>
                <a:off x="-1362075" y="3341688"/>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4" name="Freeform 9">
                <a:extLst>
                  <a:ext uri="{FF2B5EF4-FFF2-40B4-BE49-F238E27FC236}">
                    <a16:creationId xmlns:a16="http://schemas.microsoft.com/office/drawing/2014/main" id="{7060FF73-FF2A-47C9-A652-DF5C67678A1E}"/>
                  </a:ext>
                </a:extLst>
              </p:cNvPr>
              <p:cNvSpPr>
                <a:spLocks/>
              </p:cNvSpPr>
              <p:nvPr/>
            </p:nvSpPr>
            <p:spPr bwMode="auto">
              <a:xfrm>
                <a:off x="-1362075" y="3390900"/>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5" name="Freeform 10">
                <a:extLst>
                  <a:ext uri="{FF2B5EF4-FFF2-40B4-BE49-F238E27FC236}">
                    <a16:creationId xmlns:a16="http://schemas.microsoft.com/office/drawing/2014/main" id="{607959F6-782E-469E-BB79-5D937525156F}"/>
                  </a:ext>
                </a:extLst>
              </p:cNvPr>
              <p:cNvSpPr>
                <a:spLocks/>
              </p:cNvSpPr>
              <p:nvPr/>
            </p:nvSpPr>
            <p:spPr bwMode="auto">
              <a:xfrm>
                <a:off x="-1362075" y="3440113"/>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66" name="Freeform 13">
                <a:extLst>
                  <a:ext uri="{FF2B5EF4-FFF2-40B4-BE49-F238E27FC236}">
                    <a16:creationId xmlns:a16="http://schemas.microsoft.com/office/drawing/2014/main" id="{5DD55464-9133-4619-B989-EB69B66B9297}"/>
                  </a:ext>
                </a:extLst>
              </p:cNvPr>
              <p:cNvSpPr>
                <a:spLocks/>
              </p:cNvSpPr>
              <p:nvPr/>
            </p:nvSpPr>
            <p:spPr bwMode="auto">
              <a:xfrm>
                <a:off x="-1312863" y="3148013"/>
                <a:ext cx="127000" cy="192087"/>
              </a:xfrm>
              <a:custGeom>
                <a:avLst/>
                <a:gdLst>
                  <a:gd name="T0" fmla="*/ 183 w 367"/>
                  <a:gd name="T1" fmla="*/ 553 h 553"/>
                  <a:gd name="T2" fmla="*/ 183 w 367"/>
                  <a:gd name="T3" fmla="*/ 302 h 553"/>
                  <a:gd name="T4" fmla="*/ 166 w 367"/>
                  <a:gd name="T5" fmla="*/ 261 h 553"/>
                  <a:gd name="T6" fmla="*/ 26 w 367"/>
                  <a:gd name="T7" fmla="*/ 121 h 553"/>
                  <a:gd name="T8" fmla="*/ 26 w 367"/>
                  <a:gd name="T9" fmla="*/ 26 h 553"/>
                  <a:gd name="T10" fmla="*/ 120 w 367"/>
                  <a:gd name="T11" fmla="*/ 26 h 553"/>
                  <a:gd name="T12" fmla="*/ 183 w 367"/>
                  <a:gd name="T13" fmla="*/ 89 h 553"/>
                  <a:gd name="T14" fmla="*/ 246 w 367"/>
                  <a:gd name="T15" fmla="*/ 26 h 553"/>
                  <a:gd name="T16" fmla="*/ 341 w 367"/>
                  <a:gd name="T17" fmla="*/ 26 h 553"/>
                  <a:gd name="T18" fmla="*/ 341 w 367"/>
                  <a:gd name="T19" fmla="*/ 120 h 553"/>
                  <a:gd name="T20" fmla="*/ 237 w 367"/>
                  <a:gd name="T21" fmla="*/ 22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553">
                    <a:moveTo>
                      <a:pt x="183" y="553"/>
                    </a:moveTo>
                    <a:cubicBezTo>
                      <a:pt x="183" y="302"/>
                      <a:pt x="183" y="302"/>
                      <a:pt x="183" y="302"/>
                    </a:cubicBezTo>
                    <a:cubicBezTo>
                      <a:pt x="183" y="287"/>
                      <a:pt x="177" y="272"/>
                      <a:pt x="166" y="261"/>
                    </a:cubicBezTo>
                    <a:cubicBezTo>
                      <a:pt x="126" y="220"/>
                      <a:pt x="26" y="121"/>
                      <a:pt x="26" y="121"/>
                    </a:cubicBezTo>
                    <a:cubicBezTo>
                      <a:pt x="0" y="95"/>
                      <a:pt x="0" y="52"/>
                      <a:pt x="26" y="26"/>
                    </a:cubicBezTo>
                    <a:cubicBezTo>
                      <a:pt x="52" y="0"/>
                      <a:pt x="94" y="0"/>
                      <a:pt x="120" y="26"/>
                    </a:cubicBezTo>
                    <a:cubicBezTo>
                      <a:pt x="183" y="89"/>
                      <a:pt x="183" y="89"/>
                      <a:pt x="183" y="89"/>
                    </a:cubicBezTo>
                    <a:cubicBezTo>
                      <a:pt x="246" y="26"/>
                      <a:pt x="246" y="26"/>
                      <a:pt x="246" y="26"/>
                    </a:cubicBezTo>
                    <a:cubicBezTo>
                      <a:pt x="272" y="0"/>
                      <a:pt x="315" y="0"/>
                      <a:pt x="341" y="26"/>
                    </a:cubicBezTo>
                    <a:cubicBezTo>
                      <a:pt x="367" y="52"/>
                      <a:pt x="367" y="94"/>
                      <a:pt x="341" y="120"/>
                    </a:cubicBezTo>
                    <a:cubicBezTo>
                      <a:pt x="237" y="224"/>
                      <a:pt x="237" y="224"/>
                      <a:pt x="237" y="224"/>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67" name="Rectangle 66">
              <a:extLst>
                <a:ext uri="{FF2B5EF4-FFF2-40B4-BE49-F238E27FC236}">
                  <a16:creationId xmlns:a16="http://schemas.microsoft.com/office/drawing/2014/main" id="{CA4AA7DC-95B1-4D2C-935B-9D16B1D504FB}"/>
                </a:ext>
              </a:extLst>
            </p:cNvPr>
            <p:cNvSpPr/>
            <p:nvPr/>
          </p:nvSpPr>
          <p:spPr>
            <a:xfrm>
              <a:off x="4793673" y="696018"/>
              <a:ext cx="2650836" cy="307777"/>
            </a:xfrm>
            <a:prstGeom prst="rect">
              <a:avLst/>
            </a:prstGeom>
          </p:spPr>
          <p:txBody>
            <a:bodyPr wrap="square">
              <a:spAutoFit/>
            </a:bodyPr>
            <a:lstStyle/>
            <a:p>
              <a:r>
                <a:rPr lang="en-US" sz="1400" dirty="0">
                  <a:solidFill>
                    <a:schemeClr val="accent4">
                      <a:lumMod val="75000"/>
                      <a:lumOff val="25000"/>
                    </a:schemeClr>
                  </a:solidFill>
                  <a:latin typeface="Segoe UI" panose="020B0502040204020203" pitchFamily="34" charset="0"/>
                  <a:cs typeface="Segoe UI" panose="020B0502040204020203" pitchFamily="34" charset="0"/>
                </a:rPr>
                <a:t>A global financial client </a:t>
              </a:r>
            </a:p>
          </p:txBody>
        </p:sp>
        <p:cxnSp>
          <p:nvCxnSpPr>
            <p:cNvPr id="68" name="Straight Connector 67">
              <a:extLst>
                <a:ext uri="{FF2B5EF4-FFF2-40B4-BE49-F238E27FC236}">
                  <a16:creationId xmlns:a16="http://schemas.microsoft.com/office/drawing/2014/main" id="{16846672-95FE-4188-BD4A-7885F97F9372}"/>
                </a:ext>
              </a:extLst>
            </p:cNvPr>
            <p:cNvCxnSpPr/>
            <p:nvPr/>
          </p:nvCxnSpPr>
          <p:spPr>
            <a:xfrm>
              <a:off x="4665401" y="480291"/>
              <a:ext cx="0" cy="7389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9A699019-4EA7-4F8E-A224-6F4F3A7E5E1A}"/>
              </a:ext>
            </a:extLst>
          </p:cNvPr>
          <p:cNvSpPr/>
          <p:nvPr/>
        </p:nvSpPr>
        <p:spPr>
          <a:xfrm>
            <a:off x="7574656" y="407047"/>
            <a:ext cx="4190624" cy="6450953"/>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16" name="TextBox 15"/>
          <p:cNvSpPr txBox="1"/>
          <p:nvPr/>
        </p:nvSpPr>
        <p:spPr>
          <a:xfrm>
            <a:off x="8242378" y="620292"/>
            <a:ext cx="2974262" cy="338554"/>
          </a:xfrm>
          <a:prstGeom prst="rect">
            <a:avLst/>
          </a:prstGeom>
          <a:solidFill>
            <a:schemeClr val="bg2"/>
          </a:solidFill>
          <a:ln>
            <a:noFill/>
          </a:ln>
        </p:spPr>
        <p:txBody>
          <a:bodyPr wrap="square" rtlCol="0">
            <a:spAutoFit/>
          </a:bodyPr>
          <a:lstStyle/>
          <a:p>
            <a:pPr algn="ctr"/>
            <a:r>
              <a:rPr lang="en-US" sz="1600" b="1" dirty="0">
                <a:solidFill>
                  <a:schemeClr val="tx1">
                    <a:lumMod val="75000"/>
                    <a:lumOff val="25000"/>
                  </a:schemeClr>
                </a:solidFill>
                <a:latin typeface="Segoe UI" panose="020B0502040204020203" pitchFamily="34" charset="0"/>
                <a:cs typeface="Segoe UI" panose="020B0502040204020203" pitchFamily="34" charset="0"/>
              </a:rPr>
              <a:t>Migration Timelines</a:t>
            </a:r>
          </a:p>
        </p:txBody>
      </p:sp>
      <p:sp>
        <p:nvSpPr>
          <p:cNvPr id="6" name="Rectangle 5">
            <a:extLst>
              <a:ext uri="{FF2B5EF4-FFF2-40B4-BE49-F238E27FC236}">
                <a16:creationId xmlns:a16="http://schemas.microsoft.com/office/drawing/2014/main" id="{BE327F54-FFCD-408A-BD16-6349F9FA4F42}"/>
              </a:ext>
            </a:extLst>
          </p:cNvPr>
          <p:cNvSpPr/>
          <p:nvPr/>
        </p:nvSpPr>
        <p:spPr>
          <a:xfrm>
            <a:off x="7934960" y="5811520"/>
            <a:ext cx="3495040" cy="680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Team Size</a:t>
            </a:r>
          </a:p>
          <a:p>
            <a:pPr algn="ctr"/>
            <a:r>
              <a:rPr lang="en-US" sz="1400" dirty="0">
                <a:solidFill>
                  <a:schemeClr val="bg1"/>
                </a:solidFill>
                <a:latin typeface="Segoe UI" panose="020B0502040204020203" pitchFamily="34" charset="0"/>
                <a:cs typeface="Segoe UI" panose="020B0502040204020203" pitchFamily="34" charset="0"/>
              </a:rPr>
              <a:t>1 onsite + 2 offshore</a:t>
            </a:r>
          </a:p>
        </p:txBody>
      </p:sp>
      <p:grpSp>
        <p:nvGrpSpPr>
          <p:cNvPr id="7" name="Group 6">
            <a:extLst>
              <a:ext uri="{FF2B5EF4-FFF2-40B4-BE49-F238E27FC236}">
                <a16:creationId xmlns:a16="http://schemas.microsoft.com/office/drawing/2014/main" id="{D5E49963-3044-48A1-A2FF-498643F6B80E}"/>
              </a:ext>
            </a:extLst>
          </p:cNvPr>
          <p:cNvGrpSpPr/>
          <p:nvPr/>
        </p:nvGrpSpPr>
        <p:grpSpPr>
          <a:xfrm>
            <a:off x="391876" y="2281171"/>
            <a:ext cx="2939152" cy="646331"/>
            <a:chOff x="391876" y="2281171"/>
            <a:chExt cx="2939152" cy="646331"/>
          </a:xfrm>
        </p:grpSpPr>
        <p:sp>
          <p:nvSpPr>
            <p:cNvPr id="26" name="Rectangle 25">
              <a:extLst>
                <a:ext uri="{FF2B5EF4-FFF2-40B4-BE49-F238E27FC236}">
                  <a16:creationId xmlns:a16="http://schemas.microsoft.com/office/drawing/2014/main" id="{141A59F2-93D6-4E6C-A892-53C8C3667DF0}"/>
                </a:ext>
              </a:extLst>
            </p:cNvPr>
            <p:cNvSpPr/>
            <p:nvPr/>
          </p:nvSpPr>
          <p:spPr>
            <a:xfrm>
              <a:off x="549805" y="2281171"/>
              <a:ext cx="2781223" cy="646331"/>
            </a:xfrm>
            <a:prstGeom prst="rect">
              <a:avLst/>
            </a:prstGeom>
          </p:spPr>
          <p:txBody>
            <a:bodyPr wrap="square">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Performed assessment and evaluation of current Apigee platform to identify target roadmap </a:t>
              </a:r>
            </a:p>
          </p:txBody>
        </p:sp>
        <p:sp>
          <p:nvSpPr>
            <p:cNvPr id="62" name="Right Triangle 61">
              <a:extLst>
                <a:ext uri="{FF2B5EF4-FFF2-40B4-BE49-F238E27FC236}">
                  <a16:creationId xmlns:a16="http://schemas.microsoft.com/office/drawing/2014/main" id="{9C8EE540-4F8B-4FB6-806A-A66723FD57AE}"/>
                </a:ext>
              </a:extLst>
            </p:cNvPr>
            <p:cNvSpPr/>
            <p:nvPr/>
          </p:nvSpPr>
          <p:spPr>
            <a:xfrm rot="16200000">
              <a:off x="385247" y="2362568"/>
              <a:ext cx="168443" cy="15518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3" name="Right Triangle 72">
            <a:extLst>
              <a:ext uri="{FF2B5EF4-FFF2-40B4-BE49-F238E27FC236}">
                <a16:creationId xmlns:a16="http://schemas.microsoft.com/office/drawing/2014/main" id="{8A7B9BF5-9D55-421E-AB72-E90B4B6C59C2}"/>
              </a:ext>
            </a:extLst>
          </p:cNvPr>
          <p:cNvSpPr/>
          <p:nvPr/>
        </p:nvSpPr>
        <p:spPr>
          <a:xfrm rot="16200000">
            <a:off x="3483012" y="2367876"/>
            <a:ext cx="168443" cy="15518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ight Triangle 73">
            <a:extLst>
              <a:ext uri="{FF2B5EF4-FFF2-40B4-BE49-F238E27FC236}">
                <a16:creationId xmlns:a16="http://schemas.microsoft.com/office/drawing/2014/main" id="{88C1E12E-AC6D-4EB3-8427-A66FF67B402D}"/>
              </a:ext>
            </a:extLst>
          </p:cNvPr>
          <p:cNvSpPr/>
          <p:nvPr/>
        </p:nvSpPr>
        <p:spPr>
          <a:xfrm rot="16200000">
            <a:off x="3483012" y="2633500"/>
            <a:ext cx="168443" cy="15518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1583D9D6-6F66-4174-BBFA-ADC5AA3C1BF8}"/>
              </a:ext>
            </a:extLst>
          </p:cNvPr>
          <p:cNvGrpSpPr/>
          <p:nvPr/>
        </p:nvGrpSpPr>
        <p:grpSpPr>
          <a:xfrm>
            <a:off x="7883718" y="1376152"/>
            <a:ext cx="3646035" cy="4037878"/>
            <a:chOff x="7883718" y="1131603"/>
            <a:chExt cx="3646035" cy="4037878"/>
          </a:xfrm>
        </p:grpSpPr>
        <p:sp>
          <p:nvSpPr>
            <p:cNvPr id="15" name="Rectangle 14">
              <a:extLst>
                <a:ext uri="{FF2B5EF4-FFF2-40B4-BE49-F238E27FC236}">
                  <a16:creationId xmlns:a16="http://schemas.microsoft.com/office/drawing/2014/main" id="{02E83665-3778-459D-AA73-7D1E2E7799D1}"/>
                </a:ext>
              </a:extLst>
            </p:cNvPr>
            <p:cNvSpPr/>
            <p:nvPr/>
          </p:nvSpPr>
          <p:spPr>
            <a:xfrm>
              <a:off x="8884638" y="1131603"/>
              <a:ext cx="2645115" cy="646331"/>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to migrate all the code and configuration across environments using </a:t>
              </a:r>
              <a:r>
                <a:rPr lang="en-US" sz="1200" dirty="0" err="1">
                  <a:solidFill>
                    <a:schemeClr val="bg1">
                      <a:lumMod val="95000"/>
                    </a:schemeClr>
                  </a:solidFill>
                  <a:latin typeface="Segoe UI" panose="020B0502040204020203" pitchFamily="34" charset="0"/>
                  <a:cs typeface="Segoe UI" panose="020B0502040204020203" pitchFamily="34" charset="0"/>
                </a:rPr>
                <a:t>iMAX</a:t>
              </a:r>
              <a:endParaRPr lang="en-US" sz="1200" dirty="0">
                <a:solidFill>
                  <a:schemeClr val="bg1">
                    <a:lumMod val="95000"/>
                  </a:schemeClr>
                </a:solidFill>
                <a:latin typeface="Segoe UI" panose="020B0502040204020203" pitchFamily="34" charset="0"/>
                <a:cs typeface="Segoe UI" panose="020B0502040204020203" pitchFamily="34" charset="0"/>
              </a:endParaRPr>
            </a:p>
          </p:txBody>
        </p:sp>
        <p:sp>
          <p:nvSpPr>
            <p:cNvPr id="9" name="Rectangle 8">
              <a:extLst>
                <a:ext uri="{FF2B5EF4-FFF2-40B4-BE49-F238E27FC236}">
                  <a16:creationId xmlns:a16="http://schemas.microsoft.com/office/drawing/2014/main" id="{F4455F51-3261-414C-80C8-E59F202E11AB}"/>
                </a:ext>
              </a:extLst>
            </p:cNvPr>
            <p:cNvSpPr/>
            <p:nvPr/>
          </p:nvSpPr>
          <p:spPr>
            <a:xfrm>
              <a:off x="7941073" y="1182778"/>
              <a:ext cx="815351"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3 weeks</a:t>
              </a:r>
              <a:endParaRPr lang="en-IN" sz="1400" dirty="0"/>
            </a:p>
          </p:txBody>
        </p:sp>
        <p:sp>
          <p:nvSpPr>
            <p:cNvPr id="52" name="Rectangle 51">
              <a:extLst>
                <a:ext uri="{FF2B5EF4-FFF2-40B4-BE49-F238E27FC236}">
                  <a16:creationId xmlns:a16="http://schemas.microsoft.com/office/drawing/2014/main" id="{1FEC5AB5-5781-4E70-AA03-9C6ACCF7FA7A}"/>
                </a:ext>
              </a:extLst>
            </p:cNvPr>
            <p:cNvSpPr/>
            <p:nvPr/>
          </p:nvSpPr>
          <p:spPr>
            <a:xfrm>
              <a:off x="8884638" y="2196211"/>
              <a:ext cx="2645115" cy="276999"/>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for QA testing </a:t>
              </a:r>
            </a:p>
          </p:txBody>
        </p:sp>
        <p:sp>
          <p:nvSpPr>
            <p:cNvPr id="53" name="Rectangle 52">
              <a:extLst>
                <a:ext uri="{FF2B5EF4-FFF2-40B4-BE49-F238E27FC236}">
                  <a16:creationId xmlns:a16="http://schemas.microsoft.com/office/drawing/2014/main" id="{4FA3E1DC-018D-4E2E-9F2C-62E6A4EFCC5E}"/>
                </a:ext>
              </a:extLst>
            </p:cNvPr>
            <p:cNvSpPr/>
            <p:nvPr/>
          </p:nvSpPr>
          <p:spPr>
            <a:xfrm>
              <a:off x="7941073" y="2171219"/>
              <a:ext cx="815351"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6 weeks</a:t>
              </a:r>
              <a:endParaRPr lang="en-IN" sz="1400" dirty="0"/>
            </a:p>
          </p:txBody>
        </p:sp>
        <p:sp>
          <p:nvSpPr>
            <p:cNvPr id="54" name="Rectangle 53">
              <a:extLst>
                <a:ext uri="{FF2B5EF4-FFF2-40B4-BE49-F238E27FC236}">
                  <a16:creationId xmlns:a16="http://schemas.microsoft.com/office/drawing/2014/main" id="{26B815D9-544C-4CB5-805E-FD864CAFC887}"/>
                </a:ext>
              </a:extLst>
            </p:cNvPr>
            <p:cNvSpPr/>
            <p:nvPr/>
          </p:nvSpPr>
          <p:spPr>
            <a:xfrm>
              <a:off x="8884639" y="3036958"/>
              <a:ext cx="2179602" cy="276999"/>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for performance testing</a:t>
              </a:r>
            </a:p>
          </p:txBody>
        </p:sp>
        <p:sp>
          <p:nvSpPr>
            <p:cNvPr id="55" name="Rectangle 54">
              <a:extLst>
                <a:ext uri="{FF2B5EF4-FFF2-40B4-BE49-F238E27FC236}">
                  <a16:creationId xmlns:a16="http://schemas.microsoft.com/office/drawing/2014/main" id="{CEAAC881-9558-471D-B07D-D8BC533218A1}"/>
                </a:ext>
              </a:extLst>
            </p:cNvPr>
            <p:cNvSpPr/>
            <p:nvPr/>
          </p:nvSpPr>
          <p:spPr>
            <a:xfrm>
              <a:off x="7941073" y="3022598"/>
              <a:ext cx="815351"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3 weeks</a:t>
              </a:r>
              <a:endParaRPr lang="en-IN" sz="1400" dirty="0"/>
            </a:p>
          </p:txBody>
        </p:sp>
        <p:sp>
          <p:nvSpPr>
            <p:cNvPr id="56" name="Rectangle 55">
              <a:extLst>
                <a:ext uri="{FF2B5EF4-FFF2-40B4-BE49-F238E27FC236}">
                  <a16:creationId xmlns:a16="http://schemas.microsoft.com/office/drawing/2014/main" id="{C7F6BE72-6272-4EEC-AC36-2FD7FF7817E0}"/>
                </a:ext>
              </a:extLst>
            </p:cNvPr>
            <p:cNvSpPr/>
            <p:nvPr/>
          </p:nvSpPr>
          <p:spPr>
            <a:xfrm>
              <a:off x="8884638" y="3787615"/>
              <a:ext cx="2645115" cy="461665"/>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to create new DevOps script per the new design and tools for CI/CD</a:t>
              </a:r>
            </a:p>
          </p:txBody>
        </p:sp>
        <p:sp>
          <p:nvSpPr>
            <p:cNvPr id="57" name="Rectangle 56">
              <a:extLst>
                <a:ext uri="{FF2B5EF4-FFF2-40B4-BE49-F238E27FC236}">
                  <a16:creationId xmlns:a16="http://schemas.microsoft.com/office/drawing/2014/main" id="{74016B8B-51DC-4D25-881F-5F0109EDBC4B}"/>
                </a:ext>
              </a:extLst>
            </p:cNvPr>
            <p:cNvSpPr/>
            <p:nvPr/>
          </p:nvSpPr>
          <p:spPr>
            <a:xfrm>
              <a:off x="7941073" y="3801867"/>
              <a:ext cx="815351"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6 weeks</a:t>
              </a:r>
              <a:endParaRPr lang="en-IN" sz="1400" dirty="0"/>
            </a:p>
          </p:txBody>
        </p:sp>
        <p:sp>
          <p:nvSpPr>
            <p:cNvPr id="61" name="Rectangle 60">
              <a:extLst>
                <a:ext uri="{FF2B5EF4-FFF2-40B4-BE49-F238E27FC236}">
                  <a16:creationId xmlns:a16="http://schemas.microsoft.com/office/drawing/2014/main" id="{A0450C4A-D6D4-481E-A144-4B68D47179AC}"/>
                </a:ext>
              </a:extLst>
            </p:cNvPr>
            <p:cNvSpPr/>
            <p:nvPr/>
          </p:nvSpPr>
          <p:spPr>
            <a:xfrm>
              <a:off x="8884638" y="4707816"/>
              <a:ext cx="2645115" cy="461665"/>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Iterative cutover of API traffic in production, over 4 months of time</a:t>
              </a:r>
            </a:p>
          </p:txBody>
        </p:sp>
        <p:sp>
          <p:nvSpPr>
            <p:cNvPr id="81" name="Rectangle 80">
              <a:extLst>
                <a:ext uri="{FF2B5EF4-FFF2-40B4-BE49-F238E27FC236}">
                  <a16:creationId xmlns:a16="http://schemas.microsoft.com/office/drawing/2014/main" id="{0545099F-9321-457C-99BE-B41CAD02A85C}"/>
                </a:ext>
              </a:extLst>
            </p:cNvPr>
            <p:cNvSpPr/>
            <p:nvPr/>
          </p:nvSpPr>
          <p:spPr>
            <a:xfrm>
              <a:off x="7883718" y="4700802"/>
              <a:ext cx="930062"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4 months</a:t>
              </a:r>
              <a:endParaRPr lang="en-IN" sz="1400" dirty="0"/>
            </a:p>
          </p:txBody>
        </p:sp>
        <p:cxnSp>
          <p:nvCxnSpPr>
            <p:cNvPr id="11" name="Straight Connector 10">
              <a:extLst>
                <a:ext uri="{FF2B5EF4-FFF2-40B4-BE49-F238E27FC236}">
                  <a16:creationId xmlns:a16="http://schemas.microsoft.com/office/drawing/2014/main" id="{BB5F7B62-FD57-4D42-AE5A-F9952236C468}"/>
                </a:ext>
              </a:extLst>
            </p:cNvPr>
            <p:cNvCxnSpPr/>
            <p:nvPr/>
          </p:nvCxnSpPr>
          <p:spPr>
            <a:xfrm>
              <a:off x="7942521" y="1903228"/>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75E324A-17B5-40DA-86C7-A6538B83840F}"/>
                </a:ext>
              </a:extLst>
            </p:cNvPr>
            <p:cNvCxnSpPr/>
            <p:nvPr/>
          </p:nvCxnSpPr>
          <p:spPr>
            <a:xfrm>
              <a:off x="7942521" y="2732568"/>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BB0DA12-F033-4925-9CF3-EA3B8F551348}"/>
                </a:ext>
              </a:extLst>
            </p:cNvPr>
            <p:cNvCxnSpPr/>
            <p:nvPr/>
          </p:nvCxnSpPr>
          <p:spPr>
            <a:xfrm>
              <a:off x="7942521" y="3583172"/>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AC84F97-A5FA-4B72-90F3-D6E12F27AD2E}"/>
                </a:ext>
              </a:extLst>
            </p:cNvPr>
            <p:cNvCxnSpPr/>
            <p:nvPr/>
          </p:nvCxnSpPr>
          <p:spPr>
            <a:xfrm>
              <a:off x="7942521" y="4391247"/>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4658ABC0-EE5B-4DF4-A058-3DB79AACF52D}"/>
              </a:ext>
            </a:extLst>
          </p:cNvPr>
          <p:cNvSpPr/>
          <p:nvPr/>
        </p:nvSpPr>
        <p:spPr>
          <a:xfrm>
            <a:off x="3648270" y="2281172"/>
            <a:ext cx="3862873" cy="611899"/>
          </a:xfrm>
          <a:prstGeom prst="rect">
            <a:avLst/>
          </a:prstGeom>
        </p:spPr>
        <p:txBody>
          <a:bodyPr wrap="square">
            <a:spAutoFit/>
          </a:bodyPr>
          <a:lstStyle/>
          <a:p>
            <a:pPr>
              <a:lnSpc>
                <a:spcPct val="150000"/>
              </a:lnSpc>
            </a:pPr>
            <a:r>
              <a:rPr lang="en-US" sz="1200" dirty="0">
                <a:solidFill>
                  <a:schemeClr val="tx1">
                    <a:lumMod val="75000"/>
                    <a:lumOff val="25000"/>
                  </a:schemeClr>
                </a:solidFill>
                <a:latin typeface="Segoe UI" panose="020B0502040204020203" pitchFamily="34" charset="0"/>
                <a:cs typeface="Segoe UI" panose="020B0502040204020203" pitchFamily="34" charset="0"/>
              </a:rPr>
              <a:t>Performing Migration of API proxies to Apigee Hybrid</a:t>
            </a:r>
          </a:p>
          <a:p>
            <a:pPr>
              <a:lnSpc>
                <a:spcPct val="150000"/>
              </a:lnSpc>
            </a:pPr>
            <a:r>
              <a:rPr lang="en-US" sz="1200" dirty="0">
                <a:solidFill>
                  <a:schemeClr val="tx1">
                    <a:lumMod val="75000"/>
                    <a:lumOff val="25000"/>
                  </a:schemeClr>
                </a:solidFill>
                <a:latin typeface="Segoe UI" panose="020B0502040204020203" pitchFamily="34" charset="0"/>
                <a:cs typeface="Segoe UI" panose="020B0502040204020203" pitchFamily="34" charset="0"/>
              </a:rPr>
              <a:t>Used </a:t>
            </a:r>
            <a:r>
              <a:rPr lang="en-US" sz="1200" dirty="0" err="1">
                <a:solidFill>
                  <a:schemeClr val="tx1">
                    <a:lumMod val="75000"/>
                    <a:lumOff val="25000"/>
                  </a:schemeClr>
                </a:solidFill>
                <a:latin typeface="Segoe UI" panose="020B0502040204020203" pitchFamily="34" charset="0"/>
                <a:cs typeface="Segoe UI" panose="020B0502040204020203" pitchFamily="34" charset="0"/>
              </a:rPr>
              <a:t>iMAX</a:t>
            </a:r>
            <a:r>
              <a:rPr lang="en-US" sz="1200" dirty="0">
                <a:solidFill>
                  <a:schemeClr val="tx1">
                    <a:lumMod val="75000"/>
                    <a:lumOff val="25000"/>
                  </a:schemeClr>
                </a:solidFill>
                <a:latin typeface="Segoe UI" panose="020B0502040204020203" pitchFamily="34" charset="0"/>
                <a:cs typeface="Segoe UI" panose="020B0502040204020203" pitchFamily="34" charset="0"/>
              </a:rPr>
              <a:t> to perform API code migration </a:t>
            </a:r>
          </a:p>
        </p:txBody>
      </p:sp>
      <p:sp>
        <p:nvSpPr>
          <p:cNvPr id="10" name="Rectangle 9">
            <a:extLst>
              <a:ext uri="{FF2B5EF4-FFF2-40B4-BE49-F238E27FC236}">
                <a16:creationId xmlns:a16="http://schemas.microsoft.com/office/drawing/2014/main" id="{61711951-9257-42EB-ABD6-776C5AAB526A}"/>
              </a:ext>
            </a:extLst>
          </p:cNvPr>
          <p:cNvSpPr/>
          <p:nvPr/>
        </p:nvSpPr>
        <p:spPr>
          <a:xfrm>
            <a:off x="2525872" y="2967629"/>
            <a:ext cx="2799164" cy="415819"/>
          </a:xfrm>
          <a:prstGeom prst="rect">
            <a:avLst/>
          </a:prstGeom>
        </p:spPr>
        <p:txBody>
          <a:bodyPr wrap="none">
            <a:spAutoFit/>
          </a:bodyPr>
          <a:lstStyle/>
          <a:p>
            <a:pPr algn="ctr">
              <a:lnSpc>
                <a:spcPct val="150000"/>
              </a:lnSpc>
            </a:pPr>
            <a:r>
              <a:rPr lang="en-US" sz="1600" b="1" dirty="0">
                <a:solidFill>
                  <a:schemeClr val="tx1">
                    <a:lumMod val="75000"/>
                    <a:lumOff val="25000"/>
                  </a:schemeClr>
                </a:solidFill>
                <a:latin typeface="Segoe UI" panose="020B0502040204020203" pitchFamily="34" charset="0"/>
                <a:cs typeface="Segoe UI" panose="020B0502040204020203" pitchFamily="34" charset="0"/>
              </a:rPr>
              <a:t>Challenges while migration</a:t>
            </a:r>
          </a:p>
        </p:txBody>
      </p:sp>
      <p:sp>
        <p:nvSpPr>
          <p:cNvPr id="101" name="Rectangle 100">
            <a:extLst>
              <a:ext uri="{FF2B5EF4-FFF2-40B4-BE49-F238E27FC236}">
                <a16:creationId xmlns:a16="http://schemas.microsoft.com/office/drawing/2014/main" id="{8B5E2B5C-69BC-40AE-A625-75FE2D4EDB28}"/>
              </a:ext>
            </a:extLst>
          </p:cNvPr>
          <p:cNvSpPr/>
          <p:nvPr/>
        </p:nvSpPr>
        <p:spPr>
          <a:xfrm>
            <a:off x="605789" y="3680764"/>
            <a:ext cx="1969460" cy="1015663"/>
          </a:xfrm>
          <a:prstGeom prst="rect">
            <a:avLst/>
          </a:prstGeom>
        </p:spPr>
        <p:txBody>
          <a:bodyPr wrap="square">
            <a:spAutoFit/>
          </a:bodyPr>
          <a:lstStyle/>
          <a:p>
            <a:pPr algn="ctr"/>
            <a:r>
              <a:rPr lang="en-US" sz="1200" b="1" dirty="0">
                <a:solidFill>
                  <a:schemeClr val="tx1">
                    <a:lumMod val="75000"/>
                    <a:lumOff val="25000"/>
                  </a:schemeClr>
                </a:solidFill>
                <a:latin typeface="Segoe UI" panose="020B0502040204020203" pitchFamily="34" charset="0"/>
                <a:cs typeface="Segoe UI" panose="020B0502040204020203" pitchFamily="34" charset="0"/>
              </a:rPr>
              <a:t>Token Migration: </a:t>
            </a:r>
            <a:r>
              <a:rPr lang="en-US" sz="1200" dirty="0">
                <a:solidFill>
                  <a:schemeClr val="tx1">
                    <a:lumMod val="75000"/>
                    <a:lumOff val="25000"/>
                  </a:schemeClr>
                </a:solidFill>
                <a:latin typeface="Segoe UI" panose="020B0502040204020203" pitchFamily="34" charset="0"/>
                <a:cs typeface="Segoe UI" panose="020B0502040204020203" pitchFamily="34" charset="0"/>
              </a:rPr>
              <a:t>Token availability in both Apigee Edge and Apigee X while migrating the traffic from Edge to Apigee X  </a:t>
            </a:r>
          </a:p>
        </p:txBody>
      </p:sp>
      <p:sp>
        <p:nvSpPr>
          <p:cNvPr id="102" name="Rectangle 101">
            <a:extLst>
              <a:ext uri="{FF2B5EF4-FFF2-40B4-BE49-F238E27FC236}">
                <a16:creationId xmlns:a16="http://schemas.microsoft.com/office/drawing/2014/main" id="{93CF9367-2FE3-493E-8021-6F5FDB82D0C9}"/>
              </a:ext>
            </a:extLst>
          </p:cNvPr>
          <p:cNvSpPr/>
          <p:nvPr/>
        </p:nvSpPr>
        <p:spPr>
          <a:xfrm>
            <a:off x="2891789" y="3680764"/>
            <a:ext cx="1969460" cy="1200329"/>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KVM with empty string or escape character like \\\\ or when KVM doesn’t contain any element fails to migrate with tool  and requires manual migration</a:t>
            </a:r>
          </a:p>
        </p:txBody>
      </p:sp>
      <p:sp>
        <p:nvSpPr>
          <p:cNvPr id="103" name="Rectangle 102">
            <a:extLst>
              <a:ext uri="{FF2B5EF4-FFF2-40B4-BE49-F238E27FC236}">
                <a16:creationId xmlns:a16="http://schemas.microsoft.com/office/drawing/2014/main" id="{68B3A01D-EAD0-4C8F-AA1C-1F7D302040E0}"/>
              </a:ext>
            </a:extLst>
          </p:cNvPr>
          <p:cNvSpPr/>
          <p:nvPr/>
        </p:nvSpPr>
        <p:spPr>
          <a:xfrm>
            <a:off x="5224441" y="3568797"/>
            <a:ext cx="1969460" cy="461665"/>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Developer email should be in lowercase only </a:t>
            </a:r>
          </a:p>
        </p:txBody>
      </p:sp>
      <p:sp>
        <p:nvSpPr>
          <p:cNvPr id="104" name="Rectangle 103">
            <a:extLst>
              <a:ext uri="{FF2B5EF4-FFF2-40B4-BE49-F238E27FC236}">
                <a16:creationId xmlns:a16="http://schemas.microsoft.com/office/drawing/2014/main" id="{9B217EAE-651A-416B-B876-7EF908F18532}"/>
              </a:ext>
            </a:extLst>
          </p:cNvPr>
          <p:cNvSpPr/>
          <p:nvPr/>
        </p:nvSpPr>
        <p:spPr>
          <a:xfrm>
            <a:off x="605789" y="5127009"/>
            <a:ext cx="1969460" cy="830997"/>
          </a:xfrm>
          <a:prstGeom prst="rect">
            <a:avLst/>
          </a:prstGeom>
        </p:spPr>
        <p:txBody>
          <a:bodyPr wrap="square">
            <a:spAutoFit/>
          </a:bodyPr>
          <a:lstStyle/>
          <a:p>
            <a:pPr algn="ctr"/>
            <a:r>
              <a:rPr lang="en-US" sz="1200" b="1" dirty="0">
                <a:solidFill>
                  <a:schemeClr val="tx1">
                    <a:lumMod val="75000"/>
                    <a:lumOff val="25000"/>
                  </a:schemeClr>
                </a:solidFill>
                <a:latin typeface="Segoe UI" panose="020B0502040204020203" pitchFamily="34" charset="0"/>
                <a:cs typeface="Segoe UI" panose="020B0502040204020203" pitchFamily="34" charset="0"/>
              </a:rPr>
              <a:t>KVM migration: </a:t>
            </a:r>
            <a:r>
              <a:rPr lang="en-US" sz="1200" dirty="0">
                <a:solidFill>
                  <a:schemeClr val="tx1">
                    <a:lumMod val="75000"/>
                    <a:lumOff val="25000"/>
                  </a:schemeClr>
                </a:solidFill>
                <a:latin typeface="Segoe UI" panose="020B0502040204020203" pitchFamily="34" charset="0"/>
                <a:cs typeface="Segoe UI" panose="020B0502040204020203" pitchFamily="34" charset="0"/>
              </a:rPr>
              <a:t>Encrypted KVM prohibited access to get the data using management APIs  </a:t>
            </a:r>
          </a:p>
        </p:txBody>
      </p:sp>
      <p:sp>
        <p:nvSpPr>
          <p:cNvPr id="105" name="Rectangle 104">
            <a:extLst>
              <a:ext uri="{FF2B5EF4-FFF2-40B4-BE49-F238E27FC236}">
                <a16:creationId xmlns:a16="http://schemas.microsoft.com/office/drawing/2014/main" id="{99F510BC-F790-45D5-AA27-17EE7B7973DA}"/>
              </a:ext>
            </a:extLst>
          </p:cNvPr>
          <p:cNvSpPr/>
          <p:nvPr/>
        </p:nvSpPr>
        <p:spPr>
          <a:xfrm>
            <a:off x="2882459" y="5127009"/>
            <a:ext cx="1969460" cy="830997"/>
          </a:xfrm>
          <a:prstGeom prst="rect">
            <a:avLst/>
          </a:prstGeom>
        </p:spPr>
        <p:txBody>
          <a:bodyPr wrap="square">
            <a:spAutoFit/>
          </a:bodyPr>
          <a:lstStyle/>
          <a:p>
            <a:pPr algn="ctr"/>
            <a:r>
              <a:rPr lang="en-US" sz="1200" b="1" dirty="0">
                <a:solidFill>
                  <a:schemeClr val="tx1">
                    <a:lumMod val="75000"/>
                    <a:lumOff val="25000"/>
                  </a:schemeClr>
                </a:solidFill>
                <a:latin typeface="Segoe UI" panose="020B0502040204020203" pitchFamily="34" charset="0"/>
                <a:cs typeface="Segoe UI" panose="020B0502040204020203" pitchFamily="34" charset="0"/>
              </a:rPr>
              <a:t>Management: </a:t>
            </a:r>
            <a:r>
              <a:rPr lang="en-US" sz="1200" dirty="0">
                <a:solidFill>
                  <a:schemeClr val="tx1">
                    <a:lumMod val="75000"/>
                    <a:lumOff val="25000"/>
                  </a:schemeClr>
                </a:solidFill>
                <a:latin typeface="Segoe UI" panose="020B0502040204020203" pitchFamily="34" charset="0"/>
                <a:cs typeface="Segoe UI" panose="020B0502040204020203" pitchFamily="34" charset="0"/>
              </a:rPr>
              <a:t>How we can get the certificates from the Apigee Edge environment </a:t>
            </a:r>
          </a:p>
        </p:txBody>
      </p:sp>
      <p:sp>
        <p:nvSpPr>
          <p:cNvPr id="106" name="Rectangle 105">
            <a:extLst>
              <a:ext uri="{FF2B5EF4-FFF2-40B4-BE49-F238E27FC236}">
                <a16:creationId xmlns:a16="http://schemas.microsoft.com/office/drawing/2014/main" id="{3FB87CE7-C581-4FE0-AC0C-A542A89C6D87}"/>
              </a:ext>
            </a:extLst>
          </p:cNvPr>
          <p:cNvSpPr/>
          <p:nvPr/>
        </p:nvSpPr>
        <p:spPr>
          <a:xfrm>
            <a:off x="5122506" y="5015041"/>
            <a:ext cx="2071397" cy="1200329"/>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Support developer portal and a few other clients that depend on the company apps and monetization functionality, which is not available in Apigee X </a:t>
            </a:r>
          </a:p>
        </p:txBody>
      </p:sp>
    </p:spTree>
    <p:extLst>
      <p:ext uri="{BB962C8B-B14F-4D97-AF65-F5344CB8AC3E}">
        <p14:creationId xmlns:p14="http://schemas.microsoft.com/office/powerpoint/2010/main" val="374065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711E-4625-49D7-9F42-FAF3BDA7B680}"/>
              </a:ext>
            </a:extLst>
          </p:cNvPr>
          <p:cNvSpPr>
            <a:spLocks noGrp="1"/>
          </p:cNvSpPr>
          <p:nvPr>
            <p:ph type="title"/>
          </p:nvPr>
        </p:nvSpPr>
        <p:spPr/>
        <p:txBody>
          <a:bodyPr/>
          <a:lstStyle/>
          <a:p>
            <a:r>
              <a:rPr lang="en-US" dirty="0" err="1"/>
              <a:t>iMAX</a:t>
            </a:r>
            <a:r>
              <a:rPr lang="en-US" dirty="0"/>
              <a:t> Features in Pipeline</a:t>
            </a:r>
          </a:p>
        </p:txBody>
      </p:sp>
      <p:sp>
        <p:nvSpPr>
          <p:cNvPr id="4" name="Rectangle 3">
            <a:extLst>
              <a:ext uri="{FF2B5EF4-FFF2-40B4-BE49-F238E27FC236}">
                <a16:creationId xmlns:a16="http://schemas.microsoft.com/office/drawing/2014/main" id="{C30E0166-D0B5-461E-B9C2-362B813B93F5}"/>
              </a:ext>
            </a:extLst>
          </p:cNvPr>
          <p:cNvSpPr/>
          <p:nvPr/>
        </p:nvSpPr>
        <p:spPr>
          <a:xfrm>
            <a:off x="980388" y="1668545"/>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75000"/>
                    <a:lumOff val="25000"/>
                  </a:schemeClr>
                </a:solidFill>
              </a:rPr>
              <a:t>Message logging policy with file logging</a:t>
            </a:r>
          </a:p>
        </p:txBody>
      </p:sp>
      <p:sp>
        <p:nvSpPr>
          <p:cNvPr id="5" name="Rectangle 4">
            <a:extLst>
              <a:ext uri="{FF2B5EF4-FFF2-40B4-BE49-F238E27FC236}">
                <a16:creationId xmlns:a16="http://schemas.microsoft.com/office/drawing/2014/main" id="{755C92B2-CAB5-4D74-9B27-5A82A0DF5FCC}"/>
              </a:ext>
            </a:extLst>
          </p:cNvPr>
          <p:cNvSpPr/>
          <p:nvPr/>
        </p:nvSpPr>
        <p:spPr>
          <a:xfrm>
            <a:off x="4798244" y="1649691"/>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75000"/>
                    <a:lumOff val="25000"/>
                  </a:schemeClr>
                </a:solidFill>
              </a:rPr>
              <a:t>Auto-Validation </a:t>
            </a:r>
          </a:p>
        </p:txBody>
      </p:sp>
      <p:sp>
        <p:nvSpPr>
          <p:cNvPr id="6" name="Rectangle 5">
            <a:extLst>
              <a:ext uri="{FF2B5EF4-FFF2-40B4-BE49-F238E27FC236}">
                <a16:creationId xmlns:a16="http://schemas.microsoft.com/office/drawing/2014/main" id="{A2FAD3D4-ABF3-45A5-9281-628637504F7E}"/>
              </a:ext>
            </a:extLst>
          </p:cNvPr>
          <p:cNvSpPr/>
          <p:nvPr/>
        </p:nvSpPr>
        <p:spPr>
          <a:xfrm>
            <a:off x="8974318" y="1687398"/>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75000"/>
                    <a:lumOff val="25000"/>
                  </a:schemeClr>
                </a:solidFill>
              </a:rPr>
              <a:t>Java JAR at environment </a:t>
            </a:r>
            <a:br>
              <a:rPr lang="en-US" sz="1200" b="1" dirty="0">
                <a:solidFill>
                  <a:schemeClr val="accent4">
                    <a:lumMod val="75000"/>
                    <a:lumOff val="25000"/>
                  </a:schemeClr>
                </a:solidFill>
              </a:rPr>
            </a:br>
            <a:r>
              <a:rPr lang="en-US" sz="1200" b="1" dirty="0">
                <a:solidFill>
                  <a:schemeClr val="accent4">
                    <a:lumMod val="75000"/>
                    <a:lumOff val="25000"/>
                  </a:schemeClr>
                </a:solidFill>
              </a:rPr>
              <a:t>or Org level</a:t>
            </a:r>
          </a:p>
        </p:txBody>
      </p:sp>
      <p:sp>
        <p:nvSpPr>
          <p:cNvPr id="11" name="Rectangle 10">
            <a:extLst>
              <a:ext uri="{FF2B5EF4-FFF2-40B4-BE49-F238E27FC236}">
                <a16:creationId xmlns:a16="http://schemas.microsoft.com/office/drawing/2014/main" id="{E6DBDB12-2126-4100-8883-2B810D713DAF}"/>
              </a:ext>
            </a:extLst>
          </p:cNvPr>
          <p:cNvSpPr/>
          <p:nvPr/>
        </p:nvSpPr>
        <p:spPr>
          <a:xfrm>
            <a:off x="769525" y="2225223"/>
            <a:ext cx="2627598" cy="1015663"/>
          </a:xfrm>
          <a:prstGeom prst="rect">
            <a:avLst/>
          </a:prstGeom>
        </p:spPr>
        <p:txBody>
          <a:bodyPr wrap="square">
            <a:spAutoFit/>
          </a:bodyPr>
          <a:lstStyle/>
          <a:p>
            <a:pPr algn="ctr"/>
            <a:r>
              <a:rPr lang="en-US" sz="1200" dirty="0">
                <a:solidFill>
                  <a:schemeClr val="accent4">
                    <a:lumMod val="75000"/>
                    <a:lumOff val="25000"/>
                  </a:schemeClr>
                </a:solidFill>
              </a:rPr>
              <a:t>Detect file logging configuration for ML policies and provide alternate as part of the assessment report. This feature is specifically to use </a:t>
            </a:r>
            <a:r>
              <a:rPr lang="en-US" sz="1200" dirty="0" err="1">
                <a:solidFill>
                  <a:schemeClr val="accent4">
                    <a:lumMod val="75000"/>
                    <a:lumOff val="25000"/>
                  </a:schemeClr>
                </a:solidFill>
              </a:rPr>
              <a:t>iMAX</a:t>
            </a:r>
            <a:r>
              <a:rPr lang="en-US" sz="1200" dirty="0">
                <a:solidFill>
                  <a:schemeClr val="accent4">
                    <a:lumMod val="75000"/>
                    <a:lumOff val="25000"/>
                  </a:schemeClr>
                </a:solidFill>
              </a:rPr>
              <a:t> for OPDK migration</a:t>
            </a:r>
          </a:p>
        </p:txBody>
      </p:sp>
      <p:sp>
        <p:nvSpPr>
          <p:cNvPr id="12" name="Rectangle 11">
            <a:extLst>
              <a:ext uri="{FF2B5EF4-FFF2-40B4-BE49-F238E27FC236}">
                <a16:creationId xmlns:a16="http://schemas.microsoft.com/office/drawing/2014/main" id="{E618973E-D181-48B5-8132-F1586EA3F949}"/>
              </a:ext>
            </a:extLst>
          </p:cNvPr>
          <p:cNvSpPr/>
          <p:nvPr/>
        </p:nvSpPr>
        <p:spPr>
          <a:xfrm>
            <a:off x="4487158" y="2203763"/>
            <a:ext cx="2809187" cy="830997"/>
          </a:xfrm>
          <a:prstGeom prst="rect">
            <a:avLst/>
          </a:prstGeom>
        </p:spPr>
        <p:txBody>
          <a:bodyPr wrap="square">
            <a:spAutoFit/>
          </a:bodyPr>
          <a:lstStyle/>
          <a:p>
            <a:pPr algn="ctr"/>
            <a:r>
              <a:rPr lang="en-US" sz="1200" dirty="0">
                <a:solidFill>
                  <a:schemeClr val="accent4">
                    <a:lumMod val="75000"/>
                    <a:lumOff val="25000"/>
                  </a:schemeClr>
                </a:solidFill>
              </a:rPr>
              <a:t>Scripts to perform automatic validation of migrated entities such as KVM values and target server entries across existing and migrated org</a:t>
            </a:r>
          </a:p>
        </p:txBody>
      </p:sp>
      <p:sp>
        <p:nvSpPr>
          <p:cNvPr id="13" name="Rectangle 12">
            <a:extLst>
              <a:ext uri="{FF2B5EF4-FFF2-40B4-BE49-F238E27FC236}">
                <a16:creationId xmlns:a16="http://schemas.microsoft.com/office/drawing/2014/main" id="{2FFAF7C7-8C1D-4CF9-BF0D-1996B15EAB5C}"/>
              </a:ext>
            </a:extLst>
          </p:cNvPr>
          <p:cNvSpPr/>
          <p:nvPr/>
        </p:nvSpPr>
        <p:spPr>
          <a:xfrm>
            <a:off x="8889477" y="2203763"/>
            <a:ext cx="2394408" cy="461665"/>
          </a:xfrm>
          <a:prstGeom prst="rect">
            <a:avLst/>
          </a:prstGeom>
        </p:spPr>
        <p:txBody>
          <a:bodyPr wrap="square">
            <a:spAutoFit/>
          </a:bodyPr>
          <a:lstStyle/>
          <a:p>
            <a:pPr algn="ctr"/>
            <a:r>
              <a:rPr lang="en-US" sz="1200" dirty="0">
                <a:solidFill>
                  <a:schemeClr val="accent4">
                    <a:lumMod val="75000"/>
                    <a:lumOff val="25000"/>
                  </a:schemeClr>
                </a:solidFill>
              </a:rPr>
              <a:t>Check for Java JARs at environment or Org level as well.</a:t>
            </a:r>
          </a:p>
        </p:txBody>
      </p:sp>
      <p:sp>
        <p:nvSpPr>
          <p:cNvPr id="17" name="Rectangle 16">
            <a:extLst>
              <a:ext uri="{FF2B5EF4-FFF2-40B4-BE49-F238E27FC236}">
                <a16:creationId xmlns:a16="http://schemas.microsoft.com/office/drawing/2014/main" id="{3D95848E-D6AB-4ECD-B68D-5A801153C399}"/>
              </a:ext>
            </a:extLst>
          </p:cNvPr>
          <p:cNvSpPr/>
          <p:nvPr/>
        </p:nvSpPr>
        <p:spPr>
          <a:xfrm>
            <a:off x="980388" y="4062951"/>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75000"/>
                    <a:lumOff val="25000"/>
                  </a:schemeClr>
                </a:solidFill>
              </a:rPr>
              <a:t>Flow hooks deployment</a:t>
            </a:r>
          </a:p>
        </p:txBody>
      </p:sp>
      <p:sp>
        <p:nvSpPr>
          <p:cNvPr id="18" name="Rectangle 17">
            <a:extLst>
              <a:ext uri="{FF2B5EF4-FFF2-40B4-BE49-F238E27FC236}">
                <a16:creationId xmlns:a16="http://schemas.microsoft.com/office/drawing/2014/main" id="{D4A433C3-7A11-44BC-827E-323EE5A7D81A}"/>
              </a:ext>
            </a:extLst>
          </p:cNvPr>
          <p:cNvSpPr/>
          <p:nvPr/>
        </p:nvSpPr>
        <p:spPr>
          <a:xfrm>
            <a:off x="4798244" y="4062951"/>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accent4">
                    <a:lumMod val="75000"/>
                    <a:lumOff val="25000"/>
                  </a:schemeClr>
                </a:solidFill>
              </a:rPr>
              <a:t>Certificates migration</a:t>
            </a:r>
          </a:p>
        </p:txBody>
      </p:sp>
      <p:sp>
        <p:nvSpPr>
          <p:cNvPr id="19" name="Rectangle 18">
            <a:extLst>
              <a:ext uri="{FF2B5EF4-FFF2-40B4-BE49-F238E27FC236}">
                <a16:creationId xmlns:a16="http://schemas.microsoft.com/office/drawing/2014/main" id="{A75F224F-36AD-4247-8C68-FEC0BF70ED7B}"/>
              </a:ext>
            </a:extLst>
          </p:cNvPr>
          <p:cNvSpPr/>
          <p:nvPr/>
        </p:nvSpPr>
        <p:spPr>
          <a:xfrm>
            <a:off x="8974318" y="4128939"/>
            <a:ext cx="2205872" cy="47134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accent4">
                    <a:lumMod val="75000"/>
                    <a:lumOff val="25000"/>
                  </a:schemeClr>
                </a:solidFill>
              </a:rPr>
              <a:t>iMAX</a:t>
            </a:r>
            <a:r>
              <a:rPr lang="en-US" sz="1200" b="1" dirty="0">
                <a:solidFill>
                  <a:schemeClr val="accent4">
                    <a:lumMod val="75000"/>
                    <a:lumOff val="25000"/>
                  </a:schemeClr>
                </a:solidFill>
              </a:rPr>
              <a:t> 2.0 </a:t>
            </a:r>
          </a:p>
        </p:txBody>
      </p:sp>
      <p:sp>
        <p:nvSpPr>
          <p:cNvPr id="20" name="Rectangle 19">
            <a:extLst>
              <a:ext uri="{FF2B5EF4-FFF2-40B4-BE49-F238E27FC236}">
                <a16:creationId xmlns:a16="http://schemas.microsoft.com/office/drawing/2014/main" id="{A95A0618-D169-4267-914F-81F1B92E47D7}"/>
              </a:ext>
            </a:extLst>
          </p:cNvPr>
          <p:cNvSpPr/>
          <p:nvPr/>
        </p:nvSpPr>
        <p:spPr>
          <a:xfrm>
            <a:off x="980388" y="4626450"/>
            <a:ext cx="2187018" cy="830997"/>
          </a:xfrm>
          <a:prstGeom prst="rect">
            <a:avLst/>
          </a:prstGeom>
        </p:spPr>
        <p:txBody>
          <a:bodyPr wrap="square">
            <a:spAutoFit/>
          </a:bodyPr>
          <a:lstStyle/>
          <a:p>
            <a:pPr algn="ctr"/>
            <a:r>
              <a:rPr lang="en-US" sz="1200" dirty="0">
                <a:solidFill>
                  <a:schemeClr val="accent4">
                    <a:lumMod val="75000"/>
                    <a:lumOff val="25000"/>
                  </a:schemeClr>
                </a:solidFill>
              </a:rPr>
              <a:t>Deployment of flow hooks and required configuration (KVM, Target Server) as part of the migration</a:t>
            </a:r>
          </a:p>
        </p:txBody>
      </p:sp>
      <p:sp>
        <p:nvSpPr>
          <p:cNvPr id="21" name="Rectangle 20">
            <a:extLst>
              <a:ext uri="{FF2B5EF4-FFF2-40B4-BE49-F238E27FC236}">
                <a16:creationId xmlns:a16="http://schemas.microsoft.com/office/drawing/2014/main" id="{2305CD02-D4F2-49D3-B3EE-3799203AC163}"/>
              </a:ext>
            </a:extLst>
          </p:cNvPr>
          <p:cNvSpPr/>
          <p:nvPr/>
        </p:nvSpPr>
        <p:spPr>
          <a:xfrm>
            <a:off x="4788817" y="4626450"/>
            <a:ext cx="2187018" cy="461665"/>
          </a:xfrm>
          <a:prstGeom prst="rect">
            <a:avLst/>
          </a:prstGeom>
        </p:spPr>
        <p:txBody>
          <a:bodyPr wrap="square">
            <a:spAutoFit/>
          </a:bodyPr>
          <a:lstStyle/>
          <a:p>
            <a:pPr algn="ctr"/>
            <a:r>
              <a:rPr lang="en-US" sz="1200" dirty="0">
                <a:solidFill>
                  <a:schemeClr val="accent4">
                    <a:lumMod val="75000"/>
                    <a:lumOff val="25000"/>
                  </a:schemeClr>
                </a:solidFill>
              </a:rPr>
              <a:t>Migration of client and target certificates </a:t>
            </a:r>
          </a:p>
        </p:txBody>
      </p:sp>
      <p:sp>
        <p:nvSpPr>
          <p:cNvPr id="22" name="Rectangle 21">
            <a:extLst>
              <a:ext uri="{FF2B5EF4-FFF2-40B4-BE49-F238E27FC236}">
                <a16:creationId xmlns:a16="http://schemas.microsoft.com/office/drawing/2014/main" id="{231661C2-A61F-4EFC-A2A0-BA74050D44FA}"/>
              </a:ext>
            </a:extLst>
          </p:cNvPr>
          <p:cNvSpPr/>
          <p:nvPr/>
        </p:nvSpPr>
        <p:spPr>
          <a:xfrm>
            <a:off x="8817203" y="4692438"/>
            <a:ext cx="2683497" cy="1569660"/>
          </a:xfrm>
          <a:prstGeom prst="rect">
            <a:avLst/>
          </a:prstGeom>
        </p:spPr>
        <p:txBody>
          <a:bodyPr wrap="square">
            <a:spAutoFit/>
          </a:bodyPr>
          <a:lstStyle/>
          <a:p>
            <a:pPr marL="171450" indent="-171450">
              <a:buFont typeface="Arial" panose="020B0604020202020204" pitchFamily="34" charset="0"/>
              <a:buChar char="•"/>
            </a:pPr>
            <a:r>
              <a:rPr lang="en-US" sz="1200" dirty="0">
                <a:solidFill>
                  <a:schemeClr val="accent4">
                    <a:lumMod val="75000"/>
                    <a:lumOff val="25000"/>
                  </a:schemeClr>
                </a:solidFill>
              </a:rPr>
              <a:t>Qualification dashboard to find the readiness of migration</a:t>
            </a:r>
          </a:p>
          <a:p>
            <a:pPr marL="171450" indent="-171450">
              <a:buFont typeface="Arial" panose="020B0604020202020204" pitchFamily="34" charset="0"/>
              <a:buChar char="•"/>
            </a:pPr>
            <a:r>
              <a:rPr lang="en-US" sz="1200" dirty="0">
                <a:solidFill>
                  <a:schemeClr val="accent4">
                    <a:lumMod val="75000"/>
                    <a:lumOff val="25000"/>
                  </a:schemeClr>
                </a:solidFill>
              </a:rPr>
              <a:t>Core engine changed from PHP/Python to Java for modularity</a:t>
            </a:r>
          </a:p>
          <a:p>
            <a:pPr marL="171450" indent="-171450">
              <a:buFont typeface="Arial" panose="020B0604020202020204" pitchFamily="34" charset="0"/>
              <a:buChar char="•"/>
            </a:pPr>
            <a:r>
              <a:rPr lang="en-US" sz="1200" dirty="0">
                <a:solidFill>
                  <a:schemeClr val="accent4">
                    <a:lumMod val="75000"/>
                    <a:lumOff val="25000"/>
                  </a:schemeClr>
                </a:solidFill>
              </a:rPr>
              <a:t>Can be containerized </a:t>
            </a:r>
          </a:p>
          <a:p>
            <a:pPr marL="171450" indent="-171450">
              <a:buFont typeface="Arial" panose="020B0604020202020204" pitchFamily="34" charset="0"/>
              <a:buChar char="•"/>
            </a:pPr>
            <a:r>
              <a:rPr lang="en-US" sz="1200" dirty="0">
                <a:solidFill>
                  <a:schemeClr val="accent4">
                    <a:lumMod val="75000"/>
                    <a:lumOff val="25000"/>
                  </a:schemeClr>
                </a:solidFill>
              </a:rPr>
              <a:t>Hooks to perform bulk migration, integrate with scripting languages for automation</a:t>
            </a:r>
          </a:p>
        </p:txBody>
      </p:sp>
      <p:sp>
        <p:nvSpPr>
          <p:cNvPr id="23" name="Oval 22">
            <a:extLst>
              <a:ext uri="{FF2B5EF4-FFF2-40B4-BE49-F238E27FC236}">
                <a16:creationId xmlns:a16="http://schemas.microsoft.com/office/drawing/2014/main" id="{8BDF8812-5520-4281-A045-D34C61957D6B}"/>
              </a:ext>
            </a:extLst>
          </p:cNvPr>
          <p:cNvSpPr/>
          <p:nvPr/>
        </p:nvSpPr>
        <p:spPr>
          <a:xfrm>
            <a:off x="1828799" y="1065227"/>
            <a:ext cx="509050" cy="5090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01</a:t>
            </a:r>
            <a:endParaRPr lang="en-IN" sz="1200" dirty="0"/>
          </a:p>
        </p:txBody>
      </p:sp>
      <p:sp>
        <p:nvSpPr>
          <p:cNvPr id="24" name="Oval 23">
            <a:extLst>
              <a:ext uri="{FF2B5EF4-FFF2-40B4-BE49-F238E27FC236}">
                <a16:creationId xmlns:a16="http://schemas.microsoft.com/office/drawing/2014/main" id="{20409005-1836-43DE-A645-1AF5F6341EF1}"/>
              </a:ext>
            </a:extLst>
          </p:cNvPr>
          <p:cNvSpPr/>
          <p:nvPr/>
        </p:nvSpPr>
        <p:spPr>
          <a:xfrm>
            <a:off x="5646655" y="1065227"/>
            <a:ext cx="509050" cy="509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02</a:t>
            </a:r>
            <a:endParaRPr lang="en-IN" sz="1200" dirty="0"/>
          </a:p>
        </p:txBody>
      </p:sp>
      <p:sp>
        <p:nvSpPr>
          <p:cNvPr id="25" name="Oval 24">
            <a:extLst>
              <a:ext uri="{FF2B5EF4-FFF2-40B4-BE49-F238E27FC236}">
                <a16:creationId xmlns:a16="http://schemas.microsoft.com/office/drawing/2014/main" id="{F5047431-BD94-4B4A-8513-744C5BB8414C}"/>
              </a:ext>
            </a:extLst>
          </p:cNvPr>
          <p:cNvSpPr/>
          <p:nvPr/>
        </p:nvSpPr>
        <p:spPr>
          <a:xfrm>
            <a:off x="9822729" y="1065227"/>
            <a:ext cx="509050" cy="5090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03</a:t>
            </a:r>
            <a:endParaRPr lang="en-IN" sz="1200" dirty="0"/>
          </a:p>
        </p:txBody>
      </p:sp>
      <p:sp>
        <p:nvSpPr>
          <p:cNvPr id="26" name="Oval 25">
            <a:extLst>
              <a:ext uri="{FF2B5EF4-FFF2-40B4-BE49-F238E27FC236}">
                <a16:creationId xmlns:a16="http://schemas.microsoft.com/office/drawing/2014/main" id="{1AB90C16-86A5-4A07-9B38-EF5A4BF8D5B8}"/>
              </a:ext>
            </a:extLst>
          </p:cNvPr>
          <p:cNvSpPr/>
          <p:nvPr/>
        </p:nvSpPr>
        <p:spPr>
          <a:xfrm>
            <a:off x="1828799" y="3450208"/>
            <a:ext cx="509050" cy="509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04</a:t>
            </a:r>
            <a:endParaRPr lang="en-IN" sz="1200" dirty="0"/>
          </a:p>
        </p:txBody>
      </p:sp>
      <p:sp>
        <p:nvSpPr>
          <p:cNvPr id="27" name="Oval 26">
            <a:extLst>
              <a:ext uri="{FF2B5EF4-FFF2-40B4-BE49-F238E27FC236}">
                <a16:creationId xmlns:a16="http://schemas.microsoft.com/office/drawing/2014/main" id="{FA402FD7-2FE8-4F8C-8A09-0F4C3092F202}"/>
              </a:ext>
            </a:extLst>
          </p:cNvPr>
          <p:cNvSpPr/>
          <p:nvPr/>
        </p:nvSpPr>
        <p:spPr>
          <a:xfrm>
            <a:off x="5646655" y="3450208"/>
            <a:ext cx="509050" cy="5090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05</a:t>
            </a:r>
            <a:endParaRPr lang="en-IN" sz="1200" dirty="0"/>
          </a:p>
        </p:txBody>
      </p:sp>
      <p:sp>
        <p:nvSpPr>
          <p:cNvPr id="28" name="Oval 27">
            <a:extLst>
              <a:ext uri="{FF2B5EF4-FFF2-40B4-BE49-F238E27FC236}">
                <a16:creationId xmlns:a16="http://schemas.microsoft.com/office/drawing/2014/main" id="{02C8546E-102C-4A6B-9E53-C85ED08AB4A8}"/>
              </a:ext>
            </a:extLst>
          </p:cNvPr>
          <p:cNvSpPr/>
          <p:nvPr/>
        </p:nvSpPr>
        <p:spPr>
          <a:xfrm>
            <a:off x="9822729" y="3450208"/>
            <a:ext cx="509050" cy="5090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06</a:t>
            </a:r>
            <a:endParaRPr lang="en-IN" sz="1200" dirty="0"/>
          </a:p>
        </p:txBody>
      </p:sp>
    </p:spTree>
    <p:extLst>
      <p:ext uri="{BB962C8B-B14F-4D97-AF65-F5344CB8AC3E}">
        <p14:creationId xmlns:p14="http://schemas.microsoft.com/office/powerpoint/2010/main" val="654230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1754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6" name="Rectangle 1315">
            <a:extLst>
              <a:ext uri="{FF2B5EF4-FFF2-40B4-BE49-F238E27FC236}">
                <a16:creationId xmlns:a16="http://schemas.microsoft.com/office/drawing/2014/main" id="{EB17956B-DC16-4AD9-B84F-9E4B7CDB7B7C}"/>
              </a:ext>
            </a:extLst>
          </p:cNvPr>
          <p:cNvSpPr/>
          <p:nvPr/>
        </p:nvSpPr>
        <p:spPr>
          <a:xfrm>
            <a:off x="578178" y="810705"/>
            <a:ext cx="11035645" cy="585404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B6702A0-64E3-4C49-9BDF-53E9AE84093E}"/>
              </a:ext>
            </a:extLst>
          </p:cNvPr>
          <p:cNvSpPr>
            <a:spLocks noGrp="1"/>
          </p:cNvSpPr>
          <p:nvPr>
            <p:ph type="title"/>
          </p:nvPr>
        </p:nvSpPr>
        <p:spPr/>
        <p:txBody>
          <a:bodyPr/>
          <a:lstStyle/>
          <a:p>
            <a:r>
              <a:rPr lang="en-US" dirty="0" err="1"/>
              <a:t>iMAX</a:t>
            </a:r>
            <a:r>
              <a:rPr lang="en-US" dirty="0"/>
              <a:t> Tool Progress</a:t>
            </a:r>
          </a:p>
        </p:txBody>
      </p:sp>
      <p:grpSp>
        <p:nvGrpSpPr>
          <p:cNvPr id="1317" name="Group 1316">
            <a:extLst>
              <a:ext uri="{FF2B5EF4-FFF2-40B4-BE49-F238E27FC236}">
                <a16:creationId xmlns:a16="http://schemas.microsoft.com/office/drawing/2014/main" id="{17C08BD2-D9B5-43F1-B468-148E5AF97343}"/>
              </a:ext>
            </a:extLst>
          </p:cNvPr>
          <p:cNvGrpSpPr/>
          <p:nvPr/>
        </p:nvGrpSpPr>
        <p:grpSpPr>
          <a:xfrm>
            <a:off x="942677" y="1012208"/>
            <a:ext cx="10224941" cy="5435927"/>
            <a:chOff x="873551" y="829283"/>
            <a:chExt cx="10444899" cy="5552864"/>
          </a:xfrm>
        </p:grpSpPr>
        <p:pic>
          <p:nvPicPr>
            <p:cNvPr id="3" name="Picture 2">
              <a:extLst>
                <a:ext uri="{FF2B5EF4-FFF2-40B4-BE49-F238E27FC236}">
                  <a16:creationId xmlns:a16="http://schemas.microsoft.com/office/drawing/2014/main" id="{92620CC6-674C-4186-96E0-20CA65ED471A}"/>
                </a:ext>
              </a:extLst>
            </p:cNvPr>
            <p:cNvPicPr>
              <a:picLocks noChangeAspect="1"/>
            </p:cNvPicPr>
            <p:nvPr/>
          </p:nvPicPr>
          <p:blipFill>
            <a:blip r:embed="rId2"/>
            <a:stretch>
              <a:fillRect/>
            </a:stretch>
          </p:blipFill>
          <p:spPr>
            <a:xfrm>
              <a:off x="873551" y="2013146"/>
              <a:ext cx="10444899" cy="3454400"/>
            </a:xfrm>
            <a:prstGeom prst="rect">
              <a:avLst/>
            </a:prstGeom>
          </p:spPr>
        </p:pic>
        <p:sp>
          <p:nvSpPr>
            <p:cNvPr id="7" name="TextBox 6">
              <a:extLst>
                <a:ext uri="{FF2B5EF4-FFF2-40B4-BE49-F238E27FC236}">
                  <a16:creationId xmlns:a16="http://schemas.microsoft.com/office/drawing/2014/main" id="{70A137FE-CD7C-40FE-83E7-52EA115AF9BF}"/>
                </a:ext>
              </a:extLst>
            </p:cNvPr>
            <p:cNvSpPr txBox="1"/>
            <p:nvPr/>
          </p:nvSpPr>
          <p:spPr>
            <a:xfrm>
              <a:off x="2178046" y="1170439"/>
              <a:ext cx="1750522" cy="769441"/>
            </a:xfrm>
            <a:prstGeom prst="rect">
              <a:avLst/>
            </a:prstGeom>
            <a:noFill/>
          </p:spPr>
          <p:txBody>
            <a:bodyPr wrap="square" rtlCol="0">
              <a:spAutoFit/>
            </a:bodyPr>
            <a:lstStyle/>
            <a:p>
              <a:pPr algn="ctr"/>
              <a:r>
                <a:rPr lang="en-US" sz="1100" dirty="0" err="1">
                  <a:solidFill>
                    <a:schemeClr val="accent4">
                      <a:lumMod val="75000"/>
                      <a:lumOff val="25000"/>
                    </a:schemeClr>
                  </a:solidFill>
                </a:rPr>
                <a:t>iMAX</a:t>
              </a:r>
              <a:r>
                <a:rPr lang="en-US" sz="1100" dirty="0">
                  <a:solidFill>
                    <a:schemeClr val="accent4">
                      <a:lumMod val="75000"/>
                      <a:lumOff val="25000"/>
                    </a:schemeClr>
                  </a:solidFill>
                </a:rPr>
                <a:t> Pre-release version showcased and demonstrated to Google NA team </a:t>
              </a:r>
            </a:p>
          </p:txBody>
        </p:sp>
        <p:sp>
          <p:nvSpPr>
            <p:cNvPr id="8" name="TextBox 7">
              <a:extLst>
                <a:ext uri="{FF2B5EF4-FFF2-40B4-BE49-F238E27FC236}">
                  <a16:creationId xmlns:a16="http://schemas.microsoft.com/office/drawing/2014/main" id="{36C04301-CED4-43E8-ABDA-33BF1AB1B234}"/>
                </a:ext>
              </a:extLst>
            </p:cNvPr>
            <p:cNvSpPr txBox="1"/>
            <p:nvPr/>
          </p:nvSpPr>
          <p:spPr>
            <a:xfrm>
              <a:off x="2543099" y="829283"/>
              <a:ext cx="1020417" cy="307777"/>
            </a:xfrm>
            <a:prstGeom prst="rect">
              <a:avLst/>
            </a:prstGeom>
            <a:noFill/>
          </p:spPr>
          <p:txBody>
            <a:bodyPr wrap="square" rtlCol="0">
              <a:spAutoFit/>
            </a:bodyPr>
            <a:lstStyle/>
            <a:p>
              <a:r>
                <a:rPr lang="en-US" sz="1400" b="1" dirty="0">
                  <a:solidFill>
                    <a:schemeClr val="accent4">
                      <a:lumMod val="75000"/>
                      <a:lumOff val="25000"/>
                    </a:schemeClr>
                  </a:solidFill>
                </a:rPr>
                <a:t>Nov 2021</a:t>
              </a:r>
            </a:p>
          </p:txBody>
        </p:sp>
        <p:sp>
          <p:nvSpPr>
            <p:cNvPr id="9" name="TextBox 8">
              <a:extLst>
                <a:ext uri="{FF2B5EF4-FFF2-40B4-BE49-F238E27FC236}">
                  <a16:creationId xmlns:a16="http://schemas.microsoft.com/office/drawing/2014/main" id="{1D74ED73-0EC0-41A8-AC58-34281133A719}"/>
                </a:ext>
              </a:extLst>
            </p:cNvPr>
            <p:cNvSpPr txBox="1"/>
            <p:nvPr/>
          </p:nvSpPr>
          <p:spPr>
            <a:xfrm>
              <a:off x="4518520" y="829283"/>
              <a:ext cx="1020417" cy="307777"/>
            </a:xfrm>
            <a:prstGeom prst="rect">
              <a:avLst/>
            </a:prstGeom>
            <a:noFill/>
          </p:spPr>
          <p:txBody>
            <a:bodyPr wrap="square" rtlCol="0">
              <a:spAutoFit/>
            </a:bodyPr>
            <a:lstStyle/>
            <a:p>
              <a:r>
                <a:rPr lang="en-US" sz="1400" b="1" dirty="0">
                  <a:solidFill>
                    <a:schemeClr val="accent4">
                      <a:lumMod val="75000"/>
                      <a:lumOff val="25000"/>
                    </a:schemeClr>
                  </a:solidFill>
                </a:rPr>
                <a:t>Jan 2022</a:t>
              </a:r>
            </a:p>
          </p:txBody>
        </p:sp>
        <p:sp>
          <p:nvSpPr>
            <p:cNvPr id="10" name="TextBox 9">
              <a:extLst>
                <a:ext uri="{FF2B5EF4-FFF2-40B4-BE49-F238E27FC236}">
                  <a16:creationId xmlns:a16="http://schemas.microsoft.com/office/drawing/2014/main" id="{B3CEEEBA-EED8-4D09-83E4-B78DBBD9BF8D}"/>
                </a:ext>
              </a:extLst>
            </p:cNvPr>
            <p:cNvSpPr txBox="1"/>
            <p:nvPr/>
          </p:nvSpPr>
          <p:spPr>
            <a:xfrm>
              <a:off x="4490202" y="1170439"/>
              <a:ext cx="1077052" cy="430887"/>
            </a:xfrm>
            <a:prstGeom prst="rect">
              <a:avLst/>
            </a:prstGeom>
            <a:noFill/>
          </p:spPr>
          <p:txBody>
            <a:bodyPr wrap="square" rtlCol="0">
              <a:spAutoFit/>
            </a:bodyPr>
            <a:lstStyle/>
            <a:p>
              <a:pPr algn="ctr"/>
              <a:r>
                <a:rPr lang="en-US" sz="1100" dirty="0" err="1">
                  <a:solidFill>
                    <a:schemeClr val="accent4">
                      <a:lumMod val="75000"/>
                      <a:lumOff val="25000"/>
                    </a:schemeClr>
                  </a:solidFill>
                </a:rPr>
                <a:t>iMAX</a:t>
              </a:r>
              <a:r>
                <a:rPr lang="en-US" sz="1100" dirty="0">
                  <a:solidFill>
                    <a:schemeClr val="accent4">
                      <a:lumMod val="75000"/>
                      <a:lumOff val="25000"/>
                    </a:schemeClr>
                  </a:solidFill>
                </a:rPr>
                <a:t> v1.0 released</a:t>
              </a:r>
            </a:p>
          </p:txBody>
        </p:sp>
        <p:sp>
          <p:nvSpPr>
            <p:cNvPr id="12" name="TextBox 11">
              <a:extLst>
                <a:ext uri="{FF2B5EF4-FFF2-40B4-BE49-F238E27FC236}">
                  <a16:creationId xmlns:a16="http://schemas.microsoft.com/office/drawing/2014/main" id="{6E34109F-ED51-4FD0-8087-F6916451ECC5}"/>
                </a:ext>
              </a:extLst>
            </p:cNvPr>
            <p:cNvSpPr txBox="1"/>
            <p:nvPr/>
          </p:nvSpPr>
          <p:spPr>
            <a:xfrm>
              <a:off x="6615848" y="829283"/>
              <a:ext cx="1020417" cy="307777"/>
            </a:xfrm>
            <a:prstGeom prst="rect">
              <a:avLst/>
            </a:prstGeom>
            <a:noFill/>
          </p:spPr>
          <p:txBody>
            <a:bodyPr wrap="square" rtlCol="0">
              <a:spAutoFit/>
            </a:bodyPr>
            <a:lstStyle/>
            <a:p>
              <a:r>
                <a:rPr lang="en-US" sz="1400" b="1" dirty="0">
                  <a:solidFill>
                    <a:schemeClr val="accent4">
                      <a:lumMod val="75000"/>
                      <a:lumOff val="25000"/>
                    </a:schemeClr>
                  </a:solidFill>
                </a:rPr>
                <a:t>Feb 2022</a:t>
              </a:r>
            </a:p>
          </p:txBody>
        </p:sp>
        <p:sp>
          <p:nvSpPr>
            <p:cNvPr id="13" name="TextBox 12">
              <a:extLst>
                <a:ext uri="{FF2B5EF4-FFF2-40B4-BE49-F238E27FC236}">
                  <a16:creationId xmlns:a16="http://schemas.microsoft.com/office/drawing/2014/main" id="{347B7614-5155-493C-BDA8-456AE567883F}"/>
                </a:ext>
              </a:extLst>
            </p:cNvPr>
            <p:cNvSpPr txBox="1"/>
            <p:nvPr/>
          </p:nvSpPr>
          <p:spPr>
            <a:xfrm>
              <a:off x="6049536" y="1170439"/>
              <a:ext cx="2153040" cy="769441"/>
            </a:xfrm>
            <a:prstGeom prst="rect">
              <a:avLst/>
            </a:prstGeom>
            <a:noFill/>
          </p:spPr>
          <p:txBody>
            <a:bodyPr wrap="square" rtlCol="0">
              <a:spAutoFit/>
            </a:bodyPr>
            <a:lstStyle/>
            <a:p>
              <a:pPr algn="ctr"/>
              <a:r>
                <a:rPr lang="en-US" sz="1100" dirty="0" err="1">
                  <a:solidFill>
                    <a:schemeClr val="accent4">
                      <a:lumMod val="75000"/>
                      <a:lumOff val="25000"/>
                    </a:schemeClr>
                  </a:solidFill>
                </a:rPr>
                <a:t>iMAX</a:t>
              </a:r>
              <a:r>
                <a:rPr lang="en-US" sz="1100" dirty="0">
                  <a:solidFill>
                    <a:schemeClr val="accent4">
                      <a:lumMod val="75000"/>
                      <a:lumOff val="25000"/>
                    </a:schemeClr>
                  </a:solidFill>
                </a:rPr>
                <a:t> v1.0 showcased to Google sales team from NA along with other Google technical team members</a:t>
              </a:r>
            </a:p>
          </p:txBody>
        </p:sp>
        <p:sp>
          <p:nvSpPr>
            <p:cNvPr id="15" name="TextBox 14">
              <a:extLst>
                <a:ext uri="{FF2B5EF4-FFF2-40B4-BE49-F238E27FC236}">
                  <a16:creationId xmlns:a16="http://schemas.microsoft.com/office/drawing/2014/main" id="{1DB97A4F-CA69-454B-8342-A4EC19135182}"/>
                </a:ext>
              </a:extLst>
            </p:cNvPr>
            <p:cNvSpPr txBox="1"/>
            <p:nvPr/>
          </p:nvSpPr>
          <p:spPr>
            <a:xfrm>
              <a:off x="8671975" y="829283"/>
              <a:ext cx="1020417" cy="307777"/>
            </a:xfrm>
            <a:prstGeom prst="rect">
              <a:avLst/>
            </a:prstGeom>
            <a:noFill/>
          </p:spPr>
          <p:txBody>
            <a:bodyPr wrap="square" rtlCol="0">
              <a:spAutoFit/>
            </a:bodyPr>
            <a:lstStyle/>
            <a:p>
              <a:r>
                <a:rPr lang="en-US" sz="1400" b="1" dirty="0">
                  <a:solidFill>
                    <a:schemeClr val="accent4">
                      <a:lumMod val="75000"/>
                      <a:lumOff val="25000"/>
                    </a:schemeClr>
                  </a:solidFill>
                </a:rPr>
                <a:t>Mar 2022</a:t>
              </a:r>
            </a:p>
          </p:txBody>
        </p:sp>
        <p:sp>
          <p:nvSpPr>
            <p:cNvPr id="16" name="TextBox 15">
              <a:extLst>
                <a:ext uri="{FF2B5EF4-FFF2-40B4-BE49-F238E27FC236}">
                  <a16:creationId xmlns:a16="http://schemas.microsoft.com/office/drawing/2014/main" id="{4C93D630-4FE7-452D-AC7E-D86D28171D00}"/>
                </a:ext>
              </a:extLst>
            </p:cNvPr>
            <p:cNvSpPr txBox="1"/>
            <p:nvPr/>
          </p:nvSpPr>
          <p:spPr>
            <a:xfrm>
              <a:off x="8423808" y="1170439"/>
              <a:ext cx="1516750" cy="613075"/>
            </a:xfrm>
            <a:prstGeom prst="rect">
              <a:avLst/>
            </a:prstGeom>
            <a:noFill/>
          </p:spPr>
          <p:txBody>
            <a:bodyPr wrap="square" rtlCol="0">
              <a:spAutoFit/>
            </a:bodyPr>
            <a:lstStyle/>
            <a:p>
              <a:pPr algn="ctr"/>
              <a:r>
                <a:rPr lang="en-US" sz="1100" dirty="0">
                  <a:solidFill>
                    <a:schemeClr val="accent4">
                      <a:lumMod val="75000"/>
                      <a:lumOff val="25000"/>
                    </a:schemeClr>
                  </a:solidFill>
                </a:rPr>
                <a:t>Enhanced </a:t>
              </a:r>
              <a:r>
                <a:rPr lang="en-US" sz="1100" dirty="0" err="1">
                  <a:solidFill>
                    <a:schemeClr val="accent4">
                      <a:lumMod val="75000"/>
                      <a:lumOff val="25000"/>
                    </a:schemeClr>
                  </a:solidFill>
                </a:rPr>
                <a:t>iMAX</a:t>
              </a:r>
              <a:r>
                <a:rPr lang="en-US" sz="1100" dirty="0">
                  <a:solidFill>
                    <a:schemeClr val="accent4">
                      <a:lumMod val="75000"/>
                      <a:lumOff val="25000"/>
                    </a:schemeClr>
                  </a:solidFill>
                </a:rPr>
                <a:t> to support apps level attributes</a:t>
              </a:r>
            </a:p>
          </p:txBody>
        </p:sp>
        <p:sp>
          <p:nvSpPr>
            <p:cNvPr id="48" name="TextBox 47">
              <a:extLst>
                <a:ext uri="{FF2B5EF4-FFF2-40B4-BE49-F238E27FC236}">
                  <a16:creationId xmlns:a16="http://schemas.microsoft.com/office/drawing/2014/main" id="{676046ED-616D-4768-9DC1-05ADDF07258A}"/>
                </a:ext>
              </a:extLst>
            </p:cNvPr>
            <p:cNvSpPr txBox="1"/>
            <p:nvPr/>
          </p:nvSpPr>
          <p:spPr>
            <a:xfrm>
              <a:off x="2526452" y="3916981"/>
              <a:ext cx="1020417" cy="307777"/>
            </a:xfrm>
            <a:prstGeom prst="rect">
              <a:avLst/>
            </a:prstGeom>
            <a:noFill/>
          </p:spPr>
          <p:txBody>
            <a:bodyPr wrap="square" rtlCol="0">
              <a:spAutoFit/>
            </a:bodyPr>
            <a:lstStyle/>
            <a:p>
              <a:r>
                <a:rPr lang="en-US" sz="1400" b="1" dirty="0">
                  <a:solidFill>
                    <a:schemeClr val="accent4">
                      <a:lumMod val="75000"/>
                      <a:lumOff val="25000"/>
                    </a:schemeClr>
                  </a:solidFill>
                </a:rPr>
                <a:t>May 2023</a:t>
              </a:r>
            </a:p>
          </p:txBody>
        </p:sp>
        <p:sp>
          <p:nvSpPr>
            <p:cNvPr id="49" name="TextBox 48">
              <a:extLst>
                <a:ext uri="{FF2B5EF4-FFF2-40B4-BE49-F238E27FC236}">
                  <a16:creationId xmlns:a16="http://schemas.microsoft.com/office/drawing/2014/main" id="{4E79912E-13E0-4811-9FC3-DC1F75ADFC60}"/>
                </a:ext>
              </a:extLst>
            </p:cNvPr>
            <p:cNvSpPr txBox="1"/>
            <p:nvPr/>
          </p:nvSpPr>
          <p:spPr>
            <a:xfrm>
              <a:off x="4547040" y="3351372"/>
              <a:ext cx="1020417" cy="307777"/>
            </a:xfrm>
            <a:prstGeom prst="rect">
              <a:avLst/>
            </a:prstGeom>
            <a:noFill/>
          </p:spPr>
          <p:txBody>
            <a:bodyPr wrap="square" rtlCol="0">
              <a:spAutoFit/>
            </a:bodyPr>
            <a:lstStyle/>
            <a:p>
              <a:r>
                <a:rPr lang="en-US" sz="1400" b="1" dirty="0">
                  <a:solidFill>
                    <a:schemeClr val="accent4">
                      <a:lumMod val="75000"/>
                      <a:lumOff val="25000"/>
                    </a:schemeClr>
                  </a:solidFill>
                </a:rPr>
                <a:t>Jan 2023</a:t>
              </a:r>
            </a:p>
          </p:txBody>
        </p:sp>
        <p:sp>
          <p:nvSpPr>
            <p:cNvPr id="50" name="TextBox 49">
              <a:extLst>
                <a:ext uri="{FF2B5EF4-FFF2-40B4-BE49-F238E27FC236}">
                  <a16:creationId xmlns:a16="http://schemas.microsoft.com/office/drawing/2014/main" id="{236A3AA6-4BFA-444A-81BA-F46C6D8248B1}"/>
                </a:ext>
              </a:extLst>
            </p:cNvPr>
            <p:cNvSpPr txBox="1"/>
            <p:nvPr/>
          </p:nvSpPr>
          <p:spPr>
            <a:xfrm>
              <a:off x="6357122" y="3916981"/>
              <a:ext cx="1554479" cy="307777"/>
            </a:xfrm>
            <a:prstGeom prst="rect">
              <a:avLst/>
            </a:prstGeom>
            <a:noFill/>
          </p:spPr>
          <p:txBody>
            <a:bodyPr wrap="square" rtlCol="0">
              <a:spAutoFit/>
            </a:bodyPr>
            <a:lstStyle/>
            <a:p>
              <a:pPr algn="ctr"/>
              <a:r>
                <a:rPr lang="en-US" sz="1400" b="1" dirty="0">
                  <a:solidFill>
                    <a:schemeClr val="accent4">
                      <a:lumMod val="75000"/>
                      <a:lumOff val="25000"/>
                    </a:schemeClr>
                  </a:solidFill>
                </a:rPr>
                <a:t>November 2022</a:t>
              </a:r>
            </a:p>
          </p:txBody>
        </p:sp>
        <p:sp>
          <p:nvSpPr>
            <p:cNvPr id="51" name="TextBox 50">
              <a:extLst>
                <a:ext uri="{FF2B5EF4-FFF2-40B4-BE49-F238E27FC236}">
                  <a16:creationId xmlns:a16="http://schemas.microsoft.com/office/drawing/2014/main" id="{15BA9BA5-F706-423C-AA2E-FE036DDC185C}"/>
                </a:ext>
              </a:extLst>
            </p:cNvPr>
            <p:cNvSpPr txBox="1"/>
            <p:nvPr/>
          </p:nvSpPr>
          <p:spPr>
            <a:xfrm>
              <a:off x="8565865" y="3351372"/>
              <a:ext cx="1174329" cy="307777"/>
            </a:xfrm>
            <a:prstGeom prst="rect">
              <a:avLst/>
            </a:prstGeom>
            <a:noFill/>
          </p:spPr>
          <p:txBody>
            <a:bodyPr wrap="square" rtlCol="0">
              <a:spAutoFit/>
            </a:bodyPr>
            <a:lstStyle/>
            <a:p>
              <a:pPr algn="ctr"/>
              <a:r>
                <a:rPr lang="en-US" sz="1400" b="1" dirty="0">
                  <a:solidFill>
                    <a:schemeClr val="accent4">
                      <a:lumMod val="75000"/>
                      <a:lumOff val="25000"/>
                    </a:schemeClr>
                  </a:solidFill>
                </a:rPr>
                <a:t>April 2022</a:t>
              </a:r>
            </a:p>
          </p:txBody>
        </p:sp>
        <p:sp>
          <p:nvSpPr>
            <p:cNvPr id="52" name="TextBox 51">
              <a:extLst>
                <a:ext uri="{FF2B5EF4-FFF2-40B4-BE49-F238E27FC236}">
                  <a16:creationId xmlns:a16="http://schemas.microsoft.com/office/drawing/2014/main" id="{A77EFF11-DBE8-4F30-A452-DED0D1AA0E20}"/>
                </a:ext>
              </a:extLst>
            </p:cNvPr>
            <p:cNvSpPr txBox="1"/>
            <p:nvPr/>
          </p:nvSpPr>
          <p:spPr>
            <a:xfrm>
              <a:off x="8567602" y="3916981"/>
              <a:ext cx="1073681" cy="600164"/>
            </a:xfrm>
            <a:prstGeom prst="rect">
              <a:avLst/>
            </a:prstGeom>
            <a:noFill/>
          </p:spPr>
          <p:txBody>
            <a:bodyPr wrap="square" rtlCol="0">
              <a:spAutoFit/>
            </a:bodyPr>
            <a:lstStyle/>
            <a:p>
              <a:r>
                <a:rPr lang="en-US" sz="1100" dirty="0"/>
                <a:t>Showcased to multiple customers </a:t>
              </a:r>
            </a:p>
          </p:txBody>
        </p:sp>
        <p:sp>
          <p:nvSpPr>
            <p:cNvPr id="53" name="TextBox 52">
              <a:extLst>
                <a:ext uri="{FF2B5EF4-FFF2-40B4-BE49-F238E27FC236}">
                  <a16:creationId xmlns:a16="http://schemas.microsoft.com/office/drawing/2014/main" id="{2C2A694E-B6AF-4A30-8F1C-4D01A265162A}"/>
                </a:ext>
              </a:extLst>
            </p:cNvPr>
            <p:cNvSpPr txBox="1"/>
            <p:nvPr/>
          </p:nvSpPr>
          <p:spPr>
            <a:xfrm>
              <a:off x="2108497" y="2738639"/>
              <a:ext cx="2001589" cy="769441"/>
            </a:xfrm>
            <a:prstGeom prst="rect">
              <a:avLst/>
            </a:prstGeom>
            <a:noFill/>
          </p:spPr>
          <p:txBody>
            <a:bodyPr wrap="square" rtlCol="0">
              <a:spAutoFit/>
            </a:bodyPr>
            <a:lstStyle/>
            <a:p>
              <a:pPr algn="ctr"/>
              <a:r>
                <a:rPr lang="en-US" sz="1100" dirty="0">
                  <a:solidFill>
                    <a:schemeClr val="accent4">
                      <a:lumMod val="75000"/>
                      <a:lumOff val="25000"/>
                    </a:schemeClr>
                  </a:solidFill>
                </a:rPr>
                <a:t>Enhanced </a:t>
              </a:r>
              <a:r>
                <a:rPr lang="en-US" sz="1100" dirty="0" err="1">
                  <a:solidFill>
                    <a:schemeClr val="accent4">
                      <a:lumMod val="75000"/>
                      <a:lumOff val="25000"/>
                    </a:schemeClr>
                  </a:solidFill>
                </a:rPr>
                <a:t>iMAX</a:t>
              </a:r>
              <a:r>
                <a:rPr lang="en-US" sz="1100" dirty="0">
                  <a:solidFill>
                    <a:schemeClr val="accent4">
                      <a:lumMod val="75000"/>
                      <a:lumOff val="25000"/>
                    </a:schemeClr>
                  </a:solidFill>
                </a:rPr>
                <a:t> to provide command line tooling for bulk APIs and individual component migration </a:t>
              </a:r>
            </a:p>
          </p:txBody>
        </p:sp>
        <p:sp>
          <p:nvSpPr>
            <p:cNvPr id="54" name="TextBox 53">
              <a:extLst>
                <a:ext uri="{FF2B5EF4-FFF2-40B4-BE49-F238E27FC236}">
                  <a16:creationId xmlns:a16="http://schemas.microsoft.com/office/drawing/2014/main" id="{71CA51C0-B1E0-4563-B4EF-20C46BB525F6}"/>
                </a:ext>
              </a:extLst>
            </p:cNvPr>
            <p:cNvSpPr txBox="1"/>
            <p:nvPr/>
          </p:nvSpPr>
          <p:spPr>
            <a:xfrm>
              <a:off x="3916000" y="3916981"/>
              <a:ext cx="2362252" cy="1131831"/>
            </a:xfrm>
            <a:prstGeom prst="rect">
              <a:avLst/>
            </a:prstGeom>
            <a:noFill/>
          </p:spPr>
          <p:txBody>
            <a:bodyPr wrap="square" rtlCol="0">
              <a:spAutoFit/>
            </a:bodyPr>
            <a:lstStyle/>
            <a:p>
              <a:pPr marL="171450" indent="-171450">
                <a:buFont typeface="Arial" panose="020B0604020202020204" pitchFamily="34" charset="0"/>
                <a:buChar char="•"/>
              </a:pPr>
              <a:r>
                <a:rPr lang="en-US" sz="1100" dirty="0">
                  <a:solidFill>
                    <a:schemeClr val="accent4">
                      <a:lumMod val="75000"/>
                      <a:lumOff val="25000"/>
                    </a:schemeClr>
                  </a:solidFill>
                </a:rPr>
                <a:t>Improved </a:t>
              </a:r>
              <a:r>
                <a:rPr lang="en-US" sz="1100" dirty="0" err="1">
                  <a:solidFill>
                    <a:schemeClr val="accent4">
                      <a:lumMod val="75000"/>
                      <a:lumOff val="25000"/>
                    </a:schemeClr>
                  </a:solidFill>
                </a:rPr>
                <a:t>iMAX</a:t>
              </a:r>
              <a:r>
                <a:rPr lang="en-US" sz="1100" dirty="0">
                  <a:solidFill>
                    <a:schemeClr val="accent4">
                      <a:lumMod val="75000"/>
                      <a:lumOff val="25000"/>
                    </a:schemeClr>
                  </a:solidFill>
                </a:rPr>
                <a:t> performance to handle 5000+ developers, 1000</a:t>
              </a:r>
              <a:r>
                <a:rPr lang="en-US" sz="1100">
                  <a:solidFill>
                    <a:schemeClr val="accent4">
                      <a:lumMod val="75000"/>
                      <a:lumOff val="25000"/>
                    </a:schemeClr>
                  </a:solidFill>
                </a:rPr>
                <a:t>+ apps </a:t>
              </a:r>
              <a:r>
                <a:rPr lang="en-US" sz="1100" dirty="0">
                  <a:solidFill>
                    <a:schemeClr val="accent4">
                      <a:lumMod val="75000"/>
                      <a:lumOff val="25000"/>
                    </a:schemeClr>
                  </a:solidFill>
                </a:rPr>
                <a:t>to migrate</a:t>
              </a:r>
            </a:p>
            <a:p>
              <a:pPr marL="171450" indent="-171450">
                <a:buFont typeface="Arial" panose="020B0604020202020204" pitchFamily="34" charset="0"/>
                <a:buChar char="•"/>
              </a:pPr>
              <a:r>
                <a:rPr lang="en-US" sz="1100" dirty="0">
                  <a:solidFill>
                    <a:schemeClr val="accent4">
                      <a:lumMod val="75000"/>
                      <a:lumOff val="25000"/>
                    </a:schemeClr>
                  </a:solidFill>
                </a:rPr>
                <a:t>Enhanced </a:t>
              </a:r>
              <a:r>
                <a:rPr lang="en-US" sz="1100" dirty="0" err="1">
                  <a:solidFill>
                    <a:schemeClr val="accent4">
                      <a:lumMod val="75000"/>
                      <a:lumOff val="25000"/>
                    </a:schemeClr>
                  </a:solidFill>
                </a:rPr>
                <a:t>iMAX</a:t>
              </a:r>
              <a:r>
                <a:rPr lang="en-US" sz="1100" dirty="0">
                  <a:solidFill>
                    <a:schemeClr val="accent4">
                      <a:lumMod val="75000"/>
                      <a:lumOff val="25000"/>
                    </a:schemeClr>
                  </a:solidFill>
                </a:rPr>
                <a:t> to handle missing KVM references in proxy flow </a:t>
              </a:r>
            </a:p>
          </p:txBody>
        </p:sp>
        <p:sp>
          <p:nvSpPr>
            <p:cNvPr id="55" name="TextBox 54">
              <a:extLst>
                <a:ext uri="{FF2B5EF4-FFF2-40B4-BE49-F238E27FC236}">
                  <a16:creationId xmlns:a16="http://schemas.microsoft.com/office/drawing/2014/main" id="{C93BAED5-ADD7-4FFA-9D2E-E35B77EC23DC}"/>
                </a:ext>
              </a:extLst>
            </p:cNvPr>
            <p:cNvSpPr txBox="1"/>
            <p:nvPr/>
          </p:nvSpPr>
          <p:spPr>
            <a:xfrm>
              <a:off x="6155703" y="2738639"/>
              <a:ext cx="1965698" cy="769441"/>
            </a:xfrm>
            <a:prstGeom prst="rect">
              <a:avLst/>
            </a:prstGeom>
            <a:noFill/>
          </p:spPr>
          <p:txBody>
            <a:bodyPr wrap="square" rtlCol="0">
              <a:spAutoFit/>
            </a:bodyPr>
            <a:lstStyle/>
            <a:p>
              <a:pPr algn="ctr"/>
              <a:r>
                <a:rPr lang="en-US" sz="1100" dirty="0">
                  <a:solidFill>
                    <a:schemeClr val="accent4">
                      <a:lumMod val="75000"/>
                      <a:lumOff val="25000"/>
                    </a:schemeClr>
                  </a:solidFill>
                </a:rPr>
                <a:t>Started implementing </a:t>
              </a:r>
              <a:r>
                <a:rPr lang="en-US" sz="1100" dirty="0" err="1">
                  <a:solidFill>
                    <a:schemeClr val="accent4">
                      <a:lumMod val="75000"/>
                      <a:lumOff val="25000"/>
                    </a:schemeClr>
                  </a:solidFill>
                </a:rPr>
                <a:t>iMAX</a:t>
              </a:r>
              <a:r>
                <a:rPr lang="en-US" sz="1100" dirty="0">
                  <a:solidFill>
                    <a:schemeClr val="accent4">
                      <a:lumMod val="75000"/>
                      <a:lumOff val="25000"/>
                    </a:schemeClr>
                  </a:solidFill>
                </a:rPr>
                <a:t> to migrate from Apigee Edge to Apigee X for a fintech customer</a:t>
              </a:r>
            </a:p>
          </p:txBody>
        </p:sp>
        <p:sp>
          <p:nvSpPr>
            <p:cNvPr id="56" name="TextBox 55">
              <a:extLst>
                <a:ext uri="{FF2B5EF4-FFF2-40B4-BE49-F238E27FC236}">
                  <a16:creationId xmlns:a16="http://schemas.microsoft.com/office/drawing/2014/main" id="{D2B1DAC8-BA50-4B64-BCB9-9BB547459621}"/>
                </a:ext>
              </a:extLst>
            </p:cNvPr>
            <p:cNvSpPr txBox="1"/>
            <p:nvPr/>
          </p:nvSpPr>
          <p:spPr>
            <a:xfrm>
              <a:off x="2554733" y="5482563"/>
              <a:ext cx="1020417" cy="307777"/>
            </a:xfrm>
            <a:prstGeom prst="rect">
              <a:avLst/>
            </a:prstGeom>
            <a:noFill/>
          </p:spPr>
          <p:txBody>
            <a:bodyPr wrap="square" rtlCol="0">
              <a:spAutoFit/>
            </a:bodyPr>
            <a:lstStyle/>
            <a:p>
              <a:r>
                <a:rPr lang="en-US" sz="1400" b="1" dirty="0">
                  <a:solidFill>
                    <a:schemeClr val="accent4">
                      <a:lumMod val="75000"/>
                      <a:lumOff val="25000"/>
                    </a:schemeClr>
                  </a:solidFill>
                </a:rPr>
                <a:t>Sep 2023</a:t>
              </a:r>
            </a:p>
          </p:txBody>
        </p:sp>
        <p:sp>
          <p:nvSpPr>
            <p:cNvPr id="57" name="TextBox 56">
              <a:extLst>
                <a:ext uri="{FF2B5EF4-FFF2-40B4-BE49-F238E27FC236}">
                  <a16:creationId xmlns:a16="http://schemas.microsoft.com/office/drawing/2014/main" id="{F8C922C1-3A2D-4400-A241-02BFE802A63A}"/>
                </a:ext>
              </a:extLst>
            </p:cNvPr>
            <p:cNvSpPr txBox="1"/>
            <p:nvPr/>
          </p:nvSpPr>
          <p:spPr>
            <a:xfrm>
              <a:off x="4594175" y="5482563"/>
              <a:ext cx="1020417" cy="307777"/>
            </a:xfrm>
            <a:prstGeom prst="rect">
              <a:avLst/>
            </a:prstGeom>
            <a:noFill/>
          </p:spPr>
          <p:txBody>
            <a:bodyPr wrap="square" rtlCol="0">
              <a:spAutoFit/>
            </a:bodyPr>
            <a:lstStyle/>
            <a:p>
              <a:r>
                <a:rPr lang="en-US" sz="1400" b="1" dirty="0">
                  <a:solidFill>
                    <a:schemeClr val="accent4">
                      <a:lumMod val="75000"/>
                      <a:lumOff val="25000"/>
                    </a:schemeClr>
                  </a:solidFill>
                </a:rPr>
                <a:t>Aug 2023</a:t>
              </a:r>
            </a:p>
          </p:txBody>
        </p:sp>
        <p:sp>
          <p:nvSpPr>
            <p:cNvPr id="58" name="TextBox 57">
              <a:extLst>
                <a:ext uri="{FF2B5EF4-FFF2-40B4-BE49-F238E27FC236}">
                  <a16:creationId xmlns:a16="http://schemas.microsoft.com/office/drawing/2014/main" id="{369715C8-EF4B-4636-BF88-5F57DE0DD88F}"/>
                </a:ext>
              </a:extLst>
            </p:cNvPr>
            <p:cNvSpPr txBox="1"/>
            <p:nvPr/>
          </p:nvSpPr>
          <p:spPr>
            <a:xfrm>
              <a:off x="2139885" y="5781983"/>
              <a:ext cx="1866508" cy="600164"/>
            </a:xfrm>
            <a:prstGeom prst="rect">
              <a:avLst/>
            </a:prstGeom>
            <a:noFill/>
          </p:spPr>
          <p:txBody>
            <a:bodyPr wrap="square" rtlCol="0">
              <a:spAutoFit/>
            </a:bodyPr>
            <a:lstStyle/>
            <a:p>
              <a:pPr algn="ctr"/>
              <a:r>
                <a:rPr lang="en-US" sz="1100" dirty="0">
                  <a:solidFill>
                    <a:schemeClr val="accent4">
                      <a:lumMod val="75000"/>
                      <a:lumOff val="25000"/>
                    </a:schemeClr>
                  </a:solidFill>
                </a:rPr>
                <a:t>Using </a:t>
              </a:r>
              <a:r>
                <a:rPr lang="en-US" sz="1100" dirty="0" err="1">
                  <a:solidFill>
                    <a:schemeClr val="accent4">
                      <a:lumMod val="75000"/>
                      <a:lumOff val="25000"/>
                    </a:schemeClr>
                  </a:solidFill>
                </a:rPr>
                <a:t>iMAX</a:t>
              </a:r>
              <a:r>
                <a:rPr lang="en-US" sz="1100" dirty="0">
                  <a:solidFill>
                    <a:schemeClr val="accent4">
                      <a:lumMod val="75000"/>
                      <a:lumOff val="25000"/>
                    </a:schemeClr>
                  </a:solidFill>
                </a:rPr>
                <a:t> to migrate OPDK to Apigee Hybrid for a cosmetic retailer</a:t>
              </a:r>
            </a:p>
          </p:txBody>
        </p:sp>
        <p:sp>
          <p:nvSpPr>
            <p:cNvPr id="59" name="TextBox 58">
              <a:extLst>
                <a:ext uri="{FF2B5EF4-FFF2-40B4-BE49-F238E27FC236}">
                  <a16:creationId xmlns:a16="http://schemas.microsoft.com/office/drawing/2014/main" id="{EA0D06B6-D778-4B12-B5E2-8C115430C4A8}"/>
                </a:ext>
              </a:extLst>
            </p:cNvPr>
            <p:cNvSpPr txBox="1"/>
            <p:nvPr/>
          </p:nvSpPr>
          <p:spPr>
            <a:xfrm>
              <a:off x="4236513" y="5777689"/>
              <a:ext cx="1702375" cy="600164"/>
            </a:xfrm>
            <a:prstGeom prst="rect">
              <a:avLst/>
            </a:prstGeom>
            <a:noFill/>
          </p:spPr>
          <p:txBody>
            <a:bodyPr wrap="square" rtlCol="0">
              <a:spAutoFit/>
            </a:bodyPr>
            <a:lstStyle/>
            <a:p>
              <a:pPr algn="ctr"/>
              <a:r>
                <a:rPr lang="en-US" sz="1100" dirty="0">
                  <a:solidFill>
                    <a:schemeClr val="accent4">
                      <a:lumMod val="75000"/>
                      <a:lumOff val="25000"/>
                    </a:schemeClr>
                  </a:solidFill>
                </a:rPr>
                <a:t>Added Custom Report and app level attribute migration features</a:t>
              </a:r>
            </a:p>
          </p:txBody>
        </p:sp>
      </p:grpSp>
    </p:spTree>
    <p:extLst>
      <p:ext uri="{BB962C8B-B14F-4D97-AF65-F5344CB8AC3E}">
        <p14:creationId xmlns:p14="http://schemas.microsoft.com/office/powerpoint/2010/main" val="408968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Intelliswift’s Migration Offering</a:t>
            </a:r>
          </a:p>
        </p:txBody>
      </p:sp>
      <p:sp>
        <p:nvSpPr>
          <p:cNvPr id="236" name="Rectangle 235">
            <a:extLst>
              <a:ext uri="{FF2B5EF4-FFF2-40B4-BE49-F238E27FC236}">
                <a16:creationId xmlns:a16="http://schemas.microsoft.com/office/drawing/2014/main" id="{E955EB2B-2863-4A33-8ACA-61AE15AFF33B}"/>
              </a:ext>
            </a:extLst>
          </p:cNvPr>
          <p:cNvSpPr/>
          <p:nvPr/>
        </p:nvSpPr>
        <p:spPr>
          <a:xfrm>
            <a:off x="5745017" y="1064579"/>
            <a:ext cx="5818909" cy="305742"/>
          </a:xfrm>
          <a:prstGeom prst="rect">
            <a:avLst/>
          </a:prstGeom>
          <a:solidFill>
            <a:srgbClr val="0080B7"/>
          </a:solid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Value Proposition</a:t>
            </a:r>
          </a:p>
        </p:txBody>
      </p:sp>
      <p:sp>
        <p:nvSpPr>
          <p:cNvPr id="243" name="Rectangle 242">
            <a:extLst>
              <a:ext uri="{FF2B5EF4-FFF2-40B4-BE49-F238E27FC236}">
                <a16:creationId xmlns:a16="http://schemas.microsoft.com/office/drawing/2014/main" id="{4843B94D-3343-451C-ADA8-DE47BD5E9148}"/>
              </a:ext>
            </a:extLst>
          </p:cNvPr>
          <p:cNvSpPr/>
          <p:nvPr/>
        </p:nvSpPr>
        <p:spPr>
          <a:xfrm>
            <a:off x="5865092" y="1375828"/>
            <a:ext cx="5726546"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Intelliswift offers an accelerated migration tool - iMAX, that helps customer with the migration of code artifacts to Apigee X and Apigee Hybrid </a:t>
            </a:r>
          </a:p>
        </p:txBody>
      </p:sp>
      <p:sp>
        <p:nvSpPr>
          <p:cNvPr id="13" name="TextBox 12">
            <a:extLst>
              <a:ext uri="{FF2B5EF4-FFF2-40B4-BE49-F238E27FC236}">
                <a16:creationId xmlns:a16="http://schemas.microsoft.com/office/drawing/2014/main" id="{352D78DE-A279-4B55-95F0-577CA7565481}"/>
              </a:ext>
            </a:extLst>
          </p:cNvPr>
          <p:cNvSpPr txBox="1"/>
          <p:nvPr/>
        </p:nvSpPr>
        <p:spPr>
          <a:xfrm>
            <a:off x="6346056" y="1928133"/>
            <a:ext cx="2255478" cy="461665"/>
          </a:xfrm>
          <a:prstGeom prst="rect">
            <a:avLst/>
          </a:prstGeom>
          <a:noFill/>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Analysis of Apigee to create inventory</a:t>
            </a:r>
          </a:p>
        </p:txBody>
      </p:sp>
      <p:sp>
        <p:nvSpPr>
          <p:cNvPr id="6" name="Rectangle: Rounded Corners 5">
            <a:extLst>
              <a:ext uri="{FF2B5EF4-FFF2-40B4-BE49-F238E27FC236}">
                <a16:creationId xmlns:a16="http://schemas.microsoft.com/office/drawing/2014/main" id="{B7281C09-A6B6-4482-B75D-E9EB0C51C3FF}"/>
              </a:ext>
            </a:extLst>
          </p:cNvPr>
          <p:cNvSpPr/>
          <p:nvPr/>
        </p:nvSpPr>
        <p:spPr>
          <a:xfrm>
            <a:off x="6147423" y="1948470"/>
            <a:ext cx="2527093" cy="464948"/>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0" name="Group 29">
            <a:extLst>
              <a:ext uri="{FF2B5EF4-FFF2-40B4-BE49-F238E27FC236}">
                <a16:creationId xmlns:a16="http://schemas.microsoft.com/office/drawing/2014/main" id="{A8BA657C-495F-4C1E-8C38-EC4DF0516FAC}"/>
              </a:ext>
            </a:extLst>
          </p:cNvPr>
          <p:cNvGrpSpPr/>
          <p:nvPr/>
        </p:nvGrpSpPr>
        <p:grpSpPr>
          <a:xfrm>
            <a:off x="5810124" y="1896483"/>
            <a:ext cx="533468" cy="534422"/>
            <a:chOff x="5755331" y="2323147"/>
            <a:chExt cx="730800" cy="732108"/>
          </a:xfrm>
        </p:grpSpPr>
        <p:sp>
          <p:nvSpPr>
            <p:cNvPr id="12" name="Oval 11">
              <a:extLst>
                <a:ext uri="{FF2B5EF4-FFF2-40B4-BE49-F238E27FC236}">
                  <a16:creationId xmlns:a16="http://schemas.microsoft.com/office/drawing/2014/main" id="{0858F705-9155-486F-8F7F-C2AC1DFA6CC9}"/>
                </a:ext>
              </a:extLst>
            </p:cNvPr>
            <p:cNvSpPr/>
            <p:nvPr/>
          </p:nvSpPr>
          <p:spPr>
            <a:xfrm>
              <a:off x="5755331" y="2323147"/>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41" name="Group 40">
              <a:extLst>
                <a:ext uri="{FF2B5EF4-FFF2-40B4-BE49-F238E27FC236}">
                  <a16:creationId xmlns:a16="http://schemas.microsoft.com/office/drawing/2014/main" id="{B5C06CC8-4BAC-492C-B6E5-AAD1A9CB3DDD}"/>
                </a:ext>
              </a:extLst>
            </p:cNvPr>
            <p:cNvGrpSpPr/>
            <p:nvPr/>
          </p:nvGrpSpPr>
          <p:grpSpPr>
            <a:xfrm>
              <a:off x="5930562" y="2513894"/>
              <a:ext cx="400434" cy="378406"/>
              <a:chOff x="6337300" y="3509963"/>
              <a:chExt cx="808038" cy="763588"/>
            </a:xfrm>
            <a:solidFill>
              <a:schemeClr val="bg1"/>
            </a:solidFill>
          </p:grpSpPr>
          <p:sp>
            <p:nvSpPr>
              <p:cNvPr id="42" name="Freeform 452">
                <a:extLst>
                  <a:ext uri="{FF2B5EF4-FFF2-40B4-BE49-F238E27FC236}">
                    <a16:creationId xmlns:a16="http://schemas.microsoft.com/office/drawing/2014/main" id="{D91C3AD2-3BA5-425D-B4D5-E48B06B434C5}"/>
                  </a:ext>
                </a:extLst>
              </p:cNvPr>
              <p:cNvSpPr>
                <a:spLocks/>
              </p:cNvSpPr>
              <p:nvPr/>
            </p:nvSpPr>
            <p:spPr bwMode="auto">
              <a:xfrm>
                <a:off x="6773863" y="3736976"/>
                <a:ext cx="158750" cy="206375"/>
              </a:xfrm>
              <a:custGeom>
                <a:avLst/>
                <a:gdLst>
                  <a:gd name="T0" fmla="*/ 4 w 58"/>
                  <a:gd name="T1" fmla="*/ 76 h 76"/>
                  <a:gd name="T2" fmla="*/ 2 w 58"/>
                  <a:gd name="T3" fmla="*/ 75 h 76"/>
                  <a:gd name="T4" fmla="*/ 1 w 58"/>
                  <a:gd name="T5" fmla="*/ 70 h 76"/>
                  <a:gd name="T6" fmla="*/ 50 w 58"/>
                  <a:gd name="T7" fmla="*/ 2 h 76"/>
                  <a:gd name="T8" fmla="*/ 56 w 58"/>
                  <a:gd name="T9" fmla="*/ 1 h 76"/>
                  <a:gd name="T10" fmla="*/ 56 w 58"/>
                  <a:gd name="T11" fmla="*/ 7 h 76"/>
                  <a:gd name="T12" fmla="*/ 7 w 58"/>
                  <a:gd name="T13" fmla="*/ 74 h 76"/>
                  <a:gd name="T14" fmla="*/ 4 w 58"/>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76">
                    <a:moveTo>
                      <a:pt x="4" y="76"/>
                    </a:moveTo>
                    <a:cubicBezTo>
                      <a:pt x="3" y="76"/>
                      <a:pt x="2" y="76"/>
                      <a:pt x="2" y="75"/>
                    </a:cubicBezTo>
                    <a:cubicBezTo>
                      <a:pt x="0" y="74"/>
                      <a:pt x="0" y="71"/>
                      <a:pt x="1" y="70"/>
                    </a:cubicBezTo>
                    <a:cubicBezTo>
                      <a:pt x="50" y="2"/>
                      <a:pt x="50" y="2"/>
                      <a:pt x="50" y="2"/>
                    </a:cubicBezTo>
                    <a:cubicBezTo>
                      <a:pt x="51" y="0"/>
                      <a:pt x="54" y="0"/>
                      <a:pt x="56" y="1"/>
                    </a:cubicBezTo>
                    <a:cubicBezTo>
                      <a:pt x="57" y="2"/>
                      <a:pt x="58" y="5"/>
                      <a:pt x="56" y="7"/>
                    </a:cubicBezTo>
                    <a:cubicBezTo>
                      <a:pt x="7" y="74"/>
                      <a:pt x="7" y="74"/>
                      <a:pt x="7" y="74"/>
                    </a:cubicBezTo>
                    <a:cubicBezTo>
                      <a:pt x="6" y="75"/>
                      <a:pt x="5" y="76"/>
                      <a:pt x="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3" name="Freeform 453">
                <a:extLst>
                  <a:ext uri="{FF2B5EF4-FFF2-40B4-BE49-F238E27FC236}">
                    <a16:creationId xmlns:a16="http://schemas.microsoft.com/office/drawing/2014/main" id="{6826CD29-0DEC-4C92-8A6E-8342E2373397}"/>
                  </a:ext>
                </a:extLst>
              </p:cNvPr>
              <p:cNvSpPr>
                <a:spLocks/>
              </p:cNvSpPr>
              <p:nvPr/>
            </p:nvSpPr>
            <p:spPr bwMode="auto">
              <a:xfrm>
                <a:off x="6615113" y="3863976"/>
                <a:ext cx="136525" cy="85725"/>
              </a:xfrm>
              <a:custGeom>
                <a:avLst/>
                <a:gdLst>
                  <a:gd name="T0" fmla="*/ 45 w 50"/>
                  <a:gd name="T1" fmla="*/ 31 h 31"/>
                  <a:gd name="T2" fmla="*/ 43 w 50"/>
                  <a:gd name="T3" fmla="*/ 31 h 31"/>
                  <a:gd name="T4" fmla="*/ 3 w 50"/>
                  <a:gd name="T5" fmla="*/ 9 h 31"/>
                  <a:gd name="T6" fmla="*/ 2 w 50"/>
                  <a:gd name="T7" fmla="*/ 3 h 31"/>
                  <a:gd name="T8" fmla="*/ 7 w 50"/>
                  <a:gd name="T9" fmla="*/ 2 h 31"/>
                  <a:gd name="T10" fmla="*/ 47 w 50"/>
                  <a:gd name="T11" fmla="*/ 24 h 31"/>
                  <a:gd name="T12" fmla="*/ 49 w 50"/>
                  <a:gd name="T13" fmla="*/ 29 h 31"/>
                  <a:gd name="T14" fmla="*/ 45 w 5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1">
                    <a:moveTo>
                      <a:pt x="45" y="31"/>
                    </a:moveTo>
                    <a:cubicBezTo>
                      <a:pt x="45" y="31"/>
                      <a:pt x="44" y="31"/>
                      <a:pt x="43" y="31"/>
                    </a:cubicBezTo>
                    <a:cubicBezTo>
                      <a:pt x="3" y="9"/>
                      <a:pt x="3" y="9"/>
                      <a:pt x="3" y="9"/>
                    </a:cubicBezTo>
                    <a:cubicBezTo>
                      <a:pt x="1" y="7"/>
                      <a:pt x="0" y="5"/>
                      <a:pt x="2" y="3"/>
                    </a:cubicBezTo>
                    <a:cubicBezTo>
                      <a:pt x="3" y="1"/>
                      <a:pt x="5" y="0"/>
                      <a:pt x="7" y="2"/>
                    </a:cubicBezTo>
                    <a:cubicBezTo>
                      <a:pt x="47" y="24"/>
                      <a:pt x="47" y="24"/>
                      <a:pt x="47" y="24"/>
                    </a:cubicBezTo>
                    <a:cubicBezTo>
                      <a:pt x="49" y="25"/>
                      <a:pt x="50" y="27"/>
                      <a:pt x="49" y="29"/>
                    </a:cubicBezTo>
                    <a:cubicBezTo>
                      <a:pt x="48" y="31"/>
                      <a:pt x="47" y="31"/>
                      <a:pt x="4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4" name="Freeform 454">
                <a:extLst>
                  <a:ext uri="{FF2B5EF4-FFF2-40B4-BE49-F238E27FC236}">
                    <a16:creationId xmlns:a16="http://schemas.microsoft.com/office/drawing/2014/main" id="{09EDF6FE-5CCC-487D-94AC-DB2F7F68C5E8}"/>
                  </a:ext>
                </a:extLst>
              </p:cNvPr>
              <p:cNvSpPr>
                <a:spLocks/>
              </p:cNvSpPr>
              <p:nvPr/>
            </p:nvSpPr>
            <p:spPr bwMode="auto">
              <a:xfrm>
                <a:off x="6450013" y="3881438"/>
                <a:ext cx="144463" cy="157163"/>
              </a:xfrm>
              <a:custGeom>
                <a:avLst/>
                <a:gdLst>
                  <a:gd name="T0" fmla="*/ 5 w 53"/>
                  <a:gd name="T1" fmla="*/ 58 h 58"/>
                  <a:gd name="T2" fmla="*/ 2 w 53"/>
                  <a:gd name="T3" fmla="*/ 57 h 58"/>
                  <a:gd name="T4" fmla="*/ 2 w 53"/>
                  <a:gd name="T5" fmla="*/ 51 h 58"/>
                  <a:gd name="T6" fmla="*/ 46 w 53"/>
                  <a:gd name="T7" fmla="*/ 1 h 58"/>
                  <a:gd name="T8" fmla="*/ 52 w 53"/>
                  <a:gd name="T9" fmla="*/ 1 h 58"/>
                  <a:gd name="T10" fmla="*/ 52 w 53"/>
                  <a:gd name="T11" fmla="*/ 7 h 58"/>
                  <a:gd name="T12" fmla="*/ 7 w 53"/>
                  <a:gd name="T13" fmla="*/ 57 h 58"/>
                  <a:gd name="T14" fmla="*/ 5 w 5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5" y="58"/>
                    </a:moveTo>
                    <a:cubicBezTo>
                      <a:pt x="4" y="58"/>
                      <a:pt x="3" y="58"/>
                      <a:pt x="2" y="57"/>
                    </a:cubicBezTo>
                    <a:cubicBezTo>
                      <a:pt x="0" y="56"/>
                      <a:pt x="0" y="53"/>
                      <a:pt x="2" y="51"/>
                    </a:cubicBezTo>
                    <a:cubicBezTo>
                      <a:pt x="46" y="1"/>
                      <a:pt x="46" y="1"/>
                      <a:pt x="46" y="1"/>
                    </a:cubicBezTo>
                    <a:cubicBezTo>
                      <a:pt x="47" y="0"/>
                      <a:pt x="50" y="0"/>
                      <a:pt x="52" y="1"/>
                    </a:cubicBezTo>
                    <a:cubicBezTo>
                      <a:pt x="53" y="2"/>
                      <a:pt x="53" y="5"/>
                      <a:pt x="52" y="7"/>
                    </a:cubicBezTo>
                    <a:cubicBezTo>
                      <a:pt x="7" y="57"/>
                      <a:pt x="7" y="57"/>
                      <a:pt x="7" y="57"/>
                    </a:cubicBezTo>
                    <a:cubicBezTo>
                      <a:pt x="7" y="58"/>
                      <a:pt x="6" y="58"/>
                      <a:pt x="5"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5" name="Freeform 455">
                <a:extLst>
                  <a:ext uri="{FF2B5EF4-FFF2-40B4-BE49-F238E27FC236}">
                    <a16:creationId xmlns:a16="http://schemas.microsoft.com/office/drawing/2014/main" id="{01C4310B-12C3-4C6B-9265-E0EADF832B1D}"/>
                  </a:ext>
                </a:extLst>
              </p:cNvPr>
              <p:cNvSpPr>
                <a:spLocks noEditPoints="1"/>
              </p:cNvSpPr>
              <p:nvPr/>
            </p:nvSpPr>
            <p:spPr bwMode="auto">
              <a:xfrm>
                <a:off x="6402388" y="401161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6" name="Freeform 456">
                <a:extLst>
                  <a:ext uri="{FF2B5EF4-FFF2-40B4-BE49-F238E27FC236}">
                    <a16:creationId xmlns:a16="http://schemas.microsoft.com/office/drawing/2014/main" id="{05664806-1B8B-480C-872C-9BA294F118D7}"/>
                  </a:ext>
                </a:extLst>
              </p:cNvPr>
              <p:cNvSpPr>
                <a:spLocks noEditPoints="1"/>
              </p:cNvSpPr>
              <p:nvPr/>
            </p:nvSpPr>
            <p:spPr bwMode="auto">
              <a:xfrm>
                <a:off x="6902450" y="36877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1" y="0"/>
                      <a:pt x="28" y="6"/>
                      <a:pt x="28" y="14"/>
                    </a:cubicBezTo>
                    <a:cubicBezTo>
                      <a:pt x="28" y="22"/>
                      <a:pt x="21" y="28"/>
                      <a:pt x="14" y="28"/>
                    </a:cubicBezTo>
                    <a:close/>
                    <a:moveTo>
                      <a:pt x="14" y="8"/>
                    </a:moveTo>
                    <a:cubicBezTo>
                      <a:pt x="10" y="8"/>
                      <a:pt x="8" y="11"/>
                      <a:pt x="8" y="14"/>
                    </a:cubicBezTo>
                    <a:cubicBezTo>
                      <a:pt x="8" y="17"/>
                      <a:pt x="10"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7" name="Freeform 457">
                <a:extLst>
                  <a:ext uri="{FF2B5EF4-FFF2-40B4-BE49-F238E27FC236}">
                    <a16:creationId xmlns:a16="http://schemas.microsoft.com/office/drawing/2014/main" id="{7B727269-F7EB-4CFB-A337-428190B0FCF9}"/>
                  </a:ext>
                </a:extLst>
              </p:cNvPr>
              <p:cNvSpPr>
                <a:spLocks noEditPoints="1"/>
              </p:cNvSpPr>
              <p:nvPr/>
            </p:nvSpPr>
            <p:spPr bwMode="auto">
              <a:xfrm>
                <a:off x="6561138" y="3832226"/>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8" name="Freeform 458">
                <a:extLst>
                  <a:ext uri="{FF2B5EF4-FFF2-40B4-BE49-F238E27FC236}">
                    <a16:creationId xmlns:a16="http://schemas.microsoft.com/office/drawing/2014/main" id="{BB623078-3413-409F-AA9D-D31110338D76}"/>
                  </a:ext>
                </a:extLst>
              </p:cNvPr>
              <p:cNvSpPr>
                <a:spLocks noEditPoints="1"/>
              </p:cNvSpPr>
              <p:nvPr/>
            </p:nvSpPr>
            <p:spPr bwMode="auto">
              <a:xfrm>
                <a:off x="6724650" y="39163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1"/>
                      <a:pt x="0" y="14"/>
                    </a:cubicBezTo>
                    <a:cubicBezTo>
                      <a:pt x="0" y="6"/>
                      <a:pt x="6" y="0"/>
                      <a:pt x="14" y="0"/>
                    </a:cubicBezTo>
                    <a:cubicBezTo>
                      <a:pt x="22" y="0"/>
                      <a:pt x="28" y="6"/>
                      <a:pt x="28" y="14"/>
                    </a:cubicBezTo>
                    <a:cubicBezTo>
                      <a:pt x="28" y="21"/>
                      <a:pt x="22" y="28"/>
                      <a:pt x="14" y="28"/>
                    </a:cubicBezTo>
                    <a:close/>
                    <a:moveTo>
                      <a:pt x="14" y="8"/>
                    </a:moveTo>
                    <a:cubicBezTo>
                      <a:pt x="11" y="8"/>
                      <a:pt x="8" y="10"/>
                      <a:pt x="8" y="14"/>
                    </a:cubicBezTo>
                    <a:cubicBezTo>
                      <a:pt x="8" y="17"/>
                      <a:pt x="11" y="20"/>
                      <a:pt x="14" y="20"/>
                    </a:cubicBezTo>
                    <a:cubicBezTo>
                      <a:pt x="17" y="20"/>
                      <a:pt x="20" y="17"/>
                      <a:pt x="20" y="14"/>
                    </a:cubicBezTo>
                    <a:cubicBezTo>
                      <a:pt x="20" y="10"/>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49" name="Freeform 459">
                <a:extLst>
                  <a:ext uri="{FF2B5EF4-FFF2-40B4-BE49-F238E27FC236}">
                    <a16:creationId xmlns:a16="http://schemas.microsoft.com/office/drawing/2014/main" id="{80C398CA-FCD1-44A4-9011-1A12B0B012D4}"/>
                  </a:ext>
                </a:extLst>
              </p:cNvPr>
              <p:cNvSpPr>
                <a:spLocks noEditPoints="1"/>
              </p:cNvSpPr>
              <p:nvPr/>
            </p:nvSpPr>
            <p:spPr bwMode="auto">
              <a:xfrm>
                <a:off x="6470650" y="3665538"/>
                <a:ext cx="452438" cy="433388"/>
              </a:xfrm>
              <a:custGeom>
                <a:avLst/>
                <a:gdLst>
                  <a:gd name="T0" fmla="*/ 83 w 166"/>
                  <a:gd name="T1" fmla="*/ 159 h 159"/>
                  <a:gd name="T2" fmla="*/ 29 w 166"/>
                  <a:gd name="T3" fmla="*/ 137 h 159"/>
                  <a:gd name="T4" fmla="*/ 29 w 166"/>
                  <a:gd name="T5" fmla="*/ 137 h 159"/>
                  <a:gd name="T6" fmla="*/ 29 w 166"/>
                  <a:gd name="T7" fmla="*/ 29 h 159"/>
                  <a:gd name="T8" fmla="*/ 137 w 166"/>
                  <a:gd name="T9" fmla="*/ 29 h 159"/>
                  <a:gd name="T10" fmla="*/ 137 w 166"/>
                  <a:gd name="T11" fmla="*/ 137 h 159"/>
                  <a:gd name="T12" fmla="*/ 83 w 166"/>
                  <a:gd name="T13" fmla="*/ 159 h 159"/>
                  <a:gd name="T14" fmla="*/ 35 w 166"/>
                  <a:gd name="T15" fmla="*/ 131 h 159"/>
                  <a:gd name="T16" fmla="*/ 131 w 166"/>
                  <a:gd name="T17" fmla="*/ 131 h 159"/>
                  <a:gd name="T18" fmla="*/ 131 w 166"/>
                  <a:gd name="T19" fmla="*/ 35 h 159"/>
                  <a:gd name="T20" fmla="*/ 35 w 166"/>
                  <a:gd name="T21" fmla="*/ 35 h 159"/>
                  <a:gd name="T22" fmla="*/ 35 w 166"/>
                  <a:gd name="T23" fmla="*/ 13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59">
                    <a:moveTo>
                      <a:pt x="83" y="159"/>
                    </a:moveTo>
                    <a:cubicBezTo>
                      <a:pt x="64" y="159"/>
                      <a:pt x="44" y="152"/>
                      <a:pt x="29" y="137"/>
                    </a:cubicBezTo>
                    <a:cubicBezTo>
                      <a:pt x="29" y="137"/>
                      <a:pt x="29" y="137"/>
                      <a:pt x="29" y="137"/>
                    </a:cubicBezTo>
                    <a:cubicBezTo>
                      <a:pt x="0" y="107"/>
                      <a:pt x="0" y="59"/>
                      <a:pt x="29" y="29"/>
                    </a:cubicBezTo>
                    <a:cubicBezTo>
                      <a:pt x="59" y="0"/>
                      <a:pt x="107" y="0"/>
                      <a:pt x="137" y="29"/>
                    </a:cubicBezTo>
                    <a:cubicBezTo>
                      <a:pt x="166" y="59"/>
                      <a:pt x="166" y="107"/>
                      <a:pt x="137" y="137"/>
                    </a:cubicBezTo>
                    <a:cubicBezTo>
                      <a:pt x="122" y="152"/>
                      <a:pt x="102" y="159"/>
                      <a:pt x="83" y="159"/>
                    </a:cubicBezTo>
                    <a:close/>
                    <a:moveTo>
                      <a:pt x="35" y="131"/>
                    </a:moveTo>
                    <a:cubicBezTo>
                      <a:pt x="61" y="158"/>
                      <a:pt x="105" y="158"/>
                      <a:pt x="131" y="131"/>
                    </a:cubicBezTo>
                    <a:cubicBezTo>
                      <a:pt x="158" y="105"/>
                      <a:pt x="158" y="61"/>
                      <a:pt x="131" y="35"/>
                    </a:cubicBezTo>
                    <a:cubicBezTo>
                      <a:pt x="105" y="8"/>
                      <a:pt x="61" y="8"/>
                      <a:pt x="35" y="35"/>
                    </a:cubicBezTo>
                    <a:cubicBezTo>
                      <a:pt x="8" y="61"/>
                      <a:pt x="8" y="105"/>
                      <a:pt x="35"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0" name="Freeform 460">
                <a:extLst>
                  <a:ext uri="{FF2B5EF4-FFF2-40B4-BE49-F238E27FC236}">
                    <a16:creationId xmlns:a16="http://schemas.microsoft.com/office/drawing/2014/main" id="{2B3237BA-A371-4773-AAD3-9E8DC2109912}"/>
                  </a:ext>
                </a:extLst>
              </p:cNvPr>
              <p:cNvSpPr>
                <a:spLocks noEditPoints="1"/>
              </p:cNvSpPr>
              <p:nvPr/>
            </p:nvSpPr>
            <p:spPr bwMode="auto">
              <a:xfrm>
                <a:off x="6875463" y="4068763"/>
                <a:ext cx="209550" cy="204788"/>
              </a:xfrm>
              <a:custGeom>
                <a:avLst/>
                <a:gdLst>
                  <a:gd name="T0" fmla="*/ 55 w 77"/>
                  <a:gd name="T1" fmla="*/ 75 h 75"/>
                  <a:gd name="T2" fmla="*/ 41 w 77"/>
                  <a:gd name="T3" fmla="*/ 70 h 75"/>
                  <a:gd name="T4" fmla="*/ 41 w 77"/>
                  <a:gd name="T5" fmla="*/ 70 h 75"/>
                  <a:gd name="T6" fmla="*/ 2 w 77"/>
                  <a:gd name="T7" fmla="*/ 30 h 75"/>
                  <a:gd name="T8" fmla="*/ 2 w 77"/>
                  <a:gd name="T9" fmla="*/ 24 h 75"/>
                  <a:gd name="T10" fmla="*/ 24 w 77"/>
                  <a:gd name="T11" fmla="*/ 2 h 75"/>
                  <a:gd name="T12" fmla="*/ 30 w 77"/>
                  <a:gd name="T13" fmla="*/ 2 h 75"/>
                  <a:gd name="T14" fmla="*/ 70 w 77"/>
                  <a:gd name="T15" fmla="*/ 41 h 75"/>
                  <a:gd name="T16" fmla="*/ 70 w 77"/>
                  <a:gd name="T17" fmla="*/ 70 h 75"/>
                  <a:gd name="T18" fmla="*/ 55 w 77"/>
                  <a:gd name="T19" fmla="*/ 75 h 75"/>
                  <a:gd name="T20" fmla="*/ 47 w 77"/>
                  <a:gd name="T21" fmla="*/ 64 h 75"/>
                  <a:gd name="T22" fmla="*/ 64 w 77"/>
                  <a:gd name="T23" fmla="*/ 64 h 75"/>
                  <a:gd name="T24" fmla="*/ 64 w 77"/>
                  <a:gd name="T25" fmla="*/ 47 h 75"/>
                  <a:gd name="T26" fmla="*/ 27 w 77"/>
                  <a:gd name="T27" fmla="*/ 10 h 75"/>
                  <a:gd name="T28" fmla="*/ 10 w 77"/>
                  <a:gd name="T29" fmla="*/ 27 h 75"/>
                  <a:gd name="T30" fmla="*/ 47 w 77"/>
                  <a:gd name="T31" fmla="*/ 6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5">
                    <a:moveTo>
                      <a:pt x="55" y="75"/>
                    </a:moveTo>
                    <a:cubicBezTo>
                      <a:pt x="50" y="75"/>
                      <a:pt x="45" y="74"/>
                      <a:pt x="41" y="70"/>
                    </a:cubicBezTo>
                    <a:cubicBezTo>
                      <a:pt x="41" y="70"/>
                      <a:pt x="41" y="70"/>
                      <a:pt x="41" y="70"/>
                    </a:cubicBezTo>
                    <a:cubicBezTo>
                      <a:pt x="2" y="30"/>
                      <a:pt x="2" y="30"/>
                      <a:pt x="2" y="30"/>
                    </a:cubicBezTo>
                    <a:cubicBezTo>
                      <a:pt x="0" y="28"/>
                      <a:pt x="0" y="26"/>
                      <a:pt x="2" y="24"/>
                    </a:cubicBezTo>
                    <a:cubicBezTo>
                      <a:pt x="24" y="2"/>
                      <a:pt x="24" y="2"/>
                      <a:pt x="24" y="2"/>
                    </a:cubicBezTo>
                    <a:cubicBezTo>
                      <a:pt x="26" y="0"/>
                      <a:pt x="28" y="0"/>
                      <a:pt x="30" y="2"/>
                    </a:cubicBezTo>
                    <a:cubicBezTo>
                      <a:pt x="70" y="41"/>
                      <a:pt x="70" y="41"/>
                      <a:pt x="70" y="41"/>
                    </a:cubicBezTo>
                    <a:cubicBezTo>
                      <a:pt x="77" y="49"/>
                      <a:pt x="77" y="62"/>
                      <a:pt x="70" y="70"/>
                    </a:cubicBezTo>
                    <a:cubicBezTo>
                      <a:pt x="66" y="74"/>
                      <a:pt x="61" y="75"/>
                      <a:pt x="55" y="75"/>
                    </a:cubicBezTo>
                    <a:close/>
                    <a:moveTo>
                      <a:pt x="47" y="64"/>
                    </a:moveTo>
                    <a:cubicBezTo>
                      <a:pt x="52" y="69"/>
                      <a:pt x="59" y="69"/>
                      <a:pt x="64" y="64"/>
                    </a:cubicBezTo>
                    <a:cubicBezTo>
                      <a:pt x="69" y="59"/>
                      <a:pt x="69" y="52"/>
                      <a:pt x="64" y="47"/>
                    </a:cubicBezTo>
                    <a:cubicBezTo>
                      <a:pt x="27" y="10"/>
                      <a:pt x="27" y="10"/>
                      <a:pt x="27" y="10"/>
                    </a:cubicBezTo>
                    <a:cubicBezTo>
                      <a:pt x="10" y="27"/>
                      <a:pt x="10" y="27"/>
                      <a:pt x="10" y="27"/>
                    </a:cubicBezTo>
                    <a:lnTo>
                      <a:pt x="4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1" name="Freeform 461">
                <a:extLst>
                  <a:ext uri="{FF2B5EF4-FFF2-40B4-BE49-F238E27FC236}">
                    <a16:creationId xmlns:a16="http://schemas.microsoft.com/office/drawing/2014/main" id="{7161F590-2726-46D7-AE70-D3C8D49E8CD1}"/>
                  </a:ext>
                </a:extLst>
              </p:cNvPr>
              <p:cNvSpPr>
                <a:spLocks/>
              </p:cNvSpPr>
              <p:nvPr/>
            </p:nvSpPr>
            <p:spPr bwMode="auto">
              <a:xfrm>
                <a:off x="6808788" y="4003676"/>
                <a:ext cx="139700" cy="138113"/>
              </a:xfrm>
              <a:custGeom>
                <a:avLst/>
                <a:gdLst>
                  <a:gd name="T0" fmla="*/ 59 w 88"/>
                  <a:gd name="T1" fmla="*/ 87 h 87"/>
                  <a:gd name="T2" fmla="*/ 0 w 88"/>
                  <a:gd name="T3" fmla="*/ 29 h 87"/>
                  <a:gd name="T4" fmla="*/ 11 w 88"/>
                  <a:gd name="T5" fmla="*/ 20 h 87"/>
                  <a:gd name="T6" fmla="*/ 59 w 88"/>
                  <a:gd name="T7" fmla="*/ 68 h 87"/>
                  <a:gd name="T8" fmla="*/ 69 w 88"/>
                  <a:gd name="T9" fmla="*/ 58 h 87"/>
                  <a:gd name="T10" fmla="*/ 21 w 88"/>
                  <a:gd name="T11" fmla="*/ 10 h 87"/>
                  <a:gd name="T12" fmla="*/ 30 w 88"/>
                  <a:gd name="T13" fmla="*/ 0 h 87"/>
                  <a:gd name="T14" fmla="*/ 88 w 88"/>
                  <a:gd name="T15" fmla="*/ 58 h 87"/>
                  <a:gd name="T16" fmla="*/ 59 w 88"/>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7">
                    <a:moveTo>
                      <a:pt x="59" y="87"/>
                    </a:moveTo>
                    <a:lnTo>
                      <a:pt x="0" y="29"/>
                    </a:lnTo>
                    <a:lnTo>
                      <a:pt x="11" y="20"/>
                    </a:lnTo>
                    <a:lnTo>
                      <a:pt x="59" y="68"/>
                    </a:lnTo>
                    <a:lnTo>
                      <a:pt x="69" y="58"/>
                    </a:lnTo>
                    <a:lnTo>
                      <a:pt x="21" y="10"/>
                    </a:lnTo>
                    <a:lnTo>
                      <a:pt x="30" y="0"/>
                    </a:lnTo>
                    <a:lnTo>
                      <a:pt x="88" y="58"/>
                    </a:lnTo>
                    <a:lnTo>
                      <a:pt x="5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2" name="Freeform 462">
                <a:extLst>
                  <a:ext uri="{FF2B5EF4-FFF2-40B4-BE49-F238E27FC236}">
                    <a16:creationId xmlns:a16="http://schemas.microsoft.com/office/drawing/2014/main" id="{E237046B-E211-4BC7-B580-D4E00F2A5E3B}"/>
                  </a:ext>
                </a:extLst>
              </p:cNvPr>
              <p:cNvSpPr>
                <a:spLocks/>
              </p:cNvSpPr>
              <p:nvPr/>
            </p:nvSpPr>
            <p:spPr bwMode="auto">
              <a:xfrm>
                <a:off x="6827838" y="4022726"/>
                <a:ext cx="87313" cy="84138"/>
              </a:xfrm>
              <a:custGeom>
                <a:avLst/>
                <a:gdLst>
                  <a:gd name="T0" fmla="*/ 5 w 32"/>
                  <a:gd name="T1" fmla="*/ 31 h 31"/>
                  <a:gd name="T2" fmla="*/ 2 w 32"/>
                  <a:gd name="T3" fmla="*/ 30 h 31"/>
                  <a:gd name="T4" fmla="*/ 2 w 32"/>
                  <a:gd name="T5" fmla="*/ 24 h 31"/>
                  <a:gd name="T6" fmla="*/ 24 w 32"/>
                  <a:gd name="T7" fmla="*/ 2 h 31"/>
                  <a:gd name="T8" fmla="*/ 30 w 32"/>
                  <a:gd name="T9" fmla="*/ 2 h 31"/>
                  <a:gd name="T10" fmla="*/ 30 w 32"/>
                  <a:gd name="T11" fmla="*/ 7 h 31"/>
                  <a:gd name="T12" fmla="*/ 7 w 32"/>
                  <a:gd name="T13" fmla="*/ 30 h 31"/>
                  <a:gd name="T14" fmla="*/ 5 w 3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1">
                    <a:moveTo>
                      <a:pt x="5" y="31"/>
                    </a:moveTo>
                    <a:cubicBezTo>
                      <a:pt x="4" y="31"/>
                      <a:pt x="3" y="31"/>
                      <a:pt x="2" y="30"/>
                    </a:cubicBezTo>
                    <a:cubicBezTo>
                      <a:pt x="0" y="28"/>
                      <a:pt x="0" y="26"/>
                      <a:pt x="2" y="24"/>
                    </a:cubicBezTo>
                    <a:cubicBezTo>
                      <a:pt x="24" y="2"/>
                      <a:pt x="24" y="2"/>
                      <a:pt x="24" y="2"/>
                    </a:cubicBezTo>
                    <a:cubicBezTo>
                      <a:pt x="26" y="0"/>
                      <a:pt x="28" y="0"/>
                      <a:pt x="30" y="2"/>
                    </a:cubicBezTo>
                    <a:cubicBezTo>
                      <a:pt x="32" y="3"/>
                      <a:pt x="32" y="6"/>
                      <a:pt x="30" y="7"/>
                    </a:cubicBezTo>
                    <a:cubicBezTo>
                      <a:pt x="7" y="30"/>
                      <a:pt x="7" y="30"/>
                      <a:pt x="7" y="30"/>
                    </a:cubicBezTo>
                    <a:cubicBezTo>
                      <a:pt x="7" y="31"/>
                      <a:pt x="6" y="31"/>
                      <a:pt x="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3" name="Freeform 463">
                <a:extLst>
                  <a:ext uri="{FF2B5EF4-FFF2-40B4-BE49-F238E27FC236}">
                    <a16:creationId xmlns:a16="http://schemas.microsoft.com/office/drawing/2014/main" id="{76E4ABE5-855A-4EE1-9032-D6B93FF24571}"/>
                  </a:ext>
                </a:extLst>
              </p:cNvPr>
              <p:cNvSpPr>
                <a:spLocks/>
              </p:cNvSpPr>
              <p:nvPr/>
            </p:nvSpPr>
            <p:spPr bwMode="auto">
              <a:xfrm>
                <a:off x="6337300" y="3586163"/>
                <a:ext cx="698500" cy="577850"/>
              </a:xfrm>
              <a:custGeom>
                <a:avLst/>
                <a:gdLst>
                  <a:gd name="T0" fmla="*/ 188 w 256"/>
                  <a:gd name="T1" fmla="*/ 212 h 212"/>
                  <a:gd name="T2" fmla="*/ 4 w 256"/>
                  <a:gd name="T3" fmla="*/ 212 h 212"/>
                  <a:gd name="T4" fmla="*/ 0 w 256"/>
                  <a:gd name="T5" fmla="*/ 208 h 212"/>
                  <a:gd name="T6" fmla="*/ 0 w 256"/>
                  <a:gd name="T7" fmla="*/ 4 h 212"/>
                  <a:gd name="T8" fmla="*/ 4 w 256"/>
                  <a:gd name="T9" fmla="*/ 0 h 212"/>
                  <a:gd name="T10" fmla="*/ 252 w 256"/>
                  <a:gd name="T11" fmla="*/ 0 h 212"/>
                  <a:gd name="T12" fmla="*/ 256 w 256"/>
                  <a:gd name="T13" fmla="*/ 4 h 212"/>
                  <a:gd name="T14" fmla="*/ 252 w 256"/>
                  <a:gd name="T15" fmla="*/ 8 h 212"/>
                  <a:gd name="T16" fmla="*/ 8 w 256"/>
                  <a:gd name="T17" fmla="*/ 8 h 212"/>
                  <a:gd name="T18" fmla="*/ 8 w 256"/>
                  <a:gd name="T19" fmla="*/ 204 h 212"/>
                  <a:gd name="T20" fmla="*/ 188 w 256"/>
                  <a:gd name="T21" fmla="*/ 204 h 212"/>
                  <a:gd name="T22" fmla="*/ 192 w 256"/>
                  <a:gd name="T23" fmla="*/ 208 h 212"/>
                  <a:gd name="T24" fmla="*/ 188 w 256"/>
                  <a:gd name="T2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12">
                    <a:moveTo>
                      <a:pt x="188" y="212"/>
                    </a:moveTo>
                    <a:cubicBezTo>
                      <a:pt x="4" y="212"/>
                      <a:pt x="4" y="212"/>
                      <a:pt x="4" y="212"/>
                    </a:cubicBezTo>
                    <a:cubicBezTo>
                      <a:pt x="2" y="212"/>
                      <a:pt x="0" y="210"/>
                      <a:pt x="0" y="208"/>
                    </a:cubicBezTo>
                    <a:cubicBezTo>
                      <a:pt x="0" y="4"/>
                      <a:pt x="0" y="4"/>
                      <a:pt x="0" y="4"/>
                    </a:cubicBezTo>
                    <a:cubicBezTo>
                      <a:pt x="0" y="2"/>
                      <a:pt x="2" y="0"/>
                      <a:pt x="4" y="0"/>
                    </a:cubicBezTo>
                    <a:cubicBezTo>
                      <a:pt x="252" y="0"/>
                      <a:pt x="252" y="0"/>
                      <a:pt x="252" y="0"/>
                    </a:cubicBezTo>
                    <a:cubicBezTo>
                      <a:pt x="254" y="0"/>
                      <a:pt x="256" y="2"/>
                      <a:pt x="256" y="4"/>
                    </a:cubicBezTo>
                    <a:cubicBezTo>
                      <a:pt x="256" y="6"/>
                      <a:pt x="254" y="8"/>
                      <a:pt x="252" y="8"/>
                    </a:cubicBezTo>
                    <a:cubicBezTo>
                      <a:pt x="8" y="8"/>
                      <a:pt x="8" y="8"/>
                      <a:pt x="8" y="8"/>
                    </a:cubicBezTo>
                    <a:cubicBezTo>
                      <a:pt x="8" y="204"/>
                      <a:pt x="8" y="204"/>
                      <a:pt x="8" y="204"/>
                    </a:cubicBezTo>
                    <a:cubicBezTo>
                      <a:pt x="188" y="204"/>
                      <a:pt x="188" y="204"/>
                      <a:pt x="188" y="204"/>
                    </a:cubicBezTo>
                    <a:cubicBezTo>
                      <a:pt x="190" y="204"/>
                      <a:pt x="192" y="206"/>
                      <a:pt x="192" y="208"/>
                    </a:cubicBezTo>
                    <a:cubicBezTo>
                      <a:pt x="192" y="210"/>
                      <a:pt x="190" y="212"/>
                      <a:pt x="188"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54" name="Freeform 464">
                <a:extLst>
                  <a:ext uri="{FF2B5EF4-FFF2-40B4-BE49-F238E27FC236}">
                    <a16:creationId xmlns:a16="http://schemas.microsoft.com/office/drawing/2014/main" id="{01E64DA1-C7FE-44CD-A6D6-DED8B8F89E24}"/>
                  </a:ext>
                </a:extLst>
              </p:cNvPr>
              <p:cNvSpPr>
                <a:spLocks noEditPoints="1"/>
              </p:cNvSpPr>
              <p:nvPr/>
            </p:nvSpPr>
            <p:spPr bwMode="auto">
              <a:xfrm>
                <a:off x="7010400" y="3509963"/>
                <a:ext cx="134938" cy="654050"/>
              </a:xfrm>
              <a:custGeom>
                <a:avLst/>
                <a:gdLst>
                  <a:gd name="T0" fmla="*/ 9 w 49"/>
                  <a:gd name="T1" fmla="*/ 240 h 240"/>
                  <a:gd name="T2" fmla="*/ 4 w 49"/>
                  <a:gd name="T3" fmla="*/ 240 h 240"/>
                  <a:gd name="T4" fmla="*/ 0 w 49"/>
                  <a:gd name="T5" fmla="*/ 236 h 240"/>
                  <a:gd name="T6" fmla="*/ 4 w 49"/>
                  <a:gd name="T7" fmla="*/ 232 h 240"/>
                  <a:gd name="T8" fmla="*/ 9 w 49"/>
                  <a:gd name="T9" fmla="*/ 232 h 240"/>
                  <a:gd name="T10" fmla="*/ 41 w 49"/>
                  <a:gd name="T11" fmla="*/ 200 h 240"/>
                  <a:gd name="T12" fmla="*/ 9 w 49"/>
                  <a:gd name="T13" fmla="*/ 168 h 240"/>
                  <a:gd name="T14" fmla="*/ 5 w 49"/>
                  <a:gd name="T15" fmla="*/ 164 h 240"/>
                  <a:gd name="T16" fmla="*/ 5 w 49"/>
                  <a:gd name="T17" fmla="*/ 4 h 240"/>
                  <a:gd name="T18" fmla="*/ 9 w 49"/>
                  <a:gd name="T19" fmla="*/ 0 h 240"/>
                  <a:gd name="T20" fmla="*/ 49 w 49"/>
                  <a:gd name="T21" fmla="*/ 40 h 240"/>
                  <a:gd name="T22" fmla="*/ 49 w 49"/>
                  <a:gd name="T23" fmla="*/ 200 h 240"/>
                  <a:gd name="T24" fmla="*/ 9 w 49"/>
                  <a:gd name="T25" fmla="*/ 240 h 240"/>
                  <a:gd name="T26" fmla="*/ 13 w 49"/>
                  <a:gd name="T27" fmla="*/ 160 h 240"/>
                  <a:gd name="T28" fmla="*/ 41 w 49"/>
                  <a:gd name="T29" fmla="*/ 176 h 240"/>
                  <a:gd name="T30" fmla="*/ 41 w 49"/>
                  <a:gd name="T31" fmla="*/ 40 h 240"/>
                  <a:gd name="T32" fmla="*/ 13 w 49"/>
                  <a:gd name="T33" fmla="*/ 8 h 240"/>
                  <a:gd name="T34" fmla="*/ 13 w 49"/>
                  <a:gd name="T35" fmla="*/ 1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240">
                    <a:moveTo>
                      <a:pt x="9" y="240"/>
                    </a:moveTo>
                    <a:cubicBezTo>
                      <a:pt x="4" y="240"/>
                      <a:pt x="4" y="240"/>
                      <a:pt x="4" y="240"/>
                    </a:cubicBezTo>
                    <a:cubicBezTo>
                      <a:pt x="1" y="240"/>
                      <a:pt x="0" y="238"/>
                      <a:pt x="0" y="236"/>
                    </a:cubicBezTo>
                    <a:cubicBezTo>
                      <a:pt x="0" y="234"/>
                      <a:pt x="1" y="232"/>
                      <a:pt x="4" y="232"/>
                    </a:cubicBezTo>
                    <a:cubicBezTo>
                      <a:pt x="9" y="232"/>
                      <a:pt x="9" y="232"/>
                      <a:pt x="9" y="232"/>
                    </a:cubicBezTo>
                    <a:cubicBezTo>
                      <a:pt x="27" y="232"/>
                      <a:pt x="41" y="218"/>
                      <a:pt x="41" y="200"/>
                    </a:cubicBezTo>
                    <a:cubicBezTo>
                      <a:pt x="41" y="182"/>
                      <a:pt x="27" y="168"/>
                      <a:pt x="9" y="168"/>
                    </a:cubicBezTo>
                    <a:cubicBezTo>
                      <a:pt x="7" y="168"/>
                      <a:pt x="5" y="166"/>
                      <a:pt x="5" y="164"/>
                    </a:cubicBezTo>
                    <a:cubicBezTo>
                      <a:pt x="5" y="4"/>
                      <a:pt x="5" y="4"/>
                      <a:pt x="5" y="4"/>
                    </a:cubicBezTo>
                    <a:cubicBezTo>
                      <a:pt x="5" y="2"/>
                      <a:pt x="7" y="0"/>
                      <a:pt x="9" y="0"/>
                    </a:cubicBezTo>
                    <a:cubicBezTo>
                      <a:pt x="31" y="0"/>
                      <a:pt x="49" y="18"/>
                      <a:pt x="49" y="40"/>
                    </a:cubicBezTo>
                    <a:cubicBezTo>
                      <a:pt x="49" y="200"/>
                      <a:pt x="49" y="200"/>
                      <a:pt x="49" y="200"/>
                    </a:cubicBezTo>
                    <a:cubicBezTo>
                      <a:pt x="49" y="222"/>
                      <a:pt x="31" y="240"/>
                      <a:pt x="9" y="240"/>
                    </a:cubicBezTo>
                    <a:close/>
                    <a:moveTo>
                      <a:pt x="13" y="160"/>
                    </a:moveTo>
                    <a:cubicBezTo>
                      <a:pt x="24" y="161"/>
                      <a:pt x="34" y="167"/>
                      <a:pt x="41" y="176"/>
                    </a:cubicBezTo>
                    <a:cubicBezTo>
                      <a:pt x="41" y="40"/>
                      <a:pt x="41" y="40"/>
                      <a:pt x="41" y="40"/>
                    </a:cubicBezTo>
                    <a:cubicBezTo>
                      <a:pt x="41" y="24"/>
                      <a:pt x="29" y="10"/>
                      <a:pt x="13" y="8"/>
                    </a:cubicBezTo>
                    <a:lnTo>
                      <a:pt x="1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sp>
        <p:nvSpPr>
          <p:cNvPr id="15" name="TextBox 14">
            <a:extLst>
              <a:ext uri="{FF2B5EF4-FFF2-40B4-BE49-F238E27FC236}">
                <a16:creationId xmlns:a16="http://schemas.microsoft.com/office/drawing/2014/main" id="{ADBEEAA0-8093-4788-B44D-F4C3E6ED6D88}"/>
              </a:ext>
            </a:extLst>
          </p:cNvPr>
          <p:cNvSpPr txBox="1"/>
          <p:nvPr/>
        </p:nvSpPr>
        <p:spPr>
          <a:xfrm>
            <a:off x="6346056" y="3085078"/>
            <a:ext cx="2331335" cy="461665"/>
          </a:xfrm>
          <a:prstGeom prst="rect">
            <a:avLst/>
          </a:prstGeom>
          <a:noFill/>
        </p:spPr>
        <p:txBody>
          <a:bodyPr wrap="square" anchor="ctr">
            <a:spAutoFit/>
          </a:bodyPr>
          <a:lstStyle/>
          <a:p>
            <a:pPr>
              <a:defRPr/>
            </a:pPr>
            <a:r>
              <a:rPr lang="en-US" sz="1200" dirty="0">
                <a:solidFill>
                  <a:prstClr val="black"/>
                </a:solidFill>
                <a:latin typeface="Segoe UI"/>
              </a:rPr>
              <a:t>Automatic migration of artifacts such as proxy, KVM, etc.</a:t>
            </a:r>
          </a:p>
        </p:txBody>
      </p:sp>
      <p:sp>
        <p:nvSpPr>
          <p:cNvPr id="23" name="Rectangle: Rounded Corners 22">
            <a:extLst>
              <a:ext uri="{FF2B5EF4-FFF2-40B4-BE49-F238E27FC236}">
                <a16:creationId xmlns:a16="http://schemas.microsoft.com/office/drawing/2014/main" id="{F8D92CA2-1238-4B47-81BB-A7B41086B98C}"/>
              </a:ext>
            </a:extLst>
          </p:cNvPr>
          <p:cNvSpPr/>
          <p:nvPr/>
        </p:nvSpPr>
        <p:spPr>
          <a:xfrm>
            <a:off x="6140419" y="3079415"/>
            <a:ext cx="2530492" cy="464948"/>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1" name="Group 30">
            <a:extLst>
              <a:ext uri="{FF2B5EF4-FFF2-40B4-BE49-F238E27FC236}">
                <a16:creationId xmlns:a16="http://schemas.microsoft.com/office/drawing/2014/main" id="{61C7D32E-EF8F-4B33-96D9-640BB250DB52}"/>
              </a:ext>
            </a:extLst>
          </p:cNvPr>
          <p:cNvGrpSpPr/>
          <p:nvPr/>
        </p:nvGrpSpPr>
        <p:grpSpPr>
          <a:xfrm>
            <a:off x="5810124" y="3027425"/>
            <a:ext cx="533468" cy="534422"/>
            <a:chOff x="5755331" y="3888735"/>
            <a:chExt cx="730800" cy="732108"/>
          </a:xfrm>
        </p:grpSpPr>
        <p:sp>
          <p:nvSpPr>
            <p:cNvPr id="33" name="Oval 32">
              <a:extLst>
                <a:ext uri="{FF2B5EF4-FFF2-40B4-BE49-F238E27FC236}">
                  <a16:creationId xmlns:a16="http://schemas.microsoft.com/office/drawing/2014/main" id="{A1F2BB67-2DD3-40F4-9062-75FEDC317276}"/>
                </a:ext>
              </a:extLst>
            </p:cNvPr>
            <p:cNvSpPr/>
            <p:nvPr/>
          </p:nvSpPr>
          <p:spPr>
            <a:xfrm>
              <a:off x="5755331" y="3888735"/>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56" name="Group 55">
              <a:extLst>
                <a:ext uri="{FF2B5EF4-FFF2-40B4-BE49-F238E27FC236}">
                  <a16:creationId xmlns:a16="http://schemas.microsoft.com/office/drawing/2014/main" id="{A87BE11E-F273-4176-8CCC-52A641D9424A}"/>
                </a:ext>
              </a:extLst>
            </p:cNvPr>
            <p:cNvGrpSpPr/>
            <p:nvPr/>
          </p:nvGrpSpPr>
          <p:grpSpPr>
            <a:xfrm>
              <a:off x="5904859" y="4075890"/>
              <a:ext cx="462068" cy="394330"/>
              <a:chOff x="8807368" y="5270500"/>
              <a:chExt cx="606425" cy="517526"/>
            </a:xfrm>
            <a:solidFill>
              <a:schemeClr val="bg1"/>
            </a:solidFill>
          </p:grpSpPr>
          <p:sp>
            <p:nvSpPr>
              <p:cNvPr id="57" name="Freeform 360">
                <a:extLst>
                  <a:ext uri="{FF2B5EF4-FFF2-40B4-BE49-F238E27FC236}">
                    <a16:creationId xmlns:a16="http://schemas.microsoft.com/office/drawing/2014/main" id="{661CC9BC-7C48-47EA-8B7A-E340A015BDE9}"/>
                  </a:ext>
                </a:extLst>
              </p:cNvPr>
              <p:cNvSpPr>
                <a:spLocks noEditPoints="1"/>
              </p:cNvSpPr>
              <p:nvPr/>
            </p:nvSpPr>
            <p:spPr bwMode="auto">
              <a:xfrm>
                <a:off x="8947068" y="5270500"/>
                <a:ext cx="323850" cy="322263"/>
              </a:xfrm>
              <a:custGeom>
                <a:avLst/>
                <a:gdLst>
                  <a:gd name="T0" fmla="*/ 43 w 119"/>
                  <a:gd name="T1" fmla="*/ 118 h 118"/>
                  <a:gd name="T2" fmla="*/ 29 w 119"/>
                  <a:gd name="T3" fmla="*/ 111 h 118"/>
                  <a:gd name="T4" fmla="*/ 34 w 119"/>
                  <a:gd name="T5" fmla="*/ 97 h 118"/>
                  <a:gd name="T6" fmla="*/ 11 w 119"/>
                  <a:gd name="T7" fmla="*/ 91 h 118"/>
                  <a:gd name="T8" fmla="*/ 7 w 119"/>
                  <a:gd name="T9" fmla="*/ 90 h 118"/>
                  <a:gd name="T10" fmla="*/ 3 w 119"/>
                  <a:gd name="T11" fmla="*/ 74 h 118"/>
                  <a:gd name="T12" fmla="*/ 14 w 119"/>
                  <a:gd name="T13" fmla="*/ 53 h 118"/>
                  <a:gd name="T14" fmla="*/ 1 w 119"/>
                  <a:gd name="T15" fmla="*/ 47 h 118"/>
                  <a:gd name="T16" fmla="*/ 5 w 119"/>
                  <a:gd name="T17" fmla="*/ 32 h 118"/>
                  <a:gd name="T18" fmla="*/ 21 w 119"/>
                  <a:gd name="T19" fmla="*/ 35 h 118"/>
                  <a:gd name="T20" fmla="*/ 28 w 119"/>
                  <a:gd name="T21" fmla="*/ 11 h 118"/>
                  <a:gd name="T22" fmla="*/ 29 w 119"/>
                  <a:gd name="T23" fmla="*/ 7 h 118"/>
                  <a:gd name="T24" fmla="*/ 45 w 119"/>
                  <a:gd name="T25" fmla="*/ 3 h 118"/>
                  <a:gd name="T26" fmla="*/ 68 w 119"/>
                  <a:gd name="T27" fmla="*/ 14 h 118"/>
                  <a:gd name="T28" fmla="*/ 74 w 119"/>
                  <a:gd name="T29" fmla="*/ 1 h 118"/>
                  <a:gd name="T30" fmla="*/ 89 w 119"/>
                  <a:gd name="T31" fmla="*/ 6 h 118"/>
                  <a:gd name="T32" fmla="*/ 90 w 119"/>
                  <a:gd name="T33" fmla="*/ 9 h 118"/>
                  <a:gd name="T34" fmla="*/ 97 w 119"/>
                  <a:gd name="T35" fmla="*/ 32 h 118"/>
                  <a:gd name="T36" fmla="*/ 112 w 119"/>
                  <a:gd name="T37" fmla="*/ 28 h 118"/>
                  <a:gd name="T38" fmla="*/ 118 w 119"/>
                  <a:gd name="T39" fmla="*/ 43 h 118"/>
                  <a:gd name="T40" fmla="*/ 105 w 119"/>
                  <a:gd name="T41" fmla="*/ 50 h 118"/>
                  <a:gd name="T42" fmla="*/ 117 w 119"/>
                  <a:gd name="T43" fmla="*/ 69 h 118"/>
                  <a:gd name="T44" fmla="*/ 119 w 119"/>
                  <a:gd name="T45" fmla="*/ 73 h 118"/>
                  <a:gd name="T46" fmla="*/ 111 w 119"/>
                  <a:gd name="T47" fmla="*/ 88 h 118"/>
                  <a:gd name="T48" fmla="*/ 87 w 119"/>
                  <a:gd name="T49" fmla="*/ 96 h 118"/>
                  <a:gd name="T50" fmla="*/ 91 w 119"/>
                  <a:gd name="T51" fmla="*/ 111 h 118"/>
                  <a:gd name="T52" fmla="*/ 74 w 119"/>
                  <a:gd name="T53" fmla="*/ 115 h 118"/>
                  <a:gd name="T54" fmla="*/ 52 w 119"/>
                  <a:gd name="T55" fmla="*/ 104 h 118"/>
                  <a:gd name="T56" fmla="*/ 45 w 119"/>
                  <a:gd name="T57" fmla="*/ 118 h 118"/>
                  <a:gd name="T58" fmla="*/ 43 w 119"/>
                  <a:gd name="T59" fmla="*/ 111 h 118"/>
                  <a:gd name="T60" fmla="*/ 51 w 119"/>
                  <a:gd name="T61" fmla="*/ 98 h 118"/>
                  <a:gd name="T62" fmla="*/ 74 w 119"/>
                  <a:gd name="T63" fmla="*/ 99 h 118"/>
                  <a:gd name="T64" fmla="*/ 85 w 119"/>
                  <a:gd name="T65" fmla="*/ 107 h 118"/>
                  <a:gd name="T66" fmla="*/ 82 w 119"/>
                  <a:gd name="T67" fmla="*/ 92 h 118"/>
                  <a:gd name="T68" fmla="*/ 98 w 119"/>
                  <a:gd name="T69" fmla="*/ 77 h 118"/>
                  <a:gd name="T70" fmla="*/ 112 w 119"/>
                  <a:gd name="T71" fmla="*/ 74 h 118"/>
                  <a:gd name="T72" fmla="*/ 99 w 119"/>
                  <a:gd name="T73" fmla="*/ 66 h 118"/>
                  <a:gd name="T74" fmla="*/ 100 w 119"/>
                  <a:gd name="T75" fmla="*/ 45 h 118"/>
                  <a:gd name="T76" fmla="*/ 108 w 119"/>
                  <a:gd name="T77" fmla="*/ 33 h 118"/>
                  <a:gd name="T78" fmla="*/ 93 w 119"/>
                  <a:gd name="T79" fmla="*/ 37 h 118"/>
                  <a:gd name="T80" fmla="*/ 79 w 119"/>
                  <a:gd name="T81" fmla="*/ 21 h 118"/>
                  <a:gd name="T82" fmla="*/ 77 w 119"/>
                  <a:gd name="T83" fmla="*/ 7 h 118"/>
                  <a:gd name="T84" fmla="*/ 69 w 119"/>
                  <a:gd name="T85" fmla="*/ 20 h 118"/>
                  <a:gd name="T86" fmla="*/ 46 w 119"/>
                  <a:gd name="T87" fmla="*/ 19 h 118"/>
                  <a:gd name="T88" fmla="*/ 34 w 119"/>
                  <a:gd name="T89" fmla="*/ 11 h 118"/>
                  <a:gd name="T90" fmla="*/ 38 w 119"/>
                  <a:gd name="T91" fmla="*/ 26 h 118"/>
                  <a:gd name="T92" fmla="*/ 21 w 119"/>
                  <a:gd name="T93" fmla="*/ 41 h 118"/>
                  <a:gd name="T94" fmla="*/ 7 w 119"/>
                  <a:gd name="T95" fmla="*/ 44 h 118"/>
                  <a:gd name="T96" fmla="*/ 21 w 119"/>
                  <a:gd name="T97" fmla="*/ 52 h 118"/>
                  <a:gd name="T98" fmla="*/ 20 w 119"/>
                  <a:gd name="T99" fmla="*/ 73 h 118"/>
                  <a:gd name="T100" fmla="*/ 12 w 119"/>
                  <a:gd name="T101" fmla="*/ 85 h 118"/>
                  <a:gd name="T102" fmla="*/ 27 w 119"/>
                  <a:gd name="T103" fmla="*/ 81 h 118"/>
                  <a:gd name="T104" fmla="*/ 40 w 119"/>
                  <a:gd name="T105"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9" h="118">
                    <a:moveTo>
                      <a:pt x="45" y="118"/>
                    </a:moveTo>
                    <a:cubicBezTo>
                      <a:pt x="44" y="118"/>
                      <a:pt x="44" y="118"/>
                      <a:pt x="43" y="118"/>
                    </a:cubicBezTo>
                    <a:cubicBezTo>
                      <a:pt x="31" y="112"/>
                      <a:pt x="31" y="112"/>
                      <a:pt x="31" y="112"/>
                    </a:cubicBezTo>
                    <a:cubicBezTo>
                      <a:pt x="30" y="112"/>
                      <a:pt x="30" y="112"/>
                      <a:pt x="29" y="111"/>
                    </a:cubicBezTo>
                    <a:cubicBezTo>
                      <a:pt x="29" y="110"/>
                      <a:pt x="29" y="109"/>
                      <a:pt x="29" y="109"/>
                    </a:cubicBezTo>
                    <a:cubicBezTo>
                      <a:pt x="34" y="97"/>
                      <a:pt x="34" y="97"/>
                      <a:pt x="34" y="97"/>
                    </a:cubicBezTo>
                    <a:cubicBezTo>
                      <a:pt x="30" y="94"/>
                      <a:pt x="26" y="90"/>
                      <a:pt x="23" y="86"/>
                    </a:cubicBezTo>
                    <a:cubicBezTo>
                      <a:pt x="11" y="91"/>
                      <a:pt x="11" y="91"/>
                      <a:pt x="11" y="91"/>
                    </a:cubicBezTo>
                    <a:cubicBezTo>
                      <a:pt x="11" y="92"/>
                      <a:pt x="10" y="92"/>
                      <a:pt x="9" y="91"/>
                    </a:cubicBezTo>
                    <a:cubicBezTo>
                      <a:pt x="8" y="91"/>
                      <a:pt x="8" y="91"/>
                      <a:pt x="7" y="90"/>
                    </a:cubicBezTo>
                    <a:cubicBezTo>
                      <a:pt x="2" y="77"/>
                      <a:pt x="2" y="77"/>
                      <a:pt x="2" y="77"/>
                    </a:cubicBezTo>
                    <a:cubicBezTo>
                      <a:pt x="1" y="76"/>
                      <a:pt x="2" y="74"/>
                      <a:pt x="3" y="74"/>
                    </a:cubicBezTo>
                    <a:cubicBezTo>
                      <a:pt x="15" y="68"/>
                      <a:pt x="15" y="68"/>
                      <a:pt x="15" y="68"/>
                    </a:cubicBezTo>
                    <a:cubicBezTo>
                      <a:pt x="14" y="63"/>
                      <a:pt x="14" y="58"/>
                      <a:pt x="14" y="53"/>
                    </a:cubicBezTo>
                    <a:cubicBezTo>
                      <a:pt x="3" y="49"/>
                      <a:pt x="3" y="49"/>
                      <a:pt x="3" y="49"/>
                    </a:cubicBezTo>
                    <a:cubicBezTo>
                      <a:pt x="2" y="49"/>
                      <a:pt x="1" y="48"/>
                      <a:pt x="1" y="47"/>
                    </a:cubicBezTo>
                    <a:cubicBezTo>
                      <a:pt x="0" y="47"/>
                      <a:pt x="0" y="46"/>
                      <a:pt x="1" y="45"/>
                    </a:cubicBezTo>
                    <a:cubicBezTo>
                      <a:pt x="5" y="32"/>
                      <a:pt x="5" y="32"/>
                      <a:pt x="5" y="32"/>
                    </a:cubicBezTo>
                    <a:cubicBezTo>
                      <a:pt x="6" y="31"/>
                      <a:pt x="8" y="30"/>
                      <a:pt x="9" y="30"/>
                    </a:cubicBezTo>
                    <a:cubicBezTo>
                      <a:pt x="21" y="35"/>
                      <a:pt x="21" y="35"/>
                      <a:pt x="21" y="35"/>
                    </a:cubicBezTo>
                    <a:cubicBezTo>
                      <a:pt x="24" y="30"/>
                      <a:pt x="28" y="26"/>
                      <a:pt x="33" y="22"/>
                    </a:cubicBezTo>
                    <a:cubicBezTo>
                      <a:pt x="28" y="11"/>
                      <a:pt x="28" y="11"/>
                      <a:pt x="28" y="11"/>
                    </a:cubicBezTo>
                    <a:cubicBezTo>
                      <a:pt x="27" y="10"/>
                      <a:pt x="27" y="9"/>
                      <a:pt x="27" y="8"/>
                    </a:cubicBezTo>
                    <a:cubicBezTo>
                      <a:pt x="28" y="8"/>
                      <a:pt x="28" y="7"/>
                      <a:pt x="29" y="7"/>
                    </a:cubicBezTo>
                    <a:cubicBezTo>
                      <a:pt x="41" y="1"/>
                      <a:pt x="41" y="1"/>
                      <a:pt x="41" y="1"/>
                    </a:cubicBezTo>
                    <a:cubicBezTo>
                      <a:pt x="43" y="0"/>
                      <a:pt x="45" y="1"/>
                      <a:pt x="45" y="3"/>
                    </a:cubicBezTo>
                    <a:cubicBezTo>
                      <a:pt x="51" y="14"/>
                      <a:pt x="51" y="14"/>
                      <a:pt x="51" y="14"/>
                    </a:cubicBezTo>
                    <a:cubicBezTo>
                      <a:pt x="56" y="13"/>
                      <a:pt x="62" y="13"/>
                      <a:pt x="68" y="14"/>
                    </a:cubicBezTo>
                    <a:cubicBezTo>
                      <a:pt x="72" y="2"/>
                      <a:pt x="72" y="2"/>
                      <a:pt x="72" y="2"/>
                    </a:cubicBezTo>
                    <a:cubicBezTo>
                      <a:pt x="73" y="1"/>
                      <a:pt x="73" y="1"/>
                      <a:pt x="74" y="1"/>
                    </a:cubicBezTo>
                    <a:cubicBezTo>
                      <a:pt x="75" y="0"/>
                      <a:pt x="76" y="0"/>
                      <a:pt x="76" y="0"/>
                    </a:cubicBezTo>
                    <a:cubicBezTo>
                      <a:pt x="89" y="6"/>
                      <a:pt x="89" y="6"/>
                      <a:pt x="89" y="6"/>
                    </a:cubicBezTo>
                    <a:cubicBezTo>
                      <a:pt x="90" y="6"/>
                      <a:pt x="90" y="6"/>
                      <a:pt x="90" y="7"/>
                    </a:cubicBezTo>
                    <a:cubicBezTo>
                      <a:pt x="91" y="8"/>
                      <a:pt x="91" y="9"/>
                      <a:pt x="90" y="9"/>
                    </a:cubicBezTo>
                    <a:cubicBezTo>
                      <a:pt x="86" y="21"/>
                      <a:pt x="86" y="21"/>
                      <a:pt x="86" y="21"/>
                    </a:cubicBezTo>
                    <a:cubicBezTo>
                      <a:pt x="90" y="24"/>
                      <a:pt x="94" y="28"/>
                      <a:pt x="97" y="32"/>
                    </a:cubicBezTo>
                    <a:cubicBezTo>
                      <a:pt x="108" y="27"/>
                      <a:pt x="108" y="27"/>
                      <a:pt x="108" y="27"/>
                    </a:cubicBezTo>
                    <a:cubicBezTo>
                      <a:pt x="110" y="26"/>
                      <a:pt x="112" y="27"/>
                      <a:pt x="112" y="28"/>
                    </a:cubicBezTo>
                    <a:cubicBezTo>
                      <a:pt x="118" y="41"/>
                      <a:pt x="118" y="41"/>
                      <a:pt x="118" y="41"/>
                    </a:cubicBezTo>
                    <a:cubicBezTo>
                      <a:pt x="118" y="41"/>
                      <a:pt x="118" y="42"/>
                      <a:pt x="118" y="43"/>
                    </a:cubicBezTo>
                    <a:cubicBezTo>
                      <a:pt x="118" y="44"/>
                      <a:pt x="117" y="44"/>
                      <a:pt x="116" y="45"/>
                    </a:cubicBezTo>
                    <a:cubicBezTo>
                      <a:pt x="105" y="50"/>
                      <a:pt x="105" y="50"/>
                      <a:pt x="105" y="50"/>
                    </a:cubicBezTo>
                    <a:cubicBezTo>
                      <a:pt x="106" y="55"/>
                      <a:pt x="106" y="60"/>
                      <a:pt x="105" y="65"/>
                    </a:cubicBezTo>
                    <a:cubicBezTo>
                      <a:pt x="117" y="69"/>
                      <a:pt x="117" y="69"/>
                      <a:pt x="117" y="69"/>
                    </a:cubicBezTo>
                    <a:cubicBezTo>
                      <a:pt x="118" y="70"/>
                      <a:pt x="119" y="70"/>
                      <a:pt x="119" y="71"/>
                    </a:cubicBezTo>
                    <a:cubicBezTo>
                      <a:pt x="119" y="71"/>
                      <a:pt x="119" y="72"/>
                      <a:pt x="119" y="73"/>
                    </a:cubicBezTo>
                    <a:cubicBezTo>
                      <a:pt x="114" y="86"/>
                      <a:pt x="114" y="86"/>
                      <a:pt x="114" y="86"/>
                    </a:cubicBezTo>
                    <a:cubicBezTo>
                      <a:pt x="114" y="87"/>
                      <a:pt x="112" y="88"/>
                      <a:pt x="111" y="88"/>
                    </a:cubicBezTo>
                    <a:cubicBezTo>
                      <a:pt x="99" y="83"/>
                      <a:pt x="99" y="83"/>
                      <a:pt x="99" y="83"/>
                    </a:cubicBezTo>
                    <a:cubicBezTo>
                      <a:pt x="96" y="88"/>
                      <a:pt x="92" y="92"/>
                      <a:pt x="87" y="96"/>
                    </a:cubicBezTo>
                    <a:cubicBezTo>
                      <a:pt x="92" y="107"/>
                      <a:pt x="92" y="107"/>
                      <a:pt x="92" y="107"/>
                    </a:cubicBezTo>
                    <a:cubicBezTo>
                      <a:pt x="93" y="109"/>
                      <a:pt x="92" y="111"/>
                      <a:pt x="91" y="111"/>
                    </a:cubicBezTo>
                    <a:cubicBezTo>
                      <a:pt x="78" y="117"/>
                      <a:pt x="78" y="117"/>
                      <a:pt x="78" y="117"/>
                    </a:cubicBezTo>
                    <a:cubicBezTo>
                      <a:pt x="77" y="118"/>
                      <a:pt x="75" y="117"/>
                      <a:pt x="74" y="115"/>
                    </a:cubicBezTo>
                    <a:cubicBezTo>
                      <a:pt x="69" y="104"/>
                      <a:pt x="69" y="104"/>
                      <a:pt x="69" y="104"/>
                    </a:cubicBezTo>
                    <a:cubicBezTo>
                      <a:pt x="64" y="105"/>
                      <a:pt x="58" y="105"/>
                      <a:pt x="52" y="104"/>
                    </a:cubicBezTo>
                    <a:cubicBezTo>
                      <a:pt x="47" y="116"/>
                      <a:pt x="47" y="116"/>
                      <a:pt x="47" y="116"/>
                    </a:cubicBezTo>
                    <a:cubicBezTo>
                      <a:pt x="47" y="117"/>
                      <a:pt x="46" y="118"/>
                      <a:pt x="45" y="118"/>
                    </a:cubicBezTo>
                    <a:close/>
                    <a:moveTo>
                      <a:pt x="36" y="108"/>
                    </a:moveTo>
                    <a:cubicBezTo>
                      <a:pt x="43" y="111"/>
                      <a:pt x="43" y="111"/>
                      <a:pt x="43" y="111"/>
                    </a:cubicBezTo>
                    <a:cubicBezTo>
                      <a:pt x="47" y="100"/>
                      <a:pt x="47" y="100"/>
                      <a:pt x="47" y="100"/>
                    </a:cubicBezTo>
                    <a:cubicBezTo>
                      <a:pt x="48" y="98"/>
                      <a:pt x="49" y="97"/>
                      <a:pt x="51" y="98"/>
                    </a:cubicBezTo>
                    <a:cubicBezTo>
                      <a:pt x="57" y="99"/>
                      <a:pt x="64" y="99"/>
                      <a:pt x="70" y="97"/>
                    </a:cubicBezTo>
                    <a:cubicBezTo>
                      <a:pt x="72" y="97"/>
                      <a:pt x="73" y="98"/>
                      <a:pt x="74" y="99"/>
                    </a:cubicBezTo>
                    <a:cubicBezTo>
                      <a:pt x="79" y="110"/>
                      <a:pt x="79" y="110"/>
                      <a:pt x="79" y="110"/>
                    </a:cubicBezTo>
                    <a:cubicBezTo>
                      <a:pt x="85" y="107"/>
                      <a:pt x="85" y="107"/>
                      <a:pt x="85" y="107"/>
                    </a:cubicBezTo>
                    <a:cubicBezTo>
                      <a:pt x="80" y="96"/>
                      <a:pt x="80" y="96"/>
                      <a:pt x="80" y="96"/>
                    </a:cubicBezTo>
                    <a:cubicBezTo>
                      <a:pt x="80" y="95"/>
                      <a:pt x="80" y="93"/>
                      <a:pt x="82" y="92"/>
                    </a:cubicBezTo>
                    <a:cubicBezTo>
                      <a:pt x="87" y="89"/>
                      <a:pt x="92" y="84"/>
                      <a:pt x="95" y="78"/>
                    </a:cubicBezTo>
                    <a:cubicBezTo>
                      <a:pt x="95" y="77"/>
                      <a:pt x="97" y="76"/>
                      <a:pt x="98" y="77"/>
                    </a:cubicBezTo>
                    <a:cubicBezTo>
                      <a:pt x="110" y="81"/>
                      <a:pt x="110" y="81"/>
                      <a:pt x="110" y="81"/>
                    </a:cubicBezTo>
                    <a:cubicBezTo>
                      <a:pt x="112" y="74"/>
                      <a:pt x="112" y="74"/>
                      <a:pt x="112" y="74"/>
                    </a:cubicBezTo>
                    <a:cubicBezTo>
                      <a:pt x="101" y="70"/>
                      <a:pt x="101" y="70"/>
                      <a:pt x="101" y="70"/>
                    </a:cubicBezTo>
                    <a:cubicBezTo>
                      <a:pt x="99" y="69"/>
                      <a:pt x="99" y="68"/>
                      <a:pt x="99" y="66"/>
                    </a:cubicBezTo>
                    <a:cubicBezTo>
                      <a:pt x="100" y="61"/>
                      <a:pt x="100" y="54"/>
                      <a:pt x="98" y="49"/>
                    </a:cubicBezTo>
                    <a:cubicBezTo>
                      <a:pt x="98" y="47"/>
                      <a:pt x="99" y="46"/>
                      <a:pt x="100" y="45"/>
                    </a:cubicBezTo>
                    <a:cubicBezTo>
                      <a:pt x="111" y="40"/>
                      <a:pt x="111" y="40"/>
                      <a:pt x="111" y="40"/>
                    </a:cubicBezTo>
                    <a:cubicBezTo>
                      <a:pt x="108" y="33"/>
                      <a:pt x="108" y="33"/>
                      <a:pt x="108" y="33"/>
                    </a:cubicBezTo>
                    <a:cubicBezTo>
                      <a:pt x="97" y="38"/>
                      <a:pt x="97" y="38"/>
                      <a:pt x="97" y="38"/>
                    </a:cubicBezTo>
                    <a:cubicBezTo>
                      <a:pt x="96" y="39"/>
                      <a:pt x="94" y="38"/>
                      <a:pt x="93" y="37"/>
                    </a:cubicBezTo>
                    <a:cubicBezTo>
                      <a:pt x="90" y="32"/>
                      <a:pt x="86" y="28"/>
                      <a:pt x="80" y="25"/>
                    </a:cubicBezTo>
                    <a:cubicBezTo>
                      <a:pt x="79" y="24"/>
                      <a:pt x="79" y="23"/>
                      <a:pt x="79" y="21"/>
                    </a:cubicBezTo>
                    <a:cubicBezTo>
                      <a:pt x="84" y="10"/>
                      <a:pt x="84" y="10"/>
                      <a:pt x="84" y="10"/>
                    </a:cubicBezTo>
                    <a:cubicBezTo>
                      <a:pt x="77" y="7"/>
                      <a:pt x="77" y="7"/>
                      <a:pt x="77" y="7"/>
                    </a:cubicBezTo>
                    <a:cubicBezTo>
                      <a:pt x="72" y="18"/>
                      <a:pt x="72" y="18"/>
                      <a:pt x="72" y="18"/>
                    </a:cubicBezTo>
                    <a:cubicBezTo>
                      <a:pt x="72" y="20"/>
                      <a:pt x="70" y="21"/>
                      <a:pt x="69" y="20"/>
                    </a:cubicBezTo>
                    <a:cubicBezTo>
                      <a:pt x="63" y="19"/>
                      <a:pt x="56" y="19"/>
                      <a:pt x="50" y="21"/>
                    </a:cubicBezTo>
                    <a:cubicBezTo>
                      <a:pt x="48" y="21"/>
                      <a:pt x="47" y="20"/>
                      <a:pt x="46" y="19"/>
                    </a:cubicBezTo>
                    <a:cubicBezTo>
                      <a:pt x="41" y="8"/>
                      <a:pt x="41" y="8"/>
                      <a:pt x="41" y="8"/>
                    </a:cubicBezTo>
                    <a:cubicBezTo>
                      <a:pt x="34" y="11"/>
                      <a:pt x="34" y="11"/>
                      <a:pt x="34" y="11"/>
                    </a:cubicBezTo>
                    <a:cubicBezTo>
                      <a:pt x="39" y="22"/>
                      <a:pt x="39" y="22"/>
                      <a:pt x="39" y="22"/>
                    </a:cubicBezTo>
                    <a:cubicBezTo>
                      <a:pt x="40" y="23"/>
                      <a:pt x="39" y="25"/>
                      <a:pt x="38" y="26"/>
                    </a:cubicBezTo>
                    <a:cubicBezTo>
                      <a:pt x="33" y="29"/>
                      <a:pt x="28" y="34"/>
                      <a:pt x="25" y="40"/>
                    </a:cubicBezTo>
                    <a:cubicBezTo>
                      <a:pt x="24" y="41"/>
                      <a:pt x="23" y="42"/>
                      <a:pt x="21" y="41"/>
                    </a:cubicBezTo>
                    <a:cubicBezTo>
                      <a:pt x="10" y="37"/>
                      <a:pt x="10" y="37"/>
                      <a:pt x="10" y="37"/>
                    </a:cubicBezTo>
                    <a:cubicBezTo>
                      <a:pt x="7" y="44"/>
                      <a:pt x="7" y="44"/>
                      <a:pt x="7" y="44"/>
                    </a:cubicBezTo>
                    <a:cubicBezTo>
                      <a:pt x="19" y="48"/>
                      <a:pt x="19" y="48"/>
                      <a:pt x="19" y="48"/>
                    </a:cubicBezTo>
                    <a:cubicBezTo>
                      <a:pt x="20" y="49"/>
                      <a:pt x="21" y="50"/>
                      <a:pt x="21" y="52"/>
                    </a:cubicBezTo>
                    <a:cubicBezTo>
                      <a:pt x="20" y="57"/>
                      <a:pt x="20" y="64"/>
                      <a:pt x="21" y="69"/>
                    </a:cubicBezTo>
                    <a:cubicBezTo>
                      <a:pt x="22" y="71"/>
                      <a:pt x="21" y="72"/>
                      <a:pt x="20" y="73"/>
                    </a:cubicBezTo>
                    <a:cubicBezTo>
                      <a:pt x="9" y="78"/>
                      <a:pt x="9" y="78"/>
                      <a:pt x="9" y="78"/>
                    </a:cubicBezTo>
                    <a:cubicBezTo>
                      <a:pt x="12" y="85"/>
                      <a:pt x="12" y="85"/>
                      <a:pt x="12" y="85"/>
                    </a:cubicBezTo>
                    <a:cubicBezTo>
                      <a:pt x="23" y="80"/>
                      <a:pt x="23" y="80"/>
                      <a:pt x="23" y="80"/>
                    </a:cubicBezTo>
                    <a:cubicBezTo>
                      <a:pt x="24" y="79"/>
                      <a:pt x="26" y="80"/>
                      <a:pt x="27" y="81"/>
                    </a:cubicBezTo>
                    <a:cubicBezTo>
                      <a:pt x="30" y="86"/>
                      <a:pt x="34" y="90"/>
                      <a:pt x="39" y="93"/>
                    </a:cubicBezTo>
                    <a:cubicBezTo>
                      <a:pt x="41" y="94"/>
                      <a:pt x="41" y="95"/>
                      <a:pt x="40" y="97"/>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Freeform 361">
                <a:extLst>
                  <a:ext uri="{FF2B5EF4-FFF2-40B4-BE49-F238E27FC236}">
                    <a16:creationId xmlns:a16="http://schemas.microsoft.com/office/drawing/2014/main" id="{FC62BB30-1238-42C1-9A92-C9E8A3BE8408}"/>
                  </a:ext>
                </a:extLst>
              </p:cNvPr>
              <p:cNvSpPr>
                <a:spLocks noEditPoints="1"/>
              </p:cNvSpPr>
              <p:nvPr/>
            </p:nvSpPr>
            <p:spPr bwMode="auto">
              <a:xfrm>
                <a:off x="9055018" y="5376863"/>
                <a:ext cx="109538" cy="109538"/>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6 h 40"/>
                  <a:gd name="T12" fmla="*/ 6 w 40"/>
                  <a:gd name="T13" fmla="*/ 20 h 40"/>
                  <a:gd name="T14" fmla="*/ 20 w 40"/>
                  <a:gd name="T15" fmla="*/ 34 h 40"/>
                  <a:gd name="T16" fmla="*/ 34 w 40"/>
                  <a:gd name="T17" fmla="*/ 20 h 40"/>
                  <a:gd name="T18" fmla="*/ 20 w 40"/>
                  <a:gd name="T19"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6"/>
                    </a:moveTo>
                    <a:cubicBezTo>
                      <a:pt x="12" y="6"/>
                      <a:pt x="6" y="12"/>
                      <a:pt x="6" y="20"/>
                    </a:cubicBezTo>
                    <a:cubicBezTo>
                      <a:pt x="6" y="28"/>
                      <a:pt x="12" y="34"/>
                      <a:pt x="20" y="34"/>
                    </a:cubicBezTo>
                    <a:cubicBezTo>
                      <a:pt x="28" y="34"/>
                      <a:pt x="34" y="28"/>
                      <a:pt x="34" y="20"/>
                    </a:cubicBezTo>
                    <a:cubicBezTo>
                      <a:pt x="34" y="12"/>
                      <a:pt x="28"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Freeform 362">
                <a:extLst>
                  <a:ext uri="{FF2B5EF4-FFF2-40B4-BE49-F238E27FC236}">
                    <a16:creationId xmlns:a16="http://schemas.microsoft.com/office/drawing/2014/main" id="{48BD8A11-69E4-44C2-8880-DA87A270B93A}"/>
                  </a:ext>
                </a:extLst>
              </p:cNvPr>
              <p:cNvSpPr>
                <a:spLocks noEditPoints="1"/>
              </p:cNvSpPr>
              <p:nvPr/>
            </p:nvSpPr>
            <p:spPr bwMode="auto">
              <a:xfrm>
                <a:off x="9328068" y="5635625"/>
                <a:ext cx="85725" cy="82550"/>
              </a:xfrm>
              <a:custGeom>
                <a:avLst/>
                <a:gdLst>
                  <a:gd name="T0" fmla="*/ 16 w 31"/>
                  <a:gd name="T1" fmla="*/ 30 h 30"/>
                  <a:gd name="T2" fmla="*/ 0 w 31"/>
                  <a:gd name="T3" fmla="*/ 15 h 30"/>
                  <a:gd name="T4" fmla="*/ 16 w 31"/>
                  <a:gd name="T5" fmla="*/ 0 h 30"/>
                  <a:gd name="T6" fmla="*/ 31 w 31"/>
                  <a:gd name="T7" fmla="*/ 15 h 30"/>
                  <a:gd name="T8" fmla="*/ 16 w 31"/>
                  <a:gd name="T9" fmla="*/ 30 h 30"/>
                  <a:gd name="T10" fmla="*/ 16 w 31"/>
                  <a:gd name="T11" fmla="*/ 6 h 30"/>
                  <a:gd name="T12" fmla="*/ 6 w 31"/>
                  <a:gd name="T13" fmla="*/ 15 h 30"/>
                  <a:gd name="T14" fmla="*/ 16 w 31"/>
                  <a:gd name="T15" fmla="*/ 24 h 30"/>
                  <a:gd name="T16" fmla="*/ 25 w 31"/>
                  <a:gd name="T17" fmla="*/ 15 h 30"/>
                  <a:gd name="T18" fmla="*/ 16 w 31"/>
                  <a:gd name="T1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6" y="30"/>
                    </a:moveTo>
                    <a:cubicBezTo>
                      <a:pt x="7" y="30"/>
                      <a:pt x="0" y="23"/>
                      <a:pt x="0" y="15"/>
                    </a:cubicBezTo>
                    <a:cubicBezTo>
                      <a:pt x="0" y="6"/>
                      <a:pt x="7" y="0"/>
                      <a:pt x="16" y="0"/>
                    </a:cubicBezTo>
                    <a:cubicBezTo>
                      <a:pt x="24" y="0"/>
                      <a:pt x="31" y="6"/>
                      <a:pt x="31" y="15"/>
                    </a:cubicBezTo>
                    <a:cubicBezTo>
                      <a:pt x="31" y="23"/>
                      <a:pt x="24" y="30"/>
                      <a:pt x="16" y="30"/>
                    </a:cubicBezTo>
                    <a:close/>
                    <a:moveTo>
                      <a:pt x="16" y="6"/>
                    </a:moveTo>
                    <a:cubicBezTo>
                      <a:pt x="10" y="6"/>
                      <a:pt x="6" y="10"/>
                      <a:pt x="6" y="15"/>
                    </a:cubicBezTo>
                    <a:cubicBezTo>
                      <a:pt x="6" y="20"/>
                      <a:pt x="10" y="24"/>
                      <a:pt x="16" y="24"/>
                    </a:cubicBezTo>
                    <a:cubicBezTo>
                      <a:pt x="21" y="24"/>
                      <a:pt x="25" y="20"/>
                      <a:pt x="25" y="15"/>
                    </a:cubicBezTo>
                    <a:cubicBezTo>
                      <a:pt x="25" y="10"/>
                      <a:pt x="21"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Freeform 363">
                <a:extLst>
                  <a:ext uri="{FF2B5EF4-FFF2-40B4-BE49-F238E27FC236}">
                    <a16:creationId xmlns:a16="http://schemas.microsoft.com/office/drawing/2014/main" id="{52FD6152-6517-49D2-AF4F-6ED0883661A9}"/>
                  </a:ext>
                </a:extLst>
              </p:cNvPr>
              <p:cNvSpPr>
                <a:spLocks/>
              </p:cNvSpPr>
              <p:nvPr/>
            </p:nvSpPr>
            <p:spPr bwMode="auto">
              <a:xfrm>
                <a:off x="9296318" y="5516563"/>
                <a:ext cx="80963" cy="127000"/>
              </a:xfrm>
              <a:custGeom>
                <a:avLst/>
                <a:gdLst>
                  <a:gd name="T0" fmla="*/ 27 w 30"/>
                  <a:gd name="T1" fmla="*/ 47 h 47"/>
                  <a:gd name="T2" fmla="*/ 24 w 30"/>
                  <a:gd name="T3" fmla="*/ 44 h 47"/>
                  <a:gd name="T4" fmla="*/ 24 w 30"/>
                  <a:gd name="T5" fmla="*/ 18 h 47"/>
                  <a:gd name="T6" fmla="*/ 2 w 30"/>
                  <a:gd name="T7" fmla="*/ 6 h 47"/>
                  <a:gd name="T8" fmla="*/ 1 w 30"/>
                  <a:gd name="T9" fmla="*/ 2 h 47"/>
                  <a:gd name="T10" fmla="*/ 5 w 30"/>
                  <a:gd name="T11" fmla="*/ 1 h 47"/>
                  <a:gd name="T12" fmla="*/ 28 w 30"/>
                  <a:gd name="T13" fmla="*/ 13 h 47"/>
                  <a:gd name="T14" fmla="*/ 30 w 30"/>
                  <a:gd name="T15" fmla="*/ 16 h 47"/>
                  <a:gd name="T16" fmla="*/ 30 w 30"/>
                  <a:gd name="T17" fmla="*/ 44 h 47"/>
                  <a:gd name="T18" fmla="*/ 27 w 30"/>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7">
                    <a:moveTo>
                      <a:pt x="27" y="47"/>
                    </a:moveTo>
                    <a:cubicBezTo>
                      <a:pt x="25" y="47"/>
                      <a:pt x="24" y="46"/>
                      <a:pt x="24" y="44"/>
                    </a:cubicBezTo>
                    <a:cubicBezTo>
                      <a:pt x="24" y="18"/>
                      <a:pt x="24" y="18"/>
                      <a:pt x="24" y="18"/>
                    </a:cubicBezTo>
                    <a:cubicBezTo>
                      <a:pt x="2" y="6"/>
                      <a:pt x="2" y="6"/>
                      <a:pt x="2" y="6"/>
                    </a:cubicBezTo>
                    <a:cubicBezTo>
                      <a:pt x="1" y="5"/>
                      <a:pt x="0" y="3"/>
                      <a:pt x="1" y="2"/>
                    </a:cubicBezTo>
                    <a:cubicBezTo>
                      <a:pt x="2" y="0"/>
                      <a:pt x="4" y="0"/>
                      <a:pt x="5" y="1"/>
                    </a:cubicBezTo>
                    <a:cubicBezTo>
                      <a:pt x="28" y="13"/>
                      <a:pt x="28" y="13"/>
                      <a:pt x="28" y="13"/>
                    </a:cubicBezTo>
                    <a:cubicBezTo>
                      <a:pt x="29" y="14"/>
                      <a:pt x="30" y="15"/>
                      <a:pt x="30" y="16"/>
                    </a:cubicBezTo>
                    <a:cubicBezTo>
                      <a:pt x="30" y="44"/>
                      <a:pt x="30" y="44"/>
                      <a:pt x="30" y="44"/>
                    </a:cubicBezTo>
                    <a:cubicBezTo>
                      <a:pt x="30" y="46"/>
                      <a:pt x="29" y="47"/>
                      <a:pt x="27"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Freeform 364">
                <a:extLst>
                  <a:ext uri="{FF2B5EF4-FFF2-40B4-BE49-F238E27FC236}">
                    <a16:creationId xmlns:a16="http://schemas.microsoft.com/office/drawing/2014/main" id="{0E3163CF-AD06-4DA1-9744-36016BCF870D}"/>
                  </a:ext>
                </a:extLst>
              </p:cNvPr>
              <p:cNvSpPr>
                <a:spLocks noEditPoints="1"/>
              </p:cNvSpPr>
              <p:nvPr/>
            </p:nvSpPr>
            <p:spPr bwMode="auto">
              <a:xfrm>
                <a:off x="8807368" y="5635625"/>
                <a:ext cx="84138" cy="82550"/>
              </a:xfrm>
              <a:custGeom>
                <a:avLst/>
                <a:gdLst>
                  <a:gd name="T0" fmla="*/ 16 w 31"/>
                  <a:gd name="T1" fmla="*/ 30 h 30"/>
                  <a:gd name="T2" fmla="*/ 0 w 31"/>
                  <a:gd name="T3" fmla="*/ 15 h 30"/>
                  <a:gd name="T4" fmla="*/ 16 w 31"/>
                  <a:gd name="T5" fmla="*/ 0 h 30"/>
                  <a:gd name="T6" fmla="*/ 31 w 31"/>
                  <a:gd name="T7" fmla="*/ 15 h 30"/>
                  <a:gd name="T8" fmla="*/ 16 w 31"/>
                  <a:gd name="T9" fmla="*/ 30 h 30"/>
                  <a:gd name="T10" fmla="*/ 16 w 31"/>
                  <a:gd name="T11" fmla="*/ 6 h 30"/>
                  <a:gd name="T12" fmla="*/ 6 w 31"/>
                  <a:gd name="T13" fmla="*/ 15 h 30"/>
                  <a:gd name="T14" fmla="*/ 16 w 31"/>
                  <a:gd name="T15" fmla="*/ 24 h 30"/>
                  <a:gd name="T16" fmla="*/ 25 w 31"/>
                  <a:gd name="T17" fmla="*/ 15 h 30"/>
                  <a:gd name="T18" fmla="*/ 16 w 31"/>
                  <a:gd name="T19"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6" y="30"/>
                    </a:moveTo>
                    <a:cubicBezTo>
                      <a:pt x="7" y="30"/>
                      <a:pt x="0" y="23"/>
                      <a:pt x="0" y="15"/>
                    </a:cubicBezTo>
                    <a:cubicBezTo>
                      <a:pt x="0" y="6"/>
                      <a:pt x="7" y="0"/>
                      <a:pt x="16" y="0"/>
                    </a:cubicBezTo>
                    <a:cubicBezTo>
                      <a:pt x="24" y="0"/>
                      <a:pt x="31" y="6"/>
                      <a:pt x="31" y="15"/>
                    </a:cubicBezTo>
                    <a:cubicBezTo>
                      <a:pt x="31" y="23"/>
                      <a:pt x="24" y="30"/>
                      <a:pt x="16" y="30"/>
                    </a:cubicBezTo>
                    <a:close/>
                    <a:moveTo>
                      <a:pt x="16" y="6"/>
                    </a:moveTo>
                    <a:cubicBezTo>
                      <a:pt x="10" y="6"/>
                      <a:pt x="6" y="10"/>
                      <a:pt x="6" y="15"/>
                    </a:cubicBezTo>
                    <a:cubicBezTo>
                      <a:pt x="6" y="20"/>
                      <a:pt x="10" y="24"/>
                      <a:pt x="16" y="24"/>
                    </a:cubicBezTo>
                    <a:cubicBezTo>
                      <a:pt x="21" y="24"/>
                      <a:pt x="25" y="20"/>
                      <a:pt x="25" y="15"/>
                    </a:cubicBezTo>
                    <a:cubicBezTo>
                      <a:pt x="25" y="10"/>
                      <a:pt x="21" y="6"/>
                      <a:pt x="16"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Freeform 365">
                <a:extLst>
                  <a:ext uri="{FF2B5EF4-FFF2-40B4-BE49-F238E27FC236}">
                    <a16:creationId xmlns:a16="http://schemas.microsoft.com/office/drawing/2014/main" id="{E3CA2355-2996-4FF1-ADFB-186572E9826F}"/>
                  </a:ext>
                </a:extLst>
              </p:cNvPr>
              <p:cNvSpPr>
                <a:spLocks/>
              </p:cNvSpPr>
              <p:nvPr/>
            </p:nvSpPr>
            <p:spPr bwMode="auto">
              <a:xfrm>
                <a:off x="8842293" y="5516563"/>
                <a:ext cx="82550" cy="127000"/>
              </a:xfrm>
              <a:custGeom>
                <a:avLst/>
                <a:gdLst>
                  <a:gd name="T0" fmla="*/ 3 w 30"/>
                  <a:gd name="T1" fmla="*/ 47 h 47"/>
                  <a:gd name="T2" fmla="*/ 0 w 30"/>
                  <a:gd name="T3" fmla="*/ 44 h 47"/>
                  <a:gd name="T4" fmla="*/ 0 w 30"/>
                  <a:gd name="T5" fmla="*/ 16 h 47"/>
                  <a:gd name="T6" fmla="*/ 2 w 30"/>
                  <a:gd name="T7" fmla="*/ 13 h 47"/>
                  <a:gd name="T8" fmla="*/ 25 w 30"/>
                  <a:gd name="T9" fmla="*/ 1 h 47"/>
                  <a:gd name="T10" fmla="*/ 29 w 30"/>
                  <a:gd name="T11" fmla="*/ 2 h 47"/>
                  <a:gd name="T12" fmla="*/ 28 w 30"/>
                  <a:gd name="T13" fmla="*/ 6 h 47"/>
                  <a:gd name="T14" fmla="*/ 6 w 30"/>
                  <a:gd name="T15" fmla="*/ 18 h 47"/>
                  <a:gd name="T16" fmla="*/ 6 w 30"/>
                  <a:gd name="T17" fmla="*/ 44 h 47"/>
                  <a:gd name="T18" fmla="*/ 3 w 30"/>
                  <a:gd name="T19"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47">
                    <a:moveTo>
                      <a:pt x="3" y="47"/>
                    </a:moveTo>
                    <a:cubicBezTo>
                      <a:pt x="1" y="47"/>
                      <a:pt x="0" y="46"/>
                      <a:pt x="0" y="44"/>
                    </a:cubicBezTo>
                    <a:cubicBezTo>
                      <a:pt x="0" y="16"/>
                      <a:pt x="0" y="16"/>
                      <a:pt x="0" y="16"/>
                    </a:cubicBezTo>
                    <a:cubicBezTo>
                      <a:pt x="0" y="15"/>
                      <a:pt x="1" y="14"/>
                      <a:pt x="2" y="13"/>
                    </a:cubicBezTo>
                    <a:cubicBezTo>
                      <a:pt x="25" y="1"/>
                      <a:pt x="25" y="1"/>
                      <a:pt x="25" y="1"/>
                    </a:cubicBezTo>
                    <a:cubicBezTo>
                      <a:pt x="27" y="0"/>
                      <a:pt x="28" y="0"/>
                      <a:pt x="29" y="2"/>
                    </a:cubicBezTo>
                    <a:cubicBezTo>
                      <a:pt x="30" y="3"/>
                      <a:pt x="29" y="5"/>
                      <a:pt x="28" y="6"/>
                    </a:cubicBezTo>
                    <a:cubicBezTo>
                      <a:pt x="6" y="18"/>
                      <a:pt x="6" y="18"/>
                      <a:pt x="6" y="18"/>
                    </a:cubicBezTo>
                    <a:cubicBezTo>
                      <a:pt x="6" y="44"/>
                      <a:pt x="6" y="44"/>
                      <a:pt x="6" y="44"/>
                    </a:cubicBezTo>
                    <a:cubicBezTo>
                      <a:pt x="6" y="46"/>
                      <a:pt x="5" y="47"/>
                      <a:pt x="3"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Freeform 366">
                <a:extLst>
                  <a:ext uri="{FF2B5EF4-FFF2-40B4-BE49-F238E27FC236}">
                    <a16:creationId xmlns:a16="http://schemas.microsoft.com/office/drawing/2014/main" id="{9BAFF759-6DDC-4F79-8723-C3562F458F8F}"/>
                  </a:ext>
                </a:extLst>
              </p:cNvPr>
              <p:cNvSpPr>
                <a:spLocks noEditPoints="1"/>
              </p:cNvSpPr>
              <p:nvPr/>
            </p:nvSpPr>
            <p:spPr bwMode="auto">
              <a:xfrm>
                <a:off x="9069306" y="5703888"/>
                <a:ext cx="82550" cy="84138"/>
              </a:xfrm>
              <a:custGeom>
                <a:avLst/>
                <a:gdLst>
                  <a:gd name="T0" fmla="*/ 15 w 30"/>
                  <a:gd name="T1" fmla="*/ 31 h 31"/>
                  <a:gd name="T2" fmla="*/ 0 w 30"/>
                  <a:gd name="T3" fmla="*/ 15 h 31"/>
                  <a:gd name="T4" fmla="*/ 15 w 30"/>
                  <a:gd name="T5" fmla="*/ 0 h 31"/>
                  <a:gd name="T6" fmla="*/ 30 w 30"/>
                  <a:gd name="T7" fmla="*/ 15 h 31"/>
                  <a:gd name="T8" fmla="*/ 15 w 30"/>
                  <a:gd name="T9" fmla="*/ 31 h 31"/>
                  <a:gd name="T10" fmla="*/ 15 w 30"/>
                  <a:gd name="T11" fmla="*/ 6 h 31"/>
                  <a:gd name="T12" fmla="*/ 6 w 30"/>
                  <a:gd name="T13" fmla="*/ 15 h 31"/>
                  <a:gd name="T14" fmla="*/ 15 w 30"/>
                  <a:gd name="T15" fmla="*/ 25 h 31"/>
                  <a:gd name="T16" fmla="*/ 24 w 30"/>
                  <a:gd name="T17" fmla="*/ 15 h 31"/>
                  <a:gd name="T18" fmla="*/ 15 w 30"/>
                  <a:gd name="T1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1">
                    <a:moveTo>
                      <a:pt x="15" y="31"/>
                    </a:moveTo>
                    <a:cubicBezTo>
                      <a:pt x="6" y="31"/>
                      <a:pt x="0" y="24"/>
                      <a:pt x="0" y="15"/>
                    </a:cubicBezTo>
                    <a:cubicBezTo>
                      <a:pt x="0" y="7"/>
                      <a:pt x="6" y="0"/>
                      <a:pt x="15" y="0"/>
                    </a:cubicBezTo>
                    <a:cubicBezTo>
                      <a:pt x="23" y="0"/>
                      <a:pt x="30" y="7"/>
                      <a:pt x="30" y="15"/>
                    </a:cubicBezTo>
                    <a:cubicBezTo>
                      <a:pt x="30" y="24"/>
                      <a:pt x="23" y="31"/>
                      <a:pt x="15" y="31"/>
                    </a:cubicBezTo>
                    <a:close/>
                    <a:moveTo>
                      <a:pt x="15" y="6"/>
                    </a:moveTo>
                    <a:cubicBezTo>
                      <a:pt x="10" y="6"/>
                      <a:pt x="6" y="10"/>
                      <a:pt x="6" y="15"/>
                    </a:cubicBezTo>
                    <a:cubicBezTo>
                      <a:pt x="6" y="21"/>
                      <a:pt x="10" y="25"/>
                      <a:pt x="15" y="25"/>
                    </a:cubicBezTo>
                    <a:cubicBezTo>
                      <a:pt x="20" y="25"/>
                      <a:pt x="24" y="21"/>
                      <a:pt x="24" y="15"/>
                    </a:cubicBezTo>
                    <a:cubicBezTo>
                      <a:pt x="24" y="10"/>
                      <a:pt x="20" y="6"/>
                      <a:pt x="1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Freeform 367">
                <a:extLst>
                  <a:ext uri="{FF2B5EF4-FFF2-40B4-BE49-F238E27FC236}">
                    <a16:creationId xmlns:a16="http://schemas.microsoft.com/office/drawing/2014/main" id="{7D2DB2BE-26AC-459F-A668-9502C5F19EB3}"/>
                  </a:ext>
                </a:extLst>
              </p:cNvPr>
              <p:cNvSpPr>
                <a:spLocks/>
              </p:cNvSpPr>
              <p:nvPr/>
            </p:nvSpPr>
            <p:spPr bwMode="auto">
              <a:xfrm>
                <a:off x="9102643" y="5616575"/>
                <a:ext cx="15875" cy="103188"/>
              </a:xfrm>
              <a:custGeom>
                <a:avLst/>
                <a:gdLst>
                  <a:gd name="T0" fmla="*/ 3 w 6"/>
                  <a:gd name="T1" fmla="*/ 38 h 38"/>
                  <a:gd name="T2" fmla="*/ 0 w 6"/>
                  <a:gd name="T3" fmla="*/ 35 h 38"/>
                  <a:gd name="T4" fmla="*/ 0 w 6"/>
                  <a:gd name="T5" fmla="*/ 3 h 38"/>
                  <a:gd name="T6" fmla="*/ 3 w 6"/>
                  <a:gd name="T7" fmla="*/ 0 h 38"/>
                  <a:gd name="T8" fmla="*/ 6 w 6"/>
                  <a:gd name="T9" fmla="*/ 3 h 38"/>
                  <a:gd name="T10" fmla="*/ 6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1" y="38"/>
                      <a:pt x="0" y="37"/>
                      <a:pt x="0" y="35"/>
                    </a:cubicBezTo>
                    <a:cubicBezTo>
                      <a:pt x="0" y="3"/>
                      <a:pt x="0" y="3"/>
                      <a:pt x="0" y="3"/>
                    </a:cubicBezTo>
                    <a:cubicBezTo>
                      <a:pt x="0" y="1"/>
                      <a:pt x="1" y="0"/>
                      <a:pt x="3" y="0"/>
                    </a:cubicBezTo>
                    <a:cubicBezTo>
                      <a:pt x="5" y="0"/>
                      <a:pt x="6" y="1"/>
                      <a:pt x="6" y="3"/>
                    </a:cubicBezTo>
                    <a:cubicBezTo>
                      <a:pt x="6" y="35"/>
                      <a:pt x="6" y="35"/>
                      <a:pt x="6" y="35"/>
                    </a:cubicBezTo>
                    <a:cubicBezTo>
                      <a:pt x="6" y="37"/>
                      <a:pt x="5"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4" name="TextBox 13">
            <a:extLst>
              <a:ext uri="{FF2B5EF4-FFF2-40B4-BE49-F238E27FC236}">
                <a16:creationId xmlns:a16="http://schemas.microsoft.com/office/drawing/2014/main" id="{510BD9BD-E81C-416E-A581-4821719C8575}"/>
              </a:ext>
            </a:extLst>
          </p:cNvPr>
          <p:cNvSpPr txBox="1"/>
          <p:nvPr/>
        </p:nvSpPr>
        <p:spPr>
          <a:xfrm>
            <a:off x="6346056" y="2587638"/>
            <a:ext cx="1786226" cy="276999"/>
          </a:xfrm>
          <a:prstGeom prst="rect">
            <a:avLst/>
          </a:prstGeom>
          <a:noFill/>
        </p:spPr>
        <p:txBody>
          <a:bodyPr wrap="square" anchor="ctr">
            <a:spAutoFit/>
          </a:bodyPr>
          <a:lstStyle/>
          <a:p>
            <a:pPr>
              <a:defRPr/>
            </a:pPr>
            <a:r>
              <a:rPr lang="en-US" sz="1200" dirty="0">
                <a:solidFill>
                  <a:prstClr val="black"/>
                </a:solidFill>
                <a:latin typeface="Segoe UI"/>
              </a:rPr>
              <a:t>Conflict resolution</a:t>
            </a:r>
          </a:p>
        </p:txBody>
      </p:sp>
      <p:sp>
        <p:nvSpPr>
          <p:cNvPr id="22" name="Rectangle: Rounded Corners 21">
            <a:extLst>
              <a:ext uri="{FF2B5EF4-FFF2-40B4-BE49-F238E27FC236}">
                <a16:creationId xmlns:a16="http://schemas.microsoft.com/office/drawing/2014/main" id="{98ADBD2F-23EF-4936-8761-6042E726EDC4}"/>
              </a:ext>
            </a:extLst>
          </p:cNvPr>
          <p:cNvSpPr/>
          <p:nvPr/>
        </p:nvSpPr>
        <p:spPr>
          <a:xfrm>
            <a:off x="6147423" y="2585437"/>
            <a:ext cx="2527093" cy="307776"/>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3" name="Group 2">
            <a:extLst>
              <a:ext uri="{FF2B5EF4-FFF2-40B4-BE49-F238E27FC236}">
                <a16:creationId xmlns:a16="http://schemas.microsoft.com/office/drawing/2014/main" id="{2B22AE5C-6F55-4652-A044-E8ED22023FA5}"/>
              </a:ext>
            </a:extLst>
          </p:cNvPr>
          <p:cNvGrpSpPr/>
          <p:nvPr/>
        </p:nvGrpSpPr>
        <p:grpSpPr>
          <a:xfrm>
            <a:off x="5810124" y="2461954"/>
            <a:ext cx="533468" cy="534422"/>
            <a:chOff x="6128711" y="2624769"/>
            <a:chExt cx="730800" cy="732108"/>
          </a:xfrm>
        </p:grpSpPr>
        <p:sp>
          <p:nvSpPr>
            <p:cNvPr id="32" name="Oval 31">
              <a:extLst>
                <a:ext uri="{FF2B5EF4-FFF2-40B4-BE49-F238E27FC236}">
                  <a16:creationId xmlns:a16="http://schemas.microsoft.com/office/drawing/2014/main" id="{9101A87D-EA95-4B53-9A0F-40C02956A6BB}"/>
                </a:ext>
              </a:extLst>
            </p:cNvPr>
            <p:cNvSpPr/>
            <p:nvPr/>
          </p:nvSpPr>
          <p:spPr>
            <a:xfrm>
              <a:off x="6128711" y="2624769"/>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00" name="Group 99">
              <a:extLst>
                <a:ext uri="{FF2B5EF4-FFF2-40B4-BE49-F238E27FC236}">
                  <a16:creationId xmlns:a16="http://schemas.microsoft.com/office/drawing/2014/main" id="{EFFF08B2-A1CB-4C25-A0B1-011F9966DBF6}"/>
                </a:ext>
              </a:extLst>
            </p:cNvPr>
            <p:cNvGrpSpPr/>
            <p:nvPr/>
          </p:nvGrpSpPr>
          <p:grpSpPr>
            <a:xfrm>
              <a:off x="6305985" y="2832829"/>
              <a:ext cx="419786" cy="332234"/>
              <a:chOff x="8128707" y="0"/>
              <a:chExt cx="1446212" cy="1144588"/>
            </a:xfrm>
            <a:solidFill>
              <a:schemeClr val="bg1"/>
            </a:solidFill>
          </p:grpSpPr>
          <p:sp>
            <p:nvSpPr>
              <p:cNvPr id="101" name="Rectangle 396">
                <a:extLst>
                  <a:ext uri="{FF2B5EF4-FFF2-40B4-BE49-F238E27FC236}">
                    <a16:creationId xmlns:a16="http://schemas.microsoft.com/office/drawing/2014/main" id="{71D31DF1-8068-42A3-8D91-4DFD26557380}"/>
                  </a:ext>
                </a:extLst>
              </p:cNvPr>
              <p:cNvSpPr>
                <a:spLocks noChangeArrowheads="1"/>
              </p:cNvSpPr>
              <p:nvPr/>
            </p:nvSpPr>
            <p:spPr bwMode="auto">
              <a:xfrm>
                <a:off x="9266944" y="82550"/>
                <a:ext cx="33337"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2" name="Rectangle 397">
                <a:extLst>
                  <a:ext uri="{FF2B5EF4-FFF2-40B4-BE49-F238E27FC236}">
                    <a16:creationId xmlns:a16="http://schemas.microsoft.com/office/drawing/2014/main" id="{7A321461-99F5-4E92-870F-2064CC351F90}"/>
                  </a:ext>
                </a:extLst>
              </p:cNvPr>
              <p:cNvSpPr>
                <a:spLocks noChangeArrowheads="1"/>
              </p:cNvSpPr>
              <p:nvPr/>
            </p:nvSpPr>
            <p:spPr bwMode="auto">
              <a:xfrm>
                <a:off x="9117719" y="82550"/>
                <a:ext cx="33337"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3" name="Rectangle 398">
                <a:extLst>
                  <a:ext uri="{FF2B5EF4-FFF2-40B4-BE49-F238E27FC236}">
                    <a16:creationId xmlns:a16="http://schemas.microsoft.com/office/drawing/2014/main" id="{845D3F1B-3BA0-4540-B577-C6430EB83F4D}"/>
                  </a:ext>
                </a:extLst>
              </p:cNvPr>
              <p:cNvSpPr>
                <a:spLocks noChangeArrowheads="1"/>
              </p:cNvSpPr>
              <p:nvPr/>
            </p:nvSpPr>
            <p:spPr bwMode="auto">
              <a:xfrm>
                <a:off x="9192332" y="82550"/>
                <a:ext cx="33337"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4" name="Rectangle 399">
                <a:extLst>
                  <a:ext uri="{FF2B5EF4-FFF2-40B4-BE49-F238E27FC236}">
                    <a16:creationId xmlns:a16="http://schemas.microsoft.com/office/drawing/2014/main" id="{DE101DDB-95E9-4454-A879-72166EE4F89C}"/>
                  </a:ext>
                </a:extLst>
              </p:cNvPr>
              <p:cNvSpPr>
                <a:spLocks noChangeArrowheads="1"/>
              </p:cNvSpPr>
              <p:nvPr/>
            </p:nvSpPr>
            <p:spPr bwMode="auto">
              <a:xfrm>
                <a:off x="8246182" y="82550"/>
                <a:ext cx="7905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Freeform 400">
                <a:extLst>
                  <a:ext uri="{FF2B5EF4-FFF2-40B4-BE49-F238E27FC236}">
                    <a16:creationId xmlns:a16="http://schemas.microsoft.com/office/drawing/2014/main" id="{70B39DDD-1CD8-4CC6-B7A2-96501C9C8439}"/>
                  </a:ext>
                </a:extLst>
              </p:cNvPr>
              <p:cNvSpPr>
                <a:spLocks/>
              </p:cNvSpPr>
              <p:nvPr/>
            </p:nvSpPr>
            <p:spPr bwMode="auto">
              <a:xfrm>
                <a:off x="9178044" y="655638"/>
                <a:ext cx="276225" cy="215900"/>
              </a:xfrm>
              <a:custGeom>
                <a:avLst/>
                <a:gdLst>
                  <a:gd name="T0" fmla="*/ 53 w 174"/>
                  <a:gd name="T1" fmla="*/ 106 h 136"/>
                  <a:gd name="T2" fmla="*/ 15 w 174"/>
                  <a:gd name="T3" fmla="*/ 69 h 136"/>
                  <a:gd name="T4" fmla="*/ 0 w 174"/>
                  <a:gd name="T5" fmla="*/ 84 h 136"/>
                  <a:gd name="T6" fmla="*/ 53 w 174"/>
                  <a:gd name="T7" fmla="*/ 136 h 136"/>
                  <a:gd name="T8" fmla="*/ 174 w 174"/>
                  <a:gd name="T9" fmla="*/ 15 h 136"/>
                  <a:gd name="T10" fmla="*/ 159 w 174"/>
                  <a:gd name="T11" fmla="*/ 0 h 136"/>
                  <a:gd name="T12" fmla="*/ 53 w 174"/>
                  <a:gd name="T13" fmla="*/ 106 h 136"/>
                </a:gdLst>
                <a:ahLst/>
                <a:cxnLst>
                  <a:cxn ang="0">
                    <a:pos x="T0" y="T1"/>
                  </a:cxn>
                  <a:cxn ang="0">
                    <a:pos x="T2" y="T3"/>
                  </a:cxn>
                  <a:cxn ang="0">
                    <a:pos x="T4" y="T5"/>
                  </a:cxn>
                  <a:cxn ang="0">
                    <a:pos x="T6" y="T7"/>
                  </a:cxn>
                  <a:cxn ang="0">
                    <a:pos x="T8" y="T9"/>
                  </a:cxn>
                  <a:cxn ang="0">
                    <a:pos x="T10" y="T11"/>
                  </a:cxn>
                  <a:cxn ang="0">
                    <a:pos x="T12" y="T13"/>
                  </a:cxn>
                </a:cxnLst>
                <a:rect l="0" t="0" r="r" b="b"/>
                <a:pathLst>
                  <a:path w="174" h="136">
                    <a:moveTo>
                      <a:pt x="53" y="106"/>
                    </a:moveTo>
                    <a:lnTo>
                      <a:pt x="15" y="69"/>
                    </a:lnTo>
                    <a:lnTo>
                      <a:pt x="0" y="84"/>
                    </a:lnTo>
                    <a:lnTo>
                      <a:pt x="53" y="136"/>
                    </a:lnTo>
                    <a:lnTo>
                      <a:pt x="174" y="15"/>
                    </a:lnTo>
                    <a:lnTo>
                      <a:pt x="159" y="0"/>
                    </a:lnTo>
                    <a:lnTo>
                      <a:pt x="53" y="10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6" name="Freeform 401">
                <a:extLst>
                  <a:ext uri="{FF2B5EF4-FFF2-40B4-BE49-F238E27FC236}">
                    <a16:creationId xmlns:a16="http://schemas.microsoft.com/office/drawing/2014/main" id="{5E86D133-4C5A-440A-9827-85DF2AE7CFF1}"/>
                  </a:ext>
                </a:extLst>
              </p:cNvPr>
              <p:cNvSpPr>
                <a:spLocks noEditPoints="1"/>
              </p:cNvSpPr>
              <p:nvPr/>
            </p:nvSpPr>
            <p:spPr bwMode="auto">
              <a:xfrm>
                <a:off x="8128707" y="0"/>
                <a:ext cx="1446212" cy="1144588"/>
              </a:xfrm>
              <a:custGeom>
                <a:avLst/>
                <a:gdLst>
                  <a:gd name="T0" fmla="*/ 3040 w 3040"/>
                  <a:gd name="T1" fmla="*/ 1589 h 2400"/>
                  <a:gd name="T2" fmla="*/ 2670 w 3040"/>
                  <a:gd name="T3" fmla="*/ 1073 h 2400"/>
                  <a:gd name="T4" fmla="*/ 2670 w 3040"/>
                  <a:gd name="T5" fmla="*/ 0 h 2400"/>
                  <a:gd name="T6" fmla="*/ 0 w 3040"/>
                  <a:gd name="T7" fmla="*/ 0 h 2400"/>
                  <a:gd name="T8" fmla="*/ 0 w 3040"/>
                  <a:gd name="T9" fmla="*/ 2400 h 2400"/>
                  <a:gd name="T10" fmla="*/ 2670 w 3040"/>
                  <a:gd name="T11" fmla="*/ 2400 h 2400"/>
                  <a:gd name="T12" fmla="*/ 2670 w 3040"/>
                  <a:gd name="T13" fmla="*/ 2105 h 2400"/>
                  <a:gd name="T14" fmla="*/ 3040 w 3040"/>
                  <a:gd name="T15" fmla="*/ 1589 h 2400"/>
                  <a:gd name="T16" fmla="*/ 2601 w 3040"/>
                  <a:gd name="T17" fmla="*/ 69 h 2400"/>
                  <a:gd name="T18" fmla="*/ 2601 w 3040"/>
                  <a:gd name="T19" fmla="*/ 352 h 2400"/>
                  <a:gd name="T20" fmla="*/ 70 w 3040"/>
                  <a:gd name="T21" fmla="*/ 352 h 2400"/>
                  <a:gd name="T22" fmla="*/ 70 w 3040"/>
                  <a:gd name="T23" fmla="*/ 69 h 2400"/>
                  <a:gd name="T24" fmla="*/ 2601 w 3040"/>
                  <a:gd name="T25" fmla="*/ 69 h 2400"/>
                  <a:gd name="T26" fmla="*/ 2601 w 3040"/>
                  <a:gd name="T27" fmla="*/ 2330 h 2400"/>
                  <a:gd name="T28" fmla="*/ 70 w 3040"/>
                  <a:gd name="T29" fmla="*/ 2330 h 2400"/>
                  <a:gd name="T30" fmla="*/ 70 w 3040"/>
                  <a:gd name="T31" fmla="*/ 421 h 2400"/>
                  <a:gd name="T32" fmla="*/ 2601 w 3040"/>
                  <a:gd name="T33" fmla="*/ 421 h 2400"/>
                  <a:gd name="T34" fmla="*/ 2601 w 3040"/>
                  <a:gd name="T35" fmla="*/ 1054 h 2400"/>
                  <a:gd name="T36" fmla="*/ 2495 w 3040"/>
                  <a:gd name="T37" fmla="*/ 1043 h 2400"/>
                  <a:gd name="T38" fmla="*/ 1949 w 3040"/>
                  <a:gd name="T39" fmla="*/ 1589 h 2400"/>
                  <a:gd name="T40" fmla="*/ 2495 w 3040"/>
                  <a:gd name="T41" fmla="*/ 2134 h 2400"/>
                  <a:gd name="T42" fmla="*/ 2601 w 3040"/>
                  <a:gd name="T43" fmla="*/ 2124 h 2400"/>
                  <a:gd name="T44" fmla="*/ 2601 w 3040"/>
                  <a:gd name="T45" fmla="*/ 2330 h 2400"/>
                  <a:gd name="T46" fmla="*/ 2495 w 3040"/>
                  <a:gd name="T47" fmla="*/ 2065 h 2400"/>
                  <a:gd name="T48" fmla="*/ 2019 w 3040"/>
                  <a:gd name="T49" fmla="*/ 1589 h 2400"/>
                  <a:gd name="T50" fmla="*/ 2495 w 3040"/>
                  <a:gd name="T51" fmla="*/ 1113 h 2400"/>
                  <a:gd name="T52" fmla="*/ 2971 w 3040"/>
                  <a:gd name="T53" fmla="*/ 1589 h 2400"/>
                  <a:gd name="T54" fmla="*/ 2495 w 3040"/>
                  <a:gd name="T55" fmla="*/ 2065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40" h="2400">
                    <a:moveTo>
                      <a:pt x="3040" y="1589"/>
                    </a:moveTo>
                    <a:cubicBezTo>
                      <a:pt x="3040" y="1349"/>
                      <a:pt x="2885" y="1146"/>
                      <a:pt x="2670" y="1073"/>
                    </a:cubicBezTo>
                    <a:cubicBezTo>
                      <a:pt x="2670" y="0"/>
                      <a:pt x="2670" y="0"/>
                      <a:pt x="2670" y="0"/>
                    </a:cubicBezTo>
                    <a:cubicBezTo>
                      <a:pt x="0" y="0"/>
                      <a:pt x="0" y="0"/>
                      <a:pt x="0" y="0"/>
                    </a:cubicBezTo>
                    <a:cubicBezTo>
                      <a:pt x="0" y="2400"/>
                      <a:pt x="0" y="2400"/>
                      <a:pt x="0" y="2400"/>
                    </a:cubicBezTo>
                    <a:cubicBezTo>
                      <a:pt x="2670" y="2400"/>
                      <a:pt x="2670" y="2400"/>
                      <a:pt x="2670" y="2400"/>
                    </a:cubicBezTo>
                    <a:cubicBezTo>
                      <a:pt x="2670" y="2105"/>
                      <a:pt x="2670" y="2105"/>
                      <a:pt x="2670" y="2105"/>
                    </a:cubicBezTo>
                    <a:cubicBezTo>
                      <a:pt x="2885" y="2031"/>
                      <a:pt x="3040" y="1828"/>
                      <a:pt x="3040" y="1589"/>
                    </a:cubicBezTo>
                    <a:close/>
                    <a:moveTo>
                      <a:pt x="2601" y="69"/>
                    </a:moveTo>
                    <a:cubicBezTo>
                      <a:pt x="2601" y="352"/>
                      <a:pt x="2601" y="352"/>
                      <a:pt x="2601" y="352"/>
                    </a:cubicBezTo>
                    <a:cubicBezTo>
                      <a:pt x="70" y="352"/>
                      <a:pt x="70" y="352"/>
                      <a:pt x="70" y="352"/>
                    </a:cubicBezTo>
                    <a:cubicBezTo>
                      <a:pt x="70" y="69"/>
                      <a:pt x="70" y="69"/>
                      <a:pt x="70" y="69"/>
                    </a:cubicBezTo>
                    <a:lnTo>
                      <a:pt x="2601" y="69"/>
                    </a:lnTo>
                    <a:close/>
                    <a:moveTo>
                      <a:pt x="2601" y="2330"/>
                    </a:moveTo>
                    <a:cubicBezTo>
                      <a:pt x="70" y="2330"/>
                      <a:pt x="70" y="2330"/>
                      <a:pt x="70" y="2330"/>
                    </a:cubicBezTo>
                    <a:cubicBezTo>
                      <a:pt x="70" y="421"/>
                      <a:pt x="70" y="421"/>
                      <a:pt x="70" y="421"/>
                    </a:cubicBezTo>
                    <a:cubicBezTo>
                      <a:pt x="2601" y="421"/>
                      <a:pt x="2601" y="421"/>
                      <a:pt x="2601" y="421"/>
                    </a:cubicBezTo>
                    <a:cubicBezTo>
                      <a:pt x="2601" y="1054"/>
                      <a:pt x="2601" y="1054"/>
                      <a:pt x="2601" y="1054"/>
                    </a:cubicBezTo>
                    <a:cubicBezTo>
                      <a:pt x="2566" y="1047"/>
                      <a:pt x="2531" y="1043"/>
                      <a:pt x="2495" y="1043"/>
                    </a:cubicBezTo>
                    <a:cubicBezTo>
                      <a:pt x="2194" y="1043"/>
                      <a:pt x="1949" y="1288"/>
                      <a:pt x="1949" y="1589"/>
                    </a:cubicBezTo>
                    <a:cubicBezTo>
                      <a:pt x="1949" y="1890"/>
                      <a:pt x="2194" y="2134"/>
                      <a:pt x="2495" y="2134"/>
                    </a:cubicBezTo>
                    <a:cubicBezTo>
                      <a:pt x="2531" y="2134"/>
                      <a:pt x="2566" y="2131"/>
                      <a:pt x="2601" y="2124"/>
                    </a:cubicBezTo>
                    <a:lnTo>
                      <a:pt x="2601" y="2330"/>
                    </a:lnTo>
                    <a:close/>
                    <a:moveTo>
                      <a:pt x="2495" y="2065"/>
                    </a:moveTo>
                    <a:cubicBezTo>
                      <a:pt x="2233" y="2065"/>
                      <a:pt x="2019" y="1851"/>
                      <a:pt x="2019" y="1589"/>
                    </a:cubicBezTo>
                    <a:cubicBezTo>
                      <a:pt x="2019" y="1326"/>
                      <a:pt x="2233" y="1113"/>
                      <a:pt x="2495" y="1113"/>
                    </a:cubicBezTo>
                    <a:cubicBezTo>
                      <a:pt x="2757" y="1113"/>
                      <a:pt x="2971" y="1326"/>
                      <a:pt x="2971" y="1589"/>
                    </a:cubicBezTo>
                    <a:cubicBezTo>
                      <a:pt x="2971" y="1851"/>
                      <a:pt x="2757" y="2065"/>
                      <a:pt x="2495" y="2065"/>
                    </a:cubicBez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7" name="Rectangle 402">
                <a:extLst>
                  <a:ext uri="{FF2B5EF4-FFF2-40B4-BE49-F238E27FC236}">
                    <a16:creationId xmlns:a16="http://schemas.microsoft.com/office/drawing/2014/main" id="{740AA14D-E4CA-4557-B4CD-4CAA49EC0193}"/>
                  </a:ext>
                </a:extLst>
              </p:cNvPr>
              <p:cNvSpPr>
                <a:spLocks noChangeArrowheads="1"/>
              </p:cNvSpPr>
              <p:nvPr/>
            </p:nvSpPr>
            <p:spPr bwMode="auto">
              <a:xfrm>
                <a:off x="8527169" y="322263"/>
                <a:ext cx="711200"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8" name="Rectangle 403">
                <a:extLst>
                  <a:ext uri="{FF2B5EF4-FFF2-40B4-BE49-F238E27FC236}">
                    <a16:creationId xmlns:a16="http://schemas.microsoft.com/office/drawing/2014/main" id="{111915B9-919D-4DE8-800B-A528A5598373}"/>
                  </a:ext>
                </a:extLst>
              </p:cNvPr>
              <p:cNvSpPr>
                <a:spLocks noChangeArrowheads="1"/>
              </p:cNvSpPr>
              <p:nvPr/>
            </p:nvSpPr>
            <p:spPr bwMode="auto">
              <a:xfrm>
                <a:off x="8527169" y="407988"/>
                <a:ext cx="493712"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9" name="Freeform 404">
                <a:extLst>
                  <a:ext uri="{FF2B5EF4-FFF2-40B4-BE49-F238E27FC236}">
                    <a16:creationId xmlns:a16="http://schemas.microsoft.com/office/drawing/2014/main" id="{EC9D62FC-CDD8-43E6-8F18-C5E19F488839}"/>
                  </a:ext>
                </a:extLst>
              </p:cNvPr>
              <p:cNvSpPr>
                <a:spLocks noEditPoints="1"/>
              </p:cNvSpPr>
              <p:nvPr/>
            </p:nvSpPr>
            <p:spPr bwMode="auto">
              <a:xfrm>
                <a:off x="8228719" y="265113"/>
                <a:ext cx="231775" cy="233363"/>
              </a:xfrm>
              <a:custGeom>
                <a:avLst/>
                <a:gdLst>
                  <a:gd name="T0" fmla="*/ 0 w 146"/>
                  <a:gd name="T1" fmla="*/ 147 h 147"/>
                  <a:gd name="T2" fmla="*/ 146 w 146"/>
                  <a:gd name="T3" fmla="*/ 147 h 147"/>
                  <a:gd name="T4" fmla="*/ 146 w 146"/>
                  <a:gd name="T5" fmla="*/ 0 h 147"/>
                  <a:gd name="T6" fmla="*/ 0 w 146"/>
                  <a:gd name="T7" fmla="*/ 0 h 147"/>
                  <a:gd name="T8" fmla="*/ 0 w 146"/>
                  <a:gd name="T9" fmla="*/ 147 h 147"/>
                  <a:gd name="T10" fmla="*/ 20 w 146"/>
                  <a:gd name="T11" fmla="*/ 21 h 147"/>
                  <a:gd name="T12" fmla="*/ 125 w 146"/>
                  <a:gd name="T13" fmla="*/ 21 h 147"/>
                  <a:gd name="T14" fmla="*/ 125 w 146"/>
                  <a:gd name="T15" fmla="*/ 126 h 147"/>
                  <a:gd name="T16" fmla="*/ 20 w 146"/>
                  <a:gd name="T17" fmla="*/ 126 h 147"/>
                  <a:gd name="T18" fmla="*/ 20 w 146"/>
                  <a:gd name="T1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7">
                    <a:moveTo>
                      <a:pt x="0" y="147"/>
                    </a:moveTo>
                    <a:lnTo>
                      <a:pt x="146" y="147"/>
                    </a:lnTo>
                    <a:lnTo>
                      <a:pt x="146" y="0"/>
                    </a:lnTo>
                    <a:lnTo>
                      <a:pt x="0" y="0"/>
                    </a:lnTo>
                    <a:lnTo>
                      <a:pt x="0" y="147"/>
                    </a:lnTo>
                    <a:close/>
                    <a:moveTo>
                      <a:pt x="20" y="21"/>
                    </a:moveTo>
                    <a:lnTo>
                      <a:pt x="125" y="21"/>
                    </a:lnTo>
                    <a:lnTo>
                      <a:pt x="125" y="126"/>
                    </a:lnTo>
                    <a:lnTo>
                      <a:pt x="20" y="126"/>
                    </a:lnTo>
                    <a:lnTo>
                      <a:pt x="20"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Rectangle 405">
                <a:extLst>
                  <a:ext uri="{FF2B5EF4-FFF2-40B4-BE49-F238E27FC236}">
                    <a16:creationId xmlns:a16="http://schemas.microsoft.com/office/drawing/2014/main" id="{C5C21BB8-E190-4FD8-BF90-5572EB501E53}"/>
                  </a:ext>
                </a:extLst>
              </p:cNvPr>
              <p:cNvSpPr>
                <a:spLocks noChangeArrowheads="1"/>
              </p:cNvSpPr>
              <p:nvPr/>
            </p:nvSpPr>
            <p:spPr bwMode="auto">
              <a:xfrm>
                <a:off x="8527169" y="598488"/>
                <a:ext cx="5111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1" name="Rectangle 406">
                <a:extLst>
                  <a:ext uri="{FF2B5EF4-FFF2-40B4-BE49-F238E27FC236}">
                    <a16:creationId xmlns:a16="http://schemas.microsoft.com/office/drawing/2014/main" id="{2D2AEB79-3886-4274-8451-2964360F3548}"/>
                  </a:ext>
                </a:extLst>
              </p:cNvPr>
              <p:cNvSpPr>
                <a:spLocks noChangeArrowheads="1"/>
              </p:cNvSpPr>
              <p:nvPr/>
            </p:nvSpPr>
            <p:spPr bwMode="auto">
              <a:xfrm>
                <a:off x="8527169" y="684213"/>
                <a:ext cx="3841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2" name="Freeform 407">
                <a:extLst>
                  <a:ext uri="{FF2B5EF4-FFF2-40B4-BE49-F238E27FC236}">
                    <a16:creationId xmlns:a16="http://schemas.microsoft.com/office/drawing/2014/main" id="{ACAF6C9C-49BA-4C63-ADA2-A7C6695D4CD7}"/>
                  </a:ext>
                </a:extLst>
              </p:cNvPr>
              <p:cNvSpPr>
                <a:spLocks noEditPoints="1"/>
              </p:cNvSpPr>
              <p:nvPr/>
            </p:nvSpPr>
            <p:spPr bwMode="auto">
              <a:xfrm>
                <a:off x="8228719" y="541338"/>
                <a:ext cx="231775" cy="233363"/>
              </a:xfrm>
              <a:custGeom>
                <a:avLst/>
                <a:gdLst>
                  <a:gd name="T0" fmla="*/ 0 w 146"/>
                  <a:gd name="T1" fmla="*/ 147 h 147"/>
                  <a:gd name="T2" fmla="*/ 146 w 146"/>
                  <a:gd name="T3" fmla="*/ 147 h 147"/>
                  <a:gd name="T4" fmla="*/ 146 w 146"/>
                  <a:gd name="T5" fmla="*/ 0 h 147"/>
                  <a:gd name="T6" fmla="*/ 0 w 146"/>
                  <a:gd name="T7" fmla="*/ 0 h 147"/>
                  <a:gd name="T8" fmla="*/ 0 w 146"/>
                  <a:gd name="T9" fmla="*/ 147 h 147"/>
                  <a:gd name="T10" fmla="*/ 20 w 146"/>
                  <a:gd name="T11" fmla="*/ 21 h 147"/>
                  <a:gd name="T12" fmla="*/ 125 w 146"/>
                  <a:gd name="T13" fmla="*/ 21 h 147"/>
                  <a:gd name="T14" fmla="*/ 125 w 146"/>
                  <a:gd name="T15" fmla="*/ 126 h 147"/>
                  <a:gd name="T16" fmla="*/ 20 w 146"/>
                  <a:gd name="T17" fmla="*/ 126 h 147"/>
                  <a:gd name="T18" fmla="*/ 20 w 146"/>
                  <a:gd name="T1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7">
                    <a:moveTo>
                      <a:pt x="0" y="147"/>
                    </a:moveTo>
                    <a:lnTo>
                      <a:pt x="146" y="147"/>
                    </a:lnTo>
                    <a:lnTo>
                      <a:pt x="146" y="0"/>
                    </a:lnTo>
                    <a:lnTo>
                      <a:pt x="0" y="0"/>
                    </a:lnTo>
                    <a:lnTo>
                      <a:pt x="0" y="147"/>
                    </a:lnTo>
                    <a:close/>
                    <a:moveTo>
                      <a:pt x="20" y="21"/>
                    </a:moveTo>
                    <a:lnTo>
                      <a:pt x="125" y="21"/>
                    </a:lnTo>
                    <a:lnTo>
                      <a:pt x="125" y="126"/>
                    </a:lnTo>
                    <a:lnTo>
                      <a:pt x="20" y="126"/>
                    </a:lnTo>
                    <a:lnTo>
                      <a:pt x="20"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Rectangle 408">
                <a:extLst>
                  <a:ext uri="{FF2B5EF4-FFF2-40B4-BE49-F238E27FC236}">
                    <a16:creationId xmlns:a16="http://schemas.microsoft.com/office/drawing/2014/main" id="{18C99C08-1903-4831-9A12-BBCDBEE2E241}"/>
                  </a:ext>
                </a:extLst>
              </p:cNvPr>
              <p:cNvSpPr>
                <a:spLocks noChangeArrowheads="1"/>
              </p:cNvSpPr>
              <p:nvPr/>
            </p:nvSpPr>
            <p:spPr bwMode="auto">
              <a:xfrm>
                <a:off x="8527169" y="874713"/>
                <a:ext cx="511175" cy="33338"/>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4" name="Rectangle 409">
                <a:extLst>
                  <a:ext uri="{FF2B5EF4-FFF2-40B4-BE49-F238E27FC236}">
                    <a16:creationId xmlns:a16="http://schemas.microsoft.com/office/drawing/2014/main" id="{D1D0A954-AA22-4082-8217-4AA1586512C5}"/>
                  </a:ext>
                </a:extLst>
              </p:cNvPr>
              <p:cNvSpPr>
                <a:spLocks noChangeArrowheads="1"/>
              </p:cNvSpPr>
              <p:nvPr/>
            </p:nvSpPr>
            <p:spPr bwMode="auto">
              <a:xfrm>
                <a:off x="8527169" y="960438"/>
                <a:ext cx="384175" cy="31750"/>
              </a:xfrm>
              <a:prstGeom prst="rect">
                <a:avLst/>
              </a:prstGeom>
              <a:grpFill/>
              <a:ln w="317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5" name="Freeform 410">
                <a:extLst>
                  <a:ext uri="{FF2B5EF4-FFF2-40B4-BE49-F238E27FC236}">
                    <a16:creationId xmlns:a16="http://schemas.microsoft.com/office/drawing/2014/main" id="{1F86D05A-A6D3-43C3-A204-CE57E5411229}"/>
                  </a:ext>
                </a:extLst>
              </p:cNvPr>
              <p:cNvSpPr>
                <a:spLocks noEditPoints="1"/>
              </p:cNvSpPr>
              <p:nvPr/>
            </p:nvSpPr>
            <p:spPr bwMode="auto">
              <a:xfrm>
                <a:off x="8228719" y="817563"/>
                <a:ext cx="231775" cy="233363"/>
              </a:xfrm>
              <a:custGeom>
                <a:avLst/>
                <a:gdLst>
                  <a:gd name="T0" fmla="*/ 0 w 146"/>
                  <a:gd name="T1" fmla="*/ 147 h 147"/>
                  <a:gd name="T2" fmla="*/ 146 w 146"/>
                  <a:gd name="T3" fmla="*/ 147 h 147"/>
                  <a:gd name="T4" fmla="*/ 146 w 146"/>
                  <a:gd name="T5" fmla="*/ 0 h 147"/>
                  <a:gd name="T6" fmla="*/ 0 w 146"/>
                  <a:gd name="T7" fmla="*/ 0 h 147"/>
                  <a:gd name="T8" fmla="*/ 0 w 146"/>
                  <a:gd name="T9" fmla="*/ 147 h 147"/>
                  <a:gd name="T10" fmla="*/ 20 w 146"/>
                  <a:gd name="T11" fmla="*/ 21 h 147"/>
                  <a:gd name="T12" fmla="*/ 125 w 146"/>
                  <a:gd name="T13" fmla="*/ 21 h 147"/>
                  <a:gd name="T14" fmla="*/ 125 w 146"/>
                  <a:gd name="T15" fmla="*/ 126 h 147"/>
                  <a:gd name="T16" fmla="*/ 20 w 146"/>
                  <a:gd name="T17" fmla="*/ 126 h 147"/>
                  <a:gd name="T18" fmla="*/ 20 w 146"/>
                  <a:gd name="T19" fmla="*/ 21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147">
                    <a:moveTo>
                      <a:pt x="0" y="147"/>
                    </a:moveTo>
                    <a:lnTo>
                      <a:pt x="146" y="147"/>
                    </a:lnTo>
                    <a:lnTo>
                      <a:pt x="146" y="0"/>
                    </a:lnTo>
                    <a:lnTo>
                      <a:pt x="0" y="0"/>
                    </a:lnTo>
                    <a:lnTo>
                      <a:pt x="0" y="147"/>
                    </a:lnTo>
                    <a:close/>
                    <a:moveTo>
                      <a:pt x="20" y="21"/>
                    </a:moveTo>
                    <a:lnTo>
                      <a:pt x="125" y="21"/>
                    </a:lnTo>
                    <a:lnTo>
                      <a:pt x="125" y="126"/>
                    </a:lnTo>
                    <a:lnTo>
                      <a:pt x="20" y="126"/>
                    </a:lnTo>
                    <a:lnTo>
                      <a:pt x="20"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grpSp>
      <p:sp>
        <p:nvSpPr>
          <p:cNvPr id="20" name="TextBox 19">
            <a:extLst>
              <a:ext uri="{FF2B5EF4-FFF2-40B4-BE49-F238E27FC236}">
                <a16:creationId xmlns:a16="http://schemas.microsoft.com/office/drawing/2014/main" id="{6243D0F2-138A-45D4-B550-AD332F379A88}"/>
              </a:ext>
            </a:extLst>
          </p:cNvPr>
          <p:cNvSpPr txBox="1"/>
          <p:nvPr/>
        </p:nvSpPr>
        <p:spPr>
          <a:xfrm>
            <a:off x="9405896" y="2903882"/>
            <a:ext cx="2099642" cy="646331"/>
          </a:xfrm>
          <a:prstGeom prst="rect">
            <a:avLst/>
          </a:prstGeom>
          <a:noFill/>
        </p:spPr>
        <p:txBody>
          <a:bodyPr wrap="square" anchor="ctr">
            <a:spAutoFit/>
          </a:bodyPr>
          <a:lstStyle/>
          <a:p>
            <a:pPr>
              <a:defRPr/>
            </a:pPr>
            <a:r>
              <a:rPr lang="en-US" sz="1200" dirty="0">
                <a:solidFill>
                  <a:prstClr val="black"/>
                </a:solidFill>
                <a:latin typeface="Segoe UI"/>
              </a:rPr>
              <a:t>Assisted workflow to align with migration cutover strategy </a:t>
            </a:r>
          </a:p>
        </p:txBody>
      </p:sp>
      <p:sp>
        <p:nvSpPr>
          <p:cNvPr id="25" name="Rectangle: Rounded Corners 24">
            <a:extLst>
              <a:ext uri="{FF2B5EF4-FFF2-40B4-BE49-F238E27FC236}">
                <a16:creationId xmlns:a16="http://schemas.microsoft.com/office/drawing/2014/main" id="{545ACFB9-7B5A-4C09-B308-E1311D1C6004}"/>
              </a:ext>
            </a:extLst>
          </p:cNvPr>
          <p:cNvSpPr/>
          <p:nvPr/>
        </p:nvSpPr>
        <p:spPr>
          <a:xfrm>
            <a:off x="9221813" y="2894275"/>
            <a:ext cx="2518769" cy="657482"/>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230" name="Group 229">
            <a:extLst>
              <a:ext uri="{FF2B5EF4-FFF2-40B4-BE49-F238E27FC236}">
                <a16:creationId xmlns:a16="http://schemas.microsoft.com/office/drawing/2014/main" id="{2AF73AC2-22A0-49F9-8899-146ECF2FA057}"/>
              </a:ext>
            </a:extLst>
          </p:cNvPr>
          <p:cNvGrpSpPr/>
          <p:nvPr/>
        </p:nvGrpSpPr>
        <p:grpSpPr>
          <a:xfrm>
            <a:off x="8857201" y="2965470"/>
            <a:ext cx="533468" cy="534422"/>
            <a:chOff x="5755331" y="5454323"/>
            <a:chExt cx="730800" cy="732108"/>
          </a:xfrm>
        </p:grpSpPr>
        <p:sp>
          <p:nvSpPr>
            <p:cNvPr id="37" name="Oval 36">
              <a:extLst>
                <a:ext uri="{FF2B5EF4-FFF2-40B4-BE49-F238E27FC236}">
                  <a16:creationId xmlns:a16="http://schemas.microsoft.com/office/drawing/2014/main" id="{0D7C5B97-0C9A-4088-AEA0-8FFB03CB2BD0}"/>
                </a:ext>
              </a:extLst>
            </p:cNvPr>
            <p:cNvSpPr/>
            <p:nvPr/>
          </p:nvSpPr>
          <p:spPr>
            <a:xfrm>
              <a:off x="5755331" y="5454323"/>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21" name="Group 120">
              <a:extLst>
                <a:ext uri="{FF2B5EF4-FFF2-40B4-BE49-F238E27FC236}">
                  <a16:creationId xmlns:a16="http://schemas.microsoft.com/office/drawing/2014/main" id="{C032CE35-1002-456A-A95B-86847ECDF722}"/>
                </a:ext>
              </a:extLst>
            </p:cNvPr>
            <p:cNvGrpSpPr/>
            <p:nvPr/>
          </p:nvGrpSpPr>
          <p:grpSpPr>
            <a:xfrm>
              <a:off x="5909985" y="5600377"/>
              <a:ext cx="439720" cy="406534"/>
              <a:chOff x="5802313" y="2332038"/>
              <a:chExt cx="673100" cy="622300"/>
            </a:xfrm>
          </p:grpSpPr>
          <p:sp>
            <p:nvSpPr>
              <p:cNvPr id="122" name="Freeform 25">
                <a:extLst>
                  <a:ext uri="{FF2B5EF4-FFF2-40B4-BE49-F238E27FC236}">
                    <a16:creationId xmlns:a16="http://schemas.microsoft.com/office/drawing/2014/main" id="{1D112AF9-BC19-430F-BE61-2BD3BEE50DFC}"/>
                  </a:ext>
                </a:extLst>
              </p:cNvPr>
              <p:cNvSpPr>
                <a:spLocks/>
              </p:cNvSpPr>
              <p:nvPr/>
            </p:nvSpPr>
            <p:spPr bwMode="auto">
              <a:xfrm>
                <a:off x="6230938" y="2794000"/>
                <a:ext cx="20638" cy="0"/>
              </a:xfrm>
              <a:custGeom>
                <a:avLst/>
                <a:gdLst>
                  <a:gd name="T0" fmla="*/ 10 w 10"/>
                  <a:gd name="T1" fmla="*/ 10 w 10"/>
                  <a:gd name="T2" fmla="*/ 0 w 10"/>
                  <a:gd name="T3" fmla="*/ 0 w 10"/>
                  <a:gd name="T4" fmla="*/ 6 w 10"/>
                  <a:gd name="T5" fmla="*/ 10 w 10"/>
                </a:gdLst>
                <a:ahLst/>
                <a:cxnLst>
                  <a:cxn ang="0">
                    <a:pos x="T0" y="0"/>
                  </a:cxn>
                  <a:cxn ang="0">
                    <a:pos x="T1" y="0"/>
                  </a:cxn>
                  <a:cxn ang="0">
                    <a:pos x="T2" y="0"/>
                  </a:cxn>
                  <a:cxn ang="0">
                    <a:pos x="T3" y="0"/>
                  </a:cxn>
                  <a:cxn ang="0">
                    <a:pos x="T4" y="0"/>
                  </a:cxn>
                  <a:cxn ang="0">
                    <a:pos x="T5" y="0"/>
                  </a:cxn>
                </a:cxnLst>
                <a:rect l="0" t="0" r="r" b="b"/>
                <a:pathLst>
                  <a:path w="10">
                    <a:moveTo>
                      <a:pt x="10" y="0"/>
                    </a:moveTo>
                    <a:cubicBezTo>
                      <a:pt x="10" y="0"/>
                      <a:pt x="10" y="0"/>
                      <a:pt x="10" y="0"/>
                    </a:cubicBezTo>
                    <a:cubicBezTo>
                      <a:pt x="0" y="0"/>
                      <a:pt x="0" y="0"/>
                      <a:pt x="0" y="0"/>
                    </a:cubicBezTo>
                    <a:cubicBezTo>
                      <a:pt x="0" y="0"/>
                      <a:pt x="0" y="0"/>
                      <a:pt x="0" y="0"/>
                    </a:cubicBezTo>
                    <a:cubicBezTo>
                      <a:pt x="2" y="0"/>
                      <a:pt x="4" y="0"/>
                      <a:pt x="6" y="0"/>
                    </a:cubicBezTo>
                    <a:cubicBezTo>
                      <a:pt x="7" y="0"/>
                      <a:pt x="8" y="0"/>
                      <a:pt x="10" y="0"/>
                    </a:cubicBezTo>
                    <a:close/>
                  </a:path>
                </a:pathLst>
              </a:custGeom>
              <a:solidFill>
                <a:srgbClr val="333333"/>
              </a:solidFill>
              <a:ln w="1270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Freeform 26">
                <a:extLst>
                  <a:ext uri="{FF2B5EF4-FFF2-40B4-BE49-F238E27FC236}">
                    <a16:creationId xmlns:a16="http://schemas.microsoft.com/office/drawing/2014/main" id="{B4A19927-C1D4-479F-B5A4-3940FDCF0396}"/>
                  </a:ext>
                </a:extLst>
              </p:cNvPr>
              <p:cNvSpPr>
                <a:spLocks noEditPoints="1"/>
              </p:cNvSpPr>
              <p:nvPr/>
            </p:nvSpPr>
            <p:spPr bwMode="auto">
              <a:xfrm>
                <a:off x="5802313" y="2332038"/>
                <a:ext cx="673100" cy="622300"/>
              </a:xfrm>
              <a:custGeom>
                <a:avLst/>
                <a:gdLst>
                  <a:gd name="T0" fmla="*/ 124 w 313"/>
                  <a:gd name="T1" fmla="*/ 53 h 288"/>
                  <a:gd name="T2" fmla="*/ 112 w 313"/>
                  <a:gd name="T3" fmla="*/ 65 h 288"/>
                  <a:gd name="T4" fmla="*/ 99 w 313"/>
                  <a:gd name="T5" fmla="*/ 53 h 288"/>
                  <a:gd name="T6" fmla="*/ 112 w 313"/>
                  <a:gd name="T7" fmla="*/ 40 h 288"/>
                  <a:gd name="T8" fmla="*/ 157 w 313"/>
                  <a:gd name="T9" fmla="*/ 40 h 288"/>
                  <a:gd name="T10" fmla="*/ 169 w 313"/>
                  <a:gd name="T11" fmla="*/ 53 h 288"/>
                  <a:gd name="T12" fmla="*/ 157 w 313"/>
                  <a:gd name="T13" fmla="*/ 65 h 288"/>
                  <a:gd name="T14" fmla="*/ 144 w 313"/>
                  <a:gd name="T15" fmla="*/ 53 h 288"/>
                  <a:gd name="T16" fmla="*/ 157 w 313"/>
                  <a:gd name="T17" fmla="*/ 40 h 288"/>
                  <a:gd name="T18" fmla="*/ 61 w 313"/>
                  <a:gd name="T19" fmla="*/ 53 h 288"/>
                  <a:gd name="T20" fmla="*/ 114 w 313"/>
                  <a:gd name="T21" fmla="*/ 106 h 288"/>
                  <a:gd name="T22" fmla="*/ 200 w 313"/>
                  <a:gd name="T23" fmla="*/ 106 h 288"/>
                  <a:gd name="T24" fmla="*/ 237 w 313"/>
                  <a:gd name="T25" fmla="*/ 90 h 288"/>
                  <a:gd name="T26" fmla="*/ 237 w 313"/>
                  <a:gd name="T27" fmla="*/ 15 h 288"/>
                  <a:gd name="T28" fmla="*/ 114 w 313"/>
                  <a:gd name="T29" fmla="*/ 0 h 288"/>
                  <a:gd name="T30" fmla="*/ 71 w 313"/>
                  <a:gd name="T31" fmla="*/ 232 h 288"/>
                  <a:gd name="T32" fmla="*/ 71 w 313"/>
                  <a:gd name="T33" fmla="*/ 271 h 288"/>
                  <a:gd name="T34" fmla="*/ 71 w 313"/>
                  <a:gd name="T35" fmla="*/ 232 h 288"/>
                  <a:gd name="T36" fmla="*/ 113 w 313"/>
                  <a:gd name="T37" fmla="*/ 172 h 288"/>
                  <a:gd name="T38" fmla="*/ 157 w 313"/>
                  <a:gd name="T39" fmla="*/ 128 h 288"/>
                  <a:gd name="T40" fmla="*/ 48 w 313"/>
                  <a:gd name="T41" fmla="*/ 214 h 288"/>
                  <a:gd name="T42" fmla="*/ 27 w 313"/>
                  <a:gd name="T43" fmla="*/ 214 h 288"/>
                  <a:gd name="T44" fmla="*/ 0 w 313"/>
                  <a:gd name="T45" fmla="*/ 288 h 288"/>
                  <a:gd name="T46" fmla="*/ 141 w 313"/>
                  <a:gd name="T47" fmla="*/ 288 h 288"/>
                  <a:gd name="T48" fmla="*/ 99 w 313"/>
                  <a:gd name="T49" fmla="*/ 214 h 288"/>
                  <a:gd name="T50" fmla="*/ 243 w 313"/>
                  <a:gd name="T51" fmla="*/ 232 h 288"/>
                  <a:gd name="T52" fmla="*/ 243 w 313"/>
                  <a:gd name="T53" fmla="*/ 271 h 288"/>
                  <a:gd name="T54" fmla="*/ 243 w 313"/>
                  <a:gd name="T55" fmla="*/ 232 h 288"/>
                  <a:gd name="T56" fmla="*/ 201 w 313"/>
                  <a:gd name="T57" fmla="*/ 172 h 288"/>
                  <a:gd name="T58" fmla="*/ 113 w 313"/>
                  <a:gd name="T59" fmla="*/ 172 h 288"/>
                  <a:gd name="T60" fmla="*/ 172 w 313"/>
                  <a:gd name="T61" fmla="*/ 288 h 288"/>
                  <a:gd name="T62" fmla="*/ 287 w 313"/>
                  <a:gd name="T63" fmla="*/ 288 h 288"/>
                  <a:gd name="T64" fmla="*/ 265 w 313"/>
                  <a:gd name="T65" fmla="*/ 214 h 288"/>
                  <a:gd name="T66" fmla="*/ 214 w 313"/>
                  <a:gd name="T67" fmla="*/ 53 h 288"/>
                  <a:gd name="T68" fmla="*/ 202 w 313"/>
                  <a:gd name="T69" fmla="*/ 65 h 288"/>
                  <a:gd name="T70" fmla="*/ 189 w 313"/>
                  <a:gd name="T71" fmla="*/ 53 h 288"/>
                  <a:gd name="T72" fmla="*/ 202 w 313"/>
                  <a:gd name="T73" fmla="*/ 40 h 288"/>
                  <a:gd name="T74" fmla="*/ 201 w 313"/>
                  <a:gd name="T75" fmla="*/ 172 h 288"/>
                  <a:gd name="T76" fmla="*/ 157 w 313"/>
                  <a:gd name="T77" fmla="*/ 128 h 288"/>
                  <a:gd name="T78" fmla="*/ 205 w 313"/>
                  <a:gd name="T79" fmla="*/ 214 h 288"/>
                  <a:gd name="T80" fmla="*/ 199 w 313"/>
                  <a:gd name="T81" fmla="*/ 214 h 288"/>
                  <a:gd name="T82" fmla="*/ 220 w 313"/>
                  <a:gd name="T83" fmla="*/ 21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3" h="288">
                    <a:moveTo>
                      <a:pt x="120" y="44"/>
                    </a:moveTo>
                    <a:cubicBezTo>
                      <a:pt x="123" y="46"/>
                      <a:pt x="124" y="49"/>
                      <a:pt x="124" y="53"/>
                    </a:cubicBezTo>
                    <a:cubicBezTo>
                      <a:pt x="124" y="56"/>
                      <a:pt x="123" y="59"/>
                      <a:pt x="120" y="61"/>
                    </a:cubicBezTo>
                    <a:cubicBezTo>
                      <a:pt x="118" y="64"/>
                      <a:pt x="115" y="65"/>
                      <a:pt x="112" y="65"/>
                    </a:cubicBezTo>
                    <a:cubicBezTo>
                      <a:pt x="108" y="65"/>
                      <a:pt x="105" y="64"/>
                      <a:pt x="103" y="61"/>
                    </a:cubicBezTo>
                    <a:cubicBezTo>
                      <a:pt x="100" y="59"/>
                      <a:pt x="99" y="56"/>
                      <a:pt x="99" y="53"/>
                    </a:cubicBezTo>
                    <a:cubicBezTo>
                      <a:pt x="99" y="49"/>
                      <a:pt x="100" y="46"/>
                      <a:pt x="103" y="44"/>
                    </a:cubicBezTo>
                    <a:cubicBezTo>
                      <a:pt x="105" y="42"/>
                      <a:pt x="108" y="40"/>
                      <a:pt x="112" y="40"/>
                    </a:cubicBezTo>
                    <a:cubicBezTo>
                      <a:pt x="115" y="40"/>
                      <a:pt x="118" y="42"/>
                      <a:pt x="120" y="44"/>
                    </a:cubicBezTo>
                    <a:close/>
                    <a:moveTo>
                      <a:pt x="157" y="40"/>
                    </a:moveTo>
                    <a:cubicBezTo>
                      <a:pt x="160" y="40"/>
                      <a:pt x="163" y="42"/>
                      <a:pt x="165" y="44"/>
                    </a:cubicBezTo>
                    <a:cubicBezTo>
                      <a:pt x="168" y="46"/>
                      <a:pt x="169" y="49"/>
                      <a:pt x="169" y="53"/>
                    </a:cubicBezTo>
                    <a:cubicBezTo>
                      <a:pt x="169" y="56"/>
                      <a:pt x="168" y="59"/>
                      <a:pt x="165" y="61"/>
                    </a:cubicBezTo>
                    <a:cubicBezTo>
                      <a:pt x="163" y="64"/>
                      <a:pt x="160" y="65"/>
                      <a:pt x="157" y="65"/>
                    </a:cubicBezTo>
                    <a:cubicBezTo>
                      <a:pt x="153" y="65"/>
                      <a:pt x="150" y="64"/>
                      <a:pt x="148" y="61"/>
                    </a:cubicBezTo>
                    <a:cubicBezTo>
                      <a:pt x="145" y="59"/>
                      <a:pt x="144" y="56"/>
                      <a:pt x="144" y="53"/>
                    </a:cubicBezTo>
                    <a:cubicBezTo>
                      <a:pt x="144" y="49"/>
                      <a:pt x="145" y="46"/>
                      <a:pt x="148" y="44"/>
                    </a:cubicBezTo>
                    <a:cubicBezTo>
                      <a:pt x="150" y="42"/>
                      <a:pt x="153" y="40"/>
                      <a:pt x="157" y="40"/>
                    </a:cubicBezTo>
                    <a:close/>
                    <a:moveTo>
                      <a:pt x="76" y="15"/>
                    </a:moveTo>
                    <a:cubicBezTo>
                      <a:pt x="66" y="26"/>
                      <a:pt x="61" y="38"/>
                      <a:pt x="61" y="53"/>
                    </a:cubicBezTo>
                    <a:cubicBezTo>
                      <a:pt x="61" y="67"/>
                      <a:pt x="66" y="80"/>
                      <a:pt x="76" y="90"/>
                    </a:cubicBezTo>
                    <a:cubicBezTo>
                      <a:pt x="87" y="100"/>
                      <a:pt x="99" y="106"/>
                      <a:pt x="114" y="106"/>
                    </a:cubicBezTo>
                    <a:cubicBezTo>
                      <a:pt x="157" y="106"/>
                      <a:pt x="157" y="106"/>
                      <a:pt x="157" y="106"/>
                    </a:cubicBezTo>
                    <a:cubicBezTo>
                      <a:pt x="200" y="106"/>
                      <a:pt x="200" y="106"/>
                      <a:pt x="200" y="106"/>
                    </a:cubicBezTo>
                    <a:cubicBezTo>
                      <a:pt x="214" y="106"/>
                      <a:pt x="227" y="100"/>
                      <a:pt x="237" y="90"/>
                    </a:cubicBezTo>
                    <a:cubicBezTo>
                      <a:pt x="237" y="90"/>
                      <a:pt x="237" y="90"/>
                      <a:pt x="237" y="90"/>
                    </a:cubicBezTo>
                    <a:cubicBezTo>
                      <a:pt x="247" y="80"/>
                      <a:pt x="253" y="67"/>
                      <a:pt x="253" y="53"/>
                    </a:cubicBezTo>
                    <a:cubicBezTo>
                      <a:pt x="253" y="38"/>
                      <a:pt x="247" y="26"/>
                      <a:pt x="237" y="15"/>
                    </a:cubicBezTo>
                    <a:cubicBezTo>
                      <a:pt x="227" y="5"/>
                      <a:pt x="214" y="0"/>
                      <a:pt x="200" y="0"/>
                    </a:cubicBezTo>
                    <a:cubicBezTo>
                      <a:pt x="114" y="0"/>
                      <a:pt x="114" y="0"/>
                      <a:pt x="114" y="0"/>
                    </a:cubicBezTo>
                    <a:cubicBezTo>
                      <a:pt x="99" y="0"/>
                      <a:pt x="87" y="5"/>
                      <a:pt x="76" y="15"/>
                    </a:cubicBezTo>
                    <a:close/>
                    <a:moveTo>
                      <a:pt x="71" y="232"/>
                    </a:moveTo>
                    <a:cubicBezTo>
                      <a:pt x="93" y="232"/>
                      <a:pt x="93" y="232"/>
                      <a:pt x="93" y="232"/>
                    </a:cubicBezTo>
                    <a:cubicBezTo>
                      <a:pt x="71" y="271"/>
                      <a:pt x="71" y="271"/>
                      <a:pt x="71" y="271"/>
                    </a:cubicBezTo>
                    <a:cubicBezTo>
                      <a:pt x="48" y="232"/>
                      <a:pt x="48" y="232"/>
                      <a:pt x="48" y="232"/>
                    </a:cubicBezTo>
                    <a:cubicBezTo>
                      <a:pt x="71" y="232"/>
                      <a:pt x="71" y="232"/>
                      <a:pt x="71" y="232"/>
                    </a:cubicBezTo>
                    <a:cubicBezTo>
                      <a:pt x="71" y="172"/>
                      <a:pt x="71" y="172"/>
                      <a:pt x="71" y="172"/>
                    </a:cubicBezTo>
                    <a:cubicBezTo>
                      <a:pt x="113" y="172"/>
                      <a:pt x="113" y="172"/>
                      <a:pt x="113" y="172"/>
                    </a:cubicBezTo>
                    <a:cubicBezTo>
                      <a:pt x="157" y="128"/>
                      <a:pt x="157" y="128"/>
                      <a:pt x="157" y="128"/>
                    </a:cubicBezTo>
                    <a:cubicBezTo>
                      <a:pt x="157" y="128"/>
                      <a:pt x="157" y="128"/>
                      <a:pt x="157" y="128"/>
                    </a:cubicBezTo>
                    <a:cubicBezTo>
                      <a:pt x="157" y="106"/>
                      <a:pt x="157" y="106"/>
                      <a:pt x="157" y="106"/>
                    </a:cubicBezTo>
                    <a:moveTo>
                      <a:pt x="48" y="214"/>
                    </a:moveTo>
                    <a:cubicBezTo>
                      <a:pt x="43" y="214"/>
                      <a:pt x="38" y="214"/>
                      <a:pt x="32" y="214"/>
                    </a:cubicBezTo>
                    <a:cubicBezTo>
                      <a:pt x="31" y="214"/>
                      <a:pt x="29" y="214"/>
                      <a:pt x="27" y="214"/>
                    </a:cubicBezTo>
                    <a:cubicBezTo>
                      <a:pt x="0" y="288"/>
                      <a:pt x="0" y="288"/>
                      <a:pt x="0" y="288"/>
                    </a:cubicBezTo>
                    <a:cubicBezTo>
                      <a:pt x="0" y="288"/>
                      <a:pt x="0" y="288"/>
                      <a:pt x="0" y="288"/>
                    </a:cubicBezTo>
                    <a:cubicBezTo>
                      <a:pt x="47" y="288"/>
                      <a:pt x="94" y="288"/>
                      <a:pt x="141" y="288"/>
                    </a:cubicBezTo>
                    <a:cubicBezTo>
                      <a:pt x="141" y="288"/>
                      <a:pt x="141" y="288"/>
                      <a:pt x="141" y="288"/>
                    </a:cubicBezTo>
                    <a:cubicBezTo>
                      <a:pt x="115" y="214"/>
                      <a:pt x="115" y="214"/>
                      <a:pt x="115" y="214"/>
                    </a:cubicBezTo>
                    <a:cubicBezTo>
                      <a:pt x="109" y="214"/>
                      <a:pt x="104" y="214"/>
                      <a:pt x="99" y="214"/>
                    </a:cubicBezTo>
                    <a:cubicBezTo>
                      <a:pt x="97" y="214"/>
                      <a:pt x="95" y="214"/>
                      <a:pt x="93" y="214"/>
                    </a:cubicBezTo>
                    <a:moveTo>
                      <a:pt x="243" y="232"/>
                    </a:moveTo>
                    <a:cubicBezTo>
                      <a:pt x="265" y="232"/>
                      <a:pt x="265" y="232"/>
                      <a:pt x="265" y="232"/>
                    </a:cubicBezTo>
                    <a:cubicBezTo>
                      <a:pt x="243" y="271"/>
                      <a:pt x="243" y="271"/>
                      <a:pt x="243" y="271"/>
                    </a:cubicBezTo>
                    <a:cubicBezTo>
                      <a:pt x="220" y="232"/>
                      <a:pt x="220" y="232"/>
                      <a:pt x="220" y="232"/>
                    </a:cubicBezTo>
                    <a:cubicBezTo>
                      <a:pt x="243" y="232"/>
                      <a:pt x="243" y="232"/>
                      <a:pt x="243" y="232"/>
                    </a:cubicBezTo>
                    <a:cubicBezTo>
                      <a:pt x="243" y="172"/>
                      <a:pt x="243" y="172"/>
                      <a:pt x="243" y="172"/>
                    </a:cubicBezTo>
                    <a:cubicBezTo>
                      <a:pt x="201" y="172"/>
                      <a:pt x="201" y="172"/>
                      <a:pt x="201" y="172"/>
                    </a:cubicBezTo>
                    <a:cubicBezTo>
                      <a:pt x="157" y="216"/>
                      <a:pt x="157" y="216"/>
                      <a:pt x="157" y="216"/>
                    </a:cubicBezTo>
                    <a:cubicBezTo>
                      <a:pt x="113" y="172"/>
                      <a:pt x="113" y="172"/>
                      <a:pt x="113" y="172"/>
                    </a:cubicBezTo>
                    <a:moveTo>
                      <a:pt x="199" y="214"/>
                    </a:moveTo>
                    <a:cubicBezTo>
                      <a:pt x="172" y="288"/>
                      <a:pt x="172" y="288"/>
                      <a:pt x="172" y="288"/>
                    </a:cubicBezTo>
                    <a:cubicBezTo>
                      <a:pt x="172" y="288"/>
                      <a:pt x="172" y="288"/>
                      <a:pt x="172" y="288"/>
                    </a:cubicBezTo>
                    <a:cubicBezTo>
                      <a:pt x="287" y="288"/>
                      <a:pt x="287" y="288"/>
                      <a:pt x="287" y="288"/>
                    </a:cubicBezTo>
                    <a:cubicBezTo>
                      <a:pt x="313" y="214"/>
                      <a:pt x="313" y="214"/>
                      <a:pt x="313" y="214"/>
                    </a:cubicBezTo>
                    <a:cubicBezTo>
                      <a:pt x="265" y="214"/>
                      <a:pt x="265" y="214"/>
                      <a:pt x="265" y="214"/>
                    </a:cubicBezTo>
                    <a:moveTo>
                      <a:pt x="210" y="44"/>
                    </a:moveTo>
                    <a:cubicBezTo>
                      <a:pt x="213" y="46"/>
                      <a:pt x="214" y="49"/>
                      <a:pt x="214" y="53"/>
                    </a:cubicBezTo>
                    <a:cubicBezTo>
                      <a:pt x="214" y="56"/>
                      <a:pt x="213" y="59"/>
                      <a:pt x="210" y="61"/>
                    </a:cubicBezTo>
                    <a:cubicBezTo>
                      <a:pt x="208" y="64"/>
                      <a:pt x="205" y="65"/>
                      <a:pt x="202" y="65"/>
                    </a:cubicBezTo>
                    <a:cubicBezTo>
                      <a:pt x="198" y="65"/>
                      <a:pt x="195" y="64"/>
                      <a:pt x="193" y="61"/>
                    </a:cubicBezTo>
                    <a:cubicBezTo>
                      <a:pt x="191" y="59"/>
                      <a:pt x="189" y="56"/>
                      <a:pt x="189" y="53"/>
                    </a:cubicBezTo>
                    <a:cubicBezTo>
                      <a:pt x="189" y="49"/>
                      <a:pt x="191" y="46"/>
                      <a:pt x="193" y="44"/>
                    </a:cubicBezTo>
                    <a:cubicBezTo>
                      <a:pt x="195" y="42"/>
                      <a:pt x="198" y="40"/>
                      <a:pt x="202" y="40"/>
                    </a:cubicBezTo>
                    <a:cubicBezTo>
                      <a:pt x="205" y="40"/>
                      <a:pt x="208" y="42"/>
                      <a:pt x="210" y="44"/>
                    </a:cubicBezTo>
                    <a:close/>
                    <a:moveTo>
                      <a:pt x="201" y="172"/>
                    </a:moveTo>
                    <a:cubicBezTo>
                      <a:pt x="201" y="172"/>
                      <a:pt x="201" y="172"/>
                      <a:pt x="201" y="172"/>
                    </a:cubicBezTo>
                    <a:cubicBezTo>
                      <a:pt x="157" y="128"/>
                      <a:pt x="157" y="128"/>
                      <a:pt x="157" y="128"/>
                    </a:cubicBezTo>
                    <a:moveTo>
                      <a:pt x="209" y="214"/>
                    </a:moveTo>
                    <a:cubicBezTo>
                      <a:pt x="207" y="214"/>
                      <a:pt x="206" y="214"/>
                      <a:pt x="205" y="214"/>
                    </a:cubicBezTo>
                    <a:cubicBezTo>
                      <a:pt x="203" y="214"/>
                      <a:pt x="201" y="214"/>
                      <a:pt x="199" y="214"/>
                    </a:cubicBezTo>
                    <a:cubicBezTo>
                      <a:pt x="199" y="214"/>
                      <a:pt x="199" y="214"/>
                      <a:pt x="199" y="214"/>
                    </a:cubicBezTo>
                    <a:moveTo>
                      <a:pt x="209" y="214"/>
                    </a:moveTo>
                    <a:cubicBezTo>
                      <a:pt x="213" y="214"/>
                      <a:pt x="217" y="214"/>
                      <a:pt x="220" y="214"/>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9" name="TextBox 18">
            <a:extLst>
              <a:ext uri="{FF2B5EF4-FFF2-40B4-BE49-F238E27FC236}">
                <a16:creationId xmlns:a16="http://schemas.microsoft.com/office/drawing/2014/main" id="{5110AF54-B158-454C-A059-20EC94341330}"/>
              </a:ext>
            </a:extLst>
          </p:cNvPr>
          <p:cNvSpPr txBox="1"/>
          <p:nvPr/>
        </p:nvSpPr>
        <p:spPr>
          <a:xfrm>
            <a:off x="9405895" y="2111570"/>
            <a:ext cx="2234815" cy="461665"/>
          </a:xfrm>
          <a:prstGeom prst="rect">
            <a:avLst/>
          </a:prstGeom>
          <a:noFill/>
        </p:spPr>
        <p:txBody>
          <a:bodyPr wrap="square" anchor="ctr">
            <a:spAutoFit/>
          </a:bodyPr>
          <a:lstStyle/>
          <a:p>
            <a:pPr>
              <a:defRPr/>
            </a:pPr>
            <a:r>
              <a:rPr lang="en-US" sz="1200" dirty="0">
                <a:solidFill>
                  <a:prstClr val="black"/>
                </a:solidFill>
                <a:latin typeface="Segoe UI"/>
              </a:rPr>
              <a:t>Effort savings of around 30%-50% on overall migration</a:t>
            </a:r>
          </a:p>
        </p:txBody>
      </p:sp>
      <p:sp>
        <p:nvSpPr>
          <p:cNvPr id="24" name="Rectangle: Rounded Corners 23">
            <a:extLst>
              <a:ext uri="{FF2B5EF4-FFF2-40B4-BE49-F238E27FC236}">
                <a16:creationId xmlns:a16="http://schemas.microsoft.com/office/drawing/2014/main" id="{9E35AC8F-FDC9-4378-A1D1-0A6D7E596687}"/>
              </a:ext>
            </a:extLst>
          </p:cNvPr>
          <p:cNvSpPr/>
          <p:nvPr/>
        </p:nvSpPr>
        <p:spPr>
          <a:xfrm>
            <a:off x="9190650" y="1979527"/>
            <a:ext cx="2533892" cy="708014"/>
          </a:xfrm>
          <a:prstGeom prst="roundRect">
            <a:avLst/>
          </a:prstGeom>
          <a:noFill/>
          <a:ln w="19050">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229" name="Group 228">
            <a:extLst>
              <a:ext uri="{FF2B5EF4-FFF2-40B4-BE49-F238E27FC236}">
                <a16:creationId xmlns:a16="http://schemas.microsoft.com/office/drawing/2014/main" id="{C6C3B2A8-41F6-420D-9FC7-0AD8995C746E}"/>
              </a:ext>
            </a:extLst>
          </p:cNvPr>
          <p:cNvGrpSpPr/>
          <p:nvPr/>
        </p:nvGrpSpPr>
        <p:grpSpPr>
          <a:xfrm>
            <a:off x="8857200" y="2064921"/>
            <a:ext cx="533468" cy="534422"/>
            <a:chOff x="5755331" y="4671529"/>
            <a:chExt cx="730800" cy="732108"/>
          </a:xfrm>
        </p:grpSpPr>
        <p:sp>
          <p:nvSpPr>
            <p:cNvPr id="34" name="Oval 33">
              <a:extLst>
                <a:ext uri="{FF2B5EF4-FFF2-40B4-BE49-F238E27FC236}">
                  <a16:creationId xmlns:a16="http://schemas.microsoft.com/office/drawing/2014/main" id="{C0DC8696-A67C-467E-B4D6-DE78ED56B073}"/>
                </a:ext>
              </a:extLst>
            </p:cNvPr>
            <p:cNvSpPr/>
            <p:nvPr/>
          </p:nvSpPr>
          <p:spPr>
            <a:xfrm>
              <a:off x="5755331" y="4671529"/>
              <a:ext cx="730800" cy="732108"/>
            </a:xfrm>
            <a:prstGeom prst="ellipse">
              <a:avLst/>
            </a:prstGeom>
            <a:solidFill>
              <a:srgbClr val="0080B7"/>
            </a:solidFill>
            <a:ln>
              <a:solidFill>
                <a:srgbClr val="0080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125" name="Group 124">
              <a:extLst>
                <a:ext uri="{FF2B5EF4-FFF2-40B4-BE49-F238E27FC236}">
                  <a16:creationId xmlns:a16="http://schemas.microsoft.com/office/drawing/2014/main" id="{664A2389-1BB4-4C5F-9961-BD691707313B}"/>
                </a:ext>
              </a:extLst>
            </p:cNvPr>
            <p:cNvGrpSpPr/>
            <p:nvPr/>
          </p:nvGrpSpPr>
          <p:grpSpPr>
            <a:xfrm>
              <a:off x="5891892" y="4792998"/>
              <a:ext cx="477838" cy="479426"/>
              <a:chOff x="5114925" y="5094606"/>
              <a:chExt cx="477838" cy="479426"/>
            </a:xfrm>
            <a:solidFill>
              <a:schemeClr val="bg1"/>
            </a:solidFill>
          </p:grpSpPr>
          <p:sp>
            <p:nvSpPr>
              <p:cNvPr id="126" name="Freeform 19">
                <a:extLst>
                  <a:ext uri="{FF2B5EF4-FFF2-40B4-BE49-F238E27FC236}">
                    <a16:creationId xmlns:a16="http://schemas.microsoft.com/office/drawing/2014/main" id="{F87F23D5-B6D5-4B06-92A4-2257FAB7C5E0}"/>
                  </a:ext>
                </a:extLst>
              </p:cNvPr>
              <p:cNvSpPr>
                <a:spLocks noEditPoints="1"/>
              </p:cNvSpPr>
              <p:nvPr/>
            </p:nvSpPr>
            <p:spPr bwMode="auto">
              <a:xfrm>
                <a:off x="5273357" y="5251293"/>
                <a:ext cx="161925" cy="165100"/>
              </a:xfrm>
              <a:custGeom>
                <a:avLst/>
                <a:gdLst>
                  <a:gd name="T0" fmla="*/ 76 w 102"/>
                  <a:gd name="T1" fmla="*/ 44 h 104"/>
                  <a:gd name="T2" fmla="*/ 76 w 102"/>
                  <a:gd name="T3" fmla="*/ 0 h 104"/>
                  <a:gd name="T4" fmla="*/ 26 w 102"/>
                  <a:gd name="T5" fmla="*/ 0 h 104"/>
                  <a:gd name="T6" fmla="*/ 26 w 102"/>
                  <a:gd name="T7" fmla="*/ 44 h 104"/>
                  <a:gd name="T8" fmla="*/ 0 w 102"/>
                  <a:gd name="T9" fmla="*/ 44 h 104"/>
                  <a:gd name="T10" fmla="*/ 51 w 102"/>
                  <a:gd name="T11" fmla="*/ 104 h 104"/>
                  <a:gd name="T12" fmla="*/ 102 w 102"/>
                  <a:gd name="T13" fmla="*/ 44 h 104"/>
                  <a:gd name="T14" fmla="*/ 76 w 102"/>
                  <a:gd name="T15" fmla="*/ 44 h 104"/>
                  <a:gd name="T16" fmla="*/ 51 w 102"/>
                  <a:gd name="T17" fmla="*/ 84 h 104"/>
                  <a:gd name="T18" fmla="*/ 27 w 102"/>
                  <a:gd name="T19" fmla="*/ 56 h 104"/>
                  <a:gd name="T20" fmla="*/ 38 w 102"/>
                  <a:gd name="T21" fmla="*/ 56 h 104"/>
                  <a:gd name="T22" fmla="*/ 38 w 102"/>
                  <a:gd name="T23" fmla="*/ 12 h 104"/>
                  <a:gd name="T24" fmla="*/ 63 w 102"/>
                  <a:gd name="T25" fmla="*/ 12 h 104"/>
                  <a:gd name="T26" fmla="*/ 63 w 102"/>
                  <a:gd name="T27" fmla="*/ 56 h 104"/>
                  <a:gd name="T28" fmla="*/ 75 w 102"/>
                  <a:gd name="T29" fmla="*/ 56 h 104"/>
                  <a:gd name="T30" fmla="*/ 51 w 102"/>
                  <a:gd name="T31" fmla="*/ 8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 h="104">
                    <a:moveTo>
                      <a:pt x="76" y="44"/>
                    </a:moveTo>
                    <a:lnTo>
                      <a:pt x="76" y="0"/>
                    </a:lnTo>
                    <a:lnTo>
                      <a:pt x="26" y="0"/>
                    </a:lnTo>
                    <a:lnTo>
                      <a:pt x="26" y="44"/>
                    </a:lnTo>
                    <a:lnTo>
                      <a:pt x="0" y="44"/>
                    </a:lnTo>
                    <a:lnTo>
                      <a:pt x="51" y="104"/>
                    </a:lnTo>
                    <a:lnTo>
                      <a:pt x="102" y="44"/>
                    </a:lnTo>
                    <a:lnTo>
                      <a:pt x="76" y="44"/>
                    </a:lnTo>
                    <a:close/>
                    <a:moveTo>
                      <a:pt x="51" y="84"/>
                    </a:moveTo>
                    <a:lnTo>
                      <a:pt x="27" y="56"/>
                    </a:lnTo>
                    <a:lnTo>
                      <a:pt x="38" y="56"/>
                    </a:lnTo>
                    <a:lnTo>
                      <a:pt x="38" y="12"/>
                    </a:lnTo>
                    <a:lnTo>
                      <a:pt x="63" y="12"/>
                    </a:lnTo>
                    <a:lnTo>
                      <a:pt x="63" y="56"/>
                    </a:lnTo>
                    <a:lnTo>
                      <a:pt x="75" y="56"/>
                    </a:lnTo>
                    <a:lnTo>
                      <a:pt x="51"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Freeform 135">
                <a:extLst>
                  <a:ext uri="{FF2B5EF4-FFF2-40B4-BE49-F238E27FC236}">
                    <a16:creationId xmlns:a16="http://schemas.microsoft.com/office/drawing/2014/main" id="{FCF3F0C9-64C3-4C10-8DFA-EEC81A05FE25}"/>
                  </a:ext>
                </a:extLst>
              </p:cNvPr>
              <p:cNvSpPr>
                <a:spLocks noEditPoints="1"/>
              </p:cNvSpPr>
              <p:nvPr/>
            </p:nvSpPr>
            <p:spPr bwMode="auto">
              <a:xfrm>
                <a:off x="5254625" y="5194619"/>
                <a:ext cx="198438" cy="279400"/>
              </a:xfrm>
              <a:custGeom>
                <a:avLst/>
                <a:gdLst>
                  <a:gd name="T0" fmla="*/ 0 w 125"/>
                  <a:gd name="T1" fmla="*/ 176 h 176"/>
                  <a:gd name="T2" fmla="*/ 125 w 125"/>
                  <a:gd name="T3" fmla="*/ 176 h 176"/>
                  <a:gd name="T4" fmla="*/ 125 w 125"/>
                  <a:gd name="T5" fmla="*/ 0 h 176"/>
                  <a:gd name="T6" fmla="*/ 0 w 125"/>
                  <a:gd name="T7" fmla="*/ 0 h 176"/>
                  <a:gd name="T8" fmla="*/ 0 w 125"/>
                  <a:gd name="T9" fmla="*/ 176 h 176"/>
                  <a:gd name="T10" fmla="*/ 12 w 125"/>
                  <a:gd name="T11" fmla="*/ 12 h 176"/>
                  <a:gd name="T12" fmla="*/ 113 w 125"/>
                  <a:gd name="T13" fmla="*/ 12 h 176"/>
                  <a:gd name="T14" fmla="*/ 113 w 125"/>
                  <a:gd name="T15" fmla="*/ 163 h 176"/>
                  <a:gd name="T16" fmla="*/ 12 w 125"/>
                  <a:gd name="T17" fmla="*/ 163 h 176"/>
                  <a:gd name="T18" fmla="*/ 12 w 125"/>
                  <a:gd name="T19" fmla="*/ 1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76">
                    <a:moveTo>
                      <a:pt x="0" y="176"/>
                    </a:moveTo>
                    <a:lnTo>
                      <a:pt x="125" y="176"/>
                    </a:lnTo>
                    <a:lnTo>
                      <a:pt x="125" y="0"/>
                    </a:lnTo>
                    <a:lnTo>
                      <a:pt x="0" y="0"/>
                    </a:lnTo>
                    <a:lnTo>
                      <a:pt x="0" y="176"/>
                    </a:lnTo>
                    <a:close/>
                    <a:moveTo>
                      <a:pt x="12" y="12"/>
                    </a:moveTo>
                    <a:lnTo>
                      <a:pt x="113" y="12"/>
                    </a:lnTo>
                    <a:lnTo>
                      <a:pt x="113" y="163"/>
                    </a:lnTo>
                    <a:lnTo>
                      <a:pt x="12" y="163"/>
                    </a:lnTo>
                    <a:lnTo>
                      <a:pt x="1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 name="Freeform 136">
                <a:extLst>
                  <a:ext uri="{FF2B5EF4-FFF2-40B4-BE49-F238E27FC236}">
                    <a16:creationId xmlns:a16="http://schemas.microsoft.com/office/drawing/2014/main" id="{895146F2-BBCB-4674-BEC5-74DFBD31B706}"/>
                  </a:ext>
                </a:extLst>
              </p:cNvPr>
              <p:cNvSpPr>
                <a:spLocks/>
              </p:cNvSpPr>
              <p:nvPr/>
            </p:nvSpPr>
            <p:spPr bwMode="auto">
              <a:xfrm>
                <a:off x="5114925" y="5094606"/>
                <a:ext cx="438150" cy="239713"/>
              </a:xfrm>
              <a:custGeom>
                <a:avLst/>
                <a:gdLst>
                  <a:gd name="T0" fmla="*/ 1210 w 2218"/>
                  <a:gd name="T1" fmla="*/ 101 h 1210"/>
                  <a:gd name="T2" fmla="*/ 2065 w 2218"/>
                  <a:gd name="T3" fmla="*/ 504 h 1210"/>
                  <a:gd name="T4" fmla="*/ 1865 w 2218"/>
                  <a:gd name="T5" fmla="*/ 504 h 1210"/>
                  <a:gd name="T6" fmla="*/ 1865 w 2218"/>
                  <a:gd name="T7" fmla="*/ 605 h 1210"/>
                  <a:gd name="T8" fmla="*/ 2218 w 2218"/>
                  <a:gd name="T9" fmla="*/ 605 h 1210"/>
                  <a:gd name="T10" fmla="*/ 2218 w 2218"/>
                  <a:gd name="T11" fmla="*/ 252 h 1210"/>
                  <a:gd name="T12" fmla="*/ 2117 w 2218"/>
                  <a:gd name="T13" fmla="*/ 252 h 1210"/>
                  <a:gd name="T14" fmla="*/ 2117 w 2218"/>
                  <a:gd name="T15" fmla="*/ 410 h 1210"/>
                  <a:gd name="T16" fmla="*/ 1210 w 2218"/>
                  <a:gd name="T17" fmla="*/ 0 h 1210"/>
                  <a:gd name="T18" fmla="*/ 0 w 2218"/>
                  <a:gd name="T19" fmla="*/ 1210 h 1210"/>
                  <a:gd name="T20" fmla="*/ 101 w 2218"/>
                  <a:gd name="T21" fmla="*/ 1210 h 1210"/>
                  <a:gd name="T22" fmla="*/ 1210 w 2218"/>
                  <a:gd name="T23" fmla="*/ 101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8" h="1210">
                    <a:moveTo>
                      <a:pt x="1210" y="101"/>
                    </a:moveTo>
                    <a:cubicBezTo>
                      <a:pt x="1545" y="101"/>
                      <a:pt x="1853" y="247"/>
                      <a:pt x="2065" y="504"/>
                    </a:cubicBezTo>
                    <a:cubicBezTo>
                      <a:pt x="1865" y="504"/>
                      <a:pt x="1865" y="504"/>
                      <a:pt x="1865" y="504"/>
                    </a:cubicBezTo>
                    <a:cubicBezTo>
                      <a:pt x="1865" y="605"/>
                      <a:pt x="1865" y="605"/>
                      <a:pt x="1865" y="605"/>
                    </a:cubicBezTo>
                    <a:cubicBezTo>
                      <a:pt x="2218" y="605"/>
                      <a:pt x="2218" y="605"/>
                      <a:pt x="2218" y="605"/>
                    </a:cubicBezTo>
                    <a:cubicBezTo>
                      <a:pt x="2218" y="252"/>
                      <a:pt x="2218" y="252"/>
                      <a:pt x="2218" y="252"/>
                    </a:cubicBezTo>
                    <a:cubicBezTo>
                      <a:pt x="2117" y="252"/>
                      <a:pt x="2117" y="252"/>
                      <a:pt x="2117" y="252"/>
                    </a:cubicBezTo>
                    <a:cubicBezTo>
                      <a:pt x="2117" y="410"/>
                      <a:pt x="2117" y="410"/>
                      <a:pt x="2117" y="410"/>
                    </a:cubicBezTo>
                    <a:cubicBezTo>
                      <a:pt x="1887" y="148"/>
                      <a:pt x="1562" y="0"/>
                      <a:pt x="1210" y="0"/>
                    </a:cubicBezTo>
                    <a:cubicBezTo>
                      <a:pt x="543" y="0"/>
                      <a:pt x="0" y="543"/>
                      <a:pt x="0" y="1210"/>
                    </a:cubicBezTo>
                    <a:cubicBezTo>
                      <a:pt x="101" y="1210"/>
                      <a:pt x="101" y="1210"/>
                      <a:pt x="101" y="1210"/>
                    </a:cubicBezTo>
                    <a:cubicBezTo>
                      <a:pt x="101" y="598"/>
                      <a:pt x="598" y="101"/>
                      <a:pt x="1210"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Freeform 137">
                <a:extLst>
                  <a:ext uri="{FF2B5EF4-FFF2-40B4-BE49-F238E27FC236}">
                    <a16:creationId xmlns:a16="http://schemas.microsoft.com/office/drawing/2014/main" id="{C539ECA5-C39C-48F9-9D26-6F9C110554AA}"/>
                  </a:ext>
                </a:extLst>
              </p:cNvPr>
              <p:cNvSpPr>
                <a:spLocks/>
              </p:cNvSpPr>
              <p:nvPr/>
            </p:nvSpPr>
            <p:spPr bwMode="auto">
              <a:xfrm>
                <a:off x="5154613" y="5334319"/>
                <a:ext cx="438150" cy="239713"/>
              </a:xfrm>
              <a:custGeom>
                <a:avLst/>
                <a:gdLst>
                  <a:gd name="T0" fmla="*/ 2116 w 2217"/>
                  <a:gd name="T1" fmla="*/ 0 h 1209"/>
                  <a:gd name="T2" fmla="*/ 1008 w 2217"/>
                  <a:gd name="T3" fmla="*/ 1109 h 1209"/>
                  <a:gd name="T4" fmla="*/ 152 w 2217"/>
                  <a:gd name="T5" fmla="*/ 705 h 1209"/>
                  <a:gd name="T6" fmla="*/ 352 w 2217"/>
                  <a:gd name="T7" fmla="*/ 705 h 1209"/>
                  <a:gd name="T8" fmla="*/ 352 w 2217"/>
                  <a:gd name="T9" fmla="*/ 605 h 1209"/>
                  <a:gd name="T10" fmla="*/ 0 w 2217"/>
                  <a:gd name="T11" fmla="*/ 605 h 1209"/>
                  <a:gd name="T12" fmla="*/ 0 w 2217"/>
                  <a:gd name="T13" fmla="*/ 957 h 1209"/>
                  <a:gd name="T14" fmla="*/ 100 w 2217"/>
                  <a:gd name="T15" fmla="*/ 957 h 1209"/>
                  <a:gd name="T16" fmla="*/ 100 w 2217"/>
                  <a:gd name="T17" fmla="*/ 800 h 1209"/>
                  <a:gd name="T18" fmla="*/ 1008 w 2217"/>
                  <a:gd name="T19" fmla="*/ 1209 h 1209"/>
                  <a:gd name="T20" fmla="*/ 2217 w 2217"/>
                  <a:gd name="T21" fmla="*/ 0 h 1209"/>
                  <a:gd name="T22" fmla="*/ 2116 w 2217"/>
                  <a:gd name="T23" fmla="*/ 0 h 1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17" h="1209">
                    <a:moveTo>
                      <a:pt x="2116" y="0"/>
                    </a:moveTo>
                    <a:cubicBezTo>
                      <a:pt x="2116" y="611"/>
                      <a:pt x="1619" y="1109"/>
                      <a:pt x="1008" y="1109"/>
                    </a:cubicBezTo>
                    <a:cubicBezTo>
                      <a:pt x="677" y="1109"/>
                      <a:pt x="362" y="959"/>
                      <a:pt x="152" y="705"/>
                    </a:cubicBezTo>
                    <a:cubicBezTo>
                      <a:pt x="352" y="705"/>
                      <a:pt x="352" y="705"/>
                      <a:pt x="352" y="705"/>
                    </a:cubicBezTo>
                    <a:cubicBezTo>
                      <a:pt x="352" y="605"/>
                      <a:pt x="352" y="605"/>
                      <a:pt x="352" y="605"/>
                    </a:cubicBezTo>
                    <a:cubicBezTo>
                      <a:pt x="0" y="605"/>
                      <a:pt x="0" y="605"/>
                      <a:pt x="0" y="605"/>
                    </a:cubicBezTo>
                    <a:cubicBezTo>
                      <a:pt x="0" y="957"/>
                      <a:pt x="0" y="957"/>
                      <a:pt x="0" y="957"/>
                    </a:cubicBezTo>
                    <a:cubicBezTo>
                      <a:pt x="100" y="957"/>
                      <a:pt x="100" y="957"/>
                      <a:pt x="100" y="957"/>
                    </a:cubicBezTo>
                    <a:cubicBezTo>
                      <a:pt x="100" y="800"/>
                      <a:pt x="100" y="800"/>
                      <a:pt x="100" y="800"/>
                    </a:cubicBezTo>
                    <a:cubicBezTo>
                      <a:pt x="329" y="1058"/>
                      <a:pt x="660" y="1209"/>
                      <a:pt x="1008" y="1209"/>
                    </a:cubicBezTo>
                    <a:cubicBezTo>
                      <a:pt x="1675" y="1209"/>
                      <a:pt x="2217" y="667"/>
                      <a:pt x="2217" y="0"/>
                    </a:cubicBezTo>
                    <a:lnTo>
                      <a:pt x="211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27" name="Rectangle 226">
            <a:extLst>
              <a:ext uri="{FF2B5EF4-FFF2-40B4-BE49-F238E27FC236}">
                <a16:creationId xmlns:a16="http://schemas.microsoft.com/office/drawing/2014/main" id="{1A42E5FC-E61A-4BF8-AC6E-AA589F51C58C}"/>
              </a:ext>
            </a:extLst>
          </p:cNvPr>
          <p:cNvSpPr/>
          <p:nvPr/>
        </p:nvSpPr>
        <p:spPr>
          <a:xfrm>
            <a:off x="462679" y="1064579"/>
            <a:ext cx="5079140" cy="422476"/>
          </a:xfrm>
          <a:prstGeom prst="rect">
            <a:avLst/>
          </a:prstGeom>
          <a:solidFill>
            <a:srgbClr val="1DAB9E"/>
          </a:solid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Offerings</a:t>
            </a:r>
            <a:endParaRPr kumimoji="0" lang="en-IN" sz="1600" b="0" i="0" u="none" strike="noStrike" kern="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228" name="Rectangle 227">
            <a:extLst>
              <a:ext uri="{FF2B5EF4-FFF2-40B4-BE49-F238E27FC236}">
                <a16:creationId xmlns:a16="http://schemas.microsoft.com/office/drawing/2014/main" id="{6EAC881C-3BAD-4EEC-916D-1945462D8160}"/>
              </a:ext>
            </a:extLst>
          </p:cNvPr>
          <p:cNvSpPr/>
          <p:nvPr/>
        </p:nvSpPr>
        <p:spPr>
          <a:xfrm>
            <a:off x="674437" y="1627679"/>
            <a:ext cx="4543420" cy="523220"/>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mn-cs"/>
              </a:rPr>
              <a:t>Intelliswift helps customers with migration right from assessment of the current state to production</a:t>
            </a:r>
          </a:p>
        </p:txBody>
      </p:sp>
      <p:grpSp>
        <p:nvGrpSpPr>
          <p:cNvPr id="7" name="Group 6">
            <a:extLst>
              <a:ext uri="{FF2B5EF4-FFF2-40B4-BE49-F238E27FC236}">
                <a16:creationId xmlns:a16="http://schemas.microsoft.com/office/drawing/2014/main" id="{C70AB057-347D-4D17-AF59-B36454568DA7}"/>
              </a:ext>
            </a:extLst>
          </p:cNvPr>
          <p:cNvGrpSpPr/>
          <p:nvPr/>
        </p:nvGrpSpPr>
        <p:grpSpPr>
          <a:xfrm>
            <a:off x="508000" y="2351655"/>
            <a:ext cx="5032560" cy="3786129"/>
            <a:chOff x="508000" y="2213110"/>
            <a:chExt cx="5032560" cy="3786129"/>
          </a:xfrm>
        </p:grpSpPr>
        <p:sp>
          <p:nvSpPr>
            <p:cNvPr id="240" name="TextBox 239">
              <a:extLst>
                <a:ext uri="{FF2B5EF4-FFF2-40B4-BE49-F238E27FC236}">
                  <a16:creationId xmlns:a16="http://schemas.microsoft.com/office/drawing/2014/main" id="{473DFB3D-3D7F-444D-B836-6B538BF879F6}"/>
                </a:ext>
              </a:extLst>
            </p:cNvPr>
            <p:cNvSpPr txBox="1"/>
            <p:nvPr/>
          </p:nvSpPr>
          <p:spPr>
            <a:xfrm>
              <a:off x="624372" y="2213110"/>
              <a:ext cx="1148311" cy="5770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Consultancy to recommend the product fitment </a:t>
              </a:r>
            </a:p>
          </p:txBody>
        </p:sp>
        <p:sp>
          <p:nvSpPr>
            <p:cNvPr id="241" name="TextBox 240">
              <a:extLst>
                <a:ext uri="{FF2B5EF4-FFF2-40B4-BE49-F238E27FC236}">
                  <a16:creationId xmlns:a16="http://schemas.microsoft.com/office/drawing/2014/main" id="{ACA81DC5-FA20-4BC8-A188-54CAB46189F3}"/>
                </a:ext>
              </a:extLst>
            </p:cNvPr>
            <p:cNvSpPr txBox="1"/>
            <p:nvPr/>
          </p:nvSpPr>
          <p:spPr>
            <a:xfrm>
              <a:off x="518001" y="3135242"/>
              <a:ext cx="921810" cy="5770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Create target state architecture </a:t>
              </a:r>
            </a:p>
          </p:txBody>
        </p:sp>
        <p:sp>
          <p:nvSpPr>
            <p:cNvPr id="242" name="TextBox 241">
              <a:extLst>
                <a:ext uri="{FF2B5EF4-FFF2-40B4-BE49-F238E27FC236}">
                  <a16:creationId xmlns:a16="http://schemas.microsoft.com/office/drawing/2014/main" id="{22ED03F3-476F-4DE8-AA8D-D5D0717AB0CC}"/>
                </a:ext>
              </a:extLst>
            </p:cNvPr>
            <p:cNvSpPr txBox="1"/>
            <p:nvPr/>
          </p:nvSpPr>
          <p:spPr>
            <a:xfrm>
              <a:off x="508000" y="4073413"/>
              <a:ext cx="997527" cy="90024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Installation configuration of Apigee X or Apigee Hybrid</a:t>
              </a:r>
            </a:p>
          </p:txBody>
        </p:sp>
        <p:sp>
          <p:nvSpPr>
            <p:cNvPr id="246" name="TextBox 245">
              <a:extLst>
                <a:ext uri="{FF2B5EF4-FFF2-40B4-BE49-F238E27FC236}">
                  <a16:creationId xmlns:a16="http://schemas.microsoft.com/office/drawing/2014/main" id="{764DDE3C-5C9D-4514-BA0C-C909C701C83B}"/>
                </a:ext>
              </a:extLst>
            </p:cNvPr>
            <p:cNvSpPr txBox="1"/>
            <p:nvPr/>
          </p:nvSpPr>
          <p:spPr>
            <a:xfrm>
              <a:off x="607948" y="5260575"/>
              <a:ext cx="2543955"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Pre-migration pilot execution to determine unknown risks &amp; dependencies or for education purpose to experience Apigee X Platform</a:t>
              </a:r>
            </a:p>
          </p:txBody>
        </p:sp>
        <p:sp>
          <p:nvSpPr>
            <p:cNvPr id="247" name="TextBox 246">
              <a:extLst>
                <a:ext uri="{FF2B5EF4-FFF2-40B4-BE49-F238E27FC236}">
                  <a16:creationId xmlns:a16="http://schemas.microsoft.com/office/drawing/2014/main" id="{6083FA7B-9DB0-48D3-A7EB-ADD455256FF6}"/>
                </a:ext>
              </a:extLst>
            </p:cNvPr>
            <p:cNvSpPr txBox="1"/>
            <p:nvPr/>
          </p:nvSpPr>
          <p:spPr>
            <a:xfrm>
              <a:off x="3744547" y="5281768"/>
              <a:ext cx="1148311" cy="4154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Migration cutover strategy</a:t>
              </a:r>
            </a:p>
          </p:txBody>
        </p:sp>
        <p:sp>
          <p:nvSpPr>
            <p:cNvPr id="248" name="TextBox 247">
              <a:extLst>
                <a:ext uri="{FF2B5EF4-FFF2-40B4-BE49-F238E27FC236}">
                  <a16:creationId xmlns:a16="http://schemas.microsoft.com/office/drawing/2014/main" id="{8726BB6E-F2B6-419B-97AC-C7C1810D882E}"/>
                </a:ext>
              </a:extLst>
            </p:cNvPr>
            <p:cNvSpPr txBox="1"/>
            <p:nvPr/>
          </p:nvSpPr>
          <p:spPr>
            <a:xfrm>
              <a:off x="4541913" y="4017994"/>
              <a:ext cx="944488" cy="90024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Migration of entities to Apigee X or Apigee Hybrid</a:t>
              </a:r>
            </a:p>
          </p:txBody>
        </p:sp>
        <p:sp>
          <p:nvSpPr>
            <p:cNvPr id="249" name="TextBox 248">
              <a:extLst>
                <a:ext uri="{FF2B5EF4-FFF2-40B4-BE49-F238E27FC236}">
                  <a16:creationId xmlns:a16="http://schemas.microsoft.com/office/drawing/2014/main" id="{CE25A428-6C65-45FC-B8F5-029453AC95D6}"/>
                </a:ext>
              </a:extLst>
            </p:cNvPr>
            <p:cNvSpPr txBox="1"/>
            <p:nvPr/>
          </p:nvSpPr>
          <p:spPr>
            <a:xfrm>
              <a:off x="4259965" y="2213110"/>
              <a:ext cx="995526" cy="90024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Enhancement to API Proxies uses deprecated features </a:t>
              </a:r>
            </a:p>
          </p:txBody>
        </p:sp>
        <p:sp>
          <p:nvSpPr>
            <p:cNvPr id="251" name="TextBox 250">
              <a:extLst>
                <a:ext uri="{FF2B5EF4-FFF2-40B4-BE49-F238E27FC236}">
                  <a16:creationId xmlns:a16="http://schemas.microsoft.com/office/drawing/2014/main" id="{E6D21EE5-781F-4AE3-B6E0-70FE430A047D}"/>
                </a:ext>
              </a:extLst>
            </p:cNvPr>
            <p:cNvSpPr txBox="1"/>
            <p:nvPr/>
          </p:nvSpPr>
          <p:spPr>
            <a:xfrm>
              <a:off x="4501763" y="3215709"/>
              <a:ext cx="1038797" cy="4154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prstClr val="black"/>
                  </a:solidFill>
                  <a:effectLst/>
                  <a:uLnTx/>
                  <a:uFillTx/>
                  <a:latin typeface="Segoe UI"/>
                  <a:ea typeface="+mn-ea"/>
                  <a:cs typeface="+mn-cs"/>
                </a:rPr>
                <a:t>Support for migrated APIs</a:t>
              </a:r>
            </a:p>
          </p:txBody>
        </p:sp>
        <p:grpSp>
          <p:nvGrpSpPr>
            <p:cNvPr id="38" name="Group 37">
              <a:extLst>
                <a:ext uri="{FF2B5EF4-FFF2-40B4-BE49-F238E27FC236}">
                  <a16:creationId xmlns:a16="http://schemas.microsoft.com/office/drawing/2014/main" id="{0554B6EB-8198-4101-8DB6-836AC2573BCF}"/>
                </a:ext>
              </a:extLst>
            </p:cNvPr>
            <p:cNvGrpSpPr/>
            <p:nvPr/>
          </p:nvGrpSpPr>
          <p:grpSpPr>
            <a:xfrm>
              <a:off x="1311958" y="2582592"/>
              <a:ext cx="3231436" cy="2486740"/>
              <a:chOff x="1261395" y="2698004"/>
              <a:chExt cx="3231436" cy="2486740"/>
            </a:xfrm>
          </p:grpSpPr>
          <p:grpSp>
            <p:nvGrpSpPr>
              <p:cNvPr id="35" name="Group 34">
                <a:extLst>
                  <a:ext uri="{FF2B5EF4-FFF2-40B4-BE49-F238E27FC236}">
                    <a16:creationId xmlns:a16="http://schemas.microsoft.com/office/drawing/2014/main" id="{0D88E86E-46FA-42EE-9C4C-D45E0A69FFB4}"/>
                  </a:ext>
                </a:extLst>
              </p:cNvPr>
              <p:cNvGrpSpPr/>
              <p:nvPr/>
            </p:nvGrpSpPr>
            <p:grpSpPr>
              <a:xfrm>
                <a:off x="1261395" y="2698004"/>
                <a:ext cx="3231436" cy="2486740"/>
                <a:chOff x="1261395" y="2698004"/>
                <a:chExt cx="3231436" cy="2486740"/>
              </a:xfrm>
            </p:grpSpPr>
            <p:sp>
              <p:nvSpPr>
                <p:cNvPr id="182" name="Freeform 5">
                  <a:extLst>
                    <a:ext uri="{FF2B5EF4-FFF2-40B4-BE49-F238E27FC236}">
                      <a16:creationId xmlns:a16="http://schemas.microsoft.com/office/drawing/2014/main" id="{DC0473A7-1FDB-4073-899A-61964B6CED7F}"/>
                    </a:ext>
                  </a:extLst>
                </p:cNvPr>
                <p:cNvSpPr>
                  <a:spLocks noEditPoints="1"/>
                </p:cNvSpPr>
                <p:nvPr/>
              </p:nvSpPr>
              <p:spPr bwMode="auto">
                <a:xfrm>
                  <a:off x="3901963" y="3261366"/>
                  <a:ext cx="590868" cy="647917"/>
                </a:xfrm>
                <a:custGeom>
                  <a:avLst/>
                  <a:gdLst>
                    <a:gd name="T0" fmla="*/ 337 w 686"/>
                    <a:gd name="T1" fmla="*/ 722 h 752"/>
                    <a:gd name="T2" fmla="*/ 168 w 686"/>
                    <a:gd name="T3" fmla="*/ 677 h 752"/>
                    <a:gd name="T4" fmla="*/ 49 w 686"/>
                    <a:gd name="T5" fmla="*/ 560 h 752"/>
                    <a:gd name="T6" fmla="*/ 48 w 686"/>
                    <a:gd name="T7" fmla="*/ 553 h 752"/>
                    <a:gd name="T8" fmla="*/ 52 w 686"/>
                    <a:gd name="T9" fmla="*/ 548 h 752"/>
                    <a:gd name="T10" fmla="*/ 101 w 686"/>
                    <a:gd name="T11" fmla="*/ 448 h 752"/>
                    <a:gd name="T12" fmla="*/ 9 w 686"/>
                    <a:gd name="T13" fmla="*/ 386 h 752"/>
                    <a:gd name="T14" fmla="*/ 3 w 686"/>
                    <a:gd name="T15" fmla="*/ 384 h 752"/>
                    <a:gd name="T16" fmla="*/ 0 w 686"/>
                    <a:gd name="T17" fmla="*/ 378 h 752"/>
                    <a:gd name="T18" fmla="*/ 45 w 686"/>
                    <a:gd name="T19" fmla="*/ 216 h 752"/>
                    <a:gd name="T20" fmla="*/ 506 w 686"/>
                    <a:gd name="T21" fmla="*/ 93 h 752"/>
                    <a:gd name="T22" fmla="*/ 663 w 686"/>
                    <a:gd name="T23" fmla="*/ 298 h 752"/>
                    <a:gd name="T24" fmla="*/ 629 w 686"/>
                    <a:gd name="T25" fmla="*/ 553 h 752"/>
                    <a:gd name="T26" fmla="*/ 337 w 686"/>
                    <a:gd name="T27" fmla="*/ 722 h 752"/>
                    <a:gd name="T28" fmla="*/ 67 w 686"/>
                    <a:gd name="T29" fmla="*/ 559 h 752"/>
                    <a:gd name="T30" fmla="*/ 176 w 686"/>
                    <a:gd name="T31" fmla="*/ 663 h 752"/>
                    <a:gd name="T32" fmla="*/ 615 w 686"/>
                    <a:gd name="T33" fmla="*/ 545 h 752"/>
                    <a:gd name="T34" fmla="*/ 622 w 686"/>
                    <a:gd name="T35" fmla="*/ 549 h 752"/>
                    <a:gd name="T36" fmla="*/ 615 w 686"/>
                    <a:gd name="T37" fmla="*/ 545 h 752"/>
                    <a:gd name="T38" fmla="*/ 647 w 686"/>
                    <a:gd name="T39" fmla="*/ 302 h 752"/>
                    <a:gd name="T40" fmla="*/ 498 w 686"/>
                    <a:gd name="T41" fmla="*/ 107 h 752"/>
                    <a:gd name="T42" fmla="*/ 254 w 686"/>
                    <a:gd name="T43" fmla="*/ 75 h 752"/>
                    <a:gd name="T44" fmla="*/ 59 w 686"/>
                    <a:gd name="T45" fmla="*/ 224 h 752"/>
                    <a:gd name="T46" fmla="*/ 16 w 686"/>
                    <a:gd name="T47" fmla="*/ 369 h 752"/>
                    <a:gd name="T48" fmla="*/ 116 w 686"/>
                    <a:gd name="T49" fmla="*/ 444 h 752"/>
                    <a:gd name="T50" fmla="*/ 67 w 686"/>
                    <a:gd name="T51" fmla="*/ 559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6" h="752">
                      <a:moveTo>
                        <a:pt x="337" y="722"/>
                      </a:moveTo>
                      <a:cubicBezTo>
                        <a:pt x="279" y="722"/>
                        <a:pt x="221" y="707"/>
                        <a:pt x="168" y="677"/>
                      </a:cubicBezTo>
                      <a:cubicBezTo>
                        <a:pt x="119" y="648"/>
                        <a:pt x="78" y="608"/>
                        <a:pt x="49" y="560"/>
                      </a:cubicBezTo>
                      <a:cubicBezTo>
                        <a:pt x="47" y="558"/>
                        <a:pt x="47" y="555"/>
                        <a:pt x="48" y="553"/>
                      </a:cubicBezTo>
                      <a:cubicBezTo>
                        <a:pt x="49" y="551"/>
                        <a:pt x="50" y="549"/>
                        <a:pt x="52" y="548"/>
                      </a:cubicBezTo>
                      <a:cubicBezTo>
                        <a:pt x="91" y="532"/>
                        <a:pt x="112" y="489"/>
                        <a:pt x="101" y="448"/>
                      </a:cubicBezTo>
                      <a:cubicBezTo>
                        <a:pt x="90" y="408"/>
                        <a:pt x="51" y="381"/>
                        <a:pt x="9" y="386"/>
                      </a:cubicBezTo>
                      <a:cubicBezTo>
                        <a:pt x="7" y="386"/>
                        <a:pt x="4" y="385"/>
                        <a:pt x="3" y="384"/>
                      </a:cubicBezTo>
                      <a:cubicBezTo>
                        <a:pt x="1" y="382"/>
                        <a:pt x="0" y="380"/>
                        <a:pt x="0" y="378"/>
                      </a:cubicBezTo>
                      <a:cubicBezTo>
                        <a:pt x="1" y="321"/>
                        <a:pt x="17" y="265"/>
                        <a:pt x="45" y="216"/>
                      </a:cubicBezTo>
                      <a:cubicBezTo>
                        <a:pt x="138" y="55"/>
                        <a:pt x="345" y="0"/>
                        <a:pt x="506" y="93"/>
                      </a:cubicBezTo>
                      <a:cubicBezTo>
                        <a:pt x="584" y="138"/>
                        <a:pt x="639" y="211"/>
                        <a:pt x="663" y="298"/>
                      </a:cubicBezTo>
                      <a:cubicBezTo>
                        <a:pt x="686" y="385"/>
                        <a:pt x="674" y="475"/>
                        <a:pt x="629" y="553"/>
                      </a:cubicBezTo>
                      <a:cubicBezTo>
                        <a:pt x="567" y="661"/>
                        <a:pt x="453" y="722"/>
                        <a:pt x="337" y="722"/>
                      </a:cubicBezTo>
                      <a:close/>
                      <a:moveTo>
                        <a:pt x="67" y="559"/>
                      </a:moveTo>
                      <a:cubicBezTo>
                        <a:pt x="94" y="601"/>
                        <a:pt x="132" y="637"/>
                        <a:pt x="176" y="663"/>
                      </a:cubicBezTo>
                      <a:cubicBezTo>
                        <a:pt x="330" y="752"/>
                        <a:pt x="527" y="699"/>
                        <a:pt x="615" y="545"/>
                      </a:cubicBezTo>
                      <a:cubicBezTo>
                        <a:pt x="622" y="549"/>
                        <a:pt x="622" y="549"/>
                        <a:pt x="622" y="549"/>
                      </a:cubicBezTo>
                      <a:cubicBezTo>
                        <a:pt x="615" y="545"/>
                        <a:pt x="615" y="545"/>
                        <a:pt x="615" y="545"/>
                      </a:cubicBezTo>
                      <a:cubicBezTo>
                        <a:pt x="658" y="471"/>
                        <a:pt x="670" y="385"/>
                        <a:pt x="647" y="302"/>
                      </a:cubicBezTo>
                      <a:cubicBezTo>
                        <a:pt x="625" y="219"/>
                        <a:pt x="572" y="150"/>
                        <a:pt x="498" y="107"/>
                      </a:cubicBezTo>
                      <a:cubicBezTo>
                        <a:pt x="423" y="64"/>
                        <a:pt x="337" y="52"/>
                        <a:pt x="254" y="75"/>
                      </a:cubicBezTo>
                      <a:cubicBezTo>
                        <a:pt x="171" y="97"/>
                        <a:pt x="102" y="150"/>
                        <a:pt x="59" y="224"/>
                      </a:cubicBezTo>
                      <a:cubicBezTo>
                        <a:pt x="33" y="269"/>
                        <a:pt x="19" y="319"/>
                        <a:pt x="16" y="369"/>
                      </a:cubicBezTo>
                      <a:cubicBezTo>
                        <a:pt x="62" y="368"/>
                        <a:pt x="104" y="399"/>
                        <a:pt x="116" y="444"/>
                      </a:cubicBezTo>
                      <a:cubicBezTo>
                        <a:pt x="129" y="489"/>
                        <a:pt x="107" y="537"/>
                        <a:pt x="67" y="559"/>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3" name="Freeform 7">
                  <a:extLst>
                    <a:ext uri="{FF2B5EF4-FFF2-40B4-BE49-F238E27FC236}">
                      <a16:creationId xmlns:a16="http://schemas.microsoft.com/office/drawing/2014/main" id="{BB6B59C9-B212-4001-A515-FC32B685762A}"/>
                    </a:ext>
                  </a:extLst>
                </p:cNvPr>
                <p:cNvSpPr>
                  <a:spLocks/>
                </p:cNvSpPr>
                <p:nvPr/>
              </p:nvSpPr>
              <p:spPr bwMode="auto">
                <a:xfrm>
                  <a:off x="3646261" y="3658674"/>
                  <a:ext cx="280153" cy="85574"/>
                </a:xfrm>
                <a:custGeom>
                  <a:avLst/>
                  <a:gdLst>
                    <a:gd name="T0" fmla="*/ 9 w 325"/>
                    <a:gd name="T1" fmla="*/ 99 h 99"/>
                    <a:gd name="T2" fmla="*/ 1 w 325"/>
                    <a:gd name="T3" fmla="*/ 93 h 99"/>
                    <a:gd name="T4" fmla="*/ 7 w 325"/>
                    <a:gd name="T5" fmla="*/ 84 h 99"/>
                    <a:gd name="T6" fmla="*/ 314 w 325"/>
                    <a:gd name="T7" fmla="*/ 1 h 99"/>
                    <a:gd name="T8" fmla="*/ 324 w 325"/>
                    <a:gd name="T9" fmla="*/ 7 h 99"/>
                    <a:gd name="T10" fmla="*/ 318 w 325"/>
                    <a:gd name="T11" fmla="*/ 17 h 99"/>
                    <a:gd name="T12" fmla="*/ 11 w 325"/>
                    <a:gd name="T13" fmla="*/ 99 h 99"/>
                    <a:gd name="T14" fmla="*/ 9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9" y="99"/>
                      </a:moveTo>
                      <a:cubicBezTo>
                        <a:pt x="6" y="99"/>
                        <a:pt x="2" y="97"/>
                        <a:pt x="1" y="93"/>
                      </a:cubicBezTo>
                      <a:cubicBezTo>
                        <a:pt x="0" y="89"/>
                        <a:pt x="3" y="85"/>
                        <a:pt x="7" y="84"/>
                      </a:cubicBezTo>
                      <a:cubicBezTo>
                        <a:pt x="314" y="1"/>
                        <a:pt x="314" y="1"/>
                        <a:pt x="314" y="1"/>
                      </a:cubicBezTo>
                      <a:cubicBezTo>
                        <a:pt x="318" y="0"/>
                        <a:pt x="323" y="3"/>
                        <a:pt x="324" y="7"/>
                      </a:cubicBezTo>
                      <a:cubicBezTo>
                        <a:pt x="325" y="11"/>
                        <a:pt x="323" y="16"/>
                        <a:pt x="318" y="17"/>
                      </a:cubicBezTo>
                      <a:cubicBezTo>
                        <a:pt x="11" y="99"/>
                        <a:pt x="11" y="99"/>
                        <a:pt x="11" y="99"/>
                      </a:cubicBezTo>
                      <a:cubicBezTo>
                        <a:pt x="10" y="99"/>
                        <a:pt x="10" y="99"/>
                        <a:pt x="9" y="99"/>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4" name="Freeform 8">
                  <a:extLst>
                    <a:ext uri="{FF2B5EF4-FFF2-40B4-BE49-F238E27FC236}">
                      <a16:creationId xmlns:a16="http://schemas.microsoft.com/office/drawing/2014/main" id="{DE9D1877-46F2-4F6A-B671-28835A487DE1}"/>
                    </a:ext>
                  </a:extLst>
                </p:cNvPr>
                <p:cNvSpPr>
                  <a:spLocks/>
                </p:cNvSpPr>
                <p:nvPr/>
              </p:nvSpPr>
              <p:spPr bwMode="auto">
                <a:xfrm>
                  <a:off x="3865289" y="3612831"/>
                  <a:ext cx="106968" cy="106968"/>
                </a:xfrm>
                <a:custGeom>
                  <a:avLst/>
                  <a:gdLst>
                    <a:gd name="T0" fmla="*/ 77 w 124"/>
                    <a:gd name="T1" fmla="*/ 116 h 124"/>
                    <a:gd name="T2" fmla="*/ 116 w 124"/>
                    <a:gd name="T3" fmla="*/ 47 h 124"/>
                    <a:gd name="T4" fmla="*/ 48 w 124"/>
                    <a:gd name="T5" fmla="*/ 8 h 124"/>
                    <a:gd name="T6" fmla="*/ 8 w 124"/>
                    <a:gd name="T7" fmla="*/ 77 h 124"/>
                    <a:gd name="T8" fmla="*/ 77 w 124"/>
                    <a:gd name="T9" fmla="*/ 116 h 124"/>
                  </a:gdLst>
                  <a:ahLst/>
                  <a:cxnLst>
                    <a:cxn ang="0">
                      <a:pos x="T0" y="T1"/>
                    </a:cxn>
                    <a:cxn ang="0">
                      <a:pos x="T2" y="T3"/>
                    </a:cxn>
                    <a:cxn ang="0">
                      <a:pos x="T4" y="T5"/>
                    </a:cxn>
                    <a:cxn ang="0">
                      <a:pos x="T6" y="T7"/>
                    </a:cxn>
                    <a:cxn ang="0">
                      <a:pos x="T8" y="T9"/>
                    </a:cxn>
                  </a:cxnLst>
                  <a:rect l="0" t="0" r="r" b="b"/>
                  <a:pathLst>
                    <a:path w="124" h="124">
                      <a:moveTo>
                        <a:pt x="77" y="116"/>
                      </a:moveTo>
                      <a:cubicBezTo>
                        <a:pt x="107" y="108"/>
                        <a:pt x="124" y="77"/>
                        <a:pt x="116" y="47"/>
                      </a:cubicBezTo>
                      <a:cubicBezTo>
                        <a:pt x="108" y="18"/>
                        <a:pt x="78" y="0"/>
                        <a:pt x="48" y="8"/>
                      </a:cubicBezTo>
                      <a:cubicBezTo>
                        <a:pt x="18" y="16"/>
                        <a:pt x="0" y="47"/>
                        <a:pt x="8" y="77"/>
                      </a:cubicBezTo>
                      <a:cubicBezTo>
                        <a:pt x="16" y="107"/>
                        <a:pt x="47" y="124"/>
                        <a:pt x="77" y="116"/>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5" name="Freeform 9">
                  <a:extLst>
                    <a:ext uri="{FF2B5EF4-FFF2-40B4-BE49-F238E27FC236}">
                      <a16:creationId xmlns:a16="http://schemas.microsoft.com/office/drawing/2014/main" id="{B17ADC1C-DE76-403B-9B99-A443E2AD07BA}"/>
                    </a:ext>
                  </a:extLst>
                </p:cNvPr>
                <p:cNvSpPr>
                  <a:spLocks noEditPoints="1"/>
                </p:cNvSpPr>
                <p:nvPr/>
              </p:nvSpPr>
              <p:spPr bwMode="auto">
                <a:xfrm>
                  <a:off x="3554575" y="2698004"/>
                  <a:ext cx="580681" cy="581700"/>
                </a:xfrm>
                <a:custGeom>
                  <a:avLst/>
                  <a:gdLst>
                    <a:gd name="T0" fmla="*/ 337 w 674"/>
                    <a:gd name="T1" fmla="*/ 675 h 675"/>
                    <a:gd name="T2" fmla="*/ 174 w 674"/>
                    <a:gd name="T3" fmla="*/ 633 h 675"/>
                    <a:gd name="T4" fmla="*/ 170 w 674"/>
                    <a:gd name="T5" fmla="*/ 628 h 675"/>
                    <a:gd name="T6" fmla="*/ 172 w 674"/>
                    <a:gd name="T7" fmla="*/ 621 h 675"/>
                    <a:gd name="T8" fmla="*/ 164 w 674"/>
                    <a:gd name="T9" fmla="*/ 510 h 675"/>
                    <a:gd name="T10" fmla="*/ 53 w 674"/>
                    <a:gd name="T11" fmla="*/ 502 h 675"/>
                    <a:gd name="T12" fmla="*/ 47 w 674"/>
                    <a:gd name="T13" fmla="*/ 504 h 675"/>
                    <a:gd name="T14" fmla="*/ 41 w 674"/>
                    <a:gd name="T15" fmla="*/ 500 h 675"/>
                    <a:gd name="T16" fmla="*/ 0 w 674"/>
                    <a:gd name="T17" fmla="*/ 337 h 675"/>
                    <a:gd name="T18" fmla="*/ 337 w 674"/>
                    <a:gd name="T19" fmla="*/ 0 h 675"/>
                    <a:gd name="T20" fmla="*/ 674 w 674"/>
                    <a:gd name="T21" fmla="*/ 337 h 675"/>
                    <a:gd name="T22" fmla="*/ 337 w 674"/>
                    <a:gd name="T23" fmla="*/ 675 h 675"/>
                    <a:gd name="T24" fmla="*/ 190 w 674"/>
                    <a:gd name="T25" fmla="*/ 623 h 675"/>
                    <a:gd name="T26" fmla="*/ 337 w 674"/>
                    <a:gd name="T27" fmla="*/ 659 h 675"/>
                    <a:gd name="T28" fmla="*/ 658 w 674"/>
                    <a:gd name="T29" fmla="*/ 337 h 675"/>
                    <a:gd name="T30" fmla="*/ 337 w 674"/>
                    <a:gd name="T31" fmla="*/ 16 h 675"/>
                    <a:gd name="T32" fmla="*/ 16 w 674"/>
                    <a:gd name="T33" fmla="*/ 337 h 675"/>
                    <a:gd name="T34" fmla="*/ 51 w 674"/>
                    <a:gd name="T35" fmla="*/ 484 h 675"/>
                    <a:gd name="T36" fmla="*/ 175 w 674"/>
                    <a:gd name="T37" fmla="*/ 499 h 675"/>
                    <a:gd name="T38" fmla="*/ 190 w 674"/>
                    <a:gd name="T39" fmla="*/ 623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4" h="675">
                      <a:moveTo>
                        <a:pt x="337" y="675"/>
                      </a:moveTo>
                      <a:cubicBezTo>
                        <a:pt x="280" y="675"/>
                        <a:pt x="224" y="660"/>
                        <a:pt x="174" y="633"/>
                      </a:cubicBezTo>
                      <a:cubicBezTo>
                        <a:pt x="172" y="632"/>
                        <a:pt x="171" y="630"/>
                        <a:pt x="170" y="628"/>
                      </a:cubicBezTo>
                      <a:cubicBezTo>
                        <a:pt x="170" y="625"/>
                        <a:pt x="170" y="623"/>
                        <a:pt x="172" y="621"/>
                      </a:cubicBezTo>
                      <a:cubicBezTo>
                        <a:pt x="197" y="588"/>
                        <a:pt x="194" y="540"/>
                        <a:pt x="164" y="510"/>
                      </a:cubicBezTo>
                      <a:cubicBezTo>
                        <a:pt x="134" y="481"/>
                        <a:pt x="87" y="477"/>
                        <a:pt x="53" y="502"/>
                      </a:cubicBezTo>
                      <a:cubicBezTo>
                        <a:pt x="51" y="504"/>
                        <a:pt x="49" y="504"/>
                        <a:pt x="47" y="504"/>
                      </a:cubicBezTo>
                      <a:cubicBezTo>
                        <a:pt x="44" y="503"/>
                        <a:pt x="42" y="502"/>
                        <a:pt x="41" y="500"/>
                      </a:cubicBezTo>
                      <a:cubicBezTo>
                        <a:pt x="14" y="450"/>
                        <a:pt x="0" y="394"/>
                        <a:pt x="0" y="337"/>
                      </a:cubicBezTo>
                      <a:cubicBezTo>
                        <a:pt x="0" y="152"/>
                        <a:pt x="151" y="0"/>
                        <a:pt x="337" y="0"/>
                      </a:cubicBezTo>
                      <a:cubicBezTo>
                        <a:pt x="523" y="0"/>
                        <a:pt x="674" y="152"/>
                        <a:pt x="674" y="337"/>
                      </a:cubicBezTo>
                      <a:cubicBezTo>
                        <a:pt x="674" y="523"/>
                        <a:pt x="523" y="675"/>
                        <a:pt x="337" y="675"/>
                      </a:cubicBezTo>
                      <a:close/>
                      <a:moveTo>
                        <a:pt x="190" y="623"/>
                      </a:moveTo>
                      <a:cubicBezTo>
                        <a:pt x="235" y="646"/>
                        <a:pt x="286" y="659"/>
                        <a:pt x="337" y="659"/>
                      </a:cubicBezTo>
                      <a:cubicBezTo>
                        <a:pt x="514" y="659"/>
                        <a:pt x="658" y="515"/>
                        <a:pt x="658" y="337"/>
                      </a:cubicBezTo>
                      <a:cubicBezTo>
                        <a:pt x="658" y="160"/>
                        <a:pt x="514" y="16"/>
                        <a:pt x="337" y="16"/>
                      </a:cubicBezTo>
                      <a:cubicBezTo>
                        <a:pt x="160" y="16"/>
                        <a:pt x="16" y="160"/>
                        <a:pt x="16" y="337"/>
                      </a:cubicBezTo>
                      <a:cubicBezTo>
                        <a:pt x="16" y="389"/>
                        <a:pt x="28" y="439"/>
                        <a:pt x="51" y="484"/>
                      </a:cubicBezTo>
                      <a:cubicBezTo>
                        <a:pt x="90" y="460"/>
                        <a:pt x="142" y="466"/>
                        <a:pt x="175" y="499"/>
                      </a:cubicBezTo>
                      <a:cubicBezTo>
                        <a:pt x="208" y="532"/>
                        <a:pt x="214" y="584"/>
                        <a:pt x="190" y="623"/>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6" name="Freeform 11">
                  <a:extLst>
                    <a:ext uri="{FF2B5EF4-FFF2-40B4-BE49-F238E27FC236}">
                      <a16:creationId xmlns:a16="http://schemas.microsoft.com/office/drawing/2014/main" id="{5565F012-C678-4A57-AD65-88121CF19603}"/>
                    </a:ext>
                  </a:extLst>
                </p:cNvPr>
                <p:cNvSpPr>
                  <a:spLocks/>
                </p:cNvSpPr>
                <p:nvPr/>
              </p:nvSpPr>
              <p:spPr bwMode="auto">
                <a:xfrm>
                  <a:off x="3443532" y="3181904"/>
                  <a:ext cx="207823" cy="208842"/>
                </a:xfrm>
                <a:custGeom>
                  <a:avLst/>
                  <a:gdLst>
                    <a:gd name="T0" fmla="*/ 8 w 242"/>
                    <a:gd name="T1" fmla="*/ 242 h 242"/>
                    <a:gd name="T2" fmla="*/ 3 w 242"/>
                    <a:gd name="T3" fmla="*/ 240 h 242"/>
                    <a:gd name="T4" fmla="*/ 3 w 242"/>
                    <a:gd name="T5" fmla="*/ 228 h 242"/>
                    <a:gd name="T6" fmla="*/ 227 w 242"/>
                    <a:gd name="T7" fmla="*/ 3 h 242"/>
                    <a:gd name="T8" fmla="*/ 239 w 242"/>
                    <a:gd name="T9" fmla="*/ 3 h 242"/>
                    <a:gd name="T10" fmla="*/ 239 w 242"/>
                    <a:gd name="T11" fmla="*/ 15 h 242"/>
                    <a:gd name="T12" fmla="*/ 14 w 242"/>
                    <a:gd name="T13" fmla="*/ 240 h 242"/>
                    <a:gd name="T14" fmla="*/ 8 w 242"/>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42">
                      <a:moveTo>
                        <a:pt x="8" y="242"/>
                      </a:moveTo>
                      <a:cubicBezTo>
                        <a:pt x="6" y="242"/>
                        <a:pt x="4" y="241"/>
                        <a:pt x="3" y="240"/>
                      </a:cubicBezTo>
                      <a:cubicBezTo>
                        <a:pt x="0" y="236"/>
                        <a:pt x="0" y="231"/>
                        <a:pt x="3" y="228"/>
                      </a:cubicBezTo>
                      <a:cubicBezTo>
                        <a:pt x="227" y="3"/>
                        <a:pt x="227" y="3"/>
                        <a:pt x="227" y="3"/>
                      </a:cubicBezTo>
                      <a:cubicBezTo>
                        <a:pt x="231" y="0"/>
                        <a:pt x="236" y="0"/>
                        <a:pt x="239" y="3"/>
                      </a:cubicBezTo>
                      <a:cubicBezTo>
                        <a:pt x="242" y="7"/>
                        <a:pt x="242" y="12"/>
                        <a:pt x="239" y="15"/>
                      </a:cubicBezTo>
                      <a:cubicBezTo>
                        <a:pt x="14" y="240"/>
                        <a:pt x="14" y="240"/>
                        <a:pt x="14" y="240"/>
                      </a:cubicBezTo>
                      <a:cubicBezTo>
                        <a:pt x="12" y="241"/>
                        <a:pt x="10" y="242"/>
                        <a:pt x="8" y="242"/>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7" name="Freeform 12">
                  <a:extLst>
                    <a:ext uri="{FF2B5EF4-FFF2-40B4-BE49-F238E27FC236}">
                      <a16:creationId xmlns:a16="http://schemas.microsoft.com/office/drawing/2014/main" id="{6EB8B102-4B96-41E3-8EC8-52BFBE6136C3}"/>
                    </a:ext>
                  </a:extLst>
                </p:cNvPr>
                <p:cNvSpPr>
                  <a:spLocks/>
                </p:cNvSpPr>
                <p:nvPr/>
              </p:nvSpPr>
              <p:spPr bwMode="auto">
                <a:xfrm>
                  <a:off x="3590230" y="3137079"/>
                  <a:ext cx="106968" cy="105949"/>
                </a:xfrm>
                <a:custGeom>
                  <a:avLst/>
                  <a:gdLst>
                    <a:gd name="T0" fmla="*/ 102 w 124"/>
                    <a:gd name="T1" fmla="*/ 101 h 123"/>
                    <a:gd name="T2" fmla="*/ 102 w 124"/>
                    <a:gd name="T3" fmla="*/ 21 h 123"/>
                    <a:gd name="T4" fmla="*/ 22 w 124"/>
                    <a:gd name="T5" fmla="*/ 21 h 123"/>
                    <a:gd name="T6" fmla="*/ 22 w 124"/>
                    <a:gd name="T7" fmla="*/ 101 h 123"/>
                    <a:gd name="T8" fmla="*/ 102 w 124"/>
                    <a:gd name="T9" fmla="*/ 101 h 123"/>
                  </a:gdLst>
                  <a:ahLst/>
                  <a:cxnLst>
                    <a:cxn ang="0">
                      <a:pos x="T0" y="T1"/>
                    </a:cxn>
                    <a:cxn ang="0">
                      <a:pos x="T2" y="T3"/>
                    </a:cxn>
                    <a:cxn ang="0">
                      <a:pos x="T4" y="T5"/>
                    </a:cxn>
                    <a:cxn ang="0">
                      <a:pos x="T6" y="T7"/>
                    </a:cxn>
                    <a:cxn ang="0">
                      <a:pos x="T8" y="T9"/>
                    </a:cxn>
                  </a:cxnLst>
                  <a:rect l="0" t="0" r="r" b="b"/>
                  <a:pathLst>
                    <a:path w="124" h="123">
                      <a:moveTo>
                        <a:pt x="102" y="101"/>
                      </a:moveTo>
                      <a:cubicBezTo>
                        <a:pt x="124" y="79"/>
                        <a:pt x="124" y="43"/>
                        <a:pt x="102" y="21"/>
                      </a:cubicBezTo>
                      <a:cubicBezTo>
                        <a:pt x="80" y="0"/>
                        <a:pt x="44" y="0"/>
                        <a:pt x="22" y="21"/>
                      </a:cubicBezTo>
                      <a:cubicBezTo>
                        <a:pt x="0" y="43"/>
                        <a:pt x="0" y="79"/>
                        <a:pt x="22" y="101"/>
                      </a:cubicBezTo>
                      <a:cubicBezTo>
                        <a:pt x="44" y="123"/>
                        <a:pt x="80" y="123"/>
                        <a:pt x="102" y="101"/>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8" name="Freeform 13">
                  <a:extLst>
                    <a:ext uri="{FF2B5EF4-FFF2-40B4-BE49-F238E27FC236}">
                      <a16:creationId xmlns:a16="http://schemas.microsoft.com/office/drawing/2014/main" id="{98843537-ABBF-46E8-937A-40E53BA24D17}"/>
                    </a:ext>
                  </a:extLst>
                </p:cNvPr>
                <p:cNvSpPr>
                  <a:spLocks noEditPoints="1"/>
                </p:cNvSpPr>
                <p:nvPr/>
              </p:nvSpPr>
              <p:spPr bwMode="auto">
                <a:xfrm>
                  <a:off x="1651572" y="2698004"/>
                  <a:ext cx="580681" cy="581700"/>
                </a:xfrm>
                <a:custGeom>
                  <a:avLst/>
                  <a:gdLst>
                    <a:gd name="T0" fmla="*/ 337 w 675"/>
                    <a:gd name="T1" fmla="*/ 674 h 674"/>
                    <a:gd name="T2" fmla="*/ 0 w 675"/>
                    <a:gd name="T3" fmla="*/ 337 h 674"/>
                    <a:gd name="T4" fmla="*/ 337 w 675"/>
                    <a:gd name="T5" fmla="*/ 0 h 674"/>
                    <a:gd name="T6" fmla="*/ 675 w 675"/>
                    <a:gd name="T7" fmla="*/ 337 h 674"/>
                    <a:gd name="T8" fmla="*/ 633 w 675"/>
                    <a:gd name="T9" fmla="*/ 500 h 674"/>
                    <a:gd name="T10" fmla="*/ 628 w 675"/>
                    <a:gd name="T11" fmla="*/ 504 h 674"/>
                    <a:gd name="T12" fmla="*/ 621 w 675"/>
                    <a:gd name="T13" fmla="*/ 502 h 674"/>
                    <a:gd name="T14" fmla="*/ 510 w 675"/>
                    <a:gd name="T15" fmla="*/ 510 h 674"/>
                    <a:gd name="T16" fmla="*/ 502 w 675"/>
                    <a:gd name="T17" fmla="*/ 621 h 674"/>
                    <a:gd name="T18" fmla="*/ 504 w 675"/>
                    <a:gd name="T19" fmla="*/ 627 h 674"/>
                    <a:gd name="T20" fmla="*/ 500 w 675"/>
                    <a:gd name="T21" fmla="*/ 633 h 674"/>
                    <a:gd name="T22" fmla="*/ 337 w 675"/>
                    <a:gd name="T23" fmla="*/ 674 h 674"/>
                    <a:gd name="T24" fmla="*/ 337 w 675"/>
                    <a:gd name="T25" fmla="*/ 16 h 674"/>
                    <a:gd name="T26" fmla="*/ 16 w 675"/>
                    <a:gd name="T27" fmla="*/ 337 h 674"/>
                    <a:gd name="T28" fmla="*/ 337 w 675"/>
                    <a:gd name="T29" fmla="*/ 658 h 674"/>
                    <a:gd name="T30" fmla="*/ 484 w 675"/>
                    <a:gd name="T31" fmla="*/ 623 h 674"/>
                    <a:gd name="T32" fmla="*/ 499 w 675"/>
                    <a:gd name="T33" fmla="*/ 499 h 674"/>
                    <a:gd name="T34" fmla="*/ 623 w 675"/>
                    <a:gd name="T35" fmla="*/ 484 h 674"/>
                    <a:gd name="T36" fmla="*/ 659 w 675"/>
                    <a:gd name="T37" fmla="*/ 337 h 674"/>
                    <a:gd name="T38" fmla="*/ 337 w 675"/>
                    <a:gd name="T39" fmla="*/ 16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5" h="674">
                      <a:moveTo>
                        <a:pt x="337" y="674"/>
                      </a:moveTo>
                      <a:cubicBezTo>
                        <a:pt x="152" y="674"/>
                        <a:pt x="0" y="523"/>
                        <a:pt x="0" y="337"/>
                      </a:cubicBezTo>
                      <a:cubicBezTo>
                        <a:pt x="0" y="151"/>
                        <a:pt x="152" y="0"/>
                        <a:pt x="337" y="0"/>
                      </a:cubicBezTo>
                      <a:cubicBezTo>
                        <a:pt x="523" y="0"/>
                        <a:pt x="675" y="151"/>
                        <a:pt x="675" y="337"/>
                      </a:cubicBezTo>
                      <a:cubicBezTo>
                        <a:pt x="675" y="394"/>
                        <a:pt x="660" y="450"/>
                        <a:pt x="633" y="500"/>
                      </a:cubicBezTo>
                      <a:cubicBezTo>
                        <a:pt x="632" y="502"/>
                        <a:pt x="630" y="503"/>
                        <a:pt x="628" y="504"/>
                      </a:cubicBezTo>
                      <a:cubicBezTo>
                        <a:pt x="625" y="504"/>
                        <a:pt x="623" y="504"/>
                        <a:pt x="621" y="502"/>
                      </a:cubicBezTo>
                      <a:cubicBezTo>
                        <a:pt x="588" y="477"/>
                        <a:pt x="540" y="480"/>
                        <a:pt x="510" y="510"/>
                      </a:cubicBezTo>
                      <a:cubicBezTo>
                        <a:pt x="481" y="540"/>
                        <a:pt x="477" y="587"/>
                        <a:pt x="502" y="621"/>
                      </a:cubicBezTo>
                      <a:cubicBezTo>
                        <a:pt x="504" y="623"/>
                        <a:pt x="504" y="625"/>
                        <a:pt x="504" y="627"/>
                      </a:cubicBezTo>
                      <a:cubicBezTo>
                        <a:pt x="503" y="630"/>
                        <a:pt x="502" y="632"/>
                        <a:pt x="500" y="633"/>
                      </a:cubicBezTo>
                      <a:cubicBezTo>
                        <a:pt x="450" y="660"/>
                        <a:pt x="394" y="674"/>
                        <a:pt x="337" y="674"/>
                      </a:cubicBezTo>
                      <a:close/>
                      <a:moveTo>
                        <a:pt x="337" y="16"/>
                      </a:moveTo>
                      <a:cubicBezTo>
                        <a:pt x="160" y="16"/>
                        <a:pt x="16" y="160"/>
                        <a:pt x="16" y="337"/>
                      </a:cubicBezTo>
                      <a:cubicBezTo>
                        <a:pt x="16" y="514"/>
                        <a:pt x="160" y="658"/>
                        <a:pt x="337" y="658"/>
                      </a:cubicBezTo>
                      <a:cubicBezTo>
                        <a:pt x="389" y="658"/>
                        <a:pt x="439" y="646"/>
                        <a:pt x="484" y="623"/>
                      </a:cubicBezTo>
                      <a:cubicBezTo>
                        <a:pt x="460" y="584"/>
                        <a:pt x="466" y="532"/>
                        <a:pt x="499" y="499"/>
                      </a:cubicBezTo>
                      <a:cubicBezTo>
                        <a:pt x="532" y="466"/>
                        <a:pt x="584" y="460"/>
                        <a:pt x="623" y="484"/>
                      </a:cubicBezTo>
                      <a:cubicBezTo>
                        <a:pt x="646" y="439"/>
                        <a:pt x="659" y="388"/>
                        <a:pt x="659" y="337"/>
                      </a:cubicBezTo>
                      <a:cubicBezTo>
                        <a:pt x="659" y="160"/>
                        <a:pt x="515" y="16"/>
                        <a:pt x="337" y="16"/>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89" name="Freeform 15">
                  <a:extLst>
                    <a:ext uri="{FF2B5EF4-FFF2-40B4-BE49-F238E27FC236}">
                      <a16:creationId xmlns:a16="http://schemas.microsoft.com/office/drawing/2014/main" id="{87AA0365-9127-4042-BD5E-633D54C96BD1}"/>
                    </a:ext>
                  </a:extLst>
                </p:cNvPr>
                <p:cNvSpPr>
                  <a:spLocks/>
                </p:cNvSpPr>
                <p:nvPr/>
              </p:nvSpPr>
              <p:spPr bwMode="auto">
                <a:xfrm>
                  <a:off x="2134454" y="3181904"/>
                  <a:ext cx="208842" cy="208842"/>
                </a:xfrm>
                <a:custGeom>
                  <a:avLst/>
                  <a:gdLst>
                    <a:gd name="T0" fmla="*/ 234 w 243"/>
                    <a:gd name="T1" fmla="*/ 242 h 242"/>
                    <a:gd name="T2" fmla="*/ 228 w 243"/>
                    <a:gd name="T3" fmla="*/ 239 h 242"/>
                    <a:gd name="T4" fmla="*/ 3 w 243"/>
                    <a:gd name="T5" fmla="*/ 15 h 242"/>
                    <a:gd name="T6" fmla="*/ 3 w 243"/>
                    <a:gd name="T7" fmla="*/ 3 h 242"/>
                    <a:gd name="T8" fmla="*/ 15 w 243"/>
                    <a:gd name="T9" fmla="*/ 3 h 242"/>
                    <a:gd name="T10" fmla="*/ 240 w 243"/>
                    <a:gd name="T11" fmla="*/ 228 h 242"/>
                    <a:gd name="T12" fmla="*/ 240 w 243"/>
                    <a:gd name="T13" fmla="*/ 239 h 242"/>
                    <a:gd name="T14" fmla="*/ 234 w 243"/>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42">
                      <a:moveTo>
                        <a:pt x="234" y="242"/>
                      </a:moveTo>
                      <a:cubicBezTo>
                        <a:pt x="232" y="242"/>
                        <a:pt x="230" y="241"/>
                        <a:pt x="228" y="239"/>
                      </a:cubicBezTo>
                      <a:cubicBezTo>
                        <a:pt x="3" y="15"/>
                        <a:pt x="3" y="15"/>
                        <a:pt x="3" y="15"/>
                      </a:cubicBezTo>
                      <a:cubicBezTo>
                        <a:pt x="0" y="11"/>
                        <a:pt x="0" y="6"/>
                        <a:pt x="3" y="3"/>
                      </a:cubicBezTo>
                      <a:cubicBezTo>
                        <a:pt x="7" y="0"/>
                        <a:pt x="12" y="0"/>
                        <a:pt x="15" y="3"/>
                      </a:cubicBezTo>
                      <a:cubicBezTo>
                        <a:pt x="240" y="228"/>
                        <a:pt x="240" y="228"/>
                        <a:pt x="240" y="228"/>
                      </a:cubicBezTo>
                      <a:cubicBezTo>
                        <a:pt x="243" y="231"/>
                        <a:pt x="243" y="236"/>
                        <a:pt x="240" y="239"/>
                      </a:cubicBezTo>
                      <a:cubicBezTo>
                        <a:pt x="238" y="241"/>
                        <a:pt x="236" y="242"/>
                        <a:pt x="234" y="242"/>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0" name="Freeform 16">
                  <a:extLst>
                    <a:ext uri="{FF2B5EF4-FFF2-40B4-BE49-F238E27FC236}">
                      <a16:creationId xmlns:a16="http://schemas.microsoft.com/office/drawing/2014/main" id="{4B2137BC-5B2B-4369-BCD8-63BC5E7913E1}"/>
                    </a:ext>
                  </a:extLst>
                </p:cNvPr>
                <p:cNvSpPr>
                  <a:spLocks/>
                </p:cNvSpPr>
                <p:nvPr/>
              </p:nvSpPr>
              <p:spPr bwMode="auto">
                <a:xfrm>
                  <a:off x="2089629" y="3136062"/>
                  <a:ext cx="105949" cy="106968"/>
                </a:xfrm>
                <a:custGeom>
                  <a:avLst/>
                  <a:gdLst>
                    <a:gd name="T0" fmla="*/ 101 w 123"/>
                    <a:gd name="T1" fmla="*/ 22 h 124"/>
                    <a:gd name="T2" fmla="*/ 21 w 123"/>
                    <a:gd name="T3" fmla="*/ 22 h 124"/>
                    <a:gd name="T4" fmla="*/ 21 w 123"/>
                    <a:gd name="T5" fmla="*/ 102 h 124"/>
                    <a:gd name="T6" fmla="*/ 101 w 123"/>
                    <a:gd name="T7" fmla="*/ 102 h 124"/>
                    <a:gd name="T8" fmla="*/ 101 w 123"/>
                    <a:gd name="T9" fmla="*/ 22 h 124"/>
                  </a:gdLst>
                  <a:ahLst/>
                  <a:cxnLst>
                    <a:cxn ang="0">
                      <a:pos x="T0" y="T1"/>
                    </a:cxn>
                    <a:cxn ang="0">
                      <a:pos x="T2" y="T3"/>
                    </a:cxn>
                    <a:cxn ang="0">
                      <a:pos x="T4" y="T5"/>
                    </a:cxn>
                    <a:cxn ang="0">
                      <a:pos x="T6" y="T7"/>
                    </a:cxn>
                    <a:cxn ang="0">
                      <a:pos x="T8" y="T9"/>
                    </a:cxn>
                  </a:cxnLst>
                  <a:rect l="0" t="0" r="r" b="b"/>
                  <a:pathLst>
                    <a:path w="123" h="124">
                      <a:moveTo>
                        <a:pt x="101" y="22"/>
                      </a:moveTo>
                      <a:cubicBezTo>
                        <a:pt x="79" y="0"/>
                        <a:pt x="43" y="0"/>
                        <a:pt x="21" y="22"/>
                      </a:cubicBezTo>
                      <a:cubicBezTo>
                        <a:pt x="0" y="44"/>
                        <a:pt x="0" y="80"/>
                        <a:pt x="21" y="102"/>
                      </a:cubicBezTo>
                      <a:cubicBezTo>
                        <a:pt x="43" y="124"/>
                        <a:pt x="79" y="124"/>
                        <a:pt x="101" y="102"/>
                      </a:cubicBezTo>
                      <a:cubicBezTo>
                        <a:pt x="123" y="80"/>
                        <a:pt x="123" y="44"/>
                        <a:pt x="101" y="22"/>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1" name="Freeform 17">
                  <a:extLst>
                    <a:ext uri="{FF2B5EF4-FFF2-40B4-BE49-F238E27FC236}">
                      <a16:creationId xmlns:a16="http://schemas.microsoft.com/office/drawing/2014/main" id="{78D49738-AE52-45B0-A8FE-657A340BD4C6}"/>
                    </a:ext>
                  </a:extLst>
                </p:cNvPr>
                <p:cNvSpPr>
                  <a:spLocks noEditPoints="1"/>
                </p:cNvSpPr>
                <p:nvPr/>
              </p:nvSpPr>
              <p:spPr bwMode="auto">
                <a:xfrm>
                  <a:off x="1261395" y="3290910"/>
                  <a:ext cx="622449" cy="617355"/>
                </a:xfrm>
                <a:custGeom>
                  <a:avLst/>
                  <a:gdLst>
                    <a:gd name="T0" fmla="*/ 386 w 722"/>
                    <a:gd name="T1" fmla="*/ 687 h 716"/>
                    <a:gd name="T2" fmla="*/ 93 w 722"/>
                    <a:gd name="T3" fmla="*/ 518 h 716"/>
                    <a:gd name="T4" fmla="*/ 216 w 722"/>
                    <a:gd name="T5" fmla="*/ 57 h 716"/>
                    <a:gd name="T6" fmla="*/ 472 w 722"/>
                    <a:gd name="T7" fmla="*/ 24 h 716"/>
                    <a:gd name="T8" fmla="*/ 677 w 722"/>
                    <a:gd name="T9" fmla="*/ 181 h 716"/>
                    <a:gd name="T10" fmla="*/ 722 w 722"/>
                    <a:gd name="T11" fmla="*/ 342 h 716"/>
                    <a:gd name="T12" fmla="*/ 720 w 722"/>
                    <a:gd name="T13" fmla="*/ 349 h 716"/>
                    <a:gd name="T14" fmla="*/ 713 w 722"/>
                    <a:gd name="T15" fmla="*/ 351 h 716"/>
                    <a:gd name="T16" fmla="*/ 621 w 722"/>
                    <a:gd name="T17" fmla="*/ 413 h 716"/>
                    <a:gd name="T18" fmla="*/ 670 w 722"/>
                    <a:gd name="T19" fmla="*/ 513 h 716"/>
                    <a:gd name="T20" fmla="*/ 674 w 722"/>
                    <a:gd name="T21" fmla="*/ 518 h 716"/>
                    <a:gd name="T22" fmla="*/ 673 w 722"/>
                    <a:gd name="T23" fmla="*/ 524 h 716"/>
                    <a:gd name="T24" fmla="*/ 554 w 722"/>
                    <a:gd name="T25" fmla="*/ 642 h 716"/>
                    <a:gd name="T26" fmla="*/ 386 w 722"/>
                    <a:gd name="T27" fmla="*/ 687 h 716"/>
                    <a:gd name="T28" fmla="*/ 384 w 722"/>
                    <a:gd name="T29" fmla="*/ 28 h 716"/>
                    <a:gd name="T30" fmla="*/ 224 w 722"/>
                    <a:gd name="T31" fmla="*/ 71 h 716"/>
                    <a:gd name="T32" fmla="*/ 107 w 722"/>
                    <a:gd name="T33" fmla="*/ 510 h 716"/>
                    <a:gd name="T34" fmla="*/ 546 w 722"/>
                    <a:gd name="T35" fmla="*/ 628 h 716"/>
                    <a:gd name="T36" fmla="*/ 655 w 722"/>
                    <a:gd name="T37" fmla="*/ 523 h 716"/>
                    <a:gd name="T38" fmla="*/ 606 w 722"/>
                    <a:gd name="T39" fmla="*/ 409 h 716"/>
                    <a:gd name="T40" fmla="*/ 706 w 722"/>
                    <a:gd name="T41" fmla="*/ 334 h 716"/>
                    <a:gd name="T42" fmla="*/ 663 w 722"/>
                    <a:gd name="T43" fmla="*/ 189 h 716"/>
                    <a:gd name="T44" fmla="*/ 468 w 722"/>
                    <a:gd name="T45" fmla="*/ 39 h 716"/>
                    <a:gd name="T46" fmla="*/ 384 w 722"/>
                    <a:gd name="T47" fmla="*/ 28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2" h="716">
                      <a:moveTo>
                        <a:pt x="386" y="687"/>
                      </a:moveTo>
                      <a:cubicBezTo>
                        <a:pt x="269" y="687"/>
                        <a:pt x="155" y="626"/>
                        <a:pt x="93" y="518"/>
                      </a:cubicBezTo>
                      <a:cubicBezTo>
                        <a:pt x="0" y="357"/>
                        <a:pt x="55" y="150"/>
                        <a:pt x="216" y="57"/>
                      </a:cubicBezTo>
                      <a:cubicBezTo>
                        <a:pt x="294" y="12"/>
                        <a:pt x="385" y="0"/>
                        <a:pt x="472" y="24"/>
                      </a:cubicBezTo>
                      <a:cubicBezTo>
                        <a:pt x="559" y="47"/>
                        <a:pt x="632" y="103"/>
                        <a:pt x="677" y="181"/>
                      </a:cubicBezTo>
                      <a:cubicBezTo>
                        <a:pt x="705" y="230"/>
                        <a:pt x="721" y="286"/>
                        <a:pt x="722" y="342"/>
                      </a:cubicBezTo>
                      <a:cubicBezTo>
                        <a:pt x="722" y="345"/>
                        <a:pt x="721" y="347"/>
                        <a:pt x="720" y="349"/>
                      </a:cubicBezTo>
                      <a:cubicBezTo>
                        <a:pt x="718" y="350"/>
                        <a:pt x="716" y="351"/>
                        <a:pt x="713" y="351"/>
                      </a:cubicBezTo>
                      <a:cubicBezTo>
                        <a:pt x="672" y="345"/>
                        <a:pt x="632" y="372"/>
                        <a:pt x="621" y="413"/>
                      </a:cubicBezTo>
                      <a:cubicBezTo>
                        <a:pt x="610" y="453"/>
                        <a:pt x="631" y="496"/>
                        <a:pt x="670" y="513"/>
                      </a:cubicBezTo>
                      <a:cubicBezTo>
                        <a:pt x="672" y="514"/>
                        <a:pt x="674" y="515"/>
                        <a:pt x="674" y="518"/>
                      </a:cubicBezTo>
                      <a:cubicBezTo>
                        <a:pt x="675" y="520"/>
                        <a:pt x="675" y="522"/>
                        <a:pt x="673" y="524"/>
                      </a:cubicBezTo>
                      <a:cubicBezTo>
                        <a:pt x="644" y="573"/>
                        <a:pt x="603" y="613"/>
                        <a:pt x="554" y="642"/>
                      </a:cubicBezTo>
                      <a:cubicBezTo>
                        <a:pt x="501" y="672"/>
                        <a:pt x="443" y="687"/>
                        <a:pt x="386" y="687"/>
                      </a:cubicBezTo>
                      <a:close/>
                      <a:moveTo>
                        <a:pt x="384" y="28"/>
                      </a:moveTo>
                      <a:cubicBezTo>
                        <a:pt x="329" y="28"/>
                        <a:pt x="274" y="43"/>
                        <a:pt x="224" y="71"/>
                      </a:cubicBezTo>
                      <a:cubicBezTo>
                        <a:pt x="71" y="160"/>
                        <a:pt x="18" y="357"/>
                        <a:pt x="107" y="510"/>
                      </a:cubicBezTo>
                      <a:cubicBezTo>
                        <a:pt x="195" y="663"/>
                        <a:pt x="392" y="716"/>
                        <a:pt x="546" y="628"/>
                      </a:cubicBezTo>
                      <a:cubicBezTo>
                        <a:pt x="590" y="602"/>
                        <a:pt x="628" y="566"/>
                        <a:pt x="655" y="523"/>
                      </a:cubicBezTo>
                      <a:cubicBezTo>
                        <a:pt x="615" y="502"/>
                        <a:pt x="594" y="454"/>
                        <a:pt x="606" y="409"/>
                      </a:cubicBezTo>
                      <a:cubicBezTo>
                        <a:pt x="618" y="363"/>
                        <a:pt x="660" y="333"/>
                        <a:pt x="706" y="334"/>
                      </a:cubicBezTo>
                      <a:cubicBezTo>
                        <a:pt x="703" y="283"/>
                        <a:pt x="689" y="233"/>
                        <a:pt x="663" y="189"/>
                      </a:cubicBezTo>
                      <a:cubicBezTo>
                        <a:pt x="620" y="115"/>
                        <a:pt x="551" y="61"/>
                        <a:pt x="468" y="39"/>
                      </a:cubicBezTo>
                      <a:cubicBezTo>
                        <a:pt x="440" y="32"/>
                        <a:pt x="412" y="28"/>
                        <a:pt x="384" y="28"/>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2" name="Freeform 19">
                  <a:extLst>
                    <a:ext uri="{FF2B5EF4-FFF2-40B4-BE49-F238E27FC236}">
                      <a16:creationId xmlns:a16="http://schemas.microsoft.com/office/drawing/2014/main" id="{D4426419-EDF6-4993-97D1-68F09F5AB56F}"/>
                    </a:ext>
                  </a:extLst>
                </p:cNvPr>
                <p:cNvSpPr>
                  <a:spLocks/>
                </p:cNvSpPr>
                <p:nvPr/>
              </p:nvSpPr>
              <p:spPr bwMode="auto">
                <a:xfrm>
                  <a:off x="1859395" y="3658674"/>
                  <a:ext cx="280153" cy="85574"/>
                </a:xfrm>
                <a:custGeom>
                  <a:avLst/>
                  <a:gdLst>
                    <a:gd name="T0" fmla="*/ 316 w 325"/>
                    <a:gd name="T1" fmla="*/ 99 h 99"/>
                    <a:gd name="T2" fmla="*/ 314 w 325"/>
                    <a:gd name="T3" fmla="*/ 99 h 99"/>
                    <a:gd name="T4" fmla="*/ 7 w 325"/>
                    <a:gd name="T5" fmla="*/ 16 h 99"/>
                    <a:gd name="T6" fmla="*/ 1 w 325"/>
                    <a:gd name="T7" fmla="*/ 7 h 99"/>
                    <a:gd name="T8" fmla="*/ 11 w 325"/>
                    <a:gd name="T9" fmla="*/ 1 h 99"/>
                    <a:gd name="T10" fmla="*/ 318 w 325"/>
                    <a:gd name="T11" fmla="*/ 83 h 99"/>
                    <a:gd name="T12" fmla="*/ 324 w 325"/>
                    <a:gd name="T13" fmla="*/ 93 h 99"/>
                    <a:gd name="T14" fmla="*/ 316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316" y="99"/>
                      </a:moveTo>
                      <a:cubicBezTo>
                        <a:pt x="315" y="99"/>
                        <a:pt x="315" y="99"/>
                        <a:pt x="314" y="99"/>
                      </a:cubicBezTo>
                      <a:cubicBezTo>
                        <a:pt x="7" y="16"/>
                        <a:pt x="7" y="16"/>
                        <a:pt x="7" y="16"/>
                      </a:cubicBezTo>
                      <a:cubicBezTo>
                        <a:pt x="3" y="15"/>
                        <a:pt x="0" y="11"/>
                        <a:pt x="1" y="7"/>
                      </a:cubicBezTo>
                      <a:cubicBezTo>
                        <a:pt x="2" y="2"/>
                        <a:pt x="7" y="0"/>
                        <a:pt x="11" y="1"/>
                      </a:cubicBezTo>
                      <a:cubicBezTo>
                        <a:pt x="318" y="83"/>
                        <a:pt x="318" y="83"/>
                        <a:pt x="318" y="83"/>
                      </a:cubicBezTo>
                      <a:cubicBezTo>
                        <a:pt x="322" y="84"/>
                        <a:pt x="325" y="89"/>
                        <a:pt x="324" y="93"/>
                      </a:cubicBezTo>
                      <a:cubicBezTo>
                        <a:pt x="323" y="97"/>
                        <a:pt x="320" y="99"/>
                        <a:pt x="316" y="99"/>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3" name="Freeform 20">
                  <a:extLst>
                    <a:ext uri="{FF2B5EF4-FFF2-40B4-BE49-F238E27FC236}">
                      <a16:creationId xmlns:a16="http://schemas.microsoft.com/office/drawing/2014/main" id="{E1141910-31BF-4C4C-B5A2-14B16074C90B}"/>
                    </a:ext>
                  </a:extLst>
                </p:cNvPr>
                <p:cNvSpPr>
                  <a:spLocks/>
                </p:cNvSpPr>
                <p:nvPr/>
              </p:nvSpPr>
              <p:spPr bwMode="auto">
                <a:xfrm>
                  <a:off x="1813552" y="3611812"/>
                  <a:ext cx="106968" cy="107986"/>
                </a:xfrm>
                <a:custGeom>
                  <a:avLst/>
                  <a:gdLst>
                    <a:gd name="T0" fmla="*/ 77 w 124"/>
                    <a:gd name="T1" fmla="*/ 8 h 125"/>
                    <a:gd name="T2" fmla="*/ 8 w 124"/>
                    <a:gd name="T3" fmla="*/ 48 h 125"/>
                    <a:gd name="T4" fmla="*/ 47 w 124"/>
                    <a:gd name="T5" fmla="*/ 117 h 125"/>
                    <a:gd name="T6" fmla="*/ 116 w 124"/>
                    <a:gd name="T7" fmla="*/ 77 h 125"/>
                    <a:gd name="T8" fmla="*/ 77 w 124"/>
                    <a:gd name="T9" fmla="*/ 8 h 125"/>
                  </a:gdLst>
                  <a:ahLst/>
                  <a:cxnLst>
                    <a:cxn ang="0">
                      <a:pos x="T0" y="T1"/>
                    </a:cxn>
                    <a:cxn ang="0">
                      <a:pos x="T2" y="T3"/>
                    </a:cxn>
                    <a:cxn ang="0">
                      <a:pos x="T4" y="T5"/>
                    </a:cxn>
                    <a:cxn ang="0">
                      <a:pos x="T6" y="T7"/>
                    </a:cxn>
                    <a:cxn ang="0">
                      <a:pos x="T8" y="T9"/>
                    </a:cxn>
                  </a:cxnLst>
                  <a:rect l="0" t="0" r="r" b="b"/>
                  <a:pathLst>
                    <a:path w="124" h="125">
                      <a:moveTo>
                        <a:pt x="77" y="8"/>
                      </a:moveTo>
                      <a:cubicBezTo>
                        <a:pt x="47" y="0"/>
                        <a:pt x="16" y="18"/>
                        <a:pt x="8" y="48"/>
                      </a:cubicBezTo>
                      <a:cubicBezTo>
                        <a:pt x="0" y="78"/>
                        <a:pt x="17" y="109"/>
                        <a:pt x="47" y="117"/>
                      </a:cubicBezTo>
                      <a:cubicBezTo>
                        <a:pt x="77" y="125"/>
                        <a:pt x="108" y="107"/>
                        <a:pt x="116" y="77"/>
                      </a:cubicBezTo>
                      <a:cubicBezTo>
                        <a:pt x="124" y="47"/>
                        <a:pt x="107" y="16"/>
                        <a:pt x="77" y="8"/>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4" name="Freeform 21">
                  <a:extLst>
                    <a:ext uri="{FF2B5EF4-FFF2-40B4-BE49-F238E27FC236}">
                      <a16:creationId xmlns:a16="http://schemas.microsoft.com/office/drawing/2014/main" id="{A4F874C7-2A46-4426-88E6-9659145BF3C7}"/>
                    </a:ext>
                  </a:extLst>
                </p:cNvPr>
                <p:cNvSpPr>
                  <a:spLocks noEditPoints="1"/>
                </p:cNvSpPr>
                <p:nvPr/>
              </p:nvSpPr>
              <p:spPr bwMode="auto">
                <a:xfrm>
                  <a:off x="1261395" y="3988745"/>
                  <a:ext cx="622449" cy="592906"/>
                </a:xfrm>
                <a:custGeom>
                  <a:avLst/>
                  <a:gdLst>
                    <a:gd name="T0" fmla="*/ 384 w 722"/>
                    <a:gd name="T1" fmla="*/ 687 h 687"/>
                    <a:gd name="T2" fmla="*/ 216 w 722"/>
                    <a:gd name="T3" fmla="*/ 641 h 687"/>
                    <a:gd name="T4" fmla="*/ 93 w 722"/>
                    <a:gd name="T5" fmla="*/ 181 h 687"/>
                    <a:gd name="T6" fmla="*/ 93 w 722"/>
                    <a:gd name="T7" fmla="*/ 181 h 687"/>
                    <a:gd name="T8" fmla="*/ 298 w 722"/>
                    <a:gd name="T9" fmla="*/ 23 h 687"/>
                    <a:gd name="T10" fmla="*/ 554 w 722"/>
                    <a:gd name="T11" fmla="*/ 57 h 687"/>
                    <a:gd name="T12" fmla="*/ 673 w 722"/>
                    <a:gd name="T13" fmla="*/ 174 h 687"/>
                    <a:gd name="T14" fmla="*/ 674 w 722"/>
                    <a:gd name="T15" fmla="*/ 181 h 687"/>
                    <a:gd name="T16" fmla="*/ 670 w 722"/>
                    <a:gd name="T17" fmla="*/ 186 h 687"/>
                    <a:gd name="T18" fmla="*/ 621 w 722"/>
                    <a:gd name="T19" fmla="*/ 286 h 687"/>
                    <a:gd name="T20" fmla="*/ 713 w 722"/>
                    <a:gd name="T21" fmla="*/ 348 h 687"/>
                    <a:gd name="T22" fmla="*/ 719 w 722"/>
                    <a:gd name="T23" fmla="*/ 350 h 687"/>
                    <a:gd name="T24" fmla="*/ 722 w 722"/>
                    <a:gd name="T25" fmla="*/ 356 h 687"/>
                    <a:gd name="T26" fmla="*/ 677 w 722"/>
                    <a:gd name="T27" fmla="*/ 518 h 687"/>
                    <a:gd name="T28" fmla="*/ 472 w 722"/>
                    <a:gd name="T29" fmla="*/ 675 h 687"/>
                    <a:gd name="T30" fmla="*/ 384 w 722"/>
                    <a:gd name="T31" fmla="*/ 687 h 687"/>
                    <a:gd name="T32" fmla="*/ 385 w 722"/>
                    <a:gd name="T33" fmla="*/ 28 h 687"/>
                    <a:gd name="T34" fmla="*/ 302 w 722"/>
                    <a:gd name="T35" fmla="*/ 39 h 687"/>
                    <a:gd name="T36" fmla="*/ 107 w 722"/>
                    <a:gd name="T37" fmla="*/ 189 h 687"/>
                    <a:gd name="T38" fmla="*/ 75 w 722"/>
                    <a:gd name="T39" fmla="*/ 432 h 687"/>
                    <a:gd name="T40" fmla="*/ 224 w 722"/>
                    <a:gd name="T41" fmla="*/ 627 h 687"/>
                    <a:gd name="T42" fmla="*/ 468 w 722"/>
                    <a:gd name="T43" fmla="*/ 659 h 687"/>
                    <a:gd name="T44" fmla="*/ 663 w 722"/>
                    <a:gd name="T45" fmla="*/ 510 h 687"/>
                    <a:gd name="T46" fmla="*/ 706 w 722"/>
                    <a:gd name="T47" fmla="*/ 365 h 687"/>
                    <a:gd name="T48" fmla="*/ 606 w 722"/>
                    <a:gd name="T49" fmla="*/ 290 h 687"/>
                    <a:gd name="T50" fmla="*/ 655 w 722"/>
                    <a:gd name="T51" fmla="*/ 175 h 687"/>
                    <a:gd name="T52" fmla="*/ 546 w 722"/>
                    <a:gd name="T53" fmla="*/ 71 h 687"/>
                    <a:gd name="T54" fmla="*/ 385 w 722"/>
                    <a:gd name="T55" fmla="*/ 28 h 687"/>
                    <a:gd name="T56" fmla="*/ 100 w 722"/>
                    <a:gd name="T57" fmla="*/ 185 h 687"/>
                    <a:gd name="T58" fmla="*/ 100 w 722"/>
                    <a:gd name="T59" fmla="*/ 185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22" h="687">
                      <a:moveTo>
                        <a:pt x="384" y="687"/>
                      </a:moveTo>
                      <a:cubicBezTo>
                        <a:pt x="326" y="687"/>
                        <a:pt x="268" y="671"/>
                        <a:pt x="216" y="641"/>
                      </a:cubicBezTo>
                      <a:cubicBezTo>
                        <a:pt x="55" y="548"/>
                        <a:pt x="0" y="342"/>
                        <a:pt x="93" y="181"/>
                      </a:cubicBezTo>
                      <a:cubicBezTo>
                        <a:pt x="93" y="181"/>
                        <a:pt x="93" y="181"/>
                        <a:pt x="93" y="181"/>
                      </a:cubicBezTo>
                      <a:cubicBezTo>
                        <a:pt x="138" y="103"/>
                        <a:pt x="211" y="47"/>
                        <a:pt x="298" y="23"/>
                      </a:cubicBezTo>
                      <a:cubicBezTo>
                        <a:pt x="385" y="0"/>
                        <a:pt x="476" y="12"/>
                        <a:pt x="554" y="57"/>
                      </a:cubicBezTo>
                      <a:cubicBezTo>
                        <a:pt x="603" y="86"/>
                        <a:pt x="644" y="126"/>
                        <a:pt x="673" y="174"/>
                      </a:cubicBezTo>
                      <a:cubicBezTo>
                        <a:pt x="675" y="176"/>
                        <a:pt x="675" y="179"/>
                        <a:pt x="674" y="181"/>
                      </a:cubicBezTo>
                      <a:cubicBezTo>
                        <a:pt x="673" y="183"/>
                        <a:pt x="672" y="185"/>
                        <a:pt x="670" y="186"/>
                      </a:cubicBezTo>
                      <a:cubicBezTo>
                        <a:pt x="631" y="202"/>
                        <a:pt x="610" y="245"/>
                        <a:pt x="621" y="286"/>
                      </a:cubicBezTo>
                      <a:cubicBezTo>
                        <a:pt x="632" y="326"/>
                        <a:pt x="672" y="353"/>
                        <a:pt x="713" y="348"/>
                      </a:cubicBezTo>
                      <a:cubicBezTo>
                        <a:pt x="715" y="348"/>
                        <a:pt x="718" y="349"/>
                        <a:pt x="719" y="350"/>
                      </a:cubicBezTo>
                      <a:cubicBezTo>
                        <a:pt x="721" y="352"/>
                        <a:pt x="722" y="354"/>
                        <a:pt x="722" y="356"/>
                      </a:cubicBezTo>
                      <a:cubicBezTo>
                        <a:pt x="721" y="413"/>
                        <a:pt x="705" y="469"/>
                        <a:pt x="677" y="518"/>
                      </a:cubicBezTo>
                      <a:cubicBezTo>
                        <a:pt x="632" y="596"/>
                        <a:pt x="559" y="652"/>
                        <a:pt x="472" y="675"/>
                      </a:cubicBezTo>
                      <a:cubicBezTo>
                        <a:pt x="443" y="683"/>
                        <a:pt x="414" y="687"/>
                        <a:pt x="384" y="687"/>
                      </a:cubicBezTo>
                      <a:close/>
                      <a:moveTo>
                        <a:pt x="385" y="28"/>
                      </a:moveTo>
                      <a:cubicBezTo>
                        <a:pt x="358" y="28"/>
                        <a:pt x="329" y="32"/>
                        <a:pt x="302" y="39"/>
                      </a:cubicBezTo>
                      <a:cubicBezTo>
                        <a:pt x="219" y="61"/>
                        <a:pt x="150" y="114"/>
                        <a:pt x="107" y="189"/>
                      </a:cubicBezTo>
                      <a:cubicBezTo>
                        <a:pt x="64" y="263"/>
                        <a:pt x="52" y="349"/>
                        <a:pt x="75" y="432"/>
                      </a:cubicBezTo>
                      <a:cubicBezTo>
                        <a:pt x="97" y="515"/>
                        <a:pt x="150" y="584"/>
                        <a:pt x="224" y="627"/>
                      </a:cubicBezTo>
                      <a:cubicBezTo>
                        <a:pt x="299" y="670"/>
                        <a:pt x="385" y="682"/>
                        <a:pt x="468" y="659"/>
                      </a:cubicBezTo>
                      <a:cubicBezTo>
                        <a:pt x="551" y="637"/>
                        <a:pt x="620" y="584"/>
                        <a:pt x="663" y="510"/>
                      </a:cubicBezTo>
                      <a:cubicBezTo>
                        <a:pt x="689" y="465"/>
                        <a:pt x="703" y="415"/>
                        <a:pt x="706" y="365"/>
                      </a:cubicBezTo>
                      <a:cubicBezTo>
                        <a:pt x="660" y="366"/>
                        <a:pt x="618" y="335"/>
                        <a:pt x="606" y="290"/>
                      </a:cubicBezTo>
                      <a:cubicBezTo>
                        <a:pt x="593" y="245"/>
                        <a:pt x="615" y="197"/>
                        <a:pt x="655" y="175"/>
                      </a:cubicBezTo>
                      <a:cubicBezTo>
                        <a:pt x="628" y="133"/>
                        <a:pt x="590" y="97"/>
                        <a:pt x="546" y="71"/>
                      </a:cubicBezTo>
                      <a:cubicBezTo>
                        <a:pt x="496" y="42"/>
                        <a:pt x="441" y="28"/>
                        <a:pt x="385" y="28"/>
                      </a:cubicBezTo>
                      <a:close/>
                      <a:moveTo>
                        <a:pt x="100" y="185"/>
                      </a:moveTo>
                      <a:cubicBezTo>
                        <a:pt x="100" y="185"/>
                        <a:pt x="100" y="185"/>
                        <a:pt x="100" y="185"/>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5" name="Freeform 23">
                  <a:extLst>
                    <a:ext uri="{FF2B5EF4-FFF2-40B4-BE49-F238E27FC236}">
                      <a16:creationId xmlns:a16="http://schemas.microsoft.com/office/drawing/2014/main" id="{5124B697-2876-421A-A463-75D1340C8B68}"/>
                    </a:ext>
                  </a:extLst>
                </p:cNvPr>
                <p:cNvSpPr>
                  <a:spLocks/>
                </p:cNvSpPr>
                <p:nvPr/>
              </p:nvSpPr>
              <p:spPr bwMode="auto">
                <a:xfrm>
                  <a:off x="1859395" y="4138499"/>
                  <a:ext cx="280153" cy="84555"/>
                </a:xfrm>
                <a:custGeom>
                  <a:avLst/>
                  <a:gdLst>
                    <a:gd name="T0" fmla="*/ 9 w 325"/>
                    <a:gd name="T1" fmla="*/ 99 h 99"/>
                    <a:gd name="T2" fmla="*/ 1 w 325"/>
                    <a:gd name="T3" fmla="*/ 93 h 99"/>
                    <a:gd name="T4" fmla="*/ 7 w 325"/>
                    <a:gd name="T5" fmla="*/ 83 h 99"/>
                    <a:gd name="T6" fmla="*/ 314 w 325"/>
                    <a:gd name="T7" fmla="*/ 1 h 99"/>
                    <a:gd name="T8" fmla="*/ 324 w 325"/>
                    <a:gd name="T9" fmla="*/ 7 h 99"/>
                    <a:gd name="T10" fmla="*/ 318 w 325"/>
                    <a:gd name="T11" fmla="*/ 16 h 99"/>
                    <a:gd name="T12" fmla="*/ 11 w 325"/>
                    <a:gd name="T13" fmla="*/ 99 h 99"/>
                    <a:gd name="T14" fmla="*/ 9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9" y="99"/>
                      </a:moveTo>
                      <a:cubicBezTo>
                        <a:pt x="5" y="99"/>
                        <a:pt x="2" y="97"/>
                        <a:pt x="1" y="93"/>
                      </a:cubicBezTo>
                      <a:cubicBezTo>
                        <a:pt x="0" y="89"/>
                        <a:pt x="2" y="84"/>
                        <a:pt x="7" y="83"/>
                      </a:cubicBezTo>
                      <a:cubicBezTo>
                        <a:pt x="314" y="1"/>
                        <a:pt x="314" y="1"/>
                        <a:pt x="314" y="1"/>
                      </a:cubicBezTo>
                      <a:cubicBezTo>
                        <a:pt x="318" y="0"/>
                        <a:pt x="322" y="2"/>
                        <a:pt x="324" y="7"/>
                      </a:cubicBezTo>
                      <a:cubicBezTo>
                        <a:pt x="325" y="11"/>
                        <a:pt x="322" y="15"/>
                        <a:pt x="318" y="16"/>
                      </a:cubicBezTo>
                      <a:cubicBezTo>
                        <a:pt x="11" y="99"/>
                        <a:pt x="11" y="99"/>
                        <a:pt x="11" y="99"/>
                      </a:cubicBezTo>
                      <a:cubicBezTo>
                        <a:pt x="10" y="99"/>
                        <a:pt x="9" y="99"/>
                        <a:pt x="9" y="99"/>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6" name="Freeform 24">
                  <a:extLst>
                    <a:ext uri="{FF2B5EF4-FFF2-40B4-BE49-F238E27FC236}">
                      <a16:creationId xmlns:a16="http://schemas.microsoft.com/office/drawing/2014/main" id="{B8DB15FB-C3C9-4DC2-97CB-887907AB18A1}"/>
                    </a:ext>
                  </a:extLst>
                </p:cNvPr>
                <p:cNvSpPr>
                  <a:spLocks/>
                </p:cNvSpPr>
                <p:nvPr/>
              </p:nvSpPr>
              <p:spPr bwMode="auto">
                <a:xfrm>
                  <a:off x="1813551" y="4162949"/>
                  <a:ext cx="106968" cy="106968"/>
                </a:xfrm>
                <a:custGeom>
                  <a:avLst/>
                  <a:gdLst>
                    <a:gd name="T0" fmla="*/ 47 w 124"/>
                    <a:gd name="T1" fmla="*/ 8 h 124"/>
                    <a:gd name="T2" fmla="*/ 8 w 124"/>
                    <a:gd name="T3" fmla="*/ 77 h 124"/>
                    <a:gd name="T4" fmla="*/ 76 w 124"/>
                    <a:gd name="T5" fmla="*/ 116 h 124"/>
                    <a:gd name="T6" fmla="*/ 116 w 124"/>
                    <a:gd name="T7" fmla="*/ 47 h 124"/>
                    <a:gd name="T8" fmla="*/ 47 w 124"/>
                    <a:gd name="T9" fmla="*/ 8 h 124"/>
                  </a:gdLst>
                  <a:ahLst/>
                  <a:cxnLst>
                    <a:cxn ang="0">
                      <a:pos x="T0" y="T1"/>
                    </a:cxn>
                    <a:cxn ang="0">
                      <a:pos x="T2" y="T3"/>
                    </a:cxn>
                    <a:cxn ang="0">
                      <a:pos x="T4" y="T5"/>
                    </a:cxn>
                    <a:cxn ang="0">
                      <a:pos x="T6" y="T7"/>
                    </a:cxn>
                    <a:cxn ang="0">
                      <a:pos x="T8" y="T9"/>
                    </a:cxn>
                  </a:cxnLst>
                  <a:rect l="0" t="0" r="r" b="b"/>
                  <a:pathLst>
                    <a:path w="124" h="124">
                      <a:moveTo>
                        <a:pt x="47" y="8"/>
                      </a:moveTo>
                      <a:cubicBezTo>
                        <a:pt x="17" y="16"/>
                        <a:pt x="0" y="47"/>
                        <a:pt x="8" y="77"/>
                      </a:cubicBezTo>
                      <a:cubicBezTo>
                        <a:pt x="16" y="106"/>
                        <a:pt x="46" y="124"/>
                        <a:pt x="76" y="116"/>
                      </a:cubicBezTo>
                      <a:cubicBezTo>
                        <a:pt x="106" y="108"/>
                        <a:pt x="124" y="77"/>
                        <a:pt x="116" y="47"/>
                      </a:cubicBezTo>
                      <a:cubicBezTo>
                        <a:pt x="108" y="17"/>
                        <a:pt x="77" y="0"/>
                        <a:pt x="47" y="8"/>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7" name="Freeform 25">
                  <a:extLst>
                    <a:ext uri="{FF2B5EF4-FFF2-40B4-BE49-F238E27FC236}">
                      <a16:creationId xmlns:a16="http://schemas.microsoft.com/office/drawing/2014/main" id="{ABA99D9A-30AC-43AE-9F4C-6826832304DD}"/>
                    </a:ext>
                  </a:extLst>
                </p:cNvPr>
                <p:cNvSpPr>
                  <a:spLocks/>
                </p:cNvSpPr>
                <p:nvPr/>
              </p:nvSpPr>
              <p:spPr bwMode="auto">
                <a:xfrm>
                  <a:off x="2088610" y="4639718"/>
                  <a:ext cx="106968" cy="105949"/>
                </a:xfrm>
                <a:custGeom>
                  <a:avLst/>
                  <a:gdLst>
                    <a:gd name="T0" fmla="*/ 22 w 124"/>
                    <a:gd name="T1" fmla="*/ 22 h 123"/>
                    <a:gd name="T2" fmla="*/ 22 w 124"/>
                    <a:gd name="T3" fmla="*/ 102 h 123"/>
                    <a:gd name="T4" fmla="*/ 102 w 124"/>
                    <a:gd name="T5" fmla="*/ 102 h 123"/>
                    <a:gd name="T6" fmla="*/ 102 w 124"/>
                    <a:gd name="T7" fmla="*/ 22 h 123"/>
                    <a:gd name="T8" fmla="*/ 22 w 124"/>
                    <a:gd name="T9" fmla="*/ 22 h 123"/>
                  </a:gdLst>
                  <a:ahLst/>
                  <a:cxnLst>
                    <a:cxn ang="0">
                      <a:pos x="T0" y="T1"/>
                    </a:cxn>
                    <a:cxn ang="0">
                      <a:pos x="T2" y="T3"/>
                    </a:cxn>
                    <a:cxn ang="0">
                      <a:pos x="T4" y="T5"/>
                    </a:cxn>
                    <a:cxn ang="0">
                      <a:pos x="T6" y="T7"/>
                    </a:cxn>
                    <a:cxn ang="0">
                      <a:pos x="T8" y="T9"/>
                    </a:cxn>
                  </a:cxnLst>
                  <a:rect l="0" t="0" r="r" b="b"/>
                  <a:pathLst>
                    <a:path w="124" h="123">
                      <a:moveTo>
                        <a:pt x="22" y="22"/>
                      </a:moveTo>
                      <a:cubicBezTo>
                        <a:pt x="0" y="44"/>
                        <a:pt x="0" y="80"/>
                        <a:pt x="22" y="102"/>
                      </a:cubicBezTo>
                      <a:cubicBezTo>
                        <a:pt x="44" y="123"/>
                        <a:pt x="80" y="123"/>
                        <a:pt x="102" y="102"/>
                      </a:cubicBezTo>
                      <a:cubicBezTo>
                        <a:pt x="124" y="80"/>
                        <a:pt x="124" y="44"/>
                        <a:pt x="102" y="22"/>
                      </a:cubicBezTo>
                      <a:cubicBezTo>
                        <a:pt x="80" y="0"/>
                        <a:pt x="44" y="0"/>
                        <a:pt x="22" y="22"/>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8" name="Freeform 26">
                  <a:extLst>
                    <a:ext uri="{FF2B5EF4-FFF2-40B4-BE49-F238E27FC236}">
                      <a16:creationId xmlns:a16="http://schemas.microsoft.com/office/drawing/2014/main" id="{B6B3AC1E-0591-4511-A226-B2B287A831DF}"/>
                    </a:ext>
                  </a:extLst>
                </p:cNvPr>
                <p:cNvSpPr>
                  <a:spLocks noEditPoints="1"/>
                </p:cNvSpPr>
                <p:nvPr/>
              </p:nvSpPr>
              <p:spPr bwMode="auto">
                <a:xfrm>
                  <a:off x="1651572" y="4603044"/>
                  <a:ext cx="579662" cy="581700"/>
                </a:xfrm>
                <a:custGeom>
                  <a:avLst/>
                  <a:gdLst>
                    <a:gd name="T0" fmla="*/ 337 w 674"/>
                    <a:gd name="T1" fmla="*/ 675 h 675"/>
                    <a:gd name="T2" fmla="*/ 0 w 674"/>
                    <a:gd name="T3" fmla="*/ 338 h 675"/>
                    <a:gd name="T4" fmla="*/ 337 w 674"/>
                    <a:gd name="T5" fmla="*/ 0 h 675"/>
                    <a:gd name="T6" fmla="*/ 500 w 674"/>
                    <a:gd name="T7" fmla="*/ 42 h 675"/>
                    <a:gd name="T8" fmla="*/ 504 w 674"/>
                    <a:gd name="T9" fmla="*/ 47 h 675"/>
                    <a:gd name="T10" fmla="*/ 502 w 674"/>
                    <a:gd name="T11" fmla="*/ 54 h 675"/>
                    <a:gd name="T12" fmla="*/ 510 w 674"/>
                    <a:gd name="T13" fmla="*/ 165 h 675"/>
                    <a:gd name="T14" fmla="*/ 621 w 674"/>
                    <a:gd name="T15" fmla="*/ 173 h 675"/>
                    <a:gd name="T16" fmla="*/ 627 w 674"/>
                    <a:gd name="T17" fmla="*/ 171 h 675"/>
                    <a:gd name="T18" fmla="*/ 633 w 674"/>
                    <a:gd name="T19" fmla="*/ 175 h 675"/>
                    <a:gd name="T20" fmla="*/ 674 w 674"/>
                    <a:gd name="T21" fmla="*/ 338 h 675"/>
                    <a:gd name="T22" fmla="*/ 337 w 674"/>
                    <a:gd name="T23" fmla="*/ 675 h 675"/>
                    <a:gd name="T24" fmla="*/ 337 w 674"/>
                    <a:gd name="T25" fmla="*/ 16 h 675"/>
                    <a:gd name="T26" fmla="*/ 16 w 674"/>
                    <a:gd name="T27" fmla="*/ 338 h 675"/>
                    <a:gd name="T28" fmla="*/ 337 w 674"/>
                    <a:gd name="T29" fmla="*/ 659 h 675"/>
                    <a:gd name="T30" fmla="*/ 658 w 674"/>
                    <a:gd name="T31" fmla="*/ 338 h 675"/>
                    <a:gd name="T32" fmla="*/ 623 w 674"/>
                    <a:gd name="T33" fmla="*/ 191 h 675"/>
                    <a:gd name="T34" fmla="*/ 499 w 674"/>
                    <a:gd name="T35" fmla="*/ 176 h 675"/>
                    <a:gd name="T36" fmla="*/ 484 w 674"/>
                    <a:gd name="T37" fmla="*/ 52 h 675"/>
                    <a:gd name="T38" fmla="*/ 337 w 674"/>
                    <a:gd name="T39" fmla="*/ 16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4" h="675">
                      <a:moveTo>
                        <a:pt x="337" y="675"/>
                      </a:moveTo>
                      <a:cubicBezTo>
                        <a:pt x="151" y="675"/>
                        <a:pt x="0" y="523"/>
                        <a:pt x="0" y="338"/>
                      </a:cubicBezTo>
                      <a:cubicBezTo>
                        <a:pt x="0" y="152"/>
                        <a:pt x="151" y="0"/>
                        <a:pt x="337" y="0"/>
                      </a:cubicBezTo>
                      <a:cubicBezTo>
                        <a:pt x="394" y="0"/>
                        <a:pt x="450" y="15"/>
                        <a:pt x="500" y="42"/>
                      </a:cubicBezTo>
                      <a:cubicBezTo>
                        <a:pt x="502" y="43"/>
                        <a:pt x="503" y="45"/>
                        <a:pt x="504" y="47"/>
                      </a:cubicBezTo>
                      <a:cubicBezTo>
                        <a:pt x="504" y="50"/>
                        <a:pt x="504" y="52"/>
                        <a:pt x="502" y="54"/>
                      </a:cubicBezTo>
                      <a:cubicBezTo>
                        <a:pt x="477" y="87"/>
                        <a:pt x="480" y="135"/>
                        <a:pt x="510" y="165"/>
                      </a:cubicBezTo>
                      <a:cubicBezTo>
                        <a:pt x="540" y="194"/>
                        <a:pt x="587" y="198"/>
                        <a:pt x="621" y="173"/>
                      </a:cubicBezTo>
                      <a:cubicBezTo>
                        <a:pt x="623" y="171"/>
                        <a:pt x="625" y="171"/>
                        <a:pt x="627" y="171"/>
                      </a:cubicBezTo>
                      <a:cubicBezTo>
                        <a:pt x="630" y="172"/>
                        <a:pt x="632" y="173"/>
                        <a:pt x="633" y="175"/>
                      </a:cubicBezTo>
                      <a:cubicBezTo>
                        <a:pt x="660" y="225"/>
                        <a:pt x="674" y="281"/>
                        <a:pt x="674" y="338"/>
                      </a:cubicBezTo>
                      <a:cubicBezTo>
                        <a:pt x="674" y="523"/>
                        <a:pt x="523" y="675"/>
                        <a:pt x="337" y="675"/>
                      </a:cubicBezTo>
                      <a:close/>
                      <a:moveTo>
                        <a:pt x="337" y="16"/>
                      </a:moveTo>
                      <a:cubicBezTo>
                        <a:pt x="160" y="16"/>
                        <a:pt x="16" y="160"/>
                        <a:pt x="16" y="338"/>
                      </a:cubicBezTo>
                      <a:cubicBezTo>
                        <a:pt x="16" y="515"/>
                        <a:pt x="160" y="659"/>
                        <a:pt x="337" y="659"/>
                      </a:cubicBezTo>
                      <a:cubicBezTo>
                        <a:pt x="514" y="659"/>
                        <a:pt x="658" y="515"/>
                        <a:pt x="658" y="338"/>
                      </a:cubicBezTo>
                      <a:cubicBezTo>
                        <a:pt x="658" y="286"/>
                        <a:pt x="646" y="236"/>
                        <a:pt x="623" y="191"/>
                      </a:cubicBezTo>
                      <a:cubicBezTo>
                        <a:pt x="584" y="215"/>
                        <a:pt x="532" y="209"/>
                        <a:pt x="499" y="176"/>
                      </a:cubicBezTo>
                      <a:cubicBezTo>
                        <a:pt x="466" y="143"/>
                        <a:pt x="460" y="91"/>
                        <a:pt x="484" y="52"/>
                      </a:cubicBezTo>
                      <a:cubicBezTo>
                        <a:pt x="439" y="29"/>
                        <a:pt x="388" y="16"/>
                        <a:pt x="337" y="16"/>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99" name="Freeform 28">
                  <a:extLst>
                    <a:ext uri="{FF2B5EF4-FFF2-40B4-BE49-F238E27FC236}">
                      <a16:creationId xmlns:a16="http://schemas.microsoft.com/office/drawing/2014/main" id="{9A44A5AA-A485-42E6-87F5-3B47EE0E3A6C}"/>
                    </a:ext>
                  </a:extLst>
                </p:cNvPr>
                <p:cNvSpPr>
                  <a:spLocks/>
                </p:cNvSpPr>
                <p:nvPr/>
              </p:nvSpPr>
              <p:spPr bwMode="auto">
                <a:xfrm>
                  <a:off x="2134454" y="4492001"/>
                  <a:ext cx="207823" cy="207823"/>
                </a:xfrm>
                <a:custGeom>
                  <a:avLst/>
                  <a:gdLst>
                    <a:gd name="T0" fmla="*/ 9 w 242"/>
                    <a:gd name="T1" fmla="*/ 242 h 242"/>
                    <a:gd name="T2" fmla="*/ 3 w 242"/>
                    <a:gd name="T3" fmla="*/ 240 h 242"/>
                    <a:gd name="T4" fmla="*/ 3 w 242"/>
                    <a:gd name="T5" fmla="*/ 228 h 242"/>
                    <a:gd name="T6" fmla="*/ 228 w 242"/>
                    <a:gd name="T7" fmla="*/ 3 h 242"/>
                    <a:gd name="T8" fmla="*/ 239 w 242"/>
                    <a:gd name="T9" fmla="*/ 3 h 242"/>
                    <a:gd name="T10" fmla="*/ 239 w 242"/>
                    <a:gd name="T11" fmla="*/ 15 h 242"/>
                    <a:gd name="T12" fmla="*/ 15 w 242"/>
                    <a:gd name="T13" fmla="*/ 240 h 242"/>
                    <a:gd name="T14" fmla="*/ 9 w 242"/>
                    <a:gd name="T15" fmla="*/ 242 h 2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2" h="242">
                      <a:moveTo>
                        <a:pt x="9" y="242"/>
                      </a:moveTo>
                      <a:cubicBezTo>
                        <a:pt x="7" y="242"/>
                        <a:pt x="5" y="241"/>
                        <a:pt x="3" y="240"/>
                      </a:cubicBezTo>
                      <a:cubicBezTo>
                        <a:pt x="0" y="236"/>
                        <a:pt x="0" y="231"/>
                        <a:pt x="3" y="228"/>
                      </a:cubicBezTo>
                      <a:cubicBezTo>
                        <a:pt x="228" y="3"/>
                        <a:pt x="228" y="3"/>
                        <a:pt x="228" y="3"/>
                      </a:cubicBezTo>
                      <a:cubicBezTo>
                        <a:pt x="231" y="0"/>
                        <a:pt x="236" y="0"/>
                        <a:pt x="239" y="3"/>
                      </a:cubicBezTo>
                      <a:cubicBezTo>
                        <a:pt x="242" y="7"/>
                        <a:pt x="242" y="12"/>
                        <a:pt x="239" y="15"/>
                      </a:cubicBezTo>
                      <a:cubicBezTo>
                        <a:pt x="15" y="240"/>
                        <a:pt x="15" y="240"/>
                        <a:pt x="15" y="240"/>
                      </a:cubicBezTo>
                      <a:cubicBezTo>
                        <a:pt x="13" y="241"/>
                        <a:pt x="11" y="242"/>
                        <a:pt x="9" y="242"/>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0" name="Freeform 29">
                  <a:extLst>
                    <a:ext uri="{FF2B5EF4-FFF2-40B4-BE49-F238E27FC236}">
                      <a16:creationId xmlns:a16="http://schemas.microsoft.com/office/drawing/2014/main" id="{DD7780AE-9816-4CCA-98D3-6E02E150CBE5}"/>
                    </a:ext>
                  </a:extLst>
                </p:cNvPr>
                <p:cNvSpPr>
                  <a:spLocks noEditPoints="1"/>
                </p:cNvSpPr>
                <p:nvPr/>
              </p:nvSpPr>
              <p:spPr bwMode="auto">
                <a:xfrm>
                  <a:off x="3553555" y="4604063"/>
                  <a:ext cx="581700" cy="580681"/>
                </a:xfrm>
                <a:custGeom>
                  <a:avLst/>
                  <a:gdLst>
                    <a:gd name="T0" fmla="*/ 338 w 675"/>
                    <a:gd name="T1" fmla="*/ 674 h 674"/>
                    <a:gd name="T2" fmla="*/ 0 w 675"/>
                    <a:gd name="T3" fmla="*/ 337 h 674"/>
                    <a:gd name="T4" fmla="*/ 42 w 675"/>
                    <a:gd name="T5" fmla="*/ 174 h 674"/>
                    <a:gd name="T6" fmla="*/ 47 w 675"/>
                    <a:gd name="T7" fmla="*/ 170 h 674"/>
                    <a:gd name="T8" fmla="*/ 54 w 675"/>
                    <a:gd name="T9" fmla="*/ 172 h 674"/>
                    <a:gd name="T10" fmla="*/ 165 w 675"/>
                    <a:gd name="T11" fmla="*/ 164 h 674"/>
                    <a:gd name="T12" fmla="*/ 173 w 675"/>
                    <a:gd name="T13" fmla="*/ 53 h 674"/>
                    <a:gd name="T14" fmla="*/ 171 w 675"/>
                    <a:gd name="T15" fmla="*/ 47 h 674"/>
                    <a:gd name="T16" fmla="*/ 175 w 675"/>
                    <a:gd name="T17" fmla="*/ 41 h 674"/>
                    <a:gd name="T18" fmla="*/ 338 w 675"/>
                    <a:gd name="T19" fmla="*/ 0 h 674"/>
                    <a:gd name="T20" fmla="*/ 675 w 675"/>
                    <a:gd name="T21" fmla="*/ 337 h 674"/>
                    <a:gd name="T22" fmla="*/ 338 w 675"/>
                    <a:gd name="T23" fmla="*/ 674 h 674"/>
                    <a:gd name="T24" fmla="*/ 52 w 675"/>
                    <a:gd name="T25" fmla="*/ 190 h 674"/>
                    <a:gd name="T26" fmla="*/ 16 w 675"/>
                    <a:gd name="T27" fmla="*/ 337 h 674"/>
                    <a:gd name="T28" fmla="*/ 338 w 675"/>
                    <a:gd name="T29" fmla="*/ 658 h 674"/>
                    <a:gd name="T30" fmla="*/ 659 w 675"/>
                    <a:gd name="T31" fmla="*/ 337 h 674"/>
                    <a:gd name="T32" fmla="*/ 338 w 675"/>
                    <a:gd name="T33" fmla="*/ 16 h 674"/>
                    <a:gd name="T34" fmla="*/ 191 w 675"/>
                    <a:gd name="T35" fmla="*/ 51 h 674"/>
                    <a:gd name="T36" fmla="*/ 176 w 675"/>
                    <a:gd name="T37" fmla="*/ 175 h 674"/>
                    <a:gd name="T38" fmla="*/ 52 w 675"/>
                    <a:gd name="T39" fmla="*/ 190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5" h="674">
                      <a:moveTo>
                        <a:pt x="338" y="674"/>
                      </a:moveTo>
                      <a:cubicBezTo>
                        <a:pt x="152" y="674"/>
                        <a:pt x="0" y="523"/>
                        <a:pt x="0" y="337"/>
                      </a:cubicBezTo>
                      <a:cubicBezTo>
                        <a:pt x="0" y="280"/>
                        <a:pt x="15" y="224"/>
                        <a:pt x="42" y="174"/>
                      </a:cubicBezTo>
                      <a:cubicBezTo>
                        <a:pt x="43" y="172"/>
                        <a:pt x="45" y="171"/>
                        <a:pt x="47" y="170"/>
                      </a:cubicBezTo>
                      <a:cubicBezTo>
                        <a:pt x="50" y="170"/>
                        <a:pt x="52" y="170"/>
                        <a:pt x="54" y="172"/>
                      </a:cubicBezTo>
                      <a:cubicBezTo>
                        <a:pt x="87" y="197"/>
                        <a:pt x="135" y="194"/>
                        <a:pt x="165" y="164"/>
                      </a:cubicBezTo>
                      <a:cubicBezTo>
                        <a:pt x="194" y="134"/>
                        <a:pt x="198" y="87"/>
                        <a:pt x="173" y="53"/>
                      </a:cubicBezTo>
                      <a:cubicBezTo>
                        <a:pt x="171" y="51"/>
                        <a:pt x="171" y="49"/>
                        <a:pt x="171" y="47"/>
                      </a:cubicBezTo>
                      <a:cubicBezTo>
                        <a:pt x="172" y="44"/>
                        <a:pt x="173" y="42"/>
                        <a:pt x="175" y="41"/>
                      </a:cubicBezTo>
                      <a:cubicBezTo>
                        <a:pt x="225" y="14"/>
                        <a:pt x="281" y="0"/>
                        <a:pt x="338" y="0"/>
                      </a:cubicBezTo>
                      <a:cubicBezTo>
                        <a:pt x="523" y="0"/>
                        <a:pt x="675" y="151"/>
                        <a:pt x="675" y="337"/>
                      </a:cubicBezTo>
                      <a:cubicBezTo>
                        <a:pt x="675" y="523"/>
                        <a:pt x="523" y="674"/>
                        <a:pt x="338" y="674"/>
                      </a:cubicBezTo>
                      <a:close/>
                      <a:moveTo>
                        <a:pt x="52" y="190"/>
                      </a:moveTo>
                      <a:cubicBezTo>
                        <a:pt x="29" y="235"/>
                        <a:pt x="16" y="286"/>
                        <a:pt x="16" y="337"/>
                      </a:cubicBezTo>
                      <a:cubicBezTo>
                        <a:pt x="16" y="514"/>
                        <a:pt x="160" y="658"/>
                        <a:pt x="338" y="658"/>
                      </a:cubicBezTo>
                      <a:cubicBezTo>
                        <a:pt x="515" y="658"/>
                        <a:pt x="659" y="514"/>
                        <a:pt x="659" y="337"/>
                      </a:cubicBezTo>
                      <a:cubicBezTo>
                        <a:pt x="659" y="160"/>
                        <a:pt x="515" y="16"/>
                        <a:pt x="338" y="16"/>
                      </a:cubicBezTo>
                      <a:cubicBezTo>
                        <a:pt x="286" y="16"/>
                        <a:pt x="236" y="28"/>
                        <a:pt x="191" y="51"/>
                      </a:cubicBezTo>
                      <a:cubicBezTo>
                        <a:pt x="215" y="90"/>
                        <a:pt x="209" y="142"/>
                        <a:pt x="176" y="175"/>
                      </a:cubicBezTo>
                      <a:cubicBezTo>
                        <a:pt x="143" y="208"/>
                        <a:pt x="91" y="214"/>
                        <a:pt x="52" y="190"/>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1" name="Freeform 31">
                  <a:extLst>
                    <a:ext uri="{FF2B5EF4-FFF2-40B4-BE49-F238E27FC236}">
                      <a16:creationId xmlns:a16="http://schemas.microsoft.com/office/drawing/2014/main" id="{5DCDDB4F-3C7C-4667-93A4-271C80D6F7AD}"/>
                    </a:ext>
                  </a:extLst>
                </p:cNvPr>
                <p:cNvSpPr>
                  <a:spLocks/>
                </p:cNvSpPr>
                <p:nvPr/>
              </p:nvSpPr>
              <p:spPr bwMode="auto">
                <a:xfrm>
                  <a:off x="3442513" y="4492002"/>
                  <a:ext cx="208842" cy="207823"/>
                </a:xfrm>
                <a:custGeom>
                  <a:avLst/>
                  <a:gdLst>
                    <a:gd name="T0" fmla="*/ 234 w 243"/>
                    <a:gd name="T1" fmla="*/ 241 h 241"/>
                    <a:gd name="T2" fmla="*/ 228 w 243"/>
                    <a:gd name="T3" fmla="*/ 239 h 241"/>
                    <a:gd name="T4" fmla="*/ 3 w 243"/>
                    <a:gd name="T5" fmla="*/ 14 h 241"/>
                    <a:gd name="T6" fmla="*/ 3 w 243"/>
                    <a:gd name="T7" fmla="*/ 3 h 241"/>
                    <a:gd name="T8" fmla="*/ 15 w 243"/>
                    <a:gd name="T9" fmla="*/ 3 h 241"/>
                    <a:gd name="T10" fmla="*/ 240 w 243"/>
                    <a:gd name="T11" fmla="*/ 227 h 241"/>
                    <a:gd name="T12" fmla="*/ 240 w 243"/>
                    <a:gd name="T13" fmla="*/ 239 h 241"/>
                    <a:gd name="T14" fmla="*/ 234 w 243"/>
                    <a:gd name="T15" fmla="*/ 241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241">
                      <a:moveTo>
                        <a:pt x="234" y="241"/>
                      </a:moveTo>
                      <a:cubicBezTo>
                        <a:pt x="232" y="241"/>
                        <a:pt x="230" y="240"/>
                        <a:pt x="228" y="239"/>
                      </a:cubicBezTo>
                      <a:cubicBezTo>
                        <a:pt x="3" y="14"/>
                        <a:pt x="3" y="14"/>
                        <a:pt x="3" y="14"/>
                      </a:cubicBezTo>
                      <a:cubicBezTo>
                        <a:pt x="0" y="11"/>
                        <a:pt x="0" y="6"/>
                        <a:pt x="3" y="3"/>
                      </a:cubicBezTo>
                      <a:cubicBezTo>
                        <a:pt x="7" y="0"/>
                        <a:pt x="12" y="0"/>
                        <a:pt x="15" y="3"/>
                      </a:cubicBezTo>
                      <a:cubicBezTo>
                        <a:pt x="240" y="227"/>
                        <a:pt x="240" y="227"/>
                        <a:pt x="240" y="227"/>
                      </a:cubicBezTo>
                      <a:cubicBezTo>
                        <a:pt x="243" y="231"/>
                        <a:pt x="243" y="236"/>
                        <a:pt x="240" y="239"/>
                      </a:cubicBezTo>
                      <a:cubicBezTo>
                        <a:pt x="238" y="240"/>
                        <a:pt x="236" y="241"/>
                        <a:pt x="234" y="241"/>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2" name="Freeform 32">
                  <a:extLst>
                    <a:ext uri="{FF2B5EF4-FFF2-40B4-BE49-F238E27FC236}">
                      <a16:creationId xmlns:a16="http://schemas.microsoft.com/office/drawing/2014/main" id="{48A6CAFA-20FA-43BE-9F3D-931852FE6EAA}"/>
                    </a:ext>
                  </a:extLst>
                </p:cNvPr>
                <p:cNvSpPr>
                  <a:spLocks/>
                </p:cNvSpPr>
                <p:nvPr/>
              </p:nvSpPr>
              <p:spPr bwMode="auto">
                <a:xfrm>
                  <a:off x="3590230" y="4639719"/>
                  <a:ext cx="105949" cy="106968"/>
                </a:xfrm>
                <a:custGeom>
                  <a:avLst/>
                  <a:gdLst>
                    <a:gd name="T0" fmla="*/ 22 w 123"/>
                    <a:gd name="T1" fmla="*/ 102 h 124"/>
                    <a:gd name="T2" fmla="*/ 102 w 123"/>
                    <a:gd name="T3" fmla="*/ 102 h 124"/>
                    <a:gd name="T4" fmla="*/ 102 w 123"/>
                    <a:gd name="T5" fmla="*/ 22 h 124"/>
                    <a:gd name="T6" fmla="*/ 22 w 123"/>
                    <a:gd name="T7" fmla="*/ 22 h 124"/>
                    <a:gd name="T8" fmla="*/ 22 w 123"/>
                    <a:gd name="T9" fmla="*/ 102 h 124"/>
                  </a:gdLst>
                  <a:ahLst/>
                  <a:cxnLst>
                    <a:cxn ang="0">
                      <a:pos x="T0" y="T1"/>
                    </a:cxn>
                    <a:cxn ang="0">
                      <a:pos x="T2" y="T3"/>
                    </a:cxn>
                    <a:cxn ang="0">
                      <a:pos x="T4" y="T5"/>
                    </a:cxn>
                    <a:cxn ang="0">
                      <a:pos x="T6" y="T7"/>
                    </a:cxn>
                    <a:cxn ang="0">
                      <a:pos x="T8" y="T9"/>
                    </a:cxn>
                  </a:cxnLst>
                  <a:rect l="0" t="0" r="r" b="b"/>
                  <a:pathLst>
                    <a:path w="123" h="124">
                      <a:moveTo>
                        <a:pt x="22" y="102"/>
                      </a:moveTo>
                      <a:cubicBezTo>
                        <a:pt x="44" y="124"/>
                        <a:pt x="80" y="124"/>
                        <a:pt x="102" y="102"/>
                      </a:cubicBezTo>
                      <a:cubicBezTo>
                        <a:pt x="123" y="80"/>
                        <a:pt x="123" y="44"/>
                        <a:pt x="102" y="22"/>
                      </a:cubicBezTo>
                      <a:cubicBezTo>
                        <a:pt x="80" y="0"/>
                        <a:pt x="44" y="0"/>
                        <a:pt x="22" y="22"/>
                      </a:cubicBezTo>
                      <a:cubicBezTo>
                        <a:pt x="0" y="44"/>
                        <a:pt x="0" y="80"/>
                        <a:pt x="22" y="102"/>
                      </a:cubicBez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3" name="Freeform 33">
                  <a:extLst>
                    <a:ext uri="{FF2B5EF4-FFF2-40B4-BE49-F238E27FC236}">
                      <a16:creationId xmlns:a16="http://schemas.microsoft.com/office/drawing/2014/main" id="{D2179F2C-04D3-42B5-A147-B86633550FF6}"/>
                    </a:ext>
                  </a:extLst>
                </p:cNvPr>
                <p:cNvSpPr>
                  <a:spLocks noEditPoints="1"/>
                </p:cNvSpPr>
                <p:nvPr/>
              </p:nvSpPr>
              <p:spPr bwMode="auto">
                <a:xfrm>
                  <a:off x="3901963" y="3988746"/>
                  <a:ext cx="590868" cy="617356"/>
                </a:xfrm>
                <a:custGeom>
                  <a:avLst/>
                  <a:gdLst>
                    <a:gd name="T0" fmla="*/ 338 w 686"/>
                    <a:gd name="T1" fmla="*/ 687 h 716"/>
                    <a:gd name="T2" fmla="*/ 250 w 686"/>
                    <a:gd name="T3" fmla="*/ 675 h 716"/>
                    <a:gd name="T4" fmla="*/ 45 w 686"/>
                    <a:gd name="T5" fmla="*/ 518 h 716"/>
                    <a:gd name="T6" fmla="*/ 0 w 686"/>
                    <a:gd name="T7" fmla="*/ 357 h 716"/>
                    <a:gd name="T8" fmla="*/ 2 w 686"/>
                    <a:gd name="T9" fmla="*/ 350 h 716"/>
                    <a:gd name="T10" fmla="*/ 9 w 686"/>
                    <a:gd name="T11" fmla="*/ 348 h 716"/>
                    <a:gd name="T12" fmla="*/ 101 w 686"/>
                    <a:gd name="T13" fmla="*/ 286 h 716"/>
                    <a:gd name="T14" fmla="*/ 52 w 686"/>
                    <a:gd name="T15" fmla="*/ 186 h 716"/>
                    <a:gd name="T16" fmla="*/ 48 w 686"/>
                    <a:gd name="T17" fmla="*/ 181 h 716"/>
                    <a:gd name="T18" fmla="*/ 49 w 686"/>
                    <a:gd name="T19" fmla="*/ 175 h 716"/>
                    <a:gd name="T20" fmla="*/ 168 w 686"/>
                    <a:gd name="T21" fmla="*/ 57 h 716"/>
                    <a:gd name="T22" fmla="*/ 424 w 686"/>
                    <a:gd name="T23" fmla="*/ 24 h 716"/>
                    <a:gd name="T24" fmla="*/ 629 w 686"/>
                    <a:gd name="T25" fmla="*/ 181 h 716"/>
                    <a:gd name="T26" fmla="*/ 663 w 686"/>
                    <a:gd name="T27" fmla="*/ 437 h 716"/>
                    <a:gd name="T28" fmla="*/ 506 w 686"/>
                    <a:gd name="T29" fmla="*/ 642 h 716"/>
                    <a:gd name="T30" fmla="*/ 506 w 686"/>
                    <a:gd name="T31" fmla="*/ 642 h 716"/>
                    <a:gd name="T32" fmla="*/ 338 w 686"/>
                    <a:gd name="T33" fmla="*/ 687 h 716"/>
                    <a:gd name="T34" fmla="*/ 16 w 686"/>
                    <a:gd name="T35" fmla="*/ 365 h 716"/>
                    <a:gd name="T36" fmla="*/ 59 w 686"/>
                    <a:gd name="T37" fmla="*/ 510 h 716"/>
                    <a:gd name="T38" fmla="*/ 498 w 686"/>
                    <a:gd name="T39" fmla="*/ 628 h 716"/>
                    <a:gd name="T40" fmla="*/ 498 w 686"/>
                    <a:gd name="T41" fmla="*/ 628 h 716"/>
                    <a:gd name="T42" fmla="*/ 647 w 686"/>
                    <a:gd name="T43" fmla="*/ 433 h 716"/>
                    <a:gd name="T44" fmla="*/ 615 w 686"/>
                    <a:gd name="T45" fmla="*/ 189 h 716"/>
                    <a:gd name="T46" fmla="*/ 420 w 686"/>
                    <a:gd name="T47" fmla="*/ 39 h 716"/>
                    <a:gd name="T48" fmla="*/ 176 w 686"/>
                    <a:gd name="T49" fmla="*/ 71 h 716"/>
                    <a:gd name="T50" fmla="*/ 67 w 686"/>
                    <a:gd name="T51" fmla="*/ 176 h 716"/>
                    <a:gd name="T52" fmla="*/ 116 w 686"/>
                    <a:gd name="T53" fmla="*/ 290 h 716"/>
                    <a:gd name="T54" fmla="*/ 19 w 686"/>
                    <a:gd name="T55" fmla="*/ 365 h 716"/>
                    <a:gd name="T56" fmla="*/ 16 w 686"/>
                    <a:gd name="T57" fmla="*/ 365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6" h="716">
                      <a:moveTo>
                        <a:pt x="338" y="687"/>
                      </a:moveTo>
                      <a:cubicBezTo>
                        <a:pt x="308" y="687"/>
                        <a:pt x="279" y="683"/>
                        <a:pt x="250" y="675"/>
                      </a:cubicBezTo>
                      <a:cubicBezTo>
                        <a:pt x="163" y="652"/>
                        <a:pt x="90" y="596"/>
                        <a:pt x="45" y="518"/>
                      </a:cubicBezTo>
                      <a:cubicBezTo>
                        <a:pt x="17" y="469"/>
                        <a:pt x="1" y="413"/>
                        <a:pt x="0" y="357"/>
                      </a:cubicBezTo>
                      <a:cubicBezTo>
                        <a:pt x="0" y="354"/>
                        <a:pt x="1" y="352"/>
                        <a:pt x="2" y="350"/>
                      </a:cubicBezTo>
                      <a:cubicBezTo>
                        <a:pt x="4" y="349"/>
                        <a:pt x="6" y="348"/>
                        <a:pt x="9" y="348"/>
                      </a:cubicBezTo>
                      <a:cubicBezTo>
                        <a:pt x="50" y="354"/>
                        <a:pt x="90" y="327"/>
                        <a:pt x="101" y="286"/>
                      </a:cubicBezTo>
                      <a:cubicBezTo>
                        <a:pt x="112" y="246"/>
                        <a:pt x="91" y="203"/>
                        <a:pt x="52" y="186"/>
                      </a:cubicBezTo>
                      <a:cubicBezTo>
                        <a:pt x="50" y="185"/>
                        <a:pt x="48" y="184"/>
                        <a:pt x="48" y="181"/>
                      </a:cubicBezTo>
                      <a:cubicBezTo>
                        <a:pt x="47" y="179"/>
                        <a:pt x="47" y="177"/>
                        <a:pt x="49" y="175"/>
                      </a:cubicBezTo>
                      <a:cubicBezTo>
                        <a:pt x="78" y="126"/>
                        <a:pt x="119" y="86"/>
                        <a:pt x="168" y="57"/>
                      </a:cubicBezTo>
                      <a:cubicBezTo>
                        <a:pt x="246" y="12"/>
                        <a:pt x="337" y="0"/>
                        <a:pt x="424" y="24"/>
                      </a:cubicBezTo>
                      <a:cubicBezTo>
                        <a:pt x="511" y="47"/>
                        <a:pt x="584" y="103"/>
                        <a:pt x="629" y="181"/>
                      </a:cubicBezTo>
                      <a:cubicBezTo>
                        <a:pt x="674" y="259"/>
                        <a:pt x="686" y="350"/>
                        <a:pt x="663" y="437"/>
                      </a:cubicBezTo>
                      <a:cubicBezTo>
                        <a:pt x="639" y="524"/>
                        <a:pt x="584" y="596"/>
                        <a:pt x="506" y="642"/>
                      </a:cubicBezTo>
                      <a:cubicBezTo>
                        <a:pt x="506" y="642"/>
                        <a:pt x="506" y="642"/>
                        <a:pt x="506" y="642"/>
                      </a:cubicBezTo>
                      <a:cubicBezTo>
                        <a:pt x="454" y="672"/>
                        <a:pt x="396" y="687"/>
                        <a:pt x="338" y="687"/>
                      </a:cubicBezTo>
                      <a:close/>
                      <a:moveTo>
                        <a:pt x="16" y="365"/>
                      </a:moveTo>
                      <a:cubicBezTo>
                        <a:pt x="19" y="416"/>
                        <a:pt x="33" y="466"/>
                        <a:pt x="59" y="510"/>
                      </a:cubicBezTo>
                      <a:cubicBezTo>
                        <a:pt x="147" y="663"/>
                        <a:pt x="344" y="716"/>
                        <a:pt x="498" y="628"/>
                      </a:cubicBezTo>
                      <a:cubicBezTo>
                        <a:pt x="498" y="628"/>
                        <a:pt x="498" y="628"/>
                        <a:pt x="498" y="628"/>
                      </a:cubicBezTo>
                      <a:cubicBezTo>
                        <a:pt x="572" y="585"/>
                        <a:pt x="625" y="516"/>
                        <a:pt x="647" y="433"/>
                      </a:cubicBezTo>
                      <a:cubicBezTo>
                        <a:pt x="669" y="350"/>
                        <a:pt x="658" y="263"/>
                        <a:pt x="615" y="189"/>
                      </a:cubicBezTo>
                      <a:cubicBezTo>
                        <a:pt x="572" y="115"/>
                        <a:pt x="503" y="61"/>
                        <a:pt x="420" y="39"/>
                      </a:cubicBezTo>
                      <a:cubicBezTo>
                        <a:pt x="337" y="17"/>
                        <a:pt x="251" y="28"/>
                        <a:pt x="176" y="71"/>
                      </a:cubicBezTo>
                      <a:cubicBezTo>
                        <a:pt x="132" y="97"/>
                        <a:pt x="94" y="133"/>
                        <a:pt x="67" y="176"/>
                      </a:cubicBezTo>
                      <a:cubicBezTo>
                        <a:pt x="107" y="197"/>
                        <a:pt x="128" y="245"/>
                        <a:pt x="116" y="290"/>
                      </a:cubicBezTo>
                      <a:cubicBezTo>
                        <a:pt x="104" y="335"/>
                        <a:pt x="64" y="365"/>
                        <a:pt x="19" y="365"/>
                      </a:cubicBezTo>
                      <a:cubicBezTo>
                        <a:pt x="18" y="365"/>
                        <a:pt x="17" y="365"/>
                        <a:pt x="16" y="365"/>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4" name="Freeform 35">
                  <a:extLst>
                    <a:ext uri="{FF2B5EF4-FFF2-40B4-BE49-F238E27FC236}">
                      <a16:creationId xmlns:a16="http://schemas.microsoft.com/office/drawing/2014/main" id="{D0CDE948-173A-48DA-9619-A34F0F771D15}"/>
                    </a:ext>
                  </a:extLst>
                </p:cNvPr>
                <p:cNvSpPr>
                  <a:spLocks/>
                </p:cNvSpPr>
                <p:nvPr/>
              </p:nvSpPr>
              <p:spPr bwMode="auto">
                <a:xfrm>
                  <a:off x="3646260" y="4138500"/>
                  <a:ext cx="280153" cy="84555"/>
                </a:xfrm>
                <a:custGeom>
                  <a:avLst/>
                  <a:gdLst>
                    <a:gd name="T0" fmla="*/ 316 w 325"/>
                    <a:gd name="T1" fmla="*/ 99 h 99"/>
                    <a:gd name="T2" fmla="*/ 314 w 325"/>
                    <a:gd name="T3" fmla="*/ 99 h 99"/>
                    <a:gd name="T4" fmla="*/ 7 w 325"/>
                    <a:gd name="T5" fmla="*/ 17 h 99"/>
                    <a:gd name="T6" fmla="*/ 1 w 325"/>
                    <a:gd name="T7" fmla="*/ 7 h 99"/>
                    <a:gd name="T8" fmla="*/ 11 w 325"/>
                    <a:gd name="T9" fmla="*/ 1 h 99"/>
                    <a:gd name="T10" fmla="*/ 318 w 325"/>
                    <a:gd name="T11" fmla="*/ 84 h 99"/>
                    <a:gd name="T12" fmla="*/ 324 w 325"/>
                    <a:gd name="T13" fmla="*/ 93 h 99"/>
                    <a:gd name="T14" fmla="*/ 316 w 325"/>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5" h="99">
                      <a:moveTo>
                        <a:pt x="316" y="99"/>
                      </a:moveTo>
                      <a:cubicBezTo>
                        <a:pt x="315" y="99"/>
                        <a:pt x="315" y="99"/>
                        <a:pt x="314" y="99"/>
                      </a:cubicBezTo>
                      <a:cubicBezTo>
                        <a:pt x="7" y="17"/>
                        <a:pt x="7" y="17"/>
                        <a:pt x="7" y="17"/>
                      </a:cubicBezTo>
                      <a:cubicBezTo>
                        <a:pt x="3" y="16"/>
                        <a:pt x="0" y="11"/>
                        <a:pt x="1" y="7"/>
                      </a:cubicBezTo>
                      <a:cubicBezTo>
                        <a:pt x="2" y="3"/>
                        <a:pt x="7" y="0"/>
                        <a:pt x="11" y="1"/>
                      </a:cubicBezTo>
                      <a:cubicBezTo>
                        <a:pt x="318" y="84"/>
                        <a:pt x="318" y="84"/>
                        <a:pt x="318" y="84"/>
                      </a:cubicBezTo>
                      <a:cubicBezTo>
                        <a:pt x="322" y="85"/>
                        <a:pt x="325" y="89"/>
                        <a:pt x="324" y="93"/>
                      </a:cubicBezTo>
                      <a:cubicBezTo>
                        <a:pt x="323" y="97"/>
                        <a:pt x="320" y="99"/>
                        <a:pt x="316" y="99"/>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5" name="Freeform 36">
                  <a:extLst>
                    <a:ext uri="{FF2B5EF4-FFF2-40B4-BE49-F238E27FC236}">
                      <a16:creationId xmlns:a16="http://schemas.microsoft.com/office/drawing/2014/main" id="{5D118E13-5597-4F06-BB2B-5D531B832B7B}"/>
                    </a:ext>
                  </a:extLst>
                </p:cNvPr>
                <p:cNvSpPr>
                  <a:spLocks/>
                </p:cNvSpPr>
                <p:nvPr/>
              </p:nvSpPr>
              <p:spPr bwMode="auto">
                <a:xfrm>
                  <a:off x="3865288" y="4162949"/>
                  <a:ext cx="106968" cy="107986"/>
                </a:xfrm>
                <a:custGeom>
                  <a:avLst/>
                  <a:gdLst>
                    <a:gd name="T0" fmla="*/ 47 w 124"/>
                    <a:gd name="T1" fmla="*/ 117 h 125"/>
                    <a:gd name="T2" fmla="*/ 116 w 124"/>
                    <a:gd name="T3" fmla="*/ 77 h 125"/>
                    <a:gd name="T4" fmla="*/ 77 w 124"/>
                    <a:gd name="T5" fmla="*/ 8 h 125"/>
                    <a:gd name="T6" fmla="*/ 8 w 124"/>
                    <a:gd name="T7" fmla="*/ 48 h 125"/>
                    <a:gd name="T8" fmla="*/ 47 w 124"/>
                    <a:gd name="T9" fmla="*/ 117 h 125"/>
                  </a:gdLst>
                  <a:ahLst/>
                  <a:cxnLst>
                    <a:cxn ang="0">
                      <a:pos x="T0" y="T1"/>
                    </a:cxn>
                    <a:cxn ang="0">
                      <a:pos x="T2" y="T3"/>
                    </a:cxn>
                    <a:cxn ang="0">
                      <a:pos x="T4" y="T5"/>
                    </a:cxn>
                    <a:cxn ang="0">
                      <a:pos x="T6" y="T7"/>
                    </a:cxn>
                    <a:cxn ang="0">
                      <a:pos x="T8" y="T9"/>
                    </a:cxn>
                  </a:cxnLst>
                  <a:rect l="0" t="0" r="r" b="b"/>
                  <a:pathLst>
                    <a:path w="124" h="125">
                      <a:moveTo>
                        <a:pt x="47" y="117"/>
                      </a:moveTo>
                      <a:cubicBezTo>
                        <a:pt x="77" y="125"/>
                        <a:pt x="108" y="107"/>
                        <a:pt x="116" y="77"/>
                      </a:cubicBezTo>
                      <a:cubicBezTo>
                        <a:pt x="124" y="47"/>
                        <a:pt x="107" y="16"/>
                        <a:pt x="77" y="8"/>
                      </a:cubicBezTo>
                      <a:cubicBezTo>
                        <a:pt x="47" y="0"/>
                        <a:pt x="16" y="18"/>
                        <a:pt x="8" y="48"/>
                      </a:cubicBezTo>
                      <a:cubicBezTo>
                        <a:pt x="0" y="78"/>
                        <a:pt x="17" y="109"/>
                        <a:pt x="47" y="117"/>
                      </a:cubicBez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6" name="Freeform 37">
                  <a:extLst>
                    <a:ext uri="{FF2B5EF4-FFF2-40B4-BE49-F238E27FC236}">
                      <a16:creationId xmlns:a16="http://schemas.microsoft.com/office/drawing/2014/main" id="{EC71B34F-3D26-4235-A148-D5B096349748}"/>
                    </a:ext>
                  </a:extLst>
                </p:cNvPr>
                <p:cNvSpPr>
                  <a:spLocks/>
                </p:cNvSpPr>
                <p:nvPr/>
              </p:nvSpPr>
              <p:spPr bwMode="auto">
                <a:xfrm>
                  <a:off x="3554574" y="3695349"/>
                  <a:ext cx="107986" cy="107986"/>
                </a:xfrm>
                <a:custGeom>
                  <a:avLst/>
                  <a:gdLst>
                    <a:gd name="T0" fmla="*/ 117 w 125"/>
                    <a:gd name="T1" fmla="*/ 48 h 125"/>
                    <a:gd name="T2" fmla="*/ 77 w 125"/>
                    <a:gd name="T3" fmla="*/ 117 h 125"/>
                    <a:gd name="T4" fmla="*/ 8 w 125"/>
                    <a:gd name="T5" fmla="*/ 77 h 125"/>
                    <a:gd name="T6" fmla="*/ 48 w 125"/>
                    <a:gd name="T7" fmla="*/ 8 h 125"/>
                    <a:gd name="T8" fmla="*/ 117 w 125"/>
                    <a:gd name="T9" fmla="*/ 48 h 125"/>
                  </a:gdLst>
                  <a:ahLst/>
                  <a:cxnLst>
                    <a:cxn ang="0">
                      <a:pos x="T0" y="T1"/>
                    </a:cxn>
                    <a:cxn ang="0">
                      <a:pos x="T2" y="T3"/>
                    </a:cxn>
                    <a:cxn ang="0">
                      <a:pos x="T4" y="T5"/>
                    </a:cxn>
                    <a:cxn ang="0">
                      <a:pos x="T6" y="T7"/>
                    </a:cxn>
                    <a:cxn ang="0">
                      <a:pos x="T8" y="T9"/>
                    </a:cxn>
                  </a:cxnLst>
                  <a:rect l="0" t="0" r="r" b="b"/>
                  <a:pathLst>
                    <a:path w="125" h="125">
                      <a:moveTo>
                        <a:pt x="117" y="48"/>
                      </a:moveTo>
                      <a:cubicBezTo>
                        <a:pt x="125" y="78"/>
                        <a:pt x="107" y="109"/>
                        <a:pt x="77" y="117"/>
                      </a:cubicBezTo>
                      <a:cubicBezTo>
                        <a:pt x="47" y="125"/>
                        <a:pt x="16" y="107"/>
                        <a:pt x="8" y="77"/>
                      </a:cubicBezTo>
                      <a:cubicBezTo>
                        <a:pt x="0" y="47"/>
                        <a:pt x="18" y="16"/>
                        <a:pt x="48" y="8"/>
                      </a:cubicBezTo>
                      <a:cubicBezTo>
                        <a:pt x="78" y="0"/>
                        <a:pt x="109" y="18"/>
                        <a:pt x="117" y="48"/>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7" name="Freeform 38">
                  <a:extLst>
                    <a:ext uri="{FF2B5EF4-FFF2-40B4-BE49-F238E27FC236}">
                      <a16:creationId xmlns:a16="http://schemas.microsoft.com/office/drawing/2014/main" id="{4C2A304A-3FBA-4705-81BF-680E1ADBA04E}"/>
                    </a:ext>
                  </a:extLst>
                </p:cNvPr>
                <p:cNvSpPr>
                  <a:spLocks/>
                </p:cNvSpPr>
                <p:nvPr/>
              </p:nvSpPr>
              <p:spPr bwMode="auto">
                <a:xfrm>
                  <a:off x="3363051" y="3364259"/>
                  <a:ext cx="106968" cy="105949"/>
                </a:xfrm>
                <a:custGeom>
                  <a:avLst/>
                  <a:gdLst>
                    <a:gd name="T0" fmla="*/ 102 w 124"/>
                    <a:gd name="T1" fmla="*/ 22 h 124"/>
                    <a:gd name="T2" fmla="*/ 102 w 124"/>
                    <a:gd name="T3" fmla="*/ 102 h 124"/>
                    <a:gd name="T4" fmla="*/ 22 w 124"/>
                    <a:gd name="T5" fmla="*/ 102 h 124"/>
                    <a:gd name="T6" fmla="*/ 22 w 124"/>
                    <a:gd name="T7" fmla="*/ 22 h 124"/>
                    <a:gd name="T8" fmla="*/ 102 w 124"/>
                    <a:gd name="T9" fmla="*/ 22 h 124"/>
                  </a:gdLst>
                  <a:ahLst/>
                  <a:cxnLst>
                    <a:cxn ang="0">
                      <a:pos x="T0" y="T1"/>
                    </a:cxn>
                    <a:cxn ang="0">
                      <a:pos x="T2" y="T3"/>
                    </a:cxn>
                    <a:cxn ang="0">
                      <a:pos x="T4" y="T5"/>
                    </a:cxn>
                    <a:cxn ang="0">
                      <a:pos x="T6" y="T7"/>
                    </a:cxn>
                    <a:cxn ang="0">
                      <a:pos x="T8" y="T9"/>
                    </a:cxn>
                  </a:cxnLst>
                  <a:rect l="0" t="0" r="r" b="b"/>
                  <a:pathLst>
                    <a:path w="124" h="124">
                      <a:moveTo>
                        <a:pt x="102" y="22"/>
                      </a:moveTo>
                      <a:cubicBezTo>
                        <a:pt x="124" y="44"/>
                        <a:pt x="124" y="80"/>
                        <a:pt x="102" y="102"/>
                      </a:cubicBezTo>
                      <a:cubicBezTo>
                        <a:pt x="80" y="124"/>
                        <a:pt x="44" y="124"/>
                        <a:pt x="22" y="102"/>
                      </a:cubicBezTo>
                      <a:cubicBezTo>
                        <a:pt x="0" y="80"/>
                        <a:pt x="0" y="44"/>
                        <a:pt x="22" y="22"/>
                      </a:cubicBezTo>
                      <a:cubicBezTo>
                        <a:pt x="44" y="0"/>
                        <a:pt x="80" y="0"/>
                        <a:pt x="102" y="2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8" name="Freeform 39">
                  <a:extLst>
                    <a:ext uri="{FF2B5EF4-FFF2-40B4-BE49-F238E27FC236}">
                      <a16:creationId xmlns:a16="http://schemas.microsoft.com/office/drawing/2014/main" id="{73FB559F-E110-47B0-871A-E773C98050C5}"/>
                    </a:ext>
                  </a:extLst>
                </p:cNvPr>
                <p:cNvSpPr>
                  <a:spLocks/>
                </p:cNvSpPr>
                <p:nvPr/>
              </p:nvSpPr>
              <p:spPr bwMode="auto">
                <a:xfrm>
                  <a:off x="2315788" y="3364259"/>
                  <a:ext cx="106968" cy="105949"/>
                </a:xfrm>
                <a:custGeom>
                  <a:avLst/>
                  <a:gdLst>
                    <a:gd name="T0" fmla="*/ 22 w 124"/>
                    <a:gd name="T1" fmla="*/ 22 h 124"/>
                    <a:gd name="T2" fmla="*/ 102 w 124"/>
                    <a:gd name="T3" fmla="*/ 22 h 124"/>
                    <a:gd name="T4" fmla="*/ 102 w 124"/>
                    <a:gd name="T5" fmla="*/ 102 h 124"/>
                    <a:gd name="T6" fmla="*/ 22 w 124"/>
                    <a:gd name="T7" fmla="*/ 102 h 124"/>
                    <a:gd name="T8" fmla="*/ 22 w 124"/>
                    <a:gd name="T9" fmla="*/ 22 h 124"/>
                  </a:gdLst>
                  <a:ahLst/>
                  <a:cxnLst>
                    <a:cxn ang="0">
                      <a:pos x="T0" y="T1"/>
                    </a:cxn>
                    <a:cxn ang="0">
                      <a:pos x="T2" y="T3"/>
                    </a:cxn>
                    <a:cxn ang="0">
                      <a:pos x="T4" y="T5"/>
                    </a:cxn>
                    <a:cxn ang="0">
                      <a:pos x="T6" y="T7"/>
                    </a:cxn>
                    <a:cxn ang="0">
                      <a:pos x="T8" y="T9"/>
                    </a:cxn>
                  </a:cxnLst>
                  <a:rect l="0" t="0" r="r" b="b"/>
                  <a:pathLst>
                    <a:path w="124" h="124">
                      <a:moveTo>
                        <a:pt x="22" y="22"/>
                      </a:moveTo>
                      <a:cubicBezTo>
                        <a:pt x="44" y="0"/>
                        <a:pt x="80" y="0"/>
                        <a:pt x="102" y="22"/>
                      </a:cubicBezTo>
                      <a:cubicBezTo>
                        <a:pt x="124" y="44"/>
                        <a:pt x="124" y="80"/>
                        <a:pt x="102" y="102"/>
                      </a:cubicBezTo>
                      <a:cubicBezTo>
                        <a:pt x="80" y="124"/>
                        <a:pt x="44" y="124"/>
                        <a:pt x="22" y="102"/>
                      </a:cubicBezTo>
                      <a:cubicBezTo>
                        <a:pt x="0" y="80"/>
                        <a:pt x="0" y="44"/>
                        <a:pt x="22" y="2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09" name="Freeform 40">
                  <a:extLst>
                    <a:ext uri="{FF2B5EF4-FFF2-40B4-BE49-F238E27FC236}">
                      <a16:creationId xmlns:a16="http://schemas.microsoft.com/office/drawing/2014/main" id="{2BC17C38-01F2-49EA-92A1-2B4E78390C28}"/>
                    </a:ext>
                  </a:extLst>
                </p:cNvPr>
                <p:cNvSpPr>
                  <a:spLocks/>
                </p:cNvSpPr>
                <p:nvPr/>
              </p:nvSpPr>
              <p:spPr bwMode="auto">
                <a:xfrm>
                  <a:off x="2124266" y="3695349"/>
                  <a:ext cx="106968" cy="107986"/>
                </a:xfrm>
                <a:custGeom>
                  <a:avLst/>
                  <a:gdLst>
                    <a:gd name="T0" fmla="*/ 8 w 125"/>
                    <a:gd name="T1" fmla="*/ 48 h 125"/>
                    <a:gd name="T2" fmla="*/ 77 w 125"/>
                    <a:gd name="T3" fmla="*/ 8 h 125"/>
                    <a:gd name="T4" fmla="*/ 117 w 125"/>
                    <a:gd name="T5" fmla="*/ 77 h 125"/>
                    <a:gd name="T6" fmla="*/ 48 w 125"/>
                    <a:gd name="T7" fmla="*/ 117 h 125"/>
                    <a:gd name="T8" fmla="*/ 8 w 125"/>
                    <a:gd name="T9" fmla="*/ 48 h 125"/>
                  </a:gdLst>
                  <a:ahLst/>
                  <a:cxnLst>
                    <a:cxn ang="0">
                      <a:pos x="T0" y="T1"/>
                    </a:cxn>
                    <a:cxn ang="0">
                      <a:pos x="T2" y="T3"/>
                    </a:cxn>
                    <a:cxn ang="0">
                      <a:pos x="T4" y="T5"/>
                    </a:cxn>
                    <a:cxn ang="0">
                      <a:pos x="T6" y="T7"/>
                    </a:cxn>
                    <a:cxn ang="0">
                      <a:pos x="T8" y="T9"/>
                    </a:cxn>
                  </a:cxnLst>
                  <a:rect l="0" t="0" r="r" b="b"/>
                  <a:pathLst>
                    <a:path w="125" h="125">
                      <a:moveTo>
                        <a:pt x="8" y="48"/>
                      </a:moveTo>
                      <a:cubicBezTo>
                        <a:pt x="16" y="18"/>
                        <a:pt x="47" y="0"/>
                        <a:pt x="77" y="8"/>
                      </a:cubicBezTo>
                      <a:cubicBezTo>
                        <a:pt x="107" y="16"/>
                        <a:pt x="125" y="47"/>
                        <a:pt x="117" y="77"/>
                      </a:cubicBezTo>
                      <a:cubicBezTo>
                        <a:pt x="109" y="107"/>
                        <a:pt x="78" y="125"/>
                        <a:pt x="48" y="117"/>
                      </a:cubicBezTo>
                      <a:cubicBezTo>
                        <a:pt x="18" y="109"/>
                        <a:pt x="0" y="78"/>
                        <a:pt x="8" y="48"/>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0" name="Freeform 41">
                  <a:extLst>
                    <a:ext uri="{FF2B5EF4-FFF2-40B4-BE49-F238E27FC236}">
                      <a16:creationId xmlns:a16="http://schemas.microsoft.com/office/drawing/2014/main" id="{A3C252C6-2E91-4ED8-BA1D-AFF981FA826F}"/>
                    </a:ext>
                  </a:extLst>
                </p:cNvPr>
                <p:cNvSpPr>
                  <a:spLocks/>
                </p:cNvSpPr>
                <p:nvPr/>
              </p:nvSpPr>
              <p:spPr bwMode="auto">
                <a:xfrm>
                  <a:off x="2124267" y="4079414"/>
                  <a:ext cx="106968" cy="107986"/>
                </a:xfrm>
                <a:custGeom>
                  <a:avLst/>
                  <a:gdLst>
                    <a:gd name="T0" fmla="*/ 8 w 125"/>
                    <a:gd name="T1" fmla="*/ 77 h 125"/>
                    <a:gd name="T2" fmla="*/ 48 w 125"/>
                    <a:gd name="T3" fmla="*/ 8 h 125"/>
                    <a:gd name="T4" fmla="*/ 117 w 125"/>
                    <a:gd name="T5" fmla="*/ 48 h 125"/>
                    <a:gd name="T6" fmla="*/ 77 w 125"/>
                    <a:gd name="T7" fmla="*/ 117 h 125"/>
                    <a:gd name="T8" fmla="*/ 8 w 125"/>
                    <a:gd name="T9" fmla="*/ 77 h 125"/>
                  </a:gdLst>
                  <a:ahLst/>
                  <a:cxnLst>
                    <a:cxn ang="0">
                      <a:pos x="T0" y="T1"/>
                    </a:cxn>
                    <a:cxn ang="0">
                      <a:pos x="T2" y="T3"/>
                    </a:cxn>
                    <a:cxn ang="0">
                      <a:pos x="T4" y="T5"/>
                    </a:cxn>
                    <a:cxn ang="0">
                      <a:pos x="T6" y="T7"/>
                    </a:cxn>
                    <a:cxn ang="0">
                      <a:pos x="T8" y="T9"/>
                    </a:cxn>
                  </a:cxnLst>
                  <a:rect l="0" t="0" r="r" b="b"/>
                  <a:pathLst>
                    <a:path w="125" h="125">
                      <a:moveTo>
                        <a:pt x="8" y="77"/>
                      </a:moveTo>
                      <a:cubicBezTo>
                        <a:pt x="0" y="47"/>
                        <a:pt x="18" y="16"/>
                        <a:pt x="48" y="8"/>
                      </a:cubicBezTo>
                      <a:cubicBezTo>
                        <a:pt x="78" y="0"/>
                        <a:pt x="109" y="18"/>
                        <a:pt x="117" y="48"/>
                      </a:cubicBezTo>
                      <a:cubicBezTo>
                        <a:pt x="125" y="78"/>
                        <a:pt x="107" y="109"/>
                        <a:pt x="77" y="117"/>
                      </a:cubicBezTo>
                      <a:cubicBezTo>
                        <a:pt x="47" y="125"/>
                        <a:pt x="16" y="107"/>
                        <a:pt x="8" y="77"/>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1" name="Freeform 42">
                  <a:extLst>
                    <a:ext uri="{FF2B5EF4-FFF2-40B4-BE49-F238E27FC236}">
                      <a16:creationId xmlns:a16="http://schemas.microsoft.com/office/drawing/2014/main" id="{C53E61BF-B354-4B89-AA1E-C220201A1832}"/>
                    </a:ext>
                  </a:extLst>
                </p:cNvPr>
                <p:cNvSpPr>
                  <a:spLocks/>
                </p:cNvSpPr>
                <p:nvPr/>
              </p:nvSpPr>
              <p:spPr bwMode="auto">
                <a:xfrm>
                  <a:off x="2315789" y="4412540"/>
                  <a:ext cx="106968" cy="106968"/>
                </a:xfrm>
                <a:custGeom>
                  <a:avLst/>
                  <a:gdLst>
                    <a:gd name="T0" fmla="*/ 22 w 124"/>
                    <a:gd name="T1" fmla="*/ 102 h 124"/>
                    <a:gd name="T2" fmla="*/ 22 w 124"/>
                    <a:gd name="T3" fmla="*/ 22 h 124"/>
                    <a:gd name="T4" fmla="*/ 102 w 124"/>
                    <a:gd name="T5" fmla="*/ 22 h 124"/>
                    <a:gd name="T6" fmla="*/ 102 w 124"/>
                    <a:gd name="T7" fmla="*/ 102 h 124"/>
                    <a:gd name="T8" fmla="*/ 22 w 124"/>
                    <a:gd name="T9" fmla="*/ 102 h 124"/>
                  </a:gdLst>
                  <a:ahLst/>
                  <a:cxnLst>
                    <a:cxn ang="0">
                      <a:pos x="T0" y="T1"/>
                    </a:cxn>
                    <a:cxn ang="0">
                      <a:pos x="T2" y="T3"/>
                    </a:cxn>
                    <a:cxn ang="0">
                      <a:pos x="T4" y="T5"/>
                    </a:cxn>
                    <a:cxn ang="0">
                      <a:pos x="T6" y="T7"/>
                    </a:cxn>
                    <a:cxn ang="0">
                      <a:pos x="T8" y="T9"/>
                    </a:cxn>
                  </a:cxnLst>
                  <a:rect l="0" t="0" r="r" b="b"/>
                  <a:pathLst>
                    <a:path w="124" h="124">
                      <a:moveTo>
                        <a:pt x="22" y="102"/>
                      </a:moveTo>
                      <a:cubicBezTo>
                        <a:pt x="0" y="80"/>
                        <a:pt x="0" y="44"/>
                        <a:pt x="22" y="22"/>
                      </a:cubicBezTo>
                      <a:cubicBezTo>
                        <a:pt x="44" y="0"/>
                        <a:pt x="80" y="0"/>
                        <a:pt x="102" y="22"/>
                      </a:cubicBezTo>
                      <a:cubicBezTo>
                        <a:pt x="124" y="44"/>
                        <a:pt x="124" y="80"/>
                        <a:pt x="102" y="102"/>
                      </a:cubicBezTo>
                      <a:cubicBezTo>
                        <a:pt x="80" y="124"/>
                        <a:pt x="44" y="124"/>
                        <a:pt x="22" y="10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2" name="Freeform 43">
                  <a:extLst>
                    <a:ext uri="{FF2B5EF4-FFF2-40B4-BE49-F238E27FC236}">
                      <a16:creationId xmlns:a16="http://schemas.microsoft.com/office/drawing/2014/main" id="{5703E435-AEC5-4B1B-9294-7B152FC27FC0}"/>
                    </a:ext>
                  </a:extLst>
                </p:cNvPr>
                <p:cNvSpPr>
                  <a:spLocks/>
                </p:cNvSpPr>
                <p:nvPr/>
              </p:nvSpPr>
              <p:spPr bwMode="auto">
                <a:xfrm>
                  <a:off x="3363052" y="4412540"/>
                  <a:ext cx="106968" cy="106968"/>
                </a:xfrm>
                <a:custGeom>
                  <a:avLst/>
                  <a:gdLst>
                    <a:gd name="T0" fmla="*/ 102 w 124"/>
                    <a:gd name="T1" fmla="*/ 102 h 124"/>
                    <a:gd name="T2" fmla="*/ 22 w 124"/>
                    <a:gd name="T3" fmla="*/ 102 h 124"/>
                    <a:gd name="T4" fmla="*/ 22 w 124"/>
                    <a:gd name="T5" fmla="*/ 22 h 124"/>
                    <a:gd name="T6" fmla="*/ 102 w 124"/>
                    <a:gd name="T7" fmla="*/ 22 h 124"/>
                    <a:gd name="T8" fmla="*/ 102 w 124"/>
                    <a:gd name="T9" fmla="*/ 102 h 124"/>
                  </a:gdLst>
                  <a:ahLst/>
                  <a:cxnLst>
                    <a:cxn ang="0">
                      <a:pos x="T0" y="T1"/>
                    </a:cxn>
                    <a:cxn ang="0">
                      <a:pos x="T2" y="T3"/>
                    </a:cxn>
                    <a:cxn ang="0">
                      <a:pos x="T4" y="T5"/>
                    </a:cxn>
                    <a:cxn ang="0">
                      <a:pos x="T6" y="T7"/>
                    </a:cxn>
                    <a:cxn ang="0">
                      <a:pos x="T8" y="T9"/>
                    </a:cxn>
                  </a:cxnLst>
                  <a:rect l="0" t="0" r="r" b="b"/>
                  <a:pathLst>
                    <a:path w="124" h="124">
                      <a:moveTo>
                        <a:pt x="102" y="102"/>
                      </a:moveTo>
                      <a:cubicBezTo>
                        <a:pt x="80" y="124"/>
                        <a:pt x="44" y="124"/>
                        <a:pt x="22" y="102"/>
                      </a:cubicBezTo>
                      <a:cubicBezTo>
                        <a:pt x="0" y="80"/>
                        <a:pt x="0" y="44"/>
                        <a:pt x="22" y="22"/>
                      </a:cubicBezTo>
                      <a:cubicBezTo>
                        <a:pt x="44" y="0"/>
                        <a:pt x="80" y="0"/>
                        <a:pt x="102" y="22"/>
                      </a:cubicBezTo>
                      <a:cubicBezTo>
                        <a:pt x="124" y="44"/>
                        <a:pt x="124" y="80"/>
                        <a:pt x="102" y="102"/>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3" name="Freeform 44">
                  <a:extLst>
                    <a:ext uri="{FF2B5EF4-FFF2-40B4-BE49-F238E27FC236}">
                      <a16:creationId xmlns:a16="http://schemas.microsoft.com/office/drawing/2014/main" id="{D1485C45-0155-4A48-9F6C-3AEAA1209D45}"/>
                    </a:ext>
                  </a:extLst>
                </p:cNvPr>
                <p:cNvSpPr>
                  <a:spLocks/>
                </p:cNvSpPr>
                <p:nvPr/>
              </p:nvSpPr>
              <p:spPr bwMode="auto">
                <a:xfrm>
                  <a:off x="3554575" y="4079414"/>
                  <a:ext cx="107986" cy="107986"/>
                </a:xfrm>
                <a:custGeom>
                  <a:avLst/>
                  <a:gdLst>
                    <a:gd name="T0" fmla="*/ 117 w 125"/>
                    <a:gd name="T1" fmla="*/ 77 h 125"/>
                    <a:gd name="T2" fmla="*/ 48 w 125"/>
                    <a:gd name="T3" fmla="*/ 117 h 125"/>
                    <a:gd name="T4" fmla="*/ 8 w 125"/>
                    <a:gd name="T5" fmla="*/ 48 h 125"/>
                    <a:gd name="T6" fmla="*/ 77 w 125"/>
                    <a:gd name="T7" fmla="*/ 8 h 125"/>
                    <a:gd name="T8" fmla="*/ 117 w 125"/>
                    <a:gd name="T9" fmla="*/ 77 h 125"/>
                  </a:gdLst>
                  <a:ahLst/>
                  <a:cxnLst>
                    <a:cxn ang="0">
                      <a:pos x="T0" y="T1"/>
                    </a:cxn>
                    <a:cxn ang="0">
                      <a:pos x="T2" y="T3"/>
                    </a:cxn>
                    <a:cxn ang="0">
                      <a:pos x="T4" y="T5"/>
                    </a:cxn>
                    <a:cxn ang="0">
                      <a:pos x="T6" y="T7"/>
                    </a:cxn>
                    <a:cxn ang="0">
                      <a:pos x="T8" y="T9"/>
                    </a:cxn>
                  </a:cxnLst>
                  <a:rect l="0" t="0" r="r" b="b"/>
                  <a:pathLst>
                    <a:path w="125" h="125">
                      <a:moveTo>
                        <a:pt x="117" y="77"/>
                      </a:moveTo>
                      <a:cubicBezTo>
                        <a:pt x="109" y="107"/>
                        <a:pt x="78" y="125"/>
                        <a:pt x="48" y="117"/>
                      </a:cubicBezTo>
                      <a:cubicBezTo>
                        <a:pt x="18" y="109"/>
                        <a:pt x="0" y="78"/>
                        <a:pt x="8" y="48"/>
                      </a:cubicBezTo>
                      <a:cubicBezTo>
                        <a:pt x="16" y="18"/>
                        <a:pt x="47" y="0"/>
                        <a:pt x="77" y="8"/>
                      </a:cubicBezTo>
                      <a:cubicBezTo>
                        <a:pt x="107" y="16"/>
                        <a:pt x="125" y="47"/>
                        <a:pt x="117" y="77"/>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4" name="Freeform 45">
                  <a:extLst>
                    <a:ext uri="{FF2B5EF4-FFF2-40B4-BE49-F238E27FC236}">
                      <a16:creationId xmlns:a16="http://schemas.microsoft.com/office/drawing/2014/main" id="{503D4E38-BCF2-4A1E-91DC-F9AD491DF331}"/>
                    </a:ext>
                  </a:extLst>
                </p:cNvPr>
                <p:cNvSpPr>
                  <a:spLocks noEditPoints="1"/>
                </p:cNvSpPr>
                <p:nvPr/>
              </p:nvSpPr>
              <p:spPr bwMode="auto">
                <a:xfrm>
                  <a:off x="2145659" y="3193110"/>
                  <a:ext cx="1494489" cy="1496527"/>
                </a:xfrm>
                <a:custGeom>
                  <a:avLst/>
                  <a:gdLst>
                    <a:gd name="T0" fmla="*/ 326 w 1736"/>
                    <a:gd name="T1" fmla="*/ 1546 h 1736"/>
                    <a:gd name="T2" fmla="*/ 325 w 1736"/>
                    <a:gd name="T3" fmla="*/ 1535 h 1736"/>
                    <a:gd name="T4" fmla="*/ 201 w 1736"/>
                    <a:gd name="T5" fmla="*/ 1411 h 1736"/>
                    <a:gd name="T6" fmla="*/ 190 w 1736"/>
                    <a:gd name="T7" fmla="*/ 1410 h 1736"/>
                    <a:gd name="T8" fmla="*/ 60 w 1736"/>
                    <a:gd name="T9" fmla="*/ 1178 h 1736"/>
                    <a:gd name="T10" fmla="*/ 122 w 1736"/>
                    <a:gd name="T11" fmla="*/ 1068 h 1736"/>
                    <a:gd name="T12" fmla="*/ 13 w 1736"/>
                    <a:gd name="T13" fmla="*/ 1003 h 1736"/>
                    <a:gd name="T14" fmla="*/ 0 w 1736"/>
                    <a:gd name="T15" fmla="*/ 868 h 1736"/>
                    <a:gd name="T16" fmla="*/ 13 w 1736"/>
                    <a:gd name="T17" fmla="*/ 733 h 1736"/>
                    <a:gd name="T18" fmla="*/ 122 w 1736"/>
                    <a:gd name="T19" fmla="*/ 668 h 1736"/>
                    <a:gd name="T20" fmla="*/ 60 w 1736"/>
                    <a:gd name="T21" fmla="*/ 558 h 1736"/>
                    <a:gd name="T22" fmla="*/ 190 w 1736"/>
                    <a:gd name="T23" fmla="*/ 326 h 1736"/>
                    <a:gd name="T24" fmla="*/ 201 w 1736"/>
                    <a:gd name="T25" fmla="*/ 325 h 1736"/>
                    <a:gd name="T26" fmla="*/ 325 w 1736"/>
                    <a:gd name="T27" fmla="*/ 201 h 1736"/>
                    <a:gd name="T28" fmla="*/ 326 w 1736"/>
                    <a:gd name="T29" fmla="*/ 190 h 1736"/>
                    <a:gd name="T30" fmla="*/ 1410 w 1736"/>
                    <a:gd name="T31" fmla="*/ 190 h 1736"/>
                    <a:gd name="T32" fmla="*/ 1411 w 1736"/>
                    <a:gd name="T33" fmla="*/ 201 h 1736"/>
                    <a:gd name="T34" fmla="*/ 1535 w 1736"/>
                    <a:gd name="T35" fmla="*/ 325 h 1736"/>
                    <a:gd name="T36" fmla="*/ 1546 w 1736"/>
                    <a:gd name="T37" fmla="*/ 326 h 1736"/>
                    <a:gd name="T38" fmla="*/ 1676 w 1736"/>
                    <a:gd name="T39" fmla="*/ 558 h 1736"/>
                    <a:gd name="T40" fmla="*/ 1614 w 1736"/>
                    <a:gd name="T41" fmla="*/ 668 h 1736"/>
                    <a:gd name="T42" fmla="*/ 1723 w 1736"/>
                    <a:gd name="T43" fmla="*/ 733 h 1736"/>
                    <a:gd name="T44" fmla="*/ 1736 w 1736"/>
                    <a:gd name="T45" fmla="*/ 868 h 1736"/>
                    <a:gd name="T46" fmla="*/ 1723 w 1736"/>
                    <a:gd name="T47" fmla="*/ 1003 h 1736"/>
                    <a:gd name="T48" fmla="*/ 1614 w 1736"/>
                    <a:gd name="T49" fmla="*/ 1068 h 1736"/>
                    <a:gd name="T50" fmla="*/ 1676 w 1736"/>
                    <a:gd name="T51" fmla="*/ 1178 h 1736"/>
                    <a:gd name="T52" fmla="*/ 1546 w 1736"/>
                    <a:gd name="T53" fmla="*/ 1410 h 1736"/>
                    <a:gd name="T54" fmla="*/ 1535 w 1736"/>
                    <a:gd name="T55" fmla="*/ 1411 h 1736"/>
                    <a:gd name="T56" fmla="*/ 1414 w 1736"/>
                    <a:gd name="T57" fmla="*/ 1414 h 1736"/>
                    <a:gd name="T58" fmla="*/ 1413 w 1736"/>
                    <a:gd name="T59" fmla="*/ 1541 h 1736"/>
                    <a:gd name="T60" fmla="*/ 868 w 1736"/>
                    <a:gd name="T61" fmla="*/ 1736 h 1736"/>
                    <a:gd name="T62" fmla="*/ 868 w 1736"/>
                    <a:gd name="T63" fmla="*/ 1720 h 1736"/>
                    <a:gd name="T64" fmla="*/ 1403 w 1736"/>
                    <a:gd name="T65" fmla="*/ 1403 h 1736"/>
                    <a:gd name="T66" fmla="*/ 1403 w 1736"/>
                    <a:gd name="T67" fmla="*/ 1403 h 1736"/>
                    <a:gd name="T68" fmla="*/ 1658 w 1736"/>
                    <a:gd name="T69" fmla="*/ 1186 h 1736"/>
                    <a:gd name="T70" fmla="*/ 1712 w 1736"/>
                    <a:gd name="T71" fmla="*/ 987 h 1736"/>
                    <a:gd name="T72" fmla="*/ 1712 w 1736"/>
                    <a:gd name="T73" fmla="*/ 749 h 1736"/>
                    <a:gd name="T74" fmla="*/ 1658 w 1736"/>
                    <a:gd name="T75" fmla="*/ 550 h 1736"/>
                    <a:gd name="T76" fmla="*/ 1403 w 1736"/>
                    <a:gd name="T77" fmla="*/ 333 h 1736"/>
                    <a:gd name="T78" fmla="*/ 868 w 1736"/>
                    <a:gd name="T79" fmla="*/ 16 h 1736"/>
                    <a:gd name="T80" fmla="*/ 333 w 1736"/>
                    <a:gd name="T81" fmla="*/ 333 h 1736"/>
                    <a:gd name="T82" fmla="*/ 78 w 1736"/>
                    <a:gd name="T83" fmla="*/ 550 h 1736"/>
                    <a:gd name="T84" fmla="*/ 24 w 1736"/>
                    <a:gd name="T85" fmla="*/ 749 h 1736"/>
                    <a:gd name="T86" fmla="*/ 24 w 1736"/>
                    <a:gd name="T87" fmla="*/ 987 h 1736"/>
                    <a:gd name="T88" fmla="*/ 78 w 1736"/>
                    <a:gd name="T89" fmla="*/ 1186 h 1736"/>
                    <a:gd name="T90" fmla="*/ 333 w 1736"/>
                    <a:gd name="T91" fmla="*/ 1403 h 1736"/>
                    <a:gd name="T92" fmla="*/ 1408 w 1736"/>
                    <a:gd name="T93" fmla="*/ 1408 h 1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6" h="1736">
                      <a:moveTo>
                        <a:pt x="868" y="1736"/>
                      </a:moveTo>
                      <a:cubicBezTo>
                        <a:pt x="669" y="1736"/>
                        <a:pt x="482" y="1670"/>
                        <a:pt x="326" y="1546"/>
                      </a:cubicBezTo>
                      <a:cubicBezTo>
                        <a:pt x="325" y="1545"/>
                        <a:pt x="324" y="1543"/>
                        <a:pt x="323" y="1541"/>
                      </a:cubicBezTo>
                      <a:cubicBezTo>
                        <a:pt x="323" y="1538"/>
                        <a:pt x="324" y="1536"/>
                        <a:pt x="325" y="1535"/>
                      </a:cubicBezTo>
                      <a:cubicBezTo>
                        <a:pt x="357" y="1500"/>
                        <a:pt x="355" y="1447"/>
                        <a:pt x="322" y="1414"/>
                      </a:cubicBezTo>
                      <a:cubicBezTo>
                        <a:pt x="289" y="1381"/>
                        <a:pt x="236" y="1379"/>
                        <a:pt x="201" y="1411"/>
                      </a:cubicBezTo>
                      <a:cubicBezTo>
                        <a:pt x="200" y="1412"/>
                        <a:pt x="198" y="1413"/>
                        <a:pt x="195" y="1413"/>
                      </a:cubicBezTo>
                      <a:cubicBezTo>
                        <a:pt x="193" y="1412"/>
                        <a:pt x="191" y="1411"/>
                        <a:pt x="190" y="1410"/>
                      </a:cubicBezTo>
                      <a:cubicBezTo>
                        <a:pt x="135" y="1341"/>
                        <a:pt x="91" y="1266"/>
                        <a:pt x="60" y="1185"/>
                      </a:cubicBezTo>
                      <a:cubicBezTo>
                        <a:pt x="59" y="1183"/>
                        <a:pt x="59" y="1180"/>
                        <a:pt x="60" y="1178"/>
                      </a:cubicBezTo>
                      <a:cubicBezTo>
                        <a:pt x="61" y="1176"/>
                        <a:pt x="63" y="1175"/>
                        <a:pt x="65" y="1174"/>
                      </a:cubicBezTo>
                      <a:cubicBezTo>
                        <a:pt x="109" y="1160"/>
                        <a:pt x="134" y="1113"/>
                        <a:pt x="122" y="1068"/>
                      </a:cubicBezTo>
                      <a:cubicBezTo>
                        <a:pt x="110" y="1023"/>
                        <a:pt x="65" y="995"/>
                        <a:pt x="19" y="1004"/>
                      </a:cubicBezTo>
                      <a:cubicBezTo>
                        <a:pt x="17" y="1005"/>
                        <a:pt x="15" y="1004"/>
                        <a:pt x="13" y="1003"/>
                      </a:cubicBezTo>
                      <a:cubicBezTo>
                        <a:pt x="11" y="1002"/>
                        <a:pt x="10" y="1000"/>
                        <a:pt x="10" y="998"/>
                      </a:cubicBezTo>
                      <a:cubicBezTo>
                        <a:pt x="3" y="955"/>
                        <a:pt x="0" y="911"/>
                        <a:pt x="0" y="868"/>
                      </a:cubicBezTo>
                      <a:cubicBezTo>
                        <a:pt x="0" y="825"/>
                        <a:pt x="3" y="781"/>
                        <a:pt x="10" y="738"/>
                      </a:cubicBezTo>
                      <a:cubicBezTo>
                        <a:pt x="10" y="736"/>
                        <a:pt x="11" y="734"/>
                        <a:pt x="13" y="733"/>
                      </a:cubicBezTo>
                      <a:cubicBezTo>
                        <a:pt x="15" y="732"/>
                        <a:pt x="17" y="731"/>
                        <a:pt x="19" y="732"/>
                      </a:cubicBezTo>
                      <a:cubicBezTo>
                        <a:pt x="65" y="741"/>
                        <a:pt x="110" y="713"/>
                        <a:pt x="122" y="668"/>
                      </a:cubicBezTo>
                      <a:cubicBezTo>
                        <a:pt x="134" y="623"/>
                        <a:pt x="109" y="576"/>
                        <a:pt x="65" y="562"/>
                      </a:cubicBezTo>
                      <a:cubicBezTo>
                        <a:pt x="63" y="561"/>
                        <a:pt x="61" y="560"/>
                        <a:pt x="60" y="558"/>
                      </a:cubicBezTo>
                      <a:cubicBezTo>
                        <a:pt x="59" y="556"/>
                        <a:pt x="59" y="553"/>
                        <a:pt x="60" y="551"/>
                      </a:cubicBezTo>
                      <a:cubicBezTo>
                        <a:pt x="91" y="470"/>
                        <a:pt x="135" y="395"/>
                        <a:pt x="190" y="326"/>
                      </a:cubicBezTo>
                      <a:cubicBezTo>
                        <a:pt x="191" y="325"/>
                        <a:pt x="193" y="324"/>
                        <a:pt x="195" y="323"/>
                      </a:cubicBezTo>
                      <a:cubicBezTo>
                        <a:pt x="197" y="323"/>
                        <a:pt x="200" y="324"/>
                        <a:pt x="201" y="325"/>
                      </a:cubicBezTo>
                      <a:cubicBezTo>
                        <a:pt x="236" y="357"/>
                        <a:pt x="289" y="355"/>
                        <a:pt x="322" y="322"/>
                      </a:cubicBezTo>
                      <a:cubicBezTo>
                        <a:pt x="355" y="289"/>
                        <a:pt x="357" y="236"/>
                        <a:pt x="325" y="201"/>
                      </a:cubicBezTo>
                      <a:cubicBezTo>
                        <a:pt x="324" y="200"/>
                        <a:pt x="323" y="198"/>
                        <a:pt x="323" y="195"/>
                      </a:cubicBezTo>
                      <a:cubicBezTo>
                        <a:pt x="324" y="193"/>
                        <a:pt x="325" y="191"/>
                        <a:pt x="326" y="190"/>
                      </a:cubicBezTo>
                      <a:cubicBezTo>
                        <a:pt x="482" y="66"/>
                        <a:pt x="669" y="0"/>
                        <a:pt x="868" y="0"/>
                      </a:cubicBezTo>
                      <a:cubicBezTo>
                        <a:pt x="1067" y="0"/>
                        <a:pt x="1254" y="66"/>
                        <a:pt x="1410" y="190"/>
                      </a:cubicBezTo>
                      <a:cubicBezTo>
                        <a:pt x="1411" y="191"/>
                        <a:pt x="1412" y="193"/>
                        <a:pt x="1413" y="195"/>
                      </a:cubicBezTo>
                      <a:cubicBezTo>
                        <a:pt x="1413" y="198"/>
                        <a:pt x="1412" y="200"/>
                        <a:pt x="1411" y="201"/>
                      </a:cubicBezTo>
                      <a:cubicBezTo>
                        <a:pt x="1379" y="236"/>
                        <a:pt x="1381" y="289"/>
                        <a:pt x="1414" y="322"/>
                      </a:cubicBezTo>
                      <a:cubicBezTo>
                        <a:pt x="1447" y="355"/>
                        <a:pt x="1500" y="357"/>
                        <a:pt x="1535" y="325"/>
                      </a:cubicBezTo>
                      <a:cubicBezTo>
                        <a:pt x="1536" y="324"/>
                        <a:pt x="1538" y="323"/>
                        <a:pt x="1541" y="323"/>
                      </a:cubicBezTo>
                      <a:cubicBezTo>
                        <a:pt x="1543" y="324"/>
                        <a:pt x="1545" y="325"/>
                        <a:pt x="1546" y="326"/>
                      </a:cubicBezTo>
                      <a:cubicBezTo>
                        <a:pt x="1601" y="395"/>
                        <a:pt x="1645" y="470"/>
                        <a:pt x="1676" y="551"/>
                      </a:cubicBezTo>
                      <a:cubicBezTo>
                        <a:pt x="1677" y="553"/>
                        <a:pt x="1677" y="556"/>
                        <a:pt x="1676" y="558"/>
                      </a:cubicBezTo>
                      <a:cubicBezTo>
                        <a:pt x="1675" y="560"/>
                        <a:pt x="1673" y="561"/>
                        <a:pt x="1671" y="562"/>
                      </a:cubicBezTo>
                      <a:cubicBezTo>
                        <a:pt x="1627" y="576"/>
                        <a:pt x="1602" y="623"/>
                        <a:pt x="1614" y="668"/>
                      </a:cubicBezTo>
                      <a:cubicBezTo>
                        <a:pt x="1626" y="713"/>
                        <a:pt x="1671" y="741"/>
                        <a:pt x="1717" y="732"/>
                      </a:cubicBezTo>
                      <a:cubicBezTo>
                        <a:pt x="1719" y="731"/>
                        <a:pt x="1721" y="732"/>
                        <a:pt x="1723" y="733"/>
                      </a:cubicBezTo>
                      <a:cubicBezTo>
                        <a:pt x="1725" y="734"/>
                        <a:pt x="1726" y="736"/>
                        <a:pt x="1726" y="738"/>
                      </a:cubicBezTo>
                      <a:cubicBezTo>
                        <a:pt x="1733" y="781"/>
                        <a:pt x="1736" y="825"/>
                        <a:pt x="1736" y="868"/>
                      </a:cubicBezTo>
                      <a:cubicBezTo>
                        <a:pt x="1736" y="911"/>
                        <a:pt x="1733" y="955"/>
                        <a:pt x="1726" y="998"/>
                      </a:cubicBezTo>
                      <a:cubicBezTo>
                        <a:pt x="1726" y="1000"/>
                        <a:pt x="1725" y="1002"/>
                        <a:pt x="1723" y="1003"/>
                      </a:cubicBezTo>
                      <a:cubicBezTo>
                        <a:pt x="1721" y="1004"/>
                        <a:pt x="1719" y="1005"/>
                        <a:pt x="1717" y="1004"/>
                      </a:cubicBezTo>
                      <a:cubicBezTo>
                        <a:pt x="1671" y="995"/>
                        <a:pt x="1626" y="1023"/>
                        <a:pt x="1614" y="1068"/>
                      </a:cubicBezTo>
                      <a:cubicBezTo>
                        <a:pt x="1602" y="1113"/>
                        <a:pt x="1627" y="1160"/>
                        <a:pt x="1671" y="1174"/>
                      </a:cubicBezTo>
                      <a:cubicBezTo>
                        <a:pt x="1673" y="1175"/>
                        <a:pt x="1675" y="1176"/>
                        <a:pt x="1676" y="1178"/>
                      </a:cubicBezTo>
                      <a:cubicBezTo>
                        <a:pt x="1677" y="1180"/>
                        <a:pt x="1677" y="1183"/>
                        <a:pt x="1676" y="1185"/>
                      </a:cubicBezTo>
                      <a:cubicBezTo>
                        <a:pt x="1645" y="1266"/>
                        <a:pt x="1601" y="1341"/>
                        <a:pt x="1546" y="1410"/>
                      </a:cubicBezTo>
                      <a:cubicBezTo>
                        <a:pt x="1545" y="1411"/>
                        <a:pt x="1543" y="1412"/>
                        <a:pt x="1541" y="1413"/>
                      </a:cubicBezTo>
                      <a:cubicBezTo>
                        <a:pt x="1538" y="1413"/>
                        <a:pt x="1536" y="1412"/>
                        <a:pt x="1535" y="1411"/>
                      </a:cubicBezTo>
                      <a:cubicBezTo>
                        <a:pt x="1500" y="1379"/>
                        <a:pt x="1447" y="1381"/>
                        <a:pt x="1414" y="1414"/>
                      </a:cubicBezTo>
                      <a:cubicBezTo>
                        <a:pt x="1414" y="1414"/>
                        <a:pt x="1414" y="1414"/>
                        <a:pt x="1414" y="1414"/>
                      </a:cubicBezTo>
                      <a:cubicBezTo>
                        <a:pt x="1381" y="1447"/>
                        <a:pt x="1379" y="1500"/>
                        <a:pt x="1411" y="1535"/>
                      </a:cubicBezTo>
                      <a:cubicBezTo>
                        <a:pt x="1412" y="1536"/>
                        <a:pt x="1413" y="1538"/>
                        <a:pt x="1413" y="1541"/>
                      </a:cubicBezTo>
                      <a:cubicBezTo>
                        <a:pt x="1412" y="1543"/>
                        <a:pt x="1411" y="1545"/>
                        <a:pt x="1410" y="1546"/>
                      </a:cubicBezTo>
                      <a:cubicBezTo>
                        <a:pt x="1254" y="1670"/>
                        <a:pt x="1067" y="1736"/>
                        <a:pt x="868" y="1736"/>
                      </a:cubicBezTo>
                      <a:close/>
                      <a:moveTo>
                        <a:pt x="343" y="1539"/>
                      </a:moveTo>
                      <a:cubicBezTo>
                        <a:pt x="494" y="1657"/>
                        <a:pt x="675" y="1720"/>
                        <a:pt x="868" y="1720"/>
                      </a:cubicBezTo>
                      <a:cubicBezTo>
                        <a:pt x="1061" y="1720"/>
                        <a:pt x="1242" y="1657"/>
                        <a:pt x="1393" y="1539"/>
                      </a:cubicBezTo>
                      <a:cubicBezTo>
                        <a:pt x="1362" y="1498"/>
                        <a:pt x="1366" y="1440"/>
                        <a:pt x="1403" y="1403"/>
                      </a:cubicBezTo>
                      <a:cubicBezTo>
                        <a:pt x="1403" y="1403"/>
                        <a:pt x="1403" y="1403"/>
                        <a:pt x="1403" y="1403"/>
                      </a:cubicBezTo>
                      <a:cubicBezTo>
                        <a:pt x="1403" y="1403"/>
                        <a:pt x="1403" y="1403"/>
                        <a:pt x="1403" y="1403"/>
                      </a:cubicBezTo>
                      <a:cubicBezTo>
                        <a:pt x="1440" y="1366"/>
                        <a:pt x="1498" y="1362"/>
                        <a:pt x="1539" y="1393"/>
                      </a:cubicBezTo>
                      <a:cubicBezTo>
                        <a:pt x="1588" y="1330"/>
                        <a:pt x="1629" y="1261"/>
                        <a:pt x="1658" y="1186"/>
                      </a:cubicBezTo>
                      <a:cubicBezTo>
                        <a:pt x="1611" y="1167"/>
                        <a:pt x="1585" y="1114"/>
                        <a:pt x="1598" y="1064"/>
                      </a:cubicBezTo>
                      <a:cubicBezTo>
                        <a:pt x="1612" y="1013"/>
                        <a:pt x="1661" y="981"/>
                        <a:pt x="1712" y="987"/>
                      </a:cubicBezTo>
                      <a:cubicBezTo>
                        <a:pt x="1717" y="948"/>
                        <a:pt x="1720" y="908"/>
                        <a:pt x="1720" y="868"/>
                      </a:cubicBezTo>
                      <a:cubicBezTo>
                        <a:pt x="1720" y="828"/>
                        <a:pt x="1717" y="788"/>
                        <a:pt x="1712" y="749"/>
                      </a:cubicBezTo>
                      <a:cubicBezTo>
                        <a:pt x="1661" y="755"/>
                        <a:pt x="1612" y="723"/>
                        <a:pt x="1598" y="672"/>
                      </a:cubicBezTo>
                      <a:cubicBezTo>
                        <a:pt x="1585" y="622"/>
                        <a:pt x="1611" y="569"/>
                        <a:pt x="1658" y="550"/>
                      </a:cubicBezTo>
                      <a:cubicBezTo>
                        <a:pt x="1629" y="475"/>
                        <a:pt x="1588" y="406"/>
                        <a:pt x="1539" y="343"/>
                      </a:cubicBezTo>
                      <a:cubicBezTo>
                        <a:pt x="1498" y="374"/>
                        <a:pt x="1440" y="370"/>
                        <a:pt x="1403" y="333"/>
                      </a:cubicBezTo>
                      <a:cubicBezTo>
                        <a:pt x="1366" y="296"/>
                        <a:pt x="1362" y="238"/>
                        <a:pt x="1393" y="197"/>
                      </a:cubicBezTo>
                      <a:cubicBezTo>
                        <a:pt x="1242" y="79"/>
                        <a:pt x="1061" y="16"/>
                        <a:pt x="868" y="16"/>
                      </a:cubicBezTo>
                      <a:cubicBezTo>
                        <a:pt x="675" y="16"/>
                        <a:pt x="494" y="79"/>
                        <a:pt x="343" y="197"/>
                      </a:cubicBezTo>
                      <a:cubicBezTo>
                        <a:pt x="374" y="238"/>
                        <a:pt x="370" y="296"/>
                        <a:pt x="333" y="333"/>
                      </a:cubicBezTo>
                      <a:cubicBezTo>
                        <a:pt x="296" y="370"/>
                        <a:pt x="238" y="374"/>
                        <a:pt x="197" y="343"/>
                      </a:cubicBezTo>
                      <a:cubicBezTo>
                        <a:pt x="148" y="406"/>
                        <a:pt x="107" y="475"/>
                        <a:pt x="78" y="550"/>
                      </a:cubicBezTo>
                      <a:cubicBezTo>
                        <a:pt x="125" y="569"/>
                        <a:pt x="151" y="622"/>
                        <a:pt x="138" y="672"/>
                      </a:cubicBezTo>
                      <a:cubicBezTo>
                        <a:pt x="124" y="723"/>
                        <a:pt x="75" y="755"/>
                        <a:pt x="24" y="749"/>
                      </a:cubicBezTo>
                      <a:cubicBezTo>
                        <a:pt x="19" y="788"/>
                        <a:pt x="16" y="828"/>
                        <a:pt x="16" y="868"/>
                      </a:cubicBezTo>
                      <a:cubicBezTo>
                        <a:pt x="16" y="908"/>
                        <a:pt x="19" y="948"/>
                        <a:pt x="24" y="987"/>
                      </a:cubicBezTo>
                      <a:cubicBezTo>
                        <a:pt x="75" y="981"/>
                        <a:pt x="124" y="1013"/>
                        <a:pt x="138" y="1064"/>
                      </a:cubicBezTo>
                      <a:cubicBezTo>
                        <a:pt x="151" y="1114"/>
                        <a:pt x="125" y="1167"/>
                        <a:pt x="78" y="1186"/>
                      </a:cubicBezTo>
                      <a:cubicBezTo>
                        <a:pt x="107" y="1261"/>
                        <a:pt x="148" y="1330"/>
                        <a:pt x="197" y="1393"/>
                      </a:cubicBezTo>
                      <a:cubicBezTo>
                        <a:pt x="238" y="1362"/>
                        <a:pt x="296" y="1366"/>
                        <a:pt x="333" y="1403"/>
                      </a:cubicBezTo>
                      <a:cubicBezTo>
                        <a:pt x="370" y="1440"/>
                        <a:pt x="374" y="1498"/>
                        <a:pt x="343" y="1539"/>
                      </a:cubicBezTo>
                      <a:close/>
                      <a:moveTo>
                        <a:pt x="1408" y="1408"/>
                      </a:moveTo>
                      <a:cubicBezTo>
                        <a:pt x="1408" y="1408"/>
                        <a:pt x="1408" y="1408"/>
                        <a:pt x="1408" y="1408"/>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5" name="Freeform 46">
                  <a:extLst>
                    <a:ext uri="{FF2B5EF4-FFF2-40B4-BE49-F238E27FC236}">
                      <a16:creationId xmlns:a16="http://schemas.microsoft.com/office/drawing/2014/main" id="{4A299658-5C27-4024-96D7-21B62AD273B5}"/>
                    </a:ext>
                  </a:extLst>
                </p:cNvPr>
                <p:cNvSpPr>
                  <a:spLocks/>
                </p:cNvSpPr>
                <p:nvPr/>
              </p:nvSpPr>
              <p:spPr bwMode="auto">
                <a:xfrm>
                  <a:off x="3445569" y="3532350"/>
                  <a:ext cx="83536" cy="131417"/>
                </a:xfrm>
                <a:custGeom>
                  <a:avLst/>
                  <a:gdLst>
                    <a:gd name="T0" fmla="*/ 88 w 97"/>
                    <a:gd name="T1" fmla="*/ 153 h 153"/>
                    <a:gd name="T2" fmla="*/ 81 w 97"/>
                    <a:gd name="T3" fmla="*/ 148 h 153"/>
                    <a:gd name="T4" fmla="*/ 3 w 97"/>
                    <a:gd name="T5" fmla="*/ 13 h 153"/>
                    <a:gd name="T6" fmla="*/ 4 w 97"/>
                    <a:gd name="T7" fmla="*/ 2 h 153"/>
                    <a:gd name="T8" fmla="*/ 16 w 97"/>
                    <a:gd name="T9" fmla="*/ 4 h 153"/>
                    <a:gd name="T10" fmla="*/ 95 w 97"/>
                    <a:gd name="T11" fmla="*/ 142 h 153"/>
                    <a:gd name="T12" fmla="*/ 91 w 97"/>
                    <a:gd name="T13" fmla="*/ 152 h 153"/>
                    <a:gd name="T14" fmla="*/ 88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88" y="153"/>
                      </a:moveTo>
                      <a:cubicBezTo>
                        <a:pt x="85" y="153"/>
                        <a:pt x="82" y="151"/>
                        <a:pt x="81" y="148"/>
                      </a:cubicBezTo>
                      <a:cubicBezTo>
                        <a:pt x="59" y="101"/>
                        <a:pt x="33" y="56"/>
                        <a:pt x="3" y="13"/>
                      </a:cubicBezTo>
                      <a:cubicBezTo>
                        <a:pt x="0" y="10"/>
                        <a:pt x="1" y="5"/>
                        <a:pt x="4" y="2"/>
                      </a:cubicBezTo>
                      <a:cubicBezTo>
                        <a:pt x="8" y="0"/>
                        <a:pt x="13" y="1"/>
                        <a:pt x="16" y="4"/>
                      </a:cubicBezTo>
                      <a:cubicBezTo>
                        <a:pt x="47" y="47"/>
                        <a:pt x="73" y="94"/>
                        <a:pt x="95" y="142"/>
                      </a:cubicBezTo>
                      <a:cubicBezTo>
                        <a:pt x="97" y="146"/>
                        <a:pt x="95" y="150"/>
                        <a:pt x="91" y="152"/>
                      </a:cubicBezTo>
                      <a:cubicBezTo>
                        <a:pt x="90" y="153"/>
                        <a:pt x="89" y="153"/>
                        <a:pt x="88"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6" name="Freeform 47">
                  <a:extLst>
                    <a:ext uri="{FF2B5EF4-FFF2-40B4-BE49-F238E27FC236}">
                      <a16:creationId xmlns:a16="http://schemas.microsoft.com/office/drawing/2014/main" id="{A302593F-904E-4416-A37D-EEEA7B39A167}"/>
                    </a:ext>
                  </a:extLst>
                </p:cNvPr>
                <p:cNvSpPr>
                  <a:spLocks/>
                </p:cNvSpPr>
                <p:nvPr/>
              </p:nvSpPr>
              <p:spPr bwMode="auto">
                <a:xfrm>
                  <a:off x="3571892" y="3866496"/>
                  <a:ext cx="17319" cy="149755"/>
                </a:xfrm>
                <a:custGeom>
                  <a:avLst/>
                  <a:gdLst>
                    <a:gd name="T0" fmla="*/ 8 w 20"/>
                    <a:gd name="T1" fmla="*/ 174 h 174"/>
                    <a:gd name="T2" fmla="*/ 7 w 20"/>
                    <a:gd name="T3" fmla="*/ 174 h 174"/>
                    <a:gd name="T4" fmla="*/ 0 w 20"/>
                    <a:gd name="T5" fmla="*/ 165 h 174"/>
                    <a:gd name="T6" fmla="*/ 4 w 20"/>
                    <a:gd name="T7" fmla="*/ 87 h 174"/>
                    <a:gd name="T8" fmla="*/ 0 w 20"/>
                    <a:gd name="T9" fmla="*/ 9 h 174"/>
                    <a:gd name="T10" fmla="*/ 7 w 20"/>
                    <a:gd name="T11" fmla="*/ 0 h 174"/>
                    <a:gd name="T12" fmla="*/ 16 w 20"/>
                    <a:gd name="T13" fmla="*/ 8 h 174"/>
                    <a:gd name="T14" fmla="*/ 20 w 20"/>
                    <a:gd name="T15" fmla="*/ 87 h 174"/>
                    <a:gd name="T16" fmla="*/ 16 w 20"/>
                    <a:gd name="T17" fmla="*/ 166 h 174"/>
                    <a:gd name="T18" fmla="*/ 8 w 20"/>
                    <a:gd name="T1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4">
                      <a:moveTo>
                        <a:pt x="8" y="174"/>
                      </a:moveTo>
                      <a:cubicBezTo>
                        <a:pt x="8" y="174"/>
                        <a:pt x="8" y="174"/>
                        <a:pt x="7" y="174"/>
                      </a:cubicBezTo>
                      <a:cubicBezTo>
                        <a:pt x="3" y="173"/>
                        <a:pt x="0" y="169"/>
                        <a:pt x="0" y="165"/>
                      </a:cubicBezTo>
                      <a:cubicBezTo>
                        <a:pt x="3" y="139"/>
                        <a:pt x="4" y="113"/>
                        <a:pt x="4" y="87"/>
                      </a:cubicBezTo>
                      <a:cubicBezTo>
                        <a:pt x="4" y="61"/>
                        <a:pt x="3" y="35"/>
                        <a:pt x="0" y="9"/>
                      </a:cubicBezTo>
                      <a:cubicBezTo>
                        <a:pt x="0" y="5"/>
                        <a:pt x="3" y="1"/>
                        <a:pt x="7" y="0"/>
                      </a:cubicBezTo>
                      <a:cubicBezTo>
                        <a:pt x="12" y="0"/>
                        <a:pt x="16" y="3"/>
                        <a:pt x="16" y="8"/>
                      </a:cubicBezTo>
                      <a:cubicBezTo>
                        <a:pt x="19" y="34"/>
                        <a:pt x="20" y="61"/>
                        <a:pt x="20" y="87"/>
                      </a:cubicBezTo>
                      <a:cubicBezTo>
                        <a:pt x="20" y="113"/>
                        <a:pt x="19" y="140"/>
                        <a:pt x="16" y="166"/>
                      </a:cubicBezTo>
                      <a:cubicBezTo>
                        <a:pt x="16" y="171"/>
                        <a:pt x="12" y="174"/>
                        <a:pt x="8" y="174"/>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7" name="Freeform 48">
                  <a:extLst>
                    <a:ext uri="{FF2B5EF4-FFF2-40B4-BE49-F238E27FC236}">
                      <a16:creationId xmlns:a16="http://schemas.microsoft.com/office/drawing/2014/main" id="{85C6FDF6-2B39-4895-9889-074819329F8F}"/>
                    </a:ext>
                  </a:extLst>
                </p:cNvPr>
                <p:cNvSpPr>
                  <a:spLocks/>
                </p:cNvSpPr>
                <p:nvPr/>
              </p:nvSpPr>
              <p:spPr bwMode="auto">
                <a:xfrm>
                  <a:off x="3445568" y="4217961"/>
                  <a:ext cx="83536" cy="132436"/>
                </a:xfrm>
                <a:custGeom>
                  <a:avLst/>
                  <a:gdLst>
                    <a:gd name="T0" fmla="*/ 9 w 97"/>
                    <a:gd name="T1" fmla="*/ 153 h 153"/>
                    <a:gd name="T2" fmla="*/ 4 w 97"/>
                    <a:gd name="T3" fmla="*/ 152 h 153"/>
                    <a:gd name="T4" fmla="*/ 3 w 97"/>
                    <a:gd name="T5" fmla="*/ 141 h 153"/>
                    <a:gd name="T6" fmla="*/ 81 w 97"/>
                    <a:gd name="T7" fmla="*/ 6 h 153"/>
                    <a:gd name="T8" fmla="*/ 91 w 97"/>
                    <a:gd name="T9" fmla="*/ 2 h 153"/>
                    <a:gd name="T10" fmla="*/ 95 w 97"/>
                    <a:gd name="T11" fmla="*/ 12 h 153"/>
                    <a:gd name="T12" fmla="*/ 16 w 97"/>
                    <a:gd name="T13" fmla="*/ 150 h 153"/>
                    <a:gd name="T14" fmla="*/ 9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9" y="153"/>
                      </a:moveTo>
                      <a:cubicBezTo>
                        <a:pt x="8" y="153"/>
                        <a:pt x="6" y="153"/>
                        <a:pt x="4" y="152"/>
                      </a:cubicBezTo>
                      <a:cubicBezTo>
                        <a:pt x="1" y="149"/>
                        <a:pt x="0" y="144"/>
                        <a:pt x="3" y="141"/>
                      </a:cubicBezTo>
                      <a:cubicBezTo>
                        <a:pt x="33" y="98"/>
                        <a:pt x="59" y="53"/>
                        <a:pt x="81" y="6"/>
                      </a:cubicBezTo>
                      <a:cubicBezTo>
                        <a:pt x="82" y="2"/>
                        <a:pt x="87" y="0"/>
                        <a:pt x="91" y="2"/>
                      </a:cubicBezTo>
                      <a:cubicBezTo>
                        <a:pt x="95" y="4"/>
                        <a:pt x="97" y="8"/>
                        <a:pt x="95" y="12"/>
                      </a:cubicBezTo>
                      <a:cubicBezTo>
                        <a:pt x="73" y="60"/>
                        <a:pt x="47" y="107"/>
                        <a:pt x="16" y="150"/>
                      </a:cubicBezTo>
                      <a:cubicBezTo>
                        <a:pt x="14" y="152"/>
                        <a:pt x="12" y="153"/>
                        <a:pt x="9"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8" name="Freeform 49">
                  <a:extLst>
                    <a:ext uri="{FF2B5EF4-FFF2-40B4-BE49-F238E27FC236}">
                      <a16:creationId xmlns:a16="http://schemas.microsoft.com/office/drawing/2014/main" id="{D45CFA28-93F4-4574-838C-5364B643A4C2}"/>
                    </a:ext>
                  </a:extLst>
                </p:cNvPr>
                <p:cNvSpPr>
                  <a:spLocks/>
                </p:cNvSpPr>
                <p:nvPr/>
              </p:nvSpPr>
              <p:spPr bwMode="auto">
                <a:xfrm>
                  <a:off x="2483879" y="4494039"/>
                  <a:ext cx="818047" cy="143642"/>
                </a:xfrm>
                <a:custGeom>
                  <a:avLst/>
                  <a:gdLst>
                    <a:gd name="T0" fmla="*/ 475 w 950"/>
                    <a:gd name="T1" fmla="*/ 167 h 167"/>
                    <a:gd name="T2" fmla="*/ 4 w 950"/>
                    <a:gd name="T3" fmla="*/ 16 h 167"/>
                    <a:gd name="T4" fmla="*/ 2 w 950"/>
                    <a:gd name="T5" fmla="*/ 4 h 167"/>
                    <a:gd name="T6" fmla="*/ 13 w 950"/>
                    <a:gd name="T7" fmla="*/ 3 h 167"/>
                    <a:gd name="T8" fmla="*/ 475 w 950"/>
                    <a:gd name="T9" fmla="*/ 151 h 167"/>
                    <a:gd name="T10" fmla="*/ 937 w 950"/>
                    <a:gd name="T11" fmla="*/ 3 h 167"/>
                    <a:gd name="T12" fmla="*/ 948 w 950"/>
                    <a:gd name="T13" fmla="*/ 4 h 167"/>
                    <a:gd name="T14" fmla="*/ 946 w 950"/>
                    <a:gd name="T15" fmla="*/ 16 h 167"/>
                    <a:gd name="T16" fmla="*/ 475 w 950"/>
                    <a:gd name="T17"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0" h="167">
                      <a:moveTo>
                        <a:pt x="475" y="167"/>
                      </a:moveTo>
                      <a:cubicBezTo>
                        <a:pt x="305" y="167"/>
                        <a:pt x="142" y="115"/>
                        <a:pt x="4" y="16"/>
                      </a:cubicBezTo>
                      <a:cubicBezTo>
                        <a:pt x="1" y="13"/>
                        <a:pt x="0" y="8"/>
                        <a:pt x="2" y="4"/>
                      </a:cubicBezTo>
                      <a:cubicBezTo>
                        <a:pt x="5" y="1"/>
                        <a:pt x="10" y="0"/>
                        <a:pt x="13" y="3"/>
                      </a:cubicBezTo>
                      <a:cubicBezTo>
                        <a:pt x="149" y="100"/>
                        <a:pt x="308" y="151"/>
                        <a:pt x="475" y="151"/>
                      </a:cubicBezTo>
                      <a:cubicBezTo>
                        <a:pt x="642" y="151"/>
                        <a:pt x="801" y="100"/>
                        <a:pt x="937" y="3"/>
                      </a:cubicBezTo>
                      <a:cubicBezTo>
                        <a:pt x="940" y="0"/>
                        <a:pt x="945" y="1"/>
                        <a:pt x="948" y="4"/>
                      </a:cubicBezTo>
                      <a:cubicBezTo>
                        <a:pt x="950" y="8"/>
                        <a:pt x="949" y="13"/>
                        <a:pt x="946" y="16"/>
                      </a:cubicBezTo>
                      <a:cubicBezTo>
                        <a:pt x="808" y="115"/>
                        <a:pt x="645" y="167"/>
                        <a:pt x="475" y="167"/>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19" name="Freeform 50">
                  <a:extLst>
                    <a:ext uri="{FF2B5EF4-FFF2-40B4-BE49-F238E27FC236}">
                      <a16:creationId xmlns:a16="http://schemas.microsoft.com/office/drawing/2014/main" id="{07C1B80E-4E29-49E1-A978-56FC141F6D40}"/>
                    </a:ext>
                  </a:extLst>
                </p:cNvPr>
                <p:cNvSpPr>
                  <a:spLocks/>
                </p:cNvSpPr>
                <p:nvPr/>
              </p:nvSpPr>
              <p:spPr bwMode="auto">
                <a:xfrm>
                  <a:off x="2257718" y="4217962"/>
                  <a:ext cx="83536" cy="132436"/>
                </a:xfrm>
                <a:custGeom>
                  <a:avLst/>
                  <a:gdLst>
                    <a:gd name="T0" fmla="*/ 88 w 97"/>
                    <a:gd name="T1" fmla="*/ 153 h 153"/>
                    <a:gd name="T2" fmla="*/ 81 w 97"/>
                    <a:gd name="T3" fmla="*/ 150 h 153"/>
                    <a:gd name="T4" fmla="*/ 2 w 97"/>
                    <a:gd name="T5" fmla="*/ 12 h 153"/>
                    <a:gd name="T6" fmla="*/ 6 w 97"/>
                    <a:gd name="T7" fmla="*/ 2 h 153"/>
                    <a:gd name="T8" fmla="*/ 16 w 97"/>
                    <a:gd name="T9" fmla="*/ 6 h 153"/>
                    <a:gd name="T10" fmla="*/ 94 w 97"/>
                    <a:gd name="T11" fmla="*/ 141 h 153"/>
                    <a:gd name="T12" fmla="*/ 93 w 97"/>
                    <a:gd name="T13" fmla="*/ 152 h 153"/>
                    <a:gd name="T14" fmla="*/ 88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88" y="153"/>
                      </a:moveTo>
                      <a:cubicBezTo>
                        <a:pt x="85" y="153"/>
                        <a:pt x="83" y="152"/>
                        <a:pt x="81" y="150"/>
                      </a:cubicBezTo>
                      <a:cubicBezTo>
                        <a:pt x="50" y="107"/>
                        <a:pt x="24" y="60"/>
                        <a:pt x="2" y="12"/>
                      </a:cubicBezTo>
                      <a:cubicBezTo>
                        <a:pt x="0" y="8"/>
                        <a:pt x="2" y="4"/>
                        <a:pt x="6" y="2"/>
                      </a:cubicBezTo>
                      <a:cubicBezTo>
                        <a:pt x="10" y="0"/>
                        <a:pt x="15" y="2"/>
                        <a:pt x="16" y="6"/>
                      </a:cubicBezTo>
                      <a:cubicBezTo>
                        <a:pt x="38" y="53"/>
                        <a:pt x="64" y="98"/>
                        <a:pt x="94" y="141"/>
                      </a:cubicBezTo>
                      <a:cubicBezTo>
                        <a:pt x="97" y="144"/>
                        <a:pt x="96" y="149"/>
                        <a:pt x="93" y="152"/>
                      </a:cubicBezTo>
                      <a:cubicBezTo>
                        <a:pt x="91" y="153"/>
                        <a:pt x="89" y="153"/>
                        <a:pt x="88"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0" name="Freeform 51">
                  <a:extLst>
                    <a:ext uri="{FF2B5EF4-FFF2-40B4-BE49-F238E27FC236}">
                      <a16:creationId xmlns:a16="http://schemas.microsoft.com/office/drawing/2014/main" id="{D51EFED4-2B5D-4CD6-9455-07D375BF5657}"/>
                    </a:ext>
                  </a:extLst>
                </p:cNvPr>
                <p:cNvSpPr>
                  <a:spLocks/>
                </p:cNvSpPr>
                <p:nvPr/>
              </p:nvSpPr>
              <p:spPr bwMode="auto">
                <a:xfrm>
                  <a:off x="2197614" y="3866496"/>
                  <a:ext cx="16300" cy="149755"/>
                </a:xfrm>
                <a:custGeom>
                  <a:avLst/>
                  <a:gdLst>
                    <a:gd name="T0" fmla="*/ 12 w 20"/>
                    <a:gd name="T1" fmla="*/ 174 h 174"/>
                    <a:gd name="T2" fmla="*/ 4 w 20"/>
                    <a:gd name="T3" fmla="*/ 166 h 174"/>
                    <a:gd name="T4" fmla="*/ 0 w 20"/>
                    <a:gd name="T5" fmla="*/ 87 h 174"/>
                    <a:gd name="T6" fmla="*/ 4 w 20"/>
                    <a:gd name="T7" fmla="*/ 8 h 174"/>
                    <a:gd name="T8" fmla="*/ 13 w 20"/>
                    <a:gd name="T9" fmla="*/ 0 h 174"/>
                    <a:gd name="T10" fmla="*/ 20 w 20"/>
                    <a:gd name="T11" fmla="*/ 9 h 174"/>
                    <a:gd name="T12" fmla="*/ 16 w 20"/>
                    <a:gd name="T13" fmla="*/ 87 h 174"/>
                    <a:gd name="T14" fmla="*/ 20 w 20"/>
                    <a:gd name="T15" fmla="*/ 165 h 174"/>
                    <a:gd name="T16" fmla="*/ 13 w 20"/>
                    <a:gd name="T17" fmla="*/ 174 h 174"/>
                    <a:gd name="T18" fmla="*/ 12 w 20"/>
                    <a:gd name="T19"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4">
                      <a:moveTo>
                        <a:pt x="12" y="174"/>
                      </a:moveTo>
                      <a:cubicBezTo>
                        <a:pt x="8" y="174"/>
                        <a:pt x="4" y="171"/>
                        <a:pt x="4" y="166"/>
                      </a:cubicBezTo>
                      <a:cubicBezTo>
                        <a:pt x="1" y="140"/>
                        <a:pt x="0" y="113"/>
                        <a:pt x="0" y="87"/>
                      </a:cubicBezTo>
                      <a:cubicBezTo>
                        <a:pt x="0" y="61"/>
                        <a:pt x="1" y="34"/>
                        <a:pt x="4" y="8"/>
                      </a:cubicBezTo>
                      <a:cubicBezTo>
                        <a:pt x="4" y="3"/>
                        <a:pt x="8" y="0"/>
                        <a:pt x="13" y="0"/>
                      </a:cubicBezTo>
                      <a:cubicBezTo>
                        <a:pt x="17" y="1"/>
                        <a:pt x="20" y="5"/>
                        <a:pt x="20" y="9"/>
                      </a:cubicBezTo>
                      <a:cubicBezTo>
                        <a:pt x="17" y="35"/>
                        <a:pt x="16" y="61"/>
                        <a:pt x="16" y="87"/>
                      </a:cubicBezTo>
                      <a:cubicBezTo>
                        <a:pt x="16" y="113"/>
                        <a:pt x="17" y="139"/>
                        <a:pt x="20" y="165"/>
                      </a:cubicBezTo>
                      <a:cubicBezTo>
                        <a:pt x="20" y="169"/>
                        <a:pt x="17" y="173"/>
                        <a:pt x="13" y="174"/>
                      </a:cubicBezTo>
                      <a:cubicBezTo>
                        <a:pt x="12" y="174"/>
                        <a:pt x="12" y="174"/>
                        <a:pt x="12" y="174"/>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1" name="Freeform 52">
                  <a:extLst>
                    <a:ext uri="{FF2B5EF4-FFF2-40B4-BE49-F238E27FC236}">
                      <a16:creationId xmlns:a16="http://schemas.microsoft.com/office/drawing/2014/main" id="{6CEE2C15-F04C-4171-80EF-534AB9CCB93C}"/>
                    </a:ext>
                  </a:extLst>
                </p:cNvPr>
                <p:cNvSpPr>
                  <a:spLocks/>
                </p:cNvSpPr>
                <p:nvPr/>
              </p:nvSpPr>
              <p:spPr bwMode="auto">
                <a:xfrm>
                  <a:off x="2257720" y="3532349"/>
                  <a:ext cx="83536" cy="131417"/>
                </a:xfrm>
                <a:custGeom>
                  <a:avLst/>
                  <a:gdLst>
                    <a:gd name="T0" fmla="*/ 9 w 97"/>
                    <a:gd name="T1" fmla="*/ 153 h 153"/>
                    <a:gd name="T2" fmla="*/ 6 w 97"/>
                    <a:gd name="T3" fmla="*/ 152 h 153"/>
                    <a:gd name="T4" fmla="*/ 2 w 97"/>
                    <a:gd name="T5" fmla="*/ 142 h 153"/>
                    <a:gd name="T6" fmla="*/ 81 w 97"/>
                    <a:gd name="T7" fmla="*/ 4 h 153"/>
                    <a:gd name="T8" fmla="*/ 93 w 97"/>
                    <a:gd name="T9" fmla="*/ 2 h 153"/>
                    <a:gd name="T10" fmla="*/ 94 w 97"/>
                    <a:gd name="T11" fmla="*/ 13 h 153"/>
                    <a:gd name="T12" fmla="*/ 16 w 97"/>
                    <a:gd name="T13" fmla="*/ 148 h 153"/>
                    <a:gd name="T14" fmla="*/ 9 w 97"/>
                    <a:gd name="T15" fmla="*/ 153 h 1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53">
                      <a:moveTo>
                        <a:pt x="9" y="153"/>
                      </a:moveTo>
                      <a:cubicBezTo>
                        <a:pt x="8" y="153"/>
                        <a:pt x="7" y="153"/>
                        <a:pt x="6" y="152"/>
                      </a:cubicBezTo>
                      <a:cubicBezTo>
                        <a:pt x="2" y="150"/>
                        <a:pt x="0" y="146"/>
                        <a:pt x="2" y="142"/>
                      </a:cubicBezTo>
                      <a:cubicBezTo>
                        <a:pt x="24" y="94"/>
                        <a:pt x="50" y="47"/>
                        <a:pt x="81" y="4"/>
                      </a:cubicBezTo>
                      <a:cubicBezTo>
                        <a:pt x="84" y="1"/>
                        <a:pt x="89" y="0"/>
                        <a:pt x="93" y="2"/>
                      </a:cubicBezTo>
                      <a:cubicBezTo>
                        <a:pt x="96" y="5"/>
                        <a:pt x="97" y="10"/>
                        <a:pt x="94" y="13"/>
                      </a:cubicBezTo>
                      <a:cubicBezTo>
                        <a:pt x="64" y="56"/>
                        <a:pt x="38" y="101"/>
                        <a:pt x="16" y="148"/>
                      </a:cubicBezTo>
                      <a:cubicBezTo>
                        <a:pt x="15" y="151"/>
                        <a:pt x="12" y="153"/>
                        <a:pt x="9" y="153"/>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2" name="Freeform 53">
                  <a:extLst>
                    <a:ext uri="{FF2B5EF4-FFF2-40B4-BE49-F238E27FC236}">
                      <a16:creationId xmlns:a16="http://schemas.microsoft.com/office/drawing/2014/main" id="{B42A2643-1CD5-4E21-A097-F2A88F36135A}"/>
                    </a:ext>
                  </a:extLst>
                </p:cNvPr>
                <p:cNvSpPr>
                  <a:spLocks/>
                </p:cNvSpPr>
                <p:nvPr/>
              </p:nvSpPr>
              <p:spPr bwMode="auto">
                <a:xfrm>
                  <a:off x="2483881" y="3245065"/>
                  <a:ext cx="818047" cy="143642"/>
                </a:xfrm>
                <a:custGeom>
                  <a:avLst/>
                  <a:gdLst>
                    <a:gd name="T0" fmla="*/ 941 w 950"/>
                    <a:gd name="T1" fmla="*/ 166 h 167"/>
                    <a:gd name="T2" fmla="*/ 937 w 950"/>
                    <a:gd name="T3" fmla="*/ 164 h 167"/>
                    <a:gd name="T4" fmla="*/ 475 w 950"/>
                    <a:gd name="T5" fmla="*/ 16 h 167"/>
                    <a:gd name="T6" fmla="*/ 13 w 950"/>
                    <a:gd name="T7" fmla="*/ 164 h 167"/>
                    <a:gd name="T8" fmla="*/ 2 w 950"/>
                    <a:gd name="T9" fmla="*/ 163 h 167"/>
                    <a:gd name="T10" fmla="*/ 4 w 950"/>
                    <a:gd name="T11" fmla="*/ 151 h 167"/>
                    <a:gd name="T12" fmla="*/ 475 w 950"/>
                    <a:gd name="T13" fmla="*/ 0 h 167"/>
                    <a:gd name="T14" fmla="*/ 946 w 950"/>
                    <a:gd name="T15" fmla="*/ 151 h 167"/>
                    <a:gd name="T16" fmla="*/ 948 w 950"/>
                    <a:gd name="T17" fmla="*/ 163 h 167"/>
                    <a:gd name="T18" fmla="*/ 941 w 950"/>
                    <a:gd name="T19"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0" h="167">
                      <a:moveTo>
                        <a:pt x="941" y="166"/>
                      </a:moveTo>
                      <a:cubicBezTo>
                        <a:pt x="940" y="166"/>
                        <a:pt x="938" y="165"/>
                        <a:pt x="937" y="164"/>
                      </a:cubicBezTo>
                      <a:cubicBezTo>
                        <a:pt x="801" y="67"/>
                        <a:pt x="642" y="16"/>
                        <a:pt x="475" y="16"/>
                      </a:cubicBezTo>
                      <a:cubicBezTo>
                        <a:pt x="308" y="16"/>
                        <a:pt x="149" y="67"/>
                        <a:pt x="13" y="164"/>
                      </a:cubicBezTo>
                      <a:cubicBezTo>
                        <a:pt x="10" y="167"/>
                        <a:pt x="5" y="166"/>
                        <a:pt x="2" y="163"/>
                      </a:cubicBezTo>
                      <a:cubicBezTo>
                        <a:pt x="0" y="159"/>
                        <a:pt x="1" y="154"/>
                        <a:pt x="4" y="151"/>
                      </a:cubicBezTo>
                      <a:cubicBezTo>
                        <a:pt x="142" y="52"/>
                        <a:pt x="305" y="0"/>
                        <a:pt x="475" y="0"/>
                      </a:cubicBezTo>
                      <a:cubicBezTo>
                        <a:pt x="645" y="0"/>
                        <a:pt x="808" y="52"/>
                        <a:pt x="946" y="151"/>
                      </a:cubicBezTo>
                      <a:cubicBezTo>
                        <a:pt x="949" y="154"/>
                        <a:pt x="950" y="159"/>
                        <a:pt x="948" y="163"/>
                      </a:cubicBezTo>
                      <a:cubicBezTo>
                        <a:pt x="946" y="165"/>
                        <a:pt x="944" y="166"/>
                        <a:pt x="941" y="166"/>
                      </a:cubicBez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grpSp>
              <p:nvGrpSpPr>
                <p:cNvPr id="253" name="Group 252">
                  <a:extLst>
                    <a:ext uri="{FF2B5EF4-FFF2-40B4-BE49-F238E27FC236}">
                      <a16:creationId xmlns:a16="http://schemas.microsoft.com/office/drawing/2014/main" id="{DEFEA3A6-7453-437D-B004-2824180C6D37}"/>
                    </a:ext>
                  </a:extLst>
                </p:cNvPr>
                <p:cNvGrpSpPr/>
                <p:nvPr/>
              </p:nvGrpSpPr>
              <p:grpSpPr>
                <a:xfrm>
                  <a:off x="1788990" y="2826881"/>
                  <a:ext cx="283578" cy="303578"/>
                  <a:chOff x="3700463" y="2247901"/>
                  <a:chExt cx="630237" cy="674687"/>
                </a:xfrm>
                <a:solidFill>
                  <a:srgbClr val="FFA600"/>
                </a:solidFill>
              </p:grpSpPr>
              <p:sp>
                <p:nvSpPr>
                  <p:cNvPr id="254" name="Freeform 276">
                    <a:extLst>
                      <a:ext uri="{FF2B5EF4-FFF2-40B4-BE49-F238E27FC236}">
                        <a16:creationId xmlns:a16="http://schemas.microsoft.com/office/drawing/2014/main" id="{134D3E11-A892-4DBD-B6C5-048634A40E3E}"/>
                      </a:ext>
                    </a:extLst>
                  </p:cNvPr>
                  <p:cNvSpPr>
                    <a:spLocks/>
                  </p:cNvSpPr>
                  <p:nvPr/>
                </p:nvSpPr>
                <p:spPr bwMode="auto">
                  <a:xfrm>
                    <a:off x="3795713" y="2320926"/>
                    <a:ext cx="436563" cy="476250"/>
                  </a:xfrm>
                  <a:custGeom>
                    <a:avLst/>
                    <a:gdLst>
                      <a:gd name="T0" fmla="*/ 117 w 160"/>
                      <a:gd name="T1" fmla="*/ 175 h 175"/>
                      <a:gd name="T2" fmla="*/ 116 w 160"/>
                      <a:gd name="T3" fmla="*/ 175 h 175"/>
                      <a:gd name="T4" fmla="*/ 113 w 160"/>
                      <a:gd name="T5" fmla="*/ 171 h 175"/>
                      <a:gd name="T6" fmla="*/ 113 w 160"/>
                      <a:gd name="T7" fmla="*/ 166 h 175"/>
                      <a:gd name="T8" fmla="*/ 131 w 160"/>
                      <a:gd name="T9" fmla="*/ 130 h 175"/>
                      <a:gd name="T10" fmla="*/ 152 w 160"/>
                      <a:gd name="T11" fmla="*/ 80 h 175"/>
                      <a:gd name="T12" fmla="*/ 129 w 160"/>
                      <a:gd name="T13" fmla="*/ 28 h 175"/>
                      <a:gd name="T14" fmla="*/ 73 w 160"/>
                      <a:gd name="T15" fmla="*/ 10 h 175"/>
                      <a:gd name="T16" fmla="*/ 11 w 160"/>
                      <a:gd name="T17" fmla="*/ 71 h 175"/>
                      <a:gd name="T18" fmla="*/ 32 w 160"/>
                      <a:gd name="T19" fmla="*/ 131 h 175"/>
                      <a:gd name="T20" fmla="*/ 50 w 160"/>
                      <a:gd name="T21" fmla="*/ 169 h 175"/>
                      <a:gd name="T22" fmla="*/ 50 w 160"/>
                      <a:gd name="T23" fmla="*/ 171 h 175"/>
                      <a:gd name="T24" fmla="*/ 46 w 160"/>
                      <a:gd name="T25" fmla="*/ 175 h 175"/>
                      <a:gd name="T26" fmla="*/ 42 w 160"/>
                      <a:gd name="T27" fmla="*/ 171 h 175"/>
                      <a:gd name="T28" fmla="*/ 42 w 160"/>
                      <a:gd name="T29" fmla="*/ 170 h 175"/>
                      <a:gd name="T30" fmla="*/ 27 w 160"/>
                      <a:gd name="T31" fmla="*/ 136 h 175"/>
                      <a:gd name="T32" fmla="*/ 3 w 160"/>
                      <a:gd name="T33" fmla="*/ 70 h 175"/>
                      <a:gd name="T34" fmla="*/ 72 w 160"/>
                      <a:gd name="T35" fmla="*/ 2 h 175"/>
                      <a:gd name="T36" fmla="*/ 134 w 160"/>
                      <a:gd name="T37" fmla="*/ 22 h 175"/>
                      <a:gd name="T38" fmla="*/ 160 w 160"/>
                      <a:gd name="T39" fmla="*/ 80 h 175"/>
                      <a:gd name="T40" fmla="*/ 137 w 160"/>
                      <a:gd name="T41" fmla="*/ 135 h 175"/>
                      <a:gd name="T42" fmla="*/ 121 w 160"/>
                      <a:gd name="T43" fmla="*/ 167 h 175"/>
                      <a:gd name="T44" fmla="*/ 121 w 160"/>
                      <a:gd name="T45" fmla="*/ 171 h 175"/>
                      <a:gd name="T46" fmla="*/ 117 w 160"/>
                      <a:gd name="T47"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175">
                        <a:moveTo>
                          <a:pt x="117" y="175"/>
                        </a:moveTo>
                        <a:cubicBezTo>
                          <a:pt x="117" y="175"/>
                          <a:pt x="116" y="175"/>
                          <a:pt x="116" y="175"/>
                        </a:cubicBezTo>
                        <a:cubicBezTo>
                          <a:pt x="114" y="175"/>
                          <a:pt x="113" y="173"/>
                          <a:pt x="113" y="171"/>
                        </a:cubicBezTo>
                        <a:cubicBezTo>
                          <a:pt x="113" y="166"/>
                          <a:pt x="113" y="166"/>
                          <a:pt x="113" y="166"/>
                        </a:cubicBezTo>
                        <a:cubicBezTo>
                          <a:pt x="115" y="152"/>
                          <a:pt x="121" y="140"/>
                          <a:pt x="131" y="130"/>
                        </a:cubicBezTo>
                        <a:cubicBezTo>
                          <a:pt x="145" y="116"/>
                          <a:pt x="152" y="99"/>
                          <a:pt x="152" y="80"/>
                        </a:cubicBezTo>
                        <a:cubicBezTo>
                          <a:pt x="152" y="60"/>
                          <a:pt x="144" y="41"/>
                          <a:pt x="129" y="28"/>
                        </a:cubicBezTo>
                        <a:cubicBezTo>
                          <a:pt x="113" y="14"/>
                          <a:pt x="94" y="8"/>
                          <a:pt x="73" y="10"/>
                        </a:cubicBezTo>
                        <a:cubicBezTo>
                          <a:pt x="41" y="14"/>
                          <a:pt x="15" y="39"/>
                          <a:pt x="11" y="71"/>
                        </a:cubicBezTo>
                        <a:cubicBezTo>
                          <a:pt x="8" y="93"/>
                          <a:pt x="16" y="115"/>
                          <a:pt x="32" y="131"/>
                        </a:cubicBezTo>
                        <a:cubicBezTo>
                          <a:pt x="43" y="141"/>
                          <a:pt x="49" y="154"/>
                          <a:pt x="50" y="169"/>
                        </a:cubicBezTo>
                        <a:cubicBezTo>
                          <a:pt x="50" y="171"/>
                          <a:pt x="50" y="171"/>
                          <a:pt x="50" y="171"/>
                        </a:cubicBezTo>
                        <a:cubicBezTo>
                          <a:pt x="50" y="173"/>
                          <a:pt x="48" y="175"/>
                          <a:pt x="46" y="175"/>
                        </a:cubicBezTo>
                        <a:cubicBezTo>
                          <a:pt x="44" y="175"/>
                          <a:pt x="42" y="173"/>
                          <a:pt x="42" y="171"/>
                        </a:cubicBezTo>
                        <a:cubicBezTo>
                          <a:pt x="42" y="170"/>
                          <a:pt x="42" y="170"/>
                          <a:pt x="42" y="170"/>
                        </a:cubicBezTo>
                        <a:cubicBezTo>
                          <a:pt x="41" y="157"/>
                          <a:pt x="36" y="145"/>
                          <a:pt x="27" y="136"/>
                        </a:cubicBezTo>
                        <a:cubicBezTo>
                          <a:pt x="9" y="119"/>
                          <a:pt x="0" y="95"/>
                          <a:pt x="3" y="70"/>
                        </a:cubicBezTo>
                        <a:cubicBezTo>
                          <a:pt x="7" y="35"/>
                          <a:pt x="37" y="6"/>
                          <a:pt x="72" y="2"/>
                        </a:cubicBezTo>
                        <a:cubicBezTo>
                          <a:pt x="95" y="0"/>
                          <a:pt x="117" y="7"/>
                          <a:pt x="134" y="22"/>
                        </a:cubicBezTo>
                        <a:cubicBezTo>
                          <a:pt x="151" y="37"/>
                          <a:pt x="160" y="58"/>
                          <a:pt x="160" y="80"/>
                        </a:cubicBezTo>
                        <a:cubicBezTo>
                          <a:pt x="160" y="101"/>
                          <a:pt x="152" y="120"/>
                          <a:pt x="137" y="135"/>
                        </a:cubicBezTo>
                        <a:cubicBezTo>
                          <a:pt x="128" y="144"/>
                          <a:pt x="123" y="155"/>
                          <a:pt x="121" y="167"/>
                        </a:cubicBezTo>
                        <a:cubicBezTo>
                          <a:pt x="121" y="171"/>
                          <a:pt x="121" y="171"/>
                          <a:pt x="121" y="171"/>
                        </a:cubicBezTo>
                        <a:cubicBezTo>
                          <a:pt x="120" y="173"/>
                          <a:pt x="119" y="175"/>
                          <a:pt x="117" y="1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5" name="Freeform 277">
                    <a:extLst>
                      <a:ext uri="{FF2B5EF4-FFF2-40B4-BE49-F238E27FC236}">
                        <a16:creationId xmlns:a16="http://schemas.microsoft.com/office/drawing/2014/main" id="{261CC587-12CD-4E6D-B84C-FCD0A552463E}"/>
                      </a:ext>
                    </a:extLst>
                  </p:cNvPr>
                  <p:cNvSpPr>
                    <a:spLocks/>
                  </p:cNvSpPr>
                  <p:nvPr/>
                </p:nvSpPr>
                <p:spPr bwMode="auto">
                  <a:xfrm>
                    <a:off x="3905250" y="2838451"/>
                    <a:ext cx="223838" cy="22225"/>
                  </a:xfrm>
                  <a:custGeom>
                    <a:avLst/>
                    <a:gdLst>
                      <a:gd name="T0" fmla="*/ 78 w 82"/>
                      <a:gd name="T1" fmla="*/ 8 h 8"/>
                      <a:gd name="T2" fmla="*/ 4 w 82"/>
                      <a:gd name="T3" fmla="*/ 8 h 8"/>
                      <a:gd name="T4" fmla="*/ 0 w 82"/>
                      <a:gd name="T5" fmla="*/ 4 h 8"/>
                      <a:gd name="T6" fmla="*/ 4 w 82"/>
                      <a:gd name="T7" fmla="*/ 0 h 8"/>
                      <a:gd name="T8" fmla="*/ 78 w 82"/>
                      <a:gd name="T9" fmla="*/ 0 h 8"/>
                      <a:gd name="T10" fmla="*/ 82 w 82"/>
                      <a:gd name="T11" fmla="*/ 4 h 8"/>
                      <a:gd name="T12" fmla="*/ 78 w 82"/>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2" h="8">
                        <a:moveTo>
                          <a:pt x="78" y="8"/>
                        </a:moveTo>
                        <a:cubicBezTo>
                          <a:pt x="4" y="8"/>
                          <a:pt x="4" y="8"/>
                          <a:pt x="4" y="8"/>
                        </a:cubicBezTo>
                        <a:cubicBezTo>
                          <a:pt x="1" y="8"/>
                          <a:pt x="0" y="6"/>
                          <a:pt x="0" y="4"/>
                        </a:cubicBezTo>
                        <a:cubicBezTo>
                          <a:pt x="0" y="2"/>
                          <a:pt x="1" y="0"/>
                          <a:pt x="4" y="0"/>
                        </a:cubicBezTo>
                        <a:cubicBezTo>
                          <a:pt x="78" y="0"/>
                          <a:pt x="78" y="0"/>
                          <a:pt x="78" y="0"/>
                        </a:cubicBezTo>
                        <a:cubicBezTo>
                          <a:pt x="80" y="0"/>
                          <a:pt x="82" y="2"/>
                          <a:pt x="82" y="4"/>
                        </a:cubicBezTo>
                        <a:cubicBezTo>
                          <a:pt x="82" y="6"/>
                          <a:pt x="80" y="8"/>
                          <a:pt x="7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6" name="Freeform 278">
                    <a:extLst>
                      <a:ext uri="{FF2B5EF4-FFF2-40B4-BE49-F238E27FC236}">
                        <a16:creationId xmlns:a16="http://schemas.microsoft.com/office/drawing/2014/main" id="{B32BB2AB-FBCC-4639-B3C5-9E07947B9CFE}"/>
                      </a:ext>
                    </a:extLst>
                  </p:cNvPr>
                  <p:cNvSpPr>
                    <a:spLocks/>
                  </p:cNvSpPr>
                  <p:nvPr/>
                </p:nvSpPr>
                <p:spPr bwMode="auto">
                  <a:xfrm>
                    <a:off x="3943350" y="2900363"/>
                    <a:ext cx="147638" cy="22225"/>
                  </a:xfrm>
                  <a:custGeom>
                    <a:avLst/>
                    <a:gdLst>
                      <a:gd name="T0" fmla="*/ 50 w 54"/>
                      <a:gd name="T1" fmla="*/ 8 h 8"/>
                      <a:gd name="T2" fmla="*/ 4 w 54"/>
                      <a:gd name="T3" fmla="*/ 8 h 8"/>
                      <a:gd name="T4" fmla="*/ 0 w 54"/>
                      <a:gd name="T5" fmla="*/ 4 h 8"/>
                      <a:gd name="T6" fmla="*/ 4 w 54"/>
                      <a:gd name="T7" fmla="*/ 0 h 8"/>
                      <a:gd name="T8" fmla="*/ 50 w 54"/>
                      <a:gd name="T9" fmla="*/ 0 h 8"/>
                      <a:gd name="T10" fmla="*/ 54 w 54"/>
                      <a:gd name="T11" fmla="*/ 4 h 8"/>
                      <a:gd name="T12" fmla="*/ 50 w 5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4" h="8">
                        <a:moveTo>
                          <a:pt x="50" y="8"/>
                        </a:moveTo>
                        <a:cubicBezTo>
                          <a:pt x="4" y="8"/>
                          <a:pt x="4" y="8"/>
                          <a:pt x="4" y="8"/>
                        </a:cubicBezTo>
                        <a:cubicBezTo>
                          <a:pt x="1" y="8"/>
                          <a:pt x="0" y="6"/>
                          <a:pt x="0" y="4"/>
                        </a:cubicBezTo>
                        <a:cubicBezTo>
                          <a:pt x="0" y="2"/>
                          <a:pt x="1" y="0"/>
                          <a:pt x="4" y="0"/>
                        </a:cubicBezTo>
                        <a:cubicBezTo>
                          <a:pt x="50" y="0"/>
                          <a:pt x="50" y="0"/>
                          <a:pt x="50" y="0"/>
                        </a:cubicBezTo>
                        <a:cubicBezTo>
                          <a:pt x="52" y="0"/>
                          <a:pt x="54" y="2"/>
                          <a:pt x="54" y="4"/>
                        </a:cubicBezTo>
                        <a:cubicBezTo>
                          <a:pt x="54" y="6"/>
                          <a:pt x="52" y="8"/>
                          <a:pt x="5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7" name="Freeform 279">
                    <a:extLst>
                      <a:ext uri="{FF2B5EF4-FFF2-40B4-BE49-F238E27FC236}">
                        <a16:creationId xmlns:a16="http://schemas.microsoft.com/office/drawing/2014/main" id="{808AD449-075A-49D3-A3F5-B2A7626D7175}"/>
                      </a:ext>
                    </a:extLst>
                  </p:cNvPr>
                  <p:cNvSpPr>
                    <a:spLocks/>
                  </p:cNvSpPr>
                  <p:nvPr/>
                </p:nvSpPr>
                <p:spPr bwMode="auto">
                  <a:xfrm>
                    <a:off x="3875088" y="2473326"/>
                    <a:ext cx="293688" cy="182563"/>
                  </a:xfrm>
                  <a:custGeom>
                    <a:avLst/>
                    <a:gdLst>
                      <a:gd name="T0" fmla="*/ 37 w 108"/>
                      <a:gd name="T1" fmla="*/ 67 h 67"/>
                      <a:gd name="T2" fmla="*/ 28 w 108"/>
                      <a:gd name="T3" fmla="*/ 61 h 67"/>
                      <a:gd name="T4" fmla="*/ 17 w 108"/>
                      <a:gd name="T5" fmla="*/ 35 h 67"/>
                      <a:gd name="T6" fmla="*/ 14 w 108"/>
                      <a:gd name="T7" fmla="*/ 35 h 67"/>
                      <a:gd name="T8" fmla="*/ 4 w 108"/>
                      <a:gd name="T9" fmla="*/ 35 h 67"/>
                      <a:gd name="T10" fmla="*/ 0 w 108"/>
                      <a:gd name="T11" fmla="*/ 31 h 67"/>
                      <a:gd name="T12" fmla="*/ 4 w 108"/>
                      <a:gd name="T13" fmla="*/ 27 h 67"/>
                      <a:gd name="T14" fmla="*/ 14 w 108"/>
                      <a:gd name="T15" fmla="*/ 27 h 67"/>
                      <a:gd name="T16" fmla="*/ 20 w 108"/>
                      <a:gd name="T17" fmla="*/ 27 h 67"/>
                      <a:gd name="T18" fmla="*/ 24 w 108"/>
                      <a:gd name="T19" fmla="*/ 30 h 67"/>
                      <a:gd name="T20" fmla="*/ 35 w 108"/>
                      <a:gd name="T21" fmla="*/ 58 h 67"/>
                      <a:gd name="T22" fmla="*/ 37 w 108"/>
                      <a:gd name="T23" fmla="*/ 59 h 67"/>
                      <a:gd name="T24" fmla="*/ 39 w 108"/>
                      <a:gd name="T25" fmla="*/ 57 h 67"/>
                      <a:gd name="T26" fmla="*/ 48 w 108"/>
                      <a:gd name="T27" fmla="*/ 8 h 67"/>
                      <a:gd name="T28" fmla="*/ 57 w 108"/>
                      <a:gd name="T29" fmla="*/ 0 h 67"/>
                      <a:gd name="T30" fmla="*/ 67 w 108"/>
                      <a:gd name="T31" fmla="*/ 6 h 67"/>
                      <a:gd name="T32" fmla="*/ 79 w 108"/>
                      <a:gd name="T33" fmla="*/ 39 h 67"/>
                      <a:gd name="T34" fmla="*/ 81 w 108"/>
                      <a:gd name="T35" fmla="*/ 40 h 67"/>
                      <a:gd name="T36" fmla="*/ 83 w 108"/>
                      <a:gd name="T37" fmla="*/ 39 h 67"/>
                      <a:gd name="T38" fmla="*/ 90 w 108"/>
                      <a:gd name="T39" fmla="*/ 24 h 67"/>
                      <a:gd name="T40" fmla="*/ 93 w 108"/>
                      <a:gd name="T41" fmla="*/ 22 h 67"/>
                      <a:gd name="T42" fmla="*/ 104 w 108"/>
                      <a:gd name="T43" fmla="*/ 22 h 67"/>
                      <a:gd name="T44" fmla="*/ 108 w 108"/>
                      <a:gd name="T45" fmla="*/ 26 h 67"/>
                      <a:gd name="T46" fmla="*/ 104 w 108"/>
                      <a:gd name="T47" fmla="*/ 30 h 67"/>
                      <a:gd name="T48" fmla="*/ 96 w 108"/>
                      <a:gd name="T49" fmla="*/ 30 h 67"/>
                      <a:gd name="T50" fmla="*/ 90 w 108"/>
                      <a:gd name="T51" fmla="*/ 42 h 67"/>
                      <a:gd name="T52" fmla="*/ 80 w 108"/>
                      <a:gd name="T53" fmla="*/ 48 h 67"/>
                      <a:gd name="T54" fmla="*/ 71 w 108"/>
                      <a:gd name="T55" fmla="*/ 42 h 67"/>
                      <a:gd name="T56" fmla="*/ 60 w 108"/>
                      <a:gd name="T57" fmla="*/ 9 h 67"/>
                      <a:gd name="T58" fmla="*/ 58 w 108"/>
                      <a:gd name="T59" fmla="*/ 8 h 67"/>
                      <a:gd name="T60" fmla="*/ 56 w 108"/>
                      <a:gd name="T61" fmla="*/ 9 h 67"/>
                      <a:gd name="T62" fmla="*/ 46 w 108"/>
                      <a:gd name="T63" fmla="*/ 59 h 67"/>
                      <a:gd name="T64" fmla="*/ 38 w 108"/>
                      <a:gd name="T65" fmla="*/ 67 h 67"/>
                      <a:gd name="T66" fmla="*/ 37 w 108"/>
                      <a:gd name="T6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8" h="67">
                        <a:moveTo>
                          <a:pt x="37" y="67"/>
                        </a:moveTo>
                        <a:cubicBezTo>
                          <a:pt x="33" y="67"/>
                          <a:pt x="29" y="65"/>
                          <a:pt x="28" y="61"/>
                        </a:cubicBezTo>
                        <a:cubicBezTo>
                          <a:pt x="24" y="53"/>
                          <a:pt x="21" y="44"/>
                          <a:pt x="17" y="35"/>
                        </a:cubicBezTo>
                        <a:cubicBezTo>
                          <a:pt x="15" y="35"/>
                          <a:pt x="15" y="35"/>
                          <a:pt x="14" y="35"/>
                        </a:cubicBezTo>
                        <a:cubicBezTo>
                          <a:pt x="13" y="35"/>
                          <a:pt x="11" y="35"/>
                          <a:pt x="4" y="35"/>
                        </a:cubicBezTo>
                        <a:cubicBezTo>
                          <a:pt x="2" y="35"/>
                          <a:pt x="0" y="33"/>
                          <a:pt x="0" y="31"/>
                        </a:cubicBezTo>
                        <a:cubicBezTo>
                          <a:pt x="0" y="29"/>
                          <a:pt x="2" y="27"/>
                          <a:pt x="4" y="27"/>
                        </a:cubicBezTo>
                        <a:cubicBezTo>
                          <a:pt x="11" y="27"/>
                          <a:pt x="13" y="27"/>
                          <a:pt x="14" y="27"/>
                        </a:cubicBezTo>
                        <a:cubicBezTo>
                          <a:pt x="15" y="27"/>
                          <a:pt x="16" y="27"/>
                          <a:pt x="20" y="27"/>
                        </a:cubicBezTo>
                        <a:cubicBezTo>
                          <a:pt x="22" y="27"/>
                          <a:pt x="23" y="28"/>
                          <a:pt x="24" y="30"/>
                        </a:cubicBezTo>
                        <a:cubicBezTo>
                          <a:pt x="27" y="39"/>
                          <a:pt x="32" y="49"/>
                          <a:pt x="35" y="58"/>
                        </a:cubicBezTo>
                        <a:cubicBezTo>
                          <a:pt x="35" y="59"/>
                          <a:pt x="36" y="59"/>
                          <a:pt x="37" y="59"/>
                        </a:cubicBezTo>
                        <a:cubicBezTo>
                          <a:pt x="37" y="59"/>
                          <a:pt x="38" y="59"/>
                          <a:pt x="39" y="57"/>
                        </a:cubicBezTo>
                        <a:cubicBezTo>
                          <a:pt x="48" y="8"/>
                          <a:pt x="48" y="8"/>
                          <a:pt x="48" y="8"/>
                        </a:cubicBezTo>
                        <a:cubicBezTo>
                          <a:pt x="49" y="3"/>
                          <a:pt x="53" y="0"/>
                          <a:pt x="57" y="0"/>
                        </a:cubicBezTo>
                        <a:cubicBezTo>
                          <a:pt x="62" y="0"/>
                          <a:pt x="66" y="2"/>
                          <a:pt x="67" y="6"/>
                        </a:cubicBezTo>
                        <a:cubicBezTo>
                          <a:pt x="79" y="39"/>
                          <a:pt x="79" y="39"/>
                          <a:pt x="79" y="39"/>
                        </a:cubicBezTo>
                        <a:cubicBezTo>
                          <a:pt x="79" y="40"/>
                          <a:pt x="80" y="40"/>
                          <a:pt x="81" y="40"/>
                        </a:cubicBezTo>
                        <a:cubicBezTo>
                          <a:pt x="81" y="40"/>
                          <a:pt x="82" y="40"/>
                          <a:pt x="83" y="39"/>
                        </a:cubicBezTo>
                        <a:cubicBezTo>
                          <a:pt x="90" y="24"/>
                          <a:pt x="90" y="24"/>
                          <a:pt x="90" y="24"/>
                        </a:cubicBezTo>
                        <a:cubicBezTo>
                          <a:pt x="90" y="23"/>
                          <a:pt x="92" y="22"/>
                          <a:pt x="93" y="22"/>
                        </a:cubicBezTo>
                        <a:cubicBezTo>
                          <a:pt x="104" y="22"/>
                          <a:pt x="104" y="22"/>
                          <a:pt x="104" y="22"/>
                        </a:cubicBezTo>
                        <a:cubicBezTo>
                          <a:pt x="106" y="22"/>
                          <a:pt x="108" y="23"/>
                          <a:pt x="108" y="26"/>
                        </a:cubicBezTo>
                        <a:cubicBezTo>
                          <a:pt x="108" y="28"/>
                          <a:pt x="106" y="30"/>
                          <a:pt x="104" y="30"/>
                        </a:cubicBezTo>
                        <a:cubicBezTo>
                          <a:pt x="96" y="30"/>
                          <a:pt x="96" y="30"/>
                          <a:pt x="96" y="30"/>
                        </a:cubicBezTo>
                        <a:cubicBezTo>
                          <a:pt x="90" y="42"/>
                          <a:pt x="90" y="42"/>
                          <a:pt x="90" y="42"/>
                        </a:cubicBezTo>
                        <a:cubicBezTo>
                          <a:pt x="88" y="46"/>
                          <a:pt x="84" y="48"/>
                          <a:pt x="80" y="48"/>
                        </a:cubicBezTo>
                        <a:cubicBezTo>
                          <a:pt x="76" y="48"/>
                          <a:pt x="73" y="45"/>
                          <a:pt x="71" y="42"/>
                        </a:cubicBezTo>
                        <a:cubicBezTo>
                          <a:pt x="60" y="9"/>
                          <a:pt x="60" y="9"/>
                          <a:pt x="60" y="9"/>
                        </a:cubicBezTo>
                        <a:cubicBezTo>
                          <a:pt x="59" y="8"/>
                          <a:pt x="59" y="8"/>
                          <a:pt x="58" y="8"/>
                        </a:cubicBezTo>
                        <a:cubicBezTo>
                          <a:pt x="57" y="8"/>
                          <a:pt x="57" y="8"/>
                          <a:pt x="56" y="9"/>
                        </a:cubicBezTo>
                        <a:cubicBezTo>
                          <a:pt x="46" y="59"/>
                          <a:pt x="46" y="59"/>
                          <a:pt x="46" y="59"/>
                        </a:cubicBezTo>
                        <a:cubicBezTo>
                          <a:pt x="46" y="63"/>
                          <a:pt x="42" y="67"/>
                          <a:pt x="38" y="67"/>
                        </a:cubicBezTo>
                        <a:cubicBezTo>
                          <a:pt x="37" y="67"/>
                          <a:pt x="37" y="67"/>
                          <a:pt x="37" y="6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8" name="Freeform 280">
                    <a:extLst>
                      <a:ext uri="{FF2B5EF4-FFF2-40B4-BE49-F238E27FC236}">
                        <a16:creationId xmlns:a16="http://schemas.microsoft.com/office/drawing/2014/main" id="{FC5D0CEA-C274-4EAC-911A-DF530F9EFA1C}"/>
                      </a:ext>
                    </a:extLst>
                  </p:cNvPr>
                  <p:cNvSpPr>
                    <a:spLocks/>
                  </p:cNvSpPr>
                  <p:nvPr/>
                </p:nvSpPr>
                <p:spPr bwMode="auto">
                  <a:xfrm>
                    <a:off x="3719513" y="2563813"/>
                    <a:ext cx="117475" cy="201613"/>
                  </a:xfrm>
                  <a:custGeom>
                    <a:avLst/>
                    <a:gdLst>
                      <a:gd name="T0" fmla="*/ 39 w 43"/>
                      <a:gd name="T1" fmla="*/ 74 h 74"/>
                      <a:gd name="T2" fmla="*/ 36 w 43"/>
                      <a:gd name="T3" fmla="*/ 72 h 74"/>
                      <a:gd name="T4" fmla="*/ 1 w 43"/>
                      <a:gd name="T5" fmla="*/ 4 h 74"/>
                      <a:gd name="T6" fmla="*/ 4 w 43"/>
                      <a:gd name="T7" fmla="*/ 0 h 74"/>
                      <a:gd name="T8" fmla="*/ 9 w 43"/>
                      <a:gd name="T9" fmla="*/ 4 h 74"/>
                      <a:gd name="T10" fmla="*/ 41 w 43"/>
                      <a:gd name="T11" fmla="*/ 67 h 74"/>
                      <a:gd name="T12" fmla="*/ 42 w 43"/>
                      <a:gd name="T13" fmla="*/ 72 h 74"/>
                      <a:gd name="T14" fmla="*/ 39 w 43"/>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4">
                        <a:moveTo>
                          <a:pt x="39" y="74"/>
                        </a:moveTo>
                        <a:cubicBezTo>
                          <a:pt x="38" y="74"/>
                          <a:pt x="37" y="73"/>
                          <a:pt x="36" y="72"/>
                        </a:cubicBezTo>
                        <a:cubicBezTo>
                          <a:pt x="16" y="55"/>
                          <a:pt x="4" y="31"/>
                          <a:pt x="1" y="4"/>
                        </a:cubicBezTo>
                        <a:cubicBezTo>
                          <a:pt x="0" y="2"/>
                          <a:pt x="2" y="0"/>
                          <a:pt x="4" y="0"/>
                        </a:cubicBezTo>
                        <a:cubicBezTo>
                          <a:pt x="6" y="0"/>
                          <a:pt x="8" y="1"/>
                          <a:pt x="9" y="4"/>
                        </a:cubicBezTo>
                        <a:cubicBezTo>
                          <a:pt x="11" y="28"/>
                          <a:pt x="23" y="50"/>
                          <a:pt x="41" y="67"/>
                        </a:cubicBezTo>
                        <a:cubicBezTo>
                          <a:pt x="43" y="68"/>
                          <a:pt x="43" y="71"/>
                          <a:pt x="42" y="72"/>
                        </a:cubicBezTo>
                        <a:cubicBezTo>
                          <a:pt x="41" y="73"/>
                          <a:pt x="40" y="74"/>
                          <a:pt x="3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59" name="Freeform 281">
                    <a:extLst>
                      <a:ext uri="{FF2B5EF4-FFF2-40B4-BE49-F238E27FC236}">
                        <a16:creationId xmlns:a16="http://schemas.microsoft.com/office/drawing/2014/main" id="{56F0951E-C430-425C-851B-3A333DC4A5F9}"/>
                      </a:ext>
                    </a:extLst>
                  </p:cNvPr>
                  <p:cNvSpPr>
                    <a:spLocks/>
                  </p:cNvSpPr>
                  <p:nvPr/>
                </p:nvSpPr>
                <p:spPr bwMode="auto">
                  <a:xfrm>
                    <a:off x="3722688" y="2249488"/>
                    <a:ext cx="258763" cy="258763"/>
                  </a:xfrm>
                  <a:custGeom>
                    <a:avLst/>
                    <a:gdLst>
                      <a:gd name="T0" fmla="*/ 4 w 95"/>
                      <a:gd name="T1" fmla="*/ 95 h 95"/>
                      <a:gd name="T2" fmla="*/ 4 w 95"/>
                      <a:gd name="T3" fmla="*/ 95 h 95"/>
                      <a:gd name="T4" fmla="*/ 0 w 95"/>
                      <a:gd name="T5" fmla="*/ 90 h 95"/>
                      <a:gd name="T6" fmla="*/ 90 w 95"/>
                      <a:gd name="T7" fmla="*/ 0 h 95"/>
                      <a:gd name="T8" fmla="*/ 95 w 95"/>
                      <a:gd name="T9" fmla="*/ 4 h 95"/>
                      <a:gd name="T10" fmla="*/ 92 w 95"/>
                      <a:gd name="T11" fmla="*/ 8 h 95"/>
                      <a:gd name="T12" fmla="*/ 8 w 95"/>
                      <a:gd name="T13" fmla="*/ 92 h 95"/>
                      <a:gd name="T14" fmla="*/ 4 w 95"/>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95">
                        <a:moveTo>
                          <a:pt x="4" y="95"/>
                        </a:moveTo>
                        <a:cubicBezTo>
                          <a:pt x="4" y="95"/>
                          <a:pt x="4" y="95"/>
                          <a:pt x="4" y="95"/>
                        </a:cubicBezTo>
                        <a:cubicBezTo>
                          <a:pt x="1" y="95"/>
                          <a:pt x="0" y="93"/>
                          <a:pt x="0" y="90"/>
                        </a:cubicBezTo>
                        <a:cubicBezTo>
                          <a:pt x="7" y="44"/>
                          <a:pt x="44" y="7"/>
                          <a:pt x="90" y="0"/>
                        </a:cubicBezTo>
                        <a:cubicBezTo>
                          <a:pt x="93" y="0"/>
                          <a:pt x="95" y="1"/>
                          <a:pt x="95" y="4"/>
                        </a:cubicBezTo>
                        <a:cubicBezTo>
                          <a:pt x="95" y="6"/>
                          <a:pt x="94" y="8"/>
                          <a:pt x="92" y="8"/>
                        </a:cubicBezTo>
                        <a:cubicBezTo>
                          <a:pt x="48" y="15"/>
                          <a:pt x="15" y="48"/>
                          <a:pt x="8" y="92"/>
                        </a:cubicBezTo>
                        <a:cubicBezTo>
                          <a:pt x="8" y="94"/>
                          <a:pt x="6" y="95"/>
                          <a:pt x="4"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0" name="Freeform 282">
                    <a:extLst>
                      <a:ext uri="{FF2B5EF4-FFF2-40B4-BE49-F238E27FC236}">
                        <a16:creationId xmlns:a16="http://schemas.microsoft.com/office/drawing/2014/main" id="{2601835E-01BD-4CB1-9111-95158414E6FA}"/>
                      </a:ext>
                    </a:extLst>
                  </p:cNvPr>
                  <p:cNvSpPr>
                    <a:spLocks/>
                  </p:cNvSpPr>
                  <p:nvPr/>
                </p:nvSpPr>
                <p:spPr bwMode="auto">
                  <a:xfrm>
                    <a:off x="4046538" y="2249488"/>
                    <a:ext cx="258763" cy="258763"/>
                  </a:xfrm>
                  <a:custGeom>
                    <a:avLst/>
                    <a:gdLst>
                      <a:gd name="T0" fmla="*/ 91 w 95"/>
                      <a:gd name="T1" fmla="*/ 95 h 95"/>
                      <a:gd name="T2" fmla="*/ 87 w 95"/>
                      <a:gd name="T3" fmla="*/ 92 h 95"/>
                      <a:gd name="T4" fmla="*/ 3 w 95"/>
                      <a:gd name="T5" fmla="*/ 8 h 95"/>
                      <a:gd name="T6" fmla="*/ 0 w 95"/>
                      <a:gd name="T7" fmla="*/ 4 h 95"/>
                      <a:gd name="T8" fmla="*/ 5 w 95"/>
                      <a:gd name="T9" fmla="*/ 0 h 95"/>
                      <a:gd name="T10" fmla="*/ 95 w 95"/>
                      <a:gd name="T11" fmla="*/ 90 h 95"/>
                      <a:gd name="T12" fmla="*/ 91 w 95"/>
                      <a:gd name="T13" fmla="*/ 95 h 95"/>
                      <a:gd name="T14" fmla="*/ 91 w 95"/>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95">
                        <a:moveTo>
                          <a:pt x="91" y="95"/>
                        </a:moveTo>
                        <a:cubicBezTo>
                          <a:pt x="89" y="95"/>
                          <a:pt x="87" y="94"/>
                          <a:pt x="87" y="92"/>
                        </a:cubicBezTo>
                        <a:cubicBezTo>
                          <a:pt x="80" y="48"/>
                          <a:pt x="47" y="15"/>
                          <a:pt x="3" y="8"/>
                        </a:cubicBezTo>
                        <a:cubicBezTo>
                          <a:pt x="1" y="8"/>
                          <a:pt x="0" y="6"/>
                          <a:pt x="0" y="4"/>
                        </a:cubicBezTo>
                        <a:cubicBezTo>
                          <a:pt x="0" y="1"/>
                          <a:pt x="2" y="0"/>
                          <a:pt x="5" y="0"/>
                        </a:cubicBezTo>
                        <a:cubicBezTo>
                          <a:pt x="51" y="7"/>
                          <a:pt x="88" y="44"/>
                          <a:pt x="95" y="90"/>
                        </a:cubicBezTo>
                        <a:cubicBezTo>
                          <a:pt x="95" y="93"/>
                          <a:pt x="94" y="95"/>
                          <a:pt x="91" y="95"/>
                        </a:cubicBezTo>
                        <a:cubicBezTo>
                          <a:pt x="91" y="95"/>
                          <a:pt x="91" y="95"/>
                          <a:pt x="91" y="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1" name="Freeform 283">
                    <a:extLst>
                      <a:ext uri="{FF2B5EF4-FFF2-40B4-BE49-F238E27FC236}">
                        <a16:creationId xmlns:a16="http://schemas.microsoft.com/office/drawing/2014/main" id="{3CBD9AFA-B937-4069-9EDA-E1A220BEFC41}"/>
                      </a:ext>
                    </a:extLst>
                  </p:cNvPr>
                  <p:cNvSpPr>
                    <a:spLocks/>
                  </p:cNvSpPr>
                  <p:nvPr/>
                </p:nvSpPr>
                <p:spPr bwMode="auto">
                  <a:xfrm>
                    <a:off x="4191000" y="2563813"/>
                    <a:ext cx="117475" cy="198438"/>
                  </a:xfrm>
                  <a:custGeom>
                    <a:avLst/>
                    <a:gdLst>
                      <a:gd name="T0" fmla="*/ 4 w 43"/>
                      <a:gd name="T1" fmla="*/ 73 h 73"/>
                      <a:gd name="T2" fmla="*/ 1 w 43"/>
                      <a:gd name="T3" fmla="*/ 72 h 73"/>
                      <a:gd name="T4" fmla="*/ 2 w 43"/>
                      <a:gd name="T5" fmla="*/ 66 h 73"/>
                      <a:gd name="T6" fmla="*/ 34 w 43"/>
                      <a:gd name="T7" fmla="*/ 4 h 73"/>
                      <a:gd name="T8" fmla="*/ 39 w 43"/>
                      <a:gd name="T9" fmla="*/ 0 h 73"/>
                      <a:gd name="T10" fmla="*/ 42 w 43"/>
                      <a:gd name="T11" fmla="*/ 4 h 73"/>
                      <a:gd name="T12" fmla="*/ 7 w 43"/>
                      <a:gd name="T13" fmla="*/ 72 h 73"/>
                      <a:gd name="T14" fmla="*/ 4 w 43"/>
                      <a:gd name="T15" fmla="*/ 7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73">
                        <a:moveTo>
                          <a:pt x="4" y="73"/>
                        </a:moveTo>
                        <a:cubicBezTo>
                          <a:pt x="3" y="73"/>
                          <a:pt x="2" y="73"/>
                          <a:pt x="1" y="72"/>
                        </a:cubicBezTo>
                        <a:cubicBezTo>
                          <a:pt x="0" y="70"/>
                          <a:pt x="0" y="68"/>
                          <a:pt x="2" y="66"/>
                        </a:cubicBezTo>
                        <a:cubicBezTo>
                          <a:pt x="20" y="50"/>
                          <a:pt x="32" y="28"/>
                          <a:pt x="34" y="4"/>
                        </a:cubicBezTo>
                        <a:cubicBezTo>
                          <a:pt x="35" y="1"/>
                          <a:pt x="37" y="0"/>
                          <a:pt x="39" y="0"/>
                        </a:cubicBezTo>
                        <a:cubicBezTo>
                          <a:pt x="41" y="0"/>
                          <a:pt x="43" y="2"/>
                          <a:pt x="42" y="4"/>
                        </a:cubicBezTo>
                        <a:cubicBezTo>
                          <a:pt x="39" y="31"/>
                          <a:pt x="27" y="55"/>
                          <a:pt x="7" y="72"/>
                        </a:cubicBezTo>
                        <a:cubicBezTo>
                          <a:pt x="6" y="73"/>
                          <a:pt x="5" y="73"/>
                          <a:pt x="4"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2" name="Freeform 284">
                    <a:extLst>
                      <a:ext uri="{FF2B5EF4-FFF2-40B4-BE49-F238E27FC236}">
                        <a16:creationId xmlns:a16="http://schemas.microsoft.com/office/drawing/2014/main" id="{C1111CD3-053A-4584-B647-ACF235C9A020}"/>
                      </a:ext>
                    </a:extLst>
                  </p:cNvPr>
                  <p:cNvSpPr>
                    <a:spLocks/>
                  </p:cNvSpPr>
                  <p:nvPr/>
                </p:nvSpPr>
                <p:spPr bwMode="auto">
                  <a:xfrm>
                    <a:off x="4213225" y="2247901"/>
                    <a:ext cx="117475" cy="115888"/>
                  </a:xfrm>
                  <a:custGeom>
                    <a:avLst/>
                    <a:gdLst>
                      <a:gd name="T0" fmla="*/ 4 w 43"/>
                      <a:gd name="T1" fmla="*/ 43 h 43"/>
                      <a:gd name="T2" fmla="*/ 1 w 43"/>
                      <a:gd name="T3" fmla="*/ 42 h 43"/>
                      <a:gd name="T4" fmla="*/ 1 w 43"/>
                      <a:gd name="T5" fmla="*/ 36 h 43"/>
                      <a:gd name="T6" fmla="*/ 35 w 43"/>
                      <a:gd name="T7" fmla="*/ 2 h 43"/>
                      <a:gd name="T8" fmla="*/ 41 w 43"/>
                      <a:gd name="T9" fmla="*/ 2 h 43"/>
                      <a:gd name="T10" fmla="*/ 41 w 43"/>
                      <a:gd name="T11" fmla="*/ 8 h 43"/>
                      <a:gd name="T12" fmla="*/ 7 w 43"/>
                      <a:gd name="T13" fmla="*/ 42 h 43"/>
                      <a:gd name="T14" fmla="*/ 4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4" y="43"/>
                        </a:moveTo>
                        <a:cubicBezTo>
                          <a:pt x="3" y="43"/>
                          <a:pt x="2" y="42"/>
                          <a:pt x="1" y="42"/>
                        </a:cubicBezTo>
                        <a:cubicBezTo>
                          <a:pt x="0" y="40"/>
                          <a:pt x="0" y="37"/>
                          <a:pt x="1" y="36"/>
                        </a:cubicBezTo>
                        <a:cubicBezTo>
                          <a:pt x="35" y="2"/>
                          <a:pt x="35" y="2"/>
                          <a:pt x="35" y="2"/>
                        </a:cubicBezTo>
                        <a:cubicBezTo>
                          <a:pt x="37" y="0"/>
                          <a:pt x="39" y="0"/>
                          <a:pt x="41" y="2"/>
                        </a:cubicBezTo>
                        <a:cubicBezTo>
                          <a:pt x="43" y="3"/>
                          <a:pt x="43" y="6"/>
                          <a:pt x="41" y="8"/>
                        </a:cubicBezTo>
                        <a:cubicBezTo>
                          <a:pt x="7" y="42"/>
                          <a:pt x="7" y="42"/>
                          <a:pt x="7" y="42"/>
                        </a:cubicBezTo>
                        <a:cubicBezTo>
                          <a:pt x="6" y="42"/>
                          <a:pt x="5" y="43"/>
                          <a:pt x="4"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3" name="Freeform 285">
                    <a:extLst>
                      <a:ext uri="{FF2B5EF4-FFF2-40B4-BE49-F238E27FC236}">
                        <a16:creationId xmlns:a16="http://schemas.microsoft.com/office/drawing/2014/main" id="{FC025693-577A-498D-8874-3FA8577CC386}"/>
                      </a:ext>
                    </a:extLst>
                  </p:cNvPr>
                  <p:cNvSpPr>
                    <a:spLocks/>
                  </p:cNvSpPr>
                  <p:nvPr/>
                </p:nvSpPr>
                <p:spPr bwMode="auto">
                  <a:xfrm>
                    <a:off x="4262438" y="2247901"/>
                    <a:ext cx="65088" cy="65088"/>
                  </a:xfrm>
                  <a:custGeom>
                    <a:avLst/>
                    <a:gdLst>
                      <a:gd name="T0" fmla="*/ 20 w 24"/>
                      <a:gd name="T1" fmla="*/ 24 h 24"/>
                      <a:gd name="T2" fmla="*/ 16 w 24"/>
                      <a:gd name="T3" fmla="*/ 20 h 24"/>
                      <a:gd name="T4" fmla="*/ 16 w 24"/>
                      <a:gd name="T5" fmla="*/ 8 h 24"/>
                      <a:gd name="T6" fmla="*/ 4 w 24"/>
                      <a:gd name="T7" fmla="*/ 8 h 24"/>
                      <a:gd name="T8" fmla="*/ 0 w 24"/>
                      <a:gd name="T9" fmla="*/ 4 h 24"/>
                      <a:gd name="T10" fmla="*/ 4 w 24"/>
                      <a:gd name="T11" fmla="*/ 0 h 24"/>
                      <a:gd name="T12" fmla="*/ 20 w 24"/>
                      <a:gd name="T13" fmla="*/ 0 h 24"/>
                      <a:gd name="T14" fmla="*/ 24 w 24"/>
                      <a:gd name="T15" fmla="*/ 4 h 24"/>
                      <a:gd name="T16" fmla="*/ 24 w 24"/>
                      <a:gd name="T17" fmla="*/ 20 h 24"/>
                      <a:gd name="T18" fmla="*/ 2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0" y="24"/>
                        </a:moveTo>
                        <a:cubicBezTo>
                          <a:pt x="18" y="24"/>
                          <a:pt x="16" y="23"/>
                          <a:pt x="16" y="20"/>
                        </a:cubicBezTo>
                        <a:cubicBezTo>
                          <a:pt x="16" y="8"/>
                          <a:pt x="16" y="8"/>
                          <a:pt x="16" y="8"/>
                        </a:cubicBezTo>
                        <a:cubicBezTo>
                          <a:pt x="4" y="8"/>
                          <a:pt x="4" y="8"/>
                          <a:pt x="4" y="8"/>
                        </a:cubicBezTo>
                        <a:cubicBezTo>
                          <a:pt x="2" y="8"/>
                          <a:pt x="0" y="7"/>
                          <a:pt x="0" y="4"/>
                        </a:cubicBezTo>
                        <a:cubicBezTo>
                          <a:pt x="0" y="2"/>
                          <a:pt x="2" y="0"/>
                          <a:pt x="4" y="0"/>
                        </a:cubicBezTo>
                        <a:cubicBezTo>
                          <a:pt x="20" y="0"/>
                          <a:pt x="20" y="0"/>
                          <a:pt x="20" y="0"/>
                        </a:cubicBezTo>
                        <a:cubicBezTo>
                          <a:pt x="22" y="0"/>
                          <a:pt x="24" y="2"/>
                          <a:pt x="24" y="4"/>
                        </a:cubicBezTo>
                        <a:cubicBezTo>
                          <a:pt x="24" y="20"/>
                          <a:pt x="24" y="20"/>
                          <a:pt x="24" y="20"/>
                        </a:cubicBezTo>
                        <a:cubicBezTo>
                          <a:pt x="24" y="23"/>
                          <a:pt x="22" y="24"/>
                          <a:pt x="2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4" name="Freeform 286">
                    <a:extLst>
                      <a:ext uri="{FF2B5EF4-FFF2-40B4-BE49-F238E27FC236}">
                        <a16:creationId xmlns:a16="http://schemas.microsoft.com/office/drawing/2014/main" id="{2BD5A7EF-FA41-4AFD-AE84-9998CAC64B0E}"/>
                      </a:ext>
                    </a:extLst>
                  </p:cNvPr>
                  <p:cNvSpPr>
                    <a:spLocks/>
                  </p:cNvSpPr>
                  <p:nvPr/>
                </p:nvSpPr>
                <p:spPr bwMode="auto">
                  <a:xfrm>
                    <a:off x="4191000" y="2740026"/>
                    <a:ext cx="117475" cy="117475"/>
                  </a:xfrm>
                  <a:custGeom>
                    <a:avLst/>
                    <a:gdLst>
                      <a:gd name="T0" fmla="*/ 39 w 43"/>
                      <a:gd name="T1" fmla="*/ 43 h 43"/>
                      <a:gd name="T2" fmla="*/ 36 w 43"/>
                      <a:gd name="T3" fmla="*/ 41 h 43"/>
                      <a:gd name="T4" fmla="*/ 2 w 43"/>
                      <a:gd name="T5" fmla="*/ 7 h 43"/>
                      <a:gd name="T6" fmla="*/ 2 w 43"/>
                      <a:gd name="T7" fmla="*/ 2 h 43"/>
                      <a:gd name="T8" fmla="*/ 7 w 43"/>
                      <a:gd name="T9" fmla="*/ 2 h 43"/>
                      <a:gd name="T10" fmla="*/ 41 w 43"/>
                      <a:gd name="T11" fmla="*/ 36 h 43"/>
                      <a:gd name="T12" fmla="*/ 41 w 43"/>
                      <a:gd name="T13" fmla="*/ 41 h 43"/>
                      <a:gd name="T14" fmla="*/ 39 w 4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3">
                        <a:moveTo>
                          <a:pt x="39" y="43"/>
                        </a:moveTo>
                        <a:cubicBezTo>
                          <a:pt x="37" y="43"/>
                          <a:pt x="36" y="42"/>
                          <a:pt x="36" y="41"/>
                        </a:cubicBezTo>
                        <a:cubicBezTo>
                          <a:pt x="2" y="7"/>
                          <a:pt x="2" y="7"/>
                          <a:pt x="2" y="7"/>
                        </a:cubicBezTo>
                        <a:cubicBezTo>
                          <a:pt x="0" y="6"/>
                          <a:pt x="0" y="3"/>
                          <a:pt x="2" y="2"/>
                        </a:cubicBezTo>
                        <a:cubicBezTo>
                          <a:pt x="3" y="0"/>
                          <a:pt x="6" y="0"/>
                          <a:pt x="7" y="2"/>
                        </a:cubicBezTo>
                        <a:cubicBezTo>
                          <a:pt x="41" y="36"/>
                          <a:pt x="41" y="36"/>
                          <a:pt x="41" y="36"/>
                        </a:cubicBezTo>
                        <a:cubicBezTo>
                          <a:pt x="43" y="37"/>
                          <a:pt x="43" y="40"/>
                          <a:pt x="41" y="41"/>
                        </a:cubicBezTo>
                        <a:cubicBezTo>
                          <a:pt x="41" y="42"/>
                          <a:pt x="40" y="43"/>
                          <a:pt x="39"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5" name="Freeform 287">
                    <a:extLst>
                      <a:ext uri="{FF2B5EF4-FFF2-40B4-BE49-F238E27FC236}">
                        <a16:creationId xmlns:a16="http://schemas.microsoft.com/office/drawing/2014/main" id="{51C6C467-1464-4BA7-A97F-332E0A54D065}"/>
                      </a:ext>
                    </a:extLst>
                  </p:cNvPr>
                  <p:cNvSpPr>
                    <a:spLocks/>
                  </p:cNvSpPr>
                  <p:nvPr/>
                </p:nvSpPr>
                <p:spPr bwMode="auto">
                  <a:xfrm>
                    <a:off x="4243388" y="2792413"/>
                    <a:ext cx="65088" cy="65088"/>
                  </a:xfrm>
                  <a:custGeom>
                    <a:avLst/>
                    <a:gdLst>
                      <a:gd name="T0" fmla="*/ 20 w 24"/>
                      <a:gd name="T1" fmla="*/ 24 h 24"/>
                      <a:gd name="T2" fmla="*/ 4 w 24"/>
                      <a:gd name="T3" fmla="*/ 24 h 24"/>
                      <a:gd name="T4" fmla="*/ 0 w 24"/>
                      <a:gd name="T5" fmla="*/ 20 h 24"/>
                      <a:gd name="T6" fmla="*/ 4 w 24"/>
                      <a:gd name="T7" fmla="*/ 16 h 24"/>
                      <a:gd name="T8" fmla="*/ 16 w 24"/>
                      <a:gd name="T9" fmla="*/ 16 h 24"/>
                      <a:gd name="T10" fmla="*/ 16 w 24"/>
                      <a:gd name="T11" fmla="*/ 4 h 24"/>
                      <a:gd name="T12" fmla="*/ 20 w 24"/>
                      <a:gd name="T13" fmla="*/ 0 h 24"/>
                      <a:gd name="T14" fmla="*/ 24 w 24"/>
                      <a:gd name="T15" fmla="*/ 4 h 24"/>
                      <a:gd name="T16" fmla="*/ 24 w 24"/>
                      <a:gd name="T17" fmla="*/ 20 h 24"/>
                      <a:gd name="T18" fmla="*/ 2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0" y="24"/>
                        </a:moveTo>
                        <a:cubicBezTo>
                          <a:pt x="4" y="24"/>
                          <a:pt x="4" y="24"/>
                          <a:pt x="4" y="24"/>
                        </a:cubicBezTo>
                        <a:cubicBezTo>
                          <a:pt x="1" y="24"/>
                          <a:pt x="0" y="22"/>
                          <a:pt x="0" y="20"/>
                        </a:cubicBezTo>
                        <a:cubicBezTo>
                          <a:pt x="0" y="18"/>
                          <a:pt x="1" y="16"/>
                          <a:pt x="4" y="16"/>
                        </a:cubicBezTo>
                        <a:cubicBezTo>
                          <a:pt x="16" y="16"/>
                          <a:pt x="16" y="16"/>
                          <a:pt x="16" y="16"/>
                        </a:cubicBezTo>
                        <a:cubicBezTo>
                          <a:pt x="16" y="4"/>
                          <a:pt x="16" y="4"/>
                          <a:pt x="16" y="4"/>
                        </a:cubicBezTo>
                        <a:cubicBezTo>
                          <a:pt x="16" y="2"/>
                          <a:pt x="17" y="0"/>
                          <a:pt x="20" y="0"/>
                        </a:cubicBezTo>
                        <a:cubicBezTo>
                          <a:pt x="22" y="0"/>
                          <a:pt x="24" y="2"/>
                          <a:pt x="24" y="4"/>
                        </a:cubicBezTo>
                        <a:cubicBezTo>
                          <a:pt x="24" y="20"/>
                          <a:pt x="24" y="20"/>
                          <a:pt x="24" y="20"/>
                        </a:cubicBezTo>
                        <a:cubicBezTo>
                          <a:pt x="24" y="22"/>
                          <a:pt x="22" y="24"/>
                          <a:pt x="2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6" name="Freeform 288">
                    <a:extLst>
                      <a:ext uri="{FF2B5EF4-FFF2-40B4-BE49-F238E27FC236}">
                        <a16:creationId xmlns:a16="http://schemas.microsoft.com/office/drawing/2014/main" id="{D3EA688A-CCEA-4E7B-BFB3-CCEFCA93297B}"/>
                      </a:ext>
                    </a:extLst>
                  </p:cNvPr>
                  <p:cNvSpPr>
                    <a:spLocks/>
                  </p:cNvSpPr>
                  <p:nvPr/>
                </p:nvSpPr>
                <p:spPr bwMode="auto">
                  <a:xfrm>
                    <a:off x="3719513" y="2740026"/>
                    <a:ext cx="117475" cy="114300"/>
                  </a:xfrm>
                  <a:custGeom>
                    <a:avLst/>
                    <a:gdLst>
                      <a:gd name="T0" fmla="*/ 5 w 43"/>
                      <a:gd name="T1" fmla="*/ 42 h 42"/>
                      <a:gd name="T2" fmla="*/ 2 w 43"/>
                      <a:gd name="T3" fmla="*/ 41 h 42"/>
                      <a:gd name="T4" fmla="*/ 2 w 43"/>
                      <a:gd name="T5" fmla="*/ 36 h 42"/>
                      <a:gd name="T6" fmla="*/ 36 w 43"/>
                      <a:gd name="T7" fmla="*/ 2 h 42"/>
                      <a:gd name="T8" fmla="*/ 42 w 43"/>
                      <a:gd name="T9" fmla="*/ 2 h 42"/>
                      <a:gd name="T10" fmla="*/ 42 w 43"/>
                      <a:gd name="T11" fmla="*/ 7 h 42"/>
                      <a:gd name="T12" fmla="*/ 8 w 43"/>
                      <a:gd name="T13" fmla="*/ 41 h 42"/>
                      <a:gd name="T14" fmla="*/ 5 w 43"/>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2">
                        <a:moveTo>
                          <a:pt x="5" y="42"/>
                        </a:moveTo>
                        <a:cubicBezTo>
                          <a:pt x="4" y="42"/>
                          <a:pt x="3" y="42"/>
                          <a:pt x="2" y="41"/>
                        </a:cubicBezTo>
                        <a:cubicBezTo>
                          <a:pt x="0" y="40"/>
                          <a:pt x="0" y="37"/>
                          <a:pt x="2" y="36"/>
                        </a:cubicBezTo>
                        <a:cubicBezTo>
                          <a:pt x="36" y="2"/>
                          <a:pt x="36" y="2"/>
                          <a:pt x="36" y="2"/>
                        </a:cubicBezTo>
                        <a:cubicBezTo>
                          <a:pt x="38" y="0"/>
                          <a:pt x="40" y="0"/>
                          <a:pt x="42" y="2"/>
                        </a:cubicBezTo>
                        <a:cubicBezTo>
                          <a:pt x="43" y="3"/>
                          <a:pt x="43" y="6"/>
                          <a:pt x="42" y="7"/>
                        </a:cubicBezTo>
                        <a:cubicBezTo>
                          <a:pt x="8" y="41"/>
                          <a:pt x="8" y="41"/>
                          <a:pt x="8" y="41"/>
                        </a:cubicBezTo>
                        <a:cubicBezTo>
                          <a:pt x="7" y="42"/>
                          <a:pt x="6" y="42"/>
                          <a:pt x="5"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7" name="Freeform 289">
                    <a:extLst>
                      <a:ext uri="{FF2B5EF4-FFF2-40B4-BE49-F238E27FC236}">
                        <a16:creationId xmlns:a16="http://schemas.microsoft.com/office/drawing/2014/main" id="{1706F0B7-3437-47DD-B980-D8F10360E868}"/>
                      </a:ext>
                    </a:extLst>
                  </p:cNvPr>
                  <p:cNvSpPr>
                    <a:spLocks/>
                  </p:cNvSpPr>
                  <p:nvPr/>
                </p:nvSpPr>
                <p:spPr bwMode="auto">
                  <a:xfrm>
                    <a:off x="3722688" y="2792413"/>
                    <a:ext cx="65088" cy="65088"/>
                  </a:xfrm>
                  <a:custGeom>
                    <a:avLst/>
                    <a:gdLst>
                      <a:gd name="T0" fmla="*/ 20 w 24"/>
                      <a:gd name="T1" fmla="*/ 24 h 24"/>
                      <a:gd name="T2" fmla="*/ 4 w 24"/>
                      <a:gd name="T3" fmla="*/ 24 h 24"/>
                      <a:gd name="T4" fmla="*/ 0 w 24"/>
                      <a:gd name="T5" fmla="*/ 20 h 24"/>
                      <a:gd name="T6" fmla="*/ 0 w 24"/>
                      <a:gd name="T7" fmla="*/ 4 h 24"/>
                      <a:gd name="T8" fmla="*/ 4 w 24"/>
                      <a:gd name="T9" fmla="*/ 0 h 24"/>
                      <a:gd name="T10" fmla="*/ 8 w 24"/>
                      <a:gd name="T11" fmla="*/ 4 h 24"/>
                      <a:gd name="T12" fmla="*/ 8 w 24"/>
                      <a:gd name="T13" fmla="*/ 16 h 24"/>
                      <a:gd name="T14" fmla="*/ 20 w 24"/>
                      <a:gd name="T15" fmla="*/ 16 h 24"/>
                      <a:gd name="T16" fmla="*/ 24 w 24"/>
                      <a:gd name="T17" fmla="*/ 20 h 24"/>
                      <a:gd name="T18" fmla="*/ 20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20" y="24"/>
                        </a:moveTo>
                        <a:cubicBezTo>
                          <a:pt x="4" y="24"/>
                          <a:pt x="4" y="24"/>
                          <a:pt x="4" y="24"/>
                        </a:cubicBezTo>
                        <a:cubicBezTo>
                          <a:pt x="2" y="24"/>
                          <a:pt x="0" y="22"/>
                          <a:pt x="0" y="20"/>
                        </a:cubicBezTo>
                        <a:cubicBezTo>
                          <a:pt x="0" y="4"/>
                          <a:pt x="0" y="4"/>
                          <a:pt x="0" y="4"/>
                        </a:cubicBezTo>
                        <a:cubicBezTo>
                          <a:pt x="0" y="2"/>
                          <a:pt x="2" y="0"/>
                          <a:pt x="4" y="0"/>
                        </a:cubicBezTo>
                        <a:cubicBezTo>
                          <a:pt x="6" y="0"/>
                          <a:pt x="8" y="2"/>
                          <a:pt x="8" y="4"/>
                        </a:cubicBezTo>
                        <a:cubicBezTo>
                          <a:pt x="8" y="16"/>
                          <a:pt x="8" y="16"/>
                          <a:pt x="8" y="16"/>
                        </a:cubicBezTo>
                        <a:cubicBezTo>
                          <a:pt x="20" y="16"/>
                          <a:pt x="20" y="16"/>
                          <a:pt x="20" y="16"/>
                        </a:cubicBezTo>
                        <a:cubicBezTo>
                          <a:pt x="22" y="16"/>
                          <a:pt x="24" y="18"/>
                          <a:pt x="24" y="20"/>
                        </a:cubicBezTo>
                        <a:cubicBezTo>
                          <a:pt x="24" y="22"/>
                          <a:pt x="22" y="24"/>
                          <a:pt x="20"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8" name="Freeform 290">
                    <a:extLst>
                      <a:ext uri="{FF2B5EF4-FFF2-40B4-BE49-F238E27FC236}">
                        <a16:creationId xmlns:a16="http://schemas.microsoft.com/office/drawing/2014/main" id="{3B538C0D-715F-431D-8430-DD22E12CCBB3}"/>
                      </a:ext>
                    </a:extLst>
                  </p:cNvPr>
                  <p:cNvSpPr>
                    <a:spLocks/>
                  </p:cNvSpPr>
                  <p:nvPr/>
                </p:nvSpPr>
                <p:spPr bwMode="auto">
                  <a:xfrm>
                    <a:off x="3700463" y="2247901"/>
                    <a:ext cx="114300" cy="114300"/>
                  </a:xfrm>
                  <a:custGeom>
                    <a:avLst/>
                    <a:gdLst>
                      <a:gd name="T0" fmla="*/ 38 w 42"/>
                      <a:gd name="T1" fmla="*/ 42 h 42"/>
                      <a:gd name="T2" fmla="*/ 35 w 42"/>
                      <a:gd name="T3" fmla="*/ 41 h 42"/>
                      <a:gd name="T4" fmla="*/ 1 w 42"/>
                      <a:gd name="T5" fmla="*/ 7 h 42"/>
                      <a:gd name="T6" fmla="*/ 1 w 42"/>
                      <a:gd name="T7" fmla="*/ 2 h 42"/>
                      <a:gd name="T8" fmla="*/ 7 w 42"/>
                      <a:gd name="T9" fmla="*/ 2 h 42"/>
                      <a:gd name="T10" fmla="*/ 41 w 42"/>
                      <a:gd name="T11" fmla="*/ 36 h 42"/>
                      <a:gd name="T12" fmla="*/ 41 w 42"/>
                      <a:gd name="T13" fmla="*/ 41 h 42"/>
                      <a:gd name="T14" fmla="*/ 38 w 42"/>
                      <a:gd name="T15" fmla="*/ 42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42">
                        <a:moveTo>
                          <a:pt x="38" y="42"/>
                        </a:moveTo>
                        <a:cubicBezTo>
                          <a:pt x="37" y="42"/>
                          <a:pt x="36" y="42"/>
                          <a:pt x="35" y="41"/>
                        </a:cubicBezTo>
                        <a:cubicBezTo>
                          <a:pt x="1" y="7"/>
                          <a:pt x="1" y="7"/>
                          <a:pt x="1" y="7"/>
                        </a:cubicBezTo>
                        <a:cubicBezTo>
                          <a:pt x="0" y="6"/>
                          <a:pt x="0" y="3"/>
                          <a:pt x="1" y="2"/>
                        </a:cubicBezTo>
                        <a:cubicBezTo>
                          <a:pt x="3" y="0"/>
                          <a:pt x="5" y="0"/>
                          <a:pt x="7" y="2"/>
                        </a:cubicBezTo>
                        <a:cubicBezTo>
                          <a:pt x="41" y="36"/>
                          <a:pt x="41" y="36"/>
                          <a:pt x="41" y="36"/>
                        </a:cubicBezTo>
                        <a:cubicBezTo>
                          <a:pt x="42" y="37"/>
                          <a:pt x="42" y="40"/>
                          <a:pt x="41" y="41"/>
                        </a:cubicBezTo>
                        <a:cubicBezTo>
                          <a:pt x="40" y="42"/>
                          <a:pt x="39" y="42"/>
                          <a:pt x="38"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269" name="Freeform 291">
                    <a:extLst>
                      <a:ext uri="{FF2B5EF4-FFF2-40B4-BE49-F238E27FC236}">
                        <a16:creationId xmlns:a16="http://schemas.microsoft.com/office/drawing/2014/main" id="{172265C3-35B9-4529-84D0-5EFCF3B83B40}"/>
                      </a:ext>
                    </a:extLst>
                  </p:cNvPr>
                  <p:cNvSpPr>
                    <a:spLocks/>
                  </p:cNvSpPr>
                  <p:nvPr/>
                </p:nvSpPr>
                <p:spPr bwMode="auto">
                  <a:xfrm>
                    <a:off x="3700463" y="2247901"/>
                    <a:ext cx="65088" cy="65088"/>
                  </a:xfrm>
                  <a:custGeom>
                    <a:avLst/>
                    <a:gdLst>
                      <a:gd name="T0" fmla="*/ 4 w 24"/>
                      <a:gd name="T1" fmla="*/ 24 h 24"/>
                      <a:gd name="T2" fmla="*/ 0 w 24"/>
                      <a:gd name="T3" fmla="*/ 20 h 24"/>
                      <a:gd name="T4" fmla="*/ 0 w 24"/>
                      <a:gd name="T5" fmla="*/ 4 h 24"/>
                      <a:gd name="T6" fmla="*/ 4 w 24"/>
                      <a:gd name="T7" fmla="*/ 0 h 24"/>
                      <a:gd name="T8" fmla="*/ 20 w 24"/>
                      <a:gd name="T9" fmla="*/ 0 h 24"/>
                      <a:gd name="T10" fmla="*/ 24 w 24"/>
                      <a:gd name="T11" fmla="*/ 4 h 24"/>
                      <a:gd name="T12" fmla="*/ 20 w 24"/>
                      <a:gd name="T13" fmla="*/ 8 h 24"/>
                      <a:gd name="T14" fmla="*/ 8 w 24"/>
                      <a:gd name="T15" fmla="*/ 8 h 24"/>
                      <a:gd name="T16" fmla="*/ 8 w 24"/>
                      <a:gd name="T17" fmla="*/ 20 h 24"/>
                      <a:gd name="T18" fmla="*/ 4 w 24"/>
                      <a:gd name="T19"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24">
                        <a:moveTo>
                          <a:pt x="4" y="24"/>
                        </a:moveTo>
                        <a:cubicBezTo>
                          <a:pt x="2" y="24"/>
                          <a:pt x="0" y="22"/>
                          <a:pt x="0" y="20"/>
                        </a:cubicBezTo>
                        <a:cubicBezTo>
                          <a:pt x="0" y="4"/>
                          <a:pt x="0" y="4"/>
                          <a:pt x="0" y="4"/>
                        </a:cubicBezTo>
                        <a:cubicBezTo>
                          <a:pt x="0" y="2"/>
                          <a:pt x="2" y="0"/>
                          <a:pt x="4" y="0"/>
                        </a:cubicBezTo>
                        <a:cubicBezTo>
                          <a:pt x="20" y="0"/>
                          <a:pt x="20" y="0"/>
                          <a:pt x="20" y="0"/>
                        </a:cubicBezTo>
                        <a:cubicBezTo>
                          <a:pt x="22" y="0"/>
                          <a:pt x="24" y="2"/>
                          <a:pt x="24" y="4"/>
                        </a:cubicBezTo>
                        <a:cubicBezTo>
                          <a:pt x="24" y="6"/>
                          <a:pt x="22" y="8"/>
                          <a:pt x="20" y="8"/>
                        </a:cubicBezTo>
                        <a:cubicBezTo>
                          <a:pt x="8" y="8"/>
                          <a:pt x="8" y="8"/>
                          <a:pt x="8" y="8"/>
                        </a:cubicBezTo>
                        <a:cubicBezTo>
                          <a:pt x="8" y="20"/>
                          <a:pt x="8" y="20"/>
                          <a:pt x="8" y="20"/>
                        </a:cubicBezTo>
                        <a:cubicBezTo>
                          <a:pt x="8" y="22"/>
                          <a:pt x="6" y="24"/>
                          <a:pt x="4"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nvGrpSpPr>
                <p:cNvPr id="270" name="Group 269">
                  <a:extLst>
                    <a:ext uri="{FF2B5EF4-FFF2-40B4-BE49-F238E27FC236}">
                      <a16:creationId xmlns:a16="http://schemas.microsoft.com/office/drawing/2014/main" id="{33EDBC75-2DA7-412D-B0E7-63F54C1EC214}"/>
                    </a:ext>
                  </a:extLst>
                </p:cNvPr>
                <p:cNvGrpSpPr/>
                <p:nvPr/>
              </p:nvGrpSpPr>
              <p:grpSpPr>
                <a:xfrm>
                  <a:off x="1452267" y="3437863"/>
                  <a:ext cx="272422" cy="298986"/>
                  <a:chOff x="5764209" y="544513"/>
                  <a:chExt cx="895351" cy="982663"/>
                </a:xfrm>
              </p:grpSpPr>
              <p:sp>
                <p:nvSpPr>
                  <p:cNvPr id="271" name="Freeform 337">
                    <a:extLst>
                      <a:ext uri="{FF2B5EF4-FFF2-40B4-BE49-F238E27FC236}">
                        <a16:creationId xmlns:a16="http://schemas.microsoft.com/office/drawing/2014/main" id="{198A7CBD-E8B4-44C8-8468-C105EAC88003}"/>
                      </a:ext>
                    </a:extLst>
                  </p:cNvPr>
                  <p:cNvSpPr>
                    <a:spLocks/>
                  </p:cNvSpPr>
                  <p:nvPr/>
                </p:nvSpPr>
                <p:spPr bwMode="auto">
                  <a:xfrm>
                    <a:off x="6003922" y="1409701"/>
                    <a:ext cx="419100" cy="117475"/>
                  </a:xfrm>
                  <a:custGeom>
                    <a:avLst/>
                    <a:gdLst>
                      <a:gd name="T0" fmla="*/ 264 w 264"/>
                      <a:gd name="T1" fmla="*/ 74 h 74"/>
                      <a:gd name="T2" fmla="*/ 0 w 264"/>
                      <a:gd name="T3" fmla="*/ 74 h 74"/>
                      <a:gd name="T4" fmla="*/ 10 w 264"/>
                      <a:gd name="T5" fmla="*/ 0 h 74"/>
                      <a:gd name="T6" fmla="*/ 253 w 264"/>
                      <a:gd name="T7" fmla="*/ 0 h 74"/>
                      <a:gd name="T8" fmla="*/ 264 w 264"/>
                      <a:gd name="T9" fmla="*/ 74 h 74"/>
                    </a:gdLst>
                    <a:ahLst/>
                    <a:cxnLst>
                      <a:cxn ang="0">
                        <a:pos x="T0" y="T1"/>
                      </a:cxn>
                      <a:cxn ang="0">
                        <a:pos x="T2" y="T3"/>
                      </a:cxn>
                      <a:cxn ang="0">
                        <a:pos x="T4" y="T5"/>
                      </a:cxn>
                      <a:cxn ang="0">
                        <a:pos x="T6" y="T7"/>
                      </a:cxn>
                      <a:cxn ang="0">
                        <a:pos x="T8" y="T9"/>
                      </a:cxn>
                    </a:cxnLst>
                    <a:rect l="0" t="0" r="r" b="b"/>
                    <a:pathLst>
                      <a:path w="264" h="74">
                        <a:moveTo>
                          <a:pt x="264" y="74"/>
                        </a:moveTo>
                        <a:lnTo>
                          <a:pt x="0" y="74"/>
                        </a:lnTo>
                        <a:lnTo>
                          <a:pt x="10" y="0"/>
                        </a:lnTo>
                        <a:lnTo>
                          <a:pt x="253" y="0"/>
                        </a:lnTo>
                        <a:lnTo>
                          <a:pt x="264" y="74"/>
                        </a:lnTo>
                        <a:close/>
                      </a:path>
                    </a:pathLst>
                  </a:cu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2" name="Freeform 338">
                    <a:extLst>
                      <a:ext uri="{FF2B5EF4-FFF2-40B4-BE49-F238E27FC236}">
                        <a16:creationId xmlns:a16="http://schemas.microsoft.com/office/drawing/2014/main" id="{2AFF0698-5E42-47F4-BA45-9E5C4E58F74A}"/>
                      </a:ext>
                    </a:extLst>
                  </p:cNvPr>
                  <p:cNvSpPr>
                    <a:spLocks/>
                  </p:cNvSpPr>
                  <p:nvPr/>
                </p:nvSpPr>
                <p:spPr bwMode="auto">
                  <a:xfrm>
                    <a:off x="6213472" y="717551"/>
                    <a:ext cx="231775" cy="606425"/>
                  </a:xfrm>
                  <a:custGeom>
                    <a:avLst/>
                    <a:gdLst>
                      <a:gd name="T0" fmla="*/ 96 w 146"/>
                      <a:gd name="T1" fmla="*/ 382 h 382"/>
                      <a:gd name="T2" fmla="*/ 146 w 146"/>
                      <a:gd name="T3" fmla="*/ 270 h 382"/>
                      <a:gd name="T4" fmla="*/ 42 w 146"/>
                      <a:gd name="T5" fmla="*/ 0 h 382"/>
                      <a:gd name="T6" fmla="*/ 0 w 146"/>
                      <a:gd name="T7" fmla="*/ 0 h 382"/>
                    </a:gdLst>
                    <a:ahLst/>
                    <a:cxnLst>
                      <a:cxn ang="0">
                        <a:pos x="T0" y="T1"/>
                      </a:cxn>
                      <a:cxn ang="0">
                        <a:pos x="T2" y="T3"/>
                      </a:cxn>
                      <a:cxn ang="0">
                        <a:pos x="T4" y="T5"/>
                      </a:cxn>
                      <a:cxn ang="0">
                        <a:pos x="T6" y="T7"/>
                      </a:cxn>
                    </a:cxnLst>
                    <a:rect l="0" t="0" r="r" b="b"/>
                    <a:pathLst>
                      <a:path w="146" h="382">
                        <a:moveTo>
                          <a:pt x="96" y="382"/>
                        </a:moveTo>
                        <a:lnTo>
                          <a:pt x="146" y="270"/>
                        </a:lnTo>
                        <a:lnTo>
                          <a:pt x="42" y="0"/>
                        </a:lnTo>
                        <a:lnTo>
                          <a:pt x="0" y="0"/>
                        </a:lnTo>
                      </a:path>
                    </a:pathLst>
                  </a:cu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3" name="Freeform 339">
                    <a:extLst>
                      <a:ext uri="{FF2B5EF4-FFF2-40B4-BE49-F238E27FC236}">
                        <a16:creationId xmlns:a16="http://schemas.microsoft.com/office/drawing/2014/main" id="{0232B2AE-0B06-4965-B2C0-AEF41131F3E0}"/>
                      </a:ext>
                    </a:extLst>
                  </p:cNvPr>
                  <p:cNvSpPr>
                    <a:spLocks/>
                  </p:cNvSpPr>
                  <p:nvPr/>
                </p:nvSpPr>
                <p:spPr bwMode="auto">
                  <a:xfrm>
                    <a:off x="5980109" y="717551"/>
                    <a:ext cx="163513" cy="692150"/>
                  </a:xfrm>
                  <a:custGeom>
                    <a:avLst/>
                    <a:gdLst>
                      <a:gd name="T0" fmla="*/ 103 w 103"/>
                      <a:gd name="T1" fmla="*/ 0 h 436"/>
                      <a:gd name="T2" fmla="*/ 0 w 103"/>
                      <a:gd name="T3" fmla="*/ 270 h 436"/>
                      <a:gd name="T4" fmla="*/ 44 w 103"/>
                      <a:gd name="T5" fmla="*/ 371 h 436"/>
                      <a:gd name="T6" fmla="*/ 44 w 103"/>
                      <a:gd name="T7" fmla="*/ 436 h 436"/>
                      <a:gd name="T8" fmla="*/ 44 w 103"/>
                      <a:gd name="T9" fmla="*/ 436 h 436"/>
                    </a:gdLst>
                    <a:ahLst/>
                    <a:cxnLst>
                      <a:cxn ang="0">
                        <a:pos x="T0" y="T1"/>
                      </a:cxn>
                      <a:cxn ang="0">
                        <a:pos x="T2" y="T3"/>
                      </a:cxn>
                      <a:cxn ang="0">
                        <a:pos x="T4" y="T5"/>
                      </a:cxn>
                      <a:cxn ang="0">
                        <a:pos x="T6" y="T7"/>
                      </a:cxn>
                      <a:cxn ang="0">
                        <a:pos x="T8" y="T9"/>
                      </a:cxn>
                    </a:cxnLst>
                    <a:rect l="0" t="0" r="r" b="b"/>
                    <a:pathLst>
                      <a:path w="103" h="436">
                        <a:moveTo>
                          <a:pt x="103" y="0"/>
                        </a:moveTo>
                        <a:lnTo>
                          <a:pt x="0" y="270"/>
                        </a:lnTo>
                        <a:lnTo>
                          <a:pt x="44" y="371"/>
                        </a:lnTo>
                        <a:lnTo>
                          <a:pt x="44" y="436"/>
                        </a:lnTo>
                        <a:lnTo>
                          <a:pt x="44" y="436"/>
                        </a:lnTo>
                      </a:path>
                    </a:pathLst>
                  </a:cu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4" name="Line 340">
                    <a:extLst>
                      <a:ext uri="{FF2B5EF4-FFF2-40B4-BE49-F238E27FC236}">
                        <a16:creationId xmlns:a16="http://schemas.microsoft.com/office/drawing/2014/main" id="{78B57F49-FC81-4D53-AF91-5CFEF6414EBB}"/>
                      </a:ext>
                    </a:extLst>
                  </p:cNvPr>
                  <p:cNvSpPr>
                    <a:spLocks noChangeShapeType="1"/>
                  </p:cNvSpPr>
                  <p:nvPr/>
                </p:nvSpPr>
                <p:spPr bwMode="auto">
                  <a:xfrm>
                    <a:off x="6213472" y="717551"/>
                    <a:ext cx="0" cy="373063"/>
                  </a:xfrm>
                  <a:prstGeom prst="line">
                    <a:avLst/>
                  </a:prstGeom>
                  <a:noFill/>
                  <a:ln w="12700" cap="sq">
                    <a:solidFill>
                      <a:srgbClr val="1DAB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5" name="Oval 341">
                    <a:extLst>
                      <a:ext uri="{FF2B5EF4-FFF2-40B4-BE49-F238E27FC236}">
                        <a16:creationId xmlns:a16="http://schemas.microsoft.com/office/drawing/2014/main" id="{97F61D4D-A71C-4FD4-8C67-8ED99C76782A}"/>
                      </a:ext>
                    </a:extLst>
                  </p:cNvPr>
                  <p:cNvSpPr>
                    <a:spLocks noChangeArrowheads="1"/>
                  </p:cNvSpPr>
                  <p:nvPr/>
                </p:nvSpPr>
                <p:spPr bwMode="auto">
                  <a:xfrm>
                    <a:off x="6153147" y="1100138"/>
                    <a:ext cx="115888" cy="112713"/>
                  </a:xfrm>
                  <a:prstGeom prst="ellipse">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6" name="Rectangle 342">
                    <a:extLst>
                      <a:ext uri="{FF2B5EF4-FFF2-40B4-BE49-F238E27FC236}">
                        <a16:creationId xmlns:a16="http://schemas.microsoft.com/office/drawing/2014/main" id="{EBFA37C2-2008-4A6C-AFCF-1783D15AF2AF}"/>
                      </a:ext>
                    </a:extLst>
                  </p:cNvPr>
                  <p:cNvSpPr>
                    <a:spLocks noChangeArrowheads="1"/>
                  </p:cNvSpPr>
                  <p:nvPr/>
                </p:nvSpPr>
                <p:spPr bwMode="auto">
                  <a:xfrm>
                    <a:off x="6169022" y="544513"/>
                    <a:ext cx="84138" cy="79375"/>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7" name="Rectangle 343">
                    <a:extLst>
                      <a:ext uri="{FF2B5EF4-FFF2-40B4-BE49-F238E27FC236}">
                        <a16:creationId xmlns:a16="http://schemas.microsoft.com/office/drawing/2014/main" id="{913378FB-C79D-43DF-A69A-98E7CE6F8D35}"/>
                      </a:ext>
                    </a:extLst>
                  </p:cNvPr>
                  <p:cNvSpPr>
                    <a:spLocks noChangeArrowheads="1"/>
                  </p:cNvSpPr>
                  <p:nvPr/>
                </p:nvSpPr>
                <p:spPr bwMode="auto">
                  <a:xfrm>
                    <a:off x="6575422" y="544513"/>
                    <a:ext cx="84138" cy="79375"/>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8" name="Rectangle 344">
                    <a:extLst>
                      <a:ext uri="{FF2B5EF4-FFF2-40B4-BE49-F238E27FC236}">
                        <a16:creationId xmlns:a16="http://schemas.microsoft.com/office/drawing/2014/main" id="{4AD22581-28FB-49BF-BC4A-65208E8247C1}"/>
                      </a:ext>
                    </a:extLst>
                  </p:cNvPr>
                  <p:cNvSpPr>
                    <a:spLocks noChangeArrowheads="1"/>
                  </p:cNvSpPr>
                  <p:nvPr/>
                </p:nvSpPr>
                <p:spPr bwMode="auto">
                  <a:xfrm>
                    <a:off x="6578597" y="923926"/>
                    <a:ext cx="80963" cy="82550"/>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79" name="Rectangle 345">
                    <a:extLst>
                      <a:ext uri="{FF2B5EF4-FFF2-40B4-BE49-F238E27FC236}">
                        <a16:creationId xmlns:a16="http://schemas.microsoft.com/office/drawing/2014/main" id="{6CF4B3C4-19CE-410F-9205-F4164E77C677}"/>
                      </a:ext>
                    </a:extLst>
                  </p:cNvPr>
                  <p:cNvSpPr>
                    <a:spLocks noChangeArrowheads="1"/>
                  </p:cNvSpPr>
                  <p:nvPr/>
                </p:nvSpPr>
                <p:spPr bwMode="auto">
                  <a:xfrm>
                    <a:off x="5764209" y="923926"/>
                    <a:ext cx="82550" cy="82550"/>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0" name="Rectangle 346">
                    <a:extLst>
                      <a:ext uri="{FF2B5EF4-FFF2-40B4-BE49-F238E27FC236}">
                        <a16:creationId xmlns:a16="http://schemas.microsoft.com/office/drawing/2014/main" id="{5ED7B814-4050-4BDC-A03F-DF0B70B02EC0}"/>
                      </a:ext>
                    </a:extLst>
                  </p:cNvPr>
                  <p:cNvSpPr>
                    <a:spLocks noChangeArrowheads="1"/>
                  </p:cNvSpPr>
                  <p:nvPr/>
                </p:nvSpPr>
                <p:spPr bwMode="auto">
                  <a:xfrm>
                    <a:off x="5764209" y="544513"/>
                    <a:ext cx="82550" cy="79375"/>
                  </a:xfrm>
                  <a:prstGeom prst="rect">
                    <a:avLst/>
                  </a:prstGeom>
                  <a:noFill/>
                  <a:ln w="12700" cap="sq">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1" name="Freeform 347">
                    <a:extLst>
                      <a:ext uri="{FF2B5EF4-FFF2-40B4-BE49-F238E27FC236}">
                        <a16:creationId xmlns:a16="http://schemas.microsoft.com/office/drawing/2014/main" id="{7A134EEC-BBC1-4A8C-95B7-16007AA6C4E0}"/>
                      </a:ext>
                    </a:extLst>
                  </p:cNvPr>
                  <p:cNvSpPr>
                    <a:spLocks/>
                  </p:cNvSpPr>
                  <p:nvPr/>
                </p:nvSpPr>
                <p:spPr bwMode="auto">
                  <a:xfrm>
                    <a:off x="5807072" y="587376"/>
                    <a:ext cx="361950" cy="336550"/>
                  </a:xfrm>
                  <a:custGeom>
                    <a:avLst/>
                    <a:gdLst>
                      <a:gd name="T0" fmla="*/ 0 w 109"/>
                      <a:gd name="T1" fmla="*/ 101 h 101"/>
                      <a:gd name="T2" fmla="*/ 109 w 109"/>
                      <a:gd name="T3" fmla="*/ 0 h 101"/>
                    </a:gdLst>
                    <a:ahLst/>
                    <a:cxnLst>
                      <a:cxn ang="0">
                        <a:pos x="T0" y="T1"/>
                      </a:cxn>
                      <a:cxn ang="0">
                        <a:pos x="T2" y="T3"/>
                      </a:cxn>
                    </a:cxnLst>
                    <a:rect l="0" t="0" r="r" b="b"/>
                    <a:pathLst>
                      <a:path w="109" h="101">
                        <a:moveTo>
                          <a:pt x="0" y="101"/>
                        </a:moveTo>
                        <a:cubicBezTo>
                          <a:pt x="4" y="73"/>
                          <a:pt x="29" y="6"/>
                          <a:pt x="109" y="0"/>
                        </a:cubicBezTo>
                      </a:path>
                    </a:pathLst>
                  </a:custGeom>
                  <a:noFill/>
                  <a:ln w="12700" cap="flat">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2" name="Freeform 348">
                    <a:extLst>
                      <a:ext uri="{FF2B5EF4-FFF2-40B4-BE49-F238E27FC236}">
                        <a16:creationId xmlns:a16="http://schemas.microsoft.com/office/drawing/2014/main" id="{16BC0ABE-C825-4E48-87F2-C0C8DB2257CB}"/>
                      </a:ext>
                    </a:extLst>
                  </p:cNvPr>
                  <p:cNvSpPr>
                    <a:spLocks/>
                  </p:cNvSpPr>
                  <p:nvPr/>
                </p:nvSpPr>
                <p:spPr bwMode="auto">
                  <a:xfrm>
                    <a:off x="6313484" y="593726"/>
                    <a:ext cx="295275" cy="263525"/>
                  </a:xfrm>
                  <a:custGeom>
                    <a:avLst/>
                    <a:gdLst>
                      <a:gd name="T0" fmla="*/ 0 w 89"/>
                      <a:gd name="T1" fmla="*/ 0 h 79"/>
                      <a:gd name="T2" fmla="*/ 89 w 89"/>
                      <a:gd name="T3" fmla="*/ 79 h 79"/>
                    </a:gdLst>
                    <a:ahLst/>
                    <a:cxnLst>
                      <a:cxn ang="0">
                        <a:pos x="T0" y="T1"/>
                      </a:cxn>
                      <a:cxn ang="0">
                        <a:pos x="T2" y="T3"/>
                      </a:cxn>
                    </a:cxnLst>
                    <a:rect l="0" t="0" r="r" b="b"/>
                    <a:pathLst>
                      <a:path w="89" h="79">
                        <a:moveTo>
                          <a:pt x="0" y="0"/>
                        </a:moveTo>
                        <a:cubicBezTo>
                          <a:pt x="29" y="0"/>
                          <a:pt x="83" y="34"/>
                          <a:pt x="89" y="79"/>
                        </a:cubicBezTo>
                      </a:path>
                    </a:pathLst>
                  </a:custGeom>
                  <a:noFill/>
                  <a:ln w="12700" cap="flat">
                    <a:solidFill>
                      <a:srgbClr val="1DAB9E"/>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3" name="Line 349">
                    <a:extLst>
                      <a:ext uri="{FF2B5EF4-FFF2-40B4-BE49-F238E27FC236}">
                        <a16:creationId xmlns:a16="http://schemas.microsoft.com/office/drawing/2014/main" id="{B6C67AD1-2663-422D-89F6-3EE7CE0336D0}"/>
                      </a:ext>
                    </a:extLst>
                  </p:cNvPr>
                  <p:cNvSpPr>
                    <a:spLocks noChangeShapeType="1"/>
                  </p:cNvSpPr>
                  <p:nvPr/>
                </p:nvSpPr>
                <p:spPr bwMode="auto">
                  <a:xfrm flipH="1" flipV="1">
                    <a:off x="6313484" y="584201"/>
                    <a:ext cx="206375" cy="3175"/>
                  </a:xfrm>
                  <a:prstGeom prst="line">
                    <a:avLst/>
                  </a:prstGeom>
                  <a:noFill/>
                  <a:ln w="12700" cap="flat">
                    <a:solidFill>
                      <a:srgbClr val="1DAB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84" name="Line 350">
                    <a:extLst>
                      <a:ext uri="{FF2B5EF4-FFF2-40B4-BE49-F238E27FC236}">
                        <a16:creationId xmlns:a16="http://schemas.microsoft.com/office/drawing/2014/main" id="{795C3376-050C-40CE-9F1C-D524F24AACC2}"/>
                      </a:ext>
                    </a:extLst>
                  </p:cNvPr>
                  <p:cNvSpPr>
                    <a:spLocks noChangeShapeType="1"/>
                  </p:cNvSpPr>
                  <p:nvPr/>
                </p:nvSpPr>
                <p:spPr bwMode="auto">
                  <a:xfrm flipH="1">
                    <a:off x="5937247" y="587376"/>
                    <a:ext cx="231775" cy="0"/>
                  </a:xfrm>
                  <a:prstGeom prst="line">
                    <a:avLst/>
                  </a:prstGeom>
                  <a:noFill/>
                  <a:ln w="12700" cap="flat">
                    <a:solidFill>
                      <a:srgbClr val="1DAB9E"/>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grpSp>
              <p:nvGrpSpPr>
                <p:cNvPr id="285" name="Group 284">
                  <a:extLst>
                    <a:ext uri="{FF2B5EF4-FFF2-40B4-BE49-F238E27FC236}">
                      <a16:creationId xmlns:a16="http://schemas.microsoft.com/office/drawing/2014/main" id="{C1F708EB-CB21-418A-A728-F84FAA668839}"/>
                    </a:ext>
                  </a:extLst>
                </p:cNvPr>
                <p:cNvGrpSpPr/>
                <p:nvPr/>
              </p:nvGrpSpPr>
              <p:grpSpPr>
                <a:xfrm>
                  <a:off x="1437369" y="4142116"/>
                  <a:ext cx="294010" cy="291616"/>
                  <a:chOff x="11326812" y="1649413"/>
                  <a:chExt cx="546101" cy="557213"/>
                </a:xfrm>
                <a:solidFill>
                  <a:srgbClr val="FFA600"/>
                </a:solidFill>
              </p:grpSpPr>
              <p:sp>
                <p:nvSpPr>
                  <p:cNvPr id="286" name="Freeform 13">
                    <a:extLst>
                      <a:ext uri="{FF2B5EF4-FFF2-40B4-BE49-F238E27FC236}">
                        <a16:creationId xmlns:a16="http://schemas.microsoft.com/office/drawing/2014/main" id="{19491277-E08C-43D5-8C83-A7D540604B64}"/>
                      </a:ext>
                    </a:extLst>
                  </p:cNvPr>
                  <p:cNvSpPr>
                    <a:spLocks/>
                  </p:cNvSpPr>
                  <p:nvPr/>
                </p:nvSpPr>
                <p:spPr bwMode="auto">
                  <a:xfrm>
                    <a:off x="11328400" y="1649413"/>
                    <a:ext cx="274638" cy="276225"/>
                  </a:xfrm>
                  <a:custGeom>
                    <a:avLst/>
                    <a:gdLst>
                      <a:gd name="T0" fmla="*/ 476 w 973"/>
                      <a:gd name="T1" fmla="*/ 827 h 972"/>
                      <a:gd name="T2" fmla="*/ 621 w 973"/>
                      <a:gd name="T3" fmla="*/ 876 h 972"/>
                      <a:gd name="T4" fmla="*/ 717 w 973"/>
                      <a:gd name="T5" fmla="*/ 972 h 972"/>
                      <a:gd name="T6" fmla="*/ 808 w 973"/>
                      <a:gd name="T7" fmla="*/ 881 h 972"/>
                      <a:gd name="T8" fmla="*/ 677 w 973"/>
                      <a:gd name="T9" fmla="*/ 751 h 972"/>
                      <a:gd name="T10" fmla="*/ 677 w 973"/>
                      <a:gd name="T11" fmla="*/ 677 h 972"/>
                      <a:gd name="T12" fmla="*/ 751 w 973"/>
                      <a:gd name="T13" fmla="*/ 677 h 972"/>
                      <a:gd name="T14" fmla="*/ 882 w 973"/>
                      <a:gd name="T15" fmla="*/ 808 h 972"/>
                      <a:gd name="T16" fmla="*/ 973 w 973"/>
                      <a:gd name="T17" fmla="*/ 717 h 972"/>
                      <a:gd name="T18" fmla="*/ 876 w 973"/>
                      <a:gd name="T19" fmla="*/ 621 h 972"/>
                      <a:gd name="T20" fmla="*/ 827 w 973"/>
                      <a:gd name="T21" fmla="*/ 476 h 972"/>
                      <a:gd name="T22" fmla="*/ 711 w 973"/>
                      <a:gd name="T23" fmla="*/ 133 h 972"/>
                      <a:gd name="T24" fmla="*/ 362 w 973"/>
                      <a:gd name="T25" fmla="*/ 18 h 972"/>
                      <a:gd name="T26" fmla="*/ 348 w 973"/>
                      <a:gd name="T27" fmla="*/ 59 h 972"/>
                      <a:gd name="T28" fmla="*/ 472 w 973"/>
                      <a:gd name="T29" fmla="*/ 183 h 972"/>
                      <a:gd name="T30" fmla="*/ 472 w 973"/>
                      <a:gd name="T31" fmla="*/ 395 h 972"/>
                      <a:gd name="T32" fmla="*/ 396 w 973"/>
                      <a:gd name="T33" fmla="*/ 471 h 972"/>
                      <a:gd name="T34" fmla="*/ 184 w 973"/>
                      <a:gd name="T35" fmla="*/ 471 h 972"/>
                      <a:gd name="T36" fmla="*/ 60 w 973"/>
                      <a:gd name="T37" fmla="*/ 348 h 972"/>
                      <a:gd name="T38" fmla="*/ 18 w 973"/>
                      <a:gd name="T39" fmla="*/ 361 h 972"/>
                      <a:gd name="T40" fmla="*/ 134 w 973"/>
                      <a:gd name="T41" fmla="*/ 711 h 972"/>
                      <a:gd name="T42" fmla="*/ 476 w 973"/>
                      <a:gd name="T43" fmla="*/ 827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73" h="972">
                        <a:moveTo>
                          <a:pt x="476" y="827"/>
                        </a:moveTo>
                        <a:cubicBezTo>
                          <a:pt x="530" y="819"/>
                          <a:pt x="583" y="838"/>
                          <a:pt x="621" y="876"/>
                        </a:cubicBezTo>
                        <a:cubicBezTo>
                          <a:pt x="717" y="972"/>
                          <a:pt x="717" y="972"/>
                          <a:pt x="717" y="972"/>
                        </a:cubicBezTo>
                        <a:cubicBezTo>
                          <a:pt x="808" y="881"/>
                          <a:pt x="808" y="881"/>
                          <a:pt x="808" y="881"/>
                        </a:cubicBezTo>
                        <a:cubicBezTo>
                          <a:pt x="677" y="751"/>
                          <a:pt x="677" y="751"/>
                          <a:pt x="677" y="751"/>
                        </a:cubicBezTo>
                        <a:cubicBezTo>
                          <a:pt x="656" y="730"/>
                          <a:pt x="656" y="697"/>
                          <a:pt x="677" y="677"/>
                        </a:cubicBezTo>
                        <a:cubicBezTo>
                          <a:pt x="697" y="656"/>
                          <a:pt x="730" y="656"/>
                          <a:pt x="751" y="677"/>
                        </a:cubicBezTo>
                        <a:cubicBezTo>
                          <a:pt x="882" y="808"/>
                          <a:pt x="882" y="808"/>
                          <a:pt x="882" y="808"/>
                        </a:cubicBezTo>
                        <a:cubicBezTo>
                          <a:pt x="973" y="717"/>
                          <a:pt x="973" y="717"/>
                          <a:pt x="973" y="717"/>
                        </a:cubicBezTo>
                        <a:cubicBezTo>
                          <a:pt x="876" y="621"/>
                          <a:pt x="876" y="621"/>
                          <a:pt x="876" y="621"/>
                        </a:cubicBezTo>
                        <a:cubicBezTo>
                          <a:pt x="838" y="583"/>
                          <a:pt x="820" y="529"/>
                          <a:pt x="827" y="476"/>
                        </a:cubicBezTo>
                        <a:cubicBezTo>
                          <a:pt x="843" y="354"/>
                          <a:pt x="804" y="227"/>
                          <a:pt x="711" y="133"/>
                        </a:cubicBezTo>
                        <a:cubicBezTo>
                          <a:pt x="616" y="38"/>
                          <a:pt x="486" y="0"/>
                          <a:pt x="362" y="18"/>
                        </a:cubicBezTo>
                        <a:cubicBezTo>
                          <a:pt x="342" y="21"/>
                          <a:pt x="334" y="45"/>
                          <a:pt x="348" y="59"/>
                        </a:cubicBezTo>
                        <a:cubicBezTo>
                          <a:pt x="472" y="183"/>
                          <a:pt x="472" y="183"/>
                          <a:pt x="472" y="183"/>
                        </a:cubicBezTo>
                        <a:cubicBezTo>
                          <a:pt x="531" y="242"/>
                          <a:pt x="531" y="337"/>
                          <a:pt x="472" y="395"/>
                        </a:cubicBezTo>
                        <a:cubicBezTo>
                          <a:pt x="396" y="471"/>
                          <a:pt x="396" y="471"/>
                          <a:pt x="396" y="471"/>
                        </a:cubicBezTo>
                        <a:cubicBezTo>
                          <a:pt x="337" y="530"/>
                          <a:pt x="242" y="530"/>
                          <a:pt x="184" y="471"/>
                        </a:cubicBezTo>
                        <a:cubicBezTo>
                          <a:pt x="60" y="348"/>
                          <a:pt x="60" y="348"/>
                          <a:pt x="60" y="348"/>
                        </a:cubicBezTo>
                        <a:cubicBezTo>
                          <a:pt x="46" y="334"/>
                          <a:pt x="22" y="342"/>
                          <a:pt x="18" y="361"/>
                        </a:cubicBezTo>
                        <a:cubicBezTo>
                          <a:pt x="0" y="485"/>
                          <a:pt x="38" y="615"/>
                          <a:pt x="134" y="711"/>
                        </a:cubicBezTo>
                        <a:cubicBezTo>
                          <a:pt x="227" y="804"/>
                          <a:pt x="354" y="843"/>
                          <a:pt x="476" y="8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87" name="Freeform 14">
                    <a:extLst>
                      <a:ext uri="{FF2B5EF4-FFF2-40B4-BE49-F238E27FC236}">
                        <a16:creationId xmlns:a16="http://schemas.microsoft.com/office/drawing/2014/main" id="{73B4FB03-F5E0-4C14-B165-A04CB73DDEAA}"/>
                      </a:ext>
                    </a:extLst>
                  </p:cNvPr>
                  <p:cNvSpPr>
                    <a:spLocks/>
                  </p:cNvSpPr>
                  <p:nvPr/>
                </p:nvSpPr>
                <p:spPr bwMode="auto">
                  <a:xfrm>
                    <a:off x="11606213" y="1930400"/>
                    <a:ext cx="249238" cy="249238"/>
                  </a:xfrm>
                  <a:custGeom>
                    <a:avLst/>
                    <a:gdLst>
                      <a:gd name="T0" fmla="*/ 256 w 881"/>
                      <a:gd name="T1" fmla="*/ 0 h 881"/>
                      <a:gd name="T2" fmla="*/ 165 w 881"/>
                      <a:gd name="T3" fmla="*/ 91 h 881"/>
                      <a:gd name="T4" fmla="*/ 704 w 881"/>
                      <a:gd name="T5" fmla="*/ 630 h 881"/>
                      <a:gd name="T6" fmla="*/ 704 w 881"/>
                      <a:gd name="T7" fmla="*/ 704 h 881"/>
                      <a:gd name="T8" fmla="*/ 630 w 881"/>
                      <a:gd name="T9" fmla="*/ 704 h 881"/>
                      <a:gd name="T10" fmla="*/ 91 w 881"/>
                      <a:gd name="T11" fmla="*/ 165 h 881"/>
                      <a:gd name="T12" fmla="*/ 0 w 881"/>
                      <a:gd name="T13" fmla="*/ 255 h 881"/>
                      <a:gd name="T14" fmla="*/ 556 w 881"/>
                      <a:gd name="T15" fmla="*/ 811 h 881"/>
                      <a:gd name="T16" fmla="*/ 811 w 881"/>
                      <a:gd name="T17" fmla="*/ 810 h 881"/>
                      <a:gd name="T18" fmla="*/ 811 w 881"/>
                      <a:gd name="T19" fmla="*/ 556 h 881"/>
                      <a:gd name="T20" fmla="*/ 256 w 881"/>
                      <a:gd name="T21"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1" h="881">
                        <a:moveTo>
                          <a:pt x="256" y="0"/>
                        </a:moveTo>
                        <a:cubicBezTo>
                          <a:pt x="165" y="91"/>
                          <a:pt x="165" y="91"/>
                          <a:pt x="165" y="91"/>
                        </a:cubicBezTo>
                        <a:cubicBezTo>
                          <a:pt x="704" y="630"/>
                          <a:pt x="704" y="630"/>
                          <a:pt x="704" y="630"/>
                        </a:cubicBezTo>
                        <a:cubicBezTo>
                          <a:pt x="725" y="650"/>
                          <a:pt x="725" y="684"/>
                          <a:pt x="704" y="704"/>
                        </a:cubicBezTo>
                        <a:cubicBezTo>
                          <a:pt x="684" y="724"/>
                          <a:pt x="651" y="724"/>
                          <a:pt x="630" y="704"/>
                        </a:cubicBezTo>
                        <a:cubicBezTo>
                          <a:pt x="91" y="165"/>
                          <a:pt x="91" y="165"/>
                          <a:pt x="91" y="165"/>
                        </a:cubicBezTo>
                        <a:cubicBezTo>
                          <a:pt x="0" y="255"/>
                          <a:pt x="0" y="255"/>
                          <a:pt x="0" y="255"/>
                        </a:cubicBezTo>
                        <a:cubicBezTo>
                          <a:pt x="556" y="811"/>
                          <a:pt x="556" y="811"/>
                          <a:pt x="556" y="811"/>
                        </a:cubicBezTo>
                        <a:cubicBezTo>
                          <a:pt x="626" y="881"/>
                          <a:pt x="740" y="881"/>
                          <a:pt x="811" y="810"/>
                        </a:cubicBezTo>
                        <a:cubicBezTo>
                          <a:pt x="881" y="740"/>
                          <a:pt x="881" y="626"/>
                          <a:pt x="811" y="556"/>
                        </a:cubicBez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88" name="Freeform 15">
                    <a:extLst>
                      <a:ext uri="{FF2B5EF4-FFF2-40B4-BE49-F238E27FC236}">
                        <a16:creationId xmlns:a16="http://schemas.microsoft.com/office/drawing/2014/main" id="{43E9094E-07AD-4CF3-85CB-D49FB1D00B3E}"/>
                      </a:ext>
                    </a:extLst>
                  </p:cNvPr>
                  <p:cNvSpPr>
                    <a:spLocks/>
                  </p:cNvSpPr>
                  <p:nvPr/>
                </p:nvSpPr>
                <p:spPr bwMode="auto">
                  <a:xfrm>
                    <a:off x="11326812" y="1658938"/>
                    <a:ext cx="546101" cy="547688"/>
                  </a:xfrm>
                  <a:custGeom>
                    <a:avLst/>
                    <a:gdLst>
                      <a:gd name="T0" fmla="*/ 1458 w 1937"/>
                      <a:gd name="T1" fmla="*/ 598 h 1938"/>
                      <a:gd name="T2" fmla="*/ 1698 w 1937"/>
                      <a:gd name="T3" fmla="*/ 598 h 1938"/>
                      <a:gd name="T4" fmla="*/ 1937 w 1937"/>
                      <a:gd name="T5" fmla="*/ 120 h 1938"/>
                      <a:gd name="T6" fmla="*/ 1818 w 1937"/>
                      <a:gd name="T7" fmla="*/ 0 h 1938"/>
                      <a:gd name="T8" fmla="*/ 1339 w 1937"/>
                      <a:gd name="T9" fmla="*/ 239 h 1938"/>
                      <a:gd name="T10" fmla="*/ 1339 w 1937"/>
                      <a:gd name="T11" fmla="*/ 479 h 1938"/>
                      <a:gd name="T12" fmla="*/ 687 w 1937"/>
                      <a:gd name="T13" fmla="*/ 1128 h 1938"/>
                      <a:gd name="T14" fmla="*/ 570 w 1937"/>
                      <a:gd name="T15" fmla="*/ 1011 h 1938"/>
                      <a:gd name="T16" fmla="*/ 98 w 1937"/>
                      <a:gd name="T17" fmla="*/ 1483 h 1938"/>
                      <a:gd name="T18" fmla="*/ 98 w 1937"/>
                      <a:gd name="T19" fmla="*/ 1839 h 1938"/>
                      <a:gd name="T20" fmla="*/ 454 w 1937"/>
                      <a:gd name="T21" fmla="*/ 1839 h 1938"/>
                      <a:gd name="T22" fmla="*/ 926 w 1937"/>
                      <a:gd name="T23" fmla="*/ 1367 h 1938"/>
                      <a:gd name="T24" fmla="*/ 807 w 1937"/>
                      <a:gd name="T25" fmla="*/ 1248 h 1938"/>
                      <a:gd name="T26" fmla="*/ 1458 w 1937"/>
                      <a:gd name="T27" fmla="*/ 598 h 1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37" h="1938">
                        <a:moveTo>
                          <a:pt x="1458" y="598"/>
                        </a:moveTo>
                        <a:cubicBezTo>
                          <a:pt x="1698" y="598"/>
                          <a:pt x="1698" y="598"/>
                          <a:pt x="1698" y="598"/>
                        </a:cubicBezTo>
                        <a:cubicBezTo>
                          <a:pt x="1937" y="120"/>
                          <a:pt x="1937" y="120"/>
                          <a:pt x="1937" y="120"/>
                        </a:cubicBezTo>
                        <a:cubicBezTo>
                          <a:pt x="1818" y="0"/>
                          <a:pt x="1818" y="0"/>
                          <a:pt x="1818" y="0"/>
                        </a:cubicBezTo>
                        <a:cubicBezTo>
                          <a:pt x="1339" y="239"/>
                          <a:pt x="1339" y="239"/>
                          <a:pt x="1339" y="239"/>
                        </a:cubicBezTo>
                        <a:cubicBezTo>
                          <a:pt x="1339" y="479"/>
                          <a:pt x="1339" y="479"/>
                          <a:pt x="1339" y="479"/>
                        </a:cubicBezTo>
                        <a:cubicBezTo>
                          <a:pt x="687" y="1128"/>
                          <a:pt x="687" y="1128"/>
                          <a:pt x="687" y="1128"/>
                        </a:cubicBezTo>
                        <a:cubicBezTo>
                          <a:pt x="570" y="1011"/>
                          <a:pt x="570" y="1011"/>
                          <a:pt x="570" y="1011"/>
                        </a:cubicBezTo>
                        <a:cubicBezTo>
                          <a:pt x="98" y="1483"/>
                          <a:pt x="98" y="1483"/>
                          <a:pt x="98" y="1483"/>
                        </a:cubicBezTo>
                        <a:cubicBezTo>
                          <a:pt x="0" y="1582"/>
                          <a:pt x="0" y="1741"/>
                          <a:pt x="98" y="1839"/>
                        </a:cubicBezTo>
                        <a:cubicBezTo>
                          <a:pt x="197" y="1938"/>
                          <a:pt x="356" y="1938"/>
                          <a:pt x="454" y="1839"/>
                        </a:cubicBezTo>
                        <a:cubicBezTo>
                          <a:pt x="926" y="1367"/>
                          <a:pt x="926" y="1367"/>
                          <a:pt x="926" y="1367"/>
                        </a:cubicBezTo>
                        <a:cubicBezTo>
                          <a:pt x="807" y="1248"/>
                          <a:pt x="807" y="1248"/>
                          <a:pt x="807" y="1248"/>
                        </a:cubicBezTo>
                        <a:lnTo>
                          <a:pt x="1458" y="5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grpSp>
            <p:grpSp>
              <p:nvGrpSpPr>
                <p:cNvPr id="289" name="Group 288">
                  <a:extLst>
                    <a:ext uri="{FF2B5EF4-FFF2-40B4-BE49-F238E27FC236}">
                      <a16:creationId xmlns:a16="http://schemas.microsoft.com/office/drawing/2014/main" id="{26C9EC4D-FD64-499E-AE4F-72BB535F6AFC}"/>
                    </a:ext>
                  </a:extLst>
                </p:cNvPr>
                <p:cNvGrpSpPr/>
                <p:nvPr/>
              </p:nvGrpSpPr>
              <p:grpSpPr>
                <a:xfrm>
                  <a:off x="1754973" y="4760683"/>
                  <a:ext cx="360498" cy="271552"/>
                  <a:chOff x="7785101" y="2497137"/>
                  <a:chExt cx="849313" cy="639763"/>
                </a:xfrm>
                <a:solidFill>
                  <a:srgbClr val="1DAB9E"/>
                </a:solidFill>
              </p:grpSpPr>
              <p:grpSp>
                <p:nvGrpSpPr>
                  <p:cNvPr id="290" name="Group 289">
                    <a:extLst>
                      <a:ext uri="{FF2B5EF4-FFF2-40B4-BE49-F238E27FC236}">
                        <a16:creationId xmlns:a16="http://schemas.microsoft.com/office/drawing/2014/main" id="{2513590D-810D-4F01-A32B-C44F8F80DAF6}"/>
                      </a:ext>
                    </a:extLst>
                  </p:cNvPr>
                  <p:cNvGrpSpPr/>
                  <p:nvPr/>
                </p:nvGrpSpPr>
                <p:grpSpPr>
                  <a:xfrm>
                    <a:off x="7785101" y="2555875"/>
                    <a:ext cx="849313" cy="581025"/>
                    <a:chOff x="7785101" y="2555875"/>
                    <a:chExt cx="849313" cy="581025"/>
                  </a:xfrm>
                  <a:grpFill/>
                </p:grpSpPr>
                <p:sp>
                  <p:nvSpPr>
                    <p:cNvPr id="294" name="Freeform 238">
                      <a:extLst>
                        <a:ext uri="{FF2B5EF4-FFF2-40B4-BE49-F238E27FC236}">
                          <a16:creationId xmlns:a16="http://schemas.microsoft.com/office/drawing/2014/main" id="{3FB3C420-D31C-4840-BDCF-904D4BFD7FB4}"/>
                        </a:ext>
                      </a:extLst>
                    </p:cNvPr>
                    <p:cNvSpPr>
                      <a:spLocks/>
                    </p:cNvSpPr>
                    <p:nvPr/>
                  </p:nvSpPr>
                  <p:spPr bwMode="auto">
                    <a:xfrm>
                      <a:off x="7900988" y="2555875"/>
                      <a:ext cx="615950" cy="400050"/>
                    </a:xfrm>
                    <a:custGeom>
                      <a:avLst/>
                      <a:gdLst>
                        <a:gd name="T0" fmla="*/ 223 w 226"/>
                        <a:gd name="T1" fmla="*/ 147 h 147"/>
                        <a:gd name="T2" fmla="*/ 3 w 226"/>
                        <a:gd name="T3" fmla="*/ 147 h 147"/>
                        <a:gd name="T4" fmla="*/ 0 w 226"/>
                        <a:gd name="T5" fmla="*/ 144 h 147"/>
                        <a:gd name="T6" fmla="*/ 0 w 226"/>
                        <a:gd name="T7" fmla="*/ 6 h 147"/>
                        <a:gd name="T8" fmla="*/ 6 w 226"/>
                        <a:gd name="T9" fmla="*/ 0 h 147"/>
                        <a:gd name="T10" fmla="*/ 23 w 226"/>
                        <a:gd name="T11" fmla="*/ 0 h 147"/>
                        <a:gd name="T12" fmla="*/ 26 w 226"/>
                        <a:gd name="T13" fmla="*/ 3 h 147"/>
                        <a:gd name="T14" fmla="*/ 23 w 226"/>
                        <a:gd name="T15" fmla="*/ 6 h 147"/>
                        <a:gd name="T16" fmla="*/ 6 w 226"/>
                        <a:gd name="T17" fmla="*/ 6 h 147"/>
                        <a:gd name="T18" fmla="*/ 6 w 226"/>
                        <a:gd name="T19" fmla="*/ 141 h 147"/>
                        <a:gd name="T20" fmla="*/ 220 w 226"/>
                        <a:gd name="T21" fmla="*/ 141 h 147"/>
                        <a:gd name="T22" fmla="*/ 220 w 226"/>
                        <a:gd name="T23" fmla="*/ 6 h 147"/>
                        <a:gd name="T24" fmla="*/ 200 w 226"/>
                        <a:gd name="T25" fmla="*/ 6 h 147"/>
                        <a:gd name="T26" fmla="*/ 197 w 226"/>
                        <a:gd name="T27" fmla="*/ 3 h 147"/>
                        <a:gd name="T28" fmla="*/ 200 w 226"/>
                        <a:gd name="T29" fmla="*/ 0 h 147"/>
                        <a:gd name="T30" fmla="*/ 220 w 226"/>
                        <a:gd name="T31" fmla="*/ 0 h 147"/>
                        <a:gd name="T32" fmla="*/ 226 w 226"/>
                        <a:gd name="T33" fmla="*/ 6 h 147"/>
                        <a:gd name="T34" fmla="*/ 226 w 226"/>
                        <a:gd name="T35" fmla="*/ 144 h 147"/>
                        <a:gd name="T36" fmla="*/ 223 w 226"/>
                        <a:gd name="T3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6" h="147">
                          <a:moveTo>
                            <a:pt x="223" y="147"/>
                          </a:moveTo>
                          <a:cubicBezTo>
                            <a:pt x="3" y="147"/>
                            <a:pt x="3" y="147"/>
                            <a:pt x="3" y="147"/>
                          </a:cubicBezTo>
                          <a:cubicBezTo>
                            <a:pt x="1" y="147"/>
                            <a:pt x="0" y="145"/>
                            <a:pt x="0" y="144"/>
                          </a:cubicBezTo>
                          <a:cubicBezTo>
                            <a:pt x="0" y="6"/>
                            <a:pt x="0" y="6"/>
                            <a:pt x="0" y="6"/>
                          </a:cubicBezTo>
                          <a:cubicBezTo>
                            <a:pt x="0" y="2"/>
                            <a:pt x="3" y="0"/>
                            <a:pt x="6" y="0"/>
                          </a:cubicBezTo>
                          <a:cubicBezTo>
                            <a:pt x="23" y="0"/>
                            <a:pt x="23" y="0"/>
                            <a:pt x="23" y="0"/>
                          </a:cubicBezTo>
                          <a:cubicBezTo>
                            <a:pt x="24" y="0"/>
                            <a:pt x="26" y="1"/>
                            <a:pt x="26" y="3"/>
                          </a:cubicBezTo>
                          <a:cubicBezTo>
                            <a:pt x="26" y="4"/>
                            <a:pt x="24" y="6"/>
                            <a:pt x="23" y="6"/>
                          </a:cubicBezTo>
                          <a:cubicBezTo>
                            <a:pt x="6" y="6"/>
                            <a:pt x="6" y="6"/>
                            <a:pt x="6" y="6"/>
                          </a:cubicBezTo>
                          <a:cubicBezTo>
                            <a:pt x="6" y="141"/>
                            <a:pt x="6" y="141"/>
                            <a:pt x="6" y="141"/>
                          </a:cubicBezTo>
                          <a:cubicBezTo>
                            <a:pt x="220" y="141"/>
                            <a:pt x="220" y="141"/>
                            <a:pt x="220" y="141"/>
                          </a:cubicBezTo>
                          <a:cubicBezTo>
                            <a:pt x="220" y="6"/>
                            <a:pt x="220" y="6"/>
                            <a:pt x="220" y="6"/>
                          </a:cubicBezTo>
                          <a:cubicBezTo>
                            <a:pt x="200" y="6"/>
                            <a:pt x="200" y="6"/>
                            <a:pt x="200" y="6"/>
                          </a:cubicBezTo>
                          <a:cubicBezTo>
                            <a:pt x="199" y="6"/>
                            <a:pt x="197" y="4"/>
                            <a:pt x="197" y="3"/>
                          </a:cubicBezTo>
                          <a:cubicBezTo>
                            <a:pt x="197" y="1"/>
                            <a:pt x="199" y="0"/>
                            <a:pt x="200" y="0"/>
                          </a:cubicBezTo>
                          <a:cubicBezTo>
                            <a:pt x="220" y="0"/>
                            <a:pt x="220" y="0"/>
                            <a:pt x="220" y="0"/>
                          </a:cubicBezTo>
                          <a:cubicBezTo>
                            <a:pt x="223" y="0"/>
                            <a:pt x="226" y="2"/>
                            <a:pt x="226" y="6"/>
                          </a:cubicBezTo>
                          <a:cubicBezTo>
                            <a:pt x="226" y="144"/>
                            <a:pt x="226" y="144"/>
                            <a:pt x="226" y="144"/>
                          </a:cubicBezTo>
                          <a:cubicBezTo>
                            <a:pt x="226" y="145"/>
                            <a:pt x="225" y="147"/>
                            <a:pt x="223" y="1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239">
                      <a:extLst>
                        <a:ext uri="{FF2B5EF4-FFF2-40B4-BE49-F238E27FC236}">
                          <a16:creationId xmlns:a16="http://schemas.microsoft.com/office/drawing/2014/main" id="{29A9940C-9C15-4C6D-BC36-277C873F7F10}"/>
                        </a:ext>
                      </a:extLst>
                    </p:cNvPr>
                    <p:cNvSpPr>
                      <a:spLocks/>
                    </p:cNvSpPr>
                    <p:nvPr/>
                  </p:nvSpPr>
                  <p:spPr bwMode="auto">
                    <a:xfrm>
                      <a:off x="7788276" y="3079750"/>
                      <a:ext cx="846138" cy="57150"/>
                    </a:xfrm>
                    <a:custGeom>
                      <a:avLst/>
                      <a:gdLst>
                        <a:gd name="T0" fmla="*/ 307 w 310"/>
                        <a:gd name="T1" fmla="*/ 21 h 21"/>
                        <a:gd name="T2" fmla="*/ 3 w 310"/>
                        <a:gd name="T3" fmla="*/ 21 h 21"/>
                        <a:gd name="T4" fmla="*/ 0 w 310"/>
                        <a:gd name="T5" fmla="*/ 18 h 21"/>
                        <a:gd name="T6" fmla="*/ 0 w 310"/>
                        <a:gd name="T7" fmla="*/ 3 h 21"/>
                        <a:gd name="T8" fmla="*/ 3 w 310"/>
                        <a:gd name="T9" fmla="*/ 0 h 21"/>
                        <a:gd name="T10" fmla="*/ 6 w 310"/>
                        <a:gd name="T11" fmla="*/ 3 h 21"/>
                        <a:gd name="T12" fmla="*/ 6 w 310"/>
                        <a:gd name="T13" fmla="*/ 15 h 21"/>
                        <a:gd name="T14" fmla="*/ 304 w 310"/>
                        <a:gd name="T15" fmla="*/ 15 h 21"/>
                        <a:gd name="T16" fmla="*/ 304 w 310"/>
                        <a:gd name="T17" fmla="*/ 3 h 21"/>
                        <a:gd name="T18" fmla="*/ 307 w 310"/>
                        <a:gd name="T19" fmla="*/ 0 h 21"/>
                        <a:gd name="T20" fmla="*/ 310 w 310"/>
                        <a:gd name="T21" fmla="*/ 3 h 21"/>
                        <a:gd name="T22" fmla="*/ 310 w 310"/>
                        <a:gd name="T23" fmla="*/ 18 h 21"/>
                        <a:gd name="T24" fmla="*/ 307 w 310"/>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0" h="21">
                          <a:moveTo>
                            <a:pt x="307" y="21"/>
                          </a:moveTo>
                          <a:cubicBezTo>
                            <a:pt x="3" y="21"/>
                            <a:pt x="3" y="21"/>
                            <a:pt x="3" y="21"/>
                          </a:cubicBezTo>
                          <a:cubicBezTo>
                            <a:pt x="1" y="21"/>
                            <a:pt x="0" y="19"/>
                            <a:pt x="0" y="18"/>
                          </a:cubicBezTo>
                          <a:cubicBezTo>
                            <a:pt x="0" y="3"/>
                            <a:pt x="0" y="3"/>
                            <a:pt x="0" y="3"/>
                          </a:cubicBezTo>
                          <a:cubicBezTo>
                            <a:pt x="0" y="1"/>
                            <a:pt x="1" y="0"/>
                            <a:pt x="3" y="0"/>
                          </a:cubicBezTo>
                          <a:cubicBezTo>
                            <a:pt x="4" y="0"/>
                            <a:pt x="6" y="1"/>
                            <a:pt x="6" y="3"/>
                          </a:cubicBezTo>
                          <a:cubicBezTo>
                            <a:pt x="6" y="15"/>
                            <a:pt x="6" y="15"/>
                            <a:pt x="6" y="15"/>
                          </a:cubicBezTo>
                          <a:cubicBezTo>
                            <a:pt x="304" y="15"/>
                            <a:pt x="304" y="15"/>
                            <a:pt x="304" y="15"/>
                          </a:cubicBezTo>
                          <a:cubicBezTo>
                            <a:pt x="304" y="3"/>
                            <a:pt x="304" y="3"/>
                            <a:pt x="304" y="3"/>
                          </a:cubicBezTo>
                          <a:cubicBezTo>
                            <a:pt x="304" y="1"/>
                            <a:pt x="305" y="0"/>
                            <a:pt x="307" y="0"/>
                          </a:cubicBezTo>
                          <a:cubicBezTo>
                            <a:pt x="308" y="0"/>
                            <a:pt x="310" y="1"/>
                            <a:pt x="310" y="3"/>
                          </a:cubicBezTo>
                          <a:cubicBezTo>
                            <a:pt x="310" y="18"/>
                            <a:pt x="310" y="18"/>
                            <a:pt x="310" y="18"/>
                          </a:cubicBezTo>
                          <a:cubicBezTo>
                            <a:pt x="310" y="19"/>
                            <a:pt x="308" y="21"/>
                            <a:pt x="30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240">
                      <a:extLst>
                        <a:ext uri="{FF2B5EF4-FFF2-40B4-BE49-F238E27FC236}">
                          <a16:creationId xmlns:a16="http://schemas.microsoft.com/office/drawing/2014/main" id="{73BFBD5C-1320-40E5-AD20-C4538E2A827C}"/>
                        </a:ext>
                      </a:extLst>
                    </p:cNvPr>
                    <p:cNvSpPr>
                      <a:spLocks noEditPoints="1"/>
                    </p:cNvSpPr>
                    <p:nvPr/>
                  </p:nvSpPr>
                  <p:spPr bwMode="auto">
                    <a:xfrm>
                      <a:off x="7785101" y="2940050"/>
                      <a:ext cx="849313" cy="155575"/>
                    </a:xfrm>
                    <a:custGeom>
                      <a:avLst/>
                      <a:gdLst>
                        <a:gd name="T0" fmla="*/ 308 w 311"/>
                        <a:gd name="T1" fmla="*/ 57 h 57"/>
                        <a:gd name="T2" fmla="*/ 4 w 311"/>
                        <a:gd name="T3" fmla="*/ 57 h 57"/>
                        <a:gd name="T4" fmla="*/ 1 w 311"/>
                        <a:gd name="T5" fmla="*/ 55 h 57"/>
                        <a:gd name="T6" fmla="*/ 1 w 311"/>
                        <a:gd name="T7" fmla="*/ 52 h 57"/>
                        <a:gd name="T8" fmla="*/ 43 w 311"/>
                        <a:gd name="T9" fmla="*/ 1 h 57"/>
                        <a:gd name="T10" fmla="*/ 45 w 311"/>
                        <a:gd name="T11" fmla="*/ 0 h 57"/>
                        <a:gd name="T12" fmla="*/ 265 w 311"/>
                        <a:gd name="T13" fmla="*/ 0 h 57"/>
                        <a:gd name="T14" fmla="*/ 268 w 311"/>
                        <a:gd name="T15" fmla="*/ 1 h 57"/>
                        <a:gd name="T16" fmla="*/ 310 w 311"/>
                        <a:gd name="T17" fmla="*/ 52 h 57"/>
                        <a:gd name="T18" fmla="*/ 310 w 311"/>
                        <a:gd name="T19" fmla="*/ 55 h 57"/>
                        <a:gd name="T20" fmla="*/ 308 w 311"/>
                        <a:gd name="T21" fmla="*/ 57 h 57"/>
                        <a:gd name="T22" fmla="*/ 10 w 311"/>
                        <a:gd name="T23" fmla="*/ 51 h 57"/>
                        <a:gd name="T24" fmla="*/ 301 w 311"/>
                        <a:gd name="T25" fmla="*/ 51 h 57"/>
                        <a:gd name="T26" fmla="*/ 264 w 311"/>
                        <a:gd name="T27" fmla="*/ 6 h 57"/>
                        <a:gd name="T28" fmla="*/ 46 w 311"/>
                        <a:gd name="T29" fmla="*/ 6 h 57"/>
                        <a:gd name="T30" fmla="*/ 10 w 311"/>
                        <a:gd name="T31" fmla="*/ 5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57">
                          <a:moveTo>
                            <a:pt x="308" y="57"/>
                          </a:moveTo>
                          <a:cubicBezTo>
                            <a:pt x="4" y="57"/>
                            <a:pt x="4" y="57"/>
                            <a:pt x="4" y="57"/>
                          </a:cubicBezTo>
                          <a:cubicBezTo>
                            <a:pt x="2" y="57"/>
                            <a:pt x="1" y="56"/>
                            <a:pt x="1" y="55"/>
                          </a:cubicBezTo>
                          <a:cubicBezTo>
                            <a:pt x="0" y="54"/>
                            <a:pt x="0" y="53"/>
                            <a:pt x="1" y="52"/>
                          </a:cubicBezTo>
                          <a:cubicBezTo>
                            <a:pt x="43" y="1"/>
                            <a:pt x="43" y="1"/>
                            <a:pt x="43" y="1"/>
                          </a:cubicBezTo>
                          <a:cubicBezTo>
                            <a:pt x="43" y="0"/>
                            <a:pt x="44" y="0"/>
                            <a:pt x="45" y="0"/>
                          </a:cubicBezTo>
                          <a:cubicBezTo>
                            <a:pt x="265" y="0"/>
                            <a:pt x="265" y="0"/>
                            <a:pt x="265" y="0"/>
                          </a:cubicBezTo>
                          <a:cubicBezTo>
                            <a:pt x="266" y="0"/>
                            <a:pt x="267" y="0"/>
                            <a:pt x="268" y="1"/>
                          </a:cubicBezTo>
                          <a:cubicBezTo>
                            <a:pt x="310" y="52"/>
                            <a:pt x="310" y="52"/>
                            <a:pt x="310" y="52"/>
                          </a:cubicBezTo>
                          <a:cubicBezTo>
                            <a:pt x="311" y="53"/>
                            <a:pt x="311" y="54"/>
                            <a:pt x="310" y="55"/>
                          </a:cubicBezTo>
                          <a:cubicBezTo>
                            <a:pt x="310" y="56"/>
                            <a:pt x="309" y="57"/>
                            <a:pt x="308" y="57"/>
                          </a:cubicBezTo>
                          <a:close/>
                          <a:moveTo>
                            <a:pt x="10" y="51"/>
                          </a:moveTo>
                          <a:cubicBezTo>
                            <a:pt x="301" y="51"/>
                            <a:pt x="301" y="51"/>
                            <a:pt x="301" y="51"/>
                          </a:cubicBezTo>
                          <a:cubicBezTo>
                            <a:pt x="264" y="6"/>
                            <a:pt x="264" y="6"/>
                            <a:pt x="264" y="6"/>
                          </a:cubicBezTo>
                          <a:cubicBezTo>
                            <a:pt x="46" y="6"/>
                            <a:pt x="46" y="6"/>
                            <a:pt x="46" y="6"/>
                          </a:cubicBezTo>
                          <a:lnTo>
                            <a:pt x="10" y="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41">
                      <a:extLst>
                        <a:ext uri="{FF2B5EF4-FFF2-40B4-BE49-F238E27FC236}">
                          <a16:creationId xmlns:a16="http://schemas.microsoft.com/office/drawing/2014/main" id="{E2B7E5FB-A91A-42A2-8362-4FE13DC78F39}"/>
                        </a:ext>
                      </a:extLst>
                    </p:cNvPr>
                    <p:cNvSpPr>
                      <a:spLocks/>
                    </p:cNvSpPr>
                    <p:nvPr/>
                  </p:nvSpPr>
                  <p:spPr bwMode="auto">
                    <a:xfrm>
                      <a:off x="7935913" y="2589213"/>
                      <a:ext cx="546100" cy="323850"/>
                    </a:xfrm>
                    <a:custGeom>
                      <a:avLst/>
                      <a:gdLst>
                        <a:gd name="T0" fmla="*/ 197 w 200"/>
                        <a:gd name="T1" fmla="*/ 119 h 119"/>
                        <a:gd name="T2" fmla="*/ 3 w 200"/>
                        <a:gd name="T3" fmla="*/ 119 h 119"/>
                        <a:gd name="T4" fmla="*/ 0 w 200"/>
                        <a:gd name="T5" fmla="*/ 116 h 119"/>
                        <a:gd name="T6" fmla="*/ 0 w 200"/>
                        <a:gd name="T7" fmla="*/ 3 h 119"/>
                        <a:gd name="T8" fmla="*/ 3 w 200"/>
                        <a:gd name="T9" fmla="*/ 0 h 119"/>
                        <a:gd name="T10" fmla="*/ 10 w 200"/>
                        <a:gd name="T11" fmla="*/ 0 h 119"/>
                        <a:gd name="T12" fmla="*/ 13 w 200"/>
                        <a:gd name="T13" fmla="*/ 3 h 119"/>
                        <a:gd name="T14" fmla="*/ 10 w 200"/>
                        <a:gd name="T15" fmla="*/ 6 h 119"/>
                        <a:gd name="T16" fmla="*/ 6 w 200"/>
                        <a:gd name="T17" fmla="*/ 6 h 119"/>
                        <a:gd name="T18" fmla="*/ 6 w 200"/>
                        <a:gd name="T19" fmla="*/ 113 h 119"/>
                        <a:gd name="T20" fmla="*/ 194 w 200"/>
                        <a:gd name="T21" fmla="*/ 113 h 119"/>
                        <a:gd name="T22" fmla="*/ 194 w 200"/>
                        <a:gd name="T23" fmla="*/ 6 h 119"/>
                        <a:gd name="T24" fmla="*/ 189 w 200"/>
                        <a:gd name="T25" fmla="*/ 6 h 119"/>
                        <a:gd name="T26" fmla="*/ 186 w 200"/>
                        <a:gd name="T27" fmla="*/ 3 h 119"/>
                        <a:gd name="T28" fmla="*/ 189 w 200"/>
                        <a:gd name="T29" fmla="*/ 0 h 119"/>
                        <a:gd name="T30" fmla="*/ 197 w 200"/>
                        <a:gd name="T31" fmla="*/ 0 h 119"/>
                        <a:gd name="T32" fmla="*/ 200 w 200"/>
                        <a:gd name="T33" fmla="*/ 3 h 119"/>
                        <a:gd name="T34" fmla="*/ 200 w 200"/>
                        <a:gd name="T35" fmla="*/ 116 h 119"/>
                        <a:gd name="T36" fmla="*/ 197 w 200"/>
                        <a:gd name="T3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0" h="119">
                          <a:moveTo>
                            <a:pt x="197" y="119"/>
                          </a:moveTo>
                          <a:cubicBezTo>
                            <a:pt x="3" y="119"/>
                            <a:pt x="3" y="119"/>
                            <a:pt x="3" y="119"/>
                          </a:cubicBezTo>
                          <a:cubicBezTo>
                            <a:pt x="1" y="119"/>
                            <a:pt x="0" y="118"/>
                            <a:pt x="0" y="116"/>
                          </a:cubicBezTo>
                          <a:cubicBezTo>
                            <a:pt x="0" y="3"/>
                            <a:pt x="0" y="3"/>
                            <a:pt x="0" y="3"/>
                          </a:cubicBezTo>
                          <a:cubicBezTo>
                            <a:pt x="0" y="2"/>
                            <a:pt x="1" y="0"/>
                            <a:pt x="3" y="0"/>
                          </a:cubicBezTo>
                          <a:cubicBezTo>
                            <a:pt x="10" y="0"/>
                            <a:pt x="10" y="0"/>
                            <a:pt x="10" y="0"/>
                          </a:cubicBezTo>
                          <a:cubicBezTo>
                            <a:pt x="12" y="0"/>
                            <a:pt x="13" y="2"/>
                            <a:pt x="13" y="3"/>
                          </a:cubicBezTo>
                          <a:cubicBezTo>
                            <a:pt x="13" y="5"/>
                            <a:pt x="12" y="6"/>
                            <a:pt x="10" y="6"/>
                          </a:cubicBezTo>
                          <a:cubicBezTo>
                            <a:pt x="6" y="6"/>
                            <a:pt x="6" y="6"/>
                            <a:pt x="6" y="6"/>
                          </a:cubicBezTo>
                          <a:cubicBezTo>
                            <a:pt x="6" y="113"/>
                            <a:pt x="6" y="113"/>
                            <a:pt x="6" y="113"/>
                          </a:cubicBezTo>
                          <a:cubicBezTo>
                            <a:pt x="194" y="113"/>
                            <a:pt x="194" y="113"/>
                            <a:pt x="194" y="113"/>
                          </a:cubicBezTo>
                          <a:cubicBezTo>
                            <a:pt x="194" y="6"/>
                            <a:pt x="194" y="6"/>
                            <a:pt x="194" y="6"/>
                          </a:cubicBezTo>
                          <a:cubicBezTo>
                            <a:pt x="189" y="6"/>
                            <a:pt x="189" y="6"/>
                            <a:pt x="189" y="6"/>
                          </a:cubicBezTo>
                          <a:cubicBezTo>
                            <a:pt x="188" y="6"/>
                            <a:pt x="186" y="5"/>
                            <a:pt x="186" y="3"/>
                          </a:cubicBezTo>
                          <a:cubicBezTo>
                            <a:pt x="186" y="2"/>
                            <a:pt x="188" y="0"/>
                            <a:pt x="189" y="0"/>
                          </a:cubicBezTo>
                          <a:cubicBezTo>
                            <a:pt x="197" y="0"/>
                            <a:pt x="197" y="0"/>
                            <a:pt x="197" y="0"/>
                          </a:cubicBezTo>
                          <a:cubicBezTo>
                            <a:pt x="198" y="0"/>
                            <a:pt x="200" y="2"/>
                            <a:pt x="200" y="3"/>
                          </a:cubicBezTo>
                          <a:cubicBezTo>
                            <a:pt x="200" y="116"/>
                            <a:pt x="200" y="116"/>
                            <a:pt x="200" y="116"/>
                          </a:cubicBezTo>
                          <a:cubicBezTo>
                            <a:pt x="200" y="118"/>
                            <a:pt x="198" y="119"/>
                            <a:pt x="197" y="1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42">
                      <a:extLst>
                        <a:ext uri="{FF2B5EF4-FFF2-40B4-BE49-F238E27FC236}">
                          <a16:creationId xmlns:a16="http://schemas.microsoft.com/office/drawing/2014/main" id="{23854D5D-846B-423B-BD84-E402FB7CD616}"/>
                        </a:ext>
                      </a:extLst>
                    </p:cNvPr>
                    <p:cNvSpPr>
                      <a:spLocks/>
                    </p:cNvSpPr>
                    <p:nvPr/>
                  </p:nvSpPr>
                  <p:spPr bwMode="auto">
                    <a:xfrm>
                      <a:off x="7913688" y="3013075"/>
                      <a:ext cx="592138" cy="17463"/>
                    </a:xfrm>
                    <a:custGeom>
                      <a:avLst/>
                      <a:gdLst>
                        <a:gd name="T0" fmla="*/ 214 w 217"/>
                        <a:gd name="T1" fmla="*/ 6 h 6"/>
                        <a:gd name="T2" fmla="*/ 3 w 217"/>
                        <a:gd name="T3" fmla="*/ 6 h 6"/>
                        <a:gd name="T4" fmla="*/ 0 w 217"/>
                        <a:gd name="T5" fmla="*/ 3 h 6"/>
                        <a:gd name="T6" fmla="*/ 3 w 217"/>
                        <a:gd name="T7" fmla="*/ 0 h 6"/>
                        <a:gd name="T8" fmla="*/ 214 w 217"/>
                        <a:gd name="T9" fmla="*/ 0 h 6"/>
                        <a:gd name="T10" fmla="*/ 217 w 217"/>
                        <a:gd name="T11" fmla="*/ 3 h 6"/>
                        <a:gd name="T12" fmla="*/ 214 w 2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17" h="6">
                          <a:moveTo>
                            <a:pt x="214" y="6"/>
                          </a:moveTo>
                          <a:cubicBezTo>
                            <a:pt x="3" y="6"/>
                            <a:pt x="3" y="6"/>
                            <a:pt x="3" y="6"/>
                          </a:cubicBezTo>
                          <a:cubicBezTo>
                            <a:pt x="1" y="6"/>
                            <a:pt x="0" y="5"/>
                            <a:pt x="0" y="3"/>
                          </a:cubicBezTo>
                          <a:cubicBezTo>
                            <a:pt x="0" y="1"/>
                            <a:pt x="1" y="0"/>
                            <a:pt x="3" y="0"/>
                          </a:cubicBezTo>
                          <a:cubicBezTo>
                            <a:pt x="214" y="0"/>
                            <a:pt x="214" y="0"/>
                            <a:pt x="214" y="0"/>
                          </a:cubicBezTo>
                          <a:cubicBezTo>
                            <a:pt x="216" y="0"/>
                            <a:pt x="217" y="1"/>
                            <a:pt x="217" y="3"/>
                          </a:cubicBezTo>
                          <a:cubicBezTo>
                            <a:pt x="217" y="5"/>
                            <a:pt x="216" y="6"/>
                            <a:pt x="21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1" name="Group 290">
                    <a:extLst>
                      <a:ext uri="{FF2B5EF4-FFF2-40B4-BE49-F238E27FC236}">
                        <a16:creationId xmlns:a16="http://schemas.microsoft.com/office/drawing/2014/main" id="{0BFA0D37-A985-45C4-9479-29E0AF07EFA9}"/>
                      </a:ext>
                    </a:extLst>
                  </p:cNvPr>
                  <p:cNvGrpSpPr/>
                  <p:nvPr/>
                </p:nvGrpSpPr>
                <p:grpSpPr>
                  <a:xfrm>
                    <a:off x="8053013" y="2497137"/>
                    <a:ext cx="323850" cy="322263"/>
                    <a:chOff x="8194934" y="5585618"/>
                    <a:chExt cx="323850" cy="322263"/>
                  </a:xfrm>
                  <a:grpFill/>
                </p:grpSpPr>
                <p:sp>
                  <p:nvSpPr>
                    <p:cNvPr id="292" name="Freeform 360">
                      <a:extLst>
                        <a:ext uri="{FF2B5EF4-FFF2-40B4-BE49-F238E27FC236}">
                          <a16:creationId xmlns:a16="http://schemas.microsoft.com/office/drawing/2014/main" id="{FDC72368-E4A8-4E14-BC71-9353CBFE632F}"/>
                        </a:ext>
                      </a:extLst>
                    </p:cNvPr>
                    <p:cNvSpPr>
                      <a:spLocks noEditPoints="1"/>
                    </p:cNvSpPr>
                    <p:nvPr/>
                  </p:nvSpPr>
                  <p:spPr bwMode="auto">
                    <a:xfrm>
                      <a:off x="8194934" y="5585618"/>
                      <a:ext cx="323850" cy="322263"/>
                    </a:xfrm>
                    <a:custGeom>
                      <a:avLst/>
                      <a:gdLst>
                        <a:gd name="T0" fmla="*/ 43 w 119"/>
                        <a:gd name="T1" fmla="*/ 118 h 118"/>
                        <a:gd name="T2" fmla="*/ 29 w 119"/>
                        <a:gd name="T3" fmla="*/ 111 h 118"/>
                        <a:gd name="T4" fmla="*/ 34 w 119"/>
                        <a:gd name="T5" fmla="*/ 97 h 118"/>
                        <a:gd name="T6" fmla="*/ 11 w 119"/>
                        <a:gd name="T7" fmla="*/ 91 h 118"/>
                        <a:gd name="T8" fmla="*/ 7 w 119"/>
                        <a:gd name="T9" fmla="*/ 90 h 118"/>
                        <a:gd name="T10" fmla="*/ 3 w 119"/>
                        <a:gd name="T11" fmla="*/ 74 h 118"/>
                        <a:gd name="T12" fmla="*/ 14 w 119"/>
                        <a:gd name="T13" fmla="*/ 53 h 118"/>
                        <a:gd name="T14" fmla="*/ 1 w 119"/>
                        <a:gd name="T15" fmla="*/ 47 h 118"/>
                        <a:gd name="T16" fmla="*/ 5 w 119"/>
                        <a:gd name="T17" fmla="*/ 32 h 118"/>
                        <a:gd name="T18" fmla="*/ 21 w 119"/>
                        <a:gd name="T19" fmla="*/ 35 h 118"/>
                        <a:gd name="T20" fmla="*/ 28 w 119"/>
                        <a:gd name="T21" fmla="*/ 11 h 118"/>
                        <a:gd name="T22" fmla="*/ 29 w 119"/>
                        <a:gd name="T23" fmla="*/ 7 h 118"/>
                        <a:gd name="T24" fmla="*/ 45 w 119"/>
                        <a:gd name="T25" fmla="*/ 3 h 118"/>
                        <a:gd name="T26" fmla="*/ 68 w 119"/>
                        <a:gd name="T27" fmla="*/ 14 h 118"/>
                        <a:gd name="T28" fmla="*/ 74 w 119"/>
                        <a:gd name="T29" fmla="*/ 1 h 118"/>
                        <a:gd name="T30" fmla="*/ 89 w 119"/>
                        <a:gd name="T31" fmla="*/ 6 h 118"/>
                        <a:gd name="T32" fmla="*/ 90 w 119"/>
                        <a:gd name="T33" fmla="*/ 9 h 118"/>
                        <a:gd name="T34" fmla="*/ 97 w 119"/>
                        <a:gd name="T35" fmla="*/ 32 h 118"/>
                        <a:gd name="T36" fmla="*/ 112 w 119"/>
                        <a:gd name="T37" fmla="*/ 28 h 118"/>
                        <a:gd name="T38" fmla="*/ 118 w 119"/>
                        <a:gd name="T39" fmla="*/ 43 h 118"/>
                        <a:gd name="T40" fmla="*/ 105 w 119"/>
                        <a:gd name="T41" fmla="*/ 50 h 118"/>
                        <a:gd name="T42" fmla="*/ 117 w 119"/>
                        <a:gd name="T43" fmla="*/ 69 h 118"/>
                        <a:gd name="T44" fmla="*/ 119 w 119"/>
                        <a:gd name="T45" fmla="*/ 73 h 118"/>
                        <a:gd name="T46" fmla="*/ 111 w 119"/>
                        <a:gd name="T47" fmla="*/ 88 h 118"/>
                        <a:gd name="T48" fmla="*/ 87 w 119"/>
                        <a:gd name="T49" fmla="*/ 96 h 118"/>
                        <a:gd name="T50" fmla="*/ 91 w 119"/>
                        <a:gd name="T51" fmla="*/ 111 h 118"/>
                        <a:gd name="T52" fmla="*/ 74 w 119"/>
                        <a:gd name="T53" fmla="*/ 115 h 118"/>
                        <a:gd name="T54" fmla="*/ 52 w 119"/>
                        <a:gd name="T55" fmla="*/ 104 h 118"/>
                        <a:gd name="T56" fmla="*/ 45 w 119"/>
                        <a:gd name="T57" fmla="*/ 118 h 118"/>
                        <a:gd name="T58" fmla="*/ 43 w 119"/>
                        <a:gd name="T59" fmla="*/ 111 h 118"/>
                        <a:gd name="T60" fmla="*/ 51 w 119"/>
                        <a:gd name="T61" fmla="*/ 98 h 118"/>
                        <a:gd name="T62" fmla="*/ 74 w 119"/>
                        <a:gd name="T63" fmla="*/ 99 h 118"/>
                        <a:gd name="T64" fmla="*/ 85 w 119"/>
                        <a:gd name="T65" fmla="*/ 107 h 118"/>
                        <a:gd name="T66" fmla="*/ 82 w 119"/>
                        <a:gd name="T67" fmla="*/ 92 h 118"/>
                        <a:gd name="T68" fmla="*/ 98 w 119"/>
                        <a:gd name="T69" fmla="*/ 77 h 118"/>
                        <a:gd name="T70" fmla="*/ 112 w 119"/>
                        <a:gd name="T71" fmla="*/ 74 h 118"/>
                        <a:gd name="T72" fmla="*/ 99 w 119"/>
                        <a:gd name="T73" fmla="*/ 66 h 118"/>
                        <a:gd name="T74" fmla="*/ 100 w 119"/>
                        <a:gd name="T75" fmla="*/ 45 h 118"/>
                        <a:gd name="T76" fmla="*/ 108 w 119"/>
                        <a:gd name="T77" fmla="*/ 33 h 118"/>
                        <a:gd name="T78" fmla="*/ 93 w 119"/>
                        <a:gd name="T79" fmla="*/ 37 h 118"/>
                        <a:gd name="T80" fmla="*/ 79 w 119"/>
                        <a:gd name="T81" fmla="*/ 21 h 118"/>
                        <a:gd name="T82" fmla="*/ 77 w 119"/>
                        <a:gd name="T83" fmla="*/ 7 h 118"/>
                        <a:gd name="T84" fmla="*/ 69 w 119"/>
                        <a:gd name="T85" fmla="*/ 20 h 118"/>
                        <a:gd name="T86" fmla="*/ 46 w 119"/>
                        <a:gd name="T87" fmla="*/ 19 h 118"/>
                        <a:gd name="T88" fmla="*/ 34 w 119"/>
                        <a:gd name="T89" fmla="*/ 11 h 118"/>
                        <a:gd name="T90" fmla="*/ 38 w 119"/>
                        <a:gd name="T91" fmla="*/ 26 h 118"/>
                        <a:gd name="T92" fmla="*/ 21 w 119"/>
                        <a:gd name="T93" fmla="*/ 41 h 118"/>
                        <a:gd name="T94" fmla="*/ 7 w 119"/>
                        <a:gd name="T95" fmla="*/ 44 h 118"/>
                        <a:gd name="T96" fmla="*/ 21 w 119"/>
                        <a:gd name="T97" fmla="*/ 52 h 118"/>
                        <a:gd name="T98" fmla="*/ 20 w 119"/>
                        <a:gd name="T99" fmla="*/ 73 h 118"/>
                        <a:gd name="T100" fmla="*/ 12 w 119"/>
                        <a:gd name="T101" fmla="*/ 85 h 118"/>
                        <a:gd name="T102" fmla="*/ 27 w 119"/>
                        <a:gd name="T103" fmla="*/ 81 h 118"/>
                        <a:gd name="T104" fmla="*/ 40 w 119"/>
                        <a:gd name="T105" fmla="*/ 9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9" h="118">
                          <a:moveTo>
                            <a:pt x="45" y="118"/>
                          </a:moveTo>
                          <a:cubicBezTo>
                            <a:pt x="44" y="118"/>
                            <a:pt x="44" y="118"/>
                            <a:pt x="43" y="118"/>
                          </a:cubicBezTo>
                          <a:cubicBezTo>
                            <a:pt x="31" y="112"/>
                            <a:pt x="31" y="112"/>
                            <a:pt x="31" y="112"/>
                          </a:cubicBezTo>
                          <a:cubicBezTo>
                            <a:pt x="30" y="112"/>
                            <a:pt x="30" y="112"/>
                            <a:pt x="29" y="111"/>
                          </a:cubicBezTo>
                          <a:cubicBezTo>
                            <a:pt x="29" y="110"/>
                            <a:pt x="29" y="109"/>
                            <a:pt x="29" y="109"/>
                          </a:cubicBezTo>
                          <a:cubicBezTo>
                            <a:pt x="34" y="97"/>
                            <a:pt x="34" y="97"/>
                            <a:pt x="34" y="97"/>
                          </a:cubicBezTo>
                          <a:cubicBezTo>
                            <a:pt x="30" y="94"/>
                            <a:pt x="26" y="90"/>
                            <a:pt x="23" y="86"/>
                          </a:cubicBezTo>
                          <a:cubicBezTo>
                            <a:pt x="11" y="91"/>
                            <a:pt x="11" y="91"/>
                            <a:pt x="11" y="91"/>
                          </a:cubicBezTo>
                          <a:cubicBezTo>
                            <a:pt x="11" y="92"/>
                            <a:pt x="10" y="92"/>
                            <a:pt x="9" y="91"/>
                          </a:cubicBezTo>
                          <a:cubicBezTo>
                            <a:pt x="8" y="91"/>
                            <a:pt x="8" y="91"/>
                            <a:pt x="7" y="90"/>
                          </a:cubicBezTo>
                          <a:cubicBezTo>
                            <a:pt x="2" y="77"/>
                            <a:pt x="2" y="77"/>
                            <a:pt x="2" y="77"/>
                          </a:cubicBezTo>
                          <a:cubicBezTo>
                            <a:pt x="1" y="76"/>
                            <a:pt x="2" y="74"/>
                            <a:pt x="3" y="74"/>
                          </a:cubicBezTo>
                          <a:cubicBezTo>
                            <a:pt x="15" y="68"/>
                            <a:pt x="15" y="68"/>
                            <a:pt x="15" y="68"/>
                          </a:cubicBezTo>
                          <a:cubicBezTo>
                            <a:pt x="14" y="63"/>
                            <a:pt x="14" y="58"/>
                            <a:pt x="14" y="53"/>
                          </a:cubicBezTo>
                          <a:cubicBezTo>
                            <a:pt x="3" y="49"/>
                            <a:pt x="3" y="49"/>
                            <a:pt x="3" y="49"/>
                          </a:cubicBezTo>
                          <a:cubicBezTo>
                            <a:pt x="2" y="49"/>
                            <a:pt x="1" y="48"/>
                            <a:pt x="1" y="47"/>
                          </a:cubicBezTo>
                          <a:cubicBezTo>
                            <a:pt x="0" y="47"/>
                            <a:pt x="0" y="46"/>
                            <a:pt x="1" y="45"/>
                          </a:cubicBezTo>
                          <a:cubicBezTo>
                            <a:pt x="5" y="32"/>
                            <a:pt x="5" y="32"/>
                            <a:pt x="5" y="32"/>
                          </a:cubicBezTo>
                          <a:cubicBezTo>
                            <a:pt x="6" y="31"/>
                            <a:pt x="8" y="30"/>
                            <a:pt x="9" y="30"/>
                          </a:cubicBezTo>
                          <a:cubicBezTo>
                            <a:pt x="21" y="35"/>
                            <a:pt x="21" y="35"/>
                            <a:pt x="21" y="35"/>
                          </a:cubicBezTo>
                          <a:cubicBezTo>
                            <a:pt x="24" y="30"/>
                            <a:pt x="28" y="26"/>
                            <a:pt x="33" y="22"/>
                          </a:cubicBezTo>
                          <a:cubicBezTo>
                            <a:pt x="28" y="11"/>
                            <a:pt x="28" y="11"/>
                            <a:pt x="28" y="11"/>
                          </a:cubicBezTo>
                          <a:cubicBezTo>
                            <a:pt x="27" y="10"/>
                            <a:pt x="27" y="9"/>
                            <a:pt x="27" y="8"/>
                          </a:cubicBezTo>
                          <a:cubicBezTo>
                            <a:pt x="28" y="8"/>
                            <a:pt x="28" y="7"/>
                            <a:pt x="29" y="7"/>
                          </a:cubicBezTo>
                          <a:cubicBezTo>
                            <a:pt x="41" y="1"/>
                            <a:pt x="41" y="1"/>
                            <a:pt x="41" y="1"/>
                          </a:cubicBezTo>
                          <a:cubicBezTo>
                            <a:pt x="43" y="0"/>
                            <a:pt x="45" y="1"/>
                            <a:pt x="45" y="3"/>
                          </a:cubicBezTo>
                          <a:cubicBezTo>
                            <a:pt x="51" y="14"/>
                            <a:pt x="51" y="14"/>
                            <a:pt x="51" y="14"/>
                          </a:cubicBezTo>
                          <a:cubicBezTo>
                            <a:pt x="56" y="13"/>
                            <a:pt x="62" y="13"/>
                            <a:pt x="68" y="14"/>
                          </a:cubicBezTo>
                          <a:cubicBezTo>
                            <a:pt x="72" y="2"/>
                            <a:pt x="72" y="2"/>
                            <a:pt x="72" y="2"/>
                          </a:cubicBezTo>
                          <a:cubicBezTo>
                            <a:pt x="73" y="1"/>
                            <a:pt x="73" y="1"/>
                            <a:pt x="74" y="1"/>
                          </a:cubicBezTo>
                          <a:cubicBezTo>
                            <a:pt x="75" y="0"/>
                            <a:pt x="76" y="0"/>
                            <a:pt x="76" y="0"/>
                          </a:cubicBezTo>
                          <a:cubicBezTo>
                            <a:pt x="89" y="6"/>
                            <a:pt x="89" y="6"/>
                            <a:pt x="89" y="6"/>
                          </a:cubicBezTo>
                          <a:cubicBezTo>
                            <a:pt x="90" y="6"/>
                            <a:pt x="90" y="6"/>
                            <a:pt x="90" y="7"/>
                          </a:cubicBezTo>
                          <a:cubicBezTo>
                            <a:pt x="91" y="8"/>
                            <a:pt x="91" y="9"/>
                            <a:pt x="90" y="9"/>
                          </a:cubicBezTo>
                          <a:cubicBezTo>
                            <a:pt x="86" y="21"/>
                            <a:pt x="86" y="21"/>
                            <a:pt x="86" y="21"/>
                          </a:cubicBezTo>
                          <a:cubicBezTo>
                            <a:pt x="90" y="24"/>
                            <a:pt x="94" y="28"/>
                            <a:pt x="97" y="32"/>
                          </a:cubicBezTo>
                          <a:cubicBezTo>
                            <a:pt x="108" y="27"/>
                            <a:pt x="108" y="27"/>
                            <a:pt x="108" y="27"/>
                          </a:cubicBezTo>
                          <a:cubicBezTo>
                            <a:pt x="110" y="26"/>
                            <a:pt x="112" y="27"/>
                            <a:pt x="112" y="28"/>
                          </a:cubicBezTo>
                          <a:cubicBezTo>
                            <a:pt x="118" y="41"/>
                            <a:pt x="118" y="41"/>
                            <a:pt x="118" y="41"/>
                          </a:cubicBezTo>
                          <a:cubicBezTo>
                            <a:pt x="118" y="41"/>
                            <a:pt x="118" y="42"/>
                            <a:pt x="118" y="43"/>
                          </a:cubicBezTo>
                          <a:cubicBezTo>
                            <a:pt x="118" y="44"/>
                            <a:pt x="117" y="44"/>
                            <a:pt x="116" y="45"/>
                          </a:cubicBezTo>
                          <a:cubicBezTo>
                            <a:pt x="105" y="50"/>
                            <a:pt x="105" y="50"/>
                            <a:pt x="105" y="50"/>
                          </a:cubicBezTo>
                          <a:cubicBezTo>
                            <a:pt x="106" y="55"/>
                            <a:pt x="106" y="60"/>
                            <a:pt x="105" y="65"/>
                          </a:cubicBezTo>
                          <a:cubicBezTo>
                            <a:pt x="117" y="69"/>
                            <a:pt x="117" y="69"/>
                            <a:pt x="117" y="69"/>
                          </a:cubicBezTo>
                          <a:cubicBezTo>
                            <a:pt x="118" y="70"/>
                            <a:pt x="119" y="70"/>
                            <a:pt x="119" y="71"/>
                          </a:cubicBezTo>
                          <a:cubicBezTo>
                            <a:pt x="119" y="71"/>
                            <a:pt x="119" y="72"/>
                            <a:pt x="119" y="73"/>
                          </a:cubicBezTo>
                          <a:cubicBezTo>
                            <a:pt x="114" y="86"/>
                            <a:pt x="114" y="86"/>
                            <a:pt x="114" y="86"/>
                          </a:cubicBezTo>
                          <a:cubicBezTo>
                            <a:pt x="114" y="87"/>
                            <a:pt x="112" y="88"/>
                            <a:pt x="111" y="88"/>
                          </a:cubicBezTo>
                          <a:cubicBezTo>
                            <a:pt x="99" y="83"/>
                            <a:pt x="99" y="83"/>
                            <a:pt x="99" y="83"/>
                          </a:cubicBezTo>
                          <a:cubicBezTo>
                            <a:pt x="96" y="88"/>
                            <a:pt x="92" y="92"/>
                            <a:pt x="87" y="96"/>
                          </a:cubicBezTo>
                          <a:cubicBezTo>
                            <a:pt x="92" y="107"/>
                            <a:pt x="92" y="107"/>
                            <a:pt x="92" y="107"/>
                          </a:cubicBezTo>
                          <a:cubicBezTo>
                            <a:pt x="93" y="109"/>
                            <a:pt x="92" y="111"/>
                            <a:pt x="91" y="111"/>
                          </a:cubicBezTo>
                          <a:cubicBezTo>
                            <a:pt x="78" y="117"/>
                            <a:pt x="78" y="117"/>
                            <a:pt x="78" y="117"/>
                          </a:cubicBezTo>
                          <a:cubicBezTo>
                            <a:pt x="77" y="118"/>
                            <a:pt x="75" y="117"/>
                            <a:pt x="74" y="115"/>
                          </a:cubicBezTo>
                          <a:cubicBezTo>
                            <a:pt x="69" y="104"/>
                            <a:pt x="69" y="104"/>
                            <a:pt x="69" y="104"/>
                          </a:cubicBezTo>
                          <a:cubicBezTo>
                            <a:pt x="64" y="105"/>
                            <a:pt x="58" y="105"/>
                            <a:pt x="52" y="104"/>
                          </a:cubicBezTo>
                          <a:cubicBezTo>
                            <a:pt x="47" y="116"/>
                            <a:pt x="47" y="116"/>
                            <a:pt x="47" y="116"/>
                          </a:cubicBezTo>
                          <a:cubicBezTo>
                            <a:pt x="47" y="117"/>
                            <a:pt x="46" y="118"/>
                            <a:pt x="45" y="118"/>
                          </a:cubicBezTo>
                          <a:close/>
                          <a:moveTo>
                            <a:pt x="36" y="108"/>
                          </a:moveTo>
                          <a:cubicBezTo>
                            <a:pt x="43" y="111"/>
                            <a:pt x="43" y="111"/>
                            <a:pt x="43" y="111"/>
                          </a:cubicBezTo>
                          <a:cubicBezTo>
                            <a:pt x="47" y="100"/>
                            <a:pt x="47" y="100"/>
                            <a:pt x="47" y="100"/>
                          </a:cubicBezTo>
                          <a:cubicBezTo>
                            <a:pt x="48" y="98"/>
                            <a:pt x="49" y="97"/>
                            <a:pt x="51" y="98"/>
                          </a:cubicBezTo>
                          <a:cubicBezTo>
                            <a:pt x="57" y="99"/>
                            <a:pt x="64" y="99"/>
                            <a:pt x="70" y="97"/>
                          </a:cubicBezTo>
                          <a:cubicBezTo>
                            <a:pt x="72" y="97"/>
                            <a:pt x="73" y="98"/>
                            <a:pt x="74" y="99"/>
                          </a:cubicBezTo>
                          <a:cubicBezTo>
                            <a:pt x="79" y="110"/>
                            <a:pt x="79" y="110"/>
                            <a:pt x="79" y="110"/>
                          </a:cubicBezTo>
                          <a:cubicBezTo>
                            <a:pt x="85" y="107"/>
                            <a:pt x="85" y="107"/>
                            <a:pt x="85" y="107"/>
                          </a:cubicBezTo>
                          <a:cubicBezTo>
                            <a:pt x="80" y="96"/>
                            <a:pt x="80" y="96"/>
                            <a:pt x="80" y="96"/>
                          </a:cubicBezTo>
                          <a:cubicBezTo>
                            <a:pt x="80" y="95"/>
                            <a:pt x="80" y="93"/>
                            <a:pt x="82" y="92"/>
                          </a:cubicBezTo>
                          <a:cubicBezTo>
                            <a:pt x="87" y="89"/>
                            <a:pt x="92" y="84"/>
                            <a:pt x="95" y="78"/>
                          </a:cubicBezTo>
                          <a:cubicBezTo>
                            <a:pt x="95" y="77"/>
                            <a:pt x="97" y="76"/>
                            <a:pt x="98" y="77"/>
                          </a:cubicBezTo>
                          <a:cubicBezTo>
                            <a:pt x="110" y="81"/>
                            <a:pt x="110" y="81"/>
                            <a:pt x="110" y="81"/>
                          </a:cubicBezTo>
                          <a:cubicBezTo>
                            <a:pt x="112" y="74"/>
                            <a:pt x="112" y="74"/>
                            <a:pt x="112" y="74"/>
                          </a:cubicBezTo>
                          <a:cubicBezTo>
                            <a:pt x="101" y="70"/>
                            <a:pt x="101" y="70"/>
                            <a:pt x="101" y="70"/>
                          </a:cubicBezTo>
                          <a:cubicBezTo>
                            <a:pt x="99" y="69"/>
                            <a:pt x="99" y="68"/>
                            <a:pt x="99" y="66"/>
                          </a:cubicBezTo>
                          <a:cubicBezTo>
                            <a:pt x="100" y="61"/>
                            <a:pt x="100" y="54"/>
                            <a:pt x="98" y="49"/>
                          </a:cubicBezTo>
                          <a:cubicBezTo>
                            <a:pt x="98" y="47"/>
                            <a:pt x="99" y="46"/>
                            <a:pt x="100" y="45"/>
                          </a:cubicBezTo>
                          <a:cubicBezTo>
                            <a:pt x="111" y="40"/>
                            <a:pt x="111" y="40"/>
                            <a:pt x="111" y="40"/>
                          </a:cubicBezTo>
                          <a:cubicBezTo>
                            <a:pt x="108" y="33"/>
                            <a:pt x="108" y="33"/>
                            <a:pt x="108" y="33"/>
                          </a:cubicBezTo>
                          <a:cubicBezTo>
                            <a:pt x="97" y="38"/>
                            <a:pt x="97" y="38"/>
                            <a:pt x="97" y="38"/>
                          </a:cubicBezTo>
                          <a:cubicBezTo>
                            <a:pt x="96" y="39"/>
                            <a:pt x="94" y="38"/>
                            <a:pt x="93" y="37"/>
                          </a:cubicBezTo>
                          <a:cubicBezTo>
                            <a:pt x="90" y="32"/>
                            <a:pt x="86" y="28"/>
                            <a:pt x="80" y="25"/>
                          </a:cubicBezTo>
                          <a:cubicBezTo>
                            <a:pt x="79" y="24"/>
                            <a:pt x="79" y="23"/>
                            <a:pt x="79" y="21"/>
                          </a:cubicBezTo>
                          <a:cubicBezTo>
                            <a:pt x="84" y="10"/>
                            <a:pt x="84" y="10"/>
                            <a:pt x="84" y="10"/>
                          </a:cubicBezTo>
                          <a:cubicBezTo>
                            <a:pt x="77" y="7"/>
                            <a:pt x="77" y="7"/>
                            <a:pt x="77" y="7"/>
                          </a:cubicBezTo>
                          <a:cubicBezTo>
                            <a:pt x="72" y="18"/>
                            <a:pt x="72" y="18"/>
                            <a:pt x="72" y="18"/>
                          </a:cubicBezTo>
                          <a:cubicBezTo>
                            <a:pt x="72" y="20"/>
                            <a:pt x="70" y="21"/>
                            <a:pt x="69" y="20"/>
                          </a:cubicBezTo>
                          <a:cubicBezTo>
                            <a:pt x="63" y="19"/>
                            <a:pt x="56" y="19"/>
                            <a:pt x="50" y="21"/>
                          </a:cubicBezTo>
                          <a:cubicBezTo>
                            <a:pt x="48" y="21"/>
                            <a:pt x="47" y="20"/>
                            <a:pt x="46" y="19"/>
                          </a:cubicBezTo>
                          <a:cubicBezTo>
                            <a:pt x="41" y="8"/>
                            <a:pt x="41" y="8"/>
                            <a:pt x="41" y="8"/>
                          </a:cubicBezTo>
                          <a:cubicBezTo>
                            <a:pt x="34" y="11"/>
                            <a:pt x="34" y="11"/>
                            <a:pt x="34" y="11"/>
                          </a:cubicBezTo>
                          <a:cubicBezTo>
                            <a:pt x="39" y="22"/>
                            <a:pt x="39" y="22"/>
                            <a:pt x="39" y="22"/>
                          </a:cubicBezTo>
                          <a:cubicBezTo>
                            <a:pt x="40" y="23"/>
                            <a:pt x="39" y="25"/>
                            <a:pt x="38" y="26"/>
                          </a:cubicBezTo>
                          <a:cubicBezTo>
                            <a:pt x="33" y="29"/>
                            <a:pt x="28" y="34"/>
                            <a:pt x="25" y="40"/>
                          </a:cubicBezTo>
                          <a:cubicBezTo>
                            <a:pt x="24" y="41"/>
                            <a:pt x="23" y="42"/>
                            <a:pt x="21" y="41"/>
                          </a:cubicBezTo>
                          <a:cubicBezTo>
                            <a:pt x="10" y="37"/>
                            <a:pt x="10" y="37"/>
                            <a:pt x="10" y="37"/>
                          </a:cubicBezTo>
                          <a:cubicBezTo>
                            <a:pt x="7" y="44"/>
                            <a:pt x="7" y="44"/>
                            <a:pt x="7" y="44"/>
                          </a:cubicBezTo>
                          <a:cubicBezTo>
                            <a:pt x="19" y="48"/>
                            <a:pt x="19" y="48"/>
                            <a:pt x="19" y="48"/>
                          </a:cubicBezTo>
                          <a:cubicBezTo>
                            <a:pt x="20" y="49"/>
                            <a:pt x="21" y="50"/>
                            <a:pt x="21" y="52"/>
                          </a:cubicBezTo>
                          <a:cubicBezTo>
                            <a:pt x="20" y="57"/>
                            <a:pt x="20" y="64"/>
                            <a:pt x="21" y="69"/>
                          </a:cubicBezTo>
                          <a:cubicBezTo>
                            <a:pt x="22" y="71"/>
                            <a:pt x="21" y="72"/>
                            <a:pt x="20" y="73"/>
                          </a:cubicBezTo>
                          <a:cubicBezTo>
                            <a:pt x="9" y="78"/>
                            <a:pt x="9" y="78"/>
                            <a:pt x="9" y="78"/>
                          </a:cubicBezTo>
                          <a:cubicBezTo>
                            <a:pt x="12" y="85"/>
                            <a:pt x="12" y="85"/>
                            <a:pt x="12" y="85"/>
                          </a:cubicBezTo>
                          <a:cubicBezTo>
                            <a:pt x="23" y="80"/>
                            <a:pt x="23" y="80"/>
                            <a:pt x="23" y="80"/>
                          </a:cubicBezTo>
                          <a:cubicBezTo>
                            <a:pt x="24" y="79"/>
                            <a:pt x="26" y="80"/>
                            <a:pt x="27" y="81"/>
                          </a:cubicBezTo>
                          <a:cubicBezTo>
                            <a:pt x="30" y="86"/>
                            <a:pt x="34" y="90"/>
                            <a:pt x="39" y="93"/>
                          </a:cubicBezTo>
                          <a:cubicBezTo>
                            <a:pt x="41" y="94"/>
                            <a:pt x="41" y="95"/>
                            <a:pt x="40" y="97"/>
                          </a:cubicBezTo>
                          <a:lnTo>
                            <a:pt x="36"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361">
                      <a:extLst>
                        <a:ext uri="{FF2B5EF4-FFF2-40B4-BE49-F238E27FC236}">
                          <a16:creationId xmlns:a16="http://schemas.microsoft.com/office/drawing/2014/main" id="{6E8CFA9C-4813-40C0-950D-39F65DD89C7A}"/>
                        </a:ext>
                      </a:extLst>
                    </p:cNvPr>
                    <p:cNvSpPr>
                      <a:spLocks noEditPoints="1"/>
                    </p:cNvSpPr>
                    <p:nvPr/>
                  </p:nvSpPr>
                  <p:spPr bwMode="auto">
                    <a:xfrm>
                      <a:off x="8302884" y="5691981"/>
                      <a:ext cx="109538" cy="109538"/>
                    </a:xfrm>
                    <a:custGeom>
                      <a:avLst/>
                      <a:gdLst>
                        <a:gd name="T0" fmla="*/ 20 w 40"/>
                        <a:gd name="T1" fmla="*/ 40 h 40"/>
                        <a:gd name="T2" fmla="*/ 0 w 40"/>
                        <a:gd name="T3" fmla="*/ 20 h 40"/>
                        <a:gd name="T4" fmla="*/ 20 w 40"/>
                        <a:gd name="T5" fmla="*/ 0 h 40"/>
                        <a:gd name="T6" fmla="*/ 40 w 40"/>
                        <a:gd name="T7" fmla="*/ 20 h 40"/>
                        <a:gd name="T8" fmla="*/ 20 w 40"/>
                        <a:gd name="T9" fmla="*/ 40 h 40"/>
                        <a:gd name="T10" fmla="*/ 20 w 40"/>
                        <a:gd name="T11" fmla="*/ 6 h 40"/>
                        <a:gd name="T12" fmla="*/ 6 w 40"/>
                        <a:gd name="T13" fmla="*/ 20 h 40"/>
                        <a:gd name="T14" fmla="*/ 20 w 40"/>
                        <a:gd name="T15" fmla="*/ 34 h 40"/>
                        <a:gd name="T16" fmla="*/ 34 w 40"/>
                        <a:gd name="T17" fmla="*/ 20 h 40"/>
                        <a:gd name="T18" fmla="*/ 20 w 40"/>
                        <a:gd name="T19"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6"/>
                          </a:moveTo>
                          <a:cubicBezTo>
                            <a:pt x="12" y="6"/>
                            <a:pt x="6" y="12"/>
                            <a:pt x="6" y="20"/>
                          </a:cubicBezTo>
                          <a:cubicBezTo>
                            <a:pt x="6" y="28"/>
                            <a:pt x="12" y="34"/>
                            <a:pt x="20" y="34"/>
                          </a:cubicBezTo>
                          <a:cubicBezTo>
                            <a:pt x="28" y="34"/>
                            <a:pt x="34" y="28"/>
                            <a:pt x="34" y="20"/>
                          </a:cubicBezTo>
                          <a:cubicBezTo>
                            <a:pt x="34" y="12"/>
                            <a:pt x="28" y="6"/>
                            <a:pt x="2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99" name="Group 298">
                  <a:extLst>
                    <a:ext uri="{FF2B5EF4-FFF2-40B4-BE49-F238E27FC236}">
                      <a16:creationId xmlns:a16="http://schemas.microsoft.com/office/drawing/2014/main" id="{6D67FBD3-BBB8-4510-ADC4-66A40382FF0D}"/>
                    </a:ext>
                  </a:extLst>
                </p:cNvPr>
                <p:cNvGrpSpPr/>
                <p:nvPr/>
              </p:nvGrpSpPr>
              <p:grpSpPr>
                <a:xfrm>
                  <a:off x="4051811" y="4152847"/>
                  <a:ext cx="306546" cy="267662"/>
                  <a:chOff x="5557838" y="3827463"/>
                  <a:chExt cx="1076325" cy="939800"/>
                </a:xfrm>
                <a:solidFill>
                  <a:srgbClr val="1DAB9E"/>
                </a:solidFill>
              </p:grpSpPr>
              <p:sp>
                <p:nvSpPr>
                  <p:cNvPr id="300" name="Freeform 47">
                    <a:extLst>
                      <a:ext uri="{FF2B5EF4-FFF2-40B4-BE49-F238E27FC236}">
                        <a16:creationId xmlns:a16="http://schemas.microsoft.com/office/drawing/2014/main" id="{7471A18F-854B-4CAB-BC9B-77B7925E4222}"/>
                      </a:ext>
                    </a:extLst>
                  </p:cNvPr>
                  <p:cNvSpPr>
                    <a:spLocks/>
                  </p:cNvSpPr>
                  <p:nvPr/>
                </p:nvSpPr>
                <p:spPr bwMode="auto">
                  <a:xfrm>
                    <a:off x="5557838" y="3827463"/>
                    <a:ext cx="1076325" cy="715963"/>
                  </a:xfrm>
                  <a:custGeom>
                    <a:avLst/>
                    <a:gdLst>
                      <a:gd name="T0" fmla="*/ 2167 w 2420"/>
                      <a:gd name="T1" fmla="*/ 922 h 1612"/>
                      <a:gd name="T2" fmla="*/ 2168 w 2420"/>
                      <a:gd name="T3" fmla="*/ 907 h 1612"/>
                      <a:gd name="T4" fmla="*/ 1732 w 2420"/>
                      <a:gd name="T5" fmla="*/ 454 h 1612"/>
                      <a:gd name="T6" fmla="*/ 1109 w 2420"/>
                      <a:gd name="T7" fmla="*/ 0 h 1612"/>
                      <a:gd name="T8" fmla="*/ 456 w 2420"/>
                      <a:gd name="T9" fmla="*/ 607 h 1612"/>
                      <a:gd name="T10" fmla="*/ 0 w 2420"/>
                      <a:gd name="T11" fmla="*/ 1108 h 1612"/>
                      <a:gd name="T12" fmla="*/ 504 w 2420"/>
                      <a:gd name="T13" fmla="*/ 1612 h 1612"/>
                      <a:gd name="T14" fmla="*/ 555 w 2420"/>
                      <a:gd name="T15" fmla="*/ 1612 h 1612"/>
                      <a:gd name="T16" fmla="*/ 555 w 2420"/>
                      <a:gd name="T17" fmla="*/ 1512 h 1612"/>
                      <a:gd name="T18" fmla="*/ 504 w 2420"/>
                      <a:gd name="T19" fmla="*/ 1512 h 1612"/>
                      <a:gd name="T20" fmla="*/ 101 w 2420"/>
                      <a:gd name="T21" fmla="*/ 1108 h 1612"/>
                      <a:gd name="T22" fmla="*/ 456 w 2420"/>
                      <a:gd name="T23" fmla="*/ 708 h 1612"/>
                      <a:gd name="T24" fmla="*/ 489 w 2420"/>
                      <a:gd name="T25" fmla="*/ 867 h 1612"/>
                      <a:gd name="T26" fmla="*/ 584 w 2420"/>
                      <a:gd name="T27" fmla="*/ 834 h 1612"/>
                      <a:gd name="T28" fmla="*/ 555 w 2420"/>
                      <a:gd name="T29" fmla="*/ 655 h 1612"/>
                      <a:gd name="T30" fmla="*/ 1109 w 2420"/>
                      <a:gd name="T31" fmla="*/ 100 h 1612"/>
                      <a:gd name="T32" fmla="*/ 1628 w 2420"/>
                      <a:gd name="T33" fmla="*/ 461 h 1612"/>
                      <a:gd name="T34" fmla="*/ 1403 w 2420"/>
                      <a:gd name="T35" fmla="*/ 576 h 1612"/>
                      <a:gd name="T36" fmla="*/ 1472 w 2420"/>
                      <a:gd name="T37" fmla="*/ 650 h 1612"/>
                      <a:gd name="T38" fmla="*/ 1680 w 2420"/>
                      <a:gd name="T39" fmla="*/ 556 h 1612"/>
                      <a:gd name="T40" fmla="*/ 1705 w 2420"/>
                      <a:gd name="T41" fmla="*/ 554 h 1612"/>
                      <a:gd name="T42" fmla="*/ 1714 w 2420"/>
                      <a:gd name="T43" fmla="*/ 554 h 1612"/>
                      <a:gd name="T44" fmla="*/ 2067 w 2420"/>
                      <a:gd name="T45" fmla="*/ 907 h 1612"/>
                      <a:gd name="T46" fmla="*/ 2063 w 2420"/>
                      <a:gd name="T47" fmla="*/ 954 h 1612"/>
                      <a:gd name="T48" fmla="*/ 2057 w 2420"/>
                      <a:gd name="T49" fmla="*/ 1003 h 1612"/>
                      <a:gd name="T50" fmla="*/ 2105 w 2420"/>
                      <a:gd name="T51" fmla="*/ 1011 h 1612"/>
                      <a:gd name="T52" fmla="*/ 2319 w 2420"/>
                      <a:gd name="T53" fmla="*/ 1260 h 1612"/>
                      <a:gd name="T54" fmla="*/ 2067 w 2420"/>
                      <a:gd name="T55" fmla="*/ 1512 h 1612"/>
                      <a:gd name="T56" fmla="*/ 1865 w 2420"/>
                      <a:gd name="T57" fmla="*/ 1512 h 1612"/>
                      <a:gd name="T58" fmla="*/ 1865 w 2420"/>
                      <a:gd name="T59" fmla="*/ 1612 h 1612"/>
                      <a:gd name="T60" fmla="*/ 2067 w 2420"/>
                      <a:gd name="T61" fmla="*/ 1612 h 1612"/>
                      <a:gd name="T62" fmla="*/ 2420 w 2420"/>
                      <a:gd name="T63" fmla="*/ 1260 h 1612"/>
                      <a:gd name="T64" fmla="*/ 2167 w 2420"/>
                      <a:gd name="T65" fmla="*/ 922 h 1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20" h="1612">
                        <a:moveTo>
                          <a:pt x="2167" y="922"/>
                        </a:moveTo>
                        <a:cubicBezTo>
                          <a:pt x="2168" y="917"/>
                          <a:pt x="2168" y="912"/>
                          <a:pt x="2168" y="907"/>
                        </a:cubicBezTo>
                        <a:cubicBezTo>
                          <a:pt x="2168" y="663"/>
                          <a:pt x="1974" y="463"/>
                          <a:pt x="1732" y="454"/>
                        </a:cubicBezTo>
                        <a:cubicBezTo>
                          <a:pt x="1645" y="184"/>
                          <a:pt x="1395" y="0"/>
                          <a:pt x="1109" y="0"/>
                        </a:cubicBezTo>
                        <a:cubicBezTo>
                          <a:pt x="764" y="0"/>
                          <a:pt x="480" y="268"/>
                          <a:pt x="456" y="607"/>
                        </a:cubicBezTo>
                        <a:cubicBezTo>
                          <a:pt x="201" y="631"/>
                          <a:pt x="0" y="847"/>
                          <a:pt x="0" y="1108"/>
                        </a:cubicBezTo>
                        <a:cubicBezTo>
                          <a:pt x="0" y="1386"/>
                          <a:pt x="227" y="1612"/>
                          <a:pt x="504" y="1612"/>
                        </a:cubicBezTo>
                        <a:cubicBezTo>
                          <a:pt x="555" y="1612"/>
                          <a:pt x="555" y="1612"/>
                          <a:pt x="555" y="1612"/>
                        </a:cubicBezTo>
                        <a:cubicBezTo>
                          <a:pt x="555" y="1512"/>
                          <a:pt x="555" y="1512"/>
                          <a:pt x="555" y="1512"/>
                        </a:cubicBezTo>
                        <a:cubicBezTo>
                          <a:pt x="504" y="1512"/>
                          <a:pt x="504" y="1512"/>
                          <a:pt x="504" y="1512"/>
                        </a:cubicBezTo>
                        <a:cubicBezTo>
                          <a:pt x="282" y="1512"/>
                          <a:pt x="101" y="1331"/>
                          <a:pt x="101" y="1108"/>
                        </a:cubicBezTo>
                        <a:cubicBezTo>
                          <a:pt x="101" y="902"/>
                          <a:pt x="256" y="732"/>
                          <a:pt x="456" y="708"/>
                        </a:cubicBezTo>
                        <a:cubicBezTo>
                          <a:pt x="461" y="762"/>
                          <a:pt x="472" y="815"/>
                          <a:pt x="489" y="867"/>
                        </a:cubicBezTo>
                        <a:cubicBezTo>
                          <a:pt x="584" y="834"/>
                          <a:pt x="584" y="834"/>
                          <a:pt x="584" y="834"/>
                        </a:cubicBezTo>
                        <a:cubicBezTo>
                          <a:pt x="565" y="777"/>
                          <a:pt x="555" y="716"/>
                          <a:pt x="555" y="655"/>
                        </a:cubicBezTo>
                        <a:cubicBezTo>
                          <a:pt x="555" y="349"/>
                          <a:pt x="804" y="100"/>
                          <a:pt x="1109" y="100"/>
                        </a:cubicBezTo>
                        <a:cubicBezTo>
                          <a:pt x="1343" y="100"/>
                          <a:pt x="1548" y="246"/>
                          <a:pt x="1628" y="461"/>
                        </a:cubicBezTo>
                        <a:cubicBezTo>
                          <a:pt x="1544" y="477"/>
                          <a:pt x="1466" y="517"/>
                          <a:pt x="1403" y="576"/>
                        </a:cubicBezTo>
                        <a:cubicBezTo>
                          <a:pt x="1472" y="650"/>
                          <a:pt x="1472" y="650"/>
                          <a:pt x="1472" y="650"/>
                        </a:cubicBezTo>
                        <a:cubicBezTo>
                          <a:pt x="1530" y="596"/>
                          <a:pt x="1603" y="563"/>
                          <a:pt x="1680" y="556"/>
                        </a:cubicBezTo>
                        <a:cubicBezTo>
                          <a:pt x="1705" y="554"/>
                          <a:pt x="1705" y="554"/>
                          <a:pt x="1705" y="554"/>
                        </a:cubicBezTo>
                        <a:cubicBezTo>
                          <a:pt x="1708" y="554"/>
                          <a:pt x="1711" y="554"/>
                          <a:pt x="1714" y="554"/>
                        </a:cubicBezTo>
                        <a:cubicBezTo>
                          <a:pt x="1909" y="554"/>
                          <a:pt x="2067" y="712"/>
                          <a:pt x="2067" y="907"/>
                        </a:cubicBezTo>
                        <a:cubicBezTo>
                          <a:pt x="2067" y="921"/>
                          <a:pt x="2066" y="936"/>
                          <a:pt x="2063" y="954"/>
                        </a:cubicBezTo>
                        <a:cubicBezTo>
                          <a:pt x="2057" y="1003"/>
                          <a:pt x="2057" y="1003"/>
                          <a:pt x="2057" y="1003"/>
                        </a:cubicBezTo>
                        <a:cubicBezTo>
                          <a:pt x="2105" y="1011"/>
                          <a:pt x="2105" y="1011"/>
                          <a:pt x="2105" y="1011"/>
                        </a:cubicBezTo>
                        <a:cubicBezTo>
                          <a:pt x="2227" y="1030"/>
                          <a:pt x="2319" y="1137"/>
                          <a:pt x="2319" y="1260"/>
                        </a:cubicBezTo>
                        <a:cubicBezTo>
                          <a:pt x="2319" y="1399"/>
                          <a:pt x="2206" y="1512"/>
                          <a:pt x="2067" y="1512"/>
                        </a:cubicBezTo>
                        <a:cubicBezTo>
                          <a:pt x="1865" y="1512"/>
                          <a:pt x="1865" y="1512"/>
                          <a:pt x="1865" y="1512"/>
                        </a:cubicBezTo>
                        <a:cubicBezTo>
                          <a:pt x="1865" y="1612"/>
                          <a:pt x="1865" y="1612"/>
                          <a:pt x="1865" y="1612"/>
                        </a:cubicBezTo>
                        <a:cubicBezTo>
                          <a:pt x="2067" y="1612"/>
                          <a:pt x="2067" y="1612"/>
                          <a:pt x="2067" y="1612"/>
                        </a:cubicBezTo>
                        <a:cubicBezTo>
                          <a:pt x="2261" y="1612"/>
                          <a:pt x="2420" y="1454"/>
                          <a:pt x="2420" y="1260"/>
                        </a:cubicBezTo>
                        <a:cubicBezTo>
                          <a:pt x="2420" y="1101"/>
                          <a:pt x="2316" y="965"/>
                          <a:pt x="2167" y="9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48">
                    <a:extLst>
                      <a:ext uri="{FF2B5EF4-FFF2-40B4-BE49-F238E27FC236}">
                        <a16:creationId xmlns:a16="http://schemas.microsoft.com/office/drawing/2014/main" id="{60504E95-E7FF-4F1E-B545-EBF072496847}"/>
                      </a:ext>
                    </a:extLst>
                  </p:cNvPr>
                  <p:cNvSpPr>
                    <a:spLocks noEditPoints="1"/>
                  </p:cNvSpPr>
                  <p:nvPr/>
                </p:nvSpPr>
                <p:spPr bwMode="auto">
                  <a:xfrm>
                    <a:off x="5781676" y="4341813"/>
                    <a:ext cx="628650" cy="425450"/>
                  </a:xfrm>
                  <a:custGeom>
                    <a:avLst/>
                    <a:gdLst>
                      <a:gd name="T0" fmla="*/ 1311 w 1412"/>
                      <a:gd name="T1" fmla="*/ 705 h 957"/>
                      <a:gd name="T2" fmla="*/ 1260 w 1412"/>
                      <a:gd name="T3" fmla="*/ 705 h 957"/>
                      <a:gd name="T4" fmla="*/ 1260 w 1412"/>
                      <a:gd name="T5" fmla="*/ 101 h 957"/>
                      <a:gd name="T6" fmla="*/ 1160 w 1412"/>
                      <a:gd name="T7" fmla="*/ 0 h 957"/>
                      <a:gd name="T8" fmla="*/ 857 w 1412"/>
                      <a:gd name="T9" fmla="*/ 0 h 957"/>
                      <a:gd name="T10" fmla="*/ 857 w 1412"/>
                      <a:gd name="T11" fmla="*/ 101 h 957"/>
                      <a:gd name="T12" fmla="*/ 1160 w 1412"/>
                      <a:gd name="T13" fmla="*/ 101 h 957"/>
                      <a:gd name="T14" fmla="*/ 1160 w 1412"/>
                      <a:gd name="T15" fmla="*/ 705 h 957"/>
                      <a:gd name="T16" fmla="*/ 252 w 1412"/>
                      <a:gd name="T17" fmla="*/ 705 h 957"/>
                      <a:gd name="T18" fmla="*/ 252 w 1412"/>
                      <a:gd name="T19" fmla="*/ 101 h 957"/>
                      <a:gd name="T20" fmla="*/ 555 w 1412"/>
                      <a:gd name="T21" fmla="*/ 101 h 957"/>
                      <a:gd name="T22" fmla="*/ 555 w 1412"/>
                      <a:gd name="T23" fmla="*/ 0 h 957"/>
                      <a:gd name="T24" fmla="*/ 252 w 1412"/>
                      <a:gd name="T25" fmla="*/ 0 h 957"/>
                      <a:gd name="T26" fmla="*/ 152 w 1412"/>
                      <a:gd name="T27" fmla="*/ 101 h 957"/>
                      <a:gd name="T28" fmla="*/ 152 w 1412"/>
                      <a:gd name="T29" fmla="*/ 705 h 957"/>
                      <a:gd name="T30" fmla="*/ 101 w 1412"/>
                      <a:gd name="T31" fmla="*/ 705 h 957"/>
                      <a:gd name="T32" fmla="*/ 0 w 1412"/>
                      <a:gd name="T33" fmla="*/ 806 h 957"/>
                      <a:gd name="T34" fmla="*/ 0 w 1412"/>
                      <a:gd name="T35" fmla="*/ 857 h 957"/>
                      <a:gd name="T36" fmla="*/ 101 w 1412"/>
                      <a:gd name="T37" fmla="*/ 957 h 957"/>
                      <a:gd name="T38" fmla="*/ 1311 w 1412"/>
                      <a:gd name="T39" fmla="*/ 957 h 957"/>
                      <a:gd name="T40" fmla="*/ 1412 w 1412"/>
                      <a:gd name="T41" fmla="*/ 857 h 957"/>
                      <a:gd name="T42" fmla="*/ 1412 w 1412"/>
                      <a:gd name="T43" fmla="*/ 806 h 957"/>
                      <a:gd name="T44" fmla="*/ 1311 w 1412"/>
                      <a:gd name="T45" fmla="*/ 705 h 957"/>
                      <a:gd name="T46" fmla="*/ 1311 w 1412"/>
                      <a:gd name="T47" fmla="*/ 857 h 957"/>
                      <a:gd name="T48" fmla="*/ 101 w 1412"/>
                      <a:gd name="T49" fmla="*/ 857 h 957"/>
                      <a:gd name="T50" fmla="*/ 101 w 1412"/>
                      <a:gd name="T51" fmla="*/ 806 h 957"/>
                      <a:gd name="T52" fmla="*/ 152 w 1412"/>
                      <a:gd name="T53" fmla="*/ 806 h 957"/>
                      <a:gd name="T54" fmla="*/ 202 w 1412"/>
                      <a:gd name="T55" fmla="*/ 806 h 957"/>
                      <a:gd name="T56" fmla="*/ 1210 w 1412"/>
                      <a:gd name="T57" fmla="*/ 806 h 957"/>
                      <a:gd name="T58" fmla="*/ 1260 w 1412"/>
                      <a:gd name="T59" fmla="*/ 806 h 957"/>
                      <a:gd name="T60" fmla="*/ 1311 w 1412"/>
                      <a:gd name="T61" fmla="*/ 806 h 957"/>
                      <a:gd name="T62" fmla="*/ 1311 w 1412"/>
                      <a:gd name="T63" fmla="*/ 85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12" h="957">
                        <a:moveTo>
                          <a:pt x="1311" y="705"/>
                        </a:moveTo>
                        <a:cubicBezTo>
                          <a:pt x="1260" y="705"/>
                          <a:pt x="1260" y="705"/>
                          <a:pt x="1260" y="705"/>
                        </a:cubicBezTo>
                        <a:cubicBezTo>
                          <a:pt x="1260" y="101"/>
                          <a:pt x="1260" y="101"/>
                          <a:pt x="1260" y="101"/>
                        </a:cubicBezTo>
                        <a:cubicBezTo>
                          <a:pt x="1260" y="45"/>
                          <a:pt x="1215" y="0"/>
                          <a:pt x="1160" y="0"/>
                        </a:cubicBezTo>
                        <a:cubicBezTo>
                          <a:pt x="857" y="0"/>
                          <a:pt x="857" y="0"/>
                          <a:pt x="857" y="0"/>
                        </a:cubicBezTo>
                        <a:cubicBezTo>
                          <a:pt x="857" y="101"/>
                          <a:pt x="857" y="101"/>
                          <a:pt x="857" y="101"/>
                        </a:cubicBezTo>
                        <a:cubicBezTo>
                          <a:pt x="1160" y="101"/>
                          <a:pt x="1160" y="101"/>
                          <a:pt x="1160" y="101"/>
                        </a:cubicBezTo>
                        <a:cubicBezTo>
                          <a:pt x="1160" y="705"/>
                          <a:pt x="1160" y="705"/>
                          <a:pt x="1160" y="705"/>
                        </a:cubicBezTo>
                        <a:cubicBezTo>
                          <a:pt x="252" y="705"/>
                          <a:pt x="252" y="705"/>
                          <a:pt x="252" y="705"/>
                        </a:cubicBezTo>
                        <a:cubicBezTo>
                          <a:pt x="252" y="101"/>
                          <a:pt x="252" y="101"/>
                          <a:pt x="252" y="101"/>
                        </a:cubicBezTo>
                        <a:cubicBezTo>
                          <a:pt x="555" y="101"/>
                          <a:pt x="555" y="101"/>
                          <a:pt x="555" y="101"/>
                        </a:cubicBezTo>
                        <a:cubicBezTo>
                          <a:pt x="555" y="0"/>
                          <a:pt x="555" y="0"/>
                          <a:pt x="555" y="0"/>
                        </a:cubicBezTo>
                        <a:cubicBezTo>
                          <a:pt x="252" y="0"/>
                          <a:pt x="252" y="0"/>
                          <a:pt x="252" y="0"/>
                        </a:cubicBezTo>
                        <a:cubicBezTo>
                          <a:pt x="197" y="0"/>
                          <a:pt x="152" y="45"/>
                          <a:pt x="152" y="101"/>
                        </a:cubicBezTo>
                        <a:cubicBezTo>
                          <a:pt x="152" y="705"/>
                          <a:pt x="152" y="705"/>
                          <a:pt x="152" y="705"/>
                        </a:cubicBezTo>
                        <a:cubicBezTo>
                          <a:pt x="101" y="705"/>
                          <a:pt x="101" y="705"/>
                          <a:pt x="101" y="705"/>
                        </a:cubicBezTo>
                        <a:cubicBezTo>
                          <a:pt x="46" y="705"/>
                          <a:pt x="0" y="751"/>
                          <a:pt x="0" y="806"/>
                        </a:cubicBezTo>
                        <a:cubicBezTo>
                          <a:pt x="0" y="857"/>
                          <a:pt x="0" y="857"/>
                          <a:pt x="0" y="857"/>
                        </a:cubicBezTo>
                        <a:cubicBezTo>
                          <a:pt x="0" y="912"/>
                          <a:pt x="46" y="957"/>
                          <a:pt x="101" y="957"/>
                        </a:cubicBezTo>
                        <a:cubicBezTo>
                          <a:pt x="1311" y="957"/>
                          <a:pt x="1311" y="957"/>
                          <a:pt x="1311" y="957"/>
                        </a:cubicBezTo>
                        <a:cubicBezTo>
                          <a:pt x="1366" y="957"/>
                          <a:pt x="1412" y="912"/>
                          <a:pt x="1412" y="857"/>
                        </a:cubicBezTo>
                        <a:cubicBezTo>
                          <a:pt x="1412" y="806"/>
                          <a:pt x="1412" y="806"/>
                          <a:pt x="1412" y="806"/>
                        </a:cubicBezTo>
                        <a:cubicBezTo>
                          <a:pt x="1412" y="751"/>
                          <a:pt x="1366" y="705"/>
                          <a:pt x="1311" y="705"/>
                        </a:cubicBezTo>
                        <a:close/>
                        <a:moveTo>
                          <a:pt x="1311" y="857"/>
                        </a:moveTo>
                        <a:cubicBezTo>
                          <a:pt x="101" y="857"/>
                          <a:pt x="101" y="857"/>
                          <a:pt x="101" y="857"/>
                        </a:cubicBezTo>
                        <a:cubicBezTo>
                          <a:pt x="101" y="806"/>
                          <a:pt x="101" y="806"/>
                          <a:pt x="101" y="806"/>
                        </a:cubicBezTo>
                        <a:cubicBezTo>
                          <a:pt x="152" y="806"/>
                          <a:pt x="152" y="806"/>
                          <a:pt x="152" y="806"/>
                        </a:cubicBezTo>
                        <a:cubicBezTo>
                          <a:pt x="202" y="806"/>
                          <a:pt x="202" y="806"/>
                          <a:pt x="202" y="806"/>
                        </a:cubicBezTo>
                        <a:cubicBezTo>
                          <a:pt x="1210" y="806"/>
                          <a:pt x="1210" y="806"/>
                          <a:pt x="1210" y="806"/>
                        </a:cubicBezTo>
                        <a:cubicBezTo>
                          <a:pt x="1260" y="806"/>
                          <a:pt x="1260" y="806"/>
                          <a:pt x="1260" y="806"/>
                        </a:cubicBezTo>
                        <a:cubicBezTo>
                          <a:pt x="1311" y="806"/>
                          <a:pt x="1311" y="806"/>
                          <a:pt x="1311" y="806"/>
                        </a:cubicBezTo>
                        <a:lnTo>
                          <a:pt x="1311" y="85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49">
                    <a:extLst>
                      <a:ext uri="{FF2B5EF4-FFF2-40B4-BE49-F238E27FC236}">
                        <a16:creationId xmlns:a16="http://schemas.microsoft.com/office/drawing/2014/main" id="{8B1D2216-4B6D-4BAD-A1B4-E2E6E1520D61}"/>
                      </a:ext>
                    </a:extLst>
                  </p:cNvPr>
                  <p:cNvSpPr>
                    <a:spLocks/>
                  </p:cNvSpPr>
                  <p:nvPr/>
                </p:nvSpPr>
                <p:spPr bwMode="auto">
                  <a:xfrm>
                    <a:off x="6005513" y="4138613"/>
                    <a:ext cx="180975" cy="447675"/>
                  </a:xfrm>
                  <a:custGeom>
                    <a:avLst/>
                    <a:gdLst>
                      <a:gd name="T0" fmla="*/ 326 w 406"/>
                      <a:gd name="T1" fmla="*/ 281 h 1007"/>
                      <a:gd name="T2" fmla="*/ 406 w 406"/>
                      <a:gd name="T3" fmla="*/ 220 h 1007"/>
                      <a:gd name="T4" fmla="*/ 274 w 406"/>
                      <a:gd name="T5" fmla="*/ 46 h 1007"/>
                      <a:gd name="T6" fmla="*/ 132 w 406"/>
                      <a:gd name="T7" fmla="*/ 46 h 1007"/>
                      <a:gd name="T8" fmla="*/ 0 w 406"/>
                      <a:gd name="T9" fmla="*/ 220 h 1007"/>
                      <a:gd name="T10" fmla="*/ 80 w 406"/>
                      <a:gd name="T11" fmla="*/ 281 h 1007"/>
                      <a:gd name="T12" fmla="*/ 153 w 406"/>
                      <a:gd name="T13" fmla="*/ 186 h 1007"/>
                      <a:gd name="T14" fmla="*/ 153 w 406"/>
                      <a:gd name="T15" fmla="*/ 831 h 1007"/>
                      <a:gd name="T16" fmla="*/ 80 w 406"/>
                      <a:gd name="T17" fmla="*/ 735 h 1007"/>
                      <a:gd name="T18" fmla="*/ 0 w 406"/>
                      <a:gd name="T19" fmla="*/ 796 h 1007"/>
                      <a:gd name="T20" fmla="*/ 132 w 406"/>
                      <a:gd name="T21" fmla="*/ 970 h 1007"/>
                      <a:gd name="T22" fmla="*/ 203 w 406"/>
                      <a:gd name="T23" fmla="*/ 1007 h 1007"/>
                      <a:gd name="T24" fmla="*/ 274 w 406"/>
                      <a:gd name="T25" fmla="*/ 970 h 1007"/>
                      <a:gd name="T26" fmla="*/ 406 w 406"/>
                      <a:gd name="T27" fmla="*/ 796 h 1007"/>
                      <a:gd name="T28" fmla="*/ 326 w 406"/>
                      <a:gd name="T29" fmla="*/ 735 h 1007"/>
                      <a:gd name="T30" fmla="*/ 253 w 406"/>
                      <a:gd name="T31" fmla="*/ 831 h 1007"/>
                      <a:gd name="T32" fmla="*/ 253 w 406"/>
                      <a:gd name="T33" fmla="*/ 186 h 1007"/>
                      <a:gd name="T34" fmla="*/ 326 w 406"/>
                      <a:gd name="T35" fmla="*/ 281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 h="1007">
                        <a:moveTo>
                          <a:pt x="326" y="281"/>
                        </a:moveTo>
                        <a:cubicBezTo>
                          <a:pt x="406" y="220"/>
                          <a:pt x="406" y="220"/>
                          <a:pt x="406" y="220"/>
                        </a:cubicBezTo>
                        <a:cubicBezTo>
                          <a:pt x="274" y="46"/>
                          <a:pt x="274" y="46"/>
                          <a:pt x="274" y="46"/>
                        </a:cubicBezTo>
                        <a:cubicBezTo>
                          <a:pt x="238" y="0"/>
                          <a:pt x="168" y="0"/>
                          <a:pt x="132" y="46"/>
                        </a:cubicBezTo>
                        <a:cubicBezTo>
                          <a:pt x="0" y="220"/>
                          <a:pt x="0" y="220"/>
                          <a:pt x="0" y="220"/>
                        </a:cubicBezTo>
                        <a:cubicBezTo>
                          <a:pt x="80" y="281"/>
                          <a:pt x="80" y="281"/>
                          <a:pt x="80" y="281"/>
                        </a:cubicBezTo>
                        <a:cubicBezTo>
                          <a:pt x="153" y="186"/>
                          <a:pt x="153" y="186"/>
                          <a:pt x="153" y="186"/>
                        </a:cubicBezTo>
                        <a:cubicBezTo>
                          <a:pt x="153" y="831"/>
                          <a:pt x="153" y="831"/>
                          <a:pt x="153" y="831"/>
                        </a:cubicBezTo>
                        <a:cubicBezTo>
                          <a:pt x="80" y="735"/>
                          <a:pt x="80" y="735"/>
                          <a:pt x="80" y="735"/>
                        </a:cubicBezTo>
                        <a:cubicBezTo>
                          <a:pt x="0" y="796"/>
                          <a:pt x="0" y="796"/>
                          <a:pt x="0" y="796"/>
                        </a:cubicBezTo>
                        <a:cubicBezTo>
                          <a:pt x="132" y="970"/>
                          <a:pt x="132" y="970"/>
                          <a:pt x="132" y="970"/>
                        </a:cubicBezTo>
                        <a:cubicBezTo>
                          <a:pt x="150" y="993"/>
                          <a:pt x="176" y="1007"/>
                          <a:pt x="203" y="1007"/>
                        </a:cubicBezTo>
                        <a:cubicBezTo>
                          <a:pt x="230" y="1007"/>
                          <a:pt x="256" y="993"/>
                          <a:pt x="274" y="970"/>
                        </a:cubicBezTo>
                        <a:cubicBezTo>
                          <a:pt x="406" y="796"/>
                          <a:pt x="406" y="796"/>
                          <a:pt x="406" y="796"/>
                        </a:cubicBezTo>
                        <a:cubicBezTo>
                          <a:pt x="326" y="735"/>
                          <a:pt x="326" y="735"/>
                          <a:pt x="326" y="735"/>
                        </a:cubicBezTo>
                        <a:cubicBezTo>
                          <a:pt x="253" y="831"/>
                          <a:pt x="253" y="831"/>
                          <a:pt x="253" y="831"/>
                        </a:cubicBezTo>
                        <a:cubicBezTo>
                          <a:pt x="253" y="186"/>
                          <a:pt x="253" y="186"/>
                          <a:pt x="253" y="186"/>
                        </a:cubicBezTo>
                        <a:lnTo>
                          <a:pt x="326" y="2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03" name="Group 302">
                  <a:extLst>
                    <a:ext uri="{FF2B5EF4-FFF2-40B4-BE49-F238E27FC236}">
                      <a16:creationId xmlns:a16="http://schemas.microsoft.com/office/drawing/2014/main" id="{80FA83B2-EE3E-4AD8-92C4-36B6F24AA7D5}"/>
                    </a:ext>
                  </a:extLst>
                </p:cNvPr>
                <p:cNvGrpSpPr/>
                <p:nvPr/>
              </p:nvGrpSpPr>
              <p:grpSpPr>
                <a:xfrm>
                  <a:off x="3686707" y="4738797"/>
                  <a:ext cx="340410" cy="311214"/>
                  <a:chOff x="1039813" y="830263"/>
                  <a:chExt cx="869950" cy="795338"/>
                </a:xfrm>
                <a:solidFill>
                  <a:srgbClr val="FFA600"/>
                </a:solidFill>
              </p:grpSpPr>
              <p:grpSp>
                <p:nvGrpSpPr>
                  <p:cNvPr id="304" name="Group 303">
                    <a:extLst>
                      <a:ext uri="{FF2B5EF4-FFF2-40B4-BE49-F238E27FC236}">
                        <a16:creationId xmlns:a16="http://schemas.microsoft.com/office/drawing/2014/main" id="{A5538FE2-A4E7-4CBA-B259-E63DFAC55FAB}"/>
                      </a:ext>
                    </a:extLst>
                  </p:cNvPr>
                  <p:cNvGrpSpPr/>
                  <p:nvPr/>
                </p:nvGrpSpPr>
                <p:grpSpPr>
                  <a:xfrm>
                    <a:off x="1039813" y="830263"/>
                    <a:ext cx="869950" cy="795338"/>
                    <a:chOff x="3590926" y="830263"/>
                    <a:chExt cx="869950" cy="795338"/>
                  </a:xfrm>
                  <a:grpFill/>
                </p:grpSpPr>
                <p:sp>
                  <p:nvSpPr>
                    <p:cNvPr id="308" name="Freeform 298">
                      <a:extLst>
                        <a:ext uri="{FF2B5EF4-FFF2-40B4-BE49-F238E27FC236}">
                          <a16:creationId xmlns:a16="http://schemas.microsoft.com/office/drawing/2014/main" id="{8B8F01EE-E533-41DA-9C08-71F0EECF24A4}"/>
                        </a:ext>
                      </a:extLst>
                    </p:cNvPr>
                    <p:cNvSpPr>
                      <a:spLocks noEditPoints="1"/>
                    </p:cNvSpPr>
                    <p:nvPr/>
                  </p:nvSpPr>
                  <p:spPr bwMode="auto">
                    <a:xfrm>
                      <a:off x="3770313" y="1001713"/>
                      <a:ext cx="519113" cy="593725"/>
                    </a:xfrm>
                    <a:custGeom>
                      <a:avLst/>
                      <a:gdLst>
                        <a:gd name="T0" fmla="*/ 95 w 190"/>
                        <a:gd name="T1" fmla="*/ 218 h 218"/>
                        <a:gd name="T2" fmla="*/ 93 w 190"/>
                        <a:gd name="T3" fmla="*/ 218 h 218"/>
                        <a:gd name="T4" fmla="*/ 1 w 190"/>
                        <a:gd name="T5" fmla="*/ 165 h 218"/>
                        <a:gd name="T6" fmla="*/ 0 w 190"/>
                        <a:gd name="T7" fmla="*/ 162 h 218"/>
                        <a:gd name="T8" fmla="*/ 0 w 190"/>
                        <a:gd name="T9" fmla="*/ 56 h 218"/>
                        <a:gd name="T10" fmla="*/ 1 w 190"/>
                        <a:gd name="T11" fmla="*/ 53 h 218"/>
                        <a:gd name="T12" fmla="*/ 93 w 190"/>
                        <a:gd name="T13" fmla="*/ 0 h 218"/>
                        <a:gd name="T14" fmla="*/ 96 w 190"/>
                        <a:gd name="T15" fmla="*/ 0 h 218"/>
                        <a:gd name="T16" fmla="*/ 188 w 190"/>
                        <a:gd name="T17" fmla="*/ 53 h 218"/>
                        <a:gd name="T18" fmla="*/ 190 w 190"/>
                        <a:gd name="T19" fmla="*/ 56 h 218"/>
                        <a:gd name="T20" fmla="*/ 190 w 190"/>
                        <a:gd name="T21" fmla="*/ 162 h 218"/>
                        <a:gd name="T22" fmla="*/ 188 w 190"/>
                        <a:gd name="T23" fmla="*/ 165 h 218"/>
                        <a:gd name="T24" fmla="*/ 96 w 190"/>
                        <a:gd name="T25" fmla="*/ 218 h 218"/>
                        <a:gd name="T26" fmla="*/ 95 w 190"/>
                        <a:gd name="T27" fmla="*/ 218 h 218"/>
                        <a:gd name="T28" fmla="*/ 6 w 190"/>
                        <a:gd name="T29" fmla="*/ 161 h 218"/>
                        <a:gd name="T30" fmla="*/ 95 w 190"/>
                        <a:gd name="T31" fmla="*/ 212 h 218"/>
                        <a:gd name="T32" fmla="*/ 184 w 190"/>
                        <a:gd name="T33" fmla="*/ 161 h 218"/>
                        <a:gd name="T34" fmla="*/ 184 w 190"/>
                        <a:gd name="T35" fmla="*/ 58 h 218"/>
                        <a:gd name="T36" fmla="*/ 95 w 190"/>
                        <a:gd name="T37" fmla="*/ 6 h 218"/>
                        <a:gd name="T38" fmla="*/ 6 w 190"/>
                        <a:gd name="T39" fmla="*/ 58 h 218"/>
                        <a:gd name="T40" fmla="*/ 6 w 190"/>
                        <a:gd name="T41" fmla="*/ 161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0" h="218">
                          <a:moveTo>
                            <a:pt x="95" y="218"/>
                          </a:moveTo>
                          <a:cubicBezTo>
                            <a:pt x="94" y="218"/>
                            <a:pt x="94" y="218"/>
                            <a:pt x="93" y="218"/>
                          </a:cubicBezTo>
                          <a:cubicBezTo>
                            <a:pt x="1" y="165"/>
                            <a:pt x="1" y="165"/>
                            <a:pt x="1" y="165"/>
                          </a:cubicBezTo>
                          <a:cubicBezTo>
                            <a:pt x="0" y="164"/>
                            <a:pt x="0" y="163"/>
                            <a:pt x="0" y="162"/>
                          </a:cubicBezTo>
                          <a:cubicBezTo>
                            <a:pt x="0" y="56"/>
                            <a:pt x="0" y="56"/>
                            <a:pt x="0" y="56"/>
                          </a:cubicBezTo>
                          <a:cubicBezTo>
                            <a:pt x="0" y="55"/>
                            <a:pt x="0" y="54"/>
                            <a:pt x="1" y="53"/>
                          </a:cubicBezTo>
                          <a:cubicBezTo>
                            <a:pt x="93" y="0"/>
                            <a:pt x="93" y="0"/>
                            <a:pt x="93" y="0"/>
                          </a:cubicBezTo>
                          <a:cubicBezTo>
                            <a:pt x="94" y="0"/>
                            <a:pt x="95" y="0"/>
                            <a:pt x="96" y="0"/>
                          </a:cubicBezTo>
                          <a:cubicBezTo>
                            <a:pt x="188" y="53"/>
                            <a:pt x="188" y="53"/>
                            <a:pt x="188" y="53"/>
                          </a:cubicBezTo>
                          <a:cubicBezTo>
                            <a:pt x="189" y="54"/>
                            <a:pt x="190" y="55"/>
                            <a:pt x="190" y="56"/>
                          </a:cubicBezTo>
                          <a:cubicBezTo>
                            <a:pt x="190" y="162"/>
                            <a:pt x="190" y="162"/>
                            <a:pt x="190" y="162"/>
                          </a:cubicBezTo>
                          <a:cubicBezTo>
                            <a:pt x="190" y="163"/>
                            <a:pt x="189" y="164"/>
                            <a:pt x="188" y="165"/>
                          </a:cubicBezTo>
                          <a:cubicBezTo>
                            <a:pt x="96" y="218"/>
                            <a:pt x="96" y="218"/>
                            <a:pt x="96" y="218"/>
                          </a:cubicBezTo>
                          <a:cubicBezTo>
                            <a:pt x="96" y="218"/>
                            <a:pt x="95" y="218"/>
                            <a:pt x="95" y="218"/>
                          </a:cubicBezTo>
                          <a:close/>
                          <a:moveTo>
                            <a:pt x="6" y="161"/>
                          </a:moveTo>
                          <a:cubicBezTo>
                            <a:pt x="95" y="212"/>
                            <a:pt x="95" y="212"/>
                            <a:pt x="95" y="212"/>
                          </a:cubicBezTo>
                          <a:cubicBezTo>
                            <a:pt x="184" y="161"/>
                            <a:pt x="184" y="161"/>
                            <a:pt x="184" y="161"/>
                          </a:cubicBezTo>
                          <a:cubicBezTo>
                            <a:pt x="184" y="58"/>
                            <a:pt x="184" y="58"/>
                            <a:pt x="184" y="58"/>
                          </a:cubicBezTo>
                          <a:cubicBezTo>
                            <a:pt x="95" y="6"/>
                            <a:pt x="95" y="6"/>
                            <a:pt x="95" y="6"/>
                          </a:cubicBezTo>
                          <a:cubicBezTo>
                            <a:pt x="6" y="58"/>
                            <a:pt x="6" y="58"/>
                            <a:pt x="6" y="58"/>
                          </a:cubicBezTo>
                          <a:lnTo>
                            <a:pt x="6" y="1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09" name="Freeform 299">
                      <a:extLst>
                        <a:ext uri="{FF2B5EF4-FFF2-40B4-BE49-F238E27FC236}">
                          <a16:creationId xmlns:a16="http://schemas.microsoft.com/office/drawing/2014/main" id="{48FD598E-5F60-4BB9-9F27-C98263AC5E18}"/>
                        </a:ext>
                      </a:extLst>
                    </p:cNvPr>
                    <p:cNvSpPr>
                      <a:spLocks/>
                    </p:cNvSpPr>
                    <p:nvPr/>
                  </p:nvSpPr>
                  <p:spPr bwMode="auto">
                    <a:xfrm>
                      <a:off x="4275138" y="1063626"/>
                      <a:ext cx="114300" cy="104775"/>
                    </a:xfrm>
                    <a:custGeom>
                      <a:avLst/>
                      <a:gdLst>
                        <a:gd name="T0" fmla="*/ 39 w 42"/>
                        <a:gd name="T1" fmla="*/ 38 h 38"/>
                        <a:gd name="T2" fmla="*/ 3 w 42"/>
                        <a:gd name="T3" fmla="*/ 38 h 38"/>
                        <a:gd name="T4" fmla="*/ 0 w 42"/>
                        <a:gd name="T5" fmla="*/ 35 h 38"/>
                        <a:gd name="T6" fmla="*/ 3 w 42"/>
                        <a:gd name="T7" fmla="*/ 32 h 38"/>
                        <a:gd name="T8" fmla="*/ 36 w 42"/>
                        <a:gd name="T9" fmla="*/ 32 h 38"/>
                        <a:gd name="T10" fmla="*/ 36 w 42"/>
                        <a:gd name="T11" fmla="*/ 3 h 38"/>
                        <a:gd name="T12" fmla="*/ 39 w 42"/>
                        <a:gd name="T13" fmla="*/ 0 h 38"/>
                        <a:gd name="T14" fmla="*/ 42 w 42"/>
                        <a:gd name="T15" fmla="*/ 3 h 38"/>
                        <a:gd name="T16" fmla="*/ 42 w 42"/>
                        <a:gd name="T17" fmla="*/ 35 h 38"/>
                        <a:gd name="T18" fmla="*/ 39 w 42"/>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8">
                          <a:moveTo>
                            <a:pt x="39" y="38"/>
                          </a:moveTo>
                          <a:cubicBezTo>
                            <a:pt x="3" y="38"/>
                            <a:pt x="3" y="38"/>
                            <a:pt x="3" y="38"/>
                          </a:cubicBezTo>
                          <a:cubicBezTo>
                            <a:pt x="1" y="38"/>
                            <a:pt x="0" y="36"/>
                            <a:pt x="0" y="35"/>
                          </a:cubicBezTo>
                          <a:cubicBezTo>
                            <a:pt x="0" y="33"/>
                            <a:pt x="1" y="32"/>
                            <a:pt x="3" y="32"/>
                          </a:cubicBezTo>
                          <a:cubicBezTo>
                            <a:pt x="36" y="32"/>
                            <a:pt x="36" y="32"/>
                            <a:pt x="36" y="32"/>
                          </a:cubicBezTo>
                          <a:cubicBezTo>
                            <a:pt x="36" y="3"/>
                            <a:pt x="36" y="3"/>
                            <a:pt x="36" y="3"/>
                          </a:cubicBezTo>
                          <a:cubicBezTo>
                            <a:pt x="36" y="1"/>
                            <a:pt x="37" y="0"/>
                            <a:pt x="39" y="0"/>
                          </a:cubicBezTo>
                          <a:cubicBezTo>
                            <a:pt x="40" y="0"/>
                            <a:pt x="42" y="1"/>
                            <a:pt x="42" y="3"/>
                          </a:cubicBezTo>
                          <a:cubicBezTo>
                            <a:pt x="42" y="35"/>
                            <a:pt x="42" y="35"/>
                            <a:pt x="42" y="35"/>
                          </a:cubicBezTo>
                          <a:cubicBezTo>
                            <a:pt x="42" y="36"/>
                            <a:pt x="40" y="38"/>
                            <a:pt x="39"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0" name="Freeform 300">
                      <a:extLst>
                        <a:ext uri="{FF2B5EF4-FFF2-40B4-BE49-F238E27FC236}">
                          <a16:creationId xmlns:a16="http://schemas.microsoft.com/office/drawing/2014/main" id="{1ED7E1B3-D2CE-43CD-A750-EF310B18C08F}"/>
                        </a:ext>
                      </a:extLst>
                    </p:cNvPr>
                    <p:cNvSpPr>
                      <a:spLocks noEditPoints="1"/>
                    </p:cNvSpPr>
                    <p:nvPr/>
                  </p:nvSpPr>
                  <p:spPr bwMode="auto">
                    <a:xfrm>
                      <a:off x="4330701" y="977901"/>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8" y="38"/>
                            <a:pt x="0" y="29"/>
                            <a:pt x="0" y="19"/>
                          </a:cubicBezTo>
                          <a:cubicBezTo>
                            <a:pt x="0" y="8"/>
                            <a:pt x="8" y="0"/>
                            <a:pt x="19" y="0"/>
                          </a:cubicBezTo>
                          <a:cubicBezTo>
                            <a:pt x="29" y="0"/>
                            <a:pt x="38" y="8"/>
                            <a:pt x="38" y="19"/>
                          </a:cubicBezTo>
                          <a:cubicBezTo>
                            <a:pt x="38" y="29"/>
                            <a:pt x="29" y="38"/>
                            <a:pt x="19" y="38"/>
                          </a:cubicBezTo>
                          <a:close/>
                          <a:moveTo>
                            <a:pt x="19" y="6"/>
                          </a:moveTo>
                          <a:cubicBezTo>
                            <a:pt x="12" y="6"/>
                            <a:pt x="6" y="11"/>
                            <a:pt x="6" y="19"/>
                          </a:cubicBezTo>
                          <a:cubicBezTo>
                            <a:pt x="6" y="26"/>
                            <a:pt x="12" y="32"/>
                            <a:pt x="19" y="32"/>
                          </a:cubicBezTo>
                          <a:cubicBezTo>
                            <a:pt x="26" y="32"/>
                            <a:pt x="32" y="26"/>
                            <a:pt x="32" y="19"/>
                          </a:cubicBezTo>
                          <a:cubicBezTo>
                            <a:pt x="32" y="11"/>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1" name="Freeform 301">
                      <a:extLst>
                        <a:ext uri="{FF2B5EF4-FFF2-40B4-BE49-F238E27FC236}">
                          <a16:creationId xmlns:a16="http://schemas.microsoft.com/office/drawing/2014/main" id="{9F8EC1DF-EC48-4740-87DE-D95F97623FF5}"/>
                        </a:ext>
                      </a:extLst>
                    </p:cNvPr>
                    <p:cNvSpPr>
                      <a:spLocks/>
                    </p:cNvSpPr>
                    <p:nvPr/>
                  </p:nvSpPr>
                  <p:spPr bwMode="auto">
                    <a:xfrm>
                      <a:off x="3671888" y="1435101"/>
                      <a:ext cx="115888" cy="103188"/>
                    </a:xfrm>
                    <a:custGeom>
                      <a:avLst/>
                      <a:gdLst>
                        <a:gd name="T0" fmla="*/ 3 w 42"/>
                        <a:gd name="T1" fmla="*/ 38 h 38"/>
                        <a:gd name="T2" fmla="*/ 0 w 42"/>
                        <a:gd name="T3" fmla="*/ 35 h 38"/>
                        <a:gd name="T4" fmla="*/ 0 w 42"/>
                        <a:gd name="T5" fmla="*/ 3 h 38"/>
                        <a:gd name="T6" fmla="*/ 3 w 42"/>
                        <a:gd name="T7" fmla="*/ 0 h 38"/>
                        <a:gd name="T8" fmla="*/ 39 w 42"/>
                        <a:gd name="T9" fmla="*/ 0 h 38"/>
                        <a:gd name="T10" fmla="*/ 42 w 42"/>
                        <a:gd name="T11" fmla="*/ 3 h 38"/>
                        <a:gd name="T12" fmla="*/ 39 w 42"/>
                        <a:gd name="T13" fmla="*/ 6 h 38"/>
                        <a:gd name="T14" fmla="*/ 6 w 42"/>
                        <a:gd name="T15" fmla="*/ 6 h 38"/>
                        <a:gd name="T16" fmla="*/ 6 w 42"/>
                        <a:gd name="T17" fmla="*/ 35 h 38"/>
                        <a:gd name="T18" fmla="*/ 3 w 42"/>
                        <a:gd name="T1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38">
                          <a:moveTo>
                            <a:pt x="3" y="38"/>
                          </a:moveTo>
                          <a:cubicBezTo>
                            <a:pt x="1" y="38"/>
                            <a:pt x="0" y="37"/>
                            <a:pt x="0" y="35"/>
                          </a:cubicBezTo>
                          <a:cubicBezTo>
                            <a:pt x="0" y="3"/>
                            <a:pt x="0" y="3"/>
                            <a:pt x="0" y="3"/>
                          </a:cubicBezTo>
                          <a:cubicBezTo>
                            <a:pt x="0" y="1"/>
                            <a:pt x="1" y="0"/>
                            <a:pt x="3" y="0"/>
                          </a:cubicBezTo>
                          <a:cubicBezTo>
                            <a:pt x="39" y="0"/>
                            <a:pt x="39" y="0"/>
                            <a:pt x="39" y="0"/>
                          </a:cubicBezTo>
                          <a:cubicBezTo>
                            <a:pt x="40" y="0"/>
                            <a:pt x="42" y="1"/>
                            <a:pt x="42" y="3"/>
                          </a:cubicBezTo>
                          <a:cubicBezTo>
                            <a:pt x="42" y="5"/>
                            <a:pt x="40" y="6"/>
                            <a:pt x="39" y="6"/>
                          </a:cubicBezTo>
                          <a:cubicBezTo>
                            <a:pt x="6" y="6"/>
                            <a:pt x="6" y="6"/>
                            <a:pt x="6" y="6"/>
                          </a:cubicBezTo>
                          <a:cubicBezTo>
                            <a:pt x="6" y="35"/>
                            <a:pt x="6" y="35"/>
                            <a:pt x="6" y="35"/>
                          </a:cubicBezTo>
                          <a:cubicBezTo>
                            <a:pt x="6" y="37"/>
                            <a:pt x="4"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2" name="Freeform 302">
                      <a:extLst>
                        <a:ext uri="{FF2B5EF4-FFF2-40B4-BE49-F238E27FC236}">
                          <a16:creationId xmlns:a16="http://schemas.microsoft.com/office/drawing/2014/main" id="{85801C13-B3C6-4C50-9E3F-19DF9CF8523D}"/>
                        </a:ext>
                      </a:extLst>
                    </p:cNvPr>
                    <p:cNvSpPr>
                      <a:spLocks noEditPoints="1"/>
                    </p:cNvSpPr>
                    <p:nvPr/>
                  </p:nvSpPr>
                  <p:spPr bwMode="auto">
                    <a:xfrm>
                      <a:off x="3629026" y="1522413"/>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8" y="38"/>
                            <a:pt x="0" y="29"/>
                            <a:pt x="0" y="19"/>
                          </a:cubicBezTo>
                          <a:cubicBezTo>
                            <a:pt x="0" y="9"/>
                            <a:pt x="8" y="0"/>
                            <a:pt x="19" y="0"/>
                          </a:cubicBezTo>
                          <a:cubicBezTo>
                            <a:pt x="29" y="0"/>
                            <a:pt x="38" y="9"/>
                            <a:pt x="38" y="19"/>
                          </a:cubicBezTo>
                          <a:cubicBezTo>
                            <a:pt x="38" y="29"/>
                            <a:pt x="29" y="38"/>
                            <a:pt x="19" y="38"/>
                          </a:cubicBezTo>
                          <a:close/>
                          <a:moveTo>
                            <a:pt x="19" y="6"/>
                          </a:moveTo>
                          <a:cubicBezTo>
                            <a:pt x="12" y="6"/>
                            <a:pt x="6" y="12"/>
                            <a:pt x="6" y="19"/>
                          </a:cubicBezTo>
                          <a:cubicBezTo>
                            <a:pt x="6" y="26"/>
                            <a:pt x="12" y="32"/>
                            <a:pt x="19" y="32"/>
                          </a:cubicBezTo>
                          <a:cubicBezTo>
                            <a:pt x="26" y="32"/>
                            <a:pt x="32" y="26"/>
                            <a:pt x="32" y="19"/>
                          </a:cubicBezTo>
                          <a:cubicBezTo>
                            <a:pt x="32" y="12"/>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3" name="Freeform 303">
                      <a:extLst>
                        <a:ext uri="{FF2B5EF4-FFF2-40B4-BE49-F238E27FC236}">
                          <a16:creationId xmlns:a16="http://schemas.microsoft.com/office/drawing/2014/main" id="{8C5EDFF6-6F30-40D7-A3AA-CC3FB5674FEA}"/>
                        </a:ext>
                      </a:extLst>
                    </p:cNvPr>
                    <p:cNvSpPr>
                      <a:spLocks noEditPoints="1"/>
                    </p:cNvSpPr>
                    <p:nvPr/>
                  </p:nvSpPr>
                  <p:spPr bwMode="auto">
                    <a:xfrm>
                      <a:off x="3590926" y="1104901"/>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9" y="38"/>
                            <a:pt x="0" y="29"/>
                            <a:pt x="0" y="19"/>
                          </a:cubicBezTo>
                          <a:cubicBezTo>
                            <a:pt x="0" y="8"/>
                            <a:pt x="9" y="0"/>
                            <a:pt x="19" y="0"/>
                          </a:cubicBezTo>
                          <a:cubicBezTo>
                            <a:pt x="30" y="0"/>
                            <a:pt x="38" y="8"/>
                            <a:pt x="38" y="19"/>
                          </a:cubicBezTo>
                          <a:cubicBezTo>
                            <a:pt x="38" y="29"/>
                            <a:pt x="30" y="38"/>
                            <a:pt x="19" y="38"/>
                          </a:cubicBezTo>
                          <a:close/>
                          <a:moveTo>
                            <a:pt x="19" y="6"/>
                          </a:moveTo>
                          <a:cubicBezTo>
                            <a:pt x="12" y="6"/>
                            <a:pt x="6" y="11"/>
                            <a:pt x="6" y="19"/>
                          </a:cubicBezTo>
                          <a:cubicBezTo>
                            <a:pt x="6" y="26"/>
                            <a:pt x="12" y="32"/>
                            <a:pt x="19" y="32"/>
                          </a:cubicBezTo>
                          <a:cubicBezTo>
                            <a:pt x="26" y="32"/>
                            <a:pt x="32" y="26"/>
                            <a:pt x="32" y="19"/>
                          </a:cubicBezTo>
                          <a:cubicBezTo>
                            <a:pt x="32" y="11"/>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4" name="Freeform 304">
                      <a:extLst>
                        <a:ext uri="{FF2B5EF4-FFF2-40B4-BE49-F238E27FC236}">
                          <a16:creationId xmlns:a16="http://schemas.microsoft.com/office/drawing/2014/main" id="{3432FF60-4E9C-443A-A202-B4C4F1CB8019}"/>
                        </a:ext>
                      </a:extLst>
                    </p:cNvPr>
                    <p:cNvSpPr>
                      <a:spLocks/>
                    </p:cNvSpPr>
                    <p:nvPr/>
                  </p:nvSpPr>
                  <p:spPr bwMode="auto">
                    <a:xfrm>
                      <a:off x="3678238" y="1149351"/>
                      <a:ext cx="103188" cy="15875"/>
                    </a:xfrm>
                    <a:custGeom>
                      <a:avLst/>
                      <a:gdLst>
                        <a:gd name="T0" fmla="*/ 35 w 38"/>
                        <a:gd name="T1" fmla="*/ 6 h 6"/>
                        <a:gd name="T2" fmla="*/ 3 w 38"/>
                        <a:gd name="T3" fmla="*/ 6 h 6"/>
                        <a:gd name="T4" fmla="*/ 0 w 38"/>
                        <a:gd name="T5" fmla="*/ 3 h 6"/>
                        <a:gd name="T6" fmla="*/ 3 w 38"/>
                        <a:gd name="T7" fmla="*/ 0 h 6"/>
                        <a:gd name="T8" fmla="*/ 35 w 38"/>
                        <a:gd name="T9" fmla="*/ 0 h 6"/>
                        <a:gd name="T10" fmla="*/ 38 w 38"/>
                        <a:gd name="T11" fmla="*/ 3 h 6"/>
                        <a:gd name="T12" fmla="*/ 35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5" y="6"/>
                          </a:moveTo>
                          <a:cubicBezTo>
                            <a:pt x="3" y="6"/>
                            <a:pt x="3" y="6"/>
                            <a:pt x="3" y="6"/>
                          </a:cubicBezTo>
                          <a:cubicBezTo>
                            <a:pt x="2" y="6"/>
                            <a:pt x="0" y="4"/>
                            <a:pt x="0" y="3"/>
                          </a:cubicBezTo>
                          <a:cubicBezTo>
                            <a:pt x="0" y="1"/>
                            <a:pt x="2" y="0"/>
                            <a:pt x="3" y="0"/>
                          </a:cubicBezTo>
                          <a:cubicBezTo>
                            <a:pt x="35" y="0"/>
                            <a:pt x="35" y="0"/>
                            <a:pt x="35" y="0"/>
                          </a:cubicBezTo>
                          <a:cubicBezTo>
                            <a:pt x="37" y="0"/>
                            <a:pt x="38" y="1"/>
                            <a:pt x="38" y="3"/>
                          </a:cubicBezTo>
                          <a:cubicBezTo>
                            <a:pt x="38" y="4"/>
                            <a:pt x="37" y="6"/>
                            <a:pt x="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5" name="Freeform 305">
                      <a:extLst>
                        <a:ext uri="{FF2B5EF4-FFF2-40B4-BE49-F238E27FC236}">
                          <a16:creationId xmlns:a16="http://schemas.microsoft.com/office/drawing/2014/main" id="{1107F71C-22DD-47E1-81B4-1ADDA75672D9}"/>
                        </a:ext>
                      </a:extLst>
                    </p:cNvPr>
                    <p:cNvSpPr>
                      <a:spLocks noEditPoints="1"/>
                    </p:cNvSpPr>
                    <p:nvPr/>
                  </p:nvSpPr>
                  <p:spPr bwMode="auto">
                    <a:xfrm>
                      <a:off x="4357688" y="1390651"/>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9" y="38"/>
                            <a:pt x="0" y="29"/>
                            <a:pt x="0" y="19"/>
                          </a:cubicBezTo>
                          <a:cubicBezTo>
                            <a:pt x="0" y="9"/>
                            <a:pt x="9" y="0"/>
                            <a:pt x="19" y="0"/>
                          </a:cubicBezTo>
                          <a:cubicBezTo>
                            <a:pt x="30" y="0"/>
                            <a:pt x="38" y="9"/>
                            <a:pt x="38" y="19"/>
                          </a:cubicBezTo>
                          <a:cubicBezTo>
                            <a:pt x="38" y="29"/>
                            <a:pt x="30" y="38"/>
                            <a:pt x="19" y="38"/>
                          </a:cubicBezTo>
                          <a:close/>
                          <a:moveTo>
                            <a:pt x="19" y="6"/>
                          </a:moveTo>
                          <a:cubicBezTo>
                            <a:pt x="12" y="6"/>
                            <a:pt x="6" y="12"/>
                            <a:pt x="6" y="19"/>
                          </a:cubicBezTo>
                          <a:cubicBezTo>
                            <a:pt x="6" y="26"/>
                            <a:pt x="12" y="32"/>
                            <a:pt x="19" y="32"/>
                          </a:cubicBezTo>
                          <a:cubicBezTo>
                            <a:pt x="26" y="32"/>
                            <a:pt x="32" y="26"/>
                            <a:pt x="32" y="19"/>
                          </a:cubicBezTo>
                          <a:cubicBezTo>
                            <a:pt x="32" y="12"/>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6" name="Freeform 306">
                      <a:extLst>
                        <a:ext uri="{FF2B5EF4-FFF2-40B4-BE49-F238E27FC236}">
                          <a16:creationId xmlns:a16="http://schemas.microsoft.com/office/drawing/2014/main" id="{E6C8D70B-4169-4B7F-BA34-F48C3EE541C6}"/>
                        </a:ext>
                      </a:extLst>
                    </p:cNvPr>
                    <p:cNvSpPr>
                      <a:spLocks/>
                    </p:cNvSpPr>
                    <p:nvPr/>
                  </p:nvSpPr>
                  <p:spPr bwMode="auto">
                    <a:xfrm>
                      <a:off x="4270376" y="1435101"/>
                      <a:ext cx="103188" cy="15875"/>
                    </a:xfrm>
                    <a:custGeom>
                      <a:avLst/>
                      <a:gdLst>
                        <a:gd name="T0" fmla="*/ 35 w 38"/>
                        <a:gd name="T1" fmla="*/ 6 h 6"/>
                        <a:gd name="T2" fmla="*/ 3 w 38"/>
                        <a:gd name="T3" fmla="*/ 6 h 6"/>
                        <a:gd name="T4" fmla="*/ 0 w 38"/>
                        <a:gd name="T5" fmla="*/ 3 h 6"/>
                        <a:gd name="T6" fmla="*/ 3 w 38"/>
                        <a:gd name="T7" fmla="*/ 0 h 6"/>
                        <a:gd name="T8" fmla="*/ 35 w 38"/>
                        <a:gd name="T9" fmla="*/ 0 h 6"/>
                        <a:gd name="T10" fmla="*/ 38 w 38"/>
                        <a:gd name="T11" fmla="*/ 3 h 6"/>
                        <a:gd name="T12" fmla="*/ 35 w 3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8" h="6">
                          <a:moveTo>
                            <a:pt x="35" y="6"/>
                          </a:moveTo>
                          <a:cubicBezTo>
                            <a:pt x="3" y="6"/>
                            <a:pt x="3" y="6"/>
                            <a:pt x="3" y="6"/>
                          </a:cubicBezTo>
                          <a:cubicBezTo>
                            <a:pt x="2" y="6"/>
                            <a:pt x="0" y="5"/>
                            <a:pt x="0" y="3"/>
                          </a:cubicBezTo>
                          <a:cubicBezTo>
                            <a:pt x="0" y="1"/>
                            <a:pt x="2" y="0"/>
                            <a:pt x="3" y="0"/>
                          </a:cubicBezTo>
                          <a:cubicBezTo>
                            <a:pt x="35" y="0"/>
                            <a:pt x="35" y="0"/>
                            <a:pt x="35" y="0"/>
                          </a:cubicBezTo>
                          <a:cubicBezTo>
                            <a:pt x="37" y="0"/>
                            <a:pt x="38" y="1"/>
                            <a:pt x="38" y="3"/>
                          </a:cubicBezTo>
                          <a:cubicBezTo>
                            <a:pt x="38" y="5"/>
                            <a:pt x="37" y="6"/>
                            <a:pt x="3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7" name="Freeform 307">
                      <a:extLst>
                        <a:ext uri="{FF2B5EF4-FFF2-40B4-BE49-F238E27FC236}">
                          <a16:creationId xmlns:a16="http://schemas.microsoft.com/office/drawing/2014/main" id="{9D55CC31-EC6C-45C3-84AB-D195D88B4D4B}"/>
                        </a:ext>
                      </a:extLst>
                    </p:cNvPr>
                    <p:cNvSpPr>
                      <a:spLocks noEditPoints="1"/>
                    </p:cNvSpPr>
                    <p:nvPr/>
                  </p:nvSpPr>
                  <p:spPr bwMode="auto">
                    <a:xfrm>
                      <a:off x="3975101" y="830263"/>
                      <a:ext cx="103188" cy="103188"/>
                    </a:xfrm>
                    <a:custGeom>
                      <a:avLst/>
                      <a:gdLst>
                        <a:gd name="T0" fmla="*/ 19 w 38"/>
                        <a:gd name="T1" fmla="*/ 38 h 38"/>
                        <a:gd name="T2" fmla="*/ 0 w 38"/>
                        <a:gd name="T3" fmla="*/ 19 h 38"/>
                        <a:gd name="T4" fmla="*/ 19 w 38"/>
                        <a:gd name="T5" fmla="*/ 0 h 38"/>
                        <a:gd name="T6" fmla="*/ 38 w 38"/>
                        <a:gd name="T7" fmla="*/ 19 h 38"/>
                        <a:gd name="T8" fmla="*/ 19 w 38"/>
                        <a:gd name="T9" fmla="*/ 38 h 38"/>
                        <a:gd name="T10" fmla="*/ 19 w 38"/>
                        <a:gd name="T11" fmla="*/ 6 h 38"/>
                        <a:gd name="T12" fmla="*/ 6 w 38"/>
                        <a:gd name="T13" fmla="*/ 19 h 38"/>
                        <a:gd name="T14" fmla="*/ 19 w 38"/>
                        <a:gd name="T15" fmla="*/ 32 h 38"/>
                        <a:gd name="T16" fmla="*/ 32 w 38"/>
                        <a:gd name="T17" fmla="*/ 19 h 38"/>
                        <a:gd name="T18" fmla="*/ 19 w 38"/>
                        <a:gd name="T19"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38">
                          <a:moveTo>
                            <a:pt x="19" y="38"/>
                          </a:moveTo>
                          <a:cubicBezTo>
                            <a:pt x="9" y="38"/>
                            <a:pt x="0" y="29"/>
                            <a:pt x="0" y="19"/>
                          </a:cubicBezTo>
                          <a:cubicBezTo>
                            <a:pt x="0" y="9"/>
                            <a:pt x="9" y="0"/>
                            <a:pt x="19" y="0"/>
                          </a:cubicBezTo>
                          <a:cubicBezTo>
                            <a:pt x="30" y="0"/>
                            <a:pt x="38" y="9"/>
                            <a:pt x="38" y="19"/>
                          </a:cubicBezTo>
                          <a:cubicBezTo>
                            <a:pt x="38" y="29"/>
                            <a:pt x="30" y="38"/>
                            <a:pt x="19" y="38"/>
                          </a:cubicBezTo>
                          <a:close/>
                          <a:moveTo>
                            <a:pt x="19" y="6"/>
                          </a:moveTo>
                          <a:cubicBezTo>
                            <a:pt x="12" y="6"/>
                            <a:pt x="6" y="12"/>
                            <a:pt x="6" y="19"/>
                          </a:cubicBezTo>
                          <a:cubicBezTo>
                            <a:pt x="6" y="26"/>
                            <a:pt x="12" y="32"/>
                            <a:pt x="19" y="32"/>
                          </a:cubicBezTo>
                          <a:cubicBezTo>
                            <a:pt x="26" y="32"/>
                            <a:pt x="32" y="26"/>
                            <a:pt x="32" y="19"/>
                          </a:cubicBezTo>
                          <a:cubicBezTo>
                            <a:pt x="32" y="12"/>
                            <a:pt x="26" y="6"/>
                            <a:pt x="1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18" name="Freeform 308">
                      <a:extLst>
                        <a:ext uri="{FF2B5EF4-FFF2-40B4-BE49-F238E27FC236}">
                          <a16:creationId xmlns:a16="http://schemas.microsoft.com/office/drawing/2014/main" id="{981B3F16-DAF0-4D2E-B9FE-5F7D8A74B335}"/>
                        </a:ext>
                      </a:extLst>
                    </p:cNvPr>
                    <p:cNvSpPr>
                      <a:spLocks/>
                    </p:cNvSpPr>
                    <p:nvPr/>
                  </p:nvSpPr>
                  <p:spPr bwMode="auto">
                    <a:xfrm>
                      <a:off x="4019551" y="917576"/>
                      <a:ext cx="15875" cy="103188"/>
                    </a:xfrm>
                    <a:custGeom>
                      <a:avLst/>
                      <a:gdLst>
                        <a:gd name="T0" fmla="*/ 3 w 6"/>
                        <a:gd name="T1" fmla="*/ 38 h 38"/>
                        <a:gd name="T2" fmla="*/ 0 w 6"/>
                        <a:gd name="T3" fmla="*/ 35 h 38"/>
                        <a:gd name="T4" fmla="*/ 0 w 6"/>
                        <a:gd name="T5" fmla="*/ 3 h 38"/>
                        <a:gd name="T6" fmla="*/ 3 w 6"/>
                        <a:gd name="T7" fmla="*/ 0 h 38"/>
                        <a:gd name="T8" fmla="*/ 6 w 6"/>
                        <a:gd name="T9" fmla="*/ 3 h 38"/>
                        <a:gd name="T10" fmla="*/ 6 w 6"/>
                        <a:gd name="T11" fmla="*/ 35 h 38"/>
                        <a:gd name="T12" fmla="*/ 3 w 6"/>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6" h="38">
                          <a:moveTo>
                            <a:pt x="3" y="38"/>
                          </a:moveTo>
                          <a:cubicBezTo>
                            <a:pt x="2" y="38"/>
                            <a:pt x="0" y="37"/>
                            <a:pt x="0" y="35"/>
                          </a:cubicBezTo>
                          <a:cubicBezTo>
                            <a:pt x="0" y="3"/>
                            <a:pt x="0" y="3"/>
                            <a:pt x="0" y="3"/>
                          </a:cubicBezTo>
                          <a:cubicBezTo>
                            <a:pt x="0" y="1"/>
                            <a:pt x="2" y="0"/>
                            <a:pt x="3" y="0"/>
                          </a:cubicBezTo>
                          <a:cubicBezTo>
                            <a:pt x="5" y="0"/>
                            <a:pt x="6" y="1"/>
                            <a:pt x="6" y="3"/>
                          </a:cubicBezTo>
                          <a:cubicBezTo>
                            <a:pt x="6" y="35"/>
                            <a:pt x="6" y="35"/>
                            <a:pt x="6" y="35"/>
                          </a:cubicBezTo>
                          <a:cubicBezTo>
                            <a:pt x="6" y="37"/>
                            <a:pt x="5" y="38"/>
                            <a:pt x="3"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nvGrpSpPr>
                  <p:cNvPr id="305" name="Group 304">
                    <a:extLst>
                      <a:ext uri="{FF2B5EF4-FFF2-40B4-BE49-F238E27FC236}">
                        <a16:creationId xmlns:a16="http://schemas.microsoft.com/office/drawing/2014/main" id="{64F30A8D-C357-4C21-B90B-45B8B2FA3D0C}"/>
                      </a:ext>
                    </a:extLst>
                  </p:cNvPr>
                  <p:cNvGrpSpPr/>
                  <p:nvPr/>
                </p:nvGrpSpPr>
                <p:grpSpPr>
                  <a:xfrm>
                    <a:off x="1258887" y="1084265"/>
                    <a:ext cx="425450" cy="425450"/>
                    <a:chOff x="998221" y="3429000"/>
                    <a:chExt cx="425450" cy="425450"/>
                  </a:xfrm>
                  <a:grpFill/>
                </p:grpSpPr>
                <p:sp>
                  <p:nvSpPr>
                    <p:cNvPr id="306" name="Freeform 404">
                      <a:extLst>
                        <a:ext uri="{FF2B5EF4-FFF2-40B4-BE49-F238E27FC236}">
                          <a16:creationId xmlns:a16="http://schemas.microsoft.com/office/drawing/2014/main" id="{75B15118-2327-4D6F-8865-6C226F62B3B1}"/>
                        </a:ext>
                      </a:extLst>
                    </p:cNvPr>
                    <p:cNvSpPr>
                      <a:spLocks noEditPoints="1"/>
                    </p:cNvSpPr>
                    <p:nvPr/>
                  </p:nvSpPr>
                  <p:spPr bwMode="auto">
                    <a:xfrm>
                      <a:off x="998221" y="3429000"/>
                      <a:ext cx="425450" cy="425450"/>
                    </a:xfrm>
                    <a:custGeom>
                      <a:avLst/>
                      <a:gdLst>
                        <a:gd name="T0" fmla="*/ 71 w 156"/>
                        <a:gd name="T1" fmla="*/ 156 h 156"/>
                        <a:gd name="T2" fmla="*/ 52 w 156"/>
                        <a:gd name="T3" fmla="*/ 152 h 156"/>
                        <a:gd name="T4" fmla="*/ 55 w 156"/>
                        <a:gd name="T5" fmla="*/ 133 h 156"/>
                        <a:gd name="T6" fmla="*/ 21 w 156"/>
                        <a:gd name="T7" fmla="*/ 129 h 156"/>
                        <a:gd name="T8" fmla="*/ 8 w 156"/>
                        <a:gd name="T9" fmla="*/ 113 h 156"/>
                        <a:gd name="T10" fmla="*/ 9 w 156"/>
                        <a:gd name="T11" fmla="*/ 109 h 156"/>
                        <a:gd name="T12" fmla="*/ 19 w 156"/>
                        <a:gd name="T13" fmla="*/ 79 h 156"/>
                        <a:gd name="T14" fmla="*/ 0 w 156"/>
                        <a:gd name="T15" fmla="*/ 72 h 156"/>
                        <a:gd name="T16" fmla="*/ 5 w 156"/>
                        <a:gd name="T17" fmla="*/ 53 h 156"/>
                        <a:gd name="T18" fmla="*/ 24 w 156"/>
                        <a:gd name="T19" fmla="*/ 56 h 156"/>
                        <a:gd name="T20" fmla="*/ 26 w 156"/>
                        <a:gd name="T21" fmla="*/ 24 h 156"/>
                        <a:gd name="T22" fmla="*/ 26 w 156"/>
                        <a:gd name="T23" fmla="*/ 20 h 156"/>
                        <a:gd name="T24" fmla="*/ 45 w 156"/>
                        <a:gd name="T25" fmla="*/ 10 h 156"/>
                        <a:gd name="T26" fmla="*/ 78 w 156"/>
                        <a:gd name="T27" fmla="*/ 20 h 156"/>
                        <a:gd name="T28" fmla="*/ 85 w 156"/>
                        <a:gd name="T29" fmla="*/ 0 h 156"/>
                        <a:gd name="T30" fmla="*/ 104 w 156"/>
                        <a:gd name="T31" fmla="*/ 5 h 156"/>
                        <a:gd name="T32" fmla="*/ 101 w 156"/>
                        <a:gd name="T33" fmla="*/ 24 h 156"/>
                        <a:gd name="T34" fmla="*/ 135 w 156"/>
                        <a:gd name="T35" fmla="*/ 28 h 156"/>
                        <a:gd name="T36" fmla="*/ 148 w 156"/>
                        <a:gd name="T37" fmla="*/ 44 h 156"/>
                        <a:gd name="T38" fmla="*/ 148 w 156"/>
                        <a:gd name="T39" fmla="*/ 48 h 156"/>
                        <a:gd name="T40" fmla="*/ 137 w 156"/>
                        <a:gd name="T41" fmla="*/ 78 h 156"/>
                        <a:gd name="T42" fmla="*/ 156 w 156"/>
                        <a:gd name="T43" fmla="*/ 83 h 156"/>
                        <a:gd name="T44" fmla="*/ 153 w 156"/>
                        <a:gd name="T45" fmla="*/ 102 h 156"/>
                        <a:gd name="T46" fmla="*/ 149 w 156"/>
                        <a:gd name="T47" fmla="*/ 105 h 156"/>
                        <a:gd name="T48" fmla="*/ 121 w 156"/>
                        <a:gd name="T49" fmla="*/ 119 h 156"/>
                        <a:gd name="T50" fmla="*/ 131 w 156"/>
                        <a:gd name="T51" fmla="*/ 135 h 156"/>
                        <a:gd name="T52" fmla="*/ 115 w 156"/>
                        <a:gd name="T53" fmla="*/ 147 h 156"/>
                        <a:gd name="T54" fmla="*/ 101 w 156"/>
                        <a:gd name="T55" fmla="*/ 132 h 156"/>
                        <a:gd name="T56" fmla="*/ 75 w 156"/>
                        <a:gd name="T57" fmla="*/ 154 h 156"/>
                        <a:gd name="T58" fmla="*/ 58 w 156"/>
                        <a:gd name="T59" fmla="*/ 148 h 156"/>
                        <a:gd name="T60" fmla="*/ 73 w 156"/>
                        <a:gd name="T61" fmla="*/ 134 h 156"/>
                        <a:gd name="T62" fmla="*/ 101 w 156"/>
                        <a:gd name="T63" fmla="*/ 126 h 156"/>
                        <a:gd name="T64" fmla="*/ 114 w 156"/>
                        <a:gd name="T65" fmla="*/ 141 h 156"/>
                        <a:gd name="T66" fmla="*/ 114 w 156"/>
                        <a:gd name="T67" fmla="*/ 120 h 156"/>
                        <a:gd name="T68" fmla="*/ 128 w 156"/>
                        <a:gd name="T69" fmla="*/ 97 h 156"/>
                        <a:gd name="T70" fmla="*/ 147 w 156"/>
                        <a:gd name="T71" fmla="*/ 98 h 156"/>
                        <a:gd name="T72" fmla="*/ 133 w 156"/>
                        <a:gd name="T73" fmla="*/ 84 h 156"/>
                        <a:gd name="T74" fmla="*/ 126 w 156"/>
                        <a:gd name="T75" fmla="*/ 57 h 156"/>
                        <a:gd name="T76" fmla="*/ 142 w 156"/>
                        <a:gd name="T77" fmla="*/ 45 h 156"/>
                        <a:gd name="T78" fmla="*/ 121 w 156"/>
                        <a:gd name="T79" fmla="*/ 44 h 156"/>
                        <a:gd name="T80" fmla="*/ 96 w 156"/>
                        <a:gd name="T81" fmla="*/ 29 h 156"/>
                        <a:gd name="T82" fmla="*/ 98 w 156"/>
                        <a:gd name="T83" fmla="*/ 9 h 156"/>
                        <a:gd name="T84" fmla="*/ 83 w 156"/>
                        <a:gd name="T85" fmla="*/ 23 h 156"/>
                        <a:gd name="T86" fmla="*/ 55 w 156"/>
                        <a:gd name="T87" fmla="*/ 31 h 156"/>
                        <a:gd name="T88" fmla="*/ 42 w 156"/>
                        <a:gd name="T89" fmla="*/ 16 h 156"/>
                        <a:gd name="T90" fmla="*/ 42 w 156"/>
                        <a:gd name="T91" fmla="*/ 37 h 156"/>
                        <a:gd name="T92" fmla="*/ 29 w 156"/>
                        <a:gd name="T93" fmla="*/ 60 h 156"/>
                        <a:gd name="T94" fmla="*/ 9 w 156"/>
                        <a:gd name="T95" fmla="*/ 59 h 156"/>
                        <a:gd name="T96" fmla="*/ 23 w 156"/>
                        <a:gd name="T97" fmla="*/ 73 h 156"/>
                        <a:gd name="T98" fmla="*/ 30 w 156"/>
                        <a:gd name="T99" fmla="*/ 99 h 156"/>
                        <a:gd name="T100" fmla="*/ 14 w 156"/>
                        <a:gd name="T101" fmla="*/ 112 h 156"/>
                        <a:gd name="T102" fmla="*/ 35 w 156"/>
                        <a:gd name="T103" fmla="*/ 113 h 156"/>
                        <a:gd name="T104" fmla="*/ 60 w 156"/>
                        <a:gd name="T105" fmla="*/ 128 h 156"/>
                        <a:gd name="T106" fmla="*/ 58 w 156"/>
                        <a:gd name="T107" fmla="*/ 14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6">
                          <a:moveTo>
                            <a:pt x="72" y="156"/>
                          </a:moveTo>
                          <a:cubicBezTo>
                            <a:pt x="72" y="156"/>
                            <a:pt x="72" y="156"/>
                            <a:pt x="71" y="156"/>
                          </a:cubicBezTo>
                          <a:cubicBezTo>
                            <a:pt x="54" y="153"/>
                            <a:pt x="54" y="153"/>
                            <a:pt x="54" y="153"/>
                          </a:cubicBezTo>
                          <a:cubicBezTo>
                            <a:pt x="53" y="153"/>
                            <a:pt x="53" y="152"/>
                            <a:pt x="52" y="152"/>
                          </a:cubicBezTo>
                          <a:cubicBezTo>
                            <a:pt x="52" y="151"/>
                            <a:pt x="52" y="150"/>
                            <a:pt x="52" y="149"/>
                          </a:cubicBezTo>
                          <a:cubicBezTo>
                            <a:pt x="55" y="133"/>
                            <a:pt x="55" y="133"/>
                            <a:pt x="55" y="133"/>
                          </a:cubicBezTo>
                          <a:cubicBezTo>
                            <a:pt x="48" y="129"/>
                            <a:pt x="41" y="125"/>
                            <a:pt x="36" y="119"/>
                          </a:cubicBezTo>
                          <a:cubicBezTo>
                            <a:pt x="21" y="129"/>
                            <a:pt x="21" y="129"/>
                            <a:pt x="21" y="129"/>
                          </a:cubicBezTo>
                          <a:cubicBezTo>
                            <a:pt x="20" y="129"/>
                            <a:pt x="18" y="129"/>
                            <a:pt x="17" y="128"/>
                          </a:cubicBezTo>
                          <a:cubicBezTo>
                            <a:pt x="8" y="113"/>
                            <a:pt x="8" y="113"/>
                            <a:pt x="8" y="113"/>
                          </a:cubicBezTo>
                          <a:cubicBezTo>
                            <a:pt x="7" y="112"/>
                            <a:pt x="7" y="111"/>
                            <a:pt x="7" y="111"/>
                          </a:cubicBezTo>
                          <a:cubicBezTo>
                            <a:pt x="8" y="110"/>
                            <a:pt x="8" y="109"/>
                            <a:pt x="9" y="109"/>
                          </a:cubicBezTo>
                          <a:cubicBezTo>
                            <a:pt x="23" y="99"/>
                            <a:pt x="23" y="99"/>
                            <a:pt x="23" y="99"/>
                          </a:cubicBezTo>
                          <a:cubicBezTo>
                            <a:pt x="21" y="93"/>
                            <a:pt x="19" y="86"/>
                            <a:pt x="19" y="79"/>
                          </a:cubicBezTo>
                          <a:cubicBezTo>
                            <a:pt x="2" y="75"/>
                            <a:pt x="2" y="75"/>
                            <a:pt x="2" y="75"/>
                          </a:cubicBezTo>
                          <a:cubicBezTo>
                            <a:pt x="1" y="75"/>
                            <a:pt x="0" y="73"/>
                            <a:pt x="0" y="72"/>
                          </a:cubicBezTo>
                          <a:cubicBezTo>
                            <a:pt x="4" y="55"/>
                            <a:pt x="4" y="55"/>
                            <a:pt x="4" y="55"/>
                          </a:cubicBezTo>
                          <a:cubicBezTo>
                            <a:pt x="4" y="54"/>
                            <a:pt x="4" y="53"/>
                            <a:pt x="5" y="53"/>
                          </a:cubicBezTo>
                          <a:cubicBezTo>
                            <a:pt x="6" y="52"/>
                            <a:pt x="6" y="52"/>
                            <a:pt x="7" y="52"/>
                          </a:cubicBezTo>
                          <a:cubicBezTo>
                            <a:pt x="24" y="56"/>
                            <a:pt x="24" y="56"/>
                            <a:pt x="24" y="56"/>
                          </a:cubicBezTo>
                          <a:cubicBezTo>
                            <a:pt x="27" y="49"/>
                            <a:pt x="31" y="43"/>
                            <a:pt x="36" y="38"/>
                          </a:cubicBezTo>
                          <a:cubicBezTo>
                            <a:pt x="26" y="24"/>
                            <a:pt x="26" y="24"/>
                            <a:pt x="26" y="24"/>
                          </a:cubicBezTo>
                          <a:cubicBezTo>
                            <a:pt x="25" y="23"/>
                            <a:pt x="25" y="22"/>
                            <a:pt x="25" y="22"/>
                          </a:cubicBezTo>
                          <a:cubicBezTo>
                            <a:pt x="25" y="21"/>
                            <a:pt x="26" y="20"/>
                            <a:pt x="26" y="20"/>
                          </a:cubicBezTo>
                          <a:cubicBezTo>
                            <a:pt x="41" y="10"/>
                            <a:pt x="41" y="10"/>
                            <a:pt x="41" y="10"/>
                          </a:cubicBezTo>
                          <a:cubicBezTo>
                            <a:pt x="42" y="9"/>
                            <a:pt x="44" y="9"/>
                            <a:pt x="45" y="10"/>
                          </a:cubicBezTo>
                          <a:cubicBezTo>
                            <a:pt x="55" y="25"/>
                            <a:pt x="55" y="25"/>
                            <a:pt x="55" y="25"/>
                          </a:cubicBezTo>
                          <a:cubicBezTo>
                            <a:pt x="62" y="21"/>
                            <a:pt x="70" y="20"/>
                            <a:pt x="78" y="20"/>
                          </a:cubicBezTo>
                          <a:cubicBezTo>
                            <a:pt x="81" y="3"/>
                            <a:pt x="81" y="3"/>
                            <a:pt x="81" y="3"/>
                          </a:cubicBezTo>
                          <a:cubicBezTo>
                            <a:pt x="82" y="1"/>
                            <a:pt x="83" y="0"/>
                            <a:pt x="85" y="0"/>
                          </a:cubicBezTo>
                          <a:cubicBezTo>
                            <a:pt x="102" y="4"/>
                            <a:pt x="102" y="4"/>
                            <a:pt x="102" y="4"/>
                          </a:cubicBezTo>
                          <a:cubicBezTo>
                            <a:pt x="103" y="4"/>
                            <a:pt x="103" y="4"/>
                            <a:pt x="104" y="5"/>
                          </a:cubicBezTo>
                          <a:cubicBezTo>
                            <a:pt x="104" y="6"/>
                            <a:pt x="105" y="7"/>
                            <a:pt x="104" y="7"/>
                          </a:cubicBezTo>
                          <a:cubicBezTo>
                            <a:pt x="101" y="24"/>
                            <a:pt x="101" y="24"/>
                            <a:pt x="101" y="24"/>
                          </a:cubicBezTo>
                          <a:cubicBezTo>
                            <a:pt x="108" y="27"/>
                            <a:pt x="115" y="32"/>
                            <a:pt x="120" y="38"/>
                          </a:cubicBezTo>
                          <a:cubicBezTo>
                            <a:pt x="135" y="28"/>
                            <a:pt x="135" y="28"/>
                            <a:pt x="135" y="28"/>
                          </a:cubicBezTo>
                          <a:cubicBezTo>
                            <a:pt x="136" y="27"/>
                            <a:pt x="138" y="28"/>
                            <a:pt x="139" y="29"/>
                          </a:cubicBezTo>
                          <a:cubicBezTo>
                            <a:pt x="148" y="44"/>
                            <a:pt x="148" y="44"/>
                            <a:pt x="148" y="44"/>
                          </a:cubicBezTo>
                          <a:cubicBezTo>
                            <a:pt x="149" y="45"/>
                            <a:pt x="149" y="46"/>
                            <a:pt x="149" y="46"/>
                          </a:cubicBezTo>
                          <a:cubicBezTo>
                            <a:pt x="149" y="47"/>
                            <a:pt x="148" y="48"/>
                            <a:pt x="148" y="48"/>
                          </a:cubicBezTo>
                          <a:cubicBezTo>
                            <a:pt x="133" y="57"/>
                            <a:pt x="133" y="57"/>
                            <a:pt x="133" y="57"/>
                          </a:cubicBezTo>
                          <a:cubicBezTo>
                            <a:pt x="135" y="64"/>
                            <a:pt x="137" y="71"/>
                            <a:pt x="137" y="78"/>
                          </a:cubicBezTo>
                          <a:cubicBezTo>
                            <a:pt x="154" y="82"/>
                            <a:pt x="154" y="82"/>
                            <a:pt x="154" y="82"/>
                          </a:cubicBezTo>
                          <a:cubicBezTo>
                            <a:pt x="155" y="82"/>
                            <a:pt x="155" y="82"/>
                            <a:pt x="156" y="83"/>
                          </a:cubicBezTo>
                          <a:cubicBezTo>
                            <a:pt x="156" y="83"/>
                            <a:pt x="156" y="84"/>
                            <a:pt x="156" y="85"/>
                          </a:cubicBezTo>
                          <a:cubicBezTo>
                            <a:pt x="153" y="102"/>
                            <a:pt x="153" y="102"/>
                            <a:pt x="153" y="102"/>
                          </a:cubicBezTo>
                          <a:cubicBezTo>
                            <a:pt x="152" y="103"/>
                            <a:pt x="152" y="104"/>
                            <a:pt x="151" y="104"/>
                          </a:cubicBezTo>
                          <a:cubicBezTo>
                            <a:pt x="151" y="105"/>
                            <a:pt x="150" y="105"/>
                            <a:pt x="149" y="105"/>
                          </a:cubicBezTo>
                          <a:cubicBezTo>
                            <a:pt x="132" y="101"/>
                            <a:pt x="132" y="101"/>
                            <a:pt x="132" y="101"/>
                          </a:cubicBezTo>
                          <a:cubicBezTo>
                            <a:pt x="129" y="108"/>
                            <a:pt x="126" y="114"/>
                            <a:pt x="121" y="119"/>
                          </a:cubicBezTo>
                          <a:cubicBezTo>
                            <a:pt x="131" y="133"/>
                            <a:pt x="131" y="133"/>
                            <a:pt x="131" y="133"/>
                          </a:cubicBezTo>
                          <a:cubicBezTo>
                            <a:pt x="131" y="134"/>
                            <a:pt x="131" y="135"/>
                            <a:pt x="131" y="135"/>
                          </a:cubicBezTo>
                          <a:cubicBezTo>
                            <a:pt x="131" y="136"/>
                            <a:pt x="130" y="137"/>
                            <a:pt x="130" y="137"/>
                          </a:cubicBezTo>
                          <a:cubicBezTo>
                            <a:pt x="115" y="147"/>
                            <a:pt x="115" y="147"/>
                            <a:pt x="115" y="147"/>
                          </a:cubicBezTo>
                          <a:cubicBezTo>
                            <a:pt x="114" y="148"/>
                            <a:pt x="112" y="148"/>
                            <a:pt x="111" y="147"/>
                          </a:cubicBezTo>
                          <a:cubicBezTo>
                            <a:pt x="101" y="132"/>
                            <a:pt x="101" y="132"/>
                            <a:pt x="101" y="132"/>
                          </a:cubicBezTo>
                          <a:cubicBezTo>
                            <a:pt x="94" y="135"/>
                            <a:pt x="86" y="137"/>
                            <a:pt x="78" y="137"/>
                          </a:cubicBezTo>
                          <a:cubicBezTo>
                            <a:pt x="75" y="154"/>
                            <a:pt x="75" y="154"/>
                            <a:pt x="75" y="154"/>
                          </a:cubicBezTo>
                          <a:cubicBezTo>
                            <a:pt x="75" y="155"/>
                            <a:pt x="73" y="156"/>
                            <a:pt x="72" y="156"/>
                          </a:cubicBezTo>
                          <a:close/>
                          <a:moveTo>
                            <a:pt x="58" y="148"/>
                          </a:moveTo>
                          <a:cubicBezTo>
                            <a:pt x="70" y="150"/>
                            <a:pt x="70" y="150"/>
                            <a:pt x="70" y="150"/>
                          </a:cubicBezTo>
                          <a:cubicBezTo>
                            <a:pt x="73" y="134"/>
                            <a:pt x="73" y="134"/>
                            <a:pt x="73" y="134"/>
                          </a:cubicBezTo>
                          <a:cubicBezTo>
                            <a:pt x="73" y="132"/>
                            <a:pt x="75" y="131"/>
                            <a:pt x="76" y="131"/>
                          </a:cubicBezTo>
                          <a:cubicBezTo>
                            <a:pt x="85" y="131"/>
                            <a:pt x="93" y="130"/>
                            <a:pt x="101" y="126"/>
                          </a:cubicBezTo>
                          <a:cubicBezTo>
                            <a:pt x="102" y="125"/>
                            <a:pt x="104" y="126"/>
                            <a:pt x="105" y="127"/>
                          </a:cubicBezTo>
                          <a:cubicBezTo>
                            <a:pt x="114" y="141"/>
                            <a:pt x="114" y="141"/>
                            <a:pt x="114" y="141"/>
                          </a:cubicBezTo>
                          <a:cubicBezTo>
                            <a:pt x="124" y="134"/>
                            <a:pt x="124" y="134"/>
                            <a:pt x="124" y="134"/>
                          </a:cubicBezTo>
                          <a:cubicBezTo>
                            <a:pt x="114" y="120"/>
                            <a:pt x="114" y="120"/>
                            <a:pt x="114" y="120"/>
                          </a:cubicBezTo>
                          <a:cubicBezTo>
                            <a:pt x="113" y="119"/>
                            <a:pt x="114" y="117"/>
                            <a:pt x="115" y="116"/>
                          </a:cubicBezTo>
                          <a:cubicBezTo>
                            <a:pt x="120" y="111"/>
                            <a:pt x="125" y="104"/>
                            <a:pt x="128" y="97"/>
                          </a:cubicBezTo>
                          <a:cubicBezTo>
                            <a:pt x="128" y="95"/>
                            <a:pt x="129" y="95"/>
                            <a:pt x="131" y="95"/>
                          </a:cubicBezTo>
                          <a:cubicBezTo>
                            <a:pt x="147" y="98"/>
                            <a:pt x="147" y="98"/>
                            <a:pt x="147" y="98"/>
                          </a:cubicBezTo>
                          <a:cubicBezTo>
                            <a:pt x="150" y="87"/>
                            <a:pt x="150" y="87"/>
                            <a:pt x="150" y="87"/>
                          </a:cubicBezTo>
                          <a:cubicBezTo>
                            <a:pt x="133" y="84"/>
                            <a:pt x="133" y="84"/>
                            <a:pt x="133" y="84"/>
                          </a:cubicBezTo>
                          <a:cubicBezTo>
                            <a:pt x="132" y="83"/>
                            <a:pt x="131" y="82"/>
                            <a:pt x="131" y="80"/>
                          </a:cubicBezTo>
                          <a:cubicBezTo>
                            <a:pt x="131" y="73"/>
                            <a:pt x="130" y="65"/>
                            <a:pt x="126" y="57"/>
                          </a:cubicBezTo>
                          <a:cubicBezTo>
                            <a:pt x="126" y="56"/>
                            <a:pt x="126" y="55"/>
                            <a:pt x="128" y="54"/>
                          </a:cubicBezTo>
                          <a:cubicBezTo>
                            <a:pt x="142" y="45"/>
                            <a:pt x="142" y="45"/>
                            <a:pt x="142" y="45"/>
                          </a:cubicBezTo>
                          <a:cubicBezTo>
                            <a:pt x="136" y="35"/>
                            <a:pt x="136" y="35"/>
                            <a:pt x="136" y="35"/>
                          </a:cubicBezTo>
                          <a:cubicBezTo>
                            <a:pt x="121" y="44"/>
                            <a:pt x="121" y="44"/>
                            <a:pt x="121" y="44"/>
                          </a:cubicBezTo>
                          <a:cubicBezTo>
                            <a:pt x="120" y="45"/>
                            <a:pt x="118" y="45"/>
                            <a:pt x="118" y="43"/>
                          </a:cubicBezTo>
                          <a:cubicBezTo>
                            <a:pt x="112" y="37"/>
                            <a:pt x="105" y="32"/>
                            <a:pt x="96" y="29"/>
                          </a:cubicBezTo>
                          <a:cubicBezTo>
                            <a:pt x="95" y="29"/>
                            <a:pt x="94" y="27"/>
                            <a:pt x="95" y="26"/>
                          </a:cubicBezTo>
                          <a:cubicBezTo>
                            <a:pt x="98" y="9"/>
                            <a:pt x="98" y="9"/>
                            <a:pt x="98" y="9"/>
                          </a:cubicBezTo>
                          <a:cubicBezTo>
                            <a:pt x="87" y="7"/>
                            <a:pt x="87" y="7"/>
                            <a:pt x="87" y="7"/>
                          </a:cubicBezTo>
                          <a:cubicBezTo>
                            <a:pt x="83" y="23"/>
                            <a:pt x="83" y="23"/>
                            <a:pt x="83" y="23"/>
                          </a:cubicBezTo>
                          <a:cubicBezTo>
                            <a:pt x="83" y="25"/>
                            <a:pt x="82" y="26"/>
                            <a:pt x="80" y="26"/>
                          </a:cubicBezTo>
                          <a:cubicBezTo>
                            <a:pt x="71" y="25"/>
                            <a:pt x="63" y="27"/>
                            <a:pt x="55" y="31"/>
                          </a:cubicBezTo>
                          <a:cubicBezTo>
                            <a:pt x="54" y="32"/>
                            <a:pt x="52" y="31"/>
                            <a:pt x="51" y="30"/>
                          </a:cubicBezTo>
                          <a:cubicBezTo>
                            <a:pt x="42" y="16"/>
                            <a:pt x="42" y="16"/>
                            <a:pt x="42" y="16"/>
                          </a:cubicBezTo>
                          <a:cubicBezTo>
                            <a:pt x="32" y="23"/>
                            <a:pt x="32" y="23"/>
                            <a:pt x="32" y="23"/>
                          </a:cubicBezTo>
                          <a:cubicBezTo>
                            <a:pt x="42" y="37"/>
                            <a:pt x="42" y="37"/>
                            <a:pt x="42" y="37"/>
                          </a:cubicBezTo>
                          <a:cubicBezTo>
                            <a:pt x="43" y="38"/>
                            <a:pt x="43" y="39"/>
                            <a:pt x="42" y="40"/>
                          </a:cubicBezTo>
                          <a:cubicBezTo>
                            <a:pt x="36" y="46"/>
                            <a:pt x="31" y="53"/>
                            <a:pt x="29" y="60"/>
                          </a:cubicBezTo>
                          <a:cubicBezTo>
                            <a:pt x="28" y="61"/>
                            <a:pt x="27" y="62"/>
                            <a:pt x="25" y="62"/>
                          </a:cubicBezTo>
                          <a:cubicBezTo>
                            <a:pt x="9" y="59"/>
                            <a:pt x="9" y="59"/>
                            <a:pt x="9" y="59"/>
                          </a:cubicBezTo>
                          <a:cubicBezTo>
                            <a:pt x="7" y="70"/>
                            <a:pt x="7" y="70"/>
                            <a:pt x="7" y="70"/>
                          </a:cubicBezTo>
                          <a:cubicBezTo>
                            <a:pt x="23" y="73"/>
                            <a:pt x="23" y="73"/>
                            <a:pt x="23" y="73"/>
                          </a:cubicBezTo>
                          <a:cubicBezTo>
                            <a:pt x="24" y="74"/>
                            <a:pt x="25" y="75"/>
                            <a:pt x="25" y="76"/>
                          </a:cubicBezTo>
                          <a:cubicBezTo>
                            <a:pt x="25" y="84"/>
                            <a:pt x="27" y="92"/>
                            <a:pt x="30" y="99"/>
                          </a:cubicBezTo>
                          <a:cubicBezTo>
                            <a:pt x="30" y="101"/>
                            <a:pt x="30" y="102"/>
                            <a:pt x="29" y="103"/>
                          </a:cubicBezTo>
                          <a:cubicBezTo>
                            <a:pt x="14" y="112"/>
                            <a:pt x="14" y="112"/>
                            <a:pt x="14" y="112"/>
                          </a:cubicBezTo>
                          <a:cubicBezTo>
                            <a:pt x="21" y="122"/>
                            <a:pt x="21" y="122"/>
                            <a:pt x="21" y="122"/>
                          </a:cubicBezTo>
                          <a:cubicBezTo>
                            <a:pt x="35" y="113"/>
                            <a:pt x="35" y="113"/>
                            <a:pt x="35" y="113"/>
                          </a:cubicBezTo>
                          <a:cubicBezTo>
                            <a:pt x="36" y="112"/>
                            <a:pt x="38" y="112"/>
                            <a:pt x="39" y="113"/>
                          </a:cubicBezTo>
                          <a:cubicBezTo>
                            <a:pt x="44" y="120"/>
                            <a:pt x="52" y="125"/>
                            <a:pt x="60" y="128"/>
                          </a:cubicBezTo>
                          <a:cubicBezTo>
                            <a:pt x="61" y="128"/>
                            <a:pt x="62" y="130"/>
                            <a:pt x="62" y="131"/>
                          </a:cubicBezTo>
                          <a:lnTo>
                            <a:pt x="58"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07" name="Freeform 405">
                      <a:extLst>
                        <a:ext uri="{FF2B5EF4-FFF2-40B4-BE49-F238E27FC236}">
                          <a16:creationId xmlns:a16="http://schemas.microsoft.com/office/drawing/2014/main" id="{AFF4FE4E-7419-43D5-96C3-C9B7D250696A}"/>
                        </a:ext>
                      </a:extLst>
                    </p:cNvPr>
                    <p:cNvSpPr>
                      <a:spLocks noEditPoints="1"/>
                    </p:cNvSpPr>
                    <p:nvPr/>
                  </p:nvSpPr>
                  <p:spPr bwMode="auto">
                    <a:xfrm>
                      <a:off x="1128396" y="3560762"/>
                      <a:ext cx="166688" cy="165100"/>
                    </a:xfrm>
                    <a:custGeom>
                      <a:avLst/>
                      <a:gdLst>
                        <a:gd name="T0" fmla="*/ 30 w 61"/>
                        <a:gd name="T1" fmla="*/ 61 h 61"/>
                        <a:gd name="T2" fmla="*/ 0 w 61"/>
                        <a:gd name="T3" fmla="*/ 30 h 61"/>
                        <a:gd name="T4" fmla="*/ 30 w 61"/>
                        <a:gd name="T5" fmla="*/ 0 h 61"/>
                        <a:gd name="T6" fmla="*/ 61 w 61"/>
                        <a:gd name="T7" fmla="*/ 30 h 61"/>
                        <a:gd name="T8" fmla="*/ 30 w 61"/>
                        <a:gd name="T9" fmla="*/ 61 h 61"/>
                        <a:gd name="T10" fmla="*/ 30 w 61"/>
                        <a:gd name="T11" fmla="*/ 6 h 61"/>
                        <a:gd name="T12" fmla="*/ 6 w 61"/>
                        <a:gd name="T13" fmla="*/ 30 h 61"/>
                        <a:gd name="T14" fmla="*/ 30 w 61"/>
                        <a:gd name="T15" fmla="*/ 55 h 61"/>
                        <a:gd name="T16" fmla="*/ 55 w 61"/>
                        <a:gd name="T17" fmla="*/ 30 h 61"/>
                        <a:gd name="T18" fmla="*/ 30 w 61"/>
                        <a:gd name="T19" fmla="*/ 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61">
                          <a:moveTo>
                            <a:pt x="30" y="61"/>
                          </a:moveTo>
                          <a:cubicBezTo>
                            <a:pt x="13" y="61"/>
                            <a:pt x="0" y="47"/>
                            <a:pt x="0" y="30"/>
                          </a:cubicBezTo>
                          <a:cubicBezTo>
                            <a:pt x="0" y="14"/>
                            <a:pt x="13" y="0"/>
                            <a:pt x="30" y="0"/>
                          </a:cubicBezTo>
                          <a:cubicBezTo>
                            <a:pt x="47" y="0"/>
                            <a:pt x="61" y="14"/>
                            <a:pt x="61" y="30"/>
                          </a:cubicBezTo>
                          <a:cubicBezTo>
                            <a:pt x="61" y="47"/>
                            <a:pt x="47" y="61"/>
                            <a:pt x="30" y="61"/>
                          </a:cubicBezTo>
                          <a:close/>
                          <a:moveTo>
                            <a:pt x="30" y="6"/>
                          </a:moveTo>
                          <a:cubicBezTo>
                            <a:pt x="17" y="6"/>
                            <a:pt x="6" y="17"/>
                            <a:pt x="6" y="30"/>
                          </a:cubicBezTo>
                          <a:cubicBezTo>
                            <a:pt x="6" y="44"/>
                            <a:pt x="17" y="55"/>
                            <a:pt x="30" y="55"/>
                          </a:cubicBezTo>
                          <a:cubicBezTo>
                            <a:pt x="44" y="55"/>
                            <a:pt x="55" y="44"/>
                            <a:pt x="55" y="30"/>
                          </a:cubicBezTo>
                          <a:cubicBezTo>
                            <a:pt x="55" y="17"/>
                            <a:pt x="44" y="6"/>
                            <a:pt x="3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grpSp>
              <p:nvGrpSpPr>
                <p:cNvPr id="319" name="Group 318">
                  <a:extLst>
                    <a:ext uri="{FF2B5EF4-FFF2-40B4-BE49-F238E27FC236}">
                      <a16:creationId xmlns:a16="http://schemas.microsoft.com/office/drawing/2014/main" id="{47F9D1A2-84A0-4ACC-B3F1-160DD44D2AD0}"/>
                    </a:ext>
                  </a:extLst>
                </p:cNvPr>
                <p:cNvGrpSpPr/>
                <p:nvPr/>
              </p:nvGrpSpPr>
              <p:grpSpPr>
                <a:xfrm>
                  <a:off x="3679165" y="2823309"/>
                  <a:ext cx="379324" cy="321934"/>
                  <a:chOff x="8507413" y="1527175"/>
                  <a:chExt cx="485775" cy="393700"/>
                </a:xfrm>
                <a:solidFill>
                  <a:srgbClr val="1DAB9E"/>
                </a:solidFill>
              </p:grpSpPr>
              <p:sp>
                <p:nvSpPr>
                  <p:cNvPr id="320" name="Freeform 23">
                    <a:extLst>
                      <a:ext uri="{FF2B5EF4-FFF2-40B4-BE49-F238E27FC236}">
                        <a16:creationId xmlns:a16="http://schemas.microsoft.com/office/drawing/2014/main" id="{493AA0F5-D384-46B5-99FF-FA3045660A4C}"/>
                      </a:ext>
                    </a:extLst>
                  </p:cNvPr>
                  <p:cNvSpPr>
                    <a:spLocks noEditPoints="1"/>
                  </p:cNvSpPr>
                  <p:nvPr/>
                </p:nvSpPr>
                <p:spPr bwMode="auto">
                  <a:xfrm>
                    <a:off x="8812213" y="1577975"/>
                    <a:ext cx="180975" cy="179388"/>
                  </a:xfrm>
                  <a:custGeom>
                    <a:avLst/>
                    <a:gdLst>
                      <a:gd name="T0" fmla="*/ 373 w 373"/>
                      <a:gd name="T1" fmla="*/ 153 h 374"/>
                      <a:gd name="T2" fmla="*/ 373 w 373"/>
                      <a:gd name="T3" fmla="*/ 222 h 374"/>
                      <a:gd name="T4" fmla="*/ 335 w 373"/>
                      <a:gd name="T5" fmla="*/ 222 h 374"/>
                      <a:gd name="T6" fmla="*/ 316 w 373"/>
                      <a:gd name="T7" fmla="*/ 268 h 374"/>
                      <a:gd name="T8" fmla="*/ 343 w 373"/>
                      <a:gd name="T9" fmla="*/ 295 h 374"/>
                      <a:gd name="T10" fmla="*/ 294 w 373"/>
                      <a:gd name="T11" fmla="*/ 344 h 374"/>
                      <a:gd name="T12" fmla="*/ 267 w 373"/>
                      <a:gd name="T13" fmla="*/ 317 h 374"/>
                      <a:gd name="T14" fmla="*/ 221 w 373"/>
                      <a:gd name="T15" fmla="*/ 336 h 374"/>
                      <a:gd name="T16" fmla="*/ 221 w 373"/>
                      <a:gd name="T17" fmla="*/ 374 h 374"/>
                      <a:gd name="T18" fmla="*/ 152 w 373"/>
                      <a:gd name="T19" fmla="*/ 374 h 374"/>
                      <a:gd name="T20" fmla="*/ 152 w 373"/>
                      <a:gd name="T21" fmla="*/ 336 h 374"/>
                      <a:gd name="T22" fmla="*/ 106 w 373"/>
                      <a:gd name="T23" fmla="*/ 317 h 374"/>
                      <a:gd name="T24" fmla="*/ 79 w 373"/>
                      <a:gd name="T25" fmla="*/ 344 h 374"/>
                      <a:gd name="T26" fmla="*/ 30 w 373"/>
                      <a:gd name="T27" fmla="*/ 295 h 374"/>
                      <a:gd name="T28" fmla="*/ 57 w 373"/>
                      <a:gd name="T29" fmla="*/ 268 h 374"/>
                      <a:gd name="T30" fmla="*/ 38 w 373"/>
                      <a:gd name="T31" fmla="*/ 222 h 374"/>
                      <a:gd name="T32" fmla="*/ 0 w 373"/>
                      <a:gd name="T33" fmla="*/ 222 h 374"/>
                      <a:gd name="T34" fmla="*/ 0 w 373"/>
                      <a:gd name="T35" fmla="*/ 153 h 374"/>
                      <a:gd name="T36" fmla="*/ 38 w 373"/>
                      <a:gd name="T37" fmla="*/ 153 h 374"/>
                      <a:gd name="T38" fmla="*/ 57 w 373"/>
                      <a:gd name="T39" fmla="*/ 107 h 374"/>
                      <a:gd name="T40" fmla="*/ 30 w 373"/>
                      <a:gd name="T41" fmla="*/ 79 h 374"/>
                      <a:gd name="T42" fmla="*/ 79 w 373"/>
                      <a:gd name="T43" fmla="*/ 31 h 374"/>
                      <a:gd name="T44" fmla="*/ 106 w 373"/>
                      <a:gd name="T45" fmla="*/ 58 h 374"/>
                      <a:gd name="T46" fmla="*/ 152 w 373"/>
                      <a:gd name="T47" fmla="*/ 39 h 374"/>
                      <a:gd name="T48" fmla="*/ 152 w 373"/>
                      <a:gd name="T49" fmla="*/ 0 h 374"/>
                      <a:gd name="T50" fmla="*/ 221 w 373"/>
                      <a:gd name="T51" fmla="*/ 0 h 374"/>
                      <a:gd name="T52" fmla="*/ 221 w 373"/>
                      <a:gd name="T53" fmla="*/ 39 h 374"/>
                      <a:gd name="T54" fmla="*/ 267 w 373"/>
                      <a:gd name="T55" fmla="*/ 58 h 374"/>
                      <a:gd name="T56" fmla="*/ 294 w 373"/>
                      <a:gd name="T57" fmla="*/ 31 h 374"/>
                      <a:gd name="T58" fmla="*/ 343 w 373"/>
                      <a:gd name="T59" fmla="*/ 79 h 374"/>
                      <a:gd name="T60" fmla="*/ 316 w 373"/>
                      <a:gd name="T61" fmla="*/ 107 h 374"/>
                      <a:gd name="T62" fmla="*/ 335 w 373"/>
                      <a:gd name="T63" fmla="*/ 153 h 374"/>
                      <a:gd name="T64" fmla="*/ 373 w 373"/>
                      <a:gd name="T65" fmla="*/ 153 h 374"/>
                      <a:gd name="T66" fmla="*/ 271 w 373"/>
                      <a:gd name="T67" fmla="*/ 187 h 374"/>
                      <a:gd name="T68" fmla="*/ 187 w 373"/>
                      <a:gd name="T69" fmla="*/ 102 h 374"/>
                      <a:gd name="T70" fmla="*/ 102 w 373"/>
                      <a:gd name="T71" fmla="*/ 187 h 374"/>
                      <a:gd name="T72" fmla="*/ 187 w 373"/>
                      <a:gd name="T73" fmla="*/ 272 h 374"/>
                      <a:gd name="T74" fmla="*/ 271 w 373"/>
                      <a:gd name="T75" fmla="*/ 187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3" h="374">
                        <a:moveTo>
                          <a:pt x="373" y="153"/>
                        </a:moveTo>
                        <a:cubicBezTo>
                          <a:pt x="373" y="222"/>
                          <a:pt x="373" y="222"/>
                          <a:pt x="373" y="222"/>
                        </a:cubicBezTo>
                        <a:cubicBezTo>
                          <a:pt x="335" y="222"/>
                          <a:pt x="335" y="222"/>
                          <a:pt x="335" y="222"/>
                        </a:cubicBezTo>
                        <a:cubicBezTo>
                          <a:pt x="331" y="238"/>
                          <a:pt x="325" y="254"/>
                          <a:pt x="316" y="268"/>
                        </a:cubicBezTo>
                        <a:cubicBezTo>
                          <a:pt x="343" y="295"/>
                          <a:pt x="343" y="295"/>
                          <a:pt x="343" y="295"/>
                        </a:cubicBezTo>
                        <a:cubicBezTo>
                          <a:pt x="294" y="344"/>
                          <a:pt x="294" y="344"/>
                          <a:pt x="294" y="344"/>
                        </a:cubicBezTo>
                        <a:cubicBezTo>
                          <a:pt x="267" y="317"/>
                          <a:pt x="267" y="317"/>
                          <a:pt x="267" y="317"/>
                        </a:cubicBezTo>
                        <a:cubicBezTo>
                          <a:pt x="253" y="326"/>
                          <a:pt x="238" y="332"/>
                          <a:pt x="221" y="336"/>
                        </a:cubicBezTo>
                        <a:cubicBezTo>
                          <a:pt x="221" y="374"/>
                          <a:pt x="221" y="374"/>
                          <a:pt x="221" y="374"/>
                        </a:cubicBezTo>
                        <a:cubicBezTo>
                          <a:pt x="152" y="374"/>
                          <a:pt x="152" y="374"/>
                          <a:pt x="152" y="374"/>
                        </a:cubicBezTo>
                        <a:cubicBezTo>
                          <a:pt x="152" y="336"/>
                          <a:pt x="152" y="336"/>
                          <a:pt x="152" y="336"/>
                        </a:cubicBezTo>
                        <a:cubicBezTo>
                          <a:pt x="135" y="332"/>
                          <a:pt x="120" y="326"/>
                          <a:pt x="106" y="317"/>
                        </a:cubicBezTo>
                        <a:cubicBezTo>
                          <a:pt x="79" y="344"/>
                          <a:pt x="79" y="344"/>
                          <a:pt x="79" y="344"/>
                        </a:cubicBezTo>
                        <a:cubicBezTo>
                          <a:pt x="30" y="295"/>
                          <a:pt x="30" y="295"/>
                          <a:pt x="30" y="295"/>
                        </a:cubicBezTo>
                        <a:cubicBezTo>
                          <a:pt x="57" y="268"/>
                          <a:pt x="57" y="268"/>
                          <a:pt x="57" y="268"/>
                        </a:cubicBezTo>
                        <a:cubicBezTo>
                          <a:pt x="48" y="254"/>
                          <a:pt x="42" y="238"/>
                          <a:pt x="38" y="222"/>
                        </a:cubicBezTo>
                        <a:cubicBezTo>
                          <a:pt x="0" y="222"/>
                          <a:pt x="0" y="222"/>
                          <a:pt x="0" y="222"/>
                        </a:cubicBezTo>
                        <a:cubicBezTo>
                          <a:pt x="0" y="153"/>
                          <a:pt x="0" y="153"/>
                          <a:pt x="0" y="153"/>
                        </a:cubicBezTo>
                        <a:cubicBezTo>
                          <a:pt x="38" y="153"/>
                          <a:pt x="38" y="153"/>
                          <a:pt x="38" y="153"/>
                        </a:cubicBezTo>
                        <a:cubicBezTo>
                          <a:pt x="42" y="136"/>
                          <a:pt x="48" y="121"/>
                          <a:pt x="57" y="107"/>
                        </a:cubicBezTo>
                        <a:cubicBezTo>
                          <a:pt x="30" y="79"/>
                          <a:pt x="30" y="79"/>
                          <a:pt x="30" y="79"/>
                        </a:cubicBezTo>
                        <a:cubicBezTo>
                          <a:pt x="79" y="31"/>
                          <a:pt x="79" y="31"/>
                          <a:pt x="79" y="31"/>
                        </a:cubicBezTo>
                        <a:cubicBezTo>
                          <a:pt x="106" y="58"/>
                          <a:pt x="106" y="58"/>
                          <a:pt x="106" y="58"/>
                        </a:cubicBezTo>
                        <a:cubicBezTo>
                          <a:pt x="120" y="49"/>
                          <a:pt x="135" y="43"/>
                          <a:pt x="152" y="39"/>
                        </a:cubicBezTo>
                        <a:cubicBezTo>
                          <a:pt x="152" y="0"/>
                          <a:pt x="152" y="0"/>
                          <a:pt x="152" y="0"/>
                        </a:cubicBezTo>
                        <a:cubicBezTo>
                          <a:pt x="221" y="0"/>
                          <a:pt x="221" y="0"/>
                          <a:pt x="221" y="0"/>
                        </a:cubicBezTo>
                        <a:cubicBezTo>
                          <a:pt x="221" y="39"/>
                          <a:pt x="221" y="39"/>
                          <a:pt x="221" y="39"/>
                        </a:cubicBezTo>
                        <a:cubicBezTo>
                          <a:pt x="238" y="43"/>
                          <a:pt x="253" y="49"/>
                          <a:pt x="267" y="58"/>
                        </a:cubicBezTo>
                        <a:cubicBezTo>
                          <a:pt x="294" y="31"/>
                          <a:pt x="294" y="31"/>
                          <a:pt x="294" y="31"/>
                        </a:cubicBezTo>
                        <a:cubicBezTo>
                          <a:pt x="343" y="79"/>
                          <a:pt x="343" y="79"/>
                          <a:pt x="343" y="79"/>
                        </a:cubicBezTo>
                        <a:cubicBezTo>
                          <a:pt x="316" y="107"/>
                          <a:pt x="316" y="107"/>
                          <a:pt x="316" y="107"/>
                        </a:cubicBezTo>
                        <a:cubicBezTo>
                          <a:pt x="325" y="121"/>
                          <a:pt x="331" y="136"/>
                          <a:pt x="335" y="153"/>
                        </a:cubicBezTo>
                        <a:lnTo>
                          <a:pt x="373" y="153"/>
                        </a:lnTo>
                        <a:close/>
                        <a:moveTo>
                          <a:pt x="271" y="187"/>
                        </a:moveTo>
                        <a:cubicBezTo>
                          <a:pt x="271" y="140"/>
                          <a:pt x="233" y="102"/>
                          <a:pt x="187" y="102"/>
                        </a:cubicBezTo>
                        <a:cubicBezTo>
                          <a:pt x="140" y="102"/>
                          <a:pt x="102" y="140"/>
                          <a:pt x="102" y="187"/>
                        </a:cubicBezTo>
                        <a:cubicBezTo>
                          <a:pt x="102" y="234"/>
                          <a:pt x="140" y="272"/>
                          <a:pt x="187" y="272"/>
                        </a:cubicBezTo>
                        <a:cubicBezTo>
                          <a:pt x="233" y="272"/>
                          <a:pt x="271" y="234"/>
                          <a:pt x="271" y="18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1" name="Freeform 24">
                    <a:extLst>
                      <a:ext uri="{FF2B5EF4-FFF2-40B4-BE49-F238E27FC236}">
                        <a16:creationId xmlns:a16="http://schemas.microsoft.com/office/drawing/2014/main" id="{F95C7B0C-24ED-4132-858A-6C41FAC475E8}"/>
                      </a:ext>
                    </a:extLst>
                  </p:cNvPr>
                  <p:cNvSpPr>
                    <a:spLocks noEditPoints="1"/>
                  </p:cNvSpPr>
                  <p:nvPr/>
                </p:nvSpPr>
                <p:spPr bwMode="auto">
                  <a:xfrm>
                    <a:off x="8507413" y="1527175"/>
                    <a:ext cx="415925" cy="319088"/>
                  </a:xfrm>
                  <a:custGeom>
                    <a:avLst/>
                    <a:gdLst>
                      <a:gd name="T0" fmla="*/ 860 w 860"/>
                      <a:gd name="T1" fmla="*/ 507 h 662"/>
                      <a:gd name="T2" fmla="*/ 860 w 860"/>
                      <a:gd name="T3" fmla="*/ 605 h 662"/>
                      <a:gd name="T4" fmla="*/ 804 w 860"/>
                      <a:gd name="T5" fmla="*/ 662 h 662"/>
                      <a:gd name="T6" fmla="*/ 56 w 860"/>
                      <a:gd name="T7" fmla="*/ 662 h 662"/>
                      <a:gd name="T8" fmla="*/ 0 w 860"/>
                      <a:gd name="T9" fmla="*/ 605 h 662"/>
                      <a:gd name="T10" fmla="*/ 0 w 860"/>
                      <a:gd name="T11" fmla="*/ 56 h 662"/>
                      <a:gd name="T12" fmla="*/ 56 w 860"/>
                      <a:gd name="T13" fmla="*/ 0 h 662"/>
                      <a:gd name="T14" fmla="*/ 804 w 860"/>
                      <a:gd name="T15" fmla="*/ 0 h 662"/>
                      <a:gd name="T16" fmla="*/ 860 w 860"/>
                      <a:gd name="T17" fmla="*/ 56 h 662"/>
                      <a:gd name="T18" fmla="*/ 860 w 860"/>
                      <a:gd name="T19" fmla="*/ 76 h 662"/>
                      <a:gd name="T20" fmla="*/ 824 w 860"/>
                      <a:gd name="T21" fmla="*/ 72 h 662"/>
                      <a:gd name="T22" fmla="*/ 824 w 860"/>
                      <a:gd name="T23" fmla="*/ 32 h 662"/>
                      <a:gd name="T24" fmla="*/ 37 w 860"/>
                      <a:gd name="T25" fmla="*/ 32 h 662"/>
                      <a:gd name="T26" fmla="*/ 37 w 860"/>
                      <a:gd name="T27" fmla="*/ 551 h 662"/>
                      <a:gd name="T28" fmla="*/ 824 w 860"/>
                      <a:gd name="T29" fmla="*/ 551 h 662"/>
                      <a:gd name="T30" fmla="*/ 824 w 860"/>
                      <a:gd name="T31" fmla="*/ 511 h 662"/>
                      <a:gd name="T32" fmla="*/ 860 w 860"/>
                      <a:gd name="T33" fmla="*/ 507 h 662"/>
                      <a:gd name="T34" fmla="*/ 462 w 860"/>
                      <a:gd name="T35" fmla="*/ 605 h 662"/>
                      <a:gd name="T36" fmla="*/ 430 w 860"/>
                      <a:gd name="T37" fmla="*/ 574 h 662"/>
                      <a:gd name="T38" fmla="*/ 399 w 860"/>
                      <a:gd name="T39" fmla="*/ 605 h 662"/>
                      <a:gd name="T40" fmla="*/ 430 w 860"/>
                      <a:gd name="T41" fmla="*/ 636 h 662"/>
                      <a:gd name="T42" fmla="*/ 462 w 860"/>
                      <a:gd name="T43" fmla="*/ 6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0" h="662">
                        <a:moveTo>
                          <a:pt x="860" y="507"/>
                        </a:moveTo>
                        <a:cubicBezTo>
                          <a:pt x="860" y="605"/>
                          <a:pt x="860" y="605"/>
                          <a:pt x="860" y="605"/>
                        </a:cubicBezTo>
                        <a:cubicBezTo>
                          <a:pt x="860" y="636"/>
                          <a:pt x="835" y="662"/>
                          <a:pt x="804" y="662"/>
                        </a:cubicBezTo>
                        <a:cubicBezTo>
                          <a:pt x="56" y="662"/>
                          <a:pt x="56" y="662"/>
                          <a:pt x="56" y="662"/>
                        </a:cubicBezTo>
                        <a:cubicBezTo>
                          <a:pt x="25" y="662"/>
                          <a:pt x="0" y="636"/>
                          <a:pt x="0" y="605"/>
                        </a:cubicBezTo>
                        <a:cubicBezTo>
                          <a:pt x="0" y="56"/>
                          <a:pt x="0" y="56"/>
                          <a:pt x="0" y="56"/>
                        </a:cubicBezTo>
                        <a:cubicBezTo>
                          <a:pt x="0" y="25"/>
                          <a:pt x="25" y="0"/>
                          <a:pt x="56" y="0"/>
                        </a:cubicBezTo>
                        <a:cubicBezTo>
                          <a:pt x="804" y="0"/>
                          <a:pt x="804" y="0"/>
                          <a:pt x="804" y="0"/>
                        </a:cubicBezTo>
                        <a:cubicBezTo>
                          <a:pt x="835" y="0"/>
                          <a:pt x="860" y="25"/>
                          <a:pt x="860" y="56"/>
                        </a:cubicBezTo>
                        <a:cubicBezTo>
                          <a:pt x="860" y="76"/>
                          <a:pt x="860" y="76"/>
                          <a:pt x="860" y="76"/>
                        </a:cubicBezTo>
                        <a:cubicBezTo>
                          <a:pt x="848" y="74"/>
                          <a:pt x="836" y="72"/>
                          <a:pt x="824" y="72"/>
                        </a:cubicBezTo>
                        <a:cubicBezTo>
                          <a:pt x="824" y="32"/>
                          <a:pt x="824" y="32"/>
                          <a:pt x="824" y="32"/>
                        </a:cubicBezTo>
                        <a:cubicBezTo>
                          <a:pt x="37" y="32"/>
                          <a:pt x="37" y="32"/>
                          <a:pt x="37" y="32"/>
                        </a:cubicBezTo>
                        <a:cubicBezTo>
                          <a:pt x="37" y="551"/>
                          <a:pt x="37" y="551"/>
                          <a:pt x="37" y="551"/>
                        </a:cubicBezTo>
                        <a:cubicBezTo>
                          <a:pt x="824" y="551"/>
                          <a:pt x="824" y="551"/>
                          <a:pt x="824" y="551"/>
                        </a:cubicBezTo>
                        <a:cubicBezTo>
                          <a:pt x="824" y="511"/>
                          <a:pt x="824" y="511"/>
                          <a:pt x="824" y="511"/>
                        </a:cubicBezTo>
                        <a:cubicBezTo>
                          <a:pt x="836" y="510"/>
                          <a:pt x="848" y="509"/>
                          <a:pt x="860" y="507"/>
                        </a:cubicBezTo>
                        <a:close/>
                        <a:moveTo>
                          <a:pt x="462" y="605"/>
                        </a:moveTo>
                        <a:cubicBezTo>
                          <a:pt x="462" y="588"/>
                          <a:pt x="448" y="574"/>
                          <a:pt x="430" y="574"/>
                        </a:cubicBezTo>
                        <a:cubicBezTo>
                          <a:pt x="413" y="574"/>
                          <a:pt x="399" y="588"/>
                          <a:pt x="399" y="605"/>
                        </a:cubicBezTo>
                        <a:cubicBezTo>
                          <a:pt x="399" y="622"/>
                          <a:pt x="413" y="636"/>
                          <a:pt x="430" y="636"/>
                        </a:cubicBezTo>
                        <a:cubicBezTo>
                          <a:pt x="448" y="636"/>
                          <a:pt x="462" y="622"/>
                          <a:pt x="462" y="60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2" name="Freeform 25">
                    <a:extLst>
                      <a:ext uri="{FF2B5EF4-FFF2-40B4-BE49-F238E27FC236}">
                        <a16:creationId xmlns:a16="http://schemas.microsoft.com/office/drawing/2014/main" id="{96A61A77-7DB6-48BB-B354-94D1DFA13DDF}"/>
                      </a:ext>
                    </a:extLst>
                  </p:cNvPr>
                  <p:cNvSpPr>
                    <a:spLocks/>
                  </p:cNvSpPr>
                  <p:nvPr/>
                </p:nvSpPr>
                <p:spPr bwMode="auto">
                  <a:xfrm>
                    <a:off x="8616951" y="1889125"/>
                    <a:ext cx="196850" cy="31750"/>
                  </a:xfrm>
                  <a:custGeom>
                    <a:avLst/>
                    <a:gdLst>
                      <a:gd name="T0" fmla="*/ 408 w 408"/>
                      <a:gd name="T1" fmla="*/ 58 h 65"/>
                      <a:gd name="T2" fmla="*/ 408 w 408"/>
                      <a:gd name="T3" fmla="*/ 65 h 65"/>
                      <a:gd name="T4" fmla="*/ 0 w 408"/>
                      <a:gd name="T5" fmla="*/ 65 h 65"/>
                      <a:gd name="T6" fmla="*/ 0 w 408"/>
                      <a:gd name="T7" fmla="*/ 58 h 65"/>
                      <a:gd name="T8" fmla="*/ 90 w 408"/>
                      <a:gd name="T9" fmla="*/ 0 h 65"/>
                      <a:gd name="T10" fmla="*/ 318 w 408"/>
                      <a:gd name="T11" fmla="*/ 0 h 65"/>
                      <a:gd name="T12" fmla="*/ 408 w 408"/>
                      <a:gd name="T13" fmla="*/ 58 h 65"/>
                    </a:gdLst>
                    <a:ahLst/>
                    <a:cxnLst>
                      <a:cxn ang="0">
                        <a:pos x="T0" y="T1"/>
                      </a:cxn>
                      <a:cxn ang="0">
                        <a:pos x="T2" y="T3"/>
                      </a:cxn>
                      <a:cxn ang="0">
                        <a:pos x="T4" y="T5"/>
                      </a:cxn>
                      <a:cxn ang="0">
                        <a:pos x="T6" y="T7"/>
                      </a:cxn>
                      <a:cxn ang="0">
                        <a:pos x="T8" y="T9"/>
                      </a:cxn>
                      <a:cxn ang="0">
                        <a:pos x="T10" y="T11"/>
                      </a:cxn>
                      <a:cxn ang="0">
                        <a:pos x="T12" y="T13"/>
                      </a:cxn>
                    </a:cxnLst>
                    <a:rect l="0" t="0" r="r" b="b"/>
                    <a:pathLst>
                      <a:path w="408" h="65">
                        <a:moveTo>
                          <a:pt x="408" y="58"/>
                        </a:moveTo>
                        <a:cubicBezTo>
                          <a:pt x="408" y="65"/>
                          <a:pt x="408" y="65"/>
                          <a:pt x="408" y="65"/>
                        </a:cubicBezTo>
                        <a:cubicBezTo>
                          <a:pt x="0" y="65"/>
                          <a:pt x="0" y="65"/>
                          <a:pt x="0" y="65"/>
                        </a:cubicBezTo>
                        <a:cubicBezTo>
                          <a:pt x="0" y="58"/>
                          <a:pt x="0" y="58"/>
                          <a:pt x="0" y="58"/>
                        </a:cubicBezTo>
                        <a:cubicBezTo>
                          <a:pt x="0" y="26"/>
                          <a:pt x="41" y="0"/>
                          <a:pt x="90" y="0"/>
                        </a:cubicBezTo>
                        <a:cubicBezTo>
                          <a:pt x="318" y="0"/>
                          <a:pt x="318" y="0"/>
                          <a:pt x="318" y="0"/>
                        </a:cubicBezTo>
                        <a:cubicBezTo>
                          <a:pt x="368" y="0"/>
                          <a:pt x="408" y="26"/>
                          <a:pt x="408" y="5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3" name="Rectangle 26">
                    <a:extLst>
                      <a:ext uri="{FF2B5EF4-FFF2-40B4-BE49-F238E27FC236}">
                        <a16:creationId xmlns:a16="http://schemas.microsoft.com/office/drawing/2014/main" id="{4E6FA17B-800B-4295-A509-CFFB694BD392}"/>
                      </a:ext>
                    </a:extLst>
                  </p:cNvPr>
                  <p:cNvSpPr>
                    <a:spLocks noChangeArrowheads="1"/>
                  </p:cNvSpPr>
                  <p:nvPr/>
                </p:nvSpPr>
                <p:spPr bwMode="auto">
                  <a:xfrm>
                    <a:off x="8766176" y="1606550"/>
                    <a:ext cx="22225" cy="1301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4" name="Rectangle 27">
                    <a:extLst>
                      <a:ext uri="{FF2B5EF4-FFF2-40B4-BE49-F238E27FC236}">
                        <a16:creationId xmlns:a16="http://schemas.microsoft.com/office/drawing/2014/main" id="{F9FCD2A7-E4D1-4BEF-AB6E-60DE114C5BCB}"/>
                      </a:ext>
                    </a:extLst>
                  </p:cNvPr>
                  <p:cNvSpPr>
                    <a:spLocks noChangeArrowheads="1"/>
                  </p:cNvSpPr>
                  <p:nvPr/>
                </p:nvSpPr>
                <p:spPr bwMode="auto">
                  <a:xfrm>
                    <a:off x="8658226" y="1849438"/>
                    <a:ext cx="112713" cy="3492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5" name="Freeform 28">
                    <a:extLst>
                      <a:ext uri="{FF2B5EF4-FFF2-40B4-BE49-F238E27FC236}">
                        <a16:creationId xmlns:a16="http://schemas.microsoft.com/office/drawing/2014/main" id="{7626753B-74B2-43D9-96CA-A7CCE591B8B6}"/>
                      </a:ext>
                    </a:extLst>
                  </p:cNvPr>
                  <p:cNvSpPr>
                    <a:spLocks noEditPoints="1"/>
                  </p:cNvSpPr>
                  <p:nvPr/>
                </p:nvSpPr>
                <p:spPr bwMode="auto">
                  <a:xfrm>
                    <a:off x="8658226" y="1606550"/>
                    <a:ext cx="85725" cy="130175"/>
                  </a:xfrm>
                  <a:custGeom>
                    <a:avLst/>
                    <a:gdLst>
                      <a:gd name="T0" fmla="*/ 54 w 54"/>
                      <a:gd name="T1" fmla="*/ 0 h 82"/>
                      <a:gd name="T2" fmla="*/ 54 w 54"/>
                      <a:gd name="T3" fmla="*/ 50 h 82"/>
                      <a:gd name="T4" fmla="*/ 39 w 54"/>
                      <a:gd name="T5" fmla="*/ 50 h 82"/>
                      <a:gd name="T6" fmla="*/ 26 w 54"/>
                      <a:gd name="T7" fmla="*/ 50 h 82"/>
                      <a:gd name="T8" fmla="*/ 13 w 54"/>
                      <a:gd name="T9" fmla="*/ 50 h 82"/>
                      <a:gd name="T10" fmla="*/ 13 w 54"/>
                      <a:gd name="T11" fmla="*/ 66 h 82"/>
                      <a:gd name="T12" fmla="*/ 13 w 54"/>
                      <a:gd name="T13" fmla="*/ 82 h 82"/>
                      <a:gd name="T14" fmla="*/ 0 w 54"/>
                      <a:gd name="T15" fmla="*/ 82 h 82"/>
                      <a:gd name="T16" fmla="*/ 0 w 54"/>
                      <a:gd name="T17" fmla="*/ 0 h 82"/>
                      <a:gd name="T18" fmla="*/ 54 w 54"/>
                      <a:gd name="T19" fmla="*/ 0 h 82"/>
                      <a:gd name="T20" fmla="*/ 39 w 54"/>
                      <a:gd name="T21" fmla="*/ 38 h 82"/>
                      <a:gd name="T22" fmla="*/ 39 w 54"/>
                      <a:gd name="T23" fmla="*/ 16 h 82"/>
                      <a:gd name="T24" fmla="*/ 13 w 54"/>
                      <a:gd name="T25" fmla="*/ 16 h 82"/>
                      <a:gd name="T26" fmla="*/ 13 w 54"/>
                      <a:gd name="T27" fmla="*/ 38 h 82"/>
                      <a:gd name="T28" fmla="*/ 39 w 54"/>
                      <a:gd name="T29" fmla="*/ 3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2">
                        <a:moveTo>
                          <a:pt x="54" y="0"/>
                        </a:moveTo>
                        <a:lnTo>
                          <a:pt x="54" y="50"/>
                        </a:lnTo>
                        <a:lnTo>
                          <a:pt x="39" y="50"/>
                        </a:lnTo>
                        <a:lnTo>
                          <a:pt x="26" y="50"/>
                        </a:lnTo>
                        <a:lnTo>
                          <a:pt x="13" y="50"/>
                        </a:lnTo>
                        <a:lnTo>
                          <a:pt x="13" y="66"/>
                        </a:lnTo>
                        <a:lnTo>
                          <a:pt x="13" y="82"/>
                        </a:lnTo>
                        <a:lnTo>
                          <a:pt x="0" y="82"/>
                        </a:lnTo>
                        <a:lnTo>
                          <a:pt x="0" y="0"/>
                        </a:lnTo>
                        <a:lnTo>
                          <a:pt x="54" y="0"/>
                        </a:lnTo>
                        <a:close/>
                        <a:moveTo>
                          <a:pt x="39" y="38"/>
                        </a:moveTo>
                        <a:lnTo>
                          <a:pt x="39" y="16"/>
                        </a:lnTo>
                        <a:lnTo>
                          <a:pt x="13" y="16"/>
                        </a:lnTo>
                        <a:lnTo>
                          <a:pt x="13" y="38"/>
                        </a:lnTo>
                        <a:lnTo>
                          <a:pt x="39" y="3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26" name="Freeform 29">
                    <a:extLst>
                      <a:ext uri="{FF2B5EF4-FFF2-40B4-BE49-F238E27FC236}">
                        <a16:creationId xmlns:a16="http://schemas.microsoft.com/office/drawing/2014/main" id="{670F850B-D6D6-4A09-8FD2-4441AA0342BD}"/>
                      </a:ext>
                    </a:extLst>
                  </p:cNvPr>
                  <p:cNvSpPr>
                    <a:spLocks noEditPoints="1"/>
                  </p:cNvSpPr>
                  <p:nvPr/>
                </p:nvSpPr>
                <p:spPr bwMode="auto">
                  <a:xfrm>
                    <a:off x="8548688" y="1606550"/>
                    <a:ext cx="87313" cy="130175"/>
                  </a:xfrm>
                  <a:custGeom>
                    <a:avLst/>
                    <a:gdLst>
                      <a:gd name="T0" fmla="*/ 55 w 55"/>
                      <a:gd name="T1" fmla="*/ 0 h 82"/>
                      <a:gd name="T2" fmla="*/ 55 w 55"/>
                      <a:gd name="T3" fmla="*/ 82 h 82"/>
                      <a:gd name="T4" fmla="*/ 40 w 55"/>
                      <a:gd name="T5" fmla="*/ 82 h 82"/>
                      <a:gd name="T6" fmla="*/ 40 w 55"/>
                      <a:gd name="T7" fmla="*/ 66 h 82"/>
                      <a:gd name="T8" fmla="*/ 40 w 55"/>
                      <a:gd name="T9" fmla="*/ 50 h 82"/>
                      <a:gd name="T10" fmla="*/ 40 w 55"/>
                      <a:gd name="T11" fmla="*/ 45 h 82"/>
                      <a:gd name="T12" fmla="*/ 14 w 55"/>
                      <a:gd name="T13" fmla="*/ 45 h 82"/>
                      <a:gd name="T14" fmla="*/ 14 w 55"/>
                      <a:gd name="T15" fmla="*/ 50 h 82"/>
                      <a:gd name="T16" fmla="*/ 14 w 55"/>
                      <a:gd name="T17" fmla="*/ 66 h 82"/>
                      <a:gd name="T18" fmla="*/ 14 w 55"/>
                      <a:gd name="T19" fmla="*/ 82 h 82"/>
                      <a:gd name="T20" fmla="*/ 0 w 55"/>
                      <a:gd name="T21" fmla="*/ 82 h 82"/>
                      <a:gd name="T22" fmla="*/ 0 w 55"/>
                      <a:gd name="T23" fmla="*/ 0 h 82"/>
                      <a:gd name="T24" fmla="*/ 55 w 55"/>
                      <a:gd name="T25" fmla="*/ 0 h 82"/>
                      <a:gd name="T26" fmla="*/ 40 w 55"/>
                      <a:gd name="T27" fmla="*/ 36 h 82"/>
                      <a:gd name="T28" fmla="*/ 40 w 55"/>
                      <a:gd name="T29" fmla="*/ 16 h 82"/>
                      <a:gd name="T30" fmla="*/ 14 w 55"/>
                      <a:gd name="T31" fmla="*/ 16 h 82"/>
                      <a:gd name="T32" fmla="*/ 14 w 55"/>
                      <a:gd name="T33" fmla="*/ 36 h 82"/>
                      <a:gd name="T34" fmla="*/ 40 w 55"/>
                      <a:gd name="T35" fmla="*/ 3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5" h="82">
                        <a:moveTo>
                          <a:pt x="55" y="0"/>
                        </a:moveTo>
                        <a:lnTo>
                          <a:pt x="55" y="82"/>
                        </a:lnTo>
                        <a:lnTo>
                          <a:pt x="40" y="82"/>
                        </a:lnTo>
                        <a:lnTo>
                          <a:pt x="40" y="66"/>
                        </a:lnTo>
                        <a:lnTo>
                          <a:pt x="40" y="50"/>
                        </a:lnTo>
                        <a:lnTo>
                          <a:pt x="40" y="45"/>
                        </a:lnTo>
                        <a:lnTo>
                          <a:pt x="14" y="45"/>
                        </a:lnTo>
                        <a:lnTo>
                          <a:pt x="14" y="50"/>
                        </a:lnTo>
                        <a:lnTo>
                          <a:pt x="14" y="66"/>
                        </a:lnTo>
                        <a:lnTo>
                          <a:pt x="14" y="82"/>
                        </a:lnTo>
                        <a:lnTo>
                          <a:pt x="0" y="82"/>
                        </a:lnTo>
                        <a:lnTo>
                          <a:pt x="0" y="0"/>
                        </a:lnTo>
                        <a:lnTo>
                          <a:pt x="55" y="0"/>
                        </a:lnTo>
                        <a:close/>
                        <a:moveTo>
                          <a:pt x="40" y="36"/>
                        </a:moveTo>
                        <a:lnTo>
                          <a:pt x="40" y="16"/>
                        </a:lnTo>
                        <a:lnTo>
                          <a:pt x="14" y="16"/>
                        </a:lnTo>
                        <a:lnTo>
                          <a:pt x="14" y="36"/>
                        </a:lnTo>
                        <a:lnTo>
                          <a:pt x="40" y="3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grpSp>
            <p:grpSp>
              <p:nvGrpSpPr>
                <p:cNvPr id="327" name="Group 326">
                  <a:extLst>
                    <a:ext uri="{FF2B5EF4-FFF2-40B4-BE49-F238E27FC236}">
                      <a16:creationId xmlns:a16="http://schemas.microsoft.com/office/drawing/2014/main" id="{24C5841D-FDF0-4D06-A7A0-73CA7B9DE989}"/>
                    </a:ext>
                  </a:extLst>
                </p:cNvPr>
                <p:cNvGrpSpPr/>
                <p:nvPr/>
              </p:nvGrpSpPr>
              <p:grpSpPr>
                <a:xfrm>
                  <a:off x="4046654" y="3414437"/>
                  <a:ext cx="304776" cy="365226"/>
                  <a:chOff x="6359526" y="4867275"/>
                  <a:chExt cx="768350" cy="920751"/>
                </a:xfrm>
                <a:solidFill>
                  <a:srgbClr val="FFA600"/>
                </a:solidFill>
              </p:grpSpPr>
              <p:sp>
                <p:nvSpPr>
                  <p:cNvPr id="328" name="Freeform 464">
                    <a:extLst>
                      <a:ext uri="{FF2B5EF4-FFF2-40B4-BE49-F238E27FC236}">
                        <a16:creationId xmlns:a16="http://schemas.microsoft.com/office/drawing/2014/main" id="{16B2123E-57CE-4D27-9390-39517990835F}"/>
                      </a:ext>
                    </a:extLst>
                  </p:cNvPr>
                  <p:cNvSpPr>
                    <a:spLocks/>
                  </p:cNvSpPr>
                  <p:nvPr/>
                </p:nvSpPr>
                <p:spPr bwMode="auto">
                  <a:xfrm>
                    <a:off x="6359526" y="4943475"/>
                    <a:ext cx="768350" cy="638175"/>
                  </a:xfrm>
                  <a:custGeom>
                    <a:avLst/>
                    <a:gdLst>
                      <a:gd name="T0" fmla="*/ 279 w 282"/>
                      <a:gd name="T1" fmla="*/ 234 h 234"/>
                      <a:gd name="T2" fmla="*/ 208 w 282"/>
                      <a:gd name="T3" fmla="*/ 234 h 234"/>
                      <a:gd name="T4" fmla="*/ 205 w 282"/>
                      <a:gd name="T5" fmla="*/ 231 h 234"/>
                      <a:gd name="T6" fmla="*/ 208 w 282"/>
                      <a:gd name="T7" fmla="*/ 228 h 234"/>
                      <a:gd name="T8" fmla="*/ 276 w 282"/>
                      <a:gd name="T9" fmla="*/ 228 h 234"/>
                      <a:gd name="T10" fmla="*/ 276 w 282"/>
                      <a:gd name="T11" fmla="*/ 6 h 234"/>
                      <a:gd name="T12" fmla="*/ 6 w 282"/>
                      <a:gd name="T13" fmla="*/ 6 h 234"/>
                      <a:gd name="T14" fmla="*/ 6 w 282"/>
                      <a:gd name="T15" fmla="*/ 228 h 234"/>
                      <a:gd name="T16" fmla="*/ 96 w 282"/>
                      <a:gd name="T17" fmla="*/ 228 h 234"/>
                      <a:gd name="T18" fmla="*/ 99 w 282"/>
                      <a:gd name="T19" fmla="*/ 231 h 234"/>
                      <a:gd name="T20" fmla="*/ 96 w 282"/>
                      <a:gd name="T21" fmla="*/ 234 h 234"/>
                      <a:gd name="T22" fmla="*/ 3 w 282"/>
                      <a:gd name="T23" fmla="*/ 234 h 234"/>
                      <a:gd name="T24" fmla="*/ 0 w 282"/>
                      <a:gd name="T25" fmla="*/ 231 h 234"/>
                      <a:gd name="T26" fmla="*/ 0 w 282"/>
                      <a:gd name="T27" fmla="*/ 3 h 234"/>
                      <a:gd name="T28" fmla="*/ 3 w 282"/>
                      <a:gd name="T29" fmla="*/ 0 h 234"/>
                      <a:gd name="T30" fmla="*/ 279 w 282"/>
                      <a:gd name="T31" fmla="*/ 0 h 234"/>
                      <a:gd name="T32" fmla="*/ 282 w 282"/>
                      <a:gd name="T33" fmla="*/ 3 h 234"/>
                      <a:gd name="T34" fmla="*/ 282 w 282"/>
                      <a:gd name="T35" fmla="*/ 231 h 234"/>
                      <a:gd name="T36" fmla="*/ 279 w 282"/>
                      <a:gd name="T3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34">
                        <a:moveTo>
                          <a:pt x="279" y="234"/>
                        </a:moveTo>
                        <a:cubicBezTo>
                          <a:pt x="208" y="234"/>
                          <a:pt x="208" y="234"/>
                          <a:pt x="208" y="234"/>
                        </a:cubicBezTo>
                        <a:cubicBezTo>
                          <a:pt x="207" y="234"/>
                          <a:pt x="205" y="233"/>
                          <a:pt x="205" y="231"/>
                        </a:cubicBezTo>
                        <a:cubicBezTo>
                          <a:pt x="205" y="229"/>
                          <a:pt x="207" y="228"/>
                          <a:pt x="208" y="228"/>
                        </a:cubicBezTo>
                        <a:cubicBezTo>
                          <a:pt x="276" y="228"/>
                          <a:pt x="276" y="228"/>
                          <a:pt x="276" y="228"/>
                        </a:cubicBezTo>
                        <a:cubicBezTo>
                          <a:pt x="276" y="6"/>
                          <a:pt x="276" y="6"/>
                          <a:pt x="276" y="6"/>
                        </a:cubicBezTo>
                        <a:cubicBezTo>
                          <a:pt x="6" y="6"/>
                          <a:pt x="6" y="6"/>
                          <a:pt x="6" y="6"/>
                        </a:cubicBezTo>
                        <a:cubicBezTo>
                          <a:pt x="6" y="228"/>
                          <a:pt x="6" y="228"/>
                          <a:pt x="6" y="228"/>
                        </a:cubicBezTo>
                        <a:cubicBezTo>
                          <a:pt x="96" y="228"/>
                          <a:pt x="96" y="228"/>
                          <a:pt x="96" y="228"/>
                        </a:cubicBezTo>
                        <a:cubicBezTo>
                          <a:pt x="98" y="228"/>
                          <a:pt x="99" y="229"/>
                          <a:pt x="99" y="231"/>
                        </a:cubicBezTo>
                        <a:cubicBezTo>
                          <a:pt x="99" y="233"/>
                          <a:pt x="98" y="234"/>
                          <a:pt x="96" y="234"/>
                        </a:cubicBezTo>
                        <a:cubicBezTo>
                          <a:pt x="3" y="234"/>
                          <a:pt x="3" y="234"/>
                          <a:pt x="3" y="234"/>
                        </a:cubicBezTo>
                        <a:cubicBezTo>
                          <a:pt x="1" y="234"/>
                          <a:pt x="0" y="233"/>
                          <a:pt x="0" y="231"/>
                        </a:cubicBezTo>
                        <a:cubicBezTo>
                          <a:pt x="0" y="3"/>
                          <a:pt x="0" y="3"/>
                          <a:pt x="0" y="3"/>
                        </a:cubicBezTo>
                        <a:cubicBezTo>
                          <a:pt x="0" y="1"/>
                          <a:pt x="1" y="0"/>
                          <a:pt x="3" y="0"/>
                        </a:cubicBezTo>
                        <a:cubicBezTo>
                          <a:pt x="279" y="0"/>
                          <a:pt x="279" y="0"/>
                          <a:pt x="279" y="0"/>
                        </a:cubicBezTo>
                        <a:cubicBezTo>
                          <a:pt x="281" y="0"/>
                          <a:pt x="282" y="1"/>
                          <a:pt x="282" y="3"/>
                        </a:cubicBezTo>
                        <a:cubicBezTo>
                          <a:pt x="282" y="231"/>
                          <a:pt x="282" y="231"/>
                          <a:pt x="282" y="231"/>
                        </a:cubicBezTo>
                        <a:cubicBezTo>
                          <a:pt x="282" y="233"/>
                          <a:pt x="281" y="234"/>
                          <a:pt x="279"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29" name="Freeform 465">
                    <a:extLst>
                      <a:ext uri="{FF2B5EF4-FFF2-40B4-BE49-F238E27FC236}">
                        <a16:creationId xmlns:a16="http://schemas.microsoft.com/office/drawing/2014/main" id="{0D0AC767-2717-48B5-97AF-0B7D9062F244}"/>
                      </a:ext>
                    </a:extLst>
                  </p:cNvPr>
                  <p:cNvSpPr>
                    <a:spLocks noEditPoints="1"/>
                  </p:cNvSpPr>
                  <p:nvPr/>
                </p:nvSpPr>
                <p:spPr bwMode="auto">
                  <a:xfrm>
                    <a:off x="6359526" y="4943475"/>
                    <a:ext cx="768350" cy="125413"/>
                  </a:xfrm>
                  <a:custGeom>
                    <a:avLst/>
                    <a:gdLst>
                      <a:gd name="T0" fmla="*/ 279 w 282"/>
                      <a:gd name="T1" fmla="*/ 46 h 46"/>
                      <a:gd name="T2" fmla="*/ 3 w 282"/>
                      <a:gd name="T3" fmla="*/ 46 h 46"/>
                      <a:gd name="T4" fmla="*/ 0 w 282"/>
                      <a:gd name="T5" fmla="*/ 43 h 46"/>
                      <a:gd name="T6" fmla="*/ 0 w 282"/>
                      <a:gd name="T7" fmla="*/ 3 h 46"/>
                      <a:gd name="T8" fmla="*/ 3 w 282"/>
                      <a:gd name="T9" fmla="*/ 0 h 46"/>
                      <a:gd name="T10" fmla="*/ 279 w 282"/>
                      <a:gd name="T11" fmla="*/ 0 h 46"/>
                      <a:gd name="T12" fmla="*/ 282 w 282"/>
                      <a:gd name="T13" fmla="*/ 3 h 46"/>
                      <a:gd name="T14" fmla="*/ 282 w 282"/>
                      <a:gd name="T15" fmla="*/ 43 h 46"/>
                      <a:gd name="T16" fmla="*/ 279 w 282"/>
                      <a:gd name="T17" fmla="*/ 46 h 46"/>
                      <a:gd name="T18" fmla="*/ 6 w 282"/>
                      <a:gd name="T19" fmla="*/ 40 h 46"/>
                      <a:gd name="T20" fmla="*/ 276 w 282"/>
                      <a:gd name="T21" fmla="*/ 40 h 46"/>
                      <a:gd name="T22" fmla="*/ 276 w 282"/>
                      <a:gd name="T23" fmla="*/ 6 h 46"/>
                      <a:gd name="T24" fmla="*/ 6 w 282"/>
                      <a:gd name="T25" fmla="*/ 6 h 46"/>
                      <a:gd name="T26" fmla="*/ 6 w 282"/>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 h="46">
                        <a:moveTo>
                          <a:pt x="279" y="46"/>
                        </a:moveTo>
                        <a:cubicBezTo>
                          <a:pt x="3" y="46"/>
                          <a:pt x="3" y="46"/>
                          <a:pt x="3" y="46"/>
                        </a:cubicBezTo>
                        <a:cubicBezTo>
                          <a:pt x="1" y="46"/>
                          <a:pt x="0" y="45"/>
                          <a:pt x="0" y="43"/>
                        </a:cubicBezTo>
                        <a:cubicBezTo>
                          <a:pt x="0" y="3"/>
                          <a:pt x="0" y="3"/>
                          <a:pt x="0" y="3"/>
                        </a:cubicBezTo>
                        <a:cubicBezTo>
                          <a:pt x="0" y="1"/>
                          <a:pt x="1" y="0"/>
                          <a:pt x="3" y="0"/>
                        </a:cubicBezTo>
                        <a:cubicBezTo>
                          <a:pt x="279" y="0"/>
                          <a:pt x="279" y="0"/>
                          <a:pt x="279" y="0"/>
                        </a:cubicBezTo>
                        <a:cubicBezTo>
                          <a:pt x="281" y="0"/>
                          <a:pt x="282" y="1"/>
                          <a:pt x="282" y="3"/>
                        </a:cubicBezTo>
                        <a:cubicBezTo>
                          <a:pt x="282" y="43"/>
                          <a:pt x="282" y="43"/>
                          <a:pt x="282" y="43"/>
                        </a:cubicBezTo>
                        <a:cubicBezTo>
                          <a:pt x="282" y="45"/>
                          <a:pt x="281" y="46"/>
                          <a:pt x="279" y="46"/>
                        </a:cubicBezTo>
                        <a:close/>
                        <a:moveTo>
                          <a:pt x="6" y="40"/>
                        </a:moveTo>
                        <a:cubicBezTo>
                          <a:pt x="276" y="40"/>
                          <a:pt x="276" y="40"/>
                          <a:pt x="276" y="40"/>
                        </a:cubicBezTo>
                        <a:cubicBezTo>
                          <a:pt x="276" y="6"/>
                          <a:pt x="276" y="6"/>
                          <a:pt x="276" y="6"/>
                        </a:cubicBezTo>
                        <a:cubicBezTo>
                          <a:pt x="6" y="6"/>
                          <a:pt x="6" y="6"/>
                          <a:pt x="6" y="6"/>
                        </a:cubicBezTo>
                        <a:lnTo>
                          <a:pt x="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0" name="Freeform 466">
                    <a:extLst>
                      <a:ext uri="{FF2B5EF4-FFF2-40B4-BE49-F238E27FC236}">
                        <a16:creationId xmlns:a16="http://schemas.microsoft.com/office/drawing/2014/main" id="{5E60DA91-8593-4591-BA59-D635E413939E}"/>
                      </a:ext>
                    </a:extLst>
                  </p:cNvPr>
                  <p:cNvSpPr>
                    <a:spLocks/>
                  </p:cNvSpPr>
                  <p:nvPr/>
                </p:nvSpPr>
                <p:spPr bwMode="auto">
                  <a:xfrm>
                    <a:off x="6489701" y="4867275"/>
                    <a:ext cx="17463"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1" name="Freeform 467">
                    <a:extLst>
                      <a:ext uri="{FF2B5EF4-FFF2-40B4-BE49-F238E27FC236}">
                        <a16:creationId xmlns:a16="http://schemas.microsoft.com/office/drawing/2014/main" id="{1BD28E79-E540-4859-979A-735407EEEA4D}"/>
                      </a:ext>
                    </a:extLst>
                  </p:cNvPr>
                  <p:cNvSpPr>
                    <a:spLocks/>
                  </p:cNvSpPr>
                  <p:nvPr/>
                </p:nvSpPr>
                <p:spPr bwMode="auto">
                  <a:xfrm>
                    <a:off x="6981826" y="4867275"/>
                    <a:ext cx="15875"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2" name="Freeform 468">
                    <a:extLst>
                      <a:ext uri="{FF2B5EF4-FFF2-40B4-BE49-F238E27FC236}">
                        <a16:creationId xmlns:a16="http://schemas.microsoft.com/office/drawing/2014/main" id="{4B8D6291-3B8A-484C-B083-3261081A8887}"/>
                      </a:ext>
                    </a:extLst>
                  </p:cNvPr>
                  <p:cNvSpPr>
                    <a:spLocks noEditPoints="1"/>
                  </p:cNvSpPr>
                  <p:nvPr/>
                </p:nvSpPr>
                <p:spPr bwMode="auto">
                  <a:xfrm>
                    <a:off x="6446838"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3" name="Freeform 469">
                    <a:extLst>
                      <a:ext uri="{FF2B5EF4-FFF2-40B4-BE49-F238E27FC236}">
                        <a16:creationId xmlns:a16="http://schemas.microsoft.com/office/drawing/2014/main" id="{562A9010-4FBC-4DA4-9712-10F5450EBA0E}"/>
                      </a:ext>
                    </a:extLst>
                  </p:cNvPr>
                  <p:cNvSpPr>
                    <a:spLocks noEditPoints="1"/>
                  </p:cNvSpPr>
                  <p:nvPr/>
                </p:nvSpPr>
                <p:spPr bwMode="auto">
                  <a:xfrm>
                    <a:off x="6937376"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4" name="Freeform 470">
                    <a:extLst>
                      <a:ext uri="{FF2B5EF4-FFF2-40B4-BE49-F238E27FC236}">
                        <a16:creationId xmlns:a16="http://schemas.microsoft.com/office/drawing/2014/main" id="{0A5D4049-5FD7-40AD-88B2-59A478633FF2}"/>
                      </a:ext>
                    </a:extLst>
                  </p:cNvPr>
                  <p:cNvSpPr>
                    <a:spLocks noEditPoints="1"/>
                  </p:cNvSpPr>
                  <p:nvPr/>
                </p:nvSpPr>
                <p:spPr bwMode="auto">
                  <a:xfrm>
                    <a:off x="6610351"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5" name="Freeform 471">
                    <a:extLst>
                      <a:ext uri="{FF2B5EF4-FFF2-40B4-BE49-F238E27FC236}">
                        <a16:creationId xmlns:a16="http://schemas.microsoft.com/office/drawing/2014/main" id="{82EB8F70-1900-4741-ABE9-5767FEEB6E02}"/>
                      </a:ext>
                    </a:extLst>
                  </p:cNvPr>
                  <p:cNvSpPr>
                    <a:spLocks noEditPoints="1"/>
                  </p:cNvSpPr>
                  <p:nvPr/>
                </p:nvSpPr>
                <p:spPr bwMode="auto">
                  <a:xfrm>
                    <a:off x="6773863"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6" name="Freeform 472">
                    <a:extLst>
                      <a:ext uri="{FF2B5EF4-FFF2-40B4-BE49-F238E27FC236}">
                        <a16:creationId xmlns:a16="http://schemas.microsoft.com/office/drawing/2014/main" id="{94B98A5F-ABDE-401D-9B1F-4E4C581390B7}"/>
                      </a:ext>
                    </a:extLst>
                  </p:cNvPr>
                  <p:cNvSpPr>
                    <a:spLocks noEditPoints="1"/>
                  </p:cNvSpPr>
                  <p:nvPr/>
                </p:nvSpPr>
                <p:spPr bwMode="auto">
                  <a:xfrm>
                    <a:off x="6446838"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7" name="Freeform 473">
                    <a:extLst>
                      <a:ext uri="{FF2B5EF4-FFF2-40B4-BE49-F238E27FC236}">
                        <a16:creationId xmlns:a16="http://schemas.microsoft.com/office/drawing/2014/main" id="{7DC67B3E-4575-42CD-9E30-2E5D2A93FBAA}"/>
                      </a:ext>
                    </a:extLst>
                  </p:cNvPr>
                  <p:cNvSpPr>
                    <a:spLocks noEditPoints="1"/>
                  </p:cNvSpPr>
                  <p:nvPr/>
                </p:nvSpPr>
                <p:spPr bwMode="auto">
                  <a:xfrm>
                    <a:off x="6937376"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8" name="Freeform 474">
                    <a:extLst>
                      <a:ext uri="{FF2B5EF4-FFF2-40B4-BE49-F238E27FC236}">
                        <a16:creationId xmlns:a16="http://schemas.microsoft.com/office/drawing/2014/main" id="{1621DCD8-0A91-42D1-85B4-BF203ABB6F0E}"/>
                      </a:ext>
                    </a:extLst>
                  </p:cNvPr>
                  <p:cNvSpPr>
                    <a:spLocks noEditPoints="1"/>
                  </p:cNvSpPr>
                  <p:nvPr/>
                </p:nvSpPr>
                <p:spPr bwMode="auto">
                  <a:xfrm>
                    <a:off x="6610351"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39" name="Freeform 475">
                    <a:extLst>
                      <a:ext uri="{FF2B5EF4-FFF2-40B4-BE49-F238E27FC236}">
                        <a16:creationId xmlns:a16="http://schemas.microsoft.com/office/drawing/2014/main" id="{ACD9A945-84CE-4D61-B03E-33CB7BEE2F1D}"/>
                      </a:ext>
                    </a:extLst>
                  </p:cNvPr>
                  <p:cNvSpPr>
                    <a:spLocks noEditPoints="1"/>
                  </p:cNvSpPr>
                  <p:nvPr/>
                </p:nvSpPr>
                <p:spPr bwMode="auto">
                  <a:xfrm>
                    <a:off x="6773863"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0" name="Freeform 476">
                    <a:extLst>
                      <a:ext uri="{FF2B5EF4-FFF2-40B4-BE49-F238E27FC236}">
                        <a16:creationId xmlns:a16="http://schemas.microsoft.com/office/drawing/2014/main" id="{2229AB2A-9E75-49C4-A77E-D501F85A709E}"/>
                      </a:ext>
                    </a:extLst>
                  </p:cNvPr>
                  <p:cNvSpPr>
                    <a:spLocks noEditPoints="1"/>
                  </p:cNvSpPr>
                  <p:nvPr/>
                </p:nvSpPr>
                <p:spPr bwMode="auto">
                  <a:xfrm>
                    <a:off x="6446838" y="5411788"/>
                    <a:ext cx="103188" cy="104775"/>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1" name="Freeform 477">
                    <a:extLst>
                      <a:ext uri="{FF2B5EF4-FFF2-40B4-BE49-F238E27FC236}">
                        <a16:creationId xmlns:a16="http://schemas.microsoft.com/office/drawing/2014/main" id="{E70F46E6-CDE5-4C0D-8549-86FFB0D5875C}"/>
                      </a:ext>
                    </a:extLst>
                  </p:cNvPr>
                  <p:cNvSpPr>
                    <a:spLocks/>
                  </p:cNvSpPr>
                  <p:nvPr/>
                </p:nvSpPr>
                <p:spPr bwMode="auto">
                  <a:xfrm>
                    <a:off x="6937376" y="5411788"/>
                    <a:ext cx="103188" cy="104775"/>
                  </a:xfrm>
                  <a:custGeom>
                    <a:avLst/>
                    <a:gdLst>
                      <a:gd name="T0" fmla="*/ 31 w 38"/>
                      <a:gd name="T1" fmla="*/ 38 h 38"/>
                      <a:gd name="T2" fmla="*/ 7 w 38"/>
                      <a:gd name="T3" fmla="*/ 38 h 38"/>
                      <a:gd name="T4" fmla="*/ 0 w 38"/>
                      <a:gd name="T5" fmla="*/ 31 h 38"/>
                      <a:gd name="T6" fmla="*/ 3 w 38"/>
                      <a:gd name="T7" fmla="*/ 28 h 38"/>
                      <a:gd name="T8" fmla="*/ 6 w 38"/>
                      <a:gd name="T9" fmla="*/ 31 h 38"/>
                      <a:gd name="T10" fmla="*/ 7 w 38"/>
                      <a:gd name="T11" fmla="*/ 32 h 38"/>
                      <a:gd name="T12" fmla="*/ 31 w 38"/>
                      <a:gd name="T13" fmla="*/ 32 h 38"/>
                      <a:gd name="T14" fmla="*/ 32 w 38"/>
                      <a:gd name="T15" fmla="*/ 31 h 38"/>
                      <a:gd name="T16" fmla="*/ 32 w 38"/>
                      <a:gd name="T17" fmla="*/ 7 h 38"/>
                      <a:gd name="T18" fmla="*/ 31 w 38"/>
                      <a:gd name="T19" fmla="*/ 6 h 38"/>
                      <a:gd name="T20" fmla="*/ 7 w 38"/>
                      <a:gd name="T21" fmla="*/ 6 h 38"/>
                      <a:gd name="T22" fmla="*/ 6 w 38"/>
                      <a:gd name="T23" fmla="*/ 7 h 38"/>
                      <a:gd name="T24" fmla="*/ 6 w 38"/>
                      <a:gd name="T25" fmla="*/ 17 h 38"/>
                      <a:gd name="T26" fmla="*/ 3 w 38"/>
                      <a:gd name="T27" fmla="*/ 20 h 38"/>
                      <a:gd name="T28" fmla="*/ 0 w 38"/>
                      <a:gd name="T29" fmla="*/ 17 h 38"/>
                      <a:gd name="T30" fmla="*/ 0 w 38"/>
                      <a:gd name="T31" fmla="*/ 7 h 38"/>
                      <a:gd name="T32" fmla="*/ 7 w 38"/>
                      <a:gd name="T33" fmla="*/ 0 h 38"/>
                      <a:gd name="T34" fmla="*/ 31 w 38"/>
                      <a:gd name="T35" fmla="*/ 0 h 38"/>
                      <a:gd name="T36" fmla="*/ 38 w 38"/>
                      <a:gd name="T37" fmla="*/ 7 h 38"/>
                      <a:gd name="T38" fmla="*/ 38 w 38"/>
                      <a:gd name="T39" fmla="*/ 31 h 38"/>
                      <a:gd name="T40" fmla="*/ 31 w 38"/>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31" y="38"/>
                        </a:moveTo>
                        <a:cubicBezTo>
                          <a:pt x="7" y="38"/>
                          <a:pt x="7" y="38"/>
                          <a:pt x="7" y="38"/>
                        </a:cubicBezTo>
                        <a:cubicBezTo>
                          <a:pt x="4" y="38"/>
                          <a:pt x="0" y="36"/>
                          <a:pt x="0" y="31"/>
                        </a:cubicBezTo>
                        <a:cubicBezTo>
                          <a:pt x="0" y="29"/>
                          <a:pt x="1" y="28"/>
                          <a:pt x="3" y="28"/>
                        </a:cubicBezTo>
                        <a:cubicBezTo>
                          <a:pt x="5" y="28"/>
                          <a:pt x="6" y="29"/>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ubicBezTo>
                          <a:pt x="7" y="6"/>
                          <a:pt x="7" y="6"/>
                          <a:pt x="7" y="6"/>
                        </a:cubicBezTo>
                        <a:cubicBezTo>
                          <a:pt x="6" y="6"/>
                          <a:pt x="6" y="7"/>
                          <a:pt x="6" y="7"/>
                        </a:cubicBezTo>
                        <a:cubicBezTo>
                          <a:pt x="6" y="17"/>
                          <a:pt x="6" y="17"/>
                          <a:pt x="6" y="17"/>
                        </a:cubicBezTo>
                        <a:cubicBezTo>
                          <a:pt x="6" y="19"/>
                          <a:pt x="5" y="20"/>
                          <a:pt x="3" y="20"/>
                        </a:cubicBezTo>
                        <a:cubicBezTo>
                          <a:pt x="1" y="20"/>
                          <a:pt x="0" y="19"/>
                          <a:pt x="0" y="17"/>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2" name="Freeform 478">
                    <a:extLst>
                      <a:ext uri="{FF2B5EF4-FFF2-40B4-BE49-F238E27FC236}">
                        <a16:creationId xmlns:a16="http://schemas.microsoft.com/office/drawing/2014/main" id="{1F403544-AEB0-4367-BC5E-CC355684EE43}"/>
                      </a:ext>
                    </a:extLst>
                  </p:cNvPr>
                  <p:cNvSpPr>
                    <a:spLocks noEditPoints="1"/>
                  </p:cNvSpPr>
                  <p:nvPr/>
                </p:nvSpPr>
                <p:spPr bwMode="auto">
                  <a:xfrm>
                    <a:off x="6561138" y="5364163"/>
                    <a:ext cx="425450" cy="423863"/>
                  </a:xfrm>
                  <a:custGeom>
                    <a:avLst/>
                    <a:gdLst>
                      <a:gd name="T0" fmla="*/ 71 w 156"/>
                      <a:gd name="T1" fmla="*/ 156 h 156"/>
                      <a:gd name="T2" fmla="*/ 52 w 156"/>
                      <a:gd name="T3" fmla="*/ 151 h 156"/>
                      <a:gd name="T4" fmla="*/ 55 w 156"/>
                      <a:gd name="T5" fmla="*/ 132 h 156"/>
                      <a:gd name="T6" fmla="*/ 21 w 156"/>
                      <a:gd name="T7" fmla="*/ 128 h 156"/>
                      <a:gd name="T8" fmla="*/ 8 w 156"/>
                      <a:gd name="T9" fmla="*/ 112 h 156"/>
                      <a:gd name="T10" fmla="*/ 9 w 156"/>
                      <a:gd name="T11" fmla="*/ 108 h 156"/>
                      <a:gd name="T12" fmla="*/ 19 w 156"/>
                      <a:gd name="T13" fmla="*/ 78 h 156"/>
                      <a:gd name="T14" fmla="*/ 0 w 156"/>
                      <a:gd name="T15" fmla="*/ 71 h 156"/>
                      <a:gd name="T16" fmla="*/ 5 w 156"/>
                      <a:gd name="T17" fmla="*/ 52 h 156"/>
                      <a:gd name="T18" fmla="*/ 24 w 156"/>
                      <a:gd name="T19" fmla="*/ 55 h 156"/>
                      <a:gd name="T20" fmla="*/ 26 w 156"/>
                      <a:gd name="T21" fmla="*/ 23 h 156"/>
                      <a:gd name="T22" fmla="*/ 26 w 156"/>
                      <a:gd name="T23" fmla="*/ 19 h 156"/>
                      <a:gd name="T24" fmla="*/ 45 w 156"/>
                      <a:gd name="T25" fmla="*/ 10 h 156"/>
                      <a:gd name="T26" fmla="*/ 78 w 156"/>
                      <a:gd name="T27" fmla="*/ 19 h 156"/>
                      <a:gd name="T28" fmla="*/ 85 w 156"/>
                      <a:gd name="T29" fmla="*/ 0 h 156"/>
                      <a:gd name="T30" fmla="*/ 104 w 156"/>
                      <a:gd name="T31" fmla="*/ 5 h 156"/>
                      <a:gd name="T32" fmla="*/ 101 w 156"/>
                      <a:gd name="T33" fmla="*/ 24 h 156"/>
                      <a:gd name="T34" fmla="*/ 135 w 156"/>
                      <a:gd name="T35" fmla="*/ 28 h 156"/>
                      <a:gd name="T36" fmla="*/ 148 w 156"/>
                      <a:gd name="T37" fmla="*/ 44 h 156"/>
                      <a:gd name="T38" fmla="*/ 147 w 156"/>
                      <a:gd name="T39" fmla="*/ 48 h 156"/>
                      <a:gd name="T40" fmla="*/ 137 w 156"/>
                      <a:gd name="T41" fmla="*/ 78 h 156"/>
                      <a:gd name="T42" fmla="*/ 155 w 156"/>
                      <a:gd name="T43" fmla="*/ 82 h 156"/>
                      <a:gd name="T44" fmla="*/ 152 w 156"/>
                      <a:gd name="T45" fmla="*/ 102 h 156"/>
                      <a:gd name="T46" fmla="*/ 149 w 156"/>
                      <a:gd name="T47" fmla="*/ 104 h 156"/>
                      <a:gd name="T48" fmla="*/ 121 w 156"/>
                      <a:gd name="T49" fmla="*/ 118 h 156"/>
                      <a:gd name="T50" fmla="*/ 131 w 156"/>
                      <a:gd name="T51" fmla="*/ 135 h 156"/>
                      <a:gd name="T52" fmla="*/ 115 w 156"/>
                      <a:gd name="T53" fmla="*/ 147 h 156"/>
                      <a:gd name="T54" fmla="*/ 101 w 156"/>
                      <a:gd name="T55" fmla="*/ 132 h 156"/>
                      <a:gd name="T56" fmla="*/ 75 w 156"/>
                      <a:gd name="T57" fmla="*/ 154 h 156"/>
                      <a:gd name="T58" fmla="*/ 58 w 156"/>
                      <a:gd name="T59" fmla="*/ 147 h 156"/>
                      <a:gd name="T60" fmla="*/ 73 w 156"/>
                      <a:gd name="T61" fmla="*/ 133 h 156"/>
                      <a:gd name="T62" fmla="*/ 76 w 156"/>
                      <a:gd name="T63" fmla="*/ 131 h 156"/>
                      <a:gd name="T64" fmla="*/ 105 w 156"/>
                      <a:gd name="T65" fmla="*/ 126 h 156"/>
                      <a:gd name="T66" fmla="*/ 124 w 156"/>
                      <a:gd name="T67" fmla="*/ 134 h 156"/>
                      <a:gd name="T68" fmla="*/ 115 w 156"/>
                      <a:gd name="T69" fmla="*/ 116 h 156"/>
                      <a:gd name="T70" fmla="*/ 131 w 156"/>
                      <a:gd name="T71" fmla="*/ 94 h 156"/>
                      <a:gd name="T72" fmla="*/ 149 w 156"/>
                      <a:gd name="T73" fmla="*/ 86 h 156"/>
                      <a:gd name="T74" fmla="*/ 131 w 156"/>
                      <a:gd name="T75" fmla="*/ 80 h 156"/>
                      <a:gd name="T76" fmla="*/ 127 w 156"/>
                      <a:gd name="T77" fmla="*/ 53 h 156"/>
                      <a:gd name="T78" fmla="*/ 135 w 156"/>
                      <a:gd name="T79" fmla="*/ 34 h 156"/>
                      <a:gd name="T80" fmla="*/ 117 w 156"/>
                      <a:gd name="T81" fmla="*/ 43 h 156"/>
                      <a:gd name="T82" fmla="*/ 94 w 156"/>
                      <a:gd name="T83" fmla="*/ 25 h 156"/>
                      <a:gd name="T84" fmla="*/ 86 w 156"/>
                      <a:gd name="T85" fmla="*/ 6 h 156"/>
                      <a:gd name="T86" fmla="*/ 80 w 156"/>
                      <a:gd name="T87" fmla="*/ 25 h 156"/>
                      <a:gd name="T88" fmla="*/ 51 w 156"/>
                      <a:gd name="T89" fmla="*/ 30 h 156"/>
                      <a:gd name="T90" fmla="*/ 32 w 156"/>
                      <a:gd name="T91" fmla="*/ 22 h 156"/>
                      <a:gd name="T92" fmla="*/ 41 w 156"/>
                      <a:gd name="T93" fmla="*/ 40 h 156"/>
                      <a:gd name="T94" fmla="*/ 25 w 156"/>
                      <a:gd name="T95" fmla="*/ 61 h 156"/>
                      <a:gd name="T96" fmla="*/ 6 w 156"/>
                      <a:gd name="T97" fmla="*/ 70 h 156"/>
                      <a:gd name="T98" fmla="*/ 25 w 156"/>
                      <a:gd name="T99" fmla="*/ 76 h 156"/>
                      <a:gd name="T100" fmla="*/ 28 w 156"/>
                      <a:gd name="T101" fmla="*/ 103 h 156"/>
                      <a:gd name="T102" fmla="*/ 21 w 156"/>
                      <a:gd name="T103" fmla="*/ 121 h 156"/>
                      <a:gd name="T104" fmla="*/ 39 w 156"/>
                      <a:gd name="T105" fmla="*/ 113 h 156"/>
                      <a:gd name="T106" fmla="*/ 61 w 156"/>
                      <a:gd name="T10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6">
                        <a:moveTo>
                          <a:pt x="72" y="156"/>
                        </a:moveTo>
                        <a:cubicBezTo>
                          <a:pt x="72" y="156"/>
                          <a:pt x="72" y="156"/>
                          <a:pt x="71" y="156"/>
                        </a:cubicBezTo>
                        <a:cubicBezTo>
                          <a:pt x="54" y="153"/>
                          <a:pt x="54" y="153"/>
                          <a:pt x="54" y="153"/>
                        </a:cubicBezTo>
                        <a:cubicBezTo>
                          <a:pt x="53" y="152"/>
                          <a:pt x="53" y="152"/>
                          <a:pt x="52" y="151"/>
                        </a:cubicBezTo>
                        <a:cubicBezTo>
                          <a:pt x="52" y="151"/>
                          <a:pt x="52" y="150"/>
                          <a:pt x="52" y="149"/>
                        </a:cubicBezTo>
                        <a:cubicBezTo>
                          <a:pt x="55" y="132"/>
                          <a:pt x="55" y="132"/>
                          <a:pt x="55" y="132"/>
                        </a:cubicBezTo>
                        <a:cubicBezTo>
                          <a:pt x="48" y="129"/>
                          <a:pt x="41" y="124"/>
                          <a:pt x="36" y="119"/>
                        </a:cubicBezTo>
                        <a:cubicBezTo>
                          <a:pt x="21" y="128"/>
                          <a:pt x="21" y="128"/>
                          <a:pt x="21" y="128"/>
                        </a:cubicBezTo>
                        <a:cubicBezTo>
                          <a:pt x="20" y="129"/>
                          <a:pt x="18" y="129"/>
                          <a:pt x="17" y="127"/>
                        </a:cubicBezTo>
                        <a:cubicBezTo>
                          <a:pt x="8" y="112"/>
                          <a:pt x="8" y="112"/>
                          <a:pt x="8" y="112"/>
                        </a:cubicBezTo>
                        <a:cubicBezTo>
                          <a:pt x="7" y="112"/>
                          <a:pt x="7" y="111"/>
                          <a:pt x="7" y="110"/>
                        </a:cubicBezTo>
                        <a:cubicBezTo>
                          <a:pt x="7" y="109"/>
                          <a:pt x="8" y="109"/>
                          <a:pt x="9" y="108"/>
                        </a:cubicBezTo>
                        <a:cubicBezTo>
                          <a:pt x="23" y="99"/>
                          <a:pt x="23" y="99"/>
                          <a:pt x="23" y="99"/>
                        </a:cubicBezTo>
                        <a:cubicBezTo>
                          <a:pt x="21" y="92"/>
                          <a:pt x="19" y="85"/>
                          <a:pt x="19" y="78"/>
                        </a:cubicBezTo>
                        <a:cubicBezTo>
                          <a:pt x="2" y="75"/>
                          <a:pt x="2" y="75"/>
                          <a:pt x="2" y="75"/>
                        </a:cubicBezTo>
                        <a:cubicBezTo>
                          <a:pt x="1" y="75"/>
                          <a:pt x="0" y="73"/>
                          <a:pt x="0" y="71"/>
                        </a:cubicBezTo>
                        <a:cubicBezTo>
                          <a:pt x="3" y="54"/>
                          <a:pt x="3" y="54"/>
                          <a:pt x="3" y="54"/>
                        </a:cubicBezTo>
                        <a:cubicBezTo>
                          <a:pt x="4" y="53"/>
                          <a:pt x="4" y="53"/>
                          <a:pt x="5" y="52"/>
                        </a:cubicBezTo>
                        <a:cubicBezTo>
                          <a:pt x="5" y="52"/>
                          <a:pt x="6" y="52"/>
                          <a:pt x="7" y="52"/>
                        </a:cubicBezTo>
                        <a:cubicBezTo>
                          <a:pt x="24" y="55"/>
                          <a:pt x="24" y="55"/>
                          <a:pt x="24" y="55"/>
                        </a:cubicBezTo>
                        <a:cubicBezTo>
                          <a:pt x="27" y="49"/>
                          <a:pt x="30" y="43"/>
                          <a:pt x="35" y="37"/>
                        </a:cubicBezTo>
                        <a:cubicBezTo>
                          <a:pt x="26" y="23"/>
                          <a:pt x="26" y="23"/>
                          <a:pt x="26" y="23"/>
                        </a:cubicBezTo>
                        <a:cubicBezTo>
                          <a:pt x="25" y="23"/>
                          <a:pt x="25" y="22"/>
                          <a:pt x="25" y="21"/>
                        </a:cubicBezTo>
                        <a:cubicBezTo>
                          <a:pt x="25" y="20"/>
                          <a:pt x="26" y="20"/>
                          <a:pt x="26" y="19"/>
                        </a:cubicBezTo>
                        <a:cubicBezTo>
                          <a:pt x="41" y="9"/>
                          <a:pt x="41" y="9"/>
                          <a:pt x="41" y="9"/>
                        </a:cubicBezTo>
                        <a:cubicBezTo>
                          <a:pt x="42" y="8"/>
                          <a:pt x="44" y="8"/>
                          <a:pt x="45" y="10"/>
                        </a:cubicBezTo>
                        <a:cubicBezTo>
                          <a:pt x="55" y="24"/>
                          <a:pt x="55" y="24"/>
                          <a:pt x="55" y="24"/>
                        </a:cubicBezTo>
                        <a:cubicBezTo>
                          <a:pt x="62" y="21"/>
                          <a:pt x="70" y="19"/>
                          <a:pt x="78" y="19"/>
                        </a:cubicBezTo>
                        <a:cubicBezTo>
                          <a:pt x="81" y="2"/>
                          <a:pt x="81" y="2"/>
                          <a:pt x="81" y="2"/>
                        </a:cubicBezTo>
                        <a:cubicBezTo>
                          <a:pt x="81" y="1"/>
                          <a:pt x="83" y="0"/>
                          <a:pt x="85" y="0"/>
                        </a:cubicBezTo>
                        <a:cubicBezTo>
                          <a:pt x="102" y="3"/>
                          <a:pt x="102" y="3"/>
                          <a:pt x="102" y="3"/>
                        </a:cubicBezTo>
                        <a:cubicBezTo>
                          <a:pt x="103" y="4"/>
                          <a:pt x="103" y="4"/>
                          <a:pt x="104" y="5"/>
                        </a:cubicBezTo>
                        <a:cubicBezTo>
                          <a:pt x="104" y="5"/>
                          <a:pt x="104" y="6"/>
                          <a:pt x="104" y="7"/>
                        </a:cubicBezTo>
                        <a:cubicBezTo>
                          <a:pt x="101" y="24"/>
                          <a:pt x="101" y="24"/>
                          <a:pt x="101" y="24"/>
                        </a:cubicBezTo>
                        <a:cubicBezTo>
                          <a:pt x="108" y="27"/>
                          <a:pt x="115" y="31"/>
                          <a:pt x="120" y="37"/>
                        </a:cubicBezTo>
                        <a:cubicBezTo>
                          <a:pt x="135" y="28"/>
                          <a:pt x="135" y="28"/>
                          <a:pt x="135" y="28"/>
                        </a:cubicBezTo>
                        <a:cubicBezTo>
                          <a:pt x="136" y="27"/>
                          <a:pt x="138" y="27"/>
                          <a:pt x="139" y="29"/>
                        </a:cubicBezTo>
                        <a:cubicBezTo>
                          <a:pt x="148" y="44"/>
                          <a:pt x="148" y="44"/>
                          <a:pt x="148" y="44"/>
                        </a:cubicBezTo>
                        <a:cubicBezTo>
                          <a:pt x="149" y="44"/>
                          <a:pt x="149" y="45"/>
                          <a:pt x="149" y="46"/>
                        </a:cubicBezTo>
                        <a:cubicBezTo>
                          <a:pt x="149" y="47"/>
                          <a:pt x="148" y="47"/>
                          <a:pt x="147" y="48"/>
                        </a:cubicBezTo>
                        <a:cubicBezTo>
                          <a:pt x="133" y="57"/>
                          <a:pt x="133" y="57"/>
                          <a:pt x="133" y="57"/>
                        </a:cubicBezTo>
                        <a:cubicBezTo>
                          <a:pt x="135" y="64"/>
                          <a:pt x="137" y="71"/>
                          <a:pt x="137" y="78"/>
                        </a:cubicBezTo>
                        <a:cubicBezTo>
                          <a:pt x="154" y="81"/>
                          <a:pt x="154" y="81"/>
                          <a:pt x="154" y="81"/>
                        </a:cubicBezTo>
                        <a:cubicBezTo>
                          <a:pt x="154" y="81"/>
                          <a:pt x="155" y="82"/>
                          <a:pt x="155" y="82"/>
                        </a:cubicBezTo>
                        <a:cubicBezTo>
                          <a:pt x="156" y="83"/>
                          <a:pt x="156" y="84"/>
                          <a:pt x="156" y="85"/>
                        </a:cubicBezTo>
                        <a:cubicBezTo>
                          <a:pt x="152" y="102"/>
                          <a:pt x="152" y="102"/>
                          <a:pt x="152" y="102"/>
                        </a:cubicBezTo>
                        <a:cubicBezTo>
                          <a:pt x="152" y="103"/>
                          <a:pt x="152" y="103"/>
                          <a:pt x="151" y="104"/>
                        </a:cubicBezTo>
                        <a:cubicBezTo>
                          <a:pt x="151" y="104"/>
                          <a:pt x="150" y="104"/>
                          <a:pt x="149" y="104"/>
                        </a:cubicBezTo>
                        <a:cubicBezTo>
                          <a:pt x="132" y="101"/>
                          <a:pt x="132" y="101"/>
                          <a:pt x="132" y="101"/>
                        </a:cubicBezTo>
                        <a:cubicBezTo>
                          <a:pt x="129" y="107"/>
                          <a:pt x="125" y="113"/>
                          <a:pt x="121" y="118"/>
                        </a:cubicBezTo>
                        <a:cubicBezTo>
                          <a:pt x="130" y="133"/>
                          <a:pt x="130" y="133"/>
                          <a:pt x="130" y="133"/>
                        </a:cubicBezTo>
                        <a:cubicBezTo>
                          <a:pt x="131" y="133"/>
                          <a:pt x="131" y="134"/>
                          <a:pt x="131" y="135"/>
                        </a:cubicBezTo>
                        <a:cubicBezTo>
                          <a:pt x="131" y="136"/>
                          <a:pt x="130" y="136"/>
                          <a:pt x="130" y="137"/>
                        </a:cubicBezTo>
                        <a:cubicBezTo>
                          <a:pt x="115" y="147"/>
                          <a:pt x="115" y="147"/>
                          <a:pt x="115" y="147"/>
                        </a:cubicBezTo>
                        <a:cubicBezTo>
                          <a:pt x="114" y="148"/>
                          <a:pt x="112" y="147"/>
                          <a:pt x="111" y="146"/>
                        </a:cubicBezTo>
                        <a:cubicBezTo>
                          <a:pt x="101" y="132"/>
                          <a:pt x="101" y="132"/>
                          <a:pt x="101" y="132"/>
                        </a:cubicBezTo>
                        <a:cubicBezTo>
                          <a:pt x="94" y="135"/>
                          <a:pt x="86" y="137"/>
                          <a:pt x="78" y="137"/>
                        </a:cubicBezTo>
                        <a:cubicBezTo>
                          <a:pt x="75" y="154"/>
                          <a:pt x="75" y="154"/>
                          <a:pt x="75" y="154"/>
                        </a:cubicBezTo>
                        <a:cubicBezTo>
                          <a:pt x="75" y="155"/>
                          <a:pt x="73" y="156"/>
                          <a:pt x="72" y="156"/>
                        </a:cubicBezTo>
                        <a:close/>
                        <a:moveTo>
                          <a:pt x="58" y="147"/>
                        </a:moveTo>
                        <a:cubicBezTo>
                          <a:pt x="70" y="149"/>
                          <a:pt x="70" y="149"/>
                          <a:pt x="70" y="149"/>
                        </a:cubicBezTo>
                        <a:cubicBezTo>
                          <a:pt x="73" y="133"/>
                          <a:pt x="73" y="133"/>
                          <a:pt x="73" y="133"/>
                        </a:cubicBezTo>
                        <a:cubicBezTo>
                          <a:pt x="73" y="132"/>
                          <a:pt x="74" y="131"/>
                          <a:pt x="76" y="131"/>
                        </a:cubicBezTo>
                        <a:cubicBezTo>
                          <a:pt x="76" y="131"/>
                          <a:pt x="76" y="131"/>
                          <a:pt x="76" y="131"/>
                        </a:cubicBezTo>
                        <a:cubicBezTo>
                          <a:pt x="85" y="131"/>
                          <a:pt x="93" y="129"/>
                          <a:pt x="101" y="125"/>
                        </a:cubicBezTo>
                        <a:cubicBezTo>
                          <a:pt x="102" y="125"/>
                          <a:pt x="104" y="125"/>
                          <a:pt x="105" y="126"/>
                        </a:cubicBezTo>
                        <a:cubicBezTo>
                          <a:pt x="114" y="140"/>
                          <a:pt x="114" y="140"/>
                          <a:pt x="114" y="140"/>
                        </a:cubicBezTo>
                        <a:cubicBezTo>
                          <a:pt x="124" y="134"/>
                          <a:pt x="124" y="134"/>
                          <a:pt x="124" y="134"/>
                        </a:cubicBezTo>
                        <a:cubicBezTo>
                          <a:pt x="114" y="120"/>
                          <a:pt x="114" y="120"/>
                          <a:pt x="114" y="120"/>
                        </a:cubicBezTo>
                        <a:cubicBezTo>
                          <a:pt x="113" y="119"/>
                          <a:pt x="113" y="117"/>
                          <a:pt x="115" y="116"/>
                        </a:cubicBezTo>
                        <a:cubicBezTo>
                          <a:pt x="120" y="110"/>
                          <a:pt x="125" y="104"/>
                          <a:pt x="127" y="96"/>
                        </a:cubicBezTo>
                        <a:cubicBezTo>
                          <a:pt x="128" y="95"/>
                          <a:pt x="129" y="94"/>
                          <a:pt x="131" y="94"/>
                        </a:cubicBezTo>
                        <a:cubicBezTo>
                          <a:pt x="147" y="98"/>
                          <a:pt x="147" y="98"/>
                          <a:pt x="147" y="98"/>
                        </a:cubicBezTo>
                        <a:cubicBezTo>
                          <a:pt x="149" y="86"/>
                          <a:pt x="149" y="86"/>
                          <a:pt x="149" y="86"/>
                        </a:cubicBezTo>
                        <a:cubicBezTo>
                          <a:pt x="133" y="83"/>
                          <a:pt x="133" y="83"/>
                          <a:pt x="133" y="83"/>
                        </a:cubicBezTo>
                        <a:cubicBezTo>
                          <a:pt x="132" y="83"/>
                          <a:pt x="131" y="81"/>
                          <a:pt x="131" y="80"/>
                        </a:cubicBezTo>
                        <a:cubicBezTo>
                          <a:pt x="131" y="72"/>
                          <a:pt x="129" y="64"/>
                          <a:pt x="126" y="57"/>
                        </a:cubicBezTo>
                        <a:cubicBezTo>
                          <a:pt x="126" y="56"/>
                          <a:pt x="126" y="54"/>
                          <a:pt x="127" y="53"/>
                        </a:cubicBezTo>
                        <a:cubicBezTo>
                          <a:pt x="142" y="44"/>
                          <a:pt x="142" y="44"/>
                          <a:pt x="142" y="44"/>
                        </a:cubicBezTo>
                        <a:cubicBezTo>
                          <a:pt x="135" y="34"/>
                          <a:pt x="135" y="34"/>
                          <a:pt x="135" y="34"/>
                        </a:cubicBezTo>
                        <a:cubicBezTo>
                          <a:pt x="121" y="43"/>
                          <a:pt x="121" y="43"/>
                          <a:pt x="121" y="43"/>
                        </a:cubicBezTo>
                        <a:cubicBezTo>
                          <a:pt x="120" y="44"/>
                          <a:pt x="118" y="44"/>
                          <a:pt x="117" y="43"/>
                        </a:cubicBezTo>
                        <a:cubicBezTo>
                          <a:pt x="112" y="36"/>
                          <a:pt x="104" y="32"/>
                          <a:pt x="96" y="29"/>
                        </a:cubicBezTo>
                        <a:cubicBezTo>
                          <a:pt x="95" y="28"/>
                          <a:pt x="94" y="27"/>
                          <a:pt x="94" y="25"/>
                        </a:cubicBezTo>
                        <a:cubicBezTo>
                          <a:pt x="98" y="9"/>
                          <a:pt x="98" y="9"/>
                          <a:pt x="98" y="9"/>
                        </a:cubicBezTo>
                        <a:cubicBezTo>
                          <a:pt x="86" y="6"/>
                          <a:pt x="86" y="6"/>
                          <a:pt x="86" y="6"/>
                        </a:cubicBezTo>
                        <a:cubicBezTo>
                          <a:pt x="83" y="23"/>
                          <a:pt x="83" y="23"/>
                          <a:pt x="83" y="23"/>
                        </a:cubicBezTo>
                        <a:cubicBezTo>
                          <a:pt x="83" y="24"/>
                          <a:pt x="82" y="25"/>
                          <a:pt x="80" y="25"/>
                        </a:cubicBezTo>
                        <a:cubicBezTo>
                          <a:pt x="71" y="25"/>
                          <a:pt x="63" y="27"/>
                          <a:pt x="55" y="31"/>
                        </a:cubicBezTo>
                        <a:cubicBezTo>
                          <a:pt x="54" y="31"/>
                          <a:pt x="52" y="31"/>
                          <a:pt x="51" y="30"/>
                        </a:cubicBezTo>
                        <a:cubicBezTo>
                          <a:pt x="42" y="16"/>
                          <a:pt x="42" y="16"/>
                          <a:pt x="42" y="16"/>
                        </a:cubicBezTo>
                        <a:cubicBezTo>
                          <a:pt x="32" y="22"/>
                          <a:pt x="32" y="22"/>
                          <a:pt x="32" y="22"/>
                        </a:cubicBezTo>
                        <a:cubicBezTo>
                          <a:pt x="42" y="36"/>
                          <a:pt x="42" y="36"/>
                          <a:pt x="42" y="36"/>
                        </a:cubicBezTo>
                        <a:cubicBezTo>
                          <a:pt x="43" y="37"/>
                          <a:pt x="42" y="39"/>
                          <a:pt x="41" y="40"/>
                        </a:cubicBezTo>
                        <a:cubicBezTo>
                          <a:pt x="36" y="46"/>
                          <a:pt x="31" y="52"/>
                          <a:pt x="29" y="60"/>
                        </a:cubicBezTo>
                        <a:cubicBezTo>
                          <a:pt x="28" y="61"/>
                          <a:pt x="27" y="62"/>
                          <a:pt x="25" y="61"/>
                        </a:cubicBezTo>
                        <a:cubicBezTo>
                          <a:pt x="9" y="58"/>
                          <a:pt x="9" y="58"/>
                          <a:pt x="9" y="58"/>
                        </a:cubicBezTo>
                        <a:cubicBezTo>
                          <a:pt x="6" y="70"/>
                          <a:pt x="6" y="70"/>
                          <a:pt x="6" y="70"/>
                        </a:cubicBezTo>
                        <a:cubicBezTo>
                          <a:pt x="23" y="73"/>
                          <a:pt x="23" y="73"/>
                          <a:pt x="23" y="73"/>
                        </a:cubicBezTo>
                        <a:cubicBezTo>
                          <a:pt x="24" y="73"/>
                          <a:pt x="25" y="74"/>
                          <a:pt x="25" y="76"/>
                        </a:cubicBezTo>
                        <a:cubicBezTo>
                          <a:pt x="25" y="84"/>
                          <a:pt x="26" y="92"/>
                          <a:pt x="30" y="99"/>
                        </a:cubicBezTo>
                        <a:cubicBezTo>
                          <a:pt x="30" y="100"/>
                          <a:pt x="30" y="102"/>
                          <a:pt x="28" y="103"/>
                        </a:cubicBezTo>
                        <a:cubicBezTo>
                          <a:pt x="14" y="112"/>
                          <a:pt x="14" y="112"/>
                          <a:pt x="14" y="112"/>
                        </a:cubicBezTo>
                        <a:cubicBezTo>
                          <a:pt x="21" y="121"/>
                          <a:pt x="21" y="121"/>
                          <a:pt x="21" y="121"/>
                        </a:cubicBezTo>
                        <a:cubicBezTo>
                          <a:pt x="35" y="112"/>
                          <a:pt x="35" y="112"/>
                          <a:pt x="35" y="112"/>
                        </a:cubicBezTo>
                        <a:cubicBezTo>
                          <a:pt x="36" y="112"/>
                          <a:pt x="38" y="112"/>
                          <a:pt x="39" y="113"/>
                        </a:cubicBezTo>
                        <a:cubicBezTo>
                          <a:pt x="44" y="119"/>
                          <a:pt x="52" y="124"/>
                          <a:pt x="60" y="127"/>
                        </a:cubicBezTo>
                        <a:cubicBezTo>
                          <a:pt x="61" y="128"/>
                          <a:pt x="62" y="129"/>
                          <a:pt x="61" y="131"/>
                        </a:cubicBezTo>
                        <a:lnTo>
                          <a:pt x="58"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sp>
                <p:nvSpPr>
                  <p:cNvPr id="343" name="Freeform 479">
                    <a:extLst>
                      <a:ext uri="{FF2B5EF4-FFF2-40B4-BE49-F238E27FC236}">
                        <a16:creationId xmlns:a16="http://schemas.microsoft.com/office/drawing/2014/main" id="{A930043B-7929-4927-9FCA-0B7BCB7211B0}"/>
                      </a:ext>
                    </a:extLst>
                  </p:cNvPr>
                  <p:cNvSpPr>
                    <a:spLocks noEditPoints="1"/>
                  </p:cNvSpPr>
                  <p:nvPr/>
                </p:nvSpPr>
                <p:spPr bwMode="auto">
                  <a:xfrm>
                    <a:off x="6689726" y="5491163"/>
                    <a:ext cx="168275" cy="169863"/>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6 h 62"/>
                      <a:gd name="T12" fmla="*/ 6 w 62"/>
                      <a:gd name="T13" fmla="*/ 31 h 62"/>
                      <a:gd name="T14" fmla="*/ 31 w 62"/>
                      <a:gd name="T15" fmla="*/ 56 h 62"/>
                      <a:gd name="T16" fmla="*/ 56 w 62"/>
                      <a:gd name="T17" fmla="*/ 31 h 62"/>
                      <a:gd name="T18" fmla="*/ 31 w 62"/>
                      <a:gd name="T19"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6"/>
                        </a:moveTo>
                        <a:cubicBezTo>
                          <a:pt x="17" y="6"/>
                          <a:pt x="6" y="17"/>
                          <a:pt x="6" y="31"/>
                        </a:cubicBezTo>
                        <a:cubicBezTo>
                          <a:pt x="6" y="45"/>
                          <a:pt x="17" y="56"/>
                          <a:pt x="31" y="56"/>
                        </a:cubicBezTo>
                        <a:cubicBezTo>
                          <a:pt x="44" y="56"/>
                          <a:pt x="56" y="45"/>
                          <a:pt x="56" y="31"/>
                        </a:cubicBezTo>
                        <a:cubicBezTo>
                          <a:pt x="56" y="17"/>
                          <a:pt x="44"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D1D1B"/>
                      </a:solidFill>
                      <a:effectLst/>
                      <a:uLnTx/>
                      <a:uFillTx/>
                      <a:latin typeface="Segoe UI"/>
                      <a:ea typeface="+mn-ea"/>
                      <a:cs typeface="+mn-cs"/>
                    </a:endParaRPr>
                  </a:p>
                </p:txBody>
              </p:sp>
            </p:grpSp>
          </p:grpSp>
          <p:sp>
            <p:nvSpPr>
              <p:cNvPr id="344" name="TextBox 343">
                <a:extLst>
                  <a:ext uri="{FF2B5EF4-FFF2-40B4-BE49-F238E27FC236}">
                    <a16:creationId xmlns:a16="http://schemas.microsoft.com/office/drawing/2014/main" id="{6E2794F8-A9D2-4EF7-979A-82E43D55918E}"/>
                  </a:ext>
                </a:extLst>
              </p:cNvPr>
              <p:cNvSpPr txBox="1"/>
              <p:nvPr/>
            </p:nvSpPr>
            <p:spPr>
              <a:xfrm>
                <a:off x="2313162" y="3762084"/>
                <a:ext cx="1182319"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1DAB9E"/>
                    </a:solidFill>
                    <a:effectLst/>
                    <a:uLnTx/>
                    <a:uFillTx/>
                    <a:latin typeface="Segoe UI Semibold" panose="020B0702040204020203" pitchFamily="34" charset="0"/>
                    <a:ea typeface="+mn-ea"/>
                    <a:cs typeface="Segoe UI Semibold" panose="020B0702040204020203" pitchFamily="34" charset="0"/>
                  </a:rPr>
                  <a:t>Offerings</a:t>
                </a:r>
                <a:endParaRPr kumimoji="0" lang="en-IN" sz="1800" b="0" i="0" u="none" strike="noStrike" kern="0" cap="none" spc="0" normalizeH="0" baseline="0" noProof="0" dirty="0">
                  <a:ln>
                    <a:noFill/>
                  </a:ln>
                  <a:solidFill>
                    <a:srgbClr val="1DAB9E"/>
                  </a:solidFill>
                  <a:effectLst/>
                  <a:uLnTx/>
                  <a:uFillTx/>
                  <a:latin typeface="Segoe UI Semibold" panose="020B0702040204020203" pitchFamily="34" charset="0"/>
                  <a:ea typeface="+mn-ea"/>
                  <a:cs typeface="Segoe UI Semibold" panose="020B0702040204020203" pitchFamily="34" charset="0"/>
                </a:endParaRPr>
              </a:p>
            </p:txBody>
          </p:sp>
        </p:grpSp>
      </p:grpSp>
      <p:sp>
        <p:nvSpPr>
          <p:cNvPr id="39" name="Rectangle 38">
            <a:extLst>
              <a:ext uri="{FF2B5EF4-FFF2-40B4-BE49-F238E27FC236}">
                <a16:creationId xmlns:a16="http://schemas.microsoft.com/office/drawing/2014/main" id="{432E2378-FD24-4DF9-ADD6-909C8EFEAC12}"/>
              </a:ext>
            </a:extLst>
          </p:cNvPr>
          <p:cNvSpPr/>
          <p:nvPr/>
        </p:nvSpPr>
        <p:spPr>
          <a:xfrm>
            <a:off x="462679" y="1370321"/>
            <a:ext cx="5069904" cy="4993534"/>
          </a:xfrm>
          <a:prstGeom prst="rect">
            <a:avLst/>
          </a:prstGeom>
          <a:noFill/>
          <a:ln>
            <a:solidFill>
              <a:srgbClr val="1DAB9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44" name="Picture 243">
            <a:extLst>
              <a:ext uri="{FF2B5EF4-FFF2-40B4-BE49-F238E27FC236}">
                <a16:creationId xmlns:a16="http://schemas.microsoft.com/office/drawing/2014/main" id="{3786F205-0E12-49D2-B745-3A6ACFA810A6}"/>
              </a:ext>
            </a:extLst>
          </p:cNvPr>
          <p:cNvPicPr>
            <a:picLocks noChangeAspect="1"/>
          </p:cNvPicPr>
          <p:nvPr/>
        </p:nvPicPr>
        <p:blipFill>
          <a:blip r:embed="rId3"/>
          <a:stretch>
            <a:fillRect/>
          </a:stretch>
        </p:blipFill>
        <p:spPr>
          <a:xfrm>
            <a:off x="6909363" y="3705786"/>
            <a:ext cx="3729482" cy="2744528"/>
          </a:xfrm>
          <a:prstGeom prst="rect">
            <a:avLst/>
          </a:prstGeom>
        </p:spPr>
      </p:pic>
    </p:spTree>
    <p:extLst>
      <p:ext uri="{BB962C8B-B14F-4D97-AF65-F5344CB8AC3E}">
        <p14:creationId xmlns:p14="http://schemas.microsoft.com/office/powerpoint/2010/main" val="341603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20639D2-5862-4FBF-BC7F-7BA6B1DF7CF9}"/>
              </a:ext>
            </a:extLst>
          </p:cNvPr>
          <p:cNvSpPr/>
          <p:nvPr/>
        </p:nvSpPr>
        <p:spPr>
          <a:xfrm>
            <a:off x="812800" y="1615440"/>
            <a:ext cx="2753360" cy="701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Planning and Assessment </a:t>
            </a:r>
          </a:p>
        </p:txBody>
      </p:sp>
      <p:sp>
        <p:nvSpPr>
          <p:cNvPr id="2" name="Title 1">
            <a:extLst>
              <a:ext uri="{FF2B5EF4-FFF2-40B4-BE49-F238E27FC236}">
                <a16:creationId xmlns:a16="http://schemas.microsoft.com/office/drawing/2014/main" id="{5D9B7FEA-1E28-48FE-97C4-1D5AA3BF004E}"/>
              </a:ext>
            </a:extLst>
          </p:cNvPr>
          <p:cNvSpPr>
            <a:spLocks noGrp="1"/>
          </p:cNvSpPr>
          <p:nvPr>
            <p:ph type="title"/>
          </p:nvPr>
        </p:nvSpPr>
        <p:spPr>
          <a:xfrm>
            <a:off x="583719" y="346867"/>
            <a:ext cx="10982522" cy="387798"/>
          </a:xfrm>
        </p:spPr>
        <p:txBody>
          <a:bodyPr/>
          <a:lstStyle/>
          <a:p>
            <a:r>
              <a:rPr lang="en-US" dirty="0"/>
              <a:t>Our Accelerators for a Migration Program</a:t>
            </a:r>
            <a:endParaRPr lang="en-IN" dirty="0"/>
          </a:p>
        </p:txBody>
      </p:sp>
      <p:sp>
        <p:nvSpPr>
          <p:cNvPr id="3" name="Rectangle 2">
            <a:extLst>
              <a:ext uri="{FF2B5EF4-FFF2-40B4-BE49-F238E27FC236}">
                <a16:creationId xmlns:a16="http://schemas.microsoft.com/office/drawing/2014/main" id="{4B53C25F-0A93-475E-AE89-CFAF04524045}"/>
              </a:ext>
            </a:extLst>
          </p:cNvPr>
          <p:cNvSpPr/>
          <p:nvPr/>
        </p:nvSpPr>
        <p:spPr>
          <a:xfrm>
            <a:off x="808383" y="1603513"/>
            <a:ext cx="2743200" cy="324678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b="1" dirty="0">
              <a:solidFill>
                <a:srgbClr val="0070C0"/>
              </a:solidFill>
            </a:endParaRPr>
          </a:p>
        </p:txBody>
      </p:sp>
      <p:sp>
        <p:nvSpPr>
          <p:cNvPr id="4" name="Rectangle 3">
            <a:extLst>
              <a:ext uri="{FF2B5EF4-FFF2-40B4-BE49-F238E27FC236}">
                <a16:creationId xmlns:a16="http://schemas.microsoft.com/office/drawing/2014/main" id="{8C1D287B-AF04-4B0F-937D-74C31BA499B9}"/>
              </a:ext>
            </a:extLst>
          </p:cNvPr>
          <p:cNvSpPr/>
          <p:nvPr/>
        </p:nvSpPr>
        <p:spPr>
          <a:xfrm>
            <a:off x="4801385" y="1603512"/>
            <a:ext cx="2743200" cy="324678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IN" b="1" dirty="0">
              <a:solidFill>
                <a:srgbClr val="0070C0"/>
              </a:solidFill>
            </a:endParaRPr>
          </a:p>
        </p:txBody>
      </p:sp>
      <p:sp>
        <p:nvSpPr>
          <p:cNvPr id="5" name="Rectangle 4">
            <a:extLst>
              <a:ext uri="{FF2B5EF4-FFF2-40B4-BE49-F238E27FC236}">
                <a16:creationId xmlns:a16="http://schemas.microsoft.com/office/drawing/2014/main" id="{A15C20B8-04B4-4D2B-B6F7-3E881E1EF71E}"/>
              </a:ext>
            </a:extLst>
          </p:cNvPr>
          <p:cNvSpPr/>
          <p:nvPr/>
        </p:nvSpPr>
        <p:spPr>
          <a:xfrm>
            <a:off x="8672408" y="1603512"/>
            <a:ext cx="2743200" cy="3246783"/>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
        <p:nvSpPr>
          <p:cNvPr id="6" name="Rectangle 5">
            <a:extLst>
              <a:ext uri="{FF2B5EF4-FFF2-40B4-BE49-F238E27FC236}">
                <a16:creationId xmlns:a16="http://schemas.microsoft.com/office/drawing/2014/main" id="{19D8F5E3-8721-4ADB-B4CF-B261A1041CFA}"/>
              </a:ext>
            </a:extLst>
          </p:cNvPr>
          <p:cNvSpPr/>
          <p:nvPr/>
        </p:nvSpPr>
        <p:spPr>
          <a:xfrm>
            <a:off x="8733368" y="2385397"/>
            <a:ext cx="2635672" cy="2031325"/>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accent4">
                    <a:lumMod val="75000"/>
                    <a:lumOff val="25000"/>
                  </a:schemeClr>
                </a:solidFill>
              </a:rPr>
              <a:t>API proxy code migration and refactoring</a:t>
            </a:r>
          </a:p>
          <a:p>
            <a:pPr marL="285750" indent="-285750">
              <a:buFont typeface="Arial" panose="020B0604020202020204" pitchFamily="34" charset="0"/>
              <a:buChar char="•"/>
            </a:pPr>
            <a:r>
              <a:rPr lang="en-US" sz="1400" dirty="0">
                <a:solidFill>
                  <a:schemeClr val="accent4">
                    <a:lumMod val="75000"/>
                    <a:lumOff val="25000"/>
                  </a:schemeClr>
                </a:solidFill>
              </a:rPr>
              <a:t>Related API configuration such as KVMs, target servers, and runtime configuration such as token</a:t>
            </a:r>
          </a:p>
          <a:p>
            <a:pPr marL="285750" indent="-285750">
              <a:buFont typeface="Arial" panose="020B0604020202020204" pitchFamily="34" charset="0"/>
              <a:buChar char="•"/>
            </a:pPr>
            <a:r>
              <a:rPr lang="en-US" sz="1400" dirty="0">
                <a:solidFill>
                  <a:schemeClr val="accent4">
                    <a:lumMod val="75000"/>
                    <a:lumOff val="25000"/>
                  </a:schemeClr>
                </a:solidFill>
              </a:rPr>
              <a:t>API publishing components such as API products, apps, API keys</a:t>
            </a:r>
          </a:p>
        </p:txBody>
      </p:sp>
      <p:sp>
        <p:nvSpPr>
          <p:cNvPr id="7" name="Rectangle 6">
            <a:extLst>
              <a:ext uri="{FF2B5EF4-FFF2-40B4-BE49-F238E27FC236}">
                <a16:creationId xmlns:a16="http://schemas.microsoft.com/office/drawing/2014/main" id="{70E28C95-28AB-482C-B836-EE2EC268F590}"/>
              </a:ext>
            </a:extLst>
          </p:cNvPr>
          <p:cNvSpPr/>
          <p:nvPr/>
        </p:nvSpPr>
        <p:spPr>
          <a:xfrm>
            <a:off x="914400" y="2385397"/>
            <a:ext cx="2621280" cy="2462213"/>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accent4">
                    <a:lumMod val="75000"/>
                    <a:lumOff val="25000"/>
                  </a:schemeClr>
                </a:solidFill>
              </a:rPr>
              <a:t>Assessment of current platform</a:t>
            </a:r>
          </a:p>
          <a:p>
            <a:pPr marL="285750" indent="-285750">
              <a:buFont typeface="Arial" panose="020B0604020202020204" pitchFamily="34" charset="0"/>
              <a:buChar char="•"/>
            </a:pPr>
            <a:r>
              <a:rPr lang="en-US" sz="1400" dirty="0">
                <a:solidFill>
                  <a:schemeClr val="accent4">
                    <a:lumMod val="75000"/>
                    <a:lumOff val="25000"/>
                  </a:schemeClr>
                </a:solidFill>
              </a:rPr>
              <a:t>Target state topology and architecture</a:t>
            </a:r>
          </a:p>
          <a:p>
            <a:pPr marL="285750" indent="-285750">
              <a:buFont typeface="Arial" panose="020B0604020202020204" pitchFamily="34" charset="0"/>
              <a:buChar char="•"/>
            </a:pPr>
            <a:r>
              <a:rPr lang="en-US" sz="1400" dirty="0">
                <a:solidFill>
                  <a:schemeClr val="accent4">
                    <a:lumMod val="75000"/>
                    <a:lumOff val="25000"/>
                  </a:schemeClr>
                </a:solidFill>
              </a:rPr>
              <a:t>Cutover strategy</a:t>
            </a:r>
          </a:p>
          <a:p>
            <a:pPr marL="285750" indent="-285750">
              <a:buFont typeface="Arial" panose="020B0604020202020204" pitchFamily="34" charset="0"/>
              <a:buChar char="•"/>
            </a:pPr>
            <a:r>
              <a:rPr lang="en-US" sz="1400" dirty="0">
                <a:solidFill>
                  <a:schemeClr val="accent4">
                    <a:lumMod val="75000"/>
                    <a:lumOff val="25000"/>
                  </a:schemeClr>
                </a:solidFill>
              </a:rPr>
              <a:t>Re-alignment of strategy from GCP Cloud perspective, such as compliance verification of platform, network communications, etc.</a:t>
            </a:r>
            <a:endParaRPr lang="en-IN" sz="1400" dirty="0">
              <a:solidFill>
                <a:schemeClr val="accent4">
                  <a:lumMod val="75000"/>
                  <a:lumOff val="25000"/>
                </a:schemeClr>
              </a:solidFill>
            </a:endParaRPr>
          </a:p>
        </p:txBody>
      </p:sp>
      <p:sp>
        <p:nvSpPr>
          <p:cNvPr id="8" name="Rectangle 7">
            <a:extLst>
              <a:ext uri="{FF2B5EF4-FFF2-40B4-BE49-F238E27FC236}">
                <a16:creationId xmlns:a16="http://schemas.microsoft.com/office/drawing/2014/main" id="{2931BBEB-F57D-44D0-8C28-AD860309C9FC}"/>
              </a:ext>
            </a:extLst>
          </p:cNvPr>
          <p:cNvSpPr/>
          <p:nvPr/>
        </p:nvSpPr>
        <p:spPr>
          <a:xfrm>
            <a:off x="4882663" y="2385397"/>
            <a:ext cx="2615417" cy="2031325"/>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accent4">
                    <a:lumMod val="75000"/>
                    <a:lumOff val="25000"/>
                  </a:schemeClr>
                </a:solidFill>
              </a:rPr>
              <a:t>Setup and configuration of customer VPCs on GCP for Apigee X</a:t>
            </a:r>
          </a:p>
          <a:p>
            <a:pPr marL="285750" indent="-285750">
              <a:buFont typeface="Arial" panose="020B0604020202020204" pitchFamily="34" charset="0"/>
              <a:buChar char="•"/>
            </a:pPr>
            <a:r>
              <a:rPr lang="en-US" sz="1400" dirty="0">
                <a:solidFill>
                  <a:schemeClr val="accent4">
                    <a:lumMod val="75000"/>
                    <a:lumOff val="25000"/>
                  </a:schemeClr>
                </a:solidFill>
              </a:rPr>
              <a:t>Installation and configuration of Apigee Hybrid as applicable</a:t>
            </a:r>
          </a:p>
          <a:p>
            <a:pPr marL="285750" indent="-285750">
              <a:buFont typeface="Arial" panose="020B0604020202020204" pitchFamily="34" charset="0"/>
              <a:buChar char="•"/>
            </a:pPr>
            <a:r>
              <a:rPr lang="en-US" sz="1400" dirty="0">
                <a:solidFill>
                  <a:schemeClr val="accent4">
                    <a:lumMod val="75000"/>
                    <a:lumOff val="25000"/>
                  </a:schemeClr>
                </a:solidFill>
              </a:rPr>
              <a:t>Updating installation scripts, health-check monitor, etc.</a:t>
            </a:r>
            <a:endParaRPr lang="en-IN" sz="1400" dirty="0">
              <a:solidFill>
                <a:schemeClr val="accent4">
                  <a:lumMod val="75000"/>
                  <a:lumOff val="25000"/>
                </a:schemeClr>
              </a:solidFill>
            </a:endParaRPr>
          </a:p>
        </p:txBody>
      </p:sp>
      <p:sp>
        <p:nvSpPr>
          <p:cNvPr id="9" name="Plus Sign 8">
            <a:extLst>
              <a:ext uri="{FF2B5EF4-FFF2-40B4-BE49-F238E27FC236}">
                <a16:creationId xmlns:a16="http://schemas.microsoft.com/office/drawing/2014/main" id="{83FDFBBF-92FE-4DF9-B215-66E01D11BC02}"/>
              </a:ext>
            </a:extLst>
          </p:cNvPr>
          <p:cNvSpPr/>
          <p:nvPr/>
        </p:nvSpPr>
        <p:spPr>
          <a:xfrm>
            <a:off x="3898900" y="2971800"/>
            <a:ext cx="482600" cy="457200"/>
          </a:xfrm>
          <a:prstGeom prst="mathPlus">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Plus Sign 9">
            <a:extLst>
              <a:ext uri="{FF2B5EF4-FFF2-40B4-BE49-F238E27FC236}">
                <a16:creationId xmlns:a16="http://schemas.microsoft.com/office/drawing/2014/main" id="{BD216B52-5151-434E-B3C4-697BF17F2674}"/>
              </a:ext>
            </a:extLst>
          </p:cNvPr>
          <p:cNvSpPr/>
          <p:nvPr/>
        </p:nvSpPr>
        <p:spPr>
          <a:xfrm>
            <a:off x="7904208" y="2998303"/>
            <a:ext cx="482600" cy="457200"/>
          </a:xfrm>
          <a:prstGeom prst="mathPlus">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6361ABD0-AB90-435B-9EB5-0F941221ED03}"/>
              </a:ext>
            </a:extLst>
          </p:cNvPr>
          <p:cNvSpPr txBox="1"/>
          <p:nvPr/>
        </p:nvSpPr>
        <p:spPr>
          <a:xfrm>
            <a:off x="636337" y="5048861"/>
            <a:ext cx="10919325" cy="922794"/>
          </a:xfrm>
          <a:prstGeom prst="rect">
            <a:avLst/>
          </a:prstGeom>
          <a:ln>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200" dirty="0"/>
          </a:p>
        </p:txBody>
      </p:sp>
      <p:sp>
        <p:nvSpPr>
          <p:cNvPr id="12" name="TextBox 11">
            <a:extLst>
              <a:ext uri="{FF2B5EF4-FFF2-40B4-BE49-F238E27FC236}">
                <a16:creationId xmlns:a16="http://schemas.microsoft.com/office/drawing/2014/main" id="{B4419948-ADF2-418B-908C-6B458624DE53}"/>
              </a:ext>
            </a:extLst>
          </p:cNvPr>
          <p:cNvSpPr txBox="1"/>
          <p:nvPr/>
        </p:nvSpPr>
        <p:spPr>
          <a:xfrm>
            <a:off x="826888" y="5187093"/>
            <a:ext cx="6754709" cy="646331"/>
          </a:xfrm>
          <a:prstGeom prst="rect">
            <a:avLst/>
          </a:prstGeom>
          <a:solidFill>
            <a:schemeClr val="accent1"/>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200" dirty="0">
                <a:solidFill>
                  <a:schemeClr val="bg1"/>
                </a:solidFill>
              </a:rPr>
              <a:t>Migration assessment framework</a:t>
            </a:r>
            <a:endParaRPr lang="en-IN" sz="1200" dirty="0">
              <a:solidFill>
                <a:schemeClr val="bg1"/>
              </a:solidFill>
            </a:endParaRPr>
          </a:p>
          <a:p>
            <a:pPr marL="285750" indent="-285750">
              <a:buFont typeface="Arial" panose="020B0604020202020204" pitchFamily="34" charset="0"/>
              <a:buChar char="•"/>
            </a:pPr>
            <a:r>
              <a:rPr lang="en-US" sz="1200" dirty="0">
                <a:solidFill>
                  <a:schemeClr val="bg1"/>
                </a:solidFill>
              </a:rPr>
              <a:t>P</a:t>
            </a:r>
            <a:r>
              <a:rPr lang="en-IN" sz="1200" dirty="0" err="1">
                <a:solidFill>
                  <a:schemeClr val="bg1"/>
                </a:solidFill>
              </a:rPr>
              <a:t>oV</a:t>
            </a:r>
            <a:r>
              <a:rPr lang="en-IN" sz="1200" dirty="0">
                <a:solidFill>
                  <a:schemeClr val="bg1"/>
                </a:solidFill>
              </a:rPr>
              <a:t> on cutover strategy</a:t>
            </a:r>
          </a:p>
          <a:p>
            <a:pPr marL="285750" indent="-285750">
              <a:buFont typeface="Arial" panose="020B0604020202020204" pitchFamily="34" charset="0"/>
              <a:buChar char="•"/>
            </a:pPr>
            <a:r>
              <a:rPr lang="en-US" sz="1200" dirty="0">
                <a:solidFill>
                  <a:schemeClr val="bg1"/>
                </a:solidFill>
              </a:rPr>
              <a:t>R</a:t>
            </a:r>
            <a:r>
              <a:rPr lang="en-IN" sz="1200" dirty="0" err="1">
                <a:solidFill>
                  <a:schemeClr val="bg1"/>
                </a:solidFill>
              </a:rPr>
              <a:t>eference</a:t>
            </a:r>
            <a:r>
              <a:rPr lang="en-IN" sz="1200" dirty="0">
                <a:solidFill>
                  <a:schemeClr val="bg1"/>
                </a:solidFill>
              </a:rPr>
              <a:t> target topology with network components to align with customer landscape</a:t>
            </a:r>
            <a:endParaRPr lang="en-US" sz="1200" dirty="0">
              <a:solidFill>
                <a:schemeClr val="bg1"/>
              </a:solidFill>
            </a:endParaRPr>
          </a:p>
        </p:txBody>
      </p:sp>
      <p:sp>
        <p:nvSpPr>
          <p:cNvPr id="14" name="TextBox 13">
            <a:extLst>
              <a:ext uri="{FF2B5EF4-FFF2-40B4-BE49-F238E27FC236}">
                <a16:creationId xmlns:a16="http://schemas.microsoft.com/office/drawing/2014/main" id="{6E899AB9-2A32-47F3-BE8E-9C6485C568FE}"/>
              </a:ext>
            </a:extLst>
          </p:cNvPr>
          <p:cNvSpPr txBox="1"/>
          <p:nvPr/>
        </p:nvSpPr>
        <p:spPr>
          <a:xfrm>
            <a:off x="8656320" y="5187093"/>
            <a:ext cx="2753360" cy="644747"/>
          </a:xfrm>
          <a:prstGeom prst="rect">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marL="285750" indent="-285750">
              <a:buFont typeface="Arial" panose="020B0604020202020204" pitchFamily="34" charset="0"/>
              <a:buChar char="•"/>
            </a:pPr>
            <a:endParaRPr lang="en-US" sz="1400" dirty="0">
              <a:solidFill>
                <a:schemeClr val="bg1"/>
              </a:solidFill>
            </a:endParaRPr>
          </a:p>
        </p:txBody>
      </p:sp>
      <p:sp>
        <p:nvSpPr>
          <p:cNvPr id="15" name="Rectangle 14">
            <a:extLst>
              <a:ext uri="{FF2B5EF4-FFF2-40B4-BE49-F238E27FC236}">
                <a16:creationId xmlns:a16="http://schemas.microsoft.com/office/drawing/2014/main" id="{5D056E38-4367-4986-9994-CAF9A6FD859E}"/>
              </a:ext>
            </a:extLst>
          </p:cNvPr>
          <p:cNvSpPr/>
          <p:nvPr/>
        </p:nvSpPr>
        <p:spPr>
          <a:xfrm>
            <a:off x="4805680" y="1615440"/>
            <a:ext cx="2753360" cy="701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Installation </a:t>
            </a:r>
          </a:p>
        </p:txBody>
      </p:sp>
      <p:sp>
        <p:nvSpPr>
          <p:cNvPr id="17" name="Rectangle 16">
            <a:extLst>
              <a:ext uri="{FF2B5EF4-FFF2-40B4-BE49-F238E27FC236}">
                <a16:creationId xmlns:a16="http://schemas.microsoft.com/office/drawing/2014/main" id="{BE5655C3-ED2C-4F28-AD5D-3EF0771F14FF}"/>
              </a:ext>
            </a:extLst>
          </p:cNvPr>
          <p:cNvSpPr/>
          <p:nvPr/>
        </p:nvSpPr>
        <p:spPr>
          <a:xfrm>
            <a:off x="8676640" y="1615440"/>
            <a:ext cx="2753360" cy="701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Code and Configuration</a:t>
            </a:r>
          </a:p>
        </p:txBody>
      </p:sp>
      <p:sp>
        <p:nvSpPr>
          <p:cNvPr id="13" name="Rectangle 12">
            <a:extLst>
              <a:ext uri="{FF2B5EF4-FFF2-40B4-BE49-F238E27FC236}">
                <a16:creationId xmlns:a16="http://schemas.microsoft.com/office/drawing/2014/main" id="{73A008FA-1897-400D-BDDC-58821F06F52E}"/>
              </a:ext>
            </a:extLst>
          </p:cNvPr>
          <p:cNvSpPr/>
          <p:nvPr/>
        </p:nvSpPr>
        <p:spPr>
          <a:xfrm>
            <a:off x="8900160" y="5266174"/>
            <a:ext cx="2336897" cy="461665"/>
          </a:xfrm>
          <a:prstGeom prst="rect">
            <a:avLst/>
          </a:prstGeom>
        </p:spPr>
        <p:txBody>
          <a:bodyPr wrap="square">
            <a:spAutoFit/>
          </a:bodyPr>
          <a:lstStyle/>
          <a:p>
            <a:pPr marL="285750" indent="-285750">
              <a:buFont typeface="Arial" panose="020B0604020202020204" pitchFamily="34" charset="0"/>
              <a:buChar char="•"/>
            </a:pPr>
            <a:r>
              <a:rPr lang="en-US" sz="1200" dirty="0" err="1">
                <a:solidFill>
                  <a:schemeClr val="bg1"/>
                </a:solidFill>
              </a:rPr>
              <a:t>iMAX</a:t>
            </a:r>
            <a:r>
              <a:rPr lang="en-US" sz="1200" dirty="0">
                <a:solidFill>
                  <a:schemeClr val="bg1"/>
                </a:solidFill>
              </a:rPr>
              <a:t> tool for code and configuration migration  </a:t>
            </a:r>
          </a:p>
        </p:txBody>
      </p:sp>
    </p:spTree>
    <p:extLst>
      <p:ext uri="{BB962C8B-B14F-4D97-AF65-F5344CB8AC3E}">
        <p14:creationId xmlns:p14="http://schemas.microsoft.com/office/powerpoint/2010/main" val="309779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026208A-D8AF-4C49-9B60-54D1080DCB0E}"/>
              </a:ext>
            </a:extLst>
          </p:cNvPr>
          <p:cNvSpPr/>
          <p:nvPr/>
        </p:nvSpPr>
        <p:spPr>
          <a:xfrm>
            <a:off x="7833360" y="274320"/>
            <a:ext cx="3942080" cy="6421120"/>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IN" dirty="0"/>
              <a:t>iMAX Feature Overview</a:t>
            </a:r>
          </a:p>
        </p:txBody>
      </p:sp>
      <p:sp>
        <p:nvSpPr>
          <p:cNvPr id="15" name="Rectangle 14">
            <a:extLst>
              <a:ext uri="{FF2B5EF4-FFF2-40B4-BE49-F238E27FC236}">
                <a16:creationId xmlns:a16="http://schemas.microsoft.com/office/drawing/2014/main" id="{DB8B87FD-7E76-4E1B-8B00-004F797DC7D7}"/>
              </a:ext>
            </a:extLst>
          </p:cNvPr>
          <p:cNvSpPr/>
          <p:nvPr/>
        </p:nvSpPr>
        <p:spPr>
          <a:xfrm>
            <a:off x="678991" y="1119744"/>
            <a:ext cx="6768289" cy="101566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An intuitive UI-based tool, that accelerates, automates, and abstracts migration of API proxy code and related configuration to Apigee X or Apigee Hybrid.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accent4">
                  <a:lumMod val="75000"/>
                  <a:lumOff val="25000"/>
                </a:schemeClr>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0" dirty="0">
                <a:solidFill>
                  <a:schemeClr val="accent4">
                    <a:lumMod val="75000"/>
                    <a:lumOff val="25000"/>
                  </a:schemeClr>
                </a:solidFill>
                <a:latin typeface="Segoe UI"/>
              </a:rPr>
              <a:t>This tool is also available in a script-based form that would suit certain use cases and customer scenarios better</a:t>
            </a:r>
            <a:endParaRPr kumimoji="0" lang="en-US" sz="1200" b="0" i="0" u="none" strike="noStrike" kern="0" cap="none" spc="0" normalizeH="0" baseline="0" noProof="0" dirty="0">
              <a:ln>
                <a:noFill/>
              </a:ln>
              <a:solidFill>
                <a:schemeClr val="accent4">
                  <a:lumMod val="75000"/>
                  <a:lumOff val="25000"/>
                </a:schemeClr>
              </a:solidFill>
              <a:effectLst/>
              <a:uLnTx/>
              <a:uFillTx/>
              <a:latin typeface="Segoe UI"/>
              <a:ea typeface="+mn-ea"/>
              <a:cs typeface="+mn-cs"/>
            </a:endParaRPr>
          </a:p>
        </p:txBody>
      </p:sp>
      <p:grpSp>
        <p:nvGrpSpPr>
          <p:cNvPr id="8" name="Group 7">
            <a:extLst>
              <a:ext uri="{FF2B5EF4-FFF2-40B4-BE49-F238E27FC236}">
                <a16:creationId xmlns:a16="http://schemas.microsoft.com/office/drawing/2014/main" id="{8B8B5AE8-5E14-49CB-9CDD-2F5F033785D9}"/>
              </a:ext>
            </a:extLst>
          </p:cNvPr>
          <p:cNvGrpSpPr/>
          <p:nvPr/>
        </p:nvGrpSpPr>
        <p:grpSpPr>
          <a:xfrm>
            <a:off x="4127749" y="2283061"/>
            <a:ext cx="2848453" cy="3703388"/>
            <a:chOff x="3650229" y="2140821"/>
            <a:chExt cx="2848453" cy="3703388"/>
          </a:xfrm>
        </p:grpSpPr>
        <p:sp>
          <p:nvSpPr>
            <p:cNvPr id="14" name="Rectangle 13">
              <a:extLst>
                <a:ext uri="{FF2B5EF4-FFF2-40B4-BE49-F238E27FC236}">
                  <a16:creationId xmlns:a16="http://schemas.microsoft.com/office/drawing/2014/main" id="{313981A0-E21C-43B7-9CA9-6E828467A767}"/>
                </a:ext>
              </a:extLst>
            </p:cNvPr>
            <p:cNvSpPr/>
            <p:nvPr/>
          </p:nvSpPr>
          <p:spPr>
            <a:xfrm>
              <a:off x="3650229" y="2517913"/>
              <a:ext cx="2848453" cy="3326296"/>
            </a:xfrm>
            <a:prstGeom prst="rect">
              <a:avLst/>
            </a:prstGeom>
            <a:no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285750" marR="0" lvl="0" indent="-2857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User inputs to segregate API proxies across multiple environments</a:t>
              </a:r>
            </a:p>
            <a:p>
              <a:pPr marL="285750" marR="0" lvl="0" indent="-2857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User can choose the entities to migrate </a:t>
              </a:r>
            </a:p>
            <a:p>
              <a:pPr marL="285750" marR="0" lvl="0" indent="-2857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Conflict resolution while migrating to existing Apigee X orgs </a:t>
              </a:r>
            </a:p>
            <a:p>
              <a:pPr marL="285750" marR="0" lvl="0" indent="-2857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Migration analysis view</a:t>
              </a:r>
            </a:p>
          </p:txBody>
        </p:sp>
        <p:sp>
          <p:nvSpPr>
            <p:cNvPr id="33" name="TextBox 32">
              <a:extLst>
                <a:ext uri="{FF2B5EF4-FFF2-40B4-BE49-F238E27FC236}">
                  <a16:creationId xmlns:a16="http://schemas.microsoft.com/office/drawing/2014/main" id="{903B7C79-B1EE-4D01-B68B-57C77F641E54}"/>
                </a:ext>
              </a:extLst>
            </p:cNvPr>
            <p:cNvSpPr txBox="1"/>
            <p:nvPr/>
          </p:nvSpPr>
          <p:spPr>
            <a:xfrm>
              <a:off x="3803632" y="2140821"/>
              <a:ext cx="2541645" cy="289170"/>
            </a:xfrm>
            <a:prstGeom prst="rect">
              <a:avLst/>
            </a:prstGeom>
            <a:solidFill>
              <a:srgbClr val="1DAB9E"/>
            </a:solidFill>
            <a:ln>
              <a:solidFill>
                <a:srgbClr val="1DAB9E"/>
              </a:solidFill>
            </a:ln>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rPr>
                <a:t>Tools Features</a:t>
              </a:r>
              <a:endParaRPr kumimoji="0" lang="en-IN"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endParaRPr>
            </a:p>
          </p:txBody>
        </p:sp>
      </p:grpSp>
      <p:grpSp>
        <p:nvGrpSpPr>
          <p:cNvPr id="7" name="Group 6">
            <a:extLst>
              <a:ext uri="{FF2B5EF4-FFF2-40B4-BE49-F238E27FC236}">
                <a16:creationId xmlns:a16="http://schemas.microsoft.com/office/drawing/2014/main" id="{E4098D97-DA4C-4ADF-8E26-461445CD620F}"/>
              </a:ext>
            </a:extLst>
          </p:cNvPr>
          <p:cNvGrpSpPr/>
          <p:nvPr/>
        </p:nvGrpSpPr>
        <p:grpSpPr>
          <a:xfrm>
            <a:off x="1141497" y="2282921"/>
            <a:ext cx="2848453" cy="3703528"/>
            <a:chOff x="663977" y="2140681"/>
            <a:chExt cx="2848453" cy="3703528"/>
          </a:xfrm>
        </p:grpSpPr>
        <p:sp>
          <p:nvSpPr>
            <p:cNvPr id="13" name="Rectangle 12">
              <a:extLst>
                <a:ext uri="{FF2B5EF4-FFF2-40B4-BE49-F238E27FC236}">
                  <a16:creationId xmlns:a16="http://schemas.microsoft.com/office/drawing/2014/main" id="{094C2124-96A7-4BC7-AC16-38EF523FBE4B}"/>
                </a:ext>
              </a:extLst>
            </p:cNvPr>
            <p:cNvSpPr/>
            <p:nvPr/>
          </p:nvSpPr>
          <p:spPr>
            <a:xfrm>
              <a:off x="663977" y="2517913"/>
              <a:ext cx="2848453" cy="3326296"/>
            </a:xfrm>
            <a:prstGeom prst="rect">
              <a:avLst/>
            </a:prstGeom>
            <a:no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API proxy and its revisions</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Shared flow</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Target servers</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KVM</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API products</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Apps</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rPr>
                <a:t>Developers</a:t>
              </a:r>
            </a:p>
            <a:p>
              <a:pPr marL="285750" marR="0" lvl="0" indent="-285750" algn="l" defTabSz="914400" rtl="0" eaLnBrk="1" fontAlgn="auto" latinLnBrk="0" hangingPunct="1">
                <a:spcBef>
                  <a:spcPts val="0"/>
                </a:spcBef>
                <a:spcAft>
                  <a:spcPts val="0"/>
                </a:spcAft>
                <a:buClrTx/>
                <a:buSzTx/>
                <a:buFont typeface="Arial" panose="020B0604020202020204" pitchFamily="34" charset="0"/>
                <a:buChar char="•"/>
                <a:tabLst/>
                <a:defRPr/>
              </a:pPr>
              <a:r>
                <a:rPr lang="en-US" sz="1400" kern="0" dirty="0">
                  <a:solidFill>
                    <a:schemeClr val="accent4">
                      <a:lumMod val="75000"/>
                      <a:lumOff val="25000"/>
                    </a:schemeClr>
                  </a:solidFill>
                  <a:latin typeface="Segoe UI" panose="020B0502040204020203" pitchFamily="34" charset="0"/>
                  <a:cs typeface="Segoe UI" panose="020B0502040204020203" pitchFamily="34" charset="0"/>
                </a:rPr>
                <a:t>Custom reports</a:t>
              </a:r>
              <a:endParaRPr kumimoji="0" lang="en-US" sz="1400" i="0" u="none" strike="noStrike" kern="0" cap="none" spc="0" normalizeH="0" baseline="0" noProof="0" dirty="0">
                <a:ln>
                  <a:noFill/>
                </a:ln>
                <a:solidFill>
                  <a:schemeClr val="accent4">
                    <a:lumMod val="75000"/>
                    <a:lumOff val="25000"/>
                  </a:schemeClr>
                </a:solidFill>
                <a:effectLst/>
                <a:uLnTx/>
                <a:uFillTx/>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23366986-47C7-4BBB-BECE-49225FF5E40D}"/>
                </a:ext>
              </a:extLst>
            </p:cNvPr>
            <p:cNvSpPr txBox="1"/>
            <p:nvPr/>
          </p:nvSpPr>
          <p:spPr>
            <a:xfrm>
              <a:off x="817381" y="2140681"/>
              <a:ext cx="2541645" cy="289310"/>
            </a:xfrm>
            <a:prstGeom prst="rect">
              <a:avLst/>
            </a:prstGeom>
            <a:solidFill>
              <a:srgbClr val="0080B7"/>
            </a:solidFill>
            <a:ln>
              <a:solidFill>
                <a:srgbClr val="0080B7"/>
              </a:solidFill>
            </a:ln>
          </p:spPr>
          <p:txBody>
            <a:bodyPr wrap="square" lIns="73152" tIns="36576" rIns="73152" bIns="36576"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rPr>
                <a:t>Supported Migration Entities</a:t>
              </a:r>
              <a:endParaRPr kumimoji="0" lang="en-IN" sz="1400" b="1" i="0" u="none" strike="noStrike" kern="1200" cap="none" spc="0" normalizeH="0" baseline="0" noProof="0" dirty="0">
                <a:ln>
                  <a:noFill/>
                </a:ln>
                <a:solidFill>
                  <a:prstClr val="white"/>
                </a:solidFill>
                <a:effectLst/>
                <a:uLnTx/>
                <a:uFillTx/>
                <a:latin typeface="Segoe UI Semibold"/>
                <a:ea typeface="+mn-ea"/>
                <a:cs typeface="Segoe UI" panose="020B0502040204020203" pitchFamily="34" charset="0"/>
              </a:endParaRPr>
            </a:p>
          </p:txBody>
        </p:sp>
      </p:grpSp>
      <p:grpSp>
        <p:nvGrpSpPr>
          <p:cNvPr id="9" name="Group 8">
            <a:extLst>
              <a:ext uri="{FF2B5EF4-FFF2-40B4-BE49-F238E27FC236}">
                <a16:creationId xmlns:a16="http://schemas.microsoft.com/office/drawing/2014/main" id="{502133EB-7C0A-4D77-ADE8-613FFCF9183F}"/>
              </a:ext>
            </a:extLst>
          </p:cNvPr>
          <p:cNvGrpSpPr/>
          <p:nvPr/>
        </p:nvGrpSpPr>
        <p:grpSpPr>
          <a:xfrm>
            <a:off x="8319446" y="457200"/>
            <a:ext cx="3262856" cy="6023995"/>
            <a:chOff x="8051909" y="396244"/>
            <a:chExt cx="3438953" cy="6349111"/>
          </a:xfrm>
        </p:grpSpPr>
        <p:sp>
          <p:nvSpPr>
            <p:cNvPr id="16" name="Arrow: Down 15">
              <a:extLst>
                <a:ext uri="{FF2B5EF4-FFF2-40B4-BE49-F238E27FC236}">
                  <a16:creationId xmlns:a16="http://schemas.microsoft.com/office/drawing/2014/main" id="{98F1E090-FF9D-4FD6-BACC-59985D7F182B}"/>
                </a:ext>
              </a:extLst>
            </p:cNvPr>
            <p:cNvSpPr/>
            <p:nvPr/>
          </p:nvSpPr>
          <p:spPr>
            <a:xfrm>
              <a:off x="9487180" y="1243822"/>
              <a:ext cx="119270" cy="4370356"/>
            </a:xfrm>
            <a:prstGeom prst="downArrow">
              <a:avLst/>
            </a:prstGeom>
            <a:solidFill>
              <a:srgbClr val="0080B7"/>
            </a:solidFill>
            <a:ln w="9525" cap="flat" cmpd="sng" algn="ctr">
              <a:no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17" name="Rectangle 16">
              <a:extLst>
                <a:ext uri="{FF2B5EF4-FFF2-40B4-BE49-F238E27FC236}">
                  <a16:creationId xmlns:a16="http://schemas.microsoft.com/office/drawing/2014/main" id="{FD37B4AF-4105-4129-8D4A-9F292AD48BAB}"/>
                </a:ext>
              </a:extLst>
            </p:cNvPr>
            <p:cNvSpPr/>
            <p:nvPr/>
          </p:nvSpPr>
          <p:spPr>
            <a:xfrm>
              <a:off x="8051909" y="1666218"/>
              <a:ext cx="569865" cy="3648474"/>
            </a:xfrm>
            <a:prstGeom prst="rect">
              <a:avLst/>
            </a:prstGeom>
            <a:noFill/>
            <a:ln w="9525" cap="flat" cmpd="sng" algn="ctr">
              <a:solidFill>
                <a:schemeClr val="bg1">
                  <a:lumMod val="50000"/>
                </a:schemeClr>
              </a:solidFill>
              <a:prstDash val="solid"/>
            </a:ln>
            <a:effectLst/>
          </p:spPr>
          <p:txBody>
            <a:bodyPr rot="0" spcFirstLastPara="0" vertOverflow="overflow" horzOverflow="overflow" vert="vert270" wrap="square" lIns="228600" tIns="228600" rIns="228600" bIns="2286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chemeClr val="accent4">
                      <a:lumMod val="75000"/>
                      <a:lumOff val="25000"/>
                    </a:schemeClr>
                  </a:solidFill>
                  <a:effectLst/>
                  <a:uLnTx/>
                  <a:uFillTx/>
                  <a:latin typeface="Segoe UI Semibold"/>
                  <a:ea typeface="+mn-ea"/>
                  <a:cs typeface="+mn-cs"/>
                </a:rPr>
                <a:t>Migration Tool </a:t>
              </a:r>
              <a:endParaRPr kumimoji="0" lang="en-IN" sz="1200" b="0" i="0" u="none" strike="noStrike" kern="0" cap="none" spc="0" normalizeH="0" baseline="0" noProof="0" dirty="0">
                <a:ln>
                  <a:noFill/>
                </a:ln>
                <a:solidFill>
                  <a:schemeClr val="accent4">
                    <a:lumMod val="75000"/>
                    <a:lumOff val="25000"/>
                  </a:schemeClr>
                </a:solidFill>
                <a:effectLst/>
                <a:uLnTx/>
                <a:uFillTx/>
                <a:latin typeface="Segoe UI Semibold"/>
                <a:ea typeface="+mn-ea"/>
                <a:cs typeface="+mn-cs"/>
              </a:endParaRPr>
            </a:p>
          </p:txBody>
        </p:sp>
        <p:grpSp>
          <p:nvGrpSpPr>
            <p:cNvPr id="18" name="Group 17">
              <a:extLst>
                <a:ext uri="{FF2B5EF4-FFF2-40B4-BE49-F238E27FC236}">
                  <a16:creationId xmlns:a16="http://schemas.microsoft.com/office/drawing/2014/main" id="{F1BD58A2-72A0-49F8-B416-4316717954C4}"/>
                </a:ext>
              </a:extLst>
            </p:cNvPr>
            <p:cNvGrpSpPr/>
            <p:nvPr/>
          </p:nvGrpSpPr>
          <p:grpSpPr>
            <a:xfrm>
              <a:off x="9156612" y="396244"/>
              <a:ext cx="1628603" cy="847578"/>
              <a:chOff x="5525087" y="801420"/>
              <a:chExt cx="1628603" cy="847578"/>
            </a:xfrm>
          </p:grpSpPr>
          <p:pic>
            <p:nvPicPr>
              <p:cNvPr id="19" name="Picture 18">
                <a:extLst>
                  <a:ext uri="{FF2B5EF4-FFF2-40B4-BE49-F238E27FC236}">
                    <a16:creationId xmlns:a16="http://schemas.microsoft.com/office/drawing/2014/main" id="{ECE4DA9A-3BF0-4B33-BEC2-1F3AF281698A}"/>
                  </a:ext>
                </a:extLst>
              </p:cNvPr>
              <p:cNvPicPr>
                <a:picLocks noChangeAspect="1"/>
              </p:cNvPicPr>
              <p:nvPr/>
            </p:nvPicPr>
            <p:blipFill>
              <a:blip r:embed="rId2"/>
              <a:stretch>
                <a:fillRect/>
              </a:stretch>
            </p:blipFill>
            <p:spPr>
              <a:xfrm>
                <a:off x="5525087" y="801420"/>
                <a:ext cx="847578" cy="847578"/>
              </a:xfrm>
              <a:prstGeom prst="rect">
                <a:avLst/>
              </a:prstGeom>
            </p:spPr>
          </p:pic>
          <p:sp>
            <p:nvSpPr>
              <p:cNvPr id="20" name="TextBox 19">
                <a:extLst>
                  <a:ext uri="{FF2B5EF4-FFF2-40B4-BE49-F238E27FC236}">
                    <a16:creationId xmlns:a16="http://schemas.microsoft.com/office/drawing/2014/main" id="{67F27C65-E47F-4930-968B-DD9C5E644F6C}"/>
                  </a:ext>
                </a:extLst>
              </p:cNvPr>
              <p:cNvSpPr txBox="1"/>
              <p:nvPr/>
            </p:nvSpPr>
            <p:spPr>
              <a:xfrm>
                <a:off x="6281379" y="1018057"/>
                <a:ext cx="872311" cy="32438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Apigee </a:t>
                </a:r>
                <a:endParaRPr kumimoji="0" lang="en-IN" sz="1400" b="0" i="0" u="none" strike="noStrike" kern="0" cap="none" spc="0" normalizeH="0" baseline="0" noProof="0" dirty="0">
                  <a:ln>
                    <a:noFill/>
                  </a:ln>
                  <a:solidFill>
                    <a:schemeClr val="accent4">
                      <a:lumMod val="75000"/>
                      <a:lumOff val="25000"/>
                    </a:schemeClr>
                  </a:solidFill>
                  <a:effectLst/>
                  <a:uLnTx/>
                  <a:uFillTx/>
                  <a:latin typeface="Segoe UI"/>
                  <a:ea typeface="+mn-ea"/>
                  <a:cs typeface="+mn-cs"/>
                </a:endParaRPr>
              </a:p>
            </p:txBody>
          </p:sp>
        </p:grpSp>
        <p:grpSp>
          <p:nvGrpSpPr>
            <p:cNvPr id="21" name="Group 20">
              <a:extLst>
                <a:ext uri="{FF2B5EF4-FFF2-40B4-BE49-F238E27FC236}">
                  <a16:creationId xmlns:a16="http://schemas.microsoft.com/office/drawing/2014/main" id="{CB9D2D09-CC04-4761-8302-99B3F539A0B4}"/>
                </a:ext>
              </a:extLst>
            </p:cNvPr>
            <p:cNvGrpSpPr/>
            <p:nvPr/>
          </p:nvGrpSpPr>
          <p:grpSpPr>
            <a:xfrm>
              <a:off x="8992383" y="5614178"/>
              <a:ext cx="1716258" cy="1131177"/>
              <a:chOff x="5180720" y="5065707"/>
              <a:chExt cx="1716258" cy="1131177"/>
            </a:xfrm>
          </p:grpSpPr>
          <p:pic>
            <p:nvPicPr>
              <p:cNvPr id="22" name="Picture 21">
                <a:extLst>
                  <a:ext uri="{FF2B5EF4-FFF2-40B4-BE49-F238E27FC236}">
                    <a16:creationId xmlns:a16="http://schemas.microsoft.com/office/drawing/2014/main" id="{E4DC13EB-F4DF-4E65-B7CE-117AABE63196}"/>
                  </a:ext>
                </a:extLst>
              </p:cNvPr>
              <p:cNvPicPr>
                <a:picLocks noChangeAspect="1"/>
              </p:cNvPicPr>
              <p:nvPr/>
            </p:nvPicPr>
            <p:blipFill>
              <a:blip r:embed="rId3"/>
              <a:stretch>
                <a:fillRect/>
              </a:stretch>
            </p:blipFill>
            <p:spPr>
              <a:xfrm>
                <a:off x="5180720" y="5065707"/>
                <a:ext cx="1097867" cy="823400"/>
              </a:xfrm>
              <a:prstGeom prst="rect">
                <a:avLst/>
              </a:prstGeom>
            </p:spPr>
          </p:pic>
          <p:sp>
            <p:nvSpPr>
              <p:cNvPr id="23" name="TextBox 22">
                <a:extLst>
                  <a:ext uri="{FF2B5EF4-FFF2-40B4-BE49-F238E27FC236}">
                    <a16:creationId xmlns:a16="http://schemas.microsoft.com/office/drawing/2014/main" id="{CFB2C075-55E7-4277-84A3-5D1BF221174B}"/>
                  </a:ext>
                </a:extLst>
              </p:cNvPr>
              <p:cNvSpPr txBox="1"/>
              <p:nvPr/>
            </p:nvSpPr>
            <p:spPr>
              <a:xfrm>
                <a:off x="5332536" y="5889107"/>
                <a:ext cx="156444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Segoe UI"/>
                    <a:ea typeface="+mn-ea"/>
                    <a:cs typeface="+mn-cs"/>
                  </a:rPr>
                  <a:t>Apigee X</a:t>
                </a:r>
                <a:endParaRPr kumimoji="0" lang="en-IN" sz="14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24" name="Group 23">
              <a:extLst>
                <a:ext uri="{FF2B5EF4-FFF2-40B4-BE49-F238E27FC236}">
                  <a16:creationId xmlns:a16="http://schemas.microsoft.com/office/drawing/2014/main" id="{2E12D537-AF6A-496E-90A1-5AB12AD37387}"/>
                </a:ext>
              </a:extLst>
            </p:cNvPr>
            <p:cNvGrpSpPr/>
            <p:nvPr/>
          </p:nvGrpSpPr>
          <p:grpSpPr>
            <a:xfrm>
              <a:off x="8696064" y="3059191"/>
              <a:ext cx="1777609" cy="882732"/>
              <a:chOff x="8985484" y="3107838"/>
              <a:chExt cx="1777609" cy="882732"/>
            </a:xfrm>
          </p:grpSpPr>
          <p:sp>
            <p:nvSpPr>
              <p:cNvPr id="25" name="Rectangle: Rounded Corners 24">
                <a:extLst>
                  <a:ext uri="{FF2B5EF4-FFF2-40B4-BE49-F238E27FC236}">
                    <a16:creationId xmlns:a16="http://schemas.microsoft.com/office/drawing/2014/main" id="{58F969D3-BB13-407C-BB04-3405FF46DC88}"/>
                  </a:ext>
                </a:extLst>
              </p:cNvPr>
              <p:cNvSpPr/>
              <p:nvPr/>
            </p:nvSpPr>
            <p:spPr>
              <a:xfrm>
                <a:off x="8985484" y="3107838"/>
                <a:ext cx="1775792" cy="862528"/>
              </a:xfrm>
              <a:prstGeom prst="roundRect">
                <a:avLst/>
              </a:prstGeom>
              <a:solidFill>
                <a:schemeClr val="bg1">
                  <a:lumMod val="95000"/>
                </a:schemeClr>
              </a:solidFill>
              <a:ln w="9525" cap="flat" cmpd="sng" algn="ctr">
                <a:solidFill>
                  <a:schemeClr val="tx1">
                    <a:lumMod val="50000"/>
                    <a:lumOff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26" name="Rectangle 25">
                <a:extLst>
                  <a:ext uri="{FF2B5EF4-FFF2-40B4-BE49-F238E27FC236}">
                    <a16:creationId xmlns:a16="http://schemas.microsoft.com/office/drawing/2014/main" id="{0CF360C5-7524-4B9C-87D9-48D1D2B0EE60}"/>
                  </a:ext>
                </a:extLst>
              </p:cNvPr>
              <p:cNvSpPr/>
              <p:nvPr/>
            </p:nvSpPr>
            <p:spPr>
              <a:xfrm>
                <a:off x="9022641" y="3179602"/>
                <a:ext cx="1740452" cy="81096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Analyze, segregate,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modify configurations to migrate per User Input</a:t>
                </a:r>
              </a:p>
            </p:txBody>
          </p:sp>
        </p:grpSp>
        <p:grpSp>
          <p:nvGrpSpPr>
            <p:cNvPr id="27" name="Group 26">
              <a:extLst>
                <a:ext uri="{FF2B5EF4-FFF2-40B4-BE49-F238E27FC236}">
                  <a16:creationId xmlns:a16="http://schemas.microsoft.com/office/drawing/2014/main" id="{F5AA629B-0F5F-466B-86C7-27B29252CA1D}"/>
                </a:ext>
              </a:extLst>
            </p:cNvPr>
            <p:cNvGrpSpPr/>
            <p:nvPr/>
          </p:nvGrpSpPr>
          <p:grpSpPr>
            <a:xfrm>
              <a:off x="8696064" y="4326023"/>
              <a:ext cx="1775792" cy="862528"/>
              <a:chOff x="8985484" y="3107838"/>
              <a:chExt cx="1775792" cy="862528"/>
            </a:xfrm>
          </p:grpSpPr>
          <p:sp>
            <p:nvSpPr>
              <p:cNvPr id="28" name="Rectangle: Rounded Corners 27">
                <a:extLst>
                  <a:ext uri="{FF2B5EF4-FFF2-40B4-BE49-F238E27FC236}">
                    <a16:creationId xmlns:a16="http://schemas.microsoft.com/office/drawing/2014/main" id="{936F0B5D-B772-4FDA-9C65-BA9A5529C6A7}"/>
                  </a:ext>
                </a:extLst>
              </p:cNvPr>
              <p:cNvSpPr/>
              <p:nvPr/>
            </p:nvSpPr>
            <p:spPr>
              <a:xfrm>
                <a:off x="8985484" y="3107838"/>
                <a:ext cx="1775792" cy="862528"/>
              </a:xfrm>
              <a:prstGeom prst="roundRect">
                <a:avLst/>
              </a:prstGeom>
              <a:solidFill>
                <a:schemeClr val="bg1">
                  <a:lumMod val="95000"/>
                </a:schemeClr>
              </a:solidFill>
              <a:ln w="9525" cap="flat" cmpd="sng" algn="ctr">
                <a:solidFill>
                  <a:schemeClr val="tx1">
                    <a:lumMod val="50000"/>
                    <a:lumOff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29" name="Rectangle 28">
                <a:extLst>
                  <a:ext uri="{FF2B5EF4-FFF2-40B4-BE49-F238E27FC236}">
                    <a16:creationId xmlns:a16="http://schemas.microsoft.com/office/drawing/2014/main" id="{4D1B0CF6-5098-4087-817C-7A69894DF683}"/>
                  </a:ext>
                </a:extLst>
              </p:cNvPr>
              <p:cNvSpPr/>
              <p:nvPr/>
            </p:nvSpPr>
            <p:spPr>
              <a:xfrm>
                <a:off x="8985963" y="3239020"/>
                <a:ext cx="1767718" cy="63255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Migrate the configuration to target org on Apigee X</a:t>
                </a:r>
              </a:p>
            </p:txBody>
          </p:sp>
        </p:grpSp>
        <p:grpSp>
          <p:nvGrpSpPr>
            <p:cNvPr id="30" name="Group 29">
              <a:extLst>
                <a:ext uri="{FF2B5EF4-FFF2-40B4-BE49-F238E27FC236}">
                  <a16:creationId xmlns:a16="http://schemas.microsoft.com/office/drawing/2014/main" id="{DA74B85F-2824-4C10-BBDC-5F73A1E1BCAB}"/>
                </a:ext>
              </a:extLst>
            </p:cNvPr>
            <p:cNvGrpSpPr/>
            <p:nvPr/>
          </p:nvGrpSpPr>
          <p:grpSpPr>
            <a:xfrm>
              <a:off x="8696064" y="1719306"/>
              <a:ext cx="1775792" cy="935581"/>
              <a:chOff x="8985484" y="3107838"/>
              <a:chExt cx="1775792" cy="935581"/>
            </a:xfrm>
          </p:grpSpPr>
          <p:sp>
            <p:nvSpPr>
              <p:cNvPr id="31" name="Rectangle: Rounded Corners 30">
                <a:extLst>
                  <a:ext uri="{FF2B5EF4-FFF2-40B4-BE49-F238E27FC236}">
                    <a16:creationId xmlns:a16="http://schemas.microsoft.com/office/drawing/2014/main" id="{AA20BCBA-A92D-4460-9803-6CFA4E173940}"/>
                  </a:ext>
                </a:extLst>
              </p:cNvPr>
              <p:cNvSpPr/>
              <p:nvPr/>
            </p:nvSpPr>
            <p:spPr>
              <a:xfrm>
                <a:off x="8985484" y="3107838"/>
                <a:ext cx="1775792" cy="935581"/>
              </a:xfrm>
              <a:prstGeom prst="roundRect">
                <a:avLst/>
              </a:prstGeom>
              <a:solidFill>
                <a:schemeClr val="bg1">
                  <a:lumMod val="95000"/>
                </a:schemeClr>
              </a:solidFill>
              <a:ln w="9525" cap="flat" cmpd="sng" algn="ctr">
                <a:solidFill>
                  <a:schemeClr val="tx1">
                    <a:lumMod val="50000"/>
                    <a:lumOff val="50000"/>
                  </a:scheme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32" name="Rectangle 31">
                <a:extLst>
                  <a:ext uri="{FF2B5EF4-FFF2-40B4-BE49-F238E27FC236}">
                    <a16:creationId xmlns:a16="http://schemas.microsoft.com/office/drawing/2014/main" id="{4806B61A-91FE-4907-A6BF-D201A186DFF5}"/>
                  </a:ext>
                </a:extLst>
              </p:cNvPr>
              <p:cNvSpPr/>
              <p:nvPr/>
            </p:nvSpPr>
            <p:spPr>
              <a:xfrm>
                <a:off x="9247089" y="3298629"/>
                <a:ext cx="1167293" cy="63255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Download source org configurations</a:t>
                </a:r>
                <a:endParaRPr kumimoji="0" lang="en-IN" sz="1100" b="0" i="0" u="none" strike="noStrike" kern="0" cap="none" spc="0" normalizeH="0" baseline="0" noProof="0" dirty="0">
                  <a:ln>
                    <a:noFill/>
                  </a:ln>
                  <a:solidFill>
                    <a:schemeClr val="accent4">
                      <a:lumMod val="75000"/>
                      <a:lumOff val="25000"/>
                    </a:schemeClr>
                  </a:solidFill>
                  <a:effectLst/>
                  <a:uLnTx/>
                  <a:uFillTx/>
                  <a:latin typeface="Segoe UI"/>
                  <a:ea typeface="+mn-ea"/>
                  <a:cs typeface="+mn-cs"/>
                </a:endParaRPr>
              </a:p>
            </p:txBody>
          </p:sp>
        </p:grpSp>
        <p:sp>
          <p:nvSpPr>
            <p:cNvPr id="35" name="TextBox 34">
              <a:extLst>
                <a:ext uri="{FF2B5EF4-FFF2-40B4-BE49-F238E27FC236}">
                  <a16:creationId xmlns:a16="http://schemas.microsoft.com/office/drawing/2014/main" id="{CD59E161-AEA5-40EC-A9EC-20C2A76981E9}"/>
                </a:ext>
              </a:extLst>
            </p:cNvPr>
            <p:cNvSpPr txBox="1"/>
            <p:nvPr/>
          </p:nvSpPr>
          <p:spPr>
            <a:xfrm>
              <a:off x="9926420" y="5868191"/>
              <a:ext cx="156444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accent4">
                      <a:lumMod val="75000"/>
                      <a:lumOff val="25000"/>
                    </a:schemeClr>
                  </a:solidFill>
                  <a:effectLst/>
                  <a:uLnTx/>
                  <a:uFillTx/>
                  <a:latin typeface="Segoe UI"/>
                  <a:ea typeface="+mn-ea"/>
                  <a:cs typeface="+mn-cs"/>
                </a:rPr>
                <a:t>Apigee X and Apigee Hybrid</a:t>
              </a:r>
              <a:endParaRPr kumimoji="0" lang="en-IN" sz="1400" b="0" i="0" u="none" strike="noStrike" kern="0" cap="none" spc="0" normalizeH="0" baseline="0" noProof="0" dirty="0">
                <a:ln>
                  <a:noFill/>
                </a:ln>
                <a:solidFill>
                  <a:schemeClr val="accent4">
                    <a:lumMod val="75000"/>
                    <a:lumOff val="25000"/>
                  </a:schemeClr>
                </a:solidFill>
                <a:effectLst/>
                <a:uLnTx/>
                <a:uFillTx/>
                <a:latin typeface="Segoe UI"/>
                <a:ea typeface="+mn-ea"/>
                <a:cs typeface="+mn-cs"/>
              </a:endParaRPr>
            </a:p>
          </p:txBody>
        </p:sp>
      </p:grpSp>
    </p:spTree>
    <p:extLst>
      <p:ext uri="{BB962C8B-B14F-4D97-AF65-F5344CB8AC3E}">
        <p14:creationId xmlns:p14="http://schemas.microsoft.com/office/powerpoint/2010/main" val="122808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Our Migration Approach</a:t>
            </a:r>
          </a:p>
        </p:txBody>
      </p:sp>
      <p:grpSp>
        <p:nvGrpSpPr>
          <p:cNvPr id="9" name="Group 8">
            <a:extLst>
              <a:ext uri="{FF2B5EF4-FFF2-40B4-BE49-F238E27FC236}">
                <a16:creationId xmlns:a16="http://schemas.microsoft.com/office/drawing/2014/main" id="{ABF52F55-63E2-4DB7-8A0C-117535E056BC}"/>
              </a:ext>
            </a:extLst>
          </p:cNvPr>
          <p:cNvGrpSpPr/>
          <p:nvPr/>
        </p:nvGrpSpPr>
        <p:grpSpPr>
          <a:xfrm>
            <a:off x="134865" y="3594089"/>
            <a:ext cx="11922270" cy="2590379"/>
            <a:chOff x="161924" y="3594089"/>
            <a:chExt cx="11922270" cy="2590379"/>
          </a:xfrm>
        </p:grpSpPr>
        <p:grpSp>
          <p:nvGrpSpPr>
            <p:cNvPr id="5" name="Group 4">
              <a:extLst>
                <a:ext uri="{FF2B5EF4-FFF2-40B4-BE49-F238E27FC236}">
                  <a16:creationId xmlns:a16="http://schemas.microsoft.com/office/drawing/2014/main" id="{47EF25A6-E0D4-47CF-BBE2-9538ED18055D}"/>
                </a:ext>
              </a:extLst>
            </p:cNvPr>
            <p:cNvGrpSpPr/>
            <p:nvPr/>
          </p:nvGrpSpPr>
          <p:grpSpPr>
            <a:xfrm>
              <a:off x="161924" y="3614413"/>
              <a:ext cx="2281126" cy="2556916"/>
              <a:chOff x="161924" y="3614413"/>
              <a:chExt cx="2281126" cy="2556916"/>
            </a:xfrm>
          </p:grpSpPr>
          <p:sp>
            <p:nvSpPr>
              <p:cNvPr id="713" name="Freeform: Shape 712">
                <a:extLst>
                  <a:ext uri="{FF2B5EF4-FFF2-40B4-BE49-F238E27FC236}">
                    <a16:creationId xmlns:a16="http://schemas.microsoft.com/office/drawing/2014/main" id="{03BB4BA1-BE5D-4804-93F6-277337F192E9}"/>
                  </a:ext>
                </a:extLst>
              </p:cNvPr>
              <p:cNvSpPr/>
              <p:nvPr/>
            </p:nvSpPr>
            <p:spPr>
              <a:xfrm>
                <a:off x="161924"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a:solidFill>
                <a:srgbClr val="0080B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Current State Assessment</a:t>
                </a:r>
              </a:p>
            </p:txBody>
          </p:sp>
          <p:sp>
            <p:nvSpPr>
              <p:cNvPr id="714" name="Freeform: Shape 713">
                <a:extLst>
                  <a:ext uri="{FF2B5EF4-FFF2-40B4-BE49-F238E27FC236}">
                    <a16:creationId xmlns:a16="http://schemas.microsoft.com/office/drawing/2014/main" id="{21C25A34-8725-415E-89A0-9F55E59FF6B0}"/>
                  </a:ext>
                </a:extLst>
              </p:cNvPr>
              <p:cNvSpPr/>
              <p:nvPr/>
            </p:nvSpPr>
            <p:spPr>
              <a:xfrm>
                <a:off x="195474"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a:ln>
                <a:solidFill>
                  <a:srgbClr val="0080B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18" name="TextBox 717">
                <a:extLst>
                  <a:ext uri="{FF2B5EF4-FFF2-40B4-BE49-F238E27FC236}">
                    <a16:creationId xmlns:a16="http://schemas.microsoft.com/office/drawing/2014/main" id="{4C4DD068-E60B-4D3F-A86F-DC69B0060429}"/>
                  </a:ext>
                </a:extLst>
              </p:cNvPr>
              <p:cNvSpPr txBox="1"/>
              <p:nvPr/>
            </p:nvSpPr>
            <p:spPr>
              <a:xfrm>
                <a:off x="172614" y="4078448"/>
                <a:ext cx="2247576" cy="1836400"/>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Readiness &amp; preparation on the current platform</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Migration checklist preparation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Risk &amp; dependency analysis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Estimates &amp; timeline preparation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Pre/post migration validation plan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API traffic volumes &amp; SLAs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Org &amp; env. configurations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Regional spread of APIs &amp; usage</a:t>
                </a:r>
              </a:p>
            </p:txBody>
          </p:sp>
        </p:grpSp>
        <p:grpSp>
          <p:nvGrpSpPr>
            <p:cNvPr id="6" name="Group 5">
              <a:extLst>
                <a:ext uri="{FF2B5EF4-FFF2-40B4-BE49-F238E27FC236}">
                  <a16:creationId xmlns:a16="http://schemas.microsoft.com/office/drawing/2014/main" id="{A2CDC5D8-EEC3-46CE-B5EF-8D0BE2EF15E6}"/>
                </a:ext>
              </a:extLst>
            </p:cNvPr>
            <p:cNvGrpSpPr/>
            <p:nvPr/>
          </p:nvGrpSpPr>
          <p:grpSpPr>
            <a:xfrm>
              <a:off x="2512453" y="3614413"/>
              <a:ext cx="2373866" cy="2564101"/>
              <a:chOff x="2504600" y="3614413"/>
              <a:chExt cx="2373866" cy="2564101"/>
            </a:xfrm>
          </p:grpSpPr>
          <p:sp>
            <p:nvSpPr>
              <p:cNvPr id="720" name="Freeform: Shape 719">
                <a:extLst>
                  <a:ext uri="{FF2B5EF4-FFF2-40B4-BE49-F238E27FC236}">
                    <a16:creationId xmlns:a16="http://schemas.microsoft.com/office/drawing/2014/main" id="{6F0F9743-9FE7-4729-80F0-4464165DBA0D}"/>
                  </a:ext>
                </a:extLst>
              </p:cNvPr>
              <p:cNvSpPr/>
              <p:nvPr/>
            </p:nvSpPr>
            <p:spPr>
              <a:xfrm>
                <a:off x="2558681"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Target State Arch. &amp; Design</a:t>
                </a:r>
              </a:p>
            </p:txBody>
          </p:sp>
          <p:sp>
            <p:nvSpPr>
              <p:cNvPr id="721" name="Freeform: Shape 720">
                <a:extLst>
                  <a:ext uri="{FF2B5EF4-FFF2-40B4-BE49-F238E27FC236}">
                    <a16:creationId xmlns:a16="http://schemas.microsoft.com/office/drawing/2014/main" id="{575F882A-F2CB-4B5B-9BEC-C48F65477A83}"/>
                  </a:ext>
                </a:extLst>
              </p:cNvPr>
              <p:cNvSpPr/>
              <p:nvPr/>
            </p:nvSpPr>
            <p:spPr>
              <a:xfrm>
                <a:off x="2540616" y="4066542"/>
                <a:ext cx="231748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22" name="TextBox 721">
                <a:extLst>
                  <a:ext uri="{FF2B5EF4-FFF2-40B4-BE49-F238E27FC236}">
                    <a16:creationId xmlns:a16="http://schemas.microsoft.com/office/drawing/2014/main" id="{2ECDBF3E-49AC-4ED9-91B7-D3EC43FA94A4}"/>
                  </a:ext>
                </a:extLst>
              </p:cNvPr>
              <p:cNvSpPr txBox="1"/>
              <p:nvPr/>
            </p:nvSpPr>
            <p:spPr>
              <a:xfrm>
                <a:off x="2504600" y="4085633"/>
                <a:ext cx="2373866" cy="2092881"/>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Automated solution configuration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Automated proxy &amp; resources download from Apigee Public/ Private Cloud</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Provision Apigee X/ Hybrid</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Plan migration phase</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Create manual config. &amp; mapping</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Run prerequisites platform checklist network topology; traffic isolation &amp; scaling</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Org &amp; env. design; RBAC, IAM config</a:t>
                </a:r>
              </a:p>
            </p:txBody>
          </p:sp>
        </p:grpSp>
        <p:grpSp>
          <p:nvGrpSpPr>
            <p:cNvPr id="3" name="Group 2">
              <a:extLst>
                <a:ext uri="{FF2B5EF4-FFF2-40B4-BE49-F238E27FC236}">
                  <a16:creationId xmlns:a16="http://schemas.microsoft.com/office/drawing/2014/main" id="{00FD9BA8-F970-45AD-B4B5-A4EE85A2FEC0}"/>
                </a:ext>
              </a:extLst>
            </p:cNvPr>
            <p:cNvGrpSpPr/>
            <p:nvPr/>
          </p:nvGrpSpPr>
          <p:grpSpPr>
            <a:xfrm>
              <a:off x="5018193" y="3627552"/>
              <a:ext cx="2281126" cy="2556916"/>
              <a:chOff x="9748951" y="3614413"/>
              <a:chExt cx="2281126" cy="2556916"/>
            </a:xfrm>
          </p:grpSpPr>
          <p:sp>
            <p:nvSpPr>
              <p:cNvPr id="732" name="Freeform: Shape 731">
                <a:extLst>
                  <a:ext uri="{FF2B5EF4-FFF2-40B4-BE49-F238E27FC236}">
                    <a16:creationId xmlns:a16="http://schemas.microsoft.com/office/drawing/2014/main" id="{0F526B30-023A-41C6-9428-740534E25738}"/>
                  </a:ext>
                </a:extLst>
              </p:cNvPr>
              <p:cNvSpPr/>
              <p:nvPr/>
            </p:nvSpPr>
            <p:spPr>
              <a:xfrm>
                <a:off x="9748951"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a:solidFill>
                <a:srgbClr val="15AF9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90000"/>
                  </a:lnSpc>
                  <a:spcBef>
                    <a:spcPct val="0"/>
                  </a:spcBef>
                  <a:spcAft>
                    <a:spcPct val="3500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Platform Automation</a:t>
                </a:r>
              </a:p>
            </p:txBody>
          </p:sp>
          <p:sp>
            <p:nvSpPr>
              <p:cNvPr id="733" name="Freeform: Shape 732">
                <a:extLst>
                  <a:ext uri="{FF2B5EF4-FFF2-40B4-BE49-F238E27FC236}">
                    <a16:creationId xmlns:a16="http://schemas.microsoft.com/office/drawing/2014/main" id="{EDFAFD2F-081E-4BE7-B7DE-18DFD1F618B5}"/>
                  </a:ext>
                </a:extLst>
              </p:cNvPr>
              <p:cNvSpPr/>
              <p:nvPr/>
            </p:nvSpPr>
            <p:spPr>
              <a:xfrm>
                <a:off x="9782501"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a:ln>
                <a:solidFill>
                  <a:srgbClr val="15AF9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34" name="TextBox 733">
                <a:extLst>
                  <a:ext uri="{FF2B5EF4-FFF2-40B4-BE49-F238E27FC236}">
                    <a16:creationId xmlns:a16="http://schemas.microsoft.com/office/drawing/2014/main" id="{CA062BF3-2DAF-46C2-8285-FD7C2342C735}"/>
                  </a:ext>
                </a:extLst>
              </p:cNvPr>
              <p:cNvSpPr txBox="1"/>
              <p:nvPr/>
            </p:nvSpPr>
            <p:spPr>
              <a:xfrm>
                <a:off x="9759639" y="4078448"/>
                <a:ext cx="2236887" cy="759182"/>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Configure &amp; execute </a:t>
                </a:r>
                <a:r>
                  <a:rPr lang="en-US" sz="1000" dirty="0" err="1">
                    <a:solidFill>
                      <a:schemeClr val="accent4">
                        <a:lumMod val="75000"/>
                        <a:lumOff val="25000"/>
                      </a:schemeClr>
                    </a:solidFill>
                    <a:latin typeface="Segoe UI"/>
                  </a:rPr>
                  <a:t>iMAX</a:t>
                </a: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 migration scripts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Test connectivity &amp; network configuration</a:t>
                </a:r>
              </a:p>
            </p:txBody>
          </p:sp>
        </p:grpSp>
        <p:sp>
          <p:nvSpPr>
            <p:cNvPr id="15" name="Arrow: Notched Right 14">
              <a:extLst>
                <a:ext uri="{FF2B5EF4-FFF2-40B4-BE49-F238E27FC236}">
                  <a16:creationId xmlns:a16="http://schemas.microsoft.com/office/drawing/2014/main" id="{D260ECE6-7B53-4112-B73B-600D34477447}"/>
                </a:ext>
              </a:extLst>
            </p:cNvPr>
            <p:cNvSpPr/>
            <p:nvPr/>
          </p:nvSpPr>
          <p:spPr>
            <a:xfrm>
              <a:off x="2254206" y="3821773"/>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35" name="Arrow: Notched Right 734">
              <a:extLst>
                <a:ext uri="{FF2B5EF4-FFF2-40B4-BE49-F238E27FC236}">
                  <a16:creationId xmlns:a16="http://schemas.microsoft.com/office/drawing/2014/main" id="{963DB920-E990-4E21-9204-6F639209B644}"/>
                </a:ext>
              </a:extLst>
            </p:cNvPr>
            <p:cNvSpPr/>
            <p:nvPr/>
          </p:nvSpPr>
          <p:spPr>
            <a:xfrm>
              <a:off x="4718037" y="3821773"/>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9BBBED61-D360-4133-9B57-D410658C551F}"/>
                </a:ext>
              </a:extLst>
            </p:cNvPr>
            <p:cNvGrpSpPr/>
            <p:nvPr/>
          </p:nvGrpSpPr>
          <p:grpSpPr>
            <a:xfrm>
              <a:off x="7410631" y="3614413"/>
              <a:ext cx="2281126" cy="2556916"/>
              <a:chOff x="7182732" y="3614413"/>
              <a:chExt cx="2281126" cy="2556916"/>
            </a:xfrm>
          </p:grpSpPr>
          <p:sp>
            <p:nvSpPr>
              <p:cNvPr id="724" name="Freeform: Shape 723">
                <a:extLst>
                  <a:ext uri="{FF2B5EF4-FFF2-40B4-BE49-F238E27FC236}">
                    <a16:creationId xmlns:a16="http://schemas.microsoft.com/office/drawing/2014/main" id="{14D3E223-FA01-42A3-A325-540BFC608C13}"/>
                  </a:ext>
                </a:extLst>
              </p:cNvPr>
              <p:cNvSpPr/>
              <p:nvPr/>
            </p:nvSpPr>
            <p:spPr>
              <a:xfrm>
                <a:off x="7182732"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API Migration &amp; Deployment</a:t>
                </a:r>
              </a:p>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Pilot - Wave 1</a:t>
                </a:r>
              </a:p>
            </p:txBody>
          </p:sp>
          <p:sp>
            <p:nvSpPr>
              <p:cNvPr id="725" name="Freeform: Shape 724">
                <a:extLst>
                  <a:ext uri="{FF2B5EF4-FFF2-40B4-BE49-F238E27FC236}">
                    <a16:creationId xmlns:a16="http://schemas.microsoft.com/office/drawing/2014/main" id="{C0C8BDFC-FBC9-484D-8081-C055A843D1D1}"/>
                  </a:ext>
                </a:extLst>
              </p:cNvPr>
              <p:cNvSpPr/>
              <p:nvPr/>
            </p:nvSpPr>
            <p:spPr>
              <a:xfrm>
                <a:off x="7216282"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26" name="TextBox 725">
                <a:extLst>
                  <a:ext uri="{FF2B5EF4-FFF2-40B4-BE49-F238E27FC236}">
                    <a16:creationId xmlns:a16="http://schemas.microsoft.com/office/drawing/2014/main" id="{176EBF17-5B82-450C-BB32-E2657DF8F6C4}"/>
                  </a:ext>
                </a:extLst>
              </p:cNvPr>
              <p:cNvSpPr txBox="1"/>
              <p:nvPr/>
            </p:nvSpPr>
            <p:spPr>
              <a:xfrm>
                <a:off x="7193420" y="4078448"/>
                <a:ext cx="2236888" cy="1938992"/>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Migrate identified Simple Medium Complex Bundle (SMC)</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Execute scripts &amp; utility for migration (Intelliswift built)</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Reconfigure &amp; align scripts accordingly</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Validating manual configuration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Planning for batch migration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API proxies; shared flows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API configs; deployment &amp; testing</a:t>
                </a:r>
              </a:p>
            </p:txBody>
          </p:sp>
        </p:grpSp>
        <p:grpSp>
          <p:nvGrpSpPr>
            <p:cNvPr id="8" name="Group 7">
              <a:extLst>
                <a:ext uri="{FF2B5EF4-FFF2-40B4-BE49-F238E27FC236}">
                  <a16:creationId xmlns:a16="http://schemas.microsoft.com/office/drawing/2014/main" id="{236A08FE-24FF-4240-BC66-A4B987B0A7D1}"/>
                </a:ext>
              </a:extLst>
            </p:cNvPr>
            <p:cNvGrpSpPr/>
            <p:nvPr/>
          </p:nvGrpSpPr>
          <p:grpSpPr>
            <a:xfrm>
              <a:off x="9803068" y="3594089"/>
              <a:ext cx="2281126" cy="2556916"/>
              <a:chOff x="9579489" y="3614413"/>
              <a:chExt cx="2281126" cy="2556916"/>
            </a:xfrm>
          </p:grpSpPr>
          <p:sp>
            <p:nvSpPr>
              <p:cNvPr id="728" name="Freeform: Shape 727">
                <a:extLst>
                  <a:ext uri="{FF2B5EF4-FFF2-40B4-BE49-F238E27FC236}">
                    <a16:creationId xmlns:a16="http://schemas.microsoft.com/office/drawing/2014/main" id="{6DFE9B3C-E75F-48FA-B0A2-BA329D2581DE}"/>
                  </a:ext>
                </a:extLst>
              </p:cNvPr>
              <p:cNvSpPr/>
              <p:nvPr/>
            </p:nvSpPr>
            <p:spPr>
              <a:xfrm>
                <a:off x="9579489" y="3614413"/>
                <a:ext cx="2281126" cy="533821"/>
              </a:xfrm>
              <a:custGeom>
                <a:avLst/>
                <a:gdLst>
                  <a:gd name="connsiteX0" fmla="*/ 0 w 1751555"/>
                  <a:gd name="connsiteY0" fmla="*/ 87857 h 878566"/>
                  <a:gd name="connsiteX1" fmla="*/ 87857 w 1751555"/>
                  <a:gd name="connsiteY1" fmla="*/ 0 h 878566"/>
                  <a:gd name="connsiteX2" fmla="*/ 1663698 w 1751555"/>
                  <a:gd name="connsiteY2" fmla="*/ 0 h 878566"/>
                  <a:gd name="connsiteX3" fmla="*/ 1751555 w 1751555"/>
                  <a:gd name="connsiteY3" fmla="*/ 87857 h 878566"/>
                  <a:gd name="connsiteX4" fmla="*/ 1751555 w 1751555"/>
                  <a:gd name="connsiteY4" fmla="*/ 790709 h 878566"/>
                  <a:gd name="connsiteX5" fmla="*/ 1663698 w 1751555"/>
                  <a:gd name="connsiteY5" fmla="*/ 878566 h 878566"/>
                  <a:gd name="connsiteX6" fmla="*/ 87857 w 1751555"/>
                  <a:gd name="connsiteY6" fmla="*/ 878566 h 878566"/>
                  <a:gd name="connsiteX7" fmla="*/ 0 w 1751555"/>
                  <a:gd name="connsiteY7" fmla="*/ 790709 h 878566"/>
                  <a:gd name="connsiteX8" fmla="*/ 0 w 1751555"/>
                  <a:gd name="connsiteY8" fmla="*/ 87857 h 87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878566">
                    <a:moveTo>
                      <a:pt x="0" y="87857"/>
                    </a:moveTo>
                    <a:cubicBezTo>
                      <a:pt x="0" y="39335"/>
                      <a:pt x="39335" y="0"/>
                      <a:pt x="87857" y="0"/>
                    </a:cubicBezTo>
                    <a:lnTo>
                      <a:pt x="1663698" y="0"/>
                    </a:lnTo>
                    <a:cubicBezTo>
                      <a:pt x="1712220" y="0"/>
                      <a:pt x="1751555" y="39335"/>
                      <a:pt x="1751555" y="87857"/>
                    </a:cubicBezTo>
                    <a:lnTo>
                      <a:pt x="1751555" y="790709"/>
                    </a:lnTo>
                    <a:cubicBezTo>
                      <a:pt x="1751555" y="839231"/>
                      <a:pt x="1712220" y="878566"/>
                      <a:pt x="1663698" y="878566"/>
                    </a:cubicBezTo>
                    <a:lnTo>
                      <a:pt x="87857" y="878566"/>
                    </a:lnTo>
                    <a:cubicBezTo>
                      <a:pt x="39335" y="878566"/>
                      <a:pt x="0" y="839231"/>
                      <a:pt x="0" y="790709"/>
                    </a:cubicBezTo>
                    <a:lnTo>
                      <a:pt x="0" y="87857"/>
                    </a:lnTo>
                    <a:close/>
                  </a:path>
                </a:pathLst>
              </a:custGeom>
              <a:solidFill>
                <a:srgbClr val="B14D9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9568" tIns="99568" rIns="99568" bIns="346196" numCol="1" spcCol="1270" anchor="t" anchorCtr="0">
                <a:noAutofit/>
              </a:bodyPr>
              <a:lstStyle/>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Agile Batch Migration</a:t>
                </a:r>
              </a:p>
              <a:p>
                <a:pPr marL="0" marR="0" lvl="0" indent="0" algn="ctr" defTabSz="622300" rtl="0" eaLnBrk="1" fontAlgn="auto" latinLnBrk="0" hangingPunct="1">
                  <a:lnSpc>
                    <a:spcPct val="100000"/>
                  </a:lnSpc>
                  <a:spcBef>
                    <a:spcPct val="0"/>
                  </a:spcBef>
                  <a:spcAft>
                    <a:spcPts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(Wave 2 – n)</a:t>
                </a:r>
              </a:p>
            </p:txBody>
          </p:sp>
          <p:sp>
            <p:nvSpPr>
              <p:cNvPr id="729" name="Freeform: Shape 728">
                <a:extLst>
                  <a:ext uri="{FF2B5EF4-FFF2-40B4-BE49-F238E27FC236}">
                    <a16:creationId xmlns:a16="http://schemas.microsoft.com/office/drawing/2014/main" id="{0A0CCC63-9382-4725-BBCE-FCC2B2455D34}"/>
                  </a:ext>
                </a:extLst>
              </p:cNvPr>
              <p:cNvSpPr/>
              <p:nvPr/>
            </p:nvSpPr>
            <p:spPr>
              <a:xfrm>
                <a:off x="9613039" y="4066542"/>
                <a:ext cx="2214026" cy="2104787"/>
              </a:xfrm>
              <a:custGeom>
                <a:avLst/>
                <a:gdLst>
                  <a:gd name="connsiteX0" fmla="*/ 0 w 1751555"/>
                  <a:gd name="connsiteY0" fmla="*/ 175156 h 2559937"/>
                  <a:gd name="connsiteX1" fmla="*/ 175156 w 1751555"/>
                  <a:gd name="connsiteY1" fmla="*/ 0 h 2559937"/>
                  <a:gd name="connsiteX2" fmla="*/ 1576400 w 1751555"/>
                  <a:gd name="connsiteY2" fmla="*/ 0 h 2559937"/>
                  <a:gd name="connsiteX3" fmla="*/ 1751556 w 1751555"/>
                  <a:gd name="connsiteY3" fmla="*/ 175156 h 2559937"/>
                  <a:gd name="connsiteX4" fmla="*/ 1751555 w 1751555"/>
                  <a:gd name="connsiteY4" fmla="*/ 2384782 h 2559937"/>
                  <a:gd name="connsiteX5" fmla="*/ 1576399 w 1751555"/>
                  <a:gd name="connsiteY5" fmla="*/ 2559938 h 2559937"/>
                  <a:gd name="connsiteX6" fmla="*/ 175156 w 1751555"/>
                  <a:gd name="connsiteY6" fmla="*/ 2559937 h 2559937"/>
                  <a:gd name="connsiteX7" fmla="*/ 0 w 1751555"/>
                  <a:gd name="connsiteY7" fmla="*/ 2384781 h 2559937"/>
                  <a:gd name="connsiteX8" fmla="*/ 0 w 1751555"/>
                  <a:gd name="connsiteY8" fmla="*/ 175156 h 255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555" h="2559937">
                    <a:moveTo>
                      <a:pt x="0" y="175156"/>
                    </a:moveTo>
                    <a:cubicBezTo>
                      <a:pt x="0" y="78420"/>
                      <a:pt x="78420" y="0"/>
                      <a:pt x="175156" y="0"/>
                    </a:cubicBezTo>
                    <a:lnTo>
                      <a:pt x="1576400" y="0"/>
                    </a:lnTo>
                    <a:cubicBezTo>
                      <a:pt x="1673136" y="0"/>
                      <a:pt x="1751556" y="78420"/>
                      <a:pt x="1751556" y="175156"/>
                    </a:cubicBezTo>
                    <a:cubicBezTo>
                      <a:pt x="1751556" y="911698"/>
                      <a:pt x="1751555" y="1648240"/>
                      <a:pt x="1751555" y="2384782"/>
                    </a:cubicBezTo>
                    <a:cubicBezTo>
                      <a:pt x="1751555" y="2481518"/>
                      <a:pt x="1673135" y="2559938"/>
                      <a:pt x="1576399" y="2559938"/>
                    </a:cubicBezTo>
                    <a:lnTo>
                      <a:pt x="175156" y="2559937"/>
                    </a:lnTo>
                    <a:cubicBezTo>
                      <a:pt x="78420" y="2559937"/>
                      <a:pt x="0" y="2481517"/>
                      <a:pt x="0" y="2384781"/>
                    </a:cubicBezTo>
                    <a:lnTo>
                      <a:pt x="0" y="175156"/>
                    </a:lnTo>
                    <a:close/>
                  </a:path>
                </a:pathLst>
              </a:custGeom>
              <a:ln>
                <a:solidFill>
                  <a:srgbClr val="B14D9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7981" tIns="157981" rIns="157981" bIns="157981" numCol="1" spcCol="1270" anchor="t" anchorCtr="0">
                <a:noAutofit/>
              </a:bodyPr>
              <a:lstStyle/>
              <a:p>
                <a:pPr marL="144000" marR="0" lvl="1" indent="-144000" algn="l" defTabSz="666750" rtl="0" eaLnBrk="1" fontAlgn="auto" latinLnBrk="0" hangingPunct="1">
                  <a:lnSpc>
                    <a:spcPct val="100000"/>
                  </a:lnSpc>
                  <a:spcBef>
                    <a:spcPts val="0"/>
                  </a:spcBef>
                  <a:spcAft>
                    <a:spcPts val="0"/>
                  </a:spcAft>
                  <a:buClrTx/>
                  <a:buSzTx/>
                  <a:buFontTx/>
                  <a:buChar char="•"/>
                  <a:tabLst/>
                  <a:defRPr/>
                </a:pPr>
                <a:endParaRPr kumimoji="0" lang="en-US" sz="1100" b="0" i="0" u="none" strike="noStrike" kern="1200" cap="none" spc="0" normalizeH="0" baseline="0" noProof="0" dirty="0">
                  <a:ln>
                    <a:noFill/>
                  </a:ln>
                  <a:solidFill>
                    <a:srgbClr val="1D1D1B">
                      <a:hueOff val="0"/>
                      <a:satOff val="0"/>
                      <a:lumOff val="0"/>
                      <a:alphaOff val="0"/>
                    </a:srgbClr>
                  </a:solidFill>
                  <a:effectLst/>
                  <a:uLnTx/>
                  <a:uFillTx/>
                  <a:latin typeface="Segoe UI"/>
                  <a:ea typeface="+mn-ea"/>
                  <a:cs typeface="+mn-cs"/>
                </a:endParaRPr>
              </a:p>
            </p:txBody>
          </p:sp>
          <p:sp>
            <p:nvSpPr>
              <p:cNvPr id="730" name="TextBox 729">
                <a:extLst>
                  <a:ext uri="{FF2B5EF4-FFF2-40B4-BE49-F238E27FC236}">
                    <a16:creationId xmlns:a16="http://schemas.microsoft.com/office/drawing/2014/main" id="{500F541F-6356-4ED6-8F46-4F18966B48B3}"/>
                  </a:ext>
                </a:extLst>
              </p:cNvPr>
              <p:cNvSpPr txBox="1"/>
              <p:nvPr/>
            </p:nvSpPr>
            <p:spPr>
              <a:xfrm>
                <a:off x="9590177" y="4078448"/>
                <a:ext cx="2236888" cy="1579920"/>
              </a:xfrm>
              <a:prstGeom prst="rect">
                <a:avLst/>
              </a:prstGeom>
              <a:noFill/>
            </p:spPr>
            <p:txBody>
              <a:bodyPr wrap="square">
                <a:spAutoFit/>
              </a:bodyPr>
              <a:lstStyle/>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Migrate batch proxies, resources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Execute scripts &amp; utility for migration (Intelliswift built)</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Validating manual configuration</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Run pre &amp; post migration validation scripts</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Documentation &amp; handover</a:t>
                </a:r>
              </a:p>
              <a:p>
                <a:pPr marL="108000" marR="0" lvl="1" indent="-108000" algn="l" defTabSz="666750" rtl="0" eaLnBrk="1" fontAlgn="auto" latinLnBrk="0" hangingPunct="1">
                  <a:lnSpc>
                    <a:spcPct val="100000"/>
                  </a:lnSpc>
                  <a:spcBef>
                    <a:spcPts val="200"/>
                  </a:spcBef>
                  <a:spcAft>
                    <a:spcPts val="200"/>
                  </a:spcAft>
                  <a:buClrTx/>
                  <a:buSzTx/>
                  <a:buFontTx/>
                  <a:buChar char="•"/>
                  <a:tabLst/>
                  <a:defRPr/>
                </a:pPr>
                <a:r>
                  <a:rPr kumimoji="0" lang="en-US" sz="1000" b="0" i="0" u="none" strike="noStrike" kern="1200" cap="none" spc="0" normalizeH="0" baseline="0" noProof="0" dirty="0">
                    <a:ln>
                      <a:noFill/>
                    </a:ln>
                    <a:solidFill>
                      <a:schemeClr val="accent4">
                        <a:lumMod val="75000"/>
                        <a:lumOff val="25000"/>
                      </a:schemeClr>
                    </a:solidFill>
                    <a:effectLst/>
                    <a:uLnTx/>
                    <a:uFillTx/>
                    <a:latin typeface="Segoe UI"/>
                    <a:ea typeface="+mn-ea"/>
                    <a:cs typeface="+mn-cs"/>
                  </a:rPr>
                  <a:t>Training &amp; enablement</a:t>
                </a:r>
              </a:p>
            </p:txBody>
          </p:sp>
        </p:grpSp>
        <p:sp>
          <p:nvSpPr>
            <p:cNvPr id="736" name="Arrow: Notched Right 735">
              <a:extLst>
                <a:ext uri="{FF2B5EF4-FFF2-40B4-BE49-F238E27FC236}">
                  <a16:creationId xmlns:a16="http://schemas.microsoft.com/office/drawing/2014/main" id="{83BCF1A4-C77D-4CFC-B2B3-52B16D3E9BBD}"/>
                </a:ext>
              </a:extLst>
            </p:cNvPr>
            <p:cNvSpPr/>
            <p:nvPr/>
          </p:nvSpPr>
          <p:spPr>
            <a:xfrm>
              <a:off x="9502913" y="3821773"/>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737" name="Arrow: Notched Right 736">
              <a:extLst>
                <a:ext uri="{FF2B5EF4-FFF2-40B4-BE49-F238E27FC236}">
                  <a16:creationId xmlns:a16="http://schemas.microsoft.com/office/drawing/2014/main" id="{69B64869-110A-415B-9FAD-7C0030C1861B}"/>
                </a:ext>
              </a:extLst>
            </p:cNvPr>
            <p:cNvSpPr/>
            <p:nvPr/>
          </p:nvSpPr>
          <p:spPr>
            <a:xfrm>
              <a:off x="7110475" y="3800910"/>
              <a:ext cx="489000" cy="227584"/>
            </a:xfrm>
            <a:prstGeom prst="notchedRightArrow">
              <a:avLst/>
            </a:prstGeom>
            <a:solidFill>
              <a:srgbClr val="FFA6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10" name="Group 9">
            <a:extLst>
              <a:ext uri="{FF2B5EF4-FFF2-40B4-BE49-F238E27FC236}">
                <a16:creationId xmlns:a16="http://schemas.microsoft.com/office/drawing/2014/main" id="{D786D721-A610-4A7F-AFF3-F5FEE4DA66DA}"/>
              </a:ext>
            </a:extLst>
          </p:cNvPr>
          <p:cNvGrpSpPr/>
          <p:nvPr/>
        </p:nvGrpSpPr>
        <p:grpSpPr>
          <a:xfrm>
            <a:off x="661910" y="771586"/>
            <a:ext cx="11205206" cy="2690203"/>
            <a:chOff x="661910" y="771586"/>
            <a:chExt cx="11205206" cy="2690203"/>
          </a:xfrm>
        </p:grpSpPr>
        <p:grpSp>
          <p:nvGrpSpPr>
            <p:cNvPr id="17" name="Group 16">
              <a:extLst>
                <a:ext uri="{FF2B5EF4-FFF2-40B4-BE49-F238E27FC236}">
                  <a16:creationId xmlns:a16="http://schemas.microsoft.com/office/drawing/2014/main" id="{C8F4B011-A20C-4AE4-B513-4D55E0B1F8FD}"/>
                </a:ext>
              </a:extLst>
            </p:cNvPr>
            <p:cNvGrpSpPr/>
            <p:nvPr/>
          </p:nvGrpSpPr>
          <p:grpSpPr>
            <a:xfrm>
              <a:off x="661910" y="771586"/>
              <a:ext cx="11011850" cy="2690203"/>
              <a:chOff x="661910" y="911551"/>
              <a:chExt cx="11011850" cy="2690203"/>
            </a:xfrm>
          </p:grpSpPr>
          <p:grpSp>
            <p:nvGrpSpPr>
              <p:cNvPr id="478" name="Group 477">
                <a:extLst>
                  <a:ext uri="{FF2B5EF4-FFF2-40B4-BE49-F238E27FC236}">
                    <a16:creationId xmlns:a16="http://schemas.microsoft.com/office/drawing/2014/main" id="{40F4D09E-89D6-4731-9025-10897D0EE5E9}"/>
                  </a:ext>
                </a:extLst>
              </p:cNvPr>
              <p:cNvGrpSpPr/>
              <p:nvPr/>
            </p:nvGrpSpPr>
            <p:grpSpPr>
              <a:xfrm>
                <a:off x="661910" y="1064598"/>
                <a:ext cx="2746430" cy="584450"/>
                <a:chOff x="887767" y="1113257"/>
                <a:chExt cx="2157274" cy="625242"/>
              </a:xfrm>
            </p:grpSpPr>
            <p:sp>
              <p:nvSpPr>
                <p:cNvPr id="479" name="Arrow: Chevron 478">
                  <a:extLst>
                    <a:ext uri="{FF2B5EF4-FFF2-40B4-BE49-F238E27FC236}">
                      <a16:creationId xmlns:a16="http://schemas.microsoft.com/office/drawing/2014/main" id="{3195BDFE-F341-4BA0-97D2-472E34EB439F}"/>
                    </a:ext>
                  </a:extLst>
                </p:cNvPr>
                <p:cNvSpPr/>
                <p:nvPr/>
              </p:nvSpPr>
              <p:spPr>
                <a:xfrm>
                  <a:off x="887767" y="1113257"/>
                  <a:ext cx="2157274" cy="625242"/>
                </a:xfrm>
                <a:prstGeom prst="chevron">
                  <a:avLst/>
                </a:prstGeom>
                <a:solidFill>
                  <a:srgbClr val="0080B7"/>
                </a:solid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480" name="Group 479">
                  <a:extLst>
                    <a:ext uri="{FF2B5EF4-FFF2-40B4-BE49-F238E27FC236}">
                      <a16:creationId xmlns:a16="http://schemas.microsoft.com/office/drawing/2014/main" id="{75F76A0C-50A5-478D-94C4-31B40890CD40}"/>
                    </a:ext>
                  </a:extLst>
                </p:cNvPr>
                <p:cNvGrpSpPr/>
                <p:nvPr/>
              </p:nvGrpSpPr>
              <p:grpSpPr>
                <a:xfrm>
                  <a:off x="1263590" y="1136213"/>
                  <a:ext cx="1399742" cy="579330"/>
                  <a:chOff x="1263590" y="1103459"/>
                  <a:chExt cx="1399742" cy="579330"/>
                </a:xfrm>
              </p:grpSpPr>
              <p:sp>
                <p:nvSpPr>
                  <p:cNvPr id="481" name="Rectangle 480">
                    <a:extLst>
                      <a:ext uri="{FF2B5EF4-FFF2-40B4-BE49-F238E27FC236}">
                        <a16:creationId xmlns:a16="http://schemas.microsoft.com/office/drawing/2014/main" id="{498C7C73-2113-489E-90FF-56577696C3CA}"/>
                      </a:ext>
                    </a:extLst>
                  </p:cNvPr>
                  <p:cNvSpPr/>
                  <p:nvPr/>
                </p:nvSpPr>
                <p:spPr>
                  <a:xfrm>
                    <a:off x="1263590" y="1405790"/>
                    <a:ext cx="139974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Assess &amp; Evaluate</a:t>
                    </a:r>
                  </a:p>
                </p:txBody>
              </p:sp>
              <p:sp>
                <p:nvSpPr>
                  <p:cNvPr id="482" name="Rectangle 481">
                    <a:extLst>
                      <a:ext uri="{FF2B5EF4-FFF2-40B4-BE49-F238E27FC236}">
                        <a16:creationId xmlns:a16="http://schemas.microsoft.com/office/drawing/2014/main" id="{E4E355F6-EF58-4FD0-AA53-46D4824D095B}"/>
                      </a:ext>
                    </a:extLst>
                  </p:cNvPr>
                  <p:cNvSpPr/>
                  <p:nvPr/>
                </p:nvSpPr>
                <p:spPr>
                  <a:xfrm>
                    <a:off x="1346683" y="1103459"/>
                    <a:ext cx="1239442"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a:ea typeface="+mn-ea"/>
                        <a:cs typeface="+mn-cs"/>
                      </a:rPr>
                      <a:t>Assessment</a:t>
                    </a:r>
                  </a:p>
                </p:txBody>
              </p:sp>
            </p:grpSp>
          </p:grpSp>
          <p:grpSp>
            <p:nvGrpSpPr>
              <p:cNvPr id="483" name="Group 482">
                <a:extLst>
                  <a:ext uri="{FF2B5EF4-FFF2-40B4-BE49-F238E27FC236}">
                    <a16:creationId xmlns:a16="http://schemas.microsoft.com/office/drawing/2014/main" id="{30AA788D-932F-4325-A715-6030C3B3FB7C}"/>
                  </a:ext>
                </a:extLst>
              </p:cNvPr>
              <p:cNvGrpSpPr/>
              <p:nvPr/>
            </p:nvGrpSpPr>
            <p:grpSpPr>
              <a:xfrm>
                <a:off x="3093138" y="978264"/>
                <a:ext cx="4332302" cy="758126"/>
                <a:chOff x="2797308" y="1030156"/>
                <a:chExt cx="4332302" cy="811038"/>
              </a:xfrm>
            </p:grpSpPr>
            <p:sp>
              <p:nvSpPr>
                <p:cNvPr id="484" name="Arrow: Chevron 483">
                  <a:extLst>
                    <a:ext uri="{FF2B5EF4-FFF2-40B4-BE49-F238E27FC236}">
                      <a16:creationId xmlns:a16="http://schemas.microsoft.com/office/drawing/2014/main" id="{57C0E3E7-F8E5-424B-944C-171FD9816CE3}"/>
                    </a:ext>
                  </a:extLst>
                </p:cNvPr>
                <p:cNvSpPr/>
                <p:nvPr/>
              </p:nvSpPr>
              <p:spPr>
                <a:xfrm>
                  <a:off x="2797308" y="1030156"/>
                  <a:ext cx="4332302" cy="811038"/>
                </a:xfrm>
                <a:prstGeom prst="chevron">
                  <a:avLst/>
                </a:prstGeom>
                <a:solidFill>
                  <a:srgbClr val="1DAB9E"/>
                </a:solid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485" name="Group 484">
                  <a:extLst>
                    <a:ext uri="{FF2B5EF4-FFF2-40B4-BE49-F238E27FC236}">
                      <a16:creationId xmlns:a16="http://schemas.microsoft.com/office/drawing/2014/main" id="{28D1C384-29FB-4BCA-B34A-33BC1DEE4079}"/>
                    </a:ext>
                  </a:extLst>
                </p:cNvPr>
                <p:cNvGrpSpPr/>
                <p:nvPr/>
              </p:nvGrpSpPr>
              <p:grpSpPr>
                <a:xfrm>
                  <a:off x="3203201" y="1146010"/>
                  <a:ext cx="3520516" cy="579330"/>
                  <a:chOff x="3203201" y="1103459"/>
                  <a:chExt cx="3520516" cy="579330"/>
                </a:xfrm>
              </p:grpSpPr>
              <p:sp>
                <p:nvSpPr>
                  <p:cNvPr id="486" name="Rectangle 485">
                    <a:extLst>
                      <a:ext uri="{FF2B5EF4-FFF2-40B4-BE49-F238E27FC236}">
                        <a16:creationId xmlns:a16="http://schemas.microsoft.com/office/drawing/2014/main" id="{62BB8BD2-1F98-4FC3-AF61-EA8915C0FE4D}"/>
                      </a:ext>
                    </a:extLst>
                  </p:cNvPr>
                  <p:cNvSpPr/>
                  <p:nvPr/>
                </p:nvSpPr>
                <p:spPr>
                  <a:xfrm>
                    <a:off x="3203201" y="1405790"/>
                    <a:ext cx="35205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Enable &amp; Execute – Mobilize through Experiences</a:t>
                    </a:r>
                  </a:p>
                </p:txBody>
              </p:sp>
              <p:sp>
                <p:nvSpPr>
                  <p:cNvPr id="487" name="Rectangle 486">
                    <a:extLst>
                      <a:ext uri="{FF2B5EF4-FFF2-40B4-BE49-F238E27FC236}">
                        <a16:creationId xmlns:a16="http://schemas.microsoft.com/office/drawing/2014/main" id="{6A8CB4BA-87D0-4007-A4F6-0D52F48744AB}"/>
                      </a:ext>
                    </a:extLst>
                  </p:cNvPr>
                  <p:cNvSpPr/>
                  <p:nvPr/>
                </p:nvSpPr>
                <p:spPr>
                  <a:xfrm>
                    <a:off x="3890088" y="1103459"/>
                    <a:ext cx="2146742"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a:ea typeface="+mn-ea"/>
                        <a:cs typeface="+mn-cs"/>
                      </a:rPr>
                      <a:t>Readiness &amp; Planning</a:t>
                    </a:r>
                  </a:p>
                </p:txBody>
              </p:sp>
            </p:grpSp>
          </p:grpSp>
          <p:grpSp>
            <p:nvGrpSpPr>
              <p:cNvPr id="488" name="Group 487">
                <a:extLst>
                  <a:ext uri="{FF2B5EF4-FFF2-40B4-BE49-F238E27FC236}">
                    <a16:creationId xmlns:a16="http://schemas.microsoft.com/office/drawing/2014/main" id="{B8B92BA7-6111-4D85-B5F7-365296F73E04}"/>
                  </a:ext>
                </a:extLst>
              </p:cNvPr>
              <p:cNvGrpSpPr/>
              <p:nvPr/>
            </p:nvGrpSpPr>
            <p:grpSpPr>
              <a:xfrm>
                <a:off x="7019926" y="911551"/>
                <a:ext cx="4653834" cy="891552"/>
                <a:chOff x="6800296" y="958787"/>
                <a:chExt cx="4653834" cy="953776"/>
              </a:xfrm>
            </p:grpSpPr>
            <p:sp>
              <p:nvSpPr>
                <p:cNvPr id="489" name="Arrow: Chevron 488">
                  <a:extLst>
                    <a:ext uri="{FF2B5EF4-FFF2-40B4-BE49-F238E27FC236}">
                      <a16:creationId xmlns:a16="http://schemas.microsoft.com/office/drawing/2014/main" id="{9E21A224-CAC2-4731-8C3D-957D7FD55BBA}"/>
                    </a:ext>
                  </a:extLst>
                </p:cNvPr>
                <p:cNvSpPr/>
                <p:nvPr/>
              </p:nvSpPr>
              <p:spPr>
                <a:xfrm>
                  <a:off x="6800296" y="958787"/>
                  <a:ext cx="4653834" cy="953776"/>
                </a:xfrm>
                <a:prstGeom prst="chevron">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490" name="Group 489">
                  <a:extLst>
                    <a:ext uri="{FF2B5EF4-FFF2-40B4-BE49-F238E27FC236}">
                      <a16:creationId xmlns:a16="http://schemas.microsoft.com/office/drawing/2014/main" id="{93E5D605-589C-4D57-9E6E-AB02591A8EA7}"/>
                    </a:ext>
                  </a:extLst>
                </p:cNvPr>
                <p:cNvGrpSpPr/>
                <p:nvPr/>
              </p:nvGrpSpPr>
              <p:grpSpPr>
                <a:xfrm>
                  <a:off x="7765302" y="1146010"/>
                  <a:ext cx="2723823" cy="579330"/>
                  <a:chOff x="7765302" y="1103459"/>
                  <a:chExt cx="2723823" cy="579330"/>
                </a:xfrm>
              </p:grpSpPr>
              <p:sp>
                <p:nvSpPr>
                  <p:cNvPr id="491" name="Rectangle 490">
                    <a:extLst>
                      <a:ext uri="{FF2B5EF4-FFF2-40B4-BE49-F238E27FC236}">
                        <a16:creationId xmlns:a16="http://schemas.microsoft.com/office/drawing/2014/main" id="{DE6D135A-F182-403F-9E5D-86D5F499E870}"/>
                      </a:ext>
                    </a:extLst>
                  </p:cNvPr>
                  <p:cNvSpPr/>
                  <p:nvPr/>
                </p:nvSpPr>
                <p:spPr>
                  <a:xfrm>
                    <a:off x="7765302" y="1405790"/>
                    <a:ext cx="2723823"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Migrate, Operate &amp; Optimize at Scale</a:t>
                    </a:r>
                  </a:p>
                </p:txBody>
              </p:sp>
              <p:sp>
                <p:nvSpPr>
                  <p:cNvPr id="492" name="Rectangle 491">
                    <a:extLst>
                      <a:ext uri="{FF2B5EF4-FFF2-40B4-BE49-F238E27FC236}">
                        <a16:creationId xmlns:a16="http://schemas.microsoft.com/office/drawing/2014/main" id="{EF9DB1FF-EEF6-4D79-9076-69A3F6FEB670}"/>
                      </a:ext>
                    </a:extLst>
                  </p:cNvPr>
                  <p:cNvSpPr/>
                  <p:nvPr/>
                </p:nvSpPr>
                <p:spPr>
                  <a:xfrm>
                    <a:off x="8549170" y="1103459"/>
                    <a:ext cx="1156086"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dirty="0">
                        <a:ln>
                          <a:noFill/>
                        </a:ln>
                        <a:solidFill>
                          <a:prstClr val="white"/>
                        </a:solidFill>
                        <a:effectLst/>
                        <a:uLnTx/>
                        <a:uFillTx/>
                        <a:latin typeface="Segoe UI"/>
                        <a:ea typeface="+mn-ea"/>
                        <a:cs typeface="+mn-cs"/>
                      </a:rPr>
                      <a:t>Migrations</a:t>
                    </a:r>
                  </a:p>
                </p:txBody>
              </p:sp>
            </p:grpSp>
          </p:grpSp>
          <p:grpSp>
            <p:nvGrpSpPr>
              <p:cNvPr id="493" name="Group 492">
                <a:extLst>
                  <a:ext uri="{FF2B5EF4-FFF2-40B4-BE49-F238E27FC236}">
                    <a16:creationId xmlns:a16="http://schemas.microsoft.com/office/drawing/2014/main" id="{43F89840-A520-478F-A2F7-C5FFE1AEA9CE}"/>
                  </a:ext>
                </a:extLst>
              </p:cNvPr>
              <p:cNvGrpSpPr/>
              <p:nvPr/>
            </p:nvGrpSpPr>
            <p:grpSpPr>
              <a:xfrm>
                <a:off x="3298999" y="1892895"/>
                <a:ext cx="3795269" cy="1456127"/>
                <a:chOff x="3334341" y="1970841"/>
                <a:chExt cx="3795269" cy="1456127"/>
              </a:xfrm>
            </p:grpSpPr>
            <p:sp>
              <p:nvSpPr>
                <p:cNvPr id="494" name="Rectangle 493">
                  <a:extLst>
                    <a:ext uri="{FF2B5EF4-FFF2-40B4-BE49-F238E27FC236}">
                      <a16:creationId xmlns:a16="http://schemas.microsoft.com/office/drawing/2014/main" id="{39120307-A83A-42A8-AF17-6D5887FEB81A}"/>
                    </a:ext>
                  </a:extLst>
                </p:cNvPr>
                <p:cNvSpPr/>
                <p:nvPr/>
              </p:nvSpPr>
              <p:spPr>
                <a:xfrm>
                  <a:off x="3334341" y="1970841"/>
                  <a:ext cx="3795269" cy="1446024"/>
                </a:xfrm>
                <a:prstGeom prst="rect">
                  <a:avLst/>
                </a:prstGeom>
                <a:solidFill>
                  <a:srgbClr val="1DAB9E"/>
                </a:solidFill>
                <a:ln w="9525" cap="flat" cmpd="sng" algn="ctr">
                  <a:solidFill>
                    <a:srgbClr val="1DAB9E"/>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495" name="Rectangle 494">
                  <a:extLst>
                    <a:ext uri="{FF2B5EF4-FFF2-40B4-BE49-F238E27FC236}">
                      <a16:creationId xmlns:a16="http://schemas.microsoft.com/office/drawing/2014/main" id="{CE7AB947-BC92-4F0D-B8AB-9FCF21C19660}"/>
                    </a:ext>
                  </a:extLst>
                </p:cNvPr>
                <p:cNvSpPr/>
                <p:nvPr/>
              </p:nvSpPr>
              <p:spPr>
                <a:xfrm>
                  <a:off x="3845217" y="2041159"/>
                  <a:ext cx="277351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prstClr val="white"/>
                      </a:solidFill>
                      <a:effectLst/>
                      <a:uLnTx/>
                      <a:uFillTx/>
                      <a:latin typeface="Segoe UI"/>
                      <a:ea typeface="+mn-ea"/>
                      <a:cs typeface="+mn-cs"/>
                    </a:rPr>
                    <a:t>API Migration Readiness &amp; Execution</a:t>
                  </a:r>
                </a:p>
              </p:txBody>
            </p:sp>
            <p:sp>
              <p:nvSpPr>
                <p:cNvPr id="496" name="Rectangle 495">
                  <a:extLst>
                    <a:ext uri="{FF2B5EF4-FFF2-40B4-BE49-F238E27FC236}">
                      <a16:creationId xmlns:a16="http://schemas.microsoft.com/office/drawing/2014/main" id="{F857A960-BD15-4DFF-BAE0-AF312A14598B}"/>
                    </a:ext>
                  </a:extLst>
                </p:cNvPr>
                <p:cNvSpPr/>
                <p:nvPr/>
              </p:nvSpPr>
              <p:spPr>
                <a:xfrm>
                  <a:off x="3334341" y="2872970"/>
                  <a:ext cx="93491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App Selection &amp; Prioritization</a:t>
                  </a:r>
                </a:p>
              </p:txBody>
            </p:sp>
            <p:sp>
              <p:nvSpPr>
                <p:cNvPr id="497" name="Rectangle 496">
                  <a:extLst>
                    <a:ext uri="{FF2B5EF4-FFF2-40B4-BE49-F238E27FC236}">
                      <a16:creationId xmlns:a16="http://schemas.microsoft.com/office/drawing/2014/main" id="{81EAF01A-A88E-4552-8DCA-E647EAF9AA99}"/>
                    </a:ext>
                  </a:extLst>
                </p:cNvPr>
                <p:cNvSpPr/>
                <p:nvPr/>
              </p:nvSpPr>
              <p:spPr>
                <a:xfrm>
                  <a:off x="4269166" y="2872970"/>
                  <a:ext cx="93491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Target Design &amp; Setup</a:t>
                  </a:r>
                </a:p>
              </p:txBody>
            </p:sp>
            <p:sp>
              <p:nvSpPr>
                <p:cNvPr id="498" name="Rectangle 497">
                  <a:extLst>
                    <a:ext uri="{FF2B5EF4-FFF2-40B4-BE49-F238E27FC236}">
                      <a16:creationId xmlns:a16="http://schemas.microsoft.com/office/drawing/2014/main" id="{767D92BC-8E01-4BB0-9F73-3EAA7DBBE177}"/>
                    </a:ext>
                  </a:extLst>
                </p:cNvPr>
                <p:cNvSpPr/>
                <p:nvPr/>
              </p:nvSpPr>
              <p:spPr>
                <a:xfrm>
                  <a:off x="5203991" y="2872970"/>
                  <a:ext cx="93491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Application Migration &amp; Validation</a:t>
                  </a:r>
                </a:p>
              </p:txBody>
            </p:sp>
            <p:sp>
              <p:nvSpPr>
                <p:cNvPr id="499" name="Rectangle 498">
                  <a:extLst>
                    <a:ext uri="{FF2B5EF4-FFF2-40B4-BE49-F238E27FC236}">
                      <a16:creationId xmlns:a16="http://schemas.microsoft.com/office/drawing/2014/main" id="{BD89EAE1-AE43-4520-B50A-928D1FC42A0D}"/>
                    </a:ext>
                  </a:extLst>
                </p:cNvPr>
                <p:cNvSpPr/>
                <p:nvPr/>
              </p:nvSpPr>
              <p:spPr>
                <a:xfrm>
                  <a:off x="6138817" y="2872970"/>
                  <a:ext cx="934824" cy="4154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kern="0" dirty="0">
                      <a:solidFill>
                        <a:prstClr val="white"/>
                      </a:solidFill>
                      <a:latin typeface="Segoe UI"/>
                    </a:rPr>
                    <a:t>Wave 1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kern="0" dirty="0">
                      <a:solidFill>
                        <a:prstClr val="white"/>
                      </a:solidFill>
                      <a:latin typeface="Segoe UI"/>
                    </a:rPr>
                    <a:t>Applications</a:t>
                  </a:r>
                </a:p>
              </p:txBody>
            </p:sp>
            <p:grpSp>
              <p:nvGrpSpPr>
                <p:cNvPr id="500" name="Group 499">
                  <a:extLst>
                    <a:ext uri="{FF2B5EF4-FFF2-40B4-BE49-F238E27FC236}">
                      <a16:creationId xmlns:a16="http://schemas.microsoft.com/office/drawing/2014/main" id="{F77C2C90-EEF3-49B0-B3CD-824C27A06A6F}"/>
                    </a:ext>
                  </a:extLst>
                </p:cNvPr>
                <p:cNvGrpSpPr/>
                <p:nvPr/>
              </p:nvGrpSpPr>
              <p:grpSpPr>
                <a:xfrm>
                  <a:off x="6380551" y="2368265"/>
                  <a:ext cx="451446" cy="420180"/>
                  <a:chOff x="10410826" y="1185863"/>
                  <a:chExt cx="755650" cy="755650"/>
                </a:xfrm>
                <a:solidFill>
                  <a:sysClr val="window" lastClr="FFFFFF"/>
                </a:solidFill>
              </p:grpSpPr>
              <p:sp>
                <p:nvSpPr>
                  <p:cNvPr id="539" name="Freeform 2367">
                    <a:extLst>
                      <a:ext uri="{FF2B5EF4-FFF2-40B4-BE49-F238E27FC236}">
                        <a16:creationId xmlns:a16="http://schemas.microsoft.com/office/drawing/2014/main" id="{E1AA601D-58C2-4249-969F-C62FC798C1C9}"/>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0" name="Freeform 2368">
                    <a:extLst>
                      <a:ext uri="{FF2B5EF4-FFF2-40B4-BE49-F238E27FC236}">
                        <a16:creationId xmlns:a16="http://schemas.microsoft.com/office/drawing/2014/main" id="{70DC364D-6B5F-4912-9576-320EE8858754}"/>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1" name="Freeform 2369">
                    <a:extLst>
                      <a:ext uri="{FF2B5EF4-FFF2-40B4-BE49-F238E27FC236}">
                        <a16:creationId xmlns:a16="http://schemas.microsoft.com/office/drawing/2014/main" id="{EA2896F8-1A3B-4E38-9272-DF0F45D0D805}"/>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2" name="Freeform 2370">
                    <a:extLst>
                      <a:ext uri="{FF2B5EF4-FFF2-40B4-BE49-F238E27FC236}">
                        <a16:creationId xmlns:a16="http://schemas.microsoft.com/office/drawing/2014/main" id="{3DB937FA-E776-4D13-9FB8-F52AB6EED1F7}"/>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3" name="Freeform 2371">
                    <a:extLst>
                      <a:ext uri="{FF2B5EF4-FFF2-40B4-BE49-F238E27FC236}">
                        <a16:creationId xmlns:a16="http://schemas.microsoft.com/office/drawing/2014/main" id="{21608235-BE86-4C72-A3E7-8B50F757A9B5}"/>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4" name="Oval 2372">
                    <a:extLst>
                      <a:ext uri="{FF2B5EF4-FFF2-40B4-BE49-F238E27FC236}">
                        <a16:creationId xmlns:a16="http://schemas.microsoft.com/office/drawing/2014/main" id="{2F70582A-605F-47D0-B5F3-6F6A50E3FEEF}"/>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5" name="Oval 2373">
                    <a:extLst>
                      <a:ext uri="{FF2B5EF4-FFF2-40B4-BE49-F238E27FC236}">
                        <a16:creationId xmlns:a16="http://schemas.microsoft.com/office/drawing/2014/main" id="{E7F2FCE0-A715-43D9-947B-FFF263F1E1F3}"/>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6" name="Oval 2374">
                    <a:extLst>
                      <a:ext uri="{FF2B5EF4-FFF2-40B4-BE49-F238E27FC236}">
                        <a16:creationId xmlns:a16="http://schemas.microsoft.com/office/drawing/2014/main" id="{CF4B2362-3EDF-453D-B2A7-9936F0DBF5D7}"/>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7" name="Freeform 2375">
                    <a:extLst>
                      <a:ext uri="{FF2B5EF4-FFF2-40B4-BE49-F238E27FC236}">
                        <a16:creationId xmlns:a16="http://schemas.microsoft.com/office/drawing/2014/main" id="{2FFE6F9C-1192-419B-B161-59B611923129}"/>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8" name="Freeform 2376">
                    <a:extLst>
                      <a:ext uri="{FF2B5EF4-FFF2-40B4-BE49-F238E27FC236}">
                        <a16:creationId xmlns:a16="http://schemas.microsoft.com/office/drawing/2014/main" id="{3C7197A2-12CF-4BA4-913A-8956EA9F8DF1}"/>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49" name="Freeform 2377">
                    <a:extLst>
                      <a:ext uri="{FF2B5EF4-FFF2-40B4-BE49-F238E27FC236}">
                        <a16:creationId xmlns:a16="http://schemas.microsoft.com/office/drawing/2014/main" id="{FCC6356D-76C3-4A9F-99BF-D8296643612F}"/>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0" name="Freeform 2378">
                    <a:extLst>
                      <a:ext uri="{FF2B5EF4-FFF2-40B4-BE49-F238E27FC236}">
                        <a16:creationId xmlns:a16="http://schemas.microsoft.com/office/drawing/2014/main" id="{F5AB1F51-CE12-4C2E-81AC-FF598A30E03A}"/>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1" name="Freeform 2379">
                    <a:extLst>
                      <a:ext uri="{FF2B5EF4-FFF2-40B4-BE49-F238E27FC236}">
                        <a16:creationId xmlns:a16="http://schemas.microsoft.com/office/drawing/2014/main" id="{110598B1-F8CF-443E-8EFB-B11ED68152FD}"/>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2" name="Freeform 2380">
                    <a:extLst>
                      <a:ext uri="{FF2B5EF4-FFF2-40B4-BE49-F238E27FC236}">
                        <a16:creationId xmlns:a16="http://schemas.microsoft.com/office/drawing/2014/main" id="{B7FDCE69-265E-40EE-A397-F6B1A0465DB8}"/>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3" name="Freeform 2381">
                    <a:extLst>
                      <a:ext uri="{FF2B5EF4-FFF2-40B4-BE49-F238E27FC236}">
                        <a16:creationId xmlns:a16="http://schemas.microsoft.com/office/drawing/2014/main" id="{49E0593E-DEE6-42C6-9F0A-36EDC1BF3D80}"/>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54" name="Freeform 2382">
                    <a:extLst>
                      <a:ext uri="{FF2B5EF4-FFF2-40B4-BE49-F238E27FC236}">
                        <a16:creationId xmlns:a16="http://schemas.microsoft.com/office/drawing/2014/main" id="{700B8F75-E8A9-4051-A6AD-48EF4F2A4C58}"/>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501" name="Group 500">
                  <a:extLst>
                    <a:ext uri="{FF2B5EF4-FFF2-40B4-BE49-F238E27FC236}">
                      <a16:creationId xmlns:a16="http://schemas.microsoft.com/office/drawing/2014/main" id="{BE2197EC-7C05-41C1-813C-80BB6D333B36}"/>
                    </a:ext>
                  </a:extLst>
                </p:cNvPr>
                <p:cNvGrpSpPr/>
                <p:nvPr/>
              </p:nvGrpSpPr>
              <p:grpSpPr>
                <a:xfrm>
                  <a:off x="4482966" y="2315681"/>
                  <a:ext cx="453544" cy="543502"/>
                  <a:chOff x="6359526" y="4867275"/>
                  <a:chExt cx="768350" cy="920751"/>
                </a:xfrm>
                <a:solidFill>
                  <a:sysClr val="window" lastClr="FFFFFF"/>
                </a:solidFill>
              </p:grpSpPr>
              <p:sp>
                <p:nvSpPr>
                  <p:cNvPr id="523" name="Freeform 464">
                    <a:extLst>
                      <a:ext uri="{FF2B5EF4-FFF2-40B4-BE49-F238E27FC236}">
                        <a16:creationId xmlns:a16="http://schemas.microsoft.com/office/drawing/2014/main" id="{6BFF1878-8D6C-4CFF-BD1C-7D6F0CB0947F}"/>
                      </a:ext>
                    </a:extLst>
                  </p:cNvPr>
                  <p:cNvSpPr>
                    <a:spLocks/>
                  </p:cNvSpPr>
                  <p:nvPr/>
                </p:nvSpPr>
                <p:spPr bwMode="auto">
                  <a:xfrm>
                    <a:off x="6359526" y="4943475"/>
                    <a:ext cx="768350" cy="638175"/>
                  </a:xfrm>
                  <a:custGeom>
                    <a:avLst/>
                    <a:gdLst>
                      <a:gd name="T0" fmla="*/ 279 w 282"/>
                      <a:gd name="T1" fmla="*/ 234 h 234"/>
                      <a:gd name="T2" fmla="*/ 208 w 282"/>
                      <a:gd name="T3" fmla="*/ 234 h 234"/>
                      <a:gd name="T4" fmla="*/ 205 w 282"/>
                      <a:gd name="T5" fmla="*/ 231 h 234"/>
                      <a:gd name="T6" fmla="*/ 208 w 282"/>
                      <a:gd name="T7" fmla="*/ 228 h 234"/>
                      <a:gd name="T8" fmla="*/ 276 w 282"/>
                      <a:gd name="T9" fmla="*/ 228 h 234"/>
                      <a:gd name="T10" fmla="*/ 276 w 282"/>
                      <a:gd name="T11" fmla="*/ 6 h 234"/>
                      <a:gd name="T12" fmla="*/ 6 w 282"/>
                      <a:gd name="T13" fmla="*/ 6 h 234"/>
                      <a:gd name="T14" fmla="*/ 6 w 282"/>
                      <a:gd name="T15" fmla="*/ 228 h 234"/>
                      <a:gd name="T16" fmla="*/ 96 w 282"/>
                      <a:gd name="T17" fmla="*/ 228 h 234"/>
                      <a:gd name="T18" fmla="*/ 99 w 282"/>
                      <a:gd name="T19" fmla="*/ 231 h 234"/>
                      <a:gd name="T20" fmla="*/ 96 w 282"/>
                      <a:gd name="T21" fmla="*/ 234 h 234"/>
                      <a:gd name="T22" fmla="*/ 3 w 282"/>
                      <a:gd name="T23" fmla="*/ 234 h 234"/>
                      <a:gd name="T24" fmla="*/ 0 w 282"/>
                      <a:gd name="T25" fmla="*/ 231 h 234"/>
                      <a:gd name="T26" fmla="*/ 0 w 282"/>
                      <a:gd name="T27" fmla="*/ 3 h 234"/>
                      <a:gd name="T28" fmla="*/ 3 w 282"/>
                      <a:gd name="T29" fmla="*/ 0 h 234"/>
                      <a:gd name="T30" fmla="*/ 279 w 282"/>
                      <a:gd name="T31" fmla="*/ 0 h 234"/>
                      <a:gd name="T32" fmla="*/ 282 w 282"/>
                      <a:gd name="T33" fmla="*/ 3 h 234"/>
                      <a:gd name="T34" fmla="*/ 282 w 282"/>
                      <a:gd name="T35" fmla="*/ 231 h 234"/>
                      <a:gd name="T36" fmla="*/ 279 w 282"/>
                      <a:gd name="T37"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2" h="234">
                        <a:moveTo>
                          <a:pt x="279" y="234"/>
                        </a:moveTo>
                        <a:cubicBezTo>
                          <a:pt x="208" y="234"/>
                          <a:pt x="208" y="234"/>
                          <a:pt x="208" y="234"/>
                        </a:cubicBezTo>
                        <a:cubicBezTo>
                          <a:pt x="207" y="234"/>
                          <a:pt x="205" y="233"/>
                          <a:pt x="205" y="231"/>
                        </a:cubicBezTo>
                        <a:cubicBezTo>
                          <a:pt x="205" y="229"/>
                          <a:pt x="207" y="228"/>
                          <a:pt x="208" y="228"/>
                        </a:cubicBezTo>
                        <a:cubicBezTo>
                          <a:pt x="276" y="228"/>
                          <a:pt x="276" y="228"/>
                          <a:pt x="276" y="228"/>
                        </a:cubicBezTo>
                        <a:cubicBezTo>
                          <a:pt x="276" y="6"/>
                          <a:pt x="276" y="6"/>
                          <a:pt x="276" y="6"/>
                        </a:cubicBezTo>
                        <a:cubicBezTo>
                          <a:pt x="6" y="6"/>
                          <a:pt x="6" y="6"/>
                          <a:pt x="6" y="6"/>
                        </a:cubicBezTo>
                        <a:cubicBezTo>
                          <a:pt x="6" y="228"/>
                          <a:pt x="6" y="228"/>
                          <a:pt x="6" y="228"/>
                        </a:cubicBezTo>
                        <a:cubicBezTo>
                          <a:pt x="96" y="228"/>
                          <a:pt x="96" y="228"/>
                          <a:pt x="96" y="228"/>
                        </a:cubicBezTo>
                        <a:cubicBezTo>
                          <a:pt x="98" y="228"/>
                          <a:pt x="99" y="229"/>
                          <a:pt x="99" y="231"/>
                        </a:cubicBezTo>
                        <a:cubicBezTo>
                          <a:pt x="99" y="233"/>
                          <a:pt x="98" y="234"/>
                          <a:pt x="96" y="234"/>
                        </a:cubicBezTo>
                        <a:cubicBezTo>
                          <a:pt x="3" y="234"/>
                          <a:pt x="3" y="234"/>
                          <a:pt x="3" y="234"/>
                        </a:cubicBezTo>
                        <a:cubicBezTo>
                          <a:pt x="1" y="234"/>
                          <a:pt x="0" y="233"/>
                          <a:pt x="0" y="231"/>
                        </a:cubicBezTo>
                        <a:cubicBezTo>
                          <a:pt x="0" y="3"/>
                          <a:pt x="0" y="3"/>
                          <a:pt x="0" y="3"/>
                        </a:cubicBezTo>
                        <a:cubicBezTo>
                          <a:pt x="0" y="1"/>
                          <a:pt x="1" y="0"/>
                          <a:pt x="3" y="0"/>
                        </a:cubicBezTo>
                        <a:cubicBezTo>
                          <a:pt x="279" y="0"/>
                          <a:pt x="279" y="0"/>
                          <a:pt x="279" y="0"/>
                        </a:cubicBezTo>
                        <a:cubicBezTo>
                          <a:pt x="281" y="0"/>
                          <a:pt x="282" y="1"/>
                          <a:pt x="282" y="3"/>
                        </a:cubicBezTo>
                        <a:cubicBezTo>
                          <a:pt x="282" y="231"/>
                          <a:pt x="282" y="231"/>
                          <a:pt x="282" y="231"/>
                        </a:cubicBezTo>
                        <a:cubicBezTo>
                          <a:pt x="282" y="233"/>
                          <a:pt x="281" y="234"/>
                          <a:pt x="279" y="2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4" name="Freeform 465">
                    <a:extLst>
                      <a:ext uri="{FF2B5EF4-FFF2-40B4-BE49-F238E27FC236}">
                        <a16:creationId xmlns:a16="http://schemas.microsoft.com/office/drawing/2014/main" id="{A0984C36-FC85-41D8-B3EE-E874079E9E11}"/>
                      </a:ext>
                    </a:extLst>
                  </p:cNvPr>
                  <p:cNvSpPr>
                    <a:spLocks noEditPoints="1"/>
                  </p:cNvSpPr>
                  <p:nvPr/>
                </p:nvSpPr>
                <p:spPr bwMode="auto">
                  <a:xfrm>
                    <a:off x="6359526" y="4943475"/>
                    <a:ext cx="768350" cy="125413"/>
                  </a:xfrm>
                  <a:custGeom>
                    <a:avLst/>
                    <a:gdLst>
                      <a:gd name="T0" fmla="*/ 279 w 282"/>
                      <a:gd name="T1" fmla="*/ 46 h 46"/>
                      <a:gd name="T2" fmla="*/ 3 w 282"/>
                      <a:gd name="T3" fmla="*/ 46 h 46"/>
                      <a:gd name="T4" fmla="*/ 0 w 282"/>
                      <a:gd name="T5" fmla="*/ 43 h 46"/>
                      <a:gd name="T6" fmla="*/ 0 w 282"/>
                      <a:gd name="T7" fmla="*/ 3 h 46"/>
                      <a:gd name="T8" fmla="*/ 3 w 282"/>
                      <a:gd name="T9" fmla="*/ 0 h 46"/>
                      <a:gd name="T10" fmla="*/ 279 w 282"/>
                      <a:gd name="T11" fmla="*/ 0 h 46"/>
                      <a:gd name="T12" fmla="*/ 282 w 282"/>
                      <a:gd name="T13" fmla="*/ 3 h 46"/>
                      <a:gd name="T14" fmla="*/ 282 w 282"/>
                      <a:gd name="T15" fmla="*/ 43 h 46"/>
                      <a:gd name="T16" fmla="*/ 279 w 282"/>
                      <a:gd name="T17" fmla="*/ 46 h 46"/>
                      <a:gd name="T18" fmla="*/ 6 w 282"/>
                      <a:gd name="T19" fmla="*/ 40 h 46"/>
                      <a:gd name="T20" fmla="*/ 276 w 282"/>
                      <a:gd name="T21" fmla="*/ 40 h 46"/>
                      <a:gd name="T22" fmla="*/ 276 w 282"/>
                      <a:gd name="T23" fmla="*/ 6 h 46"/>
                      <a:gd name="T24" fmla="*/ 6 w 282"/>
                      <a:gd name="T25" fmla="*/ 6 h 46"/>
                      <a:gd name="T26" fmla="*/ 6 w 282"/>
                      <a:gd name="T27"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2" h="46">
                        <a:moveTo>
                          <a:pt x="279" y="46"/>
                        </a:moveTo>
                        <a:cubicBezTo>
                          <a:pt x="3" y="46"/>
                          <a:pt x="3" y="46"/>
                          <a:pt x="3" y="46"/>
                        </a:cubicBezTo>
                        <a:cubicBezTo>
                          <a:pt x="1" y="46"/>
                          <a:pt x="0" y="45"/>
                          <a:pt x="0" y="43"/>
                        </a:cubicBezTo>
                        <a:cubicBezTo>
                          <a:pt x="0" y="3"/>
                          <a:pt x="0" y="3"/>
                          <a:pt x="0" y="3"/>
                        </a:cubicBezTo>
                        <a:cubicBezTo>
                          <a:pt x="0" y="1"/>
                          <a:pt x="1" y="0"/>
                          <a:pt x="3" y="0"/>
                        </a:cubicBezTo>
                        <a:cubicBezTo>
                          <a:pt x="279" y="0"/>
                          <a:pt x="279" y="0"/>
                          <a:pt x="279" y="0"/>
                        </a:cubicBezTo>
                        <a:cubicBezTo>
                          <a:pt x="281" y="0"/>
                          <a:pt x="282" y="1"/>
                          <a:pt x="282" y="3"/>
                        </a:cubicBezTo>
                        <a:cubicBezTo>
                          <a:pt x="282" y="43"/>
                          <a:pt x="282" y="43"/>
                          <a:pt x="282" y="43"/>
                        </a:cubicBezTo>
                        <a:cubicBezTo>
                          <a:pt x="282" y="45"/>
                          <a:pt x="281" y="46"/>
                          <a:pt x="279" y="46"/>
                        </a:cubicBezTo>
                        <a:close/>
                        <a:moveTo>
                          <a:pt x="6" y="40"/>
                        </a:moveTo>
                        <a:cubicBezTo>
                          <a:pt x="276" y="40"/>
                          <a:pt x="276" y="40"/>
                          <a:pt x="276" y="40"/>
                        </a:cubicBezTo>
                        <a:cubicBezTo>
                          <a:pt x="276" y="6"/>
                          <a:pt x="276" y="6"/>
                          <a:pt x="276" y="6"/>
                        </a:cubicBezTo>
                        <a:cubicBezTo>
                          <a:pt x="6" y="6"/>
                          <a:pt x="6" y="6"/>
                          <a:pt x="6" y="6"/>
                        </a:cubicBezTo>
                        <a:lnTo>
                          <a:pt x="6"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5" name="Freeform 466">
                    <a:extLst>
                      <a:ext uri="{FF2B5EF4-FFF2-40B4-BE49-F238E27FC236}">
                        <a16:creationId xmlns:a16="http://schemas.microsoft.com/office/drawing/2014/main" id="{CB91FEA7-1E42-4969-B54D-EAC2FF4AD813}"/>
                      </a:ext>
                    </a:extLst>
                  </p:cNvPr>
                  <p:cNvSpPr>
                    <a:spLocks/>
                  </p:cNvSpPr>
                  <p:nvPr/>
                </p:nvSpPr>
                <p:spPr bwMode="auto">
                  <a:xfrm>
                    <a:off x="6489701" y="4867275"/>
                    <a:ext cx="17463"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6" name="Freeform 467">
                    <a:extLst>
                      <a:ext uri="{FF2B5EF4-FFF2-40B4-BE49-F238E27FC236}">
                        <a16:creationId xmlns:a16="http://schemas.microsoft.com/office/drawing/2014/main" id="{12BE13DB-71FD-45D4-8FEA-A280BD5A33C7}"/>
                      </a:ext>
                    </a:extLst>
                  </p:cNvPr>
                  <p:cNvSpPr>
                    <a:spLocks/>
                  </p:cNvSpPr>
                  <p:nvPr/>
                </p:nvSpPr>
                <p:spPr bwMode="auto">
                  <a:xfrm>
                    <a:off x="6981826" y="4867275"/>
                    <a:ext cx="15875" cy="93663"/>
                  </a:xfrm>
                  <a:custGeom>
                    <a:avLst/>
                    <a:gdLst>
                      <a:gd name="T0" fmla="*/ 3 w 6"/>
                      <a:gd name="T1" fmla="*/ 34 h 34"/>
                      <a:gd name="T2" fmla="*/ 0 w 6"/>
                      <a:gd name="T3" fmla="*/ 31 h 34"/>
                      <a:gd name="T4" fmla="*/ 0 w 6"/>
                      <a:gd name="T5" fmla="*/ 3 h 34"/>
                      <a:gd name="T6" fmla="*/ 3 w 6"/>
                      <a:gd name="T7" fmla="*/ 0 h 34"/>
                      <a:gd name="T8" fmla="*/ 6 w 6"/>
                      <a:gd name="T9" fmla="*/ 3 h 34"/>
                      <a:gd name="T10" fmla="*/ 6 w 6"/>
                      <a:gd name="T11" fmla="*/ 31 h 34"/>
                      <a:gd name="T12" fmla="*/ 3 w 6"/>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6" h="34">
                        <a:moveTo>
                          <a:pt x="3" y="34"/>
                        </a:moveTo>
                        <a:cubicBezTo>
                          <a:pt x="1" y="34"/>
                          <a:pt x="0" y="33"/>
                          <a:pt x="0" y="31"/>
                        </a:cubicBezTo>
                        <a:cubicBezTo>
                          <a:pt x="0" y="3"/>
                          <a:pt x="0" y="3"/>
                          <a:pt x="0" y="3"/>
                        </a:cubicBezTo>
                        <a:cubicBezTo>
                          <a:pt x="0" y="1"/>
                          <a:pt x="1" y="0"/>
                          <a:pt x="3" y="0"/>
                        </a:cubicBezTo>
                        <a:cubicBezTo>
                          <a:pt x="5" y="0"/>
                          <a:pt x="6" y="1"/>
                          <a:pt x="6" y="3"/>
                        </a:cubicBezTo>
                        <a:cubicBezTo>
                          <a:pt x="6" y="31"/>
                          <a:pt x="6" y="31"/>
                          <a:pt x="6" y="31"/>
                        </a:cubicBezTo>
                        <a:cubicBezTo>
                          <a:pt x="6" y="33"/>
                          <a:pt x="5" y="34"/>
                          <a:pt x="3"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7" name="Freeform 468">
                    <a:extLst>
                      <a:ext uri="{FF2B5EF4-FFF2-40B4-BE49-F238E27FC236}">
                        <a16:creationId xmlns:a16="http://schemas.microsoft.com/office/drawing/2014/main" id="{9118B32F-870B-4805-A7DF-A10C5B926C2E}"/>
                      </a:ext>
                    </a:extLst>
                  </p:cNvPr>
                  <p:cNvSpPr>
                    <a:spLocks noEditPoints="1"/>
                  </p:cNvSpPr>
                  <p:nvPr/>
                </p:nvSpPr>
                <p:spPr bwMode="auto">
                  <a:xfrm>
                    <a:off x="6446838"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8" name="Freeform 469">
                    <a:extLst>
                      <a:ext uri="{FF2B5EF4-FFF2-40B4-BE49-F238E27FC236}">
                        <a16:creationId xmlns:a16="http://schemas.microsoft.com/office/drawing/2014/main" id="{D19BC31B-9142-4E34-B6D7-FCAB28610807}"/>
                      </a:ext>
                    </a:extLst>
                  </p:cNvPr>
                  <p:cNvSpPr>
                    <a:spLocks noEditPoints="1"/>
                  </p:cNvSpPr>
                  <p:nvPr/>
                </p:nvSpPr>
                <p:spPr bwMode="auto">
                  <a:xfrm>
                    <a:off x="6937376"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9" name="Freeform 470">
                    <a:extLst>
                      <a:ext uri="{FF2B5EF4-FFF2-40B4-BE49-F238E27FC236}">
                        <a16:creationId xmlns:a16="http://schemas.microsoft.com/office/drawing/2014/main" id="{DFB98702-89BF-4324-9762-D8DAF38FD8CB}"/>
                      </a:ext>
                    </a:extLst>
                  </p:cNvPr>
                  <p:cNvSpPr>
                    <a:spLocks noEditPoints="1"/>
                  </p:cNvSpPr>
                  <p:nvPr/>
                </p:nvSpPr>
                <p:spPr bwMode="auto">
                  <a:xfrm>
                    <a:off x="6610351"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0" name="Freeform 471">
                    <a:extLst>
                      <a:ext uri="{FF2B5EF4-FFF2-40B4-BE49-F238E27FC236}">
                        <a16:creationId xmlns:a16="http://schemas.microsoft.com/office/drawing/2014/main" id="{91107E5A-EE75-416C-94D4-8EDC6FC04526}"/>
                      </a:ext>
                    </a:extLst>
                  </p:cNvPr>
                  <p:cNvSpPr>
                    <a:spLocks noEditPoints="1"/>
                  </p:cNvSpPr>
                  <p:nvPr/>
                </p:nvSpPr>
                <p:spPr bwMode="auto">
                  <a:xfrm>
                    <a:off x="6773863" y="5129213"/>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1" name="Freeform 472">
                    <a:extLst>
                      <a:ext uri="{FF2B5EF4-FFF2-40B4-BE49-F238E27FC236}">
                        <a16:creationId xmlns:a16="http://schemas.microsoft.com/office/drawing/2014/main" id="{35DB3844-F99E-4E35-8276-C6FE11D38E5D}"/>
                      </a:ext>
                    </a:extLst>
                  </p:cNvPr>
                  <p:cNvSpPr>
                    <a:spLocks noEditPoints="1"/>
                  </p:cNvSpPr>
                  <p:nvPr/>
                </p:nvSpPr>
                <p:spPr bwMode="auto">
                  <a:xfrm>
                    <a:off x="6446838"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2" name="Freeform 473">
                    <a:extLst>
                      <a:ext uri="{FF2B5EF4-FFF2-40B4-BE49-F238E27FC236}">
                        <a16:creationId xmlns:a16="http://schemas.microsoft.com/office/drawing/2014/main" id="{F7882B7A-279A-4D0A-835D-069772D9E262}"/>
                      </a:ext>
                    </a:extLst>
                  </p:cNvPr>
                  <p:cNvSpPr>
                    <a:spLocks noEditPoints="1"/>
                  </p:cNvSpPr>
                  <p:nvPr/>
                </p:nvSpPr>
                <p:spPr bwMode="auto">
                  <a:xfrm>
                    <a:off x="6937376"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3" name="Freeform 474">
                    <a:extLst>
                      <a:ext uri="{FF2B5EF4-FFF2-40B4-BE49-F238E27FC236}">
                        <a16:creationId xmlns:a16="http://schemas.microsoft.com/office/drawing/2014/main" id="{A334C070-126E-472C-BB03-861484B4FFDE}"/>
                      </a:ext>
                    </a:extLst>
                  </p:cNvPr>
                  <p:cNvSpPr>
                    <a:spLocks noEditPoints="1"/>
                  </p:cNvSpPr>
                  <p:nvPr/>
                </p:nvSpPr>
                <p:spPr bwMode="auto">
                  <a:xfrm>
                    <a:off x="6610351"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4" name="Freeform 475">
                    <a:extLst>
                      <a:ext uri="{FF2B5EF4-FFF2-40B4-BE49-F238E27FC236}">
                        <a16:creationId xmlns:a16="http://schemas.microsoft.com/office/drawing/2014/main" id="{0BC49FAB-BC92-4C58-AF41-3BB4F8144DEC}"/>
                      </a:ext>
                    </a:extLst>
                  </p:cNvPr>
                  <p:cNvSpPr>
                    <a:spLocks noEditPoints="1"/>
                  </p:cNvSpPr>
                  <p:nvPr/>
                </p:nvSpPr>
                <p:spPr bwMode="auto">
                  <a:xfrm>
                    <a:off x="6773863" y="5270500"/>
                    <a:ext cx="103188" cy="103188"/>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5" name="Freeform 476">
                    <a:extLst>
                      <a:ext uri="{FF2B5EF4-FFF2-40B4-BE49-F238E27FC236}">
                        <a16:creationId xmlns:a16="http://schemas.microsoft.com/office/drawing/2014/main" id="{7FBE5241-AD1C-4E02-9E25-B00ACCBE6207}"/>
                      </a:ext>
                    </a:extLst>
                  </p:cNvPr>
                  <p:cNvSpPr>
                    <a:spLocks noEditPoints="1"/>
                  </p:cNvSpPr>
                  <p:nvPr/>
                </p:nvSpPr>
                <p:spPr bwMode="auto">
                  <a:xfrm>
                    <a:off x="6446838" y="5411788"/>
                    <a:ext cx="103188" cy="104775"/>
                  </a:xfrm>
                  <a:custGeom>
                    <a:avLst/>
                    <a:gdLst>
                      <a:gd name="T0" fmla="*/ 31 w 38"/>
                      <a:gd name="T1" fmla="*/ 38 h 38"/>
                      <a:gd name="T2" fmla="*/ 7 w 38"/>
                      <a:gd name="T3" fmla="*/ 38 h 38"/>
                      <a:gd name="T4" fmla="*/ 0 w 38"/>
                      <a:gd name="T5" fmla="*/ 31 h 38"/>
                      <a:gd name="T6" fmla="*/ 0 w 38"/>
                      <a:gd name="T7" fmla="*/ 7 h 38"/>
                      <a:gd name="T8" fmla="*/ 7 w 38"/>
                      <a:gd name="T9" fmla="*/ 0 h 38"/>
                      <a:gd name="T10" fmla="*/ 31 w 38"/>
                      <a:gd name="T11" fmla="*/ 0 h 38"/>
                      <a:gd name="T12" fmla="*/ 38 w 38"/>
                      <a:gd name="T13" fmla="*/ 7 h 38"/>
                      <a:gd name="T14" fmla="*/ 38 w 38"/>
                      <a:gd name="T15" fmla="*/ 31 h 38"/>
                      <a:gd name="T16" fmla="*/ 31 w 38"/>
                      <a:gd name="T17" fmla="*/ 38 h 38"/>
                      <a:gd name="T18" fmla="*/ 31 w 38"/>
                      <a:gd name="T19" fmla="*/ 6 h 38"/>
                      <a:gd name="T20" fmla="*/ 7 w 38"/>
                      <a:gd name="T21" fmla="*/ 6 h 38"/>
                      <a:gd name="T22" fmla="*/ 6 w 38"/>
                      <a:gd name="T23" fmla="*/ 7 h 38"/>
                      <a:gd name="T24" fmla="*/ 6 w 38"/>
                      <a:gd name="T25" fmla="*/ 31 h 38"/>
                      <a:gd name="T26" fmla="*/ 7 w 38"/>
                      <a:gd name="T27" fmla="*/ 32 h 38"/>
                      <a:gd name="T28" fmla="*/ 31 w 38"/>
                      <a:gd name="T29" fmla="*/ 32 h 38"/>
                      <a:gd name="T30" fmla="*/ 32 w 38"/>
                      <a:gd name="T31" fmla="*/ 31 h 38"/>
                      <a:gd name="T32" fmla="*/ 32 w 38"/>
                      <a:gd name="T33" fmla="*/ 7 h 38"/>
                      <a:gd name="T34" fmla="*/ 31 w 38"/>
                      <a:gd name="T35" fmla="*/ 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31" y="38"/>
                        </a:moveTo>
                        <a:cubicBezTo>
                          <a:pt x="7" y="38"/>
                          <a:pt x="7" y="38"/>
                          <a:pt x="7" y="38"/>
                        </a:cubicBezTo>
                        <a:cubicBezTo>
                          <a:pt x="4" y="38"/>
                          <a:pt x="0" y="36"/>
                          <a:pt x="0" y="31"/>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moveTo>
                          <a:pt x="31" y="6"/>
                        </a:moveTo>
                        <a:cubicBezTo>
                          <a:pt x="7" y="6"/>
                          <a:pt x="7" y="6"/>
                          <a:pt x="7" y="6"/>
                        </a:cubicBezTo>
                        <a:cubicBezTo>
                          <a:pt x="6" y="6"/>
                          <a:pt x="6" y="7"/>
                          <a:pt x="6" y="7"/>
                        </a:cubicBezTo>
                        <a:cubicBezTo>
                          <a:pt x="6" y="31"/>
                          <a:pt x="6" y="31"/>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6" name="Freeform 477">
                    <a:extLst>
                      <a:ext uri="{FF2B5EF4-FFF2-40B4-BE49-F238E27FC236}">
                        <a16:creationId xmlns:a16="http://schemas.microsoft.com/office/drawing/2014/main" id="{96FC9857-F446-4F38-85EA-F478CC364BEE}"/>
                      </a:ext>
                    </a:extLst>
                  </p:cNvPr>
                  <p:cNvSpPr>
                    <a:spLocks/>
                  </p:cNvSpPr>
                  <p:nvPr/>
                </p:nvSpPr>
                <p:spPr bwMode="auto">
                  <a:xfrm>
                    <a:off x="6937376" y="5411788"/>
                    <a:ext cx="103188" cy="104775"/>
                  </a:xfrm>
                  <a:custGeom>
                    <a:avLst/>
                    <a:gdLst>
                      <a:gd name="T0" fmla="*/ 31 w 38"/>
                      <a:gd name="T1" fmla="*/ 38 h 38"/>
                      <a:gd name="T2" fmla="*/ 7 w 38"/>
                      <a:gd name="T3" fmla="*/ 38 h 38"/>
                      <a:gd name="T4" fmla="*/ 0 w 38"/>
                      <a:gd name="T5" fmla="*/ 31 h 38"/>
                      <a:gd name="T6" fmla="*/ 3 w 38"/>
                      <a:gd name="T7" fmla="*/ 28 h 38"/>
                      <a:gd name="T8" fmla="*/ 6 w 38"/>
                      <a:gd name="T9" fmla="*/ 31 h 38"/>
                      <a:gd name="T10" fmla="*/ 7 w 38"/>
                      <a:gd name="T11" fmla="*/ 32 h 38"/>
                      <a:gd name="T12" fmla="*/ 31 w 38"/>
                      <a:gd name="T13" fmla="*/ 32 h 38"/>
                      <a:gd name="T14" fmla="*/ 32 w 38"/>
                      <a:gd name="T15" fmla="*/ 31 h 38"/>
                      <a:gd name="T16" fmla="*/ 32 w 38"/>
                      <a:gd name="T17" fmla="*/ 7 h 38"/>
                      <a:gd name="T18" fmla="*/ 31 w 38"/>
                      <a:gd name="T19" fmla="*/ 6 h 38"/>
                      <a:gd name="T20" fmla="*/ 7 w 38"/>
                      <a:gd name="T21" fmla="*/ 6 h 38"/>
                      <a:gd name="T22" fmla="*/ 6 w 38"/>
                      <a:gd name="T23" fmla="*/ 7 h 38"/>
                      <a:gd name="T24" fmla="*/ 6 w 38"/>
                      <a:gd name="T25" fmla="*/ 17 h 38"/>
                      <a:gd name="T26" fmla="*/ 3 w 38"/>
                      <a:gd name="T27" fmla="*/ 20 h 38"/>
                      <a:gd name="T28" fmla="*/ 0 w 38"/>
                      <a:gd name="T29" fmla="*/ 17 h 38"/>
                      <a:gd name="T30" fmla="*/ 0 w 38"/>
                      <a:gd name="T31" fmla="*/ 7 h 38"/>
                      <a:gd name="T32" fmla="*/ 7 w 38"/>
                      <a:gd name="T33" fmla="*/ 0 h 38"/>
                      <a:gd name="T34" fmla="*/ 31 w 38"/>
                      <a:gd name="T35" fmla="*/ 0 h 38"/>
                      <a:gd name="T36" fmla="*/ 38 w 38"/>
                      <a:gd name="T37" fmla="*/ 7 h 38"/>
                      <a:gd name="T38" fmla="*/ 38 w 38"/>
                      <a:gd name="T39" fmla="*/ 31 h 38"/>
                      <a:gd name="T40" fmla="*/ 31 w 38"/>
                      <a:gd name="T41"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38">
                        <a:moveTo>
                          <a:pt x="31" y="38"/>
                        </a:moveTo>
                        <a:cubicBezTo>
                          <a:pt x="7" y="38"/>
                          <a:pt x="7" y="38"/>
                          <a:pt x="7" y="38"/>
                        </a:cubicBezTo>
                        <a:cubicBezTo>
                          <a:pt x="4" y="38"/>
                          <a:pt x="0" y="36"/>
                          <a:pt x="0" y="31"/>
                        </a:cubicBezTo>
                        <a:cubicBezTo>
                          <a:pt x="0" y="29"/>
                          <a:pt x="1" y="28"/>
                          <a:pt x="3" y="28"/>
                        </a:cubicBezTo>
                        <a:cubicBezTo>
                          <a:pt x="5" y="28"/>
                          <a:pt x="6" y="29"/>
                          <a:pt x="6" y="31"/>
                        </a:cubicBezTo>
                        <a:cubicBezTo>
                          <a:pt x="6" y="31"/>
                          <a:pt x="6" y="32"/>
                          <a:pt x="7" y="32"/>
                        </a:cubicBezTo>
                        <a:cubicBezTo>
                          <a:pt x="31" y="32"/>
                          <a:pt x="31" y="32"/>
                          <a:pt x="31" y="32"/>
                        </a:cubicBezTo>
                        <a:cubicBezTo>
                          <a:pt x="32" y="32"/>
                          <a:pt x="32" y="31"/>
                          <a:pt x="32" y="31"/>
                        </a:cubicBezTo>
                        <a:cubicBezTo>
                          <a:pt x="32" y="7"/>
                          <a:pt x="32" y="7"/>
                          <a:pt x="32" y="7"/>
                        </a:cubicBezTo>
                        <a:cubicBezTo>
                          <a:pt x="32" y="7"/>
                          <a:pt x="32" y="6"/>
                          <a:pt x="31" y="6"/>
                        </a:cubicBezTo>
                        <a:cubicBezTo>
                          <a:pt x="7" y="6"/>
                          <a:pt x="7" y="6"/>
                          <a:pt x="7" y="6"/>
                        </a:cubicBezTo>
                        <a:cubicBezTo>
                          <a:pt x="6" y="6"/>
                          <a:pt x="6" y="7"/>
                          <a:pt x="6" y="7"/>
                        </a:cubicBezTo>
                        <a:cubicBezTo>
                          <a:pt x="6" y="17"/>
                          <a:pt x="6" y="17"/>
                          <a:pt x="6" y="17"/>
                        </a:cubicBezTo>
                        <a:cubicBezTo>
                          <a:pt x="6" y="19"/>
                          <a:pt x="5" y="20"/>
                          <a:pt x="3" y="20"/>
                        </a:cubicBezTo>
                        <a:cubicBezTo>
                          <a:pt x="1" y="20"/>
                          <a:pt x="0" y="19"/>
                          <a:pt x="0" y="17"/>
                        </a:cubicBezTo>
                        <a:cubicBezTo>
                          <a:pt x="0" y="7"/>
                          <a:pt x="0" y="7"/>
                          <a:pt x="0" y="7"/>
                        </a:cubicBezTo>
                        <a:cubicBezTo>
                          <a:pt x="0" y="2"/>
                          <a:pt x="4" y="0"/>
                          <a:pt x="7" y="0"/>
                        </a:cubicBezTo>
                        <a:cubicBezTo>
                          <a:pt x="31" y="0"/>
                          <a:pt x="31" y="0"/>
                          <a:pt x="31" y="0"/>
                        </a:cubicBezTo>
                        <a:cubicBezTo>
                          <a:pt x="34" y="0"/>
                          <a:pt x="38" y="2"/>
                          <a:pt x="38" y="7"/>
                        </a:cubicBezTo>
                        <a:cubicBezTo>
                          <a:pt x="38" y="31"/>
                          <a:pt x="38" y="31"/>
                          <a:pt x="38" y="31"/>
                        </a:cubicBezTo>
                        <a:cubicBezTo>
                          <a:pt x="38" y="36"/>
                          <a:pt x="34" y="38"/>
                          <a:pt x="31"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7" name="Freeform 478">
                    <a:extLst>
                      <a:ext uri="{FF2B5EF4-FFF2-40B4-BE49-F238E27FC236}">
                        <a16:creationId xmlns:a16="http://schemas.microsoft.com/office/drawing/2014/main" id="{75490749-B33D-43FE-B190-6D4547B55175}"/>
                      </a:ext>
                    </a:extLst>
                  </p:cNvPr>
                  <p:cNvSpPr>
                    <a:spLocks noEditPoints="1"/>
                  </p:cNvSpPr>
                  <p:nvPr/>
                </p:nvSpPr>
                <p:spPr bwMode="auto">
                  <a:xfrm>
                    <a:off x="6561138" y="5364163"/>
                    <a:ext cx="425450" cy="423863"/>
                  </a:xfrm>
                  <a:custGeom>
                    <a:avLst/>
                    <a:gdLst>
                      <a:gd name="T0" fmla="*/ 71 w 156"/>
                      <a:gd name="T1" fmla="*/ 156 h 156"/>
                      <a:gd name="T2" fmla="*/ 52 w 156"/>
                      <a:gd name="T3" fmla="*/ 151 h 156"/>
                      <a:gd name="T4" fmla="*/ 55 w 156"/>
                      <a:gd name="T5" fmla="*/ 132 h 156"/>
                      <a:gd name="T6" fmla="*/ 21 w 156"/>
                      <a:gd name="T7" fmla="*/ 128 h 156"/>
                      <a:gd name="T8" fmla="*/ 8 w 156"/>
                      <a:gd name="T9" fmla="*/ 112 h 156"/>
                      <a:gd name="T10" fmla="*/ 9 w 156"/>
                      <a:gd name="T11" fmla="*/ 108 h 156"/>
                      <a:gd name="T12" fmla="*/ 19 w 156"/>
                      <a:gd name="T13" fmla="*/ 78 h 156"/>
                      <a:gd name="T14" fmla="*/ 0 w 156"/>
                      <a:gd name="T15" fmla="*/ 71 h 156"/>
                      <a:gd name="T16" fmla="*/ 5 w 156"/>
                      <a:gd name="T17" fmla="*/ 52 h 156"/>
                      <a:gd name="T18" fmla="*/ 24 w 156"/>
                      <a:gd name="T19" fmla="*/ 55 h 156"/>
                      <a:gd name="T20" fmla="*/ 26 w 156"/>
                      <a:gd name="T21" fmla="*/ 23 h 156"/>
                      <a:gd name="T22" fmla="*/ 26 w 156"/>
                      <a:gd name="T23" fmla="*/ 19 h 156"/>
                      <a:gd name="T24" fmla="*/ 45 w 156"/>
                      <a:gd name="T25" fmla="*/ 10 h 156"/>
                      <a:gd name="T26" fmla="*/ 78 w 156"/>
                      <a:gd name="T27" fmla="*/ 19 h 156"/>
                      <a:gd name="T28" fmla="*/ 85 w 156"/>
                      <a:gd name="T29" fmla="*/ 0 h 156"/>
                      <a:gd name="T30" fmla="*/ 104 w 156"/>
                      <a:gd name="T31" fmla="*/ 5 h 156"/>
                      <a:gd name="T32" fmla="*/ 101 w 156"/>
                      <a:gd name="T33" fmla="*/ 24 h 156"/>
                      <a:gd name="T34" fmla="*/ 135 w 156"/>
                      <a:gd name="T35" fmla="*/ 28 h 156"/>
                      <a:gd name="T36" fmla="*/ 148 w 156"/>
                      <a:gd name="T37" fmla="*/ 44 h 156"/>
                      <a:gd name="T38" fmla="*/ 147 w 156"/>
                      <a:gd name="T39" fmla="*/ 48 h 156"/>
                      <a:gd name="T40" fmla="*/ 137 w 156"/>
                      <a:gd name="T41" fmla="*/ 78 h 156"/>
                      <a:gd name="T42" fmla="*/ 155 w 156"/>
                      <a:gd name="T43" fmla="*/ 82 h 156"/>
                      <a:gd name="T44" fmla="*/ 152 w 156"/>
                      <a:gd name="T45" fmla="*/ 102 h 156"/>
                      <a:gd name="T46" fmla="*/ 149 w 156"/>
                      <a:gd name="T47" fmla="*/ 104 h 156"/>
                      <a:gd name="T48" fmla="*/ 121 w 156"/>
                      <a:gd name="T49" fmla="*/ 118 h 156"/>
                      <a:gd name="T50" fmla="*/ 131 w 156"/>
                      <a:gd name="T51" fmla="*/ 135 h 156"/>
                      <a:gd name="T52" fmla="*/ 115 w 156"/>
                      <a:gd name="T53" fmla="*/ 147 h 156"/>
                      <a:gd name="T54" fmla="*/ 101 w 156"/>
                      <a:gd name="T55" fmla="*/ 132 h 156"/>
                      <a:gd name="T56" fmla="*/ 75 w 156"/>
                      <a:gd name="T57" fmla="*/ 154 h 156"/>
                      <a:gd name="T58" fmla="*/ 58 w 156"/>
                      <a:gd name="T59" fmla="*/ 147 h 156"/>
                      <a:gd name="T60" fmla="*/ 73 w 156"/>
                      <a:gd name="T61" fmla="*/ 133 h 156"/>
                      <a:gd name="T62" fmla="*/ 76 w 156"/>
                      <a:gd name="T63" fmla="*/ 131 h 156"/>
                      <a:gd name="T64" fmla="*/ 105 w 156"/>
                      <a:gd name="T65" fmla="*/ 126 h 156"/>
                      <a:gd name="T66" fmla="*/ 124 w 156"/>
                      <a:gd name="T67" fmla="*/ 134 h 156"/>
                      <a:gd name="T68" fmla="*/ 115 w 156"/>
                      <a:gd name="T69" fmla="*/ 116 h 156"/>
                      <a:gd name="T70" fmla="*/ 131 w 156"/>
                      <a:gd name="T71" fmla="*/ 94 h 156"/>
                      <a:gd name="T72" fmla="*/ 149 w 156"/>
                      <a:gd name="T73" fmla="*/ 86 h 156"/>
                      <a:gd name="T74" fmla="*/ 131 w 156"/>
                      <a:gd name="T75" fmla="*/ 80 h 156"/>
                      <a:gd name="T76" fmla="*/ 127 w 156"/>
                      <a:gd name="T77" fmla="*/ 53 h 156"/>
                      <a:gd name="T78" fmla="*/ 135 w 156"/>
                      <a:gd name="T79" fmla="*/ 34 h 156"/>
                      <a:gd name="T80" fmla="*/ 117 w 156"/>
                      <a:gd name="T81" fmla="*/ 43 h 156"/>
                      <a:gd name="T82" fmla="*/ 94 w 156"/>
                      <a:gd name="T83" fmla="*/ 25 h 156"/>
                      <a:gd name="T84" fmla="*/ 86 w 156"/>
                      <a:gd name="T85" fmla="*/ 6 h 156"/>
                      <a:gd name="T86" fmla="*/ 80 w 156"/>
                      <a:gd name="T87" fmla="*/ 25 h 156"/>
                      <a:gd name="T88" fmla="*/ 51 w 156"/>
                      <a:gd name="T89" fmla="*/ 30 h 156"/>
                      <a:gd name="T90" fmla="*/ 32 w 156"/>
                      <a:gd name="T91" fmla="*/ 22 h 156"/>
                      <a:gd name="T92" fmla="*/ 41 w 156"/>
                      <a:gd name="T93" fmla="*/ 40 h 156"/>
                      <a:gd name="T94" fmla="*/ 25 w 156"/>
                      <a:gd name="T95" fmla="*/ 61 h 156"/>
                      <a:gd name="T96" fmla="*/ 6 w 156"/>
                      <a:gd name="T97" fmla="*/ 70 h 156"/>
                      <a:gd name="T98" fmla="*/ 25 w 156"/>
                      <a:gd name="T99" fmla="*/ 76 h 156"/>
                      <a:gd name="T100" fmla="*/ 28 w 156"/>
                      <a:gd name="T101" fmla="*/ 103 h 156"/>
                      <a:gd name="T102" fmla="*/ 21 w 156"/>
                      <a:gd name="T103" fmla="*/ 121 h 156"/>
                      <a:gd name="T104" fmla="*/ 39 w 156"/>
                      <a:gd name="T105" fmla="*/ 113 h 156"/>
                      <a:gd name="T106" fmla="*/ 61 w 156"/>
                      <a:gd name="T10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6" h="156">
                        <a:moveTo>
                          <a:pt x="72" y="156"/>
                        </a:moveTo>
                        <a:cubicBezTo>
                          <a:pt x="72" y="156"/>
                          <a:pt x="72" y="156"/>
                          <a:pt x="71" y="156"/>
                        </a:cubicBezTo>
                        <a:cubicBezTo>
                          <a:pt x="54" y="153"/>
                          <a:pt x="54" y="153"/>
                          <a:pt x="54" y="153"/>
                        </a:cubicBezTo>
                        <a:cubicBezTo>
                          <a:pt x="53" y="152"/>
                          <a:pt x="53" y="152"/>
                          <a:pt x="52" y="151"/>
                        </a:cubicBezTo>
                        <a:cubicBezTo>
                          <a:pt x="52" y="151"/>
                          <a:pt x="52" y="150"/>
                          <a:pt x="52" y="149"/>
                        </a:cubicBezTo>
                        <a:cubicBezTo>
                          <a:pt x="55" y="132"/>
                          <a:pt x="55" y="132"/>
                          <a:pt x="55" y="132"/>
                        </a:cubicBezTo>
                        <a:cubicBezTo>
                          <a:pt x="48" y="129"/>
                          <a:pt x="41" y="124"/>
                          <a:pt x="36" y="119"/>
                        </a:cubicBezTo>
                        <a:cubicBezTo>
                          <a:pt x="21" y="128"/>
                          <a:pt x="21" y="128"/>
                          <a:pt x="21" y="128"/>
                        </a:cubicBezTo>
                        <a:cubicBezTo>
                          <a:pt x="20" y="129"/>
                          <a:pt x="18" y="129"/>
                          <a:pt x="17" y="127"/>
                        </a:cubicBezTo>
                        <a:cubicBezTo>
                          <a:pt x="8" y="112"/>
                          <a:pt x="8" y="112"/>
                          <a:pt x="8" y="112"/>
                        </a:cubicBezTo>
                        <a:cubicBezTo>
                          <a:pt x="7" y="112"/>
                          <a:pt x="7" y="111"/>
                          <a:pt x="7" y="110"/>
                        </a:cubicBezTo>
                        <a:cubicBezTo>
                          <a:pt x="7" y="109"/>
                          <a:pt x="8" y="109"/>
                          <a:pt x="9" y="108"/>
                        </a:cubicBezTo>
                        <a:cubicBezTo>
                          <a:pt x="23" y="99"/>
                          <a:pt x="23" y="99"/>
                          <a:pt x="23" y="99"/>
                        </a:cubicBezTo>
                        <a:cubicBezTo>
                          <a:pt x="21" y="92"/>
                          <a:pt x="19" y="85"/>
                          <a:pt x="19" y="78"/>
                        </a:cubicBezTo>
                        <a:cubicBezTo>
                          <a:pt x="2" y="75"/>
                          <a:pt x="2" y="75"/>
                          <a:pt x="2" y="75"/>
                        </a:cubicBezTo>
                        <a:cubicBezTo>
                          <a:pt x="1" y="75"/>
                          <a:pt x="0" y="73"/>
                          <a:pt x="0" y="71"/>
                        </a:cubicBezTo>
                        <a:cubicBezTo>
                          <a:pt x="3" y="54"/>
                          <a:pt x="3" y="54"/>
                          <a:pt x="3" y="54"/>
                        </a:cubicBezTo>
                        <a:cubicBezTo>
                          <a:pt x="4" y="53"/>
                          <a:pt x="4" y="53"/>
                          <a:pt x="5" y="52"/>
                        </a:cubicBezTo>
                        <a:cubicBezTo>
                          <a:pt x="5" y="52"/>
                          <a:pt x="6" y="52"/>
                          <a:pt x="7" y="52"/>
                        </a:cubicBezTo>
                        <a:cubicBezTo>
                          <a:pt x="24" y="55"/>
                          <a:pt x="24" y="55"/>
                          <a:pt x="24" y="55"/>
                        </a:cubicBezTo>
                        <a:cubicBezTo>
                          <a:pt x="27" y="49"/>
                          <a:pt x="30" y="43"/>
                          <a:pt x="35" y="37"/>
                        </a:cubicBezTo>
                        <a:cubicBezTo>
                          <a:pt x="26" y="23"/>
                          <a:pt x="26" y="23"/>
                          <a:pt x="26" y="23"/>
                        </a:cubicBezTo>
                        <a:cubicBezTo>
                          <a:pt x="25" y="23"/>
                          <a:pt x="25" y="22"/>
                          <a:pt x="25" y="21"/>
                        </a:cubicBezTo>
                        <a:cubicBezTo>
                          <a:pt x="25" y="20"/>
                          <a:pt x="26" y="20"/>
                          <a:pt x="26" y="19"/>
                        </a:cubicBezTo>
                        <a:cubicBezTo>
                          <a:pt x="41" y="9"/>
                          <a:pt x="41" y="9"/>
                          <a:pt x="41" y="9"/>
                        </a:cubicBezTo>
                        <a:cubicBezTo>
                          <a:pt x="42" y="8"/>
                          <a:pt x="44" y="8"/>
                          <a:pt x="45" y="10"/>
                        </a:cubicBezTo>
                        <a:cubicBezTo>
                          <a:pt x="55" y="24"/>
                          <a:pt x="55" y="24"/>
                          <a:pt x="55" y="24"/>
                        </a:cubicBezTo>
                        <a:cubicBezTo>
                          <a:pt x="62" y="21"/>
                          <a:pt x="70" y="19"/>
                          <a:pt x="78" y="19"/>
                        </a:cubicBezTo>
                        <a:cubicBezTo>
                          <a:pt x="81" y="2"/>
                          <a:pt x="81" y="2"/>
                          <a:pt x="81" y="2"/>
                        </a:cubicBezTo>
                        <a:cubicBezTo>
                          <a:pt x="81" y="1"/>
                          <a:pt x="83" y="0"/>
                          <a:pt x="85" y="0"/>
                        </a:cubicBezTo>
                        <a:cubicBezTo>
                          <a:pt x="102" y="3"/>
                          <a:pt x="102" y="3"/>
                          <a:pt x="102" y="3"/>
                        </a:cubicBezTo>
                        <a:cubicBezTo>
                          <a:pt x="103" y="4"/>
                          <a:pt x="103" y="4"/>
                          <a:pt x="104" y="5"/>
                        </a:cubicBezTo>
                        <a:cubicBezTo>
                          <a:pt x="104" y="5"/>
                          <a:pt x="104" y="6"/>
                          <a:pt x="104" y="7"/>
                        </a:cubicBezTo>
                        <a:cubicBezTo>
                          <a:pt x="101" y="24"/>
                          <a:pt x="101" y="24"/>
                          <a:pt x="101" y="24"/>
                        </a:cubicBezTo>
                        <a:cubicBezTo>
                          <a:pt x="108" y="27"/>
                          <a:pt x="115" y="31"/>
                          <a:pt x="120" y="37"/>
                        </a:cubicBezTo>
                        <a:cubicBezTo>
                          <a:pt x="135" y="28"/>
                          <a:pt x="135" y="28"/>
                          <a:pt x="135" y="28"/>
                        </a:cubicBezTo>
                        <a:cubicBezTo>
                          <a:pt x="136" y="27"/>
                          <a:pt x="138" y="27"/>
                          <a:pt x="139" y="29"/>
                        </a:cubicBezTo>
                        <a:cubicBezTo>
                          <a:pt x="148" y="44"/>
                          <a:pt x="148" y="44"/>
                          <a:pt x="148" y="44"/>
                        </a:cubicBezTo>
                        <a:cubicBezTo>
                          <a:pt x="149" y="44"/>
                          <a:pt x="149" y="45"/>
                          <a:pt x="149" y="46"/>
                        </a:cubicBezTo>
                        <a:cubicBezTo>
                          <a:pt x="149" y="47"/>
                          <a:pt x="148" y="47"/>
                          <a:pt x="147" y="48"/>
                        </a:cubicBezTo>
                        <a:cubicBezTo>
                          <a:pt x="133" y="57"/>
                          <a:pt x="133" y="57"/>
                          <a:pt x="133" y="57"/>
                        </a:cubicBezTo>
                        <a:cubicBezTo>
                          <a:pt x="135" y="64"/>
                          <a:pt x="137" y="71"/>
                          <a:pt x="137" y="78"/>
                        </a:cubicBezTo>
                        <a:cubicBezTo>
                          <a:pt x="154" y="81"/>
                          <a:pt x="154" y="81"/>
                          <a:pt x="154" y="81"/>
                        </a:cubicBezTo>
                        <a:cubicBezTo>
                          <a:pt x="154" y="81"/>
                          <a:pt x="155" y="82"/>
                          <a:pt x="155" y="82"/>
                        </a:cubicBezTo>
                        <a:cubicBezTo>
                          <a:pt x="156" y="83"/>
                          <a:pt x="156" y="84"/>
                          <a:pt x="156" y="85"/>
                        </a:cubicBezTo>
                        <a:cubicBezTo>
                          <a:pt x="152" y="102"/>
                          <a:pt x="152" y="102"/>
                          <a:pt x="152" y="102"/>
                        </a:cubicBezTo>
                        <a:cubicBezTo>
                          <a:pt x="152" y="103"/>
                          <a:pt x="152" y="103"/>
                          <a:pt x="151" y="104"/>
                        </a:cubicBezTo>
                        <a:cubicBezTo>
                          <a:pt x="151" y="104"/>
                          <a:pt x="150" y="104"/>
                          <a:pt x="149" y="104"/>
                        </a:cubicBezTo>
                        <a:cubicBezTo>
                          <a:pt x="132" y="101"/>
                          <a:pt x="132" y="101"/>
                          <a:pt x="132" y="101"/>
                        </a:cubicBezTo>
                        <a:cubicBezTo>
                          <a:pt x="129" y="107"/>
                          <a:pt x="125" y="113"/>
                          <a:pt x="121" y="118"/>
                        </a:cubicBezTo>
                        <a:cubicBezTo>
                          <a:pt x="130" y="133"/>
                          <a:pt x="130" y="133"/>
                          <a:pt x="130" y="133"/>
                        </a:cubicBezTo>
                        <a:cubicBezTo>
                          <a:pt x="131" y="133"/>
                          <a:pt x="131" y="134"/>
                          <a:pt x="131" y="135"/>
                        </a:cubicBezTo>
                        <a:cubicBezTo>
                          <a:pt x="131" y="136"/>
                          <a:pt x="130" y="136"/>
                          <a:pt x="130" y="137"/>
                        </a:cubicBezTo>
                        <a:cubicBezTo>
                          <a:pt x="115" y="147"/>
                          <a:pt x="115" y="147"/>
                          <a:pt x="115" y="147"/>
                        </a:cubicBezTo>
                        <a:cubicBezTo>
                          <a:pt x="114" y="148"/>
                          <a:pt x="112" y="147"/>
                          <a:pt x="111" y="146"/>
                        </a:cubicBezTo>
                        <a:cubicBezTo>
                          <a:pt x="101" y="132"/>
                          <a:pt x="101" y="132"/>
                          <a:pt x="101" y="132"/>
                        </a:cubicBezTo>
                        <a:cubicBezTo>
                          <a:pt x="94" y="135"/>
                          <a:pt x="86" y="137"/>
                          <a:pt x="78" y="137"/>
                        </a:cubicBezTo>
                        <a:cubicBezTo>
                          <a:pt x="75" y="154"/>
                          <a:pt x="75" y="154"/>
                          <a:pt x="75" y="154"/>
                        </a:cubicBezTo>
                        <a:cubicBezTo>
                          <a:pt x="75" y="155"/>
                          <a:pt x="73" y="156"/>
                          <a:pt x="72" y="156"/>
                        </a:cubicBezTo>
                        <a:close/>
                        <a:moveTo>
                          <a:pt x="58" y="147"/>
                        </a:moveTo>
                        <a:cubicBezTo>
                          <a:pt x="70" y="149"/>
                          <a:pt x="70" y="149"/>
                          <a:pt x="70" y="149"/>
                        </a:cubicBezTo>
                        <a:cubicBezTo>
                          <a:pt x="73" y="133"/>
                          <a:pt x="73" y="133"/>
                          <a:pt x="73" y="133"/>
                        </a:cubicBezTo>
                        <a:cubicBezTo>
                          <a:pt x="73" y="132"/>
                          <a:pt x="74" y="131"/>
                          <a:pt x="76" y="131"/>
                        </a:cubicBezTo>
                        <a:cubicBezTo>
                          <a:pt x="76" y="131"/>
                          <a:pt x="76" y="131"/>
                          <a:pt x="76" y="131"/>
                        </a:cubicBezTo>
                        <a:cubicBezTo>
                          <a:pt x="85" y="131"/>
                          <a:pt x="93" y="129"/>
                          <a:pt x="101" y="125"/>
                        </a:cubicBezTo>
                        <a:cubicBezTo>
                          <a:pt x="102" y="125"/>
                          <a:pt x="104" y="125"/>
                          <a:pt x="105" y="126"/>
                        </a:cubicBezTo>
                        <a:cubicBezTo>
                          <a:pt x="114" y="140"/>
                          <a:pt x="114" y="140"/>
                          <a:pt x="114" y="140"/>
                        </a:cubicBezTo>
                        <a:cubicBezTo>
                          <a:pt x="124" y="134"/>
                          <a:pt x="124" y="134"/>
                          <a:pt x="124" y="134"/>
                        </a:cubicBezTo>
                        <a:cubicBezTo>
                          <a:pt x="114" y="120"/>
                          <a:pt x="114" y="120"/>
                          <a:pt x="114" y="120"/>
                        </a:cubicBezTo>
                        <a:cubicBezTo>
                          <a:pt x="113" y="119"/>
                          <a:pt x="113" y="117"/>
                          <a:pt x="115" y="116"/>
                        </a:cubicBezTo>
                        <a:cubicBezTo>
                          <a:pt x="120" y="110"/>
                          <a:pt x="125" y="104"/>
                          <a:pt x="127" y="96"/>
                        </a:cubicBezTo>
                        <a:cubicBezTo>
                          <a:pt x="128" y="95"/>
                          <a:pt x="129" y="94"/>
                          <a:pt x="131" y="94"/>
                        </a:cubicBezTo>
                        <a:cubicBezTo>
                          <a:pt x="147" y="98"/>
                          <a:pt x="147" y="98"/>
                          <a:pt x="147" y="98"/>
                        </a:cubicBezTo>
                        <a:cubicBezTo>
                          <a:pt x="149" y="86"/>
                          <a:pt x="149" y="86"/>
                          <a:pt x="149" y="86"/>
                        </a:cubicBezTo>
                        <a:cubicBezTo>
                          <a:pt x="133" y="83"/>
                          <a:pt x="133" y="83"/>
                          <a:pt x="133" y="83"/>
                        </a:cubicBezTo>
                        <a:cubicBezTo>
                          <a:pt x="132" y="83"/>
                          <a:pt x="131" y="81"/>
                          <a:pt x="131" y="80"/>
                        </a:cubicBezTo>
                        <a:cubicBezTo>
                          <a:pt x="131" y="72"/>
                          <a:pt x="129" y="64"/>
                          <a:pt x="126" y="57"/>
                        </a:cubicBezTo>
                        <a:cubicBezTo>
                          <a:pt x="126" y="56"/>
                          <a:pt x="126" y="54"/>
                          <a:pt x="127" y="53"/>
                        </a:cubicBezTo>
                        <a:cubicBezTo>
                          <a:pt x="142" y="44"/>
                          <a:pt x="142" y="44"/>
                          <a:pt x="142" y="44"/>
                        </a:cubicBezTo>
                        <a:cubicBezTo>
                          <a:pt x="135" y="34"/>
                          <a:pt x="135" y="34"/>
                          <a:pt x="135" y="34"/>
                        </a:cubicBezTo>
                        <a:cubicBezTo>
                          <a:pt x="121" y="43"/>
                          <a:pt x="121" y="43"/>
                          <a:pt x="121" y="43"/>
                        </a:cubicBezTo>
                        <a:cubicBezTo>
                          <a:pt x="120" y="44"/>
                          <a:pt x="118" y="44"/>
                          <a:pt x="117" y="43"/>
                        </a:cubicBezTo>
                        <a:cubicBezTo>
                          <a:pt x="112" y="36"/>
                          <a:pt x="104" y="32"/>
                          <a:pt x="96" y="29"/>
                        </a:cubicBezTo>
                        <a:cubicBezTo>
                          <a:pt x="95" y="28"/>
                          <a:pt x="94" y="27"/>
                          <a:pt x="94" y="25"/>
                        </a:cubicBezTo>
                        <a:cubicBezTo>
                          <a:pt x="98" y="9"/>
                          <a:pt x="98" y="9"/>
                          <a:pt x="98" y="9"/>
                        </a:cubicBezTo>
                        <a:cubicBezTo>
                          <a:pt x="86" y="6"/>
                          <a:pt x="86" y="6"/>
                          <a:pt x="86" y="6"/>
                        </a:cubicBezTo>
                        <a:cubicBezTo>
                          <a:pt x="83" y="23"/>
                          <a:pt x="83" y="23"/>
                          <a:pt x="83" y="23"/>
                        </a:cubicBezTo>
                        <a:cubicBezTo>
                          <a:pt x="83" y="24"/>
                          <a:pt x="82" y="25"/>
                          <a:pt x="80" y="25"/>
                        </a:cubicBezTo>
                        <a:cubicBezTo>
                          <a:pt x="71" y="25"/>
                          <a:pt x="63" y="27"/>
                          <a:pt x="55" y="31"/>
                        </a:cubicBezTo>
                        <a:cubicBezTo>
                          <a:pt x="54" y="31"/>
                          <a:pt x="52" y="31"/>
                          <a:pt x="51" y="30"/>
                        </a:cubicBezTo>
                        <a:cubicBezTo>
                          <a:pt x="42" y="16"/>
                          <a:pt x="42" y="16"/>
                          <a:pt x="42" y="16"/>
                        </a:cubicBezTo>
                        <a:cubicBezTo>
                          <a:pt x="32" y="22"/>
                          <a:pt x="32" y="22"/>
                          <a:pt x="32" y="22"/>
                        </a:cubicBezTo>
                        <a:cubicBezTo>
                          <a:pt x="42" y="36"/>
                          <a:pt x="42" y="36"/>
                          <a:pt x="42" y="36"/>
                        </a:cubicBezTo>
                        <a:cubicBezTo>
                          <a:pt x="43" y="37"/>
                          <a:pt x="42" y="39"/>
                          <a:pt x="41" y="40"/>
                        </a:cubicBezTo>
                        <a:cubicBezTo>
                          <a:pt x="36" y="46"/>
                          <a:pt x="31" y="52"/>
                          <a:pt x="29" y="60"/>
                        </a:cubicBezTo>
                        <a:cubicBezTo>
                          <a:pt x="28" y="61"/>
                          <a:pt x="27" y="62"/>
                          <a:pt x="25" y="61"/>
                        </a:cubicBezTo>
                        <a:cubicBezTo>
                          <a:pt x="9" y="58"/>
                          <a:pt x="9" y="58"/>
                          <a:pt x="9" y="58"/>
                        </a:cubicBezTo>
                        <a:cubicBezTo>
                          <a:pt x="6" y="70"/>
                          <a:pt x="6" y="70"/>
                          <a:pt x="6" y="70"/>
                        </a:cubicBezTo>
                        <a:cubicBezTo>
                          <a:pt x="23" y="73"/>
                          <a:pt x="23" y="73"/>
                          <a:pt x="23" y="73"/>
                        </a:cubicBezTo>
                        <a:cubicBezTo>
                          <a:pt x="24" y="73"/>
                          <a:pt x="25" y="74"/>
                          <a:pt x="25" y="76"/>
                        </a:cubicBezTo>
                        <a:cubicBezTo>
                          <a:pt x="25" y="84"/>
                          <a:pt x="26" y="92"/>
                          <a:pt x="30" y="99"/>
                        </a:cubicBezTo>
                        <a:cubicBezTo>
                          <a:pt x="30" y="100"/>
                          <a:pt x="30" y="102"/>
                          <a:pt x="28" y="103"/>
                        </a:cubicBezTo>
                        <a:cubicBezTo>
                          <a:pt x="14" y="112"/>
                          <a:pt x="14" y="112"/>
                          <a:pt x="14" y="112"/>
                        </a:cubicBezTo>
                        <a:cubicBezTo>
                          <a:pt x="21" y="121"/>
                          <a:pt x="21" y="121"/>
                          <a:pt x="21" y="121"/>
                        </a:cubicBezTo>
                        <a:cubicBezTo>
                          <a:pt x="35" y="112"/>
                          <a:pt x="35" y="112"/>
                          <a:pt x="35" y="112"/>
                        </a:cubicBezTo>
                        <a:cubicBezTo>
                          <a:pt x="36" y="112"/>
                          <a:pt x="38" y="112"/>
                          <a:pt x="39" y="113"/>
                        </a:cubicBezTo>
                        <a:cubicBezTo>
                          <a:pt x="44" y="119"/>
                          <a:pt x="52" y="124"/>
                          <a:pt x="60" y="127"/>
                        </a:cubicBezTo>
                        <a:cubicBezTo>
                          <a:pt x="61" y="128"/>
                          <a:pt x="62" y="129"/>
                          <a:pt x="61" y="131"/>
                        </a:cubicBezTo>
                        <a:lnTo>
                          <a:pt x="58" y="1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38" name="Freeform 479">
                    <a:extLst>
                      <a:ext uri="{FF2B5EF4-FFF2-40B4-BE49-F238E27FC236}">
                        <a16:creationId xmlns:a16="http://schemas.microsoft.com/office/drawing/2014/main" id="{D529D93B-DF72-4918-9D92-6558D4619296}"/>
                      </a:ext>
                    </a:extLst>
                  </p:cNvPr>
                  <p:cNvSpPr>
                    <a:spLocks noEditPoints="1"/>
                  </p:cNvSpPr>
                  <p:nvPr/>
                </p:nvSpPr>
                <p:spPr bwMode="auto">
                  <a:xfrm>
                    <a:off x="6689726" y="5491163"/>
                    <a:ext cx="168275" cy="169863"/>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6 h 62"/>
                      <a:gd name="T12" fmla="*/ 6 w 62"/>
                      <a:gd name="T13" fmla="*/ 31 h 62"/>
                      <a:gd name="T14" fmla="*/ 31 w 62"/>
                      <a:gd name="T15" fmla="*/ 56 h 62"/>
                      <a:gd name="T16" fmla="*/ 56 w 62"/>
                      <a:gd name="T17" fmla="*/ 31 h 62"/>
                      <a:gd name="T18" fmla="*/ 31 w 62"/>
                      <a:gd name="T19" fmla="*/ 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6"/>
                        </a:moveTo>
                        <a:cubicBezTo>
                          <a:pt x="17" y="6"/>
                          <a:pt x="6" y="17"/>
                          <a:pt x="6" y="31"/>
                        </a:cubicBezTo>
                        <a:cubicBezTo>
                          <a:pt x="6" y="45"/>
                          <a:pt x="17" y="56"/>
                          <a:pt x="31" y="56"/>
                        </a:cubicBezTo>
                        <a:cubicBezTo>
                          <a:pt x="44" y="56"/>
                          <a:pt x="56" y="45"/>
                          <a:pt x="56" y="31"/>
                        </a:cubicBezTo>
                        <a:cubicBezTo>
                          <a:pt x="56" y="17"/>
                          <a:pt x="44"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502" name="Group 501">
                  <a:extLst>
                    <a:ext uri="{FF2B5EF4-FFF2-40B4-BE49-F238E27FC236}">
                      <a16:creationId xmlns:a16="http://schemas.microsoft.com/office/drawing/2014/main" id="{EE47D00C-DEBD-40F5-B895-6C4D20F2C1CB}"/>
                    </a:ext>
                  </a:extLst>
                </p:cNvPr>
                <p:cNvGrpSpPr/>
                <p:nvPr/>
              </p:nvGrpSpPr>
              <p:grpSpPr>
                <a:xfrm>
                  <a:off x="5393562" y="2308289"/>
                  <a:ext cx="527666" cy="535542"/>
                  <a:chOff x="1428750" y="3773488"/>
                  <a:chExt cx="1489075" cy="1511300"/>
                </a:xfrm>
              </p:grpSpPr>
              <p:sp>
                <p:nvSpPr>
                  <p:cNvPr id="521" name="Freeform 55">
                    <a:extLst>
                      <a:ext uri="{FF2B5EF4-FFF2-40B4-BE49-F238E27FC236}">
                        <a16:creationId xmlns:a16="http://schemas.microsoft.com/office/drawing/2014/main" id="{AF08AF1B-8000-4E52-8D1A-FFD312E3088D}"/>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9525"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2" name="Freeform 140">
                    <a:extLst>
                      <a:ext uri="{FF2B5EF4-FFF2-40B4-BE49-F238E27FC236}">
                        <a16:creationId xmlns:a16="http://schemas.microsoft.com/office/drawing/2014/main" id="{2530C50C-90DF-487B-8FD0-0B8B9CCDCC90}"/>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9525"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503" name="Group 502">
                  <a:extLst>
                    <a:ext uri="{FF2B5EF4-FFF2-40B4-BE49-F238E27FC236}">
                      <a16:creationId xmlns:a16="http://schemas.microsoft.com/office/drawing/2014/main" id="{3B530565-C136-4122-94E9-6A6C9332AAC7}"/>
                    </a:ext>
                  </a:extLst>
                </p:cNvPr>
                <p:cNvGrpSpPr/>
                <p:nvPr/>
              </p:nvGrpSpPr>
              <p:grpSpPr>
                <a:xfrm>
                  <a:off x="3612734" y="2336363"/>
                  <a:ext cx="331584" cy="472426"/>
                  <a:chOff x="5083176" y="4824413"/>
                  <a:chExt cx="654050" cy="931862"/>
                </a:xfrm>
                <a:solidFill>
                  <a:sysClr val="window" lastClr="FFFFFF"/>
                </a:solidFill>
              </p:grpSpPr>
              <p:sp>
                <p:nvSpPr>
                  <p:cNvPr id="507" name="Freeform 450">
                    <a:extLst>
                      <a:ext uri="{FF2B5EF4-FFF2-40B4-BE49-F238E27FC236}">
                        <a16:creationId xmlns:a16="http://schemas.microsoft.com/office/drawing/2014/main" id="{341B6839-D3DB-40A4-9FC3-73C6A2B3AEAD}"/>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08" name="Freeform 451">
                    <a:extLst>
                      <a:ext uri="{FF2B5EF4-FFF2-40B4-BE49-F238E27FC236}">
                        <a16:creationId xmlns:a16="http://schemas.microsoft.com/office/drawing/2014/main" id="{EEED9F57-5C19-4EC3-B702-81D9A634598F}"/>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09" name="Freeform 452">
                    <a:extLst>
                      <a:ext uri="{FF2B5EF4-FFF2-40B4-BE49-F238E27FC236}">
                        <a16:creationId xmlns:a16="http://schemas.microsoft.com/office/drawing/2014/main" id="{F08D580F-0869-478B-ADD2-5D9DF4BF5428}"/>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0" name="Freeform 453">
                    <a:extLst>
                      <a:ext uri="{FF2B5EF4-FFF2-40B4-BE49-F238E27FC236}">
                        <a16:creationId xmlns:a16="http://schemas.microsoft.com/office/drawing/2014/main" id="{5414CA4E-A860-4039-BBAE-A48DA4FD04E5}"/>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1" name="Freeform 454">
                    <a:extLst>
                      <a:ext uri="{FF2B5EF4-FFF2-40B4-BE49-F238E27FC236}">
                        <a16:creationId xmlns:a16="http://schemas.microsoft.com/office/drawing/2014/main" id="{9A85C74C-C370-4875-9E93-50FD3A764AAA}"/>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2" name="Freeform 455">
                    <a:extLst>
                      <a:ext uri="{FF2B5EF4-FFF2-40B4-BE49-F238E27FC236}">
                        <a16:creationId xmlns:a16="http://schemas.microsoft.com/office/drawing/2014/main" id="{16FA04FD-5D4E-440C-9815-0A23336D671D}"/>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3" name="Freeform 456">
                    <a:extLst>
                      <a:ext uri="{FF2B5EF4-FFF2-40B4-BE49-F238E27FC236}">
                        <a16:creationId xmlns:a16="http://schemas.microsoft.com/office/drawing/2014/main" id="{3BF88EDA-9D7E-4007-96A7-FDD4B759FF67}"/>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4" name="Freeform 457">
                    <a:extLst>
                      <a:ext uri="{FF2B5EF4-FFF2-40B4-BE49-F238E27FC236}">
                        <a16:creationId xmlns:a16="http://schemas.microsoft.com/office/drawing/2014/main" id="{E76D66B7-95D3-435F-8AE7-76FAF2BF35FD}"/>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5" name="Freeform 458">
                    <a:extLst>
                      <a:ext uri="{FF2B5EF4-FFF2-40B4-BE49-F238E27FC236}">
                        <a16:creationId xmlns:a16="http://schemas.microsoft.com/office/drawing/2014/main" id="{777F885F-3BE4-4099-B48F-F3814FB59266}"/>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6" name="Freeform 459">
                    <a:extLst>
                      <a:ext uri="{FF2B5EF4-FFF2-40B4-BE49-F238E27FC236}">
                        <a16:creationId xmlns:a16="http://schemas.microsoft.com/office/drawing/2014/main" id="{9899BD64-C255-42B3-9A3A-A562598EB80B}"/>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7" name="Freeform 460">
                    <a:extLst>
                      <a:ext uri="{FF2B5EF4-FFF2-40B4-BE49-F238E27FC236}">
                        <a16:creationId xmlns:a16="http://schemas.microsoft.com/office/drawing/2014/main" id="{D56E2C42-47C6-4B32-AE19-86E4CB071A45}"/>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8" name="Freeform 461">
                    <a:extLst>
                      <a:ext uri="{FF2B5EF4-FFF2-40B4-BE49-F238E27FC236}">
                        <a16:creationId xmlns:a16="http://schemas.microsoft.com/office/drawing/2014/main" id="{2DDAC680-096F-4417-B119-9D005E8D995E}"/>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19" name="Freeform 462">
                    <a:extLst>
                      <a:ext uri="{FF2B5EF4-FFF2-40B4-BE49-F238E27FC236}">
                        <a16:creationId xmlns:a16="http://schemas.microsoft.com/office/drawing/2014/main" id="{4D12F4D4-1625-456C-A485-7EE90B1CE6EF}"/>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20" name="Freeform 463">
                    <a:extLst>
                      <a:ext uri="{FF2B5EF4-FFF2-40B4-BE49-F238E27FC236}">
                        <a16:creationId xmlns:a16="http://schemas.microsoft.com/office/drawing/2014/main" id="{9D6A1BA1-D899-4FD5-B519-0CD301931E55}"/>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504" name="Straight Arrow Connector 503">
                  <a:extLst>
                    <a:ext uri="{FF2B5EF4-FFF2-40B4-BE49-F238E27FC236}">
                      <a16:creationId xmlns:a16="http://schemas.microsoft.com/office/drawing/2014/main" id="{5809B2ED-B8A6-4A5E-90A4-B7349DFB31F7}"/>
                    </a:ext>
                  </a:extLst>
                </p:cNvPr>
                <p:cNvCxnSpPr/>
                <p:nvPr/>
              </p:nvCxnSpPr>
              <p:spPr>
                <a:xfrm>
                  <a:off x="4030030" y="2553697"/>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505" name="Straight Arrow Connector 504">
                  <a:extLst>
                    <a:ext uri="{FF2B5EF4-FFF2-40B4-BE49-F238E27FC236}">
                      <a16:creationId xmlns:a16="http://schemas.microsoft.com/office/drawing/2014/main" id="{B7EBF4CC-8740-4E0E-90BE-19C31664140F}"/>
                    </a:ext>
                  </a:extLst>
                </p:cNvPr>
                <p:cNvCxnSpPr/>
                <p:nvPr/>
              </p:nvCxnSpPr>
              <p:spPr>
                <a:xfrm>
                  <a:off x="4965563" y="2553697"/>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506" name="Straight Arrow Connector 505">
                  <a:extLst>
                    <a:ext uri="{FF2B5EF4-FFF2-40B4-BE49-F238E27FC236}">
                      <a16:creationId xmlns:a16="http://schemas.microsoft.com/office/drawing/2014/main" id="{863FBF71-7532-463F-A560-9761E94C8B4E}"/>
                    </a:ext>
                  </a:extLst>
                </p:cNvPr>
                <p:cNvCxnSpPr/>
                <p:nvPr/>
              </p:nvCxnSpPr>
              <p:spPr>
                <a:xfrm>
                  <a:off x="5946538" y="2553697"/>
                  <a:ext cx="384558" cy="0"/>
                </a:xfrm>
                <a:prstGeom prst="straightConnector1">
                  <a:avLst/>
                </a:prstGeom>
                <a:noFill/>
                <a:ln w="19050" cap="flat" cmpd="sng" algn="ctr">
                  <a:solidFill>
                    <a:sysClr val="window" lastClr="FFFFFF"/>
                  </a:solidFill>
                  <a:prstDash val="solid"/>
                  <a:miter lim="800000"/>
                  <a:tailEnd type="triangle"/>
                </a:ln>
                <a:effectLst/>
              </p:spPr>
            </p:cxnSp>
          </p:grpSp>
          <p:grpSp>
            <p:nvGrpSpPr>
              <p:cNvPr id="14" name="Group 13">
                <a:extLst>
                  <a:ext uri="{FF2B5EF4-FFF2-40B4-BE49-F238E27FC236}">
                    <a16:creationId xmlns:a16="http://schemas.microsoft.com/office/drawing/2014/main" id="{B403768A-B21E-4ACA-9A40-E83E3392B8C5}"/>
                  </a:ext>
                </a:extLst>
              </p:cNvPr>
              <p:cNvGrpSpPr/>
              <p:nvPr/>
            </p:nvGrpSpPr>
            <p:grpSpPr>
              <a:xfrm>
                <a:off x="7672564" y="1854784"/>
                <a:ext cx="3792386" cy="1746970"/>
                <a:chOff x="7672564" y="1930200"/>
                <a:chExt cx="3792386" cy="1746970"/>
              </a:xfrm>
            </p:grpSpPr>
            <p:grpSp>
              <p:nvGrpSpPr>
                <p:cNvPr id="555" name="Group 554">
                  <a:extLst>
                    <a:ext uri="{FF2B5EF4-FFF2-40B4-BE49-F238E27FC236}">
                      <a16:creationId xmlns:a16="http://schemas.microsoft.com/office/drawing/2014/main" id="{80F3ACB4-DED6-4F81-834E-4CDF387E858A}"/>
                    </a:ext>
                  </a:extLst>
                </p:cNvPr>
                <p:cNvGrpSpPr/>
                <p:nvPr/>
              </p:nvGrpSpPr>
              <p:grpSpPr>
                <a:xfrm>
                  <a:off x="7672564" y="1930200"/>
                  <a:ext cx="2696150" cy="504000"/>
                  <a:chOff x="7452934" y="1970840"/>
                  <a:chExt cx="2696150" cy="504000"/>
                </a:xfrm>
              </p:grpSpPr>
              <p:sp>
                <p:nvSpPr>
                  <p:cNvPr id="556" name="Rectangle 555">
                    <a:extLst>
                      <a:ext uri="{FF2B5EF4-FFF2-40B4-BE49-F238E27FC236}">
                        <a16:creationId xmlns:a16="http://schemas.microsoft.com/office/drawing/2014/main" id="{95DE5FC1-069D-4671-BE26-2AAA9DB15F4A}"/>
                      </a:ext>
                    </a:extLst>
                  </p:cNvPr>
                  <p:cNvSpPr/>
                  <p:nvPr/>
                </p:nvSpPr>
                <p:spPr>
                  <a:xfrm>
                    <a:off x="7452934" y="1970840"/>
                    <a:ext cx="2696150" cy="504000"/>
                  </a:xfrm>
                  <a:prstGeom prst="rect">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557" name="Rectangle 556">
                    <a:extLst>
                      <a:ext uri="{FF2B5EF4-FFF2-40B4-BE49-F238E27FC236}">
                        <a16:creationId xmlns:a16="http://schemas.microsoft.com/office/drawing/2014/main" id="{0B105115-2A26-49AE-8A1B-A190D45A2033}"/>
                      </a:ext>
                    </a:extLst>
                  </p:cNvPr>
                  <p:cNvSpPr/>
                  <p:nvPr/>
                </p:nvSpPr>
                <p:spPr>
                  <a:xfrm>
                    <a:off x="9498261" y="2097383"/>
                    <a:ext cx="65082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Wave 2</a:t>
                    </a:r>
                  </a:p>
                </p:txBody>
              </p:sp>
              <p:grpSp>
                <p:nvGrpSpPr>
                  <p:cNvPr id="558" name="Group 557">
                    <a:extLst>
                      <a:ext uri="{FF2B5EF4-FFF2-40B4-BE49-F238E27FC236}">
                        <a16:creationId xmlns:a16="http://schemas.microsoft.com/office/drawing/2014/main" id="{D7459518-074C-4334-8574-CCFFD453D4EB}"/>
                      </a:ext>
                    </a:extLst>
                  </p:cNvPr>
                  <p:cNvGrpSpPr/>
                  <p:nvPr/>
                </p:nvGrpSpPr>
                <p:grpSpPr>
                  <a:xfrm>
                    <a:off x="7631376" y="2040851"/>
                    <a:ext cx="1878937" cy="380954"/>
                    <a:chOff x="7631376" y="2040851"/>
                    <a:chExt cx="1878937" cy="380954"/>
                  </a:xfrm>
                </p:grpSpPr>
                <p:grpSp>
                  <p:nvGrpSpPr>
                    <p:cNvPr id="559" name="Group 558">
                      <a:extLst>
                        <a:ext uri="{FF2B5EF4-FFF2-40B4-BE49-F238E27FC236}">
                          <a16:creationId xmlns:a16="http://schemas.microsoft.com/office/drawing/2014/main" id="{A46A480D-CE4F-4868-A243-FFB20C561A38}"/>
                        </a:ext>
                      </a:extLst>
                    </p:cNvPr>
                    <p:cNvGrpSpPr/>
                    <p:nvPr/>
                  </p:nvGrpSpPr>
                  <p:grpSpPr>
                    <a:xfrm>
                      <a:off x="9227831" y="2099869"/>
                      <a:ext cx="282482" cy="262918"/>
                      <a:chOff x="10410826" y="1185863"/>
                      <a:chExt cx="755650" cy="755650"/>
                    </a:xfrm>
                    <a:solidFill>
                      <a:sysClr val="window" lastClr="FFFFFF"/>
                    </a:solidFill>
                  </p:grpSpPr>
                  <p:sp>
                    <p:nvSpPr>
                      <p:cNvPr id="580" name="Freeform 2367">
                        <a:extLst>
                          <a:ext uri="{FF2B5EF4-FFF2-40B4-BE49-F238E27FC236}">
                            <a16:creationId xmlns:a16="http://schemas.microsoft.com/office/drawing/2014/main" id="{D457808A-E690-445F-9F4D-68FF54E05D71}"/>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1" name="Freeform 2368">
                        <a:extLst>
                          <a:ext uri="{FF2B5EF4-FFF2-40B4-BE49-F238E27FC236}">
                            <a16:creationId xmlns:a16="http://schemas.microsoft.com/office/drawing/2014/main" id="{72957E67-1522-4293-B06E-9A9B288396E5}"/>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2" name="Freeform 2369">
                        <a:extLst>
                          <a:ext uri="{FF2B5EF4-FFF2-40B4-BE49-F238E27FC236}">
                            <a16:creationId xmlns:a16="http://schemas.microsoft.com/office/drawing/2014/main" id="{D166F018-3CD3-4D45-BBE9-14DB5AF114DE}"/>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3" name="Freeform 2370">
                        <a:extLst>
                          <a:ext uri="{FF2B5EF4-FFF2-40B4-BE49-F238E27FC236}">
                            <a16:creationId xmlns:a16="http://schemas.microsoft.com/office/drawing/2014/main" id="{D51A19D1-EBF5-4C1D-B2F7-21D875F239C4}"/>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4" name="Freeform 2371">
                        <a:extLst>
                          <a:ext uri="{FF2B5EF4-FFF2-40B4-BE49-F238E27FC236}">
                            <a16:creationId xmlns:a16="http://schemas.microsoft.com/office/drawing/2014/main" id="{A65DB8D1-F026-47AF-A7BF-0EC2C43AF46E}"/>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5" name="Oval 2372">
                        <a:extLst>
                          <a:ext uri="{FF2B5EF4-FFF2-40B4-BE49-F238E27FC236}">
                            <a16:creationId xmlns:a16="http://schemas.microsoft.com/office/drawing/2014/main" id="{19E60D77-AE83-423C-A955-CD93FA5F1621}"/>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6" name="Oval 2373">
                        <a:extLst>
                          <a:ext uri="{FF2B5EF4-FFF2-40B4-BE49-F238E27FC236}">
                            <a16:creationId xmlns:a16="http://schemas.microsoft.com/office/drawing/2014/main" id="{36E855B1-A909-43F7-9CAD-EA8E1C137F9B}"/>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7" name="Oval 2374">
                        <a:extLst>
                          <a:ext uri="{FF2B5EF4-FFF2-40B4-BE49-F238E27FC236}">
                            <a16:creationId xmlns:a16="http://schemas.microsoft.com/office/drawing/2014/main" id="{6DDE11B7-AA9F-4F64-BDEB-CFAA10CCE6E5}"/>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8" name="Freeform 2375">
                        <a:extLst>
                          <a:ext uri="{FF2B5EF4-FFF2-40B4-BE49-F238E27FC236}">
                            <a16:creationId xmlns:a16="http://schemas.microsoft.com/office/drawing/2014/main" id="{F8BCFC52-B052-4B76-978C-8251A0914379}"/>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89" name="Freeform 2376">
                        <a:extLst>
                          <a:ext uri="{FF2B5EF4-FFF2-40B4-BE49-F238E27FC236}">
                            <a16:creationId xmlns:a16="http://schemas.microsoft.com/office/drawing/2014/main" id="{F4B6DC75-E271-4E9A-8D69-D95A2BB45EF1}"/>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0" name="Freeform 2377">
                        <a:extLst>
                          <a:ext uri="{FF2B5EF4-FFF2-40B4-BE49-F238E27FC236}">
                            <a16:creationId xmlns:a16="http://schemas.microsoft.com/office/drawing/2014/main" id="{8A6DCA52-9687-4AF1-BD77-5BB705877F6C}"/>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1" name="Freeform 2378">
                        <a:extLst>
                          <a:ext uri="{FF2B5EF4-FFF2-40B4-BE49-F238E27FC236}">
                            <a16:creationId xmlns:a16="http://schemas.microsoft.com/office/drawing/2014/main" id="{B5C5CAB3-84BC-4F79-B523-881492B1B8FB}"/>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2" name="Freeform 2379">
                        <a:extLst>
                          <a:ext uri="{FF2B5EF4-FFF2-40B4-BE49-F238E27FC236}">
                            <a16:creationId xmlns:a16="http://schemas.microsoft.com/office/drawing/2014/main" id="{CBCB7E61-F9B7-4829-94BE-A5812C975C33}"/>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3" name="Freeform 2380">
                        <a:extLst>
                          <a:ext uri="{FF2B5EF4-FFF2-40B4-BE49-F238E27FC236}">
                            <a16:creationId xmlns:a16="http://schemas.microsoft.com/office/drawing/2014/main" id="{5F75BD9B-2BEB-4D2F-AE4C-15B8B8E15162}"/>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4" name="Freeform 2381">
                        <a:extLst>
                          <a:ext uri="{FF2B5EF4-FFF2-40B4-BE49-F238E27FC236}">
                            <a16:creationId xmlns:a16="http://schemas.microsoft.com/office/drawing/2014/main" id="{8E8469AA-88E2-4E49-9A3A-D67566E1E05D}"/>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595" name="Freeform 2382">
                        <a:extLst>
                          <a:ext uri="{FF2B5EF4-FFF2-40B4-BE49-F238E27FC236}">
                            <a16:creationId xmlns:a16="http://schemas.microsoft.com/office/drawing/2014/main" id="{A1B67BE3-5B4F-4C60-8B72-2DB7B20D544A}"/>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560" name="Group 559">
                      <a:extLst>
                        <a:ext uri="{FF2B5EF4-FFF2-40B4-BE49-F238E27FC236}">
                          <a16:creationId xmlns:a16="http://schemas.microsoft.com/office/drawing/2014/main" id="{32096F30-E2AC-42F3-BB37-73D861C30BBB}"/>
                        </a:ext>
                      </a:extLst>
                    </p:cNvPr>
                    <p:cNvGrpSpPr/>
                    <p:nvPr/>
                  </p:nvGrpSpPr>
                  <p:grpSpPr>
                    <a:xfrm>
                      <a:off x="8357456" y="2040851"/>
                      <a:ext cx="375352" cy="380954"/>
                      <a:chOff x="1428750" y="3773488"/>
                      <a:chExt cx="1489075" cy="1511300"/>
                    </a:xfrm>
                  </p:grpSpPr>
                  <p:sp>
                    <p:nvSpPr>
                      <p:cNvPr id="578" name="Freeform 55">
                        <a:extLst>
                          <a:ext uri="{FF2B5EF4-FFF2-40B4-BE49-F238E27FC236}">
                            <a16:creationId xmlns:a16="http://schemas.microsoft.com/office/drawing/2014/main" id="{99900919-077B-41B5-AD48-3D9EC3ABB935}"/>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9" name="Freeform 140">
                        <a:extLst>
                          <a:ext uri="{FF2B5EF4-FFF2-40B4-BE49-F238E27FC236}">
                            <a16:creationId xmlns:a16="http://schemas.microsoft.com/office/drawing/2014/main" id="{5181BD7A-FBA4-4924-B238-C6DD7C79C2A4}"/>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561" name="Group 560">
                      <a:extLst>
                        <a:ext uri="{FF2B5EF4-FFF2-40B4-BE49-F238E27FC236}">
                          <a16:creationId xmlns:a16="http://schemas.microsoft.com/office/drawing/2014/main" id="{E894B8F3-A8AC-4784-BC1F-76F5E18820FE}"/>
                        </a:ext>
                      </a:extLst>
                    </p:cNvPr>
                    <p:cNvGrpSpPr/>
                    <p:nvPr/>
                  </p:nvGrpSpPr>
                  <p:grpSpPr>
                    <a:xfrm>
                      <a:off x="7631376" y="2066729"/>
                      <a:ext cx="231056" cy="329198"/>
                      <a:chOff x="5083176" y="4824413"/>
                      <a:chExt cx="654050" cy="931862"/>
                    </a:xfrm>
                    <a:solidFill>
                      <a:sysClr val="window" lastClr="FFFFFF"/>
                    </a:solidFill>
                  </p:grpSpPr>
                  <p:sp>
                    <p:nvSpPr>
                      <p:cNvPr id="564" name="Freeform 450">
                        <a:extLst>
                          <a:ext uri="{FF2B5EF4-FFF2-40B4-BE49-F238E27FC236}">
                            <a16:creationId xmlns:a16="http://schemas.microsoft.com/office/drawing/2014/main" id="{65DB779A-EEA0-4ACD-B8D7-F143DE49F57E}"/>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5" name="Freeform 451">
                        <a:extLst>
                          <a:ext uri="{FF2B5EF4-FFF2-40B4-BE49-F238E27FC236}">
                            <a16:creationId xmlns:a16="http://schemas.microsoft.com/office/drawing/2014/main" id="{5702F237-E6E7-421A-A06F-4DACB60A846F}"/>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6" name="Freeform 452">
                        <a:extLst>
                          <a:ext uri="{FF2B5EF4-FFF2-40B4-BE49-F238E27FC236}">
                            <a16:creationId xmlns:a16="http://schemas.microsoft.com/office/drawing/2014/main" id="{86AD2358-C68E-4B24-BABB-59D769B86636}"/>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7" name="Freeform 453">
                        <a:extLst>
                          <a:ext uri="{FF2B5EF4-FFF2-40B4-BE49-F238E27FC236}">
                            <a16:creationId xmlns:a16="http://schemas.microsoft.com/office/drawing/2014/main" id="{C3227080-649E-484B-B625-D653D4DFDFA2}"/>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8" name="Freeform 454">
                        <a:extLst>
                          <a:ext uri="{FF2B5EF4-FFF2-40B4-BE49-F238E27FC236}">
                            <a16:creationId xmlns:a16="http://schemas.microsoft.com/office/drawing/2014/main" id="{95EAF9D3-CFD5-48E0-9476-791C6E3EE73A}"/>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69" name="Freeform 455">
                        <a:extLst>
                          <a:ext uri="{FF2B5EF4-FFF2-40B4-BE49-F238E27FC236}">
                            <a16:creationId xmlns:a16="http://schemas.microsoft.com/office/drawing/2014/main" id="{FC0A46EA-340D-4229-BC33-05288165E647}"/>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0" name="Freeform 456">
                        <a:extLst>
                          <a:ext uri="{FF2B5EF4-FFF2-40B4-BE49-F238E27FC236}">
                            <a16:creationId xmlns:a16="http://schemas.microsoft.com/office/drawing/2014/main" id="{AA10FD40-4F87-40B4-BDF9-950649302734}"/>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1" name="Freeform 457">
                        <a:extLst>
                          <a:ext uri="{FF2B5EF4-FFF2-40B4-BE49-F238E27FC236}">
                            <a16:creationId xmlns:a16="http://schemas.microsoft.com/office/drawing/2014/main" id="{F4A59D0A-7E80-48B8-8751-0789E624D28F}"/>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2" name="Freeform 458">
                        <a:extLst>
                          <a:ext uri="{FF2B5EF4-FFF2-40B4-BE49-F238E27FC236}">
                            <a16:creationId xmlns:a16="http://schemas.microsoft.com/office/drawing/2014/main" id="{5813849C-5519-4D3C-B54C-F7D0C59DD016}"/>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3" name="Freeform 459">
                        <a:extLst>
                          <a:ext uri="{FF2B5EF4-FFF2-40B4-BE49-F238E27FC236}">
                            <a16:creationId xmlns:a16="http://schemas.microsoft.com/office/drawing/2014/main" id="{205F5048-0E28-4638-B97D-83E8292A5F68}"/>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4" name="Freeform 460">
                        <a:extLst>
                          <a:ext uri="{FF2B5EF4-FFF2-40B4-BE49-F238E27FC236}">
                            <a16:creationId xmlns:a16="http://schemas.microsoft.com/office/drawing/2014/main" id="{71DFB854-6B51-480B-9301-3336286D128D}"/>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5" name="Freeform 461">
                        <a:extLst>
                          <a:ext uri="{FF2B5EF4-FFF2-40B4-BE49-F238E27FC236}">
                            <a16:creationId xmlns:a16="http://schemas.microsoft.com/office/drawing/2014/main" id="{4F893CF3-C8E4-4AC3-8D73-1DC44FE29DE4}"/>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6" name="Freeform 462">
                        <a:extLst>
                          <a:ext uri="{FF2B5EF4-FFF2-40B4-BE49-F238E27FC236}">
                            <a16:creationId xmlns:a16="http://schemas.microsoft.com/office/drawing/2014/main" id="{86584E7A-B6F5-4597-A6A1-817AAA42848B}"/>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577" name="Freeform 463">
                        <a:extLst>
                          <a:ext uri="{FF2B5EF4-FFF2-40B4-BE49-F238E27FC236}">
                            <a16:creationId xmlns:a16="http://schemas.microsoft.com/office/drawing/2014/main" id="{6D5EA027-081B-4C8C-9592-7B3F754E9CFF}"/>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562" name="Straight Arrow Connector 561">
                      <a:extLst>
                        <a:ext uri="{FF2B5EF4-FFF2-40B4-BE49-F238E27FC236}">
                          <a16:creationId xmlns:a16="http://schemas.microsoft.com/office/drawing/2014/main" id="{08D488AA-90F5-492A-AD4E-01175647A944}"/>
                        </a:ext>
                      </a:extLst>
                    </p:cNvPr>
                    <p:cNvCxnSpPr/>
                    <p:nvPr/>
                  </p:nvCxnSpPr>
                  <p:spPr>
                    <a:xfrm>
                      <a:off x="7920990" y="2232169"/>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563" name="Straight Arrow Connector 562">
                      <a:extLst>
                        <a:ext uri="{FF2B5EF4-FFF2-40B4-BE49-F238E27FC236}">
                          <a16:creationId xmlns:a16="http://schemas.microsoft.com/office/drawing/2014/main" id="{755AD9F9-4E31-4F1D-8238-E09857357A24}"/>
                        </a:ext>
                      </a:extLst>
                    </p:cNvPr>
                    <p:cNvCxnSpPr/>
                    <p:nvPr/>
                  </p:nvCxnSpPr>
                  <p:spPr>
                    <a:xfrm>
                      <a:off x="8782425" y="2232169"/>
                      <a:ext cx="384558" cy="0"/>
                    </a:xfrm>
                    <a:prstGeom prst="straightConnector1">
                      <a:avLst/>
                    </a:prstGeom>
                    <a:noFill/>
                    <a:ln w="19050" cap="flat" cmpd="sng" algn="ctr">
                      <a:solidFill>
                        <a:sysClr val="window" lastClr="FFFFFF"/>
                      </a:solidFill>
                      <a:prstDash val="solid"/>
                      <a:miter lim="800000"/>
                      <a:tailEnd type="triangle"/>
                    </a:ln>
                    <a:effectLst/>
                  </p:spPr>
                </p:cxnSp>
              </p:grpSp>
            </p:grpSp>
            <p:grpSp>
              <p:nvGrpSpPr>
                <p:cNvPr id="596" name="Group 595">
                  <a:extLst>
                    <a:ext uri="{FF2B5EF4-FFF2-40B4-BE49-F238E27FC236}">
                      <a16:creationId xmlns:a16="http://schemas.microsoft.com/office/drawing/2014/main" id="{CA867E38-60E2-4423-AC58-3C0746E5B9C4}"/>
                    </a:ext>
                  </a:extLst>
                </p:cNvPr>
                <p:cNvGrpSpPr/>
                <p:nvPr/>
              </p:nvGrpSpPr>
              <p:grpSpPr>
                <a:xfrm>
                  <a:off x="8194931" y="2496254"/>
                  <a:ext cx="2696150" cy="504000"/>
                  <a:chOff x="7953058" y="2536445"/>
                  <a:chExt cx="2696150" cy="504000"/>
                </a:xfrm>
              </p:grpSpPr>
              <p:sp>
                <p:nvSpPr>
                  <p:cNvPr id="597" name="Rectangle 596">
                    <a:extLst>
                      <a:ext uri="{FF2B5EF4-FFF2-40B4-BE49-F238E27FC236}">
                        <a16:creationId xmlns:a16="http://schemas.microsoft.com/office/drawing/2014/main" id="{179F244A-183D-4442-9A59-5BC292E88C89}"/>
                      </a:ext>
                    </a:extLst>
                  </p:cNvPr>
                  <p:cNvSpPr/>
                  <p:nvPr/>
                </p:nvSpPr>
                <p:spPr>
                  <a:xfrm>
                    <a:off x="7953058" y="2536445"/>
                    <a:ext cx="2696150" cy="504000"/>
                  </a:xfrm>
                  <a:prstGeom prst="rect">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598" name="Rectangle 597">
                    <a:extLst>
                      <a:ext uri="{FF2B5EF4-FFF2-40B4-BE49-F238E27FC236}">
                        <a16:creationId xmlns:a16="http://schemas.microsoft.com/office/drawing/2014/main" id="{4347528C-2AEB-438F-80D9-8A1E43EFE8A9}"/>
                      </a:ext>
                    </a:extLst>
                  </p:cNvPr>
                  <p:cNvSpPr/>
                  <p:nvPr/>
                </p:nvSpPr>
                <p:spPr>
                  <a:xfrm>
                    <a:off x="9998386" y="2660011"/>
                    <a:ext cx="65082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Wave 3</a:t>
                    </a:r>
                  </a:p>
                </p:txBody>
              </p:sp>
              <p:grpSp>
                <p:nvGrpSpPr>
                  <p:cNvPr id="599" name="Group 598">
                    <a:extLst>
                      <a:ext uri="{FF2B5EF4-FFF2-40B4-BE49-F238E27FC236}">
                        <a16:creationId xmlns:a16="http://schemas.microsoft.com/office/drawing/2014/main" id="{803612DD-11EB-46E8-8774-6A5EF1BFD486}"/>
                      </a:ext>
                    </a:extLst>
                  </p:cNvPr>
                  <p:cNvGrpSpPr/>
                  <p:nvPr/>
                </p:nvGrpSpPr>
                <p:grpSpPr>
                  <a:xfrm>
                    <a:off x="8113269" y="2597968"/>
                    <a:ext cx="1878937" cy="380954"/>
                    <a:chOff x="7631376" y="2040851"/>
                    <a:chExt cx="1878937" cy="380954"/>
                  </a:xfrm>
                </p:grpSpPr>
                <p:grpSp>
                  <p:nvGrpSpPr>
                    <p:cNvPr id="600" name="Group 599">
                      <a:extLst>
                        <a:ext uri="{FF2B5EF4-FFF2-40B4-BE49-F238E27FC236}">
                          <a16:creationId xmlns:a16="http://schemas.microsoft.com/office/drawing/2014/main" id="{38CDC1F0-0EE9-415D-A359-7833716CBC51}"/>
                        </a:ext>
                      </a:extLst>
                    </p:cNvPr>
                    <p:cNvGrpSpPr/>
                    <p:nvPr/>
                  </p:nvGrpSpPr>
                  <p:grpSpPr>
                    <a:xfrm>
                      <a:off x="9227831" y="2099869"/>
                      <a:ext cx="282482" cy="262918"/>
                      <a:chOff x="10410826" y="1185863"/>
                      <a:chExt cx="755650" cy="755650"/>
                    </a:xfrm>
                    <a:solidFill>
                      <a:sysClr val="window" lastClr="FFFFFF"/>
                    </a:solidFill>
                  </p:grpSpPr>
                  <p:sp>
                    <p:nvSpPr>
                      <p:cNvPr id="621" name="Freeform 2367">
                        <a:extLst>
                          <a:ext uri="{FF2B5EF4-FFF2-40B4-BE49-F238E27FC236}">
                            <a16:creationId xmlns:a16="http://schemas.microsoft.com/office/drawing/2014/main" id="{FD7029FF-1DF2-4BE2-B625-77B7B125A1A5}"/>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2" name="Freeform 2368">
                        <a:extLst>
                          <a:ext uri="{FF2B5EF4-FFF2-40B4-BE49-F238E27FC236}">
                            <a16:creationId xmlns:a16="http://schemas.microsoft.com/office/drawing/2014/main" id="{A1EA7CC3-2BA0-4FF1-9C50-7CBCEA77F240}"/>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3" name="Freeform 2369">
                        <a:extLst>
                          <a:ext uri="{FF2B5EF4-FFF2-40B4-BE49-F238E27FC236}">
                            <a16:creationId xmlns:a16="http://schemas.microsoft.com/office/drawing/2014/main" id="{0D89A3FA-4C73-46F0-ACE5-D958BFF03146}"/>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4" name="Freeform 2370">
                        <a:extLst>
                          <a:ext uri="{FF2B5EF4-FFF2-40B4-BE49-F238E27FC236}">
                            <a16:creationId xmlns:a16="http://schemas.microsoft.com/office/drawing/2014/main" id="{86E87C92-D973-4700-B58A-2AB1AC6959A8}"/>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5" name="Freeform 2371">
                        <a:extLst>
                          <a:ext uri="{FF2B5EF4-FFF2-40B4-BE49-F238E27FC236}">
                            <a16:creationId xmlns:a16="http://schemas.microsoft.com/office/drawing/2014/main" id="{DF6D4681-9B01-4C1F-B745-61A6DB77AF63}"/>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6" name="Oval 2372">
                        <a:extLst>
                          <a:ext uri="{FF2B5EF4-FFF2-40B4-BE49-F238E27FC236}">
                            <a16:creationId xmlns:a16="http://schemas.microsoft.com/office/drawing/2014/main" id="{91B30837-3655-4731-8AE8-3F90605F3DF6}"/>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7" name="Oval 2373">
                        <a:extLst>
                          <a:ext uri="{FF2B5EF4-FFF2-40B4-BE49-F238E27FC236}">
                            <a16:creationId xmlns:a16="http://schemas.microsoft.com/office/drawing/2014/main" id="{6D85B1DF-7DC5-4A13-AFC8-CCE3F170A0A4}"/>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8" name="Oval 2374">
                        <a:extLst>
                          <a:ext uri="{FF2B5EF4-FFF2-40B4-BE49-F238E27FC236}">
                            <a16:creationId xmlns:a16="http://schemas.microsoft.com/office/drawing/2014/main" id="{1EF0D9C6-1FD3-487A-8992-4E64138B4E94}"/>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29" name="Freeform 2375">
                        <a:extLst>
                          <a:ext uri="{FF2B5EF4-FFF2-40B4-BE49-F238E27FC236}">
                            <a16:creationId xmlns:a16="http://schemas.microsoft.com/office/drawing/2014/main" id="{D147FD68-924E-47FB-B012-3FEFC900390E}"/>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0" name="Freeform 2376">
                        <a:extLst>
                          <a:ext uri="{FF2B5EF4-FFF2-40B4-BE49-F238E27FC236}">
                            <a16:creationId xmlns:a16="http://schemas.microsoft.com/office/drawing/2014/main" id="{D9B2E877-B9AD-41FF-88BD-EFE1067823FD}"/>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1" name="Freeform 2377">
                        <a:extLst>
                          <a:ext uri="{FF2B5EF4-FFF2-40B4-BE49-F238E27FC236}">
                            <a16:creationId xmlns:a16="http://schemas.microsoft.com/office/drawing/2014/main" id="{65322CB8-5677-48C2-97A8-D03EF2C12742}"/>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2" name="Freeform 2378">
                        <a:extLst>
                          <a:ext uri="{FF2B5EF4-FFF2-40B4-BE49-F238E27FC236}">
                            <a16:creationId xmlns:a16="http://schemas.microsoft.com/office/drawing/2014/main" id="{B0B40ED3-0232-42CE-96EB-44B1D7C73609}"/>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3" name="Freeform 2379">
                        <a:extLst>
                          <a:ext uri="{FF2B5EF4-FFF2-40B4-BE49-F238E27FC236}">
                            <a16:creationId xmlns:a16="http://schemas.microsoft.com/office/drawing/2014/main" id="{8CD6A7EF-BA50-40E5-A5C4-FF025763EA5E}"/>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4" name="Freeform 2380">
                        <a:extLst>
                          <a:ext uri="{FF2B5EF4-FFF2-40B4-BE49-F238E27FC236}">
                            <a16:creationId xmlns:a16="http://schemas.microsoft.com/office/drawing/2014/main" id="{B52C9D34-27A5-44E9-B4ED-7D4AEDE4762E}"/>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5" name="Freeform 2381">
                        <a:extLst>
                          <a:ext uri="{FF2B5EF4-FFF2-40B4-BE49-F238E27FC236}">
                            <a16:creationId xmlns:a16="http://schemas.microsoft.com/office/drawing/2014/main" id="{035831C4-8FE2-427D-85F1-EEC2D60887E8}"/>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36" name="Freeform 2382">
                        <a:extLst>
                          <a:ext uri="{FF2B5EF4-FFF2-40B4-BE49-F238E27FC236}">
                            <a16:creationId xmlns:a16="http://schemas.microsoft.com/office/drawing/2014/main" id="{540D7427-5B3A-4D42-A880-CCBDDC05623D}"/>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601" name="Group 600">
                      <a:extLst>
                        <a:ext uri="{FF2B5EF4-FFF2-40B4-BE49-F238E27FC236}">
                          <a16:creationId xmlns:a16="http://schemas.microsoft.com/office/drawing/2014/main" id="{0F3D34E4-52D1-4987-A2EF-B3066D1DB22A}"/>
                        </a:ext>
                      </a:extLst>
                    </p:cNvPr>
                    <p:cNvGrpSpPr/>
                    <p:nvPr/>
                  </p:nvGrpSpPr>
                  <p:grpSpPr>
                    <a:xfrm>
                      <a:off x="8357456" y="2040851"/>
                      <a:ext cx="375352" cy="380954"/>
                      <a:chOff x="1428750" y="3773488"/>
                      <a:chExt cx="1489075" cy="1511300"/>
                    </a:xfrm>
                  </p:grpSpPr>
                  <p:sp>
                    <p:nvSpPr>
                      <p:cNvPr id="619" name="Freeform 55">
                        <a:extLst>
                          <a:ext uri="{FF2B5EF4-FFF2-40B4-BE49-F238E27FC236}">
                            <a16:creationId xmlns:a16="http://schemas.microsoft.com/office/drawing/2014/main" id="{770A07AA-F4B2-4E72-ACA7-D3519446FE37}"/>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20" name="Freeform 140">
                        <a:extLst>
                          <a:ext uri="{FF2B5EF4-FFF2-40B4-BE49-F238E27FC236}">
                            <a16:creationId xmlns:a16="http://schemas.microsoft.com/office/drawing/2014/main" id="{1D42A1EF-677A-4FEE-BC16-C43C1A596B64}"/>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602" name="Group 601">
                      <a:extLst>
                        <a:ext uri="{FF2B5EF4-FFF2-40B4-BE49-F238E27FC236}">
                          <a16:creationId xmlns:a16="http://schemas.microsoft.com/office/drawing/2014/main" id="{5AB0F175-2ECE-4401-A6C8-9DA183B6A426}"/>
                        </a:ext>
                      </a:extLst>
                    </p:cNvPr>
                    <p:cNvGrpSpPr/>
                    <p:nvPr/>
                  </p:nvGrpSpPr>
                  <p:grpSpPr>
                    <a:xfrm>
                      <a:off x="7631376" y="2066729"/>
                      <a:ext cx="231056" cy="329198"/>
                      <a:chOff x="5083176" y="4824413"/>
                      <a:chExt cx="654050" cy="931862"/>
                    </a:xfrm>
                    <a:solidFill>
                      <a:sysClr val="window" lastClr="FFFFFF"/>
                    </a:solidFill>
                  </p:grpSpPr>
                  <p:sp>
                    <p:nvSpPr>
                      <p:cNvPr id="605" name="Freeform 450">
                        <a:extLst>
                          <a:ext uri="{FF2B5EF4-FFF2-40B4-BE49-F238E27FC236}">
                            <a16:creationId xmlns:a16="http://schemas.microsoft.com/office/drawing/2014/main" id="{629E6ADD-F794-4D2F-854F-A7E1405A17D4}"/>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6" name="Freeform 451">
                        <a:extLst>
                          <a:ext uri="{FF2B5EF4-FFF2-40B4-BE49-F238E27FC236}">
                            <a16:creationId xmlns:a16="http://schemas.microsoft.com/office/drawing/2014/main" id="{D664E94B-80F5-466E-838F-41908D406AD0}"/>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7" name="Freeform 452">
                        <a:extLst>
                          <a:ext uri="{FF2B5EF4-FFF2-40B4-BE49-F238E27FC236}">
                            <a16:creationId xmlns:a16="http://schemas.microsoft.com/office/drawing/2014/main" id="{D7725E77-EFC3-4658-B267-57C0F1A75127}"/>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8" name="Freeform 453">
                        <a:extLst>
                          <a:ext uri="{FF2B5EF4-FFF2-40B4-BE49-F238E27FC236}">
                            <a16:creationId xmlns:a16="http://schemas.microsoft.com/office/drawing/2014/main" id="{82E14491-AA6D-4991-A18F-4910976B67EE}"/>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09" name="Freeform 454">
                        <a:extLst>
                          <a:ext uri="{FF2B5EF4-FFF2-40B4-BE49-F238E27FC236}">
                            <a16:creationId xmlns:a16="http://schemas.microsoft.com/office/drawing/2014/main" id="{F5777776-A267-4D81-8DEF-20B7F7B785AF}"/>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0" name="Freeform 455">
                        <a:extLst>
                          <a:ext uri="{FF2B5EF4-FFF2-40B4-BE49-F238E27FC236}">
                            <a16:creationId xmlns:a16="http://schemas.microsoft.com/office/drawing/2014/main" id="{A52213BC-7F9D-4993-9CAE-E765FFFC2EA5}"/>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1" name="Freeform 456">
                        <a:extLst>
                          <a:ext uri="{FF2B5EF4-FFF2-40B4-BE49-F238E27FC236}">
                            <a16:creationId xmlns:a16="http://schemas.microsoft.com/office/drawing/2014/main" id="{42F4D282-A97F-4BE6-968D-784FE95B7395}"/>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2" name="Freeform 457">
                        <a:extLst>
                          <a:ext uri="{FF2B5EF4-FFF2-40B4-BE49-F238E27FC236}">
                            <a16:creationId xmlns:a16="http://schemas.microsoft.com/office/drawing/2014/main" id="{3AD19C12-9E7F-4421-9D1B-F41998D2247E}"/>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3" name="Freeform 458">
                        <a:extLst>
                          <a:ext uri="{FF2B5EF4-FFF2-40B4-BE49-F238E27FC236}">
                            <a16:creationId xmlns:a16="http://schemas.microsoft.com/office/drawing/2014/main" id="{4C6EB360-C269-49FD-94B5-9AC1EDB06661}"/>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4" name="Freeform 459">
                        <a:extLst>
                          <a:ext uri="{FF2B5EF4-FFF2-40B4-BE49-F238E27FC236}">
                            <a16:creationId xmlns:a16="http://schemas.microsoft.com/office/drawing/2014/main" id="{13F2E0EC-3BE0-4107-892C-165BA848768F}"/>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5" name="Freeform 460">
                        <a:extLst>
                          <a:ext uri="{FF2B5EF4-FFF2-40B4-BE49-F238E27FC236}">
                            <a16:creationId xmlns:a16="http://schemas.microsoft.com/office/drawing/2014/main" id="{38C7F380-E5EE-4D86-9F11-659224317A81}"/>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6" name="Freeform 461">
                        <a:extLst>
                          <a:ext uri="{FF2B5EF4-FFF2-40B4-BE49-F238E27FC236}">
                            <a16:creationId xmlns:a16="http://schemas.microsoft.com/office/drawing/2014/main" id="{CDD00C7C-1923-40CF-A3D4-AD76808DEEAD}"/>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7" name="Freeform 462">
                        <a:extLst>
                          <a:ext uri="{FF2B5EF4-FFF2-40B4-BE49-F238E27FC236}">
                            <a16:creationId xmlns:a16="http://schemas.microsoft.com/office/drawing/2014/main" id="{D50CA783-807A-4B2D-899C-6AEE49F8E792}"/>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18" name="Freeform 463">
                        <a:extLst>
                          <a:ext uri="{FF2B5EF4-FFF2-40B4-BE49-F238E27FC236}">
                            <a16:creationId xmlns:a16="http://schemas.microsoft.com/office/drawing/2014/main" id="{574C1911-B1E8-4710-9352-E04E3DA62AB9}"/>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603" name="Straight Arrow Connector 602">
                      <a:extLst>
                        <a:ext uri="{FF2B5EF4-FFF2-40B4-BE49-F238E27FC236}">
                          <a16:creationId xmlns:a16="http://schemas.microsoft.com/office/drawing/2014/main" id="{0FDDCFC5-4B40-4883-8902-CF2F907892B7}"/>
                        </a:ext>
                      </a:extLst>
                    </p:cNvPr>
                    <p:cNvCxnSpPr/>
                    <p:nvPr/>
                  </p:nvCxnSpPr>
                  <p:spPr>
                    <a:xfrm>
                      <a:off x="7920990" y="2232169"/>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604" name="Straight Arrow Connector 603">
                      <a:extLst>
                        <a:ext uri="{FF2B5EF4-FFF2-40B4-BE49-F238E27FC236}">
                          <a16:creationId xmlns:a16="http://schemas.microsoft.com/office/drawing/2014/main" id="{91A596BA-9271-4F90-96A3-E499EFF190AC}"/>
                        </a:ext>
                      </a:extLst>
                    </p:cNvPr>
                    <p:cNvCxnSpPr/>
                    <p:nvPr/>
                  </p:nvCxnSpPr>
                  <p:spPr>
                    <a:xfrm>
                      <a:off x="8782425" y="2232169"/>
                      <a:ext cx="384558" cy="0"/>
                    </a:xfrm>
                    <a:prstGeom prst="straightConnector1">
                      <a:avLst/>
                    </a:prstGeom>
                    <a:noFill/>
                    <a:ln w="19050" cap="flat" cmpd="sng" algn="ctr">
                      <a:solidFill>
                        <a:sysClr val="window" lastClr="FFFFFF"/>
                      </a:solidFill>
                      <a:prstDash val="solid"/>
                      <a:miter lim="800000"/>
                      <a:tailEnd type="triangle"/>
                    </a:ln>
                    <a:effectLst/>
                  </p:spPr>
                </p:cxnSp>
              </p:grpSp>
            </p:grpSp>
            <p:sp>
              <p:nvSpPr>
                <p:cNvPr id="637" name="Arrow: Bent 636">
                  <a:extLst>
                    <a:ext uri="{FF2B5EF4-FFF2-40B4-BE49-F238E27FC236}">
                      <a16:creationId xmlns:a16="http://schemas.microsoft.com/office/drawing/2014/main" id="{449F96E7-3A46-4F7F-A02D-4921BA410C93}"/>
                    </a:ext>
                  </a:extLst>
                </p:cNvPr>
                <p:cNvSpPr/>
                <p:nvPr/>
              </p:nvSpPr>
              <p:spPr>
                <a:xfrm rot="5400000">
                  <a:off x="10382208" y="2031379"/>
                  <a:ext cx="455442" cy="366747"/>
                </a:xfrm>
                <a:prstGeom prst="bentArrow">
                  <a:avLst>
                    <a:gd name="adj1" fmla="val 28636"/>
                    <a:gd name="adj2" fmla="val 37466"/>
                    <a:gd name="adj3" fmla="val 31233"/>
                    <a:gd name="adj4" fmla="val 71280"/>
                  </a:avLst>
                </a:prstGeom>
                <a:solidFill>
                  <a:sysClr val="windowText" lastClr="000000">
                    <a:lumMod val="85000"/>
                    <a:lumOff val="15000"/>
                  </a:sysClr>
                </a:solidFill>
                <a:ln w="9525" cap="flat" cmpd="sng" algn="ctr">
                  <a:solidFill>
                    <a:sysClr val="windowText" lastClr="000000">
                      <a:lumMod val="85000"/>
                      <a:lumOff val="15000"/>
                    </a:sys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638" name="Arrow: Bent 637">
                  <a:extLst>
                    <a:ext uri="{FF2B5EF4-FFF2-40B4-BE49-F238E27FC236}">
                      <a16:creationId xmlns:a16="http://schemas.microsoft.com/office/drawing/2014/main" id="{606F9936-F308-43B3-A572-300411EF12AE}"/>
                    </a:ext>
                  </a:extLst>
                </p:cNvPr>
                <p:cNvSpPr/>
                <p:nvPr/>
              </p:nvSpPr>
              <p:spPr>
                <a:xfrm rot="5400000">
                  <a:off x="10899284" y="2708295"/>
                  <a:ext cx="455442" cy="366747"/>
                </a:xfrm>
                <a:prstGeom prst="bentArrow">
                  <a:avLst>
                    <a:gd name="adj1" fmla="val 28636"/>
                    <a:gd name="adj2" fmla="val 37466"/>
                    <a:gd name="adj3" fmla="val 31233"/>
                    <a:gd name="adj4" fmla="val 71280"/>
                  </a:avLst>
                </a:prstGeom>
                <a:solidFill>
                  <a:sysClr val="windowText" lastClr="000000">
                    <a:lumMod val="85000"/>
                    <a:lumOff val="15000"/>
                  </a:sysClr>
                </a:solidFill>
                <a:ln w="9525" cap="flat" cmpd="sng" algn="ctr">
                  <a:solidFill>
                    <a:sysClr val="windowText" lastClr="000000">
                      <a:lumMod val="85000"/>
                      <a:lumOff val="15000"/>
                    </a:sys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grpSp>
              <p:nvGrpSpPr>
                <p:cNvPr id="639" name="Group 638">
                  <a:extLst>
                    <a:ext uri="{FF2B5EF4-FFF2-40B4-BE49-F238E27FC236}">
                      <a16:creationId xmlns:a16="http://schemas.microsoft.com/office/drawing/2014/main" id="{80D354B1-CF26-4725-BFC2-6761C6374684}"/>
                    </a:ext>
                  </a:extLst>
                </p:cNvPr>
                <p:cNvGrpSpPr/>
                <p:nvPr/>
              </p:nvGrpSpPr>
              <p:grpSpPr>
                <a:xfrm>
                  <a:off x="8768800" y="3008894"/>
                  <a:ext cx="2696150" cy="668276"/>
                  <a:chOff x="8549170" y="3049534"/>
                  <a:chExt cx="2696150" cy="668276"/>
                </a:xfrm>
              </p:grpSpPr>
              <p:sp>
                <p:nvSpPr>
                  <p:cNvPr id="640" name="Rectangle 639">
                    <a:extLst>
                      <a:ext uri="{FF2B5EF4-FFF2-40B4-BE49-F238E27FC236}">
                        <a16:creationId xmlns:a16="http://schemas.microsoft.com/office/drawing/2014/main" id="{E2FB8C68-B619-4DAD-A231-1C98F0698464}"/>
                      </a:ext>
                    </a:extLst>
                  </p:cNvPr>
                  <p:cNvSpPr/>
                  <p:nvPr/>
                </p:nvSpPr>
                <p:spPr>
                  <a:xfrm>
                    <a:off x="8549170" y="3213810"/>
                    <a:ext cx="2696150" cy="504000"/>
                  </a:xfrm>
                  <a:prstGeom prst="rect">
                    <a:avLst/>
                  </a:prstGeom>
                  <a:solidFill>
                    <a:srgbClr val="B14D97"/>
                  </a:solid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641" name="Rectangle 640">
                    <a:extLst>
                      <a:ext uri="{FF2B5EF4-FFF2-40B4-BE49-F238E27FC236}">
                        <a16:creationId xmlns:a16="http://schemas.microsoft.com/office/drawing/2014/main" id="{89E92B72-1F66-4E70-A6EB-2425F4F4348C}"/>
                      </a:ext>
                    </a:extLst>
                  </p:cNvPr>
                  <p:cNvSpPr/>
                  <p:nvPr/>
                </p:nvSpPr>
                <p:spPr>
                  <a:xfrm>
                    <a:off x="10594498" y="3339338"/>
                    <a:ext cx="650822" cy="25391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white"/>
                        </a:solidFill>
                        <a:effectLst/>
                        <a:uLnTx/>
                        <a:uFillTx/>
                        <a:latin typeface="Segoe UI Semibold"/>
                        <a:ea typeface="+mn-ea"/>
                        <a:cs typeface="+mn-cs"/>
                      </a:rPr>
                      <a:t>Wave n</a:t>
                    </a:r>
                  </a:p>
                </p:txBody>
              </p:sp>
              <p:grpSp>
                <p:nvGrpSpPr>
                  <p:cNvPr id="642" name="Group 641">
                    <a:extLst>
                      <a:ext uri="{FF2B5EF4-FFF2-40B4-BE49-F238E27FC236}">
                        <a16:creationId xmlns:a16="http://schemas.microsoft.com/office/drawing/2014/main" id="{B5CAFA40-0EC2-4A40-8D90-27595CFE837E}"/>
                      </a:ext>
                    </a:extLst>
                  </p:cNvPr>
                  <p:cNvGrpSpPr/>
                  <p:nvPr/>
                </p:nvGrpSpPr>
                <p:grpSpPr>
                  <a:xfrm>
                    <a:off x="8677476" y="3275333"/>
                    <a:ext cx="1878937" cy="380954"/>
                    <a:chOff x="7631376" y="2040851"/>
                    <a:chExt cx="1878937" cy="380954"/>
                  </a:xfrm>
                </p:grpSpPr>
                <p:grpSp>
                  <p:nvGrpSpPr>
                    <p:cNvPr id="644" name="Group 643">
                      <a:extLst>
                        <a:ext uri="{FF2B5EF4-FFF2-40B4-BE49-F238E27FC236}">
                          <a16:creationId xmlns:a16="http://schemas.microsoft.com/office/drawing/2014/main" id="{CF33173B-EFBB-4017-9C1D-D583DF7F6575}"/>
                        </a:ext>
                      </a:extLst>
                    </p:cNvPr>
                    <p:cNvGrpSpPr/>
                    <p:nvPr/>
                  </p:nvGrpSpPr>
                  <p:grpSpPr>
                    <a:xfrm>
                      <a:off x="9227831" y="2099869"/>
                      <a:ext cx="282482" cy="262918"/>
                      <a:chOff x="10410826" y="1185863"/>
                      <a:chExt cx="755650" cy="755650"/>
                    </a:xfrm>
                    <a:solidFill>
                      <a:sysClr val="window" lastClr="FFFFFF"/>
                    </a:solidFill>
                  </p:grpSpPr>
                  <p:sp>
                    <p:nvSpPr>
                      <p:cNvPr id="665" name="Freeform 2367">
                        <a:extLst>
                          <a:ext uri="{FF2B5EF4-FFF2-40B4-BE49-F238E27FC236}">
                            <a16:creationId xmlns:a16="http://schemas.microsoft.com/office/drawing/2014/main" id="{24C2825D-D61E-4191-8EB1-F6B3AC0ECCA2}"/>
                          </a:ext>
                        </a:extLst>
                      </p:cNvPr>
                      <p:cNvSpPr>
                        <a:spLocks/>
                      </p:cNvSpPr>
                      <p:nvPr/>
                    </p:nvSpPr>
                    <p:spPr bwMode="auto">
                      <a:xfrm>
                        <a:off x="10877550" y="1685926"/>
                        <a:ext cx="104775" cy="104775"/>
                      </a:xfrm>
                      <a:custGeom>
                        <a:avLst/>
                        <a:gdLst>
                          <a:gd name="T0" fmla="*/ 216 w 274"/>
                          <a:gd name="T1" fmla="*/ 13 h 274"/>
                          <a:gd name="T2" fmla="*/ 12 w 274"/>
                          <a:gd name="T3" fmla="*/ 216 h 274"/>
                          <a:gd name="T4" fmla="*/ 12 w 274"/>
                          <a:gd name="T5" fmla="*/ 262 h 274"/>
                          <a:gd name="T6" fmla="*/ 58 w 274"/>
                          <a:gd name="T7" fmla="*/ 262 h 274"/>
                          <a:gd name="T8" fmla="*/ 261 w 274"/>
                          <a:gd name="T9" fmla="*/ 58 h 274"/>
                          <a:gd name="T10" fmla="*/ 261 w 274"/>
                          <a:gd name="T11" fmla="*/ 13 h 274"/>
                          <a:gd name="T12" fmla="*/ 216 w 274"/>
                          <a:gd name="T13" fmla="*/ 13 h 274"/>
                        </a:gdLst>
                        <a:ahLst/>
                        <a:cxnLst>
                          <a:cxn ang="0">
                            <a:pos x="T0" y="T1"/>
                          </a:cxn>
                          <a:cxn ang="0">
                            <a:pos x="T2" y="T3"/>
                          </a:cxn>
                          <a:cxn ang="0">
                            <a:pos x="T4" y="T5"/>
                          </a:cxn>
                          <a:cxn ang="0">
                            <a:pos x="T6" y="T7"/>
                          </a:cxn>
                          <a:cxn ang="0">
                            <a:pos x="T8" y="T9"/>
                          </a:cxn>
                          <a:cxn ang="0">
                            <a:pos x="T10" y="T11"/>
                          </a:cxn>
                          <a:cxn ang="0">
                            <a:pos x="T12" y="T13"/>
                          </a:cxn>
                        </a:cxnLst>
                        <a:rect l="0" t="0" r="r" b="b"/>
                        <a:pathLst>
                          <a:path w="274" h="274">
                            <a:moveTo>
                              <a:pt x="216" y="13"/>
                            </a:moveTo>
                            <a:cubicBezTo>
                              <a:pt x="12" y="216"/>
                              <a:pt x="12" y="216"/>
                              <a:pt x="12" y="216"/>
                            </a:cubicBezTo>
                            <a:cubicBezTo>
                              <a:pt x="0" y="229"/>
                              <a:pt x="0" y="249"/>
                              <a:pt x="12" y="262"/>
                            </a:cubicBezTo>
                            <a:cubicBezTo>
                              <a:pt x="25" y="274"/>
                              <a:pt x="45" y="274"/>
                              <a:pt x="58" y="262"/>
                            </a:cubicBezTo>
                            <a:cubicBezTo>
                              <a:pt x="261" y="58"/>
                              <a:pt x="261" y="58"/>
                              <a:pt x="261" y="58"/>
                            </a:cubicBezTo>
                            <a:cubicBezTo>
                              <a:pt x="274" y="46"/>
                              <a:pt x="274" y="25"/>
                              <a:pt x="261" y="13"/>
                            </a:cubicBezTo>
                            <a:cubicBezTo>
                              <a:pt x="249" y="0"/>
                              <a:pt x="228" y="0"/>
                              <a:pt x="21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6" name="Freeform 2368">
                        <a:extLst>
                          <a:ext uri="{FF2B5EF4-FFF2-40B4-BE49-F238E27FC236}">
                            <a16:creationId xmlns:a16="http://schemas.microsoft.com/office/drawing/2014/main" id="{7D0928D9-0A97-4ABC-A8CE-1AE5801DD459}"/>
                          </a:ext>
                        </a:extLst>
                      </p:cNvPr>
                      <p:cNvSpPr>
                        <a:spLocks/>
                      </p:cNvSpPr>
                      <p:nvPr/>
                    </p:nvSpPr>
                    <p:spPr bwMode="auto">
                      <a:xfrm>
                        <a:off x="10980738" y="1651001"/>
                        <a:ext cx="34925" cy="36513"/>
                      </a:xfrm>
                      <a:custGeom>
                        <a:avLst/>
                        <a:gdLst>
                          <a:gd name="T0" fmla="*/ 81 w 93"/>
                          <a:gd name="T1" fmla="*/ 12 h 93"/>
                          <a:gd name="T2" fmla="*/ 35 w 93"/>
                          <a:gd name="T3" fmla="*/ 12 h 93"/>
                          <a:gd name="T4" fmla="*/ 35 w 93"/>
                          <a:gd name="T5" fmla="*/ 12 h 93"/>
                          <a:gd name="T6" fmla="*/ 13 w 93"/>
                          <a:gd name="T7" fmla="*/ 35 h 93"/>
                          <a:gd name="T8" fmla="*/ 13 w 93"/>
                          <a:gd name="T9" fmla="*/ 80 h 93"/>
                          <a:gd name="T10" fmla="*/ 58 w 93"/>
                          <a:gd name="T11" fmla="*/ 80 h 93"/>
                          <a:gd name="T12" fmla="*/ 58 w 93"/>
                          <a:gd name="T13" fmla="*/ 80 h 93"/>
                          <a:gd name="T14" fmla="*/ 81 w 93"/>
                          <a:gd name="T15" fmla="*/ 58 h 93"/>
                          <a:gd name="T16" fmla="*/ 81 w 93"/>
                          <a:gd name="T17" fmla="*/ 12 h 93"/>
                          <a:gd name="T18" fmla="*/ 81 w 93"/>
                          <a:gd name="T19" fmla="*/ 1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93">
                            <a:moveTo>
                              <a:pt x="81" y="12"/>
                            </a:moveTo>
                            <a:cubicBezTo>
                              <a:pt x="68" y="0"/>
                              <a:pt x="48" y="0"/>
                              <a:pt x="35" y="12"/>
                            </a:cubicBezTo>
                            <a:cubicBezTo>
                              <a:pt x="35" y="12"/>
                              <a:pt x="35" y="12"/>
                              <a:pt x="35" y="12"/>
                            </a:cubicBezTo>
                            <a:cubicBezTo>
                              <a:pt x="13" y="35"/>
                              <a:pt x="13" y="35"/>
                              <a:pt x="13" y="35"/>
                            </a:cubicBezTo>
                            <a:cubicBezTo>
                              <a:pt x="0" y="47"/>
                              <a:pt x="0" y="68"/>
                              <a:pt x="13" y="80"/>
                            </a:cubicBezTo>
                            <a:cubicBezTo>
                              <a:pt x="25" y="93"/>
                              <a:pt x="45" y="93"/>
                              <a:pt x="58" y="80"/>
                            </a:cubicBezTo>
                            <a:cubicBezTo>
                              <a:pt x="58" y="80"/>
                              <a:pt x="58" y="80"/>
                              <a:pt x="58" y="80"/>
                            </a:cubicBezTo>
                            <a:cubicBezTo>
                              <a:pt x="81" y="58"/>
                              <a:pt x="81" y="58"/>
                              <a:pt x="81" y="58"/>
                            </a:cubicBezTo>
                            <a:cubicBezTo>
                              <a:pt x="93" y="45"/>
                              <a:pt x="93" y="25"/>
                              <a:pt x="81" y="12"/>
                            </a:cubicBezTo>
                            <a:cubicBezTo>
                              <a:pt x="81" y="12"/>
                              <a:pt x="81" y="12"/>
                              <a:pt x="81"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7" name="Freeform 2369">
                        <a:extLst>
                          <a:ext uri="{FF2B5EF4-FFF2-40B4-BE49-F238E27FC236}">
                            <a16:creationId xmlns:a16="http://schemas.microsoft.com/office/drawing/2014/main" id="{07AB3F23-CF4F-4A4A-9EC2-9B34520C09AA}"/>
                          </a:ext>
                        </a:extLst>
                      </p:cNvPr>
                      <p:cNvSpPr>
                        <a:spLocks noEditPoints="1"/>
                      </p:cNvSpPr>
                      <p:nvPr/>
                    </p:nvSpPr>
                    <p:spPr bwMode="auto">
                      <a:xfrm>
                        <a:off x="10410826" y="1185863"/>
                        <a:ext cx="755650" cy="755650"/>
                      </a:xfrm>
                      <a:custGeom>
                        <a:avLst/>
                        <a:gdLst>
                          <a:gd name="T0" fmla="*/ 1888 w 1984"/>
                          <a:gd name="T1" fmla="*/ 0 h 1984"/>
                          <a:gd name="T2" fmla="*/ 96 w 1984"/>
                          <a:gd name="T3" fmla="*/ 0 h 1984"/>
                          <a:gd name="T4" fmla="*/ 0 w 1984"/>
                          <a:gd name="T5" fmla="*/ 96 h 1984"/>
                          <a:gd name="T6" fmla="*/ 0 w 1984"/>
                          <a:gd name="T7" fmla="*/ 1888 h 1984"/>
                          <a:gd name="T8" fmla="*/ 96 w 1984"/>
                          <a:gd name="T9" fmla="*/ 1984 h 1984"/>
                          <a:gd name="T10" fmla="*/ 1888 w 1984"/>
                          <a:gd name="T11" fmla="*/ 1984 h 1984"/>
                          <a:gd name="T12" fmla="*/ 1984 w 1984"/>
                          <a:gd name="T13" fmla="*/ 1888 h 1984"/>
                          <a:gd name="T14" fmla="*/ 1984 w 1984"/>
                          <a:gd name="T15" fmla="*/ 96 h 1984"/>
                          <a:gd name="T16" fmla="*/ 1888 w 1984"/>
                          <a:gd name="T17" fmla="*/ 0 h 1984"/>
                          <a:gd name="T18" fmla="*/ 1920 w 1984"/>
                          <a:gd name="T19" fmla="*/ 1888 h 1984"/>
                          <a:gd name="T20" fmla="*/ 1888 w 1984"/>
                          <a:gd name="T21" fmla="*/ 1920 h 1984"/>
                          <a:gd name="T22" fmla="*/ 96 w 1984"/>
                          <a:gd name="T23" fmla="*/ 1920 h 1984"/>
                          <a:gd name="T24" fmla="*/ 64 w 1984"/>
                          <a:gd name="T25" fmla="*/ 1888 h 1984"/>
                          <a:gd name="T26" fmla="*/ 64 w 1984"/>
                          <a:gd name="T27" fmla="*/ 256 h 1984"/>
                          <a:gd name="T28" fmla="*/ 1920 w 1984"/>
                          <a:gd name="T29" fmla="*/ 256 h 1984"/>
                          <a:gd name="T30" fmla="*/ 1920 w 1984"/>
                          <a:gd name="T31" fmla="*/ 1888 h 1984"/>
                          <a:gd name="T32" fmla="*/ 1920 w 1984"/>
                          <a:gd name="T33" fmla="*/ 192 h 1984"/>
                          <a:gd name="T34" fmla="*/ 64 w 1984"/>
                          <a:gd name="T35" fmla="*/ 192 h 1984"/>
                          <a:gd name="T36" fmla="*/ 64 w 1984"/>
                          <a:gd name="T37" fmla="*/ 96 h 1984"/>
                          <a:gd name="T38" fmla="*/ 96 w 1984"/>
                          <a:gd name="T39" fmla="*/ 64 h 1984"/>
                          <a:gd name="T40" fmla="*/ 1888 w 1984"/>
                          <a:gd name="T41" fmla="*/ 64 h 1984"/>
                          <a:gd name="T42" fmla="*/ 1920 w 1984"/>
                          <a:gd name="T43" fmla="*/ 96 h 1984"/>
                          <a:gd name="T44" fmla="*/ 1920 w 1984"/>
                          <a:gd name="T45" fmla="*/ 192 h 1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84" h="1984">
                            <a:moveTo>
                              <a:pt x="1888" y="0"/>
                            </a:moveTo>
                            <a:cubicBezTo>
                              <a:pt x="96" y="0"/>
                              <a:pt x="96" y="0"/>
                              <a:pt x="96" y="0"/>
                            </a:cubicBezTo>
                            <a:cubicBezTo>
                              <a:pt x="43" y="0"/>
                              <a:pt x="0" y="43"/>
                              <a:pt x="0" y="96"/>
                            </a:cubicBezTo>
                            <a:cubicBezTo>
                              <a:pt x="0" y="1888"/>
                              <a:pt x="0" y="1888"/>
                              <a:pt x="0" y="1888"/>
                            </a:cubicBezTo>
                            <a:cubicBezTo>
                              <a:pt x="0" y="1941"/>
                              <a:pt x="43" y="1984"/>
                              <a:pt x="96" y="1984"/>
                            </a:cubicBezTo>
                            <a:cubicBezTo>
                              <a:pt x="1888" y="1984"/>
                              <a:pt x="1888" y="1984"/>
                              <a:pt x="1888" y="1984"/>
                            </a:cubicBezTo>
                            <a:cubicBezTo>
                              <a:pt x="1941" y="1984"/>
                              <a:pt x="1984" y="1941"/>
                              <a:pt x="1984" y="1888"/>
                            </a:cubicBezTo>
                            <a:cubicBezTo>
                              <a:pt x="1984" y="96"/>
                              <a:pt x="1984" y="96"/>
                              <a:pt x="1984" y="96"/>
                            </a:cubicBezTo>
                            <a:cubicBezTo>
                              <a:pt x="1984" y="43"/>
                              <a:pt x="1941" y="0"/>
                              <a:pt x="1888" y="0"/>
                            </a:cubicBezTo>
                            <a:close/>
                            <a:moveTo>
                              <a:pt x="1920" y="1888"/>
                            </a:moveTo>
                            <a:cubicBezTo>
                              <a:pt x="1920" y="1906"/>
                              <a:pt x="1906" y="1920"/>
                              <a:pt x="1888" y="1920"/>
                            </a:cubicBezTo>
                            <a:cubicBezTo>
                              <a:pt x="96" y="1920"/>
                              <a:pt x="96" y="1920"/>
                              <a:pt x="96" y="1920"/>
                            </a:cubicBezTo>
                            <a:cubicBezTo>
                              <a:pt x="78" y="1920"/>
                              <a:pt x="64" y="1906"/>
                              <a:pt x="64" y="1888"/>
                            </a:cubicBezTo>
                            <a:cubicBezTo>
                              <a:pt x="64" y="256"/>
                              <a:pt x="64" y="256"/>
                              <a:pt x="64" y="256"/>
                            </a:cubicBezTo>
                            <a:cubicBezTo>
                              <a:pt x="1920" y="256"/>
                              <a:pt x="1920" y="256"/>
                              <a:pt x="1920" y="256"/>
                            </a:cubicBezTo>
                            <a:lnTo>
                              <a:pt x="1920" y="1888"/>
                            </a:lnTo>
                            <a:close/>
                            <a:moveTo>
                              <a:pt x="1920" y="192"/>
                            </a:moveTo>
                            <a:cubicBezTo>
                              <a:pt x="64" y="192"/>
                              <a:pt x="64" y="192"/>
                              <a:pt x="64" y="192"/>
                            </a:cubicBezTo>
                            <a:cubicBezTo>
                              <a:pt x="64" y="96"/>
                              <a:pt x="64" y="96"/>
                              <a:pt x="64" y="96"/>
                            </a:cubicBezTo>
                            <a:cubicBezTo>
                              <a:pt x="64" y="78"/>
                              <a:pt x="78" y="64"/>
                              <a:pt x="96" y="64"/>
                            </a:cubicBezTo>
                            <a:cubicBezTo>
                              <a:pt x="1888" y="64"/>
                              <a:pt x="1888" y="64"/>
                              <a:pt x="1888" y="64"/>
                            </a:cubicBezTo>
                            <a:cubicBezTo>
                              <a:pt x="1906" y="64"/>
                              <a:pt x="1920" y="78"/>
                              <a:pt x="1920" y="96"/>
                            </a:cubicBezTo>
                            <a:lnTo>
                              <a:pt x="192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8" name="Freeform 2370">
                        <a:extLst>
                          <a:ext uri="{FF2B5EF4-FFF2-40B4-BE49-F238E27FC236}">
                            <a16:creationId xmlns:a16="http://schemas.microsoft.com/office/drawing/2014/main" id="{1B380BB5-3BE1-4633-B2D2-24CFA0A650DA}"/>
                          </a:ext>
                        </a:extLst>
                      </p:cNvPr>
                      <p:cNvSpPr>
                        <a:spLocks noEditPoints="1"/>
                      </p:cNvSpPr>
                      <p:nvPr/>
                    </p:nvSpPr>
                    <p:spPr bwMode="auto">
                      <a:xfrm>
                        <a:off x="10439400" y="1308101"/>
                        <a:ext cx="674688" cy="214313"/>
                      </a:xfrm>
                      <a:custGeom>
                        <a:avLst/>
                        <a:gdLst>
                          <a:gd name="T0" fmla="*/ 1493 w 1770"/>
                          <a:gd name="T1" fmla="*/ 0 h 562"/>
                          <a:gd name="T2" fmla="*/ 1233 w 1770"/>
                          <a:gd name="T3" fmla="*/ 256 h 562"/>
                          <a:gd name="T4" fmla="*/ 1159 w 1770"/>
                          <a:gd name="T5" fmla="*/ 305 h 562"/>
                          <a:gd name="T6" fmla="*/ 970 w 1770"/>
                          <a:gd name="T7" fmla="*/ 250 h 562"/>
                          <a:gd name="T8" fmla="*/ 817 w 1770"/>
                          <a:gd name="T9" fmla="*/ 144 h 562"/>
                          <a:gd name="T10" fmla="*/ 561 w 1770"/>
                          <a:gd name="T11" fmla="*/ 144 h 562"/>
                          <a:gd name="T12" fmla="*/ 467 w 1770"/>
                          <a:gd name="T13" fmla="*/ 306 h 562"/>
                          <a:gd name="T14" fmla="*/ 195 w 1770"/>
                          <a:gd name="T15" fmla="*/ 229 h 562"/>
                          <a:gd name="T16" fmla="*/ 23 w 1770"/>
                          <a:gd name="T17" fmla="*/ 146 h 562"/>
                          <a:gd name="T18" fmla="*/ 151 w 1770"/>
                          <a:gd name="T19" fmla="*/ 274 h 562"/>
                          <a:gd name="T20" fmla="*/ 287 w 1770"/>
                          <a:gd name="T21" fmla="*/ 358 h 562"/>
                          <a:gd name="T22" fmla="*/ 515 w 1770"/>
                          <a:gd name="T23" fmla="*/ 474 h 562"/>
                          <a:gd name="T24" fmla="*/ 622 w 1770"/>
                          <a:gd name="T25" fmla="*/ 253 h 562"/>
                          <a:gd name="T26" fmla="*/ 788 w 1770"/>
                          <a:gd name="T27" fmla="*/ 224 h 562"/>
                          <a:gd name="T28" fmla="*/ 984 w 1770"/>
                          <a:gd name="T29" fmla="*/ 471 h 562"/>
                          <a:gd name="T30" fmla="*/ 1168 w 1770"/>
                          <a:gd name="T31" fmla="*/ 372 h 562"/>
                          <a:gd name="T32" fmla="*/ 1299 w 1770"/>
                          <a:gd name="T33" fmla="*/ 428 h 562"/>
                          <a:gd name="T34" fmla="*/ 1317 w 1770"/>
                          <a:gd name="T35" fmla="*/ 446 h 562"/>
                          <a:gd name="T36" fmla="*/ 1670 w 1770"/>
                          <a:gd name="T37" fmla="*/ 75 h 562"/>
                          <a:gd name="T38" fmla="*/ 87 w 1770"/>
                          <a:gd name="T39" fmla="*/ 210 h 562"/>
                          <a:gd name="T40" fmla="*/ 132 w 1770"/>
                          <a:gd name="T41" fmla="*/ 166 h 562"/>
                          <a:gd name="T42" fmla="*/ 132 w 1770"/>
                          <a:gd name="T43" fmla="*/ 210 h 562"/>
                          <a:gd name="T44" fmla="*/ 356 w 1770"/>
                          <a:gd name="T45" fmla="*/ 461 h 562"/>
                          <a:gd name="T46" fmla="*/ 446 w 1770"/>
                          <a:gd name="T47" fmla="*/ 370 h 562"/>
                          <a:gd name="T48" fmla="*/ 734 w 1770"/>
                          <a:gd name="T49" fmla="*/ 189 h 562"/>
                          <a:gd name="T50" fmla="*/ 643 w 1770"/>
                          <a:gd name="T51" fmla="*/ 99 h 562"/>
                          <a:gd name="T52" fmla="*/ 753 w 1770"/>
                          <a:gd name="T53" fmla="*/ 144 h 562"/>
                          <a:gd name="T54" fmla="*/ 1086 w 1770"/>
                          <a:gd name="T55" fmla="*/ 401 h 562"/>
                          <a:gd name="T56" fmla="*/ 996 w 1770"/>
                          <a:gd name="T57" fmla="*/ 311 h 562"/>
                          <a:gd name="T58" fmla="*/ 1086 w 1770"/>
                          <a:gd name="T59" fmla="*/ 401 h 562"/>
                          <a:gd name="T60" fmla="*/ 1678 w 1770"/>
                          <a:gd name="T61" fmla="*/ 224 h 562"/>
                          <a:gd name="T62" fmla="*/ 1521 w 1770"/>
                          <a:gd name="T63" fmla="*/ 67 h 562"/>
                          <a:gd name="T64" fmla="*/ 1457 w 1770"/>
                          <a:gd name="T65" fmla="*/ 67 h 562"/>
                          <a:gd name="T66" fmla="*/ 1333 w 1770"/>
                          <a:gd name="T67" fmla="*/ 367 h 562"/>
                          <a:gd name="T68" fmla="*/ 1625 w 1770"/>
                          <a:gd name="T69" fmla="*/ 392 h 562"/>
                          <a:gd name="T70" fmla="*/ 1502 w 1770"/>
                          <a:gd name="T71" fmla="*/ 288 h 562"/>
                          <a:gd name="T72" fmla="*/ 1625 w 1770"/>
                          <a:gd name="T73" fmla="*/ 392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0" h="562">
                            <a:moveTo>
                              <a:pt x="1670" y="75"/>
                            </a:moveTo>
                            <a:cubicBezTo>
                              <a:pt x="1623" y="28"/>
                              <a:pt x="1559" y="1"/>
                              <a:pt x="1493" y="0"/>
                            </a:cubicBezTo>
                            <a:cubicBezTo>
                              <a:pt x="1490" y="0"/>
                              <a:pt x="1488" y="0"/>
                              <a:pt x="1485" y="0"/>
                            </a:cubicBezTo>
                            <a:cubicBezTo>
                              <a:pt x="1345" y="2"/>
                              <a:pt x="1233" y="116"/>
                              <a:pt x="1233" y="256"/>
                            </a:cubicBezTo>
                            <a:cubicBezTo>
                              <a:pt x="1233" y="260"/>
                              <a:pt x="1233" y="264"/>
                              <a:pt x="1233" y="268"/>
                            </a:cubicBezTo>
                            <a:cubicBezTo>
                              <a:pt x="1159" y="305"/>
                              <a:pt x="1159" y="305"/>
                              <a:pt x="1159" y="305"/>
                            </a:cubicBezTo>
                            <a:cubicBezTo>
                              <a:pt x="1131" y="241"/>
                              <a:pt x="1056" y="210"/>
                              <a:pt x="991" y="238"/>
                            </a:cubicBezTo>
                            <a:cubicBezTo>
                              <a:pt x="983" y="241"/>
                              <a:pt x="976" y="245"/>
                              <a:pt x="970" y="250"/>
                            </a:cubicBezTo>
                            <a:cubicBezTo>
                              <a:pt x="815" y="166"/>
                              <a:pt x="815" y="166"/>
                              <a:pt x="815" y="166"/>
                            </a:cubicBezTo>
                            <a:cubicBezTo>
                              <a:pt x="816" y="159"/>
                              <a:pt x="817" y="151"/>
                              <a:pt x="817" y="144"/>
                            </a:cubicBezTo>
                            <a:cubicBezTo>
                              <a:pt x="817" y="73"/>
                              <a:pt x="759" y="16"/>
                              <a:pt x="689" y="16"/>
                            </a:cubicBezTo>
                            <a:cubicBezTo>
                              <a:pt x="618" y="16"/>
                              <a:pt x="561" y="73"/>
                              <a:pt x="561" y="144"/>
                            </a:cubicBezTo>
                            <a:cubicBezTo>
                              <a:pt x="561" y="166"/>
                              <a:pt x="566" y="188"/>
                              <a:pt x="577" y="208"/>
                            </a:cubicBezTo>
                            <a:cubicBezTo>
                              <a:pt x="467" y="306"/>
                              <a:pt x="467" y="306"/>
                              <a:pt x="467" y="306"/>
                            </a:cubicBezTo>
                            <a:cubicBezTo>
                              <a:pt x="425" y="280"/>
                              <a:pt x="372" y="282"/>
                              <a:pt x="330" y="309"/>
                            </a:cubicBezTo>
                            <a:cubicBezTo>
                              <a:pt x="195" y="229"/>
                              <a:pt x="195" y="229"/>
                              <a:pt x="195" y="229"/>
                            </a:cubicBezTo>
                            <a:cubicBezTo>
                              <a:pt x="218" y="182"/>
                              <a:pt x="198" y="125"/>
                              <a:pt x="151" y="102"/>
                            </a:cubicBezTo>
                            <a:cubicBezTo>
                              <a:pt x="103" y="79"/>
                              <a:pt x="46" y="99"/>
                              <a:pt x="23" y="146"/>
                            </a:cubicBezTo>
                            <a:cubicBezTo>
                              <a:pt x="0" y="194"/>
                              <a:pt x="20" y="251"/>
                              <a:pt x="68" y="274"/>
                            </a:cubicBezTo>
                            <a:cubicBezTo>
                              <a:pt x="94" y="287"/>
                              <a:pt x="125" y="287"/>
                              <a:pt x="151" y="274"/>
                            </a:cubicBezTo>
                            <a:cubicBezTo>
                              <a:pt x="154" y="278"/>
                              <a:pt x="157" y="281"/>
                              <a:pt x="161" y="283"/>
                            </a:cubicBezTo>
                            <a:cubicBezTo>
                              <a:pt x="287" y="358"/>
                              <a:pt x="287" y="358"/>
                              <a:pt x="287" y="358"/>
                            </a:cubicBezTo>
                            <a:cubicBezTo>
                              <a:pt x="255" y="421"/>
                              <a:pt x="280" y="498"/>
                              <a:pt x="343" y="530"/>
                            </a:cubicBezTo>
                            <a:cubicBezTo>
                              <a:pt x="406" y="562"/>
                              <a:pt x="483" y="537"/>
                              <a:pt x="515" y="474"/>
                            </a:cubicBezTo>
                            <a:cubicBezTo>
                              <a:pt x="535" y="435"/>
                              <a:pt x="534" y="389"/>
                              <a:pt x="512" y="352"/>
                            </a:cubicBezTo>
                            <a:cubicBezTo>
                              <a:pt x="622" y="253"/>
                              <a:pt x="622" y="253"/>
                              <a:pt x="622" y="253"/>
                            </a:cubicBezTo>
                            <a:cubicBezTo>
                              <a:pt x="673" y="284"/>
                              <a:pt x="737" y="276"/>
                              <a:pt x="779" y="235"/>
                            </a:cubicBezTo>
                            <a:cubicBezTo>
                              <a:pt x="782" y="231"/>
                              <a:pt x="785" y="228"/>
                              <a:pt x="788" y="224"/>
                            </a:cubicBezTo>
                            <a:cubicBezTo>
                              <a:pt x="926" y="299"/>
                              <a:pt x="926" y="299"/>
                              <a:pt x="926" y="299"/>
                            </a:cubicBezTo>
                            <a:cubicBezTo>
                              <a:pt x="895" y="362"/>
                              <a:pt x="921" y="439"/>
                              <a:pt x="984" y="471"/>
                            </a:cubicBezTo>
                            <a:cubicBezTo>
                              <a:pt x="1047" y="502"/>
                              <a:pt x="1124" y="476"/>
                              <a:pt x="1156" y="413"/>
                            </a:cubicBezTo>
                            <a:cubicBezTo>
                              <a:pt x="1162" y="400"/>
                              <a:pt x="1166" y="387"/>
                              <a:pt x="1168" y="372"/>
                            </a:cubicBezTo>
                            <a:cubicBezTo>
                              <a:pt x="1245" y="334"/>
                              <a:pt x="1245" y="334"/>
                              <a:pt x="1245" y="334"/>
                            </a:cubicBezTo>
                            <a:cubicBezTo>
                              <a:pt x="1256" y="369"/>
                              <a:pt x="1275" y="401"/>
                              <a:pt x="1299" y="428"/>
                            </a:cubicBezTo>
                            <a:cubicBezTo>
                              <a:pt x="1301" y="432"/>
                              <a:pt x="1303" y="436"/>
                              <a:pt x="1306" y="439"/>
                            </a:cubicBezTo>
                            <a:cubicBezTo>
                              <a:pt x="1309" y="442"/>
                              <a:pt x="1313" y="444"/>
                              <a:pt x="1317" y="446"/>
                            </a:cubicBezTo>
                            <a:cubicBezTo>
                              <a:pt x="1422" y="540"/>
                              <a:pt x="1584" y="532"/>
                              <a:pt x="1679" y="427"/>
                            </a:cubicBezTo>
                            <a:cubicBezTo>
                              <a:pt x="1770" y="326"/>
                              <a:pt x="1766" y="171"/>
                              <a:pt x="1670" y="75"/>
                            </a:cubicBezTo>
                            <a:close/>
                            <a:moveTo>
                              <a:pt x="132" y="210"/>
                            </a:moveTo>
                            <a:cubicBezTo>
                              <a:pt x="119" y="223"/>
                              <a:pt x="99" y="223"/>
                              <a:pt x="87" y="210"/>
                            </a:cubicBezTo>
                            <a:cubicBezTo>
                              <a:pt x="75" y="198"/>
                              <a:pt x="75" y="178"/>
                              <a:pt x="87" y="166"/>
                            </a:cubicBezTo>
                            <a:cubicBezTo>
                              <a:pt x="99" y="153"/>
                              <a:pt x="119" y="153"/>
                              <a:pt x="132" y="166"/>
                            </a:cubicBezTo>
                            <a:cubicBezTo>
                              <a:pt x="132" y="166"/>
                              <a:pt x="132" y="166"/>
                              <a:pt x="132" y="166"/>
                            </a:cubicBezTo>
                            <a:cubicBezTo>
                              <a:pt x="144" y="178"/>
                              <a:pt x="144" y="198"/>
                              <a:pt x="132" y="210"/>
                            </a:cubicBezTo>
                            <a:close/>
                            <a:moveTo>
                              <a:pt x="446" y="461"/>
                            </a:moveTo>
                            <a:cubicBezTo>
                              <a:pt x="421" y="486"/>
                              <a:pt x="381" y="486"/>
                              <a:pt x="356" y="461"/>
                            </a:cubicBezTo>
                            <a:cubicBezTo>
                              <a:pt x="331" y="436"/>
                              <a:pt x="331" y="395"/>
                              <a:pt x="356" y="370"/>
                            </a:cubicBezTo>
                            <a:cubicBezTo>
                              <a:pt x="381" y="345"/>
                              <a:pt x="421" y="345"/>
                              <a:pt x="446" y="370"/>
                            </a:cubicBezTo>
                            <a:cubicBezTo>
                              <a:pt x="471" y="395"/>
                              <a:pt x="471" y="436"/>
                              <a:pt x="446" y="461"/>
                            </a:cubicBezTo>
                            <a:close/>
                            <a:moveTo>
                              <a:pt x="734" y="189"/>
                            </a:moveTo>
                            <a:cubicBezTo>
                              <a:pt x="709" y="214"/>
                              <a:pt x="668" y="214"/>
                              <a:pt x="643" y="189"/>
                            </a:cubicBezTo>
                            <a:cubicBezTo>
                              <a:pt x="618" y="164"/>
                              <a:pt x="618" y="124"/>
                              <a:pt x="643" y="99"/>
                            </a:cubicBezTo>
                            <a:cubicBezTo>
                              <a:pt x="668" y="74"/>
                              <a:pt x="709" y="74"/>
                              <a:pt x="734" y="99"/>
                            </a:cubicBezTo>
                            <a:cubicBezTo>
                              <a:pt x="746" y="111"/>
                              <a:pt x="753" y="127"/>
                              <a:pt x="753" y="144"/>
                            </a:cubicBezTo>
                            <a:cubicBezTo>
                              <a:pt x="753" y="161"/>
                              <a:pt x="746" y="177"/>
                              <a:pt x="734" y="189"/>
                            </a:cubicBezTo>
                            <a:close/>
                            <a:moveTo>
                              <a:pt x="1086" y="401"/>
                            </a:moveTo>
                            <a:cubicBezTo>
                              <a:pt x="1061" y="426"/>
                              <a:pt x="1021" y="426"/>
                              <a:pt x="996" y="401"/>
                            </a:cubicBezTo>
                            <a:cubicBezTo>
                              <a:pt x="971" y="376"/>
                              <a:pt x="971" y="336"/>
                              <a:pt x="996" y="311"/>
                            </a:cubicBezTo>
                            <a:cubicBezTo>
                              <a:pt x="1021" y="286"/>
                              <a:pt x="1061" y="286"/>
                              <a:pt x="1086" y="311"/>
                            </a:cubicBezTo>
                            <a:cubicBezTo>
                              <a:pt x="1111" y="336"/>
                              <a:pt x="1111" y="376"/>
                              <a:pt x="1086" y="401"/>
                            </a:cubicBezTo>
                            <a:close/>
                            <a:moveTo>
                              <a:pt x="1521" y="67"/>
                            </a:moveTo>
                            <a:cubicBezTo>
                              <a:pt x="1602" y="80"/>
                              <a:pt x="1665" y="143"/>
                              <a:pt x="1678" y="224"/>
                            </a:cubicBezTo>
                            <a:cubicBezTo>
                              <a:pt x="1521" y="224"/>
                              <a:pt x="1521" y="224"/>
                              <a:pt x="1521" y="224"/>
                            </a:cubicBezTo>
                            <a:lnTo>
                              <a:pt x="1521" y="67"/>
                            </a:lnTo>
                            <a:close/>
                            <a:moveTo>
                              <a:pt x="1297" y="256"/>
                            </a:moveTo>
                            <a:cubicBezTo>
                              <a:pt x="1297" y="162"/>
                              <a:pt x="1365" y="82"/>
                              <a:pt x="1457" y="67"/>
                            </a:cubicBezTo>
                            <a:cubicBezTo>
                              <a:pt x="1457" y="243"/>
                              <a:pt x="1457" y="243"/>
                              <a:pt x="1457" y="243"/>
                            </a:cubicBezTo>
                            <a:cubicBezTo>
                              <a:pt x="1333" y="367"/>
                              <a:pt x="1333" y="367"/>
                              <a:pt x="1333" y="367"/>
                            </a:cubicBezTo>
                            <a:cubicBezTo>
                              <a:pt x="1309" y="335"/>
                              <a:pt x="1297" y="296"/>
                              <a:pt x="1297" y="256"/>
                            </a:cubicBezTo>
                            <a:close/>
                            <a:moveTo>
                              <a:pt x="1625" y="392"/>
                            </a:moveTo>
                            <a:cubicBezTo>
                              <a:pt x="1558" y="458"/>
                              <a:pt x="1454" y="467"/>
                              <a:pt x="1378" y="412"/>
                            </a:cubicBezTo>
                            <a:cubicBezTo>
                              <a:pt x="1502" y="288"/>
                              <a:pt x="1502" y="288"/>
                              <a:pt x="1502" y="288"/>
                            </a:cubicBezTo>
                            <a:cubicBezTo>
                              <a:pt x="1678" y="288"/>
                              <a:pt x="1678" y="288"/>
                              <a:pt x="1678" y="288"/>
                            </a:cubicBezTo>
                            <a:cubicBezTo>
                              <a:pt x="1672" y="327"/>
                              <a:pt x="1653" y="364"/>
                              <a:pt x="1625" y="3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69" name="Freeform 2371">
                        <a:extLst>
                          <a:ext uri="{FF2B5EF4-FFF2-40B4-BE49-F238E27FC236}">
                            <a16:creationId xmlns:a16="http://schemas.microsoft.com/office/drawing/2014/main" id="{47BDB722-3848-40BF-B09B-603444D3E657}"/>
                          </a:ext>
                        </a:extLst>
                      </p:cNvPr>
                      <p:cNvSpPr>
                        <a:spLocks noEditPoints="1"/>
                      </p:cNvSpPr>
                      <p:nvPr/>
                    </p:nvSpPr>
                    <p:spPr bwMode="auto">
                      <a:xfrm>
                        <a:off x="10544175" y="1547813"/>
                        <a:ext cx="576263" cy="346075"/>
                      </a:xfrm>
                      <a:custGeom>
                        <a:avLst/>
                        <a:gdLst>
                          <a:gd name="T0" fmla="*/ 1475 w 1512"/>
                          <a:gd name="T1" fmla="*/ 83 h 908"/>
                          <a:gd name="T2" fmla="*/ 1429 w 1512"/>
                          <a:gd name="T3" fmla="*/ 37 h 908"/>
                          <a:gd name="T4" fmla="*/ 1294 w 1512"/>
                          <a:gd name="T5" fmla="*/ 37 h 908"/>
                          <a:gd name="T6" fmla="*/ 705 w 1512"/>
                          <a:gd name="T7" fmla="*/ 626 h 908"/>
                          <a:gd name="T8" fmla="*/ 697 w 1512"/>
                          <a:gd name="T9" fmla="*/ 641 h 908"/>
                          <a:gd name="T10" fmla="*/ 652 w 1512"/>
                          <a:gd name="T11" fmla="*/ 818 h 908"/>
                          <a:gd name="T12" fmla="*/ 627 w 1512"/>
                          <a:gd name="T13" fmla="*/ 844 h 908"/>
                          <a:gd name="T14" fmla="*/ 32 w 1512"/>
                          <a:gd name="T15" fmla="*/ 844 h 908"/>
                          <a:gd name="T16" fmla="*/ 0 w 1512"/>
                          <a:gd name="T17" fmla="*/ 876 h 908"/>
                          <a:gd name="T18" fmla="*/ 32 w 1512"/>
                          <a:gd name="T19" fmla="*/ 908 h 908"/>
                          <a:gd name="T20" fmla="*/ 640 w 1512"/>
                          <a:gd name="T21" fmla="*/ 908 h 908"/>
                          <a:gd name="T22" fmla="*/ 663 w 1512"/>
                          <a:gd name="T23" fmla="*/ 899 h 908"/>
                          <a:gd name="T24" fmla="*/ 704 w 1512"/>
                          <a:gd name="T25" fmla="*/ 857 h 908"/>
                          <a:gd name="T26" fmla="*/ 871 w 1512"/>
                          <a:gd name="T27" fmla="*/ 815 h 908"/>
                          <a:gd name="T28" fmla="*/ 886 w 1512"/>
                          <a:gd name="T29" fmla="*/ 807 h 908"/>
                          <a:gd name="T30" fmla="*/ 1361 w 1512"/>
                          <a:gd name="T31" fmla="*/ 332 h 908"/>
                          <a:gd name="T32" fmla="*/ 1429 w 1512"/>
                          <a:gd name="T33" fmla="*/ 264 h 908"/>
                          <a:gd name="T34" fmla="*/ 1475 w 1512"/>
                          <a:gd name="T35" fmla="*/ 218 h 908"/>
                          <a:gd name="T36" fmla="*/ 1475 w 1512"/>
                          <a:gd name="T37" fmla="*/ 83 h 908"/>
                          <a:gd name="T38" fmla="*/ 727 w 1512"/>
                          <a:gd name="T39" fmla="*/ 785 h 908"/>
                          <a:gd name="T40" fmla="*/ 754 w 1512"/>
                          <a:gd name="T41" fmla="*/ 675 h 908"/>
                          <a:gd name="T42" fmla="*/ 837 w 1512"/>
                          <a:gd name="T43" fmla="*/ 758 h 908"/>
                          <a:gd name="T44" fmla="*/ 727 w 1512"/>
                          <a:gd name="T45" fmla="*/ 785 h 908"/>
                          <a:gd name="T46" fmla="*/ 886 w 1512"/>
                          <a:gd name="T47" fmla="*/ 716 h 908"/>
                          <a:gd name="T48" fmla="*/ 796 w 1512"/>
                          <a:gd name="T49" fmla="*/ 626 h 908"/>
                          <a:gd name="T50" fmla="*/ 1203 w 1512"/>
                          <a:gd name="T51" fmla="*/ 218 h 908"/>
                          <a:gd name="T52" fmla="*/ 1294 w 1512"/>
                          <a:gd name="T53" fmla="*/ 309 h 908"/>
                          <a:gd name="T54" fmla="*/ 886 w 1512"/>
                          <a:gd name="T55" fmla="*/ 716 h 908"/>
                          <a:gd name="T56" fmla="*/ 1339 w 1512"/>
                          <a:gd name="T57" fmla="*/ 264 h 908"/>
                          <a:gd name="T58" fmla="*/ 1248 w 1512"/>
                          <a:gd name="T59" fmla="*/ 173 h 908"/>
                          <a:gd name="T60" fmla="*/ 1271 w 1512"/>
                          <a:gd name="T61" fmla="*/ 151 h 908"/>
                          <a:gd name="T62" fmla="*/ 1361 w 1512"/>
                          <a:gd name="T63" fmla="*/ 241 h 908"/>
                          <a:gd name="T64" fmla="*/ 1339 w 1512"/>
                          <a:gd name="T65" fmla="*/ 264 h 908"/>
                          <a:gd name="T66" fmla="*/ 1429 w 1512"/>
                          <a:gd name="T67" fmla="*/ 173 h 908"/>
                          <a:gd name="T68" fmla="*/ 1407 w 1512"/>
                          <a:gd name="T69" fmla="*/ 196 h 908"/>
                          <a:gd name="T70" fmla="*/ 1316 w 1512"/>
                          <a:gd name="T71" fmla="*/ 105 h 908"/>
                          <a:gd name="T72" fmla="*/ 1339 w 1512"/>
                          <a:gd name="T73" fmla="*/ 83 h 908"/>
                          <a:gd name="T74" fmla="*/ 1384 w 1512"/>
                          <a:gd name="T75" fmla="*/ 83 h 908"/>
                          <a:gd name="T76" fmla="*/ 1429 w 1512"/>
                          <a:gd name="T77" fmla="*/ 128 h 908"/>
                          <a:gd name="T78" fmla="*/ 1429 w 1512"/>
                          <a:gd name="T79" fmla="*/ 173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12" h="908">
                            <a:moveTo>
                              <a:pt x="1475" y="83"/>
                            </a:moveTo>
                            <a:cubicBezTo>
                              <a:pt x="1429" y="37"/>
                              <a:pt x="1429" y="37"/>
                              <a:pt x="1429" y="37"/>
                            </a:cubicBezTo>
                            <a:cubicBezTo>
                              <a:pt x="1392" y="0"/>
                              <a:pt x="1331" y="0"/>
                              <a:pt x="1294" y="37"/>
                            </a:cubicBezTo>
                            <a:cubicBezTo>
                              <a:pt x="705" y="626"/>
                              <a:pt x="705" y="626"/>
                              <a:pt x="705" y="626"/>
                            </a:cubicBezTo>
                            <a:cubicBezTo>
                              <a:pt x="701" y="630"/>
                              <a:pt x="698" y="635"/>
                              <a:pt x="697" y="641"/>
                            </a:cubicBezTo>
                            <a:cubicBezTo>
                              <a:pt x="652" y="818"/>
                              <a:pt x="652" y="818"/>
                              <a:pt x="652" y="818"/>
                            </a:cubicBezTo>
                            <a:cubicBezTo>
                              <a:pt x="627" y="844"/>
                              <a:pt x="627" y="844"/>
                              <a:pt x="627" y="844"/>
                            </a:cubicBezTo>
                            <a:cubicBezTo>
                              <a:pt x="32" y="844"/>
                              <a:pt x="32" y="844"/>
                              <a:pt x="32" y="844"/>
                            </a:cubicBezTo>
                            <a:cubicBezTo>
                              <a:pt x="14" y="844"/>
                              <a:pt x="0" y="858"/>
                              <a:pt x="0" y="876"/>
                            </a:cubicBezTo>
                            <a:cubicBezTo>
                              <a:pt x="0" y="894"/>
                              <a:pt x="14" y="908"/>
                              <a:pt x="32" y="908"/>
                            </a:cubicBezTo>
                            <a:cubicBezTo>
                              <a:pt x="640" y="908"/>
                              <a:pt x="640" y="908"/>
                              <a:pt x="640" y="908"/>
                            </a:cubicBezTo>
                            <a:cubicBezTo>
                              <a:pt x="648" y="908"/>
                              <a:pt x="657" y="905"/>
                              <a:pt x="663" y="899"/>
                            </a:cubicBezTo>
                            <a:cubicBezTo>
                              <a:pt x="704" y="857"/>
                              <a:pt x="704" y="857"/>
                              <a:pt x="704" y="857"/>
                            </a:cubicBezTo>
                            <a:cubicBezTo>
                              <a:pt x="871" y="815"/>
                              <a:pt x="871" y="815"/>
                              <a:pt x="871" y="815"/>
                            </a:cubicBezTo>
                            <a:cubicBezTo>
                              <a:pt x="877" y="814"/>
                              <a:pt x="882" y="811"/>
                              <a:pt x="886" y="807"/>
                            </a:cubicBezTo>
                            <a:cubicBezTo>
                              <a:pt x="1361" y="332"/>
                              <a:pt x="1361" y="332"/>
                              <a:pt x="1361" y="332"/>
                            </a:cubicBezTo>
                            <a:cubicBezTo>
                              <a:pt x="1429" y="264"/>
                              <a:pt x="1429" y="264"/>
                              <a:pt x="1429" y="264"/>
                            </a:cubicBezTo>
                            <a:cubicBezTo>
                              <a:pt x="1475" y="218"/>
                              <a:pt x="1475" y="218"/>
                              <a:pt x="1475" y="218"/>
                            </a:cubicBezTo>
                            <a:cubicBezTo>
                              <a:pt x="1512" y="181"/>
                              <a:pt x="1512" y="120"/>
                              <a:pt x="1475" y="83"/>
                            </a:cubicBezTo>
                            <a:close/>
                            <a:moveTo>
                              <a:pt x="727" y="785"/>
                            </a:moveTo>
                            <a:cubicBezTo>
                              <a:pt x="754" y="675"/>
                              <a:pt x="754" y="675"/>
                              <a:pt x="754" y="675"/>
                            </a:cubicBezTo>
                            <a:cubicBezTo>
                              <a:pt x="837" y="758"/>
                              <a:pt x="837" y="758"/>
                              <a:pt x="837" y="758"/>
                            </a:cubicBezTo>
                            <a:lnTo>
                              <a:pt x="727" y="785"/>
                            </a:lnTo>
                            <a:close/>
                            <a:moveTo>
                              <a:pt x="886" y="716"/>
                            </a:moveTo>
                            <a:cubicBezTo>
                              <a:pt x="796" y="626"/>
                              <a:pt x="796" y="626"/>
                              <a:pt x="796" y="626"/>
                            </a:cubicBezTo>
                            <a:cubicBezTo>
                              <a:pt x="1203" y="218"/>
                              <a:pt x="1203" y="218"/>
                              <a:pt x="1203" y="218"/>
                            </a:cubicBezTo>
                            <a:cubicBezTo>
                              <a:pt x="1294" y="309"/>
                              <a:pt x="1294" y="309"/>
                              <a:pt x="1294" y="309"/>
                            </a:cubicBezTo>
                            <a:lnTo>
                              <a:pt x="886" y="716"/>
                            </a:lnTo>
                            <a:close/>
                            <a:moveTo>
                              <a:pt x="1339" y="264"/>
                            </a:moveTo>
                            <a:cubicBezTo>
                              <a:pt x="1248" y="173"/>
                              <a:pt x="1248" y="173"/>
                              <a:pt x="1248" y="173"/>
                            </a:cubicBezTo>
                            <a:cubicBezTo>
                              <a:pt x="1271" y="151"/>
                              <a:pt x="1271" y="151"/>
                              <a:pt x="1271" y="151"/>
                            </a:cubicBezTo>
                            <a:cubicBezTo>
                              <a:pt x="1361" y="241"/>
                              <a:pt x="1361" y="241"/>
                              <a:pt x="1361" y="241"/>
                            </a:cubicBezTo>
                            <a:lnTo>
                              <a:pt x="1339" y="264"/>
                            </a:lnTo>
                            <a:close/>
                            <a:moveTo>
                              <a:pt x="1429" y="173"/>
                            </a:moveTo>
                            <a:cubicBezTo>
                              <a:pt x="1407" y="196"/>
                              <a:pt x="1407" y="196"/>
                              <a:pt x="1407" y="196"/>
                            </a:cubicBezTo>
                            <a:cubicBezTo>
                              <a:pt x="1316" y="105"/>
                              <a:pt x="1316" y="105"/>
                              <a:pt x="1316" y="105"/>
                            </a:cubicBezTo>
                            <a:cubicBezTo>
                              <a:pt x="1339" y="83"/>
                              <a:pt x="1339" y="83"/>
                              <a:pt x="1339" y="83"/>
                            </a:cubicBezTo>
                            <a:cubicBezTo>
                              <a:pt x="1351" y="70"/>
                              <a:pt x="1372" y="70"/>
                              <a:pt x="1384" y="83"/>
                            </a:cubicBezTo>
                            <a:cubicBezTo>
                              <a:pt x="1429" y="128"/>
                              <a:pt x="1429" y="128"/>
                              <a:pt x="1429" y="128"/>
                            </a:cubicBezTo>
                            <a:cubicBezTo>
                              <a:pt x="1442" y="140"/>
                              <a:pt x="1442" y="161"/>
                              <a:pt x="1429" y="1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0" name="Oval 2372">
                        <a:extLst>
                          <a:ext uri="{FF2B5EF4-FFF2-40B4-BE49-F238E27FC236}">
                            <a16:creationId xmlns:a16="http://schemas.microsoft.com/office/drawing/2014/main" id="{F071B939-1B9D-42F7-A574-05FB11D4272A}"/>
                          </a:ext>
                        </a:extLst>
                      </p:cNvPr>
                      <p:cNvSpPr>
                        <a:spLocks noChangeArrowheads="1"/>
                      </p:cNvSpPr>
                      <p:nvPr/>
                    </p:nvSpPr>
                    <p:spPr bwMode="auto">
                      <a:xfrm>
                        <a:off x="10447338"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1" name="Oval 2373">
                        <a:extLst>
                          <a:ext uri="{FF2B5EF4-FFF2-40B4-BE49-F238E27FC236}">
                            <a16:creationId xmlns:a16="http://schemas.microsoft.com/office/drawing/2014/main" id="{7293740F-0520-4AFB-907B-5CFFB1445880}"/>
                          </a:ext>
                        </a:extLst>
                      </p:cNvPr>
                      <p:cNvSpPr>
                        <a:spLocks noChangeArrowheads="1"/>
                      </p:cNvSpPr>
                      <p:nvPr/>
                    </p:nvSpPr>
                    <p:spPr bwMode="auto">
                      <a:xfrm>
                        <a:off x="10483850"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2" name="Oval 2374">
                        <a:extLst>
                          <a:ext uri="{FF2B5EF4-FFF2-40B4-BE49-F238E27FC236}">
                            <a16:creationId xmlns:a16="http://schemas.microsoft.com/office/drawing/2014/main" id="{C9408A41-BDE9-4B2F-9192-68803E6180F0}"/>
                          </a:ext>
                        </a:extLst>
                      </p:cNvPr>
                      <p:cNvSpPr>
                        <a:spLocks noChangeArrowheads="1"/>
                      </p:cNvSpPr>
                      <p:nvPr/>
                    </p:nvSpPr>
                    <p:spPr bwMode="auto">
                      <a:xfrm>
                        <a:off x="10520363" y="1222376"/>
                        <a:ext cx="23813" cy="238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3" name="Freeform 2375">
                        <a:extLst>
                          <a:ext uri="{FF2B5EF4-FFF2-40B4-BE49-F238E27FC236}">
                            <a16:creationId xmlns:a16="http://schemas.microsoft.com/office/drawing/2014/main" id="{BE13856F-1A8C-4DBD-BE81-580DFA482DD5}"/>
                          </a:ext>
                        </a:extLst>
                      </p:cNvPr>
                      <p:cNvSpPr>
                        <a:spLocks noEditPoints="1"/>
                      </p:cNvSpPr>
                      <p:nvPr/>
                    </p:nvSpPr>
                    <p:spPr bwMode="auto">
                      <a:xfrm>
                        <a:off x="10447338" y="1539876"/>
                        <a:ext cx="341313" cy="73025"/>
                      </a:xfrm>
                      <a:custGeom>
                        <a:avLst/>
                        <a:gdLst>
                          <a:gd name="T0" fmla="*/ 896 w 896"/>
                          <a:gd name="T1" fmla="*/ 160 h 192"/>
                          <a:gd name="T2" fmla="*/ 896 w 896"/>
                          <a:gd name="T3" fmla="*/ 32 h 192"/>
                          <a:gd name="T4" fmla="*/ 864 w 896"/>
                          <a:gd name="T5" fmla="*/ 0 h 192"/>
                          <a:gd name="T6" fmla="*/ 32 w 896"/>
                          <a:gd name="T7" fmla="*/ 0 h 192"/>
                          <a:gd name="T8" fmla="*/ 0 w 896"/>
                          <a:gd name="T9" fmla="*/ 32 h 192"/>
                          <a:gd name="T10" fmla="*/ 0 w 896"/>
                          <a:gd name="T11" fmla="*/ 160 h 192"/>
                          <a:gd name="T12" fmla="*/ 32 w 896"/>
                          <a:gd name="T13" fmla="*/ 192 h 192"/>
                          <a:gd name="T14" fmla="*/ 864 w 896"/>
                          <a:gd name="T15" fmla="*/ 192 h 192"/>
                          <a:gd name="T16" fmla="*/ 896 w 896"/>
                          <a:gd name="T17" fmla="*/ 160 h 192"/>
                          <a:gd name="T18" fmla="*/ 832 w 896"/>
                          <a:gd name="T19" fmla="*/ 128 h 192"/>
                          <a:gd name="T20" fmla="*/ 64 w 896"/>
                          <a:gd name="T21" fmla="*/ 128 h 192"/>
                          <a:gd name="T22" fmla="*/ 64 w 896"/>
                          <a:gd name="T23" fmla="*/ 64 h 192"/>
                          <a:gd name="T24" fmla="*/ 832 w 896"/>
                          <a:gd name="T25" fmla="*/ 64 h 192"/>
                          <a:gd name="T26" fmla="*/ 832 w 896"/>
                          <a:gd name="T27" fmla="*/ 128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96" h="192">
                            <a:moveTo>
                              <a:pt x="896" y="160"/>
                            </a:moveTo>
                            <a:cubicBezTo>
                              <a:pt x="896" y="32"/>
                              <a:pt x="896" y="32"/>
                              <a:pt x="896" y="32"/>
                            </a:cubicBezTo>
                            <a:cubicBezTo>
                              <a:pt x="896" y="14"/>
                              <a:pt x="882" y="0"/>
                              <a:pt x="864" y="0"/>
                            </a:cubicBezTo>
                            <a:cubicBezTo>
                              <a:pt x="32" y="0"/>
                              <a:pt x="32" y="0"/>
                              <a:pt x="32" y="0"/>
                            </a:cubicBezTo>
                            <a:cubicBezTo>
                              <a:pt x="14" y="0"/>
                              <a:pt x="0" y="14"/>
                              <a:pt x="0" y="32"/>
                            </a:cubicBezTo>
                            <a:cubicBezTo>
                              <a:pt x="0" y="160"/>
                              <a:pt x="0" y="160"/>
                              <a:pt x="0" y="160"/>
                            </a:cubicBezTo>
                            <a:cubicBezTo>
                              <a:pt x="0" y="178"/>
                              <a:pt x="14" y="192"/>
                              <a:pt x="32" y="192"/>
                            </a:cubicBezTo>
                            <a:cubicBezTo>
                              <a:pt x="864" y="192"/>
                              <a:pt x="864" y="192"/>
                              <a:pt x="864" y="192"/>
                            </a:cubicBezTo>
                            <a:cubicBezTo>
                              <a:pt x="882" y="192"/>
                              <a:pt x="896" y="178"/>
                              <a:pt x="896" y="160"/>
                            </a:cubicBezTo>
                            <a:close/>
                            <a:moveTo>
                              <a:pt x="832" y="128"/>
                            </a:moveTo>
                            <a:cubicBezTo>
                              <a:pt x="64" y="128"/>
                              <a:pt x="64" y="128"/>
                              <a:pt x="64" y="128"/>
                            </a:cubicBezTo>
                            <a:cubicBezTo>
                              <a:pt x="64" y="64"/>
                              <a:pt x="64" y="64"/>
                              <a:pt x="64" y="64"/>
                            </a:cubicBezTo>
                            <a:cubicBezTo>
                              <a:pt x="832" y="64"/>
                              <a:pt x="832" y="64"/>
                              <a:pt x="832" y="64"/>
                            </a:cubicBezTo>
                            <a:lnTo>
                              <a:pt x="832"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4" name="Freeform 2376">
                        <a:extLst>
                          <a:ext uri="{FF2B5EF4-FFF2-40B4-BE49-F238E27FC236}">
                            <a16:creationId xmlns:a16="http://schemas.microsoft.com/office/drawing/2014/main" id="{C4B4623D-F1CE-4A92-ACD9-2764AAF7EA69}"/>
                          </a:ext>
                        </a:extLst>
                      </p:cNvPr>
                      <p:cNvSpPr>
                        <a:spLocks/>
                      </p:cNvSpPr>
                      <p:nvPr/>
                    </p:nvSpPr>
                    <p:spPr bwMode="auto">
                      <a:xfrm>
                        <a:off x="10447338" y="1625601"/>
                        <a:ext cx="315913" cy="23813"/>
                      </a:xfrm>
                      <a:custGeom>
                        <a:avLst/>
                        <a:gdLst>
                          <a:gd name="T0" fmla="*/ 832 w 832"/>
                          <a:gd name="T1" fmla="*/ 32 h 64"/>
                          <a:gd name="T2" fmla="*/ 800 w 832"/>
                          <a:gd name="T3" fmla="*/ 0 h 64"/>
                          <a:gd name="T4" fmla="*/ 32 w 832"/>
                          <a:gd name="T5" fmla="*/ 0 h 64"/>
                          <a:gd name="T6" fmla="*/ 0 w 832"/>
                          <a:gd name="T7" fmla="*/ 32 h 64"/>
                          <a:gd name="T8" fmla="*/ 32 w 832"/>
                          <a:gd name="T9" fmla="*/ 64 h 64"/>
                          <a:gd name="T10" fmla="*/ 800 w 832"/>
                          <a:gd name="T11" fmla="*/ 64 h 64"/>
                          <a:gd name="T12" fmla="*/ 832 w 832"/>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832" h="64">
                            <a:moveTo>
                              <a:pt x="832" y="32"/>
                            </a:moveTo>
                            <a:cubicBezTo>
                              <a:pt x="832" y="14"/>
                              <a:pt x="818" y="0"/>
                              <a:pt x="800" y="0"/>
                            </a:cubicBezTo>
                            <a:cubicBezTo>
                              <a:pt x="32" y="0"/>
                              <a:pt x="32" y="0"/>
                              <a:pt x="32" y="0"/>
                            </a:cubicBezTo>
                            <a:cubicBezTo>
                              <a:pt x="14" y="0"/>
                              <a:pt x="0" y="14"/>
                              <a:pt x="0" y="32"/>
                            </a:cubicBezTo>
                            <a:cubicBezTo>
                              <a:pt x="0" y="50"/>
                              <a:pt x="14" y="64"/>
                              <a:pt x="32" y="64"/>
                            </a:cubicBezTo>
                            <a:cubicBezTo>
                              <a:pt x="800" y="64"/>
                              <a:pt x="800" y="64"/>
                              <a:pt x="800" y="64"/>
                            </a:cubicBezTo>
                            <a:cubicBezTo>
                              <a:pt x="818" y="64"/>
                              <a:pt x="832" y="50"/>
                              <a:pt x="832"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5" name="Freeform 2377">
                        <a:extLst>
                          <a:ext uri="{FF2B5EF4-FFF2-40B4-BE49-F238E27FC236}">
                            <a16:creationId xmlns:a16="http://schemas.microsoft.com/office/drawing/2014/main" id="{51F2C96D-6CBD-47CE-AEC0-6716C6BA521C}"/>
                          </a:ext>
                        </a:extLst>
                      </p:cNvPr>
                      <p:cNvSpPr>
                        <a:spLocks/>
                      </p:cNvSpPr>
                      <p:nvPr/>
                    </p:nvSpPr>
                    <p:spPr bwMode="auto">
                      <a:xfrm>
                        <a:off x="10447338" y="1662113"/>
                        <a:ext cx="266700" cy="23813"/>
                      </a:xfrm>
                      <a:custGeom>
                        <a:avLst/>
                        <a:gdLst>
                          <a:gd name="T0" fmla="*/ 704 w 704"/>
                          <a:gd name="T1" fmla="*/ 32 h 64"/>
                          <a:gd name="T2" fmla="*/ 672 w 704"/>
                          <a:gd name="T3" fmla="*/ 0 h 64"/>
                          <a:gd name="T4" fmla="*/ 32 w 704"/>
                          <a:gd name="T5" fmla="*/ 0 h 64"/>
                          <a:gd name="T6" fmla="*/ 0 w 704"/>
                          <a:gd name="T7" fmla="*/ 32 h 64"/>
                          <a:gd name="T8" fmla="*/ 32 w 704"/>
                          <a:gd name="T9" fmla="*/ 64 h 64"/>
                          <a:gd name="T10" fmla="*/ 672 w 704"/>
                          <a:gd name="T11" fmla="*/ 64 h 64"/>
                          <a:gd name="T12" fmla="*/ 704 w 704"/>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704" h="64">
                            <a:moveTo>
                              <a:pt x="704" y="32"/>
                            </a:moveTo>
                            <a:cubicBezTo>
                              <a:pt x="704" y="14"/>
                              <a:pt x="690" y="0"/>
                              <a:pt x="672" y="0"/>
                            </a:cubicBezTo>
                            <a:cubicBezTo>
                              <a:pt x="32" y="0"/>
                              <a:pt x="32" y="0"/>
                              <a:pt x="32" y="0"/>
                            </a:cubicBezTo>
                            <a:cubicBezTo>
                              <a:pt x="14" y="0"/>
                              <a:pt x="0" y="14"/>
                              <a:pt x="0" y="32"/>
                            </a:cubicBezTo>
                            <a:cubicBezTo>
                              <a:pt x="0" y="50"/>
                              <a:pt x="14" y="64"/>
                              <a:pt x="32" y="64"/>
                            </a:cubicBezTo>
                            <a:cubicBezTo>
                              <a:pt x="672" y="64"/>
                              <a:pt x="672" y="64"/>
                              <a:pt x="672" y="64"/>
                            </a:cubicBezTo>
                            <a:cubicBezTo>
                              <a:pt x="690" y="64"/>
                              <a:pt x="704" y="50"/>
                              <a:pt x="704"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6" name="Freeform 2378">
                        <a:extLst>
                          <a:ext uri="{FF2B5EF4-FFF2-40B4-BE49-F238E27FC236}">
                            <a16:creationId xmlns:a16="http://schemas.microsoft.com/office/drawing/2014/main" id="{40A86950-F766-43D5-B060-1591897FAA99}"/>
                          </a:ext>
                        </a:extLst>
                      </p:cNvPr>
                      <p:cNvSpPr>
                        <a:spLocks/>
                      </p:cNvSpPr>
                      <p:nvPr/>
                    </p:nvSpPr>
                    <p:spPr bwMode="auto">
                      <a:xfrm>
                        <a:off x="10447338" y="1698626"/>
                        <a:ext cx="169863" cy="23813"/>
                      </a:xfrm>
                      <a:custGeom>
                        <a:avLst/>
                        <a:gdLst>
                          <a:gd name="T0" fmla="*/ 448 w 448"/>
                          <a:gd name="T1" fmla="*/ 32 h 64"/>
                          <a:gd name="T2" fmla="*/ 416 w 448"/>
                          <a:gd name="T3" fmla="*/ 0 h 64"/>
                          <a:gd name="T4" fmla="*/ 32 w 448"/>
                          <a:gd name="T5" fmla="*/ 0 h 64"/>
                          <a:gd name="T6" fmla="*/ 0 w 448"/>
                          <a:gd name="T7" fmla="*/ 32 h 64"/>
                          <a:gd name="T8" fmla="*/ 32 w 448"/>
                          <a:gd name="T9" fmla="*/ 64 h 64"/>
                          <a:gd name="T10" fmla="*/ 416 w 448"/>
                          <a:gd name="T11" fmla="*/ 64 h 64"/>
                          <a:gd name="T12" fmla="*/ 448 w 448"/>
                          <a:gd name="T13" fmla="*/ 32 h 64"/>
                        </a:gdLst>
                        <a:ahLst/>
                        <a:cxnLst>
                          <a:cxn ang="0">
                            <a:pos x="T0" y="T1"/>
                          </a:cxn>
                          <a:cxn ang="0">
                            <a:pos x="T2" y="T3"/>
                          </a:cxn>
                          <a:cxn ang="0">
                            <a:pos x="T4" y="T5"/>
                          </a:cxn>
                          <a:cxn ang="0">
                            <a:pos x="T6" y="T7"/>
                          </a:cxn>
                          <a:cxn ang="0">
                            <a:pos x="T8" y="T9"/>
                          </a:cxn>
                          <a:cxn ang="0">
                            <a:pos x="T10" y="T11"/>
                          </a:cxn>
                          <a:cxn ang="0">
                            <a:pos x="T12" y="T13"/>
                          </a:cxn>
                        </a:cxnLst>
                        <a:rect l="0" t="0" r="r" b="b"/>
                        <a:pathLst>
                          <a:path w="448" h="64">
                            <a:moveTo>
                              <a:pt x="448" y="32"/>
                            </a:moveTo>
                            <a:cubicBezTo>
                              <a:pt x="448" y="14"/>
                              <a:pt x="434" y="0"/>
                              <a:pt x="416" y="0"/>
                            </a:cubicBezTo>
                            <a:cubicBezTo>
                              <a:pt x="32" y="0"/>
                              <a:pt x="32" y="0"/>
                              <a:pt x="32" y="0"/>
                            </a:cubicBezTo>
                            <a:cubicBezTo>
                              <a:pt x="14" y="0"/>
                              <a:pt x="0" y="14"/>
                              <a:pt x="0" y="32"/>
                            </a:cubicBezTo>
                            <a:cubicBezTo>
                              <a:pt x="0" y="50"/>
                              <a:pt x="14" y="64"/>
                              <a:pt x="32" y="64"/>
                            </a:cubicBezTo>
                            <a:cubicBezTo>
                              <a:pt x="416" y="64"/>
                              <a:pt x="416" y="64"/>
                              <a:pt x="416" y="64"/>
                            </a:cubicBezTo>
                            <a:cubicBezTo>
                              <a:pt x="434" y="64"/>
                              <a:pt x="448" y="50"/>
                              <a:pt x="448"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7" name="Freeform 2379">
                        <a:extLst>
                          <a:ext uri="{FF2B5EF4-FFF2-40B4-BE49-F238E27FC236}">
                            <a16:creationId xmlns:a16="http://schemas.microsoft.com/office/drawing/2014/main" id="{9CE82A6A-71B0-432C-9A3F-C42EF143E877}"/>
                          </a:ext>
                        </a:extLst>
                      </p:cNvPr>
                      <p:cNvSpPr>
                        <a:spLocks/>
                      </p:cNvSpPr>
                      <p:nvPr/>
                    </p:nvSpPr>
                    <p:spPr bwMode="auto">
                      <a:xfrm>
                        <a:off x="10629900" y="1698626"/>
                        <a:ext cx="36513" cy="23813"/>
                      </a:xfrm>
                      <a:custGeom>
                        <a:avLst/>
                        <a:gdLst>
                          <a:gd name="T0" fmla="*/ 64 w 96"/>
                          <a:gd name="T1" fmla="*/ 0 h 64"/>
                          <a:gd name="T2" fmla="*/ 32 w 96"/>
                          <a:gd name="T3" fmla="*/ 0 h 64"/>
                          <a:gd name="T4" fmla="*/ 0 w 96"/>
                          <a:gd name="T5" fmla="*/ 32 h 64"/>
                          <a:gd name="T6" fmla="*/ 32 w 96"/>
                          <a:gd name="T7" fmla="*/ 64 h 64"/>
                          <a:gd name="T8" fmla="*/ 64 w 96"/>
                          <a:gd name="T9" fmla="*/ 64 h 64"/>
                          <a:gd name="T10" fmla="*/ 96 w 96"/>
                          <a:gd name="T11" fmla="*/ 32 h 64"/>
                          <a:gd name="T12" fmla="*/ 64 w 96"/>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96" h="64">
                            <a:moveTo>
                              <a:pt x="64" y="0"/>
                            </a:moveTo>
                            <a:cubicBezTo>
                              <a:pt x="32" y="0"/>
                              <a:pt x="32" y="0"/>
                              <a:pt x="32" y="0"/>
                            </a:cubicBezTo>
                            <a:cubicBezTo>
                              <a:pt x="14" y="0"/>
                              <a:pt x="0" y="14"/>
                              <a:pt x="0" y="32"/>
                            </a:cubicBezTo>
                            <a:cubicBezTo>
                              <a:pt x="0" y="50"/>
                              <a:pt x="14" y="64"/>
                              <a:pt x="32" y="64"/>
                            </a:cubicBezTo>
                            <a:cubicBezTo>
                              <a:pt x="64" y="64"/>
                              <a:pt x="64" y="64"/>
                              <a:pt x="64" y="64"/>
                            </a:cubicBezTo>
                            <a:cubicBezTo>
                              <a:pt x="82" y="64"/>
                              <a:pt x="96" y="50"/>
                              <a:pt x="96" y="32"/>
                            </a:cubicBezTo>
                            <a:cubicBezTo>
                              <a:pt x="96" y="14"/>
                              <a:pt x="82" y="0"/>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8" name="Freeform 2380">
                        <a:extLst>
                          <a:ext uri="{FF2B5EF4-FFF2-40B4-BE49-F238E27FC236}">
                            <a16:creationId xmlns:a16="http://schemas.microsoft.com/office/drawing/2014/main" id="{4F9C42F9-61CC-4611-A9D0-4A4F50E59D26}"/>
                          </a:ext>
                        </a:extLst>
                      </p:cNvPr>
                      <p:cNvSpPr>
                        <a:spLocks noEditPoints="1"/>
                      </p:cNvSpPr>
                      <p:nvPr/>
                    </p:nvSpPr>
                    <p:spPr bwMode="auto">
                      <a:xfrm>
                        <a:off x="10447338" y="1795463"/>
                        <a:ext cx="84138" cy="98425"/>
                      </a:xfrm>
                      <a:custGeom>
                        <a:avLst/>
                        <a:gdLst>
                          <a:gd name="T0" fmla="*/ 192 w 224"/>
                          <a:gd name="T1" fmla="*/ 0 h 256"/>
                          <a:gd name="T2" fmla="*/ 32 w 224"/>
                          <a:gd name="T3" fmla="*/ 0 h 256"/>
                          <a:gd name="T4" fmla="*/ 0 w 224"/>
                          <a:gd name="T5" fmla="*/ 32 h 256"/>
                          <a:gd name="T6" fmla="*/ 0 w 224"/>
                          <a:gd name="T7" fmla="*/ 224 h 256"/>
                          <a:gd name="T8" fmla="*/ 32 w 224"/>
                          <a:gd name="T9" fmla="*/ 256 h 256"/>
                          <a:gd name="T10" fmla="*/ 192 w 224"/>
                          <a:gd name="T11" fmla="*/ 256 h 256"/>
                          <a:gd name="T12" fmla="*/ 224 w 224"/>
                          <a:gd name="T13" fmla="*/ 224 h 256"/>
                          <a:gd name="T14" fmla="*/ 224 w 224"/>
                          <a:gd name="T15" fmla="*/ 32 h 256"/>
                          <a:gd name="T16" fmla="*/ 192 w 224"/>
                          <a:gd name="T17" fmla="*/ 0 h 256"/>
                          <a:gd name="T18" fmla="*/ 160 w 224"/>
                          <a:gd name="T19" fmla="*/ 192 h 256"/>
                          <a:gd name="T20" fmla="*/ 64 w 224"/>
                          <a:gd name="T21" fmla="*/ 192 h 256"/>
                          <a:gd name="T22" fmla="*/ 64 w 224"/>
                          <a:gd name="T23" fmla="*/ 64 h 256"/>
                          <a:gd name="T24" fmla="*/ 160 w 224"/>
                          <a:gd name="T25" fmla="*/ 64 h 256"/>
                          <a:gd name="T26" fmla="*/ 160 w 224"/>
                          <a:gd name="T27" fmla="*/ 19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4" h="256">
                            <a:moveTo>
                              <a:pt x="192" y="0"/>
                            </a:moveTo>
                            <a:cubicBezTo>
                              <a:pt x="32" y="0"/>
                              <a:pt x="32" y="0"/>
                              <a:pt x="32" y="0"/>
                            </a:cubicBezTo>
                            <a:cubicBezTo>
                              <a:pt x="14" y="0"/>
                              <a:pt x="0" y="14"/>
                              <a:pt x="0" y="32"/>
                            </a:cubicBezTo>
                            <a:cubicBezTo>
                              <a:pt x="0" y="224"/>
                              <a:pt x="0" y="224"/>
                              <a:pt x="0" y="224"/>
                            </a:cubicBezTo>
                            <a:cubicBezTo>
                              <a:pt x="0" y="242"/>
                              <a:pt x="14" y="256"/>
                              <a:pt x="32" y="256"/>
                            </a:cubicBezTo>
                            <a:cubicBezTo>
                              <a:pt x="192" y="256"/>
                              <a:pt x="192" y="256"/>
                              <a:pt x="192" y="256"/>
                            </a:cubicBezTo>
                            <a:cubicBezTo>
                              <a:pt x="210" y="256"/>
                              <a:pt x="224" y="242"/>
                              <a:pt x="224" y="224"/>
                            </a:cubicBezTo>
                            <a:cubicBezTo>
                              <a:pt x="224" y="32"/>
                              <a:pt x="224" y="32"/>
                              <a:pt x="224" y="32"/>
                            </a:cubicBezTo>
                            <a:cubicBezTo>
                              <a:pt x="224" y="14"/>
                              <a:pt x="210" y="0"/>
                              <a:pt x="192" y="0"/>
                            </a:cubicBezTo>
                            <a:close/>
                            <a:moveTo>
                              <a:pt x="160" y="192"/>
                            </a:moveTo>
                            <a:cubicBezTo>
                              <a:pt x="64" y="192"/>
                              <a:pt x="64" y="192"/>
                              <a:pt x="64" y="192"/>
                            </a:cubicBezTo>
                            <a:cubicBezTo>
                              <a:pt x="64" y="64"/>
                              <a:pt x="64" y="64"/>
                              <a:pt x="64" y="64"/>
                            </a:cubicBezTo>
                            <a:cubicBezTo>
                              <a:pt x="160" y="64"/>
                              <a:pt x="160" y="64"/>
                              <a:pt x="160" y="64"/>
                            </a:cubicBezTo>
                            <a:lnTo>
                              <a:pt x="160" y="1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79" name="Freeform 2381">
                        <a:extLst>
                          <a:ext uri="{FF2B5EF4-FFF2-40B4-BE49-F238E27FC236}">
                            <a16:creationId xmlns:a16="http://schemas.microsoft.com/office/drawing/2014/main" id="{EBB4356D-F319-43C0-BD4E-816FB984F42D}"/>
                          </a:ext>
                        </a:extLst>
                      </p:cNvPr>
                      <p:cNvSpPr>
                        <a:spLocks/>
                      </p:cNvSpPr>
                      <p:nvPr/>
                    </p:nvSpPr>
                    <p:spPr bwMode="auto">
                      <a:xfrm>
                        <a:off x="10544175" y="1831976"/>
                        <a:ext cx="122238" cy="25400"/>
                      </a:xfrm>
                      <a:custGeom>
                        <a:avLst/>
                        <a:gdLst>
                          <a:gd name="T0" fmla="*/ 32 w 320"/>
                          <a:gd name="T1" fmla="*/ 64 h 64"/>
                          <a:gd name="T2" fmla="*/ 288 w 320"/>
                          <a:gd name="T3" fmla="*/ 64 h 64"/>
                          <a:gd name="T4" fmla="*/ 320 w 320"/>
                          <a:gd name="T5" fmla="*/ 32 h 64"/>
                          <a:gd name="T6" fmla="*/ 288 w 320"/>
                          <a:gd name="T7" fmla="*/ 0 h 64"/>
                          <a:gd name="T8" fmla="*/ 32 w 320"/>
                          <a:gd name="T9" fmla="*/ 0 h 64"/>
                          <a:gd name="T10" fmla="*/ 0 w 320"/>
                          <a:gd name="T11" fmla="*/ 32 h 64"/>
                          <a:gd name="T12" fmla="*/ 32 w 320"/>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320" h="64">
                            <a:moveTo>
                              <a:pt x="32" y="64"/>
                            </a:moveTo>
                            <a:cubicBezTo>
                              <a:pt x="288" y="64"/>
                              <a:pt x="288" y="64"/>
                              <a:pt x="288" y="64"/>
                            </a:cubicBezTo>
                            <a:cubicBezTo>
                              <a:pt x="306" y="64"/>
                              <a:pt x="320" y="50"/>
                              <a:pt x="320" y="32"/>
                            </a:cubicBezTo>
                            <a:cubicBezTo>
                              <a:pt x="320" y="14"/>
                              <a:pt x="306" y="0"/>
                              <a:pt x="288" y="0"/>
                            </a:cubicBezTo>
                            <a:cubicBezTo>
                              <a:pt x="32" y="0"/>
                              <a:pt x="32" y="0"/>
                              <a:pt x="32" y="0"/>
                            </a:cubicBezTo>
                            <a:cubicBezTo>
                              <a:pt x="14" y="0"/>
                              <a:pt x="0" y="14"/>
                              <a:pt x="0" y="32"/>
                            </a:cubicBezTo>
                            <a:cubicBezTo>
                              <a:pt x="0" y="50"/>
                              <a:pt x="14" y="64"/>
                              <a:pt x="32"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sp>
                    <p:nvSpPr>
                      <p:cNvPr id="680" name="Freeform 2382">
                        <a:extLst>
                          <a:ext uri="{FF2B5EF4-FFF2-40B4-BE49-F238E27FC236}">
                            <a16:creationId xmlns:a16="http://schemas.microsoft.com/office/drawing/2014/main" id="{656BD3EA-CD5F-4B86-8C6F-32FE626485AF}"/>
                          </a:ext>
                        </a:extLst>
                      </p:cNvPr>
                      <p:cNvSpPr>
                        <a:spLocks/>
                      </p:cNvSpPr>
                      <p:nvPr/>
                    </p:nvSpPr>
                    <p:spPr bwMode="auto">
                      <a:xfrm>
                        <a:off x="10544175" y="1795463"/>
                        <a:ext cx="49213" cy="23813"/>
                      </a:xfrm>
                      <a:custGeom>
                        <a:avLst/>
                        <a:gdLst>
                          <a:gd name="T0" fmla="*/ 32 w 128"/>
                          <a:gd name="T1" fmla="*/ 0 h 64"/>
                          <a:gd name="T2" fmla="*/ 0 w 128"/>
                          <a:gd name="T3" fmla="*/ 32 h 64"/>
                          <a:gd name="T4" fmla="*/ 32 w 128"/>
                          <a:gd name="T5" fmla="*/ 64 h 64"/>
                          <a:gd name="T6" fmla="*/ 96 w 128"/>
                          <a:gd name="T7" fmla="*/ 64 h 64"/>
                          <a:gd name="T8" fmla="*/ 128 w 128"/>
                          <a:gd name="T9" fmla="*/ 32 h 64"/>
                          <a:gd name="T10" fmla="*/ 96 w 128"/>
                          <a:gd name="T11" fmla="*/ 0 h 64"/>
                          <a:gd name="T12" fmla="*/ 32 w 128"/>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128" h="64">
                            <a:moveTo>
                              <a:pt x="32" y="0"/>
                            </a:moveTo>
                            <a:cubicBezTo>
                              <a:pt x="14" y="0"/>
                              <a:pt x="0" y="14"/>
                              <a:pt x="0" y="32"/>
                            </a:cubicBezTo>
                            <a:cubicBezTo>
                              <a:pt x="0" y="50"/>
                              <a:pt x="14" y="64"/>
                              <a:pt x="32" y="64"/>
                            </a:cubicBezTo>
                            <a:cubicBezTo>
                              <a:pt x="96" y="64"/>
                              <a:pt x="96" y="64"/>
                              <a:pt x="96" y="64"/>
                            </a:cubicBezTo>
                            <a:cubicBezTo>
                              <a:pt x="114" y="64"/>
                              <a:pt x="128" y="50"/>
                              <a:pt x="128" y="32"/>
                            </a:cubicBezTo>
                            <a:cubicBezTo>
                              <a:pt x="128" y="14"/>
                              <a:pt x="114" y="0"/>
                              <a:pt x="96" y="0"/>
                            </a:cubicBezTo>
                            <a:lnTo>
                              <a:pt x="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Segoe UI" panose="020B0502040204020203" pitchFamily="34" charset="0"/>
                        </a:endParaRPr>
                      </a:p>
                    </p:txBody>
                  </p:sp>
                </p:grpSp>
                <p:grpSp>
                  <p:nvGrpSpPr>
                    <p:cNvPr id="645" name="Group 644">
                      <a:extLst>
                        <a:ext uri="{FF2B5EF4-FFF2-40B4-BE49-F238E27FC236}">
                          <a16:creationId xmlns:a16="http://schemas.microsoft.com/office/drawing/2014/main" id="{4D1173E4-D36D-483E-BA5A-9AA0E71DC2ED}"/>
                        </a:ext>
                      </a:extLst>
                    </p:cNvPr>
                    <p:cNvGrpSpPr/>
                    <p:nvPr/>
                  </p:nvGrpSpPr>
                  <p:grpSpPr>
                    <a:xfrm>
                      <a:off x="8357456" y="2040851"/>
                      <a:ext cx="375352" cy="380954"/>
                      <a:chOff x="1428750" y="3773488"/>
                      <a:chExt cx="1489075" cy="1511300"/>
                    </a:xfrm>
                  </p:grpSpPr>
                  <p:sp>
                    <p:nvSpPr>
                      <p:cNvPr id="663" name="Freeform 55">
                        <a:extLst>
                          <a:ext uri="{FF2B5EF4-FFF2-40B4-BE49-F238E27FC236}">
                            <a16:creationId xmlns:a16="http://schemas.microsoft.com/office/drawing/2014/main" id="{832213CC-FF93-444D-96AB-F91DD3175A58}"/>
                          </a:ext>
                        </a:extLst>
                      </p:cNvPr>
                      <p:cNvSpPr>
                        <a:spLocks noEditPoints="1"/>
                      </p:cNvSpPr>
                      <p:nvPr/>
                    </p:nvSpPr>
                    <p:spPr bwMode="auto">
                      <a:xfrm>
                        <a:off x="1428750" y="3773488"/>
                        <a:ext cx="1489075" cy="1511300"/>
                      </a:xfrm>
                      <a:custGeom>
                        <a:avLst/>
                        <a:gdLst>
                          <a:gd name="T0" fmla="*/ 1836 w 2026"/>
                          <a:gd name="T1" fmla="*/ 830 h 2057"/>
                          <a:gd name="T2" fmla="*/ 2000 w 2026"/>
                          <a:gd name="T3" fmla="*/ 886 h 2057"/>
                          <a:gd name="T4" fmla="*/ 2026 w 2026"/>
                          <a:gd name="T5" fmla="*/ 922 h 2057"/>
                          <a:gd name="T6" fmla="*/ 2026 w 2026"/>
                          <a:gd name="T7" fmla="*/ 1134 h 2057"/>
                          <a:gd name="T8" fmla="*/ 2000 w 2026"/>
                          <a:gd name="T9" fmla="*/ 1170 h 2057"/>
                          <a:gd name="T10" fmla="*/ 1836 w 2026"/>
                          <a:gd name="T11" fmla="*/ 1226 h 2057"/>
                          <a:gd name="T12" fmla="*/ 1768 w 2026"/>
                          <a:gd name="T13" fmla="*/ 1412 h 2057"/>
                          <a:gd name="T14" fmla="*/ 1858 w 2026"/>
                          <a:gd name="T15" fmla="*/ 1561 h 2057"/>
                          <a:gd name="T16" fmla="*/ 1855 w 2026"/>
                          <a:gd name="T17" fmla="*/ 1604 h 2057"/>
                          <a:gd name="T18" fmla="*/ 1718 w 2026"/>
                          <a:gd name="T19" fmla="*/ 1767 h 2057"/>
                          <a:gd name="T20" fmla="*/ 1676 w 2026"/>
                          <a:gd name="T21" fmla="*/ 1778 h 2057"/>
                          <a:gd name="T22" fmla="*/ 1514 w 2026"/>
                          <a:gd name="T23" fmla="*/ 1715 h 2057"/>
                          <a:gd name="T24" fmla="*/ 1342 w 2026"/>
                          <a:gd name="T25" fmla="*/ 1814 h 2057"/>
                          <a:gd name="T26" fmla="*/ 1315 w 2026"/>
                          <a:gd name="T27" fmla="*/ 1986 h 2057"/>
                          <a:gd name="T28" fmla="*/ 1285 w 2026"/>
                          <a:gd name="T29" fmla="*/ 2017 h 2057"/>
                          <a:gd name="T30" fmla="*/ 1076 w 2026"/>
                          <a:gd name="T31" fmla="*/ 2054 h 2057"/>
                          <a:gd name="T32" fmla="*/ 1037 w 2026"/>
                          <a:gd name="T33" fmla="*/ 2035 h 2057"/>
                          <a:gd name="T34" fmla="*/ 953 w 2026"/>
                          <a:gd name="T35" fmla="*/ 1883 h 2057"/>
                          <a:gd name="T36" fmla="*/ 757 w 2026"/>
                          <a:gd name="T37" fmla="*/ 1849 h 2057"/>
                          <a:gd name="T38" fmla="*/ 627 w 2026"/>
                          <a:gd name="T39" fmla="*/ 1963 h 2057"/>
                          <a:gd name="T40" fmla="*/ 583 w 2026"/>
                          <a:gd name="T41" fmla="*/ 1967 h 2057"/>
                          <a:gd name="T42" fmla="*/ 399 w 2026"/>
                          <a:gd name="T43" fmla="*/ 1861 h 2057"/>
                          <a:gd name="T44" fmla="*/ 381 w 2026"/>
                          <a:gd name="T45" fmla="*/ 1821 h 2057"/>
                          <a:gd name="T46" fmla="*/ 415 w 2026"/>
                          <a:gd name="T47" fmla="*/ 1651 h 2057"/>
                          <a:gd name="T48" fmla="*/ 287 w 2026"/>
                          <a:gd name="T49" fmla="*/ 1499 h 2057"/>
                          <a:gd name="T50" fmla="*/ 114 w 2026"/>
                          <a:gd name="T51" fmla="*/ 1502 h 2057"/>
                          <a:gd name="T52" fmla="*/ 78 w 2026"/>
                          <a:gd name="T53" fmla="*/ 1478 h 2057"/>
                          <a:gd name="T54" fmla="*/ 5 w 2026"/>
                          <a:gd name="T55" fmla="*/ 1278 h 2057"/>
                          <a:gd name="T56" fmla="*/ 17 w 2026"/>
                          <a:gd name="T57" fmla="*/ 1236 h 2057"/>
                          <a:gd name="T58" fmla="*/ 152 w 2026"/>
                          <a:gd name="T59" fmla="*/ 1127 h 2057"/>
                          <a:gd name="T60" fmla="*/ 152 w 2026"/>
                          <a:gd name="T61" fmla="*/ 929 h 2057"/>
                          <a:gd name="T62" fmla="*/ 17 w 2026"/>
                          <a:gd name="T63" fmla="*/ 820 h 2057"/>
                          <a:gd name="T64" fmla="*/ 5 w 2026"/>
                          <a:gd name="T65" fmla="*/ 778 h 2057"/>
                          <a:gd name="T66" fmla="*/ 78 w 2026"/>
                          <a:gd name="T67" fmla="*/ 578 h 2057"/>
                          <a:gd name="T68" fmla="*/ 114 w 2026"/>
                          <a:gd name="T69" fmla="*/ 554 h 2057"/>
                          <a:gd name="T70" fmla="*/ 287 w 2026"/>
                          <a:gd name="T71" fmla="*/ 557 h 2057"/>
                          <a:gd name="T72" fmla="*/ 415 w 2026"/>
                          <a:gd name="T73" fmla="*/ 405 h 2057"/>
                          <a:gd name="T74" fmla="*/ 381 w 2026"/>
                          <a:gd name="T75" fmla="*/ 235 h 2057"/>
                          <a:gd name="T76" fmla="*/ 399 w 2026"/>
                          <a:gd name="T77" fmla="*/ 195 h 2057"/>
                          <a:gd name="T78" fmla="*/ 583 w 2026"/>
                          <a:gd name="T79" fmla="*/ 89 h 2057"/>
                          <a:gd name="T80" fmla="*/ 627 w 2026"/>
                          <a:gd name="T81" fmla="*/ 93 h 2057"/>
                          <a:gd name="T82" fmla="*/ 757 w 2026"/>
                          <a:gd name="T83" fmla="*/ 208 h 2057"/>
                          <a:gd name="T84" fmla="*/ 953 w 2026"/>
                          <a:gd name="T85" fmla="*/ 173 h 2057"/>
                          <a:gd name="T86" fmla="*/ 1037 w 2026"/>
                          <a:gd name="T87" fmla="*/ 21 h 2057"/>
                          <a:gd name="T88" fmla="*/ 1076 w 2026"/>
                          <a:gd name="T89" fmla="*/ 2 h 2057"/>
                          <a:gd name="T90" fmla="*/ 1285 w 2026"/>
                          <a:gd name="T91" fmla="*/ 39 h 2057"/>
                          <a:gd name="T92" fmla="*/ 1315 w 2026"/>
                          <a:gd name="T93" fmla="*/ 70 h 2057"/>
                          <a:gd name="T94" fmla="*/ 1342 w 2026"/>
                          <a:gd name="T95" fmla="*/ 242 h 2057"/>
                          <a:gd name="T96" fmla="*/ 1514 w 2026"/>
                          <a:gd name="T97" fmla="*/ 341 h 2057"/>
                          <a:gd name="T98" fmla="*/ 1676 w 2026"/>
                          <a:gd name="T99" fmla="*/ 278 h 2057"/>
                          <a:gd name="T100" fmla="*/ 1718 w 2026"/>
                          <a:gd name="T101" fmla="*/ 289 h 2057"/>
                          <a:gd name="T102" fmla="*/ 1855 w 2026"/>
                          <a:gd name="T103" fmla="*/ 452 h 2057"/>
                          <a:gd name="T104" fmla="*/ 1858 w 2026"/>
                          <a:gd name="T105" fmla="*/ 495 h 2057"/>
                          <a:gd name="T106" fmla="*/ 1768 w 2026"/>
                          <a:gd name="T107" fmla="*/ 644 h 2057"/>
                          <a:gd name="T108" fmla="*/ 1836 w 2026"/>
                          <a:gd name="T109" fmla="*/ 830 h 2057"/>
                          <a:gd name="T110" fmla="*/ 1003 w 2026"/>
                          <a:gd name="T111" fmla="*/ 368 h 2057"/>
                          <a:gd name="T112" fmla="*/ 343 w 2026"/>
                          <a:gd name="T113" fmla="*/ 1028 h 2057"/>
                          <a:gd name="T114" fmla="*/ 1003 w 2026"/>
                          <a:gd name="T115" fmla="*/ 1688 h 2057"/>
                          <a:gd name="T116" fmla="*/ 1663 w 2026"/>
                          <a:gd name="T117" fmla="*/ 1028 h 2057"/>
                          <a:gd name="T118" fmla="*/ 1003 w 2026"/>
                          <a:gd name="T119" fmla="*/ 368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26" h="2057">
                            <a:moveTo>
                              <a:pt x="1836" y="830"/>
                            </a:moveTo>
                            <a:cubicBezTo>
                              <a:pt x="2000" y="886"/>
                              <a:pt x="2000" y="886"/>
                              <a:pt x="2000" y="886"/>
                            </a:cubicBezTo>
                            <a:cubicBezTo>
                              <a:pt x="2015" y="892"/>
                              <a:pt x="2026" y="906"/>
                              <a:pt x="2026" y="922"/>
                            </a:cubicBezTo>
                            <a:cubicBezTo>
                              <a:pt x="2026" y="1134"/>
                              <a:pt x="2026" y="1134"/>
                              <a:pt x="2026" y="1134"/>
                            </a:cubicBezTo>
                            <a:cubicBezTo>
                              <a:pt x="2026" y="1150"/>
                              <a:pt x="2015" y="1164"/>
                              <a:pt x="2000" y="1170"/>
                            </a:cubicBezTo>
                            <a:cubicBezTo>
                              <a:pt x="1836" y="1226"/>
                              <a:pt x="1836" y="1226"/>
                              <a:pt x="1836" y="1226"/>
                            </a:cubicBezTo>
                            <a:cubicBezTo>
                              <a:pt x="1768" y="1412"/>
                              <a:pt x="1768" y="1412"/>
                              <a:pt x="1768" y="1412"/>
                            </a:cubicBezTo>
                            <a:cubicBezTo>
                              <a:pt x="1858" y="1561"/>
                              <a:pt x="1858" y="1561"/>
                              <a:pt x="1858" y="1561"/>
                            </a:cubicBezTo>
                            <a:cubicBezTo>
                              <a:pt x="1866" y="1574"/>
                              <a:pt x="1865" y="1592"/>
                              <a:pt x="1855" y="1604"/>
                            </a:cubicBezTo>
                            <a:cubicBezTo>
                              <a:pt x="1718" y="1767"/>
                              <a:pt x="1718" y="1767"/>
                              <a:pt x="1718" y="1767"/>
                            </a:cubicBezTo>
                            <a:cubicBezTo>
                              <a:pt x="1708" y="1779"/>
                              <a:pt x="1691" y="1784"/>
                              <a:pt x="1676" y="1778"/>
                            </a:cubicBezTo>
                            <a:cubicBezTo>
                              <a:pt x="1514" y="1715"/>
                              <a:pt x="1514" y="1715"/>
                              <a:pt x="1514" y="1715"/>
                            </a:cubicBezTo>
                            <a:cubicBezTo>
                              <a:pt x="1342" y="1814"/>
                              <a:pt x="1342" y="1814"/>
                              <a:pt x="1342" y="1814"/>
                            </a:cubicBezTo>
                            <a:cubicBezTo>
                              <a:pt x="1315" y="1986"/>
                              <a:pt x="1315" y="1986"/>
                              <a:pt x="1315" y="1986"/>
                            </a:cubicBezTo>
                            <a:cubicBezTo>
                              <a:pt x="1313" y="2002"/>
                              <a:pt x="1301" y="2014"/>
                              <a:pt x="1285" y="2017"/>
                            </a:cubicBezTo>
                            <a:cubicBezTo>
                              <a:pt x="1076" y="2054"/>
                              <a:pt x="1076" y="2054"/>
                              <a:pt x="1076" y="2054"/>
                            </a:cubicBezTo>
                            <a:cubicBezTo>
                              <a:pt x="1060" y="2057"/>
                              <a:pt x="1044" y="2049"/>
                              <a:pt x="1037" y="2035"/>
                            </a:cubicBezTo>
                            <a:cubicBezTo>
                              <a:pt x="953" y="1883"/>
                              <a:pt x="953" y="1883"/>
                              <a:pt x="953" y="1883"/>
                            </a:cubicBezTo>
                            <a:cubicBezTo>
                              <a:pt x="757" y="1849"/>
                              <a:pt x="757" y="1849"/>
                              <a:pt x="757" y="1849"/>
                            </a:cubicBezTo>
                            <a:cubicBezTo>
                              <a:pt x="627" y="1963"/>
                              <a:pt x="627" y="1963"/>
                              <a:pt x="627" y="1963"/>
                            </a:cubicBezTo>
                            <a:cubicBezTo>
                              <a:pt x="615" y="1973"/>
                              <a:pt x="597" y="1975"/>
                              <a:pt x="583" y="1967"/>
                            </a:cubicBezTo>
                            <a:cubicBezTo>
                              <a:pt x="399" y="1861"/>
                              <a:pt x="399" y="1861"/>
                              <a:pt x="399" y="1861"/>
                            </a:cubicBezTo>
                            <a:cubicBezTo>
                              <a:pt x="385" y="1853"/>
                              <a:pt x="378" y="1837"/>
                              <a:pt x="381" y="1821"/>
                            </a:cubicBezTo>
                            <a:cubicBezTo>
                              <a:pt x="415" y="1651"/>
                              <a:pt x="415" y="1651"/>
                              <a:pt x="415" y="1651"/>
                            </a:cubicBezTo>
                            <a:cubicBezTo>
                              <a:pt x="287" y="1499"/>
                              <a:pt x="287" y="1499"/>
                              <a:pt x="287" y="1499"/>
                            </a:cubicBezTo>
                            <a:cubicBezTo>
                              <a:pt x="114" y="1502"/>
                              <a:pt x="114" y="1502"/>
                              <a:pt x="114" y="1502"/>
                            </a:cubicBezTo>
                            <a:cubicBezTo>
                              <a:pt x="98" y="1503"/>
                              <a:pt x="83" y="1493"/>
                              <a:pt x="78" y="1478"/>
                            </a:cubicBezTo>
                            <a:cubicBezTo>
                              <a:pt x="5" y="1278"/>
                              <a:pt x="5" y="1278"/>
                              <a:pt x="5" y="1278"/>
                            </a:cubicBezTo>
                            <a:cubicBezTo>
                              <a:pt x="0" y="1263"/>
                              <a:pt x="4" y="1246"/>
                              <a:pt x="17" y="1236"/>
                            </a:cubicBezTo>
                            <a:cubicBezTo>
                              <a:pt x="152" y="1127"/>
                              <a:pt x="152" y="1127"/>
                              <a:pt x="152" y="1127"/>
                            </a:cubicBezTo>
                            <a:cubicBezTo>
                              <a:pt x="152" y="929"/>
                              <a:pt x="152" y="929"/>
                              <a:pt x="152" y="929"/>
                            </a:cubicBezTo>
                            <a:cubicBezTo>
                              <a:pt x="17" y="820"/>
                              <a:pt x="17" y="820"/>
                              <a:pt x="17" y="820"/>
                            </a:cubicBezTo>
                            <a:cubicBezTo>
                              <a:pt x="4" y="810"/>
                              <a:pt x="0" y="793"/>
                              <a:pt x="5" y="778"/>
                            </a:cubicBezTo>
                            <a:cubicBezTo>
                              <a:pt x="78" y="578"/>
                              <a:pt x="78" y="578"/>
                              <a:pt x="78" y="578"/>
                            </a:cubicBezTo>
                            <a:cubicBezTo>
                              <a:pt x="83" y="563"/>
                              <a:pt x="98" y="553"/>
                              <a:pt x="114" y="554"/>
                            </a:cubicBezTo>
                            <a:cubicBezTo>
                              <a:pt x="287" y="557"/>
                              <a:pt x="287" y="557"/>
                              <a:pt x="287" y="557"/>
                            </a:cubicBezTo>
                            <a:cubicBezTo>
                              <a:pt x="415" y="405"/>
                              <a:pt x="415" y="405"/>
                              <a:pt x="415" y="405"/>
                            </a:cubicBezTo>
                            <a:cubicBezTo>
                              <a:pt x="381" y="235"/>
                              <a:pt x="381" y="235"/>
                              <a:pt x="381" y="235"/>
                            </a:cubicBezTo>
                            <a:cubicBezTo>
                              <a:pt x="378" y="219"/>
                              <a:pt x="385" y="203"/>
                              <a:pt x="399" y="195"/>
                            </a:cubicBezTo>
                            <a:cubicBezTo>
                              <a:pt x="583" y="89"/>
                              <a:pt x="583" y="89"/>
                              <a:pt x="583" y="89"/>
                            </a:cubicBezTo>
                            <a:cubicBezTo>
                              <a:pt x="597" y="81"/>
                              <a:pt x="615" y="83"/>
                              <a:pt x="627" y="93"/>
                            </a:cubicBezTo>
                            <a:cubicBezTo>
                              <a:pt x="757" y="208"/>
                              <a:pt x="757" y="208"/>
                              <a:pt x="757" y="208"/>
                            </a:cubicBezTo>
                            <a:cubicBezTo>
                              <a:pt x="953" y="173"/>
                              <a:pt x="953" y="173"/>
                              <a:pt x="953" y="173"/>
                            </a:cubicBezTo>
                            <a:cubicBezTo>
                              <a:pt x="1037" y="21"/>
                              <a:pt x="1037" y="21"/>
                              <a:pt x="1037" y="21"/>
                            </a:cubicBezTo>
                            <a:cubicBezTo>
                              <a:pt x="1044" y="7"/>
                              <a:pt x="1060" y="0"/>
                              <a:pt x="1076" y="2"/>
                            </a:cubicBezTo>
                            <a:cubicBezTo>
                              <a:pt x="1285" y="39"/>
                              <a:pt x="1285" y="39"/>
                              <a:pt x="1285" y="39"/>
                            </a:cubicBezTo>
                            <a:cubicBezTo>
                              <a:pt x="1301" y="42"/>
                              <a:pt x="1313" y="54"/>
                              <a:pt x="1315" y="70"/>
                            </a:cubicBezTo>
                            <a:cubicBezTo>
                              <a:pt x="1342" y="242"/>
                              <a:pt x="1342" y="242"/>
                              <a:pt x="1342" y="242"/>
                            </a:cubicBezTo>
                            <a:cubicBezTo>
                              <a:pt x="1514" y="341"/>
                              <a:pt x="1514" y="341"/>
                              <a:pt x="1514" y="341"/>
                            </a:cubicBezTo>
                            <a:cubicBezTo>
                              <a:pt x="1676" y="278"/>
                              <a:pt x="1676" y="278"/>
                              <a:pt x="1676" y="278"/>
                            </a:cubicBezTo>
                            <a:cubicBezTo>
                              <a:pt x="1691" y="273"/>
                              <a:pt x="1708" y="277"/>
                              <a:pt x="1718" y="289"/>
                            </a:cubicBezTo>
                            <a:cubicBezTo>
                              <a:pt x="1855" y="452"/>
                              <a:pt x="1855" y="452"/>
                              <a:pt x="1855" y="452"/>
                            </a:cubicBezTo>
                            <a:cubicBezTo>
                              <a:pt x="1865" y="464"/>
                              <a:pt x="1866" y="482"/>
                              <a:pt x="1858" y="495"/>
                            </a:cubicBezTo>
                            <a:cubicBezTo>
                              <a:pt x="1768" y="644"/>
                              <a:pt x="1768" y="644"/>
                              <a:pt x="1768" y="644"/>
                            </a:cubicBezTo>
                            <a:lnTo>
                              <a:pt x="1836" y="830"/>
                            </a:lnTo>
                            <a:close/>
                            <a:moveTo>
                              <a:pt x="1003" y="368"/>
                            </a:moveTo>
                            <a:cubicBezTo>
                              <a:pt x="638" y="368"/>
                              <a:pt x="343" y="664"/>
                              <a:pt x="343" y="1028"/>
                            </a:cubicBezTo>
                            <a:cubicBezTo>
                              <a:pt x="343" y="1392"/>
                              <a:pt x="638" y="1688"/>
                              <a:pt x="1003" y="1688"/>
                            </a:cubicBezTo>
                            <a:cubicBezTo>
                              <a:pt x="1367" y="1688"/>
                              <a:pt x="1663" y="1392"/>
                              <a:pt x="1663" y="1028"/>
                            </a:cubicBezTo>
                            <a:cubicBezTo>
                              <a:pt x="1663" y="664"/>
                              <a:pt x="1367" y="368"/>
                              <a:pt x="1003" y="368"/>
                            </a:cubicBez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4" name="Freeform 140">
                        <a:extLst>
                          <a:ext uri="{FF2B5EF4-FFF2-40B4-BE49-F238E27FC236}">
                            <a16:creationId xmlns:a16="http://schemas.microsoft.com/office/drawing/2014/main" id="{DF5D5C4F-E2F8-49D8-AE2E-004587D54772}"/>
                          </a:ext>
                        </a:extLst>
                      </p:cNvPr>
                      <p:cNvSpPr>
                        <a:spLocks/>
                      </p:cNvSpPr>
                      <p:nvPr/>
                    </p:nvSpPr>
                    <p:spPr bwMode="auto">
                      <a:xfrm rot="5400000">
                        <a:off x="1999710" y="4114928"/>
                        <a:ext cx="361950" cy="837946"/>
                      </a:xfrm>
                      <a:custGeom>
                        <a:avLst/>
                        <a:gdLst>
                          <a:gd name="T0" fmla="*/ 114 w 228"/>
                          <a:gd name="T1" fmla="*/ 0 h 167"/>
                          <a:gd name="T2" fmla="*/ 228 w 228"/>
                          <a:gd name="T3" fmla="*/ 91 h 167"/>
                          <a:gd name="T4" fmla="*/ 176 w 228"/>
                          <a:gd name="T5" fmla="*/ 91 h 167"/>
                          <a:gd name="T6" fmla="*/ 176 w 228"/>
                          <a:gd name="T7" fmla="*/ 167 h 167"/>
                          <a:gd name="T8" fmla="*/ 51 w 228"/>
                          <a:gd name="T9" fmla="*/ 167 h 167"/>
                          <a:gd name="T10" fmla="*/ 51 w 228"/>
                          <a:gd name="T11" fmla="*/ 91 h 167"/>
                          <a:gd name="T12" fmla="*/ 0 w 228"/>
                          <a:gd name="T13" fmla="*/ 91 h 167"/>
                          <a:gd name="T14" fmla="*/ 114 w 228"/>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 h="167">
                            <a:moveTo>
                              <a:pt x="114" y="0"/>
                            </a:moveTo>
                            <a:lnTo>
                              <a:pt x="228" y="91"/>
                            </a:lnTo>
                            <a:lnTo>
                              <a:pt x="176" y="91"/>
                            </a:lnTo>
                            <a:lnTo>
                              <a:pt x="176" y="167"/>
                            </a:lnTo>
                            <a:lnTo>
                              <a:pt x="51" y="167"/>
                            </a:lnTo>
                            <a:lnTo>
                              <a:pt x="51" y="91"/>
                            </a:lnTo>
                            <a:lnTo>
                              <a:pt x="0" y="91"/>
                            </a:lnTo>
                            <a:lnTo>
                              <a:pt x="114" y="0"/>
                            </a:lnTo>
                            <a:close/>
                          </a:path>
                        </a:pathLst>
                      </a:custGeom>
                      <a:noFill/>
                      <a:ln w="6350" cap="rnd">
                        <a:solidFill>
                          <a:sysClr val="window" lastClr="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nvGrpSpPr>
                    <p:cNvPr id="646" name="Group 645">
                      <a:extLst>
                        <a:ext uri="{FF2B5EF4-FFF2-40B4-BE49-F238E27FC236}">
                          <a16:creationId xmlns:a16="http://schemas.microsoft.com/office/drawing/2014/main" id="{EB678DD1-2552-4E04-8259-C8A76CC26B3A}"/>
                        </a:ext>
                      </a:extLst>
                    </p:cNvPr>
                    <p:cNvGrpSpPr/>
                    <p:nvPr/>
                  </p:nvGrpSpPr>
                  <p:grpSpPr>
                    <a:xfrm>
                      <a:off x="7631376" y="2066729"/>
                      <a:ext cx="231056" cy="329198"/>
                      <a:chOff x="5083176" y="4824413"/>
                      <a:chExt cx="654050" cy="931862"/>
                    </a:xfrm>
                    <a:solidFill>
                      <a:sysClr val="window" lastClr="FFFFFF"/>
                    </a:solidFill>
                  </p:grpSpPr>
                  <p:sp>
                    <p:nvSpPr>
                      <p:cNvPr id="649" name="Freeform 450">
                        <a:extLst>
                          <a:ext uri="{FF2B5EF4-FFF2-40B4-BE49-F238E27FC236}">
                            <a16:creationId xmlns:a16="http://schemas.microsoft.com/office/drawing/2014/main" id="{31A73DB8-6C31-41B4-8AE2-BEC464D3C150}"/>
                          </a:ext>
                        </a:extLst>
                      </p:cNvPr>
                      <p:cNvSpPr>
                        <a:spLocks noEditPoints="1"/>
                      </p:cNvSpPr>
                      <p:nvPr/>
                    </p:nvSpPr>
                    <p:spPr bwMode="auto">
                      <a:xfrm>
                        <a:off x="5083176" y="5124450"/>
                        <a:ext cx="520700" cy="473075"/>
                      </a:xfrm>
                      <a:custGeom>
                        <a:avLst/>
                        <a:gdLst>
                          <a:gd name="T0" fmla="*/ 181 w 191"/>
                          <a:gd name="T1" fmla="*/ 174 h 174"/>
                          <a:gd name="T2" fmla="*/ 10 w 191"/>
                          <a:gd name="T3" fmla="*/ 174 h 174"/>
                          <a:gd name="T4" fmla="*/ 0 w 191"/>
                          <a:gd name="T5" fmla="*/ 164 h 174"/>
                          <a:gd name="T6" fmla="*/ 0 w 191"/>
                          <a:gd name="T7" fmla="*/ 10 h 174"/>
                          <a:gd name="T8" fmla="*/ 10 w 191"/>
                          <a:gd name="T9" fmla="*/ 0 h 174"/>
                          <a:gd name="T10" fmla="*/ 181 w 191"/>
                          <a:gd name="T11" fmla="*/ 0 h 174"/>
                          <a:gd name="T12" fmla="*/ 191 w 191"/>
                          <a:gd name="T13" fmla="*/ 10 h 174"/>
                          <a:gd name="T14" fmla="*/ 191 w 191"/>
                          <a:gd name="T15" fmla="*/ 164 h 174"/>
                          <a:gd name="T16" fmla="*/ 181 w 191"/>
                          <a:gd name="T17" fmla="*/ 174 h 174"/>
                          <a:gd name="T18" fmla="*/ 10 w 191"/>
                          <a:gd name="T19" fmla="*/ 6 h 174"/>
                          <a:gd name="T20" fmla="*/ 6 w 191"/>
                          <a:gd name="T21" fmla="*/ 10 h 174"/>
                          <a:gd name="T22" fmla="*/ 6 w 191"/>
                          <a:gd name="T23" fmla="*/ 164 h 174"/>
                          <a:gd name="T24" fmla="*/ 10 w 191"/>
                          <a:gd name="T25" fmla="*/ 168 h 174"/>
                          <a:gd name="T26" fmla="*/ 181 w 191"/>
                          <a:gd name="T27" fmla="*/ 168 h 174"/>
                          <a:gd name="T28" fmla="*/ 185 w 191"/>
                          <a:gd name="T29" fmla="*/ 164 h 174"/>
                          <a:gd name="T30" fmla="*/ 185 w 191"/>
                          <a:gd name="T31" fmla="*/ 10 h 174"/>
                          <a:gd name="T32" fmla="*/ 181 w 191"/>
                          <a:gd name="T33" fmla="*/ 6 h 174"/>
                          <a:gd name="T34" fmla="*/ 10 w 191"/>
                          <a:gd name="T35" fmla="*/ 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74">
                            <a:moveTo>
                              <a:pt x="181" y="174"/>
                            </a:moveTo>
                            <a:cubicBezTo>
                              <a:pt x="10" y="174"/>
                              <a:pt x="10" y="174"/>
                              <a:pt x="10" y="174"/>
                            </a:cubicBezTo>
                            <a:cubicBezTo>
                              <a:pt x="6" y="174"/>
                              <a:pt x="0" y="172"/>
                              <a:pt x="0" y="16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2"/>
                              <a:pt x="185" y="174"/>
                              <a:pt x="181" y="174"/>
                            </a:cubicBezTo>
                            <a:close/>
                            <a:moveTo>
                              <a:pt x="10" y="6"/>
                            </a:moveTo>
                            <a:cubicBezTo>
                              <a:pt x="9" y="6"/>
                              <a:pt x="6" y="7"/>
                              <a:pt x="6" y="10"/>
                            </a:cubicBezTo>
                            <a:cubicBezTo>
                              <a:pt x="6" y="164"/>
                              <a:pt x="6" y="164"/>
                              <a:pt x="6" y="164"/>
                            </a:cubicBezTo>
                            <a:cubicBezTo>
                              <a:pt x="6" y="168"/>
                              <a:pt x="9" y="168"/>
                              <a:pt x="10" y="168"/>
                            </a:cubicBezTo>
                            <a:cubicBezTo>
                              <a:pt x="181" y="168"/>
                              <a:pt x="181" y="168"/>
                              <a:pt x="181" y="168"/>
                            </a:cubicBezTo>
                            <a:cubicBezTo>
                              <a:pt x="182" y="168"/>
                              <a:pt x="185" y="168"/>
                              <a:pt x="185" y="164"/>
                            </a:cubicBezTo>
                            <a:cubicBezTo>
                              <a:pt x="185" y="10"/>
                              <a:pt x="185" y="10"/>
                              <a:pt x="185" y="10"/>
                            </a:cubicBezTo>
                            <a:cubicBezTo>
                              <a:pt x="185" y="6"/>
                              <a:pt x="182" y="6"/>
                              <a:pt x="181" y="6"/>
                            </a:cubicBezTo>
                            <a:lnTo>
                              <a:pt x="1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0" name="Freeform 451">
                        <a:extLst>
                          <a:ext uri="{FF2B5EF4-FFF2-40B4-BE49-F238E27FC236}">
                            <a16:creationId xmlns:a16="http://schemas.microsoft.com/office/drawing/2014/main" id="{0A053B8A-6E42-4754-9524-B17406953B6B}"/>
                          </a:ext>
                        </a:extLst>
                      </p:cNvPr>
                      <p:cNvSpPr>
                        <a:spLocks noEditPoints="1"/>
                      </p:cNvSpPr>
                      <p:nvPr/>
                    </p:nvSpPr>
                    <p:spPr bwMode="auto">
                      <a:xfrm>
                        <a:off x="5083176" y="5124450"/>
                        <a:ext cx="520700" cy="92075"/>
                      </a:xfrm>
                      <a:custGeom>
                        <a:avLst/>
                        <a:gdLst>
                          <a:gd name="T0" fmla="*/ 188 w 191"/>
                          <a:gd name="T1" fmla="*/ 34 h 34"/>
                          <a:gd name="T2" fmla="*/ 3 w 191"/>
                          <a:gd name="T3" fmla="*/ 34 h 34"/>
                          <a:gd name="T4" fmla="*/ 0 w 191"/>
                          <a:gd name="T5" fmla="*/ 31 h 34"/>
                          <a:gd name="T6" fmla="*/ 0 w 191"/>
                          <a:gd name="T7" fmla="*/ 10 h 34"/>
                          <a:gd name="T8" fmla="*/ 10 w 191"/>
                          <a:gd name="T9" fmla="*/ 0 h 34"/>
                          <a:gd name="T10" fmla="*/ 181 w 191"/>
                          <a:gd name="T11" fmla="*/ 0 h 34"/>
                          <a:gd name="T12" fmla="*/ 191 w 191"/>
                          <a:gd name="T13" fmla="*/ 10 h 34"/>
                          <a:gd name="T14" fmla="*/ 191 w 191"/>
                          <a:gd name="T15" fmla="*/ 31 h 34"/>
                          <a:gd name="T16" fmla="*/ 188 w 191"/>
                          <a:gd name="T17" fmla="*/ 34 h 34"/>
                          <a:gd name="T18" fmla="*/ 6 w 191"/>
                          <a:gd name="T19" fmla="*/ 28 h 34"/>
                          <a:gd name="T20" fmla="*/ 185 w 191"/>
                          <a:gd name="T21" fmla="*/ 28 h 34"/>
                          <a:gd name="T22" fmla="*/ 185 w 191"/>
                          <a:gd name="T23" fmla="*/ 10 h 34"/>
                          <a:gd name="T24" fmla="*/ 181 w 191"/>
                          <a:gd name="T25" fmla="*/ 6 h 34"/>
                          <a:gd name="T26" fmla="*/ 10 w 191"/>
                          <a:gd name="T27" fmla="*/ 6 h 34"/>
                          <a:gd name="T28" fmla="*/ 6 w 191"/>
                          <a:gd name="T29" fmla="*/ 10 h 34"/>
                          <a:gd name="T30" fmla="*/ 6 w 191"/>
                          <a:gd name="T3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4">
                            <a:moveTo>
                              <a:pt x="188" y="34"/>
                            </a:moveTo>
                            <a:cubicBezTo>
                              <a:pt x="3" y="34"/>
                              <a:pt x="3" y="34"/>
                              <a:pt x="3" y="34"/>
                            </a:cubicBezTo>
                            <a:cubicBezTo>
                              <a:pt x="1" y="34"/>
                              <a:pt x="0" y="32"/>
                              <a:pt x="0" y="31"/>
                            </a:cubicBezTo>
                            <a:cubicBezTo>
                              <a:pt x="0" y="10"/>
                              <a:pt x="0" y="10"/>
                              <a:pt x="0" y="10"/>
                            </a:cubicBezTo>
                            <a:cubicBezTo>
                              <a:pt x="0" y="3"/>
                              <a:pt x="6" y="0"/>
                              <a:pt x="10" y="0"/>
                            </a:cubicBezTo>
                            <a:cubicBezTo>
                              <a:pt x="181" y="0"/>
                              <a:pt x="181" y="0"/>
                              <a:pt x="181" y="0"/>
                            </a:cubicBezTo>
                            <a:cubicBezTo>
                              <a:pt x="185" y="0"/>
                              <a:pt x="191" y="3"/>
                              <a:pt x="191" y="10"/>
                            </a:cubicBezTo>
                            <a:cubicBezTo>
                              <a:pt x="191" y="31"/>
                              <a:pt x="191" y="31"/>
                              <a:pt x="191" y="31"/>
                            </a:cubicBezTo>
                            <a:cubicBezTo>
                              <a:pt x="191" y="32"/>
                              <a:pt x="189" y="34"/>
                              <a:pt x="188" y="34"/>
                            </a:cubicBezTo>
                            <a:close/>
                            <a:moveTo>
                              <a:pt x="6" y="28"/>
                            </a:moveTo>
                            <a:cubicBezTo>
                              <a:pt x="185" y="28"/>
                              <a:pt x="185" y="28"/>
                              <a:pt x="185" y="28"/>
                            </a:cubicBezTo>
                            <a:cubicBezTo>
                              <a:pt x="185" y="10"/>
                              <a:pt x="185" y="10"/>
                              <a:pt x="185" y="10"/>
                            </a:cubicBezTo>
                            <a:cubicBezTo>
                              <a:pt x="185" y="6"/>
                              <a:pt x="182" y="6"/>
                              <a:pt x="181" y="6"/>
                            </a:cubicBezTo>
                            <a:cubicBezTo>
                              <a:pt x="10" y="6"/>
                              <a:pt x="10" y="6"/>
                              <a:pt x="10" y="6"/>
                            </a:cubicBezTo>
                            <a:cubicBezTo>
                              <a:pt x="9" y="6"/>
                              <a:pt x="6" y="7"/>
                              <a:pt x="6" y="10"/>
                            </a:cubicBezTo>
                            <a:lnTo>
                              <a:pt x="6"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1" name="Freeform 452">
                        <a:extLst>
                          <a:ext uri="{FF2B5EF4-FFF2-40B4-BE49-F238E27FC236}">
                            <a16:creationId xmlns:a16="http://schemas.microsoft.com/office/drawing/2014/main" id="{AD175C27-7A7B-4B6D-94FE-4BC2B68AC977}"/>
                          </a:ext>
                        </a:extLst>
                      </p:cNvPr>
                      <p:cNvSpPr>
                        <a:spLocks/>
                      </p:cNvSpPr>
                      <p:nvPr/>
                    </p:nvSpPr>
                    <p:spPr bwMode="auto">
                      <a:xfrm>
                        <a:off x="5216526" y="4981575"/>
                        <a:ext cx="520700" cy="474663"/>
                      </a:xfrm>
                      <a:custGeom>
                        <a:avLst/>
                        <a:gdLst>
                          <a:gd name="T0" fmla="*/ 181 w 191"/>
                          <a:gd name="T1" fmla="*/ 174 h 174"/>
                          <a:gd name="T2" fmla="*/ 142 w 191"/>
                          <a:gd name="T3" fmla="*/ 174 h 174"/>
                          <a:gd name="T4" fmla="*/ 139 w 191"/>
                          <a:gd name="T5" fmla="*/ 171 h 174"/>
                          <a:gd name="T6" fmla="*/ 142 w 191"/>
                          <a:gd name="T7" fmla="*/ 168 h 174"/>
                          <a:gd name="T8" fmla="*/ 181 w 191"/>
                          <a:gd name="T9" fmla="*/ 168 h 174"/>
                          <a:gd name="T10" fmla="*/ 185 w 191"/>
                          <a:gd name="T11" fmla="*/ 164 h 174"/>
                          <a:gd name="T12" fmla="*/ 185 w 191"/>
                          <a:gd name="T13" fmla="*/ 10 h 174"/>
                          <a:gd name="T14" fmla="*/ 181 w 191"/>
                          <a:gd name="T15" fmla="*/ 6 h 174"/>
                          <a:gd name="T16" fmla="*/ 10 w 191"/>
                          <a:gd name="T17" fmla="*/ 6 h 174"/>
                          <a:gd name="T18" fmla="*/ 6 w 191"/>
                          <a:gd name="T19" fmla="*/ 10 h 174"/>
                          <a:gd name="T20" fmla="*/ 6 w 191"/>
                          <a:gd name="T21" fmla="*/ 54 h 174"/>
                          <a:gd name="T22" fmla="*/ 3 w 191"/>
                          <a:gd name="T23" fmla="*/ 57 h 174"/>
                          <a:gd name="T24" fmla="*/ 0 w 191"/>
                          <a:gd name="T25" fmla="*/ 54 h 174"/>
                          <a:gd name="T26" fmla="*/ 0 w 191"/>
                          <a:gd name="T27" fmla="*/ 10 h 174"/>
                          <a:gd name="T28" fmla="*/ 10 w 191"/>
                          <a:gd name="T29" fmla="*/ 0 h 174"/>
                          <a:gd name="T30" fmla="*/ 181 w 191"/>
                          <a:gd name="T31" fmla="*/ 0 h 174"/>
                          <a:gd name="T32" fmla="*/ 191 w 191"/>
                          <a:gd name="T33" fmla="*/ 10 h 174"/>
                          <a:gd name="T34" fmla="*/ 191 w 191"/>
                          <a:gd name="T35" fmla="*/ 164 h 174"/>
                          <a:gd name="T36" fmla="*/ 181 w 191"/>
                          <a:gd name="T37" fmla="*/ 17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1" h="174">
                            <a:moveTo>
                              <a:pt x="181" y="174"/>
                            </a:moveTo>
                            <a:cubicBezTo>
                              <a:pt x="142" y="174"/>
                              <a:pt x="142" y="174"/>
                              <a:pt x="142" y="174"/>
                            </a:cubicBezTo>
                            <a:cubicBezTo>
                              <a:pt x="141" y="174"/>
                              <a:pt x="139" y="173"/>
                              <a:pt x="139" y="171"/>
                            </a:cubicBezTo>
                            <a:cubicBezTo>
                              <a:pt x="139" y="169"/>
                              <a:pt x="141" y="168"/>
                              <a:pt x="142" y="168"/>
                            </a:cubicBezTo>
                            <a:cubicBezTo>
                              <a:pt x="181" y="168"/>
                              <a:pt x="181" y="168"/>
                              <a:pt x="181" y="168"/>
                            </a:cubicBezTo>
                            <a:cubicBezTo>
                              <a:pt x="182" y="168"/>
                              <a:pt x="185" y="168"/>
                              <a:pt x="185" y="164"/>
                            </a:cubicBezTo>
                            <a:cubicBezTo>
                              <a:pt x="185" y="10"/>
                              <a:pt x="185" y="10"/>
                              <a:pt x="185" y="10"/>
                            </a:cubicBezTo>
                            <a:cubicBezTo>
                              <a:pt x="185" y="6"/>
                              <a:pt x="182" y="6"/>
                              <a:pt x="181" y="6"/>
                            </a:cubicBezTo>
                            <a:cubicBezTo>
                              <a:pt x="10" y="6"/>
                              <a:pt x="10" y="6"/>
                              <a:pt x="10" y="6"/>
                            </a:cubicBezTo>
                            <a:cubicBezTo>
                              <a:pt x="9" y="6"/>
                              <a:pt x="6" y="6"/>
                              <a:pt x="6" y="10"/>
                            </a:cubicBezTo>
                            <a:cubicBezTo>
                              <a:pt x="6" y="54"/>
                              <a:pt x="6" y="54"/>
                              <a:pt x="6" y="54"/>
                            </a:cubicBezTo>
                            <a:cubicBezTo>
                              <a:pt x="6" y="56"/>
                              <a:pt x="5" y="57"/>
                              <a:pt x="3" y="57"/>
                            </a:cubicBezTo>
                            <a:cubicBezTo>
                              <a:pt x="1" y="57"/>
                              <a:pt x="0" y="56"/>
                              <a:pt x="0" y="54"/>
                            </a:cubicBezTo>
                            <a:cubicBezTo>
                              <a:pt x="0" y="10"/>
                              <a:pt x="0" y="10"/>
                              <a:pt x="0" y="10"/>
                            </a:cubicBezTo>
                            <a:cubicBezTo>
                              <a:pt x="0" y="3"/>
                              <a:pt x="6" y="0"/>
                              <a:pt x="10" y="0"/>
                            </a:cubicBezTo>
                            <a:cubicBezTo>
                              <a:pt x="181" y="0"/>
                              <a:pt x="181" y="0"/>
                              <a:pt x="181" y="0"/>
                            </a:cubicBezTo>
                            <a:cubicBezTo>
                              <a:pt x="185" y="0"/>
                              <a:pt x="191" y="3"/>
                              <a:pt x="191" y="10"/>
                            </a:cubicBezTo>
                            <a:cubicBezTo>
                              <a:pt x="191" y="164"/>
                              <a:pt x="191" y="164"/>
                              <a:pt x="191" y="164"/>
                            </a:cubicBezTo>
                            <a:cubicBezTo>
                              <a:pt x="191" y="171"/>
                              <a:pt x="185" y="174"/>
                              <a:pt x="181"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2" name="Freeform 453">
                        <a:extLst>
                          <a:ext uri="{FF2B5EF4-FFF2-40B4-BE49-F238E27FC236}">
                            <a16:creationId xmlns:a16="http://schemas.microsoft.com/office/drawing/2014/main" id="{F51097A1-5629-4134-980E-7DDBBE50657C}"/>
                          </a:ext>
                        </a:extLst>
                      </p:cNvPr>
                      <p:cNvSpPr>
                        <a:spLocks noEditPoints="1"/>
                      </p:cNvSpPr>
                      <p:nvPr/>
                    </p:nvSpPr>
                    <p:spPr bwMode="auto">
                      <a:xfrm>
                        <a:off x="5216526" y="4981575"/>
                        <a:ext cx="520700" cy="90488"/>
                      </a:xfrm>
                      <a:custGeom>
                        <a:avLst/>
                        <a:gdLst>
                          <a:gd name="T0" fmla="*/ 188 w 191"/>
                          <a:gd name="T1" fmla="*/ 33 h 33"/>
                          <a:gd name="T2" fmla="*/ 3 w 191"/>
                          <a:gd name="T3" fmla="*/ 33 h 33"/>
                          <a:gd name="T4" fmla="*/ 0 w 191"/>
                          <a:gd name="T5" fmla="*/ 30 h 33"/>
                          <a:gd name="T6" fmla="*/ 0 w 191"/>
                          <a:gd name="T7" fmla="*/ 10 h 33"/>
                          <a:gd name="T8" fmla="*/ 10 w 191"/>
                          <a:gd name="T9" fmla="*/ 0 h 33"/>
                          <a:gd name="T10" fmla="*/ 181 w 191"/>
                          <a:gd name="T11" fmla="*/ 0 h 33"/>
                          <a:gd name="T12" fmla="*/ 191 w 191"/>
                          <a:gd name="T13" fmla="*/ 10 h 33"/>
                          <a:gd name="T14" fmla="*/ 191 w 191"/>
                          <a:gd name="T15" fmla="*/ 30 h 33"/>
                          <a:gd name="T16" fmla="*/ 188 w 191"/>
                          <a:gd name="T17" fmla="*/ 33 h 33"/>
                          <a:gd name="T18" fmla="*/ 6 w 191"/>
                          <a:gd name="T19" fmla="*/ 27 h 33"/>
                          <a:gd name="T20" fmla="*/ 185 w 191"/>
                          <a:gd name="T21" fmla="*/ 27 h 33"/>
                          <a:gd name="T22" fmla="*/ 185 w 191"/>
                          <a:gd name="T23" fmla="*/ 10 h 33"/>
                          <a:gd name="T24" fmla="*/ 181 w 191"/>
                          <a:gd name="T25" fmla="*/ 6 h 33"/>
                          <a:gd name="T26" fmla="*/ 10 w 191"/>
                          <a:gd name="T27" fmla="*/ 6 h 33"/>
                          <a:gd name="T28" fmla="*/ 6 w 191"/>
                          <a:gd name="T29" fmla="*/ 10 h 33"/>
                          <a:gd name="T30" fmla="*/ 6 w 191"/>
                          <a:gd name="T31" fmla="*/ 27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1" h="33">
                            <a:moveTo>
                              <a:pt x="188" y="33"/>
                            </a:moveTo>
                            <a:cubicBezTo>
                              <a:pt x="3" y="33"/>
                              <a:pt x="3" y="33"/>
                              <a:pt x="3" y="33"/>
                            </a:cubicBezTo>
                            <a:cubicBezTo>
                              <a:pt x="1" y="33"/>
                              <a:pt x="0" y="32"/>
                              <a:pt x="0" y="30"/>
                            </a:cubicBezTo>
                            <a:cubicBezTo>
                              <a:pt x="0" y="10"/>
                              <a:pt x="0" y="10"/>
                              <a:pt x="0" y="10"/>
                            </a:cubicBezTo>
                            <a:cubicBezTo>
                              <a:pt x="0" y="3"/>
                              <a:pt x="6" y="0"/>
                              <a:pt x="10" y="0"/>
                            </a:cubicBezTo>
                            <a:cubicBezTo>
                              <a:pt x="181" y="0"/>
                              <a:pt x="181" y="0"/>
                              <a:pt x="181" y="0"/>
                            </a:cubicBezTo>
                            <a:cubicBezTo>
                              <a:pt x="185" y="0"/>
                              <a:pt x="191" y="3"/>
                              <a:pt x="191" y="10"/>
                            </a:cubicBezTo>
                            <a:cubicBezTo>
                              <a:pt x="191" y="30"/>
                              <a:pt x="191" y="30"/>
                              <a:pt x="191" y="30"/>
                            </a:cubicBezTo>
                            <a:cubicBezTo>
                              <a:pt x="191" y="32"/>
                              <a:pt x="189" y="33"/>
                              <a:pt x="188" y="33"/>
                            </a:cubicBezTo>
                            <a:close/>
                            <a:moveTo>
                              <a:pt x="6" y="27"/>
                            </a:moveTo>
                            <a:cubicBezTo>
                              <a:pt x="185" y="27"/>
                              <a:pt x="185" y="27"/>
                              <a:pt x="185" y="27"/>
                            </a:cubicBezTo>
                            <a:cubicBezTo>
                              <a:pt x="185" y="10"/>
                              <a:pt x="185" y="10"/>
                              <a:pt x="185" y="10"/>
                            </a:cubicBezTo>
                            <a:cubicBezTo>
                              <a:pt x="185" y="6"/>
                              <a:pt x="182" y="6"/>
                              <a:pt x="181" y="6"/>
                            </a:cubicBezTo>
                            <a:cubicBezTo>
                              <a:pt x="10" y="6"/>
                              <a:pt x="10" y="6"/>
                              <a:pt x="10" y="6"/>
                            </a:cubicBezTo>
                            <a:cubicBezTo>
                              <a:pt x="9" y="6"/>
                              <a:pt x="6" y="6"/>
                              <a:pt x="6" y="10"/>
                            </a:cubicBezTo>
                            <a:lnTo>
                              <a:pt x="6"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3" name="Freeform 454">
                        <a:extLst>
                          <a:ext uri="{FF2B5EF4-FFF2-40B4-BE49-F238E27FC236}">
                            <a16:creationId xmlns:a16="http://schemas.microsoft.com/office/drawing/2014/main" id="{E083529D-3FFC-4A91-87F4-3AD222252268}"/>
                          </a:ext>
                        </a:extLst>
                      </p:cNvPr>
                      <p:cNvSpPr>
                        <a:spLocks/>
                      </p:cNvSpPr>
                      <p:nvPr/>
                    </p:nvSpPr>
                    <p:spPr bwMode="auto">
                      <a:xfrm>
                        <a:off x="5137151" y="4824413"/>
                        <a:ext cx="333375" cy="266700"/>
                      </a:xfrm>
                      <a:custGeom>
                        <a:avLst/>
                        <a:gdLst>
                          <a:gd name="T0" fmla="*/ 3 w 122"/>
                          <a:gd name="T1" fmla="*/ 98 h 98"/>
                          <a:gd name="T2" fmla="*/ 0 w 122"/>
                          <a:gd name="T3" fmla="*/ 95 h 98"/>
                          <a:gd name="T4" fmla="*/ 0 w 122"/>
                          <a:gd name="T5" fmla="*/ 3 h 98"/>
                          <a:gd name="T6" fmla="*/ 3 w 122"/>
                          <a:gd name="T7" fmla="*/ 0 h 98"/>
                          <a:gd name="T8" fmla="*/ 119 w 122"/>
                          <a:gd name="T9" fmla="*/ 0 h 98"/>
                          <a:gd name="T10" fmla="*/ 122 w 122"/>
                          <a:gd name="T11" fmla="*/ 3 h 98"/>
                          <a:gd name="T12" fmla="*/ 122 w 122"/>
                          <a:gd name="T13" fmla="*/ 19 h 98"/>
                          <a:gd name="T14" fmla="*/ 119 w 122"/>
                          <a:gd name="T15" fmla="*/ 22 h 98"/>
                          <a:gd name="T16" fmla="*/ 116 w 122"/>
                          <a:gd name="T17" fmla="*/ 19 h 98"/>
                          <a:gd name="T18" fmla="*/ 116 w 122"/>
                          <a:gd name="T19" fmla="*/ 6 h 98"/>
                          <a:gd name="T20" fmla="*/ 6 w 122"/>
                          <a:gd name="T21" fmla="*/ 6 h 98"/>
                          <a:gd name="T22" fmla="*/ 6 w 122"/>
                          <a:gd name="T23" fmla="*/ 95 h 98"/>
                          <a:gd name="T24" fmla="*/ 3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3" y="98"/>
                            </a:moveTo>
                            <a:cubicBezTo>
                              <a:pt x="1" y="98"/>
                              <a:pt x="0" y="97"/>
                              <a:pt x="0" y="95"/>
                            </a:cubicBezTo>
                            <a:cubicBezTo>
                              <a:pt x="0" y="3"/>
                              <a:pt x="0" y="3"/>
                              <a:pt x="0" y="3"/>
                            </a:cubicBezTo>
                            <a:cubicBezTo>
                              <a:pt x="0" y="1"/>
                              <a:pt x="1" y="0"/>
                              <a:pt x="3" y="0"/>
                            </a:cubicBezTo>
                            <a:cubicBezTo>
                              <a:pt x="119" y="0"/>
                              <a:pt x="119" y="0"/>
                              <a:pt x="119" y="0"/>
                            </a:cubicBezTo>
                            <a:cubicBezTo>
                              <a:pt x="121" y="0"/>
                              <a:pt x="122" y="1"/>
                              <a:pt x="122" y="3"/>
                            </a:cubicBezTo>
                            <a:cubicBezTo>
                              <a:pt x="122" y="19"/>
                              <a:pt x="122" y="19"/>
                              <a:pt x="122" y="19"/>
                            </a:cubicBezTo>
                            <a:cubicBezTo>
                              <a:pt x="122" y="21"/>
                              <a:pt x="121" y="22"/>
                              <a:pt x="119" y="22"/>
                            </a:cubicBezTo>
                            <a:cubicBezTo>
                              <a:pt x="117" y="22"/>
                              <a:pt x="116" y="21"/>
                              <a:pt x="116" y="19"/>
                            </a:cubicBezTo>
                            <a:cubicBezTo>
                              <a:pt x="116" y="6"/>
                              <a:pt x="116" y="6"/>
                              <a:pt x="116" y="6"/>
                            </a:cubicBezTo>
                            <a:cubicBezTo>
                              <a:pt x="6" y="6"/>
                              <a:pt x="6" y="6"/>
                              <a:pt x="6" y="6"/>
                            </a:cubicBezTo>
                            <a:cubicBezTo>
                              <a:pt x="6" y="95"/>
                              <a:pt x="6" y="95"/>
                              <a:pt x="6" y="95"/>
                            </a:cubicBezTo>
                            <a:cubicBezTo>
                              <a:pt x="6" y="97"/>
                              <a:pt x="5" y="98"/>
                              <a:pt x="3"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4" name="Freeform 455">
                        <a:extLst>
                          <a:ext uri="{FF2B5EF4-FFF2-40B4-BE49-F238E27FC236}">
                            <a16:creationId xmlns:a16="http://schemas.microsoft.com/office/drawing/2014/main" id="{672B3774-9DE7-46E9-9C5A-2A24D2991A08}"/>
                          </a:ext>
                        </a:extLst>
                      </p:cNvPr>
                      <p:cNvSpPr>
                        <a:spLocks noEditPoints="1"/>
                      </p:cNvSpPr>
                      <p:nvPr/>
                    </p:nvSpPr>
                    <p:spPr bwMode="auto">
                      <a:xfrm>
                        <a:off x="5421313" y="4867275"/>
                        <a:ext cx="80963" cy="82550"/>
                      </a:xfrm>
                      <a:custGeom>
                        <a:avLst/>
                        <a:gdLst>
                          <a:gd name="T0" fmla="*/ 15 w 30"/>
                          <a:gd name="T1" fmla="*/ 30 h 30"/>
                          <a:gd name="T2" fmla="*/ 12 w 30"/>
                          <a:gd name="T3" fmla="*/ 28 h 30"/>
                          <a:gd name="T4" fmla="*/ 0 w 30"/>
                          <a:gd name="T5" fmla="*/ 4 h 30"/>
                          <a:gd name="T6" fmla="*/ 0 w 30"/>
                          <a:gd name="T7" fmla="*/ 1 h 30"/>
                          <a:gd name="T8" fmla="*/ 3 w 30"/>
                          <a:gd name="T9" fmla="*/ 0 h 30"/>
                          <a:gd name="T10" fmla="*/ 27 w 30"/>
                          <a:gd name="T11" fmla="*/ 0 h 30"/>
                          <a:gd name="T12" fmla="*/ 30 w 30"/>
                          <a:gd name="T13" fmla="*/ 1 h 30"/>
                          <a:gd name="T14" fmla="*/ 30 w 30"/>
                          <a:gd name="T15" fmla="*/ 4 h 30"/>
                          <a:gd name="T16" fmla="*/ 18 w 30"/>
                          <a:gd name="T17" fmla="*/ 28 h 30"/>
                          <a:gd name="T18" fmla="*/ 15 w 30"/>
                          <a:gd name="T19" fmla="*/ 30 h 30"/>
                          <a:gd name="T20" fmla="*/ 8 w 30"/>
                          <a:gd name="T21" fmla="*/ 6 h 30"/>
                          <a:gd name="T22" fmla="*/ 15 w 30"/>
                          <a:gd name="T23" fmla="*/ 20 h 30"/>
                          <a:gd name="T24" fmla="*/ 22 w 30"/>
                          <a:gd name="T25" fmla="*/ 6 h 30"/>
                          <a:gd name="T26" fmla="*/ 8 w 30"/>
                          <a:gd name="T27"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0">
                            <a:moveTo>
                              <a:pt x="15" y="30"/>
                            </a:moveTo>
                            <a:cubicBezTo>
                              <a:pt x="14" y="30"/>
                              <a:pt x="13" y="29"/>
                              <a:pt x="12" y="28"/>
                            </a:cubicBezTo>
                            <a:cubicBezTo>
                              <a:pt x="0" y="4"/>
                              <a:pt x="0" y="4"/>
                              <a:pt x="0" y="4"/>
                            </a:cubicBezTo>
                            <a:cubicBezTo>
                              <a:pt x="0" y="3"/>
                              <a:pt x="0" y="2"/>
                              <a:pt x="0" y="1"/>
                            </a:cubicBezTo>
                            <a:cubicBezTo>
                              <a:pt x="1" y="1"/>
                              <a:pt x="2" y="0"/>
                              <a:pt x="3" y="0"/>
                            </a:cubicBezTo>
                            <a:cubicBezTo>
                              <a:pt x="27" y="0"/>
                              <a:pt x="27" y="0"/>
                              <a:pt x="27" y="0"/>
                            </a:cubicBezTo>
                            <a:cubicBezTo>
                              <a:pt x="28" y="0"/>
                              <a:pt x="29" y="1"/>
                              <a:pt x="30" y="1"/>
                            </a:cubicBezTo>
                            <a:cubicBezTo>
                              <a:pt x="30" y="2"/>
                              <a:pt x="30" y="3"/>
                              <a:pt x="30" y="4"/>
                            </a:cubicBezTo>
                            <a:cubicBezTo>
                              <a:pt x="18" y="28"/>
                              <a:pt x="18" y="28"/>
                              <a:pt x="18" y="28"/>
                            </a:cubicBezTo>
                            <a:cubicBezTo>
                              <a:pt x="17" y="29"/>
                              <a:pt x="16" y="30"/>
                              <a:pt x="15" y="30"/>
                            </a:cubicBezTo>
                            <a:close/>
                            <a:moveTo>
                              <a:pt x="8" y="6"/>
                            </a:moveTo>
                            <a:cubicBezTo>
                              <a:pt x="15" y="20"/>
                              <a:pt x="15" y="20"/>
                              <a:pt x="15" y="20"/>
                            </a:cubicBezTo>
                            <a:cubicBezTo>
                              <a:pt x="22" y="6"/>
                              <a:pt x="22" y="6"/>
                              <a:pt x="22" y="6"/>
                            </a:cubicBezTo>
                            <a:lnTo>
                              <a:pt x="8"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5" name="Freeform 456">
                        <a:extLst>
                          <a:ext uri="{FF2B5EF4-FFF2-40B4-BE49-F238E27FC236}">
                            <a16:creationId xmlns:a16="http://schemas.microsoft.com/office/drawing/2014/main" id="{B118B08E-8C1D-40DF-B961-A41385C78974}"/>
                          </a:ext>
                        </a:extLst>
                      </p:cNvPr>
                      <p:cNvSpPr>
                        <a:spLocks/>
                      </p:cNvSpPr>
                      <p:nvPr/>
                    </p:nvSpPr>
                    <p:spPr bwMode="auto">
                      <a:xfrm>
                        <a:off x="5345113" y="5489575"/>
                        <a:ext cx="331788" cy="266700"/>
                      </a:xfrm>
                      <a:custGeom>
                        <a:avLst/>
                        <a:gdLst>
                          <a:gd name="T0" fmla="*/ 119 w 122"/>
                          <a:gd name="T1" fmla="*/ 98 h 98"/>
                          <a:gd name="T2" fmla="*/ 3 w 122"/>
                          <a:gd name="T3" fmla="*/ 98 h 98"/>
                          <a:gd name="T4" fmla="*/ 0 w 122"/>
                          <a:gd name="T5" fmla="*/ 95 h 98"/>
                          <a:gd name="T6" fmla="*/ 0 w 122"/>
                          <a:gd name="T7" fmla="*/ 79 h 98"/>
                          <a:gd name="T8" fmla="*/ 3 w 122"/>
                          <a:gd name="T9" fmla="*/ 76 h 98"/>
                          <a:gd name="T10" fmla="*/ 6 w 122"/>
                          <a:gd name="T11" fmla="*/ 79 h 98"/>
                          <a:gd name="T12" fmla="*/ 6 w 122"/>
                          <a:gd name="T13" fmla="*/ 92 h 98"/>
                          <a:gd name="T14" fmla="*/ 116 w 122"/>
                          <a:gd name="T15" fmla="*/ 92 h 98"/>
                          <a:gd name="T16" fmla="*/ 116 w 122"/>
                          <a:gd name="T17" fmla="*/ 3 h 98"/>
                          <a:gd name="T18" fmla="*/ 119 w 122"/>
                          <a:gd name="T19" fmla="*/ 0 h 98"/>
                          <a:gd name="T20" fmla="*/ 122 w 122"/>
                          <a:gd name="T21" fmla="*/ 3 h 98"/>
                          <a:gd name="T22" fmla="*/ 122 w 122"/>
                          <a:gd name="T23" fmla="*/ 95 h 98"/>
                          <a:gd name="T24" fmla="*/ 119 w 122"/>
                          <a:gd name="T25"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2" h="98">
                            <a:moveTo>
                              <a:pt x="119" y="98"/>
                            </a:moveTo>
                            <a:cubicBezTo>
                              <a:pt x="3" y="98"/>
                              <a:pt x="3" y="98"/>
                              <a:pt x="3" y="98"/>
                            </a:cubicBezTo>
                            <a:cubicBezTo>
                              <a:pt x="1" y="98"/>
                              <a:pt x="0" y="97"/>
                              <a:pt x="0" y="95"/>
                            </a:cubicBezTo>
                            <a:cubicBezTo>
                              <a:pt x="0" y="79"/>
                              <a:pt x="0" y="79"/>
                              <a:pt x="0" y="79"/>
                            </a:cubicBezTo>
                            <a:cubicBezTo>
                              <a:pt x="0" y="77"/>
                              <a:pt x="1" y="76"/>
                              <a:pt x="3" y="76"/>
                            </a:cubicBezTo>
                            <a:cubicBezTo>
                              <a:pt x="5" y="76"/>
                              <a:pt x="6" y="77"/>
                              <a:pt x="6" y="79"/>
                            </a:cubicBezTo>
                            <a:cubicBezTo>
                              <a:pt x="6" y="92"/>
                              <a:pt x="6" y="92"/>
                              <a:pt x="6" y="92"/>
                            </a:cubicBezTo>
                            <a:cubicBezTo>
                              <a:pt x="116" y="92"/>
                              <a:pt x="116" y="92"/>
                              <a:pt x="116" y="92"/>
                            </a:cubicBezTo>
                            <a:cubicBezTo>
                              <a:pt x="116" y="3"/>
                              <a:pt x="116" y="3"/>
                              <a:pt x="116" y="3"/>
                            </a:cubicBezTo>
                            <a:cubicBezTo>
                              <a:pt x="116" y="1"/>
                              <a:pt x="117" y="0"/>
                              <a:pt x="119" y="0"/>
                            </a:cubicBezTo>
                            <a:cubicBezTo>
                              <a:pt x="121" y="0"/>
                              <a:pt x="122" y="1"/>
                              <a:pt x="122" y="3"/>
                            </a:cubicBezTo>
                            <a:cubicBezTo>
                              <a:pt x="122" y="95"/>
                              <a:pt x="122" y="95"/>
                              <a:pt x="122" y="95"/>
                            </a:cubicBezTo>
                            <a:cubicBezTo>
                              <a:pt x="122" y="97"/>
                              <a:pt x="121" y="98"/>
                              <a:pt x="119" y="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6" name="Freeform 457">
                        <a:extLst>
                          <a:ext uri="{FF2B5EF4-FFF2-40B4-BE49-F238E27FC236}">
                            <a16:creationId xmlns:a16="http://schemas.microsoft.com/office/drawing/2014/main" id="{0015E180-AAD0-4A0C-9E93-40A8B517B8AD}"/>
                          </a:ext>
                        </a:extLst>
                      </p:cNvPr>
                      <p:cNvSpPr>
                        <a:spLocks noEditPoints="1"/>
                      </p:cNvSpPr>
                      <p:nvPr/>
                    </p:nvSpPr>
                    <p:spPr bwMode="auto">
                      <a:xfrm>
                        <a:off x="5311776" y="5630863"/>
                        <a:ext cx="82550" cy="80963"/>
                      </a:xfrm>
                      <a:custGeom>
                        <a:avLst/>
                        <a:gdLst>
                          <a:gd name="T0" fmla="*/ 27 w 30"/>
                          <a:gd name="T1" fmla="*/ 30 h 30"/>
                          <a:gd name="T2" fmla="*/ 3 w 30"/>
                          <a:gd name="T3" fmla="*/ 30 h 30"/>
                          <a:gd name="T4" fmla="*/ 0 w 30"/>
                          <a:gd name="T5" fmla="*/ 29 h 30"/>
                          <a:gd name="T6" fmla="*/ 0 w 30"/>
                          <a:gd name="T7" fmla="*/ 26 h 30"/>
                          <a:gd name="T8" fmla="*/ 12 w 30"/>
                          <a:gd name="T9" fmla="*/ 2 h 30"/>
                          <a:gd name="T10" fmla="*/ 18 w 30"/>
                          <a:gd name="T11" fmla="*/ 2 h 30"/>
                          <a:gd name="T12" fmla="*/ 30 w 30"/>
                          <a:gd name="T13" fmla="*/ 26 h 30"/>
                          <a:gd name="T14" fmla="*/ 30 w 30"/>
                          <a:gd name="T15" fmla="*/ 29 h 30"/>
                          <a:gd name="T16" fmla="*/ 27 w 30"/>
                          <a:gd name="T17" fmla="*/ 30 h 30"/>
                          <a:gd name="T18" fmla="*/ 8 w 30"/>
                          <a:gd name="T19" fmla="*/ 24 h 30"/>
                          <a:gd name="T20" fmla="*/ 22 w 30"/>
                          <a:gd name="T21" fmla="*/ 24 h 30"/>
                          <a:gd name="T22" fmla="*/ 15 w 30"/>
                          <a:gd name="T23" fmla="*/ 10 h 30"/>
                          <a:gd name="T24" fmla="*/ 8 w 30"/>
                          <a:gd name="T25"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27" y="30"/>
                            </a:moveTo>
                            <a:cubicBezTo>
                              <a:pt x="3" y="30"/>
                              <a:pt x="3" y="30"/>
                              <a:pt x="3" y="30"/>
                            </a:cubicBezTo>
                            <a:cubicBezTo>
                              <a:pt x="2" y="30"/>
                              <a:pt x="1" y="29"/>
                              <a:pt x="0" y="29"/>
                            </a:cubicBezTo>
                            <a:cubicBezTo>
                              <a:pt x="0" y="28"/>
                              <a:pt x="0" y="27"/>
                              <a:pt x="0" y="26"/>
                            </a:cubicBezTo>
                            <a:cubicBezTo>
                              <a:pt x="12" y="2"/>
                              <a:pt x="12" y="2"/>
                              <a:pt x="12" y="2"/>
                            </a:cubicBezTo>
                            <a:cubicBezTo>
                              <a:pt x="13" y="0"/>
                              <a:pt x="17" y="0"/>
                              <a:pt x="18" y="2"/>
                            </a:cubicBezTo>
                            <a:cubicBezTo>
                              <a:pt x="30" y="26"/>
                              <a:pt x="30" y="26"/>
                              <a:pt x="30" y="26"/>
                            </a:cubicBezTo>
                            <a:cubicBezTo>
                              <a:pt x="30" y="27"/>
                              <a:pt x="30" y="28"/>
                              <a:pt x="30" y="29"/>
                            </a:cubicBezTo>
                            <a:cubicBezTo>
                              <a:pt x="29" y="29"/>
                              <a:pt x="28" y="30"/>
                              <a:pt x="27" y="30"/>
                            </a:cubicBezTo>
                            <a:close/>
                            <a:moveTo>
                              <a:pt x="8" y="24"/>
                            </a:moveTo>
                            <a:cubicBezTo>
                              <a:pt x="22" y="24"/>
                              <a:pt x="22" y="24"/>
                              <a:pt x="22" y="24"/>
                            </a:cubicBezTo>
                            <a:cubicBezTo>
                              <a:pt x="15" y="10"/>
                              <a:pt x="15" y="10"/>
                              <a:pt x="15" y="10"/>
                            </a:cubicBezTo>
                            <a:lnTo>
                              <a:pt x="8" y="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7" name="Freeform 458">
                        <a:extLst>
                          <a:ext uri="{FF2B5EF4-FFF2-40B4-BE49-F238E27FC236}">
                            <a16:creationId xmlns:a16="http://schemas.microsoft.com/office/drawing/2014/main" id="{9D6099FA-E7C2-4F56-A3A5-28AA142D759C}"/>
                          </a:ext>
                        </a:extLst>
                      </p:cNvPr>
                      <p:cNvSpPr>
                        <a:spLocks/>
                      </p:cNvSpPr>
                      <p:nvPr/>
                    </p:nvSpPr>
                    <p:spPr bwMode="auto">
                      <a:xfrm>
                        <a:off x="5148263" y="5292725"/>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8" name="Freeform 459">
                        <a:extLst>
                          <a:ext uri="{FF2B5EF4-FFF2-40B4-BE49-F238E27FC236}">
                            <a16:creationId xmlns:a16="http://schemas.microsoft.com/office/drawing/2014/main" id="{8228F683-821C-425E-99B8-A0B1A28A0AE5}"/>
                          </a:ext>
                        </a:extLst>
                      </p:cNvPr>
                      <p:cNvSpPr>
                        <a:spLocks/>
                      </p:cNvSpPr>
                      <p:nvPr/>
                    </p:nvSpPr>
                    <p:spPr bwMode="auto">
                      <a:xfrm>
                        <a:off x="5432426" y="5380038"/>
                        <a:ext cx="92075" cy="15875"/>
                      </a:xfrm>
                      <a:custGeom>
                        <a:avLst/>
                        <a:gdLst>
                          <a:gd name="T0" fmla="*/ 31 w 34"/>
                          <a:gd name="T1" fmla="*/ 6 h 6"/>
                          <a:gd name="T2" fmla="*/ 3 w 34"/>
                          <a:gd name="T3" fmla="*/ 6 h 6"/>
                          <a:gd name="T4" fmla="*/ 0 w 34"/>
                          <a:gd name="T5" fmla="*/ 3 h 6"/>
                          <a:gd name="T6" fmla="*/ 3 w 34"/>
                          <a:gd name="T7" fmla="*/ 0 h 6"/>
                          <a:gd name="T8" fmla="*/ 31 w 34"/>
                          <a:gd name="T9" fmla="*/ 0 h 6"/>
                          <a:gd name="T10" fmla="*/ 34 w 34"/>
                          <a:gd name="T11" fmla="*/ 3 h 6"/>
                          <a:gd name="T12" fmla="*/ 31 w 34"/>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34" h="6">
                            <a:moveTo>
                              <a:pt x="31" y="6"/>
                            </a:moveTo>
                            <a:cubicBezTo>
                              <a:pt x="3" y="6"/>
                              <a:pt x="3" y="6"/>
                              <a:pt x="3" y="6"/>
                            </a:cubicBezTo>
                            <a:cubicBezTo>
                              <a:pt x="1" y="6"/>
                              <a:pt x="0" y="5"/>
                              <a:pt x="0" y="3"/>
                            </a:cubicBezTo>
                            <a:cubicBezTo>
                              <a:pt x="0" y="1"/>
                              <a:pt x="1" y="0"/>
                              <a:pt x="3" y="0"/>
                            </a:cubicBezTo>
                            <a:cubicBezTo>
                              <a:pt x="31" y="0"/>
                              <a:pt x="31" y="0"/>
                              <a:pt x="31" y="0"/>
                            </a:cubicBezTo>
                            <a:cubicBezTo>
                              <a:pt x="33" y="0"/>
                              <a:pt x="34" y="1"/>
                              <a:pt x="34" y="3"/>
                            </a:cubicBezTo>
                            <a:cubicBezTo>
                              <a:pt x="34" y="5"/>
                              <a:pt x="33" y="6"/>
                              <a:pt x="3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59" name="Freeform 460">
                        <a:extLst>
                          <a:ext uri="{FF2B5EF4-FFF2-40B4-BE49-F238E27FC236}">
                            <a16:creationId xmlns:a16="http://schemas.microsoft.com/office/drawing/2014/main" id="{827C8F19-FAB8-4AF9-BAE0-3CF1C2901B96}"/>
                          </a:ext>
                        </a:extLst>
                      </p:cNvPr>
                      <p:cNvSpPr>
                        <a:spLocks/>
                      </p:cNvSpPr>
                      <p:nvPr/>
                    </p:nvSpPr>
                    <p:spPr bwMode="auto">
                      <a:xfrm>
                        <a:off x="5300663" y="5292725"/>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0" name="Freeform 461">
                        <a:extLst>
                          <a:ext uri="{FF2B5EF4-FFF2-40B4-BE49-F238E27FC236}">
                            <a16:creationId xmlns:a16="http://schemas.microsoft.com/office/drawing/2014/main" id="{941B772E-9911-4C36-A293-03E72EDA1BCC}"/>
                          </a:ext>
                        </a:extLst>
                      </p:cNvPr>
                      <p:cNvSpPr>
                        <a:spLocks/>
                      </p:cNvSpPr>
                      <p:nvPr/>
                    </p:nvSpPr>
                    <p:spPr bwMode="auto">
                      <a:xfrm>
                        <a:off x="5148263"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1" name="Freeform 462">
                        <a:extLst>
                          <a:ext uri="{FF2B5EF4-FFF2-40B4-BE49-F238E27FC236}">
                            <a16:creationId xmlns:a16="http://schemas.microsoft.com/office/drawing/2014/main" id="{8B479236-2AA2-4139-8F73-1F57E43663BD}"/>
                          </a:ext>
                        </a:extLst>
                      </p:cNvPr>
                      <p:cNvSpPr>
                        <a:spLocks/>
                      </p:cNvSpPr>
                      <p:nvPr/>
                    </p:nvSpPr>
                    <p:spPr bwMode="auto">
                      <a:xfrm>
                        <a:off x="5365751" y="5499100"/>
                        <a:ext cx="158750" cy="17463"/>
                      </a:xfrm>
                      <a:custGeom>
                        <a:avLst/>
                        <a:gdLst>
                          <a:gd name="T0" fmla="*/ 55 w 58"/>
                          <a:gd name="T1" fmla="*/ 6 h 6"/>
                          <a:gd name="T2" fmla="*/ 3 w 58"/>
                          <a:gd name="T3" fmla="*/ 6 h 6"/>
                          <a:gd name="T4" fmla="*/ 0 w 58"/>
                          <a:gd name="T5" fmla="*/ 3 h 6"/>
                          <a:gd name="T6" fmla="*/ 3 w 58"/>
                          <a:gd name="T7" fmla="*/ 0 h 6"/>
                          <a:gd name="T8" fmla="*/ 55 w 58"/>
                          <a:gd name="T9" fmla="*/ 0 h 6"/>
                          <a:gd name="T10" fmla="*/ 58 w 58"/>
                          <a:gd name="T11" fmla="*/ 3 h 6"/>
                          <a:gd name="T12" fmla="*/ 55 w 58"/>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58" h="6">
                            <a:moveTo>
                              <a:pt x="55" y="6"/>
                            </a:moveTo>
                            <a:cubicBezTo>
                              <a:pt x="3" y="6"/>
                              <a:pt x="3" y="6"/>
                              <a:pt x="3" y="6"/>
                            </a:cubicBezTo>
                            <a:cubicBezTo>
                              <a:pt x="1" y="6"/>
                              <a:pt x="0" y="5"/>
                              <a:pt x="0" y="3"/>
                            </a:cubicBezTo>
                            <a:cubicBezTo>
                              <a:pt x="0" y="1"/>
                              <a:pt x="1" y="0"/>
                              <a:pt x="3" y="0"/>
                            </a:cubicBezTo>
                            <a:cubicBezTo>
                              <a:pt x="55" y="0"/>
                              <a:pt x="55" y="0"/>
                              <a:pt x="55" y="0"/>
                            </a:cubicBezTo>
                            <a:cubicBezTo>
                              <a:pt x="57" y="0"/>
                              <a:pt x="58" y="1"/>
                              <a:pt x="58" y="3"/>
                            </a:cubicBezTo>
                            <a:cubicBezTo>
                              <a:pt x="58" y="5"/>
                              <a:pt x="57" y="6"/>
                              <a:pt x="55"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62" name="Freeform 463">
                        <a:extLst>
                          <a:ext uri="{FF2B5EF4-FFF2-40B4-BE49-F238E27FC236}">
                            <a16:creationId xmlns:a16="http://schemas.microsoft.com/office/drawing/2014/main" id="{8C68CC8B-DB1D-4778-8BC9-28BACFE1389D}"/>
                          </a:ext>
                        </a:extLst>
                      </p:cNvPr>
                      <p:cNvSpPr>
                        <a:spLocks/>
                      </p:cNvSpPr>
                      <p:nvPr/>
                    </p:nvSpPr>
                    <p:spPr bwMode="auto">
                      <a:xfrm>
                        <a:off x="5148263" y="5380038"/>
                        <a:ext cx="223838" cy="15875"/>
                      </a:xfrm>
                      <a:custGeom>
                        <a:avLst/>
                        <a:gdLst>
                          <a:gd name="T0" fmla="*/ 79 w 82"/>
                          <a:gd name="T1" fmla="*/ 6 h 6"/>
                          <a:gd name="T2" fmla="*/ 3 w 82"/>
                          <a:gd name="T3" fmla="*/ 6 h 6"/>
                          <a:gd name="T4" fmla="*/ 0 w 82"/>
                          <a:gd name="T5" fmla="*/ 3 h 6"/>
                          <a:gd name="T6" fmla="*/ 3 w 82"/>
                          <a:gd name="T7" fmla="*/ 0 h 6"/>
                          <a:gd name="T8" fmla="*/ 79 w 82"/>
                          <a:gd name="T9" fmla="*/ 0 h 6"/>
                          <a:gd name="T10" fmla="*/ 82 w 82"/>
                          <a:gd name="T11" fmla="*/ 3 h 6"/>
                          <a:gd name="T12" fmla="*/ 79 w 8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82" h="6">
                            <a:moveTo>
                              <a:pt x="79" y="6"/>
                            </a:moveTo>
                            <a:cubicBezTo>
                              <a:pt x="3" y="6"/>
                              <a:pt x="3" y="6"/>
                              <a:pt x="3" y="6"/>
                            </a:cubicBezTo>
                            <a:cubicBezTo>
                              <a:pt x="1" y="6"/>
                              <a:pt x="0" y="5"/>
                              <a:pt x="0" y="3"/>
                            </a:cubicBezTo>
                            <a:cubicBezTo>
                              <a:pt x="0" y="1"/>
                              <a:pt x="1" y="0"/>
                              <a:pt x="3" y="0"/>
                            </a:cubicBezTo>
                            <a:cubicBezTo>
                              <a:pt x="79" y="0"/>
                              <a:pt x="79" y="0"/>
                              <a:pt x="79" y="0"/>
                            </a:cubicBezTo>
                            <a:cubicBezTo>
                              <a:pt x="81" y="0"/>
                              <a:pt x="82" y="1"/>
                              <a:pt x="82" y="3"/>
                            </a:cubicBezTo>
                            <a:cubicBezTo>
                              <a:pt x="82" y="5"/>
                              <a:pt x="81" y="6"/>
                              <a:pt x="7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cxnSp>
                  <p:nvCxnSpPr>
                    <p:cNvPr id="647" name="Straight Arrow Connector 646">
                      <a:extLst>
                        <a:ext uri="{FF2B5EF4-FFF2-40B4-BE49-F238E27FC236}">
                          <a16:creationId xmlns:a16="http://schemas.microsoft.com/office/drawing/2014/main" id="{3E48E626-B21E-4785-ADA8-E91FEC2A76CF}"/>
                        </a:ext>
                      </a:extLst>
                    </p:cNvPr>
                    <p:cNvCxnSpPr/>
                    <p:nvPr/>
                  </p:nvCxnSpPr>
                  <p:spPr>
                    <a:xfrm>
                      <a:off x="7920990" y="2232169"/>
                      <a:ext cx="384558" cy="0"/>
                    </a:xfrm>
                    <a:prstGeom prst="straightConnector1">
                      <a:avLst/>
                    </a:prstGeom>
                    <a:noFill/>
                    <a:ln w="19050" cap="flat" cmpd="sng" algn="ctr">
                      <a:solidFill>
                        <a:sysClr val="window" lastClr="FFFFFF"/>
                      </a:solidFill>
                      <a:prstDash val="solid"/>
                      <a:miter lim="800000"/>
                      <a:tailEnd type="triangle"/>
                    </a:ln>
                    <a:effectLst/>
                  </p:spPr>
                </p:cxnSp>
                <p:cxnSp>
                  <p:nvCxnSpPr>
                    <p:cNvPr id="648" name="Straight Arrow Connector 647">
                      <a:extLst>
                        <a:ext uri="{FF2B5EF4-FFF2-40B4-BE49-F238E27FC236}">
                          <a16:creationId xmlns:a16="http://schemas.microsoft.com/office/drawing/2014/main" id="{B40537B0-7815-46B7-B945-2F41083A4819}"/>
                        </a:ext>
                      </a:extLst>
                    </p:cNvPr>
                    <p:cNvCxnSpPr/>
                    <p:nvPr/>
                  </p:nvCxnSpPr>
                  <p:spPr>
                    <a:xfrm>
                      <a:off x="8782425" y="2232169"/>
                      <a:ext cx="384558" cy="0"/>
                    </a:xfrm>
                    <a:prstGeom prst="straightConnector1">
                      <a:avLst/>
                    </a:prstGeom>
                    <a:noFill/>
                    <a:ln w="19050" cap="flat" cmpd="sng" algn="ctr">
                      <a:solidFill>
                        <a:sysClr val="window" lastClr="FFFFFF"/>
                      </a:solidFill>
                      <a:prstDash val="solid"/>
                      <a:miter lim="800000"/>
                      <a:tailEnd type="triangle"/>
                    </a:ln>
                    <a:effectLst/>
                  </p:spPr>
                </p:cxnSp>
              </p:grpSp>
              <p:cxnSp>
                <p:nvCxnSpPr>
                  <p:cNvPr id="643" name="Straight Connector 642">
                    <a:extLst>
                      <a:ext uri="{FF2B5EF4-FFF2-40B4-BE49-F238E27FC236}">
                        <a16:creationId xmlns:a16="http://schemas.microsoft.com/office/drawing/2014/main" id="{8B143B2E-13A0-4017-A496-8BDD67F28D00}"/>
                      </a:ext>
                    </a:extLst>
                  </p:cNvPr>
                  <p:cNvCxnSpPr>
                    <a:endCxn id="640" idx="0"/>
                  </p:cNvCxnSpPr>
                  <p:nvPr/>
                </p:nvCxnSpPr>
                <p:spPr>
                  <a:xfrm flipH="1">
                    <a:off x="9897245" y="3049534"/>
                    <a:ext cx="0" cy="164276"/>
                  </a:xfrm>
                  <a:prstGeom prst="line">
                    <a:avLst/>
                  </a:prstGeom>
                  <a:noFill/>
                  <a:ln w="28575" cap="flat" cmpd="sng" algn="ctr">
                    <a:solidFill>
                      <a:sysClr val="windowText" lastClr="000000">
                        <a:lumMod val="85000"/>
                        <a:lumOff val="15000"/>
                      </a:sysClr>
                    </a:solidFill>
                    <a:prstDash val="sysDot"/>
                    <a:miter lim="800000"/>
                  </a:ln>
                  <a:effectLst/>
                </p:spPr>
              </p:cxnSp>
            </p:grpSp>
          </p:grpSp>
          <p:grpSp>
            <p:nvGrpSpPr>
              <p:cNvPr id="681" name="Group 680">
                <a:extLst>
                  <a:ext uri="{FF2B5EF4-FFF2-40B4-BE49-F238E27FC236}">
                    <a16:creationId xmlns:a16="http://schemas.microsoft.com/office/drawing/2014/main" id="{1CDDA59F-3257-474B-9107-A0A0046B69D3}"/>
                  </a:ext>
                </a:extLst>
              </p:cNvPr>
              <p:cNvGrpSpPr/>
              <p:nvPr/>
            </p:nvGrpSpPr>
            <p:grpSpPr>
              <a:xfrm>
                <a:off x="1382310" y="1865542"/>
                <a:ext cx="1130406" cy="1058502"/>
                <a:chOff x="532660" y="1970841"/>
                <a:chExt cx="932156" cy="1058502"/>
              </a:xfrm>
            </p:grpSpPr>
            <p:sp>
              <p:nvSpPr>
                <p:cNvPr id="682" name="Rectangle 681">
                  <a:extLst>
                    <a:ext uri="{FF2B5EF4-FFF2-40B4-BE49-F238E27FC236}">
                      <a16:creationId xmlns:a16="http://schemas.microsoft.com/office/drawing/2014/main" id="{29E52291-3207-4E79-89C1-BCC066CD03C4}"/>
                    </a:ext>
                  </a:extLst>
                </p:cNvPr>
                <p:cNvSpPr/>
                <p:nvPr/>
              </p:nvSpPr>
              <p:spPr>
                <a:xfrm>
                  <a:off x="610636" y="1970841"/>
                  <a:ext cx="776204" cy="1049784"/>
                </a:xfrm>
                <a:prstGeom prst="rect">
                  <a:avLst/>
                </a:prstGeom>
                <a:solidFill>
                  <a:srgbClr val="0080B7"/>
                </a:solidFill>
                <a:ln w="9525" cap="flat" cmpd="sng" algn="ctr">
                  <a:solidFill>
                    <a:srgbClr val="0080B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Segoe UI Semibold"/>
                    <a:ea typeface="+mn-ea"/>
                    <a:cs typeface="+mn-cs"/>
                  </a:endParaRPr>
                </a:p>
              </p:txBody>
            </p:sp>
            <p:sp>
              <p:nvSpPr>
                <p:cNvPr id="683" name="Rectangle 682">
                  <a:extLst>
                    <a:ext uri="{FF2B5EF4-FFF2-40B4-BE49-F238E27FC236}">
                      <a16:creationId xmlns:a16="http://schemas.microsoft.com/office/drawing/2014/main" id="{4D9E43A8-BE50-407B-A0D6-2989D53DDBBE}"/>
                    </a:ext>
                  </a:extLst>
                </p:cNvPr>
                <p:cNvSpPr/>
                <p:nvPr/>
              </p:nvSpPr>
              <p:spPr>
                <a:xfrm>
                  <a:off x="532660" y="2306268"/>
                  <a:ext cx="932156" cy="55399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Migration Readiness Assessment</a:t>
                  </a:r>
                </a:p>
              </p:txBody>
            </p:sp>
            <p:sp>
              <p:nvSpPr>
                <p:cNvPr id="684" name="Rectangle 683">
                  <a:extLst>
                    <a:ext uri="{FF2B5EF4-FFF2-40B4-BE49-F238E27FC236}">
                      <a16:creationId xmlns:a16="http://schemas.microsoft.com/office/drawing/2014/main" id="{75F82006-58AD-4C7A-AE33-AB684C3FDAE2}"/>
                    </a:ext>
                  </a:extLst>
                </p:cNvPr>
                <p:cNvSpPr/>
                <p:nvPr/>
              </p:nvSpPr>
              <p:spPr>
                <a:xfrm>
                  <a:off x="730207" y="2783122"/>
                  <a:ext cx="537062"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white"/>
                      </a:solidFill>
                      <a:effectLst/>
                      <a:uLnTx/>
                      <a:uFillTx/>
                      <a:latin typeface="Segoe UI"/>
                      <a:ea typeface="+mn-ea"/>
                      <a:cs typeface="+mn-cs"/>
                    </a:rPr>
                    <a:t>(MRA)</a:t>
                  </a:r>
                </a:p>
              </p:txBody>
            </p:sp>
            <p:grpSp>
              <p:nvGrpSpPr>
                <p:cNvPr id="685" name="Group 684">
                  <a:extLst>
                    <a:ext uri="{FF2B5EF4-FFF2-40B4-BE49-F238E27FC236}">
                      <a16:creationId xmlns:a16="http://schemas.microsoft.com/office/drawing/2014/main" id="{7FBFB0BA-54A9-4B2D-9B8A-179FD28D8D6A}"/>
                    </a:ext>
                  </a:extLst>
                </p:cNvPr>
                <p:cNvGrpSpPr/>
                <p:nvPr/>
              </p:nvGrpSpPr>
              <p:grpSpPr>
                <a:xfrm>
                  <a:off x="806232" y="2011554"/>
                  <a:ext cx="388854" cy="367464"/>
                  <a:chOff x="6337300" y="3509963"/>
                  <a:chExt cx="808038" cy="763588"/>
                </a:xfrm>
                <a:solidFill>
                  <a:sysClr val="window" lastClr="FFFFFF"/>
                </a:solidFill>
              </p:grpSpPr>
              <p:sp>
                <p:nvSpPr>
                  <p:cNvPr id="686" name="Freeform 452">
                    <a:extLst>
                      <a:ext uri="{FF2B5EF4-FFF2-40B4-BE49-F238E27FC236}">
                        <a16:creationId xmlns:a16="http://schemas.microsoft.com/office/drawing/2014/main" id="{D41B0C88-5C39-481C-9979-0C36C4C3D974}"/>
                      </a:ext>
                    </a:extLst>
                  </p:cNvPr>
                  <p:cNvSpPr>
                    <a:spLocks/>
                  </p:cNvSpPr>
                  <p:nvPr/>
                </p:nvSpPr>
                <p:spPr bwMode="auto">
                  <a:xfrm>
                    <a:off x="6773863" y="3736976"/>
                    <a:ext cx="158750" cy="206375"/>
                  </a:xfrm>
                  <a:custGeom>
                    <a:avLst/>
                    <a:gdLst>
                      <a:gd name="T0" fmla="*/ 4 w 58"/>
                      <a:gd name="T1" fmla="*/ 76 h 76"/>
                      <a:gd name="T2" fmla="*/ 2 w 58"/>
                      <a:gd name="T3" fmla="*/ 75 h 76"/>
                      <a:gd name="T4" fmla="*/ 1 w 58"/>
                      <a:gd name="T5" fmla="*/ 70 h 76"/>
                      <a:gd name="T6" fmla="*/ 50 w 58"/>
                      <a:gd name="T7" fmla="*/ 2 h 76"/>
                      <a:gd name="T8" fmla="*/ 56 w 58"/>
                      <a:gd name="T9" fmla="*/ 1 h 76"/>
                      <a:gd name="T10" fmla="*/ 56 w 58"/>
                      <a:gd name="T11" fmla="*/ 7 h 76"/>
                      <a:gd name="T12" fmla="*/ 7 w 58"/>
                      <a:gd name="T13" fmla="*/ 74 h 76"/>
                      <a:gd name="T14" fmla="*/ 4 w 58"/>
                      <a:gd name="T15" fmla="*/ 76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76">
                        <a:moveTo>
                          <a:pt x="4" y="76"/>
                        </a:moveTo>
                        <a:cubicBezTo>
                          <a:pt x="3" y="76"/>
                          <a:pt x="2" y="76"/>
                          <a:pt x="2" y="75"/>
                        </a:cubicBezTo>
                        <a:cubicBezTo>
                          <a:pt x="0" y="74"/>
                          <a:pt x="0" y="71"/>
                          <a:pt x="1" y="70"/>
                        </a:cubicBezTo>
                        <a:cubicBezTo>
                          <a:pt x="50" y="2"/>
                          <a:pt x="50" y="2"/>
                          <a:pt x="50" y="2"/>
                        </a:cubicBezTo>
                        <a:cubicBezTo>
                          <a:pt x="51" y="0"/>
                          <a:pt x="54" y="0"/>
                          <a:pt x="56" y="1"/>
                        </a:cubicBezTo>
                        <a:cubicBezTo>
                          <a:pt x="57" y="2"/>
                          <a:pt x="58" y="5"/>
                          <a:pt x="56" y="7"/>
                        </a:cubicBezTo>
                        <a:cubicBezTo>
                          <a:pt x="7" y="74"/>
                          <a:pt x="7" y="74"/>
                          <a:pt x="7" y="74"/>
                        </a:cubicBezTo>
                        <a:cubicBezTo>
                          <a:pt x="6" y="75"/>
                          <a:pt x="5" y="76"/>
                          <a:pt x="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7" name="Freeform 453">
                    <a:extLst>
                      <a:ext uri="{FF2B5EF4-FFF2-40B4-BE49-F238E27FC236}">
                        <a16:creationId xmlns:a16="http://schemas.microsoft.com/office/drawing/2014/main" id="{51AD68DD-900B-4BC2-A173-972E72E4C156}"/>
                      </a:ext>
                    </a:extLst>
                  </p:cNvPr>
                  <p:cNvSpPr>
                    <a:spLocks/>
                  </p:cNvSpPr>
                  <p:nvPr/>
                </p:nvSpPr>
                <p:spPr bwMode="auto">
                  <a:xfrm>
                    <a:off x="6615113" y="3863976"/>
                    <a:ext cx="136525" cy="85725"/>
                  </a:xfrm>
                  <a:custGeom>
                    <a:avLst/>
                    <a:gdLst>
                      <a:gd name="T0" fmla="*/ 45 w 50"/>
                      <a:gd name="T1" fmla="*/ 31 h 31"/>
                      <a:gd name="T2" fmla="*/ 43 w 50"/>
                      <a:gd name="T3" fmla="*/ 31 h 31"/>
                      <a:gd name="T4" fmla="*/ 3 w 50"/>
                      <a:gd name="T5" fmla="*/ 9 h 31"/>
                      <a:gd name="T6" fmla="*/ 2 w 50"/>
                      <a:gd name="T7" fmla="*/ 3 h 31"/>
                      <a:gd name="T8" fmla="*/ 7 w 50"/>
                      <a:gd name="T9" fmla="*/ 2 h 31"/>
                      <a:gd name="T10" fmla="*/ 47 w 50"/>
                      <a:gd name="T11" fmla="*/ 24 h 31"/>
                      <a:gd name="T12" fmla="*/ 49 w 50"/>
                      <a:gd name="T13" fmla="*/ 29 h 31"/>
                      <a:gd name="T14" fmla="*/ 45 w 50"/>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31">
                        <a:moveTo>
                          <a:pt x="45" y="31"/>
                        </a:moveTo>
                        <a:cubicBezTo>
                          <a:pt x="45" y="31"/>
                          <a:pt x="44" y="31"/>
                          <a:pt x="43" y="31"/>
                        </a:cubicBezTo>
                        <a:cubicBezTo>
                          <a:pt x="3" y="9"/>
                          <a:pt x="3" y="9"/>
                          <a:pt x="3" y="9"/>
                        </a:cubicBezTo>
                        <a:cubicBezTo>
                          <a:pt x="1" y="7"/>
                          <a:pt x="0" y="5"/>
                          <a:pt x="2" y="3"/>
                        </a:cubicBezTo>
                        <a:cubicBezTo>
                          <a:pt x="3" y="1"/>
                          <a:pt x="5" y="0"/>
                          <a:pt x="7" y="2"/>
                        </a:cubicBezTo>
                        <a:cubicBezTo>
                          <a:pt x="47" y="24"/>
                          <a:pt x="47" y="24"/>
                          <a:pt x="47" y="24"/>
                        </a:cubicBezTo>
                        <a:cubicBezTo>
                          <a:pt x="49" y="25"/>
                          <a:pt x="50" y="27"/>
                          <a:pt x="49" y="29"/>
                        </a:cubicBezTo>
                        <a:cubicBezTo>
                          <a:pt x="48" y="31"/>
                          <a:pt x="47" y="31"/>
                          <a:pt x="4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8" name="Freeform 454">
                    <a:extLst>
                      <a:ext uri="{FF2B5EF4-FFF2-40B4-BE49-F238E27FC236}">
                        <a16:creationId xmlns:a16="http://schemas.microsoft.com/office/drawing/2014/main" id="{D2B83361-98AF-4AC4-A7E9-ADB8912D8EC1}"/>
                      </a:ext>
                    </a:extLst>
                  </p:cNvPr>
                  <p:cNvSpPr>
                    <a:spLocks/>
                  </p:cNvSpPr>
                  <p:nvPr/>
                </p:nvSpPr>
                <p:spPr bwMode="auto">
                  <a:xfrm>
                    <a:off x="6450013" y="3881438"/>
                    <a:ext cx="144463" cy="157163"/>
                  </a:xfrm>
                  <a:custGeom>
                    <a:avLst/>
                    <a:gdLst>
                      <a:gd name="T0" fmla="*/ 5 w 53"/>
                      <a:gd name="T1" fmla="*/ 58 h 58"/>
                      <a:gd name="T2" fmla="*/ 2 w 53"/>
                      <a:gd name="T3" fmla="*/ 57 h 58"/>
                      <a:gd name="T4" fmla="*/ 2 w 53"/>
                      <a:gd name="T5" fmla="*/ 51 h 58"/>
                      <a:gd name="T6" fmla="*/ 46 w 53"/>
                      <a:gd name="T7" fmla="*/ 1 h 58"/>
                      <a:gd name="T8" fmla="*/ 52 w 53"/>
                      <a:gd name="T9" fmla="*/ 1 h 58"/>
                      <a:gd name="T10" fmla="*/ 52 w 53"/>
                      <a:gd name="T11" fmla="*/ 7 h 58"/>
                      <a:gd name="T12" fmla="*/ 7 w 53"/>
                      <a:gd name="T13" fmla="*/ 57 h 58"/>
                      <a:gd name="T14" fmla="*/ 5 w 53"/>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58">
                        <a:moveTo>
                          <a:pt x="5" y="58"/>
                        </a:moveTo>
                        <a:cubicBezTo>
                          <a:pt x="4" y="58"/>
                          <a:pt x="3" y="58"/>
                          <a:pt x="2" y="57"/>
                        </a:cubicBezTo>
                        <a:cubicBezTo>
                          <a:pt x="0" y="56"/>
                          <a:pt x="0" y="53"/>
                          <a:pt x="2" y="51"/>
                        </a:cubicBezTo>
                        <a:cubicBezTo>
                          <a:pt x="46" y="1"/>
                          <a:pt x="46" y="1"/>
                          <a:pt x="46" y="1"/>
                        </a:cubicBezTo>
                        <a:cubicBezTo>
                          <a:pt x="47" y="0"/>
                          <a:pt x="50" y="0"/>
                          <a:pt x="52" y="1"/>
                        </a:cubicBezTo>
                        <a:cubicBezTo>
                          <a:pt x="53" y="2"/>
                          <a:pt x="53" y="5"/>
                          <a:pt x="52" y="7"/>
                        </a:cubicBezTo>
                        <a:cubicBezTo>
                          <a:pt x="7" y="57"/>
                          <a:pt x="7" y="57"/>
                          <a:pt x="7" y="57"/>
                        </a:cubicBezTo>
                        <a:cubicBezTo>
                          <a:pt x="7" y="58"/>
                          <a:pt x="6" y="58"/>
                          <a:pt x="5"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89" name="Freeform 455">
                    <a:extLst>
                      <a:ext uri="{FF2B5EF4-FFF2-40B4-BE49-F238E27FC236}">
                        <a16:creationId xmlns:a16="http://schemas.microsoft.com/office/drawing/2014/main" id="{85DA1CC8-022A-4EE8-9EC4-A189C1790C61}"/>
                      </a:ext>
                    </a:extLst>
                  </p:cNvPr>
                  <p:cNvSpPr>
                    <a:spLocks noEditPoints="1"/>
                  </p:cNvSpPr>
                  <p:nvPr/>
                </p:nvSpPr>
                <p:spPr bwMode="auto">
                  <a:xfrm>
                    <a:off x="6402388" y="401161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0" name="Freeform 456">
                    <a:extLst>
                      <a:ext uri="{FF2B5EF4-FFF2-40B4-BE49-F238E27FC236}">
                        <a16:creationId xmlns:a16="http://schemas.microsoft.com/office/drawing/2014/main" id="{42369C2E-0B1A-4B22-A484-50FA1143A682}"/>
                      </a:ext>
                    </a:extLst>
                  </p:cNvPr>
                  <p:cNvSpPr>
                    <a:spLocks noEditPoints="1"/>
                  </p:cNvSpPr>
                  <p:nvPr/>
                </p:nvSpPr>
                <p:spPr bwMode="auto">
                  <a:xfrm>
                    <a:off x="6902450" y="36877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1" y="0"/>
                          <a:pt x="28" y="6"/>
                          <a:pt x="28" y="14"/>
                        </a:cubicBezTo>
                        <a:cubicBezTo>
                          <a:pt x="28" y="22"/>
                          <a:pt x="21" y="28"/>
                          <a:pt x="14" y="28"/>
                        </a:cubicBezTo>
                        <a:close/>
                        <a:moveTo>
                          <a:pt x="14" y="8"/>
                        </a:moveTo>
                        <a:cubicBezTo>
                          <a:pt x="10" y="8"/>
                          <a:pt x="8" y="11"/>
                          <a:pt x="8" y="14"/>
                        </a:cubicBezTo>
                        <a:cubicBezTo>
                          <a:pt x="8" y="17"/>
                          <a:pt x="10"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1" name="Freeform 457">
                    <a:extLst>
                      <a:ext uri="{FF2B5EF4-FFF2-40B4-BE49-F238E27FC236}">
                        <a16:creationId xmlns:a16="http://schemas.microsoft.com/office/drawing/2014/main" id="{3856782F-B53E-41A5-8FF2-99DA84FE7563}"/>
                      </a:ext>
                    </a:extLst>
                  </p:cNvPr>
                  <p:cNvSpPr>
                    <a:spLocks noEditPoints="1"/>
                  </p:cNvSpPr>
                  <p:nvPr/>
                </p:nvSpPr>
                <p:spPr bwMode="auto">
                  <a:xfrm>
                    <a:off x="6561138" y="3832226"/>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8"/>
                        </a:moveTo>
                        <a:cubicBezTo>
                          <a:pt x="11" y="8"/>
                          <a:pt x="8" y="11"/>
                          <a:pt x="8" y="14"/>
                        </a:cubicBezTo>
                        <a:cubicBezTo>
                          <a:pt x="8" y="17"/>
                          <a:pt x="11" y="20"/>
                          <a:pt x="14" y="20"/>
                        </a:cubicBezTo>
                        <a:cubicBezTo>
                          <a:pt x="17" y="20"/>
                          <a:pt x="20" y="17"/>
                          <a:pt x="20" y="14"/>
                        </a:cubicBezTo>
                        <a:cubicBezTo>
                          <a:pt x="20" y="11"/>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2" name="Freeform 458">
                    <a:extLst>
                      <a:ext uri="{FF2B5EF4-FFF2-40B4-BE49-F238E27FC236}">
                        <a16:creationId xmlns:a16="http://schemas.microsoft.com/office/drawing/2014/main" id="{9D3B045A-1127-4E0A-B7B2-6D6081EE2B5E}"/>
                      </a:ext>
                    </a:extLst>
                  </p:cNvPr>
                  <p:cNvSpPr>
                    <a:spLocks noEditPoints="1"/>
                  </p:cNvSpPr>
                  <p:nvPr/>
                </p:nvSpPr>
                <p:spPr bwMode="auto">
                  <a:xfrm>
                    <a:off x="6724650" y="3916363"/>
                    <a:ext cx="76200" cy="76200"/>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8 h 28"/>
                      <a:gd name="T12" fmla="*/ 8 w 28"/>
                      <a:gd name="T13" fmla="*/ 14 h 28"/>
                      <a:gd name="T14" fmla="*/ 14 w 28"/>
                      <a:gd name="T15" fmla="*/ 20 h 28"/>
                      <a:gd name="T16" fmla="*/ 20 w 28"/>
                      <a:gd name="T17" fmla="*/ 14 h 28"/>
                      <a:gd name="T18" fmla="*/ 14 w 28"/>
                      <a:gd name="T19"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1"/>
                          <a:pt x="0" y="14"/>
                        </a:cubicBezTo>
                        <a:cubicBezTo>
                          <a:pt x="0" y="6"/>
                          <a:pt x="6" y="0"/>
                          <a:pt x="14" y="0"/>
                        </a:cubicBezTo>
                        <a:cubicBezTo>
                          <a:pt x="22" y="0"/>
                          <a:pt x="28" y="6"/>
                          <a:pt x="28" y="14"/>
                        </a:cubicBezTo>
                        <a:cubicBezTo>
                          <a:pt x="28" y="21"/>
                          <a:pt x="22" y="28"/>
                          <a:pt x="14" y="28"/>
                        </a:cubicBezTo>
                        <a:close/>
                        <a:moveTo>
                          <a:pt x="14" y="8"/>
                        </a:moveTo>
                        <a:cubicBezTo>
                          <a:pt x="11" y="8"/>
                          <a:pt x="8" y="10"/>
                          <a:pt x="8" y="14"/>
                        </a:cubicBezTo>
                        <a:cubicBezTo>
                          <a:pt x="8" y="17"/>
                          <a:pt x="11" y="20"/>
                          <a:pt x="14" y="20"/>
                        </a:cubicBezTo>
                        <a:cubicBezTo>
                          <a:pt x="17" y="20"/>
                          <a:pt x="20" y="17"/>
                          <a:pt x="20" y="14"/>
                        </a:cubicBezTo>
                        <a:cubicBezTo>
                          <a:pt x="20" y="10"/>
                          <a:pt x="17" y="8"/>
                          <a:pt x="1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3" name="Freeform 459">
                    <a:extLst>
                      <a:ext uri="{FF2B5EF4-FFF2-40B4-BE49-F238E27FC236}">
                        <a16:creationId xmlns:a16="http://schemas.microsoft.com/office/drawing/2014/main" id="{3328FAEA-A20F-4FDF-A284-7D51B0FA79E6}"/>
                      </a:ext>
                    </a:extLst>
                  </p:cNvPr>
                  <p:cNvSpPr>
                    <a:spLocks noEditPoints="1"/>
                  </p:cNvSpPr>
                  <p:nvPr/>
                </p:nvSpPr>
                <p:spPr bwMode="auto">
                  <a:xfrm>
                    <a:off x="6470650" y="3665538"/>
                    <a:ext cx="452438" cy="433388"/>
                  </a:xfrm>
                  <a:custGeom>
                    <a:avLst/>
                    <a:gdLst>
                      <a:gd name="T0" fmla="*/ 83 w 166"/>
                      <a:gd name="T1" fmla="*/ 159 h 159"/>
                      <a:gd name="T2" fmla="*/ 29 w 166"/>
                      <a:gd name="T3" fmla="*/ 137 h 159"/>
                      <a:gd name="T4" fmla="*/ 29 w 166"/>
                      <a:gd name="T5" fmla="*/ 137 h 159"/>
                      <a:gd name="T6" fmla="*/ 29 w 166"/>
                      <a:gd name="T7" fmla="*/ 29 h 159"/>
                      <a:gd name="T8" fmla="*/ 137 w 166"/>
                      <a:gd name="T9" fmla="*/ 29 h 159"/>
                      <a:gd name="T10" fmla="*/ 137 w 166"/>
                      <a:gd name="T11" fmla="*/ 137 h 159"/>
                      <a:gd name="T12" fmla="*/ 83 w 166"/>
                      <a:gd name="T13" fmla="*/ 159 h 159"/>
                      <a:gd name="T14" fmla="*/ 35 w 166"/>
                      <a:gd name="T15" fmla="*/ 131 h 159"/>
                      <a:gd name="T16" fmla="*/ 131 w 166"/>
                      <a:gd name="T17" fmla="*/ 131 h 159"/>
                      <a:gd name="T18" fmla="*/ 131 w 166"/>
                      <a:gd name="T19" fmla="*/ 35 h 159"/>
                      <a:gd name="T20" fmla="*/ 35 w 166"/>
                      <a:gd name="T21" fmla="*/ 35 h 159"/>
                      <a:gd name="T22" fmla="*/ 35 w 166"/>
                      <a:gd name="T23" fmla="*/ 13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6" h="159">
                        <a:moveTo>
                          <a:pt x="83" y="159"/>
                        </a:moveTo>
                        <a:cubicBezTo>
                          <a:pt x="64" y="159"/>
                          <a:pt x="44" y="152"/>
                          <a:pt x="29" y="137"/>
                        </a:cubicBezTo>
                        <a:cubicBezTo>
                          <a:pt x="29" y="137"/>
                          <a:pt x="29" y="137"/>
                          <a:pt x="29" y="137"/>
                        </a:cubicBezTo>
                        <a:cubicBezTo>
                          <a:pt x="0" y="107"/>
                          <a:pt x="0" y="59"/>
                          <a:pt x="29" y="29"/>
                        </a:cubicBezTo>
                        <a:cubicBezTo>
                          <a:pt x="59" y="0"/>
                          <a:pt x="107" y="0"/>
                          <a:pt x="137" y="29"/>
                        </a:cubicBezTo>
                        <a:cubicBezTo>
                          <a:pt x="166" y="59"/>
                          <a:pt x="166" y="107"/>
                          <a:pt x="137" y="137"/>
                        </a:cubicBezTo>
                        <a:cubicBezTo>
                          <a:pt x="122" y="152"/>
                          <a:pt x="102" y="159"/>
                          <a:pt x="83" y="159"/>
                        </a:cubicBezTo>
                        <a:close/>
                        <a:moveTo>
                          <a:pt x="35" y="131"/>
                        </a:moveTo>
                        <a:cubicBezTo>
                          <a:pt x="61" y="158"/>
                          <a:pt x="105" y="158"/>
                          <a:pt x="131" y="131"/>
                        </a:cubicBezTo>
                        <a:cubicBezTo>
                          <a:pt x="158" y="105"/>
                          <a:pt x="158" y="61"/>
                          <a:pt x="131" y="35"/>
                        </a:cubicBezTo>
                        <a:cubicBezTo>
                          <a:pt x="105" y="8"/>
                          <a:pt x="61" y="8"/>
                          <a:pt x="35" y="35"/>
                        </a:cubicBezTo>
                        <a:cubicBezTo>
                          <a:pt x="8" y="61"/>
                          <a:pt x="8" y="105"/>
                          <a:pt x="35" y="1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4" name="Freeform 460">
                    <a:extLst>
                      <a:ext uri="{FF2B5EF4-FFF2-40B4-BE49-F238E27FC236}">
                        <a16:creationId xmlns:a16="http://schemas.microsoft.com/office/drawing/2014/main" id="{4A9AAA34-39AD-4000-A5A5-C04AF49DC092}"/>
                      </a:ext>
                    </a:extLst>
                  </p:cNvPr>
                  <p:cNvSpPr>
                    <a:spLocks noEditPoints="1"/>
                  </p:cNvSpPr>
                  <p:nvPr/>
                </p:nvSpPr>
                <p:spPr bwMode="auto">
                  <a:xfrm>
                    <a:off x="6875463" y="4068763"/>
                    <a:ext cx="209550" cy="204788"/>
                  </a:xfrm>
                  <a:custGeom>
                    <a:avLst/>
                    <a:gdLst>
                      <a:gd name="T0" fmla="*/ 55 w 77"/>
                      <a:gd name="T1" fmla="*/ 75 h 75"/>
                      <a:gd name="T2" fmla="*/ 41 w 77"/>
                      <a:gd name="T3" fmla="*/ 70 h 75"/>
                      <a:gd name="T4" fmla="*/ 41 w 77"/>
                      <a:gd name="T5" fmla="*/ 70 h 75"/>
                      <a:gd name="T6" fmla="*/ 2 w 77"/>
                      <a:gd name="T7" fmla="*/ 30 h 75"/>
                      <a:gd name="T8" fmla="*/ 2 w 77"/>
                      <a:gd name="T9" fmla="*/ 24 h 75"/>
                      <a:gd name="T10" fmla="*/ 24 w 77"/>
                      <a:gd name="T11" fmla="*/ 2 h 75"/>
                      <a:gd name="T12" fmla="*/ 30 w 77"/>
                      <a:gd name="T13" fmla="*/ 2 h 75"/>
                      <a:gd name="T14" fmla="*/ 70 w 77"/>
                      <a:gd name="T15" fmla="*/ 41 h 75"/>
                      <a:gd name="T16" fmla="*/ 70 w 77"/>
                      <a:gd name="T17" fmla="*/ 70 h 75"/>
                      <a:gd name="T18" fmla="*/ 55 w 77"/>
                      <a:gd name="T19" fmla="*/ 75 h 75"/>
                      <a:gd name="T20" fmla="*/ 47 w 77"/>
                      <a:gd name="T21" fmla="*/ 64 h 75"/>
                      <a:gd name="T22" fmla="*/ 64 w 77"/>
                      <a:gd name="T23" fmla="*/ 64 h 75"/>
                      <a:gd name="T24" fmla="*/ 64 w 77"/>
                      <a:gd name="T25" fmla="*/ 47 h 75"/>
                      <a:gd name="T26" fmla="*/ 27 w 77"/>
                      <a:gd name="T27" fmla="*/ 10 h 75"/>
                      <a:gd name="T28" fmla="*/ 10 w 77"/>
                      <a:gd name="T29" fmla="*/ 27 h 75"/>
                      <a:gd name="T30" fmla="*/ 47 w 77"/>
                      <a:gd name="T31" fmla="*/ 6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7" h="75">
                        <a:moveTo>
                          <a:pt x="55" y="75"/>
                        </a:moveTo>
                        <a:cubicBezTo>
                          <a:pt x="50" y="75"/>
                          <a:pt x="45" y="74"/>
                          <a:pt x="41" y="70"/>
                        </a:cubicBezTo>
                        <a:cubicBezTo>
                          <a:pt x="41" y="70"/>
                          <a:pt x="41" y="70"/>
                          <a:pt x="41" y="70"/>
                        </a:cubicBezTo>
                        <a:cubicBezTo>
                          <a:pt x="2" y="30"/>
                          <a:pt x="2" y="30"/>
                          <a:pt x="2" y="30"/>
                        </a:cubicBezTo>
                        <a:cubicBezTo>
                          <a:pt x="0" y="28"/>
                          <a:pt x="0" y="26"/>
                          <a:pt x="2" y="24"/>
                        </a:cubicBezTo>
                        <a:cubicBezTo>
                          <a:pt x="24" y="2"/>
                          <a:pt x="24" y="2"/>
                          <a:pt x="24" y="2"/>
                        </a:cubicBezTo>
                        <a:cubicBezTo>
                          <a:pt x="26" y="0"/>
                          <a:pt x="28" y="0"/>
                          <a:pt x="30" y="2"/>
                        </a:cubicBezTo>
                        <a:cubicBezTo>
                          <a:pt x="70" y="41"/>
                          <a:pt x="70" y="41"/>
                          <a:pt x="70" y="41"/>
                        </a:cubicBezTo>
                        <a:cubicBezTo>
                          <a:pt x="77" y="49"/>
                          <a:pt x="77" y="62"/>
                          <a:pt x="70" y="70"/>
                        </a:cubicBezTo>
                        <a:cubicBezTo>
                          <a:pt x="66" y="74"/>
                          <a:pt x="61" y="75"/>
                          <a:pt x="55" y="75"/>
                        </a:cubicBezTo>
                        <a:close/>
                        <a:moveTo>
                          <a:pt x="47" y="64"/>
                        </a:moveTo>
                        <a:cubicBezTo>
                          <a:pt x="52" y="69"/>
                          <a:pt x="59" y="69"/>
                          <a:pt x="64" y="64"/>
                        </a:cubicBezTo>
                        <a:cubicBezTo>
                          <a:pt x="69" y="59"/>
                          <a:pt x="69" y="52"/>
                          <a:pt x="64" y="47"/>
                        </a:cubicBezTo>
                        <a:cubicBezTo>
                          <a:pt x="27" y="10"/>
                          <a:pt x="27" y="10"/>
                          <a:pt x="27" y="10"/>
                        </a:cubicBezTo>
                        <a:cubicBezTo>
                          <a:pt x="10" y="27"/>
                          <a:pt x="10" y="27"/>
                          <a:pt x="10" y="27"/>
                        </a:cubicBezTo>
                        <a:lnTo>
                          <a:pt x="47"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5" name="Freeform 461">
                    <a:extLst>
                      <a:ext uri="{FF2B5EF4-FFF2-40B4-BE49-F238E27FC236}">
                        <a16:creationId xmlns:a16="http://schemas.microsoft.com/office/drawing/2014/main" id="{69A12299-041F-4747-A9A7-0FE6F9190BDB}"/>
                      </a:ext>
                    </a:extLst>
                  </p:cNvPr>
                  <p:cNvSpPr>
                    <a:spLocks/>
                  </p:cNvSpPr>
                  <p:nvPr/>
                </p:nvSpPr>
                <p:spPr bwMode="auto">
                  <a:xfrm>
                    <a:off x="6808788" y="4003676"/>
                    <a:ext cx="139700" cy="138113"/>
                  </a:xfrm>
                  <a:custGeom>
                    <a:avLst/>
                    <a:gdLst>
                      <a:gd name="T0" fmla="*/ 59 w 88"/>
                      <a:gd name="T1" fmla="*/ 87 h 87"/>
                      <a:gd name="T2" fmla="*/ 0 w 88"/>
                      <a:gd name="T3" fmla="*/ 29 h 87"/>
                      <a:gd name="T4" fmla="*/ 11 w 88"/>
                      <a:gd name="T5" fmla="*/ 20 h 87"/>
                      <a:gd name="T6" fmla="*/ 59 w 88"/>
                      <a:gd name="T7" fmla="*/ 68 h 87"/>
                      <a:gd name="T8" fmla="*/ 69 w 88"/>
                      <a:gd name="T9" fmla="*/ 58 h 87"/>
                      <a:gd name="T10" fmla="*/ 21 w 88"/>
                      <a:gd name="T11" fmla="*/ 10 h 87"/>
                      <a:gd name="T12" fmla="*/ 30 w 88"/>
                      <a:gd name="T13" fmla="*/ 0 h 87"/>
                      <a:gd name="T14" fmla="*/ 88 w 88"/>
                      <a:gd name="T15" fmla="*/ 58 h 87"/>
                      <a:gd name="T16" fmla="*/ 59 w 88"/>
                      <a:gd name="T1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87">
                        <a:moveTo>
                          <a:pt x="59" y="87"/>
                        </a:moveTo>
                        <a:lnTo>
                          <a:pt x="0" y="29"/>
                        </a:lnTo>
                        <a:lnTo>
                          <a:pt x="11" y="20"/>
                        </a:lnTo>
                        <a:lnTo>
                          <a:pt x="59" y="68"/>
                        </a:lnTo>
                        <a:lnTo>
                          <a:pt x="69" y="58"/>
                        </a:lnTo>
                        <a:lnTo>
                          <a:pt x="21" y="10"/>
                        </a:lnTo>
                        <a:lnTo>
                          <a:pt x="30" y="0"/>
                        </a:lnTo>
                        <a:lnTo>
                          <a:pt x="88" y="58"/>
                        </a:lnTo>
                        <a:lnTo>
                          <a:pt x="59"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6" name="Freeform 462">
                    <a:extLst>
                      <a:ext uri="{FF2B5EF4-FFF2-40B4-BE49-F238E27FC236}">
                        <a16:creationId xmlns:a16="http://schemas.microsoft.com/office/drawing/2014/main" id="{4C5C55A3-D420-4AC5-9919-4C9C60611096}"/>
                      </a:ext>
                    </a:extLst>
                  </p:cNvPr>
                  <p:cNvSpPr>
                    <a:spLocks/>
                  </p:cNvSpPr>
                  <p:nvPr/>
                </p:nvSpPr>
                <p:spPr bwMode="auto">
                  <a:xfrm>
                    <a:off x="6827838" y="4022726"/>
                    <a:ext cx="87313" cy="84138"/>
                  </a:xfrm>
                  <a:custGeom>
                    <a:avLst/>
                    <a:gdLst>
                      <a:gd name="T0" fmla="*/ 5 w 32"/>
                      <a:gd name="T1" fmla="*/ 31 h 31"/>
                      <a:gd name="T2" fmla="*/ 2 w 32"/>
                      <a:gd name="T3" fmla="*/ 30 h 31"/>
                      <a:gd name="T4" fmla="*/ 2 w 32"/>
                      <a:gd name="T5" fmla="*/ 24 h 31"/>
                      <a:gd name="T6" fmla="*/ 24 w 32"/>
                      <a:gd name="T7" fmla="*/ 2 h 31"/>
                      <a:gd name="T8" fmla="*/ 30 w 32"/>
                      <a:gd name="T9" fmla="*/ 2 h 31"/>
                      <a:gd name="T10" fmla="*/ 30 w 32"/>
                      <a:gd name="T11" fmla="*/ 7 h 31"/>
                      <a:gd name="T12" fmla="*/ 7 w 32"/>
                      <a:gd name="T13" fmla="*/ 30 h 31"/>
                      <a:gd name="T14" fmla="*/ 5 w 32"/>
                      <a:gd name="T15" fmla="*/ 31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1">
                        <a:moveTo>
                          <a:pt x="5" y="31"/>
                        </a:moveTo>
                        <a:cubicBezTo>
                          <a:pt x="4" y="31"/>
                          <a:pt x="3" y="31"/>
                          <a:pt x="2" y="30"/>
                        </a:cubicBezTo>
                        <a:cubicBezTo>
                          <a:pt x="0" y="28"/>
                          <a:pt x="0" y="26"/>
                          <a:pt x="2" y="24"/>
                        </a:cubicBezTo>
                        <a:cubicBezTo>
                          <a:pt x="24" y="2"/>
                          <a:pt x="24" y="2"/>
                          <a:pt x="24" y="2"/>
                        </a:cubicBezTo>
                        <a:cubicBezTo>
                          <a:pt x="26" y="0"/>
                          <a:pt x="28" y="0"/>
                          <a:pt x="30" y="2"/>
                        </a:cubicBezTo>
                        <a:cubicBezTo>
                          <a:pt x="32" y="3"/>
                          <a:pt x="32" y="6"/>
                          <a:pt x="30" y="7"/>
                        </a:cubicBezTo>
                        <a:cubicBezTo>
                          <a:pt x="7" y="30"/>
                          <a:pt x="7" y="30"/>
                          <a:pt x="7" y="30"/>
                        </a:cubicBezTo>
                        <a:cubicBezTo>
                          <a:pt x="7" y="31"/>
                          <a:pt x="6" y="31"/>
                          <a:pt x="5"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7" name="Freeform 463">
                    <a:extLst>
                      <a:ext uri="{FF2B5EF4-FFF2-40B4-BE49-F238E27FC236}">
                        <a16:creationId xmlns:a16="http://schemas.microsoft.com/office/drawing/2014/main" id="{7DFCCF57-4888-485F-93A2-7F0E340BAE89}"/>
                      </a:ext>
                    </a:extLst>
                  </p:cNvPr>
                  <p:cNvSpPr>
                    <a:spLocks/>
                  </p:cNvSpPr>
                  <p:nvPr/>
                </p:nvSpPr>
                <p:spPr bwMode="auto">
                  <a:xfrm>
                    <a:off x="6337300" y="3586163"/>
                    <a:ext cx="698500" cy="577850"/>
                  </a:xfrm>
                  <a:custGeom>
                    <a:avLst/>
                    <a:gdLst>
                      <a:gd name="T0" fmla="*/ 188 w 256"/>
                      <a:gd name="T1" fmla="*/ 212 h 212"/>
                      <a:gd name="T2" fmla="*/ 4 w 256"/>
                      <a:gd name="T3" fmla="*/ 212 h 212"/>
                      <a:gd name="T4" fmla="*/ 0 w 256"/>
                      <a:gd name="T5" fmla="*/ 208 h 212"/>
                      <a:gd name="T6" fmla="*/ 0 w 256"/>
                      <a:gd name="T7" fmla="*/ 4 h 212"/>
                      <a:gd name="T8" fmla="*/ 4 w 256"/>
                      <a:gd name="T9" fmla="*/ 0 h 212"/>
                      <a:gd name="T10" fmla="*/ 252 w 256"/>
                      <a:gd name="T11" fmla="*/ 0 h 212"/>
                      <a:gd name="T12" fmla="*/ 256 w 256"/>
                      <a:gd name="T13" fmla="*/ 4 h 212"/>
                      <a:gd name="T14" fmla="*/ 252 w 256"/>
                      <a:gd name="T15" fmla="*/ 8 h 212"/>
                      <a:gd name="T16" fmla="*/ 8 w 256"/>
                      <a:gd name="T17" fmla="*/ 8 h 212"/>
                      <a:gd name="T18" fmla="*/ 8 w 256"/>
                      <a:gd name="T19" fmla="*/ 204 h 212"/>
                      <a:gd name="T20" fmla="*/ 188 w 256"/>
                      <a:gd name="T21" fmla="*/ 204 h 212"/>
                      <a:gd name="T22" fmla="*/ 192 w 256"/>
                      <a:gd name="T23" fmla="*/ 208 h 212"/>
                      <a:gd name="T24" fmla="*/ 188 w 256"/>
                      <a:gd name="T25" fmla="*/ 21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6" h="212">
                        <a:moveTo>
                          <a:pt x="188" y="212"/>
                        </a:moveTo>
                        <a:cubicBezTo>
                          <a:pt x="4" y="212"/>
                          <a:pt x="4" y="212"/>
                          <a:pt x="4" y="212"/>
                        </a:cubicBezTo>
                        <a:cubicBezTo>
                          <a:pt x="2" y="212"/>
                          <a:pt x="0" y="210"/>
                          <a:pt x="0" y="208"/>
                        </a:cubicBezTo>
                        <a:cubicBezTo>
                          <a:pt x="0" y="4"/>
                          <a:pt x="0" y="4"/>
                          <a:pt x="0" y="4"/>
                        </a:cubicBezTo>
                        <a:cubicBezTo>
                          <a:pt x="0" y="2"/>
                          <a:pt x="2" y="0"/>
                          <a:pt x="4" y="0"/>
                        </a:cubicBezTo>
                        <a:cubicBezTo>
                          <a:pt x="252" y="0"/>
                          <a:pt x="252" y="0"/>
                          <a:pt x="252" y="0"/>
                        </a:cubicBezTo>
                        <a:cubicBezTo>
                          <a:pt x="254" y="0"/>
                          <a:pt x="256" y="2"/>
                          <a:pt x="256" y="4"/>
                        </a:cubicBezTo>
                        <a:cubicBezTo>
                          <a:pt x="256" y="6"/>
                          <a:pt x="254" y="8"/>
                          <a:pt x="252" y="8"/>
                        </a:cubicBezTo>
                        <a:cubicBezTo>
                          <a:pt x="8" y="8"/>
                          <a:pt x="8" y="8"/>
                          <a:pt x="8" y="8"/>
                        </a:cubicBezTo>
                        <a:cubicBezTo>
                          <a:pt x="8" y="204"/>
                          <a:pt x="8" y="204"/>
                          <a:pt x="8" y="204"/>
                        </a:cubicBezTo>
                        <a:cubicBezTo>
                          <a:pt x="188" y="204"/>
                          <a:pt x="188" y="204"/>
                          <a:pt x="188" y="204"/>
                        </a:cubicBezTo>
                        <a:cubicBezTo>
                          <a:pt x="190" y="204"/>
                          <a:pt x="192" y="206"/>
                          <a:pt x="192" y="208"/>
                        </a:cubicBezTo>
                        <a:cubicBezTo>
                          <a:pt x="192" y="210"/>
                          <a:pt x="190" y="212"/>
                          <a:pt x="188" y="2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698" name="Freeform 464">
                    <a:extLst>
                      <a:ext uri="{FF2B5EF4-FFF2-40B4-BE49-F238E27FC236}">
                        <a16:creationId xmlns:a16="http://schemas.microsoft.com/office/drawing/2014/main" id="{B8EE352C-3CD9-4CBB-91E7-305A3476BC32}"/>
                      </a:ext>
                    </a:extLst>
                  </p:cNvPr>
                  <p:cNvSpPr>
                    <a:spLocks noEditPoints="1"/>
                  </p:cNvSpPr>
                  <p:nvPr/>
                </p:nvSpPr>
                <p:spPr bwMode="auto">
                  <a:xfrm>
                    <a:off x="7010400" y="3509963"/>
                    <a:ext cx="134938" cy="654050"/>
                  </a:xfrm>
                  <a:custGeom>
                    <a:avLst/>
                    <a:gdLst>
                      <a:gd name="T0" fmla="*/ 9 w 49"/>
                      <a:gd name="T1" fmla="*/ 240 h 240"/>
                      <a:gd name="T2" fmla="*/ 4 w 49"/>
                      <a:gd name="T3" fmla="*/ 240 h 240"/>
                      <a:gd name="T4" fmla="*/ 0 w 49"/>
                      <a:gd name="T5" fmla="*/ 236 h 240"/>
                      <a:gd name="T6" fmla="*/ 4 w 49"/>
                      <a:gd name="T7" fmla="*/ 232 h 240"/>
                      <a:gd name="T8" fmla="*/ 9 w 49"/>
                      <a:gd name="T9" fmla="*/ 232 h 240"/>
                      <a:gd name="T10" fmla="*/ 41 w 49"/>
                      <a:gd name="T11" fmla="*/ 200 h 240"/>
                      <a:gd name="T12" fmla="*/ 9 w 49"/>
                      <a:gd name="T13" fmla="*/ 168 h 240"/>
                      <a:gd name="T14" fmla="*/ 5 w 49"/>
                      <a:gd name="T15" fmla="*/ 164 h 240"/>
                      <a:gd name="T16" fmla="*/ 5 w 49"/>
                      <a:gd name="T17" fmla="*/ 4 h 240"/>
                      <a:gd name="T18" fmla="*/ 9 w 49"/>
                      <a:gd name="T19" fmla="*/ 0 h 240"/>
                      <a:gd name="T20" fmla="*/ 49 w 49"/>
                      <a:gd name="T21" fmla="*/ 40 h 240"/>
                      <a:gd name="T22" fmla="*/ 49 w 49"/>
                      <a:gd name="T23" fmla="*/ 200 h 240"/>
                      <a:gd name="T24" fmla="*/ 9 w 49"/>
                      <a:gd name="T25" fmla="*/ 240 h 240"/>
                      <a:gd name="T26" fmla="*/ 13 w 49"/>
                      <a:gd name="T27" fmla="*/ 160 h 240"/>
                      <a:gd name="T28" fmla="*/ 41 w 49"/>
                      <a:gd name="T29" fmla="*/ 176 h 240"/>
                      <a:gd name="T30" fmla="*/ 41 w 49"/>
                      <a:gd name="T31" fmla="*/ 40 h 240"/>
                      <a:gd name="T32" fmla="*/ 13 w 49"/>
                      <a:gd name="T33" fmla="*/ 8 h 240"/>
                      <a:gd name="T34" fmla="*/ 13 w 49"/>
                      <a:gd name="T35" fmla="*/ 16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 h="240">
                        <a:moveTo>
                          <a:pt x="9" y="240"/>
                        </a:moveTo>
                        <a:cubicBezTo>
                          <a:pt x="4" y="240"/>
                          <a:pt x="4" y="240"/>
                          <a:pt x="4" y="240"/>
                        </a:cubicBezTo>
                        <a:cubicBezTo>
                          <a:pt x="1" y="240"/>
                          <a:pt x="0" y="238"/>
                          <a:pt x="0" y="236"/>
                        </a:cubicBezTo>
                        <a:cubicBezTo>
                          <a:pt x="0" y="234"/>
                          <a:pt x="1" y="232"/>
                          <a:pt x="4" y="232"/>
                        </a:cubicBezTo>
                        <a:cubicBezTo>
                          <a:pt x="9" y="232"/>
                          <a:pt x="9" y="232"/>
                          <a:pt x="9" y="232"/>
                        </a:cubicBezTo>
                        <a:cubicBezTo>
                          <a:pt x="27" y="232"/>
                          <a:pt x="41" y="218"/>
                          <a:pt x="41" y="200"/>
                        </a:cubicBezTo>
                        <a:cubicBezTo>
                          <a:pt x="41" y="182"/>
                          <a:pt x="27" y="168"/>
                          <a:pt x="9" y="168"/>
                        </a:cubicBezTo>
                        <a:cubicBezTo>
                          <a:pt x="7" y="168"/>
                          <a:pt x="5" y="166"/>
                          <a:pt x="5" y="164"/>
                        </a:cubicBezTo>
                        <a:cubicBezTo>
                          <a:pt x="5" y="4"/>
                          <a:pt x="5" y="4"/>
                          <a:pt x="5" y="4"/>
                        </a:cubicBezTo>
                        <a:cubicBezTo>
                          <a:pt x="5" y="2"/>
                          <a:pt x="7" y="0"/>
                          <a:pt x="9" y="0"/>
                        </a:cubicBezTo>
                        <a:cubicBezTo>
                          <a:pt x="31" y="0"/>
                          <a:pt x="49" y="18"/>
                          <a:pt x="49" y="40"/>
                        </a:cubicBezTo>
                        <a:cubicBezTo>
                          <a:pt x="49" y="200"/>
                          <a:pt x="49" y="200"/>
                          <a:pt x="49" y="200"/>
                        </a:cubicBezTo>
                        <a:cubicBezTo>
                          <a:pt x="49" y="222"/>
                          <a:pt x="31" y="240"/>
                          <a:pt x="9" y="240"/>
                        </a:cubicBezTo>
                        <a:close/>
                        <a:moveTo>
                          <a:pt x="13" y="160"/>
                        </a:moveTo>
                        <a:cubicBezTo>
                          <a:pt x="24" y="161"/>
                          <a:pt x="34" y="167"/>
                          <a:pt x="41" y="176"/>
                        </a:cubicBezTo>
                        <a:cubicBezTo>
                          <a:pt x="41" y="40"/>
                          <a:pt x="41" y="40"/>
                          <a:pt x="41" y="40"/>
                        </a:cubicBezTo>
                        <a:cubicBezTo>
                          <a:pt x="41" y="24"/>
                          <a:pt x="29" y="10"/>
                          <a:pt x="13" y="8"/>
                        </a:cubicBezTo>
                        <a:lnTo>
                          <a:pt x="13" y="1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grpSp>
          </p:grpSp>
        </p:grpSp>
        <p:grpSp>
          <p:nvGrpSpPr>
            <p:cNvPr id="4" name="Group 3">
              <a:extLst>
                <a:ext uri="{FF2B5EF4-FFF2-40B4-BE49-F238E27FC236}">
                  <a16:creationId xmlns:a16="http://schemas.microsoft.com/office/drawing/2014/main" id="{4E89F7EA-DFD0-462F-A55C-D683B23B09B6}"/>
                </a:ext>
              </a:extLst>
            </p:cNvPr>
            <p:cNvGrpSpPr/>
            <p:nvPr/>
          </p:nvGrpSpPr>
          <p:grpSpPr>
            <a:xfrm>
              <a:off x="11145650" y="1802960"/>
              <a:ext cx="721466" cy="635520"/>
              <a:chOff x="11185619" y="5518668"/>
              <a:chExt cx="872968" cy="768974"/>
            </a:xfrm>
          </p:grpSpPr>
          <p:grpSp>
            <p:nvGrpSpPr>
              <p:cNvPr id="263" name="Group 262">
                <a:extLst>
                  <a:ext uri="{FF2B5EF4-FFF2-40B4-BE49-F238E27FC236}">
                    <a16:creationId xmlns:a16="http://schemas.microsoft.com/office/drawing/2014/main" id="{F3A3DC39-7B3C-4DCE-BF6A-0FE032482CB2}"/>
                  </a:ext>
                </a:extLst>
              </p:cNvPr>
              <p:cNvGrpSpPr/>
              <p:nvPr/>
            </p:nvGrpSpPr>
            <p:grpSpPr>
              <a:xfrm>
                <a:off x="11185619" y="5518668"/>
                <a:ext cx="872968" cy="768974"/>
                <a:chOff x="9315829" y="3695367"/>
                <a:chExt cx="1185198" cy="1044009"/>
              </a:xfrm>
              <a:solidFill>
                <a:srgbClr val="B14D97"/>
              </a:solidFill>
            </p:grpSpPr>
            <p:grpSp>
              <p:nvGrpSpPr>
                <p:cNvPr id="268" name="Group 267">
                  <a:extLst>
                    <a:ext uri="{FF2B5EF4-FFF2-40B4-BE49-F238E27FC236}">
                      <a16:creationId xmlns:a16="http://schemas.microsoft.com/office/drawing/2014/main" id="{CFCF0B64-F366-4389-A48A-FBEC9617C6DB}"/>
                    </a:ext>
                  </a:extLst>
                </p:cNvPr>
                <p:cNvGrpSpPr/>
                <p:nvPr/>
              </p:nvGrpSpPr>
              <p:grpSpPr>
                <a:xfrm>
                  <a:off x="9315829" y="3945732"/>
                  <a:ext cx="1185198" cy="793644"/>
                  <a:chOff x="8587817" y="3724539"/>
                  <a:chExt cx="2866312" cy="1919369"/>
                </a:xfrm>
                <a:grpFill/>
              </p:grpSpPr>
              <p:sp>
                <p:nvSpPr>
                  <p:cNvPr id="272" name="Right Arrow 13">
                    <a:extLst>
                      <a:ext uri="{FF2B5EF4-FFF2-40B4-BE49-F238E27FC236}">
                        <a16:creationId xmlns:a16="http://schemas.microsoft.com/office/drawing/2014/main" id="{3474B35E-8B16-46F6-B9D3-826C9AD9B249}"/>
                      </a:ext>
                    </a:extLst>
                  </p:cNvPr>
                  <p:cNvSpPr/>
                  <p:nvPr/>
                </p:nvSpPr>
                <p:spPr>
                  <a:xfrm>
                    <a:off x="8587817" y="5421692"/>
                    <a:ext cx="2866312" cy="222216"/>
                  </a:xfrm>
                  <a:prstGeom prst="rightArrow">
                    <a:avLst>
                      <a:gd name="adj1" fmla="val 56858"/>
                      <a:gd name="adj2" fmla="val 50000"/>
                    </a:avLst>
                  </a:prstGeom>
                  <a:grpFill/>
                  <a:ln>
                    <a:solidFill>
                      <a:srgbClr val="B14D9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3" name="Freeform 6">
                    <a:extLst>
                      <a:ext uri="{FF2B5EF4-FFF2-40B4-BE49-F238E27FC236}">
                        <a16:creationId xmlns:a16="http://schemas.microsoft.com/office/drawing/2014/main" id="{94F6A7D0-875B-4F99-95A0-445B629A98FB}"/>
                      </a:ext>
                    </a:extLst>
                  </p:cNvPr>
                  <p:cNvSpPr>
                    <a:spLocks/>
                  </p:cNvSpPr>
                  <p:nvPr/>
                </p:nvSpPr>
                <p:spPr bwMode="auto">
                  <a:xfrm rot="19697307" flipH="1">
                    <a:off x="8806318" y="4686720"/>
                    <a:ext cx="388739" cy="383114"/>
                  </a:xfrm>
                  <a:custGeom>
                    <a:avLst/>
                    <a:gdLst>
                      <a:gd name="T0" fmla="*/ 0 w 1175"/>
                      <a:gd name="T1" fmla="*/ 288 h 1158"/>
                      <a:gd name="T2" fmla="*/ 837 w 1175"/>
                      <a:gd name="T3" fmla="*/ 1158 h 1158"/>
                      <a:gd name="T4" fmla="*/ 1175 w 1175"/>
                      <a:gd name="T5" fmla="*/ 0 h 1158"/>
                      <a:gd name="T6" fmla="*/ 0 w 1175"/>
                      <a:gd name="T7" fmla="*/ 288 h 1158"/>
                    </a:gdLst>
                    <a:ahLst/>
                    <a:cxnLst>
                      <a:cxn ang="0">
                        <a:pos x="T0" y="T1"/>
                      </a:cxn>
                      <a:cxn ang="0">
                        <a:pos x="T2" y="T3"/>
                      </a:cxn>
                      <a:cxn ang="0">
                        <a:pos x="T4" y="T5"/>
                      </a:cxn>
                      <a:cxn ang="0">
                        <a:pos x="T6" y="T7"/>
                      </a:cxn>
                    </a:cxnLst>
                    <a:rect l="0" t="0" r="r" b="b"/>
                    <a:pathLst>
                      <a:path w="1175" h="1158">
                        <a:moveTo>
                          <a:pt x="0" y="288"/>
                        </a:moveTo>
                        <a:lnTo>
                          <a:pt x="837" y="1158"/>
                        </a:lnTo>
                        <a:lnTo>
                          <a:pt x="1175" y="0"/>
                        </a:lnTo>
                        <a:lnTo>
                          <a:pt x="0" y="288"/>
                        </a:lnTo>
                        <a:close/>
                      </a:path>
                    </a:pathLst>
                  </a:custGeom>
                  <a:grpFill/>
                  <a:ln w="9525">
                    <a:solidFill>
                      <a:srgbClr val="B14D97"/>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4" name="Block Arc 273">
                    <a:extLst>
                      <a:ext uri="{FF2B5EF4-FFF2-40B4-BE49-F238E27FC236}">
                        <a16:creationId xmlns:a16="http://schemas.microsoft.com/office/drawing/2014/main" id="{7747B738-355A-4427-BFDD-957D40A14BAD}"/>
                      </a:ext>
                    </a:extLst>
                  </p:cNvPr>
                  <p:cNvSpPr/>
                  <p:nvPr/>
                </p:nvSpPr>
                <p:spPr>
                  <a:xfrm rot="215272">
                    <a:off x="8873578" y="3724539"/>
                    <a:ext cx="2022433" cy="1875530"/>
                  </a:xfrm>
                  <a:prstGeom prst="blockArc">
                    <a:avLst>
                      <a:gd name="adj1" fmla="val 10099608"/>
                      <a:gd name="adj2" fmla="val 4864355"/>
                      <a:gd name="adj3" fmla="val 6386"/>
                    </a:avLst>
                  </a:prstGeom>
                  <a:grp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269" name="Group 268">
                  <a:extLst>
                    <a:ext uri="{FF2B5EF4-FFF2-40B4-BE49-F238E27FC236}">
                      <a16:creationId xmlns:a16="http://schemas.microsoft.com/office/drawing/2014/main" id="{5BB032EF-5E8A-400F-B075-8FF23AAEA4E1}"/>
                    </a:ext>
                  </a:extLst>
                </p:cNvPr>
                <p:cNvGrpSpPr/>
                <p:nvPr/>
              </p:nvGrpSpPr>
              <p:grpSpPr>
                <a:xfrm>
                  <a:off x="9754009" y="3695367"/>
                  <a:ext cx="308838" cy="286024"/>
                  <a:chOff x="9740885" y="3342305"/>
                  <a:chExt cx="511267" cy="473500"/>
                </a:xfrm>
                <a:grpFill/>
              </p:grpSpPr>
              <p:sp>
                <p:nvSpPr>
                  <p:cNvPr id="270" name="Freeform 6">
                    <a:extLst>
                      <a:ext uri="{FF2B5EF4-FFF2-40B4-BE49-F238E27FC236}">
                        <a16:creationId xmlns:a16="http://schemas.microsoft.com/office/drawing/2014/main" id="{9E2C48F0-ABB2-4F61-8193-77DC75B8D1D0}"/>
                      </a:ext>
                    </a:extLst>
                  </p:cNvPr>
                  <p:cNvSpPr>
                    <a:spLocks/>
                  </p:cNvSpPr>
                  <p:nvPr/>
                </p:nvSpPr>
                <p:spPr bwMode="auto">
                  <a:xfrm rot="21189093">
                    <a:off x="10115361" y="3448707"/>
                    <a:ext cx="136791" cy="134812"/>
                  </a:xfrm>
                  <a:custGeom>
                    <a:avLst/>
                    <a:gdLst>
                      <a:gd name="T0" fmla="*/ 0 w 1175"/>
                      <a:gd name="T1" fmla="*/ 288 h 1158"/>
                      <a:gd name="T2" fmla="*/ 837 w 1175"/>
                      <a:gd name="T3" fmla="*/ 1158 h 1158"/>
                      <a:gd name="T4" fmla="*/ 1175 w 1175"/>
                      <a:gd name="T5" fmla="*/ 0 h 1158"/>
                      <a:gd name="T6" fmla="*/ 0 w 1175"/>
                      <a:gd name="T7" fmla="*/ 288 h 1158"/>
                    </a:gdLst>
                    <a:ahLst/>
                    <a:cxnLst>
                      <a:cxn ang="0">
                        <a:pos x="T0" y="T1"/>
                      </a:cxn>
                      <a:cxn ang="0">
                        <a:pos x="T2" y="T3"/>
                      </a:cxn>
                      <a:cxn ang="0">
                        <a:pos x="T4" y="T5"/>
                      </a:cxn>
                      <a:cxn ang="0">
                        <a:pos x="T6" y="T7"/>
                      </a:cxn>
                    </a:cxnLst>
                    <a:rect l="0" t="0" r="r" b="b"/>
                    <a:pathLst>
                      <a:path w="1175" h="1158">
                        <a:moveTo>
                          <a:pt x="0" y="288"/>
                        </a:moveTo>
                        <a:lnTo>
                          <a:pt x="837" y="1158"/>
                        </a:lnTo>
                        <a:lnTo>
                          <a:pt x="1175" y="0"/>
                        </a:lnTo>
                        <a:lnTo>
                          <a:pt x="0" y="288"/>
                        </a:lnTo>
                        <a:close/>
                      </a:path>
                    </a:pathLst>
                  </a:custGeom>
                  <a:grpFill/>
                  <a:ln w="9525">
                    <a:solidFill>
                      <a:srgbClr val="B14D97"/>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1" name="Block Arc 270">
                    <a:extLst>
                      <a:ext uri="{FF2B5EF4-FFF2-40B4-BE49-F238E27FC236}">
                        <a16:creationId xmlns:a16="http://schemas.microsoft.com/office/drawing/2014/main" id="{9F33384D-BB1B-4FAE-9C07-20D88956AED8}"/>
                      </a:ext>
                    </a:extLst>
                  </p:cNvPr>
                  <p:cNvSpPr/>
                  <p:nvPr/>
                </p:nvSpPr>
                <p:spPr>
                  <a:xfrm rot="17023386">
                    <a:off x="9752187" y="3331003"/>
                    <a:ext cx="473500" cy="496104"/>
                  </a:xfrm>
                  <a:prstGeom prst="blockArc">
                    <a:avLst>
                      <a:gd name="adj1" fmla="val 10099608"/>
                      <a:gd name="adj2" fmla="val 3120150"/>
                      <a:gd name="adj3" fmla="val 10002"/>
                    </a:avLst>
                  </a:prstGeom>
                  <a:grpFill/>
                  <a:ln w="9525" cap="flat" cmpd="sng" algn="ctr">
                    <a:solidFill>
                      <a:srgbClr val="B14D97"/>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fontScale="2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srgbClr val="FFFFFF"/>
                      </a:solidFill>
                      <a:effectLst/>
                      <a:uLnTx/>
                      <a:uFillTx/>
                      <a:latin typeface="Segoe UI"/>
                      <a:ea typeface="+mn-ea"/>
                      <a:cs typeface="+mn-cs"/>
                    </a:endParaRPr>
                  </a:p>
                </p:txBody>
              </p:sp>
            </p:grpSp>
          </p:grpSp>
          <p:grpSp>
            <p:nvGrpSpPr>
              <p:cNvPr id="264" name="Group 263">
                <a:extLst>
                  <a:ext uri="{FF2B5EF4-FFF2-40B4-BE49-F238E27FC236}">
                    <a16:creationId xmlns:a16="http://schemas.microsoft.com/office/drawing/2014/main" id="{D2E7B5F4-B67E-4500-B11D-A3BD91035248}"/>
                  </a:ext>
                </a:extLst>
              </p:cNvPr>
              <p:cNvGrpSpPr/>
              <p:nvPr/>
            </p:nvGrpSpPr>
            <p:grpSpPr>
              <a:xfrm>
                <a:off x="11434443" y="5837766"/>
                <a:ext cx="304646" cy="306604"/>
                <a:chOff x="466725" y="1350963"/>
                <a:chExt cx="493712" cy="496888"/>
              </a:xfrm>
              <a:solidFill>
                <a:srgbClr val="B14D97"/>
              </a:solidFill>
            </p:grpSpPr>
            <p:sp>
              <p:nvSpPr>
                <p:cNvPr id="265" name="Freeform 748">
                  <a:extLst>
                    <a:ext uri="{FF2B5EF4-FFF2-40B4-BE49-F238E27FC236}">
                      <a16:creationId xmlns:a16="http://schemas.microsoft.com/office/drawing/2014/main" id="{7B758C64-BE6E-40B9-865F-BDC64DE27525}"/>
                    </a:ext>
                  </a:extLst>
                </p:cNvPr>
                <p:cNvSpPr>
                  <a:spLocks noEditPoints="1"/>
                </p:cNvSpPr>
                <p:nvPr/>
              </p:nvSpPr>
              <p:spPr bwMode="auto">
                <a:xfrm>
                  <a:off x="547688" y="1350963"/>
                  <a:ext cx="198437" cy="200025"/>
                </a:xfrm>
                <a:custGeom>
                  <a:avLst/>
                  <a:gdLst>
                    <a:gd name="T0" fmla="*/ 85 w 294"/>
                    <a:gd name="T1" fmla="*/ 45 h 293"/>
                    <a:gd name="T2" fmla="*/ 119 w 294"/>
                    <a:gd name="T3" fmla="*/ 31 h 293"/>
                    <a:gd name="T4" fmla="*/ 119 w 294"/>
                    <a:gd name="T5" fmla="*/ 0 h 293"/>
                    <a:gd name="T6" fmla="*/ 175 w 294"/>
                    <a:gd name="T7" fmla="*/ 0 h 293"/>
                    <a:gd name="T8" fmla="*/ 175 w 294"/>
                    <a:gd name="T9" fmla="*/ 31 h 293"/>
                    <a:gd name="T10" fmla="*/ 209 w 294"/>
                    <a:gd name="T11" fmla="*/ 45 h 293"/>
                    <a:gd name="T12" fmla="*/ 231 w 294"/>
                    <a:gd name="T13" fmla="*/ 23 h 293"/>
                    <a:gd name="T14" fmla="*/ 271 w 294"/>
                    <a:gd name="T15" fmla="*/ 63 h 293"/>
                    <a:gd name="T16" fmla="*/ 248 w 294"/>
                    <a:gd name="T17" fmla="*/ 84 h 293"/>
                    <a:gd name="T18" fmla="*/ 262 w 294"/>
                    <a:gd name="T19" fmla="*/ 119 h 293"/>
                    <a:gd name="T20" fmla="*/ 294 w 294"/>
                    <a:gd name="T21" fmla="*/ 119 h 293"/>
                    <a:gd name="T22" fmla="*/ 294 w 294"/>
                    <a:gd name="T23" fmla="*/ 174 h 293"/>
                    <a:gd name="T24" fmla="*/ 262 w 294"/>
                    <a:gd name="T25" fmla="*/ 174 h 293"/>
                    <a:gd name="T26" fmla="*/ 248 w 294"/>
                    <a:gd name="T27" fmla="*/ 208 h 293"/>
                    <a:gd name="T28" fmla="*/ 271 w 294"/>
                    <a:gd name="T29" fmla="*/ 230 h 293"/>
                    <a:gd name="T30" fmla="*/ 231 w 294"/>
                    <a:gd name="T31" fmla="*/ 269 h 293"/>
                    <a:gd name="T32" fmla="*/ 209 w 294"/>
                    <a:gd name="T33" fmla="*/ 248 h 293"/>
                    <a:gd name="T34" fmla="*/ 175 w 294"/>
                    <a:gd name="T35" fmla="*/ 261 h 293"/>
                    <a:gd name="T36" fmla="*/ 175 w 294"/>
                    <a:gd name="T37" fmla="*/ 293 h 293"/>
                    <a:gd name="T38" fmla="*/ 119 w 294"/>
                    <a:gd name="T39" fmla="*/ 293 h 293"/>
                    <a:gd name="T40" fmla="*/ 119 w 294"/>
                    <a:gd name="T41" fmla="*/ 261 h 293"/>
                    <a:gd name="T42" fmla="*/ 85 w 294"/>
                    <a:gd name="T43" fmla="*/ 248 h 293"/>
                    <a:gd name="T44" fmla="*/ 63 w 294"/>
                    <a:gd name="T45" fmla="*/ 269 h 293"/>
                    <a:gd name="T46" fmla="*/ 24 w 294"/>
                    <a:gd name="T47" fmla="*/ 230 h 293"/>
                    <a:gd name="T48" fmla="*/ 46 w 294"/>
                    <a:gd name="T49" fmla="*/ 208 h 293"/>
                    <a:gd name="T50" fmla="*/ 32 w 294"/>
                    <a:gd name="T51" fmla="*/ 174 h 293"/>
                    <a:gd name="T52" fmla="*/ 0 w 294"/>
                    <a:gd name="T53" fmla="*/ 174 h 293"/>
                    <a:gd name="T54" fmla="*/ 0 w 294"/>
                    <a:gd name="T55" fmla="*/ 119 h 293"/>
                    <a:gd name="T56" fmla="*/ 32 w 294"/>
                    <a:gd name="T57" fmla="*/ 119 h 293"/>
                    <a:gd name="T58" fmla="*/ 46 w 294"/>
                    <a:gd name="T59" fmla="*/ 84 h 293"/>
                    <a:gd name="T60" fmla="*/ 24 w 294"/>
                    <a:gd name="T61" fmla="*/ 63 h 293"/>
                    <a:gd name="T62" fmla="*/ 63 w 294"/>
                    <a:gd name="T63" fmla="*/ 23 h 293"/>
                    <a:gd name="T64" fmla="*/ 85 w 294"/>
                    <a:gd name="T65" fmla="*/ 45 h 293"/>
                    <a:gd name="T66" fmla="*/ 207 w 294"/>
                    <a:gd name="T67" fmla="*/ 146 h 293"/>
                    <a:gd name="T68" fmla="*/ 147 w 294"/>
                    <a:gd name="T69" fmla="*/ 87 h 293"/>
                    <a:gd name="T70" fmla="*/ 88 w 294"/>
                    <a:gd name="T71" fmla="*/ 146 h 293"/>
                    <a:gd name="T72" fmla="*/ 147 w 294"/>
                    <a:gd name="T73" fmla="*/ 205 h 293"/>
                    <a:gd name="T74" fmla="*/ 207 w 294"/>
                    <a:gd name="T75" fmla="*/ 146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94" h="293">
                      <a:moveTo>
                        <a:pt x="85" y="45"/>
                      </a:moveTo>
                      <a:cubicBezTo>
                        <a:pt x="96" y="39"/>
                        <a:pt x="107" y="34"/>
                        <a:pt x="119" y="31"/>
                      </a:cubicBezTo>
                      <a:lnTo>
                        <a:pt x="119" y="0"/>
                      </a:lnTo>
                      <a:lnTo>
                        <a:pt x="175" y="0"/>
                      </a:lnTo>
                      <a:lnTo>
                        <a:pt x="175" y="31"/>
                      </a:lnTo>
                      <a:cubicBezTo>
                        <a:pt x="187" y="34"/>
                        <a:pt x="199" y="39"/>
                        <a:pt x="209" y="45"/>
                      </a:cubicBezTo>
                      <a:lnTo>
                        <a:pt x="231" y="23"/>
                      </a:lnTo>
                      <a:lnTo>
                        <a:pt x="271" y="63"/>
                      </a:lnTo>
                      <a:lnTo>
                        <a:pt x="248" y="84"/>
                      </a:lnTo>
                      <a:cubicBezTo>
                        <a:pt x="255" y="95"/>
                        <a:pt x="259" y="106"/>
                        <a:pt x="262" y="119"/>
                      </a:cubicBezTo>
                      <a:lnTo>
                        <a:pt x="294" y="119"/>
                      </a:lnTo>
                      <a:lnTo>
                        <a:pt x="294" y="174"/>
                      </a:lnTo>
                      <a:lnTo>
                        <a:pt x="262" y="174"/>
                      </a:lnTo>
                      <a:cubicBezTo>
                        <a:pt x="259" y="186"/>
                        <a:pt x="255" y="197"/>
                        <a:pt x="248" y="208"/>
                      </a:cubicBezTo>
                      <a:lnTo>
                        <a:pt x="271" y="230"/>
                      </a:lnTo>
                      <a:lnTo>
                        <a:pt x="231" y="269"/>
                      </a:lnTo>
                      <a:lnTo>
                        <a:pt x="209" y="248"/>
                      </a:lnTo>
                      <a:cubicBezTo>
                        <a:pt x="199" y="253"/>
                        <a:pt x="187" y="259"/>
                        <a:pt x="175" y="261"/>
                      </a:cubicBezTo>
                      <a:lnTo>
                        <a:pt x="175" y="293"/>
                      </a:lnTo>
                      <a:lnTo>
                        <a:pt x="119" y="293"/>
                      </a:lnTo>
                      <a:lnTo>
                        <a:pt x="119" y="261"/>
                      </a:lnTo>
                      <a:cubicBezTo>
                        <a:pt x="107" y="259"/>
                        <a:pt x="96" y="253"/>
                        <a:pt x="85" y="248"/>
                      </a:cubicBezTo>
                      <a:lnTo>
                        <a:pt x="63" y="269"/>
                      </a:lnTo>
                      <a:lnTo>
                        <a:pt x="24" y="230"/>
                      </a:lnTo>
                      <a:lnTo>
                        <a:pt x="46" y="208"/>
                      </a:lnTo>
                      <a:cubicBezTo>
                        <a:pt x="39" y="197"/>
                        <a:pt x="34" y="186"/>
                        <a:pt x="32" y="174"/>
                      </a:cubicBezTo>
                      <a:lnTo>
                        <a:pt x="0" y="174"/>
                      </a:lnTo>
                      <a:lnTo>
                        <a:pt x="0" y="119"/>
                      </a:lnTo>
                      <a:lnTo>
                        <a:pt x="32" y="119"/>
                      </a:lnTo>
                      <a:cubicBezTo>
                        <a:pt x="34" y="106"/>
                        <a:pt x="39" y="95"/>
                        <a:pt x="46" y="84"/>
                      </a:cubicBezTo>
                      <a:lnTo>
                        <a:pt x="24" y="63"/>
                      </a:lnTo>
                      <a:lnTo>
                        <a:pt x="63" y="23"/>
                      </a:lnTo>
                      <a:lnTo>
                        <a:pt x="85" y="45"/>
                      </a:lnTo>
                      <a:close/>
                      <a:moveTo>
                        <a:pt x="207" y="146"/>
                      </a:moveTo>
                      <a:cubicBezTo>
                        <a:pt x="207" y="114"/>
                        <a:pt x="180" y="87"/>
                        <a:pt x="147" y="87"/>
                      </a:cubicBezTo>
                      <a:cubicBezTo>
                        <a:pt x="114" y="87"/>
                        <a:pt x="88" y="114"/>
                        <a:pt x="88" y="146"/>
                      </a:cubicBezTo>
                      <a:cubicBezTo>
                        <a:pt x="88" y="179"/>
                        <a:pt x="114" y="205"/>
                        <a:pt x="147" y="205"/>
                      </a:cubicBezTo>
                      <a:cubicBezTo>
                        <a:pt x="180" y="205"/>
                        <a:pt x="207" y="179"/>
                        <a:pt x="207" y="14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66" name="Freeform 749">
                  <a:extLst>
                    <a:ext uri="{FF2B5EF4-FFF2-40B4-BE49-F238E27FC236}">
                      <a16:creationId xmlns:a16="http://schemas.microsoft.com/office/drawing/2014/main" id="{9C8D0878-ED72-43D6-891F-23708C933D31}"/>
                    </a:ext>
                  </a:extLst>
                </p:cNvPr>
                <p:cNvSpPr>
                  <a:spLocks noEditPoints="1"/>
                </p:cNvSpPr>
                <p:nvPr/>
              </p:nvSpPr>
              <p:spPr bwMode="auto">
                <a:xfrm>
                  <a:off x="631825" y="1519238"/>
                  <a:ext cx="328612" cy="328613"/>
                </a:xfrm>
                <a:custGeom>
                  <a:avLst/>
                  <a:gdLst>
                    <a:gd name="T0" fmla="*/ 51 w 483"/>
                    <a:gd name="T1" fmla="*/ 288 h 483"/>
                    <a:gd name="T2" fmla="*/ 0 w 483"/>
                    <a:gd name="T3" fmla="*/ 288 h 483"/>
                    <a:gd name="T4" fmla="*/ 0 w 483"/>
                    <a:gd name="T5" fmla="*/ 196 h 483"/>
                    <a:gd name="T6" fmla="*/ 51 w 483"/>
                    <a:gd name="T7" fmla="*/ 196 h 483"/>
                    <a:gd name="T8" fmla="*/ 74 w 483"/>
                    <a:gd name="T9" fmla="*/ 139 h 483"/>
                    <a:gd name="T10" fmla="*/ 38 w 483"/>
                    <a:gd name="T11" fmla="*/ 103 h 483"/>
                    <a:gd name="T12" fmla="*/ 103 w 483"/>
                    <a:gd name="T13" fmla="*/ 38 h 483"/>
                    <a:gd name="T14" fmla="*/ 139 w 483"/>
                    <a:gd name="T15" fmla="*/ 75 h 483"/>
                    <a:gd name="T16" fmla="*/ 195 w 483"/>
                    <a:gd name="T17" fmla="*/ 51 h 483"/>
                    <a:gd name="T18" fmla="*/ 195 w 483"/>
                    <a:gd name="T19" fmla="*/ 0 h 483"/>
                    <a:gd name="T20" fmla="*/ 287 w 483"/>
                    <a:gd name="T21" fmla="*/ 0 h 483"/>
                    <a:gd name="T22" fmla="*/ 287 w 483"/>
                    <a:gd name="T23" fmla="*/ 51 h 483"/>
                    <a:gd name="T24" fmla="*/ 343 w 483"/>
                    <a:gd name="T25" fmla="*/ 75 h 483"/>
                    <a:gd name="T26" fmla="*/ 379 w 483"/>
                    <a:gd name="T27" fmla="*/ 38 h 483"/>
                    <a:gd name="T28" fmla="*/ 444 w 483"/>
                    <a:gd name="T29" fmla="*/ 103 h 483"/>
                    <a:gd name="T30" fmla="*/ 408 w 483"/>
                    <a:gd name="T31" fmla="*/ 139 h 483"/>
                    <a:gd name="T32" fmla="*/ 432 w 483"/>
                    <a:gd name="T33" fmla="*/ 196 h 483"/>
                    <a:gd name="T34" fmla="*/ 483 w 483"/>
                    <a:gd name="T35" fmla="*/ 196 h 483"/>
                    <a:gd name="T36" fmla="*/ 483 w 483"/>
                    <a:gd name="T37" fmla="*/ 288 h 483"/>
                    <a:gd name="T38" fmla="*/ 432 w 483"/>
                    <a:gd name="T39" fmla="*/ 288 h 483"/>
                    <a:gd name="T40" fmla="*/ 408 w 483"/>
                    <a:gd name="T41" fmla="*/ 344 h 483"/>
                    <a:gd name="T42" fmla="*/ 444 w 483"/>
                    <a:gd name="T43" fmla="*/ 380 h 483"/>
                    <a:gd name="T44" fmla="*/ 379 w 483"/>
                    <a:gd name="T45" fmla="*/ 445 h 483"/>
                    <a:gd name="T46" fmla="*/ 343 w 483"/>
                    <a:gd name="T47" fmla="*/ 409 h 483"/>
                    <a:gd name="T48" fmla="*/ 287 w 483"/>
                    <a:gd name="T49" fmla="*/ 432 h 483"/>
                    <a:gd name="T50" fmla="*/ 287 w 483"/>
                    <a:gd name="T51" fmla="*/ 483 h 483"/>
                    <a:gd name="T52" fmla="*/ 195 w 483"/>
                    <a:gd name="T53" fmla="*/ 483 h 483"/>
                    <a:gd name="T54" fmla="*/ 195 w 483"/>
                    <a:gd name="T55" fmla="*/ 432 h 483"/>
                    <a:gd name="T56" fmla="*/ 139 w 483"/>
                    <a:gd name="T57" fmla="*/ 409 h 483"/>
                    <a:gd name="T58" fmla="*/ 103 w 483"/>
                    <a:gd name="T59" fmla="*/ 445 h 483"/>
                    <a:gd name="T60" fmla="*/ 38 w 483"/>
                    <a:gd name="T61" fmla="*/ 380 h 483"/>
                    <a:gd name="T62" fmla="*/ 74 w 483"/>
                    <a:gd name="T63" fmla="*/ 344 h 483"/>
                    <a:gd name="T64" fmla="*/ 51 w 483"/>
                    <a:gd name="T65" fmla="*/ 288 h 483"/>
                    <a:gd name="T66" fmla="*/ 339 w 483"/>
                    <a:gd name="T67" fmla="*/ 242 h 483"/>
                    <a:gd name="T68" fmla="*/ 241 w 483"/>
                    <a:gd name="T69" fmla="*/ 144 h 483"/>
                    <a:gd name="T70" fmla="*/ 144 w 483"/>
                    <a:gd name="T71" fmla="*/ 242 h 483"/>
                    <a:gd name="T72" fmla="*/ 241 w 483"/>
                    <a:gd name="T73" fmla="*/ 339 h 483"/>
                    <a:gd name="T74" fmla="*/ 339 w 483"/>
                    <a:gd name="T75" fmla="*/ 24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83" h="483">
                      <a:moveTo>
                        <a:pt x="51" y="288"/>
                      </a:moveTo>
                      <a:lnTo>
                        <a:pt x="0" y="288"/>
                      </a:lnTo>
                      <a:lnTo>
                        <a:pt x="0" y="196"/>
                      </a:lnTo>
                      <a:lnTo>
                        <a:pt x="51" y="196"/>
                      </a:lnTo>
                      <a:cubicBezTo>
                        <a:pt x="56" y="176"/>
                        <a:pt x="64" y="157"/>
                        <a:pt x="74" y="139"/>
                      </a:cubicBezTo>
                      <a:lnTo>
                        <a:pt x="38" y="103"/>
                      </a:lnTo>
                      <a:lnTo>
                        <a:pt x="103" y="38"/>
                      </a:lnTo>
                      <a:lnTo>
                        <a:pt x="139" y="75"/>
                      </a:lnTo>
                      <a:cubicBezTo>
                        <a:pt x="156" y="64"/>
                        <a:pt x="175" y="56"/>
                        <a:pt x="195" y="51"/>
                      </a:cubicBezTo>
                      <a:lnTo>
                        <a:pt x="195" y="0"/>
                      </a:lnTo>
                      <a:lnTo>
                        <a:pt x="287" y="0"/>
                      </a:lnTo>
                      <a:lnTo>
                        <a:pt x="287" y="51"/>
                      </a:lnTo>
                      <a:cubicBezTo>
                        <a:pt x="307" y="56"/>
                        <a:pt x="326" y="64"/>
                        <a:pt x="343" y="75"/>
                      </a:cubicBezTo>
                      <a:lnTo>
                        <a:pt x="379" y="38"/>
                      </a:lnTo>
                      <a:lnTo>
                        <a:pt x="444" y="103"/>
                      </a:lnTo>
                      <a:lnTo>
                        <a:pt x="408" y="139"/>
                      </a:lnTo>
                      <a:cubicBezTo>
                        <a:pt x="419" y="157"/>
                        <a:pt x="427" y="176"/>
                        <a:pt x="432" y="196"/>
                      </a:cubicBezTo>
                      <a:lnTo>
                        <a:pt x="483" y="196"/>
                      </a:lnTo>
                      <a:lnTo>
                        <a:pt x="483" y="288"/>
                      </a:lnTo>
                      <a:lnTo>
                        <a:pt x="432" y="288"/>
                      </a:lnTo>
                      <a:cubicBezTo>
                        <a:pt x="427" y="308"/>
                        <a:pt x="419" y="326"/>
                        <a:pt x="408" y="344"/>
                      </a:cubicBezTo>
                      <a:lnTo>
                        <a:pt x="444" y="380"/>
                      </a:lnTo>
                      <a:lnTo>
                        <a:pt x="379" y="445"/>
                      </a:lnTo>
                      <a:lnTo>
                        <a:pt x="343" y="409"/>
                      </a:lnTo>
                      <a:cubicBezTo>
                        <a:pt x="326" y="419"/>
                        <a:pt x="307" y="427"/>
                        <a:pt x="287" y="432"/>
                      </a:cubicBezTo>
                      <a:lnTo>
                        <a:pt x="287" y="483"/>
                      </a:lnTo>
                      <a:lnTo>
                        <a:pt x="195" y="483"/>
                      </a:lnTo>
                      <a:lnTo>
                        <a:pt x="195" y="432"/>
                      </a:lnTo>
                      <a:cubicBezTo>
                        <a:pt x="175" y="427"/>
                        <a:pt x="156" y="419"/>
                        <a:pt x="139" y="409"/>
                      </a:cubicBezTo>
                      <a:lnTo>
                        <a:pt x="103" y="445"/>
                      </a:lnTo>
                      <a:lnTo>
                        <a:pt x="38" y="380"/>
                      </a:lnTo>
                      <a:lnTo>
                        <a:pt x="74" y="344"/>
                      </a:lnTo>
                      <a:cubicBezTo>
                        <a:pt x="64" y="326"/>
                        <a:pt x="56" y="308"/>
                        <a:pt x="51" y="288"/>
                      </a:cubicBezTo>
                      <a:close/>
                      <a:moveTo>
                        <a:pt x="339" y="242"/>
                      </a:moveTo>
                      <a:cubicBezTo>
                        <a:pt x="339" y="187"/>
                        <a:pt x="295" y="144"/>
                        <a:pt x="241" y="144"/>
                      </a:cubicBezTo>
                      <a:cubicBezTo>
                        <a:pt x="187" y="144"/>
                        <a:pt x="144" y="187"/>
                        <a:pt x="144" y="242"/>
                      </a:cubicBezTo>
                      <a:cubicBezTo>
                        <a:pt x="144" y="296"/>
                        <a:pt x="187" y="339"/>
                        <a:pt x="241" y="339"/>
                      </a:cubicBezTo>
                      <a:cubicBezTo>
                        <a:pt x="295" y="339"/>
                        <a:pt x="339" y="296"/>
                        <a:pt x="339" y="24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267" name="Freeform 750">
                  <a:extLst>
                    <a:ext uri="{FF2B5EF4-FFF2-40B4-BE49-F238E27FC236}">
                      <a16:creationId xmlns:a16="http://schemas.microsoft.com/office/drawing/2014/main" id="{DCD74D41-79F2-44BA-80D9-1F7B99D4ED68}"/>
                    </a:ext>
                  </a:extLst>
                </p:cNvPr>
                <p:cNvSpPr>
                  <a:spLocks noEditPoints="1"/>
                </p:cNvSpPr>
                <p:nvPr/>
              </p:nvSpPr>
              <p:spPr bwMode="auto">
                <a:xfrm>
                  <a:off x="466725" y="1543051"/>
                  <a:ext cx="161925" cy="161925"/>
                </a:xfrm>
                <a:custGeom>
                  <a:avLst/>
                  <a:gdLst>
                    <a:gd name="T0" fmla="*/ 142 w 239"/>
                    <a:gd name="T1" fmla="*/ 239 h 239"/>
                    <a:gd name="T2" fmla="*/ 97 w 239"/>
                    <a:gd name="T3" fmla="*/ 239 h 239"/>
                    <a:gd name="T4" fmla="*/ 97 w 239"/>
                    <a:gd name="T5" fmla="*/ 214 h 239"/>
                    <a:gd name="T6" fmla="*/ 69 w 239"/>
                    <a:gd name="T7" fmla="*/ 202 h 239"/>
                    <a:gd name="T8" fmla="*/ 51 w 239"/>
                    <a:gd name="T9" fmla="*/ 220 h 239"/>
                    <a:gd name="T10" fmla="*/ 19 w 239"/>
                    <a:gd name="T11" fmla="*/ 188 h 239"/>
                    <a:gd name="T12" fmla="*/ 37 w 239"/>
                    <a:gd name="T13" fmla="*/ 170 h 239"/>
                    <a:gd name="T14" fmla="*/ 25 w 239"/>
                    <a:gd name="T15" fmla="*/ 142 h 239"/>
                    <a:gd name="T16" fmla="*/ 0 w 239"/>
                    <a:gd name="T17" fmla="*/ 142 h 239"/>
                    <a:gd name="T18" fmla="*/ 0 w 239"/>
                    <a:gd name="T19" fmla="*/ 97 h 239"/>
                    <a:gd name="T20" fmla="*/ 25 w 239"/>
                    <a:gd name="T21" fmla="*/ 97 h 239"/>
                    <a:gd name="T22" fmla="*/ 37 w 239"/>
                    <a:gd name="T23" fmla="*/ 69 h 239"/>
                    <a:gd name="T24" fmla="*/ 19 w 239"/>
                    <a:gd name="T25" fmla="*/ 51 h 239"/>
                    <a:gd name="T26" fmla="*/ 51 w 239"/>
                    <a:gd name="T27" fmla="*/ 19 h 239"/>
                    <a:gd name="T28" fmla="*/ 69 w 239"/>
                    <a:gd name="T29" fmla="*/ 37 h 239"/>
                    <a:gd name="T30" fmla="*/ 97 w 239"/>
                    <a:gd name="T31" fmla="*/ 25 h 239"/>
                    <a:gd name="T32" fmla="*/ 97 w 239"/>
                    <a:gd name="T33" fmla="*/ 0 h 239"/>
                    <a:gd name="T34" fmla="*/ 142 w 239"/>
                    <a:gd name="T35" fmla="*/ 0 h 239"/>
                    <a:gd name="T36" fmla="*/ 142 w 239"/>
                    <a:gd name="T37" fmla="*/ 25 h 239"/>
                    <a:gd name="T38" fmla="*/ 170 w 239"/>
                    <a:gd name="T39" fmla="*/ 37 h 239"/>
                    <a:gd name="T40" fmla="*/ 188 w 239"/>
                    <a:gd name="T41" fmla="*/ 19 h 239"/>
                    <a:gd name="T42" fmla="*/ 220 w 239"/>
                    <a:gd name="T43" fmla="*/ 51 h 239"/>
                    <a:gd name="T44" fmla="*/ 202 w 239"/>
                    <a:gd name="T45" fmla="*/ 69 h 239"/>
                    <a:gd name="T46" fmla="*/ 214 w 239"/>
                    <a:gd name="T47" fmla="*/ 97 h 239"/>
                    <a:gd name="T48" fmla="*/ 239 w 239"/>
                    <a:gd name="T49" fmla="*/ 97 h 239"/>
                    <a:gd name="T50" fmla="*/ 239 w 239"/>
                    <a:gd name="T51" fmla="*/ 142 h 239"/>
                    <a:gd name="T52" fmla="*/ 214 w 239"/>
                    <a:gd name="T53" fmla="*/ 142 h 239"/>
                    <a:gd name="T54" fmla="*/ 202 w 239"/>
                    <a:gd name="T55" fmla="*/ 170 h 239"/>
                    <a:gd name="T56" fmla="*/ 220 w 239"/>
                    <a:gd name="T57" fmla="*/ 188 h 239"/>
                    <a:gd name="T58" fmla="*/ 188 w 239"/>
                    <a:gd name="T59" fmla="*/ 220 h 239"/>
                    <a:gd name="T60" fmla="*/ 170 w 239"/>
                    <a:gd name="T61" fmla="*/ 202 h 239"/>
                    <a:gd name="T62" fmla="*/ 142 w 239"/>
                    <a:gd name="T63" fmla="*/ 214 h 239"/>
                    <a:gd name="T64" fmla="*/ 142 w 239"/>
                    <a:gd name="T65" fmla="*/ 239 h 239"/>
                    <a:gd name="T66" fmla="*/ 168 w 239"/>
                    <a:gd name="T67" fmla="*/ 120 h 239"/>
                    <a:gd name="T68" fmla="*/ 119 w 239"/>
                    <a:gd name="T69" fmla="*/ 71 h 239"/>
                    <a:gd name="T70" fmla="*/ 71 w 239"/>
                    <a:gd name="T71" fmla="*/ 120 h 239"/>
                    <a:gd name="T72" fmla="*/ 119 w 239"/>
                    <a:gd name="T73" fmla="*/ 168 h 239"/>
                    <a:gd name="T74" fmla="*/ 168 w 239"/>
                    <a:gd name="T75" fmla="*/ 12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9" h="239">
                      <a:moveTo>
                        <a:pt x="142" y="239"/>
                      </a:moveTo>
                      <a:lnTo>
                        <a:pt x="97" y="239"/>
                      </a:lnTo>
                      <a:lnTo>
                        <a:pt x="97" y="214"/>
                      </a:lnTo>
                      <a:cubicBezTo>
                        <a:pt x="87" y="211"/>
                        <a:pt x="78" y="207"/>
                        <a:pt x="69" y="202"/>
                      </a:cubicBezTo>
                      <a:lnTo>
                        <a:pt x="51" y="220"/>
                      </a:lnTo>
                      <a:lnTo>
                        <a:pt x="19" y="188"/>
                      </a:lnTo>
                      <a:lnTo>
                        <a:pt x="37" y="170"/>
                      </a:lnTo>
                      <a:cubicBezTo>
                        <a:pt x="32" y="161"/>
                        <a:pt x="28" y="152"/>
                        <a:pt x="25" y="142"/>
                      </a:cubicBezTo>
                      <a:lnTo>
                        <a:pt x="0" y="142"/>
                      </a:lnTo>
                      <a:lnTo>
                        <a:pt x="0" y="97"/>
                      </a:lnTo>
                      <a:lnTo>
                        <a:pt x="25" y="97"/>
                      </a:lnTo>
                      <a:cubicBezTo>
                        <a:pt x="28" y="87"/>
                        <a:pt x="32" y="78"/>
                        <a:pt x="37" y="69"/>
                      </a:cubicBezTo>
                      <a:lnTo>
                        <a:pt x="19" y="51"/>
                      </a:lnTo>
                      <a:lnTo>
                        <a:pt x="51" y="19"/>
                      </a:lnTo>
                      <a:lnTo>
                        <a:pt x="69" y="37"/>
                      </a:lnTo>
                      <a:cubicBezTo>
                        <a:pt x="78" y="32"/>
                        <a:pt x="87" y="28"/>
                        <a:pt x="97" y="25"/>
                      </a:cubicBezTo>
                      <a:lnTo>
                        <a:pt x="97" y="0"/>
                      </a:lnTo>
                      <a:lnTo>
                        <a:pt x="142" y="0"/>
                      </a:lnTo>
                      <a:lnTo>
                        <a:pt x="142" y="25"/>
                      </a:lnTo>
                      <a:cubicBezTo>
                        <a:pt x="152" y="28"/>
                        <a:pt x="161" y="32"/>
                        <a:pt x="170" y="37"/>
                      </a:cubicBezTo>
                      <a:lnTo>
                        <a:pt x="188" y="19"/>
                      </a:lnTo>
                      <a:lnTo>
                        <a:pt x="220" y="51"/>
                      </a:lnTo>
                      <a:lnTo>
                        <a:pt x="202" y="69"/>
                      </a:lnTo>
                      <a:cubicBezTo>
                        <a:pt x="207" y="78"/>
                        <a:pt x="211" y="87"/>
                        <a:pt x="214" y="97"/>
                      </a:cubicBezTo>
                      <a:lnTo>
                        <a:pt x="239" y="97"/>
                      </a:lnTo>
                      <a:lnTo>
                        <a:pt x="239" y="142"/>
                      </a:lnTo>
                      <a:lnTo>
                        <a:pt x="214" y="142"/>
                      </a:lnTo>
                      <a:cubicBezTo>
                        <a:pt x="211" y="152"/>
                        <a:pt x="207" y="161"/>
                        <a:pt x="202" y="170"/>
                      </a:cubicBezTo>
                      <a:lnTo>
                        <a:pt x="220" y="188"/>
                      </a:lnTo>
                      <a:lnTo>
                        <a:pt x="188" y="220"/>
                      </a:lnTo>
                      <a:lnTo>
                        <a:pt x="170" y="202"/>
                      </a:lnTo>
                      <a:cubicBezTo>
                        <a:pt x="161" y="207"/>
                        <a:pt x="152" y="211"/>
                        <a:pt x="142" y="214"/>
                      </a:cubicBezTo>
                      <a:lnTo>
                        <a:pt x="142" y="239"/>
                      </a:lnTo>
                      <a:close/>
                      <a:moveTo>
                        <a:pt x="168" y="120"/>
                      </a:moveTo>
                      <a:cubicBezTo>
                        <a:pt x="168" y="93"/>
                        <a:pt x="146" y="71"/>
                        <a:pt x="119" y="71"/>
                      </a:cubicBezTo>
                      <a:cubicBezTo>
                        <a:pt x="93" y="71"/>
                        <a:pt x="71" y="93"/>
                        <a:pt x="71" y="120"/>
                      </a:cubicBezTo>
                      <a:cubicBezTo>
                        <a:pt x="71" y="146"/>
                        <a:pt x="93" y="168"/>
                        <a:pt x="119" y="168"/>
                      </a:cubicBezTo>
                      <a:cubicBezTo>
                        <a:pt x="146" y="168"/>
                        <a:pt x="168" y="146"/>
                        <a:pt x="168"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Segoe UI"/>
                    <a:ea typeface="+mn-ea"/>
                    <a:cs typeface="+mn-cs"/>
                  </a:endParaRPr>
                </a:p>
              </p:txBody>
            </p:sp>
          </p:grpSp>
        </p:grpSp>
      </p:grpSp>
    </p:spTree>
    <p:extLst>
      <p:ext uri="{BB962C8B-B14F-4D97-AF65-F5344CB8AC3E}">
        <p14:creationId xmlns:p14="http://schemas.microsoft.com/office/powerpoint/2010/main" val="200632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Migration Resources</a:t>
            </a:r>
          </a:p>
        </p:txBody>
      </p:sp>
      <p:sp>
        <p:nvSpPr>
          <p:cNvPr id="12" name="Left Brace 11">
            <a:extLst>
              <a:ext uri="{FF2B5EF4-FFF2-40B4-BE49-F238E27FC236}">
                <a16:creationId xmlns:a16="http://schemas.microsoft.com/office/drawing/2014/main" id="{0EF2C41C-BDE0-4789-9772-7708D68798D8}"/>
              </a:ext>
            </a:extLst>
          </p:cNvPr>
          <p:cNvSpPr/>
          <p:nvPr/>
        </p:nvSpPr>
        <p:spPr>
          <a:xfrm>
            <a:off x="1462499" y="1246791"/>
            <a:ext cx="438529" cy="651935"/>
          </a:xfrm>
          <a:prstGeom prst="leftBrace">
            <a:avLst>
              <a:gd name="adj1" fmla="val 18759"/>
              <a:gd name="adj2" fmla="val 50000"/>
            </a:avLst>
          </a:prstGeom>
          <a:noFill/>
          <a:ln w="12700" cap="flat" cmpd="sng" algn="ctr">
            <a:solidFill>
              <a:srgbClr val="0080B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Segoe UI"/>
              <a:ea typeface="+mn-ea"/>
              <a:cs typeface="+mn-cs"/>
            </a:endParaRPr>
          </a:p>
        </p:txBody>
      </p:sp>
      <p:sp>
        <p:nvSpPr>
          <p:cNvPr id="13" name="Left Brace 12">
            <a:extLst>
              <a:ext uri="{FF2B5EF4-FFF2-40B4-BE49-F238E27FC236}">
                <a16:creationId xmlns:a16="http://schemas.microsoft.com/office/drawing/2014/main" id="{C8451419-44E6-4075-8D3C-57E95AEDC2BD}"/>
              </a:ext>
            </a:extLst>
          </p:cNvPr>
          <p:cNvSpPr/>
          <p:nvPr/>
        </p:nvSpPr>
        <p:spPr>
          <a:xfrm>
            <a:off x="1462499" y="1973580"/>
            <a:ext cx="438529" cy="2985695"/>
          </a:xfrm>
          <a:prstGeom prst="leftBrace">
            <a:avLst>
              <a:gd name="adj1" fmla="val 27447"/>
              <a:gd name="adj2" fmla="val 50000"/>
            </a:avLst>
          </a:prstGeom>
          <a:noFill/>
          <a:ln w="12700" cap="flat" cmpd="sng" algn="ctr">
            <a:solidFill>
              <a:srgbClr val="15AF9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Segoe UI"/>
              <a:ea typeface="+mn-ea"/>
              <a:cs typeface="+mn-cs"/>
            </a:endParaRPr>
          </a:p>
        </p:txBody>
      </p:sp>
      <p:sp>
        <p:nvSpPr>
          <p:cNvPr id="14" name="Left Brace 13">
            <a:extLst>
              <a:ext uri="{FF2B5EF4-FFF2-40B4-BE49-F238E27FC236}">
                <a16:creationId xmlns:a16="http://schemas.microsoft.com/office/drawing/2014/main" id="{81468FB8-AD11-477B-8DC0-6F7B0D52E27E}"/>
              </a:ext>
            </a:extLst>
          </p:cNvPr>
          <p:cNvSpPr/>
          <p:nvPr/>
        </p:nvSpPr>
        <p:spPr>
          <a:xfrm>
            <a:off x="1462499" y="5116615"/>
            <a:ext cx="438529" cy="1201058"/>
          </a:xfrm>
          <a:prstGeom prst="leftBrace">
            <a:avLst>
              <a:gd name="adj1" fmla="val 24841"/>
              <a:gd name="adj2" fmla="val 50000"/>
            </a:avLst>
          </a:prstGeom>
          <a:noFill/>
          <a:ln w="12700" cap="flat" cmpd="sng" algn="ctr">
            <a:solidFill>
              <a:srgbClr val="F7A6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71FF02B7-B21C-44B3-BDA3-05793D65E937}"/>
              </a:ext>
            </a:extLst>
          </p:cNvPr>
          <p:cNvSpPr txBox="1"/>
          <p:nvPr/>
        </p:nvSpPr>
        <p:spPr>
          <a:xfrm>
            <a:off x="198202" y="1246791"/>
            <a:ext cx="1315054" cy="997196"/>
          </a:xfrm>
          <a:prstGeom prst="rect">
            <a:avLst/>
          </a:prstGeom>
          <a:noFill/>
        </p:spPr>
        <p:txBody>
          <a:bodyPr wrap="square" lIns="73152" tIns="36576" rIns="73152" bIns="36576" rtlCol="0">
            <a:spAutoFit/>
          </a:bodyPr>
          <a:lstStyle/>
          <a:p>
            <a:r>
              <a:rPr lang="en-US" sz="1200" b="1" dirty="0">
                <a:solidFill>
                  <a:schemeClr val="accent4">
                    <a:lumMod val="75000"/>
                    <a:lumOff val="25000"/>
                  </a:schemeClr>
                </a:solidFill>
                <a:cs typeface="Segoe UI" panose="020B0502040204020203" pitchFamily="34" charset="0"/>
              </a:rPr>
              <a:t>Order of Migration – Manually before migration tool </a:t>
            </a:r>
            <a:endParaRPr lang="en-IN" sz="1200" b="1" dirty="0">
              <a:solidFill>
                <a:schemeClr val="accent4">
                  <a:lumMod val="75000"/>
                  <a:lumOff val="25000"/>
                </a:schemeClr>
              </a:solidFill>
              <a:cs typeface="Segoe UI" panose="020B0502040204020203" pitchFamily="34" charset="0"/>
            </a:endParaRPr>
          </a:p>
        </p:txBody>
      </p:sp>
      <p:sp>
        <p:nvSpPr>
          <p:cNvPr id="16" name="TextBox 15">
            <a:extLst>
              <a:ext uri="{FF2B5EF4-FFF2-40B4-BE49-F238E27FC236}">
                <a16:creationId xmlns:a16="http://schemas.microsoft.com/office/drawing/2014/main" id="{90CFE56A-E0B3-4AA0-8BB2-CEC10E4F9397}"/>
              </a:ext>
            </a:extLst>
          </p:cNvPr>
          <p:cNvSpPr txBox="1"/>
          <p:nvPr/>
        </p:nvSpPr>
        <p:spPr>
          <a:xfrm>
            <a:off x="198202" y="3116264"/>
            <a:ext cx="1223345" cy="997196"/>
          </a:xfrm>
          <a:prstGeom prst="rect">
            <a:avLst/>
          </a:prstGeom>
          <a:noFill/>
        </p:spPr>
        <p:txBody>
          <a:bodyPr wrap="square" lIns="73152" tIns="36576" rIns="73152" bIns="36576" rtlCol="0">
            <a:spAutoFit/>
          </a:bodyPr>
          <a:lstStyle/>
          <a:p>
            <a:r>
              <a:rPr lang="en-US" sz="1200" b="1" dirty="0">
                <a:solidFill>
                  <a:schemeClr val="accent4">
                    <a:lumMod val="75000"/>
                    <a:lumOff val="25000"/>
                  </a:schemeClr>
                </a:solidFill>
                <a:cs typeface="Segoe UI" panose="020B0502040204020203" pitchFamily="34" charset="0"/>
              </a:rPr>
              <a:t>Order of Migration of resources by the migration tool </a:t>
            </a:r>
            <a:endParaRPr lang="en-IN" sz="1200" b="1" dirty="0">
              <a:solidFill>
                <a:schemeClr val="accent4">
                  <a:lumMod val="75000"/>
                  <a:lumOff val="25000"/>
                </a:schemeClr>
              </a:solidFill>
              <a:cs typeface="Segoe UI" panose="020B0502040204020203" pitchFamily="34" charset="0"/>
            </a:endParaRPr>
          </a:p>
        </p:txBody>
      </p:sp>
      <p:sp>
        <p:nvSpPr>
          <p:cNvPr id="17" name="TextBox 16">
            <a:extLst>
              <a:ext uri="{FF2B5EF4-FFF2-40B4-BE49-F238E27FC236}">
                <a16:creationId xmlns:a16="http://schemas.microsoft.com/office/drawing/2014/main" id="{551AAD06-1B50-4860-8A1A-8253DD792892}"/>
              </a:ext>
            </a:extLst>
          </p:cNvPr>
          <p:cNvSpPr txBox="1"/>
          <p:nvPr/>
        </p:nvSpPr>
        <p:spPr>
          <a:xfrm>
            <a:off x="198202" y="5116615"/>
            <a:ext cx="1315053" cy="1181862"/>
          </a:xfrm>
          <a:prstGeom prst="rect">
            <a:avLst/>
          </a:prstGeom>
          <a:noFill/>
        </p:spPr>
        <p:txBody>
          <a:bodyPr wrap="square" lIns="73152" tIns="36576" rIns="73152" bIns="36576" rtlCol="0">
            <a:spAutoFit/>
          </a:bodyPr>
          <a:lstStyle/>
          <a:p>
            <a:r>
              <a:rPr lang="en-US" sz="1200" b="1" dirty="0">
                <a:solidFill>
                  <a:schemeClr val="accent4">
                    <a:lumMod val="75000"/>
                    <a:lumOff val="25000"/>
                  </a:schemeClr>
                </a:solidFill>
                <a:cs typeface="Segoe UI" panose="020B0502040204020203" pitchFamily="34" charset="0"/>
              </a:rPr>
              <a:t>Post API Proxy Migration-  these resources can be performed in any order</a:t>
            </a:r>
            <a:endParaRPr lang="en-IN" sz="1200" b="1" dirty="0">
              <a:solidFill>
                <a:schemeClr val="accent4">
                  <a:lumMod val="75000"/>
                  <a:lumOff val="25000"/>
                </a:schemeClr>
              </a:solidFill>
              <a:cs typeface="Segoe UI" panose="020B0502040204020203" pitchFamily="34" charset="0"/>
            </a:endParaRPr>
          </a:p>
        </p:txBody>
      </p:sp>
      <p:graphicFrame>
        <p:nvGraphicFramePr>
          <p:cNvPr id="18" name="Table 17">
            <a:extLst>
              <a:ext uri="{FF2B5EF4-FFF2-40B4-BE49-F238E27FC236}">
                <a16:creationId xmlns:a16="http://schemas.microsoft.com/office/drawing/2014/main" id="{D5A23B84-6C8F-498F-BEA0-3B8B05FE89F9}"/>
              </a:ext>
            </a:extLst>
          </p:cNvPr>
          <p:cNvGraphicFramePr>
            <a:graphicFrameLocks noGrp="1"/>
          </p:cNvGraphicFramePr>
          <p:nvPr>
            <p:extLst>
              <p:ext uri="{D42A27DB-BD31-4B8C-83A1-F6EECF244321}">
                <p14:modId xmlns:p14="http://schemas.microsoft.com/office/powerpoint/2010/main" val="2537309963"/>
              </p:ext>
            </p:extLst>
          </p:nvPr>
        </p:nvGraphicFramePr>
        <p:xfrm>
          <a:off x="2048965" y="871241"/>
          <a:ext cx="9838235" cy="5551408"/>
        </p:xfrm>
        <a:graphic>
          <a:graphicData uri="http://schemas.openxmlformats.org/drawingml/2006/table">
            <a:tbl>
              <a:tblPr firstRow="1" bandRow="1"/>
              <a:tblGrid>
                <a:gridCol w="2723303">
                  <a:extLst>
                    <a:ext uri="{9D8B030D-6E8A-4147-A177-3AD203B41FA5}">
                      <a16:colId xmlns:a16="http://schemas.microsoft.com/office/drawing/2014/main" val="2408549362"/>
                    </a:ext>
                  </a:extLst>
                </a:gridCol>
                <a:gridCol w="2809835">
                  <a:extLst>
                    <a:ext uri="{9D8B030D-6E8A-4147-A177-3AD203B41FA5}">
                      <a16:colId xmlns:a16="http://schemas.microsoft.com/office/drawing/2014/main" val="463349383"/>
                    </a:ext>
                  </a:extLst>
                </a:gridCol>
                <a:gridCol w="4305097">
                  <a:extLst>
                    <a:ext uri="{9D8B030D-6E8A-4147-A177-3AD203B41FA5}">
                      <a16:colId xmlns:a16="http://schemas.microsoft.com/office/drawing/2014/main" val="2710375510"/>
                    </a:ext>
                  </a:extLst>
                </a:gridCol>
              </a:tblGrid>
              <a:tr h="346963">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US" sz="1600" dirty="0">
                          <a:latin typeface="Segoe UI Semibold" panose="020B0702040204020203" pitchFamily="34" charset="0"/>
                          <a:cs typeface="Segoe UI Semibold" panose="020B0702040204020203" pitchFamily="34" charset="0"/>
                        </a:rPr>
                        <a:t>Resource</a:t>
                      </a:r>
                      <a:endParaRPr lang="en-IN" sz="1600" dirty="0">
                        <a:latin typeface="Segoe UI Semibold" panose="020B0702040204020203" pitchFamily="34" charset="0"/>
                        <a:cs typeface="Segoe UI Semibold" panose="020B07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US" sz="1600" dirty="0">
                          <a:latin typeface="Segoe UI Semibold" panose="020B0702040204020203" pitchFamily="34" charset="0"/>
                          <a:cs typeface="Segoe UI Semibold" panose="020B0702040204020203" pitchFamily="34" charset="0"/>
                        </a:rPr>
                        <a:t>Mode</a:t>
                      </a:r>
                      <a:endParaRPr lang="en-IN" sz="1600" dirty="0">
                        <a:latin typeface="Segoe UI Semibold" panose="020B0702040204020203" pitchFamily="34" charset="0"/>
                        <a:cs typeface="Segoe UI Semibold" panose="020B07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b="1" kern="1200">
                          <a:solidFill>
                            <a:schemeClr val="lt1"/>
                          </a:solidFill>
                          <a:latin typeface="Segoe UI"/>
                        </a:defRPr>
                      </a:lvl1pPr>
                      <a:lvl2pPr marL="457200" algn="l" defTabSz="914400" rtl="0" eaLnBrk="1" latinLnBrk="0" hangingPunct="1">
                        <a:defRPr sz="1800" b="1" kern="1200">
                          <a:solidFill>
                            <a:schemeClr val="lt1"/>
                          </a:solidFill>
                          <a:latin typeface="Segoe UI"/>
                        </a:defRPr>
                      </a:lvl2pPr>
                      <a:lvl3pPr marL="914400" algn="l" defTabSz="914400" rtl="0" eaLnBrk="1" latinLnBrk="0" hangingPunct="1">
                        <a:defRPr sz="1800" b="1" kern="1200">
                          <a:solidFill>
                            <a:schemeClr val="lt1"/>
                          </a:solidFill>
                          <a:latin typeface="Segoe UI"/>
                        </a:defRPr>
                      </a:lvl3pPr>
                      <a:lvl4pPr marL="1371600" algn="l" defTabSz="914400" rtl="0" eaLnBrk="1" latinLnBrk="0" hangingPunct="1">
                        <a:defRPr sz="1800" b="1" kern="1200">
                          <a:solidFill>
                            <a:schemeClr val="lt1"/>
                          </a:solidFill>
                          <a:latin typeface="Segoe UI"/>
                        </a:defRPr>
                      </a:lvl4pPr>
                      <a:lvl5pPr marL="1828800" algn="l" defTabSz="914400" rtl="0" eaLnBrk="1" latinLnBrk="0" hangingPunct="1">
                        <a:defRPr sz="1800" b="1" kern="1200">
                          <a:solidFill>
                            <a:schemeClr val="lt1"/>
                          </a:solidFill>
                          <a:latin typeface="Segoe UI"/>
                        </a:defRPr>
                      </a:lvl5pPr>
                      <a:lvl6pPr marL="2286000" algn="l" defTabSz="914400" rtl="0" eaLnBrk="1" latinLnBrk="0" hangingPunct="1">
                        <a:defRPr sz="1800" b="1" kern="1200">
                          <a:solidFill>
                            <a:schemeClr val="lt1"/>
                          </a:solidFill>
                          <a:latin typeface="Segoe UI"/>
                        </a:defRPr>
                      </a:lvl6pPr>
                      <a:lvl7pPr marL="2743200" algn="l" defTabSz="914400" rtl="0" eaLnBrk="1" latinLnBrk="0" hangingPunct="1">
                        <a:defRPr sz="1800" b="1" kern="1200">
                          <a:solidFill>
                            <a:schemeClr val="lt1"/>
                          </a:solidFill>
                          <a:latin typeface="Segoe UI"/>
                        </a:defRPr>
                      </a:lvl7pPr>
                      <a:lvl8pPr marL="3200400" algn="l" defTabSz="914400" rtl="0" eaLnBrk="1" latinLnBrk="0" hangingPunct="1">
                        <a:defRPr sz="1800" b="1" kern="1200">
                          <a:solidFill>
                            <a:schemeClr val="lt1"/>
                          </a:solidFill>
                          <a:latin typeface="Segoe UI"/>
                        </a:defRPr>
                      </a:lvl8pPr>
                      <a:lvl9pPr marL="3657600" algn="l" defTabSz="914400" rtl="0" eaLnBrk="1" latinLnBrk="0" hangingPunct="1">
                        <a:defRPr sz="1800" b="1" kern="1200">
                          <a:solidFill>
                            <a:schemeClr val="lt1"/>
                          </a:solidFill>
                          <a:latin typeface="Segoe UI"/>
                        </a:defRPr>
                      </a:lvl9pPr>
                    </a:lstStyle>
                    <a:p>
                      <a:pPr algn="ctr"/>
                      <a:r>
                        <a:rPr lang="en-US" sz="1600" dirty="0">
                          <a:latin typeface="Segoe UI Semibold" panose="020B0702040204020203" pitchFamily="34" charset="0"/>
                          <a:cs typeface="Segoe UI Semibold" panose="020B0702040204020203" pitchFamily="34" charset="0"/>
                        </a:rPr>
                        <a:t>Dependencies</a:t>
                      </a:r>
                      <a:endParaRPr lang="en-IN" sz="1600" dirty="0">
                        <a:latin typeface="Segoe UI Semibold" panose="020B0702040204020203" pitchFamily="34" charset="0"/>
                        <a:cs typeface="Segoe UI Semibold" panose="020B0702040204020203"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89942506"/>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Certificates</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Manual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extLst>
                  <a:ext uri="{0D108BD9-81ED-4DB2-BD59-A6C34878D82A}">
                    <a16:rowId xmlns:a16="http://schemas.microsoft.com/office/drawing/2014/main" val="3152078954"/>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KeyStore, TrustStore, Reference</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Manual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Certificates</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80B7"/>
                    </a:solidFill>
                  </a:tcPr>
                </a:tc>
                <a:extLst>
                  <a:ext uri="{0D108BD9-81ED-4DB2-BD59-A6C34878D82A}">
                    <a16:rowId xmlns:a16="http://schemas.microsoft.com/office/drawing/2014/main" val="3517734977"/>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KVMs</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2726501994"/>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Target Server</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1748589266"/>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Shared Flow</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Dependent on KVM</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4015009039"/>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API Proxy</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Dependent on Shared flow, Target server, KVM</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559062814"/>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API Products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Dependency on API Proxy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4152534025"/>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Developers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1072612512"/>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Applications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Dependency on Developer</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3606490006"/>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API Key</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Dependency on Apps</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2161909198"/>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Custom Reports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Automatic by Migration Tool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AF97"/>
                    </a:solidFill>
                  </a:tcPr>
                </a:tc>
                <a:extLst>
                  <a:ext uri="{0D108BD9-81ED-4DB2-BD59-A6C34878D82A}">
                    <a16:rowId xmlns:a16="http://schemas.microsoft.com/office/drawing/2014/main" val="546294137"/>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API specs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Manual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93858978"/>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Analytics Data</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Manual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No dependency</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748609065"/>
                  </a:ext>
                </a:extLst>
              </a:tr>
              <a:tr h="346963">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Alerts and Notifications</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r>
                        <a:rPr lang="en-US" sz="1200" dirty="0">
                          <a:solidFill>
                            <a:schemeClr val="bg1"/>
                          </a:solidFill>
                          <a:latin typeface="+mj-lt"/>
                        </a:rPr>
                        <a:t>Manual</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7A600"/>
                    </a:solidFill>
                  </a:tcPr>
                </a:tc>
                <a:tc>
                  <a:txBody>
                    <a:bodyPr/>
                    <a:lstStyle>
                      <a:lvl1pPr marL="0" algn="l" defTabSz="914400" rtl="0" eaLnBrk="1" latinLnBrk="0" hangingPunct="1">
                        <a:defRPr sz="1800" kern="1200">
                          <a:solidFill>
                            <a:schemeClr val="dk1"/>
                          </a:solidFill>
                          <a:latin typeface="Segoe UI"/>
                        </a:defRPr>
                      </a:lvl1pPr>
                      <a:lvl2pPr marL="457200" algn="l" defTabSz="914400" rtl="0" eaLnBrk="1" latinLnBrk="0" hangingPunct="1">
                        <a:defRPr sz="1800" kern="1200">
                          <a:solidFill>
                            <a:schemeClr val="dk1"/>
                          </a:solidFill>
                          <a:latin typeface="Segoe UI"/>
                        </a:defRPr>
                      </a:lvl2pPr>
                      <a:lvl3pPr marL="914400" algn="l" defTabSz="914400" rtl="0" eaLnBrk="1" latinLnBrk="0" hangingPunct="1">
                        <a:defRPr sz="1800" kern="1200">
                          <a:solidFill>
                            <a:schemeClr val="dk1"/>
                          </a:solidFill>
                          <a:latin typeface="Segoe UI"/>
                        </a:defRPr>
                      </a:lvl3pPr>
                      <a:lvl4pPr marL="1371600" algn="l" defTabSz="914400" rtl="0" eaLnBrk="1" latinLnBrk="0" hangingPunct="1">
                        <a:defRPr sz="1800" kern="1200">
                          <a:solidFill>
                            <a:schemeClr val="dk1"/>
                          </a:solidFill>
                          <a:latin typeface="Segoe UI"/>
                        </a:defRPr>
                      </a:lvl4pPr>
                      <a:lvl5pPr marL="1828800" algn="l" defTabSz="914400" rtl="0" eaLnBrk="1" latinLnBrk="0" hangingPunct="1">
                        <a:defRPr sz="1800" kern="1200">
                          <a:solidFill>
                            <a:schemeClr val="dk1"/>
                          </a:solidFill>
                          <a:latin typeface="Segoe UI"/>
                        </a:defRPr>
                      </a:lvl5pPr>
                      <a:lvl6pPr marL="2286000" algn="l" defTabSz="914400" rtl="0" eaLnBrk="1" latinLnBrk="0" hangingPunct="1">
                        <a:defRPr sz="1800" kern="1200">
                          <a:solidFill>
                            <a:schemeClr val="dk1"/>
                          </a:solidFill>
                          <a:latin typeface="Segoe UI"/>
                        </a:defRPr>
                      </a:lvl6pPr>
                      <a:lvl7pPr marL="2743200" algn="l" defTabSz="914400" rtl="0" eaLnBrk="1" latinLnBrk="0" hangingPunct="1">
                        <a:defRPr sz="1800" kern="1200">
                          <a:solidFill>
                            <a:schemeClr val="dk1"/>
                          </a:solidFill>
                          <a:latin typeface="Segoe UI"/>
                        </a:defRPr>
                      </a:lvl7pPr>
                      <a:lvl8pPr marL="3200400" algn="l" defTabSz="914400" rtl="0" eaLnBrk="1" latinLnBrk="0" hangingPunct="1">
                        <a:defRPr sz="1800" kern="1200">
                          <a:solidFill>
                            <a:schemeClr val="dk1"/>
                          </a:solidFill>
                          <a:latin typeface="Segoe UI"/>
                        </a:defRPr>
                      </a:lvl8pPr>
                      <a:lvl9pPr marL="3657600" algn="l" defTabSz="914400" rtl="0" eaLnBrk="1" latinLnBrk="0" hangingPunct="1">
                        <a:defRPr sz="1800" kern="1200">
                          <a:solidFill>
                            <a:schemeClr val="dk1"/>
                          </a:solidFill>
                          <a:latin typeface="Segoe UI"/>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mj-lt"/>
                        </a:rPr>
                        <a:t>API Proxy, apps migration</a:t>
                      </a:r>
                      <a:endParaRPr lang="en-IN" sz="1200" dirty="0">
                        <a:solidFill>
                          <a:schemeClr val="bg1"/>
                        </a:solidFill>
                        <a:latin typeface="+mj-lt"/>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2576587493"/>
                  </a:ext>
                </a:extLst>
              </a:tr>
              <a:tr h="346963">
                <a:tc>
                  <a:txBody>
                    <a:bodyPr/>
                    <a:lstStyle/>
                    <a:p>
                      <a:r>
                        <a:rPr lang="en-US" sz="1200" dirty="0">
                          <a:solidFill>
                            <a:schemeClr val="bg1"/>
                          </a:solidFill>
                          <a:latin typeface="+mj-lt"/>
                        </a:rPr>
                        <a:t>User</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p>
                      <a:r>
                        <a:rPr lang="en-IN" sz="1200" dirty="0">
                          <a:solidFill>
                            <a:schemeClr val="bg1"/>
                          </a:solidFill>
                          <a:latin typeface="+mj-lt"/>
                        </a:rPr>
                        <a:t>Manual</a:t>
                      </a:r>
                    </a:p>
                  </a:txBody>
                  <a:tcPr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latin typeface="+mj-lt"/>
                        </a:rPr>
                        <a:t>No dependency</a:t>
                      </a:r>
                    </a:p>
                  </a:txBody>
                  <a:tcPr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7A600"/>
                    </a:solidFill>
                  </a:tcPr>
                </a:tc>
                <a:extLst>
                  <a:ext uri="{0D108BD9-81ED-4DB2-BD59-A6C34878D82A}">
                    <a16:rowId xmlns:a16="http://schemas.microsoft.com/office/drawing/2014/main" val="1754897242"/>
                  </a:ext>
                </a:extLst>
              </a:tr>
            </a:tbl>
          </a:graphicData>
        </a:graphic>
      </p:graphicFrame>
    </p:spTree>
    <p:extLst>
      <p:ext uri="{BB962C8B-B14F-4D97-AF65-F5344CB8AC3E}">
        <p14:creationId xmlns:p14="http://schemas.microsoft.com/office/powerpoint/2010/main" val="361245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Consideration for Manual Migration</a:t>
            </a:r>
          </a:p>
        </p:txBody>
      </p:sp>
      <p:graphicFrame>
        <p:nvGraphicFramePr>
          <p:cNvPr id="4" name="Table 3">
            <a:extLst>
              <a:ext uri="{FF2B5EF4-FFF2-40B4-BE49-F238E27FC236}">
                <a16:creationId xmlns:a16="http://schemas.microsoft.com/office/drawing/2014/main" id="{8D0D1859-D479-469F-8511-A757B537AF46}"/>
              </a:ext>
            </a:extLst>
          </p:cNvPr>
          <p:cNvGraphicFramePr>
            <a:graphicFrameLocks noGrp="1"/>
          </p:cNvGraphicFramePr>
          <p:nvPr>
            <p:extLst>
              <p:ext uri="{D42A27DB-BD31-4B8C-83A1-F6EECF244321}">
                <p14:modId xmlns:p14="http://schemas.microsoft.com/office/powerpoint/2010/main" val="3168238286"/>
              </p:ext>
            </p:extLst>
          </p:nvPr>
        </p:nvGraphicFramePr>
        <p:xfrm>
          <a:off x="764051" y="1118173"/>
          <a:ext cx="10980909" cy="4967667"/>
        </p:xfrm>
        <a:graphic>
          <a:graphicData uri="http://schemas.openxmlformats.org/drawingml/2006/table">
            <a:tbl>
              <a:tblPr firstRow="1" bandRow="1">
                <a:tableStyleId>{5C22544A-7EE6-4342-B048-85BDC9FD1C3A}</a:tableStyleId>
              </a:tblPr>
              <a:tblGrid>
                <a:gridCol w="3087495">
                  <a:extLst>
                    <a:ext uri="{9D8B030D-6E8A-4147-A177-3AD203B41FA5}">
                      <a16:colId xmlns:a16="http://schemas.microsoft.com/office/drawing/2014/main" val="2787331429"/>
                    </a:ext>
                  </a:extLst>
                </a:gridCol>
                <a:gridCol w="7893414">
                  <a:extLst>
                    <a:ext uri="{9D8B030D-6E8A-4147-A177-3AD203B41FA5}">
                      <a16:colId xmlns:a16="http://schemas.microsoft.com/office/drawing/2014/main" val="3378990424"/>
                    </a:ext>
                  </a:extLst>
                </a:gridCol>
              </a:tblGrid>
              <a:tr h="331200">
                <a:tc>
                  <a:txBody>
                    <a:bodyPr/>
                    <a:lstStyle/>
                    <a:p>
                      <a:pPr algn="ctr"/>
                      <a:r>
                        <a:rPr lang="en-US" sz="1400" b="1" kern="1200" dirty="0">
                          <a:solidFill>
                            <a:schemeClr val="lt1"/>
                          </a:solidFill>
                          <a:latin typeface="Segoe UI Semibold" panose="020B0702040204020203" pitchFamily="34" charset="0"/>
                          <a:ea typeface="+mn-ea"/>
                          <a:cs typeface="Segoe UI Semibold" panose="020B0702040204020203" pitchFamily="34" charset="0"/>
                        </a:rPr>
                        <a:t>Component</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tc>
                  <a:txBody>
                    <a:bodyPr/>
                    <a:lstStyle/>
                    <a:p>
                      <a:pPr algn="ctr"/>
                      <a:r>
                        <a:rPr lang="en-US" sz="1400" b="1" kern="1200" dirty="0">
                          <a:solidFill>
                            <a:schemeClr val="lt1"/>
                          </a:solidFill>
                          <a:latin typeface="Segoe UI Semibold" panose="020B0702040204020203" pitchFamily="34" charset="0"/>
                          <a:ea typeface="+mn-ea"/>
                          <a:cs typeface="Segoe UI Semibold" panose="020B0702040204020203" pitchFamily="34" charset="0"/>
                        </a:rPr>
                        <a:t>Details</a:t>
                      </a:r>
                      <a:endParaRPr lang="en-IN" sz="1400" b="1" kern="1200" dirty="0">
                        <a:solidFill>
                          <a:schemeClr val="lt1"/>
                        </a:solidFill>
                        <a:latin typeface="Segoe UI Semibold" panose="020B0702040204020203" pitchFamily="34" charset="0"/>
                        <a:ea typeface="+mn-ea"/>
                        <a:cs typeface="Segoe UI Semibold" panose="020B0702040204020203" pitchFamily="34" charset="0"/>
                      </a:endParaRPr>
                    </a:p>
                  </a:txBody>
                  <a:tcPr anchor="ctr"/>
                </a:tc>
                <a:extLst>
                  <a:ext uri="{0D108BD9-81ED-4DB2-BD59-A6C34878D82A}">
                    <a16:rowId xmlns:a16="http://schemas.microsoft.com/office/drawing/2014/main" val="2702817286"/>
                  </a:ext>
                </a:extLst>
              </a:tr>
              <a:tr h="370840">
                <a:tc>
                  <a:txBody>
                    <a:bodyPr/>
                    <a:lstStyle/>
                    <a:p>
                      <a:r>
                        <a:rPr lang="en-US" sz="1400" dirty="0">
                          <a:solidFill>
                            <a:schemeClr val="accent4">
                              <a:lumMod val="75000"/>
                              <a:lumOff val="25000"/>
                            </a:schemeClr>
                          </a:solidFill>
                        </a:rPr>
                        <a:t>Certificates</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All the certificates used on Apigee Edge organization, need to be manually migrated to Apigee X </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85000"/>
                      </a:schemeClr>
                    </a:solidFill>
                  </a:tcPr>
                </a:tc>
                <a:extLst>
                  <a:ext uri="{0D108BD9-81ED-4DB2-BD59-A6C34878D82A}">
                    <a16:rowId xmlns:a16="http://schemas.microsoft.com/office/drawing/2014/main" val="182852800"/>
                  </a:ext>
                </a:extLst>
              </a:tr>
              <a:tr h="370840">
                <a:tc>
                  <a:txBody>
                    <a:bodyPr/>
                    <a:lstStyle/>
                    <a:p>
                      <a:r>
                        <a:rPr lang="en-US" sz="1400" dirty="0">
                          <a:solidFill>
                            <a:schemeClr val="accent4">
                              <a:lumMod val="75000"/>
                              <a:lumOff val="25000"/>
                            </a:schemeClr>
                          </a:solidFill>
                        </a:rPr>
                        <a:t>KeyStore, Trust Store, and references</a:t>
                      </a:r>
                      <a:endParaRPr lang="en-IN" sz="1400" dirty="0">
                        <a:solidFill>
                          <a:schemeClr val="accent4">
                            <a:lumMod val="75000"/>
                            <a:lumOff val="25000"/>
                          </a:schemeClr>
                        </a:solidFill>
                      </a:endParaRPr>
                    </a:p>
                  </a:txBody>
                  <a:tcPr anchor="ctr">
                    <a:solidFill>
                      <a:schemeClr val="bg1">
                        <a:lumMod val="9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All the configuration attributes used on Apigee Edge organization, need to be manually migrated to Apigee X </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95000"/>
                      </a:schemeClr>
                    </a:solidFill>
                  </a:tcPr>
                </a:tc>
                <a:extLst>
                  <a:ext uri="{0D108BD9-81ED-4DB2-BD59-A6C34878D82A}">
                    <a16:rowId xmlns:a16="http://schemas.microsoft.com/office/drawing/2014/main" val="2453526916"/>
                  </a:ext>
                </a:extLst>
              </a:tr>
              <a:tr h="370840">
                <a:tc>
                  <a:txBody>
                    <a:bodyPr/>
                    <a:lstStyle/>
                    <a:p>
                      <a:r>
                        <a:rPr lang="en-US" sz="1400" dirty="0">
                          <a:solidFill>
                            <a:schemeClr val="accent4">
                              <a:lumMod val="75000"/>
                              <a:lumOff val="25000"/>
                            </a:schemeClr>
                          </a:solidFill>
                        </a:rPr>
                        <a:t>Cache</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Cache in use for the API proxy, start fresh cache per the cutover strategy</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85000"/>
                      </a:schemeClr>
                    </a:solidFill>
                  </a:tcPr>
                </a:tc>
                <a:extLst>
                  <a:ext uri="{0D108BD9-81ED-4DB2-BD59-A6C34878D82A}">
                    <a16:rowId xmlns:a16="http://schemas.microsoft.com/office/drawing/2014/main" val="1579442489"/>
                  </a:ext>
                </a:extLst>
              </a:tr>
              <a:tr h="370840">
                <a:tc>
                  <a:txBody>
                    <a:bodyPr/>
                    <a:lstStyle/>
                    <a:p>
                      <a:r>
                        <a:rPr lang="en-US" sz="1400" dirty="0">
                          <a:solidFill>
                            <a:schemeClr val="accent4">
                              <a:lumMod val="75000"/>
                              <a:lumOff val="25000"/>
                            </a:schemeClr>
                          </a:solidFill>
                        </a:rPr>
                        <a:t>Token</a:t>
                      </a:r>
                      <a:endParaRPr lang="en-IN" sz="1400" dirty="0">
                        <a:solidFill>
                          <a:schemeClr val="accent4">
                            <a:lumMod val="75000"/>
                            <a:lumOff val="25000"/>
                          </a:schemeClr>
                        </a:solidFill>
                      </a:endParaRPr>
                    </a:p>
                  </a:txBody>
                  <a:tcPr anchor="ctr">
                    <a:solidFill>
                      <a:schemeClr val="bg1">
                        <a:lumMod val="9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Token used for API authentication, need to be handled as per the cutover strategy ; either fresh token or redirect to Apigee Edge for authentication or sync token from Apigee Edge to Apigee X while creating OAuth token</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95000"/>
                      </a:schemeClr>
                    </a:solidFill>
                  </a:tcPr>
                </a:tc>
                <a:extLst>
                  <a:ext uri="{0D108BD9-81ED-4DB2-BD59-A6C34878D82A}">
                    <a16:rowId xmlns:a16="http://schemas.microsoft.com/office/drawing/2014/main" val="1894148858"/>
                  </a:ext>
                </a:extLst>
              </a:tr>
              <a:tr h="370840">
                <a:tc>
                  <a:txBody>
                    <a:bodyPr/>
                    <a:lstStyle/>
                    <a:p>
                      <a:r>
                        <a:rPr lang="en-US" sz="1400" dirty="0">
                          <a:solidFill>
                            <a:schemeClr val="accent4">
                              <a:lumMod val="75000"/>
                              <a:lumOff val="25000"/>
                            </a:schemeClr>
                          </a:solidFill>
                        </a:rPr>
                        <a:t>Analytics Data</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Backup historic data for Analytics . Start fresh Analytics in Apigee X/Apigee Hybrid. Alternatively, port Analytics data from Apigee Edge to </a:t>
                      </a:r>
                      <a:r>
                        <a:rPr lang="en-US" sz="1200" kern="1200" dirty="0" err="1">
                          <a:solidFill>
                            <a:schemeClr val="accent4">
                              <a:lumMod val="75000"/>
                              <a:lumOff val="25000"/>
                            </a:schemeClr>
                          </a:solidFill>
                          <a:latin typeface="+mn-lt"/>
                          <a:ea typeface="+mn-ea"/>
                          <a:cs typeface="Segoe UI" panose="020B0502040204020203" pitchFamily="34" charset="0"/>
                        </a:rPr>
                        <a:t>BigQuery</a:t>
                      </a:r>
                      <a:r>
                        <a:rPr lang="en-US" sz="1200" kern="1200" dirty="0">
                          <a:solidFill>
                            <a:schemeClr val="accent4">
                              <a:lumMod val="75000"/>
                              <a:lumOff val="25000"/>
                            </a:schemeClr>
                          </a:solidFill>
                          <a:latin typeface="+mn-lt"/>
                          <a:ea typeface="+mn-ea"/>
                          <a:cs typeface="Segoe UI" panose="020B0502040204020203" pitchFamily="34" charset="0"/>
                        </a:rPr>
                        <a:t> and then create external Analytics dashboard from it.</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85000"/>
                      </a:schemeClr>
                    </a:solidFill>
                  </a:tcPr>
                </a:tc>
                <a:extLst>
                  <a:ext uri="{0D108BD9-81ED-4DB2-BD59-A6C34878D82A}">
                    <a16:rowId xmlns:a16="http://schemas.microsoft.com/office/drawing/2014/main" val="2055234367"/>
                  </a:ext>
                </a:extLst>
              </a:tr>
              <a:tr h="370840">
                <a:tc>
                  <a:txBody>
                    <a:bodyPr/>
                    <a:lstStyle/>
                    <a:p>
                      <a:r>
                        <a:rPr lang="en-US" sz="1400" dirty="0">
                          <a:solidFill>
                            <a:schemeClr val="accent4">
                              <a:lumMod val="75000"/>
                              <a:lumOff val="25000"/>
                            </a:schemeClr>
                          </a:solidFill>
                        </a:rPr>
                        <a:t>Quota Counter</a:t>
                      </a:r>
                      <a:endParaRPr lang="en-IN" sz="1400" dirty="0">
                        <a:solidFill>
                          <a:schemeClr val="accent4">
                            <a:lumMod val="75000"/>
                            <a:lumOff val="25000"/>
                          </a:schemeClr>
                        </a:solidFill>
                      </a:endParaRPr>
                    </a:p>
                  </a:txBody>
                  <a:tcPr anchor="ctr">
                    <a:solidFill>
                      <a:schemeClr val="bg1">
                        <a:lumMod val="9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Use fresh quota counter or retrieve quota counter details from Apigee Edge using custom API Proxy and refer it while executing API on Apigee X.  Require code changes to API proxies to incorporate a service callout to Apigee Edge</a:t>
                      </a:r>
                      <a:endParaRPr lang="en-IN" sz="1200" kern="1200" dirty="0">
                        <a:solidFill>
                          <a:schemeClr val="accent4">
                            <a:lumMod val="75000"/>
                            <a:lumOff val="25000"/>
                          </a:schemeClr>
                        </a:solidFill>
                        <a:latin typeface="+mn-lt"/>
                        <a:ea typeface="+mn-ea"/>
                        <a:cs typeface="Segoe UI" panose="020B0502040204020203" pitchFamily="34" charset="0"/>
                      </a:endParaRPr>
                    </a:p>
                  </a:txBody>
                  <a:tcPr anchor="ctr">
                    <a:solidFill>
                      <a:schemeClr val="bg1">
                        <a:lumMod val="95000"/>
                      </a:schemeClr>
                    </a:solidFill>
                  </a:tcPr>
                </a:tc>
                <a:extLst>
                  <a:ext uri="{0D108BD9-81ED-4DB2-BD59-A6C34878D82A}">
                    <a16:rowId xmlns:a16="http://schemas.microsoft.com/office/drawing/2014/main" val="232279619"/>
                  </a:ext>
                </a:extLst>
              </a:tr>
              <a:tr h="370840">
                <a:tc>
                  <a:txBody>
                    <a:bodyPr/>
                    <a:lstStyle/>
                    <a:p>
                      <a:r>
                        <a:rPr lang="en-US" sz="1400" dirty="0">
                          <a:solidFill>
                            <a:schemeClr val="accent4">
                              <a:lumMod val="75000"/>
                              <a:lumOff val="25000"/>
                            </a:schemeClr>
                          </a:solidFill>
                        </a:rPr>
                        <a:t>API Specs</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As Open API spec store is not available in Apigee X,  API specifications to be downloaded manually and port to the choice of content management system to host API Developer Portal</a:t>
                      </a:r>
                    </a:p>
                  </a:txBody>
                  <a:tcPr anchor="ctr">
                    <a:solidFill>
                      <a:schemeClr val="bg1">
                        <a:lumMod val="85000"/>
                      </a:schemeClr>
                    </a:solidFill>
                  </a:tcPr>
                </a:tc>
                <a:extLst>
                  <a:ext uri="{0D108BD9-81ED-4DB2-BD59-A6C34878D82A}">
                    <a16:rowId xmlns:a16="http://schemas.microsoft.com/office/drawing/2014/main" val="4283467435"/>
                  </a:ext>
                </a:extLst>
              </a:tr>
              <a:tr h="370840">
                <a:tc>
                  <a:txBody>
                    <a:bodyPr/>
                    <a:lstStyle/>
                    <a:p>
                      <a:r>
                        <a:rPr lang="en-US" sz="1400" dirty="0">
                          <a:solidFill>
                            <a:schemeClr val="accent4">
                              <a:lumMod val="75000"/>
                              <a:lumOff val="25000"/>
                            </a:schemeClr>
                          </a:solidFill>
                        </a:rPr>
                        <a:t>API Developer Portal </a:t>
                      </a:r>
                      <a:endParaRPr lang="en-IN" sz="1400" dirty="0">
                        <a:solidFill>
                          <a:schemeClr val="accent4">
                            <a:lumMod val="75000"/>
                            <a:lumOff val="25000"/>
                          </a:schemeClr>
                        </a:solidFill>
                      </a:endParaRPr>
                    </a:p>
                  </a:txBody>
                  <a:tcPr anchor="ctr">
                    <a:solidFill>
                      <a:schemeClr val="bg1">
                        <a:lumMod val="9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download pages and scripts for integrated developer portal and migrate</a:t>
                      </a:r>
                    </a:p>
                  </a:txBody>
                  <a:tcPr anchor="ctr">
                    <a:solidFill>
                      <a:schemeClr val="bg1">
                        <a:lumMod val="95000"/>
                      </a:schemeClr>
                    </a:solidFill>
                  </a:tcPr>
                </a:tc>
                <a:extLst>
                  <a:ext uri="{0D108BD9-81ED-4DB2-BD59-A6C34878D82A}">
                    <a16:rowId xmlns:a16="http://schemas.microsoft.com/office/drawing/2014/main" val="1687517118"/>
                  </a:ext>
                </a:extLst>
              </a:tr>
              <a:tr h="370840">
                <a:tc>
                  <a:txBody>
                    <a:bodyPr/>
                    <a:lstStyle/>
                    <a:p>
                      <a:r>
                        <a:rPr lang="en-US" sz="1400" dirty="0">
                          <a:solidFill>
                            <a:schemeClr val="accent4">
                              <a:lumMod val="75000"/>
                              <a:lumOff val="25000"/>
                            </a:schemeClr>
                          </a:solidFill>
                        </a:rPr>
                        <a:t>Extension policies</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update proxies using alternate policy logic as extension policies are not supported in Apigee X</a:t>
                      </a:r>
                    </a:p>
                  </a:txBody>
                  <a:tcPr anchor="ctr">
                    <a:solidFill>
                      <a:schemeClr val="bg1">
                        <a:lumMod val="85000"/>
                      </a:schemeClr>
                    </a:solidFill>
                  </a:tcPr>
                </a:tc>
                <a:extLst>
                  <a:ext uri="{0D108BD9-81ED-4DB2-BD59-A6C34878D82A}">
                    <a16:rowId xmlns:a16="http://schemas.microsoft.com/office/drawing/2014/main" val="2503919220"/>
                  </a:ext>
                </a:extLst>
              </a:tr>
              <a:tr h="370840">
                <a:tc>
                  <a:txBody>
                    <a:bodyPr/>
                    <a:lstStyle/>
                    <a:p>
                      <a:r>
                        <a:rPr lang="en-US" sz="1400" dirty="0">
                          <a:solidFill>
                            <a:schemeClr val="accent4">
                              <a:lumMod val="75000"/>
                              <a:lumOff val="25000"/>
                            </a:schemeClr>
                          </a:solidFill>
                        </a:rPr>
                        <a:t>Google IAM</a:t>
                      </a:r>
                      <a:endParaRPr lang="en-IN" sz="1400" dirty="0">
                        <a:solidFill>
                          <a:schemeClr val="accent4">
                            <a:lumMod val="75000"/>
                            <a:lumOff val="25000"/>
                          </a:schemeClr>
                        </a:solidFill>
                      </a:endParaRPr>
                    </a:p>
                  </a:txBody>
                  <a:tcPr anchor="ctr">
                    <a:solidFill>
                      <a:schemeClr val="bg1">
                        <a:lumMod val="9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configure custom roles on Google IAM with the required permission   </a:t>
                      </a:r>
                    </a:p>
                  </a:txBody>
                  <a:tcPr anchor="ctr">
                    <a:solidFill>
                      <a:schemeClr val="bg1">
                        <a:lumMod val="95000"/>
                      </a:schemeClr>
                    </a:solidFill>
                  </a:tcPr>
                </a:tc>
                <a:extLst>
                  <a:ext uri="{0D108BD9-81ED-4DB2-BD59-A6C34878D82A}">
                    <a16:rowId xmlns:a16="http://schemas.microsoft.com/office/drawing/2014/main" val="3833173584"/>
                  </a:ext>
                </a:extLst>
              </a:tr>
              <a:tr h="399747">
                <a:tc>
                  <a:txBody>
                    <a:bodyPr/>
                    <a:lstStyle/>
                    <a:p>
                      <a:r>
                        <a:rPr lang="en-US" sz="1400" dirty="0">
                          <a:solidFill>
                            <a:schemeClr val="accent4">
                              <a:lumMod val="75000"/>
                              <a:lumOff val="25000"/>
                            </a:schemeClr>
                          </a:solidFill>
                        </a:rPr>
                        <a:t>Environment configuration</a:t>
                      </a:r>
                      <a:endParaRPr lang="en-IN" sz="1400" dirty="0">
                        <a:solidFill>
                          <a:schemeClr val="accent4">
                            <a:lumMod val="75000"/>
                            <a:lumOff val="25000"/>
                          </a:schemeClr>
                        </a:solidFill>
                      </a:endParaRPr>
                    </a:p>
                  </a:txBody>
                  <a:tcPr anchor="ctr">
                    <a:solidFill>
                      <a:schemeClr val="bg1">
                        <a:lumMod val="85000"/>
                      </a:schemeClr>
                    </a:solidFill>
                  </a:tcPr>
                </a:tc>
                <a:tc>
                  <a:txBody>
                    <a:bodyPr/>
                    <a:lstStyle/>
                    <a:p>
                      <a:r>
                        <a:rPr lang="en-US" sz="1200" kern="1200" dirty="0">
                          <a:solidFill>
                            <a:schemeClr val="accent4">
                              <a:lumMod val="75000"/>
                              <a:lumOff val="25000"/>
                            </a:schemeClr>
                          </a:solidFill>
                          <a:latin typeface="+mn-lt"/>
                          <a:ea typeface="+mn-ea"/>
                          <a:cs typeface="Segoe UI" panose="020B0502040204020203" pitchFamily="34" charset="0"/>
                        </a:rPr>
                        <a:t>Manually configure host name for the Apigee X environments, so that API proxy deployment can be performed</a:t>
                      </a:r>
                    </a:p>
                  </a:txBody>
                  <a:tcPr anchor="ctr">
                    <a:solidFill>
                      <a:schemeClr val="bg1">
                        <a:lumMod val="85000"/>
                      </a:schemeClr>
                    </a:solidFill>
                  </a:tcPr>
                </a:tc>
                <a:extLst>
                  <a:ext uri="{0D108BD9-81ED-4DB2-BD59-A6C34878D82A}">
                    <a16:rowId xmlns:a16="http://schemas.microsoft.com/office/drawing/2014/main" val="4063078881"/>
                  </a:ext>
                </a:extLst>
              </a:tr>
            </a:tbl>
          </a:graphicData>
        </a:graphic>
      </p:graphicFrame>
    </p:spTree>
    <p:extLst>
      <p:ext uri="{BB962C8B-B14F-4D97-AF65-F5344CB8AC3E}">
        <p14:creationId xmlns:p14="http://schemas.microsoft.com/office/powerpoint/2010/main" val="84301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0E29CADB-CE25-42BA-B8CC-6C9778128621}"/>
              </a:ext>
            </a:extLst>
          </p:cNvPr>
          <p:cNvSpPr/>
          <p:nvPr/>
        </p:nvSpPr>
        <p:spPr>
          <a:xfrm>
            <a:off x="8976853" y="2920181"/>
            <a:ext cx="3215148" cy="202544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EEA34009-E147-42D4-9FB8-6AE866AA1B82}"/>
              </a:ext>
            </a:extLst>
          </p:cNvPr>
          <p:cNvSpPr/>
          <p:nvPr/>
        </p:nvSpPr>
        <p:spPr>
          <a:xfrm>
            <a:off x="4886960" y="3119120"/>
            <a:ext cx="351536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D78EB7D4-3CDC-499F-A1ED-EE4A0B250ACC}"/>
              </a:ext>
            </a:extLst>
          </p:cNvPr>
          <p:cNvSpPr txBox="1"/>
          <p:nvPr/>
        </p:nvSpPr>
        <p:spPr>
          <a:xfrm>
            <a:off x="5844410" y="3212913"/>
            <a:ext cx="1999110" cy="369332"/>
          </a:xfrm>
          <a:prstGeom prst="rect">
            <a:avLst/>
          </a:prstGeom>
          <a:noFill/>
          <a:ln>
            <a:noFill/>
          </a:ln>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Target Landscape</a:t>
            </a:r>
          </a:p>
        </p:txBody>
      </p:sp>
      <p:sp>
        <p:nvSpPr>
          <p:cNvPr id="46" name="Rectangle 45">
            <a:extLst>
              <a:ext uri="{FF2B5EF4-FFF2-40B4-BE49-F238E27FC236}">
                <a16:creationId xmlns:a16="http://schemas.microsoft.com/office/drawing/2014/main" id="{E5E926A9-B23C-4522-ABC5-6B5E27CD9C7E}"/>
              </a:ext>
            </a:extLst>
          </p:cNvPr>
          <p:cNvSpPr/>
          <p:nvPr/>
        </p:nvSpPr>
        <p:spPr>
          <a:xfrm>
            <a:off x="4886960" y="345440"/>
            <a:ext cx="351536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595A9DD8-1C05-4385-88BE-9C637276BC2A}"/>
              </a:ext>
            </a:extLst>
          </p:cNvPr>
          <p:cNvPicPr>
            <a:picLocks noChangeAspect="1"/>
          </p:cNvPicPr>
          <p:nvPr/>
        </p:nvPicPr>
        <p:blipFill rotWithShape="1">
          <a:blip r:embed="rId2">
            <a:extLst>
              <a:ext uri="{28A0092B-C50C-407E-A947-70E740481C1C}">
                <a14:useLocalDpi xmlns:a14="http://schemas.microsoft.com/office/drawing/2010/main" val="0"/>
              </a:ext>
            </a:extLst>
          </a:blip>
          <a:srcRect t="12482" r="60567" b="4797"/>
          <a:stretch/>
        </p:blipFill>
        <p:spPr>
          <a:xfrm>
            <a:off x="0" y="0"/>
            <a:ext cx="4807670" cy="6858000"/>
          </a:xfrm>
          <a:prstGeom prst="rect">
            <a:avLst/>
          </a:prstGeom>
        </p:spPr>
      </p:pic>
      <p:sp>
        <p:nvSpPr>
          <p:cNvPr id="40" name="Rectangle 39">
            <a:extLst>
              <a:ext uri="{FF2B5EF4-FFF2-40B4-BE49-F238E27FC236}">
                <a16:creationId xmlns:a16="http://schemas.microsoft.com/office/drawing/2014/main" id="{9F1A04D4-7D5A-479D-BB61-7E95DBE4CCE2}"/>
              </a:ext>
            </a:extLst>
          </p:cNvPr>
          <p:cNvSpPr/>
          <p:nvPr/>
        </p:nvSpPr>
        <p:spPr>
          <a:xfrm>
            <a:off x="0" y="0"/>
            <a:ext cx="4807669" cy="6858000"/>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741951" y="2037599"/>
            <a:ext cx="3330428" cy="1384995"/>
          </a:xfrm>
          <a:prstGeom prst="rect">
            <a:avLst/>
          </a:prstGeom>
        </p:spPr>
        <p:txBody>
          <a:bodyPr wrap="square">
            <a:spAutoFit/>
          </a:bodyPr>
          <a:lstStyle/>
          <a:p>
            <a:pPr algn="ctr"/>
            <a:r>
              <a:rPr lang="en-US" sz="2800" b="1" dirty="0">
                <a:solidFill>
                  <a:schemeClr val="bg1"/>
                </a:solidFill>
                <a:latin typeface="Segoe UI" panose="020B0502040204020203" pitchFamily="34" charset="0"/>
                <a:cs typeface="Segoe UI" panose="020B0502040204020203" pitchFamily="34" charset="0"/>
              </a:rPr>
              <a:t>Case Study – OPDK to Apigee Hybrid Migration </a:t>
            </a:r>
            <a:endParaRPr lang="en-IN" sz="2800" b="1" dirty="0">
              <a:solidFill>
                <a:schemeClr val="bg1"/>
              </a:solidFill>
              <a:latin typeface="Segoe UI" panose="020B0502040204020203" pitchFamily="34" charset="0"/>
              <a:cs typeface="Segoe UI" panose="020B0502040204020203" pitchFamily="34" charset="0"/>
            </a:endParaRPr>
          </a:p>
        </p:txBody>
      </p:sp>
      <p:sp>
        <p:nvSpPr>
          <p:cNvPr id="5" name="Rectangle 4"/>
          <p:cNvSpPr/>
          <p:nvPr/>
        </p:nvSpPr>
        <p:spPr>
          <a:xfrm>
            <a:off x="884501" y="3492563"/>
            <a:ext cx="3045329" cy="843765"/>
          </a:xfrm>
          <a:prstGeom prst="rect">
            <a:avLst/>
          </a:prstGeom>
        </p:spPr>
        <p:txBody>
          <a:bodyPr wrap="square">
            <a:spAutoFit/>
          </a:bodyPr>
          <a:lstStyle/>
          <a:p>
            <a:pPr algn="ctr"/>
            <a:r>
              <a:rPr lang="en-US" sz="1600" dirty="0">
                <a:solidFill>
                  <a:schemeClr val="bg1"/>
                </a:solidFill>
                <a:latin typeface="Segoe UI" panose="020B0502040204020203" pitchFamily="34" charset="0"/>
                <a:cs typeface="Segoe UI" panose="020B0502040204020203" pitchFamily="34" charset="0"/>
              </a:rPr>
              <a:t>A French retailer of personal care and beauty products, working with their US team</a:t>
            </a:r>
          </a:p>
        </p:txBody>
      </p:sp>
      <p:pic>
        <p:nvPicPr>
          <p:cNvPr id="19" name="Graphic 18">
            <a:extLst>
              <a:ext uri="{FF2B5EF4-FFF2-40B4-BE49-F238E27FC236}">
                <a16:creationId xmlns:a16="http://schemas.microsoft.com/office/drawing/2014/main" id="{8794C6DF-CC1C-4007-A22A-07EB3A4829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393157" y="3368073"/>
            <a:ext cx="6858000" cy="121854"/>
          </a:xfrm>
          <a:prstGeom prst="rect">
            <a:avLst/>
          </a:prstGeom>
        </p:spPr>
      </p:pic>
      <p:cxnSp>
        <p:nvCxnSpPr>
          <p:cNvPr id="22" name="Straight Connector 21">
            <a:extLst>
              <a:ext uri="{FF2B5EF4-FFF2-40B4-BE49-F238E27FC236}">
                <a16:creationId xmlns:a16="http://schemas.microsoft.com/office/drawing/2014/main" id="{F4BFA3C8-38BD-4DB7-89C0-6B11282C9E89}"/>
              </a:ext>
            </a:extLst>
          </p:cNvPr>
          <p:cNvCxnSpPr>
            <a:cxnSpLocks/>
          </p:cNvCxnSpPr>
          <p:nvPr/>
        </p:nvCxnSpPr>
        <p:spPr>
          <a:xfrm flipH="1">
            <a:off x="4842979" y="2916897"/>
            <a:ext cx="7420141"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5380BEC-5239-435E-8CC3-9F516B3C9902}"/>
              </a:ext>
            </a:extLst>
          </p:cNvPr>
          <p:cNvSpPr/>
          <p:nvPr/>
        </p:nvSpPr>
        <p:spPr>
          <a:xfrm>
            <a:off x="5776515" y="942249"/>
            <a:ext cx="4982925" cy="1631216"/>
          </a:xfrm>
          <a:prstGeom prst="rect">
            <a:avLst/>
          </a:prstGeom>
        </p:spPr>
        <p:txBody>
          <a:bodyPr wrap="square">
            <a:spAutoFit/>
          </a:bodyPr>
          <a:lstStyle/>
          <a:p>
            <a:r>
              <a:rPr lang="en-US" sz="1200" dirty="0">
                <a:solidFill>
                  <a:schemeClr val="tx1">
                    <a:lumMod val="75000"/>
                    <a:lumOff val="25000"/>
                  </a:schemeClr>
                </a:solidFill>
                <a:latin typeface="Segoe UI" panose="020B0502040204020203" pitchFamily="34" charset="0"/>
                <a:cs typeface="Segoe UI" panose="020B0502040204020203" pitchFamily="34" charset="0"/>
              </a:rPr>
              <a:t>API management platform implemented using Apigee OPDK v50.0.0, hosted in 2 datacenters (on-premise and Azure Cloud)</a:t>
            </a:r>
          </a:p>
          <a:p>
            <a:endParaRPr lang="en-US" sz="1200" dirty="0">
              <a:solidFill>
                <a:schemeClr val="tx1">
                  <a:lumMod val="75000"/>
                  <a:lumOff val="25000"/>
                </a:schemeClr>
              </a:solidFill>
              <a:latin typeface="Segoe UI" panose="020B0502040204020203" pitchFamily="34" charset="0"/>
              <a:cs typeface="Segoe UI" panose="020B0502040204020203" pitchFamily="34" charset="0"/>
            </a:endParaRPr>
          </a:p>
          <a:p>
            <a:r>
              <a:rPr lang="en-US" sz="1600" b="1" dirty="0">
                <a:solidFill>
                  <a:schemeClr val="tx1">
                    <a:lumMod val="75000"/>
                    <a:lumOff val="25000"/>
                  </a:schemeClr>
                </a:solidFill>
                <a:latin typeface="Segoe UI" panose="020B0502040204020203" pitchFamily="34" charset="0"/>
                <a:cs typeface="Segoe UI" panose="020B0502040204020203" pitchFamily="34" charset="0"/>
              </a:rPr>
              <a:t>2</a:t>
            </a:r>
            <a:r>
              <a:rPr lang="en-US" sz="1200" dirty="0">
                <a:solidFill>
                  <a:schemeClr val="tx1">
                    <a:lumMod val="75000"/>
                    <a:lumOff val="25000"/>
                  </a:schemeClr>
                </a:solidFill>
                <a:latin typeface="Segoe UI" panose="020B0502040204020203" pitchFamily="34" charset="0"/>
                <a:cs typeface="Segoe UI" panose="020B0502040204020203" pitchFamily="34" charset="0"/>
              </a:rPr>
              <a:t> organizations prod and non-prod provisioned, with </a:t>
            </a:r>
            <a:r>
              <a:rPr lang="en-US" sz="1400" b="1" dirty="0">
                <a:solidFill>
                  <a:schemeClr val="tx1">
                    <a:lumMod val="75000"/>
                    <a:lumOff val="25000"/>
                  </a:schemeClr>
                </a:solidFill>
                <a:latin typeface="Segoe UI" panose="020B0502040204020203" pitchFamily="34" charset="0"/>
                <a:cs typeface="Segoe UI" panose="020B0502040204020203" pitchFamily="34" charset="0"/>
              </a:rPr>
              <a:t>5</a:t>
            </a:r>
            <a:r>
              <a:rPr lang="en-US" sz="1200" dirty="0">
                <a:solidFill>
                  <a:schemeClr val="tx1">
                    <a:lumMod val="75000"/>
                    <a:lumOff val="25000"/>
                  </a:schemeClr>
                </a:solidFill>
                <a:latin typeface="Segoe UI" panose="020B0502040204020203" pitchFamily="34" charset="0"/>
                <a:cs typeface="Segoe UI" panose="020B0502040204020203" pitchFamily="34" charset="0"/>
              </a:rPr>
              <a:t> environments</a:t>
            </a:r>
          </a:p>
          <a:p>
            <a:endParaRPr lang="en-US" sz="1200" dirty="0">
              <a:solidFill>
                <a:schemeClr val="tx1">
                  <a:lumMod val="75000"/>
                  <a:lumOff val="25000"/>
                </a:schemeClr>
              </a:solidFill>
              <a:latin typeface="Segoe UI" panose="020B0502040204020203" pitchFamily="34" charset="0"/>
              <a:cs typeface="Segoe UI" panose="020B0502040204020203" pitchFamily="34" charset="0"/>
            </a:endParaRPr>
          </a:p>
          <a:p>
            <a:r>
              <a:rPr lang="en-US" sz="1200" dirty="0">
                <a:solidFill>
                  <a:schemeClr val="tx1">
                    <a:lumMod val="75000"/>
                    <a:lumOff val="25000"/>
                  </a:schemeClr>
                </a:solidFill>
                <a:latin typeface="Segoe UI" panose="020B0502040204020203" pitchFamily="34" charset="0"/>
                <a:cs typeface="Segoe UI" panose="020B0502040204020203" pitchFamily="34" charset="0"/>
              </a:rPr>
              <a:t>Drupal 7-based API developer portal exists; not exposed externally </a:t>
            </a:r>
          </a:p>
          <a:p>
            <a:endParaRPr lang="en-US" sz="1200" dirty="0">
              <a:solidFill>
                <a:schemeClr val="tx1">
                  <a:lumMod val="75000"/>
                  <a:lumOff val="25000"/>
                </a:schemeClr>
              </a:solidFill>
              <a:latin typeface="Segoe UI" panose="020B0502040204020203" pitchFamily="34" charset="0"/>
              <a:cs typeface="Segoe UI" panose="020B0502040204020203" pitchFamily="34" charset="0"/>
            </a:endParaRPr>
          </a:p>
          <a:p>
            <a:r>
              <a:rPr lang="en-US" sz="1200" dirty="0">
                <a:solidFill>
                  <a:schemeClr val="tx1">
                    <a:lumMod val="75000"/>
                    <a:lumOff val="25000"/>
                  </a:schemeClr>
                </a:solidFill>
                <a:latin typeface="Segoe UI" panose="020B0502040204020203" pitchFamily="34" charset="0"/>
                <a:cs typeface="Segoe UI" panose="020B0502040204020203" pitchFamily="34" charset="0"/>
              </a:rPr>
              <a:t>Splunk used for API Analytics </a:t>
            </a:r>
          </a:p>
        </p:txBody>
      </p:sp>
      <p:sp>
        <p:nvSpPr>
          <p:cNvPr id="10" name="TextBox 9"/>
          <p:cNvSpPr txBox="1"/>
          <p:nvPr/>
        </p:nvSpPr>
        <p:spPr>
          <a:xfrm>
            <a:off x="5773290" y="459553"/>
            <a:ext cx="2639190" cy="369332"/>
          </a:xfrm>
          <a:prstGeom prst="rect">
            <a:avLst/>
          </a:prstGeom>
          <a:noFill/>
          <a:ln>
            <a:noFill/>
          </a:ln>
        </p:spPr>
        <p:txBody>
          <a:bodyPr wrap="square" rtlCol="0">
            <a:spAutoFit/>
          </a:bodyPr>
          <a:lstStyle/>
          <a:p>
            <a:r>
              <a:rPr lang="en-US" dirty="0">
                <a:solidFill>
                  <a:schemeClr val="bg1"/>
                </a:solidFill>
                <a:latin typeface="Segoe UI" panose="020B0502040204020203" pitchFamily="34" charset="0"/>
                <a:cs typeface="Segoe UI" panose="020B0502040204020203" pitchFamily="34" charset="0"/>
              </a:rPr>
              <a:t>Customer Landscape</a:t>
            </a:r>
          </a:p>
        </p:txBody>
      </p:sp>
      <p:grpSp>
        <p:nvGrpSpPr>
          <p:cNvPr id="38" name="Group 37">
            <a:extLst>
              <a:ext uri="{FF2B5EF4-FFF2-40B4-BE49-F238E27FC236}">
                <a16:creationId xmlns:a16="http://schemas.microsoft.com/office/drawing/2014/main" id="{B0F4D04E-13F8-4CC5-B006-CF8CB1390E09}"/>
              </a:ext>
            </a:extLst>
          </p:cNvPr>
          <p:cNvGrpSpPr/>
          <p:nvPr/>
        </p:nvGrpSpPr>
        <p:grpSpPr>
          <a:xfrm>
            <a:off x="5263738" y="416560"/>
            <a:ext cx="456342" cy="421153"/>
            <a:chOff x="6016625" y="690563"/>
            <a:chExt cx="658813" cy="608013"/>
          </a:xfrm>
        </p:grpSpPr>
        <p:sp>
          <p:nvSpPr>
            <p:cNvPr id="13" name="Freeform 5">
              <a:extLst>
                <a:ext uri="{FF2B5EF4-FFF2-40B4-BE49-F238E27FC236}">
                  <a16:creationId xmlns:a16="http://schemas.microsoft.com/office/drawing/2014/main" id="{0FE4B1AF-088D-4AB3-8A3D-249BF3461F9E}"/>
                </a:ext>
              </a:extLst>
            </p:cNvPr>
            <p:cNvSpPr>
              <a:spLocks/>
            </p:cNvSpPr>
            <p:nvPr/>
          </p:nvSpPr>
          <p:spPr bwMode="auto">
            <a:xfrm>
              <a:off x="6108700" y="896938"/>
              <a:ext cx="223837" cy="112713"/>
            </a:xfrm>
            <a:custGeom>
              <a:avLst/>
              <a:gdLst>
                <a:gd name="T0" fmla="*/ 487 w 487"/>
                <a:gd name="T1" fmla="*/ 1 h 247"/>
                <a:gd name="T2" fmla="*/ 244 w 487"/>
                <a:gd name="T3" fmla="*/ 247 h 247"/>
                <a:gd name="T4" fmla="*/ 0 w 487"/>
                <a:gd name="T5" fmla="*/ 0 h 247"/>
              </a:gdLst>
              <a:ahLst/>
              <a:cxnLst>
                <a:cxn ang="0">
                  <a:pos x="T0" y="T1"/>
                </a:cxn>
                <a:cxn ang="0">
                  <a:pos x="T2" y="T3"/>
                </a:cxn>
                <a:cxn ang="0">
                  <a:pos x="T4" y="T5"/>
                </a:cxn>
              </a:cxnLst>
              <a:rect l="0" t="0" r="r" b="b"/>
              <a:pathLst>
                <a:path w="487" h="247">
                  <a:moveTo>
                    <a:pt x="487" y="1"/>
                  </a:moveTo>
                  <a:cubicBezTo>
                    <a:pt x="453" y="124"/>
                    <a:pt x="357" y="247"/>
                    <a:pt x="244" y="247"/>
                  </a:cubicBezTo>
                  <a:cubicBezTo>
                    <a:pt x="130" y="247"/>
                    <a:pt x="34" y="123"/>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Line 6">
              <a:extLst>
                <a:ext uri="{FF2B5EF4-FFF2-40B4-BE49-F238E27FC236}">
                  <a16:creationId xmlns:a16="http://schemas.microsoft.com/office/drawing/2014/main" id="{E8C7B613-59E1-4BC2-9F96-942958087525}"/>
                </a:ext>
              </a:extLst>
            </p:cNvPr>
            <p:cNvSpPr>
              <a:spLocks noChangeShapeType="1"/>
            </p:cNvSpPr>
            <p:nvPr/>
          </p:nvSpPr>
          <p:spPr bwMode="auto">
            <a:xfrm>
              <a:off x="6111875" y="1185863"/>
              <a:ext cx="0" cy="1127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Freeform 7">
              <a:extLst>
                <a:ext uri="{FF2B5EF4-FFF2-40B4-BE49-F238E27FC236}">
                  <a16:creationId xmlns:a16="http://schemas.microsoft.com/office/drawing/2014/main" id="{B425F264-05D2-4BFD-8265-CFA3AE41237A}"/>
                </a:ext>
              </a:extLst>
            </p:cNvPr>
            <p:cNvSpPr>
              <a:spLocks/>
            </p:cNvSpPr>
            <p:nvPr/>
          </p:nvSpPr>
          <p:spPr bwMode="auto">
            <a:xfrm>
              <a:off x="6016625" y="1063625"/>
              <a:ext cx="407987" cy="234950"/>
            </a:xfrm>
            <a:custGeom>
              <a:avLst/>
              <a:gdLst>
                <a:gd name="T0" fmla="*/ 817 w 890"/>
                <a:gd name="T1" fmla="*/ 516 h 516"/>
                <a:gd name="T2" fmla="*/ 890 w 890"/>
                <a:gd name="T3" fmla="*/ 443 h 516"/>
                <a:gd name="T4" fmla="*/ 890 w 890"/>
                <a:gd name="T5" fmla="*/ 360 h 516"/>
                <a:gd name="T6" fmla="*/ 577 w 890"/>
                <a:gd name="T7" fmla="*/ 0 h 516"/>
                <a:gd name="T8" fmla="*/ 445 w 890"/>
                <a:gd name="T9" fmla="*/ 92 h 516"/>
                <a:gd name="T10" fmla="*/ 313 w 890"/>
                <a:gd name="T11" fmla="*/ 0 h 516"/>
                <a:gd name="T12" fmla="*/ 0 w 890"/>
                <a:gd name="T13" fmla="*/ 360 h 516"/>
                <a:gd name="T14" fmla="*/ 0 w 890"/>
                <a:gd name="T15" fmla="*/ 443 h 516"/>
                <a:gd name="T16" fmla="*/ 73 w 890"/>
                <a:gd name="T17" fmla="*/ 516 h 516"/>
                <a:gd name="T18" fmla="*/ 817 w 890"/>
                <a:gd name="T19"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0" h="516">
                  <a:moveTo>
                    <a:pt x="817" y="516"/>
                  </a:moveTo>
                  <a:cubicBezTo>
                    <a:pt x="858" y="516"/>
                    <a:pt x="890" y="484"/>
                    <a:pt x="890" y="443"/>
                  </a:cubicBezTo>
                  <a:cubicBezTo>
                    <a:pt x="890" y="360"/>
                    <a:pt x="890" y="360"/>
                    <a:pt x="890" y="360"/>
                  </a:cubicBezTo>
                  <a:cubicBezTo>
                    <a:pt x="890" y="151"/>
                    <a:pt x="795" y="46"/>
                    <a:pt x="577" y="0"/>
                  </a:cubicBezTo>
                  <a:cubicBezTo>
                    <a:pt x="445" y="92"/>
                    <a:pt x="445" y="92"/>
                    <a:pt x="445" y="92"/>
                  </a:cubicBezTo>
                  <a:cubicBezTo>
                    <a:pt x="313" y="0"/>
                    <a:pt x="313" y="0"/>
                    <a:pt x="313" y="0"/>
                  </a:cubicBezTo>
                  <a:cubicBezTo>
                    <a:pt x="94" y="46"/>
                    <a:pt x="0" y="151"/>
                    <a:pt x="0" y="360"/>
                  </a:cubicBezTo>
                  <a:cubicBezTo>
                    <a:pt x="0" y="443"/>
                    <a:pt x="0" y="443"/>
                    <a:pt x="0" y="443"/>
                  </a:cubicBezTo>
                  <a:cubicBezTo>
                    <a:pt x="0" y="484"/>
                    <a:pt x="32" y="516"/>
                    <a:pt x="73" y="516"/>
                  </a:cubicBezTo>
                  <a:lnTo>
                    <a:pt x="817" y="516"/>
                  </a:lnTo>
                  <a:close/>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Line 8">
              <a:extLst>
                <a:ext uri="{FF2B5EF4-FFF2-40B4-BE49-F238E27FC236}">
                  <a16:creationId xmlns:a16="http://schemas.microsoft.com/office/drawing/2014/main" id="{D9EBD691-695F-4BEA-A552-8FA9C196B556}"/>
                </a:ext>
              </a:extLst>
            </p:cNvPr>
            <p:cNvSpPr>
              <a:spLocks noChangeShapeType="1"/>
            </p:cNvSpPr>
            <p:nvPr/>
          </p:nvSpPr>
          <p:spPr bwMode="auto">
            <a:xfrm>
              <a:off x="6329363" y="1185863"/>
              <a:ext cx="0" cy="112713"/>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Freeform 9">
              <a:extLst>
                <a:ext uri="{FF2B5EF4-FFF2-40B4-BE49-F238E27FC236}">
                  <a16:creationId xmlns:a16="http://schemas.microsoft.com/office/drawing/2014/main" id="{789C010E-2841-4542-A7E8-26921115FDF8}"/>
                </a:ext>
              </a:extLst>
            </p:cNvPr>
            <p:cNvSpPr>
              <a:spLocks/>
            </p:cNvSpPr>
            <p:nvPr/>
          </p:nvSpPr>
          <p:spPr bwMode="auto">
            <a:xfrm>
              <a:off x="6159500" y="995363"/>
              <a:ext cx="15875" cy="68263"/>
            </a:xfrm>
            <a:custGeom>
              <a:avLst/>
              <a:gdLst>
                <a:gd name="T0" fmla="*/ 0 w 33"/>
                <a:gd name="T1" fmla="*/ 147 h 147"/>
                <a:gd name="T2" fmla="*/ 33 w 33"/>
                <a:gd name="T3" fmla="*/ 0 h 147"/>
              </a:gdLst>
              <a:ahLst/>
              <a:cxnLst>
                <a:cxn ang="0">
                  <a:pos x="T0" y="T1"/>
                </a:cxn>
                <a:cxn ang="0">
                  <a:pos x="T2" y="T3"/>
                </a:cxn>
              </a:cxnLst>
              <a:rect l="0" t="0" r="r" b="b"/>
              <a:pathLst>
                <a:path w="33" h="147">
                  <a:moveTo>
                    <a:pt x="0" y="147"/>
                  </a:moveTo>
                  <a:cubicBezTo>
                    <a:pt x="33" y="119"/>
                    <a:pt x="33" y="0"/>
                    <a:pt x="3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Freeform 10">
              <a:extLst>
                <a:ext uri="{FF2B5EF4-FFF2-40B4-BE49-F238E27FC236}">
                  <a16:creationId xmlns:a16="http://schemas.microsoft.com/office/drawing/2014/main" id="{43A32919-2505-477F-B116-FD02C58B120D}"/>
                </a:ext>
              </a:extLst>
            </p:cNvPr>
            <p:cNvSpPr>
              <a:spLocks/>
            </p:cNvSpPr>
            <p:nvPr/>
          </p:nvSpPr>
          <p:spPr bwMode="auto">
            <a:xfrm>
              <a:off x="6265863" y="995363"/>
              <a:ext cx="15875" cy="68263"/>
            </a:xfrm>
            <a:custGeom>
              <a:avLst/>
              <a:gdLst>
                <a:gd name="T0" fmla="*/ 33 w 33"/>
                <a:gd name="T1" fmla="*/ 147 h 147"/>
                <a:gd name="T2" fmla="*/ 0 w 33"/>
                <a:gd name="T3" fmla="*/ 0 h 147"/>
              </a:gdLst>
              <a:ahLst/>
              <a:cxnLst>
                <a:cxn ang="0">
                  <a:pos x="T0" y="T1"/>
                </a:cxn>
                <a:cxn ang="0">
                  <a:pos x="T2" y="T3"/>
                </a:cxn>
              </a:cxnLst>
              <a:rect l="0" t="0" r="r" b="b"/>
              <a:pathLst>
                <a:path w="33" h="147">
                  <a:moveTo>
                    <a:pt x="33" y="147"/>
                  </a:moveTo>
                  <a:cubicBezTo>
                    <a:pt x="0" y="119"/>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Freeform 11">
              <a:extLst>
                <a:ext uri="{FF2B5EF4-FFF2-40B4-BE49-F238E27FC236}">
                  <a16:creationId xmlns:a16="http://schemas.microsoft.com/office/drawing/2014/main" id="{E2C21EA2-475B-4F5D-80B7-92F5EBA9A4EC}"/>
                </a:ext>
              </a:extLst>
            </p:cNvPr>
            <p:cNvSpPr>
              <a:spLocks/>
            </p:cNvSpPr>
            <p:nvPr/>
          </p:nvSpPr>
          <p:spPr bwMode="auto">
            <a:xfrm>
              <a:off x="6065838" y="690563"/>
              <a:ext cx="309562" cy="209550"/>
            </a:xfrm>
            <a:custGeom>
              <a:avLst/>
              <a:gdLst>
                <a:gd name="T0" fmla="*/ 329 w 674"/>
                <a:gd name="T1" fmla="*/ 0 h 458"/>
                <a:gd name="T2" fmla="*/ 597 w 674"/>
                <a:gd name="T3" fmla="*/ 443 h 458"/>
                <a:gd name="T4" fmla="*/ 570 w 674"/>
                <a:gd name="T5" fmla="*/ 444 h 458"/>
                <a:gd name="T6" fmla="*/ 537 w 674"/>
                <a:gd name="T7" fmla="*/ 287 h 458"/>
                <a:gd name="T8" fmla="*/ 512 w 674"/>
                <a:gd name="T9" fmla="*/ 265 h 458"/>
                <a:gd name="T10" fmla="*/ 333 w 674"/>
                <a:gd name="T11" fmla="*/ 210 h 458"/>
                <a:gd name="T12" fmla="*/ 312 w 674"/>
                <a:gd name="T13" fmla="*/ 229 h 458"/>
                <a:gd name="T14" fmla="*/ 347 w 674"/>
                <a:gd name="T15" fmla="*/ 324 h 458"/>
                <a:gd name="T16" fmla="*/ 190 w 674"/>
                <a:gd name="T17" fmla="*/ 241 h 458"/>
                <a:gd name="T18" fmla="*/ 145 w 674"/>
                <a:gd name="T19" fmla="*/ 248 h 458"/>
                <a:gd name="T20" fmla="*/ 103 w 674"/>
                <a:gd name="T21" fmla="*/ 442 h 458"/>
                <a:gd name="T22" fmla="*/ 77 w 674"/>
                <a:gd name="T23" fmla="*/ 442 h 458"/>
                <a:gd name="T24" fmla="*/ 343 w 674"/>
                <a:gd name="T25" fmla="*/ 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4" h="458">
                  <a:moveTo>
                    <a:pt x="329" y="0"/>
                  </a:moveTo>
                  <a:cubicBezTo>
                    <a:pt x="571" y="0"/>
                    <a:pt x="674" y="90"/>
                    <a:pt x="597" y="443"/>
                  </a:cubicBezTo>
                  <a:cubicBezTo>
                    <a:pt x="594" y="457"/>
                    <a:pt x="574" y="458"/>
                    <a:pt x="570" y="444"/>
                  </a:cubicBezTo>
                  <a:cubicBezTo>
                    <a:pt x="556" y="392"/>
                    <a:pt x="537" y="287"/>
                    <a:pt x="537" y="287"/>
                  </a:cubicBezTo>
                  <a:cubicBezTo>
                    <a:pt x="536" y="274"/>
                    <a:pt x="525" y="265"/>
                    <a:pt x="512" y="265"/>
                  </a:cubicBezTo>
                  <a:cubicBezTo>
                    <a:pt x="427" y="264"/>
                    <a:pt x="333" y="210"/>
                    <a:pt x="333" y="210"/>
                  </a:cubicBezTo>
                  <a:cubicBezTo>
                    <a:pt x="321" y="208"/>
                    <a:pt x="310" y="218"/>
                    <a:pt x="312" y="229"/>
                  </a:cubicBezTo>
                  <a:cubicBezTo>
                    <a:pt x="347" y="324"/>
                    <a:pt x="347" y="324"/>
                    <a:pt x="347" y="324"/>
                  </a:cubicBezTo>
                  <a:cubicBezTo>
                    <a:pt x="190" y="241"/>
                    <a:pt x="190" y="241"/>
                    <a:pt x="190" y="241"/>
                  </a:cubicBezTo>
                  <a:cubicBezTo>
                    <a:pt x="175" y="233"/>
                    <a:pt x="156" y="236"/>
                    <a:pt x="145" y="248"/>
                  </a:cubicBezTo>
                  <a:cubicBezTo>
                    <a:pt x="103" y="442"/>
                    <a:pt x="103" y="442"/>
                    <a:pt x="103" y="442"/>
                  </a:cubicBezTo>
                  <a:cubicBezTo>
                    <a:pt x="100" y="456"/>
                    <a:pt x="80" y="456"/>
                    <a:pt x="77" y="442"/>
                  </a:cubicBezTo>
                  <a:cubicBezTo>
                    <a:pt x="0" y="90"/>
                    <a:pt x="101" y="0"/>
                    <a:pt x="343"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Freeform 12">
              <a:extLst>
                <a:ext uri="{FF2B5EF4-FFF2-40B4-BE49-F238E27FC236}">
                  <a16:creationId xmlns:a16="http://schemas.microsoft.com/office/drawing/2014/main" id="{2D2C9F8E-C689-49A1-9638-DD2B7A4C6695}"/>
                </a:ext>
              </a:extLst>
            </p:cNvPr>
            <p:cNvSpPr>
              <a:spLocks/>
            </p:cNvSpPr>
            <p:nvPr/>
          </p:nvSpPr>
          <p:spPr bwMode="auto">
            <a:xfrm>
              <a:off x="6464300" y="1077913"/>
              <a:ext cx="80962" cy="20638"/>
            </a:xfrm>
            <a:custGeom>
              <a:avLst/>
              <a:gdLst>
                <a:gd name="T0" fmla="*/ 177 w 177"/>
                <a:gd name="T1" fmla="*/ 0 h 44"/>
                <a:gd name="T2" fmla="*/ 152 w 177"/>
                <a:gd name="T3" fmla="*/ 18 h 44"/>
                <a:gd name="T4" fmla="*/ 25 w 177"/>
                <a:gd name="T5" fmla="*/ 18 h 44"/>
                <a:gd name="T6" fmla="*/ 0 w 177"/>
                <a:gd name="T7" fmla="*/ 0 h 44"/>
              </a:gdLst>
              <a:ahLst/>
              <a:cxnLst>
                <a:cxn ang="0">
                  <a:pos x="T0" y="T1"/>
                </a:cxn>
                <a:cxn ang="0">
                  <a:pos x="T2" y="T3"/>
                </a:cxn>
                <a:cxn ang="0">
                  <a:pos x="T4" y="T5"/>
                </a:cxn>
                <a:cxn ang="0">
                  <a:pos x="T6" y="T7"/>
                </a:cxn>
              </a:cxnLst>
              <a:rect l="0" t="0" r="r" b="b"/>
              <a:pathLst>
                <a:path w="177" h="44">
                  <a:moveTo>
                    <a:pt x="177" y="0"/>
                  </a:moveTo>
                  <a:cubicBezTo>
                    <a:pt x="152" y="18"/>
                    <a:pt x="152" y="18"/>
                    <a:pt x="152" y="18"/>
                  </a:cubicBezTo>
                  <a:cubicBezTo>
                    <a:pt x="114" y="44"/>
                    <a:pt x="63" y="44"/>
                    <a:pt x="25" y="18"/>
                  </a:cubicBezTo>
                  <a:cubicBezTo>
                    <a:pt x="0" y="0"/>
                    <a:pt x="0" y="0"/>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Line 13">
              <a:extLst>
                <a:ext uri="{FF2B5EF4-FFF2-40B4-BE49-F238E27FC236}">
                  <a16:creationId xmlns:a16="http://schemas.microsoft.com/office/drawing/2014/main" id="{1B39F7D6-7B66-4046-A48E-65D9556E0E7D}"/>
                </a:ext>
              </a:extLst>
            </p:cNvPr>
            <p:cNvSpPr>
              <a:spLocks noChangeShapeType="1"/>
            </p:cNvSpPr>
            <p:nvPr/>
          </p:nvSpPr>
          <p:spPr bwMode="auto">
            <a:xfrm>
              <a:off x="6586538" y="1166813"/>
              <a:ext cx="0" cy="85725"/>
            </a:xfrm>
            <a:prstGeom prst="line">
              <a:avLst/>
            </a:prstGeom>
            <a:noFill/>
            <a:ln w="19050"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 name="Freeform 14">
              <a:extLst>
                <a:ext uri="{FF2B5EF4-FFF2-40B4-BE49-F238E27FC236}">
                  <a16:creationId xmlns:a16="http://schemas.microsoft.com/office/drawing/2014/main" id="{FE2AF535-D2E4-461C-8B1A-DED1DB19E6F8}"/>
                </a:ext>
              </a:extLst>
            </p:cNvPr>
            <p:cNvSpPr>
              <a:spLocks/>
            </p:cNvSpPr>
            <p:nvPr/>
          </p:nvSpPr>
          <p:spPr bwMode="auto">
            <a:xfrm>
              <a:off x="6423025" y="922338"/>
              <a:ext cx="161925" cy="115888"/>
            </a:xfrm>
            <a:custGeom>
              <a:avLst/>
              <a:gdLst>
                <a:gd name="T0" fmla="*/ 353 w 353"/>
                <a:gd name="T1" fmla="*/ 0 h 253"/>
                <a:gd name="T2" fmla="*/ 176 w 353"/>
                <a:gd name="T3" fmla="*/ 253 h 253"/>
                <a:gd name="T4" fmla="*/ 0 w 353"/>
                <a:gd name="T5" fmla="*/ 0 h 253"/>
              </a:gdLst>
              <a:ahLst/>
              <a:cxnLst>
                <a:cxn ang="0">
                  <a:pos x="T0" y="T1"/>
                </a:cxn>
                <a:cxn ang="0">
                  <a:pos x="T2" y="T3"/>
                </a:cxn>
                <a:cxn ang="0">
                  <a:pos x="T4" y="T5"/>
                </a:cxn>
              </a:cxnLst>
              <a:rect l="0" t="0" r="r" b="b"/>
              <a:pathLst>
                <a:path w="353" h="253">
                  <a:moveTo>
                    <a:pt x="353" y="0"/>
                  </a:moveTo>
                  <a:cubicBezTo>
                    <a:pt x="353" y="109"/>
                    <a:pt x="274" y="253"/>
                    <a:pt x="176" y="253"/>
                  </a:cubicBezTo>
                  <a:cubicBezTo>
                    <a:pt x="79" y="253"/>
                    <a:pt x="0" y="109"/>
                    <a:pt x="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Freeform 15">
              <a:extLst>
                <a:ext uri="{FF2B5EF4-FFF2-40B4-BE49-F238E27FC236}">
                  <a16:creationId xmlns:a16="http://schemas.microsoft.com/office/drawing/2014/main" id="{9A89E05A-F936-4445-925E-310E05B8928D}"/>
                </a:ext>
              </a:extLst>
            </p:cNvPr>
            <p:cNvSpPr>
              <a:spLocks/>
            </p:cNvSpPr>
            <p:nvPr/>
          </p:nvSpPr>
          <p:spPr bwMode="auto">
            <a:xfrm>
              <a:off x="6410325" y="874713"/>
              <a:ext cx="192087" cy="46038"/>
            </a:xfrm>
            <a:custGeom>
              <a:avLst/>
              <a:gdLst>
                <a:gd name="T0" fmla="*/ 0 w 419"/>
                <a:gd name="T1" fmla="*/ 101 h 101"/>
                <a:gd name="T2" fmla="*/ 176 w 419"/>
                <a:gd name="T3" fmla="*/ 0 h 101"/>
                <a:gd name="T4" fmla="*/ 419 w 419"/>
                <a:gd name="T5" fmla="*/ 101 h 101"/>
              </a:gdLst>
              <a:ahLst/>
              <a:cxnLst>
                <a:cxn ang="0">
                  <a:pos x="T0" y="T1"/>
                </a:cxn>
                <a:cxn ang="0">
                  <a:pos x="T2" y="T3"/>
                </a:cxn>
                <a:cxn ang="0">
                  <a:pos x="T4" y="T5"/>
                </a:cxn>
              </a:cxnLst>
              <a:rect l="0" t="0" r="r" b="b"/>
              <a:pathLst>
                <a:path w="419" h="101">
                  <a:moveTo>
                    <a:pt x="0" y="101"/>
                  </a:moveTo>
                  <a:cubicBezTo>
                    <a:pt x="108" y="101"/>
                    <a:pt x="176" y="0"/>
                    <a:pt x="176" y="0"/>
                  </a:cubicBezTo>
                  <a:cubicBezTo>
                    <a:pt x="176" y="0"/>
                    <a:pt x="270" y="101"/>
                    <a:pt x="419" y="10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Freeform 16">
              <a:extLst>
                <a:ext uri="{FF2B5EF4-FFF2-40B4-BE49-F238E27FC236}">
                  <a16:creationId xmlns:a16="http://schemas.microsoft.com/office/drawing/2014/main" id="{BD30F625-B22A-4A3F-BA72-E0E914B24287}"/>
                </a:ext>
              </a:extLst>
            </p:cNvPr>
            <p:cNvSpPr>
              <a:spLocks/>
            </p:cNvSpPr>
            <p:nvPr/>
          </p:nvSpPr>
          <p:spPr bwMode="auto">
            <a:xfrm>
              <a:off x="6434138" y="1030288"/>
              <a:ext cx="42862" cy="76200"/>
            </a:xfrm>
            <a:custGeom>
              <a:avLst/>
              <a:gdLst>
                <a:gd name="T0" fmla="*/ 0 w 94"/>
                <a:gd name="T1" fmla="*/ 166 h 166"/>
                <a:gd name="T2" fmla="*/ 94 w 94"/>
                <a:gd name="T3" fmla="*/ 0 h 166"/>
              </a:gdLst>
              <a:ahLst/>
              <a:cxnLst>
                <a:cxn ang="0">
                  <a:pos x="T0" y="T1"/>
                </a:cxn>
                <a:cxn ang="0">
                  <a:pos x="T2" y="T3"/>
                </a:cxn>
              </a:cxnLst>
              <a:rect l="0" t="0" r="r" b="b"/>
              <a:pathLst>
                <a:path w="94" h="166">
                  <a:moveTo>
                    <a:pt x="0" y="166"/>
                  </a:moveTo>
                  <a:cubicBezTo>
                    <a:pt x="46" y="139"/>
                    <a:pt x="84" y="89"/>
                    <a:pt x="94"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 name="Freeform 17">
              <a:extLst>
                <a:ext uri="{FF2B5EF4-FFF2-40B4-BE49-F238E27FC236}">
                  <a16:creationId xmlns:a16="http://schemas.microsoft.com/office/drawing/2014/main" id="{694F45D5-95D4-48B6-BF74-DE51F0F27715}"/>
                </a:ext>
              </a:extLst>
            </p:cNvPr>
            <p:cNvSpPr>
              <a:spLocks/>
            </p:cNvSpPr>
            <p:nvPr/>
          </p:nvSpPr>
          <p:spPr bwMode="auto">
            <a:xfrm>
              <a:off x="6338888" y="769938"/>
              <a:ext cx="165100" cy="293688"/>
            </a:xfrm>
            <a:custGeom>
              <a:avLst/>
              <a:gdLst>
                <a:gd name="T0" fmla="*/ 359 w 359"/>
                <a:gd name="T1" fmla="*/ 90 h 640"/>
                <a:gd name="T2" fmla="*/ 120 w 359"/>
                <a:gd name="T3" fmla="*/ 539 h 640"/>
                <a:gd name="T4" fmla="*/ 116 w 359"/>
                <a:gd name="T5" fmla="*/ 640 h 640"/>
              </a:gdLst>
              <a:ahLst/>
              <a:cxnLst>
                <a:cxn ang="0">
                  <a:pos x="T0" y="T1"/>
                </a:cxn>
                <a:cxn ang="0">
                  <a:pos x="T2" y="T3"/>
                </a:cxn>
                <a:cxn ang="0">
                  <a:pos x="T4" y="T5"/>
                </a:cxn>
              </a:cxnLst>
              <a:rect l="0" t="0" r="r" b="b"/>
              <a:pathLst>
                <a:path w="359" h="640">
                  <a:moveTo>
                    <a:pt x="359" y="90"/>
                  </a:moveTo>
                  <a:cubicBezTo>
                    <a:pt x="237" y="0"/>
                    <a:pt x="0" y="141"/>
                    <a:pt x="120" y="539"/>
                  </a:cubicBezTo>
                  <a:cubicBezTo>
                    <a:pt x="132" y="579"/>
                    <a:pt x="128" y="612"/>
                    <a:pt x="116" y="64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Freeform 18">
              <a:extLst>
                <a:ext uri="{FF2B5EF4-FFF2-40B4-BE49-F238E27FC236}">
                  <a16:creationId xmlns:a16="http://schemas.microsoft.com/office/drawing/2014/main" id="{9AD224B5-AF13-4855-A911-E7C3E0CC11DE}"/>
                </a:ext>
              </a:extLst>
            </p:cNvPr>
            <p:cNvSpPr>
              <a:spLocks/>
            </p:cNvSpPr>
            <p:nvPr/>
          </p:nvSpPr>
          <p:spPr bwMode="auto">
            <a:xfrm>
              <a:off x="6503988" y="769938"/>
              <a:ext cx="171450" cy="384175"/>
            </a:xfrm>
            <a:custGeom>
              <a:avLst/>
              <a:gdLst>
                <a:gd name="T0" fmla="*/ 0 w 375"/>
                <a:gd name="T1" fmla="*/ 90 h 839"/>
                <a:gd name="T2" fmla="*/ 240 w 375"/>
                <a:gd name="T3" fmla="*/ 539 h 839"/>
                <a:gd name="T4" fmla="*/ 375 w 375"/>
                <a:gd name="T5" fmla="*/ 749 h 839"/>
                <a:gd name="T6" fmla="*/ 60 w 375"/>
                <a:gd name="T7" fmla="*/ 569 h 839"/>
              </a:gdLst>
              <a:ahLst/>
              <a:cxnLst>
                <a:cxn ang="0">
                  <a:pos x="T0" y="T1"/>
                </a:cxn>
                <a:cxn ang="0">
                  <a:pos x="T2" y="T3"/>
                </a:cxn>
                <a:cxn ang="0">
                  <a:pos x="T4" y="T5"/>
                </a:cxn>
                <a:cxn ang="0">
                  <a:pos x="T6" y="T7"/>
                </a:cxn>
              </a:cxnLst>
              <a:rect l="0" t="0" r="r" b="b"/>
              <a:pathLst>
                <a:path w="375" h="839">
                  <a:moveTo>
                    <a:pt x="0" y="90"/>
                  </a:moveTo>
                  <a:cubicBezTo>
                    <a:pt x="123" y="0"/>
                    <a:pt x="360" y="141"/>
                    <a:pt x="240" y="539"/>
                  </a:cubicBezTo>
                  <a:cubicBezTo>
                    <a:pt x="195" y="689"/>
                    <a:pt x="375" y="749"/>
                    <a:pt x="375" y="749"/>
                  </a:cubicBezTo>
                  <a:cubicBezTo>
                    <a:pt x="375" y="749"/>
                    <a:pt x="90" y="839"/>
                    <a:pt x="60" y="569"/>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Freeform 19">
              <a:extLst>
                <a:ext uri="{FF2B5EF4-FFF2-40B4-BE49-F238E27FC236}">
                  <a16:creationId xmlns:a16="http://schemas.microsoft.com/office/drawing/2014/main" id="{462F5829-D64D-4AC7-97DA-DD5377EDCE39}"/>
                </a:ext>
              </a:extLst>
            </p:cNvPr>
            <p:cNvSpPr>
              <a:spLocks/>
            </p:cNvSpPr>
            <p:nvPr/>
          </p:nvSpPr>
          <p:spPr bwMode="auto">
            <a:xfrm>
              <a:off x="6465888" y="1119188"/>
              <a:ext cx="192087" cy="133350"/>
            </a:xfrm>
            <a:custGeom>
              <a:avLst/>
              <a:gdLst>
                <a:gd name="T0" fmla="*/ 0 w 420"/>
                <a:gd name="T1" fmla="*/ 291 h 291"/>
                <a:gd name="T2" fmla="*/ 364 w 420"/>
                <a:gd name="T3" fmla="*/ 291 h 291"/>
                <a:gd name="T4" fmla="*/ 420 w 420"/>
                <a:gd name="T5" fmla="*/ 236 h 291"/>
                <a:gd name="T6" fmla="*/ 420 w 420"/>
                <a:gd name="T7" fmla="*/ 173 h 291"/>
                <a:gd name="T8" fmla="*/ 396 w 420"/>
                <a:gd name="T9" fmla="*/ 43 h 291"/>
                <a:gd name="T10" fmla="*/ 370 w 420"/>
                <a:gd name="T11" fmla="*/ 0 h 291"/>
              </a:gdLst>
              <a:ahLst/>
              <a:cxnLst>
                <a:cxn ang="0">
                  <a:pos x="T0" y="T1"/>
                </a:cxn>
                <a:cxn ang="0">
                  <a:pos x="T2" y="T3"/>
                </a:cxn>
                <a:cxn ang="0">
                  <a:pos x="T4" y="T5"/>
                </a:cxn>
                <a:cxn ang="0">
                  <a:pos x="T6" y="T7"/>
                </a:cxn>
                <a:cxn ang="0">
                  <a:pos x="T8" y="T9"/>
                </a:cxn>
                <a:cxn ang="0">
                  <a:pos x="T10" y="T11"/>
                </a:cxn>
              </a:cxnLst>
              <a:rect l="0" t="0" r="r" b="b"/>
              <a:pathLst>
                <a:path w="420" h="291">
                  <a:moveTo>
                    <a:pt x="0" y="291"/>
                  </a:moveTo>
                  <a:cubicBezTo>
                    <a:pt x="364" y="291"/>
                    <a:pt x="364" y="291"/>
                    <a:pt x="364" y="291"/>
                  </a:cubicBezTo>
                  <a:cubicBezTo>
                    <a:pt x="395" y="291"/>
                    <a:pt x="420" y="267"/>
                    <a:pt x="420" y="236"/>
                  </a:cubicBezTo>
                  <a:cubicBezTo>
                    <a:pt x="420" y="173"/>
                    <a:pt x="420" y="173"/>
                    <a:pt x="420" y="173"/>
                  </a:cubicBezTo>
                  <a:cubicBezTo>
                    <a:pt x="420" y="122"/>
                    <a:pt x="412" y="79"/>
                    <a:pt x="396" y="43"/>
                  </a:cubicBezTo>
                  <a:cubicBezTo>
                    <a:pt x="389" y="27"/>
                    <a:pt x="380" y="13"/>
                    <a:pt x="370" y="0"/>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42" name="Right Triangle 41">
            <a:extLst>
              <a:ext uri="{FF2B5EF4-FFF2-40B4-BE49-F238E27FC236}">
                <a16:creationId xmlns:a16="http://schemas.microsoft.com/office/drawing/2014/main" id="{85523919-8DE0-4B5D-B8F9-43A5B1D89C68}"/>
              </a:ext>
            </a:extLst>
          </p:cNvPr>
          <p:cNvSpPr/>
          <p:nvPr/>
        </p:nvSpPr>
        <p:spPr>
          <a:xfrm rot="16200000">
            <a:off x="5548562" y="1043404"/>
            <a:ext cx="168443" cy="14036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ight Triangle 42">
            <a:extLst>
              <a:ext uri="{FF2B5EF4-FFF2-40B4-BE49-F238E27FC236}">
                <a16:creationId xmlns:a16="http://schemas.microsoft.com/office/drawing/2014/main" id="{6CBF9CF8-1F81-4628-8AA5-A4C705820497}"/>
              </a:ext>
            </a:extLst>
          </p:cNvPr>
          <p:cNvSpPr/>
          <p:nvPr/>
        </p:nvSpPr>
        <p:spPr>
          <a:xfrm rot="16200000">
            <a:off x="5548562" y="1622524"/>
            <a:ext cx="168443" cy="14036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ight Triangle 43">
            <a:extLst>
              <a:ext uri="{FF2B5EF4-FFF2-40B4-BE49-F238E27FC236}">
                <a16:creationId xmlns:a16="http://schemas.microsoft.com/office/drawing/2014/main" id="{E10D3FB5-CB21-475B-81F0-E5EF92B3DCEC}"/>
              </a:ext>
            </a:extLst>
          </p:cNvPr>
          <p:cNvSpPr/>
          <p:nvPr/>
        </p:nvSpPr>
        <p:spPr>
          <a:xfrm rot="16200000">
            <a:off x="5548562" y="1994816"/>
            <a:ext cx="168443" cy="14036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ight Triangle 44">
            <a:extLst>
              <a:ext uri="{FF2B5EF4-FFF2-40B4-BE49-F238E27FC236}">
                <a16:creationId xmlns:a16="http://schemas.microsoft.com/office/drawing/2014/main" id="{56EB5903-12C3-48B6-96C5-1C2F5BBA052E}"/>
              </a:ext>
            </a:extLst>
          </p:cNvPr>
          <p:cNvSpPr/>
          <p:nvPr/>
        </p:nvSpPr>
        <p:spPr>
          <a:xfrm rot="16200000">
            <a:off x="5548562" y="2377993"/>
            <a:ext cx="168443" cy="14036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ectangle 67">
            <a:extLst>
              <a:ext uri="{FF2B5EF4-FFF2-40B4-BE49-F238E27FC236}">
                <a16:creationId xmlns:a16="http://schemas.microsoft.com/office/drawing/2014/main" id="{1166E999-2B8E-4677-9EB2-E7584B7E7ADF}"/>
              </a:ext>
            </a:extLst>
          </p:cNvPr>
          <p:cNvSpPr/>
          <p:nvPr/>
        </p:nvSpPr>
        <p:spPr>
          <a:xfrm>
            <a:off x="5332457" y="3884414"/>
            <a:ext cx="1200423" cy="738664"/>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Apigee Hybrid on AKS Clusters</a:t>
            </a:r>
          </a:p>
        </p:txBody>
      </p:sp>
      <p:cxnSp>
        <p:nvCxnSpPr>
          <p:cNvPr id="70" name="Straight Connector 69">
            <a:extLst>
              <a:ext uri="{FF2B5EF4-FFF2-40B4-BE49-F238E27FC236}">
                <a16:creationId xmlns:a16="http://schemas.microsoft.com/office/drawing/2014/main" id="{FBEBFCF1-9652-4F4E-94C8-6BE3C0F1D07F}"/>
              </a:ext>
            </a:extLst>
          </p:cNvPr>
          <p:cNvCxnSpPr/>
          <p:nvPr/>
        </p:nvCxnSpPr>
        <p:spPr>
          <a:xfrm>
            <a:off x="6756400" y="3810000"/>
            <a:ext cx="0" cy="91440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71" name="Rectangle 70">
            <a:extLst>
              <a:ext uri="{FF2B5EF4-FFF2-40B4-BE49-F238E27FC236}">
                <a16:creationId xmlns:a16="http://schemas.microsoft.com/office/drawing/2014/main" id="{46936036-FDBC-4108-B621-A26098F2E4E4}"/>
              </a:ext>
            </a:extLst>
          </p:cNvPr>
          <p:cNvSpPr/>
          <p:nvPr/>
        </p:nvSpPr>
        <p:spPr>
          <a:xfrm>
            <a:off x="6825977" y="3853934"/>
            <a:ext cx="2023383" cy="892552"/>
          </a:xfrm>
          <a:prstGeom prst="rect">
            <a:avLst/>
          </a:prstGeom>
        </p:spPr>
        <p:txBody>
          <a:bodyPr wrap="square">
            <a:spAutoFit/>
          </a:bodyPr>
          <a:lstStyle/>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3</a:t>
            </a:r>
            <a:r>
              <a:rPr lang="en-US" sz="1400" dirty="0">
                <a:solidFill>
                  <a:schemeClr val="tx1">
                    <a:lumMod val="75000"/>
                    <a:lumOff val="25000"/>
                  </a:schemeClr>
                </a:solidFill>
                <a:latin typeface="Segoe UI" panose="020B0502040204020203" pitchFamily="34" charset="0"/>
                <a:cs typeface="Segoe UI" panose="020B0502040204020203" pitchFamily="34" charset="0"/>
              </a:rPr>
              <a:t> orgs, </a:t>
            </a:r>
          </a:p>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6</a:t>
            </a:r>
            <a:r>
              <a:rPr lang="en-US" sz="1400" dirty="0">
                <a:solidFill>
                  <a:schemeClr val="tx1">
                    <a:lumMod val="75000"/>
                    <a:lumOff val="25000"/>
                  </a:schemeClr>
                </a:solidFill>
                <a:latin typeface="Segoe UI" panose="020B0502040204020203" pitchFamily="34" charset="0"/>
                <a:cs typeface="Segoe UI" panose="020B0502040204020203" pitchFamily="34" charset="0"/>
              </a:rPr>
              <a:t> environment groups,</a:t>
            </a:r>
          </a:p>
          <a:p>
            <a:pPr algn="ctr"/>
            <a:r>
              <a:rPr lang="en-US" sz="1600" b="1" dirty="0">
                <a:solidFill>
                  <a:schemeClr val="tx1">
                    <a:lumMod val="75000"/>
                    <a:lumOff val="25000"/>
                  </a:schemeClr>
                </a:solidFill>
                <a:latin typeface="Segoe UI" panose="020B0502040204020203" pitchFamily="34" charset="0"/>
                <a:cs typeface="Segoe UI" panose="020B0502040204020203" pitchFamily="34" charset="0"/>
              </a:rPr>
              <a:t>42</a:t>
            </a:r>
            <a:r>
              <a:rPr lang="en-US" sz="1400" dirty="0">
                <a:solidFill>
                  <a:schemeClr val="tx1">
                    <a:lumMod val="75000"/>
                    <a:lumOff val="25000"/>
                  </a:schemeClr>
                </a:solidFill>
                <a:latin typeface="Segoe UI" panose="020B0502040204020203" pitchFamily="34" charset="0"/>
                <a:cs typeface="Segoe UI" panose="020B0502040204020203" pitchFamily="34" charset="0"/>
              </a:rPr>
              <a:t> environments</a:t>
            </a:r>
          </a:p>
        </p:txBody>
      </p:sp>
      <p:sp>
        <p:nvSpPr>
          <p:cNvPr id="74" name="Rectangle 73">
            <a:extLst>
              <a:ext uri="{FF2B5EF4-FFF2-40B4-BE49-F238E27FC236}">
                <a16:creationId xmlns:a16="http://schemas.microsoft.com/office/drawing/2014/main" id="{D436C504-E96D-410D-82BD-41C7811F00D4}"/>
              </a:ext>
            </a:extLst>
          </p:cNvPr>
          <p:cNvSpPr/>
          <p:nvPr/>
        </p:nvSpPr>
        <p:spPr>
          <a:xfrm>
            <a:off x="9261987" y="3133323"/>
            <a:ext cx="2686617" cy="1631216"/>
          </a:xfrm>
          <a:prstGeom prst="rect">
            <a:avLst/>
          </a:prstGeom>
        </p:spPr>
        <p:txBody>
          <a:bodyPr wrap="square">
            <a:spAutoFit/>
          </a:bodyPr>
          <a:lstStyle/>
          <a:p>
            <a:pPr algn="ctr"/>
            <a:r>
              <a:rPr lang="en-US" sz="1600" b="1" dirty="0">
                <a:solidFill>
                  <a:schemeClr val="bg1"/>
                </a:solidFill>
                <a:latin typeface="Segoe UI" panose="020B0502040204020203" pitchFamily="34" charset="0"/>
                <a:cs typeface="Segoe UI" panose="020B0502040204020203" pitchFamily="34" charset="0"/>
              </a:rPr>
              <a:t>292</a:t>
            </a:r>
            <a:r>
              <a:rPr lang="en-US" sz="1400" dirty="0">
                <a:solidFill>
                  <a:schemeClr val="bg1"/>
                </a:solidFill>
                <a:latin typeface="Segoe UI" panose="020B0502040204020203" pitchFamily="34" charset="0"/>
                <a:cs typeface="Segoe UI" panose="020B0502040204020203" pitchFamily="34" charset="0"/>
              </a:rPr>
              <a:t> API proxies, </a:t>
            </a:r>
            <a:r>
              <a:rPr lang="en-US" sz="1600" b="1" dirty="0">
                <a:solidFill>
                  <a:schemeClr val="bg1"/>
                </a:solidFill>
                <a:latin typeface="Segoe UI" panose="020B0502040204020203" pitchFamily="34" charset="0"/>
                <a:cs typeface="Segoe UI" panose="020B0502040204020203" pitchFamily="34" charset="0"/>
              </a:rPr>
              <a:t>10</a:t>
            </a:r>
            <a:r>
              <a:rPr lang="en-US" sz="1400" dirty="0">
                <a:solidFill>
                  <a:schemeClr val="bg1"/>
                </a:solidFill>
                <a:latin typeface="Segoe UI" panose="020B0502040204020203" pitchFamily="34" charset="0"/>
                <a:cs typeface="Segoe UI" panose="020B0502040204020203" pitchFamily="34" charset="0"/>
              </a:rPr>
              <a:t> shared flow, </a:t>
            </a:r>
            <a:r>
              <a:rPr lang="en-US" sz="1600" b="1" dirty="0">
                <a:solidFill>
                  <a:schemeClr val="bg1"/>
                </a:solidFill>
                <a:latin typeface="Segoe UI" panose="020B0502040204020203" pitchFamily="34" charset="0"/>
                <a:cs typeface="Segoe UI" panose="020B0502040204020203" pitchFamily="34" charset="0"/>
              </a:rPr>
              <a:t>4</a:t>
            </a:r>
            <a:r>
              <a:rPr lang="en-US" sz="1400" dirty="0">
                <a:solidFill>
                  <a:schemeClr val="bg1"/>
                </a:solidFill>
                <a:latin typeface="Segoe UI" panose="020B0502040204020203" pitchFamily="34" charset="0"/>
                <a:cs typeface="Segoe UI" panose="020B0502040204020203" pitchFamily="34" charset="0"/>
              </a:rPr>
              <a:t> flow hooks, </a:t>
            </a:r>
            <a:r>
              <a:rPr lang="en-US" sz="1600" b="1" dirty="0">
                <a:solidFill>
                  <a:schemeClr val="bg1"/>
                </a:solidFill>
                <a:latin typeface="Segoe UI" panose="020B0502040204020203" pitchFamily="34" charset="0"/>
                <a:cs typeface="Segoe UI" panose="020B0502040204020203" pitchFamily="34" charset="0"/>
              </a:rPr>
              <a:t>50</a:t>
            </a:r>
            <a:r>
              <a:rPr lang="en-US" sz="1400" dirty="0">
                <a:solidFill>
                  <a:schemeClr val="bg1"/>
                </a:solidFill>
                <a:latin typeface="Segoe UI" panose="020B0502040204020203" pitchFamily="34" charset="0"/>
                <a:cs typeface="Segoe UI" panose="020B0502040204020203" pitchFamily="34" charset="0"/>
              </a:rPr>
              <a:t> KVMs, </a:t>
            </a:r>
            <a:r>
              <a:rPr lang="en-US" sz="1600" b="1" dirty="0">
                <a:solidFill>
                  <a:schemeClr val="bg1"/>
                </a:solidFill>
                <a:latin typeface="Segoe UI" panose="020B0502040204020203" pitchFamily="34" charset="0"/>
                <a:cs typeface="Segoe UI" panose="020B0502040204020203" pitchFamily="34" charset="0"/>
              </a:rPr>
              <a:t>149</a:t>
            </a:r>
            <a:r>
              <a:rPr lang="en-US" sz="1400" dirty="0">
                <a:solidFill>
                  <a:schemeClr val="bg1"/>
                </a:solidFill>
                <a:latin typeface="Segoe UI" panose="020B0502040204020203" pitchFamily="34" charset="0"/>
                <a:cs typeface="Segoe UI" panose="020B0502040204020203" pitchFamily="34" charset="0"/>
              </a:rPr>
              <a:t> API developers, </a:t>
            </a:r>
            <a:r>
              <a:rPr lang="en-US" sz="1600" b="1" dirty="0">
                <a:solidFill>
                  <a:schemeClr val="bg1"/>
                </a:solidFill>
                <a:latin typeface="Segoe UI" panose="020B0502040204020203" pitchFamily="34" charset="0"/>
                <a:cs typeface="Segoe UI" panose="020B0502040204020203" pitchFamily="34" charset="0"/>
              </a:rPr>
              <a:t>82</a:t>
            </a:r>
            <a:r>
              <a:rPr lang="en-US" sz="1400" dirty="0">
                <a:solidFill>
                  <a:schemeClr val="bg1"/>
                </a:solidFill>
                <a:latin typeface="Segoe UI" panose="020B0502040204020203" pitchFamily="34" charset="0"/>
                <a:cs typeface="Segoe UI" panose="020B0502040204020203" pitchFamily="34" charset="0"/>
              </a:rPr>
              <a:t> consumer apps, </a:t>
            </a:r>
            <a:r>
              <a:rPr lang="en-US" sz="1600" b="1" dirty="0">
                <a:solidFill>
                  <a:schemeClr val="bg1"/>
                </a:solidFill>
                <a:latin typeface="Segoe UI" panose="020B0502040204020203" pitchFamily="34" charset="0"/>
                <a:cs typeface="Segoe UI" panose="020B0502040204020203" pitchFamily="34" charset="0"/>
              </a:rPr>
              <a:t>46</a:t>
            </a:r>
            <a:r>
              <a:rPr lang="en-US" sz="1400" dirty="0">
                <a:solidFill>
                  <a:schemeClr val="bg1"/>
                </a:solidFill>
                <a:latin typeface="Segoe UI" panose="020B0502040204020203" pitchFamily="34" charset="0"/>
                <a:cs typeface="Segoe UI" panose="020B0502040204020203" pitchFamily="34" charset="0"/>
              </a:rPr>
              <a:t> API products, </a:t>
            </a:r>
            <a:r>
              <a:rPr lang="en-US" sz="1600" b="1" dirty="0">
                <a:solidFill>
                  <a:schemeClr val="bg1"/>
                </a:solidFill>
                <a:latin typeface="Segoe UI" panose="020B0502040204020203" pitchFamily="34" charset="0"/>
                <a:cs typeface="Segoe UI" panose="020B0502040204020203" pitchFamily="34" charset="0"/>
              </a:rPr>
              <a:t>47</a:t>
            </a:r>
            <a:r>
              <a:rPr lang="en-US" sz="1400" dirty="0">
                <a:solidFill>
                  <a:schemeClr val="bg1"/>
                </a:solidFill>
                <a:latin typeface="Segoe UI" panose="020B0502040204020203" pitchFamily="34" charset="0"/>
                <a:cs typeface="Segoe UI" panose="020B0502040204020203" pitchFamily="34" charset="0"/>
              </a:rPr>
              <a:t> custom reports, and </a:t>
            </a:r>
            <a:r>
              <a:rPr lang="en-US" sz="1600" b="1" dirty="0">
                <a:solidFill>
                  <a:schemeClr val="bg1"/>
                </a:solidFill>
                <a:latin typeface="Segoe UI" panose="020B0502040204020203" pitchFamily="34" charset="0"/>
                <a:cs typeface="Segoe UI" panose="020B0502040204020203" pitchFamily="34" charset="0"/>
              </a:rPr>
              <a:t>5</a:t>
            </a:r>
            <a:r>
              <a:rPr lang="en-US" sz="1400" dirty="0">
                <a:solidFill>
                  <a:schemeClr val="bg1"/>
                </a:solidFill>
                <a:latin typeface="Segoe UI" panose="020B0502040204020203" pitchFamily="34" charset="0"/>
                <a:cs typeface="Segoe UI" panose="020B0502040204020203" pitchFamily="34" charset="0"/>
              </a:rPr>
              <a:t> custom user roles</a:t>
            </a:r>
          </a:p>
        </p:txBody>
      </p:sp>
      <p:sp>
        <p:nvSpPr>
          <p:cNvPr id="77" name="Rectangle 76">
            <a:extLst>
              <a:ext uri="{FF2B5EF4-FFF2-40B4-BE49-F238E27FC236}">
                <a16:creationId xmlns:a16="http://schemas.microsoft.com/office/drawing/2014/main" id="{913F16E3-0211-4087-8E5B-C9FE32EF9803}"/>
              </a:ext>
            </a:extLst>
          </p:cNvPr>
          <p:cNvSpPr/>
          <p:nvPr/>
        </p:nvSpPr>
        <p:spPr>
          <a:xfrm>
            <a:off x="5332457" y="5152776"/>
            <a:ext cx="1274820" cy="769441"/>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Average TPS for Platform </a:t>
            </a:r>
            <a:r>
              <a:rPr lang="en-US" sz="1600" b="1" dirty="0">
                <a:solidFill>
                  <a:schemeClr val="tx1">
                    <a:lumMod val="75000"/>
                    <a:lumOff val="25000"/>
                  </a:schemeClr>
                </a:solidFill>
                <a:latin typeface="Segoe UI" panose="020B0502040204020203" pitchFamily="34" charset="0"/>
                <a:cs typeface="Segoe UI" panose="020B0502040204020203" pitchFamily="34" charset="0"/>
              </a:rPr>
              <a:t>~2800 TPS</a:t>
            </a:r>
            <a:endParaRPr 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cxnSp>
        <p:nvCxnSpPr>
          <p:cNvPr id="78" name="Straight Connector 77">
            <a:extLst>
              <a:ext uri="{FF2B5EF4-FFF2-40B4-BE49-F238E27FC236}">
                <a16:creationId xmlns:a16="http://schemas.microsoft.com/office/drawing/2014/main" id="{F8EE0F00-F971-4E6A-8858-ECFDB92A5BF1}"/>
              </a:ext>
            </a:extLst>
          </p:cNvPr>
          <p:cNvCxnSpPr/>
          <p:nvPr/>
        </p:nvCxnSpPr>
        <p:spPr>
          <a:xfrm>
            <a:off x="6756400" y="5078362"/>
            <a:ext cx="0" cy="91440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79" name="Rectangle 78">
            <a:extLst>
              <a:ext uri="{FF2B5EF4-FFF2-40B4-BE49-F238E27FC236}">
                <a16:creationId xmlns:a16="http://schemas.microsoft.com/office/drawing/2014/main" id="{BBA9A2FF-C27A-4A3C-AB6C-A02C7690825D}"/>
              </a:ext>
            </a:extLst>
          </p:cNvPr>
          <p:cNvSpPr/>
          <p:nvPr/>
        </p:nvSpPr>
        <p:spPr>
          <a:xfrm>
            <a:off x="6884972" y="5122296"/>
            <a:ext cx="1964062" cy="954107"/>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Multi-region deployment across US-east and US-west regions of Azure</a:t>
            </a:r>
          </a:p>
        </p:txBody>
      </p:sp>
      <p:cxnSp>
        <p:nvCxnSpPr>
          <p:cNvPr id="80" name="Straight Connector 79">
            <a:extLst>
              <a:ext uri="{FF2B5EF4-FFF2-40B4-BE49-F238E27FC236}">
                <a16:creationId xmlns:a16="http://schemas.microsoft.com/office/drawing/2014/main" id="{FAFBD76F-8D61-49C1-927E-AB1C816736F6}"/>
              </a:ext>
            </a:extLst>
          </p:cNvPr>
          <p:cNvCxnSpPr>
            <a:cxnSpLocks/>
          </p:cNvCxnSpPr>
          <p:nvPr/>
        </p:nvCxnSpPr>
        <p:spPr>
          <a:xfrm flipH="1">
            <a:off x="5285433" y="4903013"/>
            <a:ext cx="342594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5527E1D-9CC8-4237-B22E-5D102021269F}"/>
              </a:ext>
            </a:extLst>
          </p:cNvPr>
          <p:cNvCxnSpPr/>
          <p:nvPr/>
        </p:nvCxnSpPr>
        <p:spPr>
          <a:xfrm>
            <a:off x="8948993" y="5078362"/>
            <a:ext cx="0" cy="91440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84" name="Rectangle 83">
            <a:extLst>
              <a:ext uri="{FF2B5EF4-FFF2-40B4-BE49-F238E27FC236}">
                <a16:creationId xmlns:a16="http://schemas.microsoft.com/office/drawing/2014/main" id="{1224CED0-4371-40AF-A243-145312FF2113}"/>
              </a:ext>
            </a:extLst>
          </p:cNvPr>
          <p:cNvSpPr/>
          <p:nvPr/>
        </p:nvSpPr>
        <p:spPr>
          <a:xfrm>
            <a:off x="9077564" y="5200954"/>
            <a:ext cx="2514667" cy="738664"/>
          </a:xfrm>
          <a:prstGeom prst="rect">
            <a:avLst/>
          </a:prstGeom>
        </p:spPr>
        <p:txBody>
          <a:bodyPr wrap="square">
            <a:spAutoFit/>
          </a:bodyPr>
          <a:lstStyle/>
          <a:p>
            <a:pPr algn="ctr"/>
            <a:r>
              <a:rPr lang="en-US" sz="1400" dirty="0">
                <a:solidFill>
                  <a:schemeClr val="tx1">
                    <a:lumMod val="75000"/>
                    <a:lumOff val="25000"/>
                  </a:schemeClr>
                </a:solidFill>
                <a:latin typeface="Segoe UI" panose="020B0502040204020203" pitchFamily="34" charset="0"/>
                <a:cs typeface="Segoe UI" panose="020B0502040204020203" pitchFamily="34" charset="0"/>
              </a:rPr>
              <a:t>GCP Cloud logging enabled as a replacement for Splunk-based API logging</a:t>
            </a:r>
          </a:p>
        </p:txBody>
      </p:sp>
      <p:grpSp>
        <p:nvGrpSpPr>
          <p:cNvPr id="98" name="Group 97">
            <a:extLst>
              <a:ext uri="{FF2B5EF4-FFF2-40B4-BE49-F238E27FC236}">
                <a16:creationId xmlns:a16="http://schemas.microsoft.com/office/drawing/2014/main" id="{1DF75945-7D91-4E1A-A140-042AFF67CA10}"/>
              </a:ext>
            </a:extLst>
          </p:cNvPr>
          <p:cNvGrpSpPr/>
          <p:nvPr/>
        </p:nvGrpSpPr>
        <p:grpSpPr>
          <a:xfrm>
            <a:off x="5276014" y="3187795"/>
            <a:ext cx="392679" cy="400958"/>
            <a:chOff x="12519025" y="3106738"/>
            <a:chExt cx="527051" cy="538163"/>
          </a:xfrm>
          <a:solidFill>
            <a:schemeClr val="bg1"/>
          </a:solidFill>
        </p:grpSpPr>
        <p:sp>
          <p:nvSpPr>
            <p:cNvPr id="99" name="Freeform 23">
              <a:extLst>
                <a:ext uri="{FF2B5EF4-FFF2-40B4-BE49-F238E27FC236}">
                  <a16:creationId xmlns:a16="http://schemas.microsoft.com/office/drawing/2014/main" id="{0386A779-E852-4943-B34C-7A80FDAF3E00}"/>
                </a:ext>
              </a:extLst>
            </p:cNvPr>
            <p:cNvSpPr>
              <a:spLocks noEditPoints="1"/>
            </p:cNvSpPr>
            <p:nvPr/>
          </p:nvSpPr>
          <p:spPr bwMode="auto">
            <a:xfrm>
              <a:off x="12519025" y="3106738"/>
              <a:ext cx="527051" cy="538163"/>
            </a:xfrm>
            <a:custGeom>
              <a:avLst/>
              <a:gdLst>
                <a:gd name="T0" fmla="*/ 2873 w 3912"/>
                <a:gd name="T1" fmla="*/ 1741 h 3984"/>
                <a:gd name="T2" fmla="*/ 2724 w 3912"/>
                <a:gd name="T3" fmla="*/ 2036 h 3984"/>
                <a:gd name="T4" fmla="*/ 3339 w 3912"/>
                <a:gd name="T5" fmla="*/ 2414 h 3984"/>
                <a:gd name="T6" fmla="*/ 3884 w 3912"/>
                <a:gd name="T7" fmla="*/ 3962 h 3984"/>
                <a:gd name="T8" fmla="*/ 2937 w 3912"/>
                <a:gd name="T9" fmla="*/ 3469 h 3984"/>
                <a:gd name="T10" fmla="*/ 2009 w 3912"/>
                <a:gd name="T11" fmla="*/ 3954 h 3984"/>
                <a:gd name="T12" fmla="*/ 1042 w 3912"/>
                <a:gd name="T13" fmla="*/ 3467 h 3984"/>
                <a:gd name="T14" fmla="*/ 107 w 3912"/>
                <a:gd name="T15" fmla="*/ 3959 h 3984"/>
                <a:gd name="T16" fmla="*/ 17 w 3912"/>
                <a:gd name="T17" fmla="*/ 3878 h 3984"/>
                <a:gd name="T18" fmla="*/ 570 w 3912"/>
                <a:gd name="T19" fmla="*/ 2420 h 3984"/>
                <a:gd name="T20" fmla="*/ 1185 w 3912"/>
                <a:gd name="T21" fmla="*/ 2038 h 3984"/>
                <a:gd name="T22" fmla="*/ 1008 w 3912"/>
                <a:gd name="T23" fmla="*/ 1688 h 3984"/>
                <a:gd name="T24" fmla="*/ 3020 w 3912"/>
                <a:gd name="T25" fmla="*/ 946 h 3984"/>
                <a:gd name="T26" fmla="*/ 985 w 3912"/>
                <a:gd name="T27" fmla="*/ 1160 h 3984"/>
                <a:gd name="T28" fmla="*/ 1892 w 3912"/>
                <a:gd name="T29" fmla="*/ 2881 h 3984"/>
                <a:gd name="T30" fmla="*/ 2769 w 3912"/>
                <a:gd name="T31" fmla="*/ 1691 h 3984"/>
                <a:gd name="T32" fmla="*/ 1815 w 3912"/>
                <a:gd name="T33" fmla="*/ 199 h 3984"/>
                <a:gd name="T34" fmla="*/ 1212 w 3912"/>
                <a:gd name="T35" fmla="*/ 2156 h 3984"/>
                <a:gd name="T36" fmla="*/ 702 w 3912"/>
                <a:gd name="T37" fmla="*/ 2440 h 3984"/>
                <a:gd name="T38" fmla="*/ 282 w 3912"/>
                <a:gd name="T39" fmla="*/ 3501 h 3984"/>
                <a:gd name="T40" fmla="*/ 197 w 3912"/>
                <a:gd name="T41" fmla="*/ 3777 h 3984"/>
                <a:gd name="T42" fmla="*/ 965 w 3912"/>
                <a:gd name="T43" fmla="*/ 3318 h 3984"/>
                <a:gd name="T44" fmla="*/ 1142 w 3912"/>
                <a:gd name="T45" fmla="*/ 2770 h 3984"/>
                <a:gd name="T46" fmla="*/ 1081 w 3912"/>
                <a:gd name="T47" fmla="*/ 3316 h 3984"/>
                <a:gd name="T48" fmla="*/ 1856 w 3912"/>
                <a:gd name="T49" fmla="*/ 3795 h 3984"/>
                <a:gd name="T50" fmla="*/ 1898 w 3912"/>
                <a:gd name="T51" fmla="*/ 3055 h 3984"/>
                <a:gd name="T52" fmla="*/ 1799 w 3912"/>
                <a:gd name="T53" fmla="*/ 2948 h 3984"/>
                <a:gd name="T54" fmla="*/ 1321 w 3912"/>
                <a:gd name="T55" fmla="*/ 2193 h 3984"/>
                <a:gd name="T56" fmla="*/ 1233 w 3912"/>
                <a:gd name="T57" fmla="*/ 2605 h 3984"/>
                <a:gd name="T58" fmla="*/ 1123 w 3912"/>
                <a:gd name="T59" fmla="*/ 2578 h 3984"/>
                <a:gd name="T60" fmla="*/ 1212 w 3912"/>
                <a:gd name="T61" fmla="*/ 2156 h 3984"/>
                <a:gd name="T62" fmla="*/ 2051 w 3912"/>
                <a:gd name="T63" fmla="*/ 3798 h 3984"/>
                <a:gd name="T64" fmla="*/ 2829 w 3912"/>
                <a:gd name="T65" fmla="*/ 3314 h 3984"/>
                <a:gd name="T66" fmla="*/ 2589 w 3912"/>
                <a:gd name="T67" fmla="*/ 2193 h 3984"/>
                <a:gd name="T68" fmla="*/ 2115 w 3912"/>
                <a:gd name="T69" fmla="*/ 2944 h 3984"/>
                <a:gd name="T70" fmla="*/ 2012 w 3912"/>
                <a:gd name="T71" fmla="*/ 3073 h 3984"/>
                <a:gd name="T72" fmla="*/ 2017 w 3912"/>
                <a:gd name="T73" fmla="*/ 3814 h 3984"/>
                <a:gd name="T74" fmla="*/ 3727 w 3912"/>
                <a:gd name="T75" fmla="*/ 3760 h 3984"/>
                <a:gd name="T76" fmla="*/ 3203 w 3912"/>
                <a:gd name="T77" fmla="*/ 2436 h 3984"/>
                <a:gd name="T78" fmla="*/ 2701 w 3912"/>
                <a:gd name="T79" fmla="*/ 2154 h 3984"/>
                <a:gd name="T80" fmla="*/ 2927 w 3912"/>
                <a:gd name="T81" fmla="*/ 3237 h 3984"/>
                <a:gd name="T82" fmla="*/ 3736 w 3912"/>
                <a:gd name="T83" fmla="*/ 3789 h 3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12" h="3984">
                  <a:moveTo>
                    <a:pt x="3040" y="1165"/>
                  </a:moveTo>
                  <a:cubicBezTo>
                    <a:pt x="3039" y="1373"/>
                    <a:pt x="2983" y="1565"/>
                    <a:pt x="2873" y="1741"/>
                  </a:cubicBezTo>
                  <a:cubicBezTo>
                    <a:pt x="2820" y="1826"/>
                    <a:pt x="2767" y="1911"/>
                    <a:pt x="2712" y="1994"/>
                  </a:cubicBezTo>
                  <a:cubicBezTo>
                    <a:pt x="2698" y="2016"/>
                    <a:pt x="2703" y="2025"/>
                    <a:pt x="2724" y="2036"/>
                  </a:cubicBezTo>
                  <a:cubicBezTo>
                    <a:pt x="2910" y="2140"/>
                    <a:pt x="3096" y="2246"/>
                    <a:pt x="3283" y="2350"/>
                  </a:cubicBezTo>
                  <a:cubicBezTo>
                    <a:pt x="3310" y="2366"/>
                    <a:pt x="3328" y="2385"/>
                    <a:pt x="3339" y="2414"/>
                  </a:cubicBezTo>
                  <a:cubicBezTo>
                    <a:pt x="3524" y="2902"/>
                    <a:pt x="3709" y="3391"/>
                    <a:pt x="3895" y="3879"/>
                  </a:cubicBezTo>
                  <a:cubicBezTo>
                    <a:pt x="3906" y="3909"/>
                    <a:pt x="3912" y="3938"/>
                    <a:pt x="3884" y="3962"/>
                  </a:cubicBezTo>
                  <a:cubicBezTo>
                    <a:pt x="3856" y="3984"/>
                    <a:pt x="3830" y="3973"/>
                    <a:pt x="3803" y="3958"/>
                  </a:cubicBezTo>
                  <a:cubicBezTo>
                    <a:pt x="3514" y="3795"/>
                    <a:pt x="3225" y="3633"/>
                    <a:pt x="2937" y="3469"/>
                  </a:cubicBezTo>
                  <a:cubicBezTo>
                    <a:pt x="2912" y="3455"/>
                    <a:pt x="2894" y="3453"/>
                    <a:pt x="2869" y="3468"/>
                  </a:cubicBezTo>
                  <a:cubicBezTo>
                    <a:pt x="2583" y="3631"/>
                    <a:pt x="2295" y="3791"/>
                    <a:pt x="2009" y="3954"/>
                  </a:cubicBezTo>
                  <a:cubicBezTo>
                    <a:pt x="1970" y="3976"/>
                    <a:pt x="1940" y="3976"/>
                    <a:pt x="1901" y="3953"/>
                  </a:cubicBezTo>
                  <a:cubicBezTo>
                    <a:pt x="1615" y="3791"/>
                    <a:pt x="1328" y="3630"/>
                    <a:pt x="1042" y="3467"/>
                  </a:cubicBezTo>
                  <a:cubicBezTo>
                    <a:pt x="1018" y="3454"/>
                    <a:pt x="1001" y="3454"/>
                    <a:pt x="977" y="3468"/>
                  </a:cubicBezTo>
                  <a:cubicBezTo>
                    <a:pt x="688" y="3632"/>
                    <a:pt x="397" y="3795"/>
                    <a:pt x="107" y="3959"/>
                  </a:cubicBezTo>
                  <a:cubicBezTo>
                    <a:pt x="65" y="3983"/>
                    <a:pt x="34" y="3978"/>
                    <a:pt x="14" y="3947"/>
                  </a:cubicBezTo>
                  <a:cubicBezTo>
                    <a:pt x="0" y="3923"/>
                    <a:pt x="8" y="3901"/>
                    <a:pt x="17" y="3878"/>
                  </a:cubicBezTo>
                  <a:cubicBezTo>
                    <a:pt x="136" y="3564"/>
                    <a:pt x="256" y="3249"/>
                    <a:pt x="375" y="2935"/>
                  </a:cubicBezTo>
                  <a:cubicBezTo>
                    <a:pt x="440" y="2763"/>
                    <a:pt x="506" y="2592"/>
                    <a:pt x="570" y="2420"/>
                  </a:cubicBezTo>
                  <a:cubicBezTo>
                    <a:pt x="582" y="2387"/>
                    <a:pt x="601" y="2365"/>
                    <a:pt x="632" y="2348"/>
                  </a:cubicBezTo>
                  <a:cubicBezTo>
                    <a:pt x="817" y="2246"/>
                    <a:pt x="1000" y="2141"/>
                    <a:pt x="1185" y="2038"/>
                  </a:cubicBezTo>
                  <a:cubicBezTo>
                    <a:pt x="1211" y="2024"/>
                    <a:pt x="1212" y="2015"/>
                    <a:pt x="1196" y="1991"/>
                  </a:cubicBezTo>
                  <a:cubicBezTo>
                    <a:pt x="1132" y="1891"/>
                    <a:pt x="1066" y="1791"/>
                    <a:pt x="1008" y="1688"/>
                  </a:cubicBezTo>
                  <a:cubicBezTo>
                    <a:pt x="641" y="1035"/>
                    <a:pt x="1045" y="204"/>
                    <a:pt x="1784" y="90"/>
                  </a:cubicBezTo>
                  <a:cubicBezTo>
                    <a:pt x="2362" y="0"/>
                    <a:pt x="2903" y="374"/>
                    <a:pt x="3020" y="946"/>
                  </a:cubicBezTo>
                  <a:cubicBezTo>
                    <a:pt x="3034" y="1018"/>
                    <a:pt x="3040" y="1091"/>
                    <a:pt x="3040" y="1165"/>
                  </a:cubicBezTo>
                  <a:close/>
                  <a:moveTo>
                    <a:pt x="985" y="1160"/>
                  </a:moveTo>
                  <a:cubicBezTo>
                    <a:pt x="983" y="1345"/>
                    <a:pt x="1036" y="1523"/>
                    <a:pt x="1142" y="1692"/>
                  </a:cubicBezTo>
                  <a:cubicBezTo>
                    <a:pt x="1392" y="2088"/>
                    <a:pt x="1642" y="2485"/>
                    <a:pt x="1892" y="2881"/>
                  </a:cubicBezTo>
                  <a:cubicBezTo>
                    <a:pt x="1936" y="2950"/>
                    <a:pt x="1975" y="2949"/>
                    <a:pt x="2019" y="2880"/>
                  </a:cubicBezTo>
                  <a:cubicBezTo>
                    <a:pt x="2269" y="2484"/>
                    <a:pt x="2519" y="2088"/>
                    <a:pt x="2769" y="1691"/>
                  </a:cubicBezTo>
                  <a:cubicBezTo>
                    <a:pt x="2909" y="1470"/>
                    <a:pt x="2954" y="1231"/>
                    <a:pt x="2908" y="974"/>
                  </a:cubicBezTo>
                  <a:cubicBezTo>
                    <a:pt x="2818" y="475"/>
                    <a:pt x="2317" y="119"/>
                    <a:pt x="1815" y="199"/>
                  </a:cubicBezTo>
                  <a:cubicBezTo>
                    <a:pt x="1333" y="276"/>
                    <a:pt x="989" y="675"/>
                    <a:pt x="985" y="1160"/>
                  </a:cubicBezTo>
                  <a:close/>
                  <a:moveTo>
                    <a:pt x="1212" y="2156"/>
                  </a:moveTo>
                  <a:cubicBezTo>
                    <a:pt x="1200" y="2161"/>
                    <a:pt x="1194" y="2164"/>
                    <a:pt x="1188" y="2167"/>
                  </a:cubicBezTo>
                  <a:cubicBezTo>
                    <a:pt x="1026" y="2258"/>
                    <a:pt x="864" y="2350"/>
                    <a:pt x="702" y="2440"/>
                  </a:cubicBezTo>
                  <a:cubicBezTo>
                    <a:pt x="683" y="2451"/>
                    <a:pt x="675" y="2465"/>
                    <a:pt x="669" y="2483"/>
                  </a:cubicBezTo>
                  <a:cubicBezTo>
                    <a:pt x="540" y="2823"/>
                    <a:pt x="411" y="3162"/>
                    <a:pt x="282" y="3501"/>
                  </a:cubicBezTo>
                  <a:cubicBezTo>
                    <a:pt x="247" y="3594"/>
                    <a:pt x="212" y="3687"/>
                    <a:pt x="177" y="3780"/>
                  </a:cubicBezTo>
                  <a:cubicBezTo>
                    <a:pt x="188" y="3786"/>
                    <a:pt x="192" y="3779"/>
                    <a:pt x="197" y="3777"/>
                  </a:cubicBezTo>
                  <a:cubicBezTo>
                    <a:pt x="444" y="3638"/>
                    <a:pt x="691" y="3498"/>
                    <a:pt x="938" y="3360"/>
                  </a:cubicBezTo>
                  <a:cubicBezTo>
                    <a:pt x="957" y="3349"/>
                    <a:pt x="962" y="3336"/>
                    <a:pt x="965" y="3318"/>
                  </a:cubicBezTo>
                  <a:cubicBezTo>
                    <a:pt x="1000" y="3153"/>
                    <a:pt x="1035" y="2988"/>
                    <a:pt x="1071" y="2823"/>
                  </a:cubicBezTo>
                  <a:cubicBezTo>
                    <a:pt x="1080" y="2780"/>
                    <a:pt x="1107" y="2761"/>
                    <a:pt x="1142" y="2770"/>
                  </a:cubicBezTo>
                  <a:cubicBezTo>
                    <a:pt x="1176" y="2778"/>
                    <a:pt x="1190" y="2806"/>
                    <a:pt x="1181" y="2848"/>
                  </a:cubicBezTo>
                  <a:cubicBezTo>
                    <a:pt x="1148" y="3004"/>
                    <a:pt x="1116" y="3160"/>
                    <a:pt x="1081" y="3316"/>
                  </a:cubicBezTo>
                  <a:cubicBezTo>
                    <a:pt x="1075" y="3345"/>
                    <a:pt x="1080" y="3360"/>
                    <a:pt x="1108" y="3375"/>
                  </a:cubicBezTo>
                  <a:cubicBezTo>
                    <a:pt x="1357" y="3514"/>
                    <a:pt x="1606" y="3655"/>
                    <a:pt x="1856" y="3795"/>
                  </a:cubicBezTo>
                  <a:cubicBezTo>
                    <a:pt x="1868" y="3802"/>
                    <a:pt x="1879" y="3814"/>
                    <a:pt x="1898" y="3813"/>
                  </a:cubicBezTo>
                  <a:cubicBezTo>
                    <a:pt x="1898" y="3560"/>
                    <a:pt x="1898" y="3307"/>
                    <a:pt x="1898" y="3055"/>
                  </a:cubicBezTo>
                  <a:cubicBezTo>
                    <a:pt x="1898" y="3042"/>
                    <a:pt x="1895" y="3034"/>
                    <a:pt x="1882" y="3029"/>
                  </a:cubicBezTo>
                  <a:cubicBezTo>
                    <a:pt x="1845" y="3012"/>
                    <a:pt x="1820" y="2982"/>
                    <a:pt x="1799" y="2948"/>
                  </a:cubicBezTo>
                  <a:cubicBezTo>
                    <a:pt x="1649" y="2709"/>
                    <a:pt x="1498" y="2470"/>
                    <a:pt x="1347" y="2231"/>
                  </a:cubicBezTo>
                  <a:cubicBezTo>
                    <a:pt x="1340" y="2220"/>
                    <a:pt x="1332" y="2209"/>
                    <a:pt x="1321" y="2193"/>
                  </a:cubicBezTo>
                  <a:cubicBezTo>
                    <a:pt x="1308" y="2254"/>
                    <a:pt x="1297" y="2307"/>
                    <a:pt x="1286" y="2360"/>
                  </a:cubicBezTo>
                  <a:cubicBezTo>
                    <a:pt x="1268" y="2441"/>
                    <a:pt x="1251" y="2523"/>
                    <a:pt x="1233" y="2605"/>
                  </a:cubicBezTo>
                  <a:cubicBezTo>
                    <a:pt x="1224" y="2645"/>
                    <a:pt x="1196" y="2664"/>
                    <a:pt x="1163" y="2656"/>
                  </a:cubicBezTo>
                  <a:cubicBezTo>
                    <a:pt x="1129" y="2649"/>
                    <a:pt x="1114" y="2619"/>
                    <a:pt x="1123" y="2578"/>
                  </a:cubicBezTo>
                  <a:cubicBezTo>
                    <a:pt x="1125" y="2567"/>
                    <a:pt x="1127" y="2556"/>
                    <a:pt x="1129" y="2545"/>
                  </a:cubicBezTo>
                  <a:cubicBezTo>
                    <a:pt x="1156" y="2418"/>
                    <a:pt x="1183" y="2290"/>
                    <a:pt x="1212" y="2156"/>
                  </a:cubicBezTo>
                  <a:close/>
                  <a:moveTo>
                    <a:pt x="2017" y="3814"/>
                  </a:moveTo>
                  <a:cubicBezTo>
                    <a:pt x="2031" y="3814"/>
                    <a:pt x="2040" y="3804"/>
                    <a:pt x="2051" y="3798"/>
                  </a:cubicBezTo>
                  <a:cubicBezTo>
                    <a:pt x="2301" y="3658"/>
                    <a:pt x="2551" y="3516"/>
                    <a:pt x="2802" y="3376"/>
                  </a:cubicBezTo>
                  <a:cubicBezTo>
                    <a:pt x="2831" y="3360"/>
                    <a:pt x="2836" y="3344"/>
                    <a:pt x="2829" y="3314"/>
                  </a:cubicBezTo>
                  <a:cubicBezTo>
                    <a:pt x="2763" y="3006"/>
                    <a:pt x="2698" y="2698"/>
                    <a:pt x="2632" y="2390"/>
                  </a:cubicBezTo>
                  <a:cubicBezTo>
                    <a:pt x="2619" y="2326"/>
                    <a:pt x="2605" y="2263"/>
                    <a:pt x="2589" y="2193"/>
                  </a:cubicBezTo>
                  <a:cubicBezTo>
                    <a:pt x="2578" y="2210"/>
                    <a:pt x="2571" y="2220"/>
                    <a:pt x="2564" y="2231"/>
                  </a:cubicBezTo>
                  <a:cubicBezTo>
                    <a:pt x="2414" y="2468"/>
                    <a:pt x="2264" y="2706"/>
                    <a:pt x="2115" y="2944"/>
                  </a:cubicBezTo>
                  <a:cubicBezTo>
                    <a:pt x="2095" y="2974"/>
                    <a:pt x="2076" y="3006"/>
                    <a:pt x="2043" y="3021"/>
                  </a:cubicBezTo>
                  <a:cubicBezTo>
                    <a:pt x="2018" y="3032"/>
                    <a:pt x="2012" y="3047"/>
                    <a:pt x="2012" y="3073"/>
                  </a:cubicBezTo>
                  <a:cubicBezTo>
                    <a:pt x="2013" y="3308"/>
                    <a:pt x="2013" y="3542"/>
                    <a:pt x="2013" y="3777"/>
                  </a:cubicBezTo>
                  <a:cubicBezTo>
                    <a:pt x="2013" y="3789"/>
                    <a:pt x="2009" y="3802"/>
                    <a:pt x="2017" y="3814"/>
                  </a:cubicBezTo>
                  <a:close/>
                  <a:moveTo>
                    <a:pt x="3736" y="3789"/>
                  </a:moveTo>
                  <a:cubicBezTo>
                    <a:pt x="3731" y="3773"/>
                    <a:pt x="3729" y="3766"/>
                    <a:pt x="3727" y="3760"/>
                  </a:cubicBezTo>
                  <a:cubicBezTo>
                    <a:pt x="3565" y="3332"/>
                    <a:pt x="3402" y="2904"/>
                    <a:pt x="3240" y="2476"/>
                  </a:cubicBezTo>
                  <a:cubicBezTo>
                    <a:pt x="3233" y="2456"/>
                    <a:pt x="3220" y="2446"/>
                    <a:pt x="3203" y="2436"/>
                  </a:cubicBezTo>
                  <a:cubicBezTo>
                    <a:pt x="3091" y="2374"/>
                    <a:pt x="2980" y="2311"/>
                    <a:pt x="2869" y="2248"/>
                  </a:cubicBezTo>
                  <a:cubicBezTo>
                    <a:pt x="2814" y="2218"/>
                    <a:pt x="2759" y="2187"/>
                    <a:pt x="2701" y="2154"/>
                  </a:cubicBezTo>
                  <a:cubicBezTo>
                    <a:pt x="2702" y="2167"/>
                    <a:pt x="2703" y="2174"/>
                    <a:pt x="2704" y="2182"/>
                  </a:cubicBezTo>
                  <a:cubicBezTo>
                    <a:pt x="2779" y="2533"/>
                    <a:pt x="2857" y="2884"/>
                    <a:pt x="2927" y="3237"/>
                  </a:cubicBezTo>
                  <a:cubicBezTo>
                    <a:pt x="2943" y="3317"/>
                    <a:pt x="2975" y="3365"/>
                    <a:pt x="3048" y="3404"/>
                  </a:cubicBezTo>
                  <a:cubicBezTo>
                    <a:pt x="3277" y="3526"/>
                    <a:pt x="3501" y="3657"/>
                    <a:pt x="3736" y="378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0" name="Freeform 28">
              <a:extLst>
                <a:ext uri="{FF2B5EF4-FFF2-40B4-BE49-F238E27FC236}">
                  <a16:creationId xmlns:a16="http://schemas.microsoft.com/office/drawing/2014/main" id="{DCDCB679-09F2-4571-B6FE-D4053995A5A8}"/>
                </a:ext>
              </a:extLst>
            </p:cNvPr>
            <p:cNvSpPr>
              <a:spLocks noEditPoints="1"/>
            </p:cNvSpPr>
            <p:nvPr/>
          </p:nvSpPr>
          <p:spPr bwMode="auto">
            <a:xfrm>
              <a:off x="12696825" y="3178176"/>
              <a:ext cx="169863" cy="169863"/>
            </a:xfrm>
            <a:custGeom>
              <a:avLst/>
              <a:gdLst>
                <a:gd name="T0" fmla="*/ 1258 w 1258"/>
                <a:gd name="T1" fmla="*/ 630 h 1259"/>
                <a:gd name="T2" fmla="*/ 628 w 1258"/>
                <a:gd name="T3" fmla="*/ 1258 h 1259"/>
                <a:gd name="T4" fmla="*/ 1 w 1258"/>
                <a:gd name="T5" fmla="*/ 627 h 1259"/>
                <a:gd name="T6" fmla="*/ 633 w 1258"/>
                <a:gd name="T7" fmla="*/ 1 h 1259"/>
                <a:gd name="T8" fmla="*/ 1258 w 1258"/>
                <a:gd name="T9" fmla="*/ 630 h 1259"/>
                <a:gd name="T10" fmla="*/ 116 w 1258"/>
                <a:gd name="T11" fmla="*/ 630 h 1259"/>
                <a:gd name="T12" fmla="*/ 628 w 1258"/>
                <a:gd name="T13" fmla="*/ 1144 h 1259"/>
                <a:gd name="T14" fmla="*/ 1143 w 1258"/>
                <a:gd name="T15" fmla="*/ 629 h 1259"/>
                <a:gd name="T16" fmla="*/ 627 w 1258"/>
                <a:gd name="T17" fmla="*/ 116 h 1259"/>
                <a:gd name="T18" fmla="*/ 116 w 1258"/>
                <a:gd name="T19" fmla="*/ 630 h 1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8" h="1259">
                  <a:moveTo>
                    <a:pt x="1258" y="630"/>
                  </a:moveTo>
                  <a:cubicBezTo>
                    <a:pt x="1257" y="977"/>
                    <a:pt x="975" y="1259"/>
                    <a:pt x="628" y="1258"/>
                  </a:cubicBezTo>
                  <a:cubicBezTo>
                    <a:pt x="282" y="1258"/>
                    <a:pt x="0" y="973"/>
                    <a:pt x="1" y="627"/>
                  </a:cubicBezTo>
                  <a:cubicBezTo>
                    <a:pt x="3" y="280"/>
                    <a:pt x="285" y="0"/>
                    <a:pt x="633" y="1"/>
                  </a:cubicBezTo>
                  <a:cubicBezTo>
                    <a:pt x="977" y="2"/>
                    <a:pt x="1258" y="285"/>
                    <a:pt x="1258" y="630"/>
                  </a:cubicBezTo>
                  <a:close/>
                  <a:moveTo>
                    <a:pt x="116" y="630"/>
                  </a:moveTo>
                  <a:cubicBezTo>
                    <a:pt x="116" y="913"/>
                    <a:pt x="346" y="1143"/>
                    <a:pt x="628" y="1144"/>
                  </a:cubicBezTo>
                  <a:cubicBezTo>
                    <a:pt x="912" y="1144"/>
                    <a:pt x="1144" y="913"/>
                    <a:pt x="1143" y="629"/>
                  </a:cubicBezTo>
                  <a:cubicBezTo>
                    <a:pt x="1143" y="345"/>
                    <a:pt x="912" y="115"/>
                    <a:pt x="627" y="116"/>
                  </a:cubicBezTo>
                  <a:cubicBezTo>
                    <a:pt x="345" y="116"/>
                    <a:pt x="116" y="347"/>
                    <a:pt x="116" y="6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1" name="Freeform 30">
              <a:extLst>
                <a:ext uri="{FF2B5EF4-FFF2-40B4-BE49-F238E27FC236}">
                  <a16:creationId xmlns:a16="http://schemas.microsoft.com/office/drawing/2014/main" id="{7AB1DFC4-2D0D-43D7-B4CC-E2E5C4E2B2D8}"/>
                </a:ext>
              </a:extLst>
            </p:cNvPr>
            <p:cNvSpPr>
              <a:spLocks noEditPoints="1"/>
            </p:cNvSpPr>
            <p:nvPr/>
          </p:nvSpPr>
          <p:spPr bwMode="auto">
            <a:xfrm>
              <a:off x="12728575" y="3208338"/>
              <a:ext cx="107950" cy="107950"/>
            </a:xfrm>
            <a:custGeom>
              <a:avLst/>
              <a:gdLst>
                <a:gd name="T0" fmla="*/ 800 w 801"/>
                <a:gd name="T1" fmla="*/ 399 h 800"/>
                <a:gd name="T2" fmla="*/ 402 w 801"/>
                <a:gd name="T3" fmla="*/ 799 h 800"/>
                <a:gd name="T4" fmla="*/ 1 w 801"/>
                <a:gd name="T5" fmla="*/ 398 h 800"/>
                <a:gd name="T6" fmla="*/ 401 w 801"/>
                <a:gd name="T7" fmla="*/ 0 h 800"/>
                <a:gd name="T8" fmla="*/ 800 w 801"/>
                <a:gd name="T9" fmla="*/ 399 h 800"/>
                <a:gd name="T10" fmla="*/ 115 w 801"/>
                <a:gd name="T11" fmla="*/ 399 h 800"/>
                <a:gd name="T12" fmla="*/ 400 w 801"/>
                <a:gd name="T13" fmla="*/ 685 h 800"/>
                <a:gd name="T14" fmla="*/ 686 w 801"/>
                <a:gd name="T15" fmla="*/ 400 h 800"/>
                <a:gd name="T16" fmla="*/ 401 w 801"/>
                <a:gd name="T17" fmla="*/ 114 h 800"/>
                <a:gd name="T18" fmla="*/ 115 w 801"/>
                <a:gd name="T19" fmla="*/ 399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1" h="800">
                  <a:moveTo>
                    <a:pt x="800" y="399"/>
                  </a:moveTo>
                  <a:cubicBezTo>
                    <a:pt x="801" y="618"/>
                    <a:pt x="622" y="799"/>
                    <a:pt x="402" y="799"/>
                  </a:cubicBezTo>
                  <a:cubicBezTo>
                    <a:pt x="181" y="800"/>
                    <a:pt x="0" y="619"/>
                    <a:pt x="1" y="398"/>
                  </a:cubicBezTo>
                  <a:cubicBezTo>
                    <a:pt x="2" y="178"/>
                    <a:pt x="181" y="0"/>
                    <a:pt x="401" y="0"/>
                  </a:cubicBezTo>
                  <a:cubicBezTo>
                    <a:pt x="621" y="0"/>
                    <a:pt x="799" y="179"/>
                    <a:pt x="800" y="399"/>
                  </a:cubicBezTo>
                  <a:close/>
                  <a:moveTo>
                    <a:pt x="115" y="399"/>
                  </a:moveTo>
                  <a:cubicBezTo>
                    <a:pt x="115" y="556"/>
                    <a:pt x="243" y="685"/>
                    <a:pt x="400" y="685"/>
                  </a:cubicBezTo>
                  <a:cubicBezTo>
                    <a:pt x="557" y="685"/>
                    <a:pt x="685" y="558"/>
                    <a:pt x="686" y="400"/>
                  </a:cubicBezTo>
                  <a:cubicBezTo>
                    <a:pt x="686" y="243"/>
                    <a:pt x="558" y="114"/>
                    <a:pt x="401" y="114"/>
                  </a:cubicBezTo>
                  <a:cubicBezTo>
                    <a:pt x="244" y="114"/>
                    <a:pt x="116" y="242"/>
                    <a:pt x="115" y="3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68360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DA2CBCC3-6C9D-4383-AECE-81860533F5F7}"/>
              </a:ext>
            </a:extLst>
          </p:cNvPr>
          <p:cNvSpPr/>
          <p:nvPr/>
        </p:nvSpPr>
        <p:spPr>
          <a:xfrm>
            <a:off x="416560" y="1483359"/>
            <a:ext cx="7000240" cy="558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9A699019-4EA7-4F8E-A224-6F4F3A7E5E1A}"/>
              </a:ext>
            </a:extLst>
          </p:cNvPr>
          <p:cNvSpPr/>
          <p:nvPr/>
        </p:nvSpPr>
        <p:spPr>
          <a:xfrm>
            <a:off x="7574656" y="407047"/>
            <a:ext cx="4190624" cy="6450953"/>
          </a:xfrm>
          <a:prstGeom prst="rect">
            <a:avLst/>
          </a:prstGeom>
          <a:solidFill>
            <a:srgbClr val="00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Segoe UI" panose="020B0502040204020203" pitchFamily="34" charset="0"/>
              <a:cs typeface="Segoe UI" panose="020B0502040204020203" pitchFamily="34" charset="0"/>
            </a:endParaRPr>
          </a:p>
        </p:txBody>
      </p:sp>
      <p:sp>
        <p:nvSpPr>
          <p:cNvPr id="16" name="TextBox 15"/>
          <p:cNvSpPr txBox="1"/>
          <p:nvPr/>
        </p:nvSpPr>
        <p:spPr>
          <a:xfrm>
            <a:off x="8242378" y="620292"/>
            <a:ext cx="2974262" cy="338554"/>
          </a:xfrm>
          <a:prstGeom prst="rect">
            <a:avLst/>
          </a:prstGeom>
          <a:solidFill>
            <a:schemeClr val="bg2"/>
          </a:solidFill>
          <a:ln>
            <a:noFill/>
          </a:ln>
        </p:spPr>
        <p:txBody>
          <a:bodyPr wrap="square" rtlCol="0">
            <a:spAutoFit/>
          </a:bodyPr>
          <a:lstStyle/>
          <a:p>
            <a:pPr algn="ctr"/>
            <a:r>
              <a:rPr lang="en-US" sz="1600" b="1" dirty="0">
                <a:solidFill>
                  <a:schemeClr val="tx1">
                    <a:lumMod val="75000"/>
                    <a:lumOff val="25000"/>
                  </a:schemeClr>
                </a:solidFill>
                <a:latin typeface="Segoe UI" panose="020B0502040204020203" pitchFamily="34" charset="0"/>
                <a:cs typeface="Segoe UI" panose="020B0502040204020203" pitchFamily="34" charset="0"/>
              </a:rPr>
              <a:t>Migration Timelines</a:t>
            </a:r>
          </a:p>
        </p:txBody>
      </p:sp>
      <p:sp>
        <p:nvSpPr>
          <p:cNvPr id="12" name="TextBox 11"/>
          <p:cNvSpPr txBox="1"/>
          <p:nvPr/>
        </p:nvSpPr>
        <p:spPr>
          <a:xfrm>
            <a:off x="2204721" y="1580446"/>
            <a:ext cx="3972560" cy="369332"/>
          </a:xfrm>
          <a:prstGeom prst="rect">
            <a:avLst/>
          </a:prstGeom>
          <a:noFill/>
          <a:ln>
            <a:noFill/>
          </a:ln>
        </p:spPr>
        <p:txBody>
          <a:bodyPr wrap="square" rtlCol="0">
            <a:spAutoFit/>
          </a:bodyPr>
          <a:lstStyle/>
          <a:p>
            <a:r>
              <a:rPr lang="en-US" dirty="0" err="1">
                <a:solidFill>
                  <a:schemeClr val="bg1"/>
                </a:solidFill>
                <a:latin typeface="Segoe UI" panose="020B0502040204020203" pitchFamily="34" charset="0"/>
                <a:cs typeface="Segoe UI" panose="020B0502040204020203" pitchFamily="34" charset="0"/>
              </a:rPr>
              <a:t>Intelliswift</a:t>
            </a:r>
            <a:r>
              <a:rPr lang="en-US" dirty="0">
                <a:solidFill>
                  <a:schemeClr val="bg1"/>
                </a:solidFill>
                <a:latin typeface="Segoe UI" panose="020B0502040204020203" pitchFamily="34" charset="0"/>
                <a:cs typeface="Segoe UI" panose="020B0502040204020203" pitchFamily="34" charset="0"/>
              </a:rPr>
              <a:t> Solution and Key Activities </a:t>
            </a:r>
          </a:p>
        </p:txBody>
      </p:sp>
      <p:sp>
        <p:nvSpPr>
          <p:cNvPr id="36" name="Rectangle 35">
            <a:extLst>
              <a:ext uri="{FF2B5EF4-FFF2-40B4-BE49-F238E27FC236}">
                <a16:creationId xmlns:a16="http://schemas.microsoft.com/office/drawing/2014/main" id="{0E3DF824-D2C0-47F8-A34C-35B11617F7C5}"/>
              </a:ext>
            </a:extLst>
          </p:cNvPr>
          <p:cNvSpPr/>
          <p:nvPr/>
        </p:nvSpPr>
        <p:spPr>
          <a:xfrm>
            <a:off x="406401" y="417226"/>
            <a:ext cx="4072294" cy="892552"/>
          </a:xfrm>
          <a:prstGeom prst="rect">
            <a:avLst/>
          </a:prstGeom>
        </p:spPr>
        <p:txBody>
          <a:bodyPr wrap="square">
            <a:spAutoFit/>
          </a:bodyPr>
          <a:lstStyle/>
          <a:p>
            <a:r>
              <a:rPr lang="en-US" sz="2600" b="1" dirty="0">
                <a:solidFill>
                  <a:schemeClr val="accent4">
                    <a:lumMod val="75000"/>
                    <a:lumOff val="25000"/>
                  </a:schemeClr>
                </a:solidFill>
                <a:latin typeface="Segoe UI" panose="020B0502040204020203" pitchFamily="34" charset="0"/>
                <a:cs typeface="Segoe UI" panose="020B0502040204020203" pitchFamily="34" charset="0"/>
              </a:rPr>
              <a:t>Case Study – OPDK to Apigee Hybrid Migration </a:t>
            </a:r>
          </a:p>
        </p:txBody>
      </p:sp>
      <p:sp>
        <p:nvSpPr>
          <p:cNvPr id="6" name="Rectangle 5">
            <a:extLst>
              <a:ext uri="{FF2B5EF4-FFF2-40B4-BE49-F238E27FC236}">
                <a16:creationId xmlns:a16="http://schemas.microsoft.com/office/drawing/2014/main" id="{BE327F54-FFCD-408A-BD16-6349F9FA4F42}"/>
              </a:ext>
            </a:extLst>
          </p:cNvPr>
          <p:cNvSpPr/>
          <p:nvPr/>
        </p:nvSpPr>
        <p:spPr>
          <a:xfrm>
            <a:off x="7934960" y="5811520"/>
            <a:ext cx="3495040" cy="6807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egoe UI" panose="020B0502040204020203" pitchFamily="34" charset="0"/>
                <a:cs typeface="Segoe UI" panose="020B0502040204020203" pitchFamily="34" charset="0"/>
              </a:rPr>
              <a:t>Team Size</a:t>
            </a:r>
          </a:p>
          <a:p>
            <a:pPr algn="ctr"/>
            <a:r>
              <a:rPr lang="en-US" sz="1400" dirty="0">
                <a:solidFill>
                  <a:schemeClr val="bg1"/>
                </a:solidFill>
                <a:latin typeface="Segoe UI" panose="020B0502040204020203" pitchFamily="34" charset="0"/>
                <a:cs typeface="Segoe UI" panose="020B0502040204020203" pitchFamily="34" charset="0"/>
              </a:rPr>
              <a:t>1 onsite + 3 offshore</a:t>
            </a:r>
          </a:p>
        </p:txBody>
      </p:sp>
      <p:grpSp>
        <p:nvGrpSpPr>
          <p:cNvPr id="92" name="Group 91">
            <a:extLst>
              <a:ext uri="{FF2B5EF4-FFF2-40B4-BE49-F238E27FC236}">
                <a16:creationId xmlns:a16="http://schemas.microsoft.com/office/drawing/2014/main" id="{7C315A6A-7642-4EB7-ABAA-0CDC0980D378}"/>
              </a:ext>
            </a:extLst>
          </p:cNvPr>
          <p:cNvGrpSpPr/>
          <p:nvPr/>
        </p:nvGrpSpPr>
        <p:grpSpPr>
          <a:xfrm>
            <a:off x="1879974" y="1583830"/>
            <a:ext cx="271755" cy="362734"/>
            <a:chOff x="-1431925" y="3001963"/>
            <a:chExt cx="365125" cy="487362"/>
          </a:xfrm>
          <a:noFill/>
        </p:grpSpPr>
        <p:sp>
          <p:nvSpPr>
            <p:cNvPr id="84" name="Freeform 6">
              <a:extLst>
                <a:ext uri="{FF2B5EF4-FFF2-40B4-BE49-F238E27FC236}">
                  <a16:creationId xmlns:a16="http://schemas.microsoft.com/office/drawing/2014/main" id="{79B8C31B-8A67-4DDC-BCF9-92644425E56C}"/>
                </a:ext>
              </a:extLst>
            </p:cNvPr>
            <p:cNvSpPr>
              <a:spLocks/>
            </p:cNvSpPr>
            <p:nvPr/>
          </p:nvSpPr>
          <p:spPr bwMode="auto">
            <a:xfrm>
              <a:off x="-1431925" y="3001963"/>
              <a:ext cx="365125" cy="319087"/>
            </a:xfrm>
            <a:custGeom>
              <a:avLst/>
              <a:gdLst>
                <a:gd name="T0" fmla="*/ 181 w 1050"/>
                <a:gd name="T1" fmla="*/ 921 h 921"/>
                <a:gd name="T2" fmla="*/ 0 w 1050"/>
                <a:gd name="T3" fmla="*/ 525 h 921"/>
                <a:gd name="T4" fmla="*/ 525 w 1050"/>
                <a:gd name="T5" fmla="*/ 0 h 921"/>
                <a:gd name="T6" fmla="*/ 1050 w 1050"/>
                <a:gd name="T7" fmla="*/ 525 h 921"/>
                <a:gd name="T8" fmla="*/ 870 w 1050"/>
                <a:gd name="T9" fmla="*/ 921 h 921"/>
              </a:gdLst>
              <a:ahLst/>
              <a:cxnLst>
                <a:cxn ang="0">
                  <a:pos x="T0" y="T1"/>
                </a:cxn>
                <a:cxn ang="0">
                  <a:pos x="T2" y="T3"/>
                </a:cxn>
                <a:cxn ang="0">
                  <a:pos x="T4" y="T5"/>
                </a:cxn>
                <a:cxn ang="0">
                  <a:pos x="T6" y="T7"/>
                </a:cxn>
                <a:cxn ang="0">
                  <a:pos x="T8" y="T9"/>
                </a:cxn>
              </a:cxnLst>
              <a:rect l="0" t="0" r="r" b="b"/>
              <a:pathLst>
                <a:path w="1050" h="921">
                  <a:moveTo>
                    <a:pt x="181" y="921"/>
                  </a:moveTo>
                  <a:cubicBezTo>
                    <a:pt x="70" y="825"/>
                    <a:pt x="0" y="683"/>
                    <a:pt x="0" y="525"/>
                  </a:cubicBezTo>
                  <a:cubicBezTo>
                    <a:pt x="0" y="235"/>
                    <a:pt x="235" y="0"/>
                    <a:pt x="525" y="0"/>
                  </a:cubicBezTo>
                  <a:cubicBezTo>
                    <a:pt x="815" y="0"/>
                    <a:pt x="1050" y="235"/>
                    <a:pt x="1050" y="525"/>
                  </a:cubicBezTo>
                  <a:cubicBezTo>
                    <a:pt x="1050" y="683"/>
                    <a:pt x="980" y="825"/>
                    <a:pt x="870" y="921"/>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5" name="Freeform 7">
              <a:extLst>
                <a:ext uri="{FF2B5EF4-FFF2-40B4-BE49-F238E27FC236}">
                  <a16:creationId xmlns:a16="http://schemas.microsoft.com/office/drawing/2014/main" id="{1F993B0B-CC6A-4C7C-B1FD-95390159C193}"/>
                </a:ext>
              </a:extLst>
            </p:cNvPr>
            <p:cNvSpPr>
              <a:spLocks/>
            </p:cNvSpPr>
            <p:nvPr/>
          </p:nvSpPr>
          <p:spPr bwMode="auto">
            <a:xfrm>
              <a:off x="-1306513" y="3044825"/>
              <a:ext cx="114300" cy="17462"/>
            </a:xfrm>
            <a:custGeom>
              <a:avLst/>
              <a:gdLst>
                <a:gd name="T0" fmla="*/ 0 w 333"/>
                <a:gd name="T1" fmla="*/ 51 h 51"/>
                <a:gd name="T2" fmla="*/ 333 w 333"/>
                <a:gd name="T3" fmla="*/ 50 h 51"/>
              </a:gdLst>
              <a:ahLst/>
              <a:cxnLst>
                <a:cxn ang="0">
                  <a:pos x="T0" y="T1"/>
                </a:cxn>
                <a:cxn ang="0">
                  <a:pos x="T2" y="T3"/>
                </a:cxn>
              </a:cxnLst>
              <a:rect l="0" t="0" r="r" b="b"/>
              <a:pathLst>
                <a:path w="333" h="51">
                  <a:moveTo>
                    <a:pt x="0" y="51"/>
                  </a:moveTo>
                  <a:cubicBezTo>
                    <a:pt x="105" y="1"/>
                    <a:pt x="228" y="0"/>
                    <a:pt x="333" y="50"/>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6" name="Freeform 8">
              <a:extLst>
                <a:ext uri="{FF2B5EF4-FFF2-40B4-BE49-F238E27FC236}">
                  <a16:creationId xmlns:a16="http://schemas.microsoft.com/office/drawing/2014/main" id="{41395126-B710-4C69-9AD3-42EE945C8119}"/>
                </a:ext>
              </a:extLst>
            </p:cNvPr>
            <p:cNvSpPr>
              <a:spLocks/>
            </p:cNvSpPr>
            <p:nvPr/>
          </p:nvSpPr>
          <p:spPr bwMode="auto">
            <a:xfrm>
              <a:off x="-1362075" y="3341688"/>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7" name="Freeform 9">
              <a:extLst>
                <a:ext uri="{FF2B5EF4-FFF2-40B4-BE49-F238E27FC236}">
                  <a16:creationId xmlns:a16="http://schemas.microsoft.com/office/drawing/2014/main" id="{06142505-042C-4C85-823B-7918D0583313}"/>
                </a:ext>
              </a:extLst>
            </p:cNvPr>
            <p:cNvSpPr>
              <a:spLocks/>
            </p:cNvSpPr>
            <p:nvPr/>
          </p:nvSpPr>
          <p:spPr bwMode="auto">
            <a:xfrm>
              <a:off x="-1362075" y="3390900"/>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88" name="Freeform 10">
              <a:extLst>
                <a:ext uri="{FF2B5EF4-FFF2-40B4-BE49-F238E27FC236}">
                  <a16:creationId xmlns:a16="http://schemas.microsoft.com/office/drawing/2014/main" id="{ED357596-8F98-4B63-9477-30330622F4EF}"/>
                </a:ext>
              </a:extLst>
            </p:cNvPr>
            <p:cNvSpPr>
              <a:spLocks/>
            </p:cNvSpPr>
            <p:nvPr/>
          </p:nvSpPr>
          <p:spPr bwMode="auto">
            <a:xfrm>
              <a:off x="-1362075" y="3440113"/>
              <a:ext cx="227013" cy="49212"/>
            </a:xfrm>
            <a:custGeom>
              <a:avLst/>
              <a:gdLst>
                <a:gd name="T0" fmla="*/ 583 w 653"/>
                <a:gd name="T1" fmla="*/ 141 h 141"/>
                <a:gd name="T2" fmla="*/ 70 w 653"/>
                <a:gd name="T3" fmla="*/ 141 h 141"/>
                <a:gd name="T4" fmla="*/ 0 w 653"/>
                <a:gd name="T5" fmla="*/ 71 h 141"/>
                <a:gd name="T6" fmla="*/ 0 w 653"/>
                <a:gd name="T7" fmla="*/ 70 h 141"/>
                <a:gd name="T8" fmla="*/ 70 w 653"/>
                <a:gd name="T9" fmla="*/ 0 h 141"/>
                <a:gd name="T10" fmla="*/ 583 w 653"/>
                <a:gd name="T11" fmla="*/ 0 h 141"/>
                <a:gd name="T12" fmla="*/ 653 w 653"/>
                <a:gd name="T13" fmla="*/ 70 h 141"/>
                <a:gd name="T14" fmla="*/ 653 w 653"/>
                <a:gd name="T15" fmla="*/ 71 h 141"/>
                <a:gd name="T16" fmla="*/ 583 w 653"/>
                <a:gd name="T17"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3" h="141">
                  <a:moveTo>
                    <a:pt x="583" y="141"/>
                  </a:moveTo>
                  <a:cubicBezTo>
                    <a:pt x="70" y="141"/>
                    <a:pt x="70" y="141"/>
                    <a:pt x="70" y="141"/>
                  </a:cubicBezTo>
                  <a:cubicBezTo>
                    <a:pt x="31" y="141"/>
                    <a:pt x="0" y="109"/>
                    <a:pt x="0" y="71"/>
                  </a:cubicBezTo>
                  <a:cubicBezTo>
                    <a:pt x="0" y="70"/>
                    <a:pt x="0" y="70"/>
                    <a:pt x="0" y="70"/>
                  </a:cubicBezTo>
                  <a:cubicBezTo>
                    <a:pt x="0" y="31"/>
                    <a:pt x="31" y="0"/>
                    <a:pt x="70" y="0"/>
                  </a:cubicBezTo>
                  <a:cubicBezTo>
                    <a:pt x="583" y="0"/>
                    <a:pt x="583" y="0"/>
                    <a:pt x="583" y="0"/>
                  </a:cubicBezTo>
                  <a:cubicBezTo>
                    <a:pt x="621" y="0"/>
                    <a:pt x="653" y="31"/>
                    <a:pt x="653" y="70"/>
                  </a:cubicBezTo>
                  <a:cubicBezTo>
                    <a:pt x="653" y="71"/>
                    <a:pt x="653" y="71"/>
                    <a:pt x="653" y="71"/>
                  </a:cubicBezTo>
                  <a:cubicBezTo>
                    <a:pt x="653" y="109"/>
                    <a:pt x="621" y="141"/>
                    <a:pt x="583" y="141"/>
                  </a:cubicBezTo>
                  <a:close/>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1" name="Freeform 13">
              <a:extLst>
                <a:ext uri="{FF2B5EF4-FFF2-40B4-BE49-F238E27FC236}">
                  <a16:creationId xmlns:a16="http://schemas.microsoft.com/office/drawing/2014/main" id="{A4B8A498-740C-435D-8673-93DE6A04311F}"/>
                </a:ext>
              </a:extLst>
            </p:cNvPr>
            <p:cNvSpPr>
              <a:spLocks/>
            </p:cNvSpPr>
            <p:nvPr/>
          </p:nvSpPr>
          <p:spPr bwMode="auto">
            <a:xfrm>
              <a:off x="-1312863" y="3148013"/>
              <a:ext cx="127000" cy="192087"/>
            </a:xfrm>
            <a:custGeom>
              <a:avLst/>
              <a:gdLst>
                <a:gd name="T0" fmla="*/ 183 w 367"/>
                <a:gd name="T1" fmla="*/ 553 h 553"/>
                <a:gd name="T2" fmla="*/ 183 w 367"/>
                <a:gd name="T3" fmla="*/ 302 h 553"/>
                <a:gd name="T4" fmla="*/ 166 w 367"/>
                <a:gd name="T5" fmla="*/ 261 h 553"/>
                <a:gd name="T6" fmla="*/ 26 w 367"/>
                <a:gd name="T7" fmla="*/ 121 h 553"/>
                <a:gd name="T8" fmla="*/ 26 w 367"/>
                <a:gd name="T9" fmla="*/ 26 h 553"/>
                <a:gd name="T10" fmla="*/ 120 w 367"/>
                <a:gd name="T11" fmla="*/ 26 h 553"/>
                <a:gd name="T12" fmla="*/ 183 w 367"/>
                <a:gd name="T13" fmla="*/ 89 h 553"/>
                <a:gd name="T14" fmla="*/ 246 w 367"/>
                <a:gd name="T15" fmla="*/ 26 h 553"/>
                <a:gd name="T16" fmla="*/ 341 w 367"/>
                <a:gd name="T17" fmla="*/ 26 h 553"/>
                <a:gd name="T18" fmla="*/ 341 w 367"/>
                <a:gd name="T19" fmla="*/ 120 h 553"/>
                <a:gd name="T20" fmla="*/ 237 w 367"/>
                <a:gd name="T21" fmla="*/ 22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7" h="553">
                  <a:moveTo>
                    <a:pt x="183" y="553"/>
                  </a:moveTo>
                  <a:cubicBezTo>
                    <a:pt x="183" y="302"/>
                    <a:pt x="183" y="302"/>
                    <a:pt x="183" y="302"/>
                  </a:cubicBezTo>
                  <a:cubicBezTo>
                    <a:pt x="183" y="287"/>
                    <a:pt x="177" y="272"/>
                    <a:pt x="166" y="261"/>
                  </a:cubicBezTo>
                  <a:cubicBezTo>
                    <a:pt x="126" y="220"/>
                    <a:pt x="26" y="121"/>
                    <a:pt x="26" y="121"/>
                  </a:cubicBezTo>
                  <a:cubicBezTo>
                    <a:pt x="0" y="95"/>
                    <a:pt x="0" y="52"/>
                    <a:pt x="26" y="26"/>
                  </a:cubicBezTo>
                  <a:cubicBezTo>
                    <a:pt x="52" y="0"/>
                    <a:pt x="94" y="0"/>
                    <a:pt x="120" y="26"/>
                  </a:cubicBezTo>
                  <a:cubicBezTo>
                    <a:pt x="183" y="89"/>
                    <a:pt x="183" y="89"/>
                    <a:pt x="183" y="89"/>
                  </a:cubicBezTo>
                  <a:cubicBezTo>
                    <a:pt x="246" y="26"/>
                    <a:pt x="246" y="26"/>
                    <a:pt x="246" y="26"/>
                  </a:cubicBezTo>
                  <a:cubicBezTo>
                    <a:pt x="272" y="0"/>
                    <a:pt x="315" y="0"/>
                    <a:pt x="341" y="26"/>
                  </a:cubicBezTo>
                  <a:cubicBezTo>
                    <a:pt x="367" y="52"/>
                    <a:pt x="367" y="94"/>
                    <a:pt x="341" y="120"/>
                  </a:cubicBezTo>
                  <a:cubicBezTo>
                    <a:pt x="237" y="224"/>
                    <a:pt x="237" y="224"/>
                    <a:pt x="237" y="224"/>
                  </a:cubicBezTo>
                </a:path>
              </a:pathLst>
            </a:custGeom>
            <a:grpFill/>
            <a:ln w="14288"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
        <p:nvSpPr>
          <p:cNvPr id="45" name="Rectangle 44">
            <a:extLst>
              <a:ext uri="{FF2B5EF4-FFF2-40B4-BE49-F238E27FC236}">
                <a16:creationId xmlns:a16="http://schemas.microsoft.com/office/drawing/2014/main" id="{6A461619-6656-4FAF-9C27-D6A98504FD7B}"/>
              </a:ext>
            </a:extLst>
          </p:cNvPr>
          <p:cNvSpPr/>
          <p:nvPr/>
        </p:nvSpPr>
        <p:spPr>
          <a:xfrm>
            <a:off x="4793673" y="490745"/>
            <a:ext cx="2650836" cy="738664"/>
          </a:xfrm>
          <a:prstGeom prst="rect">
            <a:avLst/>
          </a:prstGeom>
        </p:spPr>
        <p:txBody>
          <a:bodyPr wrap="square">
            <a:spAutoFit/>
          </a:bodyPr>
          <a:lstStyle/>
          <a:p>
            <a:r>
              <a:rPr lang="en-US" sz="1400" dirty="0">
                <a:solidFill>
                  <a:schemeClr val="accent4">
                    <a:lumMod val="75000"/>
                    <a:lumOff val="25000"/>
                  </a:schemeClr>
                </a:solidFill>
                <a:latin typeface="Segoe UI" panose="020B0502040204020203" pitchFamily="34" charset="0"/>
                <a:cs typeface="Segoe UI" panose="020B0502040204020203" pitchFamily="34" charset="0"/>
              </a:rPr>
              <a:t>A French retailer of personal care and beauty products, working with their US team</a:t>
            </a:r>
          </a:p>
        </p:txBody>
      </p:sp>
      <p:cxnSp>
        <p:nvCxnSpPr>
          <p:cNvPr id="4" name="Straight Connector 3">
            <a:extLst>
              <a:ext uri="{FF2B5EF4-FFF2-40B4-BE49-F238E27FC236}">
                <a16:creationId xmlns:a16="http://schemas.microsoft.com/office/drawing/2014/main" id="{4A218AA8-A163-40A7-A92E-739EA1A8B705}"/>
              </a:ext>
            </a:extLst>
          </p:cNvPr>
          <p:cNvCxnSpPr/>
          <p:nvPr/>
        </p:nvCxnSpPr>
        <p:spPr>
          <a:xfrm>
            <a:off x="4562764" y="480291"/>
            <a:ext cx="0" cy="738909"/>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41A59F2-93D6-4E6C-A892-53C8C3667DF0}"/>
              </a:ext>
            </a:extLst>
          </p:cNvPr>
          <p:cNvSpPr/>
          <p:nvPr/>
        </p:nvSpPr>
        <p:spPr>
          <a:xfrm>
            <a:off x="2384622" y="5653970"/>
            <a:ext cx="2429876" cy="830997"/>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Recreated Java JARs as required to support the JDK version between OPDK and Hybrid runtimes </a:t>
            </a:r>
          </a:p>
        </p:txBody>
      </p:sp>
      <p:sp>
        <p:nvSpPr>
          <p:cNvPr id="5" name="Rectangle 4">
            <a:extLst>
              <a:ext uri="{FF2B5EF4-FFF2-40B4-BE49-F238E27FC236}">
                <a16:creationId xmlns:a16="http://schemas.microsoft.com/office/drawing/2014/main" id="{532A3572-D10C-4A52-A7AB-90CB6F584D63}"/>
              </a:ext>
            </a:extLst>
          </p:cNvPr>
          <p:cNvSpPr/>
          <p:nvPr/>
        </p:nvSpPr>
        <p:spPr>
          <a:xfrm>
            <a:off x="5088839" y="3953383"/>
            <a:ext cx="2196445" cy="830997"/>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Performed assessment and evaluation of the current Apigee platform to identify the target roadmap </a:t>
            </a:r>
          </a:p>
        </p:txBody>
      </p:sp>
      <p:sp>
        <p:nvSpPr>
          <p:cNvPr id="8" name="Rectangle 7">
            <a:extLst>
              <a:ext uri="{FF2B5EF4-FFF2-40B4-BE49-F238E27FC236}">
                <a16:creationId xmlns:a16="http://schemas.microsoft.com/office/drawing/2014/main" id="{15D10205-4CBC-4848-9E47-9196C96F99DA}"/>
              </a:ext>
            </a:extLst>
          </p:cNvPr>
          <p:cNvSpPr/>
          <p:nvPr/>
        </p:nvSpPr>
        <p:spPr>
          <a:xfrm>
            <a:off x="4711766" y="5000548"/>
            <a:ext cx="2215299" cy="461665"/>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Performing migration of API proxies to Apigee Hybrid</a:t>
            </a:r>
          </a:p>
        </p:txBody>
      </p:sp>
      <p:sp>
        <p:nvSpPr>
          <p:cNvPr id="9" name="Rectangle 8">
            <a:extLst>
              <a:ext uri="{FF2B5EF4-FFF2-40B4-BE49-F238E27FC236}">
                <a16:creationId xmlns:a16="http://schemas.microsoft.com/office/drawing/2014/main" id="{D3C3118D-7FB7-401A-A244-CC687480F2C6}"/>
              </a:ext>
            </a:extLst>
          </p:cNvPr>
          <p:cNvSpPr/>
          <p:nvPr/>
        </p:nvSpPr>
        <p:spPr>
          <a:xfrm>
            <a:off x="4848454" y="3284869"/>
            <a:ext cx="1941922" cy="461665"/>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Used </a:t>
            </a:r>
            <a:r>
              <a:rPr lang="en-US" sz="1200" dirty="0" err="1">
                <a:solidFill>
                  <a:schemeClr val="tx1">
                    <a:lumMod val="75000"/>
                    <a:lumOff val="25000"/>
                  </a:schemeClr>
                </a:solidFill>
                <a:latin typeface="Segoe UI" panose="020B0502040204020203" pitchFamily="34" charset="0"/>
                <a:cs typeface="Segoe UI" panose="020B0502040204020203" pitchFamily="34" charset="0"/>
              </a:rPr>
              <a:t>iMAX</a:t>
            </a:r>
            <a:r>
              <a:rPr lang="en-US" sz="1200" dirty="0">
                <a:solidFill>
                  <a:schemeClr val="tx1">
                    <a:lumMod val="75000"/>
                    <a:lumOff val="25000"/>
                  </a:schemeClr>
                </a:solidFill>
                <a:latin typeface="Segoe UI" panose="020B0502040204020203" pitchFamily="34" charset="0"/>
                <a:cs typeface="Segoe UI" panose="020B0502040204020203" pitchFamily="34" charset="0"/>
              </a:rPr>
              <a:t> to perform API code migration </a:t>
            </a:r>
          </a:p>
        </p:txBody>
      </p:sp>
      <p:sp>
        <p:nvSpPr>
          <p:cNvPr id="10" name="Rectangle 9">
            <a:extLst>
              <a:ext uri="{FF2B5EF4-FFF2-40B4-BE49-F238E27FC236}">
                <a16:creationId xmlns:a16="http://schemas.microsoft.com/office/drawing/2014/main" id="{53DE14D6-5CF2-4E55-885F-DF0ED8999B17}"/>
              </a:ext>
            </a:extLst>
          </p:cNvPr>
          <p:cNvSpPr/>
          <p:nvPr/>
        </p:nvSpPr>
        <p:spPr>
          <a:xfrm>
            <a:off x="1726613" y="2407817"/>
            <a:ext cx="1674829" cy="646331"/>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Creating a validation and cutover plan for the migrated APIs</a:t>
            </a:r>
          </a:p>
        </p:txBody>
      </p:sp>
      <p:sp>
        <p:nvSpPr>
          <p:cNvPr id="11" name="Rectangle 10">
            <a:extLst>
              <a:ext uri="{FF2B5EF4-FFF2-40B4-BE49-F238E27FC236}">
                <a16:creationId xmlns:a16="http://schemas.microsoft.com/office/drawing/2014/main" id="{76FE7582-5379-47EF-8355-CDC838D1E8E8}"/>
              </a:ext>
            </a:extLst>
          </p:cNvPr>
          <p:cNvSpPr/>
          <p:nvPr/>
        </p:nvSpPr>
        <p:spPr>
          <a:xfrm>
            <a:off x="3923057" y="2407817"/>
            <a:ext cx="2315852" cy="646331"/>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Updating DevOps script to suit the environment segregation in target org on Apigee Hybrid</a:t>
            </a:r>
          </a:p>
        </p:txBody>
      </p:sp>
      <p:sp>
        <p:nvSpPr>
          <p:cNvPr id="13" name="Rectangle 12">
            <a:extLst>
              <a:ext uri="{FF2B5EF4-FFF2-40B4-BE49-F238E27FC236}">
                <a16:creationId xmlns:a16="http://schemas.microsoft.com/office/drawing/2014/main" id="{BE32493A-3F44-4890-BDDF-A0003DA237B7}"/>
              </a:ext>
            </a:extLst>
          </p:cNvPr>
          <p:cNvSpPr/>
          <p:nvPr/>
        </p:nvSpPr>
        <p:spPr>
          <a:xfrm>
            <a:off x="639387" y="5000548"/>
            <a:ext cx="1838227" cy="461665"/>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Implementing the Apigee developer portal </a:t>
            </a:r>
          </a:p>
        </p:txBody>
      </p:sp>
      <p:sp>
        <p:nvSpPr>
          <p:cNvPr id="17" name="Rectangle 16">
            <a:extLst>
              <a:ext uri="{FF2B5EF4-FFF2-40B4-BE49-F238E27FC236}">
                <a16:creationId xmlns:a16="http://schemas.microsoft.com/office/drawing/2014/main" id="{B6605F1B-4168-4679-98A2-9DA47BF317F5}"/>
              </a:ext>
            </a:extLst>
          </p:cNvPr>
          <p:cNvSpPr/>
          <p:nvPr/>
        </p:nvSpPr>
        <p:spPr>
          <a:xfrm>
            <a:off x="599943" y="3953383"/>
            <a:ext cx="1717415" cy="646331"/>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Assist in performance and QA testing of migrated APIs</a:t>
            </a:r>
          </a:p>
        </p:txBody>
      </p:sp>
      <p:sp>
        <p:nvSpPr>
          <p:cNvPr id="19" name="Rectangle 18">
            <a:extLst>
              <a:ext uri="{FF2B5EF4-FFF2-40B4-BE49-F238E27FC236}">
                <a16:creationId xmlns:a16="http://schemas.microsoft.com/office/drawing/2014/main" id="{AC245417-871D-4DF2-9857-F75C3C853664}"/>
              </a:ext>
            </a:extLst>
          </p:cNvPr>
          <p:cNvSpPr/>
          <p:nvPr/>
        </p:nvSpPr>
        <p:spPr>
          <a:xfrm>
            <a:off x="1044594" y="3284869"/>
            <a:ext cx="1433020" cy="461665"/>
          </a:xfrm>
          <a:prstGeom prst="rect">
            <a:avLst/>
          </a:prstGeom>
        </p:spPr>
        <p:txBody>
          <a:bodyPr wrap="square">
            <a:spAutoFit/>
          </a:bodyPr>
          <a:lstStyle/>
          <a:p>
            <a:pPr algn="ctr"/>
            <a:r>
              <a:rPr lang="en-US" sz="1200" dirty="0">
                <a:solidFill>
                  <a:schemeClr val="tx1">
                    <a:lumMod val="75000"/>
                    <a:lumOff val="25000"/>
                  </a:schemeClr>
                </a:solidFill>
                <a:latin typeface="Segoe UI" panose="020B0502040204020203" pitchFamily="34" charset="0"/>
                <a:cs typeface="Segoe UI" panose="020B0502040204020203" pitchFamily="34" charset="0"/>
              </a:rPr>
              <a:t>Retrofit APIs wherever required </a:t>
            </a:r>
          </a:p>
        </p:txBody>
      </p:sp>
      <p:sp>
        <p:nvSpPr>
          <p:cNvPr id="20" name="Oval 19">
            <a:extLst>
              <a:ext uri="{FF2B5EF4-FFF2-40B4-BE49-F238E27FC236}">
                <a16:creationId xmlns:a16="http://schemas.microsoft.com/office/drawing/2014/main" id="{7B742C87-BC4F-444C-A8F0-0409466E2AAB}"/>
              </a:ext>
            </a:extLst>
          </p:cNvPr>
          <p:cNvSpPr/>
          <p:nvPr/>
        </p:nvSpPr>
        <p:spPr>
          <a:xfrm>
            <a:off x="2373919" y="3043993"/>
            <a:ext cx="2488676" cy="2488676"/>
          </a:xfrm>
          <a:prstGeom prst="ellipse">
            <a:avLst/>
          </a:prstGeom>
          <a:solidFill>
            <a:schemeClr val="bg1"/>
          </a:solidFill>
          <a:ln>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F027A8E5-8998-49F2-A740-0EE2367F55AF}"/>
              </a:ext>
            </a:extLst>
          </p:cNvPr>
          <p:cNvSpPr/>
          <p:nvPr/>
        </p:nvSpPr>
        <p:spPr>
          <a:xfrm>
            <a:off x="3017681" y="3101480"/>
            <a:ext cx="131975" cy="13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a:extLst>
              <a:ext uri="{FF2B5EF4-FFF2-40B4-BE49-F238E27FC236}">
                <a16:creationId xmlns:a16="http://schemas.microsoft.com/office/drawing/2014/main" id="{162F3485-D25C-4DD2-A581-303114372DEE}"/>
              </a:ext>
            </a:extLst>
          </p:cNvPr>
          <p:cNvSpPr/>
          <p:nvPr/>
        </p:nvSpPr>
        <p:spPr>
          <a:xfrm>
            <a:off x="2462788" y="3629019"/>
            <a:ext cx="131975" cy="1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Oval 60">
            <a:extLst>
              <a:ext uri="{FF2B5EF4-FFF2-40B4-BE49-F238E27FC236}">
                <a16:creationId xmlns:a16="http://schemas.microsoft.com/office/drawing/2014/main" id="{8578BB29-269F-4C5E-8A70-8269FC629B12}"/>
              </a:ext>
            </a:extLst>
          </p:cNvPr>
          <p:cNvSpPr/>
          <p:nvPr/>
        </p:nvSpPr>
        <p:spPr>
          <a:xfrm>
            <a:off x="4068850" y="3101480"/>
            <a:ext cx="131975" cy="13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F42A0399-DB5F-4BDA-8F76-E0A668085693}"/>
              </a:ext>
            </a:extLst>
          </p:cNvPr>
          <p:cNvSpPr/>
          <p:nvPr/>
        </p:nvSpPr>
        <p:spPr>
          <a:xfrm>
            <a:off x="4643280" y="3629019"/>
            <a:ext cx="131975" cy="1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B52391E4-F69E-43C7-A80B-A1FA963B89A0}"/>
              </a:ext>
            </a:extLst>
          </p:cNvPr>
          <p:cNvSpPr/>
          <p:nvPr/>
        </p:nvSpPr>
        <p:spPr>
          <a:xfrm>
            <a:off x="2626911" y="5067049"/>
            <a:ext cx="131975" cy="1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35C72464-D095-4742-959E-D1F3C23587BE}"/>
              </a:ext>
            </a:extLst>
          </p:cNvPr>
          <p:cNvSpPr/>
          <p:nvPr/>
        </p:nvSpPr>
        <p:spPr>
          <a:xfrm>
            <a:off x="4506511" y="5016250"/>
            <a:ext cx="131975" cy="1319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D0902DB1-A3C5-451A-8FEF-78C6EE19E41A}"/>
              </a:ext>
            </a:extLst>
          </p:cNvPr>
          <p:cNvSpPr/>
          <p:nvPr/>
        </p:nvSpPr>
        <p:spPr>
          <a:xfrm>
            <a:off x="2326018" y="4336311"/>
            <a:ext cx="131975" cy="13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A8721F69-EE0F-4E0D-9CED-D42743F1EDD3}"/>
              </a:ext>
            </a:extLst>
          </p:cNvPr>
          <p:cNvSpPr/>
          <p:nvPr/>
        </p:nvSpPr>
        <p:spPr>
          <a:xfrm>
            <a:off x="4787865" y="4336311"/>
            <a:ext cx="131975" cy="13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Oval 92">
            <a:extLst>
              <a:ext uri="{FF2B5EF4-FFF2-40B4-BE49-F238E27FC236}">
                <a16:creationId xmlns:a16="http://schemas.microsoft.com/office/drawing/2014/main" id="{02F6F6F5-5AB0-4D36-8C05-B4325709D0CE}"/>
              </a:ext>
            </a:extLst>
          </p:cNvPr>
          <p:cNvSpPr/>
          <p:nvPr/>
        </p:nvSpPr>
        <p:spPr>
          <a:xfrm>
            <a:off x="3552270" y="5473450"/>
            <a:ext cx="131975" cy="1319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D28F6811-50E7-43A5-9565-A9B3E38B62B9}"/>
              </a:ext>
            </a:extLst>
          </p:cNvPr>
          <p:cNvPicPr>
            <a:picLocks noChangeAspect="1"/>
          </p:cNvPicPr>
          <p:nvPr/>
        </p:nvPicPr>
        <p:blipFill>
          <a:blip r:embed="rId2"/>
          <a:stretch>
            <a:fillRect/>
          </a:stretch>
        </p:blipFill>
        <p:spPr>
          <a:xfrm>
            <a:off x="3174238" y="3638940"/>
            <a:ext cx="893907" cy="1270336"/>
          </a:xfrm>
          <a:prstGeom prst="rect">
            <a:avLst/>
          </a:prstGeom>
        </p:spPr>
      </p:pic>
      <p:sp>
        <p:nvSpPr>
          <p:cNvPr id="95" name="Rectangle 94">
            <a:extLst>
              <a:ext uri="{FF2B5EF4-FFF2-40B4-BE49-F238E27FC236}">
                <a16:creationId xmlns:a16="http://schemas.microsoft.com/office/drawing/2014/main" id="{055792C1-2631-435A-83D3-EE16C434AA09}"/>
              </a:ext>
            </a:extLst>
          </p:cNvPr>
          <p:cNvSpPr/>
          <p:nvPr/>
        </p:nvSpPr>
        <p:spPr>
          <a:xfrm>
            <a:off x="8893968" y="1264184"/>
            <a:ext cx="2645115" cy="646331"/>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to migrate all the code and configuration across environments using </a:t>
            </a:r>
            <a:r>
              <a:rPr lang="en-US" sz="1200" dirty="0" err="1">
                <a:solidFill>
                  <a:schemeClr val="bg1">
                    <a:lumMod val="95000"/>
                  </a:schemeClr>
                </a:solidFill>
                <a:latin typeface="Segoe UI" panose="020B0502040204020203" pitchFamily="34" charset="0"/>
                <a:cs typeface="Segoe UI" panose="020B0502040204020203" pitchFamily="34" charset="0"/>
              </a:rPr>
              <a:t>iMAX</a:t>
            </a:r>
            <a:endParaRPr lang="en-US" sz="1200" dirty="0">
              <a:solidFill>
                <a:schemeClr val="bg1">
                  <a:lumMod val="95000"/>
                </a:schemeClr>
              </a:solidFill>
              <a:latin typeface="Segoe UI" panose="020B0502040204020203" pitchFamily="34" charset="0"/>
              <a:cs typeface="Segoe UI" panose="020B0502040204020203" pitchFamily="34" charset="0"/>
            </a:endParaRPr>
          </a:p>
        </p:txBody>
      </p:sp>
      <p:sp>
        <p:nvSpPr>
          <p:cNvPr id="97" name="Rectangle 96">
            <a:extLst>
              <a:ext uri="{FF2B5EF4-FFF2-40B4-BE49-F238E27FC236}">
                <a16:creationId xmlns:a16="http://schemas.microsoft.com/office/drawing/2014/main" id="{F4D4E486-6398-444E-B613-35FE3396C1B7}"/>
              </a:ext>
            </a:extLst>
          </p:cNvPr>
          <p:cNvSpPr/>
          <p:nvPr/>
        </p:nvSpPr>
        <p:spPr>
          <a:xfrm>
            <a:off x="7865707" y="1315359"/>
            <a:ext cx="989044" cy="307777"/>
          </a:xfrm>
          <a:prstGeom prst="rect">
            <a:avLst/>
          </a:prstGeom>
          <a:solidFill>
            <a:schemeClr val="accent1"/>
          </a:solidFill>
        </p:spPr>
        <p:txBody>
          <a:bodyPr wrap="squar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2 weeks</a:t>
            </a:r>
            <a:endParaRPr lang="en-IN" sz="1400" dirty="0"/>
          </a:p>
        </p:txBody>
      </p:sp>
      <p:sp>
        <p:nvSpPr>
          <p:cNvPr id="98" name="Rectangle 97">
            <a:extLst>
              <a:ext uri="{FF2B5EF4-FFF2-40B4-BE49-F238E27FC236}">
                <a16:creationId xmlns:a16="http://schemas.microsoft.com/office/drawing/2014/main" id="{1C0CA7B9-61D5-4E34-A7BE-39BFE3B9B798}"/>
              </a:ext>
            </a:extLst>
          </p:cNvPr>
          <p:cNvSpPr/>
          <p:nvPr/>
        </p:nvSpPr>
        <p:spPr>
          <a:xfrm>
            <a:off x="8893968" y="2179503"/>
            <a:ext cx="2645115" cy="276999"/>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for QA testing </a:t>
            </a:r>
          </a:p>
        </p:txBody>
      </p:sp>
      <p:sp>
        <p:nvSpPr>
          <p:cNvPr id="99" name="Rectangle 98">
            <a:extLst>
              <a:ext uri="{FF2B5EF4-FFF2-40B4-BE49-F238E27FC236}">
                <a16:creationId xmlns:a16="http://schemas.microsoft.com/office/drawing/2014/main" id="{D8F1C805-4048-4A64-996C-C840557027B8}"/>
              </a:ext>
            </a:extLst>
          </p:cNvPr>
          <p:cNvSpPr/>
          <p:nvPr/>
        </p:nvSpPr>
        <p:spPr>
          <a:xfrm>
            <a:off x="7865707" y="2154511"/>
            <a:ext cx="979713" cy="307777"/>
          </a:xfrm>
          <a:prstGeom prst="rect">
            <a:avLst/>
          </a:prstGeom>
          <a:solidFill>
            <a:schemeClr val="accent1"/>
          </a:solidFill>
        </p:spPr>
        <p:txBody>
          <a:bodyPr wrap="squar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4 weeks</a:t>
            </a:r>
            <a:endParaRPr lang="en-IN" sz="1400" dirty="0"/>
          </a:p>
        </p:txBody>
      </p:sp>
      <p:sp>
        <p:nvSpPr>
          <p:cNvPr id="100" name="Rectangle 99">
            <a:extLst>
              <a:ext uri="{FF2B5EF4-FFF2-40B4-BE49-F238E27FC236}">
                <a16:creationId xmlns:a16="http://schemas.microsoft.com/office/drawing/2014/main" id="{A61B9FCA-3C2A-470F-B7E7-E02FECFB5A08}"/>
              </a:ext>
            </a:extLst>
          </p:cNvPr>
          <p:cNvSpPr/>
          <p:nvPr/>
        </p:nvSpPr>
        <p:spPr>
          <a:xfrm>
            <a:off x="8893969" y="2805645"/>
            <a:ext cx="2179602" cy="276999"/>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for performance testing</a:t>
            </a:r>
          </a:p>
        </p:txBody>
      </p:sp>
      <p:sp>
        <p:nvSpPr>
          <p:cNvPr id="101" name="Rectangle 100">
            <a:extLst>
              <a:ext uri="{FF2B5EF4-FFF2-40B4-BE49-F238E27FC236}">
                <a16:creationId xmlns:a16="http://schemas.microsoft.com/office/drawing/2014/main" id="{9F32594C-2579-4342-8788-11CAA5B3F62C}"/>
              </a:ext>
            </a:extLst>
          </p:cNvPr>
          <p:cNvSpPr/>
          <p:nvPr/>
        </p:nvSpPr>
        <p:spPr>
          <a:xfrm>
            <a:off x="7865707" y="2791285"/>
            <a:ext cx="979713" cy="307777"/>
          </a:xfrm>
          <a:prstGeom prst="rect">
            <a:avLst/>
          </a:prstGeom>
          <a:solidFill>
            <a:schemeClr val="accent1"/>
          </a:solidFill>
        </p:spPr>
        <p:txBody>
          <a:bodyPr wrap="squar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2 weeks</a:t>
            </a:r>
            <a:endParaRPr lang="en-IN" sz="1400" dirty="0"/>
          </a:p>
        </p:txBody>
      </p:sp>
      <p:sp>
        <p:nvSpPr>
          <p:cNvPr id="102" name="Rectangle 101">
            <a:extLst>
              <a:ext uri="{FF2B5EF4-FFF2-40B4-BE49-F238E27FC236}">
                <a16:creationId xmlns:a16="http://schemas.microsoft.com/office/drawing/2014/main" id="{CC21AF7D-EAD1-4484-8A74-656517A90A2F}"/>
              </a:ext>
            </a:extLst>
          </p:cNvPr>
          <p:cNvSpPr/>
          <p:nvPr/>
        </p:nvSpPr>
        <p:spPr>
          <a:xfrm>
            <a:off x="8893968" y="3425674"/>
            <a:ext cx="2601346" cy="646331"/>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for Apigee Hybrid set up and configuration for both prod and non-prod</a:t>
            </a:r>
          </a:p>
        </p:txBody>
      </p:sp>
      <p:sp>
        <p:nvSpPr>
          <p:cNvPr id="103" name="Rectangle 102">
            <a:extLst>
              <a:ext uri="{FF2B5EF4-FFF2-40B4-BE49-F238E27FC236}">
                <a16:creationId xmlns:a16="http://schemas.microsoft.com/office/drawing/2014/main" id="{79477827-33D1-4420-9328-286B09186FF4}"/>
              </a:ext>
            </a:extLst>
          </p:cNvPr>
          <p:cNvSpPr/>
          <p:nvPr/>
        </p:nvSpPr>
        <p:spPr>
          <a:xfrm>
            <a:off x="7865707" y="3439926"/>
            <a:ext cx="979713" cy="307777"/>
          </a:xfrm>
          <a:prstGeom prst="rect">
            <a:avLst/>
          </a:prstGeom>
          <a:solidFill>
            <a:schemeClr val="accent1"/>
          </a:solidFill>
        </p:spPr>
        <p:txBody>
          <a:bodyPr wrap="squar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15 weeks</a:t>
            </a:r>
            <a:endParaRPr lang="en-IN" sz="1400" dirty="0"/>
          </a:p>
        </p:txBody>
      </p:sp>
      <p:sp>
        <p:nvSpPr>
          <p:cNvPr id="104" name="Rectangle 103">
            <a:extLst>
              <a:ext uri="{FF2B5EF4-FFF2-40B4-BE49-F238E27FC236}">
                <a16:creationId xmlns:a16="http://schemas.microsoft.com/office/drawing/2014/main" id="{7F65E4CA-E00E-4E21-AAB3-9FDFB862A7D9}"/>
              </a:ext>
            </a:extLst>
          </p:cNvPr>
          <p:cNvSpPr/>
          <p:nvPr/>
        </p:nvSpPr>
        <p:spPr>
          <a:xfrm>
            <a:off x="8893968" y="4364536"/>
            <a:ext cx="2645115" cy="276999"/>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to update the DevOps script</a:t>
            </a:r>
          </a:p>
        </p:txBody>
      </p:sp>
      <p:sp>
        <p:nvSpPr>
          <p:cNvPr id="105" name="Rectangle 104">
            <a:extLst>
              <a:ext uri="{FF2B5EF4-FFF2-40B4-BE49-F238E27FC236}">
                <a16:creationId xmlns:a16="http://schemas.microsoft.com/office/drawing/2014/main" id="{DC4542DA-4AAD-42C6-BC26-F8F05FB8BB2A}"/>
              </a:ext>
            </a:extLst>
          </p:cNvPr>
          <p:cNvSpPr/>
          <p:nvPr/>
        </p:nvSpPr>
        <p:spPr>
          <a:xfrm>
            <a:off x="7865706" y="4357522"/>
            <a:ext cx="970383" cy="307777"/>
          </a:xfrm>
          <a:prstGeom prst="rect">
            <a:avLst/>
          </a:prstGeom>
          <a:solidFill>
            <a:schemeClr val="accent1"/>
          </a:solidFill>
        </p:spPr>
        <p:txBody>
          <a:bodyPr wrap="squar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2 weeks</a:t>
            </a:r>
            <a:endParaRPr lang="en-IN" sz="1400" dirty="0"/>
          </a:p>
        </p:txBody>
      </p:sp>
      <p:cxnSp>
        <p:nvCxnSpPr>
          <p:cNvPr id="106" name="Straight Connector 105">
            <a:extLst>
              <a:ext uri="{FF2B5EF4-FFF2-40B4-BE49-F238E27FC236}">
                <a16:creationId xmlns:a16="http://schemas.microsoft.com/office/drawing/2014/main" id="{56D5CD88-4C62-41DF-9B77-F795C8BA2D1B}"/>
              </a:ext>
            </a:extLst>
          </p:cNvPr>
          <p:cNvCxnSpPr/>
          <p:nvPr/>
        </p:nvCxnSpPr>
        <p:spPr>
          <a:xfrm>
            <a:off x="7951851" y="2007817"/>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80BBBF0-4896-4456-B4E4-4BEBED0C6DEC}"/>
              </a:ext>
            </a:extLst>
          </p:cNvPr>
          <p:cNvCxnSpPr/>
          <p:nvPr/>
        </p:nvCxnSpPr>
        <p:spPr>
          <a:xfrm>
            <a:off x="7951851" y="2622553"/>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3BED083-DCDB-4E10-B010-65F440FE9DB1}"/>
              </a:ext>
            </a:extLst>
          </p:cNvPr>
          <p:cNvCxnSpPr/>
          <p:nvPr/>
        </p:nvCxnSpPr>
        <p:spPr>
          <a:xfrm>
            <a:off x="7951851" y="3258553"/>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85C4F7F-89BD-4B69-B425-FC58BFB9D0A9}"/>
              </a:ext>
            </a:extLst>
          </p:cNvPr>
          <p:cNvCxnSpPr/>
          <p:nvPr/>
        </p:nvCxnSpPr>
        <p:spPr>
          <a:xfrm>
            <a:off x="7951851" y="4150604"/>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AF7DF2D0-9D0A-4818-85F5-0AF3BC6C4BF6}"/>
              </a:ext>
            </a:extLst>
          </p:cNvPr>
          <p:cNvSpPr/>
          <p:nvPr/>
        </p:nvSpPr>
        <p:spPr>
          <a:xfrm>
            <a:off x="8903299" y="5045671"/>
            <a:ext cx="2645115" cy="461665"/>
          </a:xfrm>
          <a:prstGeom prst="rect">
            <a:avLst/>
          </a:prstGeom>
        </p:spPr>
        <p:txBody>
          <a:bodyPr wrap="square">
            <a:spAutoFit/>
          </a:bodyPr>
          <a:lstStyle/>
          <a:p>
            <a:r>
              <a:rPr lang="en-US" sz="1200" dirty="0">
                <a:solidFill>
                  <a:schemeClr val="bg1">
                    <a:lumMod val="95000"/>
                  </a:schemeClr>
                </a:solidFill>
                <a:latin typeface="Segoe UI" panose="020B0502040204020203" pitchFamily="34" charset="0"/>
                <a:cs typeface="Segoe UI" panose="020B0502040204020203" pitchFamily="34" charset="0"/>
              </a:rPr>
              <a:t>Iterative cutover of API traffic in production, over 2 months of time</a:t>
            </a:r>
          </a:p>
        </p:txBody>
      </p:sp>
      <p:sp>
        <p:nvSpPr>
          <p:cNvPr id="111" name="Rectangle 110">
            <a:extLst>
              <a:ext uri="{FF2B5EF4-FFF2-40B4-BE49-F238E27FC236}">
                <a16:creationId xmlns:a16="http://schemas.microsoft.com/office/drawing/2014/main" id="{75A98977-77D5-4A5A-A2EA-E43A1A82090C}"/>
              </a:ext>
            </a:extLst>
          </p:cNvPr>
          <p:cNvSpPr/>
          <p:nvPr/>
        </p:nvSpPr>
        <p:spPr>
          <a:xfrm>
            <a:off x="7865707" y="5038657"/>
            <a:ext cx="979756" cy="307777"/>
          </a:xfrm>
          <a:prstGeom prst="rect">
            <a:avLst/>
          </a:prstGeom>
          <a:solidFill>
            <a:schemeClr val="accent1"/>
          </a:solidFill>
        </p:spPr>
        <p:txBody>
          <a:bodyPr wrap="none">
            <a:spAutoFit/>
          </a:bodyPr>
          <a:lstStyle/>
          <a:p>
            <a:pPr algn="ctr"/>
            <a:r>
              <a:rPr lang="en-US" sz="1400" dirty="0">
                <a:solidFill>
                  <a:schemeClr val="bg1">
                    <a:lumMod val="95000"/>
                  </a:schemeClr>
                </a:solidFill>
                <a:latin typeface="Segoe UI" panose="020B0502040204020203" pitchFamily="34" charset="0"/>
                <a:cs typeface="Segoe UI" panose="020B0502040204020203" pitchFamily="34" charset="0"/>
              </a:rPr>
              <a:t>2 months </a:t>
            </a:r>
            <a:endParaRPr lang="en-IN" sz="1400" dirty="0"/>
          </a:p>
        </p:txBody>
      </p:sp>
      <p:cxnSp>
        <p:nvCxnSpPr>
          <p:cNvPr id="112" name="Straight Connector 111">
            <a:extLst>
              <a:ext uri="{FF2B5EF4-FFF2-40B4-BE49-F238E27FC236}">
                <a16:creationId xmlns:a16="http://schemas.microsoft.com/office/drawing/2014/main" id="{73C63FA1-18E6-4A59-855B-B2133F562D81}"/>
              </a:ext>
            </a:extLst>
          </p:cNvPr>
          <p:cNvCxnSpPr/>
          <p:nvPr/>
        </p:nvCxnSpPr>
        <p:spPr>
          <a:xfrm>
            <a:off x="7951851" y="4831739"/>
            <a:ext cx="346621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639231"/>
      </p:ext>
    </p:extLst>
  </p:cSld>
  <p:clrMapOvr>
    <a:masterClrMapping/>
  </p:clrMapOvr>
</p:sld>
</file>

<file path=ppt/theme/theme1.xml><?xml version="1.0" encoding="utf-8"?>
<a:theme xmlns:a="http://schemas.openxmlformats.org/drawingml/2006/main" name="1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120e38b-ae86-4099-aa66-abe0e059b68f" xsi:nil="true"/>
    <lcf76f155ced4ddcb4097134ff3c332f xmlns="87e102d4-1bcc-4754-8587-0ac332a946ee">
      <Terms xmlns="http://schemas.microsoft.com/office/infopath/2007/PartnerControls"/>
    </lcf76f155ced4ddcb4097134ff3c332f>
    <_dlc_DocId xmlns="d120e38b-ae86-4099-aa66-abe0e059b68f">UJ3EZNSAX3SN-1489146520-146</_dlc_DocId>
    <_dlc_DocIdUrl xmlns="d120e38b-ae86-4099-aa66-abe0e059b68f">
      <Url>https://intelliswift.sharepoint.com/sites/TechnologyCommunities/Integration/_layouts/15/DocIdRedir.aspx?ID=UJ3EZNSAX3SN-1489146520-146</Url>
      <Description>UJ3EZNSAX3SN-1489146520-146</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5666D5B5485E1439112A733814A8FB9" ma:contentTypeVersion="12" ma:contentTypeDescription="Create a new document." ma:contentTypeScope="" ma:versionID="886725ef03b2858c4266bfbf7c203e29">
  <xsd:schema xmlns:xsd="http://www.w3.org/2001/XMLSchema" xmlns:xs="http://www.w3.org/2001/XMLSchema" xmlns:p="http://schemas.microsoft.com/office/2006/metadata/properties" xmlns:ns2="d120e38b-ae86-4099-aa66-abe0e059b68f" xmlns:ns3="87e102d4-1bcc-4754-8587-0ac332a946ee" targetNamespace="http://schemas.microsoft.com/office/2006/metadata/properties" ma:root="true" ma:fieldsID="759894c396810f8bfac6929b40abc79b" ns2:_="" ns3:_="">
    <xsd:import namespace="d120e38b-ae86-4099-aa66-abe0e059b68f"/>
    <xsd:import namespace="87e102d4-1bcc-4754-8587-0ac332a946e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0e38b-ae86-4099-aa66-abe0e059b68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0" nillable="true" ma:displayName="Taxonomy Catch All Column" ma:hidden="true" ma:list="{9541d59b-15a2-4847-a546-d1bf00215b6a}" ma:internalName="TaxCatchAll" ma:showField="CatchAllData" ma:web="d120e38b-ae86-4099-aa66-abe0e059b6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e102d4-1bcc-4754-8587-0ac332a946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78fb48d-d816-4dbe-92eb-7e88bd6f62d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8D36153-A9FF-419C-A9BD-456E58227B6A}">
  <ds:schemaRefs>
    <ds:schemaRef ds:uri="4b0169b6-5eb2-4755-86c2-fdac0086ac73"/>
    <ds:schemaRef ds:uri="http://purl.org/dc/terms/"/>
    <ds:schemaRef ds:uri="http://schemas.microsoft.com/office/infopath/2007/PartnerControls"/>
    <ds:schemaRef ds:uri="http://schemas.microsoft.com/office/2006/documentManagement/types"/>
    <ds:schemaRef ds:uri="http://purl.org/dc/elements/1.1/"/>
    <ds:schemaRef ds:uri="96b0f37c-9b5d-4ae8-8ca1-109f1cd926bf"/>
    <ds:schemaRef ds:uri="http://purl.org/dc/dcmitype/"/>
    <ds:schemaRef ds:uri="http://www.w3.org/XML/1998/namespac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CF44A16A-5819-42CB-AEEB-1C2380F332DC}"/>
</file>

<file path=customXml/itemProps3.xml><?xml version="1.0" encoding="utf-8"?>
<ds:datastoreItem xmlns:ds="http://schemas.openxmlformats.org/officeDocument/2006/customXml" ds:itemID="{F81E78EB-9575-4550-A580-74E6C0F87542}">
  <ds:schemaRefs>
    <ds:schemaRef ds:uri="http://schemas.microsoft.com/sharepoint/v3/contenttype/forms"/>
  </ds:schemaRefs>
</ds:datastoreItem>
</file>

<file path=customXml/itemProps4.xml><?xml version="1.0" encoding="utf-8"?>
<ds:datastoreItem xmlns:ds="http://schemas.openxmlformats.org/officeDocument/2006/customXml" ds:itemID="{31022C3A-6C47-4D48-9529-6BBA20A74B0F}"/>
</file>

<file path=docProps/app.xml><?xml version="1.0" encoding="utf-8"?>
<Properties xmlns="http://schemas.openxmlformats.org/officeDocument/2006/extended-properties" xmlns:vt="http://schemas.openxmlformats.org/officeDocument/2006/docPropsVTypes">
  <TotalTime>1504</TotalTime>
  <Words>2067</Words>
  <Application>Microsoft Office PowerPoint</Application>
  <PresentationFormat>Widescreen</PresentationFormat>
  <Paragraphs>324</Paragraphs>
  <Slides>14</Slides>
  <Notes>2</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14</vt:i4>
      </vt:variant>
    </vt:vector>
  </HeadingPairs>
  <TitlesOfParts>
    <vt:vector size="27" baseType="lpstr">
      <vt:lpstr>Arial</vt:lpstr>
      <vt:lpstr>Calibri</vt:lpstr>
      <vt:lpstr>Graphik Light</vt:lpstr>
      <vt:lpstr>Graphik Medium</vt:lpstr>
      <vt:lpstr>Graphik Semibold</vt:lpstr>
      <vt:lpstr>Helvetica Neue Medium</vt:lpstr>
      <vt:lpstr>Roboto</vt:lpstr>
      <vt:lpstr>Segoe UI</vt:lpstr>
      <vt:lpstr>Segoe UI Semibold</vt:lpstr>
      <vt:lpstr>Source Sans Pro</vt:lpstr>
      <vt:lpstr>1_Office Theme</vt:lpstr>
      <vt:lpstr>2_Office Theme</vt:lpstr>
      <vt:lpstr>Office Theme</vt:lpstr>
      <vt:lpstr>PowerPoint Presentation</vt:lpstr>
      <vt:lpstr>Intelliswift’s Migration Offering</vt:lpstr>
      <vt:lpstr>Our Accelerators for a Migration Program</vt:lpstr>
      <vt:lpstr>iMAX Feature Overview</vt:lpstr>
      <vt:lpstr>Our Migration Approach</vt:lpstr>
      <vt:lpstr>Migration Resources</vt:lpstr>
      <vt:lpstr>Consideration for Manual Migration</vt:lpstr>
      <vt:lpstr>PowerPoint Presentation</vt:lpstr>
      <vt:lpstr>PowerPoint Presentation</vt:lpstr>
      <vt:lpstr>PowerPoint Presentation</vt:lpstr>
      <vt:lpstr>PowerPoint Presentation</vt:lpstr>
      <vt:lpstr>iMAX Features in Pipeline</vt:lpstr>
      <vt:lpstr>PowerPoint Presentation</vt:lpstr>
      <vt:lpstr>iMAX Tool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Ninad Vartak</dc:creator>
  <cp:lastModifiedBy>Naveen Totla</cp:lastModifiedBy>
  <cp:revision>60</cp:revision>
  <dcterms:created xsi:type="dcterms:W3CDTF">2021-11-17T10:13:49Z</dcterms:created>
  <dcterms:modified xsi:type="dcterms:W3CDTF">2023-11-06T08:44:36Z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0x01010025666D5B5485E1439112A733814A8FB9</vt:lpwstr>
  </property>
  <property fmtid="{D5CDD505-2E9C-101B-9397-08002B2CF9AE}" pid="3" name="_dlc_DocIdItemGuid">
    <vt:lpwstr>dfc150c8-9567-4f7c-a52a-1fb65fc9889b</vt:lpwstr>
  </property>
</Properties>
</file>