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sldIdLst>
    <p:sldId id="8367" r:id="rId5"/>
    <p:sldId id="8374" r:id="rId6"/>
    <p:sldId id="8375" r:id="rId7"/>
    <p:sldId id="8369" r:id="rId8"/>
    <p:sldId id="8372" r:id="rId9"/>
    <p:sldId id="273" r:id="rId10"/>
    <p:sldId id="8370" r:id="rId11"/>
    <p:sldId id="8371" r:id="rId12"/>
    <p:sldId id="83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D760-B2B7-4BFF-A72D-AE25B0092817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6AE4E-B56A-48FA-A9CA-E7ACD81774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07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27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0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27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06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28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48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2972722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12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01987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874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515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07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9D92E62-79B6-4EDA-A471-C3DA669DEC17}"/>
              </a:ext>
            </a:extLst>
          </p:cNvPr>
          <p:cNvSpPr/>
          <p:nvPr userDrawn="1"/>
        </p:nvSpPr>
        <p:spPr>
          <a:xfrm>
            <a:off x="6466097" y="325346"/>
            <a:ext cx="1806033" cy="674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AC18B837-F0DE-4688-8BCD-87C260C93A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65888" y="325438"/>
            <a:ext cx="1806575" cy="674687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Company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5348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68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122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594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384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154401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131331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460593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168153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178109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214930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224886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61708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271664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08485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31844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20F21-9089-46DD-830A-F8A82842CA3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55262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221DD204-413E-42EB-AEC5-ABBAADEFA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365218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29B50-FBFE-47A9-9BBE-601662284D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402040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ADF44A6-CA57-45C4-8281-56400F5CDD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4738" y="411996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613135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8A9177-5EED-4FD5-9EA4-18F916FA6CEB}"/>
              </a:ext>
            </a:extLst>
          </p:cNvPr>
          <p:cNvCxnSpPr>
            <a:cxnSpLocks/>
          </p:cNvCxnSpPr>
          <p:nvPr userDrawn="1"/>
        </p:nvCxnSpPr>
        <p:spPr>
          <a:xfrm>
            <a:off x="604738" y="448817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9E6533B-28F0-4676-A72D-273BF6DE7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738" y="458773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923089-3598-4C4D-90F9-DA697235BD5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9559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4F43A1FB-1837-4455-8E02-549B5C2606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4738" y="505551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EEA7EA-6E3D-403F-9AB1-16C026A6C00E}"/>
              </a:ext>
            </a:extLst>
          </p:cNvPr>
          <p:cNvCxnSpPr>
            <a:cxnSpLocks/>
          </p:cNvCxnSpPr>
          <p:nvPr userDrawn="1"/>
        </p:nvCxnSpPr>
        <p:spPr>
          <a:xfrm>
            <a:off x="604738" y="542372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DFA42518-69C4-40CC-ACE2-2941B42A0A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4738" y="5523287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590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40820327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118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2575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544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9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7857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562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57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9349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20792638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6431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2671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258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4921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0"/>
            <a:ext cx="12193200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83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9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99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11008649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66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146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65325"/>
            <a:ext cx="3315770" cy="387798"/>
          </a:xfrm>
        </p:spPr>
        <p:txBody>
          <a:bodyPr wrap="squar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76671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4739" y="5156086"/>
            <a:ext cx="1640064" cy="775597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2342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4059289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1699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6869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01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8420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4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rgbClr val="B14D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311157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464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87374" y="2987040"/>
            <a:ext cx="10855325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73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78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577856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953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8208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9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628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11008649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3429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53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65325"/>
            <a:ext cx="3315770" cy="387798"/>
          </a:xfrm>
        </p:spPr>
        <p:txBody>
          <a:bodyPr wrap="squar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786276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4739" y="5156086"/>
            <a:ext cx="1640064" cy="775597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1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453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4059289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93050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0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9820794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2452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0232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2401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rgbClr val="B14D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5042823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064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87374" y="2987040"/>
            <a:ext cx="10855325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4128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2577856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9704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7671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707365-14D9-46C0-B124-9C2BDEE9AAB3}"/>
              </a:ext>
            </a:extLst>
          </p:cNvPr>
          <p:cNvGrpSpPr/>
          <p:nvPr userDrawn="1"/>
        </p:nvGrpSpPr>
        <p:grpSpPr>
          <a:xfrm>
            <a:off x="6466097" y="1839385"/>
            <a:ext cx="4113397" cy="3019346"/>
            <a:chOff x="-38580" y="3575"/>
            <a:chExt cx="9373774" cy="6880602"/>
          </a:xfrm>
        </p:grpSpPr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058A3223-CB6A-48FB-9FFE-8D64D7984A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8A25F2B-6CEA-44AD-9E9A-1C90FAB4CB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B14D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F31238E-0120-4E65-96FD-3ADF0A618C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3AEBB5E-A410-41AE-8AF1-A8C25E495C2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rgbClr val="B14D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0745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37782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9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1698823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8038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296119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38721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54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97058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12793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5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1130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5539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5333CA36-3D40-4A4B-9A76-ED505985D9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529468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20B107-B8E4-4927-91CC-00C6E8826B73}"/>
              </a:ext>
            </a:extLst>
          </p:cNvPr>
          <p:cNvCxnSpPr>
            <a:cxnSpLocks/>
          </p:cNvCxnSpPr>
          <p:nvPr userDrawn="1"/>
        </p:nvCxnSpPr>
        <p:spPr>
          <a:xfrm>
            <a:off x="604738" y="513732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4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478472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128508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rgbClr val="B14D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403023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28552767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4" name="Rectangle 34"/>
          <p:cNvSpPr>
            <a:spLocks noChangeArrowheads="1"/>
          </p:cNvSpPr>
          <p:nvPr userDrawn="1"/>
        </p:nvSpPr>
        <p:spPr bwMode="auto">
          <a:xfrm>
            <a:off x="564283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434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5C6BA-3349-457E-9B82-5E412F139C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1779" y="2336379"/>
            <a:ext cx="4866882" cy="1809726"/>
          </a:xfrm>
        </p:spPr>
        <p:txBody>
          <a:bodyPr/>
          <a:lstStyle/>
          <a:p>
            <a:r>
              <a:rPr lang="en-US" dirty="0"/>
              <a:t>GCP Component Provisioning Accelerator -</a:t>
            </a:r>
            <a:r>
              <a:rPr lang="en-US" dirty="0" err="1"/>
              <a:t>iTerraforge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4F976C-CA93-4291-9905-446C528A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8C4DE-21A6-47EE-8383-7E541FC4C109}"/>
              </a:ext>
            </a:extLst>
          </p:cNvPr>
          <p:cNvSpPr/>
          <p:nvPr/>
        </p:nvSpPr>
        <p:spPr>
          <a:xfrm>
            <a:off x="251791" y="1121649"/>
            <a:ext cx="11688418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Building </a:t>
            </a:r>
            <a:r>
              <a:rPr lang="en-US" sz="1600" dirty="0" err="1"/>
              <a:t>IaC</a:t>
            </a:r>
            <a:r>
              <a:rPr lang="en-US" sz="1600" dirty="0"/>
              <a:t>(Infrastructure-as-Code) modules using Terraform for automation of provisioning Apigee X and Apigee Hybrid on GCP . 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This is one of key task to perform as part of any Apigee X or Apigee Hybrid project pre-requisite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It will add to our current offering of Apigee X code migration or new implementations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It covers provisioning of GSLB(Global Server Load Balancer), certificates ,MiG (Managed VM) instances, PSC and firewall rules as required for the installation topology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Customers can enhance on top of the tool generated Terraform scripts as required</a:t>
            </a:r>
            <a:r>
              <a:rPr lang="en-US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tool targets following propositions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Reduces the amount of efforts required to provision network components through terraform modules; the effort saved is proportional to the skills within Customer group on terraform and GCP.  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Provides a industry standard way to provision components along with Apigee X runtime , which allows customers to integrate this with their infrastructure DevOps pipeline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Extensible beyond Apigee , as the tool focus on provisioning GCP component like load balancers, VMs, PSC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can be multiple variants of topology to provision network component around Apigee X runtime on GCP.  Our tool currently covers following most common topologies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Apigee X exposed to internet using Global HTTPS load balancer and PSC NEG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Apigee X exposed to internet using Global HTTPS load balancer and bridge MIG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Apigee X exposed to internet using Global TCP Proxy load balancer and Envoy MIG performing MTLS validation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400" dirty="0"/>
              <a:t>Apigee X exposed in intranet using Regional TCP Proxy load balancer(s) and Envoy MIG performing MTLS</a:t>
            </a:r>
          </a:p>
        </p:txBody>
      </p:sp>
    </p:spTree>
    <p:extLst>
      <p:ext uri="{BB962C8B-B14F-4D97-AF65-F5344CB8AC3E}">
        <p14:creationId xmlns:p14="http://schemas.microsoft.com/office/powerpoint/2010/main" val="195180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6F828A-2344-4E69-BC30-7EE26FF9105D}"/>
              </a:ext>
            </a:extLst>
          </p:cNvPr>
          <p:cNvSpPr/>
          <p:nvPr/>
        </p:nvSpPr>
        <p:spPr>
          <a:xfrm>
            <a:off x="2093843" y="1113183"/>
            <a:ext cx="5393635" cy="2776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err="1"/>
              <a:t>iTerraforge</a:t>
            </a:r>
            <a:r>
              <a:rPr lang="en-US" b="1" dirty="0"/>
              <a:t> for Apigee 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13970-7533-46AE-8D99-5E6BA768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Apigee X Provisioning Accelerator- </a:t>
            </a:r>
            <a:r>
              <a:rPr lang="en-IN" dirty="0" err="1"/>
              <a:t>iTerraforge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6C64C-012C-4710-BBD7-4C79D247EF37}"/>
              </a:ext>
            </a:extLst>
          </p:cNvPr>
          <p:cNvSpPr/>
          <p:nvPr/>
        </p:nvSpPr>
        <p:spPr>
          <a:xfrm>
            <a:off x="2590799" y="1630014"/>
            <a:ext cx="1908313" cy="148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Apigee X Provisioning UI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4E40D34A-55A8-49A7-9E34-E22FDEB9E88F}"/>
              </a:ext>
            </a:extLst>
          </p:cNvPr>
          <p:cNvSpPr/>
          <p:nvPr/>
        </p:nvSpPr>
        <p:spPr>
          <a:xfrm>
            <a:off x="3717234" y="3243463"/>
            <a:ext cx="781878" cy="516835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EC7B3-2B4F-4864-9EC7-C9B1931DF9DB}"/>
              </a:ext>
            </a:extLst>
          </p:cNvPr>
          <p:cNvSpPr/>
          <p:nvPr/>
        </p:nvSpPr>
        <p:spPr>
          <a:xfrm>
            <a:off x="5120823" y="1630015"/>
            <a:ext cx="1908313" cy="1484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to create Terraform scripts</a:t>
            </a: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75C4B97-E185-434A-84A3-B7EA310D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104" y="3491942"/>
            <a:ext cx="914400" cy="9144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3725B47-D640-476F-9496-EC73023DAD8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99112" y="2372137"/>
            <a:ext cx="621711" cy="1129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C320BF-3A1C-4706-9FF8-B80856D14E29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437283" y="3221930"/>
            <a:ext cx="387624" cy="1722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E3083F7B-F2B9-412E-952F-650C97341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3599" y="4238202"/>
            <a:ext cx="914400" cy="914400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D8A4A8-EB39-4488-87EC-787D13002288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1338061" y="2584579"/>
            <a:ext cx="1465180" cy="10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F6F046-4260-403F-A71C-7482C83EC0A6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047999" y="2372137"/>
            <a:ext cx="3981137" cy="2379591"/>
          </a:xfrm>
          <a:prstGeom prst="bentConnector3">
            <a:avLst>
              <a:gd name="adj1" fmla="val 1057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3C4E02-7263-4C87-90AF-75FC2D11F1C6}"/>
              </a:ext>
            </a:extLst>
          </p:cNvPr>
          <p:cNvSpPr/>
          <p:nvPr/>
        </p:nvSpPr>
        <p:spPr>
          <a:xfrm>
            <a:off x="2133599" y="5474787"/>
            <a:ext cx="5393635" cy="927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GCP Console – User then run the Terraform modules on GCP console to provision components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DFAAB1-3BFB-47A8-B55E-3917C78EC48D}"/>
              </a:ext>
            </a:extLst>
          </p:cNvPr>
          <p:cNvSpPr txBox="1"/>
          <p:nvPr/>
        </p:nvSpPr>
        <p:spPr>
          <a:xfrm>
            <a:off x="3450533" y="4373211"/>
            <a:ext cx="2097158" cy="64633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/>
            </a:lvl1pPr>
          </a:lstStyle>
          <a:p>
            <a:r>
              <a:rPr lang="en-US" dirty="0"/>
              <a:t>Generated Terraform Script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74ED97-2089-4844-81AA-96FE51AD255B}"/>
              </a:ext>
            </a:extLst>
          </p:cNvPr>
          <p:cNvSpPr txBox="1"/>
          <p:nvPr/>
        </p:nvSpPr>
        <p:spPr>
          <a:xfrm>
            <a:off x="672548" y="2723293"/>
            <a:ext cx="1358347" cy="58477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User enters config details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78DF8D-F18F-461E-A2F5-2D7C599A025B}"/>
              </a:ext>
            </a:extLst>
          </p:cNvPr>
          <p:cNvCxnSpPr/>
          <p:nvPr/>
        </p:nvCxnSpPr>
        <p:spPr>
          <a:xfrm>
            <a:off x="2590799" y="4957986"/>
            <a:ext cx="0" cy="51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C196C601-34C5-48A9-9DBC-F270132BD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07973" y="1320613"/>
            <a:ext cx="3317904" cy="397491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/>
              <a:t>User plans the topology to provision including instances, environments and environment groups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/>
              <a:t>Then its uses </a:t>
            </a:r>
            <a:r>
              <a:rPr lang="en-US" sz="1400" dirty="0" err="1"/>
              <a:t>iTerraforge</a:t>
            </a:r>
            <a:r>
              <a:rPr lang="en-US" sz="1400" dirty="0"/>
              <a:t> UI to provide the details of topology and configuration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 err="1"/>
              <a:t>iTerraforge</a:t>
            </a:r>
            <a:r>
              <a:rPr lang="en-US" sz="1400" dirty="0"/>
              <a:t> Web </a:t>
            </a:r>
            <a:r>
              <a:rPr lang="en-US" sz="1400" dirty="0" err="1"/>
              <a:t>UIgenerate</a:t>
            </a:r>
            <a:r>
              <a:rPr lang="en-US" sz="1400" dirty="0"/>
              <a:t> terraform variables file from a Web UI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 err="1"/>
              <a:t>iTerraforge</a:t>
            </a:r>
            <a:r>
              <a:rPr lang="en-US" sz="1400" dirty="0"/>
              <a:t> APIs integrated with UI then utilizes the generated config file and create Terraform scripts for the topology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400" dirty="0"/>
              <a:t>User then run the terraform scripts on their GCP projects.</a:t>
            </a:r>
          </a:p>
        </p:txBody>
      </p:sp>
    </p:spTree>
    <p:extLst>
      <p:ext uri="{BB962C8B-B14F-4D97-AF65-F5344CB8AC3E}">
        <p14:creationId xmlns:p14="http://schemas.microsoft.com/office/powerpoint/2010/main" val="83277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A20BF-CDF1-4988-95B9-60AEA81B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 dirty="0"/>
              <a:t>Apigee X Provisioning Accelerator - HTTPS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15E80-759C-4608-9795-886C7F102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140"/>
            <a:ext cx="12192000" cy="3357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F04D28-89AF-4A3A-982F-0C8E6B0814A8}"/>
              </a:ext>
            </a:extLst>
          </p:cNvPr>
          <p:cNvSpPr txBox="1"/>
          <p:nvPr/>
        </p:nvSpPr>
        <p:spPr>
          <a:xfrm>
            <a:off x="583719" y="1500178"/>
            <a:ext cx="42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 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391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A20BF-CDF1-4988-95B9-60AEA81B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 dirty="0"/>
              <a:t>Apigee X Provisioning Accelerator - MTLS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1BAD9-0267-4838-8423-F05E7A672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4647"/>
            <a:ext cx="12192000" cy="2868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5A2CE-0780-427B-9B85-C79782077FEE}"/>
              </a:ext>
            </a:extLst>
          </p:cNvPr>
          <p:cNvSpPr txBox="1"/>
          <p:nvPr/>
        </p:nvSpPr>
        <p:spPr>
          <a:xfrm>
            <a:off x="583719" y="1500178"/>
            <a:ext cx="42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 View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541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86DE2-B2F9-4727-A853-A41F24404511}"/>
              </a:ext>
            </a:extLst>
          </p:cNvPr>
          <p:cNvSpPr txBox="1"/>
          <p:nvPr/>
        </p:nvSpPr>
        <p:spPr>
          <a:xfrm>
            <a:off x="4724400" y="2584173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175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A20BF-CDF1-4988-95B9-60AEA81B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 dirty="0"/>
              <a:t>Apigee X Provisioning Accelerator - HTTPS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8FBB4-3912-404F-9027-531C2C67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415"/>
            <a:ext cx="12192000" cy="3311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04C4D6-1CD6-4287-BD2F-50711D93B021}"/>
              </a:ext>
            </a:extLst>
          </p:cNvPr>
          <p:cNvSpPr txBox="1"/>
          <p:nvPr/>
        </p:nvSpPr>
        <p:spPr>
          <a:xfrm>
            <a:off x="583719" y="1500178"/>
            <a:ext cx="42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Level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808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A20BF-CDF1-4988-95B9-60AEA81B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IN" dirty="0"/>
              <a:t>Apigee X Provisioning Accelerator - MTLS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B49D8-0B57-4462-885B-0B54694DE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415"/>
            <a:ext cx="12192000" cy="3311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90751-8E42-41D4-9B4B-4F4F3AD9E772}"/>
              </a:ext>
            </a:extLst>
          </p:cNvPr>
          <p:cNvSpPr txBox="1"/>
          <p:nvPr/>
        </p:nvSpPr>
        <p:spPr>
          <a:xfrm>
            <a:off x="583719" y="1500178"/>
            <a:ext cx="420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Level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197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5B8C43-32CD-480A-8972-A5FD3263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for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403CD-9E12-45EA-B7AF-D147F81D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22" y="930124"/>
            <a:ext cx="11277600" cy="558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886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  <_dlc_DocId xmlns="d120e38b-ae86-4099-aa66-abe0e059b68f">UJ3EZNSAX3SN-1489146520-136</_dlc_DocId>
    <_dlc_DocIdUrl xmlns="d120e38b-ae86-4099-aa66-abe0e059b68f">
      <Url>https://intelliswift.sharepoint.com/sites/TechnologyCommunities/Integration/_layouts/15/DocIdRedir.aspx?ID=UJ3EZNSAX3SN-1489146520-136</Url>
      <Description>UJ3EZNSAX3SN-1489146520-136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89F7528-1564-42C3-82A6-9E17D27D3330}"/>
</file>

<file path=customXml/itemProps2.xml><?xml version="1.0" encoding="utf-8"?>
<ds:datastoreItem xmlns:ds="http://schemas.openxmlformats.org/officeDocument/2006/customXml" ds:itemID="{2FAE7178-8606-4EA0-B123-3F12935B7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9DB243-0C88-410B-8551-14D615D2C993}">
  <ds:schemaRefs>
    <ds:schemaRef ds:uri="http://schemas.microsoft.com/office/2006/metadata/properties"/>
    <ds:schemaRef ds:uri="http://purl.org/dc/elements/1.1/"/>
    <ds:schemaRef ds:uri="96b0f37c-9b5d-4ae8-8ca1-109f1cd926bf"/>
    <ds:schemaRef ds:uri="http://schemas.microsoft.com/office/2006/documentManagement/types"/>
    <ds:schemaRef ds:uri="http://purl.org/dc/terms/"/>
    <ds:schemaRef ds:uri="4b0169b6-5eb2-4755-86c2-fdac0086ac7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C51E9F8-AC25-4162-A6D3-AB5DA249684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Wingdings</vt:lpstr>
      <vt:lpstr>2_Office Theme</vt:lpstr>
      <vt:lpstr>PowerPoint Presentation</vt:lpstr>
      <vt:lpstr>Tool Overview</vt:lpstr>
      <vt:lpstr>Apigee X Provisioning Accelerator- iTerraforge</vt:lpstr>
      <vt:lpstr>Apigee X Provisioning Accelerator - HTTPS</vt:lpstr>
      <vt:lpstr>Apigee X Provisioning Accelerator - MTLS</vt:lpstr>
      <vt:lpstr>PowerPoint Presentation</vt:lpstr>
      <vt:lpstr>Apigee X Provisioning Accelerator - HTTPS</vt:lpstr>
      <vt:lpstr>Apigee X Provisioning Accelerator - MTLS</vt:lpstr>
      <vt:lpstr>UI for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</cp:revision>
  <dcterms:created xsi:type="dcterms:W3CDTF">2022-02-28T05:50:40Z</dcterms:created>
  <dcterms:modified xsi:type="dcterms:W3CDTF">2023-03-15T13:18:58Z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89e6a403-c962-4fab-ae1a-12cde49e940d</vt:lpwstr>
  </property>
</Properties>
</file>