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f1ada21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f1ada21e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f1ada21e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f1ada21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f1ada21e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f1ada21e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aws.amazon.com/getting-started/hands-on/create-a-serverless-workflow-step-functions-lambda/"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317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AWS </a:t>
            </a:r>
            <a:r>
              <a:rPr lang="en" sz="3200" dirty="0" smtClean="0"/>
              <a:t>STEP FUNCTIONS</a:t>
            </a:r>
            <a:endParaRPr sz="3200"/>
          </a:p>
        </p:txBody>
      </p:sp>
      <p:pic>
        <p:nvPicPr>
          <p:cNvPr id="55" name="Google Shape;55;p13"/>
          <p:cNvPicPr preferRelativeResize="0"/>
          <p:nvPr/>
        </p:nvPicPr>
        <p:blipFill>
          <a:blip r:embed="rId3">
            <a:alphaModFix/>
          </a:blip>
          <a:stretch>
            <a:fillRect/>
          </a:stretch>
        </p:blipFill>
        <p:spPr>
          <a:xfrm>
            <a:off x="363375" y="367650"/>
            <a:ext cx="792600" cy="792600"/>
          </a:xfrm>
          <a:prstGeom prst="rect">
            <a:avLst/>
          </a:prstGeom>
          <a:noFill/>
          <a:ln>
            <a:noFill/>
          </a:ln>
        </p:spPr>
      </p:pic>
      <p:pic>
        <p:nvPicPr>
          <p:cNvPr id="10242" name="Picture 2" descr="AWS Step Functions | Serverless Microservice Orchestration | Amazon Web  Services"/>
          <p:cNvPicPr>
            <a:picLocks noChangeAspect="1" noChangeArrowheads="1"/>
          </p:cNvPicPr>
          <p:nvPr/>
        </p:nvPicPr>
        <p:blipFill>
          <a:blip r:embed="rId4"/>
          <a:srcRect/>
          <a:stretch>
            <a:fillRect/>
          </a:stretch>
        </p:blipFill>
        <p:spPr bwMode="auto">
          <a:xfrm>
            <a:off x="2825703" y="1766922"/>
            <a:ext cx="3272590" cy="199380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54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u="sng"/>
              <a:t>INTRODUCTION</a:t>
            </a:r>
            <a:endParaRPr sz="2700" u="sng"/>
          </a:p>
          <a:p>
            <a:pPr marL="0" lvl="0" indent="0" algn="ctr" rtl="0">
              <a:spcBef>
                <a:spcPts val="0"/>
              </a:spcBef>
              <a:spcAft>
                <a:spcPts val="0"/>
              </a:spcAft>
              <a:buNone/>
            </a:pPr>
            <a:endParaRPr sz="2700"/>
          </a:p>
        </p:txBody>
      </p:sp>
      <p:sp>
        <p:nvSpPr>
          <p:cNvPr id="62" name="Google Shape;62;p14"/>
          <p:cNvSpPr txBox="1"/>
          <p:nvPr/>
        </p:nvSpPr>
        <p:spPr>
          <a:xfrm>
            <a:off x="462100" y="1037800"/>
            <a:ext cx="8287800" cy="3814200"/>
          </a:xfrm>
          <a:prstGeom prst="rect">
            <a:avLst/>
          </a:prstGeom>
          <a:noFill/>
          <a:ln>
            <a:noFill/>
          </a:ln>
        </p:spPr>
        <p:txBody>
          <a:bodyPr spcFirstLastPara="1" wrap="square" lIns="91425" tIns="91425" rIns="91425" bIns="91425" anchor="t" anchorCtr="0">
            <a:noAutofit/>
          </a:bodyPr>
          <a:lstStyle/>
          <a:p>
            <a:pPr marL="457200" indent="-311150">
              <a:lnSpc>
                <a:spcPct val="115000"/>
              </a:lnSpc>
              <a:spcBef>
                <a:spcPts val="1000"/>
              </a:spcBef>
              <a:buClr>
                <a:srgbClr val="14121A"/>
              </a:buClr>
              <a:buSzPts val="1300"/>
              <a:buFont typeface="Arial"/>
              <a:buChar char="●"/>
            </a:pPr>
            <a:r>
              <a:rPr lang="en-US" sz="1200" dirty="0" smtClean="0"/>
              <a:t>AWS </a:t>
            </a:r>
            <a:r>
              <a:rPr lang="en-US" sz="1200" dirty="0" smtClean="0"/>
              <a:t>Step Functions is a </a:t>
            </a:r>
            <a:r>
              <a:rPr lang="en-US" sz="1200" dirty="0" err="1" smtClean="0"/>
              <a:t>serverless</a:t>
            </a:r>
            <a:r>
              <a:rPr lang="en-US" sz="1200" dirty="0" smtClean="0"/>
              <a:t> function orchestrator that makes it easy to sequence AWS Lambda functions and multiple AWS services into business-critical </a:t>
            </a:r>
            <a:r>
              <a:rPr lang="en-US" sz="1200" dirty="0" smtClean="0"/>
              <a:t>applications.</a:t>
            </a:r>
            <a:endParaRPr sz="1300" smtClean="0">
              <a:solidFill>
                <a:srgbClr val="14121A"/>
              </a:solidFill>
            </a:endParaRPr>
          </a:p>
          <a:p>
            <a:pPr marL="457200" indent="-311150">
              <a:lnSpc>
                <a:spcPct val="115000"/>
              </a:lnSpc>
              <a:spcBef>
                <a:spcPts val="1000"/>
              </a:spcBef>
              <a:buClr>
                <a:srgbClr val="14121A"/>
              </a:buClr>
              <a:buSzPts val="1300"/>
              <a:buFont typeface="Arial"/>
              <a:buChar char="●"/>
            </a:pPr>
            <a:r>
              <a:rPr lang="en-US" sz="1200" dirty="0" smtClean="0"/>
              <a:t>With its built-in operational controls, Step Functions manages sequencing, error handling, retry logic, and state, removing a significant operational burden from your team.</a:t>
            </a:r>
          </a:p>
          <a:p>
            <a:pPr marL="457200" indent="-311150">
              <a:lnSpc>
                <a:spcPct val="115000"/>
              </a:lnSpc>
              <a:spcBef>
                <a:spcPts val="1000"/>
              </a:spcBef>
              <a:buClr>
                <a:srgbClr val="14121A"/>
              </a:buClr>
              <a:buSzPts val="1300"/>
              <a:buFont typeface="Arial"/>
              <a:buChar char="●"/>
            </a:pPr>
            <a:r>
              <a:rPr lang="en-IN" sz="1200" b="1" u="sng" dirty="0" smtClean="0">
                <a:solidFill>
                  <a:srgbClr val="14121A"/>
                </a:solidFill>
              </a:rPr>
              <a:t>Advantages</a:t>
            </a:r>
          </a:p>
          <a:p>
            <a:pPr marL="546100" indent="-400050">
              <a:lnSpc>
                <a:spcPct val="115000"/>
              </a:lnSpc>
              <a:spcBef>
                <a:spcPts val="1000"/>
              </a:spcBef>
              <a:buClr>
                <a:srgbClr val="14121A"/>
              </a:buClr>
              <a:buSzPts val="1300"/>
              <a:buFont typeface="+mj-lt"/>
              <a:buAutoNum type="romanUcPeriod"/>
            </a:pPr>
            <a:r>
              <a:rPr lang="en-US" sz="1200" dirty="0" smtClean="0"/>
              <a:t>Build and update apps quickly : </a:t>
            </a:r>
            <a:r>
              <a:rPr lang="en-US" sz="1200" dirty="0" smtClean="0"/>
              <a:t>AWS Step Functions lets you build visual workflows that enable fast translation of business requirements into technical requirements. You can build applications in a matter of minutes, and when needs change, you can swap or reorganize components without customizing any code.</a:t>
            </a:r>
            <a:endParaRPr lang="en-US" sz="1200" dirty="0" smtClean="0"/>
          </a:p>
          <a:p>
            <a:pPr marL="546100" indent="-400050">
              <a:lnSpc>
                <a:spcPct val="115000"/>
              </a:lnSpc>
              <a:spcBef>
                <a:spcPts val="1000"/>
              </a:spcBef>
              <a:buClr>
                <a:srgbClr val="14121A"/>
              </a:buClr>
              <a:buSzPts val="1300"/>
              <a:buFont typeface="+mj-lt"/>
              <a:buAutoNum type="romanUcPeriod"/>
            </a:pPr>
            <a:r>
              <a:rPr lang="en-US" sz="1200" dirty="0" smtClean="0"/>
              <a:t>Improve resiliency : </a:t>
            </a:r>
            <a:r>
              <a:rPr lang="en-US" sz="1200" dirty="0" smtClean="0"/>
              <a:t>AWS Step Functions manages state, checkpoints and restarts for you to make sure that your application executes in order and as expected. Built-in try/catch, retry and rollback capabilities deal with errors and exceptions automatically.</a:t>
            </a:r>
          </a:p>
          <a:p>
            <a:pPr marL="546100" indent="-400050">
              <a:lnSpc>
                <a:spcPct val="115000"/>
              </a:lnSpc>
              <a:spcBef>
                <a:spcPts val="1000"/>
              </a:spcBef>
              <a:buClr>
                <a:srgbClr val="14121A"/>
              </a:buClr>
              <a:buSzPts val="1300"/>
              <a:buFont typeface="+mj-lt"/>
              <a:buAutoNum type="romanUcPeriod"/>
            </a:pPr>
            <a:r>
              <a:rPr lang="en-US" sz="1200" dirty="0" smtClean="0"/>
              <a:t>Write less </a:t>
            </a:r>
            <a:r>
              <a:rPr lang="en-US" sz="1200" dirty="0" smtClean="0"/>
              <a:t>code : </a:t>
            </a:r>
            <a:r>
              <a:rPr lang="en-US" sz="1200" dirty="0" smtClean="0"/>
              <a:t>AWS Step Functions manages the logic of your application for you, and implements basic primitives such as branching, parallel execution, and timeouts. This removes extra code that may be repeated in your </a:t>
            </a:r>
            <a:r>
              <a:rPr lang="en-US" sz="1200" dirty="0" err="1" smtClean="0"/>
              <a:t>microservices</a:t>
            </a:r>
            <a:r>
              <a:rPr lang="en-US" sz="1200" dirty="0" smtClean="0"/>
              <a:t> and functions.</a:t>
            </a:r>
          </a:p>
        </p:txBody>
      </p:sp>
      <p:pic>
        <p:nvPicPr>
          <p:cNvPr id="63" name="Google Shape;63;p14"/>
          <p:cNvPicPr preferRelativeResize="0"/>
          <p:nvPr/>
        </p:nvPicPr>
        <p:blipFill>
          <a:blip r:embed="rId3">
            <a:alphaModFix/>
          </a:blip>
          <a:stretch>
            <a:fillRect/>
          </a:stretch>
        </p:blipFill>
        <p:spPr>
          <a:xfrm>
            <a:off x="311700" y="196850"/>
            <a:ext cx="5727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311700" y="196850"/>
            <a:ext cx="572700" cy="572700"/>
          </a:xfrm>
          <a:prstGeom prst="rect">
            <a:avLst/>
          </a:prstGeom>
          <a:noFill/>
          <a:ln>
            <a:noFill/>
          </a:ln>
        </p:spPr>
      </p:pic>
      <p:pic>
        <p:nvPicPr>
          <p:cNvPr id="6145" name="Picture 1"/>
          <p:cNvPicPr>
            <a:picLocks noChangeAspect="1" noChangeArrowheads="1"/>
          </p:cNvPicPr>
          <p:nvPr/>
        </p:nvPicPr>
        <p:blipFill>
          <a:blip r:embed="rId4"/>
          <a:srcRect/>
          <a:stretch>
            <a:fillRect/>
          </a:stretch>
        </p:blipFill>
        <p:spPr bwMode="auto">
          <a:xfrm>
            <a:off x="60261" y="728778"/>
            <a:ext cx="9083739" cy="3430718"/>
          </a:xfrm>
          <a:prstGeom prst="rect">
            <a:avLst/>
          </a:prstGeom>
          <a:noFill/>
          <a:ln w="9525">
            <a:noFill/>
            <a:miter lim="800000"/>
            <a:headEnd/>
            <a:tailEnd/>
          </a:ln>
          <a:effectLst/>
        </p:spPr>
      </p:pic>
      <p:sp>
        <p:nvSpPr>
          <p:cNvPr id="9" name="TextBox 8">
            <a:hlinkClick r:id="rId5"/>
          </p:cNvPr>
          <p:cNvSpPr txBox="1"/>
          <p:nvPr/>
        </p:nvSpPr>
        <p:spPr>
          <a:xfrm>
            <a:off x="433137" y="4166364"/>
            <a:ext cx="7255512" cy="261610"/>
          </a:xfrm>
          <a:prstGeom prst="rect">
            <a:avLst/>
          </a:prstGeom>
          <a:noFill/>
        </p:spPr>
        <p:txBody>
          <a:bodyPr wrap="none" rtlCol="0">
            <a:spAutoFit/>
          </a:bodyPr>
          <a:lstStyle/>
          <a:p>
            <a:r>
              <a:rPr lang="en-IN" sz="1100" b="1" u="sng" dirty="0" smtClean="0"/>
              <a:t>Tutorial</a:t>
            </a:r>
            <a:r>
              <a:rPr lang="en-IN" sz="1100" b="1" dirty="0" smtClean="0"/>
              <a:t> </a:t>
            </a:r>
            <a:r>
              <a:rPr lang="en-IN" sz="1100" b="1" dirty="0" smtClean="0"/>
              <a:t>: </a:t>
            </a:r>
            <a:r>
              <a:rPr lang="en-IN" sz="1100" dirty="0" smtClean="0">
                <a:hlinkClick r:id="rId5"/>
              </a:rPr>
              <a:t>https://aws.amazon.com/getting-started/hands-on/create-a-serverless-workflow-step-functions-lambda</a:t>
            </a:r>
            <a:r>
              <a:rPr lang="en-IN" sz="1100" dirty="0" smtClean="0">
                <a:hlinkClick r:id="rId5"/>
              </a:rPr>
              <a:t>/</a:t>
            </a:r>
            <a:r>
              <a:rPr lang="en-IN" sz="1100" dirty="0" smtClean="0"/>
              <a:t> </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436575" y="213975"/>
            <a:ext cx="739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Example </a:t>
            </a:r>
            <a:r>
              <a:rPr lang="en" sz="1800" b="1" dirty="0" smtClean="0"/>
              <a:t>: </a:t>
            </a:r>
            <a:endParaRPr sz="1800" b="1"/>
          </a:p>
        </p:txBody>
      </p:sp>
      <p:pic>
        <p:nvPicPr>
          <p:cNvPr id="78" name="Google Shape;78;p16"/>
          <p:cNvPicPr preferRelativeResize="0"/>
          <p:nvPr/>
        </p:nvPicPr>
        <p:blipFill>
          <a:blip r:embed="rId3">
            <a:alphaModFix/>
          </a:blip>
          <a:stretch>
            <a:fillRect/>
          </a:stretch>
        </p:blipFill>
        <p:spPr>
          <a:xfrm>
            <a:off x="311700" y="196850"/>
            <a:ext cx="572700" cy="572700"/>
          </a:xfrm>
          <a:prstGeom prst="rect">
            <a:avLst/>
          </a:prstGeom>
          <a:noFill/>
          <a:ln>
            <a:noFill/>
          </a:ln>
        </p:spPr>
      </p:pic>
      <p:pic>
        <p:nvPicPr>
          <p:cNvPr id="4099" name="Picture 3"/>
          <p:cNvPicPr>
            <a:picLocks noChangeAspect="1" noChangeArrowheads="1"/>
          </p:cNvPicPr>
          <p:nvPr/>
        </p:nvPicPr>
        <p:blipFill>
          <a:blip r:embed="rId4"/>
          <a:srcRect/>
          <a:stretch>
            <a:fillRect/>
          </a:stretch>
        </p:blipFill>
        <p:spPr bwMode="auto">
          <a:xfrm>
            <a:off x="76422" y="777285"/>
            <a:ext cx="3080472" cy="4263090"/>
          </a:xfrm>
          <a:prstGeom prst="rect">
            <a:avLst/>
          </a:prstGeom>
          <a:noFill/>
          <a:ln w="9525">
            <a:noFill/>
            <a:miter lim="800000"/>
            <a:headEnd/>
            <a:tailEnd/>
          </a:ln>
          <a:effectLst/>
        </p:spPr>
      </p:pic>
      <p:sp>
        <p:nvSpPr>
          <p:cNvPr id="10" name="Google Shape;62;p14"/>
          <p:cNvSpPr txBox="1"/>
          <p:nvPr/>
        </p:nvSpPr>
        <p:spPr>
          <a:xfrm>
            <a:off x="3155710" y="1017528"/>
            <a:ext cx="5594189" cy="3834472"/>
          </a:xfrm>
          <a:prstGeom prst="rect">
            <a:avLst/>
          </a:prstGeom>
          <a:noFill/>
          <a:ln>
            <a:noFill/>
          </a:ln>
        </p:spPr>
        <p:txBody>
          <a:bodyPr spcFirstLastPara="1" wrap="square" lIns="91425" tIns="91425" rIns="91425" bIns="91425" anchor="t" anchorCtr="0">
            <a:noAutofit/>
          </a:bodyPr>
          <a:lstStyle/>
          <a:p>
            <a:pPr marL="457200" indent="-311150">
              <a:lnSpc>
                <a:spcPct val="115000"/>
              </a:lnSpc>
              <a:spcBef>
                <a:spcPts val="1000"/>
              </a:spcBef>
              <a:buClr>
                <a:srgbClr val="14121A"/>
              </a:buClr>
              <a:buSzPts val="1300"/>
              <a:buFont typeface="Arial"/>
              <a:buChar char="●"/>
            </a:pPr>
            <a:r>
              <a:rPr lang="en-US" sz="1200" dirty="0" smtClean="0"/>
              <a:t>This State Machine specifies the workflow of the Step functions that need to be executed.</a:t>
            </a:r>
          </a:p>
          <a:p>
            <a:pPr marL="457200" indent="-311150">
              <a:lnSpc>
                <a:spcPct val="115000"/>
              </a:lnSpc>
              <a:spcBef>
                <a:spcPts val="1000"/>
              </a:spcBef>
              <a:buClr>
                <a:srgbClr val="14121A"/>
              </a:buClr>
              <a:buSzPts val="1300"/>
              <a:buFont typeface="Arial"/>
              <a:buChar char="●"/>
            </a:pPr>
            <a:r>
              <a:rPr lang="en-US" sz="1200" dirty="0" smtClean="0"/>
              <a:t>As you can see, It generates a 4 digit token </a:t>
            </a:r>
            <a:r>
              <a:rPr lang="en-US" sz="1200" dirty="0" smtClean="0"/>
              <a:t>and </a:t>
            </a:r>
            <a:r>
              <a:rPr lang="en-US" sz="1200" dirty="0" smtClean="0"/>
              <a:t>if token is generated successfully, it sends email </a:t>
            </a:r>
            <a:r>
              <a:rPr lang="en-US" sz="1200" dirty="0" smtClean="0"/>
              <a:t>and SMS </a:t>
            </a:r>
            <a:r>
              <a:rPr lang="en-US" sz="1200" dirty="0" err="1" smtClean="0"/>
              <a:t>parallely</a:t>
            </a:r>
            <a:r>
              <a:rPr lang="en-US" sz="1200" dirty="0" smtClean="0"/>
              <a:t>.</a:t>
            </a:r>
            <a:endParaRPr sz="1300" smtClean="0">
              <a:solidFill>
                <a:srgbClr val="14121A"/>
              </a:solidFill>
            </a:endParaRPr>
          </a:p>
          <a:p>
            <a:pPr marL="457200" indent="-311150">
              <a:lnSpc>
                <a:spcPct val="115000"/>
              </a:lnSpc>
              <a:spcBef>
                <a:spcPts val="1000"/>
              </a:spcBef>
              <a:buClr>
                <a:srgbClr val="14121A"/>
              </a:buClr>
              <a:buSzPts val="1300"/>
              <a:buFont typeface="Arial"/>
              <a:buChar char="●"/>
            </a:pPr>
            <a:r>
              <a:rPr lang="en-IN" sz="1200" dirty="0" smtClean="0"/>
              <a:t>We </a:t>
            </a:r>
            <a:r>
              <a:rPr lang="en-US" sz="1200" dirty="0" smtClean="0"/>
              <a:t>run </a:t>
            </a:r>
            <a:r>
              <a:rPr lang="en-US" sz="1200" dirty="0" smtClean="0"/>
              <a:t>a </a:t>
            </a:r>
            <a:r>
              <a:rPr lang="en-US" sz="1200" dirty="0" err="1" smtClean="0"/>
              <a:t>serverless</a:t>
            </a:r>
            <a:r>
              <a:rPr lang="en-US" sz="1200" dirty="0" smtClean="0"/>
              <a:t> workflow that coordinates multiple AWS Lambda functions</a:t>
            </a:r>
            <a:r>
              <a:rPr lang="en-US" sz="1200" dirty="0" smtClean="0"/>
              <a:t>. For this we create </a:t>
            </a:r>
            <a:r>
              <a:rPr lang="en-US" sz="1200" dirty="0" smtClean="0"/>
              <a:t>an IAM role that allows Step Functions to access Lambda</a:t>
            </a:r>
            <a:r>
              <a:rPr lang="en-US" sz="1200" dirty="0" smtClean="0"/>
              <a:t>.</a:t>
            </a:r>
          </a:p>
          <a:p>
            <a:pPr marL="457200" indent="-311150">
              <a:lnSpc>
                <a:spcPct val="115000"/>
              </a:lnSpc>
              <a:spcBef>
                <a:spcPts val="1000"/>
              </a:spcBef>
              <a:buClr>
                <a:srgbClr val="14121A"/>
              </a:buClr>
              <a:buSzPts val="1300"/>
              <a:buFont typeface="Arial"/>
              <a:buChar char="●"/>
            </a:pPr>
            <a:r>
              <a:rPr lang="en-IN" sz="1200" dirty="0" smtClean="0"/>
              <a:t>Here, we have 4 lambda functions : </a:t>
            </a:r>
          </a:p>
          <a:p>
            <a:pPr marL="457200" indent="-311150">
              <a:lnSpc>
                <a:spcPct val="115000"/>
              </a:lnSpc>
              <a:spcBef>
                <a:spcPts val="1000"/>
              </a:spcBef>
              <a:buClr>
                <a:srgbClr val="14121A"/>
              </a:buClr>
              <a:buSzPts val="1300"/>
              <a:buFont typeface="+mj-lt"/>
              <a:buAutoNum type="arabicPeriod"/>
            </a:pPr>
            <a:r>
              <a:rPr lang="en-IN" sz="1200" dirty="0" smtClean="0"/>
              <a:t>To call/invoke this State Machine from our application</a:t>
            </a:r>
            <a:endParaRPr lang="en-US" sz="1200" dirty="0" smtClean="0"/>
          </a:p>
          <a:p>
            <a:pPr marL="457200" indent="-311150">
              <a:lnSpc>
                <a:spcPct val="115000"/>
              </a:lnSpc>
              <a:spcBef>
                <a:spcPts val="1000"/>
              </a:spcBef>
              <a:buClr>
                <a:srgbClr val="14121A"/>
              </a:buClr>
              <a:buSzPts val="1300"/>
              <a:buFont typeface="+mj-lt"/>
              <a:buAutoNum type="arabicPeriod"/>
            </a:pPr>
            <a:r>
              <a:rPr lang="en-IN" sz="1200" dirty="0" smtClean="0"/>
              <a:t>For Generating Token</a:t>
            </a:r>
          </a:p>
          <a:p>
            <a:pPr marL="457200" indent="-311150">
              <a:lnSpc>
                <a:spcPct val="115000"/>
              </a:lnSpc>
              <a:spcBef>
                <a:spcPts val="1000"/>
              </a:spcBef>
              <a:buClr>
                <a:srgbClr val="14121A"/>
              </a:buClr>
              <a:buSzPts val="1300"/>
              <a:buFont typeface="+mj-lt"/>
              <a:buAutoNum type="arabicPeriod"/>
            </a:pPr>
            <a:r>
              <a:rPr lang="en-IN" sz="1200" dirty="0" smtClean="0"/>
              <a:t>Send Email</a:t>
            </a:r>
          </a:p>
          <a:p>
            <a:pPr marL="457200" indent="-311150">
              <a:lnSpc>
                <a:spcPct val="115000"/>
              </a:lnSpc>
              <a:spcBef>
                <a:spcPts val="1000"/>
              </a:spcBef>
              <a:buClr>
                <a:srgbClr val="14121A"/>
              </a:buClr>
              <a:buSzPts val="1300"/>
              <a:buFont typeface="+mj-lt"/>
              <a:buAutoNum type="arabicPeriod"/>
            </a:pPr>
            <a:r>
              <a:rPr lang="en-IN" sz="1200" dirty="0" smtClean="0"/>
              <a:t>Send SMS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294</Words>
  <PresentationFormat>On-screen Show (16:9)</PresentationFormat>
  <Paragraphs>18</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Slide 1</vt:lpstr>
      <vt:lpstr>INTRODUCTION </vt:lpstr>
      <vt:lpstr>Slide 3</vt:lpstr>
      <vt:lpstr>Example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17</cp:revision>
  <dcterms:modified xsi:type="dcterms:W3CDTF">2020-12-14T06:46:21Z</dcterms:modified>
</cp:coreProperties>
</file>