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06" r:id="rId3"/>
    <p:sldId id="349" r:id="rId4"/>
    <p:sldId id="357" r:id="rId5"/>
    <p:sldId id="346" r:id="rId6"/>
    <p:sldId id="347" r:id="rId7"/>
    <p:sldId id="348" r:id="rId8"/>
    <p:sldId id="350" r:id="rId9"/>
    <p:sldId id="351" r:id="rId10"/>
    <p:sldId id="352" r:id="rId11"/>
    <p:sldId id="358" r:id="rId12"/>
    <p:sldId id="353" r:id="rId13"/>
    <p:sldId id="354" r:id="rId14"/>
    <p:sldId id="355" r:id="rId15"/>
    <p:sldId id="361" r:id="rId16"/>
    <p:sldId id="359" r:id="rId17"/>
    <p:sldId id="362" r:id="rId18"/>
    <p:sldId id="304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3EC"/>
    <a:srgbClr val="B2D9EA"/>
    <a:srgbClr val="6546BE"/>
    <a:srgbClr val="A24ABA"/>
    <a:srgbClr val="FFBDBD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69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data/data/view.do?currMenu=116&amp;topMenu=100&amp;aihubDataSe=ty&amp;dataSetSn=624" TargetMode="External"/><Relationship Id="rId2" Type="http://schemas.openxmlformats.org/officeDocument/2006/relationships/hyperlink" Target="https://aihub.or.kr/aihubdata/data/view.do?currMenu=116&amp;topMenu=100&amp;aihubDataSe=ty&amp;dataSetSn=54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hub.or.kr/aihubdata/data/view.do?currMenu=116&amp;topMenu=100&amp;aihubDataSe=ty&amp;dataSetSn=86" TargetMode="External"/><Relationship Id="rId4" Type="http://schemas.openxmlformats.org/officeDocument/2006/relationships/hyperlink" Target="https://aihub.or.kr/aihubdata/data/view.do?currMenu=116&amp;topMenu=100&amp;aihubDataSe=ty&amp;dataSetSn=6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54705" y="4406063"/>
            <a:ext cx="55576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itchFamily="34" charset="-127"/>
                <a:ea typeface="Noto Sans CJK KR Medium" pitchFamily="34" charset="-127"/>
              </a:rPr>
              <a:t>성향기반 추천 시스템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7978" y="277661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01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339087" y="1324154"/>
            <a:ext cx="1388852" cy="13888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81765" y="1566832"/>
            <a:ext cx="903496" cy="9034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033513" y="2990191"/>
            <a:ext cx="0" cy="11386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09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2194071" y="185328"/>
            <a:ext cx="5517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크롤링한 데이터 키워드 추출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1043606" y="946347"/>
            <a:ext cx="7136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크롤링한 데이터로 얻게 되는 최종적인 메타데이터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1.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MBTI</a:t>
            </a:r>
            <a:r>
              <a:rPr kumimoji="1" lang="ko-KR" altLang="en-US" dirty="0"/>
              <a:t>별 특징에 관한 한</a:t>
            </a:r>
            <a:r>
              <a:rPr kumimoji="1" lang="en-US" altLang="ko-KR" dirty="0"/>
              <a:t>/</a:t>
            </a:r>
            <a:r>
              <a:rPr kumimoji="1" lang="ko-KR" altLang="en-US" dirty="0"/>
              <a:t>영 정보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lvl="1"/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넷플릭스에</a:t>
            </a:r>
            <a:r>
              <a:rPr kumimoji="1" lang="ko-KR" altLang="en-US" dirty="0"/>
              <a:t> 존재하는 모든 작품의 정보 및 한</a:t>
            </a:r>
            <a:r>
              <a:rPr kumimoji="1" lang="en-US" altLang="ko-KR" dirty="0"/>
              <a:t>/</a:t>
            </a:r>
            <a:r>
              <a:rPr kumimoji="1" lang="ko-KR" altLang="en-US" dirty="0"/>
              <a:t>영 리뷰</a:t>
            </a:r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DE7677-1D04-CB8E-F2BA-4B49EF4646FA}"/>
              </a:ext>
            </a:extLst>
          </p:cNvPr>
          <p:cNvSpPr txBox="1"/>
          <p:nvPr/>
        </p:nvSpPr>
        <p:spPr>
          <a:xfrm>
            <a:off x="228862" y="2711683"/>
            <a:ext cx="87657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kumimoji="1" lang="en-US" altLang="ko-KR" dirty="0"/>
              <a:t>MBTI </a:t>
            </a:r>
            <a:r>
              <a:rPr kumimoji="1" lang="ko-KR" altLang="en-US" dirty="0"/>
              <a:t>데이터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MBTI</a:t>
            </a:r>
            <a:r>
              <a:rPr kumimoji="1" lang="ko-KR" altLang="en-US" dirty="0"/>
              <a:t>들의 주요 키워드 추출 및 도메인 지식 첨가</a:t>
            </a:r>
            <a:endParaRPr kumimoji="1" lang="en-US" altLang="ko-KR" dirty="0"/>
          </a:p>
          <a:p>
            <a:pPr marL="800100" lvl="1" indent="-342900">
              <a:buAutoNum type="arabicPeriod"/>
            </a:pPr>
            <a:endParaRPr kumimoji="1" lang="en-US" altLang="ko-KR" dirty="0"/>
          </a:p>
          <a:p>
            <a:pPr lvl="1"/>
            <a:r>
              <a:rPr kumimoji="1" lang="en-US" altLang="ko-KR" sz="1200" dirty="0"/>
              <a:t>	- </a:t>
            </a:r>
            <a:r>
              <a:rPr kumimoji="1" lang="ko-KR" altLang="en-US" sz="1200" dirty="0"/>
              <a:t>같은 </a:t>
            </a:r>
            <a:r>
              <a:rPr kumimoji="1" lang="en-US" altLang="ko-KR" sz="1200" dirty="0"/>
              <a:t>I</a:t>
            </a:r>
            <a:r>
              <a:rPr kumimoji="1" lang="ko-KR" altLang="en-US" sz="1200" dirty="0"/>
              <a:t>라도 어떻게 다른 내향성을 가지는가</a:t>
            </a:r>
            <a:r>
              <a:rPr kumimoji="1" lang="en-US" altLang="ko-KR" sz="1200" dirty="0"/>
              <a:t>?</a:t>
            </a:r>
          </a:p>
          <a:p>
            <a:pPr lvl="1"/>
            <a:endParaRPr kumimoji="1" lang="en-US" altLang="ko-KR" sz="1200" dirty="0"/>
          </a:p>
          <a:p>
            <a:pPr lvl="1"/>
            <a:r>
              <a:rPr kumimoji="1" lang="en-US" altLang="ko-KR" sz="1200" dirty="0"/>
              <a:t>             - </a:t>
            </a:r>
            <a:r>
              <a:rPr kumimoji="1" lang="ko-KR" altLang="en-US" sz="1200" dirty="0"/>
              <a:t>동일한 상황에서 문제가 발생했을 때 </a:t>
            </a:r>
            <a:r>
              <a:rPr kumimoji="1" lang="en-US" altLang="ko-KR" sz="1200" dirty="0"/>
              <a:t>‘</a:t>
            </a:r>
            <a:r>
              <a:rPr kumimoji="1" lang="ko-KR" altLang="en-US" sz="1200" dirty="0">
                <a:solidFill>
                  <a:srgbClr val="FF0000"/>
                </a:solidFill>
              </a:rPr>
              <a:t>나</a:t>
            </a:r>
            <a:r>
              <a:rPr kumimoji="1" lang="en-US" altLang="ko-KR" sz="1200" dirty="0"/>
              <a:t>‘</a:t>
            </a:r>
            <a:r>
              <a:rPr kumimoji="1" lang="ko-KR" altLang="en-US" sz="1200" dirty="0"/>
              <a:t>를 향하는가 </a:t>
            </a:r>
            <a:r>
              <a:rPr kumimoji="1" lang="en-US" altLang="ko-KR" sz="1200" dirty="0"/>
              <a:t>‘</a:t>
            </a:r>
            <a:r>
              <a:rPr kumimoji="1" lang="ko-KR" altLang="en-US" sz="1200" dirty="0">
                <a:solidFill>
                  <a:srgbClr val="FF0000"/>
                </a:solidFill>
              </a:rPr>
              <a:t>너</a:t>
            </a:r>
            <a:r>
              <a:rPr kumimoji="1" lang="en-US" altLang="ko-KR" sz="1200" dirty="0"/>
              <a:t>’</a:t>
            </a:r>
            <a:r>
              <a:rPr kumimoji="1" lang="ko-KR" altLang="en-US" sz="1200" dirty="0"/>
              <a:t>를 향하는가</a:t>
            </a:r>
            <a:endParaRPr kumimoji="1" lang="en-US" altLang="ko-KR" sz="1200" dirty="0"/>
          </a:p>
          <a:p>
            <a:pPr lvl="1"/>
            <a:r>
              <a:rPr kumimoji="1" lang="en-US" altLang="ko-KR" sz="1200" dirty="0"/>
              <a:t>	</a:t>
            </a:r>
          </a:p>
          <a:p>
            <a:pPr lvl="1"/>
            <a:r>
              <a:rPr kumimoji="1" lang="en-US" altLang="ko-KR" sz="1200" dirty="0"/>
              <a:t>	- </a:t>
            </a:r>
            <a:r>
              <a:rPr kumimoji="1" lang="ko-KR" altLang="en-US" sz="1200" dirty="0"/>
              <a:t>만약 </a:t>
            </a:r>
            <a:r>
              <a:rPr kumimoji="1" lang="en-US" altLang="ko-KR" sz="1200" dirty="0"/>
              <a:t>INTJ</a:t>
            </a:r>
            <a:r>
              <a:rPr kumimoji="1" lang="ko-KR" altLang="en-US" sz="1200" dirty="0"/>
              <a:t>의 키워드가 </a:t>
            </a:r>
            <a:r>
              <a:rPr kumimoji="1" lang="en-US" altLang="ko-KR" sz="1200" dirty="0"/>
              <a:t>‘</a:t>
            </a:r>
            <a:r>
              <a:rPr kumimoji="1" lang="ko-KR" altLang="en-US" sz="1200" dirty="0">
                <a:solidFill>
                  <a:srgbClr val="FF0000"/>
                </a:solidFill>
              </a:rPr>
              <a:t>내성적</a:t>
            </a:r>
            <a:r>
              <a:rPr kumimoji="1" lang="en-US" altLang="ko-KR" sz="1200" dirty="0"/>
              <a:t>’,  ‘</a:t>
            </a:r>
            <a:r>
              <a:rPr kumimoji="1" lang="ko-KR" altLang="en-US" sz="1200" dirty="0">
                <a:solidFill>
                  <a:srgbClr val="FF0000"/>
                </a:solidFill>
              </a:rPr>
              <a:t>계획</a:t>
            </a:r>
            <a:r>
              <a:rPr kumimoji="1" lang="en-US" altLang="ko-KR" sz="1200" dirty="0"/>
              <a:t>‘, ’</a:t>
            </a:r>
            <a:r>
              <a:rPr kumimoji="1" lang="ko-KR" altLang="en-US" sz="1200" dirty="0">
                <a:solidFill>
                  <a:srgbClr val="FF0000"/>
                </a:solidFill>
              </a:rPr>
              <a:t>논리</a:t>
            </a:r>
            <a:r>
              <a:rPr kumimoji="1" lang="en-US" altLang="ko-KR" sz="1200" dirty="0"/>
              <a:t>’, ’</a:t>
            </a:r>
            <a:r>
              <a:rPr kumimoji="1" lang="ko-KR" altLang="en-US" sz="1200" dirty="0">
                <a:solidFill>
                  <a:srgbClr val="FF0000"/>
                </a:solidFill>
              </a:rPr>
              <a:t>추상</a:t>
            </a:r>
            <a:r>
              <a:rPr kumimoji="1" lang="en-US" altLang="ko-KR" sz="1200" dirty="0"/>
              <a:t>‘ </a:t>
            </a:r>
            <a:r>
              <a:rPr kumimoji="1" lang="ko-KR" altLang="en-US" sz="1200" dirty="0"/>
              <a:t>이라면 이런 사람은 </a:t>
            </a:r>
            <a:r>
              <a:rPr kumimoji="1" lang="ko-KR" altLang="en-US" sz="1200" dirty="0" err="1"/>
              <a:t>현실도피형일</a:t>
            </a:r>
            <a:r>
              <a:rPr kumimoji="1" lang="ko-KR" altLang="en-US" sz="1200" dirty="0"/>
              <a:t> 가능성보다는</a:t>
            </a:r>
            <a:endParaRPr kumimoji="1" lang="en-US" altLang="ko-KR" sz="1200" dirty="0"/>
          </a:p>
          <a:p>
            <a:pPr lvl="1"/>
            <a:r>
              <a:rPr kumimoji="1" lang="ko-KR" altLang="en-US" sz="1200" dirty="0"/>
              <a:t> </a:t>
            </a:r>
            <a:r>
              <a:rPr kumimoji="1" lang="en-US" altLang="ko-KR" sz="1200" dirty="0"/>
              <a:t>	  </a:t>
            </a:r>
            <a:r>
              <a:rPr kumimoji="1" lang="ko-KR" altLang="en-US" sz="1200" dirty="0"/>
              <a:t>현실을 개척하는 </a:t>
            </a:r>
            <a:r>
              <a:rPr kumimoji="1" lang="ko-KR" altLang="en-US" sz="1200" dirty="0" err="1">
                <a:solidFill>
                  <a:srgbClr val="FF0000"/>
                </a:solidFill>
              </a:rPr>
              <a:t>개척가형</a:t>
            </a:r>
            <a:r>
              <a:rPr kumimoji="1" lang="ko-KR" altLang="en-US" sz="1200" dirty="0" err="1"/>
              <a:t>이자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>
                <a:solidFill>
                  <a:srgbClr val="FF0000"/>
                </a:solidFill>
              </a:rPr>
              <a:t>모험가형</a:t>
            </a:r>
            <a:r>
              <a:rPr kumimoji="1" lang="ko-KR" altLang="en-US" sz="1200" dirty="0" err="1"/>
              <a:t>일</a:t>
            </a:r>
            <a:r>
              <a:rPr kumimoji="1" lang="ko-KR" altLang="en-US" sz="1200" dirty="0"/>
              <a:t> 가능성이 높고 </a:t>
            </a:r>
            <a:r>
              <a:rPr kumimoji="1" lang="ko-KR" altLang="en-US" sz="1200" dirty="0">
                <a:solidFill>
                  <a:srgbClr val="FF0000"/>
                </a:solidFill>
              </a:rPr>
              <a:t>위험은 또한 큰 기회라고 인식할 가능성</a:t>
            </a:r>
            <a:r>
              <a:rPr kumimoji="1" lang="ko-KR" altLang="en-US" sz="1200" dirty="0"/>
              <a:t>이 있음</a:t>
            </a:r>
            <a:endParaRPr kumimoji="1" lang="en-US" altLang="ko-KR" sz="1200" dirty="0"/>
          </a:p>
          <a:p>
            <a:pPr lvl="1"/>
            <a:r>
              <a:rPr kumimoji="1" lang="en-US" altLang="ko-KR" sz="1200" dirty="0"/>
              <a:t>	 	  	</a:t>
            </a:r>
            <a:r>
              <a:rPr kumimoji="1" lang="en-US" altLang="ko-KR" dirty="0"/>
              <a:t>	                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넷플릭스</a:t>
            </a:r>
            <a:r>
              <a:rPr kumimoji="1" lang="ko-KR" altLang="en-US" dirty="0"/>
              <a:t> 데이터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각 작품들의 주요 키워드 추출</a:t>
            </a:r>
            <a:r>
              <a:rPr kumimoji="1" lang="en-US" altLang="ko-KR" dirty="0"/>
              <a:t> (</a:t>
            </a:r>
            <a:r>
              <a:rPr kumimoji="1" lang="ko-KR" altLang="en-US" dirty="0"/>
              <a:t>우울한 분위기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미래지향적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	</a:t>
            </a:r>
            <a:r>
              <a:rPr kumimoji="1" lang="en-US" altLang="ko-KR" sz="1200" dirty="0"/>
              <a:t>- </a:t>
            </a:r>
            <a:r>
              <a:rPr kumimoji="1" lang="ko-KR" altLang="en-US" sz="1200" dirty="0"/>
              <a:t>작품들의 키워드들이 어떻게 성향과 </a:t>
            </a:r>
            <a:r>
              <a:rPr kumimoji="1" lang="ko-KR" altLang="en-US" sz="1200" dirty="0" err="1"/>
              <a:t>연관지어질</a:t>
            </a:r>
            <a:r>
              <a:rPr kumimoji="1" lang="ko-KR" altLang="en-US" sz="1200" dirty="0"/>
              <a:t> 수 있는가</a:t>
            </a:r>
            <a:r>
              <a:rPr kumimoji="1" lang="en-US" altLang="ko-KR" sz="1200" dirty="0"/>
              <a:t>?</a:t>
            </a:r>
          </a:p>
          <a:p>
            <a:pPr lvl="1"/>
            <a:endParaRPr kumimoji="1" lang="en-US" altLang="ko-KR" sz="1200" dirty="0"/>
          </a:p>
          <a:p>
            <a:pPr lvl="1"/>
            <a:r>
              <a:rPr kumimoji="1" lang="en-US" altLang="ko-KR" sz="1200" dirty="0"/>
              <a:t>	- </a:t>
            </a:r>
            <a:r>
              <a:rPr kumimoji="1" lang="ko-KR" altLang="en-US" sz="1200" dirty="0" err="1"/>
              <a:t>개척가형이자</a:t>
            </a:r>
            <a:r>
              <a:rPr kumimoji="1" lang="ko-KR" altLang="en-US" sz="1200" dirty="0"/>
              <a:t> 모험가형의 </a:t>
            </a:r>
            <a:r>
              <a:rPr kumimoji="1" lang="en-US" altLang="ko-KR" sz="1200" dirty="0"/>
              <a:t>INTJ</a:t>
            </a:r>
            <a:r>
              <a:rPr kumimoji="1" lang="ko-KR" altLang="en-US" sz="1200" dirty="0"/>
              <a:t>는 영화 </a:t>
            </a:r>
            <a:r>
              <a:rPr kumimoji="1" lang="ko-KR" altLang="en-US" sz="1200" dirty="0" err="1"/>
              <a:t>메멘토를</a:t>
            </a:r>
            <a:r>
              <a:rPr kumimoji="1" lang="ko-KR" altLang="en-US" sz="1200" dirty="0"/>
              <a:t> 선호할 확률은</a:t>
            </a:r>
            <a:r>
              <a:rPr kumimoji="1" lang="en-US" altLang="ko-KR" sz="1200" dirty="0"/>
              <a:t>? </a:t>
            </a:r>
            <a:r>
              <a:rPr kumimoji="1" lang="ko-KR" altLang="en-US" sz="1200" dirty="0"/>
              <a:t>반대로 </a:t>
            </a:r>
            <a:r>
              <a:rPr kumimoji="1" lang="en-US" altLang="ko-KR" sz="1200" dirty="0"/>
              <a:t>ESFP</a:t>
            </a:r>
            <a:r>
              <a:rPr kumimoji="1" lang="ko-KR" altLang="en-US" sz="1200" dirty="0"/>
              <a:t>는 </a:t>
            </a:r>
            <a:r>
              <a:rPr kumimoji="1" lang="ko-KR" altLang="en-US" sz="1200" dirty="0" err="1"/>
              <a:t>메멘토를</a:t>
            </a:r>
            <a:r>
              <a:rPr kumimoji="1" lang="ko-KR" altLang="en-US" sz="1200" dirty="0"/>
              <a:t> 얼마나 선호할까</a:t>
            </a:r>
            <a:r>
              <a:rPr kumimoji="1" lang="en-US" altLang="ko-KR" sz="1200" dirty="0"/>
              <a:t>?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72F5F5-BA83-E14B-AFDE-31957840D6D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4611754" y="2423675"/>
            <a:ext cx="1" cy="288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8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08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787132" y="185328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토픽 모델링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F195C-6BAF-B729-98AF-788D0755DF99}"/>
              </a:ext>
            </a:extLst>
          </p:cNvPr>
          <p:cNvSpPr txBox="1"/>
          <p:nvPr/>
        </p:nvSpPr>
        <p:spPr>
          <a:xfrm>
            <a:off x="1907437" y="1608365"/>
            <a:ext cx="34001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TF-IDF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LSA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LDA / </a:t>
            </a:r>
            <a:r>
              <a:rPr lang="en-US" altLang="ko-KR" dirty="0" err="1">
                <a:latin typeface="+mn-ea"/>
              </a:rPr>
              <a:t>LDiA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PCA(SVD)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Topic Modeling or </a:t>
            </a:r>
            <a:r>
              <a:rPr lang="en-US" altLang="ko-KR" dirty="0" err="1">
                <a:latin typeface="+mn-ea"/>
              </a:rPr>
              <a:t>BERTopic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92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7573" y="22455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10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1853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모델링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915539" y="24748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963000" y="24748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5059017" y="17786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513566" y="29345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5059018" y="33214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328406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66793" y="29970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14254" y="23152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514254" y="29970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439207" y="25098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610271" y="23008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610272" y="30319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CD9F-075A-00AC-C1A9-65913F42CDFD}"/>
              </a:ext>
            </a:extLst>
          </p:cNvPr>
          <p:cNvSpPr/>
          <p:nvPr/>
        </p:nvSpPr>
        <p:spPr>
          <a:xfrm>
            <a:off x="4890661" y="1615323"/>
            <a:ext cx="1914513" cy="29467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994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11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929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모델링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1043606" y="1321904"/>
            <a:ext cx="85535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+mn-ea"/>
              </a:rPr>
              <a:t>1.</a:t>
            </a:r>
            <a:r>
              <a:rPr kumimoji="1" lang="ko-KR" altLang="en-US" dirty="0" err="1">
                <a:latin typeface="+mn-ea"/>
              </a:rPr>
              <a:t>챗봇</a:t>
            </a:r>
            <a:r>
              <a:rPr kumimoji="1" lang="ko-KR" altLang="en-US" dirty="0">
                <a:latin typeface="+mn-ea"/>
              </a:rPr>
              <a:t> 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      </a:t>
            </a:r>
            <a:r>
              <a:rPr kumimoji="1" lang="en-US" altLang="ko-KR" dirty="0">
                <a:latin typeface="+mn-ea"/>
              </a:rPr>
              <a:t>-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BERT</a:t>
            </a:r>
            <a:r>
              <a:rPr kumimoji="1" lang="ko-KR" altLang="en-US" dirty="0">
                <a:latin typeface="+mn-ea"/>
              </a:rPr>
              <a:t> 기반 모델을 통해서 기본 학습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      </a:t>
            </a:r>
            <a:r>
              <a:rPr kumimoji="1" lang="en-US" altLang="ko-KR" dirty="0">
                <a:latin typeface="+mn-ea"/>
              </a:rPr>
              <a:t>-</a:t>
            </a:r>
            <a:r>
              <a:rPr kumimoji="1" lang="ko-KR" altLang="en-US" dirty="0">
                <a:latin typeface="+mn-ea"/>
              </a:rPr>
              <a:t> 미리 작성된 각 </a:t>
            </a:r>
            <a:r>
              <a:rPr kumimoji="1" lang="ko-KR" altLang="en-US" dirty="0" err="1">
                <a:latin typeface="+mn-ea"/>
              </a:rPr>
              <a:t>성향별</a:t>
            </a:r>
            <a:r>
              <a:rPr kumimoji="1" lang="ko-KR" altLang="en-US" dirty="0">
                <a:latin typeface="+mn-ea"/>
              </a:rPr>
              <a:t> 설문을 사용자의 입력에 따라서 다르게 뿌려준다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2.</a:t>
            </a:r>
            <a:r>
              <a:rPr kumimoji="1" lang="ko-KR" altLang="en-US" dirty="0">
                <a:latin typeface="+mn-ea"/>
              </a:rPr>
              <a:t> 감성분석 </a:t>
            </a:r>
            <a:r>
              <a:rPr kumimoji="1" lang="en-US" altLang="ko-KR" dirty="0">
                <a:latin typeface="+mn-ea"/>
              </a:rPr>
              <a:t>/ </a:t>
            </a:r>
            <a:r>
              <a:rPr kumimoji="1" lang="en-US" altLang="ko-KR" dirty="0" err="1">
                <a:latin typeface="+mn-ea"/>
              </a:rPr>
              <a:t>BERTopic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 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-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BERT</a:t>
            </a:r>
            <a:r>
              <a:rPr kumimoji="1" lang="ko-KR" altLang="en-US" dirty="0">
                <a:latin typeface="+mn-ea"/>
              </a:rPr>
              <a:t> 기반 모델을 통해서 기본 학습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      </a:t>
            </a:r>
            <a:r>
              <a:rPr kumimoji="1" lang="en-US" altLang="ko-KR" dirty="0">
                <a:latin typeface="+mn-ea"/>
              </a:rPr>
              <a:t>-</a:t>
            </a:r>
            <a:r>
              <a:rPr kumimoji="1" lang="ko-KR" altLang="en-US" dirty="0">
                <a:latin typeface="+mn-ea"/>
              </a:rPr>
              <a:t> 사용자가 입력한 텍스트 </a:t>
            </a:r>
            <a:r>
              <a:rPr kumimoji="1" lang="en-US" altLang="ko-KR" dirty="0">
                <a:latin typeface="+mn-ea"/>
              </a:rPr>
              <a:t>,</a:t>
            </a:r>
            <a:r>
              <a:rPr kumimoji="1" lang="ko-KR" altLang="en-US" dirty="0">
                <a:latin typeface="+mn-ea"/>
              </a:rPr>
              <a:t> 작품의 전반적인 분위기를 모델링을 통해 도출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      </a:t>
            </a:r>
            <a:r>
              <a:rPr kumimoji="1" lang="en-US" altLang="ko-KR" dirty="0">
                <a:latin typeface="+mn-ea"/>
              </a:rPr>
              <a:t>-</a:t>
            </a:r>
            <a:r>
              <a:rPr kumimoji="1" lang="ko-KR" altLang="en-US" dirty="0">
                <a:latin typeface="+mn-ea"/>
              </a:rPr>
              <a:t> 이는 추천 때 사용 할 </a:t>
            </a:r>
            <a:r>
              <a:rPr kumimoji="1" lang="en-US" altLang="ko-KR" dirty="0">
                <a:latin typeface="+mn-ea"/>
              </a:rPr>
              <a:t>feature</a:t>
            </a:r>
            <a:r>
              <a:rPr kumimoji="1" lang="ko-KR" altLang="en-US" dirty="0">
                <a:latin typeface="+mn-ea"/>
              </a:rPr>
              <a:t> 변수로 이용</a:t>
            </a:r>
            <a:endParaRPr kumimoji="1"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5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929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1043607" y="1579079"/>
            <a:ext cx="7951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아직 많은 가능성을 열어 두고 있음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새로운 이론 </a:t>
            </a:r>
            <a:r>
              <a:rPr kumimoji="1" lang="en-US" altLang="ko-KR" dirty="0"/>
              <a:t>+ </a:t>
            </a:r>
            <a:r>
              <a:rPr kumimoji="1" lang="ko-KR" altLang="en-US" dirty="0"/>
              <a:t>기존 추천을 기반으로 시도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우리가 해결해야 할 문제는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희박성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즉 </a:t>
            </a:r>
            <a:r>
              <a:rPr kumimoji="1" lang="en-US" altLang="ko-KR" dirty="0"/>
              <a:t>‘</a:t>
            </a:r>
            <a:r>
              <a:rPr kumimoji="1" lang="en-US" altLang="ko-KR" dirty="0">
                <a:solidFill>
                  <a:srgbClr val="FF0000"/>
                </a:solidFill>
              </a:rPr>
              <a:t>Cold Start</a:t>
            </a:r>
            <a:r>
              <a:rPr kumimoji="1" lang="en-US" altLang="ko-KR" dirty="0"/>
              <a:t>’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수집한 데이터를 기반으로 </a:t>
            </a:r>
            <a:r>
              <a:rPr kumimoji="1" lang="en-US" altLang="ko-KR" dirty="0">
                <a:solidFill>
                  <a:srgbClr val="FF0000"/>
                </a:solidFill>
              </a:rPr>
              <a:t>only </a:t>
            </a:r>
            <a:r>
              <a:rPr kumimoji="1" lang="ko-KR" altLang="en-US" dirty="0">
                <a:solidFill>
                  <a:srgbClr val="FF0000"/>
                </a:solidFill>
              </a:rPr>
              <a:t>데이터 기반 </a:t>
            </a:r>
            <a:r>
              <a:rPr kumimoji="1" lang="ko-KR" altLang="en-US" dirty="0"/>
              <a:t>추천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지식 도메인 </a:t>
            </a:r>
            <a:r>
              <a:rPr kumimoji="1" lang="en-US" altLang="ko-KR" dirty="0">
                <a:solidFill>
                  <a:srgbClr val="FF0000"/>
                </a:solidFill>
              </a:rPr>
              <a:t>+ </a:t>
            </a:r>
            <a:r>
              <a:rPr kumimoji="1" lang="ko-KR" altLang="en-US" dirty="0">
                <a:solidFill>
                  <a:srgbClr val="FF0000"/>
                </a:solidFill>
              </a:rPr>
              <a:t>데이터 </a:t>
            </a:r>
            <a:r>
              <a:rPr kumimoji="1" lang="ko-KR" altLang="en-US" dirty="0"/>
              <a:t>기반 추천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88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334608" y="185328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dirty="0" err="1">
                <a:latin typeface="Gulim" panose="020B0600000101010101" pitchFamily="34" charset="-127"/>
                <a:ea typeface="Gulim" panose="020B0600000101010101" pitchFamily="34" charset="-127"/>
              </a:rPr>
              <a:t>MovieLens</a:t>
            </a:r>
            <a:r>
              <a:rPr kumimoji="1" lang="en-US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 Data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D3551-13A1-279A-82FB-21168C0B7100}"/>
              </a:ext>
            </a:extLst>
          </p:cNvPr>
          <p:cNvSpPr txBox="1"/>
          <p:nvPr/>
        </p:nvSpPr>
        <p:spPr>
          <a:xfrm>
            <a:off x="604157" y="1751238"/>
            <a:ext cx="90570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Grouplens</a:t>
            </a:r>
            <a:r>
              <a:rPr lang="ko-KR" altLang="en-US" dirty="0"/>
              <a:t>에서 제공하는 데이터셋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Full version</a:t>
            </a:r>
            <a:r>
              <a:rPr lang="ko-KR" altLang="en-US" dirty="0"/>
              <a:t>의 경우 </a:t>
            </a:r>
            <a:r>
              <a:rPr lang="en-US" altLang="ko-KR" dirty="0"/>
              <a:t>28</a:t>
            </a:r>
            <a:r>
              <a:rPr lang="ko-KR" altLang="en-US" dirty="0"/>
              <a:t>만명의 유저</a:t>
            </a:r>
            <a:r>
              <a:rPr lang="en-US" altLang="ko-KR" dirty="0"/>
              <a:t>, 2700</a:t>
            </a:r>
            <a:r>
              <a:rPr lang="ko-KR" altLang="en-US" dirty="0"/>
              <a:t>만 평점</a:t>
            </a:r>
            <a:r>
              <a:rPr lang="en-US" altLang="ko-KR" dirty="0"/>
              <a:t>, 110</a:t>
            </a:r>
            <a:r>
              <a:rPr lang="ko-KR" altLang="en-US" dirty="0"/>
              <a:t>만 태그</a:t>
            </a:r>
            <a:r>
              <a:rPr lang="en-US" altLang="ko-KR" dirty="0"/>
              <a:t>, 5.8</a:t>
            </a:r>
            <a:r>
              <a:rPr lang="ko-KR" altLang="en-US" dirty="0"/>
              <a:t>만의 영화 데이터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많은 연구 분석에서 해당 데이터를 추천 평가지표로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EDA</a:t>
            </a:r>
            <a:r>
              <a:rPr lang="ko-KR" altLang="en-US" dirty="0"/>
              <a:t>를 통해서 고전적인 </a:t>
            </a:r>
            <a:r>
              <a:rPr lang="ko-KR" altLang="en-US" dirty="0" err="1"/>
              <a:t>추천론</a:t>
            </a:r>
            <a:r>
              <a:rPr lang="ko-KR" altLang="en-US" dirty="0"/>
              <a:t> 방식과 도메인 지식 기반의 링크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64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929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1043607" y="1321904"/>
            <a:ext cx="7951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기존 추천 모델은 </a:t>
            </a:r>
            <a:r>
              <a:rPr kumimoji="1" lang="en-US" altLang="ko-KR" dirty="0">
                <a:latin typeface="+mn-ea"/>
              </a:rPr>
              <a:t>SVD / Model Based </a:t>
            </a: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- SVD</a:t>
            </a: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- NFC</a:t>
            </a: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- </a:t>
            </a:r>
            <a:r>
              <a:rPr kumimoji="1" lang="en-US" altLang="ko-KR" dirty="0" err="1">
                <a:latin typeface="+mn-ea"/>
              </a:rPr>
              <a:t>DeepFM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지식 도메인 기반은 네트워크 분석 및 이웃 기반 클러스터링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-  KNN</a:t>
            </a: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-  Link Prediction</a:t>
            </a:r>
          </a:p>
        </p:txBody>
      </p:sp>
    </p:spTree>
    <p:extLst>
      <p:ext uri="{BB962C8B-B14F-4D97-AF65-F5344CB8AC3E}">
        <p14:creationId xmlns:p14="http://schemas.microsoft.com/office/powerpoint/2010/main" val="214527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4245114" y="929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B23BD-3DFC-B5D4-9701-0A8994D859AC}"/>
              </a:ext>
            </a:extLst>
          </p:cNvPr>
          <p:cNvSpPr txBox="1"/>
          <p:nvPr/>
        </p:nvSpPr>
        <p:spPr>
          <a:xfrm>
            <a:off x="977347" y="1742365"/>
            <a:ext cx="7951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추천 평가 지표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1. </a:t>
            </a:r>
            <a:r>
              <a:rPr kumimoji="1" lang="ko-KR" altLang="en-US" dirty="0">
                <a:latin typeface="+mn-ea"/>
              </a:rPr>
              <a:t>사용자 연구 평가</a:t>
            </a:r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    - </a:t>
            </a:r>
            <a:r>
              <a:rPr kumimoji="1" lang="ko-KR" altLang="en-US" dirty="0">
                <a:latin typeface="+mn-ea"/>
              </a:rPr>
              <a:t>실제 사용자들에게 추천시스템 평가 피드백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2. </a:t>
            </a:r>
            <a:r>
              <a:rPr kumimoji="1" lang="ko-KR" altLang="en-US" dirty="0">
                <a:latin typeface="+mn-ea"/>
              </a:rPr>
              <a:t>오프라인 평가</a:t>
            </a:r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       - </a:t>
            </a:r>
            <a:r>
              <a:rPr kumimoji="1" lang="en-US" altLang="ko-KR" dirty="0" err="1">
                <a:latin typeface="+mn-ea"/>
              </a:rPr>
              <a:t>movielens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데이터를 기반으로 오프라인 평가</a:t>
            </a:r>
            <a:endParaRPr kumimoji="1" lang="en-US" altLang="ko-KR" dirty="0">
              <a:latin typeface="+mn-ea"/>
            </a:endParaRPr>
          </a:p>
          <a:p>
            <a:endParaRPr kumimoji="1"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7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58997" y="4355930"/>
            <a:ext cx="3749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End.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2788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13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339087" y="1324154"/>
            <a:ext cx="1388852" cy="13888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81765" y="1566832"/>
            <a:ext cx="903496" cy="9034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33513" y="2990191"/>
            <a:ext cx="0" cy="11386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818" y="1967266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02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2809772" y="185328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프로젝트 목표 및 가치</a:t>
            </a:r>
            <a:r>
              <a:rPr kumimoji="1" lang="en-US" altLang="ko-Kore-KR" sz="32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1C936-6D49-641A-9B35-E2C5C3E59D83}"/>
              </a:ext>
            </a:extLst>
          </p:cNvPr>
          <p:cNvSpPr txBox="1"/>
          <p:nvPr/>
        </p:nvSpPr>
        <p:spPr>
          <a:xfrm>
            <a:off x="486184" y="1847684"/>
            <a:ext cx="9070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협업필터링에서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나타나는 콜드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스타터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,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희박성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문제 극복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  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Item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위주의 추천에서 사용자 정보를 기반한 추천 방식 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2.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실시간 추천 시스템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  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실시간으로 유저가 원하는 다른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item 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추천이 가능</a:t>
            </a:r>
            <a:b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</a:b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3.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도메인 지식이 사용 가능한지 시도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  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-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질적데이터의 편입은 압도적으로 적은 양의 데이터로 효과적인 가치를 창출</a:t>
            </a:r>
            <a:endParaRPr kumimoji="1" lang="ko-Kore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88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818" y="1967266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03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536586" y="185328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프로젝트 목표</a:t>
            </a:r>
            <a:r>
              <a:rPr kumimoji="1" lang="en-US" altLang="ko-Kore-KR" sz="32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1C936-6D49-641A-9B35-E2C5C3E59D83}"/>
              </a:ext>
            </a:extLst>
          </p:cNvPr>
          <p:cNvSpPr txBox="1"/>
          <p:nvPr/>
        </p:nvSpPr>
        <p:spPr>
          <a:xfrm>
            <a:off x="1672292" y="2344810"/>
            <a:ext cx="6647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MBTI </a:t>
            </a:r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및 도메인 지식을 기반으로 각 성향들의</a:t>
            </a:r>
            <a:endParaRPr kumimoji="1" lang="en-US" altLang="ko-KR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algn="ctr"/>
            <a:r>
              <a:rPr kumimoji="1" lang="ko-KR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개인화 추천 시스템</a:t>
            </a:r>
            <a:endParaRPr kumimoji="1" lang="en-US" altLang="ko-KR" sz="2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09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24655" y="1630495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GulimChe" panose="020B0609000101010101" pitchFamily="49" charset="-127"/>
              <a:ea typeface="GulimChe" panose="020B0609000101010101" pitchFamily="49" charset="-127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65611" y="27766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04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2926163" y="9299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>
                <a:latin typeface="GulimChe" panose="020B0609000101010101" pitchFamily="49" charset="-127"/>
                <a:ea typeface="GulimChe" panose="020B0609000101010101" pitchFamily="49" charset="-127"/>
              </a:rPr>
              <a:t>최종 파이프라인 예상</a:t>
            </a:r>
            <a:endParaRPr kumimoji="1" lang="ko-Kore-KR" altLang="en-US" sz="32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4232792" y="1874264"/>
            <a:ext cx="1551254" cy="826965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9407" y="2768518"/>
              <a:ext cx="1454244" cy="816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사용자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pPr algn="ctr"/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입력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4189849" y="5316951"/>
            <a:ext cx="1698464" cy="731154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158115" y="2854289"/>
              <a:ext cx="1328201" cy="527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추천 시스템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FD1770-E139-5152-0266-5BF5C859141F}"/>
              </a:ext>
            </a:extLst>
          </p:cNvPr>
          <p:cNvGrpSpPr/>
          <p:nvPr/>
        </p:nvGrpSpPr>
        <p:grpSpPr>
          <a:xfrm>
            <a:off x="4232792" y="4118229"/>
            <a:ext cx="1551254" cy="1044291"/>
            <a:chOff x="1061105" y="2594168"/>
            <a:chExt cx="1551254" cy="10442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B8958A-AA13-7EBA-7BB7-C79C0AE06A0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2C9BD3-CF91-4654-D58A-3933E02B8308}"/>
                </a:ext>
              </a:extLst>
            </p:cNvPr>
            <p:cNvSpPr txBox="1"/>
            <p:nvPr/>
          </p:nvSpPr>
          <p:spPr>
            <a:xfrm>
              <a:off x="1238461" y="2793147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모델에서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en-US" altLang="ko-Kore-KR" dirty="0">
                  <a:latin typeface="GulimChe" panose="020B0609000101010101" pitchFamily="49" charset="-127"/>
                  <a:ea typeface="GulimChe" panose="020B0609000101010101" pitchFamily="49" charset="-127"/>
                </a:rPr>
                <a:t>MBTI 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2F68787-BCE1-C9E5-3ED7-918A433DE868}"/>
              </a:ext>
            </a:extLst>
          </p:cNvPr>
          <p:cNvGrpSpPr/>
          <p:nvPr/>
        </p:nvGrpSpPr>
        <p:grpSpPr>
          <a:xfrm>
            <a:off x="4399945" y="1063844"/>
            <a:ext cx="1184828" cy="610530"/>
            <a:chOff x="1061105" y="2594168"/>
            <a:chExt cx="1551254" cy="104429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629264-10C3-F227-9D65-D29BCCAFEFBD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F3230A-3DB5-CA12-54E6-967A3D2B3CCB}"/>
                </a:ext>
              </a:extLst>
            </p:cNvPr>
            <p:cNvSpPr txBox="1"/>
            <p:nvPr/>
          </p:nvSpPr>
          <p:spPr>
            <a:xfrm>
              <a:off x="1558556" y="2800449"/>
              <a:ext cx="683827" cy="63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웹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4992359" y="1674374"/>
            <a:ext cx="16060" cy="199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5DF10E-8BF9-8E57-2F11-23C0E4E22088}"/>
              </a:ext>
            </a:extLst>
          </p:cNvPr>
          <p:cNvGrpSpPr/>
          <p:nvPr/>
        </p:nvGrpSpPr>
        <p:grpSpPr>
          <a:xfrm>
            <a:off x="4232792" y="2919507"/>
            <a:ext cx="1551254" cy="1044291"/>
            <a:chOff x="492303" y="3198732"/>
            <a:chExt cx="1551254" cy="10442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404CAC2-2952-43C9-7853-ADE6799291EB}"/>
                </a:ext>
              </a:extLst>
            </p:cNvPr>
            <p:cNvGrpSpPr/>
            <p:nvPr/>
          </p:nvGrpSpPr>
          <p:grpSpPr>
            <a:xfrm>
              <a:off x="492303" y="3198732"/>
              <a:ext cx="1551254" cy="1044291"/>
              <a:chOff x="1061105" y="2594168"/>
              <a:chExt cx="1551254" cy="104429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3C41FB0-8D0F-38DC-55BD-EC322FED63EC}"/>
                  </a:ext>
                </a:extLst>
              </p:cNvPr>
              <p:cNvSpPr/>
              <p:nvPr/>
            </p:nvSpPr>
            <p:spPr>
              <a:xfrm>
                <a:off x="1061105" y="2594168"/>
                <a:ext cx="1551254" cy="104429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583334-8D14-0920-BF6B-0E25F413AF4C}"/>
                  </a:ext>
                </a:extLst>
              </p:cNvPr>
              <p:cNvSpPr txBox="1"/>
              <p:nvPr/>
            </p:nvSpPr>
            <p:spPr>
              <a:xfrm>
                <a:off x="1158115" y="293164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F53BC1-E711-3595-3C53-EF9268702144}"/>
                </a:ext>
              </a:extLst>
            </p:cNvPr>
            <p:cNvSpPr txBox="1"/>
            <p:nvPr/>
          </p:nvSpPr>
          <p:spPr>
            <a:xfrm>
              <a:off x="718145" y="3418631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챗봇에서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83EA27-F42A-8E8C-676D-1F6268826D93}"/>
              </a:ext>
            </a:extLst>
          </p:cNvPr>
          <p:cNvCxnSpPr>
            <a:cxnSpLocks/>
          </p:cNvCxnSpPr>
          <p:nvPr/>
        </p:nvCxnSpPr>
        <p:spPr>
          <a:xfrm>
            <a:off x="5000389" y="2729622"/>
            <a:ext cx="16060" cy="199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454B7DD-E44A-0B67-95C7-79604B915D8C}"/>
              </a:ext>
            </a:extLst>
          </p:cNvPr>
          <p:cNvCxnSpPr>
            <a:cxnSpLocks/>
          </p:cNvCxnSpPr>
          <p:nvPr/>
        </p:nvCxnSpPr>
        <p:spPr>
          <a:xfrm>
            <a:off x="5000389" y="3944881"/>
            <a:ext cx="16060" cy="199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DD1379-AD59-5B29-B5B0-83E57D217786}"/>
              </a:ext>
            </a:extLst>
          </p:cNvPr>
          <p:cNvCxnSpPr>
            <a:cxnSpLocks/>
          </p:cNvCxnSpPr>
          <p:nvPr/>
        </p:nvCxnSpPr>
        <p:spPr>
          <a:xfrm>
            <a:off x="5016449" y="5161609"/>
            <a:ext cx="16060" cy="199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CCBEA6D0-4D61-48A3-84CA-B0A2EB95F7CA}"/>
              </a:ext>
            </a:extLst>
          </p:cNvPr>
          <p:cNvCxnSpPr>
            <a:stCxn id="13" idx="3"/>
            <a:endCxn id="22" idx="3"/>
          </p:cNvCxnSpPr>
          <p:nvPr/>
        </p:nvCxnSpPr>
        <p:spPr>
          <a:xfrm flipH="1" flipV="1">
            <a:off x="5584773" y="1369109"/>
            <a:ext cx="303540" cy="4313419"/>
          </a:xfrm>
          <a:prstGeom prst="bentConnector3">
            <a:avLst>
              <a:gd name="adj1" fmla="val -7531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E0559D-F517-4794-AF29-621906089CF5}"/>
              </a:ext>
            </a:extLst>
          </p:cNvPr>
          <p:cNvSpPr/>
          <p:nvPr/>
        </p:nvSpPr>
        <p:spPr>
          <a:xfrm>
            <a:off x="3545334" y="960910"/>
            <a:ext cx="2894049" cy="18653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77CA08-8AA3-AB49-EEE0-D762DA056FA4}"/>
              </a:ext>
            </a:extLst>
          </p:cNvPr>
          <p:cNvSpPr/>
          <p:nvPr/>
        </p:nvSpPr>
        <p:spPr>
          <a:xfrm>
            <a:off x="3545333" y="2888479"/>
            <a:ext cx="2894049" cy="32992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BBB23-176A-E406-A376-BEA6F277D2B7}"/>
              </a:ext>
            </a:extLst>
          </p:cNvPr>
          <p:cNvSpPr txBox="1"/>
          <p:nvPr/>
        </p:nvSpPr>
        <p:spPr>
          <a:xfrm>
            <a:off x="6771105" y="17089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GulimChe" panose="020B0609000101010101" pitchFamily="49" charset="-127"/>
                <a:ea typeface="GulimChe" panose="020B0609000101010101" pitchFamily="49" charset="-127"/>
              </a:rPr>
              <a:t>Front-Back</a:t>
            </a:r>
            <a:endParaRPr kumimoji="1" lang="ko-Kore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C2B568-66A6-8943-E2F6-852F42569D32}"/>
              </a:ext>
            </a:extLst>
          </p:cNvPr>
          <p:cNvSpPr txBox="1"/>
          <p:nvPr/>
        </p:nvSpPr>
        <p:spPr>
          <a:xfrm>
            <a:off x="7136027" y="413254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GulimChe" panose="020B0609000101010101" pitchFamily="49" charset="-127"/>
                <a:ea typeface="GulimChe" panose="020B0609000101010101" pitchFamily="49" charset="-127"/>
              </a:rPr>
              <a:t>Model</a:t>
            </a:r>
            <a:endParaRPr kumimoji="1" lang="ko-Kore-KR" alt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21556" y="16359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04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561433" y="185328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작업 프로세스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809522" y="18652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856983" y="18652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4953000" y="11690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296007" y="2793147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pPr algn="ctr"/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4953001" y="27118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513564" y="29316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GulimChe" panose="020B0609000101010101" pitchFamily="49" charset="-127"/>
                  <a:ea typeface="GulimChe" panose="020B0609000101010101" pitchFamily="49" charset="-127"/>
                </a:rPr>
                <a:t>MBTI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FD1770-E139-5152-0266-5BF5C859141F}"/>
              </a:ext>
            </a:extLst>
          </p:cNvPr>
          <p:cNvGrpSpPr/>
          <p:nvPr/>
        </p:nvGrpSpPr>
        <p:grpSpPr>
          <a:xfrm>
            <a:off x="820334" y="4520695"/>
            <a:ext cx="1551254" cy="1044291"/>
            <a:chOff x="1061105" y="2594168"/>
            <a:chExt cx="1551254" cy="10442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B8958A-AA13-7EBA-7BB7-C79C0AE06A0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2C9BD3-CF91-4654-D58A-3933E02B8308}"/>
                </a:ext>
              </a:extLst>
            </p:cNvPr>
            <p:cNvSpPr txBox="1"/>
            <p:nvPr/>
          </p:nvSpPr>
          <p:spPr>
            <a:xfrm>
              <a:off x="1282734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GulimChe" panose="020B0609000101010101" pitchFamily="49" charset="-127"/>
                  <a:ea typeface="GulimChe" panose="020B0609000101010101" pitchFamily="49" charset="-127"/>
                </a:rPr>
                <a:t>DB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2F68787-BCE1-C9E5-3ED7-918A433DE868}"/>
              </a:ext>
            </a:extLst>
          </p:cNvPr>
          <p:cNvGrpSpPr/>
          <p:nvPr/>
        </p:nvGrpSpPr>
        <p:grpSpPr>
          <a:xfrm>
            <a:off x="3219737" y="4520696"/>
            <a:ext cx="1551254" cy="1044291"/>
            <a:chOff x="1061105" y="2594168"/>
            <a:chExt cx="1551254" cy="104429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629264-10C3-F227-9D65-D29BCCAFEFBD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F3230A-3DB5-CA12-54E6-967A3D2B3CCB}"/>
                </a:ext>
              </a:extLst>
            </p:cNvPr>
            <p:cNvSpPr txBox="1"/>
            <p:nvPr/>
          </p:nvSpPr>
          <p:spPr>
            <a:xfrm>
              <a:off x="1628983" y="29527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웹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E529FB-78F2-5784-56BF-4FEE5D06506E}"/>
              </a:ext>
            </a:extLst>
          </p:cNvPr>
          <p:cNvGrpSpPr/>
          <p:nvPr/>
        </p:nvGrpSpPr>
        <p:grpSpPr>
          <a:xfrm>
            <a:off x="5552671" y="4520695"/>
            <a:ext cx="1551254" cy="1044291"/>
            <a:chOff x="1061105" y="2594168"/>
            <a:chExt cx="1551254" cy="10442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CE5A56-6A20-FC91-C11D-F70B4CCD928D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4A52AC-5496-B8E9-1703-FC6E4BB2BBD1}"/>
                </a:ext>
              </a:extLst>
            </p:cNvPr>
            <p:cNvSpPr txBox="1"/>
            <p:nvPr/>
          </p:nvSpPr>
          <p:spPr>
            <a:xfrm>
              <a:off x="1513567" y="29316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배포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60776" y="23874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408237" y="17056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408237" y="23874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4E074AA-C84B-182E-9841-922BE7A3B361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371588" y="5042841"/>
            <a:ext cx="84814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3A6F2A-DC0A-24C1-87AA-E3E5DDA9883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4770991" y="5042841"/>
            <a:ext cx="78168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333190" y="19002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504254" y="16912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504255" y="24223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7573" y="22455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05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584608" y="160092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데이터 수집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915539" y="24748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963000" y="24748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5059017" y="17786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513566" y="29345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5059018" y="33214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328406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66793" y="29970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14254" y="23152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514254" y="29970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439207" y="25098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610271" y="23008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610272" y="30319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CD9F-075A-00AC-C1A9-65913F42CDFD}"/>
              </a:ext>
            </a:extLst>
          </p:cNvPr>
          <p:cNvSpPr/>
          <p:nvPr/>
        </p:nvSpPr>
        <p:spPr>
          <a:xfrm>
            <a:off x="719581" y="2300801"/>
            <a:ext cx="1914513" cy="135809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381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06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2423301" y="185328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Gulim" panose="020B0600000101010101" pitchFamily="34" charset="-127"/>
                <a:ea typeface="Gulim" panose="020B0600000101010101" pitchFamily="34" charset="-127"/>
              </a:rPr>
              <a:t>크롤링</a:t>
            </a:r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 및 </a:t>
            </a:r>
            <a:r>
              <a:rPr kumimoji="1" lang="en-US" altLang="ko-KR" sz="3200" dirty="0">
                <a:latin typeface="Gulim" panose="020B0600000101010101" pitchFamily="34" charset="-127"/>
                <a:ea typeface="Gulim" panose="020B0600000101010101" pitchFamily="34" charset="-127"/>
              </a:rPr>
              <a:t>API </a:t>
            </a:r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데이터 수집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F537A-02D4-51E1-31CC-706C8205CA5C}"/>
              </a:ext>
            </a:extLst>
          </p:cNvPr>
          <p:cNvSpPr txBox="1"/>
          <p:nvPr/>
        </p:nvSpPr>
        <p:spPr>
          <a:xfrm>
            <a:off x="1590259" y="1391478"/>
            <a:ext cx="75934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MBTI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별 특징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크롤링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    1. 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네이버 블로그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   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2.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티스토리 블로그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2. </a:t>
            </a:r>
            <a:r>
              <a:rPr kumimoji="1" lang="en-US" altLang="ko-KR" dirty="0" err="1">
                <a:latin typeface="GulimChe" panose="020B0609000101010101" pitchFamily="49" charset="-127"/>
                <a:ea typeface="GulimChe" panose="020B0609000101010101" pitchFamily="49" charset="-127"/>
              </a:rPr>
              <a:t>RapidAPI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를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통한 한국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넷플릭스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정보 가져오기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한국 </a:t>
            </a:r>
            <a:r>
              <a:rPr kumimoji="1" lang="ko-KR" altLang="en-US" dirty="0" err="1">
                <a:latin typeface="GulimChe" panose="020B0609000101010101" pitchFamily="49" charset="-127"/>
                <a:ea typeface="GulimChe" panose="020B0609000101010101" pitchFamily="49" charset="-127"/>
              </a:rPr>
              <a:t>넷플릭스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정보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IMDB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 리뷰 정보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영문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</a:p>
          <a:p>
            <a:pPr marL="800100" lvl="1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800100" lvl="1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네이버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/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티스토리 영화 리뷰 정보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한국어</a:t>
            </a: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</a:p>
          <a:p>
            <a:pPr lvl="1"/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07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082937" y="185328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모델을 위한 데이터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F537A-02D4-51E1-31CC-706C8205CA5C}"/>
              </a:ext>
            </a:extLst>
          </p:cNvPr>
          <p:cNvSpPr txBox="1"/>
          <p:nvPr/>
        </p:nvSpPr>
        <p:spPr>
          <a:xfrm>
            <a:off x="1412289" y="1606269"/>
            <a:ext cx="7593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2"/>
              </a:rPr>
              <a:t>주제별 텍스트 일상 대화 데이터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3"/>
              </a:rPr>
              <a:t>웹데이터 기반 한국어 말뭉치 데이터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4"/>
              </a:rPr>
              <a:t>온라인 구어체 말뭉치 데이터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  <a:hlinkClick r:id="rId5"/>
              </a:rPr>
              <a:t>감성 대화 말뭉치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rPr>
              <a:t>MBTI </a:t>
            </a:r>
            <a:r>
              <a:rPr kumimoji="1"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데이터 셋</a:t>
            </a: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4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7573" y="2245561"/>
            <a:ext cx="213598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F58C-E261-9D81-D629-950D5E7EE09C}"/>
              </a:ext>
            </a:extLst>
          </p:cNvPr>
          <p:cNvSpPr/>
          <p:nvPr/>
        </p:nvSpPr>
        <p:spPr>
          <a:xfrm>
            <a:off x="252787" y="277661"/>
            <a:ext cx="466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08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9AE00-4DF6-8580-6307-53ED6B15DF9E}"/>
              </a:ext>
            </a:extLst>
          </p:cNvPr>
          <p:cNvSpPr txBox="1"/>
          <p:nvPr/>
        </p:nvSpPr>
        <p:spPr>
          <a:xfrm>
            <a:off x="3787132" y="185328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토픽 모델링</a:t>
            </a:r>
            <a:endParaRPr kumimoji="1" lang="ko-Kore-KR" alt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A24523-1FAB-6C9D-2E4B-5894825000F2}"/>
              </a:ext>
            </a:extLst>
          </p:cNvPr>
          <p:cNvGrpSpPr/>
          <p:nvPr/>
        </p:nvGrpSpPr>
        <p:grpSpPr>
          <a:xfrm>
            <a:off x="915539" y="2474898"/>
            <a:ext cx="1551254" cy="1044291"/>
            <a:chOff x="1061105" y="2594168"/>
            <a:chExt cx="1551254" cy="10442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BB129-9CCA-5E46-3058-BB53057EFCD6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B86CF-9F61-C6B8-2BF6-2AF2C74315DB}"/>
                </a:ext>
              </a:extLst>
            </p:cNvPr>
            <p:cNvSpPr txBox="1"/>
            <p:nvPr/>
          </p:nvSpPr>
          <p:spPr>
            <a:xfrm>
              <a:off x="1095541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수집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04CAC2-2952-43C9-7853-ADE6799291EB}"/>
              </a:ext>
            </a:extLst>
          </p:cNvPr>
          <p:cNvGrpSpPr/>
          <p:nvPr/>
        </p:nvGrpSpPr>
        <p:grpSpPr>
          <a:xfrm>
            <a:off x="2963000" y="2474898"/>
            <a:ext cx="1551254" cy="1044291"/>
            <a:chOff x="1061105" y="2594168"/>
            <a:chExt cx="1551254" cy="1044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41FB0-8D0F-38DC-55BD-EC322FED63EC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83334-8D14-0920-BF6B-0E25F413AF4C}"/>
                </a:ext>
              </a:extLst>
            </p:cNvPr>
            <p:cNvSpPr txBox="1"/>
            <p:nvPr/>
          </p:nvSpPr>
          <p:spPr>
            <a:xfrm>
              <a:off x="1158115" y="293164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토픽</a:t>
              </a:r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모델링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339E34-DF14-3E85-779C-EBA6AE9E5494}"/>
              </a:ext>
            </a:extLst>
          </p:cNvPr>
          <p:cNvGrpSpPr/>
          <p:nvPr/>
        </p:nvGrpSpPr>
        <p:grpSpPr>
          <a:xfrm>
            <a:off x="5059017" y="1778655"/>
            <a:ext cx="1551254" cy="1044291"/>
            <a:chOff x="1061105" y="2594168"/>
            <a:chExt cx="1551254" cy="1044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6AFD35-DF21-619A-E0A9-C973162F0A19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77FD3-C4C9-213D-2274-9843171C60FE}"/>
                </a:ext>
              </a:extLst>
            </p:cNvPr>
            <p:cNvSpPr txBox="1"/>
            <p:nvPr/>
          </p:nvSpPr>
          <p:spPr>
            <a:xfrm>
              <a:off x="1513566" y="29345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GulimChe" panose="020B0609000101010101" pitchFamily="49" charset="-127"/>
                  <a:ea typeface="GulimChe" panose="020B0609000101010101" pitchFamily="49" charset="-127"/>
                </a:rPr>
                <a:t>챗봇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A2061F-EB69-FA90-8192-BCA401AE5377}"/>
              </a:ext>
            </a:extLst>
          </p:cNvPr>
          <p:cNvGrpSpPr/>
          <p:nvPr/>
        </p:nvGrpSpPr>
        <p:grpSpPr>
          <a:xfrm>
            <a:off x="5059018" y="3321420"/>
            <a:ext cx="1551254" cy="1044291"/>
            <a:chOff x="1061105" y="2594168"/>
            <a:chExt cx="1551254" cy="10442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5C5AC6-6C1E-DC2B-4EE0-95DFA9C47A5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B7EB6-3608-1A9A-9E3F-0FBD04ABDEA1}"/>
                </a:ext>
              </a:extLst>
            </p:cNvPr>
            <p:cNvSpPr txBox="1"/>
            <p:nvPr/>
          </p:nvSpPr>
          <p:spPr>
            <a:xfrm>
              <a:off x="1328406" y="29316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감성분석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35442-3C56-2644-2E8B-602F4068ED8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66793" y="2997044"/>
            <a:ext cx="4962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FF2905-5618-BB7C-67C3-B55F952F3AC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14254" y="2315239"/>
            <a:ext cx="571309" cy="681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3D3863-37D6-F250-545F-360E0F5CBF7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514254" y="2997043"/>
            <a:ext cx="544764" cy="846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2B6401-5D3C-F1FA-3164-755D993F9951}"/>
              </a:ext>
            </a:extLst>
          </p:cNvPr>
          <p:cNvGrpSpPr/>
          <p:nvPr/>
        </p:nvGrpSpPr>
        <p:grpSpPr>
          <a:xfrm>
            <a:off x="7439207" y="2509809"/>
            <a:ext cx="1551254" cy="1044291"/>
            <a:chOff x="1061105" y="2594168"/>
            <a:chExt cx="1551254" cy="10442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A65DB5-8DDB-98C0-C4C7-E73BF71F49F0}"/>
                </a:ext>
              </a:extLst>
            </p:cNvPr>
            <p:cNvSpPr/>
            <p:nvPr/>
          </p:nvSpPr>
          <p:spPr>
            <a:xfrm>
              <a:off x="1061105" y="2594168"/>
              <a:ext cx="1551254" cy="1044291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4B0A3A-CA01-3FD9-5BF1-A0801008394F}"/>
                </a:ext>
              </a:extLst>
            </p:cNvPr>
            <p:cNvSpPr txBox="1"/>
            <p:nvPr/>
          </p:nvSpPr>
          <p:spPr>
            <a:xfrm>
              <a:off x="1158114" y="2793147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데이터 정리</a:t>
              </a:r>
              <a:endParaRPr kumimoji="1" lang="en-US" altLang="ko-KR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  <a:p>
              <a:r>
                <a:rPr kumimoji="1" lang="ko-KR" altLang="en-US" dirty="0">
                  <a:latin typeface="GulimChe" panose="020B0609000101010101" pitchFamily="49" charset="-127"/>
                  <a:ea typeface="GulimChe" panose="020B0609000101010101" pitchFamily="49" charset="-127"/>
                </a:rPr>
                <a:t> 모델 완성</a:t>
              </a:r>
              <a:endParaRPr kumimoji="1" lang="ko-Kore-KR" altLang="en-US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8813F-1082-A743-7E5C-A7A6363ACAF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6610271" y="2300801"/>
            <a:ext cx="828936" cy="731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11FF22E-608F-66AD-9CB3-9EDB37E4D43E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6610272" y="3031955"/>
            <a:ext cx="828935" cy="81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CD9F-075A-00AC-C1A9-65913F42CDFD}"/>
              </a:ext>
            </a:extLst>
          </p:cNvPr>
          <p:cNvSpPr/>
          <p:nvPr/>
        </p:nvSpPr>
        <p:spPr>
          <a:xfrm>
            <a:off x="2758759" y="2320749"/>
            <a:ext cx="1914513" cy="135809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390025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2628</TotalTime>
  <Words>624</Words>
  <Application>Microsoft Office PowerPoint</Application>
  <PresentationFormat>A4 용지(210x297mm)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Medium</vt:lpstr>
      <vt:lpstr>Noto Sans CJK KR Thin</vt:lpstr>
      <vt:lpstr>Gulim</vt:lpstr>
      <vt:lpstr>GulimChe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지성 김</cp:lastModifiedBy>
  <cp:revision>409</cp:revision>
  <dcterms:created xsi:type="dcterms:W3CDTF">2017-09-07T10:48:07Z</dcterms:created>
  <dcterms:modified xsi:type="dcterms:W3CDTF">2023-06-26T15:16:27Z</dcterms:modified>
</cp:coreProperties>
</file>