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06" r:id="rId3"/>
    <p:sldId id="349" r:id="rId4"/>
    <p:sldId id="346" r:id="rId5"/>
    <p:sldId id="347" r:id="rId6"/>
    <p:sldId id="348" r:id="rId7"/>
    <p:sldId id="350" r:id="rId8"/>
    <p:sldId id="351" r:id="rId9"/>
    <p:sldId id="352" r:id="rId10"/>
    <p:sldId id="353" r:id="rId11"/>
    <p:sldId id="354" r:id="rId12"/>
    <p:sldId id="355" r:id="rId13"/>
    <p:sldId id="304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3EC"/>
    <a:srgbClr val="B2D9EA"/>
    <a:srgbClr val="6546BE"/>
    <a:srgbClr val="A24ABA"/>
    <a:srgbClr val="FFBDBD"/>
    <a:srgbClr val="FFA7A7"/>
    <a:srgbClr val="AD77D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hubdata/data/view.do?currMenu=116&amp;topMenu=100&amp;aihubDataSe=ty&amp;dataSetSn=624" TargetMode="External"/><Relationship Id="rId2" Type="http://schemas.openxmlformats.org/officeDocument/2006/relationships/hyperlink" Target="https://aihub.or.kr/aihubdata/data/view.do?currMenu=116&amp;topMenu=100&amp;aihubDataSe=ty&amp;dataSetSn=54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ihub.or.kr/aihubdata/data/view.do?currMenu=116&amp;topMenu=100&amp;aihubDataSe=ty&amp;dataSetSn=86" TargetMode="External"/><Relationship Id="rId4" Type="http://schemas.openxmlformats.org/officeDocument/2006/relationships/hyperlink" Target="https://aihub.or.kr/aihubdata/data/view.do?currMenu=116&amp;topMenu=100&amp;aihubDataSe=ty&amp;dataSetSn=62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54705" y="4406063"/>
            <a:ext cx="55576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itchFamily="34" charset="-127"/>
                <a:ea typeface="Noto Sans CJK KR Medium" pitchFamily="34" charset="-127"/>
              </a:rPr>
              <a:t>성향기반 추천 시스템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7978" y="277661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01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339087" y="1324154"/>
            <a:ext cx="1388852" cy="13888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81765" y="1566832"/>
            <a:ext cx="903496" cy="9034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033513" y="2990191"/>
            <a:ext cx="0" cy="11386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7573" y="2245561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10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4245114" y="1853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모델링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915539" y="2474898"/>
            <a:ext cx="1551254" cy="1044291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5541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수집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04CAC2-2952-43C9-7853-ADE6799291EB}"/>
              </a:ext>
            </a:extLst>
          </p:cNvPr>
          <p:cNvGrpSpPr/>
          <p:nvPr/>
        </p:nvGrpSpPr>
        <p:grpSpPr>
          <a:xfrm>
            <a:off x="2963000" y="2474898"/>
            <a:ext cx="1551254" cy="1044291"/>
            <a:chOff x="1061105" y="2594168"/>
            <a:chExt cx="1551254" cy="1044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41FB0-8D0F-38DC-55BD-EC322FED63E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83334-8D14-0920-BF6B-0E25F413AF4C}"/>
                </a:ext>
              </a:extLst>
            </p:cNvPr>
            <p:cNvSpPr txBox="1"/>
            <p:nvPr/>
          </p:nvSpPr>
          <p:spPr>
            <a:xfrm>
              <a:off x="1158115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토픽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5059017" y="1778655"/>
            <a:ext cx="1551254" cy="1044291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513566" y="29345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A2061F-EB69-FA90-8192-BCA401AE5377}"/>
              </a:ext>
            </a:extLst>
          </p:cNvPr>
          <p:cNvGrpSpPr/>
          <p:nvPr/>
        </p:nvGrpSpPr>
        <p:grpSpPr>
          <a:xfrm>
            <a:off x="5059018" y="3321420"/>
            <a:ext cx="1551254" cy="1044291"/>
            <a:chOff x="1061105" y="2594168"/>
            <a:chExt cx="1551254" cy="10442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C5AC6-6C1E-DC2B-4EE0-95DFA9C47A5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B7EB6-3608-1A9A-9E3F-0FBD04ABDEA1}"/>
                </a:ext>
              </a:extLst>
            </p:cNvPr>
            <p:cNvSpPr txBox="1"/>
            <p:nvPr/>
          </p:nvSpPr>
          <p:spPr>
            <a:xfrm>
              <a:off x="1328406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35442-3C56-2644-2E8B-602F4068ED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66793" y="2997044"/>
            <a:ext cx="4962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FF2905-5618-BB7C-67C3-B55F952F3A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14254" y="2315239"/>
            <a:ext cx="571309" cy="681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3D3863-37D6-F250-545F-360E0F5CBF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514254" y="2997043"/>
            <a:ext cx="544764" cy="846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2B6401-5D3C-F1FA-3164-755D993F9951}"/>
              </a:ext>
            </a:extLst>
          </p:cNvPr>
          <p:cNvGrpSpPr/>
          <p:nvPr/>
        </p:nvGrpSpPr>
        <p:grpSpPr>
          <a:xfrm>
            <a:off x="7439207" y="2509809"/>
            <a:ext cx="1551254" cy="1044291"/>
            <a:chOff x="1061105" y="2594168"/>
            <a:chExt cx="1551254" cy="10442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A65DB5-8DDB-98C0-C4C7-E73BF71F49F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4B0A3A-CA01-3FD9-5BF1-A0801008394F}"/>
                </a:ext>
              </a:extLst>
            </p:cNvPr>
            <p:cNvSpPr txBox="1"/>
            <p:nvPr/>
          </p:nvSpPr>
          <p:spPr>
            <a:xfrm>
              <a:off x="1158114" y="2793147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 정리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 완성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6610271" y="2300801"/>
            <a:ext cx="828936" cy="731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1FF22E-608F-66AD-9CB3-9EDB37E4D43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6610272" y="3031955"/>
            <a:ext cx="828935" cy="81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CD9F-075A-00AC-C1A9-65913F42CDFD}"/>
              </a:ext>
            </a:extLst>
          </p:cNvPr>
          <p:cNvSpPr/>
          <p:nvPr/>
        </p:nvSpPr>
        <p:spPr>
          <a:xfrm>
            <a:off x="4890661" y="1615323"/>
            <a:ext cx="1914513" cy="29467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994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11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4245114" y="929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모델링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23BD-3DFC-B5D4-9701-0A8994D859AC}"/>
              </a:ext>
            </a:extLst>
          </p:cNvPr>
          <p:cNvSpPr txBox="1"/>
          <p:nvPr/>
        </p:nvSpPr>
        <p:spPr>
          <a:xfrm>
            <a:off x="1043607" y="1321904"/>
            <a:ext cx="79513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 err="1"/>
              <a:t>챗봇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BERT</a:t>
            </a:r>
            <a:r>
              <a:rPr kumimoji="1" lang="ko-KR" altLang="en-US" dirty="0"/>
              <a:t> 기반 모델을 통해서 기본 학습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사용자와 소통 하기보다는 텍스트를 입력 받는 </a:t>
            </a:r>
            <a:r>
              <a:rPr kumimoji="1" lang="ko-KR" altLang="en-US" dirty="0" err="1"/>
              <a:t>챗봇의</a:t>
            </a:r>
            <a:r>
              <a:rPr kumimoji="1" lang="ko-KR" altLang="en-US" dirty="0"/>
              <a:t> 느낌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감성분석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사용자가 입력한 텍스트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작품의 전반적인 분위기를 모델링을 통해 도출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이는 </a:t>
            </a:r>
            <a:r>
              <a:rPr kumimoji="1" lang="ko-KR" altLang="en-US" dirty="0" err="1"/>
              <a:t>추천때</a:t>
            </a:r>
            <a:r>
              <a:rPr kumimoji="1" lang="ko-KR" altLang="en-US" dirty="0"/>
              <a:t> 사용 할 중요한 </a:t>
            </a:r>
            <a:r>
              <a:rPr kumimoji="1" lang="ko-KR" altLang="en-US" dirty="0" err="1"/>
              <a:t>피쳐</a:t>
            </a:r>
            <a:r>
              <a:rPr kumimoji="1" lang="ko-KR" altLang="en-US" dirty="0"/>
              <a:t> 변수가 될 것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653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4245114" y="929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23BD-3DFC-B5D4-9701-0A8994D859AC}"/>
              </a:ext>
            </a:extLst>
          </p:cNvPr>
          <p:cNvSpPr txBox="1"/>
          <p:nvPr/>
        </p:nvSpPr>
        <p:spPr>
          <a:xfrm>
            <a:off x="1043607" y="1321904"/>
            <a:ext cx="79513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아직 많은 가능성을 열어 두고 있음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새로운 이론을 도입 할 것이냐</a:t>
            </a:r>
            <a:r>
              <a:rPr kumimoji="1" lang="en-US" altLang="ko-KR" dirty="0"/>
              <a:t>?</a:t>
            </a:r>
            <a:r>
              <a:rPr kumimoji="1" lang="ko-KR" altLang="en-US" dirty="0"/>
              <a:t> 기존 추천에 기반을 둘 것이냐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새로운 이론을 도입한다면 네트워크 이론을 기반한 추천 시스템을 연습해볼 듯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기존 추천에 기반을 둔다면 우리가 만든 데이터들이 어떤 방식으로 메타데이터를 구축할 수 있는가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근데 다 해볼 것 같음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88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58997" y="4355930"/>
            <a:ext cx="3749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End.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2788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13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339087" y="1324154"/>
            <a:ext cx="1388852" cy="13888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81765" y="1566832"/>
            <a:ext cx="903496" cy="9034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033513" y="2990191"/>
            <a:ext cx="0" cy="11386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818" y="1967266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02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536586" y="185328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프로젝트 목표</a:t>
            </a:r>
            <a:r>
              <a:rPr kumimoji="1" lang="en-US" altLang="ko-Kore-KR" sz="32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1C936-6D49-641A-9B35-E2C5C3E59D83}"/>
              </a:ext>
            </a:extLst>
          </p:cNvPr>
          <p:cNvSpPr txBox="1"/>
          <p:nvPr/>
        </p:nvSpPr>
        <p:spPr>
          <a:xfrm>
            <a:off x="835818" y="2363731"/>
            <a:ext cx="6994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재미있는가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?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포트폴리오에 쓸 수 있는가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?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실현 가능하면서 모두가 작업할 수 있을 정도의 사이즈인가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?</a:t>
            </a:r>
            <a:endParaRPr kumimoji="1" lang="en-US" altLang="ko-Kore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ko-Kore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88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818" y="1967266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03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536586" y="185328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프로젝트 목표</a:t>
            </a:r>
            <a:r>
              <a:rPr kumimoji="1" lang="en-US" altLang="ko-Kore-KR" sz="32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1C936-6D49-641A-9B35-E2C5C3E59D83}"/>
              </a:ext>
            </a:extLst>
          </p:cNvPr>
          <p:cNvSpPr txBox="1"/>
          <p:nvPr/>
        </p:nvSpPr>
        <p:spPr>
          <a:xfrm>
            <a:off x="1518405" y="179248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MBTI</a:t>
            </a:r>
            <a:r>
              <a:rPr kumimoji="1" lang="ko-KR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를</a:t>
            </a:r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 기반으로 각 성격들의 감성분석을 통한 </a:t>
            </a:r>
            <a:endParaRPr kumimoji="1" lang="en-US" altLang="ko-KR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algn="ctr"/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개인화 추천 시스템</a:t>
            </a:r>
            <a:endParaRPr kumimoji="1" lang="en-US" altLang="ko-KR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B1355-5249-F908-3446-80B7B93DFACD}"/>
              </a:ext>
            </a:extLst>
          </p:cNvPr>
          <p:cNvSpPr txBox="1"/>
          <p:nvPr/>
        </p:nvSpPr>
        <p:spPr>
          <a:xfrm>
            <a:off x="1375734" y="364587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INTJ</a:t>
            </a:r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들이 좋아하는 영화를 추천하는 것이 아닌</a:t>
            </a:r>
            <a:r>
              <a:rPr kumimoji="1" lang="en-US" altLang="ko-KR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</a:p>
          <a:p>
            <a:pPr algn="ctr"/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나라는 사람이 </a:t>
            </a:r>
            <a:r>
              <a:rPr kumimoji="1" lang="en-US" altLang="ko-KR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INTJ</a:t>
            </a:r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일 때 가지는 성향들을 분석하여</a:t>
            </a:r>
            <a:endParaRPr kumimoji="1" lang="en-US" altLang="ko-KR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algn="ctr"/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추천해주는 </a:t>
            </a:r>
            <a:r>
              <a:rPr kumimoji="1" lang="ko-KR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맞춤화된</a:t>
            </a:r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 개인화 시스템</a:t>
            </a:r>
            <a:endParaRPr kumimoji="1" lang="en-US" altLang="ko-KR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09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21556" y="1635961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04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561433" y="185328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작업 프로세스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809522" y="1865298"/>
            <a:ext cx="1551254" cy="1044291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5541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수집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04CAC2-2952-43C9-7853-ADE6799291EB}"/>
              </a:ext>
            </a:extLst>
          </p:cNvPr>
          <p:cNvGrpSpPr/>
          <p:nvPr/>
        </p:nvGrpSpPr>
        <p:grpSpPr>
          <a:xfrm>
            <a:off x="2856983" y="1865298"/>
            <a:ext cx="1551254" cy="1044291"/>
            <a:chOff x="1061105" y="2594168"/>
            <a:chExt cx="1551254" cy="1044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41FB0-8D0F-38DC-55BD-EC322FED63E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83334-8D14-0920-BF6B-0E25F413AF4C}"/>
                </a:ext>
              </a:extLst>
            </p:cNvPr>
            <p:cNvSpPr txBox="1"/>
            <p:nvPr/>
          </p:nvSpPr>
          <p:spPr>
            <a:xfrm>
              <a:off x="1158115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토픽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4953000" y="1169055"/>
            <a:ext cx="1551254" cy="1044291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513566" y="29345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A2061F-EB69-FA90-8192-BCA401AE5377}"/>
              </a:ext>
            </a:extLst>
          </p:cNvPr>
          <p:cNvGrpSpPr/>
          <p:nvPr/>
        </p:nvGrpSpPr>
        <p:grpSpPr>
          <a:xfrm>
            <a:off x="4953001" y="2711820"/>
            <a:ext cx="1551254" cy="1044291"/>
            <a:chOff x="1061105" y="2594168"/>
            <a:chExt cx="1551254" cy="10442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C5AC6-6C1E-DC2B-4EE0-95DFA9C47A5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B7EB6-3608-1A9A-9E3F-0FBD04ABDEA1}"/>
                </a:ext>
              </a:extLst>
            </p:cNvPr>
            <p:cNvSpPr txBox="1"/>
            <p:nvPr/>
          </p:nvSpPr>
          <p:spPr>
            <a:xfrm>
              <a:off x="1328406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FD1770-E139-5152-0266-5BF5C859141F}"/>
              </a:ext>
            </a:extLst>
          </p:cNvPr>
          <p:cNvGrpSpPr/>
          <p:nvPr/>
        </p:nvGrpSpPr>
        <p:grpSpPr>
          <a:xfrm>
            <a:off x="820334" y="4520695"/>
            <a:ext cx="1551254" cy="1044291"/>
            <a:chOff x="1061105" y="2594168"/>
            <a:chExt cx="1551254" cy="10442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B8958A-AA13-7EBA-7BB7-C79C0AE06A0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2C9BD3-CF91-4654-D58A-3933E02B8308}"/>
                </a:ext>
              </a:extLst>
            </p:cNvPr>
            <p:cNvSpPr txBox="1"/>
            <p:nvPr/>
          </p:nvSpPr>
          <p:spPr>
            <a:xfrm>
              <a:off x="1282734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GulimChe" panose="020B0609000101010101" pitchFamily="49" charset="-127"/>
                  <a:ea typeface="GulimChe" panose="020B0609000101010101" pitchFamily="49" charset="-127"/>
                </a:rPr>
                <a:t>DB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2F68787-BCE1-C9E5-3ED7-918A433DE868}"/>
              </a:ext>
            </a:extLst>
          </p:cNvPr>
          <p:cNvGrpSpPr/>
          <p:nvPr/>
        </p:nvGrpSpPr>
        <p:grpSpPr>
          <a:xfrm>
            <a:off x="3219737" y="4520696"/>
            <a:ext cx="1551254" cy="1044291"/>
            <a:chOff x="1061105" y="2594168"/>
            <a:chExt cx="1551254" cy="104429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629264-10C3-F227-9D65-D29BCCAFEFBD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F3230A-3DB5-CA12-54E6-967A3D2B3CCB}"/>
                </a:ext>
              </a:extLst>
            </p:cNvPr>
            <p:cNvSpPr txBox="1"/>
            <p:nvPr/>
          </p:nvSpPr>
          <p:spPr>
            <a:xfrm>
              <a:off x="1628983" y="29527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웹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E529FB-78F2-5784-56BF-4FEE5D06506E}"/>
              </a:ext>
            </a:extLst>
          </p:cNvPr>
          <p:cNvGrpSpPr/>
          <p:nvPr/>
        </p:nvGrpSpPr>
        <p:grpSpPr>
          <a:xfrm>
            <a:off x="5552671" y="4520695"/>
            <a:ext cx="1551254" cy="1044291"/>
            <a:chOff x="1061105" y="2594168"/>
            <a:chExt cx="1551254" cy="10442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CE5A56-6A20-FC91-C11D-F70B4CCD928D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4A52AC-5496-B8E9-1703-FC6E4BB2BBD1}"/>
                </a:ext>
              </a:extLst>
            </p:cNvPr>
            <p:cNvSpPr txBox="1"/>
            <p:nvPr/>
          </p:nvSpPr>
          <p:spPr>
            <a:xfrm>
              <a:off x="1513567" y="29316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배포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35442-3C56-2644-2E8B-602F4068ED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60776" y="2387444"/>
            <a:ext cx="4962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FF2905-5618-BB7C-67C3-B55F952F3A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408237" y="1705639"/>
            <a:ext cx="571309" cy="681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3D3863-37D6-F250-545F-360E0F5CBF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408237" y="2387443"/>
            <a:ext cx="544764" cy="846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4E074AA-C84B-182E-9841-922BE7A3B361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371588" y="5042841"/>
            <a:ext cx="84814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3A6F2A-DC0A-24C1-87AA-E3E5DDA9883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4770991" y="5042841"/>
            <a:ext cx="78168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2B6401-5D3C-F1FA-3164-755D993F9951}"/>
              </a:ext>
            </a:extLst>
          </p:cNvPr>
          <p:cNvGrpSpPr/>
          <p:nvPr/>
        </p:nvGrpSpPr>
        <p:grpSpPr>
          <a:xfrm>
            <a:off x="7333190" y="1900209"/>
            <a:ext cx="1551254" cy="1044291"/>
            <a:chOff x="1061105" y="2594168"/>
            <a:chExt cx="1551254" cy="10442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A65DB5-8DDB-98C0-C4C7-E73BF71F49F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4B0A3A-CA01-3FD9-5BF1-A0801008394F}"/>
                </a:ext>
              </a:extLst>
            </p:cNvPr>
            <p:cNvSpPr txBox="1"/>
            <p:nvPr/>
          </p:nvSpPr>
          <p:spPr>
            <a:xfrm>
              <a:off x="1158114" y="2793147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 정리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 완성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6504254" y="1691201"/>
            <a:ext cx="828936" cy="731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1FF22E-608F-66AD-9CB3-9EDB37E4D43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6504255" y="2422355"/>
            <a:ext cx="828935" cy="81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0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7573" y="2245561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05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584608" y="160092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데이터 수집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915539" y="2474898"/>
            <a:ext cx="1551254" cy="1044291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5541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수집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04CAC2-2952-43C9-7853-ADE6799291EB}"/>
              </a:ext>
            </a:extLst>
          </p:cNvPr>
          <p:cNvGrpSpPr/>
          <p:nvPr/>
        </p:nvGrpSpPr>
        <p:grpSpPr>
          <a:xfrm>
            <a:off x="2963000" y="2474898"/>
            <a:ext cx="1551254" cy="1044291"/>
            <a:chOff x="1061105" y="2594168"/>
            <a:chExt cx="1551254" cy="1044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41FB0-8D0F-38DC-55BD-EC322FED63E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83334-8D14-0920-BF6B-0E25F413AF4C}"/>
                </a:ext>
              </a:extLst>
            </p:cNvPr>
            <p:cNvSpPr txBox="1"/>
            <p:nvPr/>
          </p:nvSpPr>
          <p:spPr>
            <a:xfrm>
              <a:off x="1158115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토픽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5059017" y="1778655"/>
            <a:ext cx="1551254" cy="1044291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513566" y="29345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A2061F-EB69-FA90-8192-BCA401AE5377}"/>
              </a:ext>
            </a:extLst>
          </p:cNvPr>
          <p:cNvGrpSpPr/>
          <p:nvPr/>
        </p:nvGrpSpPr>
        <p:grpSpPr>
          <a:xfrm>
            <a:off x="5059018" y="3321420"/>
            <a:ext cx="1551254" cy="1044291"/>
            <a:chOff x="1061105" y="2594168"/>
            <a:chExt cx="1551254" cy="10442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C5AC6-6C1E-DC2B-4EE0-95DFA9C47A5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B7EB6-3608-1A9A-9E3F-0FBD04ABDEA1}"/>
                </a:ext>
              </a:extLst>
            </p:cNvPr>
            <p:cNvSpPr txBox="1"/>
            <p:nvPr/>
          </p:nvSpPr>
          <p:spPr>
            <a:xfrm>
              <a:off x="1328406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35442-3C56-2644-2E8B-602F4068ED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66793" y="2997044"/>
            <a:ext cx="4962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FF2905-5618-BB7C-67C3-B55F952F3A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14254" y="2315239"/>
            <a:ext cx="571309" cy="681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3D3863-37D6-F250-545F-360E0F5CBF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514254" y="2997043"/>
            <a:ext cx="544764" cy="846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2B6401-5D3C-F1FA-3164-755D993F9951}"/>
              </a:ext>
            </a:extLst>
          </p:cNvPr>
          <p:cNvGrpSpPr/>
          <p:nvPr/>
        </p:nvGrpSpPr>
        <p:grpSpPr>
          <a:xfrm>
            <a:off x="7439207" y="2509809"/>
            <a:ext cx="1551254" cy="1044291"/>
            <a:chOff x="1061105" y="2594168"/>
            <a:chExt cx="1551254" cy="10442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A65DB5-8DDB-98C0-C4C7-E73BF71F49F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4B0A3A-CA01-3FD9-5BF1-A0801008394F}"/>
                </a:ext>
              </a:extLst>
            </p:cNvPr>
            <p:cNvSpPr txBox="1"/>
            <p:nvPr/>
          </p:nvSpPr>
          <p:spPr>
            <a:xfrm>
              <a:off x="1158114" y="2793147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 정리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 완성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6610271" y="2300801"/>
            <a:ext cx="828936" cy="731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1FF22E-608F-66AD-9CB3-9EDB37E4D43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6610272" y="3031955"/>
            <a:ext cx="828935" cy="81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CD9F-075A-00AC-C1A9-65913F42CDFD}"/>
              </a:ext>
            </a:extLst>
          </p:cNvPr>
          <p:cNvSpPr/>
          <p:nvPr/>
        </p:nvSpPr>
        <p:spPr>
          <a:xfrm>
            <a:off x="719581" y="2300801"/>
            <a:ext cx="1914513" cy="135809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381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06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2423301" y="185328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Gulim" panose="020B0600000101010101" pitchFamily="34" charset="-127"/>
                <a:ea typeface="Gulim" panose="020B0600000101010101" pitchFamily="34" charset="-127"/>
              </a:rPr>
              <a:t>크롤링</a:t>
            </a:r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 및 </a:t>
            </a:r>
            <a:r>
              <a:rPr kumimoji="1" lang="en-US" altLang="ko-KR" sz="3200" dirty="0">
                <a:latin typeface="Gulim" panose="020B0600000101010101" pitchFamily="34" charset="-127"/>
                <a:ea typeface="Gulim" panose="020B0600000101010101" pitchFamily="34" charset="-127"/>
              </a:rPr>
              <a:t>API </a:t>
            </a:r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데이터 수집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F537A-02D4-51E1-31CC-706C8205CA5C}"/>
              </a:ext>
            </a:extLst>
          </p:cNvPr>
          <p:cNvSpPr txBox="1"/>
          <p:nvPr/>
        </p:nvSpPr>
        <p:spPr>
          <a:xfrm>
            <a:off x="1590259" y="1391478"/>
            <a:ext cx="7593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MBTI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별 특징 네이버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크롤링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en-US" altLang="ko-KR" dirty="0" err="1">
                <a:latin typeface="GulimChe" panose="020B0609000101010101" pitchFamily="49" charset="-127"/>
                <a:ea typeface="GulimChe" panose="020B0609000101010101" pitchFamily="49" charset="-127"/>
              </a:rPr>
              <a:t>RapidAPI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를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통한 한국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넷플릭스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정보 가져오기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한국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넷플릭스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정보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크롤링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IMDB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리뷰 정보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크롤링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한국어 영화 리뷰 정보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크롤링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lvl="1"/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1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07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082937" y="185328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모델을 위한 데이터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F537A-02D4-51E1-31CC-706C8205CA5C}"/>
              </a:ext>
            </a:extLst>
          </p:cNvPr>
          <p:cNvSpPr txBox="1"/>
          <p:nvPr/>
        </p:nvSpPr>
        <p:spPr>
          <a:xfrm>
            <a:off x="1590259" y="1391478"/>
            <a:ext cx="7593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  <a:hlinkClick r:id="rId2"/>
              </a:rPr>
              <a:t>주제별 텍스트 일상 대화 데이터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  <a:hlinkClick r:id="rId3"/>
              </a:rPr>
              <a:t>웹데이터 기반 한국어 말뭉치 데이터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  <a:hlinkClick r:id="rId4"/>
              </a:rPr>
              <a:t>온라인 구어체 말뭉치 데이터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  <a:hlinkClick r:id="rId5"/>
              </a:rPr>
              <a:t>감성 대화 말뭉치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MBTI 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데이터 셋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4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7573" y="2245561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08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787132" y="185328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토픽 모델링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915539" y="2474898"/>
            <a:ext cx="1551254" cy="1044291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5541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수집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04CAC2-2952-43C9-7853-ADE6799291EB}"/>
              </a:ext>
            </a:extLst>
          </p:cNvPr>
          <p:cNvGrpSpPr/>
          <p:nvPr/>
        </p:nvGrpSpPr>
        <p:grpSpPr>
          <a:xfrm>
            <a:off x="2963000" y="2474898"/>
            <a:ext cx="1551254" cy="1044291"/>
            <a:chOff x="1061105" y="2594168"/>
            <a:chExt cx="1551254" cy="1044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41FB0-8D0F-38DC-55BD-EC322FED63E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83334-8D14-0920-BF6B-0E25F413AF4C}"/>
                </a:ext>
              </a:extLst>
            </p:cNvPr>
            <p:cNvSpPr txBox="1"/>
            <p:nvPr/>
          </p:nvSpPr>
          <p:spPr>
            <a:xfrm>
              <a:off x="1158115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토픽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5059017" y="1778655"/>
            <a:ext cx="1551254" cy="1044291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513566" y="29345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A2061F-EB69-FA90-8192-BCA401AE5377}"/>
              </a:ext>
            </a:extLst>
          </p:cNvPr>
          <p:cNvGrpSpPr/>
          <p:nvPr/>
        </p:nvGrpSpPr>
        <p:grpSpPr>
          <a:xfrm>
            <a:off x="5059018" y="3321420"/>
            <a:ext cx="1551254" cy="1044291"/>
            <a:chOff x="1061105" y="2594168"/>
            <a:chExt cx="1551254" cy="10442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C5AC6-6C1E-DC2B-4EE0-95DFA9C47A5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B7EB6-3608-1A9A-9E3F-0FBD04ABDEA1}"/>
                </a:ext>
              </a:extLst>
            </p:cNvPr>
            <p:cNvSpPr txBox="1"/>
            <p:nvPr/>
          </p:nvSpPr>
          <p:spPr>
            <a:xfrm>
              <a:off x="1328406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35442-3C56-2644-2E8B-602F4068ED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66793" y="2997044"/>
            <a:ext cx="4962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FF2905-5618-BB7C-67C3-B55F952F3A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14254" y="2315239"/>
            <a:ext cx="571309" cy="681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3D3863-37D6-F250-545F-360E0F5CBF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514254" y="2997043"/>
            <a:ext cx="544764" cy="846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2B6401-5D3C-F1FA-3164-755D993F9951}"/>
              </a:ext>
            </a:extLst>
          </p:cNvPr>
          <p:cNvGrpSpPr/>
          <p:nvPr/>
        </p:nvGrpSpPr>
        <p:grpSpPr>
          <a:xfrm>
            <a:off x="7439207" y="2509809"/>
            <a:ext cx="1551254" cy="1044291"/>
            <a:chOff x="1061105" y="2594168"/>
            <a:chExt cx="1551254" cy="10442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A65DB5-8DDB-98C0-C4C7-E73BF71F49F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4B0A3A-CA01-3FD9-5BF1-A0801008394F}"/>
                </a:ext>
              </a:extLst>
            </p:cNvPr>
            <p:cNvSpPr txBox="1"/>
            <p:nvPr/>
          </p:nvSpPr>
          <p:spPr>
            <a:xfrm>
              <a:off x="1158114" y="2793147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 정리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 완성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6610271" y="2300801"/>
            <a:ext cx="828936" cy="731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1FF22E-608F-66AD-9CB3-9EDB37E4D43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6610272" y="3031955"/>
            <a:ext cx="828935" cy="81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CD9F-075A-00AC-C1A9-65913F42CDFD}"/>
              </a:ext>
            </a:extLst>
          </p:cNvPr>
          <p:cNvSpPr/>
          <p:nvPr/>
        </p:nvSpPr>
        <p:spPr>
          <a:xfrm>
            <a:off x="2758759" y="2320749"/>
            <a:ext cx="1914513" cy="135809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390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09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2194071" y="185328"/>
            <a:ext cx="5517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크롤링한 데이터 키워드 추출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23BD-3DFC-B5D4-9701-0A8994D859AC}"/>
              </a:ext>
            </a:extLst>
          </p:cNvPr>
          <p:cNvSpPr txBox="1"/>
          <p:nvPr/>
        </p:nvSpPr>
        <p:spPr>
          <a:xfrm>
            <a:off x="1043607" y="1321904"/>
            <a:ext cx="7136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크롤링한 데이터로 얻게 되는 최종적인 메타데이터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1.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MBTI</a:t>
            </a:r>
            <a:r>
              <a:rPr kumimoji="1" lang="ko-KR" altLang="en-US" dirty="0"/>
              <a:t>별 특징에 관한 한</a:t>
            </a:r>
            <a:r>
              <a:rPr kumimoji="1" lang="en-US" altLang="ko-KR" dirty="0"/>
              <a:t>/</a:t>
            </a:r>
            <a:r>
              <a:rPr kumimoji="1" lang="ko-KR" altLang="en-US" dirty="0"/>
              <a:t>영 정보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넷플릭스에</a:t>
            </a:r>
            <a:r>
              <a:rPr kumimoji="1" lang="ko-KR" altLang="en-US" dirty="0"/>
              <a:t> 존재하는 모든 작품의 정보 및 한</a:t>
            </a:r>
            <a:r>
              <a:rPr kumimoji="1" lang="en-US" altLang="ko-KR" dirty="0"/>
              <a:t>/</a:t>
            </a:r>
            <a:r>
              <a:rPr kumimoji="1" lang="ko-KR" altLang="en-US" dirty="0"/>
              <a:t>영 리뷰</a:t>
            </a:r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DE7677-1D04-CB8E-F2BA-4B49EF4646FA}"/>
              </a:ext>
            </a:extLst>
          </p:cNvPr>
          <p:cNvSpPr txBox="1"/>
          <p:nvPr/>
        </p:nvSpPr>
        <p:spPr>
          <a:xfrm>
            <a:off x="1043606" y="3847990"/>
            <a:ext cx="7136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kumimoji="1" lang="en-US" altLang="ko-KR" dirty="0"/>
              <a:t>MBTI </a:t>
            </a:r>
            <a:r>
              <a:rPr kumimoji="1" lang="ko-KR" altLang="en-US" dirty="0"/>
              <a:t>데이터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MBTI</a:t>
            </a:r>
            <a:r>
              <a:rPr kumimoji="1" lang="ko-KR" altLang="en-US" dirty="0"/>
              <a:t>들의 주요 키워드 추출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		</a:t>
            </a:r>
            <a:r>
              <a:rPr kumimoji="1" lang="ko-KR" altLang="en-US" dirty="0"/>
              <a:t>         </a:t>
            </a:r>
            <a:r>
              <a:rPr kumimoji="1" lang="en-US" altLang="ko-KR" dirty="0"/>
              <a:t>(</a:t>
            </a:r>
            <a:r>
              <a:rPr kumimoji="1" lang="ko-KR" altLang="en-US" dirty="0"/>
              <a:t>내향적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소심함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외향적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활발함</a:t>
            </a:r>
            <a:r>
              <a:rPr kumimoji="1"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넷플릭스</a:t>
            </a:r>
            <a:r>
              <a:rPr kumimoji="1" lang="ko-KR" altLang="en-US" dirty="0"/>
              <a:t> 데이터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각 작품들의 주요 키워드 추출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		</a:t>
            </a:r>
            <a:r>
              <a:rPr kumimoji="1" lang="ko-KR" altLang="en-US" dirty="0"/>
              <a:t>             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우울한 분위기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미래지향적</a:t>
            </a:r>
            <a:r>
              <a:rPr kumimoji="1" lang="en-US" altLang="ko-KR" dirty="0"/>
              <a:t>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72F5F5-BA83-E14B-AFDE-31957840D6D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4611755" y="2799232"/>
            <a:ext cx="1" cy="10487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8933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2455</TotalTime>
  <Words>353</Words>
  <Application>Microsoft Macintosh PowerPoint</Application>
  <PresentationFormat>A4 용지(210x297mm)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Gulim</vt:lpstr>
      <vt:lpstr>GulimChe</vt:lpstr>
      <vt:lpstr>Noto Sans CJK KR Medium</vt:lpstr>
      <vt:lpstr>Noto Sans CJK KR Thin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2308</cp:lastModifiedBy>
  <cp:revision>406</cp:revision>
  <dcterms:created xsi:type="dcterms:W3CDTF">2017-09-07T10:48:07Z</dcterms:created>
  <dcterms:modified xsi:type="dcterms:W3CDTF">2023-06-14T14:49:31Z</dcterms:modified>
</cp:coreProperties>
</file>