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7C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27"/>
    <p:restoredTop sz="94609"/>
  </p:normalViewPr>
  <p:slideViewPr>
    <p:cSldViewPr snapToGrid="0" snapToObjects="1">
      <p:cViewPr varScale="1">
        <p:scale>
          <a:sx n="149" d="100"/>
          <a:sy n="149" d="100"/>
        </p:scale>
        <p:origin x="2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DAB4E-2994-EC4A-AB37-3E645C480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C61F4-5129-6442-897C-1C3DD824E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7E6D0-AFA7-3849-91CE-6426AB4D0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B665-128A-6E4A-B30F-BD343C00F405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3E835-C2BA-7747-8B37-B41C094F8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9705A-800D-F247-91D6-B64D40FCC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A747-182B-6545-9016-CD047EF4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8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F297-4DE2-4043-84E1-003D364DB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0702E-8D7C-4E4C-AC0E-D510328F5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AC7F3-CD63-1846-93D9-7AD4EA5A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B665-128A-6E4A-B30F-BD343C00F405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E31CE-4C47-5A4F-AAE7-9849DC661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CF31E-675C-6144-9B49-1A05A55EF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A747-182B-6545-9016-CD047EF4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1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2F70B-DF45-6147-BE54-CE1F0D5011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68B65-591F-AE4B-82EE-302C73593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02269-2EF8-0F44-982A-81B8D0FA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B665-128A-6E4A-B30F-BD343C00F405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E4A0F-849E-6B44-BCE0-B013F6CD7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3F30D-EE64-BB44-8BC5-F2E9FE15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A747-182B-6545-9016-CD047EF4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9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5B665-83D0-0A43-A864-87D2C9E24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48116-DCD2-EE42-8CF2-11DFEE592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7B356-97D8-7F4C-9321-CE64B5B08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B665-128A-6E4A-B30F-BD343C00F405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4D825-B5A5-1240-8CC0-6EA9F8FE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63A0D-0856-B44B-9D53-7CD6C138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A747-182B-6545-9016-CD047EF4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10ACE-C8AB-034C-8A8B-849902FA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465B7-31FC-2545-8DFC-23C254964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0DCE5-6472-FB49-AC95-FB575565E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B665-128A-6E4A-B30F-BD343C00F405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D5A26-3BAF-B344-A508-2D64CEF7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41558-A34B-3D40-9204-4A89FED1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A747-182B-6545-9016-CD047EF4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7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41F7-9CB0-554C-969E-3E880A097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60F5F-6F1D-644E-970F-8490D841F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51C4F-3E06-D744-BFED-DD6F46174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5AB39-6157-D945-9155-F7167D7B6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B665-128A-6E4A-B30F-BD343C00F405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22D06-CFD6-9540-82C6-E2F37A0F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278B1-FF72-0149-A008-21F0E927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A747-182B-6545-9016-CD047EF4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3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27BA-5EC0-F64B-BA26-6A536DF8D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89EC9-3489-ED4E-82D5-F070CECA3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53FEE-D96A-2C4C-B5D1-2CA1CD2BD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5ACFAE-B974-1445-9CA4-CF316B73F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1F678-3D68-2C40-9C7A-1A3A1DAB1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18287B-F0F3-1545-816D-6A319B08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B665-128A-6E4A-B30F-BD343C00F405}" type="datetimeFigureOut">
              <a:rPr lang="en-US" smtClean="0"/>
              <a:t>3/22/21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4724E-555C-C642-8AE3-F2C00272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73D1E-6D43-444E-B4D2-D5FF61323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A747-182B-6545-9016-CD047EF4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7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989FC-3A63-4C4D-B144-82245CD86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864DC5-A8AE-7A48-8DDE-858DDD53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B665-128A-6E4A-B30F-BD343C00F405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C79629-71AC-B74F-ABB3-96DA5A41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01951-3C4A-584A-8B4E-930DDED9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A747-182B-6545-9016-CD047EF4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0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BB3161-5DA1-1248-9616-E988DD36B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B665-128A-6E4A-B30F-BD343C00F405}" type="datetimeFigureOut">
              <a:rPr lang="en-US" smtClean="0"/>
              <a:t>3/22/21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C1DA8-B0B6-C942-839C-AB344379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6B71A-B538-CD4B-8CC0-9CCB776A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A747-182B-6545-9016-CD047EF4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0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539DA-70F5-BB4A-AAB7-ECF554C91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D4598-4522-CA4E-AC6A-CD735542A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45348-87AC-7047-B37C-C7FC549FA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F8B09-C769-7648-84CC-5B6B3D2C5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B665-128A-6E4A-B30F-BD343C00F405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DDA78-CEAE-8E47-AC3B-51DA72FB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477D-3047-C849-A4FB-17512149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A747-182B-6545-9016-CD047EF4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5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25433-516C-DF45-9641-22B0629C3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82E1DE-E56B-454E-9E3B-D20098BFCE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5ACE6-5475-8B4F-823C-D0575EF4E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C0638-5763-4F48-A61C-8A1EC3140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1B665-128A-6E4A-B30F-BD343C00F405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D80C1-CB08-6844-A05C-9C48CC0C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4B6CA-72E5-BF45-BBA9-0E4C0E8C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A747-182B-6545-9016-CD047EF4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0B31D0-E4B9-C348-AA6C-DBDEFF09A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F91BE-6D62-9541-8374-93C9B48FF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C65CB-B1C1-3043-BE5B-8886E23A6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1B665-128A-6E4A-B30F-BD343C00F405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6568C-4D9D-7D47-B753-6BBEEC1E6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D3531-487E-114C-9BB6-9B88C02A0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A747-182B-6545-9016-CD047EF41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5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DB69FC7-91F0-1A40-88DD-AD8B4A4E6335}"/>
              </a:ext>
            </a:extLst>
          </p:cNvPr>
          <p:cNvGrpSpPr/>
          <p:nvPr/>
        </p:nvGrpSpPr>
        <p:grpSpPr>
          <a:xfrm>
            <a:off x="139282" y="119477"/>
            <a:ext cx="11957468" cy="6619045"/>
            <a:chOff x="139282" y="119477"/>
            <a:chExt cx="11957468" cy="6619045"/>
          </a:xfrm>
        </p:grpSpPr>
        <p:grpSp>
          <p:nvGrpSpPr>
            <p:cNvPr id="1081" name="Group 1080">
              <a:extLst>
                <a:ext uri="{FF2B5EF4-FFF2-40B4-BE49-F238E27FC236}">
                  <a16:creationId xmlns:a16="http://schemas.microsoft.com/office/drawing/2014/main" id="{55C006A3-219A-9E4F-A400-8AFED1DADABB}"/>
                </a:ext>
              </a:extLst>
            </p:cNvPr>
            <p:cNvGrpSpPr/>
            <p:nvPr/>
          </p:nvGrpSpPr>
          <p:grpSpPr>
            <a:xfrm>
              <a:off x="139282" y="119477"/>
              <a:ext cx="11957468" cy="6619045"/>
              <a:chOff x="62310" y="7515"/>
              <a:chExt cx="11957468" cy="6619045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5ACDD9F-05BB-3142-97D1-52124B725800}"/>
                  </a:ext>
                </a:extLst>
              </p:cNvPr>
              <p:cNvSpPr txBox="1"/>
              <p:nvPr/>
            </p:nvSpPr>
            <p:spPr>
              <a:xfrm>
                <a:off x="8140649" y="4121902"/>
                <a:ext cx="100132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Dashboard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788EEF3-C277-9341-A89E-AD9FC76217B5}"/>
                  </a:ext>
                </a:extLst>
              </p:cNvPr>
              <p:cNvSpPr/>
              <p:nvPr/>
            </p:nvSpPr>
            <p:spPr>
              <a:xfrm>
                <a:off x="7973780" y="3954945"/>
                <a:ext cx="3568465" cy="133065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3" name="Group 1052">
                <a:extLst>
                  <a:ext uri="{FF2B5EF4-FFF2-40B4-BE49-F238E27FC236}">
                    <a16:creationId xmlns:a16="http://schemas.microsoft.com/office/drawing/2014/main" id="{C7476D24-D5CA-4441-AAFE-C80F4E08009F}"/>
                  </a:ext>
                </a:extLst>
              </p:cNvPr>
              <p:cNvGrpSpPr/>
              <p:nvPr/>
            </p:nvGrpSpPr>
            <p:grpSpPr>
              <a:xfrm>
                <a:off x="9333706" y="5773267"/>
                <a:ext cx="857617" cy="832671"/>
                <a:chOff x="11028156" y="2931610"/>
                <a:chExt cx="857617" cy="832671"/>
              </a:xfrm>
            </p:grpSpPr>
            <p:grpSp>
              <p:nvGrpSpPr>
                <p:cNvPr id="1039" name="Group 1038">
                  <a:extLst>
                    <a:ext uri="{FF2B5EF4-FFF2-40B4-BE49-F238E27FC236}">
                      <a16:creationId xmlns:a16="http://schemas.microsoft.com/office/drawing/2014/main" id="{3D4713C4-3423-6949-AE88-79002A0E35CB}"/>
                    </a:ext>
                  </a:extLst>
                </p:cNvPr>
                <p:cNvGrpSpPr/>
                <p:nvPr/>
              </p:nvGrpSpPr>
              <p:grpSpPr>
                <a:xfrm>
                  <a:off x="11096791" y="2931610"/>
                  <a:ext cx="711422" cy="815546"/>
                  <a:chOff x="12028667" y="3356641"/>
                  <a:chExt cx="711422" cy="815546"/>
                </a:xfrm>
              </p:grpSpPr>
              <p:pic>
                <p:nvPicPr>
                  <p:cNvPr id="84" name="Picture 83" descr="Shape&#10;&#10;Description automatically generated with low confidence">
                    <a:extLst>
                      <a:ext uri="{FF2B5EF4-FFF2-40B4-BE49-F238E27FC236}">
                        <a16:creationId xmlns:a16="http://schemas.microsoft.com/office/drawing/2014/main" id="{65C5BE55-533C-3643-AFD8-77559F2464E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104806" y="3613043"/>
                    <a:ext cx="559144" cy="559144"/>
                  </a:xfrm>
                  <a:prstGeom prst="rect">
                    <a:avLst/>
                  </a:prstGeom>
                </p:spPr>
              </p:pic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CD1D22C2-98E3-7B44-907B-3C10921E70CA}"/>
                      </a:ext>
                    </a:extLst>
                  </p:cNvPr>
                  <p:cNvSpPr txBox="1"/>
                  <p:nvPr/>
                </p:nvSpPr>
                <p:spPr>
                  <a:xfrm>
                    <a:off x="12028667" y="3356641"/>
                    <a:ext cx="71142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b="1" dirty="0"/>
                      <a:t>Users</a:t>
                    </a:r>
                  </a:p>
                </p:txBody>
              </p:sp>
            </p:grpSp>
            <p:sp>
              <p:nvSpPr>
                <p:cNvPr id="1052" name="Rectangle 1051">
                  <a:extLst>
                    <a:ext uri="{FF2B5EF4-FFF2-40B4-BE49-F238E27FC236}">
                      <a16:creationId xmlns:a16="http://schemas.microsoft.com/office/drawing/2014/main" id="{3D1CF280-4B6B-F342-9D9C-5639BE5F9C5B}"/>
                    </a:ext>
                  </a:extLst>
                </p:cNvPr>
                <p:cNvSpPr/>
                <p:nvPr/>
              </p:nvSpPr>
              <p:spPr>
                <a:xfrm>
                  <a:off x="11028156" y="2931610"/>
                  <a:ext cx="857617" cy="83267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C1389E3E-E9B3-764E-8FE5-0E2ABDC20C83}"/>
                  </a:ext>
                </a:extLst>
              </p:cNvPr>
              <p:cNvSpPr txBox="1"/>
              <p:nvPr/>
            </p:nvSpPr>
            <p:spPr>
              <a:xfrm>
                <a:off x="9976553" y="4144976"/>
                <a:ext cx="1001329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err="1"/>
                  <a:t>Streamlit</a:t>
                </a:r>
                <a:endParaRPr lang="en-US" sz="1400" b="1" dirty="0"/>
              </a:p>
            </p:txBody>
          </p:sp>
          <p:pic>
            <p:nvPicPr>
              <p:cNvPr id="1074" name="Picture 1073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29C646F8-0C0F-804D-928F-B7BA1A6F3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49575" y="4291891"/>
                <a:ext cx="884964" cy="884964"/>
              </a:xfrm>
              <a:prstGeom prst="rect">
                <a:avLst/>
              </a:prstGeom>
            </p:spPr>
          </p:pic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1095C662-3FF1-FF49-93AD-D6881BD20600}"/>
                  </a:ext>
                </a:extLst>
              </p:cNvPr>
              <p:cNvGrpSpPr/>
              <p:nvPr/>
            </p:nvGrpSpPr>
            <p:grpSpPr>
              <a:xfrm>
                <a:off x="62310" y="85222"/>
                <a:ext cx="5226778" cy="6541338"/>
                <a:chOff x="161357" y="15035"/>
                <a:chExt cx="5226778" cy="6541338"/>
              </a:xfrm>
            </p:grpSpPr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FE0F141F-8CC7-5D43-B303-9D0A1FAB9220}"/>
                    </a:ext>
                  </a:extLst>
                </p:cNvPr>
                <p:cNvSpPr/>
                <p:nvPr/>
              </p:nvSpPr>
              <p:spPr>
                <a:xfrm rot="16200000">
                  <a:off x="-407587" y="760652"/>
                  <a:ext cx="6364665" cy="522677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FC9C4228-2B97-5C43-AA36-43C2B32813FC}"/>
                    </a:ext>
                  </a:extLst>
                </p:cNvPr>
                <p:cNvSpPr txBox="1"/>
                <p:nvPr/>
              </p:nvSpPr>
              <p:spPr>
                <a:xfrm>
                  <a:off x="1799966" y="301627"/>
                  <a:ext cx="171738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/>
                    <a:t>Data Sources</a:t>
                  </a:r>
                </a:p>
              </p:txBody>
            </p:sp>
            <p:pic>
              <p:nvPicPr>
                <p:cNvPr id="28" name="Picture 27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61F333B2-AD46-8A49-833E-0FC335F526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13638" b="15536"/>
                <a:stretch/>
              </p:blipFill>
              <p:spPr>
                <a:xfrm>
                  <a:off x="2438063" y="15035"/>
                  <a:ext cx="474433" cy="336021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DBC675C5-2CA1-3F4E-BA90-A28203D9FAE2}"/>
                    </a:ext>
                  </a:extLst>
                </p:cNvPr>
                <p:cNvGrpSpPr/>
                <p:nvPr/>
              </p:nvGrpSpPr>
              <p:grpSpPr>
                <a:xfrm>
                  <a:off x="483145" y="735722"/>
                  <a:ext cx="2090551" cy="2332034"/>
                  <a:chOff x="1395925" y="855314"/>
                  <a:chExt cx="2090551" cy="2332034"/>
                </a:xfrm>
              </p:grpSpPr>
              <p:pic>
                <p:nvPicPr>
                  <p:cNvPr id="4" name="Picture 3" descr="A screenshot of a video game&#10;&#10;Description automatically generated with medium confidence">
                    <a:extLst>
                      <a:ext uri="{FF2B5EF4-FFF2-40B4-BE49-F238E27FC236}">
                        <a16:creationId xmlns:a16="http://schemas.microsoft.com/office/drawing/2014/main" id="{F429C94E-327A-E24B-A262-C84031BEF3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68903" y="1162216"/>
                    <a:ext cx="635222" cy="134955"/>
                  </a:xfrm>
                  <a:prstGeom prst="rect">
                    <a:avLst/>
                  </a:prstGeom>
                </p:spPr>
              </p:pic>
              <p:pic>
                <p:nvPicPr>
                  <p:cNvPr id="22" name="Picture 21">
                    <a:extLst>
                      <a:ext uri="{FF2B5EF4-FFF2-40B4-BE49-F238E27FC236}">
                        <a16:creationId xmlns:a16="http://schemas.microsoft.com/office/drawing/2014/main" id="{AC7A165E-8B12-0F4D-80D4-F4D81D4036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466227" y="2675450"/>
                    <a:ext cx="1472851" cy="169495"/>
                  </a:xfrm>
                  <a:prstGeom prst="rect">
                    <a:avLst/>
                  </a:prstGeom>
                </p:spPr>
              </p:pic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094D9467-08B7-9442-9103-0167DB802323}"/>
                      </a:ext>
                    </a:extLst>
                  </p:cNvPr>
                  <p:cNvSpPr txBox="1"/>
                  <p:nvPr/>
                </p:nvSpPr>
                <p:spPr>
                  <a:xfrm>
                    <a:off x="1941996" y="855314"/>
                    <a:ext cx="95194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b="1" dirty="0"/>
                      <a:t>Economy</a:t>
                    </a: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D320736-1934-BB43-B32C-8052E2653EAB}"/>
                      </a:ext>
                    </a:extLst>
                  </p:cNvPr>
                  <p:cNvSpPr txBox="1"/>
                  <p:nvPr/>
                </p:nvSpPr>
                <p:spPr>
                  <a:xfrm>
                    <a:off x="1786514" y="1208009"/>
                    <a:ext cx="148670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i="1" dirty="0"/>
                      <a:t>Consumer spending</a:t>
                    </a:r>
                  </a:p>
                </p:txBody>
              </p:sp>
              <p:pic>
                <p:nvPicPr>
                  <p:cNvPr id="80" name="Picture 79" descr="A screenshot of a video game&#10;&#10;Description automatically generated with medium confidence">
                    <a:extLst>
                      <a:ext uri="{FF2B5EF4-FFF2-40B4-BE49-F238E27FC236}">
                        <a16:creationId xmlns:a16="http://schemas.microsoft.com/office/drawing/2014/main" id="{2DC6CC6F-B429-6D4C-BEDD-550B5A2FCE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66227" y="1448852"/>
                    <a:ext cx="635222" cy="134955"/>
                  </a:xfrm>
                  <a:prstGeom prst="rect">
                    <a:avLst/>
                  </a:prstGeom>
                </p:spPr>
              </p:pic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F8B65C48-456C-404D-9134-4BD7CAEAFDA5}"/>
                      </a:ext>
                    </a:extLst>
                  </p:cNvPr>
                  <p:cNvSpPr txBox="1"/>
                  <p:nvPr/>
                </p:nvSpPr>
                <p:spPr>
                  <a:xfrm>
                    <a:off x="1783838" y="1494645"/>
                    <a:ext cx="148670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i="1" dirty="0"/>
                      <a:t>Employment</a:t>
                    </a:r>
                  </a:p>
                </p:txBody>
              </p:sp>
              <p:pic>
                <p:nvPicPr>
                  <p:cNvPr id="82" name="Picture 81" descr="A screenshot of a video game&#10;&#10;Description automatically generated with medium confidence">
                    <a:extLst>
                      <a:ext uri="{FF2B5EF4-FFF2-40B4-BE49-F238E27FC236}">
                        <a16:creationId xmlns:a16="http://schemas.microsoft.com/office/drawing/2014/main" id="{EDD0E092-CF57-6C44-BF4E-2A0EFCD08B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66227" y="1746992"/>
                    <a:ext cx="635222" cy="134955"/>
                  </a:xfrm>
                  <a:prstGeom prst="rect">
                    <a:avLst/>
                  </a:prstGeom>
                </p:spPr>
              </p:pic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BDBD9EB4-2AB7-3B49-88EC-E5C1EC2663F5}"/>
                      </a:ext>
                    </a:extLst>
                  </p:cNvPr>
                  <p:cNvSpPr txBox="1"/>
                  <p:nvPr/>
                </p:nvSpPr>
                <p:spPr>
                  <a:xfrm>
                    <a:off x="1783838" y="1792785"/>
                    <a:ext cx="148670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i="1" dirty="0"/>
                      <a:t>Job Postings</a:t>
                    </a:r>
                  </a:p>
                </p:txBody>
              </p:sp>
              <p:pic>
                <p:nvPicPr>
                  <p:cNvPr id="85" name="Picture 84" descr="A screenshot of a video game&#10;&#10;Description automatically generated with medium confidence">
                    <a:extLst>
                      <a:ext uri="{FF2B5EF4-FFF2-40B4-BE49-F238E27FC236}">
                        <a16:creationId xmlns:a16="http://schemas.microsoft.com/office/drawing/2014/main" id="{E54025FF-F751-5F45-BFC8-10C5FE03C8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66227" y="2047012"/>
                    <a:ext cx="635222" cy="134955"/>
                  </a:xfrm>
                  <a:prstGeom prst="rect">
                    <a:avLst/>
                  </a:prstGeom>
                </p:spPr>
              </p:pic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D0C01BC5-73B3-DC40-B972-3071591589BA}"/>
                      </a:ext>
                    </a:extLst>
                  </p:cNvPr>
                  <p:cNvSpPr txBox="1"/>
                  <p:nvPr/>
                </p:nvSpPr>
                <p:spPr>
                  <a:xfrm>
                    <a:off x="1783838" y="2092805"/>
                    <a:ext cx="170263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i="1" dirty="0"/>
                      <a:t>Small business opening</a:t>
                    </a:r>
                  </a:p>
                </p:txBody>
              </p:sp>
              <p:pic>
                <p:nvPicPr>
                  <p:cNvPr id="125" name="Picture 124" descr="A screenshot of a video game&#10;&#10;Description automatically generated with medium confidence">
                    <a:extLst>
                      <a:ext uri="{FF2B5EF4-FFF2-40B4-BE49-F238E27FC236}">
                        <a16:creationId xmlns:a16="http://schemas.microsoft.com/office/drawing/2014/main" id="{1A4329DE-06DB-7A47-B449-029C5615A9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466227" y="2379936"/>
                    <a:ext cx="635222" cy="134955"/>
                  </a:xfrm>
                  <a:prstGeom prst="rect">
                    <a:avLst/>
                  </a:prstGeom>
                </p:spPr>
              </p:pic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D8D5AD7B-824E-6947-A050-3F400A344F7D}"/>
                      </a:ext>
                    </a:extLst>
                  </p:cNvPr>
                  <p:cNvSpPr txBox="1"/>
                  <p:nvPr/>
                </p:nvSpPr>
                <p:spPr>
                  <a:xfrm>
                    <a:off x="1783838" y="2425729"/>
                    <a:ext cx="170263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i="1" dirty="0"/>
                      <a:t>Small business revenue</a:t>
                    </a:r>
                  </a:p>
                </p:txBody>
              </p:sp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D47AFB92-34EB-2748-8847-C27F47BC8444}"/>
                      </a:ext>
                    </a:extLst>
                  </p:cNvPr>
                  <p:cNvSpPr txBox="1"/>
                  <p:nvPr/>
                </p:nvSpPr>
                <p:spPr>
                  <a:xfrm>
                    <a:off x="1783838" y="2814229"/>
                    <a:ext cx="1442216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i="1" dirty="0"/>
                      <a:t>Real estate activity</a:t>
                    </a:r>
                  </a:p>
                </p:txBody>
              </p:sp>
              <p:sp>
                <p:nvSpPr>
                  <p:cNvPr id="30" name="Rounded Rectangle 29">
                    <a:extLst>
                      <a:ext uri="{FF2B5EF4-FFF2-40B4-BE49-F238E27FC236}">
                        <a16:creationId xmlns:a16="http://schemas.microsoft.com/office/drawing/2014/main" id="{74736B0A-9345-5B4A-8289-F78AA10C9867}"/>
                      </a:ext>
                    </a:extLst>
                  </p:cNvPr>
                  <p:cNvSpPr/>
                  <p:nvPr/>
                </p:nvSpPr>
                <p:spPr>
                  <a:xfrm>
                    <a:off x="1395925" y="869219"/>
                    <a:ext cx="2045581" cy="2318129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294E9694-69C6-DC4F-9540-FA58E00D5027}"/>
                    </a:ext>
                  </a:extLst>
                </p:cNvPr>
                <p:cNvGrpSpPr/>
                <p:nvPr/>
              </p:nvGrpSpPr>
              <p:grpSpPr>
                <a:xfrm>
                  <a:off x="489308" y="3399748"/>
                  <a:ext cx="2045581" cy="792925"/>
                  <a:chOff x="1389790" y="3374341"/>
                  <a:chExt cx="2045581" cy="792925"/>
                </a:xfrm>
              </p:grpSpPr>
              <p:pic>
                <p:nvPicPr>
                  <p:cNvPr id="1026" name="Picture 2" descr="TCEQ Logo">
                    <a:extLst>
                      <a:ext uri="{FF2B5EF4-FFF2-40B4-BE49-F238E27FC236}">
                        <a16:creationId xmlns:a16="http://schemas.microsoft.com/office/drawing/2014/main" id="{9281F760-C081-444E-8F78-1AB0CD0BDF9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421005" y="3622340"/>
                    <a:ext cx="1651245" cy="24698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128" name="Group 127">
                    <a:extLst>
                      <a:ext uri="{FF2B5EF4-FFF2-40B4-BE49-F238E27FC236}">
                        <a16:creationId xmlns:a16="http://schemas.microsoft.com/office/drawing/2014/main" id="{B38F9CC2-0188-7846-B585-8B5AB6C3176C}"/>
                      </a:ext>
                    </a:extLst>
                  </p:cNvPr>
                  <p:cNvGrpSpPr/>
                  <p:nvPr/>
                </p:nvGrpSpPr>
                <p:grpSpPr>
                  <a:xfrm>
                    <a:off x="1389790" y="3374341"/>
                    <a:ext cx="2045581" cy="792925"/>
                    <a:chOff x="1395925" y="869219"/>
                    <a:chExt cx="2045581" cy="2318129"/>
                  </a:xfrm>
                </p:grpSpPr>
                <p:sp>
                  <p:nvSpPr>
                    <p:cNvPr id="132" name="TextBox 131">
                      <a:extLst>
                        <a:ext uri="{FF2B5EF4-FFF2-40B4-BE49-F238E27FC236}">
                          <a16:creationId xmlns:a16="http://schemas.microsoft.com/office/drawing/2014/main" id="{F58967DE-CDD1-0441-AB30-78CF2E182EA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37455" y="870695"/>
                      <a:ext cx="116442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b="1" dirty="0"/>
                        <a:t>Environment</a:t>
                      </a:r>
                    </a:p>
                  </p:txBody>
                </p:sp>
                <p:sp>
                  <p:nvSpPr>
                    <p:cNvPr id="133" name="TextBox 132">
                      <a:extLst>
                        <a:ext uri="{FF2B5EF4-FFF2-40B4-BE49-F238E27FC236}">
                          <a16:creationId xmlns:a16="http://schemas.microsoft.com/office/drawing/2014/main" id="{7ED85BE2-62C5-3548-8C6E-7084AAB013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89973" y="2099446"/>
                      <a:ext cx="1486701" cy="7648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100" b="1" i="1" dirty="0"/>
                        <a:t>Air quality</a:t>
                      </a:r>
                    </a:p>
                  </p:txBody>
                </p:sp>
                <p:sp>
                  <p:nvSpPr>
                    <p:cNvPr id="148" name="Rounded Rectangle 147">
                      <a:extLst>
                        <a:ext uri="{FF2B5EF4-FFF2-40B4-BE49-F238E27FC236}">
                          <a16:creationId xmlns:a16="http://schemas.microsoft.com/office/drawing/2014/main" id="{8827FE9E-0BA2-3947-B631-2226803E1D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95925" y="869219"/>
                      <a:ext cx="2045581" cy="2318129"/>
                    </a:xfrm>
                    <a:prstGeom prst="round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45AFEBDA-0DB8-224D-B0F6-A92632489B8D}"/>
                    </a:ext>
                  </a:extLst>
                </p:cNvPr>
                <p:cNvGrpSpPr/>
                <p:nvPr/>
              </p:nvGrpSpPr>
              <p:grpSpPr>
                <a:xfrm>
                  <a:off x="1641618" y="5626952"/>
                  <a:ext cx="2045581" cy="802382"/>
                  <a:chOff x="1395925" y="841571"/>
                  <a:chExt cx="2045581" cy="2345777"/>
                </a:xfrm>
              </p:grpSpPr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E10168BD-3523-7A4D-BE86-1CE0C5457B3D}"/>
                      </a:ext>
                    </a:extLst>
                  </p:cNvPr>
                  <p:cNvSpPr txBox="1"/>
                  <p:nvPr/>
                </p:nvSpPr>
                <p:spPr>
                  <a:xfrm>
                    <a:off x="1605533" y="841571"/>
                    <a:ext cx="1648109" cy="8997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b="1" dirty="0"/>
                      <a:t>Community Needs</a:t>
                    </a:r>
                  </a:p>
                </p:txBody>
              </p:sp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12881349-A790-8A44-997B-BAE032AEAA83}"/>
                      </a:ext>
                    </a:extLst>
                  </p:cNvPr>
                  <p:cNvSpPr txBox="1"/>
                  <p:nvPr/>
                </p:nvSpPr>
                <p:spPr>
                  <a:xfrm>
                    <a:off x="1780605" y="2225403"/>
                    <a:ext cx="1648110" cy="7648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i="1" dirty="0"/>
                      <a:t>211 calls about needs</a:t>
                    </a:r>
                  </a:p>
                </p:txBody>
              </p:sp>
              <p:sp>
                <p:nvSpPr>
                  <p:cNvPr id="154" name="Rounded Rectangle 153">
                    <a:extLst>
                      <a:ext uri="{FF2B5EF4-FFF2-40B4-BE49-F238E27FC236}">
                        <a16:creationId xmlns:a16="http://schemas.microsoft.com/office/drawing/2014/main" id="{D2D62831-4E49-9843-9DC2-537BF2642742}"/>
                      </a:ext>
                    </a:extLst>
                  </p:cNvPr>
                  <p:cNvSpPr/>
                  <p:nvPr/>
                </p:nvSpPr>
                <p:spPr>
                  <a:xfrm>
                    <a:off x="1395925" y="869219"/>
                    <a:ext cx="2045581" cy="2318129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34A3252B-41BA-B941-881C-45FEF58C3520}"/>
                    </a:ext>
                  </a:extLst>
                </p:cNvPr>
                <p:cNvGrpSpPr/>
                <p:nvPr/>
              </p:nvGrpSpPr>
              <p:grpSpPr>
                <a:xfrm>
                  <a:off x="2988730" y="744894"/>
                  <a:ext cx="2090551" cy="2611940"/>
                  <a:chOff x="3644001" y="842463"/>
                  <a:chExt cx="2090551" cy="2611940"/>
                </a:xfrm>
              </p:grpSpPr>
              <p:pic>
                <p:nvPicPr>
                  <p:cNvPr id="8" name="Picture 7">
                    <a:extLst>
                      <a:ext uri="{FF2B5EF4-FFF2-40B4-BE49-F238E27FC236}">
                        <a16:creationId xmlns:a16="http://schemas.microsoft.com/office/drawing/2014/main" id="{DC359AE9-C79C-3F4D-9D83-1E0ECD9BC0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3732564" y="1359128"/>
                    <a:ext cx="1330090" cy="97840"/>
                  </a:xfrm>
                  <a:prstGeom prst="rect">
                    <a:avLst/>
                  </a:prstGeom>
                </p:spPr>
              </p:pic>
              <p:pic>
                <p:nvPicPr>
                  <p:cNvPr id="10" name="Picture 9">
                    <a:extLst>
                      <a:ext uri="{FF2B5EF4-FFF2-40B4-BE49-F238E27FC236}">
                        <a16:creationId xmlns:a16="http://schemas.microsoft.com/office/drawing/2014/main" id="{8BFB3034-79DB-3B49-96ED-6E8DE454F3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/>
                  <a:srcRect t="-1" r="79803" b="3903"/>
                  <a:stretch/>
                </p:blipFill>
                <p:spPr>
                  <a:xfrm>
                    <a:off x="3759115" y="2400732"/>
                    <a:ext cx="726541" cy="245369"/>
                  </a:xfrm>
                  <a:prstGeom prst="rect">
                    <a:avLst/>
                  </a:prstGeom>
                </p:spPr>
              </p:pic>
              <p:pic>
                <p:nvPicPr>
                  <p:cNvPr id="12" name="Picture 11" descr="Logo&#10;&#10;Description automatically generated">
                    <a:extLst>
                      <a:ext uri="{FF2B5EF4-FFF2-40B4-BE49-F238E27FC236}">
                        <a16:creationId xmlns:a16="http://schemas.microsoft.com/office/drawing/2014/main" id="{08830DE2-9C30-F54F-8C92-7C525D3326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3725551" y="2929102"/>
                    <a:ext cx="922919" cy="224948"/>
                  </a:xfrm>
                  <a:prstGeom prst="rect">
                    <a:avLst/>
                  </a:prstGeom>
                </p:spPr>
              </p:pic>
              <p:pic>
                <p:nvPicPr>
                  <p:cNvPr id="15" name="Picture 14" descr="A picture containing text, clipart&#10;&#10;Description automatically generated">
                    <a:extLst>
                      <a:ext uri="{FF2B5EF4-FFF2-40B4-BE49-F238E27FC236}">
                        <a16:creationId xmlns:a16="http://schemas.microsoft.com/office/drawing/2014/main" id="{8BC550CD-0143-9A4D-BADC-04F0CD6893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32564" y="1663848"/>
                    <a:ext cx="609906" cy="189281"/>
                  </a:xfrm>
                  <a:prstGeom prst="rect">
                    <a:avLst/>
                  </a:prstGeom>
                </p:spPr>
              </p:pic>
              <p:sp>
                <p:nvSpPr>
                  <p:cNvPr id="160" name="TextBox 159">
                    <a:extLst>
                      <a:ext uri="{FF2B5EF4-FFF2-40B4-BE49-F238E27FC236}">
                        <a16:creationId xmlns:a16="http://schemas.microsoft.com/office/drawing/2014/main" id="{89209227-5E3C-9C47-92DC-71A7D0F2235F}"/>
                      </a:ext>
                    </a:extLst>
                  </p:cNvPr>
                  <p:cNvSpPr txBox="1"/>
                  <p:nvPr/>
                </p:nvSpPr>
                <p:spPr>
                  <a:xfrm>
                    <a:off x="3779299" y="842463"/>
                    <a:ext cx="1774983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b="1" dirty="0"/>
                      <a:t>Transportation &amp; Mobility</a:t>
                    </a:r>
                  </a:p>
                </p:txBody>
              </p:sp>
              <p:sp>
                <p:nvSpPr>
                  <p:cNvPr id="163" name="TextBox 162">
                    <a:extLst>
                      <a:ext uri="{FF2B5EF4-FFF2-40B4-BE49-F238E27FC236}">
                        <a16:creationId xmlns:a16="http://schemas.microsoft.com/office/drawing/2014/main" id="{611B8442-5D90-8B4B-B306-900D1CEC6421}"/>
                      </a:ext>
                    </a:extLst>
                  </p:cNvPr>
                  <p:cNvSpPr txBox="1"/>
                  <p:nvPr/>
                </p:nvSpPr>
                <p:spPr>
                  <a:xfrm>
                    <a:off x="4031914" y="1412892"/>
                    <a:ext cx="148670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i="1" dirty="0"/>
                      <a:t>Flight departures</a:t>
                    </a:r>
                  </a:p>
                </p:txBody>
              </p:sp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1DB1853B-6968-9B4A-9D15-DA35FBAF5FF6}"/>
                      </a:ext>
                    </a:extLst>
                  </p:cNvPr>
                  <p:cNvSpPr txBox="1"/>
                  <p:nvPr/>
                </p:nvSpPr>
                <p:spPr>
                  <a:xfrm>
                    <a:off x="4031914" y="1789050"/>
                    <a:ext cx="1635765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i="1" dirty="0"/>
                      <a:t>Public transit ridership</a:t>
                    </a:r>
                  </a:p>
                </p:txBody>
              </p:sp>
              <p:sp>
                <p:nvSpPr>
                  <p:cNvPr id="170" name="TextBox 169">
                    <a:extLst>
                      <a:ext uri="{FF2B5EF4-FFF2-40B4-BE49-F238E27FC236}">
                        <a16:creationId xmlns:a16="http://schemas.microsoft.com/office/drawing/2014/main" id="{05B648E6-611E-A74D-AB06-A53C201589BB}"/>
                      </a:ext>
                    </a:extLst>
                  </p:cNvPr>
                  <p:cNvSpPr txBox="1"/>
                  <p:nvPr/>
                </p:nvSpPr>
                <p:spPr>
                  <a:xfrm>
                    <a:off x="4031914" y="2198647"/>
                    <a:ext cx="170263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i="1" dirty="0"/>
                      <a:t>Road traffic</a:t>
                    </a:r>
                  </a:p>
                </p:txBody>
              </p:sp>
              <p:sp>
                <p:nvSpPr>
                  <p:cNvPr id="172" name="TextBox 171">
                    <a:extLst>
                      <a:ext uri="{FF2B5EF4-FFF2-40B4-BE49-F238E27FC236}">
                        <a16:creationId xmlns:a16="http://schemas.microsoft.com/office/drawing/2014/main" id="{E4B3C00E-69E1-5943-B925-EE92769C8AA4}"/>
                      </a:ext>
                    </a:extLst>
                  </p:cNvPr>
                  <p:cNvSpPr txBox="1"/>
                  <p:nvPr/>
                </p:nvSpPr>
                <p:spPr>
                  <a:xfrm>
                    <a:off x="4031914" y="3126599"/>
                    <a:ext cx="170263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i="1" dirty="0"/>
                      <a:t>Transit mode</a:t>
                    </a:r>
                  </a:p>
                </p:txBody>
              </p:sp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EA6392B0-A083-B648-B3F9-70ED001DA628}"/>
                      </a:ext>
                    </a:extLst>
                  </p:cNvPr>
                  <p:cNvSpPr txBox="1"/>
                  <p:nvPr/>
                </p:nvSpPr>
                <p:spPr>
                  <a:xfrm>
                    <a:off x="4030189" y="2599019"/>
                    <a:ext cx="1442216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i="1" dirty="0"/>
                      <a:t>Place stay &amp; visits</a:t>
                    </a:r>
                  </a:p>
                </p:txBody>
              </p:sp>
              <p:sp>
                <p:nvSpPr>
                  <p:cNvPr id="174" name="Rounded Rectangle 173">
                    <a:extLst>
                      <a:ext uri="{FF2B5EF4-FFF2-40B4-BE49-F238E27FC236}">
                        <a16:creationId xmlns:a16="http://schemas.microsoft.com/office/drawing/2014/main" id="{9A210CC4-AC54-DB44-A31F-499CAF0606B1}"/>
                      </a:ext>
                    </a:extLst>
                  </p:cNvPr>
                  <p:cNvSpPr/>
                  <p:nvPr/>
                </p:nvSpPr>
                <p:spPr>
                  <a:xfrm>
                    <a:off x="3644001" y="865484"/>
                    <a:ext cx="2045581" cy="2588919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175" name="Picture 4" descr="data.austintexas.gov">
                    <a:extLst>
                      <a:ext uri="{FF2B5EF4-FFF2-40B4-BE49-F238E27FC236}">
                        <a16:creationId xmlns:a16="http://schemas.microsoft.com/office/drawing/2014/main" id="{16DFDFCA-180B-1E43-81C6-250D971A67F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764806" y="2035991"/>
                    <a:ext cx="1247915" cy="19333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AFB8F868-E43F-AD46-BCBA-CB0D16467CD6}"/>
                    </a:ext>
                  </a:extLst>
                </p:cNvPr>
                <p:cNvGrpSpPr/>
                <p:nvPr/>
              </p:nvGrpSpPr>
              <p:grpSpPr>
                <a:xfrm>
                  <a:off x="2959832" y="3681617"/>
                  <a:ext cx="2045581" cy="1727720"/>
                  <a:chOff x="3901510" y="3828674"/>
                  <a:chExt cx="2045581" cy="1727720"/>
                </a:xfrm>
              </p:grpSpPr>
              <p:pic>
                <p:nvPicPr>
                  <p:cNvPr id="1030" name="Picture 6">
                    <a:extLst>
                      <a:ext uri="{FF2B5EF4-FFF2-40B4-BE49-F238E27FC236}">
                        <a16:creationId xmlns:a16="http://schemas.microsoft.com/office/drawing/2014/main" id="{E5AA07DA-AAF4-7749-AB1A-D9B3B6541C0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038491" y="4094889"/>
                    <a:ext cx="393810" cy="39381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D9F405AB-934C-7647-92F6-E6EC93B58D0D}"/>
                      </a:ext>
                    </a:extLst>
                  </p:cNvPr>
                  <p:cNvSpPr txBox="1"/>
                  <p:nvPr/>
                </p:nvSpPr>
                <p:spPr>
                  <a:xfrm>
                    <a:off x="4269344" y="3828674"/>
                    <a:ext cx="127143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b="1" dirty="0"/>
                      <a:t>Public Health</a:t>
                    </a:r>
                  </a:p>
                </p:txBody>
              </p:sp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F20FB3CA-FF56-E547-8F99-421D5F4B341E}"/>
                      </a:ext>
                    </a:extLst>
                  </p:cNvPr>
                  <p:cNvSpPr txBox="1"/>
                  <p:nvPr/>
                </p:nvSpPr>
                <p:spPr>
                  <a:xfrm>
                    <a:off x="4383113" y="4147749"/>
                    <a:ext cx="148670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i="1" dirty="0"/>
                      <a:t>COVID-19 cases</a:t>
                    </a:r>
                  </a:p>
                </p:txBody>
              </p:sp>
              <p:sp>
                <p:nvSpPr>
                  <p:cNvPr id="191" name="Rounded Rectangle 190">
                    <a:extLst>
                      <a:ext uri="{FF2B5EF4-FFF2-40B4-BE49-F238E27FC236}">
                        <a16:creationId xmlns:a16="http://schemas.microsoft.com/office/drawing/2014/main" id="{EE877B9B-BB71-4447-B9AD-5187D601B71B}"/>
                      </a:ext>
                    </a:extLst>
                  </p:cNvPr>
                  <p:cNvSpPr/>
                  <p:nvPr/>
                </p:nvSpPr>
                <p:spPr>
                  <a:xfrm>
                    <a:off x="3901510" y="3843083"/>
                    <a:ext cx="2045581" cy="1713311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92" name="Picture 6">
                    <a:extLst>
                      <a:ext uri="{FF2B5EF4-FFF2-40B4-BE49-F238E27FC236}">
                        <a16:creationId xmlns:a16="http://schemas.microsoft.com/office/drawing/2014/main" id="{B5F4A869-A19D-3142-A1FF-0C6115D113C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038491" y="4550207"/>
                    <a:ext cx="393810" cy="39381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93" name="TextBox 192">
                    <a:extLst>
                      <a:ext uri="{FF2B5EF4-FFF2-40B4-BE49-F238E27FC236}">
                        <a16:creationId xmlns:a16="http://schemas.microsoft.com/office/drawing/2014/main" id="{82309925-705A-6D4F-98DB-8B602DAA4D2F}"/>
                      </a:ext>
                    </a:extLst>
                  </p:cNvPr>
                  <p:cNvSpPr txBox="1"/>
                  <p:nvPr/>
                </p:nvSpPr>
                <p:spPr>
                  <a:xfrm>
                    <a:off x="4387627" y="4515811"/>
                    <a:ext cx="1486701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i="1" dirty="0"/>
                      <a:t>COVID-19 policies &amp; information</a:t>
                    </a:r>
                  </a:p>
                </p:txBody>
              </p:sp>
              <p:sp>
                <p:nvSpPr>
                  <p:cNvPr id="199" name="TextBox 198">
                    <a:extLst>
                      <a:ext uri="{FF2B5EF4-FFF2-40B4-BE49-F238E27FC236}">
                        <a16:creationId xmlns:a16="http://schemas.microsoft.com/office/drawing/2014/main" id="{423A394E-239D-244C-B8C6-EDD162EC4DBB}"/>
                      </a:ext>
                    </a:extLst>
                  </p:cNvPr>
                  <p:cNvSpPr txBox="1"/>
                  <p:nvPr/>
                </p:nvSpPr>
                <p:spPr>
                  <a:xfrm>
                    <a:off x="4383113" y="5174339"/>
                    <a:ext cx="156397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i="1" dirty="0"/>
                      <a:t>COVID-19 vaccination</a:t>
                    </a:r>
                  </a:p>
                </p:txBody>
              </p:sp>
            </p:grpSp>
            <p:grpSp>
              <p:nvGrpSpPr>
                <p:cNvPr id="200" name="Group 199">
                  <a:extLst>
                    <a:ext uri="{FF2B5EF4-FFF2-40B4-BE49-F238E27FC236}">
                      <a16:creationId xmlns:a16="http://schemas.microsoft.com/office/drawing/2014/main" id="{EB4880B7-F059-E64D-990E-658310C6A48B}"/>
                    </a:ext>
                  </a:extLst>
                </p:cNvPr>
                <p:cNvGrpSpPr/>
                <p:nvPr/>
              </p:nvGrpSpPr>
              <p:grpSpPr>
                <a:xfrm>
                  <a:off x="483145" y="4533791"/>
                  <a:ext cx="2045581" cy="813349"/>
                  <a:chOff x="1393142" y="4383426"/>
                  <a:chExt cx="2045581" cy="813349"/>
                </a:xfrm>
              </p:grpSpPr>
              <p:pic>
                <p:nvPicPr>
                  <p:cNvPr id="201" name="Picture 4" descr="data.austintexas.gov">
                    <a:extLst>
                      <a:ext uri="{FF2B5EF4-FFF2-40B4-BE49-F238E27FC236}">
                        <a16:creationId xmlns:a16="http://schemas.microsoft.com/office/drawing/2014/main" id="{4BFCF52F-86C1-4643-89BA-CBF99CCF123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484134" y="4637829"/>
                    <a:ext cx="1247915" cy="19333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202" name="Group 201">
                    <a:extLst>
                      <a:ext uri="{FF2B5EF4-FFF2-40B4-BE49-F238E27FC236}">
                        <a16:creationId xmlns:a16="http://schemas.microsoft.com/office/drawing/2014/main" id="{4676945D-8462-284F-AB3D-7299D8BD1640}"/>
                      </a:ext>
                    </a:extLst>
                  </p:cNvPr>
                  <p:cNvGrpSpPr/>
                  <p:nvPr/>
                </p:nvGrpSpPr>
                <p:grpSpPr>
                  <a:xfrm>
                    <a:off x="1393142" y="4383426"/>
                    <a:ext cx="2045581" cy="813349"/>
                    <a:chOff x="1395925" y="809509"/>
                    <a:chExt cx="2045581" cy="2377839"/>
                  </a:xfrm>
                </p:grpSpPr>
                <p:sp>
                  <p:nvSpPr>
                    <p:cNvPr id="203" name="TextBox 202">
                      <a:extLst>
                        <a:ext uri="{FF2B5EF4-FFF2-40B4-BE49-F238E27FC236}">
                          <a16:creationId xmlns:a16="http://schemas.microsoft.com/office/drawing/2014/main" id="{91B27409-458D-9D48-88F9-0E6186338F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37059" y="809509"/>
                      <a:ext cx="1356466" cy="89979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b="1" dirty="0"/>
                        <a:t>Energy &amp; Water</a:t>
                      </a:r>
                    </a:p>
                  </p:txBody>
                </p:sp>
                <p:sp>
                  <p:nvSpPr>
                    <p:cNvPr id="204" name="TextBox 203">
                      <a:extLst>
                        <a:ext uri="{FF2B5EF4-FFF2-40B4-BE49-F238E27FC236}">
                          <a16:creationId xmlns:a16="http://schemas.microsoft.com/office/drawing/2014/main" id="{1B160A60-5F8B-E444-8395-74A86967F6E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89973" y="2099446"/>
                      <a:ext cx="1648110" cy="7648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100" b="1" i="1" dirty="0"/>
                        <a:t>Water energy demand</a:t>
                      </a:r>
                    </a:p>
                  </p:txBody>
                </p:sp>
                <p:sp>
                  <p:nvSpPr>
                    <p:cNvPr id="205" name="Rounded Rectangle 204">
                      <a:extLst>
                        <a:ext uri="{FF2B5EF4-FFF2-40B4-BE49-F238E27FC236}">
                          <a16:creationId xmlns:a16="http://schemas.microsoft.com/office/drawing/2014/main" id="{7C89B2E6-9B7C-CA4E-AAF3-F580ACACC7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95925" y="869219"/>
                      <a:ext cx="2045581" cy="2318129"/>
                    </a:xfrm>
                    <a:prstGeom prst="round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pic>
              <p:nvPicPr>
                <p:cNvPr id="44" name="Graphic 43">
                  <a:extLst>
                    <a:ext uri="{FF2B5EF4-FFF2-40B4-BE49-F238E27FC236}">
                      <a16:creationId xmlns:a16="http://schemas.microsoft.com/office/drawing/2014/main" id="{DC03EC87-7221-1A4D-B059-6597CDB8AE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06680" y="5902132"/>
                  <a:ext cx="1237455" cy="260369"/>
                </a:xfrm>
                <a:prstGeom prst="rect">
                  <a:avLst/>
                </a:prstGeom>
              </p:spPr>
            </p:pic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FCD46858-9086-1747-822D-ACE6996790C3}"/>
                  </a:ext>
                </a:extLst>
              </p:cNvPr>
              <p:cNvGrpSpPr/>
              <p:nvPr/>
            </p:nvGrpSpPr>
            <p:grpSpPr>
              <a:xfrm>
                <a:off x="5924040" y="11601"/>
                <a:ext cx="2927549" cy="3268386"/>
                <a:chOff x="6014302" y="1706633"/>
                <a:chExt cx="2927549" cy="3268386"/>
              </a:xfrm>
            </p:grpSpPr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A6CC3937-CCD8-F141-9CB8-526A7A5DA01F}"/>
                    </a:ext>
                  </a:extLst>
                </p:cNvPr>
                <p:cNvSpPr txBox="1"/>
                <p:nvPr/>
              </p:nvSpPr>
              <p:spPr>
                <a:xfrm>
                  <a:off x="6388373" y="2776939"/>
                  <a:ext cx="115052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/>
                    <a:t>Actions</a:t>
                  </a:r>
                </a:p>
              </p:txBody>
            </p: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30B4F5E5-2A15-1A40-BA6B-3FA98F66433A}"/>
                    </a:ext>
                  </a:extLst>
                </p:cNvPr>
                <p:cNvGrpSpPr/>
                <p:nvPr/>
              </p:nvGrpSpPr>
              <p:grpSpPr>
                <a:xfrm>
                  <a:off x="8064042" y="3068170"/>
                  <a:ext cx="877809" cy="888723"/>
                  <a:chOff x="5875613" y="3301105"/>
                  <a:chExt cx="877809" cy="888723"/>
                </a:xfrm>
              </p:grpSpPr>
              <p:pic>
                <p:nvPicPr>
                  <p:cNvPr id="58" name="Picture 57" descr="Shape&#10;&#10;Description automatically generated with low confidence">
                    <a:extLst>
                      <a:ext uri="{FF2B5EF4-FFF2-40B4-BE49-F238E27FC236}">
                        <a16:creationId xmlns:a16="http://schemas.microsoft.com/office/drawing/2014/main" id="{859779B6-C4A8-DB44-966F-A8FF54AEC9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6019696" y="3600186"/>
                    <a:ext cx="589642" cy="589642"/>
                  </a:xfrm>
                  <a:prstGeom prst="rect">
                    <a:avLst/>
                  </a:prstGeom>
                </p:spPr>
              </p:pic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60A4C613-DE70-794B-B317-20C1DE15B5C4}"/>
                      </a:ext>
                    </a:extLst>
                  </p:cNvPr>
                  <p:cNvSpPr txBox="1"/>
                  <p:nvPr/>
                </p:nvSpPr>
                <p:spPr>
                  <a:xfrm>
                    <a:off x="5875613" y="3301105"/>
                    <a:ext cx="87780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b="1" dirty="0"/>
                      <a:t>Database</a:t>
                    </a:r>
                  </a:p>
                </p:txBody>
              </p:sp>
            </p:grp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D26BB2A7-2F96-1A49-9E53-F9C90571A338}"/>
                    </a:ext>
                  </a:extLst>
                </p:cNvPr>
                <p:cNvSpPr/>
                <p:nvPr/>
              </p:nvSpPr>
              <p:spPr>
                <a:xfrm>
                  <a:off x="6014302" y="1960129"/>
                  <a:ext cx="2914737" cy="301489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34" name="Picture 10" descr="@github-actions">
                  <a:extLst>
                    <a:ext uri="{FF2B5EF4-FFF2-40B4-BE49-F238E27FC236}">
                      <a16:creationId xmlns:a16="http://schemas.microsoft.com/office/drawing/2014/main" id="{333E1CD5-750D-9341-9E04-4521F6E7C37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90477" y="1706633"/>
                  <a:ext cx="362386" cy="3623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50ECC6E9-53DD-F84D-A0BC-87BF41698CED}"/>
                    </a:ext>
                  </a:extLst>
                </p:cNvPr>
                <p:cNvSpPr txBox="1"/>
                <p:nvPr/>
              </p:nvSpPr>
              <p:spPr>
                <a:xfrm>
                  <a:off x="6385789" y="2093670"/>
                  <a:ext cx="216853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/>
                    <a:t>Private GitHub Repository</a:t>
                  </a:r>
                </a:p>
              </p:txBody>
            </p:sp>
            <p:cxnSp>
              <p:nvCxnSpPr>
                <p:cNvPr id="169" name="Straight Arrow Connector 168">
                  <a:extLst>
                    <a:ext uri="{FF2B5EF4-FFF2-40B4-BE49-F238E27FC236}">
                      <a16:creationId xmlns:a16="http://schemas.microsoft.com/office/drawing/2014/main" id="{A2706074-DC40-4041-A4FF-A6A2FDB92080}"/>
                    </a:ext>
                  </a:extLst>
                </p:cNvPr>
                <p:cNvCxnSpPr>
                  <a:cxnSpLocks/>
                  <a:stCxn id="58" idx="1"/>
                  <a:endCxn id="229" idx="3"/>
                </p:cNvCxnSpPr>
                <p:nvPr/>
              </p:nvCxnSpPr>
              <p:spPr>
                <a:xfrm flipH="1">
                  <a:off x="7732862" y="3662072"/>
                  <a:ext cx="475263" cy="374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ysDash"/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9" name="Rounded Rectangle 228">
                  <a:extLst>
                    <a:ext uri="{FF2B5EF4-FFF2-40B4-BE49-F238E27FC236}">
                      <a16:creationId xmlns:a16="http://schemas.microsoft.com/office/drawing/2014/main" id="{61753DD6-EB96-854A-B4AD-CB91E904DB71}"/>
                    </a:ext>
                  </a:extLst>
                </p:cNvPr>
                <p:cNvSpPr/>
                <p:nvPr/>
              </p:nvSpPr>
              <p:spPr>
                <a:xfrm>
                  <a:off x="6163087" y="2685201"/>
                  <a:ext cx="1569775" cy="1961227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6" name="Picture 55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170F0680-CE67-9F40-BA61-BB914AC01A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26077" y="2420836"/>
                  <a:ext cx="437008" cy="437008"/>
                </a:xfrm>
                <a:prstGeom prst="rect">
                  <a:avLst/>
                </a:prstGeom>
                <a:solidFill>
                  <a:schemeClr val="bg1"/>
                </a:solidFill>
              </p:spPr>
            </p:pic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30F50D8C-197C-7D49-B811-CDED55FED946}"/>
                    </a:ext>
                  </a:extLst>
                </p:cNvPr>
                <p:cNvSpPr txBox="1"/>
                <p:nvPr/>
              </p:nvSpPr>
              <p:spPr>
                <a:xfrm>
                  <a:off x="6172556" y="2930827"/>
                  <a:ext cx="1607403" cy="1725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lnSpc>
                      <a:spcPct val="150000"/>
                    </a:lnSpc>
                    <a:buFont typeface="+mj-lt"/>
                    <a:buAutoNum type="arabicPeriod"/>
                  </a:pPr>
                  <a:r>
                    <a:rPr lang="en-US" sz="1200" b="1" i="1" dirty="0"/>
                    <a:t>Update data</a:t>
                  </a:r>
                </a:p>
                <a:p>
                  <a:pPr marL="342900" indent="-342900">
                    <a:lnSpc>
                      <a:spcPct val="150000"/>
                    </a:lnSpc>
                    <a:buFont typeface="+mj-lt"/>
                    <a:buAutoNum type="arabicPeriod"/>
                  </a:pPr>
                  <a:r>
                    <a:rPr lang="en-US" sz="1200" b="1" i="1" dirty="0"/>
                    <a:t>Preprocess data</a:t>
                  </a:r>
                </a:p>
                <a:p>
                  <a:pPr marL="342900" indent="-342900">
                    <a:lnSpc>
                      <a:spcPct val="150000"/>
                    </a:lnSpc>
                    <a:buFont typeface="+mj-lt"/>
                    <a:buAutoNum type="arabicPeriod"/>
                  </a:pPr>
                  <a:r>
                    <a:rPr lang="en-US" sz="1200" b="1" i="1" dirty="0"/>
                    <a:t>Generate figures</a:t>
                  </a:r>
                </a:p>
                <a:p>
                  <a:pPr marL="342900" indent="-342900">
                    <a:lnSpc>
                      <a:spcPct val="150000"/>
                    </a:lnSpc>
                    <a:buFont typeface="+mj-lt"/>
                    <a:buAutoNum type="arabicPeriod"/>
                  </a:pPr>
                  <a:r>
                    <a:rPr lang="en-US" sz="1200" b="1" i="1" dirty="0"/>
                    <a:t>Store data</a:t>
                  </a:r>
                </a:p>
                <a:p>
                  <a:pPr marL="342900" indent="-342900">
                    <a:lnSpc>
                      <a:spcPct val="150000"/>
                    </a:lnSpc>
                    <a:buFont typeface="+mj-lt"/>
                    <a:buAutoNum type="arabicPeriod"/>
                  </a:pPr>
                  <a:r>
                    <a:rPr lang="en-US" sz="1200" b="1" i="1" dirty="0"/>
                    <a:t>Store figures</a:t>
                  </a:r>
                  <a:br>
                    <a:rPr lang="en-US" sz="1200" b="1" i="1" dirty="0"/>
                  </a:br>
                  <a:r>
                    <a:rPr lang="en-US" sz="1200" b="1" i="1" dirty="0"/>
                    <a:t>&amp; metadata</a:t>
                  </a:r>
                </a:p>
              </p:txBody>
            </p:sp>
          </p:grp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AACCC932-60D4-3941-8C94-4F4F39791FDC}"/>
                  </a:ext>
                </a:extLst>
              </p:cNvPr>
              <p:cNvCxnSpPr>
                <a:cxnSpLocks/>
                <a:stCxn id="70" idx="1"/>
              </p:cNvCxnSpPr>
              <p:nvPr/>
            </p:nvCxnSpPr>
            <p:spPr>
              <a:xfrm flipH="1">
                <a:off x="5289088" y="1772542"/>
                <a:ext cx="63495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9" name="Picture 1028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FFB49B51-9537-884B-8A56-21473EBF99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55467" y="1646734"/>
                <a:ext cx="246461" cy="246461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id="{878876C0-1A4F-8C42-BA89-071CCC9D3461}"/>
                  </a:ext>
                </a:extLst>
              </p:cNvPr>
              <p:cNvSpPr txBox="1"/>
              <p:nvPr/>
            </p:nvSpPr>
            <p:spPr>
              <a:xfrm>
                <a:off x="5346357" y="1430607"/>
                <a:ext cx="46231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b="1" dirty="0"/>
                  <a:t>24H</a:t>
                </a:r>
              </a:p>
            </p:txBody>
          </p:sp>
          <p:pic>
            <p:nvPicPr>
              <p:cNvPr id="1035" name="Picture 1034" descr="Icon&#10;&#10;Description automatically generated">
                <a:extLst>
                  <a:ext uri="{FF2B5EF4-FFF2-40B4-BE49-F238E27FC236}">
                    <a16:creationId xmlns:a16="http://schemas.microsoft.com/office/drawing/2014/main" id="{954C7E24-D921-9243-8CD4-3A722894BB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0"/>
              <a:srcRect t="12708" b="11909"/>
              <a:stretch/>
            </p:blipFill>
            <p:spPr>
              <a:xfrm>
                <a:off x="10156278" y="3796590"/>
                <a:ext cx="674864" cy="331262"/>
              </a:xfrm>
              <a:prstGeom prst="rect">
                <a:avLst/>
              </a:prstGeom>
            </p:spPr>
          </p:pic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A152ED09-F987-604F-A76E-F289CC4D6E9C}"/>
                  </a:ext>
                </a:extLst>
              </p:cNvPr>
              <p:cNvSpPr txBox="1"/>
              <p:nvPr/>
            </p:nvSpPr>
            <p:spPr>
              <a:xfrm>
                <a:off x="9929659" y="1106912"/>
                <a:ext cx="11505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Actions</a:t>
                </a:r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D1CAA592-4076-224A-BEF9-26D143EEE459}"/>
                  </a:ext>
                </a:extLst>
              </p:cNvPr>
              <p:cNvSpPr/>
              <p:nvPr/>
            </p:nvSpPr>
            <p:spPr>
              <a:xfrm>
                <a:off x="9445179" y="261894"/>
                <a:ext cx="2097066" cy="301488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0" name="Picture 10" descr="@github-actions">
                <a:extLst>
                  <a:ext uri="{FF2B5EF4-FFF2-40B4-BE49-F238E27FC236}">
                    <a16:creationId xmlns:a16="http://schemas.microsoft.com/office/drawing/2014/main" id="{A9D102C4-2B2B-254B-B625-7E234E8E0F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72534" y="7515"/>
                <a:ext cx="362386" cy="3623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DA019649-227D-5348-8EC7-735F9F0F310B}"/>
                  </a:ext>
                </a:extLst>
              </p:cNvPr>
              <p:cNvSpPr txBox="1"/>
              <p:nvPr/>
            </p:nvSpPr>
            <p:spPr>
              <a:xfrm>
                <a:off x="8930013" y="393247"/>
                <a:ext cx="30897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Public GitHub Repository</a:t>
                </a:r>
              </a:p>
            </p:txBody>
          </p:sp>
          <p:sp>
            <p:nvSpPr>
              <p:cNvPr id="273" name="Rounded Rectangle 272">
                <a:extLst>
                  <a:ext uri="{FF2B5EF4-FFF2-40B4-BE49-F238E27FC236}">
                    <a16:creationId xmlns:a16="http://schemas.microsoft.com/office/drawing/2014/main" id="{EB60D01D-0CD8-F24B-8922-63C750B16204}"/>
                  </a:ext>
                </a:extLst>
              </p:cNvPr>
              <p:cNvSpPr/>
              <p:nvPr/>
            </p:nvSpPr>
            <p:spPr>
              <a:xfrm>
                <a:off x="9708823" y="1008478"/>
                <a:ext cx="1569775" cy="1368467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4" name="Picture 273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6D09E01B-3F68-AF4F-896E-8B9EC0903B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257168" y="736131"/>
                <a:ext cx="437008" cy="437008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0BDE77A8-38C7-D24F-B152-71F56B290934}"/>
                  </a:ext>
                </a:extLst>
              </p:cNvPr>
              <p:cNvSpPr txBox="1"/>
              <p:nvPr/>
            </p:nvSpPr>
            <p:spPr>
              <a:xfrm>
                <a:off x="9671195" y="1357820"/>
                <a:ext cx="160740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i="1" dirty="0"/>
                  <a:t>Copy updated figures and metadata from private GitHub repository</a:t>
                </a:r>
              </a:p>
            </p:txBody>
          </p:sp>
          <p:cxnSp>
            <p:nvCxnSpPr>
              <p:cNvPr id="280" name="Straight Arrow Connector 279">
                <a:extLst>
                  <a:ext uri="{FF2B5EF4-FFF2-40B4-BE49-F238E27FC236}">
                    <a16:creationId xmlns:a16="http://schemas.microsoft.com/office/drawing/2014/main" id="{4C7925E2-D020-9E4D-BC5B-498B82898AD6}"/>
                  </a:ext>
                </a:extLst>
              </p:cNvPr>
              <p:cNvCxnSpPr>
                <a:cxnSpLocks/>
                <a:stCxn id="269" idx="1"/>
                <a:endCxn id="70" idx="3"/>
              </p:cNvCxnSpPr>
              <p:nvPr/>
            </p:nvCxnSpPr>
            <p:spPr>
              <a:xfrm flipH="1">
                <a:off x="8838777" y="1769339"/>
                <a:ext cx="606402" cy="320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81" name="Picture 280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B50236A4-A69E-6347-B260-F872041AB7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982860" y="1637011"/>
                <a:ext cx="246461" cy="246461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A9E5ACF7-DC25-D842-95FB-4264624B2510}"/>
                  </a:ext>
                </a:extLst>
              </p:cNvPr>
              <p:cNvSpPr txBox="1"/>
              <p:nvPr/>
            </p:nvSpPr>
            <p:spPr>
              <a:xfrm>
                <a:off x="8873750" y="1420884"/>
                <a:ext cx="46231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b="1" dirty="0"/>
                  <a:t>24H</a:t>
                </a:r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A57DDE6D-823B-5341-A8F0-C949B9E154B2}"/>
                  </a:ext>
                </a:extLst>
              </p:cNvPr>
              <p:cNvSpPr txBox="1"/>
              <p:nvPr/>
            </p:nvSpPr>
            <p:spPr>
              <a:xfrm>
                <a:off x="9946417" y="2650617"/>
                <a:ext cx="11505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app.py</a:t>
                </a:r>
              </a:p>
            </p:txBody>
          </p:sp>
          <p:sp>
            <p:nvSpPr>
              <p:cNvPr id="291" name="Rounded Rectangle 290">
                <a:extLst>
                  <a:ext uri="{FF2B5EF4-FFF2-40B4-BE49-F238E27FC236}">
                    <a16:creationId xmlns:a16="http://schemas.microsoft.com/office/drawing/2014/main" id="{2EAEF4F9-0F9B-2644-8916-B87E34805E69}"/>
                  </a:ext>
                </a:extLst>
              </p:cNvPr>
              <p:cNvSpPr/>
              <p:nvPr/>
            </p:nvSpPr>
            <p:spPr>
              <a:xfrm>
                <a:off x="9725581" y="2552184"/>
                <a:ext cx="1569775" cy="527234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6" name="Straight Arrow Connector 295">
                <a:extLst>
                  <a:ext uri="{FF2B5EF4-FFF2-40B4-BE49-F238E27FC236}">
                    <a16:creationId xmlns:a16="http://schemas.microsoft.com/office/drawing/2014/main" id="{FC380A84-3B59-A04D-BB46-64DDEEAD140D}"/>
                  </a:ext>
                </a:extLst>
              </p:cNvPr>
              <p:cNvCxnSpPr>
                <a:cxnSpLocks/>
                <a:stCxn id="1035" idx="0"/>
                <a:endCxn id="269" idx="2"/>
              </p:cNvCxnSpPr>
              <p:nvPr/>
            </p:nvCxnSpPr>
            <p:spPr>
              <a:xfrm flipV="1">
                <a:off x="10493710" y="3276783"/>
                <a:ext cx="2" cy="51980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0" name="Rounded Rectangle 299">
                <a:extLst>
                  <a:ext uri="{FF2B5EF4-FFF2-40B4-BE49-F238E27FC236}">
                    <a16:creationId xmlns:a16="http://schemas.microsoft.com/office/drawing/2014/main" id="{210840C8-4686-2443-8DEB-A10DD692A239}"/>
                  </a:ext>
                </a:extLst>
              </p:cNvPr>
              <p:cNvSpPr/>
              <p:nvPr/>
            </p:nvSpPr>
            <p:spPr>
              <a:xfrm>
                <a:off x="9720033" y="4573784"/>
                <a:ext cx="1569775" cy="307778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FBD307CA-7549-F14B-A21E-337A0F94ED5E}"/>
                  </a:ext>
                </a:extLst>
              </p:cNvPr>
              <p:cNvSpPr txBox="1"/>
              <p:nvPr/>
            </p:nvSpPr>
            <p:spPr>
              <a:xfrm>
                <a:off x="9701218" y="4595874"/>
                <a:ext cx="16074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i="1" dirty="0"/>
                  <a:t>app hosting</a:t>
                </a:r>
              </a:p>
            </p:txBody>
          </p:sp>
          <p:cxnSp>
            <p:nvCxnSpPr>
              <p:cNvPr id="302" name="Straight Arrow Connector 301">
                <a:extLst>
                  <a:ext uri="{FF2B5EF4-FFF2-40B4-BE49-F238E27FC236}">
                    <a16:creationId xmlns:a16="http://schemas.microsoft.com/office/drawing/2014/main" id="{E5411B8E-74E5-6D40-B1CD-BC6DB402F8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002640" y="4734373"/>
                <a:ext cx="666679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D2E11049-C69A-AD4F-AFB8-E226CC808750}"/>
                  </a:ext>
                </a:extLst>
              </p:cNvPr>
              <p:cNvSpPr txBox="1"/>
              <p:nvPr/>
            </p:nvSpPr>
            <p:spPr>
              <a:xfrm>
                <a:off x="7837611" y="3782111"/>
                <a:ext cx="160740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F0000"/>
                    </a:solidFill>
                  </a:rPr>
                  <a:t>www.covidatx.net</a:t>
                </a:r>
              </a:p>
            </p:txBody>
          </p:sp>
          <p:cxnSp>
            <p:nvCxnSpPr>
              <p:cNvPr id="307" name="Straight Arrow Connector 306">
                <a:extLst>
                  <a:ext uri="{FF2B5EF4-FFF2-40B4-BE49-F238E27FC236}">
                    <a16:creationId xmlns:a16="http://schemas.microsoft.com/office/drawing/2014/main" id="{D7E7B511-4721-7E45-95F3-94BF72F5541F}"/>
                  </a:ext>
                </a:extLst>
              </p:cNvPr>
              <p:cNvCxnSpPr>
                <a:cxnSpLocks/>
                <a:stCxn id="90" idx="2"/>
                <a:endCxn id="1052" idx="0"/>
              </p:cNvCxnSpPr>
              <p:nvPr/>
            </p:nvCxnSpPr>
            <p:spPr>
              <a:xfrm>
                <a:off x="9758013" y="5285601"/>
                <a:ext cx="4502" cy="48766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" name="Picture 2" descr="Texas Department of State Health Services">
              <a:extLst>
                <a:ext uri="{FF2B5EF4-FFF2-40B4-BE49-F238E27FC236}">
                  <a16:creationId xmlns:a16="http://schemas.microsoft.com/office/drawing/2014/main" id="{8137B51B-607F-8C4C-8CEE-F7639174D9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1953" y="5013935"/>
              <a:ext cx="1025719" cy="197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11351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104</Words>
  <Application>Microsoft Macintosh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Nweye, Kingsley</dc:creator>
  <cp:lastModifiedBy>Nweye, Kingsley</cp:lastModifiedBy>
  <cp:revision>44</cp:revision>
  <dcterms:created xsi:type="dcterms:W3CDTF">2021-02-18T01:01:22Z</dcterms:created>
  <dcterms:modified xsi:type="dcterms:W3CDTF">2021-03-22T17:37:56Z</dcterms:modified>
</cp:coreProperties>
</file>