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B4E-2994-EC4A-AB37-3E645C48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C61F4-5129-6442-897C-1C3DD824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E6D0-AFA7-3849-91CE-6426AB4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E835-C2BA-7747-8B37-B41C094F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705A-800D-F247-91D6-B64D40F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F297-4DE2-4043-84E1-003D364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702E-8D7C-4E4C-AC0E-D510328F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C7F3-CD63-1846-93D9-7AD4EA5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31CE-4C47-5A4F-AAE7-9849DC6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F31E-675C-6144-9B49-1A05A55E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F70B-DF45-6147-BE54-CE1F0D501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8B65-591F-AE4B-82EE-302C735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2269-2EF8-0F44-982A-81B8D0F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4A0F-849E-6B44-BCE0-B013F6CD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F30D-EE64-BB44-8BC5-F2E9FE1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B665-83D0-0A43-A864-87D2C9E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8116-DCD2-EE42-8CF2-11DFEE59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B356-97D8-7F4C-9321-CE64B5B0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825-B5A5-1240-8CC0-6EA9F8F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3A0D-0856-B44B-9D53-7CD6C138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0ACE-C8AB-034C-8A8B-849902F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65B7-31FC-2545-8DFC-23C25496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DCE5-6472-FB49-AC95-FB575565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5A26-3BAF-B344-A508-2D64CEF7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1558-A34B-3D40-9204-4A89FED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41F7-9CB0-554C-969E-3E880A09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0F5F-6F1D-644E-970F-8490D841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1C4F-3E06-D744-BFED-DD6F4617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AB39-6157-D945-9155-F7167D7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22D06-CFD6-9540-82C6-E2F37A0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78B1-FF72-0149-A008-21F0E927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7BA-5EC0-F64B-BA26-6A536DF8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9EC9-3489-ED4E-82D5-F070CECA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3FEE-D96A-2C4C-B5D1-2CA1CD2B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ACFAE-B974-1445-9CA4-CF316B73F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1F678-3D68-2C40-9C7A-1A3A1DAB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8287B-F0F3-1545-816D-6A319B08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724E-555C-C642-8AE3-F2C0027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73D1E-6D43-444E-B4D2-D5FF613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89FC-3A63-4C4D-B144-82245CD8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4DC5-A8AE-7A48-8DDE-858DDD53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79629-71AC-B74F-ABB3-96DA5A41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01951-3C4A-584A-8B4E-930DDED9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B3161-5DA1-1248-9616-E988DD3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1DA8-B0B6-C942-839C-AB34437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B71A-B538-CD4B-8CC0-9CCB776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39DA-70F5-BB4A-AAB7-ECF554C9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4598-4522-CA4E-AC6A-CD735542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5348-87AC-7047-B37C-C7FC549F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F8B09-C769-7648-84CC-5B6B3D2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DA78-CEAE-8E47-AC3B-51DA72FB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477D-3047-C849-A4FB-1751214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433-516C-DF45-9641-22B0629C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E1DE-E56B-454E-9E3B-D20098BFC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ACE6-5475-8B4F-823C-D0575EF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0638-5763-4F48-A61C-8A1EC314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80C1-CB08-6844-A05C-9C48CC0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B6CA-72E5-BF45-BBA9-0E4C0E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31D0-E4B9-C348-AA6C-DBDEFF09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91BE-6D62-9541-8374-93C9B48F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65CB-B1C1-3043-BE5B-8886E23A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B665-128A-6E4A-B30F-BD343C00F40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568C-4D9D-7D47-B753-6BBEEC1E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3531-487E-114C-9BB6-9B88C02A0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5C006A3-219A-9E4F-A400-8AFED1DADABB}"/>
              </a:ext>
            </a:extLst>
          </p:cNvPr>
          <p:cNvGrpSpPr/>
          <p:nvPr/>
        </p:nvGrpSpPr>
        <p:grpSpPr>
          <a:xfrm>
            <a:off x="139282" y="119477"/>
            <a:ext cx="11957468" cy="6619045"/>
            <a:chOff x="62310" y="7515"/>
            <a:chExt cx="11957468" cy="661904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ACDD9F-05BB-3142-97D1-52124B725800}"/>
                </a:ext>
              </a:extLst>
            </p:cNvPr>
            <p:cNvSpPr txBox="1"/>
            <p:nvPr/>
          </p:nvSpPr>
          <p:spPr>
            <a:xfrm>
              <a:off x="8140649" y="4121902"/>
              <a:ext cx="10013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Dashboard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88EEF3-C277-9341-A89E-AD9FC76217B5}"/>
                </a:ext>
              </a:extLst>
            </p:cNvPr>
            <p:cNvSpPr/>
            <p:nvPr/>
          </p:nvSpPr>
          <p:spPr>
            <a:xfrm>
              <a:off x="7973780" y="3954945"/>
              <a:ext cx="3568465" cy="13306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C7476D24-D5CA-4441-AAFE-C80F4E08009F}"/>
                </a:ext>
              </a:extLst>
            </p:cNvPr>
            <p:cNvGrpSpPr/>
            <p:nvPr/>
          </p:nvGrpSpPr>
          <p:grpSpPr>
            <a:xfrm>
              <a:off x="9333706" y="5773267"/>
              <a:ext cx="857617" cy="832671"/>
              <a:chOff x="11028156" y="2931610"/>
              <a:chExt cx="857617" cy="832671"/>
            </a:xfrm>
          </p:grpSpPr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3D4713C4-3423-6949-AE88-79002A0E35CB}"/>
                  </a:ext>
                </a:extLst>
              </p:cNvPr>
              <p:cNvGrpSpPr/>
              <p:nvPr/>
            </p:nvGrpSpPr>
            <p:grpSpPr>
              <a:xfrm>
                <a:off x="11096791" y="2931610"/>
                <a:ext cx="711422" cy="815546"/>
                <a:chOff x="12028667" y="3356641"/>
                <a:chExt cx="711422" cy="815546"/>
              </a:xfrm>
            </p:grpSpPr>
            <p:pic>
              <p:nvPicPr>
                <p:cNvPr id="84" name="Picture 8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5C5BE55-533C-3643-AFD8-77559F246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04806" y="3613043"/>
                  <a:ext cx="559144" cy="559144"/>
                </a:xfrm>
                <a:prstGeom prst="rect">
                  <a:avLst/>
                </a:prstGeom>
              </p:spPr>
            </p:pic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D1D22C2-98E3-7B44-907B-3C10921E70CA}"/>
                    </a:ext>
                  </a:extLst>
                </p:cNvPr>
                <p:cNvSpPr txBox="1"/>
                <p:nvPr/>
              </p:nvSpPr>
              <p:spPr>
                <a:xfrm>
                  <a:off x="12028667" y="3356641"/>
                  <a:ext cx="7114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Users</a:t>
                  </a:r>
                </a:p>
              </p:txBody>
            </p:sp>
          </p:grp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3D1CF280-4B6B-F342-9D9C-5639BE5F9C5B}"/>
                  </a:ext>
                </a:extLst>
              </p:cNvPr>
              <p:cNvSpPr/>
              <p:nvPr/>
            </p:nvSpPr>
            <p:spPr>
              <a:xfrm>
                <a:off x="11028156" y="2931610"/>
                <a:ext cx="857617" cy="8326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1389E3E-E9B3-764E-8FE5-0E2ABDC20C83}"/>
                </a:ext>
              </a:extLst>
            </p:cNvPr>
            <p:cNvSpPr txBox="1"/>
            <p:nvPr/>
          </p:nvSpPr>
          <p:spPr>
            <a:xfrm>
              <a:off x="9976553" y="4144976"/>
              <a:ext cx="10013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Streamlit</a:t>
              </a:r>
              <a:endParaRPr lang="en-US" sz="1400" b="1" dirty="0"/>
            </a:p>
          </p:txBody>
        </p:sp>
        <p:pic>
          <p:nvPicPr>
            <p:cNvPr id="1074" name="Picture 107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9C646F8-0C0F-804D-928F-B7BA1A6F3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9575" y="4291891"/>
              <a:ext cx="884964" cy="884964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095C662-3FF1-FF49-93AD-D6881BD20600}"/>
                </a:ext>
              </a:extLst>
            </p:cNvPr>
            <p:cNvGrpSpPr/>
            <p:nvPr/>
          </p:nvGrpSpPr>
          <p:grpSpPr>
            <a:xfrm>
              <a:off x="62310" y="85222"/>
              <a:ext cx="5226778" cy="6541338"/>
              <a:chOff x="161357" y="15035"/>
              <a:chExt cx="5226778" cy="6541338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E0F141F-8CC7-5D43-B303-9D0A1FAB9220}"/>
                  </a:ext>
                </a:extLst>
              </p:cNvPr>
              <p:cNvSpPr/>
              <p:nvPr/>
            </p:nvSpPr>
            <p:spPr>
              <a:xfrm rot="16200000">
                <a:off x="-407587" y="760652"/>
                <a:ext cx="6364665" cy="52267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9C4228-2B97-5C43-AA36-43C2B32813FC}"/>
                  </a:ext>
                </a:extLst>
              </p:cNvPr>
              <p:cNvSpPr txBox="1"/>
              <p:nvPr/>
            </p:nvSpPr>
            <p:spPr>
              <a:xfrm>
                <a:off x="1799966" y="301627"/>
                <a:ext cx="1717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Data Sources</a:t>
                </a:r>
              </a:p>
            </p:txBody>
          </p:sp>
          <p:pic>
            <p:nvPicPr>
              <p:cNvPr id="28" name="Picture 2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F333B2-AD46-8A49-833E-0FC335F526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638" b="15536"/>
              <a:stretch/>
            </p:blipFill>
            <p:spPr>
              <a:xfrm>
                <a:off x="2438063" y="15035"/>
                <a:ext cx="474433" cy="336021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BC675C5-2CA1-3F4E-BA90-A28203D9FAE2}"/>
                  </a:ext>
                </a:extLst>
              </p:cNvPr>
              <p:cNvGrpSpPr/>
              <p:nvPr/>
            </p:nvGrpSpPr>
            <p:grpSpPr>
              <a:xfrm>
                <a:off x="483145" y="735722"/>
                <a:ext cx="2090551" cy="2332034"/>
                <a:chOff x="1395925" y="855314"/>
                <a:chExt cx="2090551" cy="2332034"/>
              </a:xfrm>
            </p:grpSpPr>
            <p:pic>
              <p:nvPicPr>
                <p:cNvPr id="4" name="Picture 3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29C94E-327A-E24B-A262-C84031BEF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8903" y="1162216"/>
                  <a:ext cx="635222" cy="134955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AC7A165E-8B12-0F4D-80D4-F4D81D4036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6227" y="2675450"/>
                  <a:ext cx="1472851" cy="169495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94D9467-08B7-9442-9103-0167DB802323}"/>
                    </a:ext>
                  </a:extLst>
                </p:cNvPr>
                <p:cNvSpPr txBox="1"/>
                <p:nvPr/>
              </p:nvSpPr>
              <p:spPr>
                <a:xfrm>
                  <a:off x="1941996" y="855314"/>
                  <a:ext cx="951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Economy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D320736-1934-BB43-B32C-8052E2653EAB}"/>
                    </a:ext>
                  </a:extLst>
                </p:cNvPr>
                <p:cNvSpPr txBox="1"/>
                <p:nvPr/>
              </p:nvSpPr>
              <p:spPr>
                <a:xfrm>
                  <a:off x="1786514" y="1208009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Consumer spending</a:t>
                  </a:r>
                </a:p>
              </p:txBody>
            </p:sp>
            <p:pic>
              <p:nvPicPr>
                <p:cNvPr id="80" name="Picture 79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DC6CC6F-B429-6D4C-BEDD-550B5A2FC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144885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8B65C48-456C-404D-9134-4BD7CAEAFDA5}"/>
                    </a:ext>
                  </a:extLst>
                </p:cNvPr>
                <p:cNvSpPr txBox="1"/>
                <p:nvPr/>
              </p:nvSpPr>
              <p:spPr>
                <a:xfrm>
                  <a:off x="1783838" y="1494645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Employment</a:t>
                  </a:r>
                </a:p>
              </p:txBody>
            </p:sp>
            <p:pic>
              <p:nvPicPr>
                <p:cNvPr id="82" name="Picture 81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DD0E092-CF57-6C44-BF4E-2A0EFCD08B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174699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BD9EB4-2AB7-3B49-88EC-E5C1EC2663F5}"/>
                    </a:ext>
                  </a:extLst>
                </p:cNvPr>
                <p:cNvSpPr txBox="1"/>
                <p:nvPr/>
              </p:nvSpPr>
              <p:spPr>
                <a:xfrm>
                  <a:off x="1783838" y="1792785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Job Postings</a:t>
                  </a:r>
                </a:p>
              </p:txBody>
            </p:sp>
            <p:pic>
              <p:nvPicPr>
                <p:cNvPr id="85" name="Picture 84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54025FF-F751-5F45-BFC8-10C5FE03C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204701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0C01BC5-73B3-DC40-B972-3071591589BA}"/>
                    </a:ext>
                  </a:extLst>
                </p:cNvPr>
                <p:cNvSpPr txBox="1"/>
                <p:nvPr/>
              </p:nvSpPr>
              <p:spPr>
                <a:xfrm>
                  <a:off x="1783838" y="2092805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Small business opening</a:t>
                  </a:r>
                </a:p>
              </p:txBody>
            </p:sp>
            <p:pic>
              <p:nvPicPr>
                <p:cNvPr id="125" name="Picture 124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A4329DE-06DB-7A47-B449-029C5615A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2379936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8D5AD7B-824E-6947-A050-3F400A344F7D}"/>
                    </a:ext>
                  </a:extLst>
                </p:cNvPr>
                <p:cNvSpPr txBox="1"/>
                <p:nvPr/>
              </p:nvSpPr>
              <p:spPr>
                <a:xfrm>
                  <a:off x="1783838" y="2425729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Small business revenue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47AFB92-34EB-2748-8847-C27F47BC8444}"/>
                    </a:ext>
                  </a:extLst>
                </p:cNvPr>
                <p:cNvSpPr txBox="1"/>
                <p:nvPr/>
              </p:nvSpPr>
              <p:spPr>
                <a:xfrm>
                  <a:off x="1783838" y="2814229"/>
                  <a:ext cx="14422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Real estate activity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4736B0A-9345-5B4A-8289-F78AA10C9867}"/>
                    </a:ext>
                  </a:extLst>
                </p:cNvPr>
                <p:cNvSpPr/>
                <p:nvPr/>
              </p:nvSpPr>
              <p:spPr>
                <a:xfrm>
                  <a:off x="1395925" y="869219"/>
                  <a:ext cx="2045581" cy="231812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4E9694-69C6-DC4F-9540-FA58E00D5027}"/>
                  </a:ext>
                </a:extLst>
              </p:cNvPr>
              <p:cNvGrpSpPr/>
              <p:nvPr/>
            </p:nvGrpSpPr>
            <p:grpSpPr>
              <a:xfrm>
                <a:off x="489308" y="3399748"/>
                <a:ext cx="2045581" cy="792925"/>
                <a:chOff x="1389790" y="3374341"/>
                <a:chExt cx="2045581" cy="792925"/>
              </a:xfrm>
            </p:grpSpPr>
            <p:pic>
              <p:nvPicPr>
                <p:cNvPr id="1026" name="Picture 2" descr="TCEQ Logo">
                  <a:extLst>
                    <a:ext uri="{FF2B5EF4-FFF2-40B4-BE49-F238E27FC236}">
                      <a16:creationId xmlns:a16="http://schemas.microsoft.com/office/drawing/2014/main" id="{9281F760-C081-444E-8F78-1AB0CD0BDF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1005" y="3622340"/>
                  <a:ext cx="1651245" cy="2469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38F9CC2-0188-7846-B585-8B5AB6C3176C}"/>
                    </a:ext>
                  </a:extLst>
                </p:cNvPr>
                <p:cNvGrpSpPr/>
                <p:nvPr/>
              </p:nvGrpSpPr>
              <p:grpSpPr>
                <a:xfrm>
                  <a:off x="1389790" y="3374341"/>
                  <a:ext cx="2045581" cy="792925"/>
                  <a:chOff x="1395925" y="869219"/>
                  <a:chExt cx="2045581" cy="2318129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58967DE-CDD1-0441-AB30-78CF2E182EA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455" y="870695"/>
                    <a:ext cx="11644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Environment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7ED85BE2-62C5-3548-8C6E-7084AAB013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973" y="2099446"/>
                    <a:ext cx="1486701" cy="76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Air quality</a:t>
                    </a:r>
                  </a:p>
                </p:txBody>
              </p:sp>
              <p:sp>
                <p:nvSpPr>
                  <p:cNvPr id="148" name="Rounded Rectangle 147">
                    <a:extLst>
                      <a:ext uri="{FF2B5EF4-FFF2-40B4-BE49-F238E27FC236}">
                        <a16:creationId xmlns:a16="http://schemas.microsoft.com/office/drawing/2014/main" id="{8827FE9E-0BA2-3947-B631-2226803E1D66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45AFEBDA-0DB8-224D-B0F6-A92632489B8D}"/>
                  </a:ext>
                </a:extLst>
              </p:cNvPr>
              <p:cNvGrpSpPr/>
              <p:nvPr/>
            </p:nvGrpSpPr>
            <p:grpSpPr>
              <a:xfrm>
                <a:off x="1641618" y="5626952"/>
                <a:ext cx="2045581" cy="802382"/>
                <a:chOff x="1395925" y="841571"/>
                <a:chExt cx="2045581" cy="2345777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10168BD-3523-7A4D-BE86-1CE0C5457B3D}"/>
                    </a:ext>
                  </a:extLst>
                </p:cNvPr>
                <p:cNvSpPr txBox="1"/>
                <p:nvPr/>
              </p:nvSpPr>
              <p:spPr>
                <a:xfrm>
                  <a:off x="1605533" y="841571"/>
                  <a:ext cx="1648109" cy="899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Community Needs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2881349-A790-8A44-997B-BAE032AEAA83}"/>
                    </a:ext>
                  </a:extLst>
                </p:cNvPr>
                <p:cNvSpPr txBox="1"/>
                <p:nvPr/>
              </p:nvSpPr>
              <p:spPr>
                <a:xfrm>
                  <a:off x="1780605" y="2225403"/>
                  <a:ext cx="1648110" cy="764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211 calls about needs</a:t>
                  </a: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D2D62831-4E49-9843-9DC2-537BF2642742}"/>
                    </a:ext>
                  </a:extLst>
                </p:cNvPr>
                <p:cNvSpPr/>
                <p:nvPr/>
              </p:nvSpPr>
              <p:spPr>
                <a:xfrm>
                  <a:off x="1395925" y="869219"/>
                  <a:ext cx="2045581" cy="231812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4A3252B-41BA-B941-881C-45FEF58C3520}"/>
                  </a:ext>
                </a:extLst>
              </p:cNvPr>
              <p:cNvGrpSpPr/>
              <p:nvPr/>
            </p:nvGrpSpPr>
            <p:grpSpPr>
              <a:xfrm>
                <a:off x="2988730" y="744894"/>
                <a:ext cx="2090551" cy="2611940"/>
                <a:chOff x="3644001" y="842463"/>
                <a:chExt cx="2090551" cy="2611940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C359AE9-C79C-3F4D-9D83-1E0ECD9BC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2564" y="1359128"/>
                  <a:ext cx="1330090" cy="9784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BFB3034-79DB-3B49-96ED-6E8DE454F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-1" r="79803" b="3903"/>
                <a:stretch/>
              </p:blipFill>
              <p:spPr>
                <a:xfrm>
                  <a:off x="3759115" y="2400732"/>
                  <a:ext cx="726541" cy="24536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Logo&#10;&#10;Description automatically generated">
                  <a:extLst>
                    <a:ext uri="{FF2B5EF4-FFF2-40B4-BE49-F238E27FC236}">
                      <a16:creationId xmlns:a16="http://schemas.microsoft.com/office/drawing/2014/main" id="{08830DE2-9C30-F54F-8C92-7C525D332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25551" y="2929102"/>
                  <a:ext cx="922919" cy="22494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picture containing text, clipart&#10;&#10;Description automatically generated">
                  <a:extLst>
                    <a:ext uri="{FF2B5EF4-FFF2-40B4-BE49-F238E27FC236}">
                      <a16:creationId xmlns:a16="http://schemas.microsoft.com/office/drawing/2014/main" id="{8BC550CD-0143-9A4D-BADC-04F0CD689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2564" y="1663848"/>
                  <a:ext cx="609906" cy="189281"/>
                </a:xfrm>
                <a:prstGeom prst="rect">
                  <a:avLst/>
                </a:prstGeom>
              </p:spPr>
            </p:pic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9209227-5E3C-9C47-92DC-71A7D0F2235F}"/>
                    </a:ext>
                  </a:extLst>
                </p:cNvPr>
                <p:cNvSpPr txBox="1"/>
                <p:nvPr/>
              </p:nvSpPr>
              <p:spPr>
                <a:xfrm>
                  <a:off x="3779299" y="842463"/>
                  <a:ext cx="17749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Transportation &amp; Mobility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11B8442-5D90-8B4B-B306-900D1CEC6421}"/>
                    </a:ext>
                  </a:extLst>
                </p:cNvPr>
                <p:cNvSpPr txBox="1"/>
                <p:nvPr/>
              </p:nvSpPr>
              <p:spPr>
                <a:xfrm>
                  <a:off x="4031914" y="1412892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Flight departures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DB1853B-6968-9B4A-9D15-DA35FBAF5FF6}"/>
                    </a:ext>
                  </a:extLst>
                </p:cNvPr>
                <p:cNvSpPr txBox="1"/>
                <p:nvPr/>
              </p:nvSpPr>
              <p:spPr>
                <a:xfrm>
                  <a:off x="4031914" y="1789050"/>
                  <a:ext cx="16357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Public transit ridership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5B648E6-611E-A74D-AB06-A53C201589BB}"/>
                    </a:ext>
                  </a:extLst>
                </p:cNvPr>
                <p:cNvSpPr txBox="1"/>
                <p:nvPr/>
              </p:nvSpPr>
              <p:spPr>
                <a:xfrm>
                  <a:off x="4031914" y="2198647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Road traffic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4B3C00E-69E1-5943-B925-EE92769C8AA4}"/>
                    </a:ext>
                  </a:extLst>
                </p:cNvPr>
                <p:cNvSpPr txBox="1"/>
                <p:nvPr/>
              </p:nvSpPr>
              <p:spPr>
                <a:xfrm>
                  <a:off x="4031914" y="3126599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Transit mode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A6392B0-A083-B648-B3F9-70ED001DA628}"/>
                    </a:ext>
                  </a:extLst>
                </p:cNvPr>
                <p:cNvSpPr txBox="1"/>
                <p:nvPr/>
              </p:nvSpPr>
              <p:spPr>
                <a:xfrm>
                  <a:off x="4030189" y="2599019"/>
                  <a:ext cx="14422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Place stay &amp; visits</a:t>
                  </a:r>
                </a:p>
              </p:txBody>
            </p:sp>
            <p:sp>
              <p:nvSpPr>
                <p:cNvPr id="174" name="Rounded Rectangle 173">
                  <a:extLst>
                    <a:ext uri="{FF2B5EF4-FFF2-40B4-BE49-F238E27FC236}">
                      <a16:creationId xmlns:a16="http://schemas.microsoft.com/office/drawing/2014/main" id="{9A210CC4-AC54-DB44-A31F-499CAF0606B1}"/>
                    </a:ext>
                  </a:extLst>
                </p:cNvPr>
                <p:cNvSpPr/>
                <p:nvPr/>
              </p:nvSpPr>
              <p:spPr>
                <a:xfrm>
                  <a:off x="3644001" y="865484"/>
                  <a:ext cx="2045581" cy="258891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5" name="Picture 4" descr="data.austintexas.gov">
                  <a:extLst>
                    <a:ext uri="{FF2B5EF4-FFF2-40B4-BE49-F238E27FC236}">
                      <a16:creationId xmlns:a16="http://schemas.microsoft.com/office/drawing/2014/main" id="{16DFDFCA-180B-1E43-81C6-250D971A67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4806" y="2035991"/>
                  <a:ext cx="1247915" cy="193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FB8F868-E43F-AD46-BCBA-CB0D16467CD6}"/>
                  </a:ext>
                </a:extLst>
              </p:cNvPr>
              <p:cNvGrpSpPr/>
              <p:nvPr/>
            </p:nvGrpSpPr>
            <p:grpSpPr>
              <a:xfrm>
                <a:off x="2959832" y="3681617"/>
                <a:ext cx="2045581" cy="1727720"/>
                <a:chOff x="3901510" y="3828674"/>
                <a:chExt cx="2045581" cy="1727720"/>
              </a:xfrm>
            </p:grpSpPr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E5AA07DA-AAF4-7749-AB1A-D9B3B6541C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8491" y="4094889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D9F405AB-934C-7647-92F6-E6EC93B58D0D}"/>
                    </a:ext>
                  </a:extLst>
                </p:cNvPr>
                <p:cNvSpPr txBox="1"/>
                <p:nvPr/>
              </p:nvSpPr>
              <p:spPr>
                <a:xfrm>
                  <a:off x="4269344" y="3828674"/>
                  <a:ext cx="12714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Public Health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20FB3CA-FF56-E547-8F99-421D5F4B341E}"/>
                    </a:ext>
                  </a:extLst>
                </p:cNvPr>
                <p:cNvSpPr txBox="1"/>
                <p:nvPr/>
              </p:nvSpPr>
              <p:spPr>
                <a:xfrm>
                  <a:off x="4383113" y="4147749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cases</a:t>
                  </a:r>
                </a:p>
              </p:txBody>
            </p:sp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EE877B9B-BB71-4447-B9AD-5187D601B71B}"/>
                    </a:ext>
                  </a:extLst>
                </p:cNvPr>
                <p:cNvSpPr/>
                <p:nvPr/>
              </p:nvSpPr>
              <p:spPr>
                <a:xfrm>
                  <a:off x="3901510" y="3843083"/>
                  <a:ext cx="2045581" cy="171331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2" name="Picture 6">
                  <a:extLst>
                    <a:ext uri="{FF2B5EF4-FFF2-40B4-BE49-F238E27FC236}">
                      <a16:creationId xmlns:a16="http://schemas.microsoft.com/office/drawing/2014/main" id="{B5F4A869-A19D-3142-A1FF-0C6115D113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8491" y="4550207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2309925-705A-6D4F-98DB-8B602DAA4D2F}"/>
                    </a:ext>
                  </a:extLst>
                </p:cNvPr>
                <p:cNvSpPr txBox="1"/>
                <p:nvPr/>
              </p:nvSpPr>
              <p:spPr>
                <a:xfrm>
                  <a:off x="4387627" y="4515811"/>
                  <a:ext cx="148670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policies &amp; information</a:t>
                  </a:r>
                </a:p>
              </p:txBody>
            </p:sp>
            <p:pic>
              <p:nvPicPr>
                <p:cNvPr id="198" name="Picture 6">
                  <a:extLst>
                    <a:ext uri="{FF2B5EF4-FFF2-40B4-BE49-F238E27FC236}">
                      <a16:creationId xmlns:a16="http://schemas.microsoft.com/office/drawing/2014/main" id="{FFA7AFBE-734B-7D42-92AC-CFBE688DDA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3977" y="5036762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423A394E-239D-244C-B8C6-EDD162EC4DBB}"/>
                    </a:ext>
                  </a:extLst>
                </p:cNvPr>
                <p:cNvSpPr txBox="1"/>
                <p:nvPr/>
              </p:nvSpPr>
              <p:spPr>
                <a:xfrm>
                  <a:off x="4383113" y="5080423"/>
                  <a:ext cx="15639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vaccination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B4880B7-F059-E64D-990E-658310C6A48B}"/>
                  </a:ext>
                </a:extLst>
              </p:cNvPr>
              <p:cNvGrpSpPr/>
              <p:nvPr/>
            </p:nvGrpSpPr>
            <p:grpSpPr>
              <a:xfrm>
                <a:off x="483145" y="4533791"/>
                <a:ext cx="2045581" cy="813349"/>
                <a:chOff x="1393142" y="4383426"/>
                <a:chExt cx="2045581" cy="813349"/>
              </a:xfrm>
            </p:grpSpPr>
            <p:pic>
              <p:nvPicPr>
                <p:cNvPr id="201" name="Picture 4" descr="data.austintexas.gov">
                  <a:extLst>
                    <a:ext uri="{FF2B5EF4-FFF2-40B4-BE49-F238E27FC236}">
                      <a16:creationId xmlns:a16="http://schemas.microsoft.com/office/drawing/2014/main" id="{4BFCF52F-86C1-4643-89BA-CBF99CCF12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4134" y="4637829"/>
                  <a:ext cx="1247915" cy="193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4676945D-8462-284F-AB3D-7299D8BD1640}"/>
                    </a:ext>
                  </a:extLst>
                </p:cNvPr>
                <p:cNvGrpSpPr/>
                <p:nvPr/>
              </p:nvGrpSpPr>
              <p:grpSpPr>
                <a:xfrm>
                  <a:off x="1393142" y="4383426"/>
                  <a:ext cx="2045581" cy="813349"/>
                  <a:chOff x="1395925" y="809509"/>
                  <a:chExt cx="2045581" cy="2377839"/>
                </a:xfrm>
              </p:grpSpPr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91B27409-458D-9D48-88F9-0E618633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1737059" y="809509"/>
                    <a:ext cx="1356466" cy="8997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Energy &amp; Water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B160A60-5F8B-E444-8395-74A86967F6E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973" y="2099446"/>
                    <a:ext cx="1648110" cy="76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Water energy demand</a:t>
                    </a:r>
                  </a:p>
                </p:txBody>
              </p:sp>
              <p:sp>
                <p:nvSpPr>
                  <p:cNvPr id="205" name="Rounded Rectangle 204">
                    <a:extLst>
                      <a:ext uri="{FF2B5EF4-FFF2-40B4-BE49-F238E27FC236}">
                        <a16:creationId xmlns:a16="http://schemas.microsoft.com/office/drawing/2014/main" id="{7C89B2E6-9B7C-CA4E-AAF3-F580ACACC79C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DC03EC87-7221-1A4D-B059-6597CDB8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806680" y="5902132"/>
                <a:ext cx="1237455" cy="260369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D46858-9086-1747-822D-ACE6996790C3}"/>
                </a:ext>
              </a:extLst>
            </p:cNvPr>
            <p:cNvGrpSpPr/>
            <p:nvPr/>
          </p:nvGrpSpPr>
          <p:grpSpPr>
            <a:xfrm>
              <a:off x="5924040" y="11601"/>
              <a:ext cx="2927549" cy="3268386"/>
              <a:chOff x="6014302" y="1706633"/>
              <a:chExt cx="2927549" cy="326838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CC3937-CCD8-F141-9CB8-526A7A5DA01F}"/>
                  </a:ext>
                </a:extLst>
              </p:cNvPr>
              <p:cNvSpPr txBox="1"/>
              <p:nvPr/>
            </p:nvSpPr>
            <p:spPr>
              <a:xfrm>
                <a:off x="6388373" y="2776939"/>
                <a:ext cx="1150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Actions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0B4F5E5-2A15-1A40-BA6B-3FA98F66433A}"/>
                  </a:ext>
                </a:extLst>
              </p:cNvPr>
              <p:cNvGrpSpPr/>
              <p:nvPr/>
            </p:nvGrpSpPr>
            <p:grpSpPr>
              <a:xfrm>
                <a:off x="8064042" y="3068170"/>
                <a:ext cx="877809" cy="888723"/>
                <a:chOff x="5875613" y="3301105"/>
                <a:chExt cx="877809" cy="888723"/>
              </a:xfrm>
            </p:grpSpPr>
            <p:pic>
              <p:nvPicPr>
                <p:cNvPr id="58" name="Picture 5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59779B6-C4A8-DB44-966F-A8FF54AEC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9696" y="3600186"/>
                  <a:ext cx="589642" cy="589642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A4C613-DE70-794B-B317-20C1DE15B5C4}"/>
                    </a:ext>
                  </a:extLst>
                </p:cNvPr>
                <p:cNvSpPr txBox="1"/>
                <p:nvPr/>
              </p:nvSpPr>
              <p:spPr>
                <a:xfrm>
                  <a:off x="5875613" y="3301105"/>
                  <a:ext cx="8778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Database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BB2A7-2F96-1A49-9E53-F9C90571A338}"/>
                  </a:ext>
                </a:extLst>
              </p:cNvPr>
              <p:cNvSpPr/>
              <p:nvPr/>
            </p:nvSpPr>
            <p:spPr>
              <a:xfrm>
                <a:off x="6014302" y="1960129"/>
                <a:ext cx="2914737" cy="30148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4" name="Picture 10" descr="@github-actions">
                <a:extLst>
                  <a:ext uri="{FF2B5EF4-FFF2-40B4-BE49-F238E27FC236}">
                    <a16:creationId xmlns:a16="http://schemas.microsoft.com/office/drawing/2014/main" id="{333E1CD5-750D-9341-9E04-4521F6E7C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477" y="1706633"/>
                <a:ext cx="362386" cy="362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CC6E9-53DD-F84D-A0BC-87BF41698CED}"/>
                  </a:ext>
                </a:extLst>
              </p:cNvPr>
              <p:cNvSpPr txBox="1"/>
              <p:nvPr/>
            </p:nvSpPr>
            <p:spPr>
              <a:xfrm>
                <a:off x="6385789" y="2093670"/>
                <a:ext cx="2168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Private GitHub Repository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2706074-DC40-4041-A4FF-A6A2FDB92080}"/>
                  </a:ext>
                </a:extLst>
              </p:cNvPr>
              <p:cNvCxnSpPr>
                <a:cxnSpLocks/>
                <a:stCxn id="58" idx="1"/>
                <a:endCxn id="229" idx="3"/>
              </p:cNvCxnSpPr>
              <p:nvPr/>
            </p:nvCxnSpPr>
            <p:spPr>
              <a:xfrm flipH="1">
                <a:off x="7732862" y="3662072"/>
                <a:ext cx="475263" cy="3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61753DD6-EB96-854A-B4AD-CB91E904DB71}"/>
                  </a:ext>
                </a:extLst>
              </p:cNvPr>
              <p:cNvSpPr/>
              <p:nvPr/>
            </p:nvSpPr>
            <p:spPr>
              <a:xfrm>
                <a:off x="6163087" y="2685201"/>
                <a:ext cx="1569775" cy="196122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70F0680-CE67-9F40-BA61-BB914AC01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26077" y="2420836"/>
                <a:ext cx="437008" cy="4370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F50D8C-197C-7D49-B811-CDED55FED946}"/>
                  </a:ext>
                </a:extLst>
              </p:cNvPr>
              <p:cNvSpPr txBox="1"/>
              <p:nvPr/>
            </p:nvSpPr>
            <p:spPr>
              <a:xfrm>
                <a:off x="6172556" y="2930827"/>
                <a:ext cx="1607403" cy="172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Update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Preprocess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Generate figures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Store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Store figures</a:t>
                </a:r>
                <a:br>
                  <a:rPr lang="en-US" sz="1200" b="1" i="1" dirty="0"/>
                </a:br>
                <a:r>
                  <a:rPr lang="en-US" sz="1200" b="1" i="1" dirty="0"/>
                  <a:t>&amp; metadata</a:t>
                </a:r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ACCC932-60D4-3941-8C94-4F4F39791FDC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5289088" y="1772542"/>
              <a:ext cx="634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10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FB49B51-9537-884B-8A56-21473EBF9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5467" y="1646734"/>
              <a:ext cx="246461" cy="2464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78876C0-1A4F-8C42-BA89-071CCC9D3461}"/>
                </a:ext>
              </a:extLst>
            </p:cNvPr>
            <p:cNvSpPr txBox="1"/>
            <p:nvPr/>
          </p:nvSpPr>
          <p:spPr>
            <a:xfrm>
              <a:off x="5346357" y="1430607"/>
              <a:ext cx="462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24H</a:t>
              </a:r>
            </a:p>
          </p:txBody>
        </p:sp>
        <p:pic>
          <p:nvPicPr>
            <p:cNvPr id="1035" name="Picture 1034" descr="Icon&#10;&#10;Description automatically generated">
              <a:extLst>
                <a:ext uri="{FF2B5EF4-FFF2-40B4-BE49-F238E27FC236}">
                  <a16:creationId xmlns:a16="http://schemas.microsoft.com/office/drawing/2014/main" id="{954C7E24-D921-9243-8CD4-3A722894B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2708" b="11909"/>
            <a:stretch/>
          </p:blipFill>
          <p:spPr>
            <a:xfrm>
              <a:off x="10156278" y="3796590"/>
              <a:ext cx="674864" cy="331262"/>
            </a:xfrm>
            <a:prstGeom prst="rect">
              <a:avLst/>
            </a:prstGeom>
          </p:spPr>
        </p:pic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152ED09-F987-604F-A76E-F289CC4D6E9C}"/>
                </a:ext>
              </a:extLst>
            </p:cNvPr>
            <p:cNvSpPr txBox="1"/>
            <p:nvPr/>
          </p:nvSpPr>
          <p:spPr>
            <a:xfrm>
              <a:off x="9929659" y="1106912"/>
              <a:ext cx="1150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CAA592-4076-224A-BEF9-26D143EEE459}"/>
                </a:ext>
              </a:extLst>
            </p:cNvPr>
            <p:cNvSpPr/>
            <p:nvPr/>
          </p:nvSpPr>
          <p:spPr>
            <a:xfrm>
              <a:off x="9445179" y="261894"/>
              <a:ext cx="2097066" cy="3014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10" descr="@github-actions">
              <a:extLst>
                <a:ext uri="{FF2B5EF4-FFF2-40B4-BE49-F238E27FC236}">
                  <a16:creationId xmlns:a16="http://schemas.microsoft.com/office/drawing/2014/main" id="{A9D102C4-2B2B-254B-B625-7E234E8E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2534" y="7515"/>
              <a:ext cx="362386" cy="36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A019649-227D-5348-8EC7-735F9F0F310B}"/>
                </a:ext>
              </a:extLst>
            </p:cNvPr>
            <p:cNvSpPr txBox="1"/>
            <p:nvPr/>
          </p:nvSpPr>
          <p:spPr>
            <a:xfrm>
              <a:off x="8930013" y="393247"/>
              <a:ext cx="308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GitHub Repository</a:t>
              </a:r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EB60D01D-0CD8-F24B-8922-63C750B16204}"/>
                </a:ext>
              </a:extLst>
            </p:cNvPr>
            <p:cNvSpPr/>
            <p:nvPr/>
          </p:nvSpPr>
          <p:spPr>
            <a:xfrm>
              <a:off x="9708823" y="1008478"/>
              <a:ext cx="1569775" cy="136846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4" name="Picture 27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09E01B-3F68-AF4F-896E-8B9EC090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257168" y="736131"/>
              <a:ext cx="437008" cy="4370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BDE77A8-38C7-D24F-B152-71F56B290934}"/>
                </a:ext>
              </a:extLst>
            </p:cNvPr>
            <p:cNvSpPr txBox="1"/>
            <p:nvPr/>
          </p:nvSpPr>
          <p:spPr>
            <a:xfrm>
              <a:off x="9671195" y="1357820"/>
              <a:ext cx="1607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Copy updated figures and metadata from private GitHub repository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C7925E2-D020-9E4D-BC5B-498B82898AD6}"/>
                </a:ext>
              </a:extLst>
            </p:cNvPr>
            <p:cNvCxnSpPr>
              <a:cxnSpLocks/>
              <a:stCxn id="269" idx="1"/>
              <a:endCxn id="70" idx="3"/>
            </p:cNvCxnSpPr>
            <p:nvPr/>
          </p:nvCxnSpPr>
          <p:spPr>
            <a:xfrm flipH="1">
              <a:off x="8838777" y="1769339"/>
              <a:ext cx="606402" cy="3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1" name="Picture 28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50236A4-A69E-6347-B260-F872041AB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82860" y="1637011"/>
              <a:ext cx="246461" cy="2464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9E5ACF7-DC25-D842-95FB-4264624B2510}"/>
                </a:ext>
              </a:extLst>
            </p:cNvPr>
            <p:cNvSpPr txBox="1"/>
            <p:nvPr/>
          </p:nvSpPr>
          <p:spPr>
            <a:xfrm>
              <a:off x="8873750" y="1420884"/>
              <a:ext cx="462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24H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57DDE6D-823B-5341-A8F0-C949B9E154B2}"/>
                </a:ext>
              </a:extLst>
            </p:cNvPr>
            <p:cNvSpPr txBox="1"/>
            <p:nvPr/>
          </p:nvSpPr>
          <p:spPr>
            <a:xfrm>
              <a:off x="9946417" y="2650617"/>
              <a:ext cx="1150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app.py</a:t>
              </a:r>
            </a:p>
          </p:txBody>
        </p: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2EAEF4F9-0F9B-2644-8916-B87E34805E69}"/>
                </a:ext>
              </a:extLst>
            </p:cNvPr>
            <p:cNvSpPr/>
            <p:nvPr/>
          </p:nvSpPr>
          <p:spPr>
            <a:xfrm>
              <a:off x="9725581" y="2552184"/>
              <a:ext cx="1569775" cy="5272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FC380A84-3B59-A04D-BB46-64DDEEAD140D}"/>
                </a:ext>
              </a:extLst>
            </p:cNvPr>
            <p:cNvCxnSpPr>
              <a:cxnSpLocks/>
              <a:stCxn id="1035" idx="0"/>
              <a:endCxn id="269" idx="2"/>
            </p:cNvCxnSpPr>
            <p:nvPr/>
          </p:nvCxnSpPr>
          <p:spPr>
            <a:xfrm flipV="1">
              <a:off x="10493710" y="3276783"/>
              <a:ext cx="2" cy="5198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210840C8-4686-2443-8DEB-A10DD692A239}"/>
                </a:ext>
              </a:extLst>
            </p:cNvPr>
            <p:cNvSpPr/>
            <p:nvPr/>
          </p:nvSpPr>
          <p:spPr>
            <a:xfrm>
              <a:off x="9720033" y="4573784"/>
              <a:ext cx="1569775" cy="3077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BD307CA-7549-F14B-A21E-337A0F94ED5E}"/>
                </a:ext>
              </a:extLst>
            </p:cNvPr>
            <p:cNvSpPr txBox="1"/>
            <p:nvPr/>
          </p:nvSpPr>
          <p:spPr>
            <a:xfrm>
              <a:off x="9701218" y="4595874"/>
              <a:ext cx="1607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app hosting</a:t>
              </a:r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E5411B8E-74E5-6D40-B1CD-BC6DB402F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2640" y="4734373"/>
              <a:ext cx="6666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2E11049-C69A-AD4F-AFB8-E226CC808750}"/>
                </a:ext>
              </a:extLst>
            </p:cNvPr>
            <p:cNvSpPr txBox="1"/>
            <p:nvPr/>
          </p:nvSpPr>
          <p:spPr>
            <a:xfrm>
              <a:off x="7837611" y="3782111"/>
              <a:ext cx="16074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www.covidatx.net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D7E7B511-4721-7E45-95F3-94BF72F5541F}"/>
                </a:ext>
              </a:extLst>
            </p:cNvPr>
            <p:cNvCxnSpPr>
              <a:cxnSpLocks/>
              <a:stCxn id="90" idx="2"/>
              <a:endCxn id="1052" idx="0"/>
            </p:cNvCxnSpPr>
            <p:nvPr/>
          </p:nvCxnSpPr>
          <p:spPr>
            <a:xfrm>
              <a:off x="9758013" y="5285601"/>
              <a:ext cx="4502" cy="4876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3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104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43</cp:revision>
  <dcterms:created xsi:type="dcterms:W3CDTF">2021-02-18T01:01:22Z</dcterms:created>
  <dcterms:modified xsi:type="dcterms:W3CDTF">2021-03-21T07:04:29Z</dcterms:modified>
</cp:coreProperties>
</file>