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74"/>
  </p:normalViewPr>
  <p:slideViewPr>
    <p:cSldViewPr snapToGrid="0">
      <p:cViewPr>
        <p:scale>
          <a:sx n="120" d="100"/>
          <a:sy n="120" d="100"/>
        </p:scale>
        <p:origin x="88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0932-94B1-2A10-7439-52F08E4E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99AD-1958-80FE-C116-98604E40D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419B-7A97-C24C-2283-389F8833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3498-8E60-451E-175D-9CF5549B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1DBF-8110-F2D2-9E66-20E03CF1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DAAD-B378-D9EA-CED1-BCF12D81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58C7-6BC0-9CAB-8B27-7501B3C5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BFE8-6F08-CA6E-2CA4-F6528487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C49A-3DC9-3C29-5F19-9825CE9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5C1A-7E91-5170-4C59-66BC845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C6DBC-37C5-D084-425F-5474001E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165A-BF50-0A12-E262-28031CDE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3640-3990-539E-0D7F-D2FABCFA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72CD-135F-ED3B-1B84-52ED0E6D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2679-1646-4BDD-F4E5-B6705E6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0E88-F7CF-2378-FCA8-34B7BB4E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2035-D547-8327-8E29-761A9E35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15CC-F94A-8A33-4BF2-CDFEEE1A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6A20-6596-DE71-2726-F2E52F64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84C7-C7F0-382A-E80C-20CD3A24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9E34-B4F9-3605-6AEE-C4E055CE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E347-C39A-B65E-37A0-D74E5AC0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DB63-1EEF-CF95-5E14-F674998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EF1A-24C0-D37C-EC1C-8A98BAE6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F99C-2AE3-8D2A-BABC-403BDD26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6EB0-76CC-1007-2429-B7F810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3A49-104D-1ED1-CC74-05BC96DF0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156F7-AF56-8DEE-68A3-641664C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41B9-97C2-A4DC-512A-A6200999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5992-5FF0-2497-D5FE-34B9DB0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448D-C61E-6CD0-221E-8EC43B89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6B3A-0ADF-36DB-EE82-57A6D8C2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FB19-5874-47CA-E39F-B99E6AA0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6A0F3-8725-E3FB-36D3-A6713BE3B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3C8E-DC04-2BFE-E870-0D23EEA37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336F1-0A95-5EA0-E02B-FB7A69C96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2839-7124-CBA9-E039-EE0666CB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2F453-65B8-A959-2965-C605CCD2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8D409-6D7D-56AB-53D3-A0136B7C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4844-CA40-3291-3B9F-DB2B3F35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84FC-6417-A410-4468-A2EDE76E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5DF15-8B01-4C16-1406-B7904D2E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7824-D6E9-5149-AEC7-4506C520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B4A0-DF15-EDB0-1954-890D9C59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A56E3-7F63-3F8E-1EF6-2C47FAEC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2A97-4849-0F12-1134-F2236FFA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A7F5-F176-BC6B-08AC-59FB927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EC1C-7EF9-46C3-FEC2-0B8D42FF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C63B-6E32-3817-47D6-A52FD5A2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D3161-0739-F6B8-75D5-4C9988E9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17BB-9A79-E9BA-0F18-7116686F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C5F9-25EA-DADB-0A3B-6E0EE6A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C5E5-6522-62EF-67B8-E44FF5A3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343AB-9775-F570-0582-57D344180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5CB0C-AEDC-8B3B-4361-591FA225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E097-43E5-AFF7-0AB1-54728C6A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4448-677A-B50E-D0E0-7711C382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06EF-1907-DE66-2DBC-C7A123EB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6A7A5-BB49-0D0C-9496-613D195F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3F43-5A4B-F3BC-684F-0675670D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3E8A-960C-C71D-7ED3-E2BFE881E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9FD8-BE3E-1D4D-9F95-09082A4CB1FC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105-E3E3-457D-91CD-FA167F023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5964-DD14-BA44-07E5-619EAFB9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7C2D-DDFB-4349-A280-BB10BF4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CC5CA-F08C-770A-22C7-B1C8DF4F4AB2}"/>
              </a:ext>
            </a:extLst>
          </p:cNvPr>
          <p:cNvSpPr txBox="1"/>
          <p:nvPr/>
        </p:nvSpPr>
        <p:spPr>
          <a:xfrm>
            <a:off x="998843" y="1621844"/>
            <a:ext cx="3100529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building_metadata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neighborhood_id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50"/>
                </a:solidFill>
              </a:rPr>
              <a:t>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(</a:t>
            </a:r>
            <a:r>
              <a:rPr lang="en-US" sz="1100" dirty="0" err="1"/>
              <a:t>neighborhood_id</a:t>
            </a:r>
            <a:r>
              <a:rPr lang="en-US" sz="1100" dirty="0"/>
              <a:t>, </a:t>
            </a:r>
            <a:r>
              <a:rPr lang="en-US" sz="1100" dirty="0" err="1"/>
              <a:t>premise_number</a:t>
            </a:r>
            <a:r>
              <a:rPr lang="en-US" sz="1100" dirty="0"/>
              <a:t>) </a:t>
            </a:r>
            <a:r>
              <a:rPr lang="en-US" sz="1100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4D0DB-981F-3EC9-D0B8-41D023A41FCF}"/>
              </a:ext>
            </a:extLst>
          </p:cNvPr>
          <p:cNvSpPr txBox="1"/>
          <p:nvPr/>
        </p:nvSpPr>
        <p:spPr>
          <a:xfrm>
            <a:off x="1003151" y="613487"/>
            <a:ext cx="2005677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neighborhood_metadata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name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(name) </a:t>
            </a:r>
            <a:r>
              <a:rPr lang="en-US" sz="1100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0710-94F5-3BFB-21F4-6D7DCD1444C2}"/>
              </a:ext>
            </a:extLst>
          </p:cNvPr>
          <p:cNvSpPr txBox="1"/>
          <p:nvPr/>
        </p:nvSpPr>
        <p:spPr>
          <a:xfrm>
            <a:off x="1006145" y="2797361"/>
            <a:ext cx="2137124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unit_of_measurement_metadata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name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(name) </a:t>
            </a:r>
            <a:r>
              <a:rPr lang="en-US" sz="1100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657F0-13BF-BF97-BA2A-AD8967698974}"/>
              </a:ext>
            </a:extLst>
          </p:cNvPr>
          <p:cNvSpPr txBox="1"/>
          <p:nvPr/>
        </p:nvSpPr>
        <p:spPr>
          <a:xfrm>
            <a:off x="1006279" y="3797915"/>
            <a:ext cx="2847254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electricity_consumption_time_series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timestamp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building_id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50"/>
                </a:solidFill>
              </a:rPr>
              <a:t>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unit_id</a:t>
            </a:r>
            <a:r>
              <a:rPr lang="en-US" sz="1100" dirty="0"/>
              <a:t> </a:t>
            </a:r>
            <a:r>
              <a:rPr lang="en-US" sz="1100" i="1" dirty="0"/>
              <a:t>INTEGER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50"/>
                </a:solidFill>
              </a:rPr>
              <a:t>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value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(timestamp, </a:t>
            </a:r>
            <a:r>
              <a:rPr lang="en-US" sz="1100" dirty="0" err="1"/>
              <a:t>building_id</a:t>
            </a:r>
            <a:r>
              <a:rPr lang="en-US" sz="1100" dirty="0"/>
              <a:t>, </a:t>
            </a:r>
            <a:r>
              <a:rPr lang="en-US" sz="1100" dirty="0" err="1"/>
              <a:t>unit_id</a:t>
            </a:r>
            <a:r>
              <a:rPr lang="en-US" sz="1100" dirty="0"/>
              <a:t>) </a:t>
            </a:r>
            <a:r>
              <a:rPr lang="en-US" sz="1100" dirty="0">
                <a:solidFill>
                  <a:srgbClr val="0070C0"/>
                </a:solidFill>
              </a:rPr>
              <a:t>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C9C628-AF4C-D061-D954-160BDF15744F}"/>
              </a:ext>
            </a:extLst>
          </p:cNvPr>
          <p:cNvCxnSpPr>
            <a:cxnSpLocks/>
          </p:cNvCxnSpPr>
          <p:nvPr/>
        </p:nvCxnSpPr>
        <p:spPr>
          <a:xfrm>
            <a:off x="788581" y="906007"/>
            <a:ext cx="3189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B13618-582E-424E-1E86-040B8CC1464F}"/>
              </a:ext>
            </a:extLst>
          </p:cNvPr>
          <p:cNvCxnSpPr>
            <a:cxnSpLocks/>
          </p:cNvCxnSpPr>
          <p:nvPr/>
        </p:nvCxnSpPr>
        <p:spPr>
          <a:xfrm>
            <a:off x="783558" y="906007"/>
            <a:ext cx="0" cy="11851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6C29C-0A00-7AD1-22F0-E8C58CF287CE}"/>
              </a:ext>
            </a:extLst>
          </p:cNvPr>
          <p:cNvCxnSpPr>
            <a:cxnSpLocks/>
          </p:cNvCxnSpPr>
          <p:nvPr/>
        </p:nvCxnSpPr>
        <p:spPr>
          <a:xfrm flipV="1">
            <a:off x="783558" y="2074865"/>
            <a:ext cx="324000" cy="6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9C6428-2934-3834-EE0C-476ABE157A12}"/>
              </a:ext>
            </a:extLst>
          </p:cNvPr>
          <p:cNvCxnSpPr>
            <a:cxnSpLocks/>
          </p:cNvCxnSpPr>
          <p:nvPr/>
        </p:nvCxnSpPr>
        <p:spPr>
          <a:xfrm>
            <a:off x="604049" y="1916642"/>
            <a:ext cx="5035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7E84D8-82E6-A91F-D62C-DED1665423FF}"/>
              </a:ext>
            </a:extLst>
          </p:cNvPr>
          <p:cNvCxnSpPr>
            <a:cxnSpLocks/>
          </p:cNvCxnSpPr>
          <p:nvPr/>
        </p:nvCxnSpPr>
        <p:spPr>
          <a:xfrm>
            <a:off x="604049" y="1916643"/>
            <a:ext cx="0" cy="25086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18BF46-A4B5-F420-1941-D32AFA0B76D9}"/>
              </a:ext>
            </a:extLst>
          </p:cNvPr>
          <p:cNvCxnSpPr>
            <a:cxnSpLocks/>
          </p:cNvCxnSpPr>
          <p:nvPr/>
        </p:nvCxnSpPr>
        <p:spPr>
          <a:xfrm>
            <a:off x="604049" y="4425259"/>
            <a:ext cx="50853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40EDDE-89EA-61A5-5BA7-0282955CBB84}"/>
              </a:ext>
            </a:extLst>
          </p:cNvPr>
          <p:cNvCxnSpPr>
            <a:cxnSpLocks/>
          </p:cNvCxnSpPr>
          <p:nvPr/>
        </p:nvCxnSpPr>
        <p:spPr>
          <a:xfrm>
            <a:off x="399836" y="3088421"/>
            <a:ext cx="70772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E29FE-CC36-46AB-849D-2FDC807BFF95}"/>
              </a:ext>
            </a:extLst>
          </p:cNvPr>
          <p:cNvCxnSpPr>
            <a:cxnSpLocks/>
          </p:cNvCxnSpPr>
          <p:nvPr/>
        </p:nvCxnSpPr>
        <p:spPr>
          <a:xfrm>
            <a:off x="399836" y="3088423"/>
            <a:ext cx="0" cy="15021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D841C9-6F1B-DB7A-2ACA-46C11BB3B9A1}"/>
              </a:ext>
            </a:extLst>
          </p:cNvPr>
          <p:cNvCxnSpPr>
            <a:cxnSpLocks/>
          </p:cNvCxnSpPr>
          <p:nvPr/>
        </p:nvCxnSpPr>
        <p:spPr>
          <a:xfrm flipV="1">
            <a:off x="399836" y="4590618"/>
            <a:ext cx="707722" cy="6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DAA188-2CAA-2EA2-601B-BF17F2F67E44}"/>
              </a:ext>
            </a:extLst>
          </p:cNvPr>
          <p:cNvSpPr txBox="1"/>
          <p:nvPr/>
        </p:nvSpPr>
        <p:spPr>
          <a:xfrm>
            <a:off x="4493212" y="613487"/>
            <a:ext cx="2973891" cy="110799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electricity_consumption_time_series_summary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timestamp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neighborhood_name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unit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value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9CFB87-0937-C772-B3F6-E7E13A400AC1}"/>
              </a:ext>
            </a:extLst>
          </p:cNvPr>
          <p:cNvSpPr txBox="1"/>
          <p:nvPr/>
        </p:nvSpPr>
        <p:spPr>
          <a:xfrm>
            <a:off x="8055684" y="613487"/>
            <a:ext cx="3239990" cy="93871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net_electricity_consumption_time_series_summary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timestamp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neighborhood_name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value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9F4704-8ED8-9A18-91C8-328783E3D6CB}"/>
              </a:ext>
            </a:extLst>
          </p:cNvPr>
          <p:cNvSpPr txBox="1"/>
          <p:nvPr/>
        </p:nvSpPr>
        <p:spPr>
          <a:xfrm>
            <a:off x="4493212" y="1989447"/>
            <a:ext cx="3244799" cy="161582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monthly_daily_net_electricity_consumption_profile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month</a:t>
            </a:r>
            <a:r>
              <a:rPr lang="en-US" sz="1100" i="1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hour</a:t>
            </a:r>
            <a:r>
              <a:rPr lang="en-US" sz="1100" i="1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neighborhood_name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max_value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min_value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average_value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standard_deviation_value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0DEDBF-AC83-E552-717E-8BA6522F50EC}"/>
              </a:ext>
            </a:extLst>
          </p:cNvPr>
          <p:cNvSpPr txBox="1"/>
          <p:nvPr/>
        </p:nvSpPr>
        <p:spPr>
          <a:xfrm>
            <a:off x="8055684" y="1989447"/>
            <a:ext cx="2680542" cy="144655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daily_net_electricity_consumption_profile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hour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neighborhood_name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max_value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min_value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average_value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standard_deviation_value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0D188-9863-47D4-68D3-58015B2C16A0}"/>
              </a:ext>
            </a:extLst>
          </p:cNvPr>
          <p:cNvSpPr txBox="1"/>
          <p:nvPr/>
        </p:nvSpPr>
        <p:spPr>
          <a:xfrm>
            <a:off x="1649462" y="260169"/>
            <a:ext cx="791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8AF543-300E-AF2A-2EB5-7CFB5B8EB8A0}"/>
              </a:ext>
            </a:extLst>
          </p:cNvPr>
          <p:cNvSpPr txBox="1"/>
          <p:nvPr/>
        </p:nvSpPr>
        <p:spPr>
          <a:xfrm>
            <a:off x="7570047" y="257871"/>
            <a:ext cx="743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0F47A8-7430-86D6-FBCF-68304FA2EF3F}"/>
              </a:ext>
            </a:extLst>
          </p:cNvPr>
          <p:cNvSpPr txBox="1"/>
          <p:nvPr/>
        </p:nvSpPr>
        <p:spPr>
          <a:xfrm>
            <a:off x="4493212" y="3873238"/>
            <a:ext cx="3448380" cy="76944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smart_neighborhood_annual_sell_buy_electricity_ratio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year </a:t>
            </a:r>
            <a:r>
              <a:rPr lang="en-US" sz="1100" i="1" dirty="0">
                <a:solidFill>
                  <a:srgbClr val="7030A0"/>
                </a:solidFill>
              </a:rPr>
              <a:t>INTEGER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premise_number</a:t>
            </a:r>
            <a:r>
              <a:rPr lang="en-US" sz="1100" dirty="0"/>
              <a:t> </a:t>
            </a:r>
            <a:r>
              <a:rPr lang="en-US" sz="1100" i="1" dirty="0">
                <a:solidFill>
                  <a:srgbClr val="7030A0"/>
                </a:solidFill>
              </a:rPr>
              <a:t>TEXT</a:t>
            </a:r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value </a:t>
            </a:r>
            <a:r>
              <a:rPr lang="en-US" sz="1100" i="1" dirty="0">
                <a:solidFill>
                  <a:srgbClr val="7030A0"/>
                </a:solidFill>
              </a:rPr>
              <a:t>REAL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87426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257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1</cp:revision>
  <dcterms:created xsi:type="dcterms:W3CDTF">2024-01-29T15:15:15Z</dcterms:created>
  <dcterms:modified xsi:type="dcterms:W3CDTF">2024-01-30T15:16:28Z</dcterms:modified>
</cp:coreProperties>
</file>