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261" r:id="rId2"/>
    <p:sldId id="296" r:id="rId3"/>
    <p:sldId id="262" r:id="rId4"/>
    <p:sldId id="259" r:id="rId5"/>
    <p:sldId id="275" r:id="rId6"/>
    <p:sldId id="274" r:id="rId7"/>
    <p:sldId id="268" r:id="rId8"/>
    <p:sldId id="291" r:id="rId9"/>
    <p:sldId id="281" r:id="rId10"/>
    <p:sldId id="279" r:id="rId11"/>
    <p:sldId id="302" r:id="rId12"/>
    <p:sldId id="303" r:id="rId13"/>
    <p:sldId id="304" r:id="rId14"/>
    <p:sldId id="269" r:id="rId15"/>
    <p:sldId id="293" r:id="rId16"/>
    <p:sldId id="305" r:id="rId17"/>
    <p:sldId id="306" r:id="rId18"/>
    <p:sldId id="258"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53">
          <p15:clr>
            <a:srgbClr val="A4A3A4"/>
          </p15:clr>
        </p15:guide>
        <p15:guide id="2" orient="horz" pos="1941">
          <p15:clr>
            <a:srgbClr val="A4A3A4"/>
          </p15:clr>
        </p15:guide>
        <p15:guide id="3" pos="869">
          <p15:clr>
            <a:srgbClr val="A4A3A4"/>
          </p15:clr>
        </p15:guide>
        <p15:guide id="4" pos="62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000B"/>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41" autoAdjust="0"/>
    <p:restoredTop sz="94660"/>
  </p:normalViewPr>
  <p:slideViewPr>
    <p:cSldViewPr snapToGrid="0" showGuides="1">
      <p:cViewPr varScale="1">
        <p:scale>
          <a:sx n="100" d="100"/>
          <a:sy n="100" d="100"/>
        </p:scale>
        <p:origin x="72" y="52"/>
      </p:cViewPr>
      <p:guideLst>
        <p:guide orient="horz" pos="753"/>
        <p:guide orient="horz" pos="1941"/>
        <p:guide pos="869"/>
        <p:guide pos="6221"/>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2020/12/9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过渡页">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544006"/>
            <a:ext cx="9144000" cy="813556"/>
          </a:xfrm>
        </p:spPr>
        <p:txBody>
          <a:bodyPr anchor="b">
            <a:normAutofit/>
          </a:bodyPr>
          <a:lstStyle>
            <a:lvl1pPr algn="ctr">
              <a:defRPr sz="40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4" name="日期占位符 3"/>
          <p:cNvSpPr>
            <a:spLocks noGrp="1"/>
          </p:cNvSpPr>
          <p:nvPr>
            <p:ph type="dt" sz="half" idx="10"/>
          </p:nvPr>
        </p:nvSpPr>
        <p:spPr/>
        <p:txBody>
          <a:bodyPr/>
          <a:lstStyle/>
          <a:p>
            <a:fld id="{9A0741C5-8F5C-4213-BB69-8C2D02590C1C}" type="datetimeFigureOut">
              <a:rPr lang="zh-CN" altLang="en-US" smtClean="0"/>
              <a:t>2020/12/9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893EA9-123D-489F-8313-43A8A4AC4565}" type="slidenum">
              <a:rPr lang="zh-CN" altLang="en-US" smtClean="0"/>
              <a:t>‹#›</a:t>
            </a:fld>
            <a:endParaRPr lang="zh-CN" altLang="en-US"/>
          </a:p>
        </p:txBody>
      </p:sp>
      <p:sp>
        <p:nvSpPr>
          <p:cNvPr id="7" name="Freeform 5"/>
          <p:cNvSpPr>
            <a:spLocks noEditPoints="1"/>
          </p:cNvSpPr>
          <p:nvPr userDrawn="1"/>
        </p:nvSpPr>
        <p:spPr bwMode="auto">
          <a:xfrm>
            <a:off x="5251126" y="1034822"/>
            <a:ext cx="1689749" cy="1509184"/>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22" presetClass="entr" presetSubtype="8" fill="hold" grpId="0" nodeType="withEffect">
                                  <p:stCondLst>
                                    <p:cond delay="500"/>
                                  </p:stCondLst>
                                  <p:iterate type="lt">
                                    <p:tmPct val="10000"/>
                                  </p:iterate>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研究概述_需换右下角LOGO">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9A0741C5-8F5C-4213-BB69-8C2D02590C1C}" type="datetimeFigureOut">
              <a:rPr lang="zh-CN" altLang="en-US" smtClean="0"/>
              <a:t>2020/12/9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dirty="0"/>
              <a:t>P</a:t>
            </a:r>
            <a:fld id="{38893EA9-123D-489F-8313-43A8A4AC4565}" type="slidenum">
              <a:rPr lang="zh-CN" altLang="en-US" dirty="0" smtClean="0"/>
              <a:t>‹#›</a:t>
            </a:fld>
            <a:endParaRPr lang="zh-CN" altLang="en-US" dirty="0"/>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文本框 6"/>
          <p:cNvSpPr txBox="1"/>
          <p:nvPr userDrawn="1"/>
        </p:nvSpPr>
        <p:spPr>
          <a:xfrm>
            <a:off x="1302657" y="859160"/>
            <a:ext cx="2373993" cy="307777"/>
          </a:xfrm>
          <a:prstGeom prst="rect">
            <a:avLst/>
          </a:prstGeom>
          <a:noFill/>
        </p:spPr>
        <p:txBody>
          <a:bodyPr wrap="square" rtlCol="0">
            <a:spAutoFit/>
          </a:bodyPr>
          <a:lstStyle/>
          <a:p>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 name="矩形 7"/>
          <p:cNvSpPr/>
          <p:nvPr userDrawn="1"/>
        </p:nvSpPr>
        <p:spPr>
          <a:xfrm>
            <a:off x="10616765" y="0"/>
            <a:ext cx="15752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rot="16200000">
            <a:off x="10400553" y="1196661"/>
            <a:ext cx="295275" cy="1371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文本框 10"/>
          <p:cNvSpPr txBox="1"/>
          <p:nvPr userDrawn="1"/>
        </p:nvSpPr>
        <p:spPr>
          <a:xfrm>
            <a:off x="10711051" y="1070015"/>
            <a:ext cx="1386662"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研究概述</a:t>
            </a:r>
          </a:p>
        </p:txBody>
      </p:sp>
      <p:sp>
        <p:nvSpPr>
          <p:cNvPr id="12" name="文本框 11"/>
          <p:cNvSpPr txBox="1"/>
          <p:nvPr userDrawn="1"/>
        </p:nvSpPr>
        <p:spPr>
          <a:xfrm>
            <a:off x="10711051" y="1858061"/>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研究方法</a:t>
            </a:r>
          </a:p>
        </p:txBody>
      </p:sp>
      <p:sp>
        <p:nvSpPr>
          <p:cNvPr id="13" name="文本框 12"/>
          <p:cNvSpPr txBox="1"/>
          <p:nvPr userDrawn="1"/>
        </p:nvSpPr>
        <p:spPr>
          <a:xfrm>
            <a:off x="10711051" y="2646107"/>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研究过程</a:t>
            </a:r>
          </a:p>
        </p:txBody>
      </p:sp>
      <p:sp>
        <p:nvSpPr>
          <p:cNvPr id="14" name="文本框 13"/>
          <p:cNvSpPr txBox="1"/>
          <p:nvPr userDrawn="1"/>
        </p:nvSpPr>
        <p:spPr>
          <a:xfrm>
            <a:off x="10711051" y="3434153"/>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研究成果</a:t>
            </a:r>
          </a:p>
        </p:txBody>
      </p:sp>
      <p:sp>
        <p:nvSpPr>
          <p:cNvPr id="15" name="文本框 14"/>
          <p:cNvSpPr txBox="1"/>
          <p:nvPr userDrawn="1"/>
        </p:nvSpPr>
        <p:spPr>
          <a:xfrm>
            <a:off x="10711051" y="4222199"/>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结论建议</a:t>
            </a:r>
          </a:p>
        </p:txBody>
      </p:sp>
      <p:sp>
        <p:nvSpPr>
          <p:cNvPr id="18" name="椭圆 17"/>
          <p:cNvSpPr/>
          <p:nvPr userDrawn="1"/>
        </p:nvSpPr>
        <p:spPr>
          <a:xfrm>
            <a:off x="10924370" y="102005"/>
            <a:ext cx="941750" cy="941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37620" y="136016"/>
            <a:ext cx="915250" cy="883621"/>
          </a:xfrm>
          <a:prstGeom prst="rect">
            <a:avLst/>
          </a:prstGeom>
        </p:spPr>
      </p:pic>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50" fill="hold"/>
                                        <p:tgtEl>
                                          <p:spTgt spid="11"/>
                                        </p:tgtEl>
                                        <p:attrNameLst>
                                          <p:attrName>ppt_x</p:attrName>
                                        </p:attrNameLst>
                                      </p:cBhvr>
                                      <p:tavLst>
                                        <p:tav tm="0">
                                          <p:val>
                                            <p:strVal val="1+#ppt_w/2"/>
                                          </p:val>
                                        </p:tav>
                                        <p:tav tm="100000">
                                          <p:val>
                                            <p:strVal val="#ppt_x"/>
                                          </p:val>
                                        </p:tav>
                                      </p:tavLst>
                                    </p:anim>
                                    <p:anim calcmode="lin" valueType="num">
                                      <p:cBhvr additive="base">
                                        <p:cTn id="12" dur="2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1+#ppt_w/2"/>
                                          </p:val>
                                        </p:tav>
                                        <p:tav tm="100000">
                                          <p:val>
                                            <p:strVal val="#ppt_x"/>
                                          </p:val>
                                        </p:tav>
                                      </p:tavLst>
                                    </p:anim>
                                    <p:anim calcmode="lin" valueType="num">
                                      <p:cBhvr additive="base">
                                        <p:cTn id="16" dur="25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250" fill="hold"/>
                                        <p:tgtEl>
                                          <p:spTgt spid="13"/>
                                        </p:tgtEl>
                                        <p:attrNameLst>
                                          <p:attrName>ppt_x</p:attrName>
                                        </p:attrNameLst>
                                      </p:cBhvr>
                                      <p:tavLst>
                                        <p:tav tm="0">
                                          <p:val>
                                            <p:strVal val="1+#ppt_w/2"/>
                                          </p:val>
                                        </p:tav>
                                        <p:tav tm="100000">
                                          <p:val>
                                            <p:strVal val="#ppt_x"/>
                                          </p:val>
                                        </p:tav>
                                      </p:tavLst>
                                    </p:anim>
                                    <p:anim calcmode="lin" valueType="num">
                                      <p:cBhvr additive="base">
                                        <p:cTn id="20" dur="25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250" fill="hold"/>
                                        <p:tgtEl>
                                          <p:spTgt spid="14"/>
                                        </p:tgtEl>
                                        <p:attrNameLst>
                                          <p:attrName>ppt_x</p:attrName>
                                        </p:attrNameLst>
                                      </p:cBhvr>
                                      <p:tavLst>
                                        <p:tav tm="0">
                                          <p:val>
                                            <p:strVal val="1+#ppt_w/2"/>
                                          </p:val>
                                        </p:tav>
                                        <p:tav tm="100000">
                                          <p:val>
                                            <p:strVal val="#ppt_x"/>
                                          </p:val>
                                        </p:tav>
                                      </p:tavLst>
                                    </p:anim>
                                    <p:anim calcmode="lin" valueType="num">
                                      <p:cBhvr additive="base">
                                        <p:cTn id="24" dur="25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250" fill="hold"/>
                                        <p:tgtEl>
                                          <p:spTgt spid="15"/>
                                        </p:tgtEl>
                                        <p:attrNameLst>
                                          <p:attrName>ppt_x</p:attrName>
                                        </p:attrNameLst>
                                      </p:cBhvr>
                                      <p:tavLst>
                                        <p:tav tm="0">
                                          <p:val>
                                            <p:strVal val="1+#ppt_w/2"/>
                                          </p:val>
                                        </p:tav>
                                        <p:tav tm="100000">
                                          <p:val>
                                            <p:strVal val="#ppt_x"/>
                                          </p:val>
                                        </p:tav>
                                      </p:tavLst>
                                    </p:anim>
                                    <p:anim calcmode="lin" valueType="num">
                                      <p:cBhvr additive="base">
                                        <p:cTn id="28" dur="250" fill="hold"/>
                                        <p:tgtEl>
                                          <p:spTgt spid="15"/>
                                        </p:tgtEl>
                                        <p:attrNameLst>
                                          <p:attrName>ppt_y</p:attrName>
                                        </p:attrNameLst>
                                      </p:cBhvr>
                                      <p:tavLst>
                                        <p:tav tm="0">
                                          <p:val>
                                            <p:strVal val="#ppt_y"/>
                                          </p:val>
                                        </p:tav>
                                        <p:tav tm="100000">
                                          <p:val>
                                            <p:strVal val="#ppt_y"/>
                                          </p:val>
                                        </p:tav>
                                      </p:tavLst>
                                    </p:anim>
                                  </p:childTnLst>
                                </p:cTn>
                              </p:par>
                              <p:par>
                                <p:cTn id="29" presetID="22" presetClass="entr" presetSubtype="2" fill="hold" grpId="0" nodeType="withEffect">
                                  <p:stCondLst>
                                    <p:cond delay="1750"/>
                                  </p:stCondLst>
                                  <p:childTnLst>
                                    <p:set>
                                      <p:cBhvr>
                                        <p:cTn id="30" dur="1" fill="hold">
                                          <p:stCondLst>
                                            <p:cond delay="0"/>
                                          </p:stCondLst>
                                        </p:cTn>
                                        <p:tgtEl>
                                          <p:spTgt spid="10"/>
                                        </p:tgtEl>
                                        <p:attrNameLst>
                                          <p:attrName>style.visibility</p:attrName>
                                        </p:attrNameLst>
                                      </p:cBhvr>
                                      <p:to>
                                        <p:strVal val="visible"/>
                                      </p:to>
                                    </p:set>
                                    <p:animEffect transition="in" filter="wipe(right)">
                                      <p:cBhvr>
                                        <p:cTn id="31" dur="250"/>
                                        <p:tgtEl>
                                          <p:spTgt spid="10"/>
                                        </p:tgtEl>
                                      </p:cBhvr>
                                    </p:animEffect>
                                  </p:childTnLst>
                                </p:cTn>
                              </p:par>
                              <p:par>
                                <p:cTn id="32" presetID="42"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par>
                                <p:cTn id="37" presetID="22" presetClass="entr" presetSubtype="8" fill="hold" grpId="0" nodeType="withEffect">
                                  <p:stCondLst>
                                    <p:cond delay="1000"/>
                                  </p:stCondLst>
                                  <p:childTnLst>
                                    <p:set>
                                      <p:cBhvr>
                                        <p:cTn id="38" dur="1" fill="hold">
                                          <p:stCondLst>
                                            <p:cond delay="0"/>
                                          </p:stCondLst>
                                        </p:cTn>
                                        <p:tgtEl>
                                          <p:spTgt spid="2"/>
                                        </p:tgtEl>
                                        <p:attrNameLst>
                                          <p:attrName>style.visibility</p:attrName>
                                        </p:attrNameLst>
                                      </p:cBhvr>
                                      <p:to>
                                        <p:strVal val="visible"/>
                                      </p:to>
                                    </p:set>
                                    <p:animEffect transition="in" filter="wipe(left)">
                                      <p:cBhvr>
                                        <p:cTn id="39" dur="1000"/>
                                        <p:tgtEl>
                                          <p:spTgt spid="2"/>
                                        </p:tgtEl>
                                      </p:cBhvr>
                                    </p:animEffect>
                                  </p:childTnLst>
                                </p:cTn>
                              </p:par>
                              <p:par>
                                <p:cTn id="40" presetID="22" presetClass="entr" presetSubtype="8" fill="hold" grpId="0" nodeType="withEffect">
                                  <p:stCondLst>
                                    <p:cond delay="150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p:bldP spid="8" grpId="0" animBg="1"/>
      <p:bldP spid="10" grpId="0" animBg="1"/>
      <p:bldP spid="11" grpId="0"/>
      <p:bldP spid="12" grpId="0"/>
      <p:bldP spid="13" grpId="0"/>
      <p:bldP spid="14" grpId="0"/>
      <p:bldP spid="15"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研究方法_需换右下角LOGO">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9A0741C5-8F5C-4213-BB69-8C2D02590C1C}" type="datetimeFigureOut">
              <a:rPr lang="zh-CN" altLang="en-US" smtClean="0"/>
              <a:t>2020/12/9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dirty="0"/>
              <a:t>P</a:t>
            </a:r>
            <a:fld id="{38893EA9-123D-489F-8313-43A8A4AC4565}" type="slidenum">
              <a:rPr lang="zh-CN" altLang="en-US" dirty="0" smtClean="0"/>
              <a:t>‹#›</a:t>
            </a:fld>
            <a:endParaRPr lang="zh-CN" altLang="en-US" dirty="0"/>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文本框 6"/>
          <p:cNvSpPr txBox="1"/>
          <p:nvPr userDrawn="1"/>
        </p:nvSpPr>
        <p:spPr>
          <a:xfrm>
            <a:off x="1302657" y="859160"/>
            <a:ext cx="2373993" cy="307777"/>
          </a:xfrm>
          <a:prstGeom prst="rect">
            <a:avLst/>
          </a:prstGeom>
          <a:noFill/>
        </p:spPr>
        <p:txBody>
          <a:bodyPr wrap="square" rtlCol="0">
            <a:spAutoFit/>
          </a:bodyPr>
          <a:lstStyle/>
          <a:p>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 name="矩形 7"/>
          <p:cNvSpPr/>
          <p:nvPr userDrawn="1"/>
        </p:nvSpPr>
        <p:spPr>
          <a:xfrm>
            <a:off x="10616765" y="0"/>
            <a:ext cx="15752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rot="16200000">
            <a:off x="10400553" y="1989540"/>
            <a:ext cx="295275" cy="1371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文本框 10"/>
          <p:cNvSpPr txBox="1"/>
          <p:nvPr userDrawn="1"/>
        </p:nvSpPr>
        <p:spPr>
          <a:xfrm>
            <a:off x="10711051" y="1070015"/>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研究概述</a:t>
            </a:r>
          </a:p>
        </p:txBody>
      </p:sp>
      <p:sp>
        <p:nvSpPr>
          <p:cNvPr id="12" name="文本框 11"/>
          <p:cNvSpPr txBox="1"/>
          <p:nvPr userDrawn="1"/>
        </p:nvSpPr>
        <p:spPr>
          <a:xfrm>
            <a:off x="10711051" y="1858061"/>
            <a:ext cx="1386662"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研究方法</a:t>
            </a:r>
          </a:p>
        </p:txBody>
      </p:sp>
      <p:sp>
        <p:nvSpPr>
          <p:cNvPr id="13" name="文本框 12"/>
          <p:cNvSpPr txBox="1"/>
          <p:nvPr userDrawn="1"/>
        </p:nvSpPr>
        <p:spPr>
          <a:xfrm>
            <a:off x="10711051" y="2646107"/>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研究过程</a:t>
            </a:r>
          </a:p>
        </p:txBody>
      </p:sp>
      <p:sp>
        <p:nvSpPr>
          <p:cNvPr id="14" name="文本框 13"/>
          <p:cNvSpPr txBox="1"/>
          <p:nvPr userDrawn="1"/>
        </p:nvSpPr>
        <p:spPr>
          <a:xfrm>
            <a:off x="10711051" y="3434153"/>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研究成果</a:t>
            </a:r>
          </a:p>
        </p:txBody>
      </p:sp>
      <p:sp>
        <p:nvSpPr>
          <p:cNvPr id="15" name="文本框 14"/>
          <p:cNvSpPr txBox="1"/>
          <p:nvPr userDrawn="1"/>
        </p:nvSpPr>
        <p:spPr>
          <a:xfrm>
            <a:off x="10711051" y="4222199"/>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结论建议</a:t>
            </a:r>
          </a:p>
        </p:txBody>
      </p:sp>
      <p:sp>
        <p:nvSpPr>
          <p:cNvPr id="16" name="椭圆 15"/>
          <p:cNvSpPr/>
          <p:nvPr userDrawn="1"/>
        </p:nvSpPr>
        <p:spPr>
          <a:xfrm>
            <a:off x="10924370" y="102005"/>
            <a:ext cx="941750" cy="941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37620" y="136016"/>
            <a:ext cx="915250" cy="883621"/>
          </a:xfrm>
          <a:prstGeom prst="rect">
            <a:avLst/>
          </a:prstGeom>
        </p:spPr>
      </p:pic>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fill="hold"/>
                                        <p:tgtEl>
                                          <p:spTgt spid="8"/>
                                        </p:tgtEl>
                                        <p:attrNameLst>
                                          <p:attrName>ppt_x</p:attrName>
                                        </p:attrNameLst>
                                      </p:cBhvr>
                                      <p:tavLst>
                                        <p:tav tm="0">
                                          <p:val>
                                            <p:strVal val="1+#ppt_w/2"/>
                                          </p:val>
                                        </p:tav>
                                        <p:tav tm="100000">
                                          <p:val>
                                            <p:strVal val="#ppt_x"/>
                                          </p:val>
                                        </p:tav>
                                      </p:tavLst>
                                    </p:anim>
                                    <p:anim calcmode="lin" valueType="num">
                                      <p:cBhvr additive="base">
                                        <p:cTn id="8" dur="2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50" fill="hold"/>
                                        <p:tgtEl>
                                          <p:spTgt spid="11"/>
                                        </p:tgtEl>
                                        <p:attrNameLst>
                                          <p:attrName>ppt_x</p:attrName>
                                        </p:attrNameLst>
                                      </p:cBhvr>
                                      <p:tavLst>
                                        <p:tav tm="0">
                                          <p:val>
                                            <p:strVal val="1+#ppt_w/2"/>
                                          </p:val>
                                        </p:tav>
                                        <p:tav tm="100000">
                                          <p:val>
                                            <p:strVal val="#ppt_x"/>
                                          </p:val>
                                        </p:tav>
                                      </p:tavLst>
                                    </p:anim>
                                    <p:anim calcmode="lin" valueType="num">
                                      <p:cBhvr additive="base">
                                        <p:cTn id="12" dur="2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1+#ppt_w/2"/>
                                          </p:val>
                                        </p:tav>
                                        <p:tav tm="100000">
                                          <p:val>
                                            <p:strVal val="#ppt_x"/>
                                          </p:val>
                                        </p:tav>
                                      </p:tavLst>
                                    </p:anim>
                                    <p:anim calcmode="lin" valueType="num">
                                      <p:cBhvr additive="base">
                                        <p:cTn id="16" dur="25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250" fill="hold"/>
                                        <p:tgtEl>
                                          <p:spTgt spid="13"/>
                                        </p:tgtEl>
                                        <p:attrNameLst>
                                          <p:attrName>ppt_x</p:attrName>
                                        </p:attrNameLst>
                                      </p:cBhvr>
                                      <p:tavLst>
                                        <p:tav tm="0">
                                          <p:val>
                                            <p:strVal val="1+#ppt_w/2"/>
                                          </p:val>
                                        </p:tav>
                                        <p:tav tm="100000">
                                          <p:val>
                                            <p:strVal val="#ppt_x"/>
                                          </p:val>
                                        </p:tav>
                                      </p:tavLst>
                                    </p:anim>
                                    <p:anim calcmode="lin" valueType="num">
                                      <p:cBhvr additive="base">
                                        <p:cTn id="20" dur="25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250" fill="hold"/>
                                        <p:tgtEl>
                                          <p:spTgt spid="14"/>
                                        </p:tgtEl>
                                        <p:attrNameLst>
                                          <p:attrName>ppt_x</p:attrName>
                                        </p:attrNameLst>
                                      </p:cBhvr>
                                      <p:tavLst>
                                        <p:tav tm="0">
                                          <p:val>
                                            <p:strVal val="1+#ppt_w/2"/>
                                          </p:val>
                                        </p:tav>
                                        <p:tav tm="100000">
                                          <p:val>
                                            <p:strVal val="#ppt_x"/>
                                          </p:val>
                                        </p:tav>
                                      </p:tavLst>
                                    </p:anim>
                                    <p:anim calcmode="lin" valueType="num">
                                      <p:cBhvr additive="base">
                                        <p:cTn id="24" dur="25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250" fill="hold"/>
                                        <p:tgtEl>
                                          <p:spTgt spid="15"/>
                                        </p:tgtEl>
                                        <p:attrNameLst>
                                          <p:attrName>ppt_x</p:attrName>
                                        </p:attrNameLst>
                                      </p:cBhvr>
                                      <p:tavLst>
                                        <p:tav tm="0">
                                          <p:val>
                                            <p:strVal val="1+#ppt_w/2"/>
                                          </p:val>
                                        </p:tav>
                                        <p:tav tm="100000">
                                          <p:val>
                                            <p:strVal val="#ppt_x"/>
                                          </p:val>
                                        </p:tav>
                                      </p:tavLst>
                                    </p:anim>
                                    <p:anim calcmode="lin" valueType="num">
                                      <p:cBhvr additive="base">
                                        <p:cTn id="28" dur="250" fill="hold"/>
                                        <p:tgtEl>
                                          <p:spTgt spid="15"/>
                                        </p:tgtEl>
                                        <p:attrNameLst>
                                          <p:attrName>ppt_y</p:attrName>
                                        </p:attrNameLst>
                                      </p:cBhvr>
                                      <p:tavLst>
                                        <p:tav tm="0">
                                          <p:val>
                                            <p:strVal val="#ppt_y"/>
                                          </p:val>
                                        </p:tav>
                                        <p:tav tm="100000">
                                          <p:val>
                                            <p:strVal val="#ppt_y"/>
                                          </p:val>
                                        </p:tav>
                                      </p:tavLst>
                                    </p:anim>
                                  </p:childTnLst>
                                </p:cTn>
                              </p:par>
                              <p:par>
                                <p:cTn id="29" presetID="22" presetClass="entr" presetSubtype="2" fill="hold" grpId="0" nodeType="withEffect">
                                  <p:stCondLst>
                                    <p:cond delay="1750"/>
                                  </p:stCondLst>
                                  <p:childTnLst>
                                    <p:set>
                                      <p:cBhvr>
                                        <p:cTn id="30" dur="1" fill="hold">
                                          <p:stCondLst>
                                            <p:cond delay="0"/>
                                          </p:stCondLst>
                                        </p:cTn>
                                        <p:tgtEl>
                                          <p:spTgt spid="10"/>
                                        </p:tgtEl>
                                        <p:attrNameLst>
                                          <p:attrName>style.visibility</p:attrName>
                                        </p:attrNameLst>
                                      </p:cBhvr>
                                      <p:to>
                                        <p:strVal val="visible"/>
                                      </p:to>
                                    </p:set>
                                    <p:animEffect transition="in" filter="wipe(right)">
                                      <p:cBhvr>
                                        <p:cTn id="31" dur="250"/>
                                        <p:tgtEl>
                                          <p:spTgt spid="10"/>
                                        </p:tgtEl>
                                      </p:cBhvr>
                                    </p:animEffect>
                                  </p:childTnLst>
                                </p:cTn>
                              </p:par>
                              <p:par>
                                <p:cTn id="32" presetID="42"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par>
                                <p:cTn id="37" presetID="22" presetClass="entr" presetSubtype="8" fill="hold" grpId="0" nodeType="withEffect">
                                  <p:stCondLst>
                                    <p:cond delay="1000"/>
                                  </p:stCondLst>
                                  <p:childTnLst>
                                    <p:set>
                                      <p:cBhvr>
                                        <p:cTn id="38" dur="1" fill="hold">
                                          <p:stCondLst>
                                            <p:cond delay="0"/>
                                          </p:stCondLst>
                                        </p:cTn>
                                        <p:tgtEl>
                                          <p:spTgt spid="2"/>
                                        </p:tgtEl>
                                        <p:attrNameLst>
                                          <p:attrName>style.visibility</p:attrName>
                                        </p:attrNameLst>
                                      </p:cBhvr>
                                      <p:to>
                                        <p:strVal val="visible"/>
                                      </p:to>
                                    </p:set>
                                    <p:animEffect transition="in" filter="wipe(left)">
                                      <p:cBhvr>
                                        <p:cTn id="39" dur="1000"/>
                                        <p:tgtEl>
                                          <p:spTgt spid="2"/>
                                        </p:tgtEl>
                                      </p:cBhvr>
                                    </p:animEffect>
                                  </p:childTnLst>
                                </p:cTn>
                              </p:par>
                              <p:par>
                                <p:cTn id="40" presetID="22" presetClass="entr" presetSubtype="8" fill="hold" grpId="0" nodeType="withEffect">
                                  <p:stCondLst>
                                    <p:cond delay="150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p:bldP spid="8" grpId="0" animBg="1"/>
      <p:bldP spid="10" grpId="0" animBg="1"/>
      <p:bldP spid="11" grpId="0"/>
      <p:bldP spid="12" grpId="0"/>
      <p:bldP spid="13" grpId="0"/>
      <p:bldP spid="14" grpId="0"/>
      <p:bldP spid="15"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研究过程_需换右下角LOGO">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9A0741C5-8F5C-4213-BB69-8C2D02590C1C}" type="datetimeFigureOut">
              <a:rPr lang="zh-CN" altLang="en-US" smtClean="0"/>
              <a:t>2020/12/9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dirty="0"/>
              <a:t>P</a:t>
            </a:r>
            <a:fld id="{38893EA9-123D-489F-8313-43A8A4AC4565}" type="slidenum">
              <a:rPr lang="zh-CN" altLang="en-US" dirty="0" smtClean="0"/>
              <a:t>‹#›</a:t>
            </a:fld>
            <a:endParaRPr lang="zh-CN" altLang="en-US" dirty="0"/>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文本框 6"/>
          <p:cNvSpPr txBox="1"/>
          <p:nvPr userDrawn="1"/>
        </p:nvSpPr>
        <p:spPr>
          <a:xfrm>
            <a:off x="1302657" y="859160"/>
            <a:ext cx="2373993" cy="307777"/>
          </a:xfrm>
          <a:prstGeom prst="rect">
            <a:avLst/>
          </a:prstGeom>
          <a:noFill/>
        </p:spPr>
        <p:txBody>
          <a:bodyPr wrap="square" rtlCol="0">
            <a:spAutoFit/>
          </a:bodyPr>
          <a:lstStyle/>
          <a:p>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 name="矩形 7"/>
          <p:cNvSpPr/>
          <p:nvPr userDrawn="1"/>
        </p:nvSpPr>
        <p:spPr>
          <a:xfrm>
            <a:off x="10616765" y="0"/>
            <a:ext cx="15752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rot="16200000">
            <a:off x="10400553" y="2770847"/>
            <a:ext cx="295275" cy="1371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文本框 10"/>
          <p:cNvSpPr txBox="1"/>
          <p:nvPr userDrawn="1"/>
        </p:nvSpPr>
        <p:spPr>
          <a:xfrm>
            <a:off x="10711051" y="1070015"/>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研究概述</a:t>
            </a:r>
          </a:p>
        </p:txBody>
      </p:sp>
      <p:sp>
        <p:nvSpPr>
          <p:cNvPr id="12" name="文本框 11"/>
          <p:cNvSpPr txBox="1"/>
          <p:nvPr userDrawn="1"/>
        </p:nvSpPr>
        <p:spPr>
          <a:xfrm>
            <a:off x="10711051" y="1858061"/>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研究方法</a:t>
            </a:r>
          </a:p>
        </p:txBody>
      </p:sp>
      <p:sp>
        <p:nvSpPr>
          <p:cNvPr id="13" name="文本框 12"/>
          <p:cNvSpPr txBox="1"/>
          <p:nvPr userDrawn="1"/>
        </p:nvSpPr>
        <p:spPr>
          <a:xfrm>
            <a:off x="10711051" y="2646107"/>
            <a:ext cx="1386662"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研究过程</a:t>
            </a:r>
          </a:p>
        </p:txBody>
      </p:sp>
      <p:sp>
        <p:nvSpPr>
          <p:cNvPr id="14" name="文本框 13"/>
          <p:cNvSpPr txBox="1"/>
          <p:nvPr userDrawn="1"/>
        </p:nvSpPr>
        <p:spPr>
          <a:xfrm>
            <a:off x="10711051" y="3434153"/>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研究成果</a:t>
            </a:r>
          </a:p>
        </p:txBody>
      </p:sp>
      <p:sp>
        <p:nvSpPr>
          <p:cNvPr id="15" name="文本框 14"/>
          <p:cNvSpPr txBox="1"/>
          <p:nvPr userDrawn="1"/>
        </p:nvSpPr>
        <p:spPr>
          <a:xfrm>
            <a:off x="10711051" y="4222199"/>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结论建议</a:t>
            </a:r>
          </a:p>
        </p:txBody>
      </p:sp>
      <p:sp>
        <p:nvSpPr>
          <p:cNvPr id="16" name="椭圆 15"/>
          <p:cNvSpPr/>
          <p:nvPr userDrawn="1"/>
        </p:nvSpPr>
        <p:spPr>
          <a:xfrm>
            <a:off x="10924370" y="102005"/>
            <a:ext cx="941750" cy="941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37620" y="136016"/>
            <a:ext cx="915250" cy="883621"/>
          </a:xfrm>
          <a:prstGeom prst="rect">
            <a:avLst/>
          </a:prstGeom>
        </p:spPr>
      </p:pic>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fill="hold"/>
                                        <p:tgtEl>
                                          <p:spTgt spid="8"/>
                                        </p:tgtEl>
                                        <p:attrNameLst>
                                          <p:attrName>ppt_x</p:attrName>
                                        </p:attrNameLst>
                                      </p:cBhvr>
                                      <p:tavLst>
                                        <p:tav tm="0">
                                          <p:val>
                                            <p:strVal val="1+#ppt_w/2"/>
                                          </p:val>
                                        </p:tav>
                                        <p:tav tm="100000">
                                          <p:val>
                                            <p:strVal val="#ppt_x"/>
                                          </p:val>
                                        </p:tav>
                                      </p:tavLst>
                                    </p:anim>
                                    <p:anim calcmode="lin" valueType="num">
                                      <p:cBhvr additive="base">
                                        <p:cTn id="8" dur="2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50" fill="hold"/>
                                        <p:tgtEl>
                                          <p:spTgt spid="11"/>
                                        </p:tgtEl>
                                        <p:attrNameLst>
                                          <p:attrName>ppt_x</p:attrName>
                                        </p:attrNameLst>
                                      </p:cBhvr>
                                      <p:tavLst>
                                        <p:tav tm="0">
                                          <p:val>
                                            <p:strVal val="1+#ppt_w/2"/>
                                          </p:val>
                                        </p:tav>
                                        <p:tav tm="100000">
                                          <p:val>
                                            <p:strVal val="#ppt_x"/>
                                          </p:val>
                                        </p:tav>
                                      </p:tavLst>
                                    </p:anim>
                                    <p:anim calcmode="lin" valueType="num">
                                      <p:cBhvr additive="base">
                                        <p:cTn id="12" dur="2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1+#ppt_w/2"/>
                                          </p:val>
                                        </p:tav>
                                        <p:tav tm="100000">
                                          <p:val>
                                            <p:strVal val="#ppt_x"/>
                                          </p:val>
                                        </p:tav>
                                      </p:tavLst>
                                    </p:anim>
                                    <p:anim calcmode="lin" valueType="num">
                                      <p:cBhvr additive="base">
                                        <p:cTn id="16" dur="25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250" fill="hold"/>
                                        <p:tgtEl>
                                          <p:spTgt spid="13"/>
                                        </p:tgtEl>
                                        <p:attrNameLst>
                                          <p:attrName>ppt_x</p:attrName>
                                        </p:attrNameLst>
                                      </p:cBhvr>
                                      <p:tavLst>
                                        <p:tav tm="0">
                                          <p:val>
                                            <p:strVal val="1+#ppt_w/2"/>
                                          </p:val>
                                        </p:tav>
                                        <p:tav tm="100000">
                                          <p:val>
                                            <p:strVal val="#ppt_x"/>
                                          </p:val>
                                        </p:tav>
                                      </p:tavLst>
                                    </p:anim>
                                    <p:anim calcmode="lin" valueType="num">
                                      <p:cBhvr additive="base">
                                        <p:cTn id="20" dur="25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250" fill="hold"/>
                                        <p:tgtEl>
                                          <p:spTgt spid="14"/>
                                        </p:tgtEl>
                                        <p:attrNameLst>
                                          <p:attrName>ppt_x</p:attrName>
                                        </p:attrNameLst>
                                      </p:cBhvr>
                                      <p:tavLst>
                                        <p:tav tm="0">
                                          <p:val>
                                            <p:strVal val="1+#ppt_w/2"/>
                                          </p:val>
                                        </p:tav>
                                        <p:tav tm="100000">
                                          <p:val>
                                            <p:strVal val="#ppt_x"/>
                                          </p:val>
                                        </p:tav>
                                      </p:tavLst>
                                    </p:anim>
                                    <p:anim calcmode="lin" valueType="num">
                                      <p:cBhvr additive="base">
                                        <p:cTn id="24" dur="25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250" fill="hold"/>
                                        <p:tgtEl>
                                          <p:spTgt spid="15"/>
                                        </p:tgtEl>
                                        <p:attrNameLst>
                                          <p:attrName>ppt_x</p:attrName>
                                        </p:attrNameLst>
                                      </p:cBhvr>
                                      <p:tavLst>
                                        <p:tav tm="0">
                                          <p:val>
                                            <p:strVal val="1+#ppt_w/2"/>
                                          </p:val>
                                        </p:tav>
                                        <p:tav tm="100000">
                                          <p:val>
                                            <p:strVal val="#ppt_x"/>
                                          </p:val>
                                        </p:tav>
                                      </p:tavLst>
                                    </p:anim>
                                    <p:anim calcmode="lin" valueType="num">
                                      <p:cBhvr additive="base">
                                        <p:cTn id="28" dur="250" fill="hold"/>
                                        <p:tgtEl>
                                          <p:spTgt spid="15"/>
                                        </p:tgtEl>
                                        <p:attrNameLst>
                                          <p:attrName>ppt_y</p:attrName>
                                        </p:attrNameLst>
                                      </p:cBhvr>
                                      <p:tavLst>
                                        <p:tav tm="0">
                                          <p:val>
                                            <p:strVal val="#ppt_y"/>
                                          </p:val>
                                        </p:tav>
                                        <p:tav tm="100000">
                                          <p:val>
                                            <p:strVal val="#ppt_y"/>
                                          </p:val>
                                        </p:tav>
                                      </p:tavLst>
                                    </p:anim>
                                  </p:childTnLst>
                                </p:cTn>
                              </p:par>
                              <p:par>
                                <p:cTn id="29" presetID="22" presetClass="entr" presetSubtype="2" fill="hold" grpId="0" nodeType="withEffect">
                                  <p:stCondLst>
                                    <p:cond delay="1750"/>
                                  </p:stCondLst>
                                  <p:childTnLst>
                                    <p:set>
                                      <p:cBhvr>
                                        <p:cTn id="30" dur="1" fill="hold">
                                          <p:stCondLst>
                                            <p:cond delay="0"/>
                                          </p:stCondLst>
                                        </p:cTn>
                                        <p:tgtEl>
                                          <p:spTgt spid="10"/>
                                        </p:tgtEl>
                                        <p:attrNameLst>
                                          <p:attrName>style.visibility</p:attrName>
                                        </p:attrNameLst>
                                      </p:cBhvr>
                                      <p:to>
                                        <p:strVal val="visible"/>
                                      </p:to>
                                    </p:set>
                                    <p:animEffect transition="in" filter="wipe(right)">
                                      <p:cBhvr>
                                        <p:cTn id="31" dur="250"/>
                                        <p:tgtEl>
                                          <p:spTgt spid="10"/>
                                        </p:tgtEl>
                                      </p:cBhvr>
                                    </p:animEffect>
                                  </p:childTnLst>
                                </p:cTn>
                              </p:par>
                              <p:par>
                                <p:cTn id="32" presetID="42"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par>
                                <p:cTn id="37" presetID="22" presetClass="entr" presetSubtype="8" fill="hold" grpId="0" nodeType="withEffect">
                                  <p:stCondLst>
                                    <p:cond delay="1000"/>
                                  </p:stCondLst>
                                  <p:childTnLst>
                                    <p:set>
                                      <p:cBhvr>
                                        <p:cTn id="38" dur="1" fill="hold">
                                          <p:stCondLst>
                                            <p:cond delay="0"/>
                                          </p:stCondLst>
                                        </p:cTn>
                                        <p:tgtEl>
                                          <p:spTgt spid="2"/>
                                        </p:tgtEl>
                                        <p:attrNameLst>
                                          <p:attrName>style.visibility</p:attrName>
                                        </p:attrNameLst>
                                      </p:cBhvr>
                                      <p:to>
                                        <p:strVal val="visible"/>
                                      </p:to>
                                    </p:set>
                                    <p:animEffect transition="in" filter="wipe(left)">
                                      <p:cBhvr>
                                        <p:cTn id="39" dur="1000"/>
                                        <p:tgtEl>
                                          <p:spTgt spid="2"/>
                                        </p:tgtEl>
                                      </p:cBhvr>
                                    </p:animEffect>
                                  </p:childTnLst>
                                </p:cTn>
                              </p:par>
                              <p:par>
                                <p:cTn id="40" presetID="22" presetClass="entr" presetSubtype="8" fill="hold" grpId="0" nodeType="withEffect">
                                  <p:stCondLst>
                                    <p:cond delay="150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p:bldP spid="8" grpId="0" animBg="1"/>
      <p:bldP spid="10" grpId="0" animBg="1"/>
      <p:bldP spid="11" grpId="0"/>
      <p:bldP spid="12" grpId="0"/>
      <p:bldP spid="13" grpId="0"/>
      <p:bldP spid="14" grpId="0"/>
      <p:bldP spid="15"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研究成果_需换右下角LOGO">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9A0741C5-8F5C-4213-BB69-8C2D02590C1C}" type="datetimeFigureOut">
              <a:rPr lang="zh-CN" altLang="en-US" smtClean="0"/>
              <a:t>2020/12/9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dirty="0"/>
              <a:t>P</a:t>
            </a:r>
            <a:fld id="{38893EA9-123D-489F-8313-43A8A4AC4565}" type="slidenum">
              <a:rPr lang="zh-CN" altLang="en-US" dirty="0" smtClean="0"/>
              <a:t>‹#›</a:t>
            </a:fld>
            <a:endParaRPr lang="zh-CN" altLang="en-US" dirty="0"/>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文本框 6"/>
          <p:cNvSpPr txBox="1"/>
          <p:nvPr userDrawn="1"/>
        </p:nvSpPr>
        <p:spPr>
          <a:xfrm>
            <a:off x="1302657" y="859160"/>
            <a:ext cx="2373993" cy="307777"/>
          </a:xfrm>
          <a:prstGeom prst="rect">
            <a:avLst/>
          </a:prstGeom>
          <a:noFill/>
        </p:spPr>
        <p:txBody>
          <a:bodyPr wrap="square" rtlCol="0">
            <a:spAutoFit/>
          </a:bodyPr>
          <a:lstStyle/>
          <a:p>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 name="矩形 7"/>
          <p:cNvSpPr/>
          <p:nvPr userDrawn="1"/>
        </p:nvSpPr>
        <p:spPr>
          <a:xfrm>
            <a:off x="10616765" y="0"/>
            <a:ext cx="15752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rot="16200000">
            <a:off x="10400553" y="3561024"/>
            <a:ext cx="295275" cy="1371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文本框 10"/>
          <p:cNvSpPr txBox="1"/>
          <p:nvPr userDrawn="1"/>
        </p:nvSpPr>
        <p:spPr>
          <a:xfrm>
            <a:off x="10711051" y="1070015"/>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研究概述</a:t>
            </a:r>
          </a:p>
        </p:txBody>
      </p:sp>
      <p:sp>
        <p:nvSpPr>
          <p:cNvPr id="12" name="文本框 11"/>
          <p:cNvSpPr txBox="1"/>
          <p:nvPr userDrawn="1"/>
        </p:nvSpPr>
        <p:spPr>
          <a:xfrm>
            <a:off x="10711051" y="1858061"/>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研究方法</a:t>
            </a:r>
          </a:p>
        </p:txBody>
      </p:sp>
      <p:sp>
        <p:nvSpPr>
          <p:cNvPr id="13" name="文本框 12"/>
          <p:cNvSpPr txBox="1"/>
          <p:nvPr userDrawn="1"/>
        </p:nvSpPr>
        <p:spPr>
          <a:xfrm>
            <a:off x="10711051" y="2646107"/>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研究过程</a:t>
            </a:r>
          </a:p>
        </p:txBody>
      </p:sp>
      <p:sp>
        <p:nvSpPr>
          <p:cNvPr id="14" name="文本框 13"/>
          <p:cNvSpPr txBox="1"/>
          <p:nvPr userDrawn="1"/>
        </p:nvSpPr>
        <p:spPr>
          <a:xfrm>
            <a:off x="10711051" y="3434153"/>
            <a:ext cx="1386662"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研究成果</a:t>
            </a:r>
          </a:p>
        </p:txBody>
      </p:sp>
      <p:sp>
        <p:nvSpPr>
          <p:cNvPr id="15" name="文本框 14"/>
          <p:cNvSpPr txBox="1"/>
          <p:nvPr userDrawn="1"/>
        </p:nvSpPr>
        <p:spPr>
          <a:xfrm>
            <a:off x="10711051" y="4222199"/>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结论建议</a:t>
            </a:r>
          </a:p>
        </p:txBody>
      </p:sp>
      <p:sp>
        <p:nvSpPr>
          <p:cNvPr id="16" name="椭圆 15"/>
          <p:cNvSpPr/>
          <p:nvPr userDrawn="1"/>
        </p:nvSpPr>
        <p:spPr>
          <a:xfrm>
            <a:off x="10924370" y="102005"/>
            <a:ext cx="941750" cy="941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37620" y="136016"/>
            <a:ext cx="915250" cy="883621"/>
          </a:xfrm>
          <a:prstGeom prst="rect">
            <a:avLst/>
          </a:prstGeom>
        </p:spPr>
      </p:pic>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fill="hold"/>
                                        <p:tgtEl>
                                          <p:spTgt spid="8"/>
                                        </p:tgtEl>
                                        <p:attrNameLst>
                                          <p:attrName>ppt_x</p:attrName>
                                        </p:attrNameLst>
                                      </p:cBhvr>
                                      <p:tavLst>
                                        <p:tav tm="0">
                                          <p:val>
                                            <p:strVal val="1+#ppt_w/2"/>
                                          </p:val>
                                        </p:tav>
                                        <p:tav tm="100000">
                                          <p:val>
                                            <p:strVal val="#ppt_x"/>
                                          </p:val>
                                        </p:tav>
                                      </p:tavLst>
                                    </p:anim>
                                    <p:anim calcmode="lin" valueType="num">
                                      <p:cBhvr additive="base">
                                        <p:cTn id="8" dur="2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50" fill="hold"/>
                                        <p:tgtEl>
                                          <p:spTgt spid="11"/>
                                        </p:tgtEl>
                                        <p:attrNameLst>
                                          <p:attrName>ppt_x</p:attrName>
                                        </p:attrNameLst>
                                      </p:cBhvr>
                                      <p:tavLst>
                                        <p:tav tm="0">
                                          <p:val>
                                            <p:strVal val="1+#ppt_w/2"/>
                                          </p:val>
                                        </p:tav>
                                        <p:tav tm="100000">
                                          <p:val>
                                            <p:strVal val="#ppt_x"/>
                                          </p:val>
                                        </p:tav>
                                      </p:tavLst>
                                    </p:anim>
                                    <p:anim calcmode="lin" valueType="num">
                                      <p:cBhvr additive="base">
                                        <p:cTn id="12" dur="2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1+#ppt_w/2"/>
                                          </p:val>
                                        </p:tav>
                                        <p:tav tm="100000">
                                          <p:val>
                                            <p:strVal val="#ppt_x"/>
                                          </p:val>
                                        </p:tav>
                                      </p:tavLst>
                                    </p:anim>
                                    <p:anim calcmode="lin" valueType="num">
                                      <p:cBhvr additive="base">
                                        <p:cTn id="16" dur="25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250" fill="hold"/>
                                        <p:tgtEl>
                                          <p:spTgt spid="13"/>
                                        </p:tgtEl>
                                        <p:attrNameLst>
                                          <p:attrName>ppt_x</p:attrName>
                                        </p:attrNameLst>
                                      </p:cBhvr>
                                      <p:tavLst>
                                        <p:tav tm="0">
                                          <p:val>
                                            <p:strVal val="1+#ppt_w/2"/>
                                          </p:val>
                                        </p:tav>
                                        <p:tav tm="100000">
                                          <p:val>
                                            <p:strVal val="#ppt_x"/>
                                          </p:val>
                                        </p:tav>
                                      </p:tavLst>
                                    </p:anim>
                                    <p:anim calcmode="lin" valueType="num">
                                      <p:cBhvr additive="base">
                                        <p:cTn id="20" dur="25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250" fill="hold"/>
                                        <p:tgtEl>
                                          <p:spTgt spid="14"/>
                                        </p:tgtEl>
                                        <p:attrNameLst>
                                          <p:attrName>ppt_x</p:attrName>
                                        </p:attrNameLst>
                                      </p:cBhvr>
                                      <p:tavLst>
                                        <p:tav tm="0">
                                          <p:val>
                                            <p:strVal val="1+#ppt_w/2"/>
                                          </p:val>
                                        </p:tav>
                                        <p:tav tm="100000">
                                          <p:val>
                                            <p:strVal val="#ppt_x"/>
                                          </p:val>
                                        </p:tav>
                                      </p:tavLst>
                                    </p:anim>
                                    <p:anim calcmode="lin" valueType="num">
                                      <p:cBhvr additive="base">
                                        <p:cTn id="24" dur="25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250" fill="hold"/>
                                        <p:tgtEl>
                                          <p:spTgt spid="15"/>
                                        </p:tgtEl>
                                        <p:attrNameLst>
                                          <p:attrName>ppt_x</p:attrName>
                                        </p:attrNameLst>
                                      </p:cBhvr>
                                      <p:tavLst>
                                        <p:tav tm="0">
                                          <p:val>
                                            <p:strVal val="1+#ppt_w/2"/>
                                          </p:val>
                                        </p:tav>
                                        <p:tav tm="100000">
                                          <p:val>
                                            <p:strVal val="#ppt_x"/>
                                          </p:val>
                                        </p:tav>
                                      </p:tavLst>
                                    </p:anim>
                                    <p:anim calcmode="lin" valueType="num">
                                      <p:cBhvr additive="base">
                                        <p:cTn id="28" dur="250" fill="hold"/>
                                        <p:tgtEl>
                                          <p:spTgt spid="15"/>
                                        </p:tgtEl>
                                        <p:attrNameLst>
                                          <p:attrName>ppt_y</p:attrName>
                                        </p:attrNameLst>
                                      </p:cBhvr>
                                      <p:tavLst>
                                        <p:tav tm="0">
                                          <p:val>
                                            <p:strVal val="#ppt_y"/>
                                          </p:val>
                                        </p:tav>
                                        <p:tav tm="100000">
                                          <p:val>
                                            <p:strVal val="#ppt_y"/>
                                          </p:val>
                                        </p:tav>
                                      </p:tavLst>
                                    </p:anim>
                                  </p:childTnLst>
                                </p:cTn>
                              </p:par>
                              <p:par>
                                <p:cTn id="29" presetID="22" presetClass="entr" presetSubtype="2" fill="hold" grpId="0" nodeType="withEffect">
                                  <p:stCondLst>
                                    <p:cond delay="1750"/>
                                  </p:stCondLst>
                                  <p:childTnLst>
                                    <p:set>
                                      <p:cBhvr>
                                        <p:cTn id="30" dur="1" fill="hold">
                                          <p:stCondLst>
                                            <p:cond delay="0"/>
                                          </p:stCondLst>
                                        </p:cTn>
                                        <p:tgtEl>
                                          <p:spTgt spid="10"/>
                                        </p:tgtEl>
                                        <p:attrNameLst>
                                          <p:attrName>style.visibility</p:attrName>
                                        </p:attrNameLst>
                                      </p:cBhvr>
                                      <p:to>
                                        <p:strVal val="visible"/>
                                      </p:to>
                                    </p:set>
                                    <p:animEffect transition="in" filter="wipe(right)">
                                      <p:cBhvr>
                                        <p:cTn id="31" dur="500"/>
                                        <p:tgtEl>
                                          <p:spTgt spid="10"/>
                                        </p:tgtEl>
                                      </p:cBhvr>
                                    </p:animEffect>
                                  </p:childTnLst>
                                </p:cTn>
                              </p:par>
                              <p:par>
                                <p:cTn id="32" presetID="42"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par>
                                <p:cTn id="37" presetID="22" presetClass="entr" presetSubtype="8" fill="hold" grpId="0" nodeType="withEffect">
                                  <p:stCondLst>
                                    <p:cond delay="1000"/>
                                  </p:stCondLst>
                                  <p:childTnLst>
                                    <p:set>
                                      <p:cBhvr>
                                        <p:cTn id="38" dur="1" fill="hold">
                                          <p:stCondLst>
                                            <p:cond delay="0"/>
                                          </p:stCondLst>
                                        </p:cTn>
                                        <p:tgtEl>
                                          <p:spTgt spid="2"/>
                                        </p:tgtEl>
                                        <p:attrNameLst>
                                          <p:attrName>style.visibility</p:attrName>
                                        </p:attrNameLst>
                                      </p:cBhvr>
                                      <p:to>
                                        <p:strVal val="visible"/>
                                      </p:to>
                                    </p:set>
                                    <p:animEffect transition="in" filter="wipe(left)">
                                      <p:cBhvr>
                                        <p:cTn id="39" dur="1000"/>
                                        <p:tgtEl>
                                          <p:spTgt spid="2"/>
                                        </p:tgtEl>
                                      </p:cBhvr>
                                    </p:animEffect>
                                  </p:childTnLst>
                                </p:cTn>
                              </p:par>
                              <p:par>
                                <p:cTn id="40" presetID="22" presetClass="entr" presetSubtype="8" fill="hold" grpId="0" nodeType="withEffect">
                                  <p:stCondLst>
                                    <p:cond delay="150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p:bldP spid="8" grpId="0" animBg="1"/>
      <p:bldP spid="10" grpId="0" animBg="1"/>
      <p:bldP spid="11" grpId="0"/>
      <p:bldP spid="12" grpId="0"/>
      <p:bldP spid="13" grpId="0"/>
      <p:bldP spid="14" grpId="0"/>
      <p:bldP spid="15"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结论建议_需换右下角LOGO">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9A0741C5-8F5C-4213-BB69-8C2D02590C1C}" type="datetimeFigureOut">
              <a:rPr lang="zh-CN" altLang="en-US" smtClean="0"/>
              <a:t>2020/12/9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dirty="0"/>
              <a:t>P</a:t>
            </a:r>
            <a:fld id="{38893EA9-123D-489F-8313-43A8A4AC4565}" type="slidenum">
              <a:rPr lang="zh-CN" altLang="en-US" dirty="0" smtClean="0"/>
              <a:t>‹#›</a:t>
            </a:fld>
            <a:endParaRPr lang="zh-CN" altLang="en-US" dirty="0"/>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文本框 6"/>
          <p:cNvSpPr txBox="1"/>
          <p:nvPr userDrawn="1"/>
        </p:nvSpPr>
        <p:spPr>
          <a:xfrm>
            <a:off x="1302657" y="859160"/>
            <a:ext cx="2373993" cy="307777"/>
          </a:xfrm>
          <a:prstGeom prst="rect">
            <a:avLst/>
          </a:prstGeom>
          <a:noFill/>
        </p:spPr>
        <p:txBody>
          <a:bodyPr wrap="square" rtlCol="0">
            <a:spAutoFit/>
          </a:bodyPr>
          <a:lstStyle/>
          <a:p>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 name="矩形 7"/>
          <p:cNvSpPr/>
          <p:nvPr userDrawn="1"/>
        </p:nvSpPr>
        <p:spPr>
          <a:xfrm>
            <a:off x="10616765" y="0"/>
            <a:ext cx="15752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rot="16200000">
            <a:off x="10400553" y="4353678"/>
            <a:ext cx="295275" cy="1371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文本框 10"/>
          <p:cNvSpPr txBox="1"/>
          <p:nvPr userDrawn="1"/>
        </p:nvSpPr>
        <p:spPr>
          <a:xfrm>
            <a:off x="10711051" y="1070015"/>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研究概述</a:t>
            </a:r>
          </a:p>
        </p:txBody>
      </p:sp>
      <p:sp>
        <p:nvSpPr>
          <p:cNvPr id="12" name="文本框 11"/>
          <p:cNvSpPr txBox="1"/>
          <p:nvPr userDrawn="1"/>
        </p:nvSpPr>
        <p:spPr>
          <a:xfrm>
            <a:off x="10711051" y="1858061"/>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研究方法</a:t>
            </a:r>
          </a:p>
        </p:txBody>
      </p:sp>
      <p:sp>
        <p:nvSpPr>
          <p:cNvPr id="13" name="文本框 12"/>
          <p:cNvSpPr txBox="1"/>
          <p:nvPr userDrawn="1"/>
        </p:nvSpPr>
        <p:spPr>
          <a:xfrm>
            <a:off x="10711051" y="2646107"/>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研究过程</a:t>
            </a:r>
          </a:p>
        </p:txBody>
      </p:sp>
      <p:sp>
        <p:nvSpPr>
          <p:cNvPr id="14" name="文本框 13"/>
          <p:cNvSpPr txBox="1"/>
          <p:nvPr userDrawn="1"/>
        </p:nvSpPr>
        <p:spPr>
          <a:xfrm>
            <a:off x="10711051" y="3434153"/>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研究成果</a:t>
            </a:r>
          </a:p>
        </p:txBody>
      </p:sp>
      <p:sp>
        <p:nvSpPr>
          <p:cNvPr id="15" name="文本框 14"/>
          <p:cNvSpPr txBox="1"/>
          <p:nvPr userDrawn="1"/>
        </p:nvSpPr>
        <p:spPr>
          <a:xfrm>
            <a:off x="10711051" y="4222199"/>
            <a:ext cx="1386662"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结论建议</a:t>
            </a:r>
          </a:p>
        </p:txBody>
      </p:sp>
      <p:sp>
        <p:nvSpPr>
          <p:cNvPr id="16" name="椭圆 15"/>
          <p:cNvSpPr/>
          <p:nvPr userDrawn="1"/>
        </p:nvSpPr>
        <p:spPr>
          <a:xfrm>
            <a:off x="10924370" y="102005"/>
            <a:ext cx="941750" cy="9417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37620" y="136016"/>
            <a:ext cx="915250" cy="883621"/>
          </a:xfrm>
          <a:prstGeom prst="rect">
            <a:avLst/>
          </a:prstGeom>
        </p:spPr>
      </p:pic>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fill="hold"/>
                                        <p:tgtEl>
                                          <p:spTgt spid="8"/>
                                        </p:tgtEl>
                                        <p:attrNameLst>
                                          <p:attrName>ppt_x</p:attrName>
                                        </p:attrNameLst>
                                      </p:cBhvr>
                                      <p:tavLst>
                                        <p:tav tm="0">
                                          <p:val>
                                            <p:strVal val="1+#ppt_w/2"/>
                                          </p:val>
                                        </p:tav>
                                        <p:tav tm="100000">
                                          <p:val>
                                            <p:strVal val="#ppt_x"/>
                                          </p:val>
                                        </p:tav>
                                      </p:tavLst>
                                    </p:anim>
                                    <p:anim calcmode="lin" valueType="num">
                                      <p:cBhvr additive="base">
                                        <p:cTn id="8" dur="2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50" fill="hold"/>
                                        <p:tgtEl>
                                          <p:spTgt spid="11"/>
                                        </p:tgtEl>
                                        <p:attrNameLst>
                                          <p:attrName>ppt_x</p:attrName>
                                        </p:attrNameLst>
                                      </p:cBhvr>
                                      <p:tavLst>
                                        <p:tav tm="0">
                                          <p:val>
                                            <p:strVal val="1+#ppt_w/2"/>
                                          </p:val>
                                        </p:tav>
                                        <p:tav tm="100000">
                                          <p:val>
                                            <p:strVal val="#ppt_x"/>
                                          </p:val>
                                        </p:tav>
                                      </p:tavLst>
                                    </p:anim>
                                    <p:anim calcmode="lin" valueType="num">
                                      <p:cBhvr additive="base">
                                        <p:cTn id="12" dur="2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1+#ppt_w/2"/>
                                          </p:val>
                                        </p:tav>
                                        <p:tav tm="100000">
                                          <p:val>
                                            <p:strVal val="#ppt_x"/>
                                          </p:val>
                                        </p:tav>
                                      </p:tavLst>
                                    </p:anim>
                                    <p:anim calcmode="lin" valueType="num">
                                      <p:cBhvr additive="base">
                                        <p:cTn id="16" dur="25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250" fill="hold"/>
                                        <p:tgtEl>
                                          <p:spTgt spid="13"/>
                                        </p:tgtEl>
                                        <p:attrNameLst>
                                          <p:attrName>ppt_x</p:attrName>
                                        </p:attrNameLst>
                                      </p:cBhvr>
                                      <p:tavLst>
                                        <p:tav tm="0">
                                          <p:val>
                                            <p:strVal val="1+#ppt_w/2"/>
                                          </p:val>
                                        </p:tav>
                                        <p:tav tm="100000">
                                          <p:val>
                                            <p:strVal val="#ppt_x"/>
                                          </p:val>
                                        </p:tav>
                                      </p:tavLst>
                                    </p:anim>
                                    <p:anim calcmode="lin" valueType="num">
                                      <p:cBhvr additive="base">
                                        <p:cTn id="20" dur="25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250" fill="hold"/>
                                        <p:tgtEl>
                                          <p:spTgt spid="14"/>
                                        </p:tgtEl>
                                        <p:attrNameLst>
                                          <p:attrName>ppt_x</p:attrName>
                                        </p:attrNameLst>
                                      </p:cBhvr>
                                      <p:tavLst>
                                        <p:tav tm="0">
                                          <p:val>
                                            <p:strVal val="1+#ppt_w/2"/>
                                          </p:val>
                                        </p:tav>
                                        <p:tav tm="100000">
                                          <p:val>
                                            <p:strVal val="#ppt_x"/>
                                          </p:val>
                                        </p:tav>
                                      </p:tavLst>
                                    </p:anim>
                                    <p:anim calcmode="lin" valueType="num">
                                      <p:cBhvr additive="base">
                                        <p:cTn id="24" dur="25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250" fill="hold"/>
                                        <p:tgtEl>
                                          <p:spTgt spid="15"/>
                                        </p:tgtEl>
                                        <p:attrNameLst>
                                          <p:attrName>ppt_x</p:attrName>
                                        </p:attrNameLst>
                                      </p:cBhvr>
                                      <p:tavLst>
                                        <p:tav tm="0">
                                          <p:val>
                                            <p:strVal val="1+#ppt_w/2"/>
                                          </p:val>
                                        </p:tav>
                                        <p:tav tm="100000">
                                          <p:val>
                                            <p:strVal val="#ppt_x"/>
                                          </p:val>
                                        </p:tav>
                                      </p:tavLst>
                                    </p:anim>
                                    <p:anim calcmode="lin" valueType="num">
                                      <p:cBhvr additive="base">
                                        <p:cTn id="28" dur="250" fill="hold"/>
                                        <p:tgtEl>
                                          <p:spTgt spid="15"/>
                                        </p:tgtEl>
                                        <p:attrNameLst>
                                          <p:attrName>ppt_y</p:attrName>
                                        </p:attrNameLst>
                                      </p:cBhvr>
                                      <p:tavLst>
                                        <p:tav tm="0">
                                          <p:val>
                                            <p:strVal val="#ppt_y"/>
                                          </p:val>
                                        </p:tav>
                                        <p:tav tm="100000">
                                          <p:val>
                                            <p:strVal val="#ppt_y"/>
                                          </p:val>
                                        </p:tav>
                                      </p:tavLst>
                                    </p:anim>
                                  </p:childTnLst>
                                </p:cTn>
                              </p:par>
                              <p:par>
                                <p:cTn id="29" presetID="22" presetClass="entr" presetSubtype="2" fill="hold" grpId="0" nodeType="withEffect">
                                  <p:stCondLst>
                                    <p:cond delay="1750"/>
                                  </p:stCondLst>
                                  <p:childTnLst>
                                    <p:set>
                                      <p:cBhvr>
                                        <p:cTn id="30" dur="1" fill="hold">
                                          <p:stCondLst>
                                            <p:cond delay="0"/>
                                          </p:stCondLst>
                                        </p:cTn>
                                        <p:tgtEl>
                                          <p:spTgt spid="10"/>
                                        </p:tgtEl>
                                        <p:attrNameLst>
                                          <p:attrName>style.visibility</p:attrName>
                                        </p:attrNameLst>
                                      </p:cBhvr>
                                      <p:to>
                                        <p:strVal val="visible"/>
                                      </p:to>
                                    </p:set>
                                    <p:animEffect transition="in" filter="wipe(right)">
                                      <p:cBhvr>
                                        <p:cTn id="31" dur="250"/>
                                        <p:tgtEl>
                                          <p:spTgt spid="10"/>
                                        </p:tgtEl>
                                      </p:cBhvr>
                                    </p:animEffect>
                                  </p:childTnLst>
                                </p:cTn>
                              </p:par>
                              <p:par>
                                <p:cTn id="32" presetID="42"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par>
                                <p:cTn id="37" presetID="22" presetClass="entr" presetSubtype="8" fill="hold" grpId="0" nodeType="withEffect">
                                  <p:stCondLst>
                                    <p:cond delay="1000"/>
                                  </p:stCondLst>
                                  <p:childTnLst>
                                    <p:set>
                                      <p:cBhvr>
                                        <p:cTn id="38" dur="1" fill="hold">
                                          <p:stCondLst>
                                            <p:cond delay="0"/>
                                          </p:stCondLst>
                                        </p:cTn>
                                        <p:tgtEl>
                                          <p:spTgt spid="2"/>
                                        </p:tgtEl>
                                        <p:attrNameLst>
                                          <p:attrName>style.visibility</p:attrName>
                                        </p:attrNameLst>
                                      </p:cBhvr>
                                      <p:to>
                                        <p:strVal val="visible"/>
                                      </p:to>
                                    </p:set>
                                    <p:animEffect transition="in" filter="wipe(left)">
                                      <p:cBhvr>
                                        <p:cTn id="39" dur="1000"/>
                                        <p:tgtEl>
                                          <p:spTgt spid="2"/>
                                        </p:tgtEl>
                                      </p:cBhvr>
                                    </p:animEffect>
                                  </p:childTnLst>
                                </p:cTn>
                              </p:par>
                              <p:par>
                                <p:cTn id="40" presetID="22" presetClass="entr" presetSubtype="8" fill="hold" grpId="0" nodeType="withEffect">
                                  <p:stCondLst>
                                    <p:cond delay="150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p:bldP spid="8" grpId="0" animBg="1"/>
      <p:bldP spid="10" grpId="0" animBg="1"/>
      <p:bldP spid="11" grpId="0"/>
      <p:bldP spid="12" grpId="0"/>
      <p:bldP spid="13" grpId="0"/>
      <p:bldP spid="14" grpId="0"/>
      <p:bldP spid="15"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内容版式_右下角通用LOGO">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9A0741C5-8F5C-4213-BB69-8C2D02590C1C}" type="datetimeFigureOut">
              <a:rPr lang="zh-CN" altLang="en-US" smtClean="0"/>
              <a:t>2020/12/9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dirty="0"/>
              <a:t>P</a:t>
            </a:r>
            <a:fld id="{38893EA9-123D-489F-8313-43A8A4AC4565}" type="slidenum">
              <a:rPr lang="zh-CN" altLang="en-US" dirty="0" smtClean="0"/>
              <a:t>‹#›</a:t>
            </a:fld>
            <a:endParaRPr lang="zh-CN" altLang="en-US" dirty="0"/>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文本框 6"/>
          <p:cNvSpPr txBox="1"/>
          <p:nvPr userDrawn="1"/>
        </p:nvSpPr>
        <p:spPr>
          <a:xfrm>
            <a:off x="1302657" y="859160"/>
            <a:ext cx="2373993" cy="307777"/>
          </a:xfrm>
          <a:prstGeom prst="rect">
            <a:avLst/>
          </a:prstGeom>
          <a:noFill/>
        </p:spPr>
        <p:txBody>
          <a:bodyPr wrap="square" rtlCol="0">
            <a:spAutoFit/>
          </a:bodyPr>
          <a:lstStyle/>
          <a:p>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 name="矩形 7"/>
          <p:cNvSpPr/>
          <p:nvPr userDrawn="1"/>
        </p:nvSpPr>
        <p:spPr>
          <a:xfrm>
            <a:off x="10616765" y="0"/>
            <a:ext cx="15752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Click="0" advTm="3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A0741C5-8F5C-4213-BB69-8C2D02590C1C}" type="datetimeFigureOut">
              <a:rPr lang="zh-CN" altLang="en-US" smtClean="0"/>
              <a:t>2020/12/9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8893EA9-123D-489F-8313-43A8A4AC4565}" type="slidenum">
              <a:rPr lang="zh-CN" altLang="en-US" smtClean="0"/>
              <a:t>‹#›</a:t>
            </a:fld>
            <a:endParaRPr lang="zh-CN" altLang="en-US"/>
          </a:p>
        </p:txBody>
      </p:sp>
    </p:spTree>
  </p:cSld>
  <p:clrMapOvr>
    <a:masterClrMapping/>
  </p:clrMapOvr>
  <p:transition spd="slow" advClick="0" advTm="300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使用说明">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9A0741C5-8F5C-4213-BB69-8C2D02590C1C}" type="datetimeFigureOut">
              <a:rPr lang="zh-CN" altLang="en-US" smtClean="0"/>
              <a:t>2020/12/9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dirty="0"/>
              <a:t>P</a:t>
            </a:r>
            <a:fld id="{38893EA9-123D-489F-8313-43A8A4AC4565}" type="slidenum">
              <a:rPr lang="zh-CN" altLang="en-US" dirty="0" smtClean="0"/>
              <a:t>‹#›</a:t>
            </a:fld>
            <a:endParaRPr lang="zh-CN" altLang="en-US" dirty="0"/>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文本框 6"/>
          <p:cNvSpPr txBox="1"/>
          <p:nvPr userDrawn="1"/>
        </p:nvSpPr>
        <p:spPr>
          <a:xfrm>
            <a:off x="1302657" y="859160"/>
            <a:ext cx="2373993" cy="307777"/>
          </a:xfrm>
          <a:prstGeom prst="rect">
            <a:avLst/>
          </a:prstGeom>
          <a:noFill/>
        </p:spPr>
        <p:txBody>
          <a:bodyPr wrap="square" rtlCol="0">
            <a:spAutoFit/>
          </a:bodyPr>
          <a:lstStyle/>
          <a:p>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Tree>
  </p:cSld>
  <p:clrMapOvr>
    <a:masterClrMapping/>
  </p:clrMapOvr>
  <p:transition spd="slow" advClick="0" advTm="300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0741C5-8F5C-4213-BB69-8C2D02590C1C}" type="datetimeFigureOut">
              <a:rPr lang="zh-CN" altLang="en-US" smtClean="0"/>
              <a:t>2020/12/9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93EA9-123D-489F-8313-43A8A4AC456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slow" advClick="0" advTm="3000">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矩形 44"/>
          <p:cNvSpPr/>
          <p:nvPr/>
        </p:nvSpPr>
        <p:spPr>
          <a:xfrm>
            <a:off x="0" y="1625600"/>
            <a:ext cx="12192000" cy="32076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5"/>
          <p:cNvSpPr>
            <a:spLocks noEditPoints="1"/>
          </p:cNvSpPr>
          <p:nvPr/>
        </p:nvSpPr>
        <p:spPr bwMode="auto">
          <a:xfrm>
            <a:off x="8599210" y="5440828"/>
            <a:ext cx="1114980" cy="995834"/>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35" name="文本框 34"/>
          <p:cNvSpPr txBox="1"/>
          <p:nvPr/>
        </p:nvSpPr>
        <p:spPr>
          <a:xfrm>
            <a:off x="1567413" y="2652301"/>
            <a:ext cx="9057174" cy="954107"/>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A Service-Oriented Programming Approach for</a:t>
            </a:r>
          </a:p>
          <a:p>
            <a:pPr algn="ctr"/>
            <a:r>
              <a:rPr lang="en-US" altLang="zh-CN" sz="2800" b="1" dirty="0">
                <a:solidFill>
                  <a:schemeClr val="bg1"/>
                </a:solidFill>
                <a:latin typeface="微软雅黑" panose="020B0503020204020204" pitchFamily="34" charset="-122"/>
                <a:ea typeface="微软雅黑" panose="020B0503020204020204" pitchFamily="34" charset="-122"/>
              </a:rPr>
              <a:t>Dynamic Distributed Manufacturing Systems</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2" name="等腰三角形 11"/>
          <p:cNvSpPr/>
          <p:nvPr/>
        </p:nvSpPr>
        <p:spPr>
          <a:xfrm flipV="1">
            <a:off x="8977053" y="4821550"/>
            <a:ext cx="359294" cy="20660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015" y="290886"/>
            <a:ext cx="3720635" cy="888889"/>
          </a:xfrm>
          <a:prstGeom prst="rect">
            <a:avLst/>
          </a:prstGeom>
        </p:spPr>
      </p:pic>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SOSJ</a:t>
            </a:r>
            <a:r>
              <a:rPr lang="zh-CN" altLang="en-US" dirty="0"/>
              <a:t>应该满足服务调度的特点</a:t>
            </a:r>
          </a:p>
        </p:txBody>
      </p:sp>
      <p:sp>
        <p:nvSpPr>
          <p:cNvPr id="89" name="文本框 88"/>
          <p:cNvSpPr txBox="1"/>
          <p:nvPr/>
        </p:nvSpPr>
        <p:spPr>
          <a:xfrm>
            <a:off x="1302657" y="1344517"/>
            <a:ext cx="1613820" cy="369332"/>
          </a:xfrm>
          <a:prstGeom prst="rect">
            <a:avLst/>
          </a:prstGeom>
          <a:noFill/>
        </p:spPr>
        <p:txBody>
          <a:bodyPr wrap="square" rtlCol="0">
            <a:spAutoFit/>
          </a:bodyPr>
          <a:lstStyle/>
          <a:p>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并发性</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90" name="组合 89"/>
          <p:cNvGrpSpPr/>
          <p:nvPr/>
        </p:nvGrpSpPr>
        <p:grpSpPr>
          <a:xfrm>
            <a:off x="1061013" y="1435199"/>
            <a:ext cx="196101" cy="196101"/>
            <a:chOff x="1389761" y="2111236"/>
            <a:chExt cx="196101" cy="196101"/>
          </a:xfrm>
        </p:grpSpPr>
        <p:sp>
          <p:nvSpPr>
            <p:cNvPr id="92" name="矩形 91"/>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91" name="文本框 90"/>
          <p:cNvSpPr txBox="1"/>
          <p:nvPr/>
        </p:nvSpPr>
        <p:spPr>
          <a:xfrm>
            <a:off x="1302656" y="1679980"/>
            <a:ext cx="8412843" cy="676339"/>
          </a:xfrm>
          <a:prstGeom prst="rect">
            <a:avLst/>
          </a:prstGeom>
          <a:noFill/>
        </p:spPr>
        <p:txBody>
          <a:bodyPr wrap="square" rtlCol="0">
            <a:spAutoFit/>
          </a:bodyPr>
          <a:lstStyle/>
          <a:p>
            <a:pPr algn="just">
              <a:lnSpc>
                <a:spcPct val="110000"/>
              </a:lnSpc>
            </a:pPr>
            <a:r>
              <a:rPr lang="zh-CN" altLang="en-US" dirty="0"/>
              <a:t>编程框架应该能够在分布式环境中处理不同类型的并发。与不同机器</a:t>
            </a:r>
            <a:r>
              <a:rPr lang="en-US" altLang="zh-CN" dirty="0"/>
              <a:t>/</a:t>
            </a:r>
            <a:r>
              <a:rPr lang="zh-CN" altLang="en-US" dirty="0"/>
              <a:t>站和</a:t>
            </a:r>
            <a:r>
              <a:rPr lang="en-US" altLang="zh-CN" dirty="0"/>
              <a:t>SANs</a:t>
            </a:r>
            <a:r>
              <a:rPr lang="zh-CN" altLang="en-US" dirty="0"/>
              <a:t>相关联的软件行为自然地彼此异步操作</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95" name="文本框 94"/>
          <p:cNvSpPr txBox="1"/>
          <p:nvPr/>
        </p:nvSpPr>
        <p:spPr>
          <a:xfrm>
            <a:off x="1326866" y="5720160"/>
            <a:ext cx="1613820" cy="369332"/>
          </a:xfrm>
          <a:prstGeom prst="rect">
            <a:avLst/>
          </a:prstGeom>
          <a:noFill/>
        </p:spPr>
        <p:txBody>
          <a:bodyPr wrap="square" rtlCol="0">
            <a:spAutoFit/>
          </a:bodyPr>
          <a:lstStyle/>
          <a:p>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准确性</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96" name="组合 95"/>
          <p:cNvGrpSpPr/>
          <p:nvPr/>
        </p:nvGrpSpPr>
        <p:grpSpPr>
          <a:xfrm>
            <a:off x="1085222" y="5810842"/>
            <a:ext cx="196101" cy="196101"/>
            <a:chOff x="1389761" y="2111236"/>
            <a:chExt cx="196101" cy="196101"/>
          </a:xfrm>
        </p:grpSpPr>
        <p:sp>
          <p:nvSpPr>
            <p:cNvPr id="98" name="矩形 97"/>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97" name="文本框 96"/>
          <p:cNvSpPr txBox="1"/>
          <p:nvPr/>
        </p:nvSpPr>
        <p:spPr>
          <a:xfrm>
            <a:off x="1326865" y="6055623"/>
            <a:ext cx="8388631" cy="676339"/>
          </a:xfrm>
          <a:prstGeom prst="rect">
            <a:avLst/>
          </a:prstGeom>
          <a:noFill/>
        </p:spPr>
        <p:txBody>
          <a:bodyPr wrap="square" rtlCol="0">
            <a:spAutoFit/>
          </a:bodyPr>
          <a:lstStyle/>
          <a:p>
            <a:pPr algn="just">
              <a:lnSpc>
                <a:spcPct val="110000"/>
              </a:lnSpc>
            </a:pPr>
            <a:r>
              <a:rPr lang="zh-CN" altLang="en-US" dirty="0"/>
              <a:t>理想情况下，编程框架应该建立在正式的基础之上，以允许通过设计进行正确的设计和可验证的软件行为</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01" name="文本框 100"/>
          <p:cNvSpPr txBox="1"/>
          <p:nvPr/>
        </p:nvSpPr>
        <p:spPr>
          <a:xfrm>
            <a:off x="1302657" y="4089864"/>
            <a:ext cx="1613820" cy="369332"/>
          </a:xfrm>
          <a:prstGeom prst="rect">
            <a:avLst/>
          </a:prstGeom>
          <a:noFill/>
        </p:spPr>
        <p:txBody>
          <a:bodyPr wrap="square" rtlCol="0">
            <a:spAutoFit/>
          </a:bodyPr>
          <a:lstStyle/>
          <a:p>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动态性</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102" name="组合 101"/>
          <p:cNvGrpSpPr/>
          <p:nvPr/>
        </p:nvGrpSpPr>
        <p:grpSpPr>
          <a:xfrm>
            <a:off x="1061013" y="4180546"/>
            <a:ext cx="196101" cy="196101"/>
            <a:chOff x="1389761" y="2111236"/>
            <a:chExt cx="196101" cy="196101"/>
          </a:xfrm>
        </p:grpSpPr>
        <p:sp>
          <p:nvSpPr>
            <p:cNvPr id="104" name="矩形 103"/>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103" name="文本框 102"/>
          <p:cNvSpPr txBox="1"/>
          <p:nvPr/>
        </p:nvSpPr>
        <p:spPr>
          <a:xfrm>
            <a:off x="1302656" y="4425327"/>
            <a:ext cx="8412841" cy="981038"/>
          </a:xfrm>
          <a:prstGeom prst="rect">
            <a:avLst/>
          </a:prstGeom>
          <a:noFill/>
        </p:spPr>
        <p:txBody>
          <a:bodyPr wrap="square" rtlCol="0">
            <a:spAutoFit/>
          </a:bodyPr>
          <a:lstStyle/>
          <a:p>
            <a:pPr algn="just">
              <a:lnSpc>
                <a:spcPct val="110000"/>
              </a:lnSpc>
            </a:pPr>
            <a:r>
              <a:rPr lang="zh-CN" altLang="en-US" dirty="0"/>
              <a:t>软件行为存在的动态变化是常见的，这是由于例如机器的添加</a:t>
            </a:r>
            <a:r>
              <a:rPr lang="en-US" altLang="zh-CN" dirty="0"/>
              <a:t>/</a:t>
            </a:r>
            <a:r>
              <a:rPr lang="zh-CN" altLang="en-US" dirty="0"/>
              <a:t>移除、故障和存储区域网络的移动性。因此，底层的编程框架应该支持根据软件行为的存在来处理动态变化，并在系统发生变化时支持它们的组合</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8" name="文本框 27">
            <a:extLst>
              <a:ext uri="{FF2B5EF4-FFF2-40B4-BE49-F238E27FC236}">
                <a16:creationId xmlns:a16="http://schemas.microsoft.com/office/drawing/2014/main" id="{2EEE20A6-74AD-4793-B667-A04339180D22}"/>
              </a:ext>
            </a:extLst>
          </p:cNvPr>
          <p:cNvSpPr txBox="1"/>
          <p:nvPr/>
        </p:nvSpPr>
        <p:spPr>
          <a:xfrm>
            <a:off x="1302657" y="2795031"/>
            <a:ext cx="1613820" cy="369332"/>
          </a:xfrm>
          <a:prstGeom prst="rect">
            <a:avLst/>
          </a:prstGeom>
          <a:noFill/>
        </p:spPr>
        <p:txBody>
          <a:bodyPr wrap="square" rtlCol="0">
            <a:spAutoFit/>
          </a:bodyPr>
          <a:lstStyle/>
          <a:p>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反馈和决定</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29" name="组合 28">
            <a:extLst>
              <a:ext uri="{FF2B5EF4-FFF2-40B4-BE49-F238E27FC236}">
                <a16:creationId xmlns:a16="http://schemas.microsoft.com/office/drawing/2014/main" id="{1B89DEC6-98F5-48C3-BD67-C168B907218A}"/>
              </a:ext>
            </a:extLst>
          </p:cNvPr>
          <p:cNvGrpSpPr/>
          <p:nvPr/>
        </p:nvGrpSpPr>
        <p:grpSpPr>
          <a:xfrm>
            <a:off x="1061013" y="2885713"/>
            <a:ext cx="196101" cy="196101"/>
            <a:chOff x="1389761" y="2111236"/>
            <a:chExt cx="196101" cy="196101"/>
          </a:xfrm>
        </p:grpSpPr>
        <p:sp>
          <p:nvSpPr>
            <p:cNvPr id="30" name="矩形 29">
              <a:extLst>
                <a:ext uri="{FF2B5EF4-FFF2-40B4-BE49-F238E27FC236}">
                  <a16:creationId xmlns:a16="http://schemas.microsoft.com/office/drawing/2014/main" id="{D0DA6E0D-149E-485E-AB8D-8D3576A7F9CA}"/>
                </a:ext>
              </a:extLst>
            </p:cNvPr>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9">
              <a:extLst>
                <a:ext uri="{FF2B5EF4-FFF2-40B4-BE49-F238E27FC236}">
                  <a16:creationId xmlns:a16="http://schemas.microsoft.com/office/drawing/2014/main" id="{B0E07058-90F0-41F6-800F-AB7D79F1B8C2}"/>
                </a:ext>
              </a:extLst>
            </p:cNvPr>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32" name="文本框 31">
            <a:extLst>
              <a:ext uri="{FF2B5EF4-FFF2-40B4-BE49-F238E27FC236}">
                <a16:creationId xmlns:a16="http://schemas.microsoft.com/office/drawing/2014/main" id="{0F672460-6E50-4FFC-8C94-AA2C90A9C17B}"/>
              </a:ext>
            </a:extLst>
          </p:cNvPr>
          <p:cNvSpPr txBox="1"/>
          <p:nvPr/>
        </p:nvSpPr>
        <p:spPr>
          <a:xfrm>
            <a:off x="1302657" y="3130494"/>
            <a:ext cx="8412842" cy="676339"/>
          </a:xfrm>
          <a:prstGeom prst="rect">
            <a:avLst/>
          </a:prstGeom>
          <a:noFill/>
        </p:spPr>
        <p:txBody>
          <a:bodyPr wrap="square" rtlCol="0">
            <a:spAutoFit/>
          </a:bodyPr>
          <a:lstStyle/>
          <a:p>
            <a:pPr algn="just">
              <a:lnSpc>
                <a:spcPct val="110000"/>
              </a:lnSpc>
            </a:pPr>
            <a:r>
              <a:rPr lang="zh-CN" altLang="en-US" dirty="0"/>
              <a:t>软件行为需要重复响应来自环境的许多事件，因此是被动的。此外，对相同输入事件序列的反应应该是确定性的，这对安全关键型应用尤其重要</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SOSJ</a:t>
            </a:r>
            <a:endParaRPr lang="zh-CN" altLang="en-US" dirty="0"/>
          </a:p>
        </p:txBody>
      </p:sp>
      <p:pic>
        <p:nvPicPr>
          <p:cNvPr id="5" name="图片 4">
            <a:extLst>
              <a:ext uri="{FF2B5EF4-FFF2-40B4-BE49-F238E27FC236}">
                <a16:creationId xmlns:a16="http://schemas.microsoft.com/office/drawing/2014/main" id="{6EA512E3-8FC2-410A-9AE9-4EFCEFC0C53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85725" y="1259644"/>
            <a:ext cx="5578576" cy="3505873"/>
          </a:xfrm>
          <a:prstGeom prst="rect">
            <a:avLst/>
          </a:prstGeom>
        </p:spPr>
      </p:pic>
      <p:sp>
        <p:nvSpPr>
          <p:cNvPr id="6" name="文本框 5">
            <a:extLst>
              <a:ext uri="{FF2B5EF4-FFF2-40B4-BE49-F238E27FC236}">
                <a16:creationId xmlns:a16="http://schemas.microsoft.com/office/drawing/2014/main" id="{71F3FA81-184B-4F95-AC66-58E29E268B41}"/>
              </a:ext>
            </a:extLst>
          </p:cNvPr>
          <p:cNvSpPr txBox="1"/>
          <p:nvPr/>
        </p:nvSpPr>
        <p:spPr>
          <a:xfrm>
            <a:off x="6464301" y="1790700"/>
            <a:ext cx="2997200" cy="1023742"/>
          </a:xfrm>
          <a:prstGeom prst="rect">
            <a:avLst/>
          </a:prstGeom>
          <a:noFill/>
        </p:spPr>
        <p:txBody>
          <a:bodyPr wrap="square" rtlCol="0">
            <a:spAutoFit/>
          </a:bodyPr>
          <a:lstStyle/>
          <a:p>
            <a:pPr algn="just">
              <a:lnSpc>
                <a:spcPct val="150000"/>
              </a:lnSpc>
            </a:pPr>
            <a:r>
              <a:rPr lang="zh-CN" altLang="en-US" sz="1400" dirty="0">
                <a:latin typeface="微软雅黑" panose="020B0503020204020204" pitchFamily="34" charset="-122"/>
                <a:ea typeface="微软雅黑" panose="020B0503020204020204" pitchFamily="34" charset="-122"/>
                <a:cs typeface="Arial" panose="020B0604020202020204" pitchFamily="34" charset="0"/>
              </a:rPr>
              <a:t>基于在光盘中组成的反应的角色，我们通过场景来说明服务调用，如图示</a:t>
            </a:r>
          </a:p>
        </p:txBody>
      </p:sp>
    </p:spTree>
    <p:extLst>
      <p:ext uri="{BB962C8B-B14F-4D97-AF65-F5344CB8AC3E}">
        <p14:creationId xmlns:p14="http://schemas.microsoft.com/office/powerpoint/2010/main" val="3231002345"/>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SOSJ</a:t>
            </a:r>
            <a:r>
              <a:rPr lang="zh-CN" altLang="en-US" dirty="0"/>
              <a:t>系统框架</a:t>
            </a:r>
          </a:p>
        </p:txBody>
      </p:sp>
      <p:pic>
        <p:nvPicPr>
          <p:cNvPr id="5" name="图片 4">
            <a:extLst>
              <a:ext uri="{FF2B5EF4-FFF2-40B4-BE49-F238E27FC236}">
                <a16:creationId xmlns:a16="http://schemas.microsoft.com/office/drawing/2014/main" id="{6EA512E3-8FC2-410A-9AE9-4EFCEFC0C5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796" y="1415910"/>
            <a:ext cx="5141204" cy="3556069"/>
          </a:xfrm>
          <a:prstGeom prst="rect">
            <a:avLst/>
          </a:prstGeom>
        </p:spPr>
      </p:pic>
      <p:sp>
        <p:nvSpPr>
          <p:cNvPr id="3" name="文本框 2">
            <a:extLst>
              <a:ext uri="{FF2B5EF4-FFF2-40B4-BE49-F238E27FC236}">
                <a16:creationId xmlns:a16="http://schemas.microsoft.com/office/drawing/2014/main" id="{91B739D6-4AE6-4620-94ED-1445C88B7B74}"/>
              </a:ext>
            </a:extLst>
          </p:cNvPr>
          <p:cNvSpPr txBox="1"/>
          <p:nvPr/>
        </p:nvSpPr>
        <p:spPr>
          <a:xfrm>
            <a:off x="6153150" y="1981060"/>
            <a:ext cx="4279900" cy="1993238"/>
          </a:xfrm>
          <a:prstGeom prst="rect">
            <a:avLst/>
          </a:prstGeom>
          <a:noFill/>
        </p:spPr>
        <p:txBody>
          <a:bodyPr wrap="square" rtlCol="0">
            <a:spAutoFit/>
          </a:bodyPr>
          <a:lstStyle/>
          <a:p>
            <a:pPr algn="just">
              <a:lnSpc>
                <a:spcPct val="150000"/>
              </a:lnSpc>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SOSJ</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即时战略系统中提供</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SOA</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支持的部分。服务架构管理器包括接收信标、广告、发现、发现回复、广告请求的线程，并通知和发送除信标之外的所有线程。</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SOA</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消息生成器提供了生成</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SOA</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消息的功能。内部服务注册表代表即时战略中存储服务描述、时钟域宏观状态和子系统物理位置的数据结构。</a:t>
            </a:r>
          </a:p>
        </p:txBody>
      </p:sp>
    </p:spTree>
    <p:extLst>
      <p:ext uri="{BB962C8B-B14F-4D97-AF65-F5344CB8AC3E}">
        <p14:creationId xmlns:p14="http://schemas.microsoft.com/office/powerpoint/2010/main" val="1742534103"/>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SOSJ</a:t>
            </a:r>
            <a:endParaRPr lang="zh-CN" altLang="en-US" dirty="0"/>
          </a:p>
        </p:txBody>
      </p:sp>
      <p:pic>
        <p:nvPicPr>
          <p:cNvPr id="5" name="图片 4">
            <a:extLst>
              <a:ext uri="{FF2B5EF4-FFF2-40B4-BE49-F238E27FC236}">
                <a16:creationId xmlns:a16="http://schemas.microsoft.com/office/drawing/2014/main" id="{6EA512E3-8FC2-410A-9AE9-4EFCEFC0C53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77825" y="1277088"/>
            <a:ext cx="3892750" cy="1713696"/>
          </a:xfrm>
          <a:prstGeom prst="rect">
            <a:avLst/>
          </a:prstGeom>
        </p:spPr>
      </p:pic>
      <p:pic>
        <p:nvPicPr>
          <p:cNvPr id="4" name="图片 3">
            <a:extLst>
              <a:ext uri="{FF2B5EF4-FFF2-40B4-BE49-F238E27FC236}">
                <a16:creationId xmlns:a16="http://schemas.microsoft.com/office/drawing/2014/main" id="{5AD1CABB-9148-43B4-87D7-3C0A9D7024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1390" y="1370163"/>
            <a:ext cx="3552910" cy="1527546"/>
          </a:xfrm>
          <a:prstGeom prst="rect">
            <a:avLst/>
          </a:prstGeom>
        </p:spPr>
      </p:pic>
      <p:sp>
        <p:nvSpPr>
          <p:cNvPr id="3" name="文本框 2">
            <a:extLst>
              <a:ext uri="{FF2B5EF4-FFF2-40B4-BE49-F238E27FC236}">
                <a16:creationId xmlns:a16="http://schemas.microsoft.com/office/drawing/2014/main" id="{64E18BB6-CED8-45C4-90E0-984D45074109}"/>
              </a:ext>
            </a:extLst>
          </p:cNvPr>
          <p:cNvSpPr txBox="1"/>
          <p:nvPr/>
        </p:nvSpPr>
        <p:spPr>
          <a:xfrm>
            <a:off x="1302657" y="2895600"/>
            <a:ext cx="3767918" cy="1023742"/>
          </a:xfrm>
          <a:prstGeom prst="rect">
            <a:avLst/>
          </a:prstGeom>
          <a:noFill/>
        </p:spPr>
        <p:txBody>
          <a:bodyPr wrap="square" rtlCol="0">
            <a:spAutoFit/>
          </a:bodyPr>
          <a:lstStyle/>
          <a:p>
            <a:pPr algn="just">
              <a:lnSpc>
                <a:spcPct val="150000"/>
              </a:lnSpc>
            </a:pPr>
            <a:r>
              <a:rPr lang="zh-CN" altLang="en-US" sz="1400" dirty="0">
                <a:latin typeface="微软雅黑" panose="020B0503020204020204" pitchFamily="34" charset="-122"/>
                <a:ea typeface="微软雅黑" panose="020B0503020204020204" pitchFamily="34" charset="-122"/>
                <a:cs typeface="Arial" panose="020B0604020202020204" pitchFamily="34" charset="0"/>
              </a:rPr>
              <a:t>要通过通道调用不同时钟域提供的服务，光盘需要使用一对通道，一个输入通道和一个输出通道。</a:t>
            </a:r>
          </a:p>
        </p:txBody>
      </p:sp>
      <p:sp>
        <p:nvSpPr>
          <p:cNvPr id="6" name="文本框 5">
            <a:extLst>
              <a:ext uri="{FF2B5EF4-FFF2-40B4-BE49-F238E27FC236}">
                <a16:creationId xmlns:a16="http://schemas.microsoft.com/office/drawing/2014/main" id="{147ABD85-6890-4411-807F-201A16BA6361}"/>
              </a:ext>
            </a:extLst>
          </p:cNvPr>
          <p:cNvSpPr txBox="1"/>
          <p:nvPr/>
        </p:nvSpPr>
        <p:spPr>
          <a:xfrm>
            <a:off x="5343886" y="2895600"/>
            <a:ext cx="3767918" cy="1346907"/>
          </a:xfrm>
          <a:prstGeom prst="rect">
            <a:avLst/>
          </a:prstGeom>
          <a:noFill/>
        </p:spPr>
        <p:txBody>
          <a:bodyPr wrap="square" rtlCol="0">
            <a:spAutoFit/>
          </a:bodyPr>
          <a:lstStyle/>
          <a:p>
            <a:pPr algn="just">
              <a:lnSpc>
                <a:spcPct val="150000"/>
              </a:lnSpc>
            </a:pPr>
            <a:r>
              <a:rPr lang="en-US" altLang="zh-CN" sz="1400" dirty="0" err="1">
                <a:latin typeface="微软雅黑" panose="020B0503020204020204" pitchFamily="34" charset="-122"/>
                <a:ea typeface="微软雅黑" panose="020B0503020204020204" pitchFamily="34" charset="-122"/>
                <a:cs typeface="Arial" panose="020B0604020202020204" pitchFamily="34" charset="0"/>
              </a:rPr>
              <a:t>PEDetCD</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是一个时钟域，用于获取</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PE</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传感器读数，例如</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PE1</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，以检测输送机上的工件并调用输送机服务。</a:t>
            </a:r>
            <a:r>
              <a:rPr lang="en-US" altLang="zh-CN" sz="1400" dirty="0" err="1">
                <a:latin typeface="微软雅黑" panose="020B0503020204020204" pitchFamily="34" charset="-122"/>
                <a:ea typeface="微软雅黑" panose="020B0503020204020204" pitchFamily="34" charset="-122"/>
                <a:cs typeface="Arial" panose="020B0604020202020204" pitchFamily="34" charset="0"/>
              </a:rPr>
              <a:t>ConvConCD</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是一个控制输送机服务的光盘，例如</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CB1</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a:t>
            </a:r>
          </a:p>
        </p:txBody>
      </p:sp>
      <p:pic>
        <p:nvPicPr>
          <p:cNvPr id="9" name="图片 8">
            <a:extLst>
              <a:ext uri="{FF2B5EF4-FFF2-40B4-BE49-F238E27FC236}">
                <a16:creationId xmlns:a16="http://schemas.microsoft.com/office/drawing/2014/main" id="{EF2793C7-6663-4AC4-9349-949E8B1462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9679" y="3867217"/>
            <a:ext cx="3473873" cy="2878089"/>
          </a:xfrm>
          <a:prstGeom prst="rect">
            <a:avLst/>
          </a:prstGeom>
        </p:spPr>
      </p:pic>
    </p:spTree>
    <p:extLst>
      <p:ext uri="{BB962C8B-B14F-4D97-AF65-F5344CB8AC3E}">
        <p14:creationId xmlns:p14="http://schemas.microsoft.com/office/powerpoint/2010/main" val="2039502946"/>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研究成果</a:t>
            </a: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与</a:t>
            </a:r>
            <a:r>
              <a:rPr lang="en-US" altLang="zh-CN" dirty="0"/>
              <a:t>WS4D JMEDS</a:t>
            </a:r>
            <a:r>
              <a:rPr lang="zh-CN" altLang="en-US" dirty="0"/>
              <a:t>的比较</a:t>
            </a:r>
          </a:p>
        </p:txBody>
      </p:sp>
      <p:grpSp>
        <p:nvGrpSpPr>
          <p:cNvPr id="8" name="组合 7"/>
          <p:cNvGrpSpPr/>
          <p:nvPr/>
        </p:nvGrpSpPr>
        <p:grpSpPr>
          <a:xfrm>
            <a:off x="986760" y="2133600"/>
            <a:ext cx="3561654" cy="3387441"/>
            <a:chOff x="2528238" y="3046217"/>
            <a:chExt cx="3812334" cy="3625860"/>
          </a:xfrm>
        </p:grpSpPr>
        <p:sp>
          <p:nvSpPr>
            <p:cNvPr id="5" name="椭圆 4"/>
            <p:cNvSpPr/>
            <p:nvPr/>
          </p:nvSpPr>
          <p:spPr>
            <a:xfrm>
              <a:off x="3609424" y="4226727"/>
              <a:ext cx="1649961" cy="1649961"/>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2528238" y="3046217"/>
              <a:ext cx="3812334" cy="3625860"/>
              <a:chOff x="2528237" y="1671453"/>
              <a:chExt cx="5257801" cy="5000624"/>
            </a:xfrm>
          </p:grpSpPr>
          <p:sp>
            <p:nvSpPr>
              <p:cNvPr id="17" name="Freeform 5"/>
              <p:cNvSpPr/>
              <p:nvPr/>
            </p:nvSpPr>
            <p:spPr bwMode="auto">
              <a:xfrm>
                <a:off x="2528237" y="2614427"/>
                <a:ext cx="1747838" cy="2414587"/>
              </a:xfrm>
              <a:custGeom>
                <a:avLst/>
                <a:gdLst>
                  <a:gd name="T0" fmla="*/ 767 w 767"/>
                  <a:gd name="T1" fmla="*/ 347 h 1059"/>
                  <a:gd name="T2" fmla="*/ 514 w 767"/>
                  <a:gd name="T3" fmla="*/ 0 h 1059"/>
                  <a:gd name="T4" fmla="*/ 129 w 767"/>
                  <a:gd name="T5" fmla="*/ 279 h 1059"/>
                  <a:gd name="T6" fmla="*/ 33 w 767"/>
                  <a:gd name="T7" fmla="*/ 576 h 1059"/>
                  <a:gd name="T8" fmla="*/ 190 w 767"/>
                  <a:gd name="T9" fmla="*/ 1059 h 1059"/>
                  <a:gd name="T10" fmla="*/ 577 w 767"/>
                  <a:gd name="T11" fmla="*/ 933 h 1059"/>
                  <a:gd name="T12" fmla="*/ 561 w 767"/>
                  <a:gd name="T13" fmla="*/ 796 h 1059"/>
                  <a:gd name="T14" fmla="*/ 767 w 767"/>
                  <a:gd name="T15" fmla="*/ 347 h 10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7" h="1059">
                    <a:moveTo>
                      <a:pt x="767" y="347"/>
                    </a:moveTo>
                    <a:cubicBezTo>
                      <a:pt x="514" y="0"/>
                      <a:pt x="514" y="0"/>
                      <a:pt x="514" y="0"/>
                    </a:cubicBezTo>
                    <a:cubicBezTo>
                      <a:pt x="129" y="279"/>
                      <a:pt x="129" y="279"/>
                      <a:pt x="129" y="279"/>
                    </a:cubicBezTo>
                    <a:cubicBezTo>
                      <a:pt x="43" y="342"/>
                      <a:pt x="0" y="475"/>
                      <a:pt x="33" y="576"/>
                    </a:cubicBezTo>
                    <a:cubicBezTo>
                      <a:pt x="190" y="1059"/>
                      <a:pt x="190" y="1059"/>
                      <a:pt x="190" y="1059"/>
                    </a:cubicBezTo>
                    <a:cubicBezTo>
                      <a:pt x="577" y="933"/>
                      <a:pt x="577" y="933"/>
                      <a:pt x="577" y="933"/>
                    </a:cubicBezTo>
                    <a:cubicBezTo>
                      <a:pt x="566" y="889"/>
                      <a:pt x="561" y="843"/>
                      <a:pt x="561" y="796"/>
                    </a:cubicBezTo>
                    <a:cubicBezTo>
                      <a:pt x="561" y="616"/>
                      <a:pt x="641" y="456"/>
                      <a:pt x="767" y="347"/>
                    </a:cubicBezTo>
                    <a:close/>
                  </a:path>
                </a:pathLst>
              </a:custGeom>
              <a:solidFill>
                <a:srgbClr val="8F000B"/>
              </a:solidFill>
              <a:ln>
                <a:noFill/>
              </a:ln>
              <a:effectLst/>
            </p:spPr>
            <p:txBody>
              <a:bodyPr vert="horz" wrap="square" lIns="91440" tIns="45720" rIns="91440" bIns="45720" numCol="1" anchor="t" anchorCtr="0" compatLnSpc="1"/>
              <a:lstStyle/>
              <a:p>
                <a:endParaRPr lang="zh-CN" altLang="en-US"/>
              </a:p>
            </p:txBody>
          </p:sp>
          <p:sp>
            <p:nvSpPr>
              <p:cNvPr id="18" name="Freeform 6"/>
              <p:cNvSpPr/>
              <p:nvPr/>
            </p:nvSpPr>
            <p:spPr bwMode="auto">
              <a:xfrm>
                <a:off x="3877613" y="1671453"/>
                <a:ext cx="2554288" cy="1604962"/>
              </a:xfrm>
              <a:custGeom>
                <a:avLst/>
                <a:gdLst>
                  <a:gd name="T0" fmla="*/ 869 w 1121"/>
                  <a:gd name="T1" fmla="*/ 704 h 704"/>
                  <a:gd name="T2" fmla="*/ 1121 w 1121"/>
                  <a:gd name="T3" fmla="*/ 356 h 704"/>
                  <a:gd name="T4" fmla="*/ 717 w 1121"/>
                  <a:gd name="T5" fmla="*/ 63 h 704"/>
                  <a:gd name="T6" fmla="*/ 405 w 1121"/>
                  <a:gd name="T7" fmla="*/ 63 h 704"/>
                  <a:gd name="T8" fmla="*/ 0 w 1121"/>
                  <a:gd name="T9" fmla="*/ 357 h 704"/>
                  <a:gd name="T10" fmla="*/ 253 w 1121"/>
                  <a:gd name="T11" fmla="*/ 704 h 704"/>
                  <a:gd name="T12" fmla="*/ 561 w 1121"/>
                  <a:gd name="T13" fmla="*/ 618 h 704"/>
                  <a:gd name="T14" fmla="*/ 869 w 1121"/>
                  <a:gd name="T15" fmla="*/ 704 h 7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1" h="704">
                    <a:moveTo>
                      <a:pt x="869" y="704"/>
                    </a:moveTo>
                    <a:cubicBezTo>
                      <a:pt x="1121" y="356"/>
                      <a:pt x="1121" y="356"/>
                      <a:pt x="1121" y="356"/>
                    </a:cubicBezTo>
                    <a:cubicBezTo>
                      <a:pt x="717" y="63"/>
                      <a:pt x="717" y="63"/>
                      <a:pt x="717" y="63"/>
                    </a:cubicBezTo>
                    <a:cubicBezTo>
                      <a:pt x="631" y="0"/>
                      <a:pt x="491" y="0"/>
                      <a:pt x="405" y="63"/>
                    </a:cubicBezTo>
                    <a:cubicBezTo>
                      <a:pt x="0" y="357"/>
                      <a:pt x="0" y="357"/>
                      <a:pt x="0" y="357"/>
                    </a:cubicBezTo>
                    <a:cubicBezTo>
                      <a:pt x="253" y="704"/>
                      <a:pt x="253" y="704"/>
                      <a:pt x="253" y="704"/>
                    </a:cubicBezTo>
                    <a:cubicBezTo>
                      <a:pt x="343" y="649"/>
                      <a:pt x="448" y="618"/>
                      <a:pt x="561" y="618"/>
                    </a:cubicBezTo>
                    <a:cubicBezTo>
                      <a:pt x="674" y="618"/>
                      <a:pt x="779" y="649"/>
                      <a:pt x="869" y="704"/>
                    </a:cubicBezTo>
                    <a:close/>
                  </a:path>
                </a:pathLst>
              </a:custGeom>
              <a:solidFill>
                <a:srgbClr val="333333"/>
              </a:solidFill>
              <a:ln>
                <a:noFill/>
              </a:ln>
              <a:effectLst/>
            </p:spPr>
            <p:txBody>
              <a:bodyPr vert="horz" wrap="square" lIns="91440" tIns="45720" rIns="91440" bIns="45720" numCol="1" anchor="t" anchorCtr="0" compatLnSpc="1"/>
              <a:lstStyle/>
              <a:p>
                <a:endParaRPr lang="zh-CN" altLang="en-US"/>
              </a:p>
            </p:txBody>
          </p:sp>
          <p:sp>
            <p:nvSpPr>
              <p:cNvPr id="19" name="Freeform 7"/>
              <p:cNvSpPr/>
              <p:nvPr/>
            </p:nvSpPr>
            <p:spPr bwMode="auto">
              <a:xfrm>
                <a:off x="6035025" y="2612840"/>
                <a:ext cx="1751013" cy="2413000"/>
              </a:xfrm>
              <a:custGeom>
                <a:avLst/>
                <a:gdLst>
                  <a:gd name="T0" fmla="*/ 638 w 768"/>
                  <a:gd name="T1" fmla="*/ 280 h 1059"/>
                  <a:gd name="T2" fmla="*/ 252 w 768"/>
                  <a:gd name="T3" fmla="*/ 0 h 1059"/>
                  <a:gd name="T4" fmla="*/ 0 w 768"/>
                  <a:gd name="T5" fmla="*/ 348 h 1059"/>
                  <a:gd name="T6" fmla="*/ 207 w 768"/>
                  <a:gd name="T7" fmla="*/ 797 h 1059"/>
                  <a:gd name="T8" fmla="*/ 191 w 768"/>
                  <a:gd name="T9" fmla="*/ 934 h 1059"/>
                  <a:gd name="T10" fmla="*/ 578 w 768"/>
                  <a:gd name="T11" fmla="*/ 1059 h 1059"/>
                  <a:gd name="T12" fmla="*/ 735 w 768"/>
                  <a:gd name="T13" fmla="*/ 577 h 1059"/>
                  <a:gd name="T14" fmla="*/ 638 w 768"/>
                  <a:gd name="T15" fmla="*/ 280 h 10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8" h="1059">
                    <a:moveTo>
                      <a:pt x="638" y="280"/>
                    </a:moveTo>
                    <a:cubicBezTo>
                      <a:pt x="252" y="0"/>
                      <a:pt x="252" y="0"/>
                      <a:pt x="252" y="0"/>
                    </a:cubicBezTo>
                    <a:cubicBezTo>
                      <a:pt x="0" y="348"/>
                      <a:pt x="0" y="348"/>
                      <a:pt x="0" y="348"/>
                    </a:cubicBezTo>
                    <a:cubicBezTo>
                      <a:pt x="127" y="456"/>
                      <a:pt x="207" y="617"/>
                      <a:pt x="207" y="797"/>
                    </a:cubicBezTo>
                    <a:cubicBezTo>
                      <a:pt x="207" y="844"/>
                      <a:pt x="201" y="890"/>
                      <a:pt x="191" y="934"/>
                    </a:cubicBezTo>
                    <a:cubicBezTo>
                      <a:pt x="578" y="1059"/>
                      <a:pt x="578" y="1059"/>
                      <a:pt x="578" y="1059"/>
                    </a:cubicBezTo>
                    <a:cubicBezTo>
                      <a:pt x="735" y="577"/>
                      <a:pt x="735" y="577"/>
                      <a:pt x="735" y="577"/>
                    </a:cubicBezTo>
                    <a:cubicBezTo>
                      <a:pt x="768" y="476"/>
                      <a:pt x="724" y="343"/>
                      <a:pt x="638" y="280"/>
                    </a:cubicBezTo>
                    <a:close/>
                  </a:path>
                </a:pathLst>
              </a:custGeom>
              <a:solidFill>
                <a:srgbClr val="333333"/>
              </a:solidFill>
              <a:ln>
                <a:noFill/>
              </a:ln>
              <a:effectLst/>
            </p:spPr>
            <p:txBody>
              <a:bodyPr vert="horz" wrap="square" lIns="91440" tIns="45720" rIns="91440" bIns="45720" numCol="1" anchor="t" anchorCtr="0" compatLnSpc="1"/>
              <a:lstStyle/>
              <a:p>
                <a:endParaRPr lang="zh-CN" altLang="en-US"/>
              </a:p>
            </p:txBody>
          </p:sp>
          <p:sp>
            <p:nvSpPr>
              <p:cNvPr id="20" name="Freeform 8"/>
              <p:cNvSpPr/>
              <p:nvPr/>
            </p:nvSpPr>
            <p:spPr bwMode="auto">
              <a:xfrm>
                <a:off x="3026713" y="4951227"/>
                <a:ext cx="2019300" cy="1720850"/>
              </a:xfrm>
              <a:custGeom>
                <a:avLst/>
                <a:gdLst>
                  <a:gd name="T0" fmla="*/ 388 w 886"/>
                  <a:gd name="T1" fmla="*/ 0 h 755"/>
                  <a:gd name="T2" fmla="*/ 0 w 886"/>
                  <a:gd name="T3" fmla="*/ 126 h 755"/>
                  <a:gd name="T4" fmla="*/ 145 w 886"/>
                  <a:gd name="T5" fmla="*/ 572 h 755"/>
                  <a:gd name="T6" fmla="*/ 398 w 886"/>
                  <a:gd name="T7" fmla="*/ 755 h 755"/>
                  <a:gd name="T8" fmla="*/ 886 w 886"/>
                  <a:gd name="T9" fmla="*/ 755 h 755"/>
                  <a:gd name="T10" fmla="*/ 886 w 886"/>
                  <a:gd name="T11" fmla="*/ 362 h 755"/>
                  <a:gd name="T12" fmla="*/ 388 w 886"/>
                  <a:gd name="T13" fmla="*/ 0 h 755"/>
                </a:gdLst>
                <a:ahLst/>
                <a:cxnLst>
                  <a:cxn ang="0">
                    <a:pos x="T0" y="T1"/>
                  </a:cxn>
                  <a:cxn ang="0">
                    <a:pos x="T2" y="T3"/>
                  </a:cxn>
                  <a:cxn ang="0">
                    <a:pos x="T4" y="T5"/>
                  </a:cxn>
                  <a:cxn ang="0">
                    <a:pos x="T6" y="T7"/>
                  </a:cxn>
                  <a:cxn ang="0">
                    <a:pos x="T8" y="T9"/>
                  </a:cxn>
                  <a:cxn ang="0">
                    <a:pos x="T10" y="T11"/>
                  </a:cxn>
                  <a:cxn ang="0">
                    <a:pos x="T12" y="T13"/>
                  </a:cxn>
                </a:cxnLst>
                <a:rect l="0" t="0" r="r" b="b"/>
                <a:pathLst>
                  <a:path w="886" h="755">
                    <a:moveTo>
                      <a:pt x="388" y="0"/>
                    </a:moveTo>
                    <a:cubicBezTo>
                      <a:pt x="0" y="126"/>
                      <a:pt x="0" y="126"/>
                      <a:pt x="0" y="126"/>
                    </a:cubicBezTo>
                    <a:cubicBezTo>
                      <a:pt x="145" y="572"/>
                      <a:pt x="145" y="572"/>
                      <a:pt x="145" y="572"/>
                    </a:cubicBezTo>
                    <a:cubicBezTo>
                      <a:pt x="178" y="673"/>
                      <a:pt x="292" y="755"/>
                      <a:pt x="398" y="755"/>
                    </a:cubicBezTo>
                    <a:cubicBezTo>
                      <a:pt x="886" y="755"/>
                      <a:pt x="886" y="755"/>
                      <a:pt x="886" y="755"/>
                    </a:cubicBezTo>
                    <a:cubicBezTo>
                      <a:pt x="886" y="362"/>
                      <a:pt x="886" y="362"/>
                      <a:pt x="886" y="362"/>
                    </a:cubicBezTo>
                    <a:cubicBezTo>
                      <a:pt x="661" y="344"/>
                      <a:pt x="471" y="199"/>
                      <a:pt x="388" y="0"/>
                    </a:cubicBezTo>
                    <a:close/>
                  </a:path>
                </a:pathLst>
              </a:custGeom>
              <a:solidFill>
                <a:srgbClr val="333333"/>
              </a:solidFill>
              <a:ln>
                <a:noFill/>
              </a:ln>
              <a:effectLst/>
            </p:spPr>
            <p:txBody>
              <a:bodyPr vert="horz" wrap="square" lIns="91440" tIns="45720" rIns="91440" bIns="45720" numCol="1" anchor="t" anchorCtr="0" compatLnSpc="1"/>
              <a:lstStyle/>
              <a:p>
                <a:endParaRPr lang="zh-CN" altLang="en-US"/>
              </a:p>
            </p:txBody>
          </p:sp>
          <p:sp>
            <p:nvSpPr>
              <p:cNvPr id="21" name="Freeform 9"/>
              <p:cNvSpPr/>
              <p:nvPr/>
            </p:nvSpPr>
            <p:spPr bwMode="auto">
              <a:xfrm>
                <a:off x="5266675" y="4949640"/>
                <a:ext cx="2017713" cy="1722437"/>
              </a:xfrm>
              <a:custGeom>
                <a:avLst/>
                <a:gdLst>
                  <a:gd name="T0" fmla="*/ 0 w 885"/>
                  <a:gd name="T1" fmla="*/ 363 h 756"/>
                  <a:gd name="T2" fmla="*/ 0 w 885"/>
                  <a:gd name="T3" fmla="*/ 756 h 756"/>
                  <a:gd name="T4" fmla="*/ 488 w 885"/>
                  <a:gd name="T5" fmla="*/ 756 h 756"/>
                  <a:gd name="T6" fmla="*/ 740 w 885"/>
                  <a:gd name="T7" fmla="*/ 573 h 756"/>
                  <a:gd name="T8" fmla="*/ 885 w 885"/>
                  <a:gd name="T9" fmla="*/ 126 h 756"/>
                  <a:gd name="T10" fmla="*/ 498 w 885"/>
                  <a:gd name="T11" fmla="*/ 0 h 756"/>
                  <a:gd name="T12" fmla="*/ 0 w 885"/>
                  <a:gd name="T13" fmla="*/ 363 h 756"/>
                </a:gdLst>
                <a:ahLst/>
                <a:cxnLst>
                  <a:cxn ang="0">
                    <a:pos x="T0" y="T1"/>
                  </a:cxn>
                  <a:cxn ang="0">
                    <a:pos x="T2" y="T3"/>
                  </a:cxn>
                  <a:cxn ang="0">
                    <a:pos x="T4" y="T5"/>
                  </a:cxn>
                  <a:cxn ang="0">
                    <a:pos x="T6" y="T7"/>
                  </a:cxn>
                  <a:cxn ang="0">
                    <a:pos x="T8" y="T9"/>
                  </a:cxn>
                  <a:cxn ang="0">
                    <a:pos x="T10" y="T11"/>
                  </a:cxn>
                  <a:cxn ang="0">
                    <a:pos x="T12" y="T13"/>
                  </a:cxn>
                </a:cxnLst>
                <a:rect l="0" t="0" r="r" b="b"/>
                <a:pathLst>
                  <a:path w="885" h="756">
                    <a:moveTo>
                      <a:pt x="0" y="363"/>
                    </a:moveTo>
                    <a:cubicBezTo>
                      <a:pt x="0" y="756"/>
                      <a:pt x="0" y="756"/>
                      <a:pt x="0" y="756"/>
                    </a:cubicBezTo>
                    <a:cubicBezTo>
                      <a:pt x="488" y="756"/>
                      <a:pt x="488" y="756"/>
                      <a:pt x="488" y="756"/>
                    </a:cubicBezTo>
                    <a:cubicBezTo>
                      <a:pt x="594" y="756"/>
                      <a:pt x="707" y="674"/>
                      <a:pt x="740" y="573"/>
                    </a:cubicBezTo>
                    <a:cubicBezTo>
                      <a:pt x="885" y="126"/>
                      <a:pt x="885" y="126"/>
                      <a:pt x="885" y="126"/>
                    </a:cubicBezTo>
                    <a:cubicBezTo>
                      <a:pt x="498" y="0"/>
                      <a:pt x="498" y="0"/>
                      <a:pt x="498" y="0"/>
                    </a:cubicBezTo>
                    <a:cubicBezTo>
                      <a:pt x="415" y="200"/>
                      <a:pt x="225" y="344"/>
                      <a:pt x="0" y="363"/>
                    </a:cubicBezTo>
                    <a:close/>
                  </a:path>
                </a:pathLst>
              </a:custGeom>
              <a:solidFill>
                <a:schemeClr val="tx1"/>
              </a:solidFill>
              <a:ln>
                <a:noFill/>
              </a:ln>
              <a:effectLst/>
            </p:spPr>
            <p:txBody>
              <a:bodyPr vert="horz" wrap="square" lIns="91440" tIns="45720" rIns="91440" bIns="45720" numCol="1" anchor="t" anchorCtr="0" compatLnSpc="1"/>
              <a:lstStyle/>
              <a:p>
                <a:endParaRPr lang="zh-CN" altLang="en-US"/>
              </a:p>
            </p:txBody>
          </p:sp>
          <p:sp>
            <p:nvSpPr>
              <p:cNvPr id="24" name="文本框 23"/>
              <p:cNvSpPr txBox="1"/>
              <p:nvPr/>
            </p:nvSpPr>
            <p:spPr>
              <a:xfrm>
                <a:off x="4589206" y="2016458"/>
                <a:ext cx="1041598" cy="1044188"/>
              </a:xfrm>
              <a:prstGeom prst="rect">
                <a:avLst/>
              </a:prstGeom>
              <a:noFill/>
            </p:spPr>
            <p:txBody>
              <a:bodyPr wrap="non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Tahoma" panose="020B0604030504040204" pitchFamily="34" charset="0"/>
                  </a:rPr>
                  <a:t>02</a:t>
                </a:r>
              </a:p>
              <a:p>
                <a:pPr algn="ctr"/>
                <a:r>
                  <a:rPr lang="en-US" altLang="zh-CN" dirty="0">
                    <a:solidFill>
                      <a:schemeClr val="bg1"/>
                    </a:solidFill>
                    <a:latin typeface="华文细黑" panose="02010600040101010101" pitchFamily="2" charset="-122"/>
                    <a:ea typeface="华文细黑" panose="02010600040101010101" pitchFamily="2" charset="-122"/>
                    <a:cs typeface="Tahoma" panose="020B0604030504040204" pitchFamily="34" charset="0"/>
                  </a:rPr>
                  <a:t>TEXT</a:t>
                </a:r>
                <a:endParaRPr lang="zh-CN" altLang="en-US" dirty="0">
                  <a:solidFill>
                    <a:schemeClr val="bg1"/>
                  </a:solidFill>
                  <a:latin typeface="华文细黑" panose="02010600040101010101" pitchFamily="2" charset="-122"/>
                  <a:ea typeface="华文细黑" panose="02010600040101010101" pitchFamily="2" charset="-122"/>
                  <a:cs typeface="Tahoma" panose="020B0604030504040204" pitchFamily="34" charset="0"/>
                </a:endParaRPr>
              </a:p>
            </p:txBody>
          </p:sp>
          <p:sp>
            <p:nvSpPr>
              <p:cNvPr id="39" name="文本框 38"/>
              <p:cNvSpPr txBox="1"/>
              <p:nvPr/>
            </p:nvSpPr>
            <p:spPr>
              <a:xfrm>
                <a:off x="6542464" y="3322636"/>
                <a:ext cx="1041598" cy="1044188"/>
              </a:xfrm>
              <a:prstGeom prst="rect">
                <a:avLst/>
              </a:prstGeom>
              <a:noFill/>
            </p:spPr>
            <p:txBody>
              <a:bodyPr wrap="non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Tahoma" panose="020B0604030504040204" pitchFamily="34" charset="0"/>
                  </a:rPr>
                  <a:t>03</a:t>
                </a:r>
              </a:p>
              <a:p>
                <a:pPr algn="ctr"/>
                <a:r>
                  <a:rPr lang="en-US" altLang="zh-CN" dirty="0">
                    <a:solidFill>
                      <a:schemeClr val="bg1"/>
                    </a:solidFill>
                    <a:latin typeface="华文细黑" panose="02010600040101010101" pitchFamily="2" charset="-122"/>
                    <a:ea typeface="华文细黑" panose="02010600040101010101" pitchFamily="2" charset="-122"/>
                    <a:cs typeface="Tahoma" panose="020B0604030504040204" pitchFamily="34" charset="0"/>
                  </a:rPr>
                  <a:t>TEXT</a:t>
                </a:r>
                <a:endParaRPr lang="zh-CN" altLang="en-US" dirty="0">
                  <a:solidFill>
                    <a:schemeClr val="bg1"/>
                  </a:solidFill>
                  <a:latin typeface="华文细黑" panose="02010600040101010101" pitchFamily="2" charset="-122"/>
                  <a:ea typeface="华文细黑" panose="02010600040101010101" pitchFamily="2" charset="-122"/>
                  <a:cs typeface="Tahoma" panose="020B0604030504040204" pitchFamily="34" charset="0"/>
                </a:endParaRPr>
              </a:p>
            </p:txBody>
          </p:sp>
          <p:sp>
            <p:nvSpPr>
              <p:cNvPr id="40" name="文本框 39"/>
              <p:cNvSpPr txBox="1"/>
              <p:nvPr/>
            </p:nvSpPr>
            <p:spPr>
              <a:xfrm>
                <a:off x="5774114" y="5598257"/>
                <a:ext cx="1041598" cy="1044188"/>
              </a:xfrm>
              <a:prstGeom prst="rect">
                <a:avLst/>
              </a:prstGeom>
              <a:noFill/>
            </p:spPr>
            <p:txBody>
              <a:bodyPr wrap="non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Tahoma" panose="020B0604030504040204" pitchFamily="34" charset="0"/>
                  </a:rPr>
                  <a:t>04</a:t>
                </a:r>
              </a:p>
              <a:p>
                <a:pPr algn="ctr"/>
                <a:r>
                  <a:rPr lang="en-US" altLang="zh-CN" dirty="0">
                    <a:solidFill>
                      <a:schemeClr val="bg1"/>
                    </a:solidFill>
                    <a:latin typeface="华文细黑" panose="02010600040101010101" pitchFamily="2" charset="-122"/>
                    <a:ea typeface="华文细黑" panose="02010600040101010101" pitchFamily="2" charset="-122"/>
                    <a:cs typeface="Tahoma" panose="020B0604030504040204" pitchFamily="34" charset="0"/>
                  </a:rPr>
                  <a:t>TEXT</a:t>
                </a:r>
                <a:endParaRPr lang="zh-CN" altLang="en-US" dirty="0">
                  <a:solidFill>
                    <a:schemeClr val="bg1"/>
                  </a:solidFill>
                  <a:latin typeface="华文细黑" panose="02010600040101010101" pitchFamily="2" charset="-122"/>
                  <a:ea typeface="华文细黑" panose="02010600040101010101" pitchFamily="2" charset="-122"/>
                  <a:cs typeface="Tahoma" panose="020B0604030504040204" pitchFamily="34" charset="0"/>
                </a:endParaRPr>
              </a:p>
            </p:txBody>
          </p:sp>
          <p:sp>
            <p:nvSpPr>
              <p:cNvPr id="41" name="文本框 40"/>
              <p:cNvSpPr txBox="1"/>
              <p:nvPr/>
            </p:nvSpPr>
            <p:spPr>
              <a:xfrm>
                <a:off x="3498561" y="5598257"/>
                <a:ext cx="1041598" cy="1044188"/>
              </a:xfrm>
              <a:prstGeom prst="rect">
                <a:avLst/>
              </a:prstGeom>
              <a:noFill/>
            </p:spPr>
            <p:txBody>
              <a:bodyPr wrap="non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Tahoma" panose="020B0604030504040204" pitchFamily="34" charset="0"/>
                  </a:rPr>
                  <a:t>05</a:t>
                </a:r>
              </a:p>
              <a:p>
                <a:pPr algn="ctr"/>
                <a:r>
                  <a:rPr lang="en-US" altLang="zh-CN" dirty="0">
                    <a:solidFill>
                      <a:schemeClr val="bg1"/>
                    </a:solidFill>
                    <a:latin typeface="华文细黑" panose="02010600040101010101" pitchFamily="2" charset="-122"/>
                    <a:ea typeface="华文细黑" panose="02010600040101010101" pitchFamily="2" charset="-122"/>
                    <a:cs typeface="Tahoma" panose="020B0604030504040204" pitchFamily="34" charset="0"/>
                  </a:rPr>
                  <a:t>TEXT</a:t>
                </a:r>
                <a:endParaRPr lang="zh-CN" altLang="en-US" dirty="0">
                  <a:solidFill>
                    <a:schemeClr val="bg1"/>
                  </a:solidFill>
                  <a:latin typeface="华文细黑" panose="02010600040101010101" pitchFamily="2" charset="-122"/>
                  <a:ea typeface="华文细黑" panose="02010600040101010101" pitchFamily="2" charset="-122"/>
                  <a:cs typeface="Tahoma" panose="020B0604030504040204" pitchFamily="34" charset="0"/>
                </a:endParaRPr>
              </a:p>
            </p:txBody>
          </p:sp>
          <p:sp>
            <p:nvSpPr>
              <p:cNvPr id="42" name="文本框 41"/>
              <p:cNvSpPr txBox="1"/>
              <p:nvPr/>
            </p:nvSpPr>
            <p:spPr>
              <a:xfrm>
                <a:off x="2704517" y="3373644"/>
                <a:ext cx="1041598" cy="1044188"/>
              </a:xfrm>
              <a:prstGeom prst="rect">
                <a:avLst/>
              </a:prstGeom>
              <a:noFill/>
            </p:spPr>
            <p:txBody>
              <a:bodyPr wrap="non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Tahoma" panose="020B0604030504040204" pitchFamily="34" charset="0"/>
                  </a:rPr>
                  <a:t>01</a:t>
                </a:r>
              </a:p>
              <a:p>
                <a:pPr algn="ctr"/>
                <a:r>
                  <a:rPr lang="en-US" altLang="zh-CN" dirty="0">
                    <a:solidFill>
                      <a:schemeClr val="bg1"/>
                    </a:solidFill>
                    <a:latin typeface="华文细黑" panose="02010600040101010101" pitchFamily="2" charset="-122"/>
                    <a:ea typeface="华文细黑" panose="02010600040101010101" pitchFamily="2" charset="-122"/>
                    <a:cs typeface="Tahoma" panose="020B0604030504040204" pitchFamily="34" charset="0"/>
                  </a:rPr>
                  <a:t>TEXT</a:t>
                </a:r>
                <a:endParaRPr lang="zh-CN" altLang="en-US" dirty="0">
                  <a:solidFill>
                    <a:schemeClr val="bg1"/>
                  </a:solidFill>
                  <a:latin typeface="华文细黑" panose="02010600040101010101" pitchFamily="2" charset="-122"/>
                  <a:ea typeface="华文细黑" panose="02010600040101010101" pitchFamily="2" charset="-122"/>
                  <a:cs typeface="Tahoma" panose="020B0604030504040204" pitchFamily="34" charset="0"/>
                </a:endParaRPr>
              </a:p>
            </p:txBody>
          </p:sp>
          <p:sp>
            <p:nvSpPr>
              <p:cNvPr id="43" name="文本框 42"/>
              <p:cNvSpPr txBox="1"/>
              <p:nvPr/>
            </p:nvSpPr>
            <p:spPr>
              <a:xfrm>
                <a:off x="4436774" y="4004775"/>
                <a:ext cx="1448510" cy="891391"/>
              </a:xfrm>
              <a:prstGeom prst="rect">
                <a:avLst/>
              </a:prstGeom>
              <a:noFill/>
            </p:spPr>
            <p:txBody>
              <a:bodyPr wrap="none" rtlCol="0">
                <a:spAutoFit/>
              </a:bodyPr>
              <a:lstStyle/>
              <a:p>
                <a:pPr algn="ctr"/>
                <a:r>
                  <a:rPr lang="en-US" altLang="zh-CN" dirty="0">
                    <a:solidFill>
                      <a:schemeClr val="accent1"/>
                    </a:solidFill>
                    <a:latin typeface="华文细黑" panose="02010600040101010101" pitchFamily="2" charset="-122"/>
                    <a:ea typeface="华文细黑" panose="02010600040101010101" pitchFamily="2" charset="-122"/>
                    <a:cs typeface="Tahoma" panose="020B0604030504040204" pitchFamily="34" charset="0"/>
                  </a:rPr>
                  <a:t>SAMPLE</a:t>
                </a:r>
              </a:p>
              <a:p>
                <a:pPr algn="ctr"/>
                <a:r>
                  <a:rPr lang="en-US" altLang="zh-CN" dirty="0">
                    <a:solidFill>
                      <a:schemeClr val="accent1"/>
                    </a:solidFill>
                    <a:latin typeface="华文细黑" panose="02010600040101010101" pitchFamily="2" charset="-122"/>
                    <a:ea typeface="华文细黑" panose="02010600040101010101" pitchFamily="2" charset="-122"/>
                    <a:cs typeface="Tahoma" panose="020B0604030504040204" pitchFamily="34" charset="0"/>
                  </a:rPr>
                  <a:t>TITLE</a:t>
                </a:r>
                <a:endParaRPr lang="zh-CN" altLang="en-US" dirty="0">
                  <a:solidFill>
                    <a:schemeClr val="accent1"/>
                  </a:solidFill>
                  <a:latin typeface="华文细黑" panose="02010600040101010101" pitchFamily="2" charset="-122"/>
                  <a:ea typeface="华文细黑" panose="02010600040101010101" pitchFamily="2" charset="-122"/>
                  <a:cs typeface="Tahoma" panose="020B0604030504040204" pitchFamily="34" charset="0"/>
                </a:endParaRPr>
              </a:p>
            </p:txBody>
          </p:sp>
        </p:grpSp>
      </p:grpSp>
      <p:sp>
        <p:nvSpPr>
          <p:cNvPr id="46" name="文本框 45"/>
          <p:cNvSpPr txBox="1"/>
          <p:nvPr/>
        </p:nvSpPr>
        <p:spPr>
          <a:xfrm>
            <a:off x="5037357" y="2516850"/>
            <a:ext cx="4649114" cy="1346907"/>
          </a:xfrm>
          <a:prstGeom prst="rect">
            <a:avLst/>
          </a:prstGeom>
          <a:noFill/>
        </p:spPr>
        <p:txBody>
          <a:bodyPr wrap="square" rtlCol="0">
            <a:spAutoFit/>
          </a:bodyPr>
          <a:lstStyle/>
          <a:p>
            <a:pPr algn="just">
              <a:lnSpc>
                <a:spcPct val="150000"/>
              </a:lnSpc>
            </a:pPr>
            <a:r>
              <a:rPr lang="zh-CN" altLang="en-US" sz="1400" dirty="0">
                <a:latin typeface="微软雅黑" panose="020B0503020204020204" pitchFamily="34" charset="-122"/>
                <a:ea typeface="微软雅黑" panose="020B0503020204020204" pitchFamily="34" charset="-122"/>
                <a:cs typeface="Arial" panose="020B0604020202020204" pitchFamily="34" charset="0"/>
              </a:rPr>
              <a:t>对于所考虑的场景，与</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WS4D JMEDS</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相比，</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SOSJ</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有更低的</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avg RT</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时间，这归因于</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WS4D JMEDS</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运行时等待所有</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DPWS</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设备发送探测匹配，而在</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SOSJ</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中，客户端只等待</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GSR</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发送发现应答</a:t>
            </a:r>
          </a:p>
        </p:txBody>
      </p:sp>
      <p:sp>
        <p:nvSpPr>
          <p:cNvPr id="47" name="文本框 46"/>
          <p:cNvSpPr txBox="1"/>
          <p:nvPr/>
        </p:nvSpPr>
        <p:spPr>
          <a:xfrm>
            <a:off x="6159491" y="2009014"/>
            <a:ext cx="2404846" cy="369332"/>
          </a:xfrm>
          <a:prstGeom prst="rect">
            <a:avLst/>
          </a:prstGeom>
          <a:noFill/>
        </p:spPr>
        <p:txBody>
          <a:bodyPr wrap="square" rtlCol="0">
            <a:spAutoFit/>
          </a:bodyPr>
          <a:lstStyle/>
          <a:p>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服务发现的处理速度</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cxnSp>
        <p:nvCxnSpPr>
          <p:cNvPr id="10" name="直接连接符 9"/>
          <p:cNvCxnSpPr/>
          <p:nvPr/>
        </p:nvCxnSpPr>
        <p:spPr>
          <a:xfrm>
            <a:off x="6555004" y="2378346"/>
            <a:ext cx="1613820" cy="0"/>
          </a:xfrm>
          <a:prstGeom prst="line">
            <a:avLst/>
          </a:prstGeom>
          <a:ln w="1270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与</a:t>
            </a:r>
            <a:r>
              <a:rPr lang="en-US" altLang="zh-CN" dirty="0"/>
              <a:t>WS4D JMEDS</a:t>
            </a:r>
            <a:r>
              <a:rPr lang="zh-CN" altLang="en-US" dirty="0"/>
              <a:t>的比较</a:t>
            </a:r>
          </a:p>
        </p:txBody>
      </p:sp>
      <p:grpSp>
        <p:nvGrpSpPr>
          <p:cNvPr id="8" name="组合 7"/>
          <p:cNvGrpSpPr/>
          <p:nvPr/>
        </p:nvGrpSpPr>
        <p:grpSpPr>
          <a:xfrm>
            <a:off x="986760" y="2133600"/>
            <a:ext cx="3561654" cy="3387441"/>
            <a:chOff x="2528238" y="3046217"/>
            <a:chExt cx="3812334" cy="3625860"/>
          </a:xfrm>
        </p:grpSpPr>
        <p:sp>
          <p:nvSpPr>
            <p:cNvPr id="5" name="椭圆 4"/>
            <p:cNvSpPr/>
            <p:nvPr/>
          </p:nvSpPr>
          <p:spPr>
            <a:xfrm>
              <a:off x="3609424" y="4226727"/>
              <a:ext cx="1649961" cy="1649961"/>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2528238" y="3046217"/>
              <a:ext cx="3812334" cy="3625860"/>
              <a:chOff x="2528237" y="1671453"/>
              <a:chExt cx="5257801" cy="5000624"/>
            </a:xfrm>
          </p:grpSpPr>
          <p:sp>
            <p:nvSpPr>
              <p:cNvPr id="17" name="Freeform 5"/>
              <p:cNvSpPr/>
              <p:nvPr/>
            </p:nvSpPr>
            <p:spPr bwMode="auto">
              <a:xfrm>
                <a:off x="2528237" y="2614427"/>
                <a:ext cx="1747838" cy="2414587"/>
              </a:xfrm>
              <a:custGeom>
                <a:avLst/>
                <a:gdLst>
                  <a:gd name="T0" fmla="*/ 767 w 767"/>
                  <a:gd name="T1" fmla="*/ 347 h 1059"/>
                  <a:gd name="T2" fmla="*/ 514 w 767"/>
                  <a:gd name="T3" fmla="*/ 0 h 1059"/>
                  <a:gd name="T4" fmla="*/ 129 w 767"/>
                  <a:gd name="T5" fmla="*/ 279 h 1059"/>
                  <a:gd name="T6" fmla="*/ 33 w 767"/>
                  <a:gd name="T7" fmla="*/ 576 h 1059"/>
                  <a:gd name="T8" fmla="*/ 190 w 767"/>
                  <a:gd name="T9" fmla="*/ 1059 h 1059"/>
                  <a:gd name="T10" fmla="*/ 577 w 767"/>
                  <a:gd name="T11" fmla="*/ 933 h 1059"/>
                  <a:gd name="T12" fmla="*/ 561 w 767"/>
                  <a:gd name="T13" fmla="*/ 796 h 1059"/>
                  <a:gd name="T14" fmla="*/ 767 w 767"/>
                  <a:gd name="T15" fmla="*/ 347 h 10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7" h="1059">
                    <a:moveTo>
                      <a:pt x="767" y="347"/>
                    </a:moveTo>
                    <a:cubicBezTo>
                      <a:pt x="514" y="0"/>
                      <a:pt x="514" y="0"/>
                      <a:pt x="514" y="0"/>
                    </a:cubicBezTo>
                    <a:cubicBezTo>
                      <a:pt x="129" y="279"/>
                      <a:pt x="129" y="279"/>
                      <a:pt x="129" y="279"/>
                    </a:cubicBezTo>
                    <a:cubicBezTo>
                      <a:pt x="43" y="342"/>
                      <a:pt x="0" y="475"/>
                      <a:pt x="33" y="576"/>
                    </a:cubicBezTo>
                    <a:cubicBezTo>
                      <a:pt x="190" y="1059"/>
                      <a:pt x="190" y="1059"/>
                      <a:pt x="190" y="1059"/>
                    </a:cubicBezTo>
                    <a:cubicBezTo>
                      <a:pt x="577" y="933"/>
                      <a:pt x="577" y="933"/>
                      <a:pt x="577" y="933"/>
                    </a:cubicBezTo>
                    <a:cubicBezTo>
                      <a:pt x="566" y="889"/>
                      <a:pt x="561" y="843"/>
                      <a:pt x="561" y="796"/>
                    </a:cubicBezTo>
                    <a:cubicBezTo>
                      <a:pt x="561" y="616"/>
                      <a:pt x="641" y="456"/>
                      <a:pt x="767" y="347"/>
                    </a:cubicBezTo>
                    <a:close/>
                  </a:path>
                </a:pathLst>
              </a:custGeom>
              <a:solidFill>
                <a:srgbClr val="333333"/>
              </a:solidFill>
              <a:ln>
                <a:noFill/>
              </a:ln>
              <a:effectLst/>
            </p:spPr>
            <p:txBody>
              <a:bodyPr vert="horz" wrap="square" lIns="91440" tIns="45720" rIns="91440" bIns="45720" numCol="1" anchor="t" anchorCtr="0" compatLnSpc="1"/>
              <a:lstStyle/>
              <a:p>
                <a:endParaRPr lang="zh-CN" altLang="en-US"/>
              </a:p>
            </p:txBody>
          </p:sp>
          <p:sp>
            <p:nvSpPr>
              <p:cNvPr id="18" name="Freeform 6"/>
              <p:cNvSpPr/>
              <p:nvPr/>
            </p:nvSpPr>
            <p:spPr bwMode="auto">
              <a:xfrm>
                <a:off x="3877613" y="1671453"/>
                <a:ext cx="2554288" cy="1604962"/>
              </a:xfrm>
              <a:custGeom>
                <a:avLst/>
                <a:gdLst>
                  <a:gd name="T0" fmla="*/ 869 w 1121"/>
                  <a:gd name="T1" fmla="*/ 704 h 704"/>
                  <a:gd name="T2" fmla="*/ 1121 w 1121"/>
                  <a:gd name="T3" fmla="*/ 356 h 704"/>
                  <a:gd name="T4" fmla="*/ 717 w 1121"/>
                  <a:gd name="T5" fmla="*/ 63 h 704"/>
                  <a:gd name="T6" fmla="*/ 405 w 1121"/>
                  <a:gd name="T7" fmla="*/ 63 h 704"/>
                  <a:gd name="T8" fmla="*/ 0 w 1121"/>
                  <a:gd name="T9" fmla="*/ 357 h 704"/>
                  <a:gd name="T10" fmla="*/ 253 w 1121"/>
                  <a:gd name="T11" fmla="*/ 704 h 704"/>
                  <a:gd name="T12" fmla="*/ 561 w 1121"/>
                  <a:gd name="T13" fmla="*/ 618 h 704"/>
                  <a:gd name="T14" fmla="*/ 869 w 1121"/>
                  <a:gd name="T15" fmla="*/ 704 h 7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1" h="704">
                    <a:moveTo>
                      <a:pt x="869" y="704"/>
                    </a:moveTo>
                    <a:cubicBezTo>
                      <a:pt x="1121" y="356"/>
                      <a:pt x="1121" y="356"/>
                      <a:pt x="1121" y="356"/>
                    </a:cubicBezTo>
                    <a:cubicBezTo>
                      <a:pt x="717" y="63"/>
                      <a:pt x="717" y="63"/>
                      <a:pt x="717" y="63"/>
                    </a:cubicBezTo>
                    <a:cubicBezTo>
                      <a:pt x="631" y="0"/>
                      <a:pt x="491" y="0"/>
                      <a:pt x="405" y="63"/>
                    </a:cubicBezTo>
                    <a:cubicBezTo>
                      <a:pt x="0" y="357"/>
                      <a:pt x="0" y="357"/>
                      <a:pt x="0" y="357"/>
                    </a:cubicBezTo>
                    <a:cubicBezTo>
                      <a:pt x="253" y="704"/>
                      <a:pt x="253" y="704"/>
                      <a:pt x="253" y="704"/>
                    </a:cubicBezTo>
                    <a:cubicBezTo>
                      <a:pt x="343" y="649"/>
                      <a:pt x="448" y="618"/>
                      <a:pt x="561" y="618"/>
                    </a:cubicBezTo>
                    <a:cubicBezTo>
                      <a:pt x="674" y="618"/>
                      <a:pt x="779" y="649"/>
                      <a:pt x="869" y="704"/>
                    </a:cubicBezTo>
                    <a:close/>
                  </a:path>
                </a:pathLst>
              </a:custGeom>
              <a:solidFill>
                <a:srgbClr val="8F000B"/>
              </a:solidFill>
              <a:ln>
                <a:noFill/>
              </a:ln>
              <a:effectLst/>
            </p:spPr>
            <p:txBody>
              <a:bodyPr vert="horz" wrap="square" lIns="91440" tIns="45720" rIns="91440" bIns="45720" numCol="1" anchor="t" anchorCtr="0" compatLnSpc="1"/>
              <a:lstStyle/>
              <a:p>
                <a:endParaRPr lang="zh-CN" altLang="en-US"/>
              </a:p>
            </p:txBody>
          </p:sp>
          <p:sp>
            <p:nvSpPr>
              <p:cNvPr id="19" name="Freeform 7"/>
              <p:cNvSpPr/>
              <p:nvPr/>
            </p:nvSpPr>
            <p:spPr bwMode="auto">
              <a:xfrm>
                <a:off x="6035025" y="2612840"/>
                <a:ext cx="1751013" cy="2413000"/>
              </a:xfrm>
              <a:custGeom>
                <a:avLst/>
                <a:gdLst>
                  <a:gd name="T0" fmla="*/ 638 w 768"/>
                  <a:gd name="T1" fmla="*/ 280 h 1059"/>
                  <a:gd name="T2" fmla="*/ 252 w 768"/>
                  <a:gd name="T3" fmla="*/ 0 h 1059"/>
                  <a:gd name="T4" fmla="*/ 0 w 768"/>
                  <a:gd name="T5" fmla="*/ 348 h 1059"/>
                  <a:gd name="T6" fmla="*/ 207 w 768"/>
                  <a:gd name="T7" fmla="*/ 797 h 1059"/>
                  <a:gd name="T8" fmla="*/ 191 w 768"/>
                  <a:gd name="T9" fmla="*/ 934 h 1059"/>
                  <a:gd name="T10" fmla="*/ 578 w 768"/>
                  <a:gd name="T11" fmla="*/ 1059 h 1059"/>
                  <a:gd name="T12" fmla="*/ 735 w 768"/>
                  <a:gd name="T13" fmla="*/ 577 h 1059"/>
                  <a:gd name="T14" fmla="*/ 638 w 768"/>
                  <a:gd name="T15" fmla="*/ 280 h 10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8" h="1059">
                    <a:moveTo>
                      <a:pt x="638" y="280"/>
                    </a:moveTo>
                    <a:cubicBezTo>
                      <a:pt x="252" y="0"/>
                      <a:pt x="252" y="0"/>
                      <a:pt x="252" y="0"/>
                    </a:cubicBezTo>
                    <a:cubicBezTo>
                      <a:pt x="0" y="348"/>
                      <a:pt x="0" y="348"/>
                      <a:pt x="0" y="348"/>
                    </a:cubicBezTo>
                    <a:cubicBezTo>
                      <a:pt x="127" y="456"/>
                      <a:pt x="207" y="617"/>
                      <a:pt x="207" y="797"/>
                    </a:cubicBezTo>
                    <a:cubicBezTo>
                      <a:pt x="207" y="844"/>
                      <a:pt x="201" y="890"/>
                      <a:pt x="191" y="934"/>
                    </a:cubicBezTo>
                    <a:cubicBezTo>
                      <a:pt x="578" y="1059"/>
                      <a:pt x="578" y="1059"/>
                      <a:pt x="578" y="1059"/>
                    </a:cubicBezTo>
                    <a:cubicBezTo>
                      <a:pt x="735" y="577"/>
                      <a:pt x="735" y="577"/>
                      <a:pt x="735" y="577"/>
                    </a:cubicBezTo>
                    <a:cubicBezTo>
                      <a:pt x="768" y="476"/>
                      <a:pt x="724" y="343"/>
                      <a:pt x="638" y="280"/>
                    </a:cubicBezTo>
                    <a:close/>
                  </a:path>
                </a:pathLst>
              </a:custGeom>
              <a:solidFill>
                <a:srgbClr val="333333"/>
              </a:solidFill>
              <a:ln>
                <a:noFill/>
              </a:ln>
              <a:effectLst/>
            </p:spPr>
            <p:txBody>
              <a:bodyPr vert="horz" wrap="square" lIns="91440" tIns="45720" rIns="91440" bIns="45720" numCol="1" anchor="t" anchorCtr="0" compatLnSpc="1"/>
              <a:lstStyle/>
              <a:p>
                <a:endParaRPr lang="zh-CN" altLang="en-US"/>
              </a:p>
            </p:txBody>
          </p:sp>
          <p:sp>
            <p:nvSpPr>
              <p:cNvPr id="20" name="Freeform 8"/>
              <p:cNvSpPr/>
              <p:nvPr/>
            </p:nvSpPr>
            <p:spPr bwMode="auto">
              <a:xfrm>
                <a:off x="3026713" y="4951227"/>
                <a:ext cx="2019300" cy="1720850"/>
              </a:xfrm>
              <a:custGeom>
                <a:avLst/>
                <a:gdLst>
                  <a:gd name="T0" fmla="*/ 388 w 886"/>
                  <a:gd name="T1" fmla="*/ 0 h 755"/>
                  <a:gd name="T2" fmla="*/ 0 w 886"/>
                  <a:gd name="T3" fmla="*/ 126 h 755"/>
                  <a:gd name="T4" fmla="*/ 145 w 886"/>
                  <a:gd name="T5" fmla="*/ 572 h 755"/>
                  <a:gd name="T6" fmla="*/ 398 w 886"/>
                  <a:gd name="T7" fmla="*/ 755 h 755"/>
                  <a:gd name="T8" fmla="*/ 886 w 886"/>
                  <a:gd name="T9" fmla="*/ 755 h 755"/>
                  <a:gd name="T10" fmla="*/ 886 w 886"/>
                  <a:gd name="T11" fmla="*/ 362 h 755"/>
                  <a:gd name="T12" fmla="*/ 388 w 886"/>
                  <a:gd name="T13" fmla="*/ 0 h 755"/>
                </a:gdLst>
                <a:ahLst/>
                <a:cxnLst>
                  <a:cxn ang="0">
                    <a:pos x="T0" y="T1"/>
                  </a:cxn>
                  <a:cxn ang="0">
                    <a:pos x="T2" y="T3"/>
                  </a:cxn>
                  <a:cxn ang="0">
                    <a:pos x="T4" y="T5"/>
                  </a:cxn>
                  <a:cxn ang="0">
                    <a:pos x="T6" y="T7"/>
                  </a:cxn>
                  <a:cxn ang="0">
                    <a:pos x="T8" y="T9"/>
                  </a:cxn>
                  <a:cxn ang="0">
                    <a:pos x="T10" y="T11"/>
                  </a:cxn>
                  <a:cxn ang="0">
                    <a:pos x="T12" y="T13"/>
                  </a:cxn>
                </a:cxnLst>
                <a:rect l="0" t="0" r="r" b="b"/>
                <a:pathLst>
                  <a:path w="886" h="755">
                    <a:moveTo>
                      <a:pt x="388" y="0"/>
                    </a:moveTo>
                    <a:cubicBezTo>
                      <a:pt x="0" y="126"/>
                      <a:pt x="0" y="126"/>
                      <a:pt x="0" y="126"/>
                    </a:cubicBezTo>
                    <a:cubicBezTo>
                      <a:pt x="145" y="572"/>
                      <a:pt x="145" y="572"/>
                      <a:pt x="145" y="572"/>
                    </a:cubicBezTo>
                    <a:cubicBezTo>
                      <a:pt x="178" y="673"/>
                      <a:pt x="292" y="755"/>
                      <a:pt x="398" y="755"/>
                    </a:cubicBezTo>
                    <a:cubicBezTo>
                      <a:pt x="886" y="755"/>
                      <a:pt x="886" y="755"/>
                      <a:pt x="886" y="755"/>
                    </a:cubicBezTo>
                    <a:cubicBezTo>
                      <a:pt x="886" y="362"/>
                      <a:pt x="886" y="362"/>
                      <a:pt x="886" y="362"/>
                    </a:cubicBezTo>
                    <a:cubicBezTo>
                      <a:pt x="661" y="344"/>
                      <a:pt x="471" y="199"/>
                      <a:pt x="388" y="0"/>
                    </a:cubicBezTo>
                    <a:close/>
                  </a:path>
                </a:pathLst>
              </a:custGeom>
              <a:solidFill>
                <a:srgbClr val="333333"/>
              </a:solidFill>
              <a:ln>
                <a:noFill/>
              </a:ln>
              <a:effectLst/>
            </p:spPr>
            <p:txBody>
              <a:bodyPr vert="horz" wrap="square" lIns="91440" tIns="45720" rIns="91440" bIns="45720" numCol="1" anchor="t" anchorCtr="0" compatLnSpc="1"/>
              <a:lstStyle/>
              <a:p>
                <a:endParaRPr lang="zh-CN" altLang="en-US"/>
              </a:p>
            </p:txBody>
          </p:sp>
          <p:sp>
            <p:nvSpPr>
              <p:cNvPr id="21" name="Freeform 9"/>
              <p:cNvSpPr/>
              <p:nvPr/>
            </p:nvSpPr>
            <p:spPr bwMode="auto">
              <a:xfrm>
                <a:off x="5266675" y="4949640"/>
                <a:ext cx="2017713" cy="1722437"/>
              </a:xfrm>
              <a:custGeom>
                <a:avLst/>
                <a:gdLst>
                  <a:gd name="T0" fmla="*/ 0 w 885"/>
                  <a:gd name="T1" fmla="*/ 363 h 756"/>
                  <a:gd name="T2" fmla="*/ 0 w 885"/>
                  <a:gd name="T3" fmla="*/ 756 h 756"/>
                  <a:gd name="T4" fmla="*/ 488 w 885"/>
                  <a:gd name="T5" fmla="*/ 756 h 756"/>
                  <a:gd name="T6" fmla="*/ 740 w 885"/>
                  <a:gd name="T7" fmla="*/ 573 h 756"/>
                  <a:gd name="T8" fmla="*/ 885 w 885"/>
                  <a:gd name="T9" fmla="*/ 126 h 756"/>
                  <a:gd name="T10" fmla="*/ 498 w 885"/>
                  <a:gd name="T11" fmla="*/ 0 h 756"/>
                  <a:gd name="T12" fmla="*/ 0 w 885"/>
                  <a:gd name="T13" fmla="*/ 363 h 756"/>
                </a:gdLst>
                <a:ahLst/>
                <a:cxnLst>
                  <a:cxn ang="0">
                    <a:pos x="T0" y="T1"/>
                  </a:cxn>
                  <a:cxn ang="0">
                    <a:pos x="T2" y="T3"/>
                  </a:cxn>
                  <a:cxn ang="0">
                    <a:pos x="T4" y="T5"/>
                  </a:cxn>
                  <a:cxn ang="0">
                    <a:pos x="T6" y="T7"/>
                  </a:cxn>
                  <a:cxn ang="0">
                    <a:pos x="T8" y="T9"/>
                  </a:cxn>
                  <a:cxn ang="0">
                    <a:pos x="T10" y="T11"/>
                  </a:cxn>
                  <a:cxn ang="0">
                    <a:pos x="T12" y="T13"/>
                  </a:cxn>
                </a:cxnLst>
                <a:rect l="0" t="0" r="r" b="b"/>
                <a:pathLst>
                  <a:path w="885" h="756">
                    <a:moveTo>
                      <a:pt x="0" y="363"/>
                    </a:moveTo>
                    <a:cubicBezTo>
                      <a:pt x="0" y="756"/>
                      <a:pt x="0" y="756"/>
                      <a:pt x="0" y="756"/>
                    </a:cubicBezTo>
                    <a:cubicBezTo>
                      <a:pt x="488" y="756"/>
                      <a:pt x="488" y="756"/>
                      <a:pt x="488" y="756"/>
                    </a:cubicBezTo>
                    <a:cubicBezTo>
                      <a:pt x="594" y="756"/>
                      <a:pt x="707" y="674"/>
                      <a:pt x="740" y="573"/>
                    </a:cubicBezTo>
                    <a:cubicBezTo>
                      <a:pt x="885" y="126"/>
                      <a:pt x="885" y="126"/>
                      <a:pt x="885" y="126"/>
                    </a:cubicBezTo>
                    <a:cubicBezTo>
                      <a:pt x="498" y="0"/>
                      <a:pt x="498" y="0"/>
                      <a:pt x="498" y="0"/>
                    </a:cubicBezTo>
                    <a:cubicBezTo>
                      <a:pt x="415" y="200"/>
                      <a:pt x="225" y="344"/>
                      <a:pt x="0" y="363"/>
                    </a:cubicBezTo>
                    <a:close/>
                  </a:path>
                </a:pathLst>
              </a:custGeom>
              <a:solidFill>
                <a:schemeClr val="tx1"/>
              </a:solidFill>
              <a:ln>
                <a:noFill/>
              </a:ln>
              <a:effectLst/>
            </p:spPr>
            <p:txBody>
              <a:bodyPr vert="horz" wrap="square" lIns="91440" tIns="45720" rIns="91440" bIns="45720" numCol="1" anchor="t" anchorCtr="0" compatLnSpc="1"/>
              <a:lstStyle/>
              <a:p>
                <a:endParaRPr lang="zh-CN" altLang="en-US"/>
              </a:p>
            </p:txBody>
          </p:sp>
          <p:sp>
            <p:nvSpPr>
              <p:cNvPr id="24" name="文本框 23"/>
              <p:cNvSpPr txBox="1"/>
              <p:nvPr/>
            </p:nvSpPr>
            <p:spPr>
              <a:xfrm>
                <a:off x="4589206" y="2016458"/>
                <a:ext cx="1041598" cy="1044188"/>
              </a:xfrm>
              <a:prstGeom prst="rect">
                <a:avLst/>
              </a:prstGeom>
              <a:noFill/>
            </p:spPr>
            <p:txBody>
              <a:bodyPr wrap="non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Tahoma" panose="020B0604030504040204" pitchFamily="34" charset="0"/>
                  </a:rPr>
                  <a:t>02</a:t>
                </a:r>
              </a:p>
              <a:p>
                <a:pPr algn="ctr"/>
                <a:r>
                  <a:rPr lang="en-US" altLang="zh-CN" dirty="0">
                    <a:solidFill>
                      <a:schemeClr val="bg1"/>
                    </a:solidFill>
                    <a:latin typeface="华文细黑" panose="02010600040101010101" pitchFamily="2" charset="-122"/>
                    <a:ea typeface="华文细黑" panose="02010600040101010101" pitchFamily="2" charset="-122"/>
                    <a:cs typeface="Tahoma" panose="020B0604030504040204" pitchFamily="34" charset="0"/>
                  </a:rPr>
                  <a:t>TEXT</a:t>
                </a:r>
                <a:endParaRPr lang="zh-CN" altLang="en-US" dirty="0">
                  <a:solidFill>
                    <a:schemeClr val="bg1"/>
                  </a:solidFill>
                  <a:latin typeface="华文细黑" panose="02010600040101010101" pitchFamily="2" charset="-122"/>
                  <a:ea typeface="华文细黑" panose="02010600040101010101" pitchFamily="2" charset="-122"/>
                  <a:cs typeface="Tahoma" panose="020B0604030504040204" pitchFamily="34" charset="0"/>
                </a:endParaRPr>
              </a:p>
            </p:txBody>
          </p:sp>
          <p:sp>
            <p:nvSpPr>
              <p:cNvPr id="39" name="文本框 38"/>
              <p:cNvSpPr txBox="1"/>
              <p:nvPr/>
            </p:nvSpPr>
            <p:spPr>
              <a:xfrm>
                <a:off x="6542464" y="3322636"/>
                <a:ext cx="1041598" cy="1044188"/>
              </a:xfrm>
              <a:prstGeom prst="rect">
                <a:avLst/>
              </a:prstGeom>
              <a:noFill/>
            </p:spPr>
            <p:txBody>
              <a:bodyPr wrap="non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Tahoma" panose="020B0604030504040204" pitchFamily="34" charset="0"/>
                  </a:rPr>
                  <a:t>03</a:t>
                </a:r>
              </a:p>
              <a:p>
                <a:pPr algn="ctr"/>
                <a:r>
                  <a:rPr lang="en-US" altLang="zh-CN" dirty="0">
                    <a:solidFill>
                      <a:schemeClr val="bg1"/>
                    </a:solidFill>
                    <a:latin typeface="华文细黑" panose="02010600040101010101" pitchFamily="2" charset="-122"/>
                    <a:ea typeface="华文细黑" panose="02010600040101010101" pitchFamily="2" charset="-122"/>
                    <a:cs typeface="Tahoma" panose="020B0604030504040204" pitchFamily="34" charset="0"/>
                  </a:rPr>
                  <a:t>TEXT</a:t>
                </a:r>
                <a:endParaRPr lang="zh-CN" altLang="en-US" dirty="0">
                  <a:solidFill>
                    <a:schemeClr val="bg1"/>
                  </a:solidFill>
                  <a:latin typeface="华文细黑" panose="02010600040101010101" pitchFamily="2" charset="-122"/>
                  <a:ea typeface="华文细黑" panose="02010600040101010101" pitchFamily="2" charset="-122"/>
                  <a:cs typeface="Tahoma" panose="020B0604030504040204" pitchFamily="34" charset="0"/>
                </a:endParaRPr>
              </a:p>
            </p:txBody>
          </p:sp>
          <p:sp>
            <p:nvSpPr>
              <p:cNvPr id="40" name="文本框 39"/>
              <p:cNvSpPr txBox="1"/>
              <p:nvPr/>
            </p:nvSpPr>
            <p:spPr>
              <a:xfrm>
                <a:off x="5774114" y="5598257"/>
                <a:ext cx="1041598" cy="1044188"/>
              </a:xfrm>
              <a:prstGeom prst="rect">
                <a:avLst/>
              </a:prstGeom>
              <a:noFill/>
            </p:spPr>
            <p:txBody>
              <a:bodyPr wrap="non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Tahoma" panose="020B0604030504040204" pitchFamily="34" charset="0"/>
                  </a:rPr>
                  <a:t>04</a:t>
                </a:r>
              </a:p>
              <a:p>
                <a:pPr algn="ctr"/>
                <a:r>
                  <a:rPr lang="en-US" altLang="zh-CN" dirty="0">
                    <a:solidFill>
                      <a:schemeClr val="bg1"/>
                    </a:solidFill>
                    <a:latin typeface="华文细黑" panose="02010600040101010101" pitchFamily="2" charset="-122"/>
                    <a:ea typeface="华文细黑" panose="02010600040101010101" pitchFamily="2" charset="-122"/>
                    <a:cs typeface="Tahoma" panose="020B0604030504040204" pitchFamily="34" charset="0"/>
                  </a:rPr>
                  <a:t>TEXT</a:t>
                </a:r>
                <a:endParaRPr lang="zh-CN" altLang="en-US" dirty="0">
                  <a:solidFill>
                    <a:schemeClr val="bg1"/>
                  </a:solidFill>
                  <a:latin typeface="华文细黑" panose="02010600040101010101" pitchFamily="2" charset="-122"/>
                  <a:ea typeface="华文细黑" panose="02010600040101010101" pitchFamily="2" charset="-122"/>
                  <a:cs typeface="Tahoma" panose="020B0604030504040204" pitchFamily="34" charset="0"/>
                </a:endParaRPr>
              </a:p>
            </p:txBody>
          </p:sp>
          <p:sp>
            <p:nvSpPr>
              <p:cNvPr id="41" name="文本框 40"/>
              <p:cNvSpPr txBox="1"/>
              <p:nvPr/>
            </p:nvSpPr>
            <p:spPr>
              <a:xfrm>
                <a:off x="3498561" y="5598257"/>
                <a:ext cx="1041598" cy="1044188"/>
              </a:xfrm>
              <a:prstGeom prst="rect">
                <a:avLst/>
              </a:prstGeom>
              <a:noFill/>
            </p:spPr>
            <p:txBody>
              <a:bodyPr wrap="non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Tahoma" panose="020B0604030504040204" pitchFamily="34" charset="0"/>
                  </a:rPr>
                  <a:t>05</a:t>
                </a:r>
              </a:p>
              <a:p>
                <a:pPr algn="ctr"/>
                <a:r>
                  <a:rPr lang="en-US" altLang="zh-CN" dirty="0">
                    <a:solidFill>
                      <a:schemeClr val="bg1"/>
                    </a:solidFill>
                    <a:latin typeface="华文细黑" panose="02010600040101010101" pitchFamily="2" charset="-122"/>
                    <a:ea typeface="华文细黑" panose="02010600040101010101" pitchFamily="2" charset="-122"/>
                    <a:cs typeface="Tahoma" panose="020B0604030504040204" pitchFamily="34" charset="0"/>
                  </a:rPr>
                  <a:t>TEXT</a:t>
                </a:r>
                <a:endParaRPr lang="zh-CN" altLang="en-US" dirty="0">
                  <a:solidFill>
                    <a:schemeClr val="bg1"/>
                  </a:solidFill>
                  <a:latin typeface="华文细黑" panose="02010600040101010101" pitchFamily="2" charset="-122"/>
                  <a:ea typeface="华文细黑" panose="02010600040101010101" pitchFamily="2" charset="-122"/>
                  <a:cs typeface="Tahoma" panose="020B0604030504040204" pitchFamily="34" charset="0"/>
                </a:endParaRPr>
              </a:p>
            </p:txBody>
          </p:sp>
          <p:sp>
            <p:nvSpPr>
              <p:cNvPr id="42" name="文本框 41"/>
              <p:cNvSpPr txBox="1"/>
              <p:nvPr/>
            </p:nvSpPr>
            <p:spPr>
              <a:xfrm>
                <a:off x="2704517" y="3373644"/>
                <a:ext cx="1041598" cy="1044188"/>
              </a:xfrm>
              <a:prstGeom prst="rect">
                <a:avLst/>
              </a:prstGeom>
              <a:noFill/>
            </p:spPr>
            <p:txBody>
              <a:bodyPr wrap="non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Tahoma" panose="020B0604030504040204" pitchFamily="34" charset="0"/>
                  </a:rPr>
                  <a:t>01</a:t>
                </a:r>
              </a:p>
              <a:p>
                <a:pPr algn="ctr"/>
                <a:r>
                  <a:rPr lang="en-US" altLang="zh-CN" dirty="0">
                    <a:solidFill>
                      <a:schemeClr val="bg1"/>
                    </a:solidFill>
                    <a:latin typeface="华文细黑" panose="02010600040101010101" pitchFamily="2" charset="-122"/>
                    <a:ea typeface="华文细黑" panose="02010600040101010101" pitchFamily="2" charset="-122"/>
                    <a:cs typeface="Tahoma" panose="020B0604030504040204" pitchFamily="34" charset="0"/>
                  </a:rPr>
                  <a:t>TEXT</a:t>
                </a:r>
                <a:endParaRPr lang="zh-CN" altLang="en-US" dirty="0">
                  <a:solidFill>
                    <a:schemeClr val="bg1"/>
                  </a:solidFill>
                  <a:latin typeface="华文细黑" panose="02010600040101010101" pitchFamily="2" charset="-122"/>
                  <a:ea typeface="华文细黑" panose="02010600040101010101" pitchFamily="2" charset="-122"/>
                  <a:cs typeface="Tahoma" panose="020B0604030504040204" pitchFamily="34" charset="0"/>
                </a:endParaRPr>
              </a:p>
            </p:txBody>
          </p:sp>
          <p:sp>
            <p:nvSpPr>
              <p:cNvPr id="43" name="文本框 42"/>
              <p:cNvSpPr txBox="1"/>
              <p:nvPr/>
            </p:nvSpPr>
            <p:spPr>
              <a:xfrm>
                <a:off x="4436774" y="4004775"/>
                <a:ext cx="1448510" cy="891391"/>
              </a:xfrm>
              <a:prstGeom prst="rect">
                <a:avLst/>
              </a:prstGeom>
              <a:noFill/>
            </p:spPr>
            <p:txBody>
              <a:bodyPr wrap="none" rtlCol="0">
                <a:spAutoFit/>
              </a:bodyPr>
              <a:lstStyle/>
              <a:p>
                <a:pPr algn="ctr"/>
                <a:r>
                  <a:rPr lang="en-US" altLang="zh-CN" dirty="0">
                    <a:solidFill>
                      <a:schemeClr val="accent1"/>
                    </a:solidFill>
                    <a:latin typeface="华文细黑" panose="02010600040101010101" pitchFamily="2" charset="-122"/>
                    <a:ea typeface="华文细黑" panose="02010600040101010101" pitchFamily="2" charset="-122"/>
                    <a:cs typeface="Tahoma" panose="020B0604030504040204" pitchFamily="34" charset="0"/>
                  </a:rPr>
                  <a:t>SAMPLE</a:t>
                </a:r>
              </a:p>
              <a:p>
                <a:pPr algn="ctr"/>
                <a:r>
                  <a:rPr lang="en-US" altLang="zh-CN" dirty="0">
                    <a:solidFill>
                      <a:schemeClr val="accent1"/>
                    </a:solidFill>
                    <a:latin typeface="华文细黑" panose="02010600040101010101" pitchFamily="2" charset="-122"/>
                    <a:ea typeface="华文细黑" panose="02010600040101010101" pitchFamily="2" charset="-122"/>
                    <a:cs typeface="Tahoma" panose="020B0604030504040204" pitchFamily="34" charset="0"/>
                  </a:rPr>
                  <a:t>TITLE</a:t>
                </a:r>
                <a:endParaRPr lang="zh-CN" altLang="en-US" dirty="0">
                  <a:solidFill>
                    <a:schemeClr val="accent1"/>
                  </a:solidFill>
                  <a:latin typeface="华文细黑" panose="02010600040101010101" pitchFamily="2" charset="-122"/>
                  <a:ea typeface="华文细黑" panose="02010600040101010101" pitchFamily="2" charset="-122"/>
                  <a:cs typeface="Tahoma" panose="020B0604030504040204" pitchFamily="34" charset="0"/>
                </a:endParaRPr>
              </a:p>
            </p:txBody>
          </p:sp>
        </p:grpSp>
      </p:grpSp>
      <p:sp>
        <p:nvSpPr>
          <p:cNvPr id="46" name="文本框 45"/>
          <p:cNvSpPr txBox="1"/>
          <p:nvPr/>
        </p:nvSpPr>
        <p:spPr>
          <a:xfrm>
            <a:off x="4878554" y="1296094"/>
            <a:ext cx="4649114" cy="5548057"/>
          </a:xfrm>
          <a:prstGeom prst="rect">
            <a:avLst/>
          </a:prstGeom>
          <a:noFill/>
        </p:spPr>
        <p:txBody>
          <a:bodyPr wrap="square" rtlCol="0">
            <a:spAutoFit/>
          </a:bodyPr>
          <a:lstStyle/>
          <a:p>
            <a:pPr algn="just">
              <a:lnSpc>
                <a:spcPct val="150000"/>
              </a:lnSpc>
            </a:pPr>
            <a:r>
              <a:rPr lang="zh-CN" altLang="en-US" sz="1400" dirty="0">
                <a:latin typeface="微软雅黑" panose="020B0503020204020204" pitchFamily="34" charset="-122"/>
                <a:ea typeface="微软雅黑" panose="020B0503020204020204" pitchFamily="34" charset="-122"/>
                <a:cs typeface="Arial" panose="020B0604020202020204" pitchFamily="34" charset="0"/>
              </a:rPr>
              <a:t>基准测试考虑</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1000</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和</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2000</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个连续的服务调用。</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a:t>
            </a:r>
            <a:r>
              <a:rPr lang="en-US" altLang="zh-CN" sz="1400" dirty="0" err="1">
                <a:latin typeface="微软雅黑" panose="020B0503020204020204" pitchFamily="34" charset="-122"/>
                <a:ea typeface="微软雅黑" panose="020B0503020204020204" pitchFamily="34" charset="-122"/>
                <a:cs typeface="Arial" panose="020B0604020202020204" pitchFamily="34" charset="0"/>
              </a:rPr>
              <a:t>i</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消费者和提供商都驻留在单个</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BB</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上</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;(ii)</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使用者和提供者位于两个不同的网络</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BBs</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上。</a:t>
            </a:r>
            <a:endParaRPr lang="en-US" altLang="zh-CN" sz="1400" dirty="0">
              <a:latin typeface="微软雅黑" panose="020B0503020204020204" pitchFamily="34" charset="-122"/>
              <a:ea typeface="微软雅黑" panose="020B0503020204020204" pitchFamily="34" charset="-122"/>
              <a:cs typeface="Arial" panose="020B0604020202020204" pitchFamily="34" charset="0"/>
            </a:endParaRPr>
          </a:p>
          <a:p>
            <a:pPr algn="just">
              <a:lnSpc>
                <a:spcPct val="150000"/>
              </a:lnSpc>
            </a:pPr>
            <a:r>
              <a:rPr lang="zh-CN" altLang="en-US" sz="1400" dirty="0">
                <a:latin typeface="微软雅黑" panose="020B0503020204020204" pitchFamily="34" charset="-122"/>
                <a:ea typeface="微软雅黑" panose="020B0503020204020204" pitchFamily="34" charset="-122"/>
                <a:cs typeface="Arial" panose="020B0604020202020204" pitchFamily="34" charset="0"/>
              </a:rPr>
              <a:t>在</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SOSJ</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中，测试</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a:t>
            </a:r>
            <a:r>
              <a:rPr lang="en-US" altLang="zh-CN" sz="1400" dirty="0" err="1">
                <a:latin typeface="微软雅黑" panose="020B0503020204020204" pitchFamily="34" charset="-122"/>
                <a:ea typeface="微软雅黑" panose="020B0503020204020204" pitchFamily="34" charset="-122"/>
                <a:cs typeface="Arial" panose="020B0604020202020204" pitchFamily="34" charset="0"/>
              </a:rPr>
              <a:t>i</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中的服务调用是通过在一个</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CD</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中调用的通道和</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via</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信号来实现的，而在测试</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(ii)</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中，是通过不同</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SOSJ</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子系统中涉及</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CD</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的通道和不同</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SOSJ</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程序中涉及</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CD</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的信号来实现的。</a:t>
            </a:r>
            <a:endParaRPr lang="en-US" altLang="zh-CN" sz="1400" dirty="0">
              <a:latin typeface="微软雅黑" panose="020B0503020204020204" pitchFamily="34" charset="-122"/>
              <a:ea typeface="微软雅黑" panose="020B0503020204020204" pitchFamily="34" charset="-122"/>
              <a:cs typeface="Arial" panose="020B0604020202020204" pitchFamily="34" charset="0"/>
            </a:endParaRPr>
          </a:p>
          <a:p>
            <a:pPr algn="just">
              <a:lnSpc>
                <a:spcPct val="150000"/>
              </a:lnSpc>
            </a:pPr>
            <a:endParaRPr lang="en-US" altLang="zh-CN" sz="1400" dirty="0">
              <a:latin typeface="微软雅黑" panose="020B0503020204020204" pitchFamily="34" charset="-122"/>
              <a:ea typeface="微软雅黑" panose="020B0503020204020204" pitchFamily="34" charset="-122"/>
              <a:cs typeface="Arial" panose="020B0604020202020204" pitchFamily="34" charset="0"/>
            </a:endParaRPr>
          </a:p>
          <a:p>
            <a:pPr algn="just">
              <a:lnSpc>
                <a:spcPct val="150000"/>
              </a:lnSpc>
            </a:pPr>
            <a:r>
              <a:rPr lang="zh-CN" altLang="en-US" sz="1400" dirty="0">
                <a:latin typeface="微软雅黑" panose="020B0503020204020204" pitchFamily="34" charset="-122"/>
                <a:ea typeface="微软雅黑" panose="020B0503020204020204" pitchFamily="34" charset="-122"/>
                <a:cs typeface="Arial" panose="020B0604020202020204" pitchFamily="34" charset="0"/>
              </a:rPr>
              <a:t>在</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WS4D JMEDS</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中，在测试</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a:t>
            </a:r>
            <a:r>
              <a:rPr lang="en-US" altLang="zh-CN" sz="1400" dirty="0" err="1">
                <a:latin typeface="微软雅黑" panose="020B0503020204020204" pitchFamily="34" charset="-122"/>
                <a:ea typeface="微软雅黑" panose="020B0503020204020204" pitchFamily="34" charset="-122"/>
                <a:cs typeface="Arial" panose="020B0604020202020204" pitchFamily="34" charset="0"/>
              </a:rPr>
              <a:t>i</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中，提供者和使用者都由同一个</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WS4D JMEDS</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运行时环境实例处理。在测试</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(ii)</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中，提供者和使用者由各自在每个平台中的运行时环境实例处理</a:t>
            </a:r>
            <a:endParaRPr lang="en-US" altLang="zh-CN" sz="1400" dirty="0">
              <a:latin typeface="微软雅黑" panose="020B0503020204020204" pitchFamily="34" charset="-122"/>
              <a:ea typeface="微软雅黑" panose="020B0503020204020204" pitchFamily="34" charset="-122"/>
              <a:cs typeface="Arial" panose="020B0604020202020204" pitchFamily="34" charset="0"/>
            </a:endParaRPr>
          </a:p>
          <a:p>
            <a:pPr algn="just">
              <a:lnSpc>
                <a:spcPct val="150000"/>
              </a:lnSpc>
            </a:pPr>
            <a:endParaRPr lang="en-US" altLang="zh-CN" sz="1400" dirty="0">
              <a:latin typeface="微软雅黑" panose="020B0503020204020204" pitchFamily="34" charset="-122"/>
              <a:ea typeface="微软雅黑" panose="020B0503020204020204" pitchFamily="34" charset="-122"/>
              <a:cs typeface="Arial" panose="020B0604020202020204" pitchFamily="34" charset="0"/>
            </a:endParaRPr>
          </a:p>
          <a:p>
            <a:pPr algn="just">
              <a:lnSpc>
                <a:spcPct val="150000"/>
              </a:lnSpc>
            </a:pPr>
            <a:r>
              <a:rPr lang="zh-CN" altLang="en-US" sz="1400" dirty="0">
                <a:latin typeface="微软雅黑" panose="020B0503020204020204" pitchFamily="34" charset="-122"/>
                <a:ea typeface="微软雅黑" panose="020B0503020204020204" pitchFamily="34" charset="-122"/>
                <a:cs typeface="Arial" panose="020B0604020202020204" pitchFamily="34" charset="0"/>
              </a:rPr>
              <a:t>在</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SOSJ</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中，当消费者和提供者</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cd</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都属于同一个子系统时，信号和通道通信是通过共享内存实现的。另一方面，</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WS4D JMEDS</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服务调用始终通过利用</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TCP/IP</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的</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DPWS</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通信栈</a:t>
            </a:r>
          </a:p>
        </p:txBody>
      </p:sp>
      <p:sp>
        <p:nvSpPr>
          <p:cNvPr id="47" name="文本框 46"/>
          <p:cNvSpPr txBox="1"/>
          <p:nvPr/>
        </p:nvSpPr>
        <p:spPr>
          <a:xfrm>
            <a:off x="6396201" y="822423"/>
            <a:ext cx="1613820" cy="369332"/>
          </a:xfrm>
          <a:prstGeom prst="rect">
            <a:avLst/>
          </a:prstGeom>
          <a:noFill/>
        </p:spPr>
        <p:txBody>
          <a:bodyPr wrap="square" rtlCol="0">
            <a:spAutoFit/>
          </a:bodyPr>
          <a:lstStyle/>
          <a:p>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服务调用处理</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cxnSp>
        <p:nvCxnSpPr>
          <p:cNvPr id="10" name="直接连接符 9"/>
          <p:cNvCxnSpPr/>
          <p:nvPr/>
        </p:nvCxnSpPr>
        <p:spPr>
          <a:xfrm>
            <a:off x="6396201" y="1157590"/>
            <a:ext cx="1613820" cy="0"/>
          </a:xfrm>
          <a:prstGeom prst="line">
            <a:avLst/>
          </a:prstGeom>
          <a:ln w="1270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0896097"/>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与</a:t>
            </a:r>
            <a:r>
              <a:rPr lang="en-US" altLang="zh-CN" dirty="0"/>
              <a:t>WS4D JMEDS</a:t>
            </a:r>
            <a:r>
              <a:rPr lang="zh-CN" altLang="en-US" dirty="0"/>
              <a:t>的比较</a:t>
            </a:r>
          </a:p>
        </p:txBody>
      </p:sp>
      <p:grpSp>
        <p:nvGrpSpPr>
          <p:cNvPr id="8" name="组合 7"/>
          <p:cNvGrpSpPr/>
          <p:nvPr/>
        </p:nvGrpSpPr>
        <p:grpSpPr>
          <a:xfrm>
            <a:off x="986760" y="2133600"/>
            <a:ext cx="3561654" cy="3387441"/>
            <a:chOff x="2528238" y="3046217"/>
            <a:chExt cx="3812334" cy="3625860"/>
          </a:xfrm>
        </p:grpSpPr>
        <p:sp>
          <p:nvSpPr>
            <p:cNvPr id="5" name="椭圆 4"/>
            <p:cNvSpPr/>
            <p:nvPr/>
          </p:nvSpPr>
          <p:spPr>
            <a:xfrm>
              <a:off x="3609424" y="4226727"/>
              <a:ext cx="1649961" cy="1649961"/>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2528238" y="3046217"/>
              <a:ext cx="3812334" cy="3625860"/>
              <a:chOff x="2528237" y="1671453"/>
              <a:chExt cx="5257801" cy="5000624"/>
            </a:xfrm>
          </p:grpSpPr>
          <p:sp>
            <p:nvSpPr>
              <p:cNvPr id="17" name="Freeform 5"/>
              <p:cNvSpPr/>
              <p:nvPr/>
            </p:nvSpPr>
            <p:spPr bwMode="auto">
              <a:xfrm>
                <a:off x="2528237" y="2614427"/>
                <a:ext cx="1747838" cy="2414587"/>
              </a:xfrm>
              <a:custGeom>
                <a:avLst/>
                <a:gdLst>
                  <a:gd name="T0" fmla="*/ 767 w 767"/>
                  <a:gd name="T1" fmla="*/ 347 h 1059"/>
                  <a:gd name="T2" fmla="*/ 514 w 767"/>
                  <a:gd name="T3" fmla="*/ 0 h 1059"/>
                  <a:gd name="T4" fmla="*/ 129 w 767"/>
                  <a:gd name="T5" fmla="*/ 279 h 1059"/>
                  <a:gd name="T6" fmla="*/ 33 w 767"/>
                  <a:gd name="T7" fmla="*/ 576 h 1059"/>
                  <a:gd name="T8" fmla="*/ 190 w 767"/>
                  <a:gd name="T9" fmla="*/ 1059 h 1059"/>
                  <a:gd name="T10" fmla="*/ 577 w 767"/>
                  <a:gd name="T11" fmla="*/ 933 h 1059"/>
                  <a:gd name="T12" fmla="*/ 561 w 767"/>
                  <a:gd name="T13" fmla="*/ 796 h 1059"/>
                  <a:gd name="T14" fmla="*/ 767 w 767"/>
                  <a:gd name="T15" fmla="*/ 347 h 10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7" h="1059">
                    <a:moveTo>
                      <a:pt x="767" y="347"/>
                    </a:moveTo>
                    <a:cubicBezTo>
                      <a:pt x="514" y="0"/>
                      <a:pt x="514" y="0"/>
                      <a:pt x="514" y="0"/>
                    </a:cubicBezTo>
                    <a:cubicBezTo>
                      <a:pt x="129" y="279"/>
                      <a:pt x="129" y="279"/>
                      <a:pt x="129" y="279"/>
                    </a:cubicBezTo>
                    <a:cubicBezTo>
                      <a:pt x="43" y="342"/>
                      <a:pt x="0" y="475"/>
                      <a:pt x="33" y="576"/>
                    </a:cubicBezTo>
                    <a:cubicBezTo>
                      <a:pt x="190" y="1059"/>
                      <a:pt x="190" y="1059"/>
                      <a:pt x="190" y="1059"/>
                    </a:cubicBezTo>
                    <a:cubicBezTo>
                      <a:pt x="577" y="933"/>
                      <a:pt x="577" y="933"/>
                      <a:pt x="577" y="933"/>
                    </a:cubicBezTo>
                    <a:cubicBezTo>
                      <a:pt x="566" y="889"/>
                      <a:pt x="561" y="843"/>
                      <a:pt x="561" y="796"/>
                    </a:cubicBezTo>
                    <a:cubicBezTo>
                      <a:pt x="561" y="616"/>
                      <a:pt x="641" y="456"/>
                      <a:pt x="767" y="347"/>
                    </a:cubicBezTo>
                    <a:close/>
                  </a:path>
                </a:pathLst>
              </a:custGeom>
              <a:solidFill>
                <a:srgbClr val="333333"/>
              </a:solidFill>
              <a:ln>
                <a:noFill/>
              </a:ln>
              <a:effectLst/>
            </p:spPr>
            <p:txBody>
              <a:bodyPr vert="horz" wrap="square" lIns="91440" tIns="45720" rIns="91440" bIns="45720" numCol="1" anchor="t" anchorCtr="0" compatLnSpc="1"/>
              <a:lstStyle/>
              <a:p>
                <a:endParaRPr lang="zh-CN" altLang="en-US"/>
              </a:p>
            </p:txBody>
          </p:sp>
          <p:sp>
            <p:nvSpPr>
              <p:cNvPr id="18" name="Freeform 6"/>
              <p:cNvSpPr/>
              <p:nvPr/>
            </p:nvSpPr>
            <p:spPr bwMode="auto">
              <a:xfrm>
                <a:off x="3877613" y="1671453"/>
                <a:ext cx="2554288" cy="1604962"/>
              </a:xfrm>
              <a:custGeom>
                <a:avLst/>
                <a:gdLst>
                  <a:gd name="T0" fmla="*/ 869 w 1121"/>
                  <a:gd name="T1" fmla="*/ 704 h 704"/>
                  <a:gd name="T2" fmla="*/ 1121 w 1121"/>
                  <a:gd name="T3" fmla="*/ 356 h 704"/>
                  <a:gd name="T4" fmla="*/ 717 w 1121"/>
                  <a:gd name="T5" fmla="*/ 63 h 704"/>
                  <a:gd name="T6" fmla="*/ 405 w 1121"/>
                  <a:gd name="T7" fmla="*/ 63 h 704"/>
                  <a:gd name="T8" fmla="*/ 0 w 1121"/>
                  <a:gd name="T9" fmla="*/ 357 h 704"/>
                  <a:gd name="T10" fmla="*/ 253 w 1121"/>
                  <a:gd name="T11" fmla="*/ 704 h 704"/>
                  <a:gd name="T12" fmla="*/ 561 w 1121"/>
                  <a:gd name="T13" fmla="*/ 618 h 704"/>
                  <a:gd name="T14" fmla="*/ 869 w 1121"/>
                  <a:gd name="T15" fmla="*/ 704 h 7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1" h="704">
                    <a:moveTo>
                      <a:pt x="869" y="704"/>
                    </a:moveTo>
                    <a:cubicBezTo>
                      <a:pt x="1121" y="356"/>
                      <a:pt x="1121" y="356"/>
                      <a:pt x="1121" y="356"/>
                    </a:cubicBezTo>
                    <a:cubicBezTo>
                      <a:pt x="717" y="63"/>
                      <a:pt x="717" y="63"/>
                      <a:pt x="717" y="63"/>
                    </a:cubicBezTo>
                    <a:cubicBezTo>
                      <a:pt x="631" y="0"/>
                      <a:pt x="491" y="0"/>
                      <a:pt x="405" y="63"/>
                    </a:cubicBezTo>
                    <a:cubicBezTo>
                      <a:pt x="0" y="357"/>
                      <a:pt x="0" y="357"/>
                      <a:pt x="0" y="357"/>
                    </a:cubicBezTo>
                    <a:cubicBezTo>
                      <a:pt x="253" y="704"/>
                      <a:pt x="253" y="704"/>
                      <a:pt x="253" y="704"/>
                    </a:cubicBezTo>
                    <a:cubicBezTo>
                      <a:pt x="343" y="649"/>
                      <a:pt x="448" y="618"/>
                      <a:pt x="561" y="618"/>
                    </a:cubicBezTo>
                    <a:cubicBezTo>
                      <a:pt x="674" y="618"/>
                      <a:pt x="779" y="649"/>
                      <a:pt x="869" y="704"/>
                    </a:cubicBezTo>
                    <a:close/>
                  </a:path>
                </a:pathLst>
              </a:custGeom>
              <a:solidFill>
                <a:srgbClr val="333333"/>
              </a:solidFill>
              <a:ln>
                <a:noFill/>
              </a:ln>
              <a:effectLst/>
            </p:spPr>
            <p:txBody>
              <a:bodyPr vert="horz" wrap="square" lIns="91440" tIns="45720" rIns="91440" bIns="45720" numCol="1" anchor="t" anchorCtr="0" compatLnSpc="1"/>
              <a:lstStyle/>
              <a:p>
                <a:endParaRPr lang="zh-CN" altLang="en-US"/>
              </a:p>
            </p:txBody>
          </p:sp>
          <p:sp>
            <p:nvSpPr>
              <p:cNvPr id="19" name="Freeform 7"/>
              <p:cNvSpPr/>
              <p:nvPr/>
            </p:nvSpPr>
            <p:spPr bwMode="auto">
              <a:xfrm>
                <a:off x="6035025" y="2612840"/>
                <a:ext cx="1751013" cy="2413000"/>
              </a:xfrm>
              <a:custGeom>
                <a:avLst/>
                <a:gdLst>
                  <a:gd name="T0" fmla="*/ 638 w 768"/>
                  <a:gd name="T1" fmla="*/ 280 h 1059"/>
                  <a:gd name="T2" fmla="*/ 252 w 768"/>
                  <a:gd name="T3" fmla="*/ 0 h 1059"/>
                  <a:gd name="T4" fmla="*/ 0 w 768"/>
                  <a:gd name="T5" fmla="*/ 348 h 1059"/>
                  <a:gd name="T6" fmla="*/ 207 w 768"/>
                  <a:gd name="T7" fmla="*/ 797 h 1059"/>
                  <a:gd name="T8" fmla="*/ 191 w 768"/>
                  <a:gd name="T9" fmla="*/ 934 h 1059"/>
                  <a:gd name="T10" fmla="*/ 578 w 768"/>
                  <a:gd name="T11" fmla="*/ 1059 h 1059"/>
                  <a:gd name="T12" fmla="*/ 735 w 768"/>
                  <a:gd name="T13" fmla="*/ 577 h 1059"/>
                  <a:gd name="T14" fmla="*/ 638 w 768"/>
                  <a:gd name="T15" fmla="*/ 280 h 10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8" h="1059">
                    <a:moveTo>
                      <a:pt x="638" y="280"/>
                    </a:moveTo>
                    <a:cubicBezTo>
                      <a:pt x="252" y="0"/>
                      <a:pt x="252" y="0"/>
                      <a:pt x="252" y="0"/>
                    </a:cubicBezTo>
                    <a:cubicBezTo>
                      <a:pt x="0" y="348"/>
                      <a:pt x="0" y="348"/>
                      <a:pt x="0" y="348"/>
                    </a:cubicBezTo>
                    <a:cubicBezTo>
                      <a:pt x="127" y="456"/>
                      <a:pt x="207" y="617"/>
                      <a:pt x="207" y="797"/>
                    </a:cubicBezTo>
                    <a:cubicBezTo>
                      <a:pt x="207" y="844"/>
                      <a:pt x="201" y="890"/>
                      <a:pt x="191" y="934"/>
                    </a:cubicBezTo>
                    <a:cubicBezTo>
                      <a:pt x="578" y="1059"/>
                      <a:pt x="578" y="1059"/>
                      <a:pt x="578" y="1059"/>
                    </a:cubicBezTo>
                    <a:cubicBezTo>
                      <a:pt x="735" y="577"/>
                      <a:pt x="735" y="577"/>
                      <a:pt x="735" y="577"/>
                    </a:cubicBezTo>
                    <a:cubicBezTo>
                      <a:pt x="768" y="476"/>
                      <a:pt x="724" y="343"/>
                      <a:pt x="638" y="280"/>
                    </a:cubicBezTo>
                    <a:close/>
                  </a:path>
                </a:pathLst>
              </a:custGeom>
              <a:solidFill>
                <a:srgbClr val="8F000B"/>
              </a:solidFill>
              <a:ln>
                <a:noFill/>
              </a:ln>
              <a:effectLst/>
            </p:spPr>
            <p:txBody>
              <a:bodyPr vert="horz" wrap="square" lIns="91440" tIns="45720" rIns="91440" bIns="45720" numCol="1" anchor="t" anchorCtr="0" compatLnSpc="1"/>
              <a:lstStyle/>
              <a:p>
                <a:endParaRPr lang="zh-CN" altLang="en-US"/>
              </a:p>
            </p:txBody>
          </p:sp>
          <p:sp>
            <p:nvSpPr>
              <p:cNvPr id="20" name="Freeform 8"/>
              <p:cNvSpPr/>
              <p:nvPr/>
            </p:nvSpPr>
            <p:spPr bwMode="auto">
              <a:xfrm>
                <a:off x="3026713" y="4951227"/>
                <a:ext cx="2019300" cy="1720850"/>
              </a:xfrm>
              <a:custGeom>
                <a:avLst/>
                <a:gdLst>
                  <a:gd name="T0" fmla="*/ 388 w 886"/>
                  <a:gd name="T1" fmla="*/ 0 h 755"/>
                  <a:gd name="T2" fmla="*/ 0 w 886"/>
                  <a:gd name="T3" fmla="*/ 126 h 755"/>
                  <a:gd name="T4" fmla="*/ 145 w 886"/>
                  <a:gd name="T5" fmla="*/ 572 h 755"/>
                  <a:gd name="T6" fmla="*/ 398 w 886"/>
                  <a:gd name="T7" fmla="*/ 755 h 755"/>
                  <a:gd name="T8" fmla="*/ 886 w 886"/>
                  <a:gd name="T9" fmla="*/ 755 h 755"/>
                  <a:gd name="T10" fmla="*/ 886 w 886"/>
                  <a:gd name="T11" fmla="*/ 362 h 755"/>
                  <a:gd name="T12" fmla="*/ 388 w 886"/>
                  <a:gd name="T13" fmla="*/ 0 h 755"/>
                </a:gdLst>
                <a:ahLst/>
                <a:cxnLst>
                  <a:cxn ang="0">
                    <a:pos x="T0" y="T1"/>
                  </a:cxn>
                  <a:cxn ang="0">
                    <a:pos x="T2" y="T3"/>
                  </a:cxn>
                  <a:cxn ang="0">
                    <a:pos x="T4" y="T5"/>
                  </a:cxn>
                  <a:cxn ang="0">
                    <a:pos x="T6" y="T7"/>
                  </a:cxn>
                  <a:cxn ang="0">
                    <a:pos x="T8" y="T9"/>
                  </a:cxn>
                  <a:cxn ang="0">
                    <a:pos x="T10" y="T11"/>
                  </a:cxn>
                  <a:cxn ang="0">
                    <a:pos x="T12" y="T13"/>
                  </a:cxn>
                </a:cxnLst>
                <a:rect l="0" t="0" r="r" b="b"/>
                <a:pathLst>
                  <a:path w="886" h="755">
                    <a:moveTo>
                      <a:pt x="388" y="0"/>
                    </a:moveTo>
                    <a:cubicBezTo>
                      <a:pt x="0" y="126"/>
                      <a:pt x="0" y="126"/>
                      <a:pt x="0" y="126"/>
                    </a:cubicBezTo>
                    <a:cubicBezTo>
                      <a:pt x="145" y="572"/>
                      <a:pt x="145" y="572"/>
                      <a:pt x="145" y="572"/>
                    </a:cubicBezTo>
                    <a:cubicBezTo>
                      <a:pt x="178" y="673"/>
                      <a:pt x="292" y="755"/>
                      <a:pt x="398" y="755"/>
                    </a:cubicBezTo>
                    <a:cubicBezTo>
                      <a:pt x="886" y="755"/>
                      <a:pt x="886" y="755"/>
                      <a:pt x="886" y="755"/>
                    </a:cubicBezTo>
                    <a:cubicBezTo>
                      <a:pt x="886" y="362"/>
                      <a:pt x="886" y="362"/>
                      <a:pt x="886" y="362"/>
                    </a:cubicBezTo>
                    <a:cubicBezTo>
                      <a:pt x="661" y="344"/>
                      <a:pt x="471" y="199"/>
                      <a:pt x="388" y="0"/>
                    </a:cubicBezTo>
                    <a:close/>
                  </a:path>
                </a:pathLst>
              </a:custGeom>
              <a:solidFill>
                <a:srgbClr val="333333"/>
              </a:solidFill>
              <a:ln>
                <a:noFill/>
              </a:ln>
              <a:effectLst/>
            </p:spPr>
            <p:txBody>
              <a:bodyPr vert="horz" wrap="square" lIns="91440" tIns="45720" rIns="91440" bIns="45720" numCol="1" anchor="t" anchorCtr="0" compatLnSpc="1"/>
              <a:lstStyle/>
              <a:p>
                <a:endParaRPr lang="zh-CN" altLang="en-US"/>
              </a:p>
            </p:txBody>
          </p:sp>
          <p:sp>
            <p:nvSpPr>
              <p:cNvPr id="21" name="Freeform 9"/>
              <p:cNvSpPr/>
              <p:nvPr/>
            </p:nvSpPr>
            <p:spPr bwMode="auto">
              <a:xfrm>
                <a:off x="5266675" y="4949640"/>
                <a:ext cx="2017713" cy="1722437"/>
              </a:xfrm>
              <a:custGeom>
                <a:avLst/>
                <a:gdLst>
                  <a:gd name="T0" fmla="*/ 0 w 885"/>
                  <a:gd name="T1" fmla="*/ 363 h 756"/>
                  <a:gd name="T2" fmla="*/ 0 w 885"/>
                  <a:gd name="T3" fmla="*/ 756 h 756"/>
                  <a:gd name="T4" fmla="*/ 488 w 885"/>
                  <a:gd name="T5" fmla="*/ 756 h 756"/>
                  <a:gd name="T6" fmla="*/ 740 w 885"/>
                  <a:gd name="T7" fmla="*/ 573 h 756"/>
                  <a:gd name="T8" fmla="*/ 885 w 885"/>
                  <a:gd name="T9" fmla="*/ 126 h 756"/>
                  <a:gd name="T10" fmla="*/ 498 w 885"/>
                  <a:gd name="T11" fmla="*/ 0 h 756"/>
                  <a:gd name="T12" fmla="*/ 0 w 885"/>
                  <a:gd name="T13" fmla="*/ 363 h 756"/>
                </a:gdLst>
                <a:ahLst/>
                <a:cxnLst>
                  <a:cxn ang="0">
                    <a:pos x="T0" y="T1"/>
                  </a:cxn>
                  <a:cxn ang="0">
                    <a:pos x="T2" y="T3"/>
                  </a:cxn>
                  <a:cxn ang="0">
                    <a:pos x="T4" y="T5"/>
                  </a:cxn>
                  <a:cxn ang="0">
                    <a:pos x="T6" y="T7"/>
                  </a:cxn>
                  <a:cxn ang="0">
                    <a:pos x="T8" y="T9"/>
                  </a:cxn>
                  <a:cxn ang="0">
                    <a:pos x="T10" y="T11"/>
                  </a:cxn>
                  <a:cxn ang="0">
                    <a:pos x="T12" y="T13"/>
                  </a:cxn>
                </a:cxnLst>
                <a:rect l="0" t="0" r="r" b="b"/>
                <a:pathLst>
                  <a:path w="885" h="756">
                    <a:moveTo>
                      <a:pt x="0" y="363"/>
                    </a:moveTo>
                    <a:cubicBezTo>
                      <a:pt x="0" y="756"/>
                      <a:pt x="0" y="756"/>
                      <a:pt x="0" y="756"/>
                    </a:cubicBezTo>
                    <a:cubicBezTo>
                      <a:pt x="488" y="756"/>
                      <a:pt x="488" y="756"/>
                      <a:pt x="488" y="756"/>
                    </a:cubicBezTo>
                    <a:cubicBezTo>
                      <a:pt x="594" y="756"/>
                      <a:pt x="707" y="674"/>
                      <a:pt x="740" y="573"/>
                    </a:cubicBezTo>
                    <a:cubicBezTo>
                      <a:pt x="885" y="126"/>
                      <a:pt x="885" y="126"/>
                      <a:pt x="885" y="126"/>
                    </a:cubicBezTo>
                    <a:cubicBezTo>
                      <a:pt x="498" y="0"/>
                      <a:pt x="498" y="0"/>
                      <a:pt x="498" y="0"/>
                    </a:cubicBezTo>
                    <a:cubicBezTo>
                      <a:pt x="415" y="200"/>
                      <a:pt x="225" y="344"/>
                      <a:pt x="0" y="363"/>
                    </a:cubicBezTo>
                    <a:close/>
                  </a:path>
                </a:pathLst>
              </a:custGeom>
              <a:solidFill>
                <a:schemeClr val="tx1"/>
              </a:solidFill>
              <a:ln>
                <a:noFill/>
              </a:ln>
              <a:effectLst/>
            </p:spPr>
            <p:txBody>
              <a:bodyPr vert="horz" wrap="square" lIns="91440" tIns="45720" rIns="91440" bIns="45720" numCol="1" anchor="t" anchorCtr="0" compatLnSpc="1"/>
              <a:lstStyle/>
              <a:p>
                <a:endParaRPr lang="zh-CN" altLang="en-US"/>
              </a:p>
            </p:txBody>
          </p:sp>
          <p:sp>
            <p:nvSpPr>
              <p:cNvPr id="24" name="文本框 23"/>
              <p:cNvSpPr txBox="1"/>
              <p:nvPr/>
            </p:nvSpPr>
            <p:spPr>
              <a:xfrm>
                <a:off x="4589206" y="2016458"/>
                <a:ext cx="1041598" cy="1044188"/>
              </a:xfrm>
              <a:prstGeom prst="rect">
                <a:avLst/>
              </a:prstGeom>
              <a:noFill/>
            </p:spPr>
            <p:txBody>
              <a:bodyPr wrap="non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Tahoma" panose="020B0604030504040204" pitchFamily="34" charset="0"/>
                  </a:rPr>
                  <a:t>02</a:t>
                </a:r>
              </a:p>
              <a:p>
                <a:pPr algn="ctr"/>
                <a:r>
                  <a:rPr lang="en-US" altLang="zh-CN" dirty="0">
                    <a:solidFill>
                      <a:schemeClr val="bg1"/>
                    </a:solidFill>
                    <a:latin typeface="华文细黑" panose="02010600040101010101" pitchFamily="2" charset="-122"/>
                    <a:ea typeface="华文细黑" panose="02010600040101010101" pitchFamily="2" charset="-122"/>
                    <a:cs typeface="Tahoma" panose="020B0604030504040204" pitchFamily="34" charset="0"/>
                  </a:rPr>
                  <a:t>TEXT</a:t>
                </a:r>
                <a:endParaRPr lang="zh-CN" altLang="en-US" dirty="0">
                  <a:solidFill>
                    <a:schemeClr val="bg1"/>
                  </a:solidFill>
                  <a:latin typeface="华文细黑" panose="02010600040101010101" pitchFamily="2" charset="-122"/>
                  <a:ea typeface="华文细黑" panose="02010600040101010101" pitchFamily="2" charset="-122"/>
                  <a:cs typeface="Tahoma" panose="020B0604030504040204" pitchFamily="34" charset="0"/>
                </a:endParaRPr>
              </a:p>
            </p:txBody>
          </p:sp>
          <p:sp>
            <p:nvSpPr>
              <p:cNvPr id="39" name="文本框 38"/>
              <p:cNvSpPr txBox="1"/>
              <p:nvPr/>
            </p:nvSpPr>
            <p:spPr>
              <a:xfrm>
                <a:off x="6542464" y="3322636"/>
                <a:ext cx="1041598" cy="1044188"/>
              </a:xfrm>
              <a:prstGeom prst="rect">
                <a:avLst/>
              </a:prstGeom>
              <a:noFill/>
            </p:spPr>
            <p:txBody>
              <a:bodyPr wrap="non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Tahoma" panose="020B0604030504040204" pitchFamily="34" charset="0"/>
                  </a:rPr>
                  <a:t>03</a:t>
                </a:r>
              </a:p>
              <a:p>
                <a:pPr algn="ctr"/>
                <a:r>
                  <a:rPr lang="en-US" altLang="zh-CN" dirty="0">
                    <a:solidFill>
                      <a:schemeClr val="bg1"/>
                    </a:solidFill>
                    <a:latin typeface="华文细黑" panose="02010600040101010101" pitchFamily="2" charset="-122"/>
                    <a:ea typeface="华文细黑" panose="02010600040101010101" pitchFamily="2" charset="-122"/>
                    <a:cs typeface="Tahoma" panose="020B0604030504040204" pitchFamily="34" charset="0"/>
                  </a:rPr>
                  <a:t>TEXT</a:t>
                </a:r>
                <a:endParaRPr lang="zh-CN" altLang="en-US" dirty="0">
                  <a:solidFill>
                    <a:schemeClr val="bg1"/>
                  </a:solidFill>
                  <a:latin typeface="华文细黑" panose="02010600040101010101" pitchFamily="2" charset="-122"/>
                  <a:ea typeface="华文细黑" panose="02010600040101010101" pitchFamily="2" charset="-122"/>
                  <a:cs typeface="Tahoma" panose="020B0604030504040204" pitchFamily="34" charset="0"/>
                </a:endParaRPr>
              </a:p>
            </p:txBody>
          </p:sp>
          <p:sp>
            <p:nvSpPr>
              <p:cNvPr id="40" name="文本框 39"/>
              <p:cNvSpPr txBox="1"/>
              <p:nvPr/>
            </p:nvSpPr>
            <p:spPr>
              <a:xfrm>
                <a:off x="5774114" y="5598257"/>
                <a:ext cx="1041598" cy="1044188"/>
              </a:xfrm>
              <a:prstGeom prst="rect">
                <a:avLst/>
              </a:prstGeom>
              <a:noFill/>
            </p:spPr>
            <p:txBody>
              <a:bodyPr wrap="non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Tahoma" panose="020B0604030504040204" pitchFamily="34" charset="0"/>
                  </a:rPr>
                  <a:t>04</a:t>
                </a:r>
              </a:p>
              <a:p>
                <a:pPr algn="ctr"/>
                <a:r>
                  <a:rPr lang="en-US" altLang="zh-CN" dirty="0">
                    <a:solidFill>
                      <a:schemeClr val="bg1"/>
                    </a:solidFill>
                    <a:latin typeface="华文细黑" panose="02010600040101010101" pitchFamily="2" charset="-122"/>
                    <a:ea typeface="华文细黑" panose="02010600040101010101" pitchFamily="2" charset="-122"/>
                    <a:cs typeface="Tahoma" panose="020B0604030504040204" pitchFamily="34" charset="0"/>
                  </a:rPr>
                  <a:t>TEXT</a:t>
                </a:r>
                <a:endParaRPr lang="zh-CN" altLang="en-US" dirty="0">
                  <a:solidFill>
                    <a:schemeClr val="bg1"/>
                  </a:solidFill>
                  <a:latin typeface="华文细黑" panose="02010600040101010101" pitchFamily="2" charset="-122"/>
                  <a:ea typeface="华文细黑" panose="02010600040101010101" pitchFamily="2" charset="-122"/>
                  <a:cs typeface="Tahoma" panose="020B0604030504040204" pitchFamily="34" charset="0"/>
                </a:endParaRPr>
              </a:p>
            </p:txBody>
          </p:sp>
          <p:sp>
            <p:nvSpPr>
              <p:cNvPr id="41" name="文本框 40"/>
              <p:cNvSpPr txBox="1"/>
              <p:nvPr/>
            </p:nvSpPr>
            <p:spPr>
              <a:xfrm>
                <a:off x="3498561" y="5598257"/>
                <a:ext cx="1041598" cy="1044188"/>
              </a:xfrm>
              <a:prstGeom prst="rect">
                <a:avLst/>
              </a:prstGeom>
              <a:noFill/>
            </p:spPr>
            <p:txBody>
              <a:bodyPr wrap="non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Tahoma" panose="020B0604030504040204" pitchFamily="34" charset="0"/>
                  </a:rPr>
                  <a:t>05</a:t>
                </a:r>
              </a:p>
              <a:p>
                <a:pPr algn="ctr"/>
                <a:r>
                  <a:rPr lang="en-US" altLang="zh-CN" dirty="0">
                    <a:solidFill>
                      <a:schemeClr val="bg1"/>
                    </a:solidFill>
                    <a:latin typeface="华文细黑" panose="02010600040101010101" pitchFamily="2" charset="-122"/>
                    <a:ea typeface="华文细黑" panose="02010600040101010101" pitchFamily="2" charset="-122"/>
                    <a:cs typeface="Tahoma" panose="020B0604030504040204" pitchFamily="34" charset="0"/>
                  </a:rPr>
                  <a:t>TEXT</a:t>
                </a:r>
                <a:endParaRPr lang="zh-CN" altLang="en-US" dirty="0">
                  <a:solidFill>
                    <a:schemeClr val="bg1"/>
                  </a:solidFill>
                  <a:latin typeface="华文细黑" panose="02010600040101010101" pitchFamily="2" charset="-122"/>
                  <a:ea typeface="华文细黑" panose="02010600040101010101" pitchFamily="2" charset="-122"/>
                  <a:cs typeface="Tahoma" panose="020B0604030504040204" pitchFamily="34" charset="0"/>
                </a:endParaRPr>
              </a:p>
            </p:txBody>
          </p:sp>
          <p:sp>
            <p:nvSpPr>
              <p:cNvPr id="42" name="文本框 41"/>
              <p:cNvSpPr txBox="1"/>
              <p:nvPr/>
            </p:nvSpPr>
            <p:spPr>
              <a:xfrm>
                <a:off x="2704517" y="3373644"/>
                <a:ext cx="1041598" cy="1044188"/>
              </a:xfrm>
              <a:prstGeom prst="rect">
                <a:avLst/>
              </a:prstGeom>
              <a:noFill/>
            </p:spPr>
            <p:txBody>
              <a:bodyPr wrap="non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Tahoma" panose="020B0604030504040204" pitchFamily="34" charset="0"/>
                  </a:rPr>
                  <a:t>01</a:t>
                </a:r>
              </a:p>
              <a:p>
                <a:pPr algn="ctr"/>
                <a:r>
                  <a:rPr lang="en-US" altLang="zh-CN" dirty="0">
                    <a:solidFill>
                      <a:schemeClr val="bg1"/>
                    </a:solidFill>
                    <a:latin typeface="华文细黑" panose="02010600040101010101" pitchFamily="2" charset="-122"/>
                    <a:ea typeface="华文细黑" panose="02010600040101010101" pitchFamily="2" charset="-122"/>
                    <a:cs typeface="Tahoma" panose="020B0604030504040204" pitchFamily="34" charset="0"/>
                  </a:rPr>
                  <a:t>TEXT</a:t>
                </a:r>
                <a:endParaRPr lang="zh-CN" altLang="en-US" dirty="0">
                  <a:solidFill>
                    <a:schemeClr val="bg1"/>
                  </a:solidFill>
                  <a:latin typeface="华文细黑" panose="02010600040101010101" pitchFamily="2" charset="-122"/>
                  <a:ea typeface="华文细黑" panose="02010600040101010101" pitchFamily="2" charset="-122"/>
                  <a:cs typeface="Tahoma" panose="020B0604030504040204" pitchFamily="34" charset="0"/>
                </a:endParaRPr>
              </a:p>
            </p:txBody>
          </p:sp>
          <p:sp>
            <p:nvSpPr>
              <p:cNvPr id="43" name="文本框 42"/>
              <p:cNvSpPr txBox="1"/>
              <p:nvPr/>
            </p:nvSpPr>
            <p:spPr>
              <a:xfrm>
                <a:off x="4436774" y="4004775"/>
                <a:ext cx="1448510" cy="891391"/>
              </a:xfrm>
              <a:prstGeom prst="rect">
                <a:avLst/>
              </a:prstGeom>
              <a:noFill/>
            </p:spPr>
            <p:txBody>
              <a:bodyPr wrap="none" rtlCol="0">
                <a:spAutoFit/>
              </a:bodyPr>
              <a:lstStyle/>
              <a:p>
                <a:pPr algn="ctr"/>
                <a:r>
                  <a:rPr lang="en-US" altLang="zh-CN" dirty="0">
                    <a:solidFill>
                      <a:schemeClr val="accent1"/>
                    </a:solidFill>
                    <a:latin typeface="华文细黑" panose="02010600040101010101" pitchFamily="2" charset="-122"/>
                    <a:ea typeface="华文细黑" panose="02010600040101010101" pitchFamily="2" charset="-122"/>
                    <a:cs typeface="Tahoma" panose="020B0604030504040204" pitchFamily="34" charset="0"/>
                  </a:rPr>
                  <a:t>SAMPLE</a:t>
                </a:r>
              </a:p>
              <a:p>
                <a:pPr algn="ctr"/>
                <a:r>
                  <a:rPr lang="en-US" altLang="zh-CN" dirty="0">
                    <a:solidFill>
                      <a:schemeClr val="accent1"/>
                    </a:solidFill>
                    <a:latin typeface="华文细黑" panose="02010600040101010101" pitchFamily="2" charset="-122"/>
                    <a:ea typeface="华文细黑" panose="02010600040101010101" pitchFamily="2" charset="-122"/>
                    <a:cs typeface="Tahoma" panose="020B0604030504040204" pitchFamily="34" charset="0"/>
                  </a:rPr>
                  <a:t>TITLE</a:t>
                </a:r>
                <a:endParaRPr lang="zh-CN" altLang="en-US" dirty="0">
                  <a:solidFill>
                    <a:schemeClr val="accent1"/>
                  </a:solidFill>
                  <a:latin typeface="华文细黑" panose="02010600040101010101" pitchFamily="2" charset="-122"/>
                  <a:ea typeface="华文细黑" panose="02010600040101010101" pitchFamily="2" charset="-122"/>
                  <a:cs typeface="Tahoma" panose="020B0604030504040204" pitchFamily="34" charset="0"/>
                </a:endParaRPr>
              </a:p>
            </p:txBody>
          </p:sp>
        </p:grpSp>
      </p:grpSp>
      <p:sp>
        <p:nvSpPr>
          <p:cNvPr id="46" name="文本框 45"/>
          <p:cNvSpPr txBox="1"/>
          <p:nvPr/>
        </p:nvSpPr>
        <p:spPr>
          <a:xfrm>
            <a:off x="5037357" y="2516850"/>
            <a:ext cx="4649114" cy="3609065"/>
          </a:xfrm>
          <a:prstGeom prst="rect">
            <a:avLst/>
          </a:prstGeom>
          <a:noFill/>
        </p:spPr>
        <p:txBody>
          <a:bodyPr wrap="square" rtlCol="0">
            <a:spAutoFit/>
          </a:bodyPr>
          <a:lstStyle/>
          <a:p>
            <a:pPr algn="just">
              <a:lnSpc>
                <a:spcPct val="150000"/>
              </a:lnSpc>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SOSJ</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利用了内置的反应性编程构造，它支持通过信号对来自环境的事件做出反应的软件行为，而</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WS4D JMEDS</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有有限的支持反应性的特性。虽然</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WS4D JMEDS</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支持异步并发，但如果没有底层的正式</a:t>
            </a:r>
            <a:r>
              <a:rPr lang="en-US" altLang="zh-CN" sz="1400" dirty="0" err="1">
                <a:latin typeface="微软雅黑" panose="020B0503020204020204" pitchFamily="34" charset="-122"/>
                <a:ea typeface="微软雅黑" panose="020B0503020204020204" pitchFamily="34" charset="-122"/>
                <a:cs typeface="Arial" panose="020B0604020202020204" pitchFamily="34" charset="0"/>
              </a:rPr>
              <a:t>MoC</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，实现真正的同步并发实际上是不可能的。相比之下，基于</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GALS </a:t>
            </a:r>
            <a:r>
              <a:rPr lang="en-US" altLang="zh-CN" sz="1400" dirty="0" err="1">
                <a:latin typeface="微软雅黑" panose="020B0503020204020204" pitchFamily="34" charset="-122"/>
                <a:ea typeface="微软雅黑" panose="020B0503020204020204" pitchFamily="34" charset="-122"/>
                <a:cs typeface="Arial" panose="020B0604020202020204" pitchFamily="34" charset="0"/>
              </a:rPr>
              <a:t>MoC</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的</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SOSJ</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支持作为语言一部分的异步和同步并发。对于处理动态场景，</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SOSJ</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提供内置特性，可以处理更广泛的应用程序场景，如</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[21]</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中所示。关于服务调用，在</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WS4D JMEDS</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中，无论服务使用者和提供者的位置如何，它都通过网络进行。另外，通过使用通道，</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SOSJ</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保证了成功的调用。</a:t>
            </a:r>
          </a:p>
        </p:txBody>
      </p:sp>
      <p:sp>
        <p:nvSpPr>
          <p:cNvPr id="47" name="文本框 46"/>
          <p:cNvSpPr txBox="1"/>
          <p:nvPr/>
        </p:nvSpPr>
        <p:spPr>
          <a:xfrm>
            <a:off x="5774409" y="2009014"/>
            <a:ext cx="3706141" cy="369332"/>
          </a:xfrm>
          <a:prstGeom prst="rect">
            <a:avLst/>
          </a:prstGeom>
          <a:noFill/>
        </p:spPr>
        <p:txBody>
          <a:bodyPr wrap="square" rtlCol="0">
            <a:spAutoFit/>
          </a:bodyPr>
          <a:lstStyle/>
          <a:p>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定性比较</a:t>
            </a:r>
            <a:r>
              <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:SOSJ</a:t>
            </a:r>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和</a:t>
            </a:r>
            <a:r>
              <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WS4D JMEDS</a:t>
            </a:r>
          </a:p>
        </p:txBody>
      </p:sp>
      <p:cxnSp>
        <p:nvCxnSpPr>
          <p:cNvPr id="10" name="直接连接符 9"/>
          <p:cNvCxnSpPr/>
          <p:nvPr/>
        </p:nvCxnSpPr>
        <p:spPr>
          <a:xfrm>
            <a:off x="6555004" y="2378346"/>
            <a:ext cx="1613820" cy="0"/>
          </a:xfrm>
          <a:prstGeom prst="line">
            <a:avLst/>
          </a:prstGeom>
          <a:ln w="1270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5673560"/>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3" name="矩形 12"/>
          <p:cNvSpPr/>
          <p:nvPr/>
        </p:nvSpPr>
        <p:spPr>
          <a:xfrm>
            <a:off x="0" y="1997075"/>
            <a:ext cx="12192000" cy="26098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102759" y="2560638"/>
            <a:ext cx="3986483" cy="1482725"/>
            <a:chOff x="2682875" y="2071687"/>
            <a:chExt cx="3986483" cy="1482725"/>
          </a:xfrm>
        </p:grpSpPr>
        <p:sp>
          <p:nvSpPr>
            <p:cNvPr id="3" name="TextBox 1"/>
            <p:cNvSpPr txBox="1">
              <a:spLocks noChangeArrowheads="1"/>
            </p:cNvSpPr>
            <p:nvPr/>
          </p:nvSpPr>
          <p:spPr bwMode="auto">
            <a:xfrm>
              <a:off x="2682875" y="2311106"/>
              <a:ext cx="352532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6000" b="1" dirty="0">
                  <a:solidFill>
                    <a:schemeClr val="accent1"/>
                  </a:solidFill>
                  <a:latin typeface="微软雅黑" panose="020B0503020204020204" pitchFamily="34" charset="-122"/>
                  <a:ea typeface="微软雅黑" panose="020B0503020204020204" pitchFamily="34" charset="-122"/>
                </a:rPr>
                <a:t>THANKS</a:t>
              </a:r>
            </a:p>
          </p:txBody>
        </p:sp>
        <p:sp>
          <p:nvSpPr>
            <p:cNvPr id="4" name="空心弧 3"/>
            <p:cNvSpPr/>
            <p:nvPr/>
          </p:nvSpPr>
          <p:spPr bwMode="auto">
            <a:xfrm rot="7086271">
              <a:off x="5186633" y="2071687"/>
              <a:ext cx="1482725" cy="1482725"/>
            </a:xfrm>
            <a:prstGeom prst="blockArc">
              <a:avLst>
                <a:gd name="adj1" fmla="val 5502533"/>
                <a:gd name="adj2" fmla="val 1980318"/>
                <a:gd name="adj3" fmla="val 1053"/>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134952" y="1232694"/>
            <a:ext cx="2232837" cy="752473"/>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文本框 3"/>
          <p:cNvSpPr txBox="1"/>
          <p:nvPr/>
        </p:nvSpPr>
        <p:spPr>
          <a:xfrm>
            <a:off x="7134952" y="1476549"/>
            <a:ext cx="2232836" cy="523220"/>
          </a:xfrm>
          <a:prstGeom prst="rect">
            <a:avLst/>
          </a:prstGeom>
          <a:noFill/>
        </p:spPr>
        <p:txBody>
          <a:bodyPr wrap="square" rtlCol="0">
            <a:spAutoFit/>
          </a:bodyPr>
          <a:lstStyle/>
          <a:p>
            <a:pPr algn="ctr"/>
            <a:r>
              <a:rPr lang="en-US" altLang="zh-CN" sz="28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CONTENTS</a:t>
            </a:r>
            <a:endParaRPr lang="zh-CN" altLang="en-US" sz="28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7" name="矩形 6"/>
          <p:cNvSpPr/>
          <p:nvPr/>
        </p:nvSpPr>
        <p:spPr>
          <a:xfrm>
            <a:off x="7868216" y="1181111"/>
            <a:ext cx="766308" cy="203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Freeform 5"/>
          <p:cNvSpPr>
            <a:spLocks noEditPoints="1"/>
          </p:cNvSpPr>
          <p:nvPr/>
        </p:nvSpPr>
        <p:spPr bwMode="auto">
          <a:xfrm>
            <a:off x="7868216" y="853175"/>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2" name="矩形 31"/>
          <p:cNvSpPr/>
          <p:nvPr/>
        </p:nvSpPr>
        <p:spPr>
          <a:xfrm>
            <a:off x="0" y="0"/>
            <a:ext cx="4191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5400000" flipH="1">
            <a:off x="4101353" y="1469709"/>
            <a:ext cx="295275" cy="1371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5" name="文本框 34"/>
          <p:cNvSpPr txBox="1"/>
          <p:nvPr/>
        </p:nvSpPr>
        <p:spPr>
          <a:xfrm>
            <a:off x="6121400" y="2999729"/>
            <a:ext cx="1491748" cy="461665"/>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rPr>
              <a:t>研究概述</a:t>
            </a:r>
          </a:p>
        </p:txBody>
      </p:sp>
      <p:sp>
        <p:nvSpPr>
          <p:cNvPr id="22" name="文本框 21"/>
          <p:cNvSpPr txBox="1"/>
          <p:nvPr/>
        </p:nvSpPr>
        <p:spPr>
          <a:xfrm>
            <a:off x="9448800" y="2999729"/>
            <a:ext cx="1491748" cy="461665"/>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rPr>
              <a:t>研究成果</a:t>
            </a:r>
          </a:p>
        </p:txBody>
      </p:sp>
      <p:sp>
        <p:nvSpPr>
          <p:cNvPr id="27" name="文本框 26"/>
          <p:cNvSpPr txBox="1"/>
          <p:nvPr/>
        </p:nvSpPr>
        <p:spPr>
          <a:xfrm>
            <a:off x="6121400" y="3806179"/>
            <a:ext cx="1491748" cy="461665"/>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rPr>
              <a:t>研究方法</a:t>
            </a:r>
          </a:p>
        </p:txBody>
      </p:sp>
      <p:sp>
        <p:nvSpPr>
          <p:cNvPr id="36" name="文本框 35"/>
          <p:cNvSpPr txBox="1"/>
          <p:nvPr/>
        </p:nvSpPr>
        <p:spPr>
          <a:xfrm>
            <a:off x="9448800" y="3806179"/>
            <a:ext cx="1491748" cy="461665"/>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rPr>
              <a:t>结论建议</a:t>
            </a:r>
          </a:p>
        </p:txBody>
      </p:sp>
      <p:sp>
        <p:nvSpPr>
          <p:cNvPr id="41" name="文本框 40"/>
          <p:cNvSpPr txBox="1"/>
          <p:nvPr/>
        </p:nvSpPr>
        <p:spPr>
          <a:xfrm>
            <a:off x="6121400" y="4612629"/>
            <a:ext cx="1491748" cy="461665"/>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rPr>
              <a:t>研究过程</a:t>
            </a:r>
          </a:p>
        </p:txBody>
      </p:sp>
      <p:sp>
        <p:nvSpPr>
          <p:cNvPr id="152" name="Freeform 9"/>
          <p:cNvSpPr/>
          <p:nvPr/>
        </p:nvSpPr>
        <p:spPr bwMode="auto">
          <a:xfrm>
            <a:off x="5831414" y="3081949"/>
            <a:ext cx="270832"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53" name="Freeform 9"/>
          <p:cNvSpPr/>
          <p:nvPr/>
        </p:nvSpPr>
        <p:spPr bwMode="auto">
          <a:xfrm>
            <a:off x="5831414" y="3889527"/>
            <a:ext cx="270832"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54" name="Freeform 9"/>
          <p:cNvSpPr/>
          <p:nvPr/>
        </p:nvSpPr>
        <p:spPr bwMode="auto">
          <a:xfrm>
            <a:off x="5831414" y="4690688"/>
            <a:ext cx="270832"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55" name="Freeform 9"/>
          <p:cNvSpPr/>
          <p:nvPr/>
        </p:nvSpPr>
        <p:spPr bwMode="auto">
          <a:xfrm>
            <a:off x="9182200" y="3081949"/>
            <a:ext cx="270832"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56" name="Freeform 9"/>
          <p:cNvSpPr/>
          <p:nvPr/>
        </p:nvSpPr>
        <p:spPr bwMode="auto">
          <a:xfrm>
            <a:off x="9182200" y="3889527"/>
            <a:ext cx="270832"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3" name="文本框 42"/>
          <p:cNvSpPr txBox="1"/>
          <p:nvPr/>
        </p:nvSpPr>
        <p:spPr>
          <a:xfrm>
            <a:off x="1828800" y="3987433"/>
            <a:ext cx="8534400" cy="1705403"/>
          </a:xfrm>
          <a:prstGeom prst="rect">
            <a:avLst/>
          </a:prstGeom>
          <a:noFill/>
        </p:spPr>
        <p:txBody>
          <a:bodyPr wrap="square" rtlCol="0">
            <a:spAutoFit/>
          </a:bodyPr>
          <a:lstStyle/>
          <a:p>
            <a:pPr algn="just">
              <a:lnSpc>
                <a:spcPct val="150000"/>
              </a:lnSpc>
            </a:pPr>
            <a:r>
              <a:rPr lang="zh-CN" altLang="en-US" dirty="0">
                <a:solidFill>
                  <a:schemeClr val="bg1"/>
                </a:solidFill>
                <a:latin typeface="微软雅黑" panose="020B0503020204020204" pitchFamily="34" charset="-122"/>
                <a:ea typeface="微软雅黑" panose="020B0503020204020204" pitchFamily="34" charset="-122"/>
              </a:rPr>
              <a:t>动态可重构性和适应性是未来制造系统的重要特征，必须有足够的软件技术支持。目前，它们通常是作为现有软件工具和运行时系统的附加组件来实现的，并不基于任何形式的基础，如计算的形式模型。这篇论文介绍了面向服务的系统工程</a:t>
            </a:r>
            <a:r>
              <a:rPr lang="en-US" altLang="zh-CN" dirty="0">
                <a:solidFill>
                  <a:schemeClr val="bg1"/>
                </a:solidFill>
                <a:latin typeface="微软雅黑" panose="020B0503020204020204" pitchFamily="34" charset="-122"/>
                <a:ea typeface="微软雅黑" panose="020B0503020204020204" pitchFamily="34" charset="-122"/>
              </a:rPr>
              <a:t>(SOSJ)</a:t>
            </a:r>
            <a:r>
              <a:rPr lang="zh-CN" altLang="en-US" dirty="0">
                <a:solidFill>
                  <a:schemeClr val="bg1"/>
                </a:solidFill>
                <a:latin typeface="微软雅黑" panose="020B0503020204020204" pitchFamily="34" charset="-122"/>
                <a:ea typeface="微软雅黑" panose="020B0503020204020204" pitchFamily="34" charset="-122"/>
              </a:rPr>
              <a:t>的新的编程案例，目的是适合未来制造应用的动态分布式软件系统。</a:t>
            </a:r>
            <a:endParaRPr lang="zh-CN" altLang="en-US" sz="14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标题 1"/>
          <p:cNvSpPr>
            <a:spLocks noGrp="1"/>
          </p:cNvSpPr>
          <p:nvPr>
            <p:ph type="ctrTitle"/>
          </p:nvPr>
        </p:nvSpPr>
        <p:spPr/>
        <p:txBody>
          <a:bodyPr/>
          <a:lstStyle/>
          <a:p>
            <a:r>
              <a:rPr lang="zh-CN" altLang="en-US" dirty="0"/>
              <a:t>研究概述</a:t>
            </a: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20647" y="3551933"/>
            <a:ext cx="3377416" cy="2217041"/>
          </a:xfrm>
          <a:prstGeom prst="rect">
            <a:avLst/>
          </a:prstGeom>
        </p:spPr>
      </p:pic>
      <p:sp>
        <p:nvSpPr>
          <p:cNvPr id="2" name="标题 1"/>
          <p:cNvSpPr>
            <a:spLocks noGrp="1"/>
          </p:cNvSpPr>
          <p:nvPr>
            <p:ph type="title"/>
          </p:nvPr>
        </p:nvSpPr>
        <p:spPr/>
        <p:txBody>
          <a:bodyPr/>
          <a:lstStyle/>
          <a:p>
            <a:r>
              <a:rPr lang="zh-CN" altLang="en-US" dirty="0"/>
              <a:t>选题背景</a:t>
            </a:r>
          </a:p>
        </p:txBody>
      </p:sp>
      <p:sp>
        <p:nvSpPr>
          <p:cNvPr id="15" name="文本框 14"/>
          <p:cNvSpPr txBox="1"/>
          <p:nvPr/>
        </p:nvSpPr>
        <p:spPr>
          <a:xfrm>
            <a:off x="1302656" y="2105184"/>
            <a:ext cx="8730343" cy="311560"/>
          </a:xfrm>
          <a:prstGeom prst="rect">
            <a:avLst/>
          </a:prstGeom>
          <a:noFill/>
        </p:spPr>
        <p:txBody>
          <a:bodyPr wrap="square" rtlCol="0">
            <a:spAutoFit/>
          </a:bodyPr>
          <a:lstStyle/>
          <a:p>
            <a:pPr algn="just">
              <a:lnSpc>
                <a:spcPct val="110000"/>
              </a:lnSpc>
            </a:pPr>
            <a:r>
              <a:rPr lang="zh-CN" altLang="en-US" sz="1400" dirty="0">
                <a:latin typeface="微软雅黑" panose="020B0503020204020204" pitchFamily="34" charset="-122"/>
                <a:ea typeface="微软雅黑" panose="020B0503020204020204" pitchFamily="34" charset="-122"/>
                <a:cs typeface="Arial" panose="020B0604020202020204" pitchFamily="34" charset="0"/>
              </a:rPr>
              <a:t>动态可重构性和适应性是未来制造系统的关键特性，必须有足够的软件技术支持</a:t>
            </a:r>
          </a:p>
        </p:txBody>
      </p:sp>
      <p:sp>
        <p:nvSpPr>
          <p:cNvPr id="16" name="文本框 15"/>
          <p:cNvSpPr txBox="1"/>
          <p:nvPr/>
        </p:nvSpPr>
        <p:spPr>
          <a:xfrm>
            <a:off x="1520938" y="2472529"/>
            <a:ext cx="4669518" cy="700576"/>
          </a:xfrm>
          <a:prstGeom prst="rect">
            <a:avLst/>
          </a:prstGeom>
          <a:noFill/>
        </p:spPr>
        <p:txBody>
          <a:bodyPr wrap="square" rtlCol="0">
            <a:spAutoFit/>
          </a:bodyPr>
          <a:lstStyle/>
          <a:p>
            <a:pPr algn="just">
              <a:lnSpc>
                <a:spcPct val="150000"/>
              </a:lnSpc>
            </a:pPr>
            <a:r>
              <a:rPr lang="zh-CN" altLang="en-US" sz="1400" dirty="0">
                <a:latin typeface="微软雅黑" panose="020B0503020204020204" pitchFamily="34" charset="-122"/>
                <a:ea typeface="微软雅黑" panose="020B0503020204020204" pitchFamily="34" charset="-122"/>
                <a:cs typeface="Arial" panose="020B0604020202020204" pitchFamily="34" charset="0"/>
              </a:rPr>
              <a:t>工业机器和存储区域网络由嵌入式计算机上执行的软件行为控制，通过工业网络或高级专用协议相互连接</a:t>
            </a:r>
          </a:p>
        </p:txBody>
      </p:sp>
      <p:sp>
        <p:nvSpPr>
          <p:cNvPr id="21" name="Freeform 9"/>
          <p:cNvSpPr/>
          <p:nvPr/>
        </p:nvSpPr>
        <p:spPr bwMode="auto">
          <a:xfrm>
            <a:off x="1387329" y="2571357"/>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tx1">
              <a:lumMod val="60000"/>
              <a:lumOff val="40000"/>
            </a:schemeClr>
          </a:solidFill>
          <a:ln>
            <a:noFill/>
          </a:ln>
        </p:spPr>
        <p:txBody>
          <a:bodyPr vert="horz" wrap="square" lIns="91440" tIns="45720" rIns="91440" bIns="45720" numCol="1" anchor="t" anchorCtr="0" compatLnSpc="1"/>
          <a:lstStyle/>
          <a:p>
            <a:endParaRPr lang="zh-CN" altLang="en-US"/>
          </a:p>
        </p:txBody>
      </p:sp>
      <p:sp>
        <p:nvSpPr>
          <p:cNvPr id="22" name="文本框 21"/>
          <p:cNvSpPr txBox="1"/>
          <p:nvPr/>
        </p:nvSpPr>
        <p:spPr>
          <a:xfrm>
            <a:off x="1520938" y="3356012"/>
            <a:ext cx="4669518" cy="1346907"/>
          </a:xfrm>
          <a:prstGeom prst="rect">
            <a:avLst/>
          </a:prstGeom>
          <a:noFill/>
        </p:spPr>
        <p:txBody>
          <a:bodyPr wrap="square" rtlCol="0">
            <a:spAutoFit/>
          </a:bodyPr>
          <a:lstStyle/>
          <a:p>
            <a:pPr algn="just">
              <a:lnSpc>
                <a:spcPct val="150000"/>
              </a:lnSpc>
            </a:pPr>
            <a:r>
              <a:rPr lang="zh-CN" altLang="en-US" sz="1400" dirty="0">
                <a:latin typeface="微软雅黑" panose="020B0503020204020204" pitchFamily="34" charset="-122"/>
                <a:ea typeface="微软雅黑" panose="020B0503020204020204" pitchFamily="34" charset="-122"/>
                <a:cs typeface="Arial" panose="020B0604020202020204" pitchFamily="34" charset="0"/>
              </a:rPr>
              <a:t>这些制造系统可能需要在生产期间进行动态调整和重新配置</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例如，添加或移除机器</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存储区域网络，重新配置现有的机器</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存储区域网络</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，以适应生产中或由于故障而不断变化的需求。</a:t>
            </a:r>
          </a:p>
        </p:txBody>
      </p:sp>
      <p:sp>
        <p:nvSpPr>
          <p:cNvPr id="23" name="Freeform 9"/>
          <p:cNvSpPr/>
          <p:nvPr/>
        </p:nvSpPr>
        <p:spPr bwMode="auto">
          <a:xfrm>
            <a:off x="1387329" y="3442140"/>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tx1">
              <a:lumMod val="60000"/>
              <a:lumOff val="40000"/>
            </a:schemeClr>
          </a:solidFill>
          <a:ln>
            <a:noFill/>
          </a:ln>
        </p:spPr>
        <p:txBody>
          <a:bodyPr vert="horz" wrap="square" lIns="91440" tIns="45720" rIns="91440" bIns="45720" numCol="1" anchor="t" anchorCtr="0" compatLnSpc="1"/>
          <a:lstStyle/>
          <a:p>
            <a:endParaRPr lang="zh-CN" altLang="en-US"/>
          </a:p>
        </p:txBody>
      </p:sp>
      <p:sp>
        <p:nvSpPr>
          <p:cNvPr id="24" name="文本框 23"/>
          <p:cNvSpPr txBox="1"/>
          <p:nvPr/>
        </p:nvSpPr>
        <p:spPr>
          <a:xfrm>
            <a:off x="1520938" y="4876499"/>
            <a:ext cx="4669518" cy="1281056"/>
          </a:xfrm>
          <a:prstGeom prst="rect">
            <a:avLst/>
          </a:prstGeom>
          <a:noFill/>
        </p:spPr>
        <p:txBody>
          <a:bodyPr wrap="square" rtlCol="0">
            <a:spAutoFit/>
          </a:bodyPr>
          <a:lstStyle/>
          <a:p>
            <a:pPr algn="just">
              <a:lnSpc>
                <a:spcPct val="150000"/>
              </a:lnSpc>
            </a:pPr>
            <a:r>
              <a:rPr lang="zh-CN" altLang="en-US" sz="1400" dirty="0">
                <a:latin typeface="微软雅黑" panose="020B0503020204020204" pitchFamily="34" charset="-122"/>
                <a:ea typeface="微软雅黑" panose="020B0503020204020204" pitchFamily="34" charset="-122"/>
                <a:cs typeface="Arial" panose="020B0604020202020204" pitchFamily="34" charset="0"/>
              </a:rPr>
              <a:t>同样重要的是所有单个软件行为的安全和正确操作，以及它们支持复杂生产过程的组成。理解的正确性和可验证性的软件设计是最重要的，也是制造系统的关键挑战之一。</a:t>
            </a:r>
          </a:p>
          <a:p>
            <a:pPr algn="just">
              <a:lnSpc>
                <a:spcPct val="110000"/>
              </a:lnSpc>
            </a:pP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5" name="Freeform 9"/>
          <p:cNvSpPr/>
          <p:nvPr/>
        </p:nvSpPr>
        <p:spPr bwMode="auto">
          <a:xfrm>
            <a:off x="1387329" y="4962627"/>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tx1">
              <a:lumMod val="60000"/>
              <a:lumOff val="40000"/>
            </a:schemeClr>
          </a:solidFill>
          <a:ln>
            <a:noFill/>
          </a:ln>
        </p:spPr>
        <p:txBody>
          <a:bodyPr vert="horz" wrap="square" lIns="91440" tIns="45720" rIns="91440" bIns="45720" numCol="1" anchor="t" anchorCtr="0" compatLnSpc="1"/>
          <a:lstStyle/>
          <a:p>
            <a:endParaRPr lang="zh-CN" altLang="en-US"/>
          </a:p>
        </p:txBody>
      </p:sp>
      <p:sp>
        <p:nvSpPr>
          <p:cNvPr id="8" name="等腰三角形 7"/>
          <p:cNvSpPr/>
          <p:nvPr/>
        </p:nvSpPr>
        <p:spPr>
          <a:xfrm>
            <a:off x="9541042" y="5461197"/>
            <a:ext cx="357021" cy="307777"/>
          </a:xfrm>
          <a:prstGeom prst="triangle">
            <a:avLst>
              <a:gd name="adj" fmla="val 100000"/>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D5B9A32B-B0AE-4512-8F68-83122AA1C731}"/>
              </a:ext>
            </a:extLst>
          </p:cNvPr>
          <p:cNvSpPr txBox="1"/>
          <p:nvPr/>
        </p:nvSpPr>
        <p:spPr>
          <a:xfrm>
            <a:off x="1302656" y="1659688"/>
            <a:ext cx="4348844" cy="36933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a:solidFill>
                  <a:schemeClr val="bg1"/>
                </a:solidFill>
                <a:latin typeface="华文细黑" panose="02010600040101010101" pitchFamily="2" charset="-122"/>
                <a:ea typeface="华文细黑" panose="02010600040101010101" pitchFamily="2" charset="-122"/>
                <a:cs typeface="Arial" panose="020B0604020202020204" pitchFamily="34" charset="0"/>
              </a:rPr>
              <a:t>为什么要研究一套独立的服务分发系统？</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2657" y="312248"/>
            <a:ext cx="5258480" cy="682623"/>
          </a:xfrm>
        </p:spPr>
        <p:txBody>
          <a:bodyPr/>
          <a:lstStyle/>
          <a:p>
            <a:r>
              <a:rPr lang="zh-CN" altLang="en-US" dirty="0"/>
              <a:t>名词解释</a:t>
            </a:r>
          </a:p>
        </p:txBody>
      </p:sp>
      <p:sp>
        <p:nvSpPr>
          <p:cNvPr id="3" name="文本框 2">
            <a:extLst>
              <a:ext uri="{FF2B5EF4-FFF2-40B4-BE49-F238E27FC236}">
                <a16:creationId xmlns:a16="http://schemas.microsoft.com/office/drawing/2014/main" id="{FCF71AFB-76B5-4505-B0DF-9017F35FB2DA}"/>
              </a:ext>
            </a:extLst>
          </p:cNvPr>
          <p:cNvSpPr txBox="1"/>
          <p:nvPr/>
        </p:nvSpPr>
        <p:spPr>
          <a:xfrm>
            <a:off x="1466850" y="1511300"/>
            <a:ext cx="4127500" cy="5016758"/>
          </a:xfrm>
          <a:prstGeom prst="rect">
            <a:avLst/>
          </a:prstGeom>
          <a:noFill/>
        </p:spPr>
        <p:txBody>
          <a:bodyPr wrap="square" rtlCol="0">
            <a:spAutoFit/>
          </a:bodyPr>
          <a:lstStyle/>
          <a:p>
            <a:r>
              <a:rPr lang="en-US" altLang="zh-CN" sz="1600" dirty="0" err="1">
                <a:solidFill>
                  <a:srgbClr val="FF0000"/>
                </a:solidFill>
              </a:rPr>
              <a:t>systemJ</a:t>
            </a:r>
            <a:r>
              <a:rPr lang="en-US" altLang="zh-CN" sz="1600" dirty="0">
                <a:solidFill>
                  <a:srgbClr val="FF0000"/>
                </a:solidFill>
              </a:rPr>
              <a:t>:</a:t>
            </a:r>
            <a:r>
              <a:rPr lang="zh-CN" altLang="en-US" sz="1600" dirty="0">
                <a:solidFill>
                  <a:srgbClr val="FF0000"/>
                </a:solidFill>
                <a:latin typeface="微软雅黑" panose="020B0503020204020204" pitchFamily="34" charset="-122"/>
                <a:ea typeface="微软雅黑" panose="020B0503020204020204" pitchFamily="34" charset="-122"/>
              </a:rPr>
              <a:t>是一种系统级编程语言，适用于设计并发和分布式系统</a:t>
            </a:r>
            <a:endParaRPr lang="en-US" altLang="zh-CN" sz="1600" dirty="0">
              <a:solidFill>
                <a:srgbClr val="FF0000"/>
              </a:solidFill>
              <a:latin typeface="微软雅黑" panose="020B0503020204020204" pitchFamily="34" charset="-122"/>
              <a:ea typeface="微软雅黑" panose="020B0503020204020204" pitchFamily="34" charset="-122"/>
            </a:endParaRPr>
          </a:p>
          <a:p>
            <a:endParaRPr lang="en-US" altLang="zh-CN" sz="1600" dirty="0"/>
          </a:p>
          <a:p>
            <a:r>
              <a:rPr lang="en-US" altLang="zh-CN" sz="1600" dirty="0">
                <a:solidFill>
                  <a:srgbClr val="FF0000"/>
                </a:solidFill>
              </a:rPr>
              <a:t>SOSJ:SOA + SYSTEMJ = SOSJ</a:t>
            </a:r>
          </a:p>
          <a:p>
            <a:endParaRPr lang="en-US" altLang="zh-CN" sz="1600" dirty="0"/>
          </a:p>
          <a:p>
            <a:r>
              <a:rPr lang="en-US" altLang="zh-CN" sz="1600" dirty="0" err="1"/>
              <a:t>DPWS:</a:t>
            </a:r>
            <a:r>
              <a:rPr lang="en-US" altLang="zh-CN" sz="1600" dirty="0" err="1">
                <a:latin typeface="微软雅黑" panose="020B0503020204020204" pitchFamily="34" charset="-122"/>
                <a:ea typeface="微软雅黑" panose="020B0503020204020204" pitchFamily="34" charset="-122"/>
              </a:rPr>
              <a:t>web</a:t>
            </a:r>
            <a:r>
              <a:rPr lang="zh-CN" altLang="en-US" sz="1600" dirty="0">
                <a:latin typeface="微软雅黑" panose="020B0503020204020204" pitchFamily="34" charset="-122"/>
                <a:ea typeface="微软雅黑" panose="020B0503020204020204" pitchFamily="34" charset="-122"/>
              </a:rPr>
              <a:t>服务的设备配置文件</a:t>
            </a:r>
            <a:endParaRPr lang="en-US" altLang="zh-CN" sz="1600" dirty="0">
              <a:latin typeface="微软雅黑" panose="020B0503020204020204" pitchFamily="34" charset="-122"/>
              <a:ea typeface="微软雅黑" panose="020B0503020204020204" pitchFamily="34" charset="-122"/>
            </a:endParaRPr>
          </a:p>
          <a:p>
            <a:endParaRPr lang="en-US" altLang="zh-CN" sz="1600" dirty="0"/>
          </a:p>
          <a:p>
            <a:pPr algn="l"/>
            <a:r>
              <a:rPr lang="en-US" altLang="zh-CN" sz="1600" dirty="0"/>
              <a:t>OPC-</a:t>
            </a:r>
            <a:r>
              <a:rPr lang="en-US" altLang="zh-CN" sz="1600" dirty="0" err="1"/>
              <a:t>ua</a:t>
            </a:r>
            <a:r>
              <a:rPr lang="en-US" altLang="zh-CN" sz="1600" dirty="0"/>
              <a:t>:</a:t>
            </a:r>
            <a:r>
              <a:rPr lang="zh-CN" altLang="en-US" sz="1600" dirty="0">
                <a:latin typeface="微软雅黑" panose="020B0503020204020204" pitchFamily="34" charset="-122"/>
                <a:ea typeface="微软雅黑" panose="020B0503020204020204" pitchFamily="34" charset="-122"/>
              </a:rPr>
              <a:t>传统</a:t>
            </a:r>
            <a:r>
              <a:rPr lang="en-US" altLang="zh-CN" sz="1600" dirty="0">
                <a:latin typeface="微软雅黑" panose="020B0503020204020204" pitchFamily="34" charset="-122"/>
                <a:ea typeface="微软雅黑" panose="020B0503020204020204" pitchFamily="34" charset="-122"/>
              </a:rPr>
              <a:t>OPC </a:t>
            </a:r>
            <a:r>
              <a:rPr lang="zh-CN" altLang="en-US" sz="1600" dirty="0">
                <a:latin typeface="微软雅黑" panose="020B0503020204020204" pitchFamily="34" charset="-122"/>
                <a:ea typeface="微软雅黑" panose="020B0503020204020204" pitchFamily="34" charset="-122"/>
              </a:rPr>
              <a:t>是在微软</a:t>
            </a:r>
            <a:r>
              <a:rPr lang="en-US" altLang="zh-CN" sz="1600" dirty="0">
                <a:latin typeface="微软雅黑" panose="020B0503020204020204" pitchFamily="34" charset="-122"/>
                <a:ea typeface="微软雅黑" panose="020B0503020204020204" pitchFamily="34" charset="-122"/>
              </a:rPr>
              <a:t>Windows </a:t>
            </a:r>
            <a:r>
              <a:rPr lang="zh-CN" altLang="en-US" sz="1600" dirty="0">
                <a:latin typeface="微软雅黑" panose="020B0503020204020204" pitchFamily="34" charset="-122"/>
                <a:ea typeface="微软雅黑" panose="020B0503020204020204" pitchFamily="34" charset="-122"/>
              </a:rPr>
              <a:t>的</a:t>
            </a:r>
            <a:r>
              <a:rPr lang="en-US" altLang="zh-CN" sz="1600" dirty="0">
                <a:latin typeface="微软雅黑" panose="020B0503020204020204" pitchFamily="34" charset="-122"/>
                <a:ea typeface="微软雅黑" panose="020B0503020204020204" pitchFamily="34" charset="-122"/>
              </a:rPr>
              <a:t>OLE </a:t>
            </a:r>
            <a:r>
              <a:rPr lang="zh-CN" altLang="en-US" sz="1600" dirty="0">
                <a:latin typeface="微软雅黑" panose="020B0503020204020204" pitchFamily="34" charset="-122"/>
                <a:ea typeface="微软雅黑" panose="020B0503020204020204" pitchFamily="34" charset="-122"/>
              </a:rPr>
              <a:t>技术基础上发展起来的一种数据交换方法</a:t>
            </a:r>
            <a:endParaRPr lang="en-US" altLang="zh-CN" sz="1600" dirty="0">
              <a:latin typeface="微软雅黑" panose="020B0503020204020204" pitchFamily="34" charset="-122"/>
              <a:ea typeface="微软雅黑" panose="020B0503020204020204" pitchFamily="34" charset="-122"/>
            </a:endParaRPr>
          </a:p>
          <a:p>
            <a:endParaRPr lang="en-US" altLang="zh-CN" sz="1600" dirty="0"/>
          </a:p>
          <a:p>
            <a:r>
              <a:rPr lang="en-US" altLang="zh-CN" sz="1600" dirty="0">
                <a:solidFill>
                  <a:srgbClr val="FF0000"/>
                </a:solidFill>
              </a:rPr>
              <a:t>WS4D JMEDS:</a:t>
            </a:r>
            <a:r>
              <a:rPr lang="zh-CN" altLang="en-US" sz="1600" dirty="0">
                <a:solidFill>
                  <a:srgbClr val="FF0000"/>
                </a:solidFill>
                <a:latin typeface="微软雅黑" panose="020B0503020204020204" pitchFamily="34" charset="-122"/>
                <a:ea typeface="微软雅黑" panose="020B0503020204020204" pitchFamily="34" charset="-122"/>
              </a:rPr>
              <a:t>设备</a:t>
            </a:r>
            <a:r>
              <a:rPr lang="en-US" altLang="zh-CN" sz="1600" dirty="0">
                <a:solidFill>
                  <a:srgbClr val="FF0000"/>
                </a:solidFill>
                <a:latin typeface="微软雅黑" panose="020B0503020204020204" pitchFamily="34" charset="-122"/>
                <a:ea typeface="微软雅黑" panose="020B0503020204020204" pitchFamily="34" charset="-122"/>
              </a:rPr>
              <a:t>web</a:t>
            </a:r>
            <a:r>
              <a:rPr lang="zh-CN" altLang="en-US" sz="1600" dirty="0">
                <a:solidFill>
                  <a:srgbClr val="FF0000"/>
                </a:solidFill>
                <a:latin typeface="微软雅黑" panose="020B0503020204020204" pitchFamily="34" charset="-122"/>
                <a:ea typeface="微软雅黑" panose="020B0503020204020204" pitchFamily="34" charset="-122"/>
              </a:rPr>
              <a:t>服务，</a:t>
            </a:r>
            <a:r>
              <a:rPr lang="en-US" altLang="zh-CN" sz="1600" dirty="0">
                <a:solidFill>
                  <a:srgbClr val="FF0000"/>
                </a:solidFill>
                <a:latin typeface="微软雅黑" panose="020B0503020204020204" pitchFamily="34" charset="-122"/>
                <a:ea typeface="微软雅黑" panose="020B0503020204020204" pitchFamily="34" charset="-122"/>
              </a:rPr>
              <a:t>Java</a:t>
            </a:r>
            <a:r>
              <a:rPr lang="zh-CN" altLang="en-US" sz="1600" dirty="0">
                <a:solidFill>
                  <a:srgbClr val="FF0000"/>
                </a:solidFill>
                <a:latin typeface="微软雅黑" panose="020B0503020204020204" pitchFamily="34" charset="-122"/>
                <a:ea typeface="微软雅黑" panose="020B0503020204020204" pitchFamily="34" charset="-122"/>
              </a:rPr>
              <a:t>多版本</a:t>
            </a:r>
            <a:r>
              <a:rPr lang="en-US" altLang="zh-CN" sz="1600" dirty="0">
                <a:solidFill>
                  <a:srgbClr val="FF0000"/>
                </a:solidFill>
                <a:latin typeface="微软雅黑" panose="020B0503020204020204" pitchFamily="34" charset="-122"/>
                <a:ea typeface="微软雅黑" panose="020B0503020204020204" pitchFamily="34" charset="-122"/>
              </a:rPr>
              <a:t>DPWS</a:t>
            </a:r>
            <a:r>
              <a:rPr lang="zh-CN" altLang="en-US" sz="1600" dirty="0">
                <a:solidFill>
                  <a:srgbClr val="FF0000"/>
                </a:solidFill>
                <a:latin typeface="微软雅黑" panose="020B0503020204020204" pitchFamily="34" charset="-122"/>
                <a:ea typeface="微软雅黑" panose="020B0503020204020204" pitchFamily="34" charset="-122"/>
              </a:rPr>
              <a:t>集</a:t>
            </a:r>
            <a:endParaRPr lang="en-US" altLang="zh-CN" sz="1600" dirty="0">
              <a:solidFill>
                <a:srgbClr val="FF0000"/>
              </a:solidFill>
              <a:latin typeface="微软雅黑" panose="020B0503020204020204" pitchFamily="34" charset="-122"/>
              <a:ea typeface="微软雅黑" panose="020B0503020204020204" pitchFamily="34" charset="-122"/>
            </a:endParaRPr>
          </a:p>
          <a:p>
            <a:endParaRPr lang="en-US" altLang="zh-CN" sz="1600" dirty="0"/>
          </a:p>
          <a:p>
            <a:r>
              <a:rPr lang="en-US" altLang="zh-CN" sz="1600" dirty="0"/>
              <a:t>GALS:</a:t>
            </a:r>
            <a:r>
              <a:rPr lang="zh-CN" altLang="en-US" sz="1600" dirty="0">
                <a:latin typeface="微软雅黑" panose="020B0503020204020204" pitchFamily="34" charset="-122"/>
                <a:ea typeface="微软雅黑" panose="020B0503020204020204" pitchFamily="34" charset="-122"/>
              </a:rPr>
              <a:t>全局异步本地同步</a:t>
            </a:r>
            <a:endParaRPr lang="en-US" altLang="zh-CN" sz="1600" dirty="0">
              <a:latin typeface="微软雅黑" panose="020B0503020204020204" pitchFamily="34" charset="-122"/>
              <a:ea typeface="微软雅黑" panose="020B0503020204020204" pitchFamily="34" charset="-122"/>
            </a:endParaRPr>
          </a:p>
          <a:p>
            <a:endParaRPr lang="en-US" altLang="zh-CN" sz="1600" dirty="0"/>
          </a:p>
          <a:p>
            <a:r>
              <a:rPr lang="en-US" altLang="zh-CN" sz="1600" dirty="0"/>
              <a:t>CD:</a:t>
            </a:r>
            <a:r>
              <a:rPr lang="zh-CN" altLang="en-US" sz="1600" dirty="0">
                <a:latin typeface="微软雅黑" panose="020B0503020204020204" pitchFamily="34" charset="-122"/>
                <a:ea typeface="微软雅黑" panose="020B0503020204020204" pitchFamily="34" charset="-122"/>
              </a:rPr>
              <a:t>时钟域（触发信号）</a:t>
            </a:r>
            <a:endParaRPr lang="en-US" altLang="zh-CN" sz="1600" dirty="0">
              <a:latin typeface="微软雅黑" panose="020B0503020204020204" pitchFamily="34" charset="-122"/>
              <a:ea typeface="微软雅黑" panose="020B0503020204020204" pitchFamily="34" charset="-122"/>
            </a:endParaRPr>
          </a:p>
          <a:p>
            <a:endParaRPr lang="en-US" altLang="zh-CN" sz="1600" dirty="0"/>
          </a:p>
          <a:p>
            <a:r>
              <a:rPr lang="en-US" altLang="zh-CN" sz="1600" dirty="0"/>
              <a:t>RTS:</a:t>
            </a:r>
            <a:r>
              <a:rPr lang="zh-CN" altLang="en-US" sz="1600" dirty="0">
                <a:latin typeface="微软雅黑" panose="020B0503020204020204" pitchFamily="34" charset="-122"/>
                <a:ea typeface="微软雅黑" panose="020B0503020204020204" pitchFamily="34" charset="-122"/>
              </a:rPr>
              <a:t>运行系统</a:t>
            </a:r>
            <a:endParaRPr lang="en-US" altLang="zh-CN" sz="1600" dirty="0">
              <a:latin typeface="微软雅黑" panose="020B0503020204020204" pitchFamily="34" charset="-122"/>
              <a:ea typeface="微软雅黑" panose="020B0503020204020204" pitchFamily="34" charset="-122"/>
            </a:endParaRPr>
          </a:p>
          <a:p>
            <a:endParaRPr lang="en-US" altLang="zh-CN" sz="1600" dirty="0"/>
          </a:p>
          <a:p>
            <a:r>
              <a:rPr lang="en-US" altLang="zh-CN" sz="1600" dirty="0"/>
              <a:t>GSR:</a:t>
            </a:r>
            <a:r>
              <a:rPr lang="zh-CN" altLang="en-US" sz="1600" dirty="0">
                <a:latin typeface="微软雅黑" panose="020B0503020204020204" pitchFamily="34" charset="-122"/>
                <a:ea typeface="微软雅黑" panose="020B0503020204020204" pitchFamily="34" charset="-122"/>
              </a:rPr>
              <a:t>全局服务注册中心</a:t>
            </a:r>
            <a:endParaRPr lang="en-US" altLang="zh-CN" sz="1600" dirty="0">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85C52D6F-9A66-4E91-9EA6-697FEA041F06}"/>
              </a:ext>
            </a:extLst>
          </p:cNvPr>
          <p:cNvSpPr txBox="1"/>
          <p:nvPr/>
        </p:nvSpPr>
        <p:spPr>
          <a:xfrm>
            <a:off x="5594350" y="1511300"/>
            <a:ext cx="4318000" cy="3539430"/>
          </a:xfrm>
          <a:prstGeom prst="rect">
            <a:avLst/>
          </a:prstGeom>
          <a:noFill/>
        </p:spPr>
        <p:txBody>
          <a:bodyPr wrap="square" rtlCol="0">
            <a:spAutoFit/>
          </a:bodyPr>
          <a:lstStyle/>
          <a:p>
            <a:r>
              <a:rPr lang="en-US" altLang="zh-CN" sz="1600" dirty="0"/>
              <a:t>API:</a:t>
            </a:r>
            <a:r>
              <a:rPr lang="zh-CN" altLang="en-US" sz="1600" dirty="0">
                <a:latin typeface="微软雅黑" panose="020B0503020204020204" pitchFamily="34" charset="-122"/>
                <a:ea typeface="微软雅黑" panose="020B0503020204020204" pitchFamily="34" charset="-122"/>
              </a:rPr>
              <a:t>应用程序编程接口</a:t>
            </a:r>
            <a:endParaRPr lang="en-US" altLang="zh-CN" sz="1600" dirty="0">
              <a:latin typeface="微软雅黑" panose="020B0503020204020204" pitchFamily="34" charset="-122"/>
              <a:ea typeface="微软雅黑" panose="020B0503020204020204" pitchFamily="34" charset="-122"/>
            </a:endParaRPr>
          </a:p>
          <a:p>
            <a:endParaRPr lang="en-US" altLang="zh-CN" sz="1600" dirty="0"/>
          </a:p>
          <a:p>
            <a:r>
              <a:rPr lang="en-US" altLang="zh-CN" sz="1600" dirty="0" err="1"/>
              <a:t>SOSJDisc</a:t>
            </a:r>
            <a:r>
              <a:rPr lang="en-US" altLang="zh-CN" sz="1600" dirty="0"/>
              <a:t>:</a:t>
            </a:r>
            <a:r>
              <a:rPr lang="zh-CN" altLang="en-US" sz="1600" dirty="0">
                <a:latin typeface="微软雅黑" panose="020B0503020204020204" pitchFamily="34" charset="-122"/>
                <a:ea typeface="微软雅黑" panose="020B0503020204020204" pitchFamily="34" charset="-122"/>
              </a:rPr>
              <a:t>服务发现</a:t>
            </a:r>
            <a:endParaRPr lang="en-US" altLang="zh-CN" sz="1600" dirty="0">
              <a:latin typeface="微软雅黑" panose="020B0503020204020204" pitchFamily="34" charset="-122"/>
              <a:ea typeface="微软雅黑" panose="020B0503020204020204" pitchFamily="34" charset="-122"/>
            </a:endParaRPr>
          </a:p>
          <a:p>
            <a:endParaRPr lang="en-US" altLang="zh-CN" sz="1600" dirty="0"/>
          </a:p>
          <a:p>
            <a:r>
              <a:rPr lang="en-US" altLang="zh-CN" sz="1600" dirty="0" err="1"/>
              <a:t>SOSJDiscReply</a:t>
            </a:r>
            <a:r>
              <a:rPr lang="en-US" altLang="zh-CN" sz="1600" dirty="0"/>
              <a:t>:</a:t>
            </a:r>
            <a:r>
              <a:rPr lang="zh-CN" altLang="en-US" sz="1600" dirty="0">
                <a:latin typeface="微软雅黑" panose="020B0503020204020204" pitchFamily="34" charset="-122"/>
                <a:ea typeface="微软雅黑" panose="020B0503020204020204" pitchFamily="34" charset="-122"/>
              </a:rPr>
              <a:t>发现服务的应答</a:t>
            </a:r>
            <a:endParaRPr lang="en-US" altLang="zh-CN" sz="1600" dirty="0">
              <a:latin typeface="微软雅黑" panose="020B0503020204020204" pitchFamily="34" charset="-122"/>
              <a:ea typeface="微软雅黑" panose="020B0503020204020204" pitchFamily="34" charset="-122"/>
            </a:endParaRPr>
          </a:p>
          <a:p>
            <a:endParaRPr lang="en-US" altLang="zh-CN" sz="1600" dirty="0"/>
          </a:p>
          <a:p>
            <a:r>
              <a:rPr lang="en-US" altLang="zh-CN" sz="1600" dirty="0" err="1"/>
              <a:t>PEDetCD</a:t>
            </a:r>
            <a:r>
              <a:rPr lang="en-US" altLang="zh-CN" sz="1600" dirty="0"/>
              <a:t>:</a:t>
            </a:r>
            <a:r>
              <a:rPr lang="zh-CN" altLang="en-US" sz="1600" dirty="0">
                <a:latin typeface="微软雅黑" panose="020B0503020204020204" pitchFamily="34" charset="-122"/>
                <a:ea typeface="微软雅黑" panose="020B0503020204020204" pitchFamily="34" charset="-122"/>
              </a:rPr>
              <a:t>时钟域，用于获取</a:t>
            </a:r>
            <a:r>
              <a:rPr lang="en-US" altLang="zh-CN" sz="1600" dirty="0">
                <a:latin typeface="微软雅黑" panose="020B0503020204020204" pitchFamily="34" charset="-122"/>
                <a:ea typeface="微软雅黑" panose="020B0503020204020204" pitchFamily="34" charset="-122"/>
              </a:rPr>
              <a:t>PE(</a:t>
            </a:r>
            <a:r>
              <a:rPr lang="zh-CN" altLang="en-US" sz="1600" dirty="0">
                <a:latin typeface="微软雅黑" panose="020B0503020204020204" pitchFamily="34" charset="-122"/>
                <a:ea typeface="微软雅黑" panose="020B0503020204020204" pitchFamily="34" charset="-122"/>
              </a:rPr>
              <a:t>光电眼</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传感器读数，例如</a:t>
            </a:r>
            <a:r>
              <a:rPr lang="en-US" altLang="zh-CN" sz="1600" dirty="0">
                <a:latin typeface="微软雅黑" panose="020B0503020204020204" pitchFamily="34" charset="-122"/>
                <a:ea typeface="微软雅黑" panose="020B0503020204020204" pitchFamily="34" charset="-122"/>
              </a:rPr>
              <a:t>PE1</a:t>
            </a:r>
            <a:r>
              <a:rPr lang="zh-CN" altLang="en-US" sz="1600" dirty="0">
                <a:latin typeface="微软雅黑" panose="020B0503020204020204" pitchFamily="34" charset="-122"/>
                <a:ea typeface="微软雅黑" panose="020B0503020204020204" pitchFamily="34" charset="-122"/>
              </a:rPr>
              <a:t>，以检测输送机上的工件并调用输送机服务。</a:t>
            </a:r>
            <a:endParaRPr lang="en-US" altLang="zh-CN" sz="1600" dirty="0">
              <a:latin typeface="微软雅黑" panose="020B0503020204020204" pitchFamily="34" charset="-122"/>
              <a:ea typeface="微软雅黑" panose="020B0503020204020204" pitchFamily="34" charset="-122"/>
            </a:endParaRPr>
          </a:p>
          <a:p>
            <a:endParaRPr lang="en-US" altLang="zh-CN" sz="1600" dirty="0"/>
          </a:p>
          <a:p>
            <a:r>
              <a:rPr lang="en-US" altLang="zh-CN" sz="1600" dirty="0" err="1"/>
              <a:t>ConvConCD</a:t>
            </a:r>
            <a:r>
              <a:rPr lang="en-US" altLang="zh-CN" sz="1600" dirty="0"/>
              <a:t>:</a:t>
            </a:r>
            <a:r>
              <a:rPr lang="zh-CN" altLang="en-US" sz="1600" dirty="0">
                <a:latin typeface="微软雅黑" panose="020B0503020204020204" pitchFamily="34" charset="-122"/>
                <a:ea typeface="微软雅黑" panose="020B0503020204020204" pitchFamily="34" charset="-122"/>
              </a:rPr>
              <a:t>控制输送机服务的时钟域，例如</a:t>
            </a:r>
            <a:r>
              <a:rPr lang="en-US" altLang="zh-CN" sz="1600" dirty="0">
                <a:latin typeface="微软雅黑" panose="020B0503020204020204" pitchFamily="34" charset="-122"/>
                <a:ea typeface="微软雅黑" panose="020B0503020204020204" pitchFamily="34" charset="-122"/>
              </a:rPr>
              <a:t>CB1</a:t>
            </a:r>
          </a:p>
          <a:p>
            <a:endParaRPr lang="en-US" altLang="zh-CN" sz="1600" dirty="0"/>
          </a:p>
          <a:p>
            <a:r>
              <a:rPr lang="en-US" altLang="zh-CN" sz="1600" dirty="0"/>
              <a:t>PE:</a:t>
            </a:r>
            <a:r>
              <a:rPr lang="zh-CN" altLang="en-US" sz="1600" dirty="0">
                <a:latin typeface="微软雅黑" panose="020B0503020204020204" pitchFamily="34" charset="-122"/>
                <a:ea typeface="微软雅黑" panose="020B0503020204020204" pitchFamily="34" charset="-122"/>
              </a:rPr>
              <a:t>相机</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2657" y="312248"/>
            <a:ext cx="5258480" cy="682623"/>
          </a:xfrm>
        </p:spPr>
        <p:txBody>
          <a:bodyPr/>
          <a:lstStyle/>
          <a:p>
            <a:r>
              <a:rPr lang="zh-CN" altLang="en-US" dirty="0"/>
              <a:t>主要贡献与创新</a:t>
            </a:r>
          </a:p>
        </p:txBody>
      </p:sp>
      <p:sp>
        <p:nvSpPr>
          <p:cNvPr id="51" name="文本框 50"/>
          <p:cNvSpPr txBox="1"/>
          <p:nvPr/>
        </p:nvSpPr>
        <p:spPr>
          <a:xfrm>
            <a:off x="1302656" y="1750950"/>
            <a:ext cx="8730343" cy="700576"/>
          </a:xfrm>
          <a:prstGeom prst="rect">
            <a:avLst/>
          </a:prstGeom>
          <a:noFill/>
        </p:spPr>
        <p:txBody>
          <a:bodyPr wrap="square" rtlCol="0">
            <a:spAutoFit/>
          </a:bodyPr>
          <a:lstStyle/>
          <a:p>
            <a:pPr algn="just">
              <a:lnSpc>
                <a:spcPct val="150000"/>
              </a:lnSpc>
            </a:pPr>
            <a:r>
              <a:rPr lang="zh-CN" altLang="en-US" sz="1400" dirty="0">
                <a:latin typeface="微软雅黑" panose="020B0503020204020204" pitchFamily="34" charset="-122"/>
                <a:ea typeface="微软雅黑" panose="020B0503020204020204" pitchFamily="34" charset="-122"/>
                <a:cs typeface="Arial" panose="020B0604020202020204" pitchFamily="34" charset="0"/>
              </a:rPr>
              <a:t>提出了一种新的程序设计方法，称为面向服务系统</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(SOSJ)</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，用于动态分布式制造系统。与现有技术相比，这种方法的新颖之处在于系统集成和服务架构的独特特性的结合和协同作用。</a:t>
            </a:r>
          </a:p>
        </p:txBody>
      </p:sp>
      <p:sp>
        <p:nvSpPr>
          <p:cNvPr id="53" name="文本框 52"/>
          <p:cNvSpPr txBox="1"/>
          <p:nvPr/>
        </p:nvSpPr>
        <p:spPr>
          <a:xfrm>
            <a:off x="3694616" y="1425759"/>
            <a:ext cx="3924300" cy="369332"/>
          </a:xfrm>
          <a:prstGeom prst="rect">
            <a:avLst/>
          </a:prstGeom>
          <a:noFill/>
        </p:spPr>
        <p:txBody>
          <a:bodyPr wrap="square" rtlCol="0">
            <a:spAutoFit/>
          </a:bodyPr>
          <a:lstStyle/>
          <a:p>
            <a:pPr algn="ctr"/>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本篇论文做了什么？解决了什么问题？</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49" name="等腰三角形 48">
            <a:extLst>
              <a:ext uri="{FF2B5EF4-FFF2-40B4-BE49-F238E27FC236}">
                <a16:creationId xmlns:a16="http://schemas.microsoft.com/office/drawing/2014/main" id="{F9EF8E7A-709E-4CC4-9983-85A06044E71F}"/>
              </a:ext>
            </a:extLst>
          </p:cNvPr>
          <p:cNvSpPr/>
          <p:nvPr/>
        </p:nvSpPr>
        <p:spPr>
          <a:xfrm>
            <a:off x="4194392" y="3763227"/>
            <a:ext cx="1957886" cy="1687833"/>
          </a:xfrm>
          <a:prstGeom prst="triangl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Freeform 19">
            <a:extLst>
              <a:ext uri="{FF2B5EF4-FFF2-40B4-BE49-F238E27FC236}">
                <a16:creationId xmlns:a16="http://schemas.microsoft.com/office/drawing/2014/main" id="{96766899-E062-4E05-9E9E-5EFB69B61FA1}"/>
              </a:ext>
            </a:extLst>
          </p:cNvPr>
          <p:cNvSpPr/>
          <p:nvPr/>
        </p:nvSpPr>
        <p:spPr bwMode="auto">
          <a:xfrm>
            <a:off x="4873627" y="3557979"/>
            <a:ext cx="599418" cy="599417"/>
          </a:xfrm>
          <a:custGeom>
            <a:avLst/>
            <a:gdLst>
              <a:gd name="T0" fmla="*/ 177 w 201"/>
              <a:gd name="T1" fmla="*/ 56 h 201"/>
              <a:gd name="T2" fmla="*/ 145 w 201"/>
              <a:gd name="T3" fmla="*/ 177 h 201"/>
              <a:gd name="T4" fmla="*/ 24 w 201"/>
              <a:gd name="T5" fmla="*/ 144 h 201"/>
              <a:gd name="T6" fmla="*/ 57 w 201"/>
              <a:gd name="T7" fmla="*/ 24 h 201"/>
              <a:gd name="T8" fmla="*/ 177 w 201"/>
              <a:gd name="T9" fmla="*/ 56 h 201"/>
            </a:gdLst>
            <a:ahLst/>
            <a:cxnLst>
              <a:cxn ang="0">
                <a:pos x="T0" y="T1"/>
              </a:cxn>
              <a:cxn ang="0">
                <a:pos x="T2" y="T3"/>
              </a:cxn>
              <a:cxn ang="0">
                <a:pos x="T4" y="T5"/>
              </a:cxn>
              <a:cxn ang="0">
                <a:pos x="T6" y="T7"/>
              </a:cxn>
              <a:cxn ang="0">
                <a:pos x="T8" y="T9"/>
              </a:cxn>
            </a:cxnLst>
            <a:rect l="0" t="0" r="r" b="b"/>
            <a:pathLst>
              <a:path w="201" h="201">
                <a:moveTo>
                  <a:pt x="177" y="56"/>
                </a:moveTo>
                <a:cubicBezTo>
                  <a:pt x="201" y="98"/>
                  <a:pt x="187" y="152"/>
                  <a:pt x="145" y="177"/>
                </a:cubicBezTo>
                <a:cubicBezTo>
                  <a:pt x="103" y="201"/>
                  <a:pt x="49" y="186"/>
                  <a:pt x="24" y="144"/>
                </a:cubicBezTo>
                <a:cubicBezTo>
                  <a:pt x="0" y="102"/>
                  <a:pt x="14" y="48"/>
                  <a:pt x="57" y="24"/>
                </a:cubicBezTo>
                <a:cubicBezTo>
                  <a:pt x="99" y="0"/>
                  <a:pt x="153" y="14"/>
                  <a:pt x="177" y="56"/>
                </a:cubicBezTo>
                <a:close/>
              </a:path>
            </a:pathLst>
          </a:custGeom>
          <a:solidFill>
            <a:schemeClr val="tx1"/>
          </a:solidFill>
          <a:ln>
            <a:noFill/>
          </a:ln>
        </p:spPr>
        <p:txBody>
          <a:bodyPr vert="horz" wrap="square" lIns="121920" tIns="60960" rIns="121920" bIns="60960" numCol="1" anchor="t" anchorCtr="0" compatLnSpc="1"/>
          <a:lstStyle/>
          <a:p>
            <a:endParaRPr lang="zh-CN" altLang="en-US" sz="2400">
              <a:solidFill>
                <a:prstClr val="black"/>
              </a:solidFill>
            </a:endParaRPr>
          </a:p>
        </p:txBody>
      </p:sp>
      <p:sp>
        <p:nvSpPr>
          <p:cNvPr id="52" name="Freeform 18">
            <a:extLst>
              <a:ext uri="{FF2B5EF4-FFF2-40B4-BE49-F238E27FC236}">
                <a16:creationId xmlns:a16="http://schemas.microsoft.com/office/drawing/2014/main" id="{A430D5D2-AFDA-40F6-B448-4A4BD7875736}"/>
              </a:ext>
            </a:extLst>
          </p:cNvPr>
          <p:cNvSpPr/>
          <p:nvPr/>
        </p:nvSpPr>
        <p:spPr bwMode="auto">
          <a:xfrm>
            <a:off x="5770860" y="5113940"/>
            <a:ext cx="601941" cy="599417"/>
          </a:xfrm>
          <a:custGeom>
            <a:avLst/>
            <a:gdLst>
              <a:gd name="T0" fmla="*/ 177 w 202"/>
              <a:gd name="T1" fmla="*/ 144 h 201"/>
              <a:gd name="T2" fmla="*/ 57 w 202"/>
              <a:gd name="T3" fmla="*/ 177 h 201"/>
              <a:gd name="T4" fmla="*/ 25 w 202"/>
              <a:gd name="T5" fmla="*/ 56 h 201"/>
              <a:gd name="T6" fmla="*/ 145 w 202"/>
              <a:gd name="T7" fmla="*/ 24 h 201"/>
              <a:gd name="T8" fmla="*/ 177 w 202"/>
              <a:gd name="T9" fmla="*/ 144 h 201"/>
            </a:gdLst>
            <a:ahLst/>
            <a:cxnLst>
              <a:cxn ang="0">
                <a:pos x="T0" y="T1"/>
              </a:cxn>
              <a:cxn ang="0">
                <a:pos x="T2" y="T3"/>
              </a:cxn>
              <a:cxn ang="0">
                <a:pos x="T4" y="T5"/>
              </a:cxn>
              <a:cxn ang="0">
                <a:pos x="T6" y="T7"/>
              </a:cxn>
              <a:cxn ang="0">
                <a:pos x="T8" y="T9"/>
              </a:cxn>
            </a:cxnLst>
            <a:rect l="0" t="0" r="r" b="b"/>
            <a:pathLst>
              <a:path w="202" h="201">
                <a:moveTo>
                  <a:pt x="177" y="144"/>
                </a:moveTo>
                <a:cubicBezTo>
                  <a:pt x="153" y="186"/>
                  <a:pt x="99" y="201"/>
                  <a:pt x="57" y="177"/>
                </a:cubicBezTo>
                <a:cubicBezTo>
                  <a:pt x="15" y="152"/>
                  <a:pt x="0" y="98"/>
                  <a:pt x="25" y="56"/>
                </a:cubicBezTo>
                <a:cubicBezTo>
                  <a:pt x="49" y="14"/>
                  <a:pt x="103" y="0"/>
                  <a:pt x="145" y="24"/>
                </a:cubicBezTo>
                <a:cubicBezTo>
                  <a:pt x="187" y="48"/>
                  <a:pt x="202" y="102"/>
                  <a:pt x="177" y="144"/>
                </a:cubicBezTo>
                <a:close/>
              </a:path>
            </a:pathLst>
          </a:custGeom>
          <a:solidFill>
            <a:schemeClr val="tx1"/>
          </a:solidFill>
          <a:ln>
            <a:noFill/>
          </a:ln>
        </p:spPr>
        <p:txBody>
          <a:bodyPr vert="horz" wrap="square" lIns="121920" tIns="60960" rIns="121920" bIns="60960" numCol="1" anchor="t" anchorCtr="0" compatLnSpc="1"/>
          <a:lstStyle/>
          <a:p>
            <a:endParaRPr lang="zh-CN" altLang="en-US" sz="2400">
              <a:solidFill>
                <a:prstClr val="black"/>
              </a:solidFill>
            </a:endParaRPr>
          </a:p>
        </p:txBody>
      </p:sp>
      <p:sp>
        <p:nvSpPr>
          <p:cNvPr id="54" name="Freeform 17">
            <a:extLst>
              <a:ext uri="{FF2B5EF4-FFF2-40B4-BE49-F238E27FC236}">
                <a16:creationId xmlns:a16="http://schemas.microsoft.com/office/drawing/2014/main" id="{449CF8C7-FE3A-49FF-827F-FF484B4363C0}"/>
              </a:ext>
            </a:extLst>
          </p:cNvPr>
          <p:cNvSpPr/>
          <p:nvPr/>
        </p:nvSpPr>
        <p:spPr bwMode="auto">
          <a:xfrm>
            <a:off x="3976393" y="5113940"/>
            <a:ext cx="599418" cy="599417"/>
          </a:xfrm>
          <a:custGeom>
            <a:avLst/>
            <a:gdLst>
              <a:gd name="T0" fmla="*/ 177 w 201"/>
              <a:gd name="T1" fmla="*/ 144 h 201"/>
              <a:gd name="T2" fmla="*/ 56 w 201"/>
              <a:gd name="T3" fmla="*/ 177 h 201"/>
              <a:gd name="T4" fmla="*/ 24 w 201"/>
              <a:gd name="T5" fmla="*/ 56 h 201"/>
              <a:gd name="T6" fmla="*/ 144 w 201"/>
              <a:gd name="T7" fmla="*/ 24 h 201"/>
              <a:gd name="T8" fmla="*/ 177 w 201"/>
              <a:gd name="T9" fmla="*/ 144 h 201"/>
            </a:gdLst>
            <a:ahLst/>
            <a:cxnLst>
              <a:cxn ang="0">
                <a:pos x="T0" y="T1"/>
              </a:cxn>
              <a:cxn ang="0">
                <a:pos x="T2" y="T3"/>
              </a:cxn>
              <a:cxn ang="0">
                <a:pos x="T4" y="T5"/>
              </a:cxn>
              <a:cxn ang="0">
                <a:pos x="T6" y="T7"/>
              </a:cxn>
              <a:cxn ang="0">
                <a:pos x="T8" y="T9"/>
              </a:cxn>
            </a:cxnLst>
            <a:rect l="0" t="0" r="r" b="b"/>
            <a:pathLst>
              <a:path w="201" h="201">
                <a:moveTo>
                  <a:pt x="177" y="144"/>
                </a:moveTo>
                <a:cubicBezTo>
                  <a:pt x="152" y="186"/>
                  <a:pt x="98" y="201"/>
                  <a:pt x="56" y="177"/>
                </a:cubicBezTo>
                <a:cubicBezTo>
                  <a:pt x="14" y="152"/>
                  <a:pt x="0" y="98"/>
                  <a:pt x="24" y="56"/>
                </a:cubicBezTo>
                <a:cubicBezTo>
                  <a:pt x="48" y="14"/>
                  <a:pt x="102" y="0"/>
                  <a:pt x="144" y="24"/>
                </a:cubicBezTo>
                <a:cubicBezTo>
                  <a:pt x="186" y="48"/>
                  <a:pt x="201" y="102"/>
                  <a:pt x="177" y="144"/>
                </a:cubicBezTo>
                <a:close/>
              </a:path>
            </a:pathLst>
          </a:custGeom>
          <a:solidFill>
            <a:schemeClr val="tx1"/>
          </a:solidFill>
          <a:ln>
            <a:noFill/>
          </a:ln>
        </p:spPr>
        <p:txBody>
          <a:bodyPr vert="horz" wrap="square" lIns="121920" tIns="60960" rIns="121920" bIns="60960" numCol="1" anchor="t" anchorCtr="0" compatLnSpc="1"/>
          <a:lstStyle/>
          <a:p>
            <a:endParaRPr lang="zh-CN" altLang="en-US" sz="2400">
              <a:solidFill>
                <a:prstClr val="black"/>
              </a:solidFill>
            </a:endParaRPr>
          </a:p>
        </p:txBody>
      </p:sp>
      <p:sp>
        <p:nvSpPr>
          <p:cNvPr id="55" name="文本框 54">
            <a:extLst>
              <a:ext uri="{FF2B5EF4-FFF2-40B4-BE49-F238E27FC236}">
                <a16:creationId xmlns:a16="http://schemas.microsoft.com/office/drawing/2014/main" id="{6883FE79-2B79-4ACF-99A6-3E049581CDE5}"/>
              </a:ext>
            </a:extLst>
          </p:cNvPr>
          <p:cNvSpPr txBox="1"/>
          <p:nvPr/>
        </p:nvSpPr>
        <p:spPr>
          <a:xfrm>
            <a:off x="6500451" y="5119301"/>
            <a:ext cx="2652728" cy="1346907"/>
          </a:xfrm>
          <a:prstGeom prst="rect">
            <a:avLst/>
          </a:prstGeom>
          <a:noFill/>
        </p:spPr>
        <p:txBody>
          <a:bodyPr wrap="square" rtlCol="0">
            <a:spAutoFit/>
          </a:bodyPr>
          <a:lstStyle/>
          <a:p>
            <a:pPr algn="just">
              <a:lnSpc>
                <a:spcPct val="150000"/>
              </a:lnSpc>
            </a:pPr>
            <a:r>
              <a:rPr lang="zh-CN" altLang="en-US" sz="1400" dirty="0">
                <a:latin typeface="微软雅黑" panose="020B0503020204020204" pitchFamily="34" charset="-122"/>
                <a:ea typeface="微软雅黑" panose="020B0503020204020204" pitchFamily="34" charset="-122"/>
                <a:cs typeface="Arial" panose="020B0604020202020204" pitchFamily="34" charset="0"/>
              </a:rPr>
              <a:t>对</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SOSJ</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框架和基于</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SOA</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的框架</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WS4D JMEDS </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在处理</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SOA</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特性方面的性能进行了全面的评估和比较</a:t>
            </a:r>
          </a:p>
        </p:txBody>
      </p:sp>
      <p:sp>
        <p:nvSpPr>
          <p:cNvPr id="56" name="文本框 55">
            <a:extLst>
              <a:ext uri="{FF2B5EF4-FFF2-40B4-BE49-F238E27FC236}">
                <a16:creationId xmlns:a16="http://schemas.microsoft.com/office/drawing/2014/main" id="{0B306700-1413-4441-8B4F-4E0ED7B3C002}"/>
              </a:ext>
            </a:extLst>
          </p:cNvPr>
          <p:cNvSpPr txBox="1"/>
          <p:nvPr/>
        </p:nvSpPr>
        <p:spPr>
          <a:xfrm>
            <a:off x="1259840" y="5113940"/>
            <a:ext cx="2652728" cy="700576"/>
          </a:xfrm>
          <a:prstGeom prst="rect">
            <a:avLst/>
          </a:prstGeom>
          <a:noFill/>
        </p:spPr>
        <p:txBody>
          <a:bodyPr wrap="square" rtlCol="0">
            <a:spAutoFit/>
          </a:bodyPr>
          <a:lstStyle/>
          <a:p>
            <a:pPr algn="just">
              <a:lnSpc>
                <a:spcPct val="150000"/>
              </a:lnSpc>
            </a:pPr>
            <a:r>
              <a:rPr lang="zh-CN" altLang="en-US" sz="1400" dirty="0">
                <a:latin typeface="微软雅黑" panose="020B0503020204020204" pitchFamily="34" charset="-122"/>
                <a:ea typeface="微软雅黑" panose="020B0503020204020204" pitchFamily="34" charset="-122"/>
                <a:cs typeface="Arial" panose="020B0604020202020204" pitchFamily="34" charset="0"/>
              </a:rPr>
              <a:t>通过构造正确的软件行为来处理动态性的特征</a:t>
            </a:r>
          </a:p>
        </p:txBody>
      </p:sp>
      <p:sp>
        <p:nvSpPr>
          <p:cNvPr id="61" name="文本框 60">
            <a:extLst>
              <a:ext uri="{FF2B5EF4-FFF2-40B4-BE49-F238E27FC236}">
                <a16:creationId xmlns:a16="http://schemas.microsoft.com/office/drawing/2014/main" id="{9713BB43-3233-40A8-8028-9369FA1AC207}"/>
              </a:ext>
            </a:extLst>
          </p:cNvPr>
          <p:cNvSpPr txBox="1"/>
          <p:nvPr/>
        </p:nvSpPr>
        <p:spPr>
          <a:xfrm>
            <a:off x="4042329" y="2946826"/>
            <a:ext cx="2652728" cy="700576"/>
          </a:xfrm>
          <a:prstGeom prst="rect">
            <a:avLst/>
          </a:prstGeom>
          <a:noFill/>
        </p:spPr>
        <p:txBody>
          <a:bodyPr wrap="square" rtlCol="0">
            <a:spAutoFit/>
          </a:bodyPr>
          <a:lstStyle/>
          <a:p>
            <a:pPr algn="just">
              <a:lnSpc>
                <a:spcPct val="150000"/>
              </a:lnSpc>
            </a:pPr>
            <a:r>
              <a:rPr lang="zh-CN" altLang="en-US" sz="1400" dirty="0">
                <a:latin typeface="微软雅黑" panose="020B0503020204020204" pitchFamily="34" charset="-122"/>
                <a:ea typeface="微软雅黑" panose="020B0503020204020204" pitchFamily="34" charset="-122"/>
                <a:cs typeface="Arial" panose="020B0604020202020204" pitchFamily="34" charset="0"/>
              </a:rPr>
              <a:t>首次完整描述了动态分布式系统设计的完整</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SOSJ</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框架</a:t>
            </a:r>
          </a:p>
        </p:txBody>
      </p:sp>
      <p:sp>
        <p:nvSpPr>
          <p:cNvPr id="62" name="文本框 61">
            <a:extLst>
              <a:ext uri="{FF2B5EF4-FFF2-40B4-BE49-F238E27FC236}">
                <a16:creationId xmlns:a16="http://schemas.microsoft.com/office/drawing/2014/main" id="{FD3F4C31-8E99-4786-B16F-19B2749236F4}"/>
              </a:ext>
            </a:extLst>
          </p:cNvPr>
          <p:cNvSpPr txBox="1"/>
          <p:nvPr/>
        </p:nvSpPr>
        <p:spPr>
          <a:xfrm>
            <a:off x="4926835" y="3677802"/>
            <a:ext cx="493000" cy="369332"/>
          </a:xfrm>
          <a:prstGeom prst="rect">
            <a:avLst/>
          </a:prstGeom>
          <a:noFill/>
        </p:spPr>
        <p:txBody>
          <a:bodyPr wrap="squar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rPr>
              <a:t>01</a:t>
            </a:r>
          </a:p>
        </p:txBody>
      </p:sp>
      <p:sp>
        <p:nvSpPr>
          <p:cNvPr id="63" name="文本框 62">
            <a:extLst>
              <a:ext uri="{FF2B5EF4-FFF2-40B4-BE49-F238E27FC236}">
                <a16:creationId xmlns:a16="http://schemas.microsoft.com/office/drawing/2014/main" id="{EAFB66F4-D618-4631-A556-D5EEB0196ADD}"/>
              </a:ext>
            </a:extLst>
          </p:cNvPr>
          <p:cNvSpPr txBox="1"/>
          <p:nvPr/>
        </p:nvSpPr>
        <p:spPr>
          <a:xfrm>
            <a:off x="5827254" y="5228982"/>
            <a:ext cx="493000" cy="369332"/>
          </a:xfrm>
          <a:prstGeom prst="rect">
            <a:avLst/>
          </a:prstGeom>
          <a:noFill/>
        </p:spPr>
        <p:txBody>
          <a:bodyPr wrap="squar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rPr>
              <a:t>02</a:t>
            </a:r>
          </a:p>
        </p:txBody>
      </p:sp>
      <p:sp>
        <p:nvSpPr>
          <p:cNvPr id="64" name="文本框 63">
            <a:extLst>
              <a:ext uri="{FF2B5EF4-FFF2-40B4-BE49-F238E27FC236}">
                <a16:creationId xmlns:a16="http://schemas.microsoft.com/office/drawing/2014/main" id="{FF754C86-F14E-4EC3-86CD-4CC657AAAE1E}"/>
              </a:ext>
            </a:extLst>
          </p:cNvPr>
          <p:cNvSpPr txBox="1"/>
          <p:nvPr/>
        </p:nvSpPr>
        <p:spPr>
          <a:xfrm>
            <a:off x="4026764" y="5228982"/>
            <a:ext cx="493000" cy="369332"/>
          </a:xfrm>
          <a:prstGeom prst="rect">
            <a:avLst/>
          </a:prstGeom>
          <a:noFill/>
        </p:spPr>
        <p:txBody>
          <a:bodyPr wrap="squar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rPr>
              <a:t>03</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3" name="文本框 42"/>
          <p:cNvSpPr txBox="1"/>
          <p:nvPr/>
        </p:nvSpPr>
        <p:spPr>
          <a:xfrm>
            <a:off x="1828800" y="3987433"/>
            <a:ext cx="8534400" cy="874407"/>
          </a:xfrm>
          <a:prstGeom prst="rect">
            <a:avLst/>
          </a:prstGeom>
          <a:noFill/>
        </p:spPr>
        <p:txBody>
          <a:bodyPr wrap="square" rtlCol="0">
            <a:spAutoFit/>
          </a:bodyPr>
          <a:lstStyle>
            <a:defPPr>
              <a:defRPr lang="zh-CN"/>
            </a:defPPr>
            <a:lvl1pPr algn="just">
              <a:defRPr sz="1400">
                <a:solidFill>
                  <a:schemeClr val="accent2"/>
                </a:solidFill>
                <a:latin typeface="华文细黑" panose="02010600040101010101" pitchFamily="2" charset="-122"/>
                <a:ea typeface="华文细黑" panose="02010600040101010101" pitchFamily="2" charset="-122"/>
                <a:cs typeface="Arial" panose="020B0604020202020204" pitchFamily="34" charset="0"/>
              </a:defRPr>
            </a:lvl1pPr>
          </a:lstStyle>
          <a:p>
            <a:pPr>
              <a:lnSpc>
                <a:spcPct val="150000"/>
              </a:lnSpc>
            </a:pPr>
            <a:r>
              <a:rPr lang="zh-CN" altLang="en-US" sz="1800" dirty="0">
                <a:solidFill>
                  <a:schemeClr val="bg1"/>
                </a:solidFill>
                <a:latin typeface="微软雅黑" panose="020B0503020204020204" pitchFamily="34" charset="-122"/>
                <a:ea typeface="微软雅黑" panose="020B0503020204020204" pitchFamily="34" charset="-122"/>
                <a:cs typeface="+mn-cs"/>
              </a:rPr>
              <a:t>用一个动态制造系统</a:t>
            </a:r>
            <a:r>
              <a:rPr lang="en-US" altLang="zh-CN" sz="1800" dirty="0">
                <a:solidFill>
                  <a:schemeClr val="bg1"/>
                </a:solidFill>
                <a:latin typeface="微软雅黑" panose="020B0503020204020204" pitchFamily="34" charset="-122"/>
                <a:ea typeface="微软雅黑" panose="020B0503020204020204" pitchFamily="34" charset="-122"/>
                <a:cs typeface="+mn-cs"/>
              </a:rPr>
              <a:t>(</a:t>
            </a:r>
            <a:r>
              <a:rPr lang="zh-CN" altLang="en-US" sz="1800" dirty="0">
                <a:solidFill>
                  <a:schemeClr val="bg1"/>
                </a:solidFill>
                <a:latin typeface="微软雅黑" panose="020B0503020204020204" pitchFamily="34" charset="-122"/>
                <a:ea typeface="微软雅黑" panose="020B0503020204020204" pitchFamily="34" charset="-122"/>
                <a:cs typeface="+mn-cs"/>
              </a:rPr>
              <a:t>工厂流水线</a:t>
            </a:r>
            <a:r>
              <a:rPr lang="en-US" altLang="zh-CN" sz="1800" dirty="0">
                <a:solidFill>
                  <a:schemeClr val="bg1"/>
                </a:solidFill>
                <a:latin typeface="微软雅黑" panose="020B0503020204020204" pitchFamily="34" charset="-122"/>
                <a:ea typeface="微软雅黑" panose="020B0503020204020204" pitchFamily="34" charset="-122"/>
                <a:cs typeface="+mn-cs"/>
              </a:rPr>
              <a:t>)</a:t>
            </a:r>
            <a:r>
              <a:rPr lang="zh-CN" altLang="en-US" sz="1800" dirty="0">
                <a:solidFill>
                  <a:schemeClr val="bg1"/>
                </a:solidFill>
                <a:latin typeface="微软雅黑" panose="020B0503020204020204" pitchFamily="34" charset="-122"/>
                <a:ea typeface="微软雅黑" panose="020B0503020204020204" pitchFamily="34" charset="-122"/>
                <a:cs typeface="+mn-cs"/>
              </a:rPr>
              <a:t>的一个例子，通过流水线的配合过程展示系统运行，实例显示了实验中的一些部分的物理设置的一些快照。</a:t>
            </a:r>
          </a:p>
        </p:txBody>
      </p:sp>
      <p:sp>
        <p:nvSpPr>
          <p:cNvPr id="2" name="标题 1"/>
          <p:cNvSpPr>
            <a:spLocks noGrp="1"/>
          </p:cNvSpPr>
          <p:nvPr>
            <p:ph type="ctrTitle"/>
          </p:nvPr>
        </p:nvSpPr>
        <p:spPr/>
        <p:txBody>
          <a:bodyPr/>
          <a:lstStyle/>
          <a:p>
            <a:r>
              <a:rPr lang="zh-CN" altLang="en-US" dirty="0"/>
              <a:t>研究过程</a:t>
            </a: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案例研究</a:t>
            </a:r>
          </a:p>
        </p:txBody>
      </p:sp>
      <p:pic>
        <p:nvPicPr>
          <p:cNvPr id="39" name="图片 38">
            <a:extLst>
              <a:ext uri="{FF2B5EF4-FFF2-40B4-BE49-F238E27FC236}">
                <a16:creationId xmlns:a16="http://schemas.microsoft.com/office/drawing/2014/main" id="{8E23B199-844E-4FEA-B0DE-A54C8E70E4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418" y="1183121"/>
            <a:ext cx="8921982" cy="5448827"/>
          </a:xfrm>
          <a:prstGeom prst="rect">
            <a:avLst/>
          </a:prstGeom>
        </p:spPr>
      </p:pic>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a:t>
            </a:r>
            <a:r>
              <a:rPr lang="en-US" altLang="zh-CN" dirty="0" err="1"/>
              <a:t>systemJ</a:t>
            </a:r>
            <a:r>
              <a:rPr lang="zh-CN" altLang="en-US" dirty="0"/>
              <a:t>？</a:t>
            </a:r>
          </a:p>
        </p:txBody>
      </p:sp>
      <p:pic>
        <p:nvPicPr>
          <p:cNvPr id="4" name="图片 3">
            <a:extLst>
              <a:ext uri="{FF2B5EF4-FFF2-40B4-BE49-F238E27FC236}">
                <a16:creationId xmlns:a16="http://schemas.microsoft.com/office/drawing/2014/main" id="{E1DFEDEF-EAC5-4425-AFF3-1F75F1451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292" y="1127049"/>
            <a:ext cx="4099008" cy="3743276"/>
          </a:xfrm>
          <a:prstGeom prst="rect">
            <a:avLst/>
          </a:prstGeom>
        </p:spPr>
      </p:pic>
      <p:sp>
        <p:nvSpPr>
          <p:cNvPr id="5" name="文本框 4">
            <a:extLst>
              <a:ext uri="{FF2B5EF4-FFF2-40B4-BE49-F238E27FC236}">
                <a16:creationId xmlns:a16="http://schemas.microsoft.com/office/drawing/2014/main" id="{9F3ACE6C-74CD-4E28-8269-D43A25CD0F2A}"/>
              </a:ext>
            </a:extLst>
          </p:cNvPr>
          <p:cNvSpPr txBox="1"/>
          <p:nvPr/>
        </p:nvSpPr>
        <p:spPr>
          <a:xfrm>
            <a:off x="5194300" y="1422400"/>
            <a:ext cx="3543300" cy="1346907"/>
          </a:xfrm>
          <a:prstGeom prst="rect">
            <a:avLst/>
          </a:prstGeom>
          <a:noFill/>
        </p:spPr>
        <p:txBody>
          <a:bodyPr wrap="square" rtlCol="0">
            <a:spAutoFit/>
          </a:bodyPr>
          <a:lstStyle/>
          <a:p>
            <a:pPr algn="just">
              <a:lnSpc>
                <a:spcPct val="150000"/>
              </a:lnSpc>
            </a:pPr>
            <a:r>
              <a:rPr lang="en-US" altLang="zh-CN" sz="1400" dirty="0" err="1">
                <a:latin typeface="微软雅黑" panose="020B0503020204020204" pitchFamily="34" charset="-122"/>
                <a:ea typeface="微软雅黑" panose="020B0503020204020204" pitchFamily="34" charset="-122"/>
                <a:cs typeface="Arial" panose="020B0604020202020204" pitchFamily="34" charset="0"/>
              </a:rPr>
              <a:t>SystemJ</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是一种系统级程序设计语言，适用于设计并发和分布式系统。它基于全局异步局部同步计算模型，它保证了单个可正式验证的软件行为的确定性和功能正确性。</a:t>
            </a:r>
          </a:p>
        </p:txBody>
      </p:sp>
    </p:spTree>
  </p:cSld>
  <p:clrMapOvr>
    <a:masterClrMapping/>
  </p:clrMapOvr>
  <p:transition spd="slow">
    <p:fade/>
  </p:transition>
</p:sld>
</file>

<file path=ppt/theme/theme1.xml><?xml version="1.0" encoding="utf-8"?>
<a:theme xmlns:a="http://schemas.openxmlformats.org/drawingml/2006/main" name="Office 主题">
  <a:themeElements>
    <a:clrScheme name="北京大学">
      <a:dk1>
        <a:srgbClr val="333333"/>
      </a:dk1>
      <a:lt1>
        <a:srgbClr val="FFFFFF"/>
      </a:lt1>
      <a:dk2>
        <a:srgbClr val="538135"/>
      </a:dk2>
      <a:lt2>
        <a:srgbClr val="538135"/>
      </a:lt2>
      <a:accent1>
        <a:srgbClr val="8F000B"/>
      </a:accent1>
      <a:accent2>
        <a:srgbClr val="700005"/>
      </a:accent2>
      <a:accent3>
        <a:srgbClr val="AC0000"/>
      </a:accent3>
      <a:accent4>
        <a:srgbClr val="538135"/>
      </a:accent4>
      <a:accent5>
        <a:srgbClr val="538135"/>
      </a:accent5>
      <a:accent6>
        <a:srgbClr val="538135"/>
      </a:accent6>
      <a:hlink>
        <a:srgbClr val="538135"/>
      </a:hlink>
      <a:folHlink>
        <a:srgbClr val="53813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502</TotalTime>
  <Words>1391</Words>
  <Application>Microsoft Office PowerPoint</Application>
  <PresentationFormat>宽屏</PresentationFormat>
  <Paragraphs>127</Paragraphs>
  <Slides>18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华文细黑</vt:lpstr>
      <vt:lpstr>微软雅黑</vt:lpstr>
      <vt:lpstr>Arial</vt:lpstr>
      <vt:lpstr>Calibri</vt:lpstr>
      <vt:lpstr>Calibri Light</vt:lpstr>
      <vt:lpstr>Office 主题</vt:lpstr>
      <vt:lpstr>PowerPoint 演示文稿</vt:lpstr>
      <vt:lpstr>PowerPoint 演示文稿</vt:lpstr>
      <vt:lpstr>研究概述</vt:lpstr>
      <vt:lpstr>选题背景</vt:lpstr>
      <vt:lpstr>名词解释</vt:lpstr>
      <vt:lpstr>主要贡献与创新</vt:lpstr>
      <vt:lpstr>研究过程</vt:lpstr>
      <vt:lpstr>案例研究</vt:lpstr>
      <vt:lpstr>什么是systemJ？</vt:lpstr>
      <vt:lpstr>SOSJ应该满足服务调度的特点</vt:lpstr>
      <vt:lpstr>SOSJ</vt:lpstr>
      <vt:lpstr>SOSJ系统框架</vt:lpstr>
      <vt:lpstr>SOSJ</vt:lpstr>
      <vt:lpstr>研究成果</vt:lpstr>
      <vt:lpstr>与WS4D JMEDS的比较</vt:lpstr>
      <vt:lpstr>与WS4D JMEDS的比较</vt:lpstr>
      <vt:lpstr>与WS4D JMEDS的比较</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PPTS</cp:keywords>
  <dc:description>PPTS</dc:description>
  <cp:lastModifiedBy>Administrator</cp:lastModifiedBy>
  <cp:revision>404</cp:revision>
  <dcterms:created xsi:type="dcterms:W3CDTF">2016-04-18T02:22:00Z</dcterms:created>
  <dcterms:modified xsi:type="dcterms:W3CDTF">2020-12-09T08:23:50Z</dcterms:modified>
  <cp:category>PPTS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