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17"/>
  </p:notesMasterIdLst>
  <p:sldIdLst>
    <p:sldId id="2745" r:id="rId2"/>
    <p:sldId id="2776" r:id="rId3"/>
    <p:sldId id="2782" r:id="rId4"/>
    <p:sldId id="2795" r:id="rId5"/>
    <p:sldId id="2796" r:id="rId6"/>
    <p:sldId id="2797" r:id="rId7"/>
    <p:sldId id="2798" r:id="rId8"/>
    <p:sldId id="2799" r:id="rId9"/>
    <p:sldId id="2800" r:id="rId10"/>
    <p:sldId id="2801" r:id="rId11"/>
    <p:sldId id="2802" r:id="rId12"/>
    <p:sldId id="2803" r:id="rId13"/>
    <p:sldId id="2804" r:id="rId14"/>
    <p:sldId id="2805" r:id="rId15"/>
    <p:sldId id="2806" r:id="rId16"/>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2" autoAdjust="0"/>
    <p:restoredTop sz="84040" autoAdjust="0"/>
  </p:normalViewPr>
  <p:slideViewPr>
    <p:cSldViewPr>
      <p:cViewPr varScale="1">
        <p:scale>
          <a:sx n="83" d="100"/>
          <a:sy n="83" d="100"/>
        </p:scale>
        <p:origin x="126" y="384"/>
      </p:cViewPr>
      <p:guideLst>
        <p:guide orient="horz" pos="373"/>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43834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32686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775716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283321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93029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8259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在最小程度地延长腿的情况下，机器人能够产生超过</a:t>
            </a:r>
            <a:r>
              <a:rPr lang="en-US" altLang="zh-CN" smtClean="0"/>
              <a:t>700 N</a:t>
            </a:r>
            <a:r>
              <a:rPr lang="zh-CN" altLang="en-US" smtClean="0"/>
              <a:t>的纯垂直地面反作用力，约为每条腿重量的</a:t>
            </a:r>
            <a:r>
              <a:rPr lang="en-US" altLang="zh-CN" smtClean="0"/>
              <a:t>1.6</a:t>
            </a:r>
            <a:r>
              <a:rPr lang="zh-CN" altLang="en-US" smtClean="0"/>
              <a:t>倍。 </a:t>
            </a:r>
            <a:endParaRPr lang="en-US" altLang="zh-CN" smtClean="0"/>
          </a:p>
          <a:p>
            <a:r>
              <a:rPr lang="zh-CN" altLang="en-US" smtClean="0"/>
              <a:t>在操作过程中的典型配置下，伸长率为</a:t>
            </a:r>
            <a:r>
              <a:rPr lang="en-US" altLang="zh-CN" smtClean="0"/>
              <a:t>70</a:t>
            </a:r>
            <a:r>
              <a:rPr lang="zh-CN" altLang="en-US" smtClean="0"/>
              <a:t>％，每条腿的垂直作用力超过</a:t>
            </a:r>
            <a:r>
              <a:rPr lang="en-US" altLang="zh-CN" smtClean="0"/>
              <a:t>1000N</a:t>
            </a:r>
            <a:r>
              <a:rPr lang="zh-CN" altLang="en-US" smtClean="0"/>
              <a:t>。</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6224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01162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30804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06466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43744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56626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35774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t>2020/12/22</a:t>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9144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png"/><Relationship Id="rId5" Type="http://schemas.openxmlformats.org/officeDocument/2006/relationships/image" Target="../media/image11.tmp"/><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tmp"/><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4.tmp"/><Relationship Id="rId5" Type="http://schemas.openxmlformats.org/officeDocument/2006/relationships/image" Target="../media/image1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7.png"/><Relationship Id="rId5" Type="http://schemas.openxmlformats.org/officeDocument/2006/relationships/image" Target="../media/image16.tmp"/><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8.tmp"/><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9.tmp"/><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0.tmp"/><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tmp"/><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tmp"/><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tmp"/><Relationship Id="rId5" Type="http://schemas.openxmlformats.org/officeDocument/2006/relationships/image" Target="../media/image2.tmp"/><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tmp"/><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tm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6.tmp"/><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1280804" y="2248173"/>
            <a:ext cx="102971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a:solidFill>
                  <a:schemeClr val="accent1"/>
                </a:solidFill>
                <a:cs typeface="Arial" panose="020B0604020202020204" pitchFamily="34" charset="0"/>
              </a:rPr>
              <a:t>MIT Cheetah 3: Design and Control of a Robust, Dynamic Quadruped Robot</a:t>
            </a:r>
            <a:endParaRPr lang="en-US" altLang="zh-CN" sz="3600" b="1" cap="all">
              <a:solidFill>
                <a:schemeClr val="accent1"/>
              </a:solidFill>
              <a:cs typeface="Arial" panose="020B0604020202020204" pitchFamily="34" charset="0"/>
            </a:endParaRPr>
          </a:p>
        </p:txBody>
      </p:sp>
      <p:sp>
        <p:nvSpPr>
          <p:cNvPr id="9" name="Freeform 6"/>
          <p:cNvSpPr>
            <a:spLocks/>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10" name="Freeform 7"/>
          <p:cNvSpPr>
            <a:spLocks/>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 name="文本框 1"/>
          <p:cNvSpPr txBox="1"/>
          <p:nvPr/>
        </p:nvSpPr>
        <p:spPr>
          <a:xfrm>
            <a:off x="4485160" y="4446849"/>
            <a:ext cx="3888432" cy="369332"/>
          </a:xfrm>
          <a:prstGeom prst="rect">
            <a:avLst/>
          </a:prstGeom>
          <a:noFill/>
        </p:spPr>
        <p:txBody>
          <a:bodyPr wrap="square" rtlCol="0">
            <a:spAutoFit/>
          </a:bodyPr>
          <a:lstStyle/>
          <a:p>
            <a:pPr algn="ctr"/>
            <a:r>
              <a:rPr lang="zh-CN" altLang="en-US" smtClean="0"/>
              <a:t>梁太旺    </a:t>
            </a:r>
            <a:r>
              <a:rPr lang="en-US" altLang="zh-CN" smtClean="0"/>
              <a:t>2020</a:t>
            </a:r>
            <a:r>
              <a:rPr lang="zh-CN" altLang="en-US" smtClean="0"/>
              <a:t>年</a:t>
            </a:r>
            <a:r>
              <a:rPr lang="en-US" altLang="zh-CN" smtClean="0"/>
              <a:t>12</a:t>
            </a:r>
            <a:r>
              <a:rPr lang="zh-CN" altLang="en-US" smtClean="0"/>
              <a:t>月</a:t>
            </a:r>
            <a:endParaRPr lang="zh-CN" altLang="en-US"/>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4400"/>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608929" y="891496"/>
            <a:ext cx="1101722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摆动腿</a:t>
            </a:r>
            <a:r>
              <a:rPr lang="zh-CN" altLang="en-US" sz="2000">
                <a:latin typeface="+mn-ea"/>
                <a:ea typeface="+mn-ea"/>
              </a:rPr>
              <a:t>控</a:t>
            </a:r>
            <a:r>
              <a:rPr lang="zh-CN" altLang="en-US" sz="2000" smtClean="0">
                <a:latin typeface="+mn-ea"/>
                <a:ea typeface="+mn-ea"/>
              </a:rPr>
              <a:t>制</a:t>
            </a:r>
            <a:endParaRPr lang="zh-CN" altLang="en-US" sz="200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摆动腿的期望目标位置</a:t>
            </a:r>
            <a:r>
              <a:rPr lang="zh-CN" altLang="en-US" sz="2000">
                <a:latin typeface="+mn-ea"/>
                <a:ea typeface="+mn-ea"/>
              </a:rPr>
              <a:t>为</a:t>
            </a:r>
            <a:r>
              <a:rPr lang="zh-CN" altLang="en-US" sz="2000" smtClean="0">
                <a:latin typeface="+mn-ea"/>
                <a:ea typeface="+mn-ea"/>
              </a:rPr>
              <a:t>：</a:t>
            </a:r>
            <a:endParaRPr lang="en-US" altLang="zh-CN" sz="2000" smtClean="0">
              <a:latin typeface="+mn-ea"/>
              <a:ea typeface="+mn-ea"/>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3852" y="1907159"/>
            <a:ext cx="6287377" cy="114316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733423" y="3256285"/>
                <a:ext cx="11017224" cy="1538819"/>
              </a:xfrm>
              <a:prstGeom prst="rect">
                <a:avLst/>
              </a:prstGeom>
              <a:noFill/>
            </p:spPr>
            <p:txBody>
              <a:bodyPr wrap="square" rtlCol="0">
                <a:spAutoFit/>
              </a:bodyPr>
              <a:lstStyle/>
              <a:p>
                <a:pPr lvl="1" indent="0">
                  <a:lnSpc>
                    <a:spcPct val="150000"/>
                  </a:lnSpc>
                </a:pPr>
                <a:r>
                  <a:rPr lang="en-US" altLang="zh-CN" sz="2000" smtClean="0">
                    <a:ea typeface="+mn-ea"/>
                  </a:rPr>
                  <a:t>    </a:t>
                </a:r>
                <a14:m>
                  <m:oMath xmlns:m="http://schemas.openxmlformats.org/officeDocument/2006/math">
                    <m:sSub>
                      <m:sSubPr>
                        <m:ctrlPr>
                          <a:rPr lang="en-US" altLang="zh-CN" sz="2000" i="1" smtClean="0">
                            <a:latin typeface="Cambria Math" panose="02040503050406030204" pitchFamily="18" charset="0"/>
                            <a:ea typeface="+mn-ea"/>
                          </a:rPr>
                        </m:ctrlPr>
                      </m:sSubPr>
                      <m:e>
                        <m:r>
                          <a:rPr lang="en-US" altLang="zh-CN" sz="2000" b="0" i="1" smtClean="0">
                            <a:latin typeface="Cambria Math" panose="02040503050406030204" pitchFamily="18" charset="0"/>
                            <a:ea typeface="+mn-ea"/>
                          </a:rPr>
                          <m:t>𝑇</m:t>
                        </m:r>
                      </m:e>
                      <m:sub>
                        <m:sSub>
                          <m:sSubPr>
                            <m:ctrlPr>
                              <a:rPr lang="en-US" altLang="zh-CN" sz="2000" i="1" smtClean="0">
                                <a:latin typeface="Cambria Math" panose="02040503050406030204" pitchFamily="18" charset="0"/>
                                <a:ea typeface="+mn-ea"/>
                              </a:rPr>
                            </m:ctrlPr>
                          </m:sSubPr>
                          <m:e>
                            <m:r>
                              <a:rPr lang="en-US" altLang="zh-CN" sz="2000" b="0" i="1" smtClean="0">
                                <a:latin typeface="Cambria Math" panose="02040503050406030204" pitchFamily="18" charset="0"/>
                                <a:ea typeface="+mn-ea"/>
                              </a:rPr>
                              <m:t>𝐶</m:t>
                            </m:r>
                          </m:e>
                          <m:sub>
                            <m:r>
                              <a:rPr lang="en-US" altLang="zh-CN" sz="2000" i="1" smtClean="0">
                                <a:latin typeface="Cambria Math" panose="02040503050406030204" pitchFamily="18" charset="0"/>
                                <a:ea typeface="+mn-ea"/>
                              </a:rPr>
                              <m:t>∅</m:t>
                            </m:r>
                          </m:sub>
                        </m:sSub>
                      </m:sub>
                    </m:sSub>
                  </m:oMath>
                </a14:m>
                <a:r>
                  <a:rPr lang="en-US" altLang="zh-CN" sz="2000">
                    <a:latin typeface="+mn-ea"/>
                    <a:ea typeface="+mn-ea"/>
                  </a:rPr>
                  <a:t>is the nominal scheduled contact phase </a:t>
                </a:r>
                <a:r>
                  <a:rPr lang="en-US" altLang="zh-CN" sz="2000">
                    <a:latin typeface="+mn-ea"/>
                    <a:ea typeface="+mn-ea"/>
                  </a:rPr>
                  <a:t>(</a:t>
                </a:r>
                <a:r>
                  <a:rPr lang="en-US" altLang="zh-CN" sz="2000" smtClean="0">
                    <a:latin typeface="+mn-ea"/>
                    <a:ea typeface="+mn-ea"/>
                  </a:rPr>
                  <a:t>stance)time</a:t>
                </a:r>
              </a:p>
              <a:p>
                <a:pPr lvl="1" indent="0">
                  <a:lnSpc>
                    <a:spcPct val="150000"/>
                  </a:lnSpc>
                </a:pPr>
                <a:r>
                  <a:rPr lang="en-US" altLang="zh-CN" sz="2000" smtClean="0">
                    <a:latin typeface="+mn-ea"/>
                    <a:ea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oMath>
                </a14:m>
                <a:r>
                  <a:rPr lang="en-US" altLang="zh-CN" sz="2000" smtClean="0">
                    <a:latin typeface="+mn-ea"/>
                    <a:ea typeface="+mn-ea"/>
                  </a:rPr>
                  <a:t>is </a:t>
                </a:r>
                <a:r>
                  <a:rPr lang="en-US" altLang="zh-CN" sz="2000">
                    <a:latin typeface="+mn-ea"/>
                    <a:ea typeface="+mn-ea"/>
                  </a:rPr>
                  <a:t>the nominal height </a:t>
                </a:r>
                <a:r>
                  <a:rPr lang="en-US" altLang="zh-CN" sz="2000">
                    <a:latin typeface="+mn-ea"/>
                    <a:ea typeface="+mn-ea"/>
                  </a:rPr>
                  <a:t>of </a:t>
                </a:r>
                <a:r>
                  <a:rPr lang="en-US" altLang="zh-CN" sz="2000" smtClean="0">
                    <a:latin typeface="+mn-ea"/>
                    <a:ea typeface="+mn-ea"/>
                  </a:rPr>
                  <a:t>locomotion</a:t>
                </a:r>
              </a:p>
              <a:p>
                <a:pPr lvl="1" indent="0">
                  <a:lnSpc>
                    <a:spcPct val="150000"/>
                  </a:lnSpc>
                </a:pPr>
                <a:r>
                  <a:rPr lang="en-US" altLang="zh-CN" sz="2000">
                    <a:latin typeface="+mn-ea"/>
                    <a:ea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h</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zh-CN" altLang="en-US" sz="2000" i="1" smtClean="0">
                        <a:latin typeface="Cambria Math" panose="02040503050406030204" pitchFamily="18" charset="0"/>
                      </a:rPr>
                      <m:t>是</m:t>
                    </m:r>
                  </m:oMath>
                </a14:m>
                <a:r>
                  <a:rPr lang="zh-CN" altLang="en-US" sz="2000" smtClean="0">
                    <a:latin typeface="+mn-ea"/>
                    <a:ea typeface="+mn-ea"/>
                  </a:rPr>
                  <a:t>第</a:t>
                </a:r>
                <a:r>
                  <a:rPr lang="en-US" altLang="zh-CN" sz="2000" smtClean="0">
                    <a:latin typeface="+mn-ea"/>
                    <a:ea typeface="+mn-ea"/>
                  </a:rPr>
                  <a:t>i</a:t>
                </a:r>
                <a:r>
                  <a:rPr lang="zh-CN" altLang="en-US" sz="2000" smtClean="0">
                    <a:latin typeface="+mn-ea"/>
                    <a:ea typeface="+mn-ea"/>
                  </a:rPr>
                  <a:t>个臀关节的位置</a:t>
                </a:r>
                <a:endParaRPr lang="en-US" altLang="zh-CN" sz="2000">
                  <a:latin typeface="+mn-ea"/>
                  <a:ea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733423" y="3256285"/>
                <a:ext cx="11017224" cy="1538819"/>
              </a:xfrm>
              <a:prstGeom prst="rect">
                <a:avLst/>
              </a:prstGeom>
              <a:blipFill>
                <a:blip r:embed="rId6"/>
                <a:stretch>
                  <a:fillRect b="-3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3541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7" name="文本框 6"/>
              <p:cNvSpPr txBox="1"/>
              <p:nvPr/>
            </p:nvSpPr>
            <p:spPr>
              <a:xfrm>
                <a:off x="608929" y="891496"/>
                <a:ext cx="11017224" cy="197746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latin typeface="+mn-ea"/>
                    <a:ea typeface="+mn-ea"/>
                  </a:rPr>
                  <a:t>在倾斜地面的姿势调整</a:t>
                </a:r>
              </a:p>
              <a:p>
                <a:pPr marL="982663" lvl="1" indent="-342900">
                  <a:lnSpc>
                    <a:spcPct val="150000"/>
                  </a:lnSpc>
                  <a:buFont typeface="Wingdings" panose="05000000000000000000" pitchFamily="2" charset="2"/>
                  <a:buChar char="l"/>
                </a:pPr>
                <a:r>
                  <a:rPr lang="zh-CN" altLang="en-US" sz="2000">
                    <a:latin typeface="+mn-ea"/>
                    <a:ea typeface="+mn-ea"/>
                  </a:rPr>
                  <a:t>为</a:t>
                </a:r>
                <a:r>
                  <a:rPr lang="zh-CN" altLang="en-US" sz="2000" smtClean="0">
                    <a:latin typeface="+mn-ea"/>
                    <a:ea typeface="+mn-ea"/>
                  </a:rPr>
                  <a:t>了使猎豹</a:t>
                </a:r>
                <a:r>
                  <a:rPr lang="en-US" altLang="zh-CN" sz="2000" smtClean="0">
                    <a:latin typeface="+mn-ea"/>
                    <a:ea typeface="+mn-ea"/>
                  </a:rPr>
                  <a:t>3</a:t>
                </a:r>
                <a:r>
                  <a:rPr lang="zh-CN" altLang="en-US" sz="2000">
                    <a:latin typeface="+mn-ea"/>
                    <a:ea typeface="+mn-ea"/>
                  </a:rPr>
                  <a:t>在不使用接触传感器或视觉传感器的情况下，算法也具有鲁棒性。我们使用每个足迹</a:t>
                </a:r>
                <a:r>
                  <a:rPr lang="zh-CN" altLang="en-US" sz="2000">
                    <a:latin typeface="+mn-ea"/>
                    <a:ea typeface="+mn-ea"/>
                  </a:rPr>
                  <a:t>位</a:t>
                </a:r>
                <a:r>
                  <a:rPr lang="zh-CN" altLang="en-US" sz="2000" smtClean="0">
                    <a:latin typeface="+mn-ea"/>
                    <a:ea typeface="+mn-ea"/>
                  </a:rPr>
                  <a:t>置</a:t>
                </a:r>
                <a14:m>
                  <m:oMath xmlns:m="http://schemas.openxmlformats.org/officeDocument/2006/math">
                    <m:sSub>
                      <m:sSubPr>
                        <m:ctrlPr>
                          <a:rPr lang="en-US" altLang="zh-CN" sz="2000" i="1" smtClean="0">
                            <a:latin typeface="Cambria Math" panose="02040503050406030204" pitchFamily="18" charset="0"/>
                            <a:ea typeface="+mn-ea"/>
                          </a:rPr>
                        </m:ctrlPr>
                      </m:sSubPr>
                      <m:e>
                        <m:r>
                          <m:rPr>
                            <m:sty m:val="p"/>
                          </m:rPr>
                          <a:rPr lang="en-US" altLang="zh-CN" sz="2000" i="1">
                            <a:latin typeface="Cambria Math" panose="02040503050406030204" pitchFamily="18" charset="0"/>
                            <a:ea typeface="+mn-ea"/>
                          </a:rPr>
                          <m:t>p</m:t>
                        </m:r>
                      </m:e>
                      <m:sub>
                        <m:r>
                          <a:rPr lang="en-US" altLang="zh-CN" sz="2000" b="0" i="1" smtClean="0">
                            <a:latin typeface="Cambria Math" panose="02040503050406030204" pitchFamily="18" charset="0"/>
                            <a:ea typeface="+mn-ea"/>
                          </a:rPr>
                          <m:t>𝑖</m:t>
                        </m:r>
                      </m:sub>
                    </m:sSub>
                    <m:r>
                      <a:rPr lang="en-US" altLang="zh-CN" sz="2000" b="0" i="0" smtClean="0">
                        <a:latin typeface="Cambria Math" panose="02040503050406030204" pitchFamily="18" charset="0"/>
                        <a:ea typeface="+mn-ea"/>
                      </a:rPr>
                      <m:t>=(</m:t>
                    </m:r>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𝑥</m:t>
                        </m:r>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𝑦</m:t>
                        </m:r>
                      </m:sup>
                    </m:sSubSup>
                    <m:r>
                      <a:rPr lang="en-US" altLang="zh-CN" sz="2000" b="0" i="0"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𝑧</m:t>
                        </m:r>
                      </m:sup>
                    </m:sSubSup>
                    <m:r>
                      <a:rPr lang="en-US" altLang="zh-CN" sz="2000" b="0" i="0" smtClean="0">
                        <a:latin typeface="Cambria Math" panose="02040503050406030204" pitchFamily="18" charset="0"/>
                        <a:ea typeface="+mn-ea"/>
                      </a:rPr>
                      <m:t>)</m:t>
                    </m:r>
                  </m:oMath>
                </a14:m>
                <a:r>
                  <a:rPr lang="zh-CN" altLang="en-US" sz="2000" smtClean="0">
                    <a:latin typeface="+mn-ea"/>
                    <a:ea typeface="+mn-ea"/>
                  </a:rPr>
                  <a:t>的</a:t>
                </a:r>
                <a:r>
                  <a:rPr lang="zh-CN" altLang="en-US" sz="2000">
                    <a:latin typeface="+mn-ea"/>
                    <a:ea typeface="+mn-ea"/>
                  </a:rPr>
                  <a:t>测量值来近似步行表面的局部</a:t>
                </a:r>
                <a:r>
                  <a:rPr lang="zh-CN" altLang="en-US" sz="2000">
                    <a:latin typeface="+mn-ea"/>
                    <a:ea typeface="+mn-ea"/>
                  </a:rPr>
                  <a:t>坡</a:t>
                </a:r>
                <a:r>
                  <a:rPr lang="zh-CN" altLang="en-US" sz="2000" smtClean="0">
                    <a:latin typeface="+mn-ea"/>
                    <a:ea typeface="+mn-ea"/>
                  </a:rPr>
                  <a:t>度</a:t>
                </a:r>
                <a:r>
                  <a:rPr lang="zh-CN" altLang="en-US" sz="2000">
                    <a:latin typeface="+mn-ea"/>
                    <a:ea typeface="+mn-ea"/>
                  </a:rPr>
                  <a:t>，</a:t>
                </a:r>
                <a:r>
                  <a:rPr lang="zh-CN" altLang="en-US" sz="2000" smtClean="0">
                    <a:latin typeface="+mn-ea"/>
                    <a:ea typeface="+mn-ea"/>
                  </a:rPr>
                  <a:t>并</a:t>
                </a:r>
                <a:r>
                  <a:rPr lang="zh-CN" altLang="en-US" sz="2000">
                    <a:latin typeface="+mn-ea"/>
                    <a:ea typeface="+mn-ea"/>
                  </a:rPr>
                  <a:t>调整机器人的所需姿势</a:t>
                </a:r>
                <a:r>
                  <a:rPr lang="zh-CN" altLang="en-US" sz="2000">
                    <a:latin typeface="+mn-ea"/>
                    <a:ea typeface="+mn-ea"/>
                  </a:rPr>
                  <a:t>。 </a:t>
                </a:r>
                <a:r>
                  <a:rPr lang="zh-CN" altLang="en-US" sz="2000">
                    <a:latin typeface="+mn-ea"/>
                    <a:ea typeface="+mn-ea"/>
                  </a:rPr>
                  <a:t>特别的</a:t>
                </a:r>
                <a:r>
                  <a:rPr lang="zh-CN" altLang="en-US" sz="2000" smtClean="0">
                    <a:latin typeface="+mn-ea"/>
                    <a:ea typeface="+mn-ea"/>
                  </a:rPr>
                  <a:t>，</a:t>
                </a:r>
                <a:r>
                  <a:rPr lang="zh-CN" altLang="en-US" sz="2000">
                    <a:latin typeface="+mn-ea"/>
                    <a:ea typeface="+mn-ea"/>
                  </a:rPr>
                  <a:t>将行走表面建模为</a:t>
                </a:r>
                <a:r>
                  <a:rPr lang="zh-CN" altLang="en-US" sz="2000">
                    <a:latin typeface="+mn-ea"/>
                    <a:ea typeface="+mn-ea"/>
                  </a:rPr>
                  <a:t>平</a:t>
                </a:r>
                <a:r>
                  <a:rPr lang="zh-CN" altLang="en-US" sz="2000" smtClean="0">
                    <a:latin typeface="+mn-ea"/>
                    <a:ea typeface="+mn-ea"/>
                  </a:rPr>
                  <a:t>面。</a:t>
                </a:r>
                <a:endParaRPr lang="en-US" altLang="zh-CN" sz="2000" smtClean="0">
                  <a:latin typeface="+mn-ea"/>
                  <a:ea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608929" y="891496"/>
                <a:ext cx="11017224" cy="1977464"/>
              </a:xfrm>
              <a:prstGeom prst="rect">
                <a:avLst/>
              </a:prstGeom>
              <a:blipFill>
                <a:blip r:embed="rId5"/>
                <a:stretch>
                  <a:fillRect l="-498" r="-277" b="-2462"/>
                </a:stretch>
              </a:blipFill>
            </p:spPr>
            <p:txBody>
              <a:bodyPr/>
              <a:lstStyle/>
              <a:p>
                <a:r>
                  <a:rPr lang="zh-CN" altLang="en-US">
                    <a:noFill/>
                  </a:rPr>
                  <a:t> </a:t>
                </a:r>
              </a:p>
            </p:txBody>
          </p:sp>
        </mc:Fallback>
      </mc:AlternateContent>
      <p:pic>
        <p:nvPicPr>
          <p:cNvPr id="3" name="图片 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9748" y="2970527"/>
            <a:ext cx="4915586" cy="457264"/>
          </a:xfrm>
          <a:prstGeom prst="rect">
            <a:avLst/>
          </a:prstGeom>
        </p:spPr>
      </p:pic>
      <p:sp>
        <p:nvSpPr>
          <p:cNvPr id="9" name="文本框 8"/>
          <p:cNvSpPr txBox="1"/>
          <p:nvPr/>
        </p:nvSpPr>
        <p:spPr>
          <a:xfrm>
            <a:off x="733423" y="3819577"/>
            <a:ext cx="11017224" cy="499624"/>
          </a:xfrm>
          <a:prstGeom prst="rect">
            <a:avLst/>
          </a:prstGeom>
          <a:noFill/>
        </p:spPr>
        <p:txBody>
          <a:bodyPr wrap="square" rtlCol="0">
            <a:spAutoFit/>
          </a:bodyPr>
          <a:lstStyle/>
          <a:p>
            <a:pPr lvl="1" indent="0">
              <a:lnSpc>
                <a:spcPct val="150000"/>
              </a:lnSpc>
            </a:pPr>
            <a:r>
              <a:rPr lang="en-US" altLang="zh-CN" sz="2000" smtClean="0">
                <a:latin typeface="+mn-ea"/>
                <a:ea typeface="+mn-ea"/>
              </a:rPr>
              <a:t>	</a:t>
            </a:r>
            <a:r>
              <a:rPr lang="zh-CN" altLang="en-US" sz="2000">
                <a:latin typeface="+mn-ea"/>
                <a:ea typeface="+mn-ea"/>
              </a:rPr>
              <a:t>系</a:t>
            </a:r>
            <a:r>
              <a:rPr lang="zh-CN" altLang="en-US" sz="2000" smtClean="0">
                <a:latin typeface="+mn-ea"/>
                <a:ea typeface="+mn-ea"/>
              </a:rPr>
              <a:t>数</a:t>
            </a:r>
            <a:r>
              <a:rPr lang="en-US" altLang="zh-CN" sz="2000" smtClean="0">
                <a:latin typeface="+mn-ea"/>
                <a:ea typeface="+mn-ea"/>
              </a:rPr>
              <a:t>a</a:t>
            </a:r>
            <a:r>
              <a:rPr lang="zh-CN" altLang="en-US" sz="2000" smtClean="0">
                <a:latin typeface="+mn-ea"/>
                <a:ea typeface="+mn-ea"/>
              </a:rPr>
              <a:t>通过下面的最小二乘法得到：</a:t>
            </a:r>
            <a:endParaRPr lang="en-US" altLang="zh-CN" sz="2000" smtClean="0">
              <a:latin typeface="+mn-ea"/>
              <a:ea typeface="+mn-ea"/>
            </a:endParaRPr>
          </a:p>
        </p:txBody>
      </p:sp>
      <p:pic>
        <p:nvPicPr>
          <p:cNvPr id="4" name="图片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7827" y="4710988"/>
            <a:ext cx="5039428" cy="981212"/>
          </a:xfrm>
          <a:prstGeom prst="rect">
            <a:avLst/>
          </a:prstGeom>
        </p:spPr>
      </p:pic>
    </p:spTree>
    <p:extLst>
      <p:ext uri="{BB962C8B-B14F-4D97-AF65-F5344CB8AC3E}">
        <p14:creationId xmlns:p14="http://schemas.microsoft.com/office/powerpoint/2010/main" val="1852875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第四部分：实验结果</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608929" y="891496"/>
            <a:ext cx="11017224"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稳态运动</a:t>
            </a:r>
          </a:p>
          <a:p>
            <a:pPr marL="982663" lvl="1" indent="-342900">
              <a:lnSpc>
                <a:spcPct val="150000"/>
              </a:lnSpc>
              <a:buFont typeface="Wingdings" panose="05000000000000000000" pitchFamily="2" charset="2"/>
              <a:buChar char="l"/>
            </a:pPr>
            <a:endParaRPr lang="zh-CN" altLang="en-US" sz="2000">
              <a:latin typeface="+mn-ea"/>
              <a:ea typeface="+mn-ea"/>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6460" y="928876"/>
            <a:ext cx="7651150" cy="4137209"/>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33423" y="5307349"/>
                <a:ext cx="11017224" cy="1477328"/>
              </a:xfrm>
              <a:prstGeom prst="rect">
                <a:avLst/>
              </a:prstGeom>
              <a:noFill/>
            </p:spPr>
            <p:txBody>
              <a:bodyPr wrap="square" rtlCol="0">
                <a:spAutoFit/>
              </a:bodyPr>
              <a:lstStyle/>
              <a:p>
                <a:pPr marL="982663" lvl="1" indent="-342900">
                  <a:lnSpc>
                    <a:spcPct val="150000"/>
                  </a:lnSpc>
                  <a:buFont typeface="Wingdings" panose="05000000000000000000" pitchFamily="2" charset="2"/>
                  <a:buChar char="l"/>
                </a:pPr>
                <a:r>
                  <a:rPr lang="zh-CN" altLang="en-US" sz="2000" smtClean="0">
                    <a:latin typeface="+mn-ea"/>
                    <a:ea typeface="+mn-ea"/>
                  </a:rPr>
                  <a:t>功耗是通过测量电池电流记录的，并且不包括计算机的功</a:t>
                </a:r>
                <a:r>
                  <a:rPr lang="zh-CN" altLang="en-US" sz="2000">
                    <a:latin typeface="+mn-ea"/>
                    <a:ea typeface="+mn-ea"/>
                  </a:rPr>
                  <a:t>耗</a:t>
                </a:r>
                <a:r>
                  <a:rPr lang="zh-CN" altLang="en-US" sz="2000" smtClean="0">
                    <a:latin typeface="+mn-ea"/>
                    <a:ea typeface="+mn-ea"/>
                  </a:rPr>
                  <a:t>（</a:t>
                </a:r>
                <a:r>
                  <a:rPr lang="en-US" altLang="zh-CN" sz="2000" smtClean="0">
                    <a:latin typeface="+mn-ea"/>
                    <a:ea typeface="+mn-ea"/>
                  </a:rPr>
                  <a:t>85</a:t>
                </a:r>
                <a:r>
                  <a:rPr lang="zh-CN" altLang="en-US" sz="2000">
                    <a:latin typeface="+mn-ea"/>
                    <a:ea typeface="+mn-ea"/>
                  </a:rPr>
                  <a:t>瓦</a:t>
                </a:r>
                <a:r>
                  <a:rPr lang="zh-CN" altLang="en-US" sz="2000" smtClean="0">
                    <a:latin typeface="+mn-ea"/>
                    <a:ea typeface="+mn-ea"/>
                  </a:rPr>
                  <a:t>）</a:t>
                </a:r>
                <a:endParaRPr lang="en-US" altLang="zh-CN" sz="2000" smtClean="0">
                  <a:latin typeface="+mn-ea"/>
                  <a:ea typeface="+mn-ea"/>
                </a:endParaRPr>
              </a:p>
              <a:p>
                <a:pPr marL="982663" lvl="1" indent="-342900">
                  <a:lnSpc>
                    <a:spcPct val="150000"/>
                  </a:lnSpc>
                  <a:buFont typeface="Wingdings" panose="05000000000000000000" pitchFamily="2" charset="2"/>
                  <a:buChar char="l"/>
                </a:pPr>
                <a14:m>
                  <m:oMath xmlns:m="http://schemas.openxmlformats.org/officeDocument/2006/math">
                    <m:r>
                      <a:rPr lang="en-US" altLang="zh-CN" sz="2000" b="0" i="1" smtClean="0">
                        <a:latin typeface="Cambria Math" panose="02040503050406030204" pitchFamily="18" charset="0"/>
                        <a:ea typeface="+mn-ea"/>
                      </a:rPr>
                      <m:t>𝐶𝑜𝑇</m:t>
                    </m:r>
                    <m:r>
                      <a:rPr lang="en-US" altLang="zh-CN" sz="2000" b="0" i="1" smtClean="0">
                        <a:latin typeface="Cambria Math" panose="02040503050406030204" pitchFamily="18" charset="0"/>
                        <a:ea typeface="+mn-ea"/>
                      </a:rPr>
                      <m:t>=</m:t>
                    </m:r>
                    <m:f>
                      <m:fPr>
                        <m:type m:val="skw"/>
                        <m:ctrlPr>
                          <a:rPr lang="en-US" altLang="zh-CN" sz="2000" b="0" i="1" smtClean="0">
                            <a:latin typeface="Cambria Math" panose="02040503050406030204" pitchFamily="18" charset="0"/>
                            <a:ea typeface="+mn-ea"/>
                          </a:rPr>
                        </m:ctrlPr>
                      </m:fPr>
                      <m:num>
                        <m:r>
                          <a:rPr lang="en-US" altLang="zh-CN" sz="2000" b="0" i="1" smtClean="0">
                            <a:latin typeface="Cambria Math" panose="02040503050406030204" pitchFamily="18" charset="0"/>
                            <a:ea typeface="+mn-ea"/>
                          </a:rPr>
                          <m:t>𝑃</m:t>
                        </m:r>
                      </m:num>
                      <m:den>
                        <m:r>
                          <a:rPr lang="en-US" altLang="zh-CN" sz="2000" b="0" i="1" smtClean="0">
                            <a:latin typeface="Cambria Math" panose="02040503050406030204" pitchFamily="18" charset="0"/>
                            <a:ea typeface="+mn-ea"/>
                          </a:rPr>
                          <m:t>𝑚𝑔𝑣</m:t>
                        </m:r>
                      </m:den>
                    </m:f>
                    <m:r>
                      <a:rPr lang="zh-CN" altLang="en-US" sz="2000" i="1">
                        <a:latin typeface="Cambria Math" panose="02040503050406030204" pitchFamily="18" charset="0"/>
                        <a:ea typeface="+mn-ea"/>
                      </a:rPr>
                      <m:t>，</m:t>
                    </m:r>
                  </m:oMath>
                </a14:m>
                <a:r>
                  <a:rPr lang="en-US" altLang="zh-CN" sz="2000" smtClean="0">
                    <a:latin typeface="+mn-ea"/>
                    <a:ea typeface="+mn-ea"/>
                  </a:rPr>
                  <a:t>v</a:t>
                </a:r>
                <a:r>
                  <a:rPr lang="zh-CN" altLang="en-US" sz="2000" smtClean="0">
                    <a:latin typeface="+mn-ea"/>
                    <a:ea typeface="+mn-ea"/>
                  </a:rPr>
                  <a:t>是机器人的线速度，</a:t>
                </a:r>
                <a:r>
                  <a:rPr lang="en-US" altLang="zh-CN" sz="2000" smtClean="0">
                    <a:latin typeface="+mn-ea"/>
                    <a:ea typeface="+mn-ea"/>
                  </a:rPr>
                  <a:t>m</a:t>
                </a:r>
                <a:r>
                  <a:rPr lang="zh-CN" altLang="en-US" sz="2000" smtClean="0">
                    <a:latin typeface="+mn-ea"/>
                    <a:ea typeface="+mn-ea"/>
                  </a:rPr>
                  <a:t>是机器人的质量，</a:t>
                </a:r>
                <a:r>
                  <a:rPr lang="en-US" altLang="zh-CN" sz="2000" smtClean="0">
                    <a:latin typeface="+mn-ea"/>
                    <a:ea typeface="+mn-ea"/>
                  </a:rPr>
                  <a:t>P</a:t>
                </a:r>
                <a:r>
                  <a:rPr lang="zh-CN" altLang="en-US" sz="2000" smtClean="0">
                    <a:latin typeface="+mn-ea"/>
                    <a:ea typeface="+mn-ea"/>
                  </a:rPr>
                  <a:t>是电功率</a:t>
                </a:r>
                <a:endParaRPr lang="zh-CN" altLang="en-US" sz="2000">
                  <a:latin typeface="+mn-ea"/>
                  <a:ea typeface="+mn-ea"/>
                </a:endParaRPr>
              </a:p>
              <a:p>
                <a:pPr marL="982663" lvl="1" indent="-342900">
                  <a:lnSpc>
                    <a:spcPct val="150000"/>
                  </a:lnSpc>
                  <a:buFont typeface="Wingdings" panose="05000000000000000000" pitchFamily="2" charset="2"/>
                  <a:buChar char="l"/>
                </a:pPr>
                <a:endParaRPr lang="zh-CN" altLang="en-US" sz="2000">
                  <a:latin typeface="+mn-ea"/>
                  <a:ea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733423" y="5307349"/>
                <a:ext cx="11017224" cy="1477328"/>
              </a:xfrm>
              <a:prstGeom prst="rect">
                <a:avLst/>
              </a:prstGeom>
              <a:blipFill>
                <a:blip r:embed="rId6"/>
                <a:stretch>
                  <a:fillRect b="-14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168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第四部分：实验结果</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608929" y="891496"/>
            <a:ext cx="6324502" cy="701730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设</a:t>
            </a:r>
            <a:r>
              <a:rPr lang="zh-CN" altLang="en-US" sz="2000" smtClean="0">
                <a:latin typeface="+mn-ea"/>
                <a:ea typeface="+mn-ea"/>
              </a:rPr>
              <a:t>计增强的功能</a:t>
            </a: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由于机器人的地面反作用力控制计划与腿的配置无</a:t>
            </a:r>
            <a:r>
              <a:rPr lang="zh-CN" altLang="en-US" sz="2000">
                <a:latin typeface="+mn-ea"/>
                <a:ea typeface="+mn-ea"/>
              </a:rPr>
              <a:t>关</a:t>
            </a:r>
            <a:r>
              <a:rPr lang="zh-CN" altLang="en-US" sz="2000">
                <a:latin typeface="+mn-ea"/>
                <a:ea typeface="+mn-ea"/>
              </a:rPr>
              <a:t>，无论膝盖朝哪个方向，运动都可能</a:t>
            </a:r>
            <a:r>
              <a:rPr lang="zh-CN" altLang="en-US" sz="2000">
                <a:latin typeface="+mn-ea"/>
                <a:ea typeface="+mn-ea"/>
              </a:rPr>
              <a:t>发</a:t>
            </a:r>
            <a:r>
              <a:rPr lang="zh-CN" altLang="en-US" sz="2000" smtClean="0">
                <a:latin typeface="+mn-ea"/>
                <a:ea typeface="+mn-ea"/>
              </a:rPr>
              <a:t>生，如（</a:t>
            </a:r>
            <a:r>
              <a:rPr lang="en-US" altLang="zh-CN" sz="2000" smtClean="0">
                <a:latin typeface="+mn-ea"/>
                <a:ea typeface="+mn-ea"/>
              </a:rPr>
              <a:t>a</a:t>
            </a:r>
            <a:r>
              <a:rPr lang="zh-CN" altLang="en-US" sz="2000" smtClean="0">
                <a:latin typeface="+mn-ea"/>
                <a:ea typeface="+mn-ea"/>
              </a:rPr>
              <a:t>）</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smtClean="0">
                <a:latin typeface="+mn-ea"/>
                <a:ea typeface="+mn-ea"/>
              </a:rPr>
              <a:t>通过重新设计和定制电机的策略，机器人横向运动能力大幅度提高，机器人可获得更大的运作范围，可以实现更夸张的偏向运动，如（</a:t>
            </a:r>
            <a:r>
              <a:rPr lang="en-US" altLang="zh-CN" sz="2000" smtClean="0">
                <a:latin typeface="+mn-ea"/>
                <a:ea typeface="+mn-ea"/>
              </a:rPr>
              <a:t>b</a:t>
            </a:r>
            <a:r>
              <a:rPr lang="zh-CN" altLang="en-US" sz="2000" smtClean="0">
                <a:latin typeface="+mn-ea"/>
                <a:ea typeface="+mn-ea"/>
              </a:rPr>
              <a:t>）</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smtClean="0">
                <a:latin typeface="+mn-ea"/>
                <a:ea typeface="+mn-ea"/>
              </a:rPr>
              <a:t>机器人没有限定前部和顶部，能将腿完全旋转到器身体的上方，可以利用这一优势，机器人的腿不仅可以用于运动而且可以用于和环境进行交互并执行任务</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zh-CN" altLang="en-US" sz="2000">
              <a:latin typeface="+mn-ea"/>
              <a:ea typeface="+mn-ea"/>
            </a:endParaRPr>
          </a:p>
          <a:p>
            <a:pPr marL="982663" lvl="1" indent="-342900">
              <a:lnSpc>
                <a:spcPct val="150000"/>
              </a:lnSpc>
              <a:buFont typeface="Wingdings" panose="05000000000000000000" pitchFamily="2" charset="2"/>
              <a:buChar char="l"/>
            </a:pPr>
            <a:endParaRPr lang="zh-CN" altLang="en-US" sz="2000">
              <a:latin typeface="+mn-ea"/>
              <a:ea typeface="+mn-ea"/>
            </a:endParaRPr>
          </a:p>
        </p:txBody>
      </p:sp>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913" y="1240061"/>
            <a:ext cx="5846651" cy="4646879"/>
          </a:xfrm>
          <a:prstGeom prst="rect">
            <a:avLst/>
          </a:prstGeom>
        </p:spPr>
      </p:pic>
    </p:spTree>
    <p:extLst>
      <p:ext uri="{BB962C8B-B14F-4D97-AF65-F5344CB8AC3E}">
        <p14:creationId xmlns:p14="http://schemas.microsoft.com/office/powerpoint/2010/main" val="7888485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第四部分：实验结果</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608929" y="891496"/>
            <a:ext cx="6324502"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latin typeface="+mn-ea"/>
                <a:ea typeface="+mn-ea"/>
              </a:rPr>
              <a:t>盲爬楼梯</a:t>
            </a: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利</a:t>
            </a:r>
            <a:r>
              <a:rPr lang="zh-CN" altLang="en-US" sz="2000" smtClean="0">
                <a:latin typeface="+mn-ea"/>
                <a:ea typeface="+mn-ea"/>
              </a:rPr>
              <a:t>用接</a:t>
            </a:r>
            <a:r>
              <a:rPr lang="zh-CN" altLang="en-US" sz="2000">
                <a:latin typeface="+mn-ea"/>
                <a:ea typeface="+mn-ea"/>
              </a:rPr>
              <a:t>触检测算法，可以检</a:t>
            </a:r>
            <a:r>
              <a:rPr lang="zh-CN" altLang="en-US" sz="2000">
                <a:latin typeface="+mn-ea"/>
                <a:ea typeface="+mn-ea"/>
              </a:rPr>
              <a:t>测</a:t>
            </a:r>
            <a:r>
              <a:rPr lang="zh-CN" altLang="en-US" sz="2000" smtClean="0">
                <a:latin typeface="+mn-ea"/>
                <a:ea typeface="+mn-ea"/>
              </a:rPr>
              <a:t>到机器人与</a:t>
            </a:r>
            <a:r>
              <a:rPr lang="zh-CN" altLang="en-US" sz="2000">
                <a:latin typeface="+mn-ea"/>
                <a:ea typeface="+mn-ea"/>
              </a:rPr>
              <a:t>楼梯等物体的意外碰撞，并通过基于事件的步态调度程序将其用于修改挥脚轨迹和平衡</a:t>
            </a:r>
            <a:r>
              <a:rPr lang="zh-CN" altLang="en-US" sz="2000">
                <a:latin typeface="+mn-ea"/>
                <a:ea typeface="+mn-ea"/>
              </a:rPr>
              <a:t>策</a:t>
            </a:r>
            <a:r>
              <a:rPr lang="zh-CN" altLang="en-US" sz="2000">
                <a:latin typeface="+mn-ea"/>
                <a:ea typeface="+mn-ea"/>
              </a:rPr>
              <a:t>略一旦机器人感觉到台阶，它就会</a:t>
            </a:r>
            <a:r>
              <a:rPr lang="zh-CN" altLang="en-US" sz="2000">
                <a:latin typeface="+mn-ea"/>
                <a:ea typeface="+mn-ea"/>
              </a:rPr>
              <a:t>根</a:t>
            </a:r>
            <a:r>
              <a:rPr lang="zh-CN" altLang="en-US" sz="2000" smtClean="0">
                <a:latin typeface="+mn-ea"/>
                <a:ea typeface="+mn-ea"/>
              </a:rPr>
              <a:t>据在倾斜地面调整姿态的策略进行姿态调整。</a:t>
            </a:r>
            <a:endParaRPr lang="zh-CN" altLang="en-US" sz="2000">
              <a:latin typeface="+mn-ea"/>
              <a:ea typeface="+mn-ea"/>
            </a:endParaRPr>
          </a:p>
        </p:txBody>
      </p:sp>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5479" y="1600101"/>
            <a:ext cx="5396755" cy="3888432"/>
          </a:xfrm>
          <a:prstGeom prst="rect">
            <a:avLst/>
          </a:prstGeom>
        </p:spPr>
      </p:pic>
    </p:spTree>
    <p:extLst>
      <p:ext uri="{BB962C8B-B14F-4D97-AF65-F5344CB8AC3E}">
        <p14:creationId xmlns:p14="http://schemas.microsoft.com/office/powerpoint/2010/main" val="1909859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87" y="2032149"/>
            <a:ext cx="4744112" cy="3962953"/>
          </a:xfrm>
          <a:prstGeom prst="rect">
            <a:avLst/>
          </a:prstGeom>
        </p:spPr>
      </p:pic>
      <p:sp>
        <p:nvSpPr>
          <p:cNvPr id="8" name="文本框 7"/>
          <p:cNvSpPr txBox="1"/>
          <p:nvPr/>
        </p:nvSpPr>
        <p:spPr>
          <a:xfrm>
            <a:off x="608929" y="891496"/>
            <a:ext cx="6324502"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美国东部时间 </a:t>
            </a:r>
            <a:r>
              <a:rPr lang="en-US" altLang="zh-CN" sz="2000">
                <a:latin typeface="+mn-ea"/>
                <a:ea typeface="+mn-ea"/>
              </a:rPr>
              <a:t>12 </a:t>
            </a:r>
            <a:r>
              <a:rPr lang="zh-CN" altLang="en-US" sz="2000">
                <a:latin typeface="+mn-ea"/>
                <a:ea typeface="+mn-ea"/>
              </a:rPr>
              <a:t>月 </a:t>
            </a:r>
            <a:r>
              <a:rPr lang="en-US" altLang="zh-CN" sz="2000">
                <a:latin typeface="+mn-ea"/>
                <a:ea typeface="+mn-ea"/>
              </a:rPr>
              <a:t>11 </a:t>
            </a:r>
            <a:r>
              <a:rPr lang="zh-CN" altLang="en-US" sz="2000">
                <a:latin typeface="+mn-ea"/>
                <a:ea typeface="+mn-ea"/>
              </a:rPr>
              <a:t>日晨 </a:t>
            </a:r>
            <a:r>
              <a:rPr lang="en-US" altLang="zh-CN" sz="2000">
                <a:latin typeface="+mn-ea"/>
                <a:ea typeface="+mn-ea"/>
              </a:rPr>
              <a:t>3 </a:t>
            </a:r>
            <a:r>
              <a:rPr lang="zh-CN" altLang="en-US" sz="2000">
                <a:latin typeface="+mn-ea"/>
                <a:ea typeface="+mn-ea"/>
              </a:rPr>
              <a:t>点，波士顿动力发布新闻通告，确认韩国现代汽车集团已经获得公司控制权，目前公司估值 </a:t>
            </a:r>
            <a:r>
              <a:rPr lang="en-US" altLang="zh-CN" sz="2000">
                <a:latin typeface="+mn-ea"/>
                <a:ea typeface="+mn-ea"/>
              </a:rPr>
              <a:t>11 </a:t>
            </a:r>
            <a:r>
              <a:rPr lang="zh-CN" altLang="en-US" sz="2000">
                <a:latin typeface="+mn-ea"/>
                <a:ea typeface="+mn-ea"/>
              </a:rPr>
              <a:t>亿</a:t>
            </a:r>
            <a:r>
              <a:rPr lang="zh-CN" altLang="en-US" sz="2000">
                <a:latin typeface="+mn-ea"/>
                <a:ea typeface="+mn-ea"/>
              </a:rPr>
              <a:t>美</a:t>
            </a:r>
            <a:r>
              <a:rPr lang="zh-CN" altLang="en-US" sz="2000" smtClean="0">
                <a:latin typeface="+mn-ea"/>
                <a:ea typeface="+mn-ea"/>
              </a:rPr>
              <a:t>元</a:t>
            </a:r>
            <a:endParaRPr lang="zh-CN" altLang="en-US" sz="2000">
              <a:latin typeface="+mn-ea"/>
              <a:ea typeface="+mn-ea"/>
            </a:endParaRPr>
          </a:p>
        </p:txBody>
      </p:sp>
    </p:spTree>
    <p:extLst>
      <p:ext uri="{BB962C8B-B14F-4D97-AF65-F5344CB8AC3E}">
        <p14:creationId xmlns:p14="http://schemas.microsoft.com/office/powerpoint/2010/main" val="18716274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4164262"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en-US" sz="2000" smtClean="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t>第一部分：介绍</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733423" y="808013"/>
            <a:ext cx="7424144" cy="858696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t>本</a:t>
            </a:r>
            <a:r>
              <a:rPr lang="zh-CN" altLang="en-US" sz="2000"/>
              <a:t>文介绍一种新型的鲁棒、动态</a:t>
            </a:r>
            <a:r>
              <a:rPr lang="zh-CN" altLang="en-US" sz="2000"/>
              <a:t>四</a:t>
            </a:r>
            <a:r>
              <a:rPr lang="zh-CN" altLang="en-US" sz="2000" smtClean="0"/>
              <a:t>足</a:t>
            </a:r>
            <a:r>
              <a:rPr lang="zh-CN" altLang="en-US" sz="2000"/>
              <a:t>机</a:t>
            </a:r>
            <a:r>
              <a:rPr lang="zh-CN" altLang="en-US" sz="2000"/>
              <a:t>器</a:t>
            </a:r>
            <a:r>
              <a:rPr lang="zh-CN" altLang="en-US" sz="2000" smtClean="0"/>
              <a:t>人</a:t>
            </a:r>
            <a:r>
              <a:rPr lang="en-US" altLang="zh-CN" sz="2000"/>
              <a:t>——MIT </a:t>
            </a:r>
            <a:r>
              <a:rPr lang="en-US" altLang="zh-CN" sz="2000"/>
              <a:t>Cheetah </a:t>
            </a:r>
            <a:r>
              <a:rPr lang="en-US" altLang="zh-CN" sz="2000" smtClean="0"/>
              <a:t>3</a:t>
            </a:r>
          </a:p>
          <a:p>
            <a:pPr marL="342900" indent="-342900">
              <a:lnSpc>
                <a:spcPct val="150000"/>
              </a:lnSpc>
              <a:buFont typeface="Wingdings" panose="05000000000000000000" pitchFamily="2" charset="2"/>
              <a:buChar char="l"/>
            </a:pPr>
            <a:endParaRPr lang="en-US" altLang="zh-CN" sz="2000" smtClean="0"/>
          </a:p>
          <a:p>
            <a:pPr marL="982663" lvl="1" indent="-342900">
              <a:lnSpc>
                <a:spcPct val="150000"/>
              </a:lnSpc>
              <a:buFont typeface="Wingdings" panose="05000000000000000000" pitchFamily="2" charset="2"/>
              <a:buChar char="l"/>
            </a:pPr>
            <a:r>
              <a:rPr lang="en-US" altLang="zh-CN" sz="2000"/>
              <a:t>Cheetah </a:t>
            </a:r>
            <a:r>
              <a:rPr lang="en-US" altLang="zh-CN" sz="2000" smtClean="0"/>
              <a:t>3 </a:t>
            </a:r>
            <a:r>
              <a:rPr lang="zh-CN" altLang="en-US" sz="2000" smtClean="0"/>
              <a:t>采用定制的机械设计来实现动态运动控制策略以及高</a:t>
            </a:r>
            <a:r>
              <a:rPr lang="zh-CN" altLang="en-US" sz="2000"/>
              <a:t>带宽本体感受致动器，管理与环</a:t>
            </a:r>
            <a:r>
              <a:rPr lang="zh-CN" altLang="en-US" sz="2000"/>
              <a:t>境</a:t>
            </a:r>
            <a:r>
              <a:rPr lang="zh-CN" altLang="en-US" sz="2000" smtClean="0"/>
              <a:t>的</a:t>
            </a:r>
            <a:r>
              <a:rPr lang="zh-CN" altLang="en-US" sz="2000"/>
              <a:t>机体</a:t>
            </a:r>
            <a:r>
              <a:rPr lang="zh-CN" altLang="en-US" sz="2000" smtClean="0"/>
              <a:t>互动</a:t>
            </a:r>
            <a:endParaRPr lang="en-US" altLang="zh-CN" sz="2000" smtClean="0"/>
          </a:p>
          <a:p>
            <a:pPr marL="982663" lvl="1" indent="-342900">
              <a:lnSpc>
                <a:spcPct val="150000"/>
              </a:lnSpc>
              <a:buFont typeface="Wingdings" panose="05000000000000000000" pitchFamily="2" charset="2"/>
              <a:buChar char="l"/>
            </a:pPr>
            <a:endParaRPr lang="en-US" altLang="zh-CN" sz="2000" smtClean="0"/>
          </a:p>
          <a:p>
            <a:pPr marL="982663" lvl="1" indent="-342900">
              <a:lnSpc>
                <a:spcPct val="150000"/>
              </a:lnSpc>
              <a:buFont typeface="Wingdings" panose="05000000000000000000" pitchFamily="2" charset="2"/>
              <a:buChar char="l"/>
            </a:pPr>
            <a:r>
              <a:rPr lang="zh-CN" altLang="en-US" sz="2000" smtClean="0"/>
              <a:t>提</a:t>
            </a:r>
            <a:r>
              <a:rPr lang="zh-CN" altLang="en-US" sz="2000"/>
              <a:t>出了一种新的腿部设计，包括在外展</a:t>
            </a:r>
            <a:r>
              <a:rPr lang="en-US" altLang="zh-CN" sz="2000"/>
              <a:t>/</a:t>
            </a:r>
            <a:r>
              <a:rPr lang="zh-CN" altLang="en-US" sz="2000"/>
              <a:t>内收自</a:t>
            </a:r>
            <a:r>
              <a:rPr lang="zh-CN" altLang="en-US" sz="2000"/>
              <a:t>由</a:t>
            </a:r>
            <a:r>
              <a:rPr lang="zh-CN" altLang="en-US" sz="2000" smtClean="0"/>
              <a:t>度扩大，</a:t>
            </a:r>
            <a:r>
              <a:rPr lang="zh-CN" altLang="en-US" sz="2000"/>
              <a:t>以及臀部和膝盖上活动范围的</a:t>
            </a:r>
            <a:r>
              <a:rPr lang="zh-CN" altLang="en-US" sz="2000"/>
              <a:t>扩</a:t>
            </a:r>
            <a:r>
              <a:rPr lang="zh-CN" altLang="en-US" sz="2000" smtClean="0"/>
              <a:t>大</a:t>
            </a:r>
            <a:endParaRPr lang="en-US" altLang="zh-CN" sz="2000" smtClean="0"/>
          </a:p>
          <a:p>
            <a:pPr marL="982663" lvl="1" indent="-342900">
              <a:lnSpc>
                <a:spcPct val="150000"/>
              </a:lnSpc>
              <a:buFont typeface="Wingdings" panose="05000000000000000000" pitchFamily="2" charset="2"/>
              <a:buChar char="l"/>
            </a:pPr>
            <a:endParaRPr lang="en-US" altLang="zh-CN" sz="2000" smtClean="0"/>
          </a:p>
          <a:p>
            <a:pPr marL="982663" lvl="1" indent="-342900">
              <a:lnSpc>
                <a:spcPct val="150000"/>
              </a:lnSpc>
              <a:buFont typeface="Wingdings" panose="05000000000000000000" pitchFamily="2" charset="2"/>
              <a:buChar char="l"/>
            </a:pPr>
            <a:r>
              <a:rPr lang="zh-CN" altLang="en-US" sz="2000"/>
              <a:t>提出了针对</a:t>
            </a:r>
            <a:r>
              <a:rPr lang="en-US" altLang="zh-CN" sz="2000"/>
              <a:t>Cheetah 3</a:t>
            </a:r>
            <a:r>
              <a:rPr lang="zh-CN" altLang="en-US" sz="2000"/>
              <a:t>的通用平衡和运动控</a:t>
            </a:r>
            <a:r>
              <a:rPr lang="zh-CN" altLang="en-US" sz="2000"/>
              <a:t>制</a:t>
            </a:r>
            <a:r>
              <a:rPr lang="zh-CN" altLang="en-US" sz="2000" smtClean="0"/>
              <a:t>器，使机器人在不需要外部传感器或环境信息的的情况下顺利处理意料之外的</a:t>
            </a:r>
            <a:r>
              <a:rPr lang="zh-CN" altLang="en-US" sz="2000"/>
              <a:t>地形扰动</a:t>
            </a:r>
            <a:endParaRPr lang="en-US" altLang="zh-CN" sz="2000" smtClean="0"/>
          </a:p>
          <a:p>
            <a:pPr lvl="1" indent="0">
              <a:lnSpc>
                <a:spcPct val="150000"/>
              </a:lnSpc>
            </a:pPr>
            <a:r>
              <a:rPr lang="en-US" altLang="zh-CN" sz="2000"/>
              <a:t/>
            </a:r>
            <a:br>
              <a:rPr lang="en-US" altLang="zh-CN" sz="2000"/>
            </a:br>
            <a:r>
              <a:rPr lang="en-US" altLang="zh-CN" sz="2000"/>
              <a:t/>
            </a:r>
            <a:br>
              <a:rPr lang="en-US" altLang="zh-CN" sz="2000"/>
            </a:br>
            <a:r>
              <a:rPr lang="en-US" altLang="zh-CN" sz="2000"/>
              <a:t/>
            </a:r>
            <a:br>
              <a:rPr lang="en-US" altLang="zh-CN" sz="2000"/>
            </a:br>
            <a:r>
              <a:rPr lang="en-US" altLang="zh-CN" sz="2000"/>
              <a:t/>
            </a:r>
            <a:br>
              <a:rPr lang="en-US" altLang="zh-CN" sz="2000"/>
            </a:br>
            <a:r>
              <a:rPr lang="en-US" altLang="zh-CN" sz="2000"/>
              <a:t/>
            </a:r>
            <a:br>
              <a:rPr lang="en-US" altLang="zh-CN" sz="2000"/>
            </a:br>
            <a:r>
              <a:rPr lang="en-US" altLang="zh-CN" sz="2400"/>
              <a:t/>
            </a:r>
            <a:br>
              <a:rPr lang="en-US" altLang="zh-CN" sz="2400"/>
            </a:br>
            <a:endParaRPr lang="zh-CN" altLang="en-US" sz="2400"/>
          </a:p>
        </p:txBody>
      </p:sp>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5599" y="1168053"/>
            <a:ext cx="4254928" cy="3375121"/>
          </a:xfrm>
          <a:prstGeom prst="rect">
            <a:avLst/>
          </a:prstGeom>
        </p:spPr>
      </p:pic>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a:sym typeface="Arial" panose="020B0604020202020204" pitchFamily="34" charset="0"/>
              </a:rPr>
              <a:t>第二</a:t>
            </a:r>
            <a:r>
              <a:rPr lang="zh-CN" altLang="en-US" b="1">
                <a:sym typeface="Arial" panose="020B0604020202020204" pitchFamily="34" charset="0"/>
              </a:rPr>
              <a:t>部</a:t>
            </a:r>
            <a:r>
              <a:rPr lang="zh-CN" altLang="en-US" b="1" smtClean="0">
                <a:sym typeface="Arial" panose="020B0604020202020204" pitchFamily="34" charset="0"/>
              </a:rPr>
              <a:t>分：硬件平台的设计及注意事项</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812751" y="891496"/>
            <a:ext cx="6624736" cy="609397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采</a:t>
            </a:r>
            <a:r>
              <a:rPr lang="zh-CN" altLang="en-US" sz="2000">
                <a:latin typeface="+mn-ea"/>
                <a:ea typeface="+mn-ea"/>
              </a:rPr>
              <a:t>用高力矩密度，单行星齿轮减速电机以及低惯量的腿部设计。猎豹</a:t>
            </a:r>
            <a:r>
              <a:rPr lang="en-US" altLang="zh-CN" sz="2000">
                <a:latin typeface="+mn-ea"/>
                <a:ea typeface="+mn-ea"/>
              </a:rPr>
              <a:t>3</a:t>
            </a:r>
            <a:r>
              <a:rPr lang="zh-CN" altLang="en-US" sz="2000">
                <a:latin typeface="+mn-ea"/>
                <a:ea typeface="+mn-ea"/>
              </a:rPr>
              <a:t>在每条腿的所有三个自由度上具有几乎相</a:t>
            </a:r>
            <a:r>
              <a:rPr lang="zh-CN" altLang="en-US" sz="2000">
                <a:latin typeface="+mn-ea"/>
                <a:ea typeface="+mn-ea"/>
              </a:rPr>
              <a:t>同</a:t>
            </a:r>
            <a:r>
              <a:rPr lang="zh-CN" altLang="en-US" sz="2000" smtClean="0">
                <a:latin typeface="+mn-ea"/>
                <a:ea typeface="+mn-ea"/>
              </a:rPr>
              <a:t>的</a:t>
            </a:r>
            <a:r>
              <a:rPr lang="zh-CN" altLang="en-US" sz="2000">
                <a:latin typeface="+mn-ea"/>
                <a:ea typeface="+mn-ea"/>
              </a:rPr>
              <a:t>电</a:t>
            </a:r>
            <a:r>
              <a:rPr lang="zh-CN" altLang="en-US" sz="2000" smtClean="0">
                <a:latin typeface="+mn-ea"/>
                <a:ea typeface="+mn-ea"/>
              </a:rPr>
              <a:t>机。因此机器人可以在没有安装任何力传感器，扭矩传感器的情况下感受地面的反作用力。</a:t>
            </a:r>
            <a:endParaRPr lang="en-US" altLang="zh-CN" sz="2000" smtClean="0">
              <a:latin typeface="+mn-ea"/>
              <a:ea typeface="+mn-ea"/>
            </a:endParaRPr>
          </a:p>
          <a:p>
            <a:pPr marL="342900" indent="-342900">
              <a:lnSpc>
                <a:spcPct val="150000"/>
              </a:lnSpc>
              <a:buFont typeface="Wingdings" panose="05000000000000000000" pitchFamily="2" charset="2"/>
              <a:buChar char="l"/>
            </a:pPr>
            <a:r>
              <a:rPr lang="zh-CN" altLang="en-US" sz="2000">
                <a:latin typeface="+mn-ea"/>
                <a:ea typeface="+mn-ea"/>
              </a:rPr>
              <a:t>与</a:t>
            </a:r>
            <a:r>
              <a:rPr lang="en-US" altLang="zh-CN" sz="2000">
                <a:latin typeface="+mn-ea"/>
                <a:ea typeface="+mn-ea"/>
              </a:rPr>
              <a:t>Cheetah 2</a:t>
            </a:r>
            <a:r>
              <a:rPr lang="zh-CN" altLang="en-US" sz="2000">
                <a:latin typeface="+mn-ea"/>
                <a:ea typeface="+mn-ea"/>
              </a:rPr>
              <a:t>相比，</a:t>
            </a:r>
            <a:r>
              <a:rPr lang="en-US" altLang="zh-CN" sz="2000">
                <a:latin typeface="+mn-ea"/>
                <a:ea typeface="+mn-ea"/>
              </a:rPr>
              <a:t>Cheetah 3</a:t>
            </a:r>
            <a:r>
              <a:rPr lang="zh-CN" altLang="en-US" sz="2000">
                <a:latin typeface="+mn-ea"/>
                <a:ea typeface="+mn-ea"/>
              </a:rPr>
              <a:t>腿的运动范围大大扩展。新型的</a:t>
            </a:r>
            <a:r>
              <a:rPr lang="en-US" altLang="zh-CN" sz="2000">
                <a:latin typeface="+mn-ea"/>
                <a:ea typeface="+mn-ea"/>
              </a:rPr>
              <a:t>ab / ad</a:t>
            </a:r>
            <a:r>
              <a:rPr lang="zh-CN" altLang="en-US" sz="2000">
                <a:latin typeface="+mn-ea"/>
                <a:ea typeface="+mn-ea"/>
              </a:rPr>
              <a:t>执行器的运动范围超过</a:t>
            </a:r>
            <a:r>
              <a:rPr lang="en-US" altLang="zh-CN" sz="2000">
                <a:latin typeface="+mn-ea"/>
                <a:ea typeface="+mn-ea"/>
              </a:rPr>
              <a:t>±45°</a:t>
            </a:r>
            <a:r>
              <a:rPr lang="zh-CN" altLang="en-US" sz="2000">
                <a:latin typeface="+mn-ea"/>
                <a:ea typeface="+mn-ea"/>
              </a:rPr>
              <a:t>，而新型的臀部和膝盖设计使机器人可以前后，向前和向后相同地操作。倒置翻转，并可能将其腿用于简单的操作任务和运</a:t>
            </a:r>
            <a:r>
              <a:rPr lang="zh-CN" altLang="en-US" sz="2000">
                <a:latin typeface="+mn-ea"/>
                <a:ea typeface="+mn-ea"/>
              </a:rPr>
              <a:t>动</a:t>
            </a:r>
            <a:r>
              <a:rPr lang="zh-CN" altLang="en-US" sz="2000" smtClean="0">
                <a:latin typeface="+mn-ea"/>
                <a:ea typeface="+mn-ea"/>
              </a:rPr>
              <a:t>。</a:t>
            </a:r>
          </a:p>
          <a:p>
            <a:pPr marL="342900" indent="-342900">
              <a:lnSpc>
                <a:spcPct val="150000"/>
              </a:lnSpc>
              <a:buFont typeface="Wingdings" panose="05000000000000000000" pitchFamily="2" charset="2"/>
              <a:buChar char="l"/>
            </a:pPr>
            <a:r>
              <a:rPr lang="zh-CN" altLang="en-US" sz="2000" smtClean="0">
                <a:latin typeface="+mn-ea"/>
                <a:ea typeface="+mn-ea"/>
              </a:rPr>
              <a:t>为了保持腿部惯性较低，髋部和膝盖致动器同轴地位于每条腿的髋部</a:t>
            </a:r>
            <a:endParaRPr lang="en-US" altLang="zh-CN" sz="2000" smtClean="0">
              <a:latin typeface="+mn-ea"/>
              <a:ea typeface="+mn-ea"/>
            </a:endParaRPr>
          </a:p>
          <a:p>
            <a:pPr marL="342900" indent="-342900">
              <a:lnSpc>
                <a:spcPct val="150000"/>
              </a:lnSpc>
              <a:buFont typeface="Wingdings" panose="05000000000000000000" pitchFamily="2" charset="2"/>
              <a:buChar char="l"/>
            </a:pPr>
            <a:r>
              <a:rPr lang="zh-CN" altLang="en-US" sz="2000" smtClean="0">
                <a:latin typeface="+mn-ea"/>
                <a:ea typeface="+mn-ea"/>
              </a:rPr>
              <a:t>腿部连杆是由机加工的铝制成，所有四个腿的总重量为</a:t>
            </a:r>
            <a:r>
              <a:rPr lang="en-US" altLang="zh-CN" sz="2000" smtClean="0">
                <a:latin typeface="+mn-ea"/>
                <a:ea typeface="+mn-ea"/>
              </a:rPr>
              <a:t>2.7 kg</a:t>
            </a:r>
            <a:r>
              <a:rPr lang="zh-CN" altLang="en-US" sz="2000" smtClean="0">
                <a:latin typeface="+mn-ea"/>
                <a:ea typeface="+mn-ea"/>
              </a:rPr>
              <a:t>，仅占机器人质量的</a:t>
            </a:r>
            <a:r>
              <a:rPr lang="en-US" altLang="zh-CN" sz="2000" smtClean="0">
                <a:latin typeface="+mn-ea"/>
                <a:ea typeface="+mn-ea"/>
              </a:rPr>
              <a:t>6</a:t>
            </a:r>
            <a:r>
              <a:rPr lang="zh-CN" altLang="en-US" sz="2000" smtClean="0">
                <a:latin typeface="+mn-ea"/>
                <a:ea typeface="+mn-ea"/>
              </a:rPr>
              <a:t>％</a:t>
            </a:r>
            <a:endParaRPr lang="en-US" altLang="zh-CN" sz="2000">
              <a:latin typeface="+mn-ea"/>
              <a:ea typeface="+mn-ea"/>
            </a:endParaRPr>
          </a:p>
        </p:txBody>
      </p:sp>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7487" y="1960141"/>
            <a:ext cx="5266154" cy="3303394"/>
          </a:xfrm>
          <a:prstGeom prst="rect">
            <a:avLst/>
          </a:prstGeom>
        </p:spPr>
      </p:pic>
    </p:spTree>
    <p:extLst>
      <p:ext uri="{BB962C8B-B14F-4D97-AF65-F5344CB8AC3E}">
        <p14:creationId xmlns:p14="http://schemas.microsoft.com/office/powerpoint/2010/main" val="7783145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a:sym typeface="Arial" panose="020B0604020202020204" pitchFamily="34" charset="0"/>
              </a:rPr>
              <a:t>第二</a:t>
            </a:r>
            <a:r>
              <a:rPr lang="zh-CN" altLang="en-US" b="1">
                <a:sym typeface="Arial" panose="020B0604020202020204" pitchFamily="34" charset="0"/>
              </a:rPr>
              <a:t>部</a:t>
            </a:r>
            <a:r>
              <a:rPr lang="zh-CN" altLang="en-US" b="1" smtClean="0">
                <a:sym typeface="Arial" panose="020B0604020202020204" pitchFamily="34" charset="0"/>
              </a:rPr>
              <a:t>分：硬件平台的设计及注意事项</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812751" y="891496"/>
            <a:ext cx="5688632" cy="517064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latin typeface="+mn-ea"/>
                <a:ea typeface="+mn-ea"/>
              </a:rPr>
              <a:t>与</a:t>
            </a:r>
            <a:r>
              <a:rPr lang="zh-CN" altLang="en-US" sz="2000">
                <a:latin typeface="+mn-ea"/>
                <a:ea typeface="+mn-ea"/>
              </a:rPr>
              <a:t>采用闭环力控制的系统相比，在猎</a:t>
            </a:r>
            <a:r>
              <a:rPr lang="zh-CN" altLang="en-US" sz="2000">
                <a:latin typeface="+mn-ea"/>
                <a:ea typeface="+mn-ea"/>
              </a:rPr>
              <a:t>豹</a:t>
            </a:r>
            <a:r>
              <a:rPr lang="en-US" altLang="zh-CN" sz="2000" smtClean="0">
                <a:latin typeface="+mn-ea"/>
                <a:ea typeface="+mn-ea"/>
              </a:rPr>
              <a:t>3</a:t>
            </a:r>
            <a:r>
              <a:rPr lang="zh-CN" altLang="en-US" sz="2000" smtClean="0">
                <a:latin typeface="+mn-ea"/>
                <a:ea typeface="+mn-ea"/>
              </a:rPr>
              <a:t>开环策</a:t>
            </a:r>
            <a:r>
              <a:rPr lang="zh-CN" altLang="en-US" sz="2000">
                <a:latin typeface="+mn-ea"/>
                <a:ea typeface="+mn-ea"/>
              </a:rPr>
              <a:t>略可产生出众的力带</a:t>
            </a:r>
            <a:r>
              <a:rPr lang="zh-CN" altLang="en-US" sz="2000">
                <a:latin typeface="+mn-ea"/>
                <a:ea typeface="+mn-ea"/>
              </a:rPr>
              <a:t>宽</a:t>
            </a:r>
            <a:r>
              <a:rPr lang="zh-CN" altLang="en-US" sz="2000" smtClean="0">
                <a:latin typeface="+mn-ea"/>
                <a:ea typeface="+mn-ea"/>
              </a:rPr>
              <a:t>，峰值力矩和</a:t>
            </a:r>
            <a:r>
              <a:rPr lang="zh-CN" altLang="en-US" sz="2000">
                <a:latin typeface="+mn-ea"/>
                <a:ea typeface="+mn-ea"/>
              </a:rPr>
              <a:t>速度，但以力精度为代价。 猎豹</a:t>
            </a:r>
            <a:r>
              <a:rPr lang="en-US" altLang="zh-CN" sz="2000">
                <a:latin typeface="+mn-ea"/>
                <a:ea typeface="+mn-ea"/>
              </a:rPr>
              <a:t>3</a:t>
            </a:r>
            <a:r>
              <a:rPr lang="zh-CN" altLang="en-US" sz="2000">
                <a:latin typeface="+mn-ea"/>
                <a:ea typeface="+mn-ea"/>
              </a:rPr>
              <a:t>号执行器的静态扭矩误差大约为</a:t>
            </a:r>
            <a:r>
              <a:rPr lang="en-US" altLang="zh-CN" sz="2000">
                <a:latin typeface="+mn-ea"/>
                <a:ea typeface="+mn-ea"/>
              </a:rPr>
              <a:t>±10</a:t>
            </a:r>
            <a:r>
              <a:rPr lang="zh-CN" altLang="en-US" sz="2000">
                <a:latin typeface="+mn-ea"/>
                <a:ea typeface="+mn-ea"/>
              </a:rPr>
              <a:t>％，这主要是由于齿轮摩擦引起</a:t>
            </a:r>
            <a:r>
              <a:rPr lang="zh-CN" altLang="en-US" sz="2000">
                <a:latin typeface="+mn-ea"/>
                <a:ea typeface="+mn-ea"/>
              </a:rPr>
              <a:t>的</a:t>
            </a:r>
            <a:r>
              <a:rPr lang="zh-CN" altLang="en-US" sz="2000" smtClean="0">
                <a:latin typeface="+mn-ea"/>
                <a:ea typeface="+mn-ea"/>
              </a:rPr>
              <a:t>。</a:t>
            </a:r>
            <a:endParaRPr lang="en-US" altLang="zh-CN" sz="2000" smtClean="0">
              <a:latin typeface="+mn-ea"/>
              <a:ea typeface="+mn-ea"/>
            </a:endParaRPr>
          </a:p>
          <a:p>
            <a:pPr marL="342900" indent="-342900">
              <a:lnSpc>
                <a:spcPct val="150000"/>
              </a:lnSpc>
              <a:buFont typeface="Wingdings" panose="05000000000000000000" pitchFamily="2" charset="2"/>
              <a:buChar char="l"/>
            </a:pPr>
            <a:endParaRPr lang="en-US" altLang="zh-CN" sz="2000">
              <a:latin typeface="+mn-ea"/>
              <a:ea typeface="+mn-ea"/>
            </a:endParaRPr>
          </a:p>
          <a:p>
            <a:pPr marL="342900" indent="-342900">
              <a:lnSpc>
                <a:spcPct val="150000"/>
              </a:lnSpc>
              <a:buFont typeface="Wingdings" panose="05000000000000000000" pitchFamily="2" charset="2"/>
              <a:buChar char="l"/>
            </a:pPr>
            <a:r>
              <a:rPr lang="en-US" altLang="zh-CN" sz="2000">
                <a:latin typeface="+mn-ea"/>
                <a:ea typeface="+mn-ea"/>
              </a:rPr>
              <a:t>ANYmal</a:t>
            </a:r>
            <a:r>
              <a:rPr lang="zh-CN" altLang="en-US" sz="2000">
                <a:latin typeface="+mn-ea"/>
                <a:ea typeface="+mn-ea"/>
              </a:rPr>
              <a:t>中使用的串联弹性致动器可测量串联弹簧的挠度以控制输出转矩，具有更高的转矩精度，但峰值转矩，速度和转矩带宽要低得多，尤其是在高转</a:t>
            </a:r>
            <a:r>
              <a:rPr lang="zh-CN" altLang="en-US" sz="2000">
                <a:latin typeface="+mn-ea"/>
                <a:ea typeface="+mn-ea"/>
              </a:rPr>
              <a:t>矩</a:t>
            </a:r>
            <a:r>
              <a:rPr lang="zh-CN" altLang="en-US" sz="2000" smtClean="0">
                <a:latin typeface="+mn-ea"/>
                <a:ea typeface="+mn-ea"/>
              </a:rPr>
              <a:t>下。</a:t>
            </a:r>
            <a:endParaRPr lang="en-US" altLang="zh-CN" sz="2000" smtClean="0">
              <a:latin typeface="+mn-ea"/>
              <a:ea typeface="+mn-ea"/>
            </a:endParaRPr>
          </a:p>
          <a:p>
            <a:pPr marL="342900" indent="-342900">
              <a:lnSpc>
                <a:spcPct val="150000"/>
              </a:lnSpc>
              <a:buFont typeface="Wingdings" panose="05000000000000000000" pitchFamily="2" charset="2"/>
              <a:buChar char="l"/>
            </a:pPr>
            <a:endParaRPr lang="en-US" altLang="zh-CN" sz="2000">
              <a:latin typeface="+mn-ea"/>
              <a:ea typeface="+mn-ea"/>
            </a:endParaRPr>
          </a:p>
        </p:txBody>
      </p:sp>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503" y="836305"/>
            <a:ext cx="4577398" cy="2871346"/>
          </a:xfrm>
          <a:prstGeom prst="rect">
            <a:avLst/>
          </a:prstGeom>
        </p:spPr>
      </p:pic>
      <p:pic>
        <p:nvPicPr>
          <p:cNvPr id="8" name="图片 7"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7527" y="3988785"/>
            <a:ext cx="4801416" cy="2512891"/>
          </a:xfrm>
          <a:prstGeom prst="rect">
            <a:avLst/>
          </a:prstGeom>
        </p:spPr>
      </p:pic>
    </p:spTree>
    <p:extLst>
      <p:ext uri="{BB962C8B-B14F-4D97-AF65-F5344CB8AC3E}">
        <p14:creationId xmlns:p14="http://schemas.microsoft.com/office/powerpoint/2010/main" val="883825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a:sym typeface="Arial" panose="020B0604020202020204" pitchFamily="34" charset="0"/>
              </a:rPr>
              <a:t>第二</a:t>
            </a:r>
            <a:r>
              <a:rPr lang="zh-CN" altLang="en-US" b="1">
                <a:sym typeface="Arial" panose="020B0604020202020204" pitchFamily="34" charset="0"/>
              </a:rPr>
              <a:t>部</a:t>
            </a:r>
            <a:r>
              <a:rPr lang="zh-CN" altLang="en-US" b="1" smtClean="0">
                <a:sym typeface="Arial" panose="020B0604020202020204" pitchFamily="34" charset="0"/>
              </a:rPr>
              <a:t>分：硬件平台的设计及注意事项</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812751" y="891496"/>
            <a:ext cx="10945216" cy="517064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latin typeface="+mn-ea"/>
                <a:ea typeface="+mn-ea"/>
              </a:rPr>
              <a:t>运算</a:t>
            </a:r>
            <a:r>
              <a:rPr lang="zh-CN" altLang="en-US" sz="2000">
                <a:latin typeface="+mn-ea"/>
                <a:ea typeface="+mn-ea"/>
              </a:rPr>
              <a:t>和底层控制体系</a:t>
            </a:r>
            <a:r>
              <a:rPr lang="zh-CN" altLang="en-US" sz="2000">
                <a:latin typeface="+mn-ea"/>
                <a:ea typeface="+mn-ea"/>
              </a:rPr>
              <a:t>结</a:t>
            </a:r>
            <a:r>
              <a:rPr lang="zh-CN" altLang="en-US" sz="2000" smtClean="0">
                <a:latin typeface="+mn-ea"/>
                <a:ea typeface="+mn-ea"/>
              </a:rPr>
              <a:t>构</a:t>
            </a: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分层计算</a:t>
            </a:r>
            <a:r>
              <a:rPr lang="zh-CN" altLang="en-US" sz="2000">
                <a:latin typeface="+mn-ea"/>
                <a:ea typeface="+mn-ea"/>
              </a:rPr>
              <a:t>架</a:t>
            </a:r>
            <a:r>
              <a:rPr lang="zh-CN" altLang="en-US" sz="2000" smtClean="0">
                <a:latin typeface="+mn-ea"/>
                <a:ea typeface="+mn-ea"/>
              </a:rPr>
              <a:t>构使得腿部电机控制环路频率比上层运动控制的环路频率高，并可以根据需要轻松扩展包括感知，规</a:t>
            </a:r>
            <a:r>
              <a:rPr lang="zh-CN" altLang="en-US" sz="2000">
                <a:latin typeface="+mn-ea"/>
                <a:ea typeface="+mn-ea"/>
              </a:rPr>
              <a:t>划，导航等其他</a:t>
            </a:r>
            <a:r>
              <a:rPr lang="zh-CN" altLang="en-US" sz="2000">
                <a:latin typeface="+mn-ea"/>
                <a:ea typeface="+mn-ea"/>
              </a:rPr>
              <a:t>功</a:t>
            </a:r>
            <a:r>
              <a:rPr lang="zh-CN" altLang="en-US" sz="2000" smtClean="0">
                <a:latin typeface="+mn-ea"/>
                <a:ea typeface="+mn-ea"/>
              </a:rPr>
              <a:t>能。</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腿级控制由基于</a:t>
            </a:r>
            <a:r>
              <a:rPr lang="en-US" altLang="zh-CN" sz="2000">
                <a:latin typeface="+mn-ea"/>
                <a:ea typeface="+mn-ea"/>
              </a:rPr>
              <a:t>ARM Cortex-A8</a:t>
            </a:r>
            <a:r>
              <a:rPr lang="zh-CN" altLang="en-US" sz="2000">
                <a:latin typeface="+mn-ea"/>
                <a:ea typeface="+mn-ea"/>
              </a:rPr>
              <a:t>的处理器</a:t>
            </a:r>
            <a:r>
              <a:rPr lang="zh-CN" altLang="en-US" sz="2000">
                <a:latin typeface="+mn-ea"/>
                <a:ea typeface="+mn-ea"/>
              </a:rPr>
              <a:t>执</a:t>
            </a:r>
            <a:r>
              <a:rPr lang="zh-CN" altLang="en-US" sz="2000" smtClean="0">
                <a:latin typeface="+mn-ea"/>
                <a:ea typeface="+mn-ea"/>
              </a:rPr>
              <a:t>行</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smtClean="0">
                <a:latin typeface="+mn-ea"/>
                <a:ea typeface="+mn-ea"/>
              </a:rPr>
              <a:t>上层运</a:t>
            </a:r>
            <a:r>
              <a:rPr lang="zh-CN" altLang="en-US" sz="2000">
                <a:latin typeface="+mn-ea"/>
                <a:ea typeface="+mn-ea"/>
              </a:rPr>
              <a:t>动控制和状态</a:t>
            </a:r>
            <a:r>
              <a:rPr lang="zh-CN" altLang="en-US" sz="2000">
                <a:latin typeface="+mn-ea"/>
                <a:ea typeface="+mn-ea"/>
              </a:rPr>
              <a:t>估</a:t>
            </a:r>
            <a:r>
              <a:rPr lang="zh-CN" altLang="en-US" sz="2000" smtClean="0">
                <a:latin typeface="+mn-ea"/>
                <a:ea typeface="+mn-ea"/>
              </a:rPr>
              <a:t>计由一台运行</a:t>
            </a:r>
            <a:r>
              <a:rPr lang="en-US" altLang="zh-CN" sz="2000">
                <a:latin typeface="+mn-ea"/>
                <a:ea typeface="+mn-ea"/>
              </a:rPr>
              <a:t>Ubuntu Linux</a:t>
            </a:r>
            <a:r>
              <a:rPr lang="zh-CN" altLang="en-US" sz="2000">
                <a:latin typeface="+mn-ea"/>
                <a:ea typeface="+mn-ea"/>
              </a:rPr>
              <a:t>（内</a:t>
            </a:r>
            <a:r>
              <a:rPr lang="zh-CN" altLang="en-US" sz="2000">
                <a:latin typeface="+mn-ea"/>
                <a:ea typeface="+mn-ea"/>
              </a:rPr>
              <a:t>核</a:t>
            </a:r>
            <a:r>
              <a:rPr lang="en-US" altLang="zh-CN" sz="2000" smtClean="0">
                <a:latin typeface="+mn-ea"/>
                <a:ea typeface="+mn-ea"/>
              </a:rPr>
              <a:t>4.1.33</a:t>
            </a:r>
            <a:r>
              <a:rPr lang="zh-CN" altLang="en-US" sz="2000">
                <a:latin typeface="+mn-ea"/>
                <a:ea typeface="+mn-ea"/>
              </a:rPr>
              <a:t>）并搭载第二代</a:t>
            </a:r>
            <a:r>
              <a:rPr lang="en-US" altLang="zh-CN" sz="2000">
                <a:latin typeface="+mn-ea"/>
                <a:ea typeface="+mn-ea"/>
              </a:rPr>
              <a:t>Core i7</a:t>
            </a:r>
            <a:r>
              <a:rPr lang="zh-CN" altLang="en-US" sz="2000">
                <a:latin typeface="+mn-ea"/>
                <a:ea typeface="+mn-ea"/>
              </a:rPr>
              <a:t>笔记本</a:t>
            </a:r>
            <a:r>
              <a:rPr lang="zh-CN" altLang="en-US" sz="2000">
                <a:latin typeface="+mn-ea"/>
                <a:ea typeface="+mn-ea"/>
              </a:rPr>
              <a:t>电</a:t>
            </a:r>
            <a:r>
              <a:rPr lang="zh-CN" altLang="en-US" sz="2000" smtClean="0">
                <a:latin typeface="+mn-ea"/>
                <a:ea typeface="+mn-ea"/>
              </a:rPr>
              <a:t>脑处理</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smtClean="0">
                <a:latin typeface="+mn-ea"/>
                <a:ea typeface="+mn-ea"/>
              </a:rPr>
              <a:t>上位机使用轻</a:t>
            </a:r>
            <a:r>
              <a:rPr lang="zh-CN" altLang="en-US" sz="2000">
                <a:latin typeface="+mn-ea"/>
                <a:ea typeface="+mn-ea"/>
              </a:rPr>
              <a:t>量级通信</a:t>
            </a:r>
            <a:r>
              <a:rPr lang="zh-CN" altLang="en-US" sz="2000">
                <a:latin typeface="+mn-ea"/>
                <a:ea typeface="+mn-ea"/>
              </a:rPr>
              <a:t>组</a:t>
            </a:r>
            <a:r>
              <a:rPr lang="zh-CN" altLang="en-US" sz="2000" smtClean="0">
                <a:latin typeface="+mn-ea"/>
                <a:ea typeface="+mn-ea"/>
              </a:rPr>
              <a:t>件</a:t>
            </a:r>
            <a:r>
              <a:rPr lang="en-US" altLang="zh-CN" sz="2000" smtClean="0">
                <a:latin typeface="+mn-ea"/>
                <a:ea typeface="+mn-ea"/>
              </a:rPr>
              <a:t>LCM</a:t>
            </a:r>
            <a:r>
              <a:rPr lang="zh-CN" altLang="en-US" sz="2000" smtClean="0">
                <a:latin typeface="+mn-ea"/>
                <a:ea typeface="+mn-ea"/>
              </a:rPr>
              <a:t>来</a:t>
            </a:r>
            <a:r>
              <a:rPr lang="zh-CN" altLang="en-US" sz="2000">
                <a:latin typeface="+mn-ea"/>
                <a:ea typeface="+mn-ea"/>
              </a:rPr>
              <a:t>接收用户命令并记录数据</a:t>
            </a:r>
            <a:r>
              <a:rPr lang="zh-CN" altLang="en-US" sz="2000">
                <a:latin typeface="+mn-ea"/>
                <a:ea typeface="+mn-ea"/>
              </a:rPr>
              <a:t>。 </a:t>
            </a:r>
            <a:r>
              <a:rPr lang="en-US" altLang="zh-CN" sz="2000">
                <a:latin typeface="+mn-ea"/>
                <a:ea typeface="+mn-ea"/>
              </a:rPr>
              <a:t>LCM</a:t>
            </a:r>
            <a:r>
              <a:rPr lang="zh-CN" altLang="en-US" sz="2000">
                <a:latin typeface="+mn-ea"/>
                <a:ea typeface="+mn-ea"/>
              </a:rPr>
              <a:t>将允许</a:t>
            </a:r>
            <a:r>
              <a:rPr lang="zh-CN" altLang="en-US" sz="2000">
                <a:latin typeface="+mn-ea"/>
                <a:ea typeface="+mn-ea"/>
              </a:rPr>
              <a:t>用</a:t>
            </a:r>
            <a:r>
              <a:rPr lang="zh-CN" altLang="en-US" sz="2000" smtClean="0">
                <a:latin typeface="+mn-ea"/>
                <a:ea typeface="+mn-ea"/>
              </a:rPr>
              <a:t>于运行视</a:t>
            </a:r>
            <a:r>
              <a:rPr lang="zh-CN" altLang="en-US" sz="2000">
                <a:latin typeface="+mn-ea"/>
                <a:ea typeface="+mn-ea"/>
              </a:rPr>
              <a:t>觉、规划和其他任务的额外计</a:t>
            </a:r>
            <a:r>
              <a:rPr lang="zh-CN" altLang="en-US" sz="2000">
                <a:latin typeface="+mn-ea"/>
                <a:ea typeface="+mn-ea"/>
              </a:rPr>
              <a:t>算</a:t>
            </a:r>
            <a:r>
              <a:rPr lang="zh-CN" altLang="en-US" sz="2000" smtClean="0">
                <a:latin typeface="+mn-ea"/>
                <a:ea typeface="+mn-ea"/>
              </a:rPr>
              <a:t>机与</a:t>
            </a:r>
            <a:r>
              <a:rPr lang="zh-CN" altLang="en-US" sz="2000">
                <a:latin typeface="+mn-ea"/>
                <a:ea typeface="+mn-ea"/>
              </a:rPr>
              <a:t>运动计算机通信</a:t>
            </a:r>
            <a:endParaRPr lang="en-US" altLang="zh-CN" sz="2000">
              <a:latin typeface="+mn-ea"/>
              <a:ea typeface="+mn-ea"/>
            </a:endParaRPr>
          </a:p>
        </p:txBody>
      </p:sp>
    </p:spTree>
    <p:extLst>
      <p:ext uri="{BB962C8B-B14F-4D97-AF65-F5344CB8AC3E}">
        <p14:creationId xmlns:p14="http://schemas.microsoft.com/office/powerpoint/2010/main" val="35464077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733423" y="4480421"/>
            <a:ext cx="11017224" cy="193899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模块</a:t>
            </a:r>
            <a:r>
              <a:rPr lang="zh-CN" altLang="en-US" sz="2000">
                <a:latin typeface="+mn-ea"/>
                <a:ea typeface="+mn-ea"/>
              </a:rPr>
              <a:t>化</a:t>
            </a:r>
            <a:r>
              <a:rPr lang="zh-CN" altLang="en-US" sz="2000">
                <a:latin typeface="+mn-ea"/>
                <a:ea typeface="+mn-ea"/>
              </a:rPr>
              <a:t>设</a:t>
            </a:r>
            <a:r>
              <a:rPr lang="zh-CN" altLang="en-US" sz="2000">
                <a:latin typeface="+mn-ea"/>
                <a:ea typeface="+mn-ea"/>
              </a:rPr>
              <a:t>计，轻松替换，无需对系统其他部分进行修</a:t>
            </a:r>
            <a:r>
              <a:rPr lang="zh-CN" altLang="en-US" sz="2000">
                <a:latin typeface="+mn-ea"/>
                <a:ea typeface="+mn-ea"/>
              </a:rPr>
              <a:t>改</a:t>
            </a:r>
            <a:r>
              <a:rPr lang="zh-CN" altLang="en-US" sz="2000" smtClean="0">
                <a:latin typeface="+mn-ea"/>
                <a:ea typeface="+mn-ea"/>
              </a:rPr>
              <a:t>。</a:t>
            </a:r>
            <a:endParaRPr lang="en-US" altLang="zh-CN" sz="2000" smtClean="0">
              <a:latin typeface="+mn-ea"/>
              <a:ea typeface="+mn-ea"/>
            </a:endParaRPr>
          </a:p>
          <a:p>
            <a:pPr marL="342900" indent="-342900">
              <a:lnSpc>
                <a:spcPct val="150000"/>
              </a:lnSpc>
              <a:buFont typeface="Wingdings" panose="05000000000000000000" pitchFamily="2" charset="2"/>
              <a:buChar char="l"/>
            </a:pPr>
            <a:endParaRPr lang="en-US" altLang="zh-CN" sz="2000" smtClean="0">
              <a:latin typeface="+mn-ea"/>
              <a:ea typeface="+mn-ea"/>
            </a:endParaRPr>
          </a:p>
          <a:p>
            <a:pPr marL="342900" indent="-342900">
              <a:lnSpc>
                <a:spcPct val="150000"/>
              </a:lnSpc>
              <a:buFont typeface="Wingdings" panose="05000000000000000000" pitchFamily="2" charset="2"/>
              <a:buChar char="l"/>
            </a:pPr>
            <a:r>
              <a:rPr lang="zh-CN" altLang="en-US" sz="2000">
                <a:latin typeface="+mn-ea"/>
                <a:ea typeface="+mn-ea"/>
              </a:rPr>
              <a:t>只需</a:t>
            </a:r>
            <a:r>
              <a:rPr lang="zh-CN" altLang="en-US" sz="2000" smtClean="0">
                <a:latin typeface="+mn-ea"/>
                <a:ea typeface="+mn-ea"/>
              </a:rPr>
              <a:t>提供平</a:t>
            </a:r>
            <a:r>
              <a:rPr lang="zh-CN" altLang="en-US" sz="2000">
                <a:latin typeface="+mn-ea"/>
                <a:ea typeface="+mn-ea"/>
              </a:rPr>
              <a:t>移</a:t>
            </a:r>
            <a:r>
              <a:rPr lang="zh-CN" altLang="en-US" sz="2000">
                <a:latin typeface="+mn-ea"/>
                <a:ea typeface="+mn-ea"/>
              </a:rPr>
              <a:t>速</a:t>
            </a:r>
            <a:r>
              <a:rPr lang="zh-CN" altLang="en-US" sz="2000" smtClean="0">
                <a:latin typeface="+mn-ea"/>
                <a:ea typeface="+mn-ea"/>
              </a:rPr>
              <a:t>度和</a:t>
            </a:r>
            <a:r>
              <a:rPr lang="zh-CN" altLang="en-US" sz="2000">
                <a:latin typeface="+mn-ea"/>
                <a:ea typeface="+mn-ea"/>
              </a:rPr>
              <a:t>转弯</a:t>
            </a:r>
            <a:r>
              <a:rPr lang="zh-CN" altLang="en-US" sz="2000">
                <a:latin typeface="+mn-ea"/>
                <a:ea typeface="+mn-ea"/>
              </a:rPr>
              <a:t>速</a:t>
            </a:r>
            <a:r>
              <a:rPr lang="zh-CN" altLang="en-US" sz="2000" smtClean="0">
                <a:latin typeface="+mn-ea"/>
                <a:ea typeface="+mn-ea"/>
              </a:rPr>
              <a:t>度等供</a:t>
            </a:r>
            <a:r>
              <a:rPr lang="zh-CN" altLang="en-US" sz="2000">
                <a:latin typeface="+mn-ea"/>
                <a:ea typeface="+mn-ea"/>
              </a:rPr>
              <a:t>高级命</a:t>
            </a:r>
            <a:r>
              <a:rPr lang="zh-CN" altLang="en-US" sz="2000">
                <a:latin typeface="+mn-ea"/>
                <a:ea typeface="+mn-ea"/>
              </a:rPr>
              <a:t>令</a:t>
            </a:r>
            <a:r>
              <a:rPr lang="zh-CN" altLang="en-US" sz="2000">
                <a:latin typeface="+mn-ea"/>
                <a:ea typeface="+mn-ea"/>
              </a:rPr>
              <a:t>。力和位置指令被发送给每条腿的微控制器，微控制器将电机指令转发给机器人。</a:t>
            </a:r>
            <a:endParaRPr lang="en-US" altLang="zh-CN" sz="2000">
              <a:latin typeface="+mn-ea"/>
              <a:ea typeface="+mn-ea"/>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199" y="677564"/>
            <a:ext cx="11260121" cy="3115110"/>
          </a:xfrm>
          <a:prstGeom prst="rect">
            <a:avLst/>
          </a:prstGeom>
        </p:spPr>
      </p:pic>
    </p:spTree>
    <p:extLst>
      <p:ext uri="{BB962C8B-B14F-4D97-AF65-F5344CB8AC3E}">
        <p14:creationId xmlns:p14="http://schemas.microsoft.com/office/powerpoint/2010/main" val="38558256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7" name="文本框 6"/>
              <p:cNvSpPr txBox="1"/>
              <p:nvPr/>
            </p:nvSpPr>
            <p:spPr>
              <a:xfrm>
                <a:off x="608929" y="891496"/>
                <a:ext cx="11017224" cy="5673284"/>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smtClean="0">
                    <a:latin typeface="+mn-ea"/>
                    <a:ea typeface="+mn-ea"/>
                  </a:rPr>
                  <a:t>步态规划</a:t>
                </a: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步态由基于时间的有限状态机来定义，该状态机用一个与腿无关的相位变量来腿的状态（支持相：维持机器人身体高度以及</a:t>
                </a:r>
                <a:r>
                  <a:rPr lang="zh-CN" altLang="en-US" sz="2000">
                    <a:latin typeface="+mn-ea"/>
                    <a:ea typeface="+mn-ea"/>
                  </a:rPr>
                  <a:t>姿</a:t>
                </a:r>
                <a:r>
                  <a:rPr lang="zh-CN" altLang="en-US" sz="2000">
                    <a:latin typeface="+mn-ea"/>
                    <a:ea typeface="+mn-ea"/>
                  </a:rPr>
                  <a:t>态。摆</a:t>
                </a:r>
                <a:r>
                  <a:rPr lang="zh-CN" altLang="en-US" sz="2000">
                    <a:latin typeface="+mn-ea"/>
                    <a:ea typeface="+mn-ea"/>
                  </a:rPr>
                  <a:t>动</a:t>
                </a:r>
                <a:r>
                  <a:rPr lang="zh-CN" altLang="en-US" sz="2000" smtClean="0">
                    <a:latin typeface="+mn-ea"/>
                    <a:ea typeface="+mn-ea"/>
                  </a:rPr>
                  <a:t>相：将</a:t>
                </a:r>
                <a:r>
                  <a:rPr lang="zh-CN" altLang="en-US" sz="2000">
                    <a:latin typeface="+mn-ea"/>
                    <a:ea typeface="+mn-ea"/>
                  </a:rPr>
                  <a:t>腿摆到期望的</a:t>
                </a:r>
                <a:r>
                  <a:rPr lang="zh-CN" altLang="en-US" sz="2000">
                    <a:latin typeface="+mn-ea"/>
                    <a:ea typeface="+mn-ea"/>
                  </a:rPr>
                  <a:t>位</a:t>
                </a:r>
                <a:r>
                  <a:rPr lang="zh-CN" altLang="en-US" sz="2000" smtClean="0">
                    <a:latin typeface="+mn-ea"/>
                    <a:ea typeface="+mn-ea"/>
                  </a:rPr>
                  <a:t>置）</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本文介</a:t>
                </a:r>
                <a:r>
                  <a:rPr lang="zh-CN" altLang="en-US" sz="2000">
                    <a:latin typeface="+mn-ea"/>
                    <a:ea typeface="+mn-ea"/>
                  </a:rPr>
                  <a:t>绍</a:t>
                </a:r>
                <a:r>
                  <a:rPr lang="zh-CN" altLang="en-US" sz="2000" smtClean="0">
                    <a:latin typeface="+mn-ea"/>
                    <a:ea typeface="+mn-ea"/>
                  </a:rPr>
                  <a:t>了</a:t>
                </a:r>
                <a:r>
                  <a:rPr lang="zh-CN" altLang="en-US" sz="2000">
                    <a:latin typeface="+mn-ea"/>
                    <a:ea typeface="+mn-ea"/>
                  </a:rPr>
                  <a:t>小</a:t>
                </a:r>
                <a:r>
                  <a:rPr lang="zh-CN" altLang="en-US" sz="2000">
                    <a:latin typeface="+mn-ea"/>
                    <a:ea typeface="+mn-ea"/>
                  </a:rPr>
                  <a:t>跑</a:t>
                </a:r>
                <a:r>
                  <a:rPr lang="zh-CN" altLang="en-US" sz="2000" smtClean="0">
                    <a:latin typeface="+mn-ea"/>
                    <a:ea typeface="+mn-ea"/>
                  </a:rPr>
                  <a:t>，跳跃和踱步步</a:t>
                </a:r>
                <a:r>
                  <a:rPr lang="zh-CN" altLang="en-US" sz="2000">
                    <a:latin typeface="+mn-ea"/>
                    <a:ea typeface="+mn-ea"/>
                  </a:rPr>
                  <a:t>态，但是该框架允许</a:t>
                </a:r>
                <a:r>
                  <a:rPr lang="zh-CN" altLang="en-US" sz="2000">
                    <a:latin typeface="+mn-ea"/>
                    <a:ea typeface="+mn-ea"/>
                  </a:rPr>
                  <a:t>轻</a:t>
                </a:r>
                <a:r>
                  <a:rPr lang="zh-CN" altLang="en-US" sz="2000" smtClean="0">
                    <a:latin typeface="+mn-ea"/>
                    <a:ea typeface="+mn-ea"/>
                  </a:rPr>
                  <a:t>松定义其他步态。</a:t>
                </a:r>
                <a:endParaRPr lang="en-US" altLang="zh-CN" sz="2000" smtClean="0">
                  <a:latin typeface="+mn-ea"/>
                  <a:ea typeface="+mn-ea"/>
                </a:endParaRPr>
              </a:p>
              <a:p>
                <a:pPr marL="982663" lvl="1" indent="-342900">
                  <a:lnSpc>
                    <a:spcPct val="150000"/>
                  </a:lnSpc>
                  <a:buFont typeface="Wingdings" panose="05000000000000000000" pitchFamily="2" charset="2"/>
                  <a:buChar char="l"/>
                </a:pPr>
                <a:endParaRPr lang="en-US" altLang="zh-CN" sz="2000">
                  <a:latin typeface="+mn-ea"/>
                  <a:ea typeface="+mn-ea"/>
                </a:endParaRPr>
              </a:p>
              <a:p>
                <a:pPr marL="982663" lvl="1" indent="-342900">
                  <a:lnSpc>
                    <a:spcPct val="150000"/>
                  </a:lnSpc>
                  <a:buFont typeface="Wingdings" panose="05000000000000000000" pitchFamily="2" charset="2"/>
                  <a:buChar char="l"/>
                </a:pPr>
                <a:r>
                  <a:rPr lang="zh-CN" altLang="en-US" sz="2000">
                    <a:latin typeface="+mn-ea"/>
                    <a:ea typeface="+mn-ea"/>
                  </a:rPr>
                  <a:t>由于机器人不使用任何</a:t>
                </a:r>
                <a:r>
                  <a:rPr lang="zh-CN" altLang="en-US" sz="2000">
                    <a:latin typeface="+mn-ea"/>
                    <a:ea typeface="+mn-ea"/>
                  </a:rPr>
                  <a:t>外</a:t>
                </a:r>
                <a:r>
                  <a:rPr lang="zh-CN" altLang="en-US" sz="2000" smtClean="0">
                    <a:latin typeface="+mn-ea"/>
                    <a:ea typeface="+mn-ea"/>
                  </a:rPr>
                  <a:t>部传</a:t>
                </a:r>
                <a:r>
                  <a:rPr lang="zh-CN" altLang="en-US" sz="2000">
                    <a:latin typeface="+mn-ea"/>
                    <a:ea typeface="+mn-ea"/>
                  </a:rPr>
                  <a:t>感器，因此接触检测算法可能会融合编码器测量值，估计的力和预期的步态</a:t>
                </a:r>
                <a:r>
                  <a:rPr lang="zh-CN" altLang="en-US" sz="2000">
                    <a:latin typeface="+mn-ea"/>
                    <a:ea typeface="+mn-ea"/>
                  </a:rPr>
                  <a:t>相</a:t>
                </a:r>
                <a:r>
                  <a:rPr lang="zh-CN" altLang="en-US" sz="2000" smtClean="0">
                    <a:latin typeface="+mn-ea"/>
                    <a:ea typeface="+mn-ea"/>
                  </a:rPr>
                  <a:t>位</a:t>
                </a:r>
                <a:r>
                  <a:rPr lang="en-US" altLang="zh-CN" sz="2000" smtClean="0">
                    <a:latin typeface="+mn-ea"/>
                    <a:ea typeface="+mn-ea"/>
                  </a:rPr>
                  <a:t>,</a:t>
                </a:r>
                <a:r>
                  <a:rPr lang="zh-CN" altLang="en-US" sz="2000">
                    <a:latin typeface="+mn-ea"/>
                    <a:ea typeface="+mn-ea"/>
                  </a:rPr>
                  <a:t>以估计每条腿与物体接触的可</a:t>
                </a:r>
                <a:r>
                  <a:rPr lang="zh-CN" altLang="en-US" sz="2000">
                    <a:latin typeface="+mn-ea"/>
                    <a:ea typeface="+mn-ea"/>
                  </a:rPr>
                  <a:t>能</a:t>
                </a:r>
                <a:r>
                  <a:rPr lang="zh-CN" altLang="en-US" sz="2000" smtClean="0">
                    <a:latin typeface="+mn-ea"/>
                    <a:ea typeface="+mn-ea"/>
                  </a:rPr>
                  <a:t>性</a:t>
                </a:r>
                <a14:m>
                  <m:oMath xmlns:m="http://schemas.openxmlformats.org/officeDocument/2006/math">
                    <m:r>
                      <a:rPr lang="zh-CN" altLang="en-US" sz="2000" i="1">
                        <a:latin typeface="Cambria Math" panose="02040503050406030204" pitchFamily="18" charset="0"/>
                        <a:ea typeface="+mn-ea"/>
                      </a:rPr>
                      <m:t>。</m:t>
                    </m:r>
                  </m:oMath>
                </a14:m>
                <a:endParaRPr lang="en-US" altLang="zh-CN" sz="2000" smtClean="0">
                  <a:latin typeface="Cambria Math" panose="02040503050406030204" pitchFamily="18" charset="0"/>
                  <a:ea typeface="+mn-ea"/>
                </a:endParaRPr>
              </a:p>
              <a:p>
                <a:pPr lvl="1" indent="0" algn="ctr">
                  <a:lnSpc>
                    <a:spcPct val="150000"/>
                  </a:lnSpc>
                </a:pPr>
                <a:r>
                  <a:rPr lang="en-US" altLang="zh-CN" sz="2000">
                    <a:ea typeface="+mn-ea"/>
                  </a:rPr>
                  <a:t>Scheduled contacts</a:t>
                </a:r>
                <a14:m>
                  <m:oMath xmlns:m="http://schemas.openxmlformats.org/officeDocument/2006/math">
                    <m:r>
                      <a:rPr lang="zh-CN" altLang="en-US" sz="2000" i="1" smtClean="0">
                        <a:latin typeface="Cambria Math" panose="02040503050406030204" pitchFamily="18" charset="0"/>
                        <a:ea typeface="+mn-ea"/>
                      </a:rPr>
                      <m:t>：</m:t>
                    </m:r>
                    <m:sSub>
                      <m:sSubPr>
                        <m:ctrlPr>
                          <a:rPr lang="en-US" altLang="zh-CN" sz="2000" i="1" smtClean="0">
                            <a:latin typeface="Cambria Math" panose="02040503050406030204" pitchFamily="18" charset="0"/>
                            <a:ea typeface="+mn-ea"/>
                          </a:rPr>
                        </m:ctrlPr>
                      </m:sSubPr>
                      <m:e>
                        <m:r>
                          <a:rPr lang="en-US" altLang="zh-CN" sz="2000" b="0" i="1" smtClean="0">
                            <a:latin typeface="Cambria Math" panose="02040503050406030204" pitchFamily="18" charset="0"/>
                            <a:ea typeface="+mn-ea"/>
                          </a:rPr>
                          <m:t>𝑠</m:t>
                        </m:r>
                      </m:e>
                      <m:sub>
                        <m:r>
                          <a:rPr lang="en-US" altLang="zh-CN" sz="2000" i="1" smtClean="0">
                            <a:latin typeface="Cambria Math" panose="02040503050406030204" pitchFamily="18" charset="0"/>
                            <a:ea typeface="+mn-ea"/>
                          </a:rPr>
                          <m:t>𝜙</m:t>
                        </m:r>
                      </m:sub>
                    </m:sSub>
                  </m:oMath>
                </a14:m>
                <a:r>
                  <a:rPr lang="en-US" altLang="zh-CN" sz="2000">
                    <a:latin typeface="+mn-ea"/>
                    <a:ea typeface="+mn-ea"/>
                  </a:rPr>
                  <a:t>={0 = swing,1 = </a:t>
                </a:r>
                <a:r>
                  <a:rPr lang="en-US" altLang="zh-CN" sz="2000">
                    <a:latin typeface="+mn-ea"/>
                    <a:ea typeface="+mn-ea"/>
                  </a:rPr>
                  <a:t>contact</a:t>
                </a:r>
                <a:r>
                  <a:rPr lang="en-US" altLang="zh-CN" sz="2000" smtClean="0">
                    <a:latin typeface="+mn-ea"/>
                    <a:ea typeface="+mn-ea"/>
                  </a:rPr>
                  <a:t>}</a:t>
                </a:r>
              </a:p>
              <a:p>
                <a:pPr lvl="1" indent="0" algn="ctr">
                  <a:lnSpc>
                    <a:spcPct val="150000"/>
                  </a:lnSpc>
                </a:pPr>
                <a:r>
                  <a:rPr lang="en-US" altLang="zh-CN" sz="2000"/>
                  <a:t>estimated </a:t>
                </a:r>
                <a:r>
                  <a:rPr lang="en-US" altLang="zh-CN" sz="2000"/>
                  <a:t>contacts</a:t>
                </a:r>
                <a14:m>
                  <m:oMath xmlns:m="http://schemas.openxmlformats.org/officeDocument/2006/math">
                    <m:r>
                      <a:rPr lang="zh-CN" altLang="en-US" sz="2000" i="1">
                        <a:latin typeface="Cambria Math" panose="02040503050406030204" pitchFamily="18" charset="0"/>
                      </a:rPr>
                      <m:t>：</m:t>
                    </m:r>
                    <m:acc>
                      <m:accPr>
                        <m:chr m:val="̂"/>
                        <m:ctrlPr>
                          <a:rPr lang="en-US" altLang="zh-CN" sz="2000" smtClean="0">
                            <a:latin typeface="Cambria Math" panose="02040503050406030204" pitchFamily="18" charset="0"/>
                          </a:rPr>
                        </m:ctrlPr>
                      </m:accPr>
                      <m:e>
                        <m:r>
                          <a:rPr lang="en-US" altLang="zh-CN" sz="2000" i="1">
                            <a:latin typeface="Cambria Math" panose="02040503050406030204" pitchFamily="18" charset="0"/>
                          </a:rPr>
                          <m:t>𝑠</m:t>
                        </m:r>
                      </m:e>
                    </m:acc>
                  </m:oMath>
                </a14:m>
                <a:r>
                  <a:rPr lang="en-US" altLang="zh-CN" sz="2000">
                    <a:latin typeface="+mn-ea"/>
                  </a:rPr>
                  <a:t>={0 = swing,1 = contact}</a:t>
                </a:r>
              </a:p>
              <a:p>
                <a:pPr lvl="1" indent="0">
                  <a:lnSpc>
                    <a:spcPct val="150000"/>
                  </a:lnSpc>
                </a:pPr>
                <a:r>
                  <a:rPr lang="zh-CN" altLang="en-US" sz="2000" smtClean="0">
                    <a:latin typeface="+mn-ea"/>
                    <a:ea typeface="+mn-ea"/>
                  </a:rPr>
                  <a:t>根</a:t>
                </a:r>
                <a:r>
                  <a:rPr lang="zh-CN" altLang="en-US" sz="2000">
                    <a:latin typeface="+mn-ea"/>
                    <a:ea typeface="+mn-ea"/>
                  </a:rPr>
                  <a:t>据这些信息，机器人可以区分</a:t>
                </a:r>
                <a:r>
                  <a:rPr lang="zh-CN" altLang="en-US" sz="2000">
                    <a:latin typeface="+mn-ea"/>
                    <a:ea typeface="+mn-ea"/>
                  </a:rPr>
                  <a:t>正</a:t>
                </a:r>
                <a:r>
                  <a:rPr lang="zh-CN" altLang="en-US" sz="2000" smtClean="0">
                    <a:latin typeface="+mn-ea"/>
                    <a:ea typeface="+mn-ea"/>
                  </a:rPr>
                  <a:t>常</a:t>
                </a:r>
                <a:r>
                  <a:rPr lang="zh-CN" altLang="en-US" sz="2000">
                    <a:latin typeface="+mn-ea"/>
                    <a:ea typeface="+mn-ea"/>
                  </a:rPr>
                  <a:t>接</a:t>
                </a:r>
                <a:r>
                  <a:rPr lang="zh-CN" altLang="en-US" sz="2000">
                    <a:latin typeface="+mn-ea"/>
                    <a:ea typeface="+mn-ea"/>
                  </a:rPr>
                  <a:t>触</a:t>
                </a:r>
                <a:r>
                  <a:rPr lang="zh-CN" altLang="en-US" sz="2000" smtClean="0">
                    <a:latin typeface="+mn-ea"/>
                    <a:ea typeface="+mn-ea"/>
                  </a:rPr>
                  <a:t>、过早接</a:t>
                </a:r>
                <a:r>
                  <a:rPr lang="zh-CN" altLang="en-US" sz="2000">
                    <a:latin typeface="+mn-ea"/>
                    <a:ea typeface="+mn-ea"/>
                  </a:rPr>
                  <a:t>触和迟来的错过接触，以适</a:t>
                </a:r>
                <a:r>
                  <a:rPr lang="zh-CN" altLang="en-US" sz="2000">
                    <a:latin typeface="+mn-ea"/>
                    <a:ea typeface="+mn-ea"/>
                  </a:rPr>
                  <a:t>当</a:t>
                </a:r>
                <a:r>
                  <a:rPr lang="zh-CN" altLang="en-US" sz="2000" smtClean="0">
                    <a:latin typeface="+mn-ea"/>
                    <a:ea typeface="+mn-ea"/>
                  </a:rPr>
                  <a:t>调整</a:t>
                </a:r>
                <a:r>
                  <a:rPr lang="zh-CN" altLang="en-US" sz="2000">
                    <a:latin typeface="+mn-ea"/>
                    <a:ea typeface="+mn-ea"/>
                  </a:rPr>
                  <a:t>其控制</a:t>
                </a:r>
                <a:r>
                  <a:rPr lang="zh-CN" altLang="en-US" sz="2000">
                    <a:latin typeface="+mn-ea"/>
                    <a:ea typeface="+mn-ea"/>
                  </a:rPr>
                  <a:t>动</a:t>
                </a:r>
                <a:r>
                  <a:rPr lang="zh-CN" altLang="en-US" sz="2000" smtClean="0">
                    <a:latin typeface="+mn-ea"/>
                    <a:ea typeface="+mn-ea"/>
                  </a:rPr>
                  <a:t>作 </a:t>
                </a:r>
                <a:endParaRPr lang="en-US" altLang="zh-CN" sz="2000">
                  <a:latin typeface="+mn-ea"/>
                  <a:ea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608929" y="891496"/>
                <a:ext cx="11017224" cy="5673284"/>
              </a:xfrm>
              <a:prstGeom prst="rect">
                <a:avLst/>
              </a:prstGeom>
              <a:blipFill>
                <a:blip r:embed="rId5"/>
                <a:stretch>
                  <a:fillRect l="-498" r="-4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640416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608929" y="891496"/>
            <a:ext cx="11017224"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a:latin typeface="+mn-ea"/>
                <a:ea typeface="+mn-ea"/>
              </a:rPr>
              <a:t>平</a:t>
            </a:r>
            <a:r>
              <a:rPr lang="zh-CN" altLang="en-US" sz="2000" smtClean="0">
                <a:latin typeface="+mn-ea"/>
                <a:ea typeface="+mn-ea"/>
              </a:rPr>
              <a:t>衡控制器</a:t>
            </a:r>
            <a:endParaRPr lang="en-US" altLang="zh-CN" sz="2000" smtClean="0">
              <a:latin typeface="+mn-ea"/>
              <a:ea typeface="+mn-ea"/>
            </a:endParaRPr>
          </a:p>
          <a:p>
            <a:pPr marL="982663" lvl="1" indent="-342900">
              <a:lnSpc>
                <a:spcPct val="150000"/>
              </a:lnSpc>
              <a:buFont typeface="Wingdings" panose="05000000000000000000" pitchFamily="2" charset="2"/>
              <a:buChar char="l"/>
            </a:pPr>
            <a:r>
              <a:rPr lang="zh-CN" altLang="en-US" sz="2000" smtClean="0">
                <a:latin typeface="+mn-ea"/>
                <a:ea typeface="+mn-ea"/>
              </a:rPr>
              <a:t>由于猎豹</a:t>
            </a:r>
            <a:r>
              <a:rPr lang="en-US" altLang="zh-CN" sz="2000" smtClean="0">
                <a:latin typeface="+mn-ea"/>
                <a:ea typeface="+mn-ea"/>
              </a:rPr>
              <a:t>3</a:t>
            </a:r>
            <a:r>
              <a:rPr lang="zh-CN" altLang="en-US" sz="2000" smtClean="0">
                <a:latin typeface="+mn-ea"/>
                <a:ea typeface="+mn-ea"/>
              </a:rPr>
              <a:t>四条腿的质量占比在</a:t>
            </a:r>
            <a:r>
              <a:rPr lang="en-US" altLang="zh-CN" sz="2000" smtClean="0">
                <a:latin typeface="+mn-ea"/>
                <a:ea typeface="+mn-ea"/>
              </a:rPr>
              <a:t>6%</a:t>
            </a:r>
            <a:r>
              <a:rPr lang="zh-CN" altLang="en-US" sz="2000">
                <a:latin typeface="+mn-ea"/>
                <a:ea typeface="+mn-ea"/>
              </a:rPr>
              <a:t>可以忽略不计，机器人可以看做单刚体模型，将地面对腿部的作用直接等效作用在质</a:t>
            </a:r>
            <a:r>
              <a:rPr lang="zh-CN" altLang="en-US" sz="2000">
                <a:latin typeface="+mn-ea"/>
                <a:ea typeface="+mn-ea"/>
              </a:rPr>
              <a:t>心</a:t>
            </a:r>
            <a:r>
              <a:rPr lang="zh-CN" altLang="en-US" sz="2000">
                <a:latin typeface="+mn-ea"/>
                <a:ea typeface="+mn-ea"/>
              </a:rPr>
              <a:t>，机器人运动方程为：</a:t>
            </a:r>
            <a:endParaRPr lang="en-US" altLang="zh-CN" sz="2000" smtClean="0">
              <a:latin typeface="+mn-ea"/>
              <a:ea typeface="+mn-ea"/>
            </a:endParaRP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7614" y="2368824"/>
            <a:ext cx="6125430" cy="1133633"/>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831717" y="3502457"/>
                <a:ext cx="11017224" cy="1015663"/>
              </a:xfrm>
              <a:prstGeom prst="rect">
                <a:avLst/>
              </a:prstGeom>
              <a:noFill/>
            </p:spPr>
            <p:txBody>
              <a:bodyPr wrap="square" rtlCol="0">
                <a:spAutoFit/>
              </a:bodyPr>
              <a:lstStyle/>
              <a:p>
                <a:pPr lvl="1" indent="0">
                  <a:lnSpc>
                    <a:spcPct val="150000"/>
                  </a:lnSpc>
                </a:pPr>
                <a:r>
                  <a:rPr lang="zh-CN" altLang="en-US" sz="2000" smtClean="0">
                    <a:latin typeface="+mn-ea"/>
                    <a:ea typeface="+mn-ea"/>
                  </a:rPr>
                  <a:t>其中</a:t>
                </a:r>
                <a:r>
                  <a:rPr lang="en-US" altLang="zh-CN" sz="2000">
                    <a:latin typeface="+mn-ea"/>
                    <a:ea typeface="+mn-ea"/>
                  </a:rPr>
                  <a:t>F</a:t>
                </a:r>
                <a:r>
                  <a:rPr lang="zh-CN" altLang="en-US" sz="2000">
                    <a:latin typeface="+mn-ea"/>
                    <a:ea typeface="+mn-ea"/>
                  </a:rPr>
                  <a:t>为作用在四条腿的地面反作</a:t>
                </a:r>
                <a:r>
                  <a:rPr lang="zh-CN" altLang="en-US" sz="2000">
                    <a:latin typeface="+mn-ea"/>
                    <a:ea typeface="+mn-ea"/>
                  </a:rPr>
                  <a:t>用</a:t>
                </a:r>
                <a:r>
                  <a:rPr lang="zh-CN" altLang="en-US" sz="2000" smtClean="0">
                    <a:latin typeface="+mn-ea"/>
                    <a:ea typeface="+mn-ea"/>
                  </a:rPr>
                  <a:t>力，</a:t>
                </a:r>
                <a14:m>
                  <m:oMath xmlns:m="http://schemas.openxmlformats.org/officeDocument/2006/math">
                    <m:sSub>
                      <m:sSubPr>
                        <m:ctrlPr>
                          <a:rPr lang="en-US" altLang="zh-CN" sz="2000" i="1" smtClean="0">
                            <a:latin typeface="Cambria Math" panose="02040503050406030204" pitchFamily="18" charset="0"/>
                            <a:ea typeface="+mn-ea"/>
                          </a:rPr>
                        </m:ctrlPr>
                      </m:sSubPr>
                      <m:e>
                        <m:r>
                          <a:rPr lang="en-US" altLang="zh-CN" sz="2000" b="0" i="1" smtClean="0">
                            <a:latin typeface="Cambria Math" panose="02040503050406030204" pitchFamily="18" charset="0"/>
                            <a:ea typeface="+mn-ea"/>
                          </a:rPr>
                          <m:t>𝑝</m:t>
                        </m:r>
                      </m:e>
                      <m:sub>
                        <m:r>
                          <a:rPr lang="en-US" altLang="zh-CN" sz="2000" b="0" i="1" smtClean="0">
                            <a:latin typeface="Cambria Math" panose="02040503050406030204" pitchFamily="18" charset="0"/>
                            <a:ea typeface="+mn-ea"/>
                          </a:rPr>
                          <m:t>𝑐</m:t>
                        </m:r>
                      </m:sub>
                    </m:sSub>
                  </m:oMath>
                </a14:m>
                <a:r>
                  <a:rPr lang="zh-CN" altLang="en-US" sz="2000" smtClean="0">
                    <a:latin typeface="+mn-ea"/>
                    <a:ea typeface="+mn-ea"/>
                  </a:rPr>
                  <a:t>是质心的位置，</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是</m:t>
                    </m:r>
                  </m:oMath>
                </a14:m>
                <a:r>
                  <a:rPr lang="zh-CN" altLang="en-US" sz="2000" smtClean="0">
                    <a:latin typeface="+mn-ea"/>
                    <a:ea typeface="+mn-ea"/>
                  </a:rPr>
                  <a:t>第</a:t>
                </a:r>
                <a:r>
                  <a:rPr lang="en-US" altLang="zh-CN" sz="2000" smtClean="0">
                    <a:latin typeface="+mn-ea"/>
                    <a:ea typeface="+mn-ea"/>
                  </a:rPr>
                  <a:t>i</a:t>
                </a:r>
                <a:r>
                  <a:rPr lang="zh-CN" altLang="en-US" sz="2000">
                    <a:latin typeface="+mn-ea"/>
                    <a:ea typeface="+mn-ea"/>
                  </a:rPr>
                  <a:t>条腿的位置。然后依旧通过</a:t>
                </a:r>
                <a:r>
                  <a:rPr lang="en-US" altLang="zh-CN" sz="2000">
                    <a:latin typeface="+mn-ea"/>
                    <a:ea typeface="+mn-ea"/>
                  </a:rPr>
                  <a:t>PD</a:t>
                </a:r>
                <a:r>
                  <a:rPr lang="zh-CN" altLang="en-US" sz="2000">
                    <a:latin typeface="+mn-ea"/>
                    <a:ea typeface="+mn-ea"/>
                  </a:rPr>
                  <a:t>控制律计算期望的质心加速度和角加</a:t>
                </a:r>
                <a:r>
                  <a:rPr lang="zh-CN" altLang="en-US" sz="2000">
                    <a:latin typeface="+mn-ea"/>
                    <a:ea typeface="+mn-ea"/>
                  </a:rPr>
                  <a:t>速</a:t>
                </a:r>
                <a:r>
                  <a:rPr lang="zh-CN" altLang="en-US" sz="2000" smtClean="0">
                    <a:latin typeface="+mn-ea"/>
                    <a:ea typeface="+mn-ea"/>
                  </a:rPr>
                  <a:t>度：</a:t>
                </a:r>
                <a:endParaRPr lang="en-US" altLang="zh-CN" sz="2000" smtClean="0">
                  <a:latin typeface="+mn-ea"/>
                  <a:ea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831717" y="3502457"/>
                <a:ext cx="11017224" cy="1015663"/>
              </a:xfrm>
              <a:prstGeom prst="rect">
                <a:avLst/>
              </a:prstGeom>
              <a:blipFill>
                <a:blip r:embed="rId6"/>
                <a:stretch>
                  <a:fillRect b="-4819"/>
                </a:stretch>
              </a:blipFill>
            </p:spPr>
            <p:txBody>
              <a:bodyPr/>
              <a:lstStyle/>
              <a:p>
                <a:r>
                  <a:rPr lang="zh-CN" altLang="en-US">
                    <a:noFill/>
                  </a:rPr>
                  <a:t> </a:t>
                </a:r>
              </a:p>
            </p:txBody>
          </p:sp>
        </mc:Fallback>
      </mc:AlternateContent>
      <p:pic>
        <p:nvPicPr>
          <p:cNvPr id="3" name="图片 2"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3377" y="4568682"/>
            <a:ext cx="5753903" cy="847843"/>
          </a:xfrm>
          <a:prstGeom prst="rect">
            <a:avLst/>
          </a:prstGeom>
        </p:spPr>
      </p:pic>
      <p:sp>
        <p:nvSpPr>
          <p:cNvPr id="9" name="文本框 8"/>
          <p:cNvSpPr txBox="1"/>
          <p:nvPr/>
        </p:nvSpPr>
        <p:spPr>
          <a:xfrm>
            <a:off x="733423" y="5463348"/>
            <a:ext cx="11017224" cy="961289"/>
          </a:xfrm>
          <a:prstGeom prst="rect">
            <a:avLst/>
          </a:prstGeom>
          <a:noFill/>
        </p:spPr>
        <p:txBody>
          <a:bodyPr wrap="square" rtlCol="0">
            <a:spAutoFit/>
          </a:bodyPr>
          <a:lstStyle/>
          <a:p>
            <a:pPr lvl="1" indent="0">
              <a:lnSpc>
                <a:spcPct val="150000"/>
              </a:lnSpc>
            </a:pPr>
            <a:r>
              <a:rPr lang="zh-CN" altLang="en-US" sz="2000">
                <a:latin typeface="+mn-ea"/>
                <a:ea typeface="+mn-ea"/>
              </a:rPr>
              <a:t>这个</a:t>
            </a:r>
            <a:r>
              <a:rPr lang="en-US" altLang="zh-CN" sz="2000">
                <a:latin typeface="+mn-ea"/>
                <a:ea typeface="+mn-ea"/>
              </a:rPr>
              <a:t>PD</a:t>
            </a:r>
            <a:r>
              <a:rPr lang="zh-CN" altLang="en-US" sz="2000">
                <a:latin typeface="+mn-ea"/>
                <a:ea typeface="+mn-ea"/>
              </a:rPr>
              <a:t>方法详细描述在</a:t>
            </a:r>
            <a:r>
              <a:rPr lang="en-US" altLang="zh-CN" sz="2000">
                <a:latin typeface="+mn-ea"/>
                <a:ea typeface="+mn-ea"/>
              </a:rPr>
              <a:t>《High-slope terrain locomotion for torque-controlled quadruped robots》</a:t>
            </a:r>
            <a:r>
              <a:rPr lang="zh-CN" altLang="en-US" sz="2000">
                <a:latin typeface="+mn-ea"/>
                <a:ea typeface="+mn-ea"/>
              </a:rPr>
              <a:t>中</a:t>
            </a:r>
            <a:endParaRPr lang="en-US" altLang="zh-CN" sz="2000" smtClean="0">
              <a:latin typeface="+mn-ea"/>
              <a:ea typeface="+mn-ea"/>
            </a:endParaRPr>
          </a:p>
        </p:txBody>
      </p:sp>
    </p:spTree>
    <p:extLst>
      <p:ext uri="{BB962C8B-B14F-4D97-AF65-F5344CB8AC3E}">
        <p14:creationId xmlns:p14="http://schemas.microsoft.com/office/powerpoint/2010/main" val="1344802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prstTxWarp prst="textNoShape">
              <a:avLst/>
            </a:prstTxWarp>
            <a:noAutofit/>
          </a:bodyPr>
          <a:lstStyle/>
          <a:p>
            <a:pPr algn="ctr"/>
            <a:endParaRPr lang="zh-CN" altLang="en-US" sz="20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8929" y="260554"/>
            <a:ext cx="5388398" cy="63094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000">
                <a:latin typeface="Arial" panose="020B0604020202020204" pitchFamily="34" charset="0"/>
                <a:ea typeface="微软雅黑" panose="020B0503020204020204" pitchFamily="34" charset="-122"/>
                <a:cs typeface="+mn-ea"/>
                <a:sym typeface="Arial" panose="020B0604020202020204" pitchFamily="34" charset="0"/>
              </a:rPr>
              <a:t>  </a:t>
            </a:r>
            <a:r>
              <a:rPr lang="zh-CN" altLang="en-US" b="1" smtClean="0">
                <a:sym typeface="Arial" panose="020B0604020202020204" pitchFamily="34" charset="0"/>
              </a:rPr>
              <a:t>第三部分：控制结构</a:t>
            </a:r>
            <a:r>
              <a:rPr lang="en-US" altLang="zh-CN" sz="2000"/>
              <a:t/>
            </a:r>
            <a:br>
              <a:rPr lang="en-US" altLang="zh-CN" sz="2000"/>
            </a:br>
            <a:endParaRPr 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831717" y="944478"/>
            <a:ext cx="11017224" cy="499624"/>
          </a:xfrm>
          <a:prstGeom prst="rect">
            <a:avLst/>
          </a:prstGeom>
          <a:noFill/>
        </p:spPr>
        <p:txBody>
          <a:bodyPr wrap="square" rtlCol="0">
            <a:spAutoFit/>
          </a:bodyPr>
          <a:lstStyle/>
          <a:p>
            <a:pPr lvl="1" indent="0">
              <a:lnSpc>
                <a:spcPct val="150000"/>
              </a:lnSpc>
            </a:pPr>
            <a:r>
              <a:rPr lang="zh-CN" altLang="en-US" sz="2000">
                <a:latin typeface="+mn-ea"/>
                <a:ea typeface="+mn-ea"/>
              </a:rPr>
              <a:t>最</a:t>
            </a:r>
            <a:r>
              <a:rPr lang="zh-CN" altLang="en-US" sz="2000" smtClean="0">
                <a:latin typeface="+mn-ea"/>
                <a:ea typeface="+mn-ea"/>
              </a:rPr>
              <a:t>终求出期望的质心状态：</a:t>
            </a:r>
            <a:endParaRPr lang="en-US" altLang="zh-CN" sz="2000" smtClean="0">
              <a:latin typeface="+mn-ea"/>
              <a:ea typeface="+mn-ea"/>
            </a:endParaRPr>
          </a:p>
        </p:txBody>
      </p:sp>
      <p:pic>
        <p:nvPicPr>
          <p:cNvPr id="4" name="图片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4721" y="1600101"/>
            <a:ext cx="2791215" cy="933580"/>
          </a:xfrm>
          <a:prstGeom prst="rect">
            <a:avLst/>
          </a:prstGeom>
        </p:spPr>
      </p:pic>
      <p:sp>
        <p:nvSpPr>
          <p:cNvPr id="11" name="文本框 10"/>
          <p:cNvSpPr txBox="1"/>
          <p:nvPr/>
        </p:nvSpPr>
        <p:spPr>
          <a:xfrm>
            <a:off x="831716" y="2533681"/>
            <a:ext cx="11017224" cy="499624"/>
          </a:xfrm>
          <a:prstGeom prst="rect">
            <a:avLst/>
          </a:prstGeom>
          <a:noFill/>
        </p:spPr>
        <p:txBody>
          <a:bodyPr wrap="square" rtlCol="0">
            <a:spAutoFit/>
          </a:bodyPr>
          <a:lstStyle/>
          <a:p>
            <a:pPr lvl="1" indent="0">
              <a:lnSpc>
                <a:spcPct val="150000"/>
              </a:lnSpc>
            </a:pPr>
            <a:r>
              <a:rPr lang="zh-CN" altLang="en-US" sz="2000">
                <a:latin typeface="+mn-ea"/>
                <a:ea typeface="+mn-ea"/>
              </a:rPr>
              <a:t>然后为了求解较理想的地面反作用力，可以将该问题转化为一个二次规划问题：</a:t>
            </a:r>
            <a:endParaRPr lang="en-US" altLang="zh-CN" sz="2000" smtClean="0">
              <a:latin typeface="+mn-ea"/>
              <a:ea typeface="+mn-ea"/>
            </a:endParaRPr>
          </a:p>
        </p:txBody>
      </p:sp>
      <p:pic>
        <p:nvPicPr>
          <p:cNvPr id="5" name="图片 4"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9587" y="3265593"/>
            <a:ext cx="5601482" cy="1409897"/>
          </a:xfrm>
          <a:prstGeom prst="rect">
            <a:avLst/>
          </a:prstGeom>
        </p:spPr>
      </p:pic>
      <p:sp>
        <p:nvSpPr>
          <p:cNvPr id="14" name="文本框 13"/>
          <p:cNvSpPr txBox="1"/>
          <p:nvPr/>
        </p:nvSpPr>
        <p:spPr>
          <a:xfrm>
            <a:off x="831716" y="4657966"/>
            <a:ext cx="11017224" cy="499624"/>
          </a:xfrm>
          <a:prstGeom prst="rect">
            <a:avLst/>
          </a:prstGeom>
          <a:noFill/>
        </p:spPr>
        <p:txBody>
          <a:bodyPr wrap="square" rtlCol="0">
            <a:spAutoFit/>
          </a:bodyPr>
          <a:lstStyle/>
          <a:p>
            <a:pPr lvl="1" indent="0">
              <a:lnSpc>
                <a:spcPct val="150000"/>
              </a:lnSpc>
            </a:pPr>
            <a:r>
              <a:rPr lang="zh-CN" altLang="en-US" sz="2000">
                <a:latin typeface="+mn-ea"/>
                <a:ea typeface="+mn-ea"/>
              </a:rPr>
              <a:t>其中</a:t>
            </a:r>
            <a:r>
              <a:rPr lang="en-US" altLang="zh-CN" sz="2000">
                <a:latin typeface="+mn-ea"/>
                <a:ea typeface="+mn-ea"/>
              </a:rPr>
              <a:t>S</a:t>
            </a:r>
            <a:r>
              <a:rPr lang="zh-CN" altLang="en-US" sz="2000">
                <a:latin typeface="+mn-ea"/>
                <a:ea typeface="+mn-ea"/>
              </a:rPr>
              <a:t>为正定矩阵</a:t>
            </a:r>
            <a:endParaRPr lang="en-US" altLang="zh-CN" sz="2000" smtClean="0">
              <a:latin typeface="+mn-ea"/>
              <a:ea typeface="+mn-ea"/>
            </a:endParaRPr>
          </a:p>
        </p:txBody>
      </p:sp>
    </p:spTree>
    <p:extLst>
      <p:ext uri="{BB962C8B-B14F-4D97-AF65-F5344CB8AC3E}">
        <p14:creationId xmlns:p14="http://schemas.microsoft.com/office/powerpoint/2010/main" val="33632878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1894</Words>
  <Application>Microsoft Office PowerPoint</Application>
  <PresentationFormat>自定义</PresentationFormat>
  <Paragraphs>108</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宋体</vt:lpstr>
      <vt:lpstr>微软雅黑</vt:lpstr>
      <vt:lpstr>Arial</vt:lpstr>
      <vt:lpstr>Calibri</vt:lpstr>
      <vt:lpstr>Cambria Math</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2016-09-20T02:06:25Z</dcterms:created>
  <dcterms:modified xsi:type="dcterms:W3CDTF">2020-12-22T10:12:03Z</dcterms:modified>
</cp:coreProperties>
</file>