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2"/>
    <p:sldId id="317" r:id="rId3"/>
    <p:sldId id="309" r:id="rId4"/>
    <p:sldId id="307" r:id="rId5"/>
    <p:sldId id="318" r:id="rId6"/>
    <p:sldId id="319" r:id="rId7"/>
    <p:sldId id="322" r:id="rId8"/>
    <p:sldId id="320" r:id="rId9"/>
    <p:sldId id="321" r:id="rId10"/>
    <p:sldId id="323" r:id="rId11"/>
    <p:sldId id="324" r:id="rId12"/>
    <p:sldId id="325" r:id="rId13"/>
    <p:sldId id="326" r:id="rId14"/>
    <p:sldId id="327" r:id="rId15"/>
    <p:sldId id="328" r:id="rId16"/>
    <p:sldId id="27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CA7"/>
    <a:srgbClr val="004176"/>
    <a:srgbClr val="F2F2F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15" autoAdjust="0"/>
    <p:restoredTop sz="95317" autoAdjust="0"/>
  </p:normalViewPr>
  <p:slideViewPr>
    <p:cSldViewPr snapToGrid="0">
      <p:cViewPr varScale="1">
        <p:scale>
          <a:sx n="87" d="100"/>
          <a:sy n="87" d="100"/>
        </p:scale>
        <p:origin x="-734"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2020/12/8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195774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p>
          <a:p>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1413BF1-1F79-4000-807B-6827F352B93F}" type="datetimeFigureOut">
              <a:rPr lang="zh-CN" altLang="en-US" smtClean="0"/>
              <a:pPr/>
              <a:t>2020/12/8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F8369B-F710-4CE9-A0B8-9F511945CEE2}" type="slidenum">
              <a:rPr lang="zh-CN" altLang="en-US" smtClean="0"/>
              <a:pPr/>
              <a:t>‹#›</a:t>
            </a:fld>
            <a:endParaRPr lang="zh-CN" altLang="en-US"/>
          </a:p>
        </p:txBody>
      </p:sp>
    </p:spTree>
  </p:cSld>
  <p:clrMapOvr>
    <a:masterClrMapping/>
  </p:clrMapOvr>
  <p:transition spd="slow" advTm="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413BF1-1F79-4000-807B-6827F352B93F}" type="datetimeFigureOut">
              <a:rPr lang="zh-CN" altLang="en-US" smtClean="0"/>
              <a:pPr/>
              <a:t>2020/12/8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F8369B-F710-4CE9-A0B8-9F511945CEE2}" type="slidenum">
              <a:rPr lang="zh-CN" altLang="en-US" smtClean="0"/>
              <a:pPr/>
              <a:t>‹#›</a:t>
            </a:fld>
            <a:endParaRPr lang="zh-CN" altLang="en-US"/>
          </a:p>
        </p:txBody>
      </p:sp>
    </p:spTree>
  </p:cSld>
  <p:clrMapOvr>
    <a:masterClrMapping/>
  </p:clrMapOvr>
  <p:transition spd="slow" advTm="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413BF1-1F79-4000-807B-6827F352B93F}" type="datetimeFigureOut">
              <a:rPr lang="zh-CN" altLang="en-US" smtClean="0"/>
              <a:pPr/>
              <a:t>2020/12/8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F8369B-F710-4CE9-A0B8-9F511945CEE2}" type="slidenum">
              <a:rPr lang="zh-CN" altLang="en-US" smtClean="0"/>
              <a:pPr/>
              <a:t>‹#›</a:t>
            </a:fld>
            <a:endParaRPr lang="zh-CN" altLang="en-US"/>
          </a:p>
        </p:txBody>
      </p:sp>
    </p:spTree>
  </p:cSld>
  <p:clrMapOvr>
    <a:masterClrMapping/>
  </p:clrMapOvr>
  <p:transition spd="slow" advTm="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413BF1-1F79-4000-807B-6827F352B93F}" type="datetimeFigureOut">
              <a:rPr lang="zh-CN" altLang="en-US" smtClean="0"/>
              <a:pPr/>
              <a:t>2020/12/8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F8369B-F710-4CE9-A0B8-9F511945CEE2}" type="slidenum">
              <a:rPr lang="zh-CN" altLang="en-US" smtClean="0"/>
              <a:pPr/>
              <a:t>‹#›</a:t>
            </a:fld>
            <a:endParaRPr lang="zh-CN" altLang="en-US"/>
          </a:p>
        </p:txBody>
      </p:sp>
    </p:spTree>
  </p:cSld>
  <p:clrMapOvr>
    <a:masterClrMapping/>
  </p:clrMapOvr>
  <p:transition spd="slow" advTm="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1413BF1-1F79-4000-807B-6827F352B93F}" type="datetimeFigureOut">
              <a:rPr lang="zh-CN" altLang="en-US" smtClean="0"/>
              <a:pPr/>
              <a:t>2020/12/8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F8369B-F710-4CE9-A0B8-9F511945CEE2}" type="slidenum">
              <a:rPr lang="zh-CN" altLang="en-US" smtClean="0"/>
              <a:pPr/>
              <a:t>‹#›</a:t>
            </a:fld>
            <a:endParaRPr lang="zh-CN" altLang="en-US"/>
          </a:p>
        </p:txBody>
      </p:sp>
    </p:spTree>
  </p:cSld>
  <p:clrMapOvr>
    <a:masterClrMapping/>
  </p:clrMapOvr>
  <p:transition spd="slow" advTm="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413BF1-1F79-4000-807B-6827F352B93F}" type="datetimeFigureOut">
              <a:rPr lang="zh-CN" altLang="en-US" smtClean="0"/>
              <a:pPr/>
              <a:t>2020/12/8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F8369B-F710-4CE9-A0B8-9F511945CEE2}" type="slidenum">
              <a:rPr lang="zh-CN" altLang="en-US" smtClean="0"/>
              <a:pPr/>
              <a:t>‹#›</a:t>
            </a:fld>
            <a:endParaRPr lang="zh-CN" altLang="en-US"/>
          </a:p>
        </p:txBody>
      </p:sp>
    </p:spTree>
  </p:cSld>
  <p:clrMapOvr>
    <a:masterClrMapping/>
  </p:clrMapOvr>
  <p:transition spd="slow" advTm="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413BF1-1F79-4000-807B-6827F352B93F}" type="datetimeFigureOut">
              <a:rPr lang="zh-CN" altLang="en-US" smtClean="0"/>
              <a:pPr/>
              <a:t>2020/12/8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F8369B-F710-4CE9-A0B8-9F511945CEE2}" type="slidenum">
              <a:rPr lang="zh-CN" altLang="en-US" smtClean="0"/>
              <a:pPr/>
              <a:t>‹#›</a:t>
            </a:fld>
            <a:endParaRPr lang="zh-CN" altLang="en-US"/>
          </a:p>
        </p:txBody>
      </p:sp>
    </p:spTree>
  </p:cSld>
  <p:clrMapOvr>
    <a:masterClrMapping/>
  </p:clrMapOvr>
  <p:transition spd="slow" advTm="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413BF1-1F79-4000-807B-6827F352B93F}" type="datetimeFigureOut">
              <a:rPr lang="zh-CN" altLang="en-US" smtClean="0"/>
              <a:pPr/>
              <a:t>2020/12/8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F8369B-F710-4CE9-A0B8-9F511945CEE2}" type="slidenum">
              <a:rPr lang="zh-CN" altLang="en-US" smtClean="0"/>
              <a:pPr/>
              <a:t>‹#›</a:t>
            </a:fld>
            <a:endParaRPr lang="zh-CN" altLang="en-US"/>
          </a:p>
        </p:txBody>
      </p:sp>
    </p:spTree>
  </p:cSld>
  <p:clrMapOvr>
    <a:masterClrMapping/>
  </p:clrMapOvr>
  <p:transition spd="slow" advTm="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413BF1-1F79-4000-807B-6827F352B93F}" type="datetimeFigureOut">
              <a:rPr lang="zh-CN" altLang="en-US" smtClean="0"/>
              <a:pPr/>
              <a:t>2020/12/8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F8369B-F710-4CE9-A0B8-9F511945CEE2}" type="slidenum">
              <a:rPr lang="zh-CN" altLang="en-US" smtClean="0"/>
              <a:pPr/>
              <a:t>‹#›</a:t>
            </a:fld>
            <a:endParaRPr lang="zh-CN" altLang="en-US"/>
          </a:p>
        </p:txBody>
      </p:sp>
    </p:spTree>
  </p:cSld>
  <p:clrMapOvr>
    <a:masterClrMapping/>
  </p:clrMapOvr>
  <p:transition spd="slow" advTm="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413BF1-1F79-4000-807B-6827F352B93F}" type="datetimeFigureOut">
              <a:rPr lang="zh-CN" altLang="en-US" smtClean="0"/>
              <a:pPr/>
              <a:t>2020/12/8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F8369B-F710-4CE9-A0B8-9F511945CEE2}" type="slidenum">
              <a:rPr lang="zh-CN" altLang="en-US" smtClean="0"/>
              <a:pPr/>
              <a:t>‹#›</a:t>
            </a:fld>
            <a:endParaRPr lang="zh-CN" altLang="en-US"/>
          </a:p>
        </p:txBody>
      </p:sp>
    </p:spTree>
  </p:cSld>
  <p:clrMapOvr>
    <a:masterClrMapping/>
  </p:clrMapOvr>
  <p:transition spd="slow" advTm="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413BF1-1F79-4000-807B-6827F352B93F}" type="datetimeFigureOut">
              <a:rPr lang="zh-CN" altLang="en-US" smtClean="0"/>
              <a:pPr/>
              <a:t>2020/12/8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F8369B-F710-4CE9-A0B8-9F511945CEE2}" type="slidenum">
              <a:rPr lang="zh-CN" altLang="en-US" smtClean="0"/>
              <a:pPr/>
              <a:t>‹#›</a:t>
            </a:fld>
            <a:endParaRPr lang="zh-CN" altLang="en-US"/>
          </a:p>
        </p:txBody>
      </p:sp>
    </p:spTree>
  </p:cSld>
  <p:clrMapOvr>
    <a:masterClrMapping/>
  </p:clrMapOvr>
  <p:transition spd="slow" advTm="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13BF1-1F79-4000-807B-6827F352B93F}" type="datetimeFigureOut">
              <a:rPr lang="zh-CN" altLang="en-US" smtClean="0"/>
              <a:pPr/>
              <a:t>2020/12/8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8369B-F710-4CE9-A0B8-9F511945CEE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Box 42"/>
          <p:cNvSpPr txBox="1"/>
          <p:nvPr/>
        </p:nvSpPr>
        <p:spPr>
          <a:xfrm>
            <a:off x="675373" y="3716568"/>
            <a:ext cx="6275419" cy="923330"/>
          </a:xfrm>
          <a:prstGeom prst="rect">
            <a:avLst/>
          </a:prstGeom>
          <a:noFill/>
        </p:spPr>
        <p:txBody>
          <a:bodyPr wrap="square" rtlCol="0">
            <a:spAutoFit/>
          </a:bodyPr>
          <a:lstStyle/>
          <a:p>
            <a:r>
              <a:rPr lang="zh-CN" altLang="en-US" sz="5400" b="1" spc="300" dirty="0" smtClean="0">
                <a:solidFill>
                  <a:srgbClr val="005CA7"/>
                </a:solidFill>
                <a:latin typeface="微软雅黑" panose="020B0503020204020204" pitchFamily="34" charset="-122"/>
                <a:ea typeface="微软雅黑" panose="020B0503020204020204" pitchFamily="34" charset="-122"/>
              </a:rPr>
              <a:t>论文分享</a:t>
            </a:r>
            <a:r>
              <a:rPr lang="en-US" altLang="zh-CN" sz="5400" b="1" spc="300" dirty="0" smtClean="0">
                <a:solidFill>
                  <a:srgbClr val="005CA7"/>
                </a:solidFill>
                <a:latin typeface="微软雅黑" panose="020B0503020204020204" pitchFamily="34" charset="-122"/>
                <a:ea typeface="微软雅黑" panose="020B0503020204020204" pitchFamily="34" charset="-122"/>
              </a:rPr>
              <a:t>PPT</a:t>
            </a:r>
            <a:endParaRPr lang="zh-CN" altLang="zh-CN" sz="5400" b="1" spc="300" dirty="0">
              <a:solidFill>
                <a:srgbClr val="005CA7"/>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43958" y="3475975"/>
            <a:ext cx="5761439" cy="0"/>
            <a:chOff x="743958" y="3475975"/>
            <a:chExt cx="5761439" cy="0"/>
          </a:xfrm>
        </p:grpSpPr>
        <p:cxnSp>
          <p:nvCxnSpPr>
            <p:cNvPr id="241" name="直接连接符 240"/>
            <p:cNvCxnSpPr/>
            <p:nvPr/>
          </p:nvCxnSpPr>
          <p:spPr>
            <a:xfrm flipH="1">
              <a:off x="1547400" y="3475975"/>
              <a:ext cx="4957997"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flipH="1" flipV="1">
              <a:off x="743958" y="3475975"/>
              <a:ext cx="141265"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45" name="组合 244"/>
          <p:cNvGrpSpPr/>
          <p:nvPr/>
        </p:nvGrpSpPr>
        <p:grpSpPr>
          <a:xfrm flipV="1">
            <a:off x="743958" y="4547207"/>
            <a:ext cx="5776149" cy="0"/>
            <a:chOff x="1170147" y="2641879"/>
            <a:chExt cx="7973853" cy="0"/>
          </a:xfrm>
        </p:grpSpPr>
        <p:cxnSp>
          <p:nvCxnSpPr>
            <p:cNvPr id="246" name="直接连接符 245"/>
            <p:cNvCxnSpPr/>
            <p:nvPr/>
          </p:nvCxnSpPr>
          <p:spPr>
            <a:xfrm flipV="1">
              <a:off x="1170147" y="2641879"/>
              <a:ext cx="6864719"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8103924" y="2641879"/>
              <a:ext cx="754055"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8948986" y="2641879"/>
              <a:ext cx="195014"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49" name="文本框 1"/>
          <p:cNvSpPr>
            <a:spLocks noChangeArrowheads="1"/>
          </p:cNvSpPr>
          <p:nvPr/>
        </p:nvSpPr>
        <p:spPr bwMode="auto">
          <a:xfrm>
            <a:off x="663650" y="3006590"/>
            <a:ext cx="5873476"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论文分享</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0" name="文本框 249"/>
          <p:cNvSpPr txBox="1"/>
          <p:nvPr/>
        </p:nvSpPr>
        <p:spPr>
          <a:xfrm>
            <a:off x="675373" y="4710591"/>
            <a:ext cx="4772510" cy="307777"/>
          </a:xfrm>
          <a:prstGeom prst="rect">
            <a:avLst/>
          </a:prstGeom>
          <a:noFill/>
        </p:spPr>
        <p:txBody>
          <a:bodyPr wrap="square" rtlCol="0">
            <a:spAutoFit/>
          </a:bodyPr>
          <a:lstStyle/>
          <a:p>
            <a:r>
              <a:rPr lang="zh-CN" altLang="en-US" sz="1400" dirty="0" smtClean="0">
                <a:solidFill>
                  <a:schemeClr val="bg1">
                    <a:lumMod val="50000"/>
                  </a:schemeClr>
                </a:solidFill>
                <a:latin typeface="华文新魏" pitchFamily="2" charset="-122"/>
                <a:ea typeface="华文新魏" pitchFamily="2" charset="-122"/>
              </a:rPr>
              <a:t>蔡明昕</a:t>
            </a:r>
            <a:endParaRPr lang="zh-CN" altLang="en-US" sz="1400" dirty="0">
              <a:solidFill>
                <a:schemeClr val="bg1">
                  <a:lumMod val="50000"/>
                </a:schemeClr>
              </a:solidFill>
              <a:latin typeface="华文新魏" pitchFamily="2" charset="-122"/>
              <a:ea typeface="华文新魏" pitchFamily="2" charset="-122"/>
            </a:endParaRPr>
          </a:p>
        </p:txBody>
      </p:sp>
      <p:sp>
        <p:nvSpPr>
          <p:cNvPr id="262" name="文本框 261"/>
          <p:cNvSpPr txBox="1"/>
          <p:nvPr/>
        </p:nvSpPr>
        <p:spPr>
          <a:xfrm>
            <a:off x="663650" y="5084526"/>
            <a:ext cx="3822155" cy="306705"/>
          </a:xfrm>
          <a:prstGeom prst="rect">
            <a:avLst/>
          </a:prstGeom>
          <a:noFill/>
        </p:spPr>
        <p:txBody>
          <a:bodyPr wrap="square" rtlCol="0">
            <a:spAutoFit/>
          </a:bodyPr>
          <a:lstStyle/>
          <a:p>
            <a:r>
              <a:rPr lang="en-US" altLang="zh-CN" sz="1400" dirty="0" smtClean="0">
                <a:solidFill>
                  <a:schemeClr val="bg1">
                    <a:lumMod val="50000"/>
                  </a:schemeClr>
                </a:solidFill>
                <a:latin typeface="华文新魏" pitchFamily="2" charset="-122"/>
                <a:ea typeface="华文新魏" pitchFamily="2" charset="-122"/>
              </a:rPr>
              <a:t>2020.12.08</a:t>
            </a:r>
            <a:endParaRPr lang="zh-CN" altLang="en-US" sz="1400" dirty="0" smtClean="0">
              <a:solidFill>
                <a:schemeClr val="bg1">
                  <a:lumMod val="50000"/>
                </a:schemeClr>
              </a:solidFill>
              <a:latin typeface="华文新魏" pitchFamily="2" charset="-122"/>
              <a:ea typeface="华文新魏" pitchFamily="2" charset="-122"/>
            </a:endParaRPr>
          </a:p>
        </p:txBody>
      </p:sp>
      <p:pic>
        <p:nvPicPr>
          <p:cNvPr id="1026" name="Picture 2" descr="https://ss0.bdstatic.com/94oJfD_bAAcT8t7mm9GUKT-xh_/timg?image&amp;quality=100&amp;size=b4000_4000&amp;sec=1595286480&amp;di=8d9ae5ae9815c5184680582cf5a83531&amp;src=http://img.jiaoyubao.cn/2018/11/13/1108466561.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7445" y="593309"/>
            <a:ext cx="3810000" cy="250507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13538" y="1742425"/>
            <a:ext cx="523875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39"/>
                                        </p:tgtEl>
                                        <p:attrNameLst>
                                          <p:attrName>style.visibility</p:attrName>
                                        </p:attrNameLst>
                                      </p:cBhvr>
                                      <p:to>
                                        <p:strVal val="visible"/>
                                      </p:to>
                                    </p:set>
                                    <p:anim calcmode="lin" valueType="num">
                                      <p:cBhvr>
                                        <p:cTn id="7" dur="500" fill="hold"/>
                                        <p:tgtEl>
                                          <p:spTgt spid="2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39"/>
                                        </p:tgtEl>
                                        <p:attrNameLst>
                                          <p:attrName>ppt_y</p:attrName>
                                        </p:attrNameLst>
                                      </p:cBhvr>
                                      <p:tavLst>
                                        <p:tav tm="0">
                                          <p:val>
                                            <p:strVal val="#ppt_y"/>
                                          </p:val>
                                        </p:tav>
                                        <p:tav tm="100000">
                                          <p:val>
                                            <p:strVal val="#ppt_y"/>
                                          </p:val>
                                        </p:tav>
                                      </p:tavLst>
                                    </p:anim>
                                    <p:anim calcmode="lin" valueType="num">
                                      <p:cBhvr>
                                        <p:cTn id="9" dur="500" fill="hold"/>
                                        <p:tgtEl>
                                          <p:spTgt spid="2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39"/>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22" presetClass="entr" presetSubtype="2" fill="hold" nodeType="withEffect">
                                  <p:stCondLst>
                                    <p:cond delay="0"/>
                                  </p:stCondLst>
                                  <p:childTnLst>
                                    <p:set>
                                      <p:cBhvr>
                                        <p:cTn id="17" dur="1" fill="hold">
                                          <p:stCondLst>
                                            <p:cond delay="0"/>
                                          </p:stCondLst>
                                        </p:cTn>
                                        <p:tgtEl>
                                          <p:spTgt spid="245"/>
                                        </p:tgtEl>
                                        <p:attrNameLst>
                                          <p:attrName>style.visibility</p:attrName>
                                        </p:attrNameLst>
                                      </p:cBhvr>
                                      <p:to>
                                        <p:strVal val="visible"/>
                                      </p:to>
                                    </p:set>
                                    <p:animEffect transition="in" filter="wipe(right)">
                                      <p:cBhvr>
                                        <p:cTn id="18" dur="500"/>
                                        <p:tgtEl>
                                          <p:spTgt spid="24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9"/>
                                        </p:tgtEl>
                                        <p:attrNameLst>
                                          <p:attrName>style.visibility</p:attrName>
                                        </p:attrNameLst>
                                      </p:cBhvr>
                                      <p:to>
                                        <p:strVal val="visible"/>
                                      </p:to>
                                    </p:set>
                                    <p:animEffect transition="in" filter="wipe(left)">
                                      <p:cBhvr>
                                        <p:cTn id="21" dur="500"/>
                                        <p:tgtEl>
                                          <p:spTgt spid="249"/>
                                        </p:tgtEl>
                                      </p:cBhvr>
                                    </p:animEffect>
                                  </p:childTnLst>
                                </p:cTn>
                              </p:par>
                              <p:par>
                                <p:cTn id="22" presetID="22" presetClass="entr" presetSubtype="8" fill="hold" grpId="0" nodeType="withEffect">
                                  <p:stCondLst>
                                    <p:cond delay="400"/>
                                  </p:stCondLst>
                                  <p:childTnLst>
                                    <p:set>
                                      <p:cBhvr>
                                        <p:cTn id="23" dur="1" fill="hold">
                                          <p:stCondLst>
                                            <p:cond delay="0"/>
                                          </p:stCondLst>
                                        </p:cTn>
                                        <p:tgtEl>
                                          <p:spTgt spid="250"/>
                                        </p:tgtEl>
                                        <p:attrNameLst>
                                          <p:attrName>style.visibility</p:attrName>
                                        </p:attrNameLst>
                                      </p:cBhvr>
                                      <p:to>
                                        <p:strVal val="visible"/>
                                      </p:to>
                                    </p:set>
                                    <p:animEffect transition="in" filter="wipe(left)">
                                      <p:cBhvr>
                                        <p:cTn id="24" dur="500"/>
                                        <p:tgtEl>
                                          <p:spTgt spid="250"/>
                                        </p:tgtEl>
                                      </p:cBhvr>
                                    </p:animEffect>
                                  </p:childTnLst>
                                </p:cTn>
                              </p:par>
                              <p:par>
                                <p:cTn id="25" presetID="22" presetClass="entr" presetSubtype="8" fill="hold" grpId="0" nodeType="withEffect">
                                  <p:stCondLst>
                                    <p:cond delay="800"/>
                                  </p:stCondLst>
                                  <p:childTnLst>
                                    <p:set>
                                      <p:cBhvr>
                                        <p:cTn id="26" dur="1" fill="hold">
                                          <p:stCondLst>
                                            <p:cond delay="0"/>
                                          </p:stCondLst>
                                        </p:cTn>
                                        <p:tgtEl>
                                          <p:spTgt spid="262"/>
                                        </p:tgtEl>
                                        <p:attrNameLst>
                                          <p:attrName>style.visibility</p:attrName>
                                        </p:attrNameLst>
                                      </p:cBhvr>
                                      <p:to>
                                        <p:strVal val="visible"/>
                                      </p:to>
                                    </p:set>
                                    <p:animEffect transition="in" filter="wipe(left)">
                                      <p:cBhvr>
                                        <p:cTn id="27"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p:bldP spid="249" grpId="0"/>
      <p:bldP spid="250" grpId="0"/>
      <p:bldP spid="262" grpId="0"/>
    </p:bldLst>
  </p:timing>
  <p:extLst mod="1">
    <p:ext uri="{E180D4A7-C9FB-4DFB-919C-405C955672EB}">
      <p14:showEvtLst xmlns:p14="http://schemas.microsoft.com/office/powerpoint/2010/main">
        <p14:playEvt time="0" objId="3"/>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3932475" y="571500"/>
            <a:ext cx="847542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819" y="300264"/>
            <a:ext cx="3257149" cy="523220"/>
            <a:chOff x="666819" y="300264"/>
            <a:chExt cx="3257149" cy="523220"/>
          </a:xfrm>
        </p:grpSpPr>
        <p:sp>
          <p:nvSpPr>
            <p:cNvPr id="66" name="文本框 1"/>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smtClean="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四、仿真实验</a:t>
              </a:r>
              <a:endPar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07" b="1"/>
          <a:stretch/>
        </p:blipFill>
        <p:spPr bwMode="auto">
          <a:xfrm>
            <a:off x="4866786" y="928988"/>
            <a:ext cx="5518150" cy="579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976143" y="1553469"/>
            <a:ext cx="3371436" cy="3693319"/>
          </a:xfrm>
          <a:prstGeom prst="rect">
            <a:avLst/>
          </a:prstGeom>
        </p:spPr>
        <p:txBody>
          <a:bodyPr wrap="none">
            <a:spAutoFit/>
          </a:bodyPr>
          <a:lstStyle/>
          <a:p>
            <a:r>
              <a:rPr lang="zh-CN" altLang="en-US" dirty="0" smtClean="0"/>
              <a:t>仿真环境：</a:t>
            </a:r>
            <a:r>
              <a:rPr lang="zh-CN" altLang="en-US" dirty="0" smtClean="0">
                <a:sym typeface="Wingdings 2"/>
              </a:rPr>
              <a:t>杂乱环境</a:t>
            </a:r>
            <a:endParaRPr lang="en-US" altLang="zh-CN" dirty="0" smtClean="0">
              <a:sym typeface="Wingdings 2"/>
            </a:endParaRPr>
          </a:p>
          <a:p>
            <a:r>
              <a:rPr lang="en-US" altLang="zh-CN" dirty="0" smtClean="0">
                <a:sym typeface="Wingdings 2"/>
              </a:rPr>
              <a:t>	    </a:t>
            </a:r>
            <a:r>
              <a:rPr lang="zh-CN" altLang="en-US" dirty="0" smtClean="0">
                <a:sym typeface="Wingdings 2"/>
              </a:rPr>
              <a:t>受困环境</a:t>
            </a:r>
            <a:endParaRPr lang="en-US" altLang="zh-CN" dirty="0" smtClean="0"/>
          </a:p>
          <a:p>
            <a:r>
              <a:rPr lang="en-US" altLang="zh-CN" dirty="0" smtClean="0">
                <a:sym typeface="Wingdings 2"/>
              </a:rPr>
              <a:t>	    </a:t>
            </a:r>
            <a:r>
              <a:rPr lang="zh-CN" altLang="en-US" dirty="0" smtClean="0">
                <a:sym typeface="Wingdings 2"/>
              </a:rPr>
              <a:t>狭窄环境</a:t>
            </a:r>
            <a:endParaRPr lang="en-US" altLang="zh-CN" dirty="0" smtClean="0">
              <a:sym typeface="Wingdings 2"/>
            </a:endParaRPr>
          </a:p>
          <a:p>
            <a:endParaRPr lang="en-US" altLang="zh-CN" dirty="0">
              <a:sym typeface="Wingdings 2"/>
            </a:endParaRPr>
          </a:p>
          <a:p>
            <a:r>
              <a:rPr lang="zh-CN" altLang="en-US" dirty="0" smtClean="0">
                <a:sym typeface="Wingdings 2"/>
              </a:rPr>
              <a:t>比较算法：</a:t>
            </a:r>
            <a:r>
              <a:rPr lang="en-US" altLang="zh-CN" dirty="0" smtClean="0">
                <a:sym typeface="Wingdings 2"/>
              </a:rPr>
              <a:t>Basic-RRT</a:t>
            </a:r>
          </a:p>
          <a:p>
            <a:r>
              <a:rPr lang="en-US" altLang="zh-CN" dirty="0">
                <a:sym typeface="Wingdings 2"/>
              </a:rPr>
              <a:t>	    </a:t>
            </a:r>
            <a:r>
              <a:rPr lang="zh-CN" altLang="en-US" dirty="0" smtClean="0">
                <a:sym typeface="Wingdings 2"/>
              </a:rPr>
              <a:t></a:t>
            </a:r>
            <a:r>
              <a:rPr lang="en-US" altLang="zh-CN" dirty="0" smtClean="0">
                <a:sym typeface="Wingdings 2"/>
              </a:rPr>
              <a:t>CSA-RRT</a:t>
            </a:r>
          </a:p>
          <a:p>
            <a:r>
              <a:rPr lang="en-US" altLang="zh-CN" dirty="0">
                <a:sym typeface="Wingdings 2"/>
              </a:rPr>
              <a:t>	    </a:t>
            </a:r>
            <a:r>
              <a:rPr lang="en-US" altLang="zh-CN" dirty="0" smtClean="0">
                <a:sym typeface="Wingdings 2"/>
              </a:rPr>
              <a:t>NC-RRT</a:t>
            </a:r>
          </a:p>
          <a:p>
            <a:endParaRPr lang="en-US" altLang="zh-CN" dirty="0">
              <a:sym typeface="Wingdings 2"/>
            </a:endParaRPr>
          </a:p>
          <a:p>
            <a:r>
              <a:rPr lang="zh-CN" altLang="en-US" dirty="0" smtClean="0">
                <a:sym typeface="Wingdings 2"/>
              </a:rPr>
              <a:t>评估数据：平均计算时间</a:t>
            </a:r>
            <a:endParaRPr lang="en-US" altLang="zh-CN" dirty="0" smtClean="0">
              <a:sym typeface="Wingdings 2"/>
            </a:endParaRPr>
          </a:p>
          <a:p>
            <a:r>
              <a:rPr lang="en-US" altLang="zh-CN" dirty="0" smtClean="0">
                <a:sym typeface="Wingdings 2"/>
              </a:rPr>
              <a:t>	    </a:t>
            </a:r>
            <a:r>
              <a:rPr lang="zh-CN" altLang="en-US" dirty="0" smtClean="0">
                <a:sym typeface="Wingdings 2"/>
              </a:rPr>
              <a:t>平均树节点数</a:t>
            </a:r>
            <a:endParaRPr lang="en-US" altLang="zh-CN" dirty="0" smtClean="0">
              <a:sym typeface="Wingdings 2"/>
            </a:endParaRPr>
          </a:p>
          <a:p>
            <a:r>
              <a:rPr lang="en-US" altLang="zh-CN" dirty="0" smtClean="0">
                <a:sym typeface="Wingdings 2"/>
              </a:rPr>
              <a:t>	    </a:t>
            </a:r>
            <a:r>
              <a:rPr lang="zh-CN" altLang="en-US" dirty="0" smtClean="0">
                <a:sym typeface="Wingdings 2"/>
              </a:rPr>
              <a:t>平均碰撞检测次数</a:t>
            </a:r>
            <a:endParaRPr lang="en-US" altLang="zh-CN" dirty="0" smtClean="0">
              <a:sym typeface="Wingdings 2"/>
            </a:endParaRPr>
          </a:p>
          <a:p>
            <a:r>
              <a:rPr lang="en-US" altLang="zh-CN" dirty="0" smtClean="0">
                <a:sym typeface="Wingdings 2"/>
              </a:rPr>
              <a:t>	    </a:t>
            </a:r>
            <a:r>
              <a:rPr lang="zh-CN" altLang="en-US" dirty="0" smtClean="0">
                <a:sym typeface="Wingdings 2"/>
              </a:rPr>
              <a:t>平均路径长度</a:t>
            </a:r>
            <a:endParaRPr lang="en-US" altLang="zh-CN" dirty="0" smtClean="0">
              <a:sym typeface="Wingdings 2"/>
            </a:endParaRPr>
          </a:p>
          <a:p>
            <a:r>
              <a:rPr lang="en-US" altLang="zh-CN" dirty="0" smtClean="0">
                <a:sym typeface="Wingdings 2"/>
              </a:rPr>
              <a:t>	    </a:t>
            </a:r>
            <a:r>
              <a:rPr lang="zh-CN" altLang="en-US" dirty="0" smtClean="0">
                <a:sym typeface="Wingdings 2"/>
              </a:rPr>
              <a:t>算法的成功率</a:t>
            </a:r>
            <a:endParaRPr lang="zh-CN" altLang="en-US" dirty="0"/>
          </a:p>
        </p:txBody>
      </p:sp>
    </p:spTree>
    <p:extLst>
      <p:ext uri="{BB962C8B-B14F-4D97-AF65-F5344CB8AC3E}">
        <p14:creationId xmlns:p14="http://schemas.microsoft.com/office/powerpoint/2010/main" val="369451370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par>
                                <p:cTn id="8" presetID="22" presetClass="entr" presetSubtype="8"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3932475" y="571500"/>
            <a:ext cx="847542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819" y="300264"/>
            <a:ext cx="3257149" cy="523220"/>
            <a:chOff x="666819" y="300264"/>
            <a:chExt cx="3257149" cy="523220"/>
          </a:xfrm>
        </p:grpSpPr>
        <p:sp>
          <p:nvSpPr>
            <p:cNvPr id="66" name="文本框 1"/>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四、仿真实验</a:t>
              </a:r>
            </a:p>
          </p:txBody>
        </p:sp>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2090" y="1237883"/>
            <a:ext cx="7200000" cy="294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090" y="4181289"/>
            <a:ext cx="7200000" cy="1807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31228" y="1784811"/>
            <a:ext cx="3327640" cy="923330"/>
          </a:xfrm>
          <a:prstGeom prst="rect">
            <a:avLst/>
          </a:prstGeom>
          <a:noFill/>
        </p:spPr>
        <p:txBody>
          <a:bodyPr wrap="square" rtlCol="0">
            <a:spAutoFit/>
          </a:bodyPr>
          <a:lstStyle/>
          <a:p>
            <a:r>
              <a:rPr lang="zh-CN" altLang="en-US" dirty="0" smtClean="0"/>
              <a:t>杂乱环境</a:t>
            </a:r>
            <a:r>
              <a:rPr lang="zh-CN" altLang="en-US" dirty="0"/>
              <a:t>下</a:t>
            </a:r>
            <a:r>
              <a:rPr lang="en-US" altLang="zh-CN" dirty="0"/>
              <a:t>CSA-RRT</a:t>
            </a:r>
            <a:r>
              <a:rPr lang="zh-CN" altLang="en-US" dirty="0"/>
              <a:t>和</a:t>
            </a:r>
            <a:r>
              <a:rPr lang="en-US" altLang="zh-CN" dirty="0"/>
              <a:t>NC-RRT</a:t>
            </a:r>
            <a:r>
              <a:rPr lang="zh-CN" altLang="en-US" dirty="0"/>
              <a:t>的性能表现很接近，计算效率和成功率几乎相同</a:t>
            </a:r>
          </a:p>
        </p:txBody>
      </p:sp>
    </p:spTree>
    <p:extLst>
      <p:ext uri="{BB962C8B-B14F-4D97-AF65-F5344CB8AC3E}">
        <p14:creationId xmlns:p14="http://schemas.microsoft.com/office/powerpoint/2010/main" val="369451370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par>
                                <p:cTn id="8" presetID="22" presetClass="entr" presetSubtype="8"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3932475" y="571500"/>
            <a:ext cx="847542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819" y="300264"/>
            <a:ext cx="3257149" cy="523220"/>
            <a:chOff x="666819" y="300264"/>
            <a:chExt cx="3257149" cy="523220"/>
          </a:xfrm>
        </p:grpSpPr>
        <p:sp>
          <p:nvSpPr>
            <p:cNvPr id="66" name="文本框 1"/>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四、仿真实验</a:t>
              </a:r>
            </a:p>
          </p:txBody>
        </p:sp>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282" y="1384791"/>
            <a:ext cx="7200000" cy="29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282" y="4293882"/>
            <a:ext cx="7200000" cy="179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31228" y="1784811"/>
            <a:ext cx="3327640" cy="923330"/>
          </a:xfrm>
          <a:prstGeom prst="rect">
            <a:avLst/>
          </a:prstGeom>
          <a:noFill/>
        </p:spPr>
        <p:txBody>
          <a:bodyPr wrap="square" rtlCol="0">
            <a:spAutoFit/>
          </a:bodyPr>
          <a:lstStyle/>
          <a:p>
            <a:r>
              <a:rPr lang="zh-CN" altLang="en-US" dirty="0" smtClean="0"/>
              <a:t>受困环境</a:t>
            </a:r>
            <a:r>
              <a:rPr lang="zh-CN" altLang="en-US" dirty="0"/>
              <a:t>下</a:t>
            </a:r>
            <a:r>
              <a:rPr lang="en-US" altLang="zh-CN" dirty="0"/>
              <a:t>CSA-RRT</a:t>
            </a:r>
            <a:r>
              <a:rPr lang="zh-CN" altLang="en-US" dirty="0"/>
              <a:t>和</a:t>
            </a:r>
            <a:r>
              <a:rPr lang="en-US" altLang="zh-CN" dirty="0"/>
              <a:t>NC-RRT</a:t>
            </a:r>
            <a:r>
              <a:rPr lang="zh-CN" altLang="en-US" dirty="0" smtClean="0"/>
              <a:t>的性能表现很接近，计算效率和成功率几乎相同</a:t>
            </a:r>
            <a:endParaRPr lang="zh-CN" altLang="en-US" dirty="0"/>
          </a:p>
        </p:txBody>
      </p:sp>
    </p:spTree>
    <p:extLst>
      <p:ext uri="{BB962C8B-B14F-4D97-AF65-F5344CB8AC3E}">
        <p14:creationId xmlns:p14="http://schemas.microsoft.com/office/powerpoint/2010/main" val="402470824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par>
                                <p:cTn id="8" presetID="22" presetClass="entr" presetSubtype="8"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3932475" y="571500"/>
            <a:ext cx="847542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819" y="300264"/>
            <a:ext cx="3257149" cy="523220"/>
            <a:chOff x="666819" y="300264"/>
            <a:chExt cx="3257149" cy="523220"/>
          </a:xfrm>
        </p:grpSpPr>
        <p:sp>
          <p:nvSpPr>
            <p:cNvPr id="66" name="文本框 1"/>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四、仿真实验</a:t>
              </a:r>
            </a:p>
          </p:txBody>
        </p:sp>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340" y="1617418"/>
            <a:ext cx="7200000" cy="2901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340" y="4518958"/>
            <a:ext cx="7200000" cy="181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31228" y="1784811"/>
            <a:ext cx="3327640" cy="2585323"/>
          </a:xfrm>
          <a:prstGeom prst="rect">
            <a:avLst/>
          </a:prstGeom>
          <a:noFill/>
        </p:spPr>
        <p:txBody>
          <a:bodyPr wrap="square" rtlCol="0">
            <a:spAutoFit/>
          </a:bodyPr>
          <a:lstStyle/>
          <a:p>
            <a:r>
              <a:rPr lang="zh-CN" altLang="en-US" dirty="0" smtClean="0"/>
              <a:t>狭窄环境</a:t>
            </a:r>
            <a:r>
              <a:rPr lang="zh-CN" altLang="en-US" dirty="0"/>
              <a:t>下</a:t>
            </a:r>
            <a:r>
              <a:rPr lang="en-US" altLang="zh-CN" dirty="0"/>
              <a:t>CSA-RRT</a:t>
            </a:r>
            <a:r>
              <a:rPr lang="zh-CN" altLang="en-US" dirty="0"/>
              <a:t>和</a:t>
            </a:r>
            <a:r>
              <a:rPr lang="en-US" altLang="zh-CN" dirty="0"/>
              <a:t>NC-RRT</a:t>
            </a:r>
            <a:r>
              <a:rPr lang="zh-CN" altLang="en-US" dirty="0"/>
              <a:t>的平均计算时间分别为</a:t>
            </a:r>
            <a:r>
              <a:rPr lang="en-US" altLang="zh-CN" dirty="0" smtClean="0"/>
              <a:t>0.106 </a:t>
            </a:r>
            <a:r>
              <a:rPr lang="en-US" altLang="zh-CN" dirty="0"/>
              <a:t>s</a:t>
            </a:r>
            <a:r>
              <a:rPr lang="zh-CN" altLang="en-US" dirty="0"/>
              <a:t>和</a:t>
            </a:r>
            <a:r>
              <a:rPr lang="en-US" altLang="zh-CN" dirty="0" smtClean="0"/>
              <a:t>0.117 s</a:t>
            </a:r>
            <a:r>
              <a:rPr lang="zh-CN" altLang="en-US" dirty="0" smtClean="0"/>
              <a:t>，小于</a:t>
            </a:r>
            <a:r>
              <a:rPr lang="en-US" altLang="zh-CN" dirty="0" smtClean="0"/>
              <a:t>Basic-RRT</a:t>
            </a:r>
            <a:r>
              <a:rPr lang="zh-CN" altLang="en-US" dirty="0" smtClean="0"/>
              <a:t>的平均计算时间，两种</a:t>
            </a:r>
            <a:r>
              <a:rPr lang="zh-CN" altLang="en-US" dirty="0"/>
              <a:t>算法</a:t>
            </a:r>
            <a:r>
              <a:rPr lang="zh-CN" altLang="en-US" dirty="0" smtClean="0"/>
              <a:t>在狭窄环境</a:t>
            </a:r>
            <a:r>
              <a:rPr lang="zh-CN" altLang="en-US" dirty="0"/>
              <a:t>下的计算效率几乎</a:t>
            </a:r>
            <a:r>
              <a:rPr lang="zh-CN" altLang="en-US" dirty="0" smtClean="0"/>
              <a:t>相同。</a:t>
            </a:r>
            <a:endParaRPr lang="en-US" altLang="zh-CN" dirty="0" smtClean="0"/>
          </a:p>
          <a:p>
            <a:r>
              <a:rPr lang="en-US" altLang="zh-CN" dirty="0"/>
              <a:t>CSA-RRT</a:t>
            </a:r>
            <a:r>
              <a:rPr lang="zh-CN" altLang="en-US" dirty="0"/>
              <a:t>和</a:t>
            </a:r>
            <a:r>
              <a:rPr lang="en-US" altLang="zh-CN" dirty="0" smtClean="0"/>
              <a:t>NC-RRT</a:t>
            </a:r>
            <a:r>
              <a:rPr lang="zh-CN" altLang="en-US" dirty="0" smtClean="0"/>
              <a:t>的成功率分别为</a:t>
            </a:r>
            <a:r>
              <a:rPr lang="en-US" altLang="zh-CN" dirty="0" smtClean="0"/>
              <a:t>82%</a:t>
            </a:r>
            <a:r>
              <a:rPr lang="zh-CN" altLang="en-US" dirty="0" smtClean="0"/>
              <a:t>和</a:t>
            </a:r>
            <a:r>
              <a:rPr lang="en-US" altLang="zh-CN" dirty="0" smtClean="0"/>
              <a:t>98%</a:t>
            </a:r>
            <a:r>
              <a:rPr lang="zh-CN" altLang="en-US" dirty="0" smtClean="0"/>
              <a:t>，</a:t>
            </a:r>
            <a:r>
              <a:rPr lang="en-US" altLang="zh-CN" dirty="0"/>
              <a:t> </a:t>
            </a:r>
            <a:r>
              <a:rPr lang="en-US" altLang="zh-CN" dirty="0" smtClean="0"/>
              <a:t>NC-RRT</a:t>
            </a:r>
            <a:r>
              <a:rPr lang="zh-CN" altLang="en-US" dirty="0" smtClean="0"/>
              <a:t>的成功率显著高于</a:t>
            </a:r>
            <a:r>
              <a:rPr lang="en-US" altLang="zh-CN" dirty="0" smtClean="0"/>
              <a:t>CSA-RRT</a:t>
            </a:r>
            <a:r>
              <a:rPr lang="zh-CN" altLang="en-US" dirty="0" smtClean="0"/>
              <a:t>的成功率，接近</a:t>
            </a:r>
            <a:r>
              <a:rPr lang="en-US" altLang="zh-CN" dirty="0" smtClean="0"/>
              <a:t>100%</a:t>
            </a:r>
            <a:r>
              <a:rPr lang="zh-CN" altLang="en-US" dirty="0" smtClean="0"/>
              <a:t>。</a:t>
            </a:r>
            <a:endParaRPr lang="en-US" altLang="zh-CN" dirty="0" smtClean="0"/>
          </a:p>
        </p:txBody>
      </p:sp>
    </p:spTree>
    <p:extLst>
      <p:ext uri="{BB962C8B-B14F-4D97-AF65-F5344CB8AC3E}">
        <p14:creationId xmlns:p14="http://schemas.microsoft.com/office/powerpoint/2010/main" val="402470824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par>
                                <p:cTn id="8" presetID="22" presetClass="entr" presetSubtype="8"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3932475" y="571500"/>
            <a:ext cx="847542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819" y="300264"/>
            <a:ext cx="3257149" cy="523220"/>
            <a:chOff x="666819" y="300264"/>
            <a:chExt cx="3257149" cy="523220"/>
          </a:xfrm>
        </p:grpSpPr>
        <p:sp>
          <p:nvSpPr>
            <p:cNvPr id="66" name="文本框 1"/>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四、仿真实验</a:t>
              </a:r>
            </a:p>
          </p:txBody>
        </p:sp>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666819" y="1776019"/>
            <a:ext cx="10165304" cy="2308324"/>
          </a:xfrm>
          <a:prstGeom prst="rect">
            <a:avLst/>
          </a:prstGeom>
          <a:noFill/>
        </p:spPr>
        <p:txBody>
          <a:bodyPr wrap="square" rtlCol="0">
            <a:spAutoFit/>
          </a:bodyPr>
          <a:lstStyle/>
          <a:p>
            <a:r>
              <a:rPr lang="zh-CN" altLang="en-US" dirty="0" smtClean="0"/>
              <a:t>通过上述仿真实验，</a:t>
            </a:r>
            <a:r>
              <a:rPr lang="zh-CN" altLang="en-US" dirty="0"/>
              <a:t>我们发现</a:t>
            </a:r>
            <a:r>
              <a:rPr lang="en-US" altLang="zh-CN" dirty="0" smtClean="0"/>
              <a:t>NC-RRT</a:t>
            </a:r>
            <a:r>
              <a:rPr lang="zh-CN" altLang="en-US" dirty="0"/>
              <a:t>和</a:t>
            </a:r>
            <a:r>
              <a:rPr lang="en-US" altLang="zh-CN" dirty="0" smtClean="0"/>
              <a:t>CSA-RRT</a:t>
            </a:r>
            <a:r>
              <a:rPr lang="zh-CN" altLang="en-US" dirty="0" smtClean="0"/>
              <a:t>的性能</a:t>
            </a:r>
            <a:r>
              <a:rPr lang="zh-CN" altLang="en-US" dirty="0"/>
              <a:t>表现优于</a:t>
            </a:r>
            <a:r>
              <a:rPr lang="en-US" altLang="zh-CN" dirty="0"/>
              <a:t>Basic-RRT</a:t>
            </a:r>
            <a:r>
              <a:rPr lang="zh-CN" altLang="en-US" dirty="0" smtClean="0"/>
              <a:t>算法，在</a:t>
            </a:r>
            <a:r>
              <a:rPr lang="zh-CN" altLang="en-US" dirty="0"/>
              <a:t>杂乱和受困环境中</a:t>
            </a:r>
            <a:r>
              <a:rPr lang="en-US" altLang="zh-CN" dirty="0" smtClean="0"/>
              <a:t>NC-RRT</a:t>
            </a:r>
            <a:r>
              <a:rPr lang="zh-CN" altLang="en-US" dirty="0" smtClean="0"/>
              <a:t>和</a:t>
            </a:r>
            <a:r>
              <a:rPr lang="en-US" altLang="zh-CN" dirty="0" smtClean="0"/>
              <a:t>CSA-RRT</a:t>
            </a:r>
            <a:r>
              <a:rPr lang="zh-CN" altLang="en-US" dirty="0" smtClean="0"/>
              <a:t>的性能表现很接近，同时三种算法的成功率没有</a:t>
            </a:r>
            <a:r>
              <a:rPr lang="zh-CN" altLang="en-US" dirty="0"/>
              <a:t>显著差异。但在狭窄的环境下，</a:t>
            </a:r>
            <a:r>
              <a:rPr lang="en-US" altLang="zh-CN" dirty="0"/>
              <a:t>NC-RRT</a:t>
            </a:r>
            <a:r>
              <a:rPr lang="zh-CN" altLang="en-US" dirty="0"/>
              <a:t>算法优良的边界特性有效地提高了成功率</a:t>
            </a:r>
            <a:r>
              <a:rPr lang="zh-CN" altLang="en-US" dirty="0" smtClean="0"/>
              <a:t>，显著高于其他两种算法。</a:t>
            </a:r>
            <a:endParaRPr lang="en-US" altLang="zh-CN" dirty="0" smtClean="0"/>
          </a:p>
          <a:p>
            <a:endParaRPr lang="en-US" altLang="zh-CN" dirty="0" smtClean="0"/>
          </a:p>
          <a:p>
            <a:r>
              <a:rPr lang="en-US" altLang="zh-CN" dirty="0" smtClean="0"/>
              <a:t>Basic-RRT</a:t>
            </a:r>
            <a:r>
              <a:rPr lang="zh-CN" altLang="en-US" dirty="0" smtClean="0"/>
              <a:t>的仿真特点：随机树遍布整个空间</a:t>
            </a:r>
            <a:endParaRPr lang="en-US" altLang="zh-CN" dirty="0" smtClean="0"/>
          </a:p>
          <a:p>
            <a:r>
              <a:rPr lang="en-US" altLang="zh-CN" dirty="0" smtClean="0"/>
              <a:t>CSA-RRT</a:t>
            </a:r>
            <a:r>
              <a:rPr lang="zh-CN" altLang="en-US" dirty="0" smtClean="0"/>
              <a:t>的仿真特点：  随机树节点数量大大减少</a:t>
            </a:r>
            <a:endParaRPr lang="en-US" altLang="zh-CN" dirty="0" smtClean="0"/>
          </a:p>
          <a:p>
            <a:r>
              <a:rPr lang="en-US" altLang="zh-CN" dirty="0" smtClean="0"/>
              <a:t>CN-RRT</a:t>
            </a:r>
            <a:r>
              <a:rPr lang="zh-CN" altLang="en-US" dirty="0" smtClean="0"/>
              <a:t>的仿真特点：   随机树节点数量最少，树的扩展节点更多地分布在障碍物周围（边界特性），</a:t>
            </a:r>
            <a:r>
              <a:rPr lang="en-US" altLang="zh-CN" dirty="0" smtClean="0"/>
              <a:t>	                         </a:t>
            </a:r>
            <a:r>
              <a:rPr lang="zh-CN" altLang="en-US" dirty="0" smtClean="0"/>
              <a:t>路径长度比</a:t>
            </a:r>
            <a:r>
              <a:rPr lang="en-US" altLang="zh-CN" dirty="0" smtClean="0"/>
              <a:t>CSA-RRT</a:t>
            </a:r>
            <a:r>
              <a:rPr lang="zh-CN" altLang="en-US" dirty="0" smtClean="0"/>
              <a:t>的略有增加</a:t>
            </a:r>
            <a:endParaRPr lang="en-US" altLang="zh-CN" dirty="0" smtClean="0"/>
          </a:p>
        </p:txBody>
      </p:sp>
    </p:spTree>
    <p:extLst>
      <p:ext uri="{BB962C8B-B14F-4D97-AF65-F5344CB8AC3E}">
        <p14:creationId xmlns:p14="http://schemas.microsoft.com/office/powerpoint/2010/main" val="245768599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par>
                                <p:cTn id="8" presetID="22" presetClass="entr" presetSubtype="8"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3932475" y="571500"/>
            <a:ext cx="847542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819" y="300264"/>
            <a:ext cx="3257149" cy="523220"/>
            <a:chOff x="666819" y="300264"/>
            <a:chExt cx="3257149" cy="523220"/>
          </a:xfrm>
        </p:grpSpPr>
        <p:sp>
          <p:nvSpPr>
            <p:cNvPr id="66" name="文本框 1"/>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四、仿真实验</a:t>
              </a:r>
            </a:p>
          </p:txBody>
        </p:sp>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271" y="2027482"/>
            <a:ext cx="4320000" cy="2983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271" y="5002202"/>
            <a:ext cx="5760000" cy="77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46415" y="1258899"/>
            <a:ext cx="4620177" cy="3970318"/>
          </a:xfrm>
          <a:prstGeom prst="rect">
            <a:avLst/>
          </a:prstGeom>
        </p:spPr>
        <p:txBody>
          <a:bodyPr wrap="square">
            <a:spAutoFit/>
          </a:bodyPr>
          <a:lstStyle/>
          <a:p>
            <a:pPr algn="just"/>
            <a:r>
              <a:rPr lang="en-US" altLang="zh-CN" dirty="0"/>
              <a:t>6</a:t>
            </a:r>
            <a:r>
              <a:rPr lang="zh-CN" altLang="en-US" dirty="0"/>
              <a:t>自由度机械手的</a:t>
            </a:r>
            <a:r>
              <a:rPr lang="zh-CN" altLang="en-US" dirty="0" smtClean="0"/>
              <a:t>仿真：</a:t>
            </a:r>
            <a:endParaRPr lang="en-US" altLang="zh-CN" dirty="0" smtClean="0"/>
          </a:p>
          <a:p>
            <a:pPr algn="just"/>
            <a:r>
              <a:rPr lang="zh-CN" altLang="en-US" dirty="0"/>
              <a:t>机械手周围有障碍物</a:t>
            </a:r>
            <a:r>
              <a:rPr lang="en-US" altLang="zh-CN" dirty="0"/>
              <a:t>(</a:t>
            </a:r>
            <a:r>
              <a:rPr lang="zh-CN" altLang="en-US" dirty="0"/>
              <a:t>蓝色实心块</a:t>
            </a:r>
            <a:r>
              <a:rPr lang="en-US" altLang="zh-CN" dirty="0"/>
              <a:t>)</a:t>
            </a:r>
            <a:r>
              <a:rPr lang="zh-CN" altLang="en-US" dirty="0"/>
              <a:t>，障碍物主要分布在机械手工作空间的上下部分。这两个部分限制了机械手</a:t>
            </a:r>
            <a:r>
              <a:rPr lang="zh-CN" altLang="en-US" dirty="0" smtClean="0"/>
              <a:t>通过通道的</a:t>
            </a:r>
            <a:r>
              <a:rPr lang="zh-CN" altLang="en-US" dirty="0"/>
              <a:t>路径。各算法实现并应用于机械手完成从初始构型到目标构型通过隧道的任务。由于在高维空间中使用均匀采样进行规划的成功率几乎为零，因此本实验中所有算法都采用目标偏差为</a:t>
            </a:r>
            <a:r>
              <a:rPr lang="en-US" altLang="zh-CN" dirty="0"/>
              <a:t>10%</a:t>
            </a:r>
            <a:r>
              <a:rPr lang="zh-CN" altLang="en-US" dirty="0"/>
              <a:t>的采样策略来保持条件的一致性。步长单位被设定为</a:t>
            </a:r>
            <a:r>
              <a:rPr lang="en-US" altLang="zh-CN" dirty="0"/>
              <a:t>2◦</a:t>
            </a:r>
            <a:r>
              <a:rPr lang="zh-CN" altLang="en-US" dirty="0"/>
              <a:t>，和最大的失败次数</a:t>
            </a:r>
            <a:r>
              <a:rPr lang="en-US" altLang="zh-CN" dirty="0"/>
              <a:t>n</a:t>
            </a:r>
            <a:r>
              <a:rPr lang="zh-CN" altLang="en-US" dirty="0"/>
              <a:t>被设定为</a:t>
            </a:r>
            <a:r>
              <a:rPr lang="en-US" altLang="zh-CN" dirty="0"/>
              <a:t>2000</a:t>
            </a:r>
            <a:r>
              <a:rPr lang="zh-CN" altLang="en-US" dirty="0"/>
              <a:t>。</a:t>
            </a:r>
            <a:r>
              <a:rPr lang="en-US" altLang="zh-CN" dirty="0"/>
              <a:t>NC-RRT</a:t>
            </a:r>
            <a:r>
              <a:rPr lang="zh-CN" altLang="en-US" dirty="0"/>
              <a:t>和</a:t>
            </a:r>
            <a:r>
              <a:rPr lang="en-US" altLang="zh-CN" dirty="0"/>
              <a:t>CSA-RRT</a:t>
            </a:r>
            <a:r>
              <a:rPr lang="zh-CN" altLang="en-US" dirty="0"/>
              <a:t>算法设置</a:t>
            </a:r>
            <a:r>
              <a:rPr lang="en-US" altLang="zh-CN" dirty="0"/>
              <a:t>k = 15, c = 2</a:t>
            </a:r>
            <a:r>
              <a:rPr lang="zh-CN" altLang="en-US" dirty="0"/>
              <a:t>，每种算法运行</a:t>
            </a:r>
            <a:r>
              <a:rPr lang="en-US" altLang="zh-CN" dirty="0"/>
              <a:t>50</a:t>
            </a:r>
            <a:r>
              <a:rPr lang="zh-CN" altLang="en-US" dirty="0"/>
              <a:t>次后得到的平均时间如表</a:t>
            </a:r>
            <a:r>
              <a:rPr lang="en-US" altLang="zh-CN" dirty="0"/>
              <a:t>4</a:t>
            </a:r>
            <a:r>
              <a:rPr lang="zh-CN" altLang="en-US" dirty="0"/>
              <a:t>所示。可以看出，与目标偏差为</a:t>
            </a:r>
            <a:r>
              <a:rPr lang="en-US" altLang="zh-CN" dirty="0"/>
              <a:t>10%</a:t>
            </a:r>
            <a:r>
              <a:rPr lang="zh-CN" altLang="en-US" dirty="0"/>
              <a:t>的</a:t>
            </a:r>
            <a:r>
              <a:rPr lang="en-US" altLang="zh-CN" dirty="0"/>
              <a:t>RRT</a:t>
            </a:r>
            <a:r>
              <a:rPr lang="zh-CN" altLang="en-US" dirty="0"/>
              <a:t>算法相比，本文算法显著提高了效率。</a:t>
            </a:r>
          </a:p>
        </p:txBody>
      </p:sp>
    </p:spTree>
    <p:extLst>
      <p:ext uri="{BB962C8B-B14F-4D97-AF65-F5344CB8AC3E}">
        <p14:creationId xmlns:p14="http://schemas.microsoft.com/office/powerpoint/2010/main" val="36464316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par>
                                <p:cTn id="8" presetID="22" presetClass="entr" presetSubtype="8"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s0.bdstatic.com/70cFuHSh_Q1YnxGkpoWK1HF6hhy/it/u=3955598046,286614550&amp;fm=26&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4137" y="2416317"/>
            <a:ext cx="6983779" cy="444168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134441" y="1345087"/>
            <a:ext cx="4705135" cy="1446550"/>
          </a:xfrm>
          <a:prstGeom prst="rect">
            <a:avLst/>
          </a:prstGeom>
          <a:noFill/>
        </p:spPr>
        <p:txBody>
          <a:bodyPr wrap="none" lIns="91440" tIns="45720" rIns="91440" bIns="45720">
            <a:spAutoFit/>
          </a:bodyPr>
          <a:lstStyle/>
          <a:p>
            <a:pPr algn="ctr"/>
            <a:r>
              <a:rPr lang="zh-CN" altLang="en-US" sz="88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华文新魏" pitchFamily="2" charset="-122"/>
                <a:ea typeface="华文新魏" pitchFamily="2" charset="-122"/>
              </a:rPr>
              <a:t>谢谢聆听</a:t>
            </a:r>
            <a:endParaRPr lang="zh-CN" altLang="en-US" sz="88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华文新魏" pitchFamily="2" charset="-122"/>
              <a:ea typeface="华文新魏" pitchFamily="2" charset="-122"/>
            </a:endParaRPr>
          </a:p>
        </p:txBody>
      </p:sp>
    </p:spTree>
  </p:cSld>
  <p:clrMapOvr>
    <a:masterClrMapping/>
  </p:clrMapOvr>
  <p:transition spd="slow" advTm="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4870" y="3335463"/>
            <a:ext cx="8302266" cy="1015659"/>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r>
              <a:rPr lang="zh-CN" altLang="en-US" sz="6000" b="1" dirty="0" smtClean="0">
                <a:solidFill>
                  <a:srgbClr val="005CA7"/>
                </a:solidFill>
                <a:latin typeface="+mn-ea"/>
                <a:ea typeface="+mn-ea"/>
              </a:rPr>
              <a:t>快速</a:t>
            </a:r>
            <a:r>
              <a:rPr lang="zh-CN" altLang="en-US" sz="6000" b="1" dirty="0">
                <a:solidFill>
                  <a:srgbClr val="005CA7"/>
                </a:solidFill>
                <a:latin typeface="+mn-ea"/>
                <a:ea typeface="+mn-ea"/>
              </a:rPr>
              <a:t>探索</a:t>
            </a:r>
            <a:r>
              <a:rPr lang="zh-CN" altLang="en-US" sz="6000" b="1" dirty="0" smtClean="0">
                <a:solidFill>
                  <a:srgbClr val="005CA7"/>
                </a:solidFill>
                <a:latin typeface="+mn-ea"/>
                <a:ea typeface="+mn-ea"/>
              </a:rPr>
              <a:t>随机树（</a:t>
            </a:r>
            <a:r>
              <a:rPr lang="en-US" altLang="zh-CN" sz="6000" b="1" dirty="0" smtClean="0">
                <a:solidFill>
                  <a:srgbClr val="005CA7"/>
                </a:solidFill>
                <a:latin typeface="+mn-ea"/>
                <a:ea typeface="+mn-ea"/>
              </a:rPr>
              <a:t>RRT</a:t>
            </a:r>
            <a:r>
              <a:rPr lang="zh-CN" altLang="en-US" sz="6000" b="1" dirty="0" smtClean="0">
                <a:solidFill>
                  <a:srgbClr val="005CA7"/>
                </a:solidFill>
                <a:latin typeface="+mn-ea"/>
                <a:ea typeface="+mn-ea"/>
              </a:rPr>
              <a:t>）</a:t>
            </a:r>
            <a:endParaRPr lang="zh-CN" altLang="en-US" sz="6000" b="1" dirty="0">
              <a:solidFill>
                <a:srgbClr val="005CA7"/>
              </a:solidFill>
              <a:latin typeface="HGH1X_CNKI" pitchFamily="2" charset="-122"/>
              <a:ea typeface="HGH1X_CNKI" pitchFamily="2" charset="-122"/>
            </a:endParaRPr>
          </a:p>
        </p:txBody>
      </p:sp>
      <p:grpSp>
        <p:nvGrpSpPr>
          <p:cNvPr id="23" name="组合 22"/>
          <p:cNvGrpSpPr/>
          <p:nvPr/>
        </p:nvGrpSpPr>
        <p:grpSpPr>
          <a:xfrm>
            <a:off x="10247136" y="3727786"/>
            <a:ext cx="2033762" cy="348914"/>
            <a:chOff x="743958" y="3475975"/>
            <a:chExt cx="753417" cy="0"/>
          </a:xfrm>
        </p:grpSpPr>
        <p:cxnSp>
          <p:nvCxnSpPr>
            <p:cNvPr id="21" name="直接连接符 20"/>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flipH="1">
            <a:off x="-114300" y="3721751"/>
            <a:ext cx="2059170" cy="329549"/>
            <a:chOff x="743958" y="3475975"/>
            <a:chExt cx="753417" cy="0"/>
          </a:xfrm>
        </p:grpSpPr>
        <p:cxnSp>
          <p:nvCxnSpPr>
            <p:cNvPr id="13" name="直接连接符 12"/>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04960" y="1770188"/>
            <a:ext cx="2782081" cy="17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01041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30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par>
                                <p:cTn id="9" presetID="22" presetClass="entr" presetSubtype="2" fill="hold" nodeType="withEffect">
                                  <p:stCondLst>
                                    <p:cond delay="600"/>
                                  </p:stCondLst>
                                  <p:childTnLst>
                                    <p:set>
                                      <p:cBhvr>
                                        <p:cTn id="10" dur="1" fill="hold">
                                          <p:stCondLst>
                                            <p:cond delay="0"/>
                                          </p:stCondLst>
                                        </p:cTn>
                                        <p:tgtEl>
                                          <p:spTgt spid="23"/>
                                        </p:tgtEl>
                                        <p:attrNameLst>
                                          <p:attrName>style.visibility</p:attrName>
                                        </p:attrNameLst>
                                      </p:cBhvr>
                                      <p:to>
                                        <p:strVal val="visible"/>
                                      </p:to>
                                    </p:set>
                                    <p:animEffect transition="in" filter="wipe(right)">
                                      <p:cBhvr>
                                        <p:cTn id="11" dur="500"/>
                                        <p:tgtEl>
                                          <p:spTgt spid="23"/>
                                        </p:tgtEl>
                                      </p:cBhvr>
                                    </p:animEffect>
                                  </p:childTnLst>
                                </p:cTn>
                              </p:par>
                              <p:par>
                                <p:cTn id="12" presetID="22" presetClass="entr" presetSubtype="8" fill="hold" nodeType="withEffect">
                                  <p:stCondLst>
                                    <p:cond delay="60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3932475" y="571500"/>
            <a:ext cx="847542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819" y="300264"/>
            <a:ext cx="3257149" cy="523220"/>
            <a:chOff x="666819" y="300264"/>
            <a:chExt cx="3257149" cy="523220"/>
          </a:xfrm>
        </p:grpSpPr>
        <p:sp>
          <p:nvSpPr>
            <p:cNvPr id="66" name="文本框 1"/>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一</a:t>
              </a:r>
              <a:r>
                <a:rPr lang="zh-CN" altLang="en-US" sz="2800" b="1" dirty="0" smtClean="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800" b="1" dirty="0" smtClean="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RRT</a:t>
              </a:r>
              <a:endPar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1"/>
          <p:cNvSpPr txBox="1"/>
          <p:nvPr/>
        </p:nvSpPr>
        <p:spPr>
          <a:xfrm>
            <a:off x="666819" y="2743145"/>
            <a:ext cx="11009366" cy="3139321"/>
          </a:xfrm>
          <a:prstGeom prst="rect">
            <a:avLst/>
          </a:prstGeom>
          <a:noFill/>
        </p:spPr>
        <p:txBody>
          <a:bodyPr wrap="square" rtlCol="0">
            <a:spAutoFit/>
          </a:bodyPr>
          <a:lstStyle/>
          <a:p>
            <a:r>
              <a:rPr lang="en-US" altLang="zh-CN" dirty="0" smtClean="0"/>
              <a:t>Basic RRT</a:t>
            </a:r>
            <a:r>
              <a:rPr lang="zh-CN" altLang="en-US" dirty="0" smtClean="0"/>
              <a:t>算法：将搜索的起点位置作为根节点，通过随机采样增加叶子节点的方式，生成一个随机扩展树，</a:t>
            </a:r>
            <a:r>
              <a:rPr lang="en-US" altLang="zh-CN" dirty="0" smtClean="0"/>
              <a:t>		             </a:t>
            </a:r>
            <a:r>
              <a:rPr lang="zh-CN" altLang="en-US" dirty="0" smtClean="0"/>
              <a:t>当随机树的叶子节点进入目标区域，就得到了从起点位置到目标位置的路径。</a:t>
            </a:r>
            <a:endParaRPr lang="en-US" altLang="zh-CN" dirty="0" smtClean="0"/>
          </a:p>
          <a:p>
            <a:endParaRPr lang="en-US" altLang="zh-CN" dirty="0" smtClean="0"/>
          </a:p>
          <a:p>
            <a:r>
              <a:rPr lang="zh-CN" altLang="en-US" dirty="0" smtClean="0"/>
              <a:t>传统</a:t>
            </a:r>
            <a:r>
              <a:rPr lang="en-US" altLang="zh-CN" dirty="0" smtClean="0"/>
              <a:t>RRT</a:t>
            </a:r>
            <a:r>
              <a:rPr lang="zh-CN" altLang="en-US" dirty="0" smtClean="0"/>
              <a:t>的缺点</a:t>
            </a:r>
            <a:r>
              <a:rPr lang="zh-CN" altLang="en-US" dirty="0"/>
              <a:t>：</a:t>
            </a:r>
            <a:r>
              <a:rPr lang="zh-CN" altLang="en-US" dirty="0" smtClean="0">
                <a:sym typeface="Wingdings 2"/>
              </a:rPr>
              <a:t>低探索效率</a:t>
            </a:r>
            <a:endParaRPr lang="en-US" altLang="zh-CN" dirty="0" smtClean="0">
              <a:sym typeface="Wingdings 2"/>
            </a:endParaRPr>
          </a:p>
          <a:p>
            <a:r>
              <a:rPr lang="en-US" altLang="zh-CN" dirty="0">
                <a:sym typeface="Wingdings 2"/>
              </a:rPr>
              <a:t>	 </a:t>
            </a:r>
            <a:r>
              <a:rPr lang="en-US" altLang="zh-CN" dirty="0" smtClean="0">
                <a:sym typeface="Wingdings 2"/>
              </a:rPr>
              <a:t>              </a:t>
            </a:r>
            <a:r>
              <a:rPr lang="zh-CN" altLang="en-US" dirty="0" smtClean="0">
                <a:sym typeface="Wingdings 2"/>
              </a:rPr>
              <a:t>低收敛速度</a:t>
            </a:r>
            <a:endParaRPr lang="en-US" altLang="zh-CN" dirty="0" smtClean="0">
              <a:sym typeface="Wingdings 2"/>
            </a:endParaRPr>
          </a:p>
          <a:p>
            <a:endParaRPr lang="en-US" altLang="zh-CN" dirty="0">
              <a:sym typeface="Wingdings 2"/>
            </a:endParaRPr>
          </a:p>
          <a:p>
            <a:r>
              <a:rPr lang="zh-CN" altLang="en-US" dirty="0" smtClean="0">
                <a:sym typeface="Wingdings 2"/>
              </a:rPr>
              <a:t>本文改进方向：</a:t>
            </a:r>
            <a:r>
              <a:rPr lang="zh-CN" altLang="en-US" dirty="0"/>
              <a:t>逐步改变采样</a:t>
            </a:r>
            <a:r>
              <a:rPr lang="zh-CN" altLang="en-US" dirty="0" smtClean="0"/>
              <a:t>区域（指导探索）</a:t>
            </a:r>
            <a:endParaRPr lang="en-US" altLang="zh-CN" dirty="0" smtClean="0">
              <a:sym typeface="Wingdings 2"/>
            </a:endParaRPr>
          </a:p>
          <a:p>
            <a:r>
              <a:rPr lang="en-US" altLang="zh-CN" dirty="0">
                <a:sym typeface="Wingdings 2"/>
              </a:rPr>
              <a:t>	</a:t>
            </a:r>
            <a:r>
              <a:rPr lang="en-US" altLang="zh-CN" dirty="0" smtClean="0">
                <a:sym typeface="Wingdings 2"/>
              </a:rPr>
              <a:t>             </a:t>
            </a:r>
            <a:r>
              <a:rPr lang="zh-CN" altLang="en-US" dirty="0" smtClean="0">
                <a:sym typeface="Wingdings 2"/>
              </a:rPr>
              <a:t></a:t>
            </a:r>
            <a:r>
              <a:rPr lang="zh-CN" altLang="en-US" dirty="0"/>
              <a:t>引入节点控制</a:t>
            </a:r>
            <a:r>
              <a:rPr lang="zh-CN" altLang="en-US" dirty="0" smtClean="0"/>
              <a:t>机制（约束扩展节点）</a:t>
            </a:r>
            <a:endParaRPr lang="en-US" altLang="zh-CN" dirty="0" smtClean="0"/>
          </a:p>
          <a:p>
            <a:endParaRPr lang="en-US" altLang="zh-CN" dirty="0"/>
          </a:p>
          <a:p>
            <a:r>
              <a:rPr lang="zh-CN" altLang="en-US" dirty="0" smtClean="0"/>
              <a:t>优化目标：</a:t>
            </a:r>
            <a:r>
              <a:rPr lang="zh-CN" altLang="en-US" dirty="0" smtClean="0">
                <a:sym typeface="Wingdings 2"/>
              </a:rPr>
              <a:t>减小路径成本（</a:t>
            </a:r>
            <a:r>
              <a:rPr lang="en-US" altLang="zh-CN" dirty="0" smtClean="0">
                <a:sym typeface="Wingdings 2"/>
              </a:rPr>
              <a:t>RRT</a:t>
            </a:r>
            <a:r>
              <a:rPr lang="zh-CN" altLang="en-US" dirty="0" smtClean="0">
                <a:sym typeface="Wingdings 2"/>
              </a:rPr>
              <a:t>*）</a:t>
            </a:r>
            <a:endParaRPr lang="en-US" altLang="zh-CN" dirty="0" smtClean="0">
              <a:sym typeface="Wingdings 2"/>
            </a:endParaRPr>
          </a:p>
          <a:p>
            <a:r>
              <a:rPr lang="en-US" altLang="zh-CN" dirty="0">
                <a:sym typeface="Wingdings 2"/>
              </a:rPr>
              <a:t>	</a:t>
            </a:r>
            <a:r>
              <a:rPr lang="en-US" altLang="zh-CN" dirty="0" smtClean="0">
                <a:sym typeface="Wingdings 2"/>
              </a:rPr>
              <a:t>    </a:t>
            </a:r>
            <a:r>
              <a:rPr lang="zh-CN" altLang="en-US" dirty="0" smtClean="0">
                <a:sym typeface="Wingdings 2"/>
              </a:rPr>
              <a:t>减小算法的运行时间（本文关注点）</a:t>
            </a:r>
            <a:endParaRPr lang="zh-CN" altLang="en-US" dirty="0"/>
          </a:p>
        </p:txBody>
      </p:sp>
      <p:sp>
        <p:nvSpPr>
          <p:cNvPr id="10" name="TextBox 9"/>
          <p:cNvSpPr txBox="1"/>
          <p:nvPr/>
        </p:nvSpPr>
        <p:spPr>
          <a:xfrm>
            <a:off x="424160" y="1266092"/>
            <a:ext cx="11343681" cy="923330"/>
          </a:xfrm>
          <a:prstGeom prst="rect">
            <a:avLst/>
          </a:prstGeom>
          <a:noFill/>
        </p:spPr>
        <p:txBody>
          <a:bodyPr wrap="square" rtlCol="0">
            <a:spAutoFit/>
          </a:bodyPr>
          <a:lstStyle/>
          <a:p>
            <a:r>
              <a:rPr lang="zh-CN" altLang="en-US" dirty="0" smtClean="0"/>
              <a:t>论文：</a:t>
            </a:r>
            <a:r>
              <a:rPr lang="en-US" altLang="zh-CN" dirty="0"/>
              <a:t>Collision-Free Path Planning Method for </a:t>
            </a:r>
            <a:r>
              <a:rPr lang="en-US" altLang="zh-CN" dirty="0" smtClean="0"/>
              <a:t>Robots Based </a:t>
            </a:r>
            <a:r>
              <a:rPr lang="en-US" altLang="zh-CN" dirty="0"/>
              <a:t>on an Improved </a:t>
            </a:r>
            <a:r>
              <a:rPr lang="en-US" altLang="zh-CN" dirty="0" smtClean="0"/>
              <a:t>Rapidly-Exploring Random Tree Algorithm</a:t>
            </a:r>
          </a:p>
          <a:p>
            <a:r>
              <a:rPr lang="zh-CN" altLang="en-US" dirty="0" smtClean="0"/>
              <a:t>来源：</a:t>
            </a:r>
            <a:r>
              <a:rPr lang="en-US" altLang="zh-CN" dirty="0" smtClean="0"/>
              <a:t>MDPI</a:t>
            </a:r>
            <a:r>
              <a:rPr lang="zh-CN" altLang="en-US" dirty="0" smtClean="0"/>
              <a:t>（</a:t>
            </a:r>
            <a:r>
              <a:rPr lang="en-US" altLang="zh-CN" dirty="0" smtClean="0"/>
              <a:t>2020</a:t>
            </a:r>
            <a:r>
              <a:rPr lang="zh-CN" altLang="en-US" dirty="0" smtClean="0"/>
              <a:t>）</a:t>
            </a:r>
            <a:endParaRPr lang="en-US" altLang="zh-CN" dirty="0" smtClean="0"/>
          </a:p>
          <a:p>
            <a:r>
              <a:rPr lang="zh-CN" altLang="en-US" dirty="0" smtClean="0"/>
              <a:t>作者：</a:t>
            </a:r>
            <a:r>
              <a:rPr lang="en-US" altLang="zh-CN" dirty="0" err="1"/>
              <a:t>Xinda</a:t>
            </a:r>
            <a:r>
              <a:rPr lang="en-US" altLang="zh-CN" dirty="0"/>
              <a:t> </a:t>
            </a:r>
            <a:r>
              <a:rPr lang="en-US" altLang="zh-CN" dirty="0" smtClean="0"/>
              <a:t>Wang, </a:t>
            </a:r>
            <a:r>
              <a:rPr lang="en-US" altLang="zh-CN" dirty="0"/>
              <a:t>Xiao </a:t>
            </a:r>
            <a:r>
              <a:rPr lang="en-US" altLang="zh-CN" dirty="0" err="1" smtClean="0"/>
              <a:t>Luo</a:t>
            </a:r>
            <a:r>
              <a:rPr lang="en-US" altLang="zh-CN" dirty="0" smtClean="0"/>
              <a:t> </a:t>
            </a:r>
            <a:r>
              <a:rPr lang="en-US" altLang="zh-CN" dirty="0"/>
              <a:t>, </a:t>
            </a:r>
            <a:r>
              <a:rPr lang="en-US" altLang="zh-CN" dirty="0" err="1"/>
              <a:t>Baoling</a:t>
            </a:r>
            <a:r>
              <a:rPr lang="en-US" altLang="zh-CN" dirty="0"/>
              <a:t> </a:t>
            </a:r>
            <a:r>
              <a:rPr lang="en-US" altLang="zh-CN" dirty="0" smtClean="0"/>
              <a:t>Han, </a:t>
            </a:r>
            <a:r>
              <a:rPr lang="en-US" altLang="zh-CN" dirty="0" err="1"/>
              <a:t>Yuhan</a:t>
            </a:r>
            <a:r>
              <a:rPr lang="en-US" altLang="zh-CN" dirty="0"/>
              <a:t> </a:t>
            </a:r>
            <a:r>
              <a:rPr lang="en-US" altLang="zh-CN" dirty="0" smtClean="0"/>
              <a:t>Chen , </a:t>
            </a:r>
            <a:r>
              <a:rPr lang="en-US" altLang="zh-CN" dirty="0" err="1"/>
              <a:t>Guanhao</a:t>
            </a:r>
            <a:r>
              <a:rPr lang="en-US" altLang="zh-CN" dirty="0"/>
              <a:t> </a:t>
            </a:r>
            <a:r>
              <a:rPr lang="en-US" altLang="zh-CN" dirty="0" smtClean="0"/>
              <a:t>Liang , </a:t>
            </a:r>
            <a:r>
              <a:rPr lang="en-US" altLang="zh-CN" dirty="0" err="1"/>
              <a:t>Kailin</a:t>
            </a:r>
            <a:r>
              <a:rPr lang="en-US" altLang="zh-CN" dirty="0"/>
              <a:t> </a:t>
            </a:r>
            <a:r>
              <a:rPr lang="en-US" altLang="zh-CN" dirty="0" err="1" smtClean="0"/>
              <a:t>Zheng</a:t>
            </a:r>
            <a:endParaRPr lang="en-US" altLang="zh-CN" dirty="0"/>
          </a:p>
        </p:txBody>
      </p:sp>
      <p:pic>
        <p:nvPicPr>
          <p:cNvPr id="9"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5806" y="3558779"/>
            <a:ext cx="2938737" cy="2938737"/>
          </a:xfrm>
        </p:spPr>
      </p:pic>
    </p:spTree>
    <p:extLst>
      <p:ext uri="{BB962C8B-B14F-4D97-AF65-F5344CB8AC3E}">
        <p14:creationId xmlns:p14="http://schemas.microsoft.com/office/powerpoint/2010/main" val="131413986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par>
                                <p:cTn id="8" presetID="22" presetClass="entr" presetSubtype="8"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3932475" y="571500"/>
            <a:ext cx="847542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819" y="300264"/>
            <a:ext cx="3257149" cy="523220"/>
            <a:chOff x="666819" y="300264"/>
            <a:chExt cx="3257149" cy="523220"/>
          </a:xfrm>
        </p:grpSpPr>
        <p:sp>
          <p:nvSpPr>
            <p:cNvPr id="66" name="文本框 1"/>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smtClean="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二、</a:t>
              </a:r>
              <a:r>
                <a:rPr lang="en-US" altLang="zh-CN" sz="2800" b="1" dirty="0" smtClean="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CSA-RRT</a:t>
              </a:r>
              <a:endPar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681" y="1930004"/>
            <a:ext cx="9256639" cy="424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66819" y="1222129"/>
            <a:ext cx="11009366" cy="646331"/>
          </a:xfrm>
          <a:prstGeom prst="rect">
            <a:avLst/>
          </a:prstGeom>
          <a:noFill/>
        </p:spPr>
        <p:txBody>
          <a:bodyPr wrap="square" rtlCol="0">
            <a:spAutoFit/>
          </a:bodyPr>
          <a:lstStyle/>
          <a:p>
            <a:r>
              <a:rPr lang="en-US" altLang="zh-CN" dirty="0" smtClean="0"/>
              <a:t>Basic RRT</a:t>
            </a:r>
            <a:r>
              <a:rPr lang="zh-CN" altLang="en-US" dirty="0" smtClean="0"/>
              <a:t>算法：将搜索的起点位置作为根节点，通过随机采样增加叶子节点的方式，生成一个随机扩展树，</a:t>
            </a:r>
            <a:r>
              <a:rPr lang="en-US" altLang="zh-CN" dirty="0" smtClean="0"/>
              <a:t>		             </a:t>
            </a:r>
            <a:r>
              <a:rPr lang="zh-CN" altLang="en-US" dirty="0" smtClean="0"/>
              <a:t>当随机树的叶子节点进入目标区域，就得到了从起点位置到目标位置的路径。</a:t>
            </a:r>
            <a:endParaRPr lang="en-US" altLang="zh-CN" dirty="0" smtClean="0"/>
          </a:p>
        </p:txBody>
      </p:sp>
      <p:sp>
        <p:nvSpPr>
          <p:cNvPr id="2" name="内容占位符 1"/>
          <p:cNvSpPr>
            <a:spLocks noGrp="1"/>
          </p:cNvSpPr>
          <p:nvPr>
            <p:ph idx="1"/>
          </p:nvPr>
        </p:nvSpPr>
        <p:spPr/>
        <p:txBody>
          <a:bodyPr/>
          <a:lstStyle/>
          <a:p>
            <a:endParaRPr lang="zh-CN" altLang="en-US" dirty="0"/>
          </a:p>
        </p:txBody>
      </p:sp>
      <p:pic>
        <p:nvPicPr>
          <p:cNvPr id="1034" name="Picture 10"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192" y="4683377"/>
            <a:ext cx="4935415" cy="14326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1123" b="18905"/>
          <a:stretch/>
        </p:blipFill>
        <p:spPr bwMode="auto">
          <a:xfrm>
            <a:off x="6874857" y="1930004"/>
            <a:ext cx="2810501" cy="259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76769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par>
                                <p:cTn id="8" presetID="22" presetClass="entr" presetSubtype="8"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3932475" y="571500"/>
            <a:ext cx="847542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819" y="300264"/>
            <a:ext cx="3257149" cy="523220"/>
            <a:chOff x="666819" y="300264"/>
            <a:chExt cx="3257149" cy="523220"/>
          </a:xfrm>
        </p:grpSpPr>
        <p:sp>
          <p:nvSpPr>
            <p:cNvPr id="66" name="文本框 1"/>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二、</a:t>
              </a: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CSA-RRT</a:t>
              </a:r>
              <a:endPar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8" name="TextBox 7"/>
              <p:cNvSpPr txBox="1"/>
              <p:nvPr/>
            </p:nvSpPr>
            <p:spPr>
              <a:xfrm>
                <a:off x="666819" y="1222129"/>
                <a:ext cx="11009366" cy="3461460"/>
              </a:xfrm>
              <a:prstGeom prst="rect">
                <a:avLst/>
              </a:prstGeom>
              <a:noFill/>
            </p:spPr>
            <p:txBody>
              <a:bodyPr wrap="square" rtlCol="0">
                <a:spAutoFit/>
              </a:bodyPr>
              <a:lstStyle/>
              <a:p>
                <a:r>
                  <a:rPr lang="en-US" altLang="zh-CN" dirty="0" smtClean="0"/>
                  <a:t>CSA-RRT</a:t>
                </a:r>
                <a:r>
                  <a:rPr lang="zh-CN" altLang="en-US" dirty="0" smtClean="0"/>
                  <a:t>算法：</a:t>
                </a:r>
                <a:r>
                  <a:rPr lang="zh-CN" altLang="en-US" dirty="0"/>
                  <a:t>基于</a:t>
                </a:r>
                <a:r>
                  <a:rPr lang="en-US" altLang="zh-CN" dirty="0"/>
                  <a:t>RRT </a:t>
                </a:r>
                <a:r>
                  <a:rPr lang="zh-CN" altLang="en-US" dirty="0" smtClean="0"/>
                  <a:t>逐步</a:t>
                </a:r>
                <a:r>
                  <a:rPr lang="zh-CN" altLang="en-US" dirty="0"/>
                  <a:t>改变采样</a:t>
                </a:r>
                <a:r>
                  <a:rPr lang="zh-CN" altLang="en-US" dirty="0" smtClean="0"/>
                  <a:t>面积的方法</a:t>
                </a:r>
                <a:endParaRPr lang="en-US" altLang="zh-CN" dirty="0" smtClean="0"/>
              </a:p>
              <a:p>
                <a:r>
                  <a:rPr lang="zh-CN" altLang="en-US" dirty="0"/>
                  <a:t>创新</a:t>
                </a:r>
                <a:r>
                  <a:rPr lang="zh-CN" altLang="en-US" dirty="0" smtClean="0"/>
                  <a:t>点（相比于</a:t>
                </a:r>
                <a:r>
                  <a:rPr lang="en-US" altLang="zh-CN" dirty="0" smtClean="0"/>
                  <a:t>basic-RRT</a:t>
                </a:r>
                <a:r>
                  <a:rPr lang="zh-CN" altLang="en-US" dirty="0" smtClean="0"/>
                  <a:t>）</a:t>
                </a:r>
                <a:r>
                  <a:rPr lang="en-US" altLang="zh-CN" dirty="0" smtClean="0"/>
                  <a:t>:</a:t>
                </a:r>
                <a:r>
                  <a:rPr lang="zh-CN" altLang="en-US" dirty="0" smtClean="0"/>
                  <a:t>逐步改变采样区域，即</a:t>
                </a:r>
                <a14:m>
                  <m:oMath xmlns:m="http://schemas.openxmlformats.org/officeDocument/2006/math">
                    <m:sSub>
                      <m:sSubPr>
                        <m:ctrlPr>
                          <a:rPr lang="en-US" altLang="zh-CN" i="1" dirty="0" smtClean="0">
                            <a:latin typeface="Cambria Math"/>
                          </a:rPr>
                        </m:ctrlPr>
                      </m:sSubPr>
                      <m:e>
                        <m:r>
                          <m:rPr>
                            <m:sty m:val="p"/>
                          </m:rPr>
                          <a:rPr lang="en-US" altLang="zh-CN" dirty="0">
                            <a:latin typeface="Cambria Math"/>
                          </a:rPr>
                          <m:t>q</m:t>
                        </m:r>
                      </m:e>
                      <m:sub>
                        <m:r>
                          <m:rPr>
                            <m:sty m:val="p"/>
                          </m:rPr>
                          <a:rPr lang="en-US" altLang="zh-CN" dirty="0">
                            <a:latin typeface="Cambria Math"/>
                          </a:rPr>
                          <m:t>ran</m:t>
                        </m:r>
                        <m:r>
                          <a:rPr lang="en-US" altLang="zh-CN" b="0" i="1" dirty="0" smtClean="0">
                            <a:latin typeface="Cambria Math"/>
                          </a:rPr>
                          <m:t>𝑑</m:t>
                        </m:r>
                      </m:sub>
                    </m:sSub>
                  </m:oMath>
                </a14:m>
                <a:r>
                  <a:rPr lang="zh-CN" altLang="en-US" dirty="0" smtClean="0"/>
                  <a:t>的撒点区域</a:t>
                </a:r>
                <a:endParaRPr lang="en-US" altLang="zh-CN" dirty="0" smtClean="0"/>
              </a:p>
              <a:p>
                <a:r>
                  <a:rPr lang="zh-CN" altLang="en-US" dirty="0" smtClean="0"/>
                  <a:t>优点：采样节点数少，能指导随机数的探索</a:t>
                </a:r>
                <a:endParaRPr lang="en-US" altLang="zh-CN" dirty="0" smtClean="0"/>
              </a:p>
              <a:p>
                <a:r>
                  <a:rPr lang="zh-CN" altLang="en-US" dirty="0" smtClean="0"/>
                  <a:t>不足：树节点的遍历是冗余且耗时的</a:t>
                </a:r>
                <a:endParaRPr lang="en-US" altLang="zh-CN" dirty="0" smtClean="0"/>
              </a:p>
              <a:p>
                <a:r>
                  <a:rPr lang="zh-CN" altLang="en-US" dirty="0"/>
                  <a:t>最</a:t>
                </a:r>
                <a:r>
                  <a:rPr lang="zh-CN" altLang="en-US" dirty="0" smtClean="0"/>
                  <a:t>远采样距离（距离目标点</a:t>
                </a:r>
                <a14:m>
                  <m:oMath xmlns:m="http://schemas.openxmlformats.org/officeDocument/2006/math">
                    <m:sSub>
                      <m:sSubPr>
                        <m:ctrlPr>
                          <a:rPr lang="en-US" altLang="zh-CN" i="1" smtClean="0">
                            <a:latin typeface="Cambria Math"/>
                          </a:rPr>
                        </m:ctrlPr>
                      </m:sSubPr>
                      <m:e>
                        <m:r>
                          <a:rPr lang="en-US" altLang="zh-CN" b="0" i="1" smtClean="0">
                            <a:latin typeface="Cambria Math"/>
                          </a:rPr>
                          <m:t>𝑞</m:t>
                        </m:r>
                      </m:e>
                      <m:sub>
                        <m:r>
                          <a:rPr lang="en-US" altLang="zh-CN" b="0" i="1" smtClean="0">
                            <a:latin typeface="Cambria Math"/>
                          </a:rPr>
                          <m:t>𝑔𝑜𝑎𝑙</m:t>
                        </m:r>
                      </m:sub>
                    </m:sSub>
                  </m:oMath>
                </a14:m>
                <a:r>
                  <a:rPr lang="zh-CN" altLang="en-US" dirty="0" smtClean="0"/>
                  <a:t>）</a:t>
                </a:r>
                <a:r>
                  <a:rPr lang="en-US" altLang="zh-CN" dirty="0" smtClean="0"/>
                  <a:t>:</a:t>
                </a:r>
              </a:p>
              <a:p>
                <a:endParaRPr lang="en-US" altLang="zh-CN" dirty="0"/>
              </a:p>
              <a:p>
                <a:r>
                  <a:rPr lang="zh-CN" altLang="en-US" dirty="0" smtClean="0"/>
                  <a:t>具体过程：</a:t>
                </a:r>
                <a:endParaRPr lang="en-US" altLang="zh-CN" dirty="0" smtClean="0"/>
              </a:p>
              <a:p>
                <a:r>
                  <a:rPr lang="en-US" altLang="zh-CN" dirty="0" smtClean="0"/>
                  <a:t>1</a:t>
                </a:r>
                <a:r>
                  <a:rPr lang="zh-CN" altLang="en-US" dirty="0" smtClean="0"/>
                  <a:t>）根据采样区域来撒</a:t>
                </a:r>
                <a14:m>
                  <m:oMath xmlns:m="http://schemas.openxmlformats.org/officeDocument/2006/math">
                    <m:sSub>
                      <m:sSubPr>
                        <m:ctrlPr>
                          <a:rPr lang="en-US" altLang="zh-CN" i="1" dirty="0">
                            <a:latin typeface="Cambria Math"/>
                          </a:rPr>
                        </m:ctrlPr>
                      </m:sSubPr>
                      <m:e>
                        <m:r>
                          <m:rPr>
                            <m:sty m:val="p"/>
                          </m:rPr>
                          <a:rPr lang="en-US" altLang="zh-CN" dirty="0">
                            <a:latin typeface="Cambria Math"/>
                          </a:rPr>
                          <m:t>q</m:t>
                        </m:r>
                      </m:e>
                      <m:sub>
                        <m:r>
                          <m:rPr>
                            <m:sty m:val="p"/>
                          </m:rPr>
                          <a:rPr lang="en-US" altLang="zh-CN" dirty="0">
                            <a:latin typeface="Cambria Math"/>
                          </a:rPr>
                          <m:t>ran</m:t>
                        </m:r>
                        <m:r>
                          <a:rPr lang="en-US" altLang="zh-CN" i="1" dirty="0">
                            <a:latin typeface="Cambria Math"/>
                          </a:rPr>
                          <m:t>𝑑</m:t>
                        </m:r>
                      </m:sub>
                    </m:sSub>
                  </m:oMath>
                </a14:m>
                <a:endParaRPr lang="en-US" altLang="zh-CN" dirty="0" smtClean="0"/>
              </a:p>
              <a:p>
                <a:r>
                  <a:rPr lang="en-US" altLang="zh-CN" dirty="0" smtClean="0"/>
                  <a:t>2</a:t>
                </a:r>
                <a:r>
                  <a:rPr lang="zh-CN" altLang="en-US" dirty="0" smtClean="0"/>
                  <a:t>）根据碰撞检测结果来改变采样距离：</a:t>
                </a:r>
                <a:endParaRPr lang="en-US" altLang="zh-CN" dirty="0" smtClean="0"/>
              </a:p>
              <a:p>
                <a:r>
                  <a:rPr lang="zh-CN" altLang="en-US" dirty="0" smtClean="0">
                    <a:sym typeface="Wingdings 2"/>
                  </a:rPr>
                  <a:t>无碰撞：缩小采样区域</a:t>
                </a:r>
                <a:r>
                  <a:rPr lang="en-US" altLang="zh-CN" dirty="0" smtClean="0">
                    <a:sym typeface="Wingdings 2"/>
                  </a:rPr>
                  <a:t>——</a:t>
                </a:r>
                <a14:m>
                  <m:oMath xmlns:m="http://schemas.openxmlformats.org/officeDocument/2006/math">
                    <m:sSub>
                      <m:sSubPr>
                        <m:ctrlPr>
                          <a:rPr lang="en-US" altLang="zh-CN" i="1">
                            <a:latin typeface="Cambria Math"/>
                            <a:sym typeface="Wingdings 2"/>
                          </a:rPr>
                        </m:ctrlPr>
                      </m:sSubPr>
                      <m:e>
                        <m:r>
                          <m:rPr>
                            <m:nor/>
                          </m:rPr>
                          <a:rPr lang="en-US" altLang="zh-CN" i="1" dirty="0">
                            <a:latin typeface="Cambria Math"/>
                            <a:sym typeface="Wingdings 2"/>
                          </a:rPr>
                          <m:t>R</m:t>
                        </m:r>
                        <m:r>
                          <m:rPr>
                            <m:nor/>
                          </m:rPr>
                          <a:rPr lang="en-US" altLang="zh-CN" i="1" dirty="0">
                            <a:latin typeface="Cambria Math"/>
                            <a:sym typeface="Wingdings 2"/>
                          </a:rPr>
                          <m:t>=</m:t>
                        </m:r>
                        <m:r>
                          <m:rPr>
                            <m:nor/>
                          </m:rPr>
                          <a:rPr lang="en-US" altLang="zh-CN" i="1" dirty="0">
                            <a:latin typeface="Cambria Math"/>
                            <a:sym typeface="Wingdings 2"/>
                          </a:rPr>
                          <m:t>Distance</m:t>
                        </m:r>
                        <m:r>
                          <a:rPr lang="en-US" altLang="zh-CN" i="1" dirty="0">
                            <a:latin typeface="Cambria Math"/>
                            <a:sym typeface="Wingdings 2"/>
                          </a:rPr>
                          <m:t>(</m:t>
                        </m:r>
                        <m:r>
                          <a:rPr lang="en-US" altLang="zh-CN" i="1">
                            <a:latin typeface="Cambria Math"/>
                            <a:sym typeface="Wingdings 2"/>
                          </a:rPr>
                          <m:t>𝑞</m:t>
                        </m:r>
                      </m:e>
                      <m:sub>
                        <m:r>
                          <a:rPr lang="en-US" altLang="zh-CN" i="1">
                            <a:latin typeface="Cambria Math"/>
                            <a:sym typeface="Wingdings 2"/>
                          </a:rPr>
                          <m:t>𝑛𝑒𝑤</m:t>
                        </m:r>
                      </m:sub>
                    </m:sSub>
                    <m:r>
                      <a:rPr lang="en-US" altLang="zh-CN" i="1">
                        <a:latin typeface="Cambria Math"/>
                        <a:sym typeface="Wingdings 2"/>
                      </a:rPr>
                      <m:t>,</m:t>
                    </m:r>
                    <m:sSub>
                      <m:sSubPr>
                        <m:ctrlPr>
                          <a:rPr lang="en-US" altLang="zh-CN" i="1">
                            <a:latin typeface="Cambria Math"/>
                            <a:sym typeface="Wingdings 2"/>
                          </a:rPr>
                        </m:ctrlPr>
                      </m:sSubPr>
                      <m:e>
                        <m:r>
                          <a:rPr lang="en-US" altLang="zh-CN" i="1">
                            <a:latin typeface="Cambria Math"/>
                            <a:sym typeface="Wingdings 2"/>
                          </a:rPr>
                          <m:t>𝑞</m:t>
                        </m:r>
                      </m:e>
                      <m:sub>
                        <m:r>
                          <a:rPr lang="en-US" altLang="zh-CN" i="1">
                            <a:latin typeface="Cambria Math"/>
                            <a:sym typeface="Wingdings 2"/>
                          </a:rPr>
                          <m:t>𝑔𝑜𝑎𝑙</m:t>
                        </m:r>
                      </m:sub>
                    </m:sSub>
                    <m:r>
                      <a:rPr lang="en-US" altLang="zh-CN" i="1">
                        <a:latin typeface="Cambria Math"/>
                        <a:sym typeface="Wingdings 2"/>
                      </a:rPr>
                      <m:t>)</m:t>
                    </m:r>
                  </m:oMath>
                </a14:m>
                <a:endParaRPr lang="en-US" altLang="zh-CN" i="1" dirty="0">
                  <a:latin typeface="Cambria Math"/>
                  <a:sym typeface="Wingdings 2"/>
                </a:endParaRPr>
              </a:p>
              <a:p>
                <a:r>
                  <a:rPr lang="zh-CN" altLang="en-US" dirty="0" smtClean="0">
                    <a:sym typeface="Wingdings 2"/>
                  </a:rPr>
                  <a:t>发生碰撞：扩大采样区域</a:t>
                </a:r>
                <a:r>
                  <a:rPr lang="en-US" altLang="zh-CN" dirty="0" smtClean="0">
                    <a:sym typeface="Wingdings 2"/>
                  </a:rPr>
                  <a:t>——</a:t>
                </a:r>
                <a14:m>
                  <m:oMath xmlns:m="http://schemas.openxmlformats.org/officeDocument/2006/math">
                    <m:r>
                      <a:rPr lang="en-US" altLang="zh-CN" b="0" i="1" smtClean="0">
                        <a:latin typeface="Cambria Math"/>
                        <a:sym typeface="Wingdings 2"/>
                      </a:rPr>
                      <m:t>𝑅</m:t>
                    </m:r>
                    <m:r>
                      <a:rPr lang="en-US" altLang="zh-CN" b="0" i="1" smtClean="0">
                        <a:latin typeface="Cambria Math"/>
                        <a:sym typeface="Wingdings 2"/>
                      </a:rPr>
                      <m:t>=</m:t>
                    </m:r>
                    <m:r>
                      <a:rPr lang="en-US" altLang="zh-CN" b="0" i="1" smtClean="0">
                        <a:latin typeface="Cambria Math"/>
                        <a:sym typeface="Wingdings 2"/>
                      </a:rPr>
                      <m:t>𝑅</m:t>
                    </m:r>
                    <m:r>
                      <a:rPr lang="en-US" altLang="zh-CN" b="0" i="1" smtClean="0">
                        <a:latin typeface="Cambria Math"/>
                        <a:sym typeface="Wingdings 2"/>
                      </a:rPr>
                      <m:t>+</m:t>
                    </m:r>
                    <m:r>
                      <a:rPr lang="en-US" altLang="zh-CN" b="0" i="1" smtClean="0">
                        <a:latin typeface="Cambria Math"/>
                        <a:sym typeface="Wingdings 2"/>
                      </a:rPr>
                      <m:t>𝑘</m:t>
                    </m:r>
                    <m:r>
                      <a:rPr lang="en-US" altLang="zh-CN" b="0" i="1" smtClean="0">
                        <a:latin typeface="Cambria Math"/>
                        <a:sym typeface="Wingdings 2"/>
                      </a:rPr>
                      <m:t>∗</m:t>
                    </m:r>
                    <m:r>
                      <a:rPr lang="zh-CN" altLang="en-US" b="0" i="1" smtClean="0">
                        <a:latin typeface="Cambria Math"/>
                        <a:sym typeface="Wingdings 2"/>
                      </a:rPr>
                      <m:t>𝜀</m:t>
                    </m:r>
                  </m:oMath>
                </a14:m>
                <a:r>
                  <a:rPr lang="zh-CN" altLang="en-US" dirty="0" smtClean="0"/>
                  <a:t>（</a:t>
                </a:r>
                <a:r>
                  <a:rPr lang="en-US" altLang="zh-CN" dirty="0" smtClean="0"/>
                  <a:t>k</a:t>
                </a:r>
                <a:r>
                  <a:rPr lang="zh-CN" altLang="en-US" dirty="0" smtClean="0"/>
                  <a:t>为更改采样域范围的系数，</a:t>
                </a:r>
                <a14:m>
                  <m:oMath xmlns:m="http://schemas.openxmlformats.org/officeDocument/2006/math">
                    <m:r>
                      <a:rPr lang="zh-CN" altLang="en-US" i="1">
                        <a:latin typeface="Cambria Math"/>
                        <a:sym typeface="Wingdings 2"/>
                      </a:rPr>
                      <m:t>𝜀</m:t>
                    </m:r>
                  </m:oMath>
                </a14:m>
                <a:r>
                  <a:rPr lang="zh-CN" altLang="en-US" dirty="0" smtClean="0"/>
                  <a:t>为扩展的步长）</a:t>
                </a:r>
                <a:endParaRPr lang="en-US" altLang="zh-CN" dirty="0" smtClean="0"/>
              </a:p>
              <a:p>
                <a:endParaRPr lang="en-US" altLang="zh-CN"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666819" y="1222129"/>
                <a:ext cx="11009366" cy="3461460"/>
              </a:xfrm>
              <a:prstGeom prst="rect">
                <a:avLst/>
              </a:prstGeom>
              <a:blipFill rotWithShape="1">
                <a:blip r:embed="rId2"/>
                <a:stretch>
                  <a:fillRect l="-443" t="-1408"/>
                </a:stretch>
              </a:blipFill>
            </p:spPr>
            <p:txBody>
              <a:bodyPr/>
              <a:lstStyle/>
              <a:p>
                <a:r>
                  <a:rPr lang="zh-CN" altLang="en-US">
                    <a:noFill/>
                  </a:rPr>
                  <a:t> </a:t>
                </a:r>
              </a:p>
            </p:txBody>
          </p:sp>
        </mc:Fallback>
      </mc:AlternateContent>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6059" y="2318802"/>
            <a:ext cx="403066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descr="在这里插入图片描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2479" y="4745136"/>
            <a:ext cx="4935415" cy="143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85041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par>
                                <p:cTn id="8" presetID="22" presetClass="entr" presetSubtype="8"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3932475" y="571500"/>
            <a:ext cx="847542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819" y="300264"/>
            <a:ext cx="3257149" cy="523220"/>
            <a:chOff x="666819" y="300264"/>
            <a:chExt cx="3257149" cy="523220"/>
          </a:xfrm>
        </p:grpSpPr>
        <p:sp>
          <p:nvSpPr>
            <p:cNvPr id="66" name="文本框 1"/>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二、</a:t>
              </a: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CSA-RRT</a:t>
              </a:r>
              <a:endPar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2235" y="1377703"/>
            <a:ext cx="7507531" cy="535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310236" y="964384"/>
            <a:ext cx="1899174" cy="369332"/>
          </a:xfrm>
          <a:prstGeom prst="rect">
            <a:avLst/>
          </a:prstGeom>
        </p:spPr>
        <p:txBody>
          <a:bodyPr wrap="none">
            <a:spAutoFit/>
          </a:bodyPr>
          <a:lstStyle/>
          <a:p>
            <a:r>
              <a:rPr lang="en-US" altLang="zh-CN" dirty="0" smtClean="0"/>
              <a:t>CSA-RRT</a:t>
            </a:r>
            <a:r>
              <a:rPr lang="zh-CN" altLang="en-US" dirty="0" smtClean="0"/>
              <a:t>伪代码：</a:t>
            </a:r>
            <a:endParaRPr lang="zh-CN" altLang="en-US" dirty="0"/>
          </a:p>
        </p:txBody>
      </p:sp>
      <p:pic>
        <p:nvPicPr>
          <p:cNvPr id="9" name="Picture 10"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130" y="5087823"/>
            <a:ext cx="4935415" cy="14326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b="18192"/>
          <a:stretch/>
        </p:blipFill>
        <p:spPr bwMode="auto">
          <a:xfrm>
            <a:off x="6844948" y="2233246"/>
            <a:ext cx="2902256" cy="2637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2082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par>
                                <p:cTn id="8" presetID="22" presetClass="entr" presetSubtype="8"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3932475" y="571500"/>
            <a:ext cx="847542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819" y="300264"/>
            <a:ext cx="3257149" cy="523220"/>
            <a:chOff x="666819" y="300264"/>
            <a:chExt cx="3257149" cy="523220"/>
          </a:xfrm>
        </p:grpSpPr>
        <p:sp>
          <p:nvSpPr>
            <p:cNvPr id="66" name="文本框 1"/>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二、</a:t>
              </a: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CSA-RRT</a:t>
              </a:r>
              <a:endPar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98" y="1911425"/>
            <a:ext cx="6667500" cy="370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310236" y="964384"/>
            <a:ext cx="5344989" cy="369332"/>
          </a:xfrm>
          <a:prstGeom prst="rect">
            <a:avLst/>
          </a:prstGeom>
        </p:spPr>
        <p:txBody>
          <a:bodyPr wrap="none">
            <a:spAutoFit/>
          </a:bodyPr>
          <a:lstStyle/>
          <a:p>
            <a:r>
              <a:rPr lang="zh-CN" altLang="en-US" dirty="0" smtClean="0"/>
              <a:t>在相同环境下</a:t>
            </a:r>
            <a:r>
              <a:rPr lang="en-US" altLang="zh-CN" dirty="0" smtClean="0"/>
              <a:t>Basic-RRT</a:t>
            </a:r>
            <a:r>
              <a:rPr lang="zh-CN" altLang="en-US" dirty="0" smtClean="0"/>
              <a:t>算法和</a:t>
            </a:r>
            <a:r>
              <a:rPr lang="en-US" altLang="zh-CN" dirty="0" smtClean="0"/>
              <a:t>CSA-RRT</a:t>
            </a:r>
            <a:r>
              <a:rPr lang="zh-CN" altLang="en-US" dirty="0" smtClean="0"/>
              <a:t>算法的表现：</a:t>
            </a:r>
            <a:endParaRPr lang="zh-CN" altLang="en-US" dirty="0"/>
          </a:p>
        </p:txBody>
      </p:sp>
      <p:sp>
        <p:nvSpPr>
          <p:cNvPr id="11" name="矩形 10"/>
          <p:cNvSpPr/>
          <p:nvPr/>
        </p:nvSpPr>
        <p:spPr>
          <a:xfrm>
            <a:off x="8170187" y="3116912"/>
            <a:ext cx="3610526" cy="646331"/>
          </a:xfrm>
          <a:prstGeom prst="rect">
            <a:avLst/>
          </a:prstGeom>
        </p:spPr>
        <p:txBody>
          <a:bodyPr wrap="square">
            <a:spAutoFit/>
          </a:bodyPr>
          <a:lstStyle/>
          <a:p>
            <a:r>
              <a:rPr lang="en-US" altLang="zh-CN" dirty="0" smtClean="0"/>
              <a:t>CSA-RRT</a:t>
            </a:r>
            <a:r>
              <a:rPr lang="zh-CN" altLang="en-US" dirty="0" smtClean="0"/>
              <a:t>算法产生的节点数明显少于</a:t>
            </a:r>
            <a:r>
              <a:rPr lang="en-US" altLang="zh-CN" dirty="0"/>
              <a:t>Basic-RRT</a:t>
            </a:r>
            <a:r>
              <a:rPr lang="zh-CN" altLang="en-US" dirty="0" smtClean="0"/>
              <a:t>算法产生的节点数</a:t>
            </a:r>
            <a:endParaRPr lang="zh-CN" altLang="en-US" dirty="0"/>
          </a:p>
        </p:txBody>
      </p:sp>
    </p:spTree>
    <p:extLst>
      <p:ext uri="{BB962C8B-B14F-4D97-AF65-F5344CB8AC3E}">
        <p14:creationId xmlns:p14="http://schemas.microsoft.com/office/powerpoint/2010/main" val="173538801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par>
                                <p:cTn id="8" presetID="22" presetClass="entr" presetSubtype="8"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3932475" y="571500"/>
            <a:ext cx="847542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819" y="300264"/>
            <a:ext cx="3257149" cy="523220"/>
            <a:chOff x="666819" y="300264"/>
            <a:chExt cx="3257149" cy="523220"/>
          </a:xfrm>
        </p:grpSpPr>
        <p:sp>
          <p:nvSpPr>
            <p:cNvPr id="66" name="文本框 1"/>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smtClean="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三、</a:t>
              </a:r>
              <a:r>
                <a:rPr lang="en-US" altLang="zh-CN" sz="2800" b="1" dirty="0" smtClean="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NC-RRT</a:t>
              </a:r>
              <a:endPar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8" name="TextBox 7"/>
              <p:cNvSpPr txBox="1"/>
              <p:nvPr/>
            </p:nvSpPr>
            <p:spPr>
              <a:xfrm>
                <a:off x="666819" y="1222129"/>
                <a:ext cx="11009366" cy="3416320"/>
              </a:xfrm>
              <a:prstGeom prst="rect">
                <a:avLst/>
              </a:prstGeom>
              <a:noFill/>
            </p:spPr>
            <p:txBody>
              <a:bodyPr wrap="square" rtlCol="0">
                <a:spAutoFit/>
              </a:bodyPr>
              <a:lstStyle/>
              <a:p>
                <a:r>
                  <a:rPr lang="en-US" altLang="zh-CN" dirty="0" smtClean="0"/>
                  <a:t>NC-RRT</a:t>
                </a:r>
                <a:r>
                  <a:rPr lang="zh-CN" altLang="en-US" dirty="0" smtClean="0"/>
                  <a:t>算法：引入节点控制机制，</a:t>
                </a:r>
                <a:r>
                  <a:rPr lang="zh-CN" altLang="en-US" dirty="0"/>
                  <a:t>进一步减少无效的扩展节点和提取边界</a:t>
                </a:r>
                <a:r>
                  <a:rPr lang="zh-CN" altLang="en-US" dirty="0" smtClean="0"/>
                  <a:t>节点</a:t>
                </a:r>
                <a:endParaRPr lang="en-US" altLang="zh-CN" dirty="0" smtClean="0"/>
              </a:p>
              <a:p>
                <a:r>
                  <a:rPr lang="zh-CN" altLang="en-US" dirty="0" smtClean="0"/>
                  <a:t>创新点（相比于</a:t>
                </a:r>
                <a:r>
                  <a:rPr lang="en-US" altLang="zh-CN" dirty="0" smtClean="0"/>
                  <a:t>CSA-RRT</a:t>
                </a:r>
                <a:r>
                  <a:rPr lang="zh-CN" altLang="en-US" dirty="0" smtClean="0"/>
                  <a:t>）</a:t>
                </a:r>
                <a:r>
                  <a:rPr lang="en-US" altLang="zh-CN" dirty="0" smtClean="0"/>
                  <a:t>:</a:t>
                </a:r>
              </a:p>
              <a:p>
                <a:r>
                  <a:rPr lang="zh-CN" altLang="en-US" dirty="0" smtClean="0">
                    <a:sym typeface="Wingdings 2"/>
                  </a:rPr>
                  <a:t>引入节点的扩展状态值</a:t>
                </a:r>
                <a:r>
                  <a:rPr lang="el-GR" altLang="zh-CN" dirty="0" smtClean="0">
                    <a:latin typeface="Times New Roman"/>
                    <a:cs typeface="Times New Roman"/>
                    <a:sym typeface="Wingdings 2"/>
                  </a:rPr>
                  <a:t>δ</a:t>
                </a:r>
                <a:endParaRPr lang="en-US" altLang="zh-CN" dirty="0" smtClean="0">
                  <a:sym typeface="Wingdings 2"/>
                </a:endParaRPr>
              </a:p>
              <a:p>
                <a:r>
                  <a:rPr lang="zh-CN" altLang="en-US" dirty="0" smtClean="0">
                    <a:sym typeface="Wingdings 2"/>
                  </a:rPr>
                  <a:t>遇到‘</a:t>
                </a:r>
                <a:r>
                  <a:rPr lang="en-US" altLang="zh-CN" dirty="0" smtClean="0">
                    <a:sym typeface="Wingdings 2"/>
                  </a:rPr>
                  <a:t>local trap</a:t>
                </a:r>
                <a:r>
                  <a:rPr lang="zh-CN" altLang="en-US" dirty="0" smtClean="0">
                    <a:sym typeface="Wingdings 2"/>
                  </a:rPr>
                  <a:t>’时通过扩大控制因子跳出陷阱</a:t>
                </a:r>
                <a:endParaRPr lang="en-US" altLang="zh-CN" dirty="0" smtClean="0">
                  <a:sym typeface="Wingdings 2"/>
                </a:endParaRPr>
              </a:p>
              <a:p>
                <a:r>
                  <a:rPr lang="zh-CN" altLang="en-US" dirty="0" smtClean="0"/>
                  <a:t>优点：提高复杂环境下路径规划的成功率，提高运行速度，减少无效节点的扩展</a:t>
                </a:r>
                <a:endParaRPr lang="en-US" altLang="zh-CN" dirty="0" smtClean="0"/>
              </a:p>
              <a:p>
                <a:r>
                  <a:rPr lang="zh-CN" altLang="en-US" dirty="0" smtClean="0"/>
                  <a:t>不足：算法参数</a:t>
                </a:r>
                <a:r>
                  <a:rPr lang="en-US" altLang="zh-CN" dirty="0" smtClean="0"/>
                  <a:t>k</a:t>
                </a:r>
                <a:r>
                  <a:rPr lang="zh-CN" altLang="en-US" dirty="0" smtClean="0"/>
                  <a:t>和</a:t>
                </a:r>
                <a:r>
                  <a:rPr lang="en-US" altLang="zh-CN" dirty="0" smtClean="0"/>
                  <a:t>c</a:t>
                </a:r>
                <a:r>
                  <a:rPr lang="zh-CN" altLang="en-US" dirty="0" smtClean="0"/>
                  <a:t>需要人工选取，路径有待优化</a:t>
                </a:r>
                <a:endParaRPr lang="en-US" altLang="zh-CN" dirty="0" smtClean="0"/>
              </a:p>
              <a:p>
                <a:endParaRPr lang="en-US" altLang="zh-CN" dirty="0"/>
              </a:p>
              <a:p>
                <a:r>
                  <a:rPr lang="zh-CN" altLang="en-US" dirty="0" smtClean="0"/>
                  <a:t>具体过程：</a:t>
                </a:r>
                <a:endParaRPr lang="en-US" altLang="zh-CN" dirty="0" smtClean="0"/>
              </a:p>
              <a:p>
                <a:r>
                  <a:rPr lang="en-US" altLang="zh-CN" dirty="0" smtClean="0"/>
                  <a:t>1</a:t>
                </a:r>
                <a:r>
                  <a:rPr lang="zh-CN" altLang="en-US" dirty="0" smtClean="0"/>
                  <a:t>）选择状态值</a:t>
                </a:r>
                <a:r>
                  <a:rPr lang="el-GR" altLang="zh-CN" dirty="0" smtClean="0">
                    <a:latin typeface="Times New Roman"/>
                    <a:cs typeface="Times New Roman"/>
                    <a:sym typeface="Wingdings 2"/>
                  </a:rPr>
                  <a:t>δ</a:t>
                </a:r>
                <a:r>
                  <a:rPr lang="en-US" altLang="zh-CN" dirty="0" smtClean="0">
                    <a:latin typeface="Times New Roman"/>
                    <a:cs typeface="Times New Roman"/>
                    <a:sym typeface="Wingdings 2"/>
                  </a:rPr>
                  <a:t>&lt;c</a:t>
                </a:r>
                <a:r>
                  <a:rPr lang="zh-CN" altLang="en-US" dirty="0" smtClean="0">
                    <a:latin typeface="Times New Roman"/>
                    <a:cs typeface="Times New Roman"/>
                    <a:sym typeface="Wingdings 2"/>
                  </a:rPr>
                  <a:t>的节点作为</a:t>
                </a:r>
                <a14:m>
                  <m:oMath xmlns:m="http://schemas.openxmlformats.org/officeDocument/2006/math">
                    <m:sSub>
                      <m:sSubPr>
                        <m:ctrlPr>
                          <a:rPr lang="en-US" altLang="zh-CN" i="1" smtClean="0">
                            <a:latin typeface="Cambria Math"/>
                            <a:cs typeface="Times New Roman"/>
                            <a:sym typeface="Wingdings 2"/>
                          </a:rPr>
                        </m:ctrlPr>
                      </m:sSubPr>
                      <m:e>
                        <m:r>
                          <a:rPr lang="en-US" altLang="zh-CN" b="0" i="1" smtClean="0">
                            <a:latin typeface="Cambria Math"/>
                            <a:cs typeface="Times New Roman"/>
                            <a:sym typeface="Wingdings 2"/>
                          </a:rPr>
                          <m:t>𝑞</m:t>
                        </m:r>
                      </m:e>
                      <m:sub>
                        <m:r>
                          <a:rPr lang="en-US" altLang="zh-CN" b="0" i="1" smtClean="0">
                            <a:latin typeface="Cambria Math"/>
                            <a:cs typeface="Times New Roman"/>
                            <a:sym typeface="Wingdings 2"/>
                          </a:rPr>
                          <m:t>𝑛𝑒𝑎𝑟</m:t>
                        </m:r>
                      </m:sub>
                    </m:sSub>
                  </m:oMath>
                </a14:m>
                <a:r>
                  <a:rPr lang="zh-CN" altLang="en-US" dirty="0" smtClean="0"/>
                  <a:t>的选择对象</a:t>
                </a:r>
                <a:endParaRPr lang="en-US" altLang="zh-CN" dirty="0" smtClean="0"/>
              </a:p>
              <a:p>
                <a:r>
                  <a:rPr lang="en-US" altLang="zh-CN" dirty="0" smtClean="0"/>
                  <a:t>2</a:t>
                </a:r>
                <a:r>
                  <a:rPr lang="zh-CN" altLang="en-US" dirty="0" smtClean="0"/>
                  <a:t>）根据碰撞检测结果来改变控制因子：</a:t>
                </a:r>
                <a:endParaRPr lang="en-US" altLang="zh-CN" dirty="0" smtClean="0"/>
              </a:p>
              <a:p>
                <a:r>
                  <a:rPr lang="zh-CN" altLang="en-US" dirty="0" smtClean="0">
                    <a:sym typeface="Wingdings 2"/>
                  </a:rPr>
                  <a:t>无碰撞：控制因子</a:t>
                </a:r>
                <a:r>
                  <a:rPr lang="en-US" altLang="zh-CN" dirty="0" smtClean="0">
                    <a:sym typeface="Wingdings 2"/>
                  </a:rPr>
                  <a:t>c</a:t>
                </a:r>
                <a:r>
                  <a:rPr lang="zh-CN" altLang="en-US" dirty="0" smtClean="0">
                    <a:sym typeface="Wingdings 2"/>
                  </a:rPr>
                  <a:t>保持为</a:t>
                </a:r>
                <a:r>
                  <a:rPr lang="en-US" altLang="zh-CN" dirty="0" smtClean="0">
                    <a:sym typeface="Wingdings 2"/>
                  </a:rPr>
                  <a:t>1</a:t>
                </a:r>
              </a:p>
              <a:p>
                <a:r>
                  <a:rPr lang="zh-CN" altLang="en-US" dirty="0" smtClean="0">
                    <a:sym typeface="Wingdings 2"/>
                  </a:rPr>
                  <a:t>发生碰撞：控制因子</a:t>
                </a:r>
                <a:r>
                  <a:rPr lang="en-US" altLang="zh-CN" dirty="0" smtClean="0">
                    <a:sym typeface="Wingdings 2"/>
                  </a:rPr>
                  <a:t>c</a:t>
                </a:r>
                <a:r>
                  <a:rPr lang="zh-CN" altLang="en-US" dirty="0" smtClean="0">
                    <a:sym typeface="Wingdings 2"/>
                  </a:rPr>
                  <a:t>设置大于</a:t>
                </a:r>
                <a:r>
                  <a:rPr lang="en-US" altLang="zh-CN" dirty="0" smtClean="0">
                    <a:sym typeface="Wingdings 2"/>
                  </a:rPr>
                  <a:t>1</a:t>
                </a:r>
                <a:r>
                  <a:rPr lang="zh-CN" altLang="en-US" dirty="0" smtClean="0">
                    <a:sym typeface="Wingdings 2"/>
                  </a:rPr>
                  <a:t>，跳出</a:t>
                </a:r>
                <a:r>
                  <a:rPr lang="zh-CN" altLang="en-US" dirty="0">
                    <a:sym typeface="Wingdings 2"/>
                  </a:rPr>
                  <a:t>‘</a:t>
                </a:r>
                <a:r>
                  <a:rPr lang="en-US" altLang="zh-CN" dirty="0">
                    <a:sym typeface="Wingdings 2"/>
                  </a:rPr>
                  <a:t>local trap</a:t>
                </a:r>
                <a:r>
                  <a:rPr lang="zh-CN" altLang="en-US" dirty="0">
                    <a:sym typeface="Wingdings 2"/>
                  </a:rPr>
                  <a:t>’</a:t>
                </a:r>
                <a:endParaRPr lang="en-US" altLang="zh-CN"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666819" y="1222129"/>
                <a:ext cx="11009366" cy="3416320"/>
              </a:xfrm>
              <a:prstGeom prst="rect">
                <a:avLst/>
              </a:prstGeom>
              <a:blipFill rotWithShape="1">
                <a:blip r:embed="rId2"/>
                <a:stretch>
                  <a:fillRect l="-443" t="-1426" b="-1961"/>
                </a:stretch>
              </a:blipFill>
            </p:spPr>
            <p:txBody>
              <a:bodyPr/>
              <a:lstStyle/>
              <a:p>
                <a:r>
                  <a:rPr lang="zh-CN" alt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4006" y="2998788"/>
            <a:ext cx="4418119" cy="1793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p:nvPr/>
        </p:nvCxnSpPr>
        <p:spPr>
          <a:xfrm flipH="1" flipV="1">
            <a:off x="11258550" y="4361450"/>
            <a:ext cx="224205" cy="54465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1047675" y="4906108"/>
            <a:ext cx="1079142" cy="246221"/>
          </a:xfrm>
          <a:prstGeom prst="rect">
            <a:avLst/>
          </a:prstGeom>
          <a:noFill/>
        </p:spPr>
        <p:txBody>
          <a:bodyPr wrap="none" rtlCol="0">
            <a:spAutoFit/>
          </a:bodyPr>
          <a:lstStyle/>
          <a:p>
            <a:r>
              <a:rPr lang="zh-CN" altLang="en-US" sz="1000" dirty="0">
                <a:solidFill>
                  <a:srgbClr val="FF0000"/>
                </a:solidFill>
              </a:rPr>
              <a:t>新</a:t>
            </a:r>
            <a:r>
              <a:rPr lang="zh-CN" altLang="en-US" sz="1000" dirty="0" smtClean="0">
                <a:solidFill>
                  <a:srgbClr val="FF0000"/>
                </a:solidFill>
              </a:rPr>
              <a:t>节点的</a:t>
            </a:r>
            <a:r>
              <a:rPr lang="el-GR" altLang="zh-CN" sz="1000" dirty="0" smtClean="0">
                <a:solidFill>
                  <a:srgbClr val="FF0000"/>
                </a:solidFill>
                <a:latin typeface="Times New Roman"/>
                <a:cs typeface="Times New Roman"/>
                <a:sym typeface="Wingdings 2"/>
              </a:rPr>
              <a:t>δ</a:t>
            </a:r>
            <a:r>
              <a:rPr lang="zh-CN" altLang="en-US" sz="1000" dirty="0" smtClean="0">
                <a:solidFill>
                  <a:srgbClr val="FF0000"/>
                </a:solidFill>
                <a:latin typeface="Times New Roman"/>
                <a:cs typeface="Times New Roman"/>
                <a:sym typeface="Wingdings 2"/>
              </a:rPr>
              <a:t>值为</a:t>
            </a:r>
            <a:r>
              <a:rPr lang="en-US" altLang="zh-CN" sz="1000" dirty="0" smtClean="0">
                <a:solidFill>
                  <a:srgbClr val="FF0000"/>
                </a:solidFill>
                <a:latin typeface="Times New Roman"/>
                <a:cs typeface="Times New Roman"/>
                <a:sym typeface="Wingdings 2"/>
              </a:rPr>
              <a:t>0</a:t>
            </a:r>
            <a:endParaRPr lang="zh-CN" altLang="en-US" sz="1000" dirty="0">
              <a:solidFill>
                <a:srgbClr val="FF0000"/>
              </a:solidFill>
            </a:endParaRPr>
          </a:p>
        </p:txBody>
      </p:sp>
      <p:cxnSp>
        <p:nvCxnSpPr>
          <p:cNvPr id="19" name="直接箭头连接符 18"/>
          <p:cNvCxnSpPr/>
          <p:nvPr/>
        </p:nvCxnSpPr>
        <p:spPr>
          <a:xfrm flipH="1" flipV="1">
            <a:off x="11104685" y="4710479"/>
            <a:ext cx="153865" cy="19563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7508746" y="2807178"/>
            <a:ext cx="4613764" cy="246221"/>
          </a:xfrm>
          <a:prstGeom prst="rect">
            <a:avLst/>
          </a:prstGeom>
          <a:noFill/>
        </p:spPr>
        <p:txBody>
          <a:bodyPr wrap="none" rtlCol="0">
            <a:spAutoFit/>
          </a:bodyPr>
          <a:lstStyle/>
          <a:p>
            <a:r>
              <a:rPr lang="zh-CN" altLang="en-US" sz="1000" dirty="0" smtClean="0">
                <a:solidFill>
                  <a:srgbClr val="FF0000"/>
                </a:solidFill>
              </a:rPr>
              <a:t>每增加一个新节点，新</a:t>
            </a:r>
            <a:r>
              <a:rPr lang="zh-CN" altLang="en-US" sz="1000" dirty="0">
                <a:solidFill>
                  <a:srgbClr val="FF0000"/>
                </a:solidFill>
              </a:rPr>
              <a:t>节点所在的分支中的每个节点的</a:t>
            </a:r>
            <a:r>
              <a:rPr lang="zh-CN" altLang="en-US" sz="1000" dirty="0" smtClean="0">
                <a:solidFill>
                  <a:srgbClr val="FF0000"/>
                </a:solidFill>
              </a:rPr>
              <a:t>状态值</a:t>
            </a:r>
            <a:r>
              <a:rPr lang="el-GR" altLang="zh-CN" sz="1000" dirty="0" smtClean="0">
                <a:solidFill>
                  <a:srgbClr val="FF0000"/>
                </a:solidFill>
              </a:rPr>
              <a:t>δ</a:t>
            </a:r>
            <a:r>
              <a:rPr lang="zh-CN" altLang="en-US" sz="1000" dirty="0" smtClean="0">
                <a:solidFill>
                  <a:srgbClr val="FF0000"/>
                </a:solidFill>
              </a:rPr>
              <a:t>在原来基础上</a:t>
            </a:r>
            <a:r>
              <a:rPr lang="en-US" altLang="zh-CN" sz="1000" dirty="0" smtClean="0">
                <a:solidFill>
                  <a:srgbClr val="FF0000"/>
                </a:solidFill>
              </a:rPr>
              <a:t>+1</a:t>
            </a:r>
            <a:endParaRPr lang="zh-CN" altLang="en-US" sz="1000" dirty="0">
              <a:solidFill>
                <a:srgbClr val="FF0000"/>
              </a:solidFill>
            </a:endParaRPr>
          </a:p>
        </p:txBody>
      </p:sp>
      <mc:AlternateContent xmlns:mc="http://schemas.openxmlformats.org/markup-compatibility/2006" xmlns:a14="http://schemas.microsoft.com/office/drawing/2010/main">
        <mc:Choice Requires="a14">
          <p:sp>
            <p:nvSpPr>
              <p:cNvPr id="23" name="TextBox 22"/>
              <p:cNvSpPr txBox="1"/>
              <p:nvPr/>
            </p:nvSpPr>
            <p:spPr>
              <a:xfrm>
                <a:off x="666819" y="5152329"/>
                <a:ext cx="8487132" cy="923330"/>
              </a:xfrm>
              <a:prstGeom prst="rect">
                <a:avLst/>
              </a:prstGeom>
              <a:noFill/>
            </p:spPr>
            <p:txBody>
              <a:bodyPr wrap="none" rtlCol="0">
                <a:spAutoFit/>
              </a:bodyPr>
              <a:lstStyle/>
              <a:p>
                <a:r>
                  <a:rPr lang="zh-CN" altLang="en-US" dirty="0" smtClean="0"/>
                  <a:t>当控制因子</a:t>
                </a:r>
                <a:r>
                  <a:rPr lang="en-US" altLang="zh-CN" dirty="0" smtClean="0"/>
                  <a:t>c</a:t>
                </a:r>
                <a:r>
                  <a:rPr lang="zh-CN" altLang="en-US" dirty="0" smtClean="0"/>
                  <a:t>为</a:t>
                </a:r>
                <a:r>
                  <a:rPr lang="en-US" altLang="zh-CN" dirty="0" smtClean="0"/>
                  <a:t>1</a:t>
                </a:r>
                <a:r>
                  <a:rPr lang="zh-CN" altLang="en-US" dirty="0" smtClean="0"/>
                  <a:t>时，</a:t>
                </a:r>
                <a:r>
                  <a:rPr lang="en-US" altLang="zh-CN" dirty="0">
                    <a:cs typeface="Times New Roman"/>
                    <a:sym typeface="Wingdings 2"/>
                  </a:rPr>
                  <a:t> </a:t>
                </a:r>
                <a14:m>
                  <m:oMath xmlns:m="http://schemas.openxmlformats.org/officeDocument/2006/math">
                    <m:sSub>
                      <m:sSubPr>
                        <m:ctrlPr>
                          <a:rPr lang="en-US" altLang="zh-CN" i="1">
                            <a:latin typeface="Cambria Math"/>
                            <a:cs typeface="Times New Roman"/>
                            <a:sym typeface="Wingdings 2"/>
                          </a:rPr>
                        </m:ctrlPr>
                      </m:sSubPr>
                      <m:e>
                        <m:r>
                          <a:rPr lang="en-US" altLang="zh-CN" i="1">
                            <a:latin typeface="Cambria Math"/>
                            <a:cs typeface="Times New Roman"/>
                            <a:sym typeface="Wingdings 2"/>
                          </a:rPr>
                          <m:t>𝑞</m:t>
                        </m:r>
                      </m:e>
                      <m:sub>
                        <m:r>
                          <a:rPr lang="en-US" altLang="zh-CN" i="1">
                            <a:latin typeface="Cambria Math"/>
                            <a:cs typeface="Times New Roman"/>
                            <a:sym typeface="Wingdings 2"/>
                          </a:rPr>
                          <m:t>𝑛𝑒𝑎𝑟</m:t>
                        </m:r>
                      </m:sub>
                    </m:sSub>
                  </m:oMath>
                </a14:m>
                <a:r>
                  <a:rPr lang="zh-CN" altLang="en-US" dirty="0"/>
                  <a:t>的选择</a:t>
                </a:r>
                <a:r>
                  <a:rPr lang="zh-CN" altLang="en-US" dirty="0" smtClean="0"/>
                  <a:t>对象只能是叶子节点，减少其他无效节点的扩展</a:t>
                </a:r>
                <a:endParaRPr lang="en-US" altLang="zh-CN" dirty="0" smtClean="0"/>
              </a:p>
              <a:p>
                <a:r>
                  <a:rPr lang="zh-CN" altLang="en-US" dirty="0" smtClean="0"/>
                  <a:t>当控制因子</a:t>
                </a:r>
                <a:r>
                  <a:rPr lang="en-US" altLang="zh-CN" dirty="0" smtClean="0"/>
                  <a:t>c&gt;1</a:t>
                </a:r>
                <a:r>
                  <a:rPr lang="zh-CN" altLang="en-US" dirty="0" smtClean="0"/>
                  <a:t>时，</a:t>
                </a:r>
                <a:r>
                  <a:rPr lang="zh-CN" altLang="en-US" dirty="0"/>
                  <a:t> </a:t>
                </a:r>
                <a:r>
                  <a:rPr lang="en-US" altLang="zh-CN" dirty="0" smtClean="0">
                    <a:cs typeface="Times New Roman"/>
                    <a:sym typeface="Wingdings 2"/>
                  </a:rPr>
                  <a:t> </a:t>
                </a:r>
                <a14:m>
                  <m:oMath xmlns:m="http://schemas.openxmlformats.org/officeDocument/2006/math">
                    <m:sSub>
                      <m:sSubPr>
                        <m:ctrlPr>
                          <a:rPr lang="en-US" altLang="zh-CN" i="1">
                            <a:latin typeface="Cambria Math"/>
                            <a:cs typeface="Times New Roman"/>
                            <a:sym typeface="Wingdings 2"/>
                          </a:rPr>
                        </m:ctrlPr>
                      </m:sSubPr>
                      <m:e>
                        <m:r>
                          <a:rPr lang="en-US" altLang="zh-CN" i="1">
                            <a:latin typeface="Cambria Math"/>
                            <a:cs typeface="Times New Roman"/>
                            <a:sym typeface="Wingdings 2"/>
                          </a:rPr>
                          <m:t>𝑞</m:t>
                        </m:r>
                      </m:e>
                      <m:sub>
                        <m:r>
                          <a:rPr lang="en-US" altLang="zh-CN" i="1">
                            <a:latin typeface="Cambria Math"/>
                            <a:cs typeface="Times New Roman"/>
                            <a:sym typeface="Wingdings 2"/>
                          </a:rPr>
                          <m:t>𝑛𝑒𝑎𝑟</m:t>
                        </m:r>
                      </m:sub>
                    </m:sSub>
                  </m:oMath>
                </a14:m>
                <a:r>
                  <a:rPr lang="zh-CN" altLang="en-US" dirty="0"/>
                  <a:t>的选择</a:t>
                </a:r>
                <a:r>
                  <a:rPr lang="zh-CN" altLang="en-US" dirty="0" smtClean="0"/>
                  <a:t>对象扩展到其他节点，用于跳出</a:t>
                </a:r>
                <a:r>
                  <a:rPr lang="zh-CN" altLang="en-US" dirty="0" smtClean="0">
                    <a:sym typeface="Wingdings 2"/>
                  </a:rPr>
                  <a:t>‘</a:t>
                </a:r>
                <a:r>
                  <a:rPr lang="en-US" altLang="zh-CN" dirty="0">
                    <a:sym typeface="Wingdings 2"/>
                  </a:rPr>
                  <a:t>local trap</a:t>
                </a:r>
                <a:r>
                  <a:rPr lang="zh-CN" altLang="en-US" dirty="0">
                    <a:sym typeface="Wingdings 2"/>
                  </a:rPr>
                  <a:t>’</a:t>
                </a:r>
                <a:endParaRPr lang="en-US" altLang="zh-CN" dirty="0"/>
              </a:p>
              <a:p>
                <a:endParaRPr lang="zh-CN"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666819" y="5152329"/>
                <a:ext cx="8487132" cy="923330"/>
              </a:xfrm>
              <a:prstGeom prst="rect">
                <a:avLst/>
              </a:prstGeom>
              <a:blipFill rotWithShape="1">
                <a:blip r:embed="rId4"/>
                <a:stretch>
                  <a:fillRect l="-574" t="-5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52082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par>
                                <p:cTn id="8" presetID="22" presetClass="entr" presetSubtype="8"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3932475" y="571500"/>
            <a:ext cx="847542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819" y="300264"/>
            <a:ext cx="3257149" cy="523220"/>
            <a:chOff x="666819" y="300264"/>
            <a:chExt cx="3257149" cy="523220"/>
          </a:xfrm>
        </p:grpSpPr>
        <p:sp>
          <p:nvSpPr>
            <p:cNvPr id="66" name="文本框 1"/>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三、</a:t>
              </a: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NC-RRT</a:t>
              </a:r>
              <a:endPar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897012" y="964384"/>
            <a:ext cx="1811073" cy="369332"/>
          </a:xfrm>
          <a:prstGeom prst="rect">
            <a:avLst/>
          </a:prstGeom>
        </p:spPr>
        <p:txBody>
          <a:bodyPr wrap="none">
            <a:spAutoFit/>
          </a:bodyPr>
          <a:lstStyle/>
          <a:p>
            <a:r>
              <a:rPr lang="en-US" altLang="zh-CN" dirty="0" smtClean="0"/>
              <a:t>NC-RRT</a:t>
            </a:r>
            <a:r>
              <a:rPr lang="zh-CN" altLang="en-US" dirty="0" smtClean="0"/>
              <a:t>伪代码：</a:t>
            </a:r>
            <a:endParaRPr lang="zh-CN" alt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420"/>
          <a:stretch/>
        </p:blipFill>
        <p:spPr bwMode="auto">
          <a:xfrm>
            <a:off x="2839427" y="902839"/>
            <a:ext cx="6513146" cy="5934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796" y="2951288"/>
            <a:ext cx="4935415" cy="14326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8702" y="4634100"/>
            <a:ext cx="4418119" cy="1793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箭头连接符 10"/>
          <p:cNvCxnSpPr/>
          <p:nvPr/>
        </p:nvCxnSpPr>
        <p:spPr>
          <a:xfrm flipH="1" flipV="1">
            <a:off x="10933246" y="5996762"/>
            <a:ext cx="224205" cy="54465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0722371" y="6541420"/>
            <a:ext cx="1079142" cy="246221"/>
          </a:xfrm>
          <a:prstGeom prst="rect">
            <a:avLst/>
          </a:prstGeom>
          <a:noFill/>
        </p:spPr>
        <p:txBody>
          <a:bodyPr wrap="none" rtlCol="0">
            <a:spAutoFit/>
          </a:bodyPr>
          <a:lstStyle/>
          <a:p>
            <a:r>
              <a:rPr lang="zh-CN" altLang="en-US" sz="1000" dirty="0">
                <a:solidFill>
                  <a:srgbClr val="FF0000"/>
                </a:solidFill>
              </a:rPr>
              <a:t>新</a:t>
            </a:r>
            <a:r>
              <a:rPr lang="zh-CN" altLang="en-US" sz="1000" dirty="0" smtClean="0">
                <a:solidFill>
                  <a:srgbClr val="FF0000"/>
                </a:solidFill>
              </a:rPr>
              <a:t>节点的</a:t>
            </a:r>
            <a:r>
              <a:rPr lang="el-GR" altLang="zh-CN" sz="1000" dirty="0" smtClean="0">
                <a:solidFill>
                  <a:srgbClr val="FF0000"/>
                </a:solidFill>
                <a:latin typeface="Times New Roman"/>
                <a:cs typeface="Times New Roman"/>
                <a:sym typeface="Wingdings 2"/>
              </a:rPr>
              <a:t>δ</a:t>
            </a:r>
            <a:r>
              <a:rPr lang="zh-CN" altLang="en-US" sz="1000" dirty="0" smtClean="0">
                <a:solidFill>
                  <a:srgbClr val="FF0000"/>
                </a:solidFill>
                <a:latin typeface="Times New Roman"/>
                <a:cs typeface="Times New Roman"/>
                <a:sym typeface="Wingdings 2"/>
              </a:rPr>
              <a:t>值为</a:t>
            </a:r>
            <a:r>
              <a:rPr lang="en-US" altLang="zh-CN" sz="1000" dirty="0" smtClean="0">
                <a:solidFill>
                  <a:srgbClr val="FF0000"/>
                </a:solidFill>
                <a:latin typeface="Times New Roman"/>
                <a:cs typeface="Times New Roman"/>
                <a:sym typeface="Wingdings 2"/>
              </a:rPr>
              <a:t>0</a:t>
            </a:r>
            <a:endParaRPr lang="zh-CN" altLang="en-US" sz="1000" dirty="0">
              <a:solidFill>
                <a:srgbClr val="FF0000"/>
              </a:solidFill>
            </a:endParaRPr>
          </a:p>
        </p:txBody>
      </p:sp>
      <p:cxnSp>
        <p:nvCxnSpPr>
          <p:cNvPr id="13" name="直接箭头连接符 12"/>
          <p:cNvCxnSpPr/>
          <p:nvPr/>
        </p:nvCxnSpPr>
        <p:spPr>
          <a:xfrm flipH="1" flipV="1">
            <a:off x="10779381" y="6345791"/>
            <a:ext cx="153865" cy="19563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7183442" y="4442490"/>
            <a:ext cx="4613764" cy="246221"/>
          </a:xfrm>
          <a:prstGeom prst="rect">
            <a:avLst/>
          </a:prstGeom>
          <a:noFill/>
        </p:spPr>
        <p:txBody>
          <a:bodyPr wrap="none" rtlCol="0">
            <a:spAutoFit/>
          </a:bodyPr>
          <a:lstStyle/>
          <a:p>
            <a:r>
              <a:rPr lang="zh-CN" altLang="en-US" sz="1000" dirty="0" smtClean="0">
                <a:solidFill>
                  <a:srgbClr val="FF0000"/>
                </a:solidFill>
              </a:rPr>
              <a:t>每增加一个新节点，新</a:t>
            </a:r>
            <a:r>
              <a:rPr lang="zh-CN" altLang="en-US" sz="1000" dirty="0">
                <a:solidFill>
                  <a:srgbClr val="FF0000"/>
                </a:solidFill>
              </a:rPr>
              <a:t>节点所在的分支中的每个节点的</a:t>
            </a:r>
            <a:r>
              <a:rPr lang="zh-CN" altLang="en-US" sz="1000" dirty="0" smtClean="0">
                <a:solidFill>
                  <a:srgbClr val="FF0000"/>
                </a:solidFill>
              </a:rPr>
              <a:t>状态值</a:t>
            </a:r>
            <a:r>
              <a:rPr lang="el-GR" altLang="zh-CN" sz="1000" dirty="0" smtClean="0">
                <a:solidFill>
                  <a:srgbClr val="FF0000"/>
                </a:solidFill>
              </a:rPr>
              <a:t>δ</a:t>
            </a:r>
            <a:r>
              <a:rPr lang="zh-CN" altLang="en-US" sz="1000" dirty="0" smtClean="0">
                <a:solidFill>
                  <a:srgbClr val="FF0000"/>
                </a:solidFill>
              </a:rPr>
              <a:t>在原来基础上</a:t>
            </a:r>
            <a:r>
              <a:rPr lang="en-US" altLang="zh-CN" sz="1000" dirty="0" smtClean="0">
                <a:solidFill>
                  <a:srgbClr val="FF0000"/>
                </a:solidFill>
              </a:rPr>
              <a:t>+1</a:t>
            </a:r>
            <a:endParaRPr lang="zh-CN" altLang="en-US" sz="1000" dirty="0">
              <a:solidFill>
                <a:srgbClr val="FF0000"/>
              </a:solidFill>
            </a:endParaRPr>
          </a:p>
        </p:txBody>
      </p:sp>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6924" y="546682"/>
            <a:ext cx="2467636" cy="2383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2082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500"/>
                                        <p:tgtEl>
                                          <p:spTgt spid="46"/>
                                        </p:tgtEl>
                                      </p:cBhvr>
                                    </p:animEffect>
                                  </p:childTnLst>
                                </p:cTn>
                              </p:par>
                              <p:par>
                                <p:cTn id="8" presetID="22" presetClass="entr" presetSubtype="8"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nodeType="withEffect">
                                  <p:stCondLst>
                                    <p:cond delay="50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12087</TotalTime>
  <Words>972</Words>
  <Application>Microsoft Office PowerPoint</Application>
  <PresentationFormat>自定义</PresentationFormat>
  <Paragraphs>92</Paragraphs>
  <Slides>16</Slides>
  <Notes>1</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ZK</dc:creator>
  <cp:lastModifiedBy>Administrator</cp:lastModifiedBy>
  <cp:revision>171</cp:revision>
  <dcterms:created xsi:type="dcterms:W3CDTF">2017-05-22T03:54:00Z</dcterms:created>
  <dcterms:modified xsi:type="dcterms:W3CDTF">2020-12-08T11:48:19Z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